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82" r:id="rId3"/>
    <p:sldId id="357" r:id="rId4"/>
    <p:sldId id="279" r:id="rId5"/>
    <p:sldId id="358" r:id="rId6"/>
    <p:sldId id="361" r:id="rId7"/>
    <p:sldId id="364" r:id="rId8"/>
    <p:sldId id="362" r:id="rId9"/>
    <p:sldId id="363" r:id="rId10"/>
    <p:sldId id="359" r:id="rId11"/>
    <p:sldId id="365" r:id="rId12"/>
    <p:sldId id="354" r:id="rId13"/>
    <p:sldId id="346" r:id="rId14"/>
    <p:sldId id="348" r:id="rId15"/>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
          <p15:clr>
            <a:srgbClr val="A4A3A4"/>
          </p15:clr>
        </p15:guide>
        <p15:guide id="2" orient="horz" pos="1620">
          <p15:clr>
            <a:srgbClr val="A4A3A4"/>
          </p15:clr>
        </p15:guide>
        <p15:guide id="3" pos="285">
          <p15:clr>
            <a:srgbClr val="A4A3A4"/>
          </p15:clr>
        </p15:guide>
        <p15:guide id="4" pos="54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57D"/>
    <a:srgbClr val="A8589E"/>
    <a:srgbClr val="005CA9"/>
    <a:srgbClr val="1FBADB"/>
    <a:srgbClr val="8C8B82"/>
    <a:srgbClr val="C6C0B4"/>
    <a:srgbClr val="E8E2DE"/>
    <a:srgbClr val="5FA4B0"/>
    <a:srgbClr val="0070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9851" autoAdjust="0"/>
  </p:normalViewPr>
  <p:slideViewPr>
    <p:cSldViewPr snapToGrid="0" snapToObjects="1">
      <p:cViewPr varScale="1">
        <p:scale>
          <a:sx n="91" d="100"/>
          <a:sy n="91" d="100"/>
        </p:scale>
        <p:origin x="926" y="72"/>
      </p:cViewPr>
      <p:guideLst>
        <p:guide orient="horz" pos="259"/>
        <p:guide orient="horz" pos="1620"/>
        <p:guide pos="285"/>
        <p:guide pos="5484"/>
      </p:guideLst>
    </p:cSldViewPr>
  </p:slideViewPr>
  <p:notesTextViewPr>
    <p:cViewPr>
      <p:scale>
        <a:sx n="100" d="100"/>
        <a:sy n="100" d="100"/>
      </p:scale>
      <p:origin x="0" y="0"/>
    </p:cViewPr>
  </p:notesTextViewPr>
  <p:notesViewPr>
    <p:cSldViewPr snapToGrid="0" snapToObjects="1">
      <p:cViewPr varScale="1">
        <p:scale>
          <a:sx n="103" d="100"/>
          <a:sy n="103" d="100"/>
        </p:scale>
        <p:origin x="-38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3F5FB-08FB-B347-AB98-4ADD350AA490}" type="datetimeFigureOut">
              <a:rPr lang="fr-FR" smtClean="0"/>
              <a:t>04/06/2024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B8460-0177-FC47-BD0D-1CFCF980119B}" type="slidenum">
              <a:rPr lang="fr-FR" smtClean="0"/>
              <a:t>‹N°›</a:t>
            </a:fld>
            <a:endParaRPr lang="fr-FR"/>
          </a:p>
        </p:txBody>
      </p:sp>
    </p:spTree>
    <p:extLst>
      <p:ext uri="{BB962C8B-B14F-4D97-AF65-F5344CB8AC3E}">
        <p14:creationId xmlns:p14="http://schemas.microsoft.com/office/powerpoint/2010/main" val="310624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Welcome</a:t>
            </a:r>
            <a:r>
              <a:rPr lang="fr-FR" dirty="0" smtClean="0"/>
              <a:t> to the short </a:t>
            </a:r>
            <a:r>
              <a:rPr lang="fr-FR" dirty="0" err="1" smtClean="0"/>
              <a:t>presentation</a:t>
            </a:r>
            <a:r>
              <a:rPr lang="fr-FR" dirty="0" smtClean="0"/>
              <a:t> of </a:t>
            </a:r>
            <a:r>
              <a:rPr lang="fr-FR" dirty="0" err="1" smtClean="0"/>
              <a:t>this</a:t>
            </a:r>
            <a:r>
              <a:rPr lang="fr-FR" dirty="0" smtClean="0"/>
              <a:t> </a:t>
            </a:r>
            <a:r>
              <a:rPr lang="fr-FR" dirty="0" err="1" smtClean="0"/>
              <a:t>paper</a:t>
            </a:r>
            <a:r>
              <a:rPr lang="fr-FR" dirty="0" smtClean="0"/>
              <a:t> </a:t>
            </a:r>
            <a:r>
              <a:rPr lang="fr-FR" dirty="0" err="1" smtClean="0"/>
              <a:t>co-written</a:t>
            </a:r>
            <a:r>
              <a:rPr lang="fr-FR" dirty="0" smtClean="0"/>
              <a:t> </a:t>
            </a:r>
            <a:r>
              <a:rPr lang="fr-FR" dirty="0" err="1" smtClean="0"/>
              <a:t>together</a:t>
            </a:r>
            <a:r>
              <a:rPr lang="fr-FR" dirty="0" smtClean="0"/>
              <a:t> </a:t>
            </a:r>
            <a:r>
              <a:rPr lang="fr-FR" dirty="0" err="1" smtClean="0"/>
              <a:t>with</a:t>
            </a:r>
            <a:r>
              <a:rPr lang="fr-FR" dirty="0" smtClean="0"/>
              <a:t> </a:t>
            </a:r>
            <a:r>
              <a:rPr lang="fr-FR" dirty="0" err="1" smtClean="0"/>
              <a:t>céline</a:t>
            </a:r>
            <a:r>
              <a:rPr lang="fr-FR" dirty="0" smtClean="0"/>
              <a:t> </a:t>
            </a:r>
            <a:r>
              <a:rPr lang="fr-FR" dirty="0" err="1" smtClean="0"/>
              <a:t>parotte</a:t>
            </a:r>
            <a:r>
              <a:rPr lang="fr-FR" dirty="0" smtClean="0"/>
              <a:t> </a:t>
            </a:r>
            <a:r>
              <a:rPr lang="fr-FR" dirty="0" err="1" smtClean="0"/>
              <a:t>from</a:t>
            </a:r>
            <a:r>
              <a:rPr lang="fr-FR" dirty="0" smtClean="0"/>
              <a:t> the Liège </a:t>
            </a:r>
            <a:r>
              <a:rPr lang="fr-FR" dirty="0" err="1" smtClean="0"/>
              <a:t>university</a:t>
            </a:r>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a:t>
            </a:fld>
            <a:endParaRPr lang="fr-FR"/>
          </a:p>
        </p:txBody>
      </p:sp>
    </p:spTree>
    <p:extLst>
      <p:ext uri="{BB962C8B-B14F-4D97-AF65-F5344CB8AC3E}">
        <p14:creationId xmlns:p14="http://schemas.microsoft.com/office/powerpoint/2010/main" val="96931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So as you may know,</a:t>
            </a:r>
            <a:r>
              <a:rPr lang="en-US" sz="1200" baseline="0" dirty="0" smtClean="0"/>
              <a:t> th</a:t>
            </a:r>
            <a:r>
              <a:rPr lang="en-US" sz="1200" dirty="0" smtClean="0"/>
              <a:t>ere is currently an innovation</a:t>
            </a:r>
            <a:r>
              <a:rPr lang="en-US" sz="1200" baseline="0" dirty="0" smtClean="0"/>
              <a:t> race surrounding SMRs. This is exemplified </a:t>
            </a:r>
            <a:r>
              <a:rPr lang="en-US" sz="1200" baseline="0" smtClean="0"/>
              <a:t>by </a:t>
            </a:r>
            <a:r>
              <a:rPr lang="en-US" sz="1200" baseline="0" smtClean="0"/>
              <a:t>this </a:t>
            </a:r>
            <a:r>
              <a:rPr lang="en-US" sz="1200" baseline="0" dirty="0" smtClean="0"/>
              <a:t>quote from </a:t>
            </a:r>
            <a:r>
              <a:rPr lang="en-US" sz="1200" dirty="0" smtClean="0"/>
              <a:t>EU commission president Ursula von der </a:t>
            </a:r>
            <a:r>
              <a:rPr lang="en-US" sz="1200" dirty="0" err="1" smtClean="0"/>
              <a:t>Leyen</a:t>
            </a:r>
            <a:r>
              <a:rPr lang="en-US" sz="1200" dirty="0" smtClean="0"/>
              <a:t>,</a:t>
            </a:r>
            <a:r>
              <a:rPr lang="en-US" sz="1200" baseline="0" dirty="0" smtClean="0"/>
              <a:t> in her a</a:t>
            </a:r>
            <a:r>
              <a:rPr lang="en-US" sz="1200" dirty="0" smtClean="0"/>
              <a:t>ddress at the</a:t>
            </a:r>
            <a:r>
              <a:rPr lang="en-US" sz="1200" baseline="0" dirty="0" smtClean="0"/>
              <a:t> </a:t>
            </a:r>
            <a:r>
              <a:rPr lang="en-US" sz="1200" baseline="0" dirty="0" err="1" smtClean="0"/>
              <a:t>brussels</a:t>
            </a:r>
            <a:r>
              <a:rPr lang="en-US" sz="1200" baseline="0" dirty="0" smtClean="0"/>
              <a:t> </a:t>
            </a:r>
            <a:r>
              <a:rPr lang="en-US" sz="1200" dirty="0" smtClean="0"/>
              <a:t>nuclear energy Summit in March 2024 :</a:t>
            </a:r>
          </a:p>
          <a:p>
            <a:endParaRPr lang="fr-BE"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2</a:t>
            </a:fld>
            <a:endParaRPr lang="fr-FR"/>
          </a:p>
        </p:txBody>
      </p:sp>
    </p:spTree>
    <p:extLst>
      <p:ext uri="{BB962C8B-B14F-4D97-AF65-F5344CB8AC3E}">
        <p14:creationId xmlns:p14="http://schemas.microsoft.com/office/powerpoint/2010/main" val="413378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And </a:t>
            </a:r>
            <a:r>
              <a:rPr lang="fr-BE" dirty="0" err="1" smtClean="0"/>
              <a:t>there</a:t>
            </a:r>
            <a:r>
              <a:rPr lang="fr-BE" baseline="0" dirty="0" smtClean="0"/>
              <a:t> </a:t>
            </a:r>
            <a:r>
              <a:rPr lang="fr-BE" baseline="0" dirty="0" err="1" smtClean="0"/>
              <a:t>is</a:t>
            </a:r>
            <a:r>
              <a:rPr lang="fr-BE" baseline="0" dirty="0" smtClean="0"/>
              <a:t> a </a:t>
            </a:r>
            <a:r>
              <a:rPr lang="fr-BE" baseline="0" dirty="0" err="1" smtClean="0"/>
              <a:t>very</a:t>
            </a:r>
            <a:r>
              <a:rPr lang="fr-BE" baseline="0" dirty="0" smtClean="0"/>
              <a:t> </a:t>
            </a:r>
            <a:r>
              <a:rPr lang="fr-BE" baseline="0" dirty="0" err="1" smtClean="0"/>
              <a:t>big</a:t>
            </a:r>
            <a:r>
              <a:rPr lang="fr-BE" baseline="0" dirty="0" smtClean="0"/>
              <a:t> body of </a:t>
            </a:r>
            <a:r>
              <a:rPr lang="fr-BE" baseline="0" dirty="0" err="1" smtClean="0"/>
              <a:t>grey</a:t>
            </a:r>
            <a:r>
              <a:rPr lang="fr-BE" baseline="0" dirty="0" smtClean="0"/>
              <a:t> publications, public </a:t>
            </a:r>
            <a:r>
              <a:rPr lang="fr-BE" baseline="0" dirty="0" err="1" smtClean="0"/>
              <a:t>statements</a:t>
            </a:r>
            <a:r>
              <a:rPr lang="fr-BE" baseline="0" dirty="0" smtClean="0"/>
              <a:t> (</a:t>
            </a:r>
            <a:r>
              <a:rPr lang="fr-BE" baseline="0" dirty="0" err="1" smtClean="0"/>
              <a:t>promotional</a:t>
            </a:r>
            <a:r>
              <a:rPr lang="fr-BE" baseline="0" dirty="0" smtClean="0"/>
              <a:t> </a:t>
            </a:r>
            <a:r>
              <a:rPr lang="fr-BE" baseline="0" dirty="0" err="1" smtClean="0"/>
              <a:t>material</a:t>
            </a:r>
            <a:r>
              <a:rPr lang="fr-BE" baseline="0" dirty="0" smtClean="0"/>
              <a:t>, reports, </a:t>
            </a:r>
            <a:r>
              <a:rPr lang="fr-BE" baseline="0" dirty="0" err="1" smtClean="0"/>
              <a:t>press</a:t>
            </a:r>
            <a:r>
              <a:rPr lang="fr-BE" baseline="0" dirty="0" smtClean="0"/>
              <a:t> releases, etc.) </a:t>
            </a:r>
            <a:r>
              <a:rPr lang="fr-BE" baseline="0" dirty="0" err="1" smtClean="0"/>
              <a:t>witch</a:t>
            </a:r>
            <a:r>
              <a:rPr lang="fr-BE" baseline="0" dirty="0" smtClean="0"/>
              <a:t> </a:t>
            </a:r>
            <a:r>
              <a:rPr lang="fr-BE" baseline="0" dirty="0" err="1" smtClean="0"/>
              <a:t>promote</a:t>
            </a:r>
            <a:r>
              <a:rPr lang="fr-BE" baseline="0" dirty="0" smtClean="0"/>
              <a:t> </a:t>
            </a:r>
            <a:r>
              <a:rPr lang="en-US" sz="1200" dirty="0" smtClean="0"/>
              <a:t>SMRs as a cornerstone of future energy landscapes (e.g., </a:t>
            </a:r>
            <a:r>
              <a:rPr lang="en-US" sz="1200" dirty="0" err="1" smtClean="0"/>
              <a:t>Sovacool</a:t>
            </a:r>
            <a:r>
              <a:rPr lang="en-US" sz="1200" dirty="0" smtClean="0"/>
              <a:t> &amp; </a:t>
            </a:r>
            <a:r>
              <a:rPr lang="en-US" sz="1200" dirty="0" err="1" smtClean="0"/>
              <a:t>Ramana</a:t>
            </a:r>
            <a:r>
              <a:rPr lang="en-US" sz="1200" dirty="0" smtClean="0"/>
              <a:t>, 2015)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Natrium</a:t>
            </a:r>
            <a:r>
              <a:rPr lang="en-US" sz="1200" dirty="0" smtClean="0"/>
              <a:t>,</a:t>
            </a:r>
            <a:r>
              <a:rPr lang="en-US" sz="1200" baseline="0" dirty="0" smtClean="0"/>
              <a:t> bill gates</a:t>
            </a:r>
            <a:endParaRPr lang="en-US" sz="1200" dirty="0" smtClean="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3</a:t>
            </a:fld>
            <a:endParaRPr lang="fr-FR"/>
          </a:p>
        </p:txBody>
      </p:sp>
    </p:spTree>
    <p:extLst>
      <p:ext uri="{BB962C8B-B14F-4D97-AF65-F5344CB8AC3E}">
        <p14:creationId xmlns:p14="http://schemas.microsoft.com/office/powerpoint/2010/main" val="271704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For instance all </a:t>
            </a:r>
            <a:r>
              <a:rPr lang="fr-BE" baseline="0" dirty="0" err="1" smtClean="0"/>
              <a:t>these</a:t>
            </a:r>
            <a:r>
              <a:rPr lang="fr-BE" baseline="0" dirty="0" smtClean="0"/>
              <a:t> </a:t>
            </a:r>
            <a:r>
              <a:rPr lang="fr-BE" baseline="0" dirty="0" err="1" smtClean="0"/>
              <a:t>declarations</a:t>
            </a:r>
            <a:r>
              <a:rPr lang="fr-BE" baseline="0" dirty="0" smtClean="0"/>
              <a:t> by International </a:t>
            </a:r>
            <a:r>
              <a:rPr lang="fr-BE" baseline="0" dirty="0" err="1" smtClean="0"/>
              <a:t>Nuclear</a:t>
            </a:r>
            <a:r>
              <a:rPr lang="fr-BE" baseline="0" dirty="0" smtClean="0"/>
              <a:t> </a:t>
            </a:r>
            <a:r>
              <a:rPr lang="fr-BE" baseline="0" dirty="0" err="1" smtClean="0"/>
              <a:t>agencies</a:t>
            </a:r>
            <a:r>
              <a:rPr lang="fr-BE" baseline="0" dirty="0" smtClean="0"/>
              <a:t> about </a:t>
            </a:r>
            <a:r>
              <a:rPr lang="fr-BE" baseline="0" dirty="0" err="1" smtClean="0"/>
              <a:t>SMRs</a:t>
            </a:r>
            <a:r>
              <a:rPr lang="fr-BE" baseline="0" dirty="0" smtClean="0"/>
              <a:t>, or all </a:t>
            </a:r>
            <a:r>
              <a:rPr lang="fr-BE" dirty="0" err="1" smtClean="0"/>
              <a:t>these</a:t>
            </a:r>
            <a:r>
              <a:rPr lang="fr-BE" dirty="0" smtClean="0"/>
              <a:t> startup claims</a:t>
            </a:r>
            <a:r>
              <a:rPr lang="fr-BE" baseline="0" dirty="0" smtClean="0"/>
              <a:t> about </a:t>
            </a:r>
            <a:r>
              <a:rPr lang="fr-BE" baseline="0" dirty="0" err="1" smtClean="0"/>
              <a:t>SMRs</a:t>
            </a:r>
            <a:r>
              <a:rPr lang="fr-BE" baseline="0" dirty="0" smtClean="0"/>
              <a:t>.</a:t>
            </a:r>
          </a:p>
          <a:p>
            <a:endParaRPr lang="fr-BE" baseline="0" dirty="0" smtClean="0"/>
          </a:p>
          <a:p>
            <a:r>
              <a:rPr lang="fr-BE" baseline="0" dirty="0" err="1" smtClean="0"/>
              <a:t>We</a:t>
            </a:r>
            <a:r>
              <a:rPr lang="fr-BE" baseline="0" dirty="0" smtClean="0"/>
              <a:t> </a:t>
            </a:r>
            <a:r>
              <a:rPr lang="fr-BE" baseline="0" dirty="0" err="1" smtClean="0"/>
              <a:t>can</a:t>
            </a:r>
            <a:r>
              <a:rPr lang="fr-BE" baseline="0" dirty="0" smtClean="0"/>
              <a:t> </a:t>
            </a:r>
            <a:r>
              <a:rPr lang="fr-BE" baseline="0" dirty="0" err="1" smtClean="0"/>
              <a:t>expect</a:t>
            </a:r>
            <a:r>
              <a:rPr lang="fr-BE" baseline="0" dirty="0" smtClean="0"/>
              <a:t> to </a:t>
            </a:r>
            <a:r>
              <a:rPr lang="fr-BE" baseline="0" dirty="0" err="1" smtClean="0"/>
              <a:t>highlight</a:t>
            </a:r>
            <a:r>
              <a:rPr lang="fr-BE" baseline="0" dirty="0" smtClean="0"/>
              <a:t> </a:t>
            </a:r>
            <a:r>
              <a:rPr lang="fr-BE" baseline="0" dirty="0" err="1" smtClean="0"/>
              <a:t>that</a:t>
            </a:r>
            <a:r>
              <a:rPr lang="fr-BE" baseline="0" dirty="0" smtClean="0"/>
              <a:t> by </a:t>
            </a:r>
            <a:r>
              <a:rPr lang="fr-BE" baseline="0" dirty="0" err="1" smtClean="0"/>
              <a:t>taking</a:t>
            </a:r>
            <a:r>
              <a:rPr lang="fr-BE" baseline="0" dirty="0" smtClean="0"/>
              <a:t> </a:t>
            </a:r>
            <a:r>
              <a:rPr lang="fr-BE" baseline="0" dirty="0" err="1" smtClean="0"/>
              <a:t>seriously</a:t>
            </a:r>
            <a:r>
              <a:rPr lang="fr-BE" baseline="0" dirty="0" smtClean="0"/>
              <a:t> the </a:t>
            </a:r>
            <a:r>
              <a:rPr lang="fr-BE" baseline="0" dirty="0" err="1" smtClean="0"/>
              <a:t>situatedness</a:t>
            </a:r>
            <a:r>
              <a:rPr lang="fr-BE" baseline="0" dirty="0" smtClean="0"/>
              <a:t> of </a:t>
            </a:r>
            <a:r>
              <a:rPr lang="fr-BE" baseline="0" dirty="0" err="1" smtClean="0"/>
              <a:t>expecations</a:t>
            </a:r>
            <a:endParaRPr lang="fr-BE" baseline="0" dirty="0" smtClean="0"/>
          </a:p>
          <a:p>
            <a:endParaRPr lang="fr-BE" baseline="0" dirty="0" smtClean="0"/>
          </a:p>
          <a:p>
            <a:r>
              <a:rPr lang="fr-BE" baseline="0" dirty="0" smtClean="0">
                <a:sym typeface="Wingdings" panose="05000000000000000000" pitchFamily="2" charset="2"/>
              </a:rPr>
              <a:t> </a:t>
            </a:r>
            <a:endParaRPr lang="fr-BE" baseline="0" dirty="0" smtClean="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4</a:t>
            </a:fld>
            <a:endParaRPr lang="fr-FR"/>
          </a:p>
        </p:txBody>
      </p:sp>
    </p:spTree>
    <p:extLst>
      <p:ext uri="{BB962C8B-B14F-4D97-AF65-F5344CB8AC3E}">
        <p14:creationId xmlns:p14="http://schemas.microsoft.com/office/powerpoint/2010/main" val="338142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5</a:t>
            </a:fld>
            <a:endParaRPr lang="fr-FR"/>
          </a:p>
        </p:txBody>
      </p:sp>
    </p:spTree>
    <p:extLst>
      <p:ext uri="{BB962C8B-B14F-4D97-AF65-F5344CB8AC3E}">
        <p14:creationId xmlns:p14="http://schemas.microsoft.com/office/powerpoint/2010/main" val="164483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12</a:t>
            </a:fld>
            <a:endParaRPr lang="fr-FR"/>
          </a:p>
        </p:txBody>
      </p:sp>
    </p:spTree>
    <p:extLst>
      <p:ext uri="{BB962C8B-B14F-4D97-AF65-F5344CB8AC3E}">
        <p14:creationId xmlns:p14="http://schemas.microsoft.com/office/powerpoint/2010/main" val="8842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Alors quand on voit tout ça on pourrait</a:t>
            </a:r>
            <a:r>
              <a:rPr lang="fr-FR" baseline="0" dirty="0" smtClean="0"/>
              <a:t> avoir tendance à croire que ces </a:t>
            </a:r>
            <a:r>
              <a:rPr lang="fr-FR" baseline="0" dirty="0" err="1" smtClean="0"/>
              <a:t>SMRs</a:t>
            </a:r>
            <a:r>
              <a:rPr lang="fr-FR" baseline="0" dirty="0" smtClean="0"/>
              <a:t> sont vraiment à la pointe de la technologie, et de l’innovation en quelque sorte. Mais en</a:t>
            </a:r>
            <a:r>
              <a:rPr lang="fr-FR" dirty="0" smtClean="0"/>
              <a:t> fait, les petits réacteurs sont une</a:t>
            </a:r>
            <a:r>
              <a:rPr lang="fr-FR" baseline="0" dirty="0" smtClean="0"/>
              <a:t> histoire assez ancienne. Les avancées technologiques dans le nucléaire militaire et civil sont intimement liées à ces petits réacteurs.</a:t>
            </a:r>
          </a:p>
          <a:p>
            <a:endParaRPr lang="fr-FR" baseline="0" dirty="0" smtClean="0"/>
          </a:p>
          <a:p>
            <a:r>
              <a:rPr lang="fr-FR" baseline="0" dirty="0" smtClean="0"/>
              <a:t>Ici à l’image, vous avez un sous-marin, L’USS Nautilus. Mis en opération en 1955, il contenait un REP de petite taille. Il existe encore et peut être visité</a:t>
            </a:r>
          </a:p>
          <a:p>
            <a:endParaRPr lang="fr-FR" baseline="0" dirty="0" smtClean="0"/>
          </a:p>
          <a:p>
            <a:r>
              <a:rPr lang="fr-FR" baseline="0" dirty="0" smtClean="0"/>
              <a:t>Dès les années 40 naissent les premiers programmes de </a:t>
            </a:r>
            <a:r>
              <a:rPr lang="fr-FR" dirty="0" smtClean="0"/>
              <a:t>développements de petits réacteurs pour la propulsion navale militaire aux Etats-Unis (sous l’impulsion de l’Amiral </a:t>
            </a:r>
            <a:r>
              <a:rPr lang="fr-FR" dirty="0" err="1" smtClean="0"/>
              <a:t>Rickover</a:t>
            </a:r>
            <a:r>
              <a:rPr lang="fr-FR" dirty="0" smtClean="0"/>
              <a:t>, le père de la</a:t>
            </a:r>
            <a:r>
              <a:rPr lang="fr-FR" baseline="0" dirty="0" smtClean="0"/>
              <a:t> marine nucléaire</a:t>
            </a:r>
            <a:r>
              <a:rPr lang="fr-FR" dirty="0" smtClean="0"/>
              <a:t>) : </a:t>
            </a:r>
          </a:p>
          <a:p>
            <a:r>
              <a:rPr lang="fr-FR" dirty="0" smtClean="0"/>
              <a:t>De</a:t>
            </a:r>
            <a:r>
              <a:rPr lang="fr-FR" baseline="0" dirty="0" smtClean="0"/>
              <a:t> nb</a:t>
            </a:r>
            <a:r>
              <a:rPr lang="fr-FR" dirty="0" smtClean="0"/>
              <a:t> designs de petits réacteurs étaient</a:t>
            </a:r>
            <a:r>
              <a:rPr lang="fr-FR" baseline="0" dirty="0" smtClean="0"/>
              <a:t> apparus à l’époque : refroidis au sodium, refroidis au plomb, mais très vite </a:t>
            </a:r>
            <a:r>
              <a:rPr lang="fr-FR" dirty="0" smtClean="0"/>
              <a:t>le choix de design s’est fixé sur les réacteurs à eau pressurisée</a:t>
            </a:r>
            <a:r>
              <a:rPr lang="fr-FR" baseline="0" dirty="0" smtClean="0"/>
              <a:t> </a:t>
            </a:r>
            <a:r>
              <a:rPr lang="fr-FR" dirty="0" smtClean="0"/>
              <a:t>(plus</a:t>
            </a:r>
            <a:r>
              <a:rPr lang="fr-FR" baseline="0" dirty="0" smtClean="0"/>
              <a:t> stables, et moins prompts aux accidents dans un environnement marin)</a:t>
            </a:r>
          </a:p>
          <a:p>
            <a:endParaRPr lang="fr-FR" dirty="0" smtClean="0"/>
          </a:p>
          <a:p>
            <a:r>
              <a:rPr lang="fr-FR" dirty="0" smtClean="0"/>
              <a:t>Ces designs de réacteurs à eau pressurisée ont ensuite été utilisés / adaptés par </a:t>
            </a:r>
            <a:r>
              <a:rPr lang="fr-FR" dirty="0" err="1" smtClean="0"/>
              <a:t>westinghouse</a:t>
            </a:r>
            <a:r>
              <a:rPr lang="fr-FR" dirty="0" smtClean="0"/>
              <a:t> pour la production de nucléaire civil</a:t>
            </a:r>
            <a:r>
              <a:rPr lang="fr-FR" baseline="0" dirty="0" smtClean="0"/>
              <a:t> dans les années 50. </a:t>
            </a:r>
          </a:p>
          <a:p>
            <a:endParaRPr lang="fr-FR" baseline="0" dirty="0" smtClean="0"/>
          </a:p>
          <a:p>
            <a:endParaRPr lang="fr-FR" dirty="0" smtClean="0"/>
          </a:p>
          <a:p>
            <a:endParaRPr lang="fr-BE"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13</a:t>
            </a:fld>
            <a:endParaRPr lang="fr-FR"/>
          </a:p>
        </p:txBody>
      </p:sp>
    </p:spTree>
    <p:extLst>
      <p:ext uri="{BB962C8B-B14F-4D97-AF65-F5344CB8AC3E}">
        <p14:creationId xmlns:p14="http://schemas.microsoft.com/office/powerpoint/2010/main" val="395758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Alors, sans rentrer dans le détail</a:t>
            </a:r>
            <a:r>
              <a:rPr lang="fr-FR" baseline="0" dirty="0" smtClean="0"/>
              <a:t>, l’URSS n’était bien sûr pas en reste : ici à l’image vous avez le Brise-glace Lénine lancé en 1957 qui est en fait le premier navire civil équipé d’une propulsion nucléaire. Il était équipé de trois petits réacteurs à eau pressurisée de conception soviétique. Il a été réparé dans les années 2000 : Navire musée</a:t>
            </a:r>
          </a:p>
          <a:p>
            <a:endParaRPr lang="fr-FR" dirty="0" smtClean="0"/>
          </a:p>
          <a:p>
            <a:r>
              <a:rPr lang="fr-FR" dirty="0" smtClean="0"/>
              <a:t>Comme</a:t>
            </a:r>
            <a:r>
              <a:rPr lang="fr-FR" baseline="0" dirty="0" smtClean="0"/>
              <a:t> les états unis, les soviétiques </a:t>
            </a:r>
            <a:r>
              <a:rPr lang="fr-FR" dirty="0" smtClean="0"/>
              <a:t>avaient</a:t>
            </a:r>
            <a:r>
              <a:rPr lang="fr-FR" baseline="0" dirty="0" smtClean="0"/>
              <a:t> aussi développé toute une série de navire militaires alimentés par des petits réacteurs (des sous-marins en particulier)</a:t>
            </a:r>
          </a:p>
          <a:p>
            <a:endParaRPr lang="fr-FR" baseline="0" dirty="0" smtClean="0"/>
          </a:p>
          <a:p>
            <a:r>
              <a:rPr lang="fr-FR" baseline="0" dirty="0" smtClean="0"/>
              <a:t>Alors bien sûr, ce ne sont pas encore des petits réacteurs modulaires, ce sont des petits réacteurs certes, mais du point de vue modularité les préoccupations n’étaient pas les mêmes à l’époque (donc pas de production en très grande série en usine, etc.). Mais ce que ça montre surtout, c’est que les capacités techniques, scientifiques, industrielles, etc. étaient déjà présentes à l’époque pour produire des réacteurs petits, en quantités non négligeables. </a:t>
            </a:r>
          </a:p>
          <a:p>
            <a:endParaRPr lang="fr-FR" baseline="0" dirty="0" smtClean="0"/>
          </a:p>
          <a:p>
            <a:r>
              <a:rPr lang="fr-FR" baseline="0" dirty="0" smtClean="0"/>
              <a:t>Alors si au fil du temps ils ont en grande partie disparu au profit des réacteurs de grande taille, on constate aujourd’hui un retour en force de ces petits réacteurs pour une utilisation civile.</a:t>
            </a:r>
            <a:endParaRPr lang="fr-BE"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14</a:t>
            </a:fld>
            <a:endParaRPr lang="fr-FR"/>
          </a:p>
        </p:txBody>
      </p:sp>
    </p:spTree>
    <p:extLst>
      <p:ext uri="{BB962C8B-B14F-4D97-AF65-F5344CB8AC3E}">
        <p14:creationId xmlns:p14="http://schemas.microsoft.com/office/powerpoint/2010/main" val="160079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3413"/>
            <a:ext cx="7560931" cy="5670698"/>
          </a:xfrm>
          <a:prstGeom prst="rect">
            <a:avLst/>
          </a:prstGeom>
        </p:spPr>
      </p:pic>
      <p:sp>
        <p:nvSpPr>
          <p:cNvPr id="17" name="Triangle rectangle 16"/>
          <p:cNvSpPr/>
          <p:nvPr userDrawn="1"/>
        </p:nvSpPr>
        <p:spPr>
          <a:xfrm rot="10800000" flipV="1">
            <a:off x="771865" y="931852"/>
            <a:ext cx="8372134" cy="4211649"/>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riangle rectangle 17"/>
          <p:cNvSpPr/>
          <p:nvPr userDrawn="1"/>
        </p:nvSpPr>
        <p:spPr>
          <a:xfrm>
            <a:off x="1" y="2810694"/>
            <a:ext cx="4632534" cy="2332806"/>
          </a:xfrm>
          <a:prstGeom prst="rtTriangle">
            <a:avLst/>
          </a:prstGeom>
          <a:solidFill>
            <a:srgbClr val="5B257D">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Triangle rectangle 18"/>
          <p:cNvSpPr>
            <a:spLocks noChangeAspect="1"/>
          </p:cNvSpPr>
          <p:nvPr userDrawn="1"/>
        </p:nvSpPr>
        <p:spPr>
          <a:xfrm rot="10800000">
            <a:off x="4122130" y="1"/>
            <a:ext cx="5021870" cy="2520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itre 10"/>
          <p:cNvSpPr>
            <a:spLocks noGrp="1"/>
          </p:cNvSpPr>
          <p:nvPr userDrawn="1">
            <p:ph type="title"/>
          </p:nvPr>
        </p:nvSpPr>
        <p:spPr>
          <a:xfrm>
            <a:off x="3656775" y="3607361"/>
            <a:ext cx="5152370" cy="521302"/>
          </a:xfrm>
        </p:spPr>
        <p:txBody>
          <a:bodyPr>
            <a:normAutofit/>
          </a:bodyPr>
          <a:lstStyle>
            <a:lvl1pPr algn="r">
              <a:defRPr sz="3200" b="1">
                <a:solidFill>
                  <a:srgbClr val="5B257D"/>
                </a:solidFill>
              </a:defRPr>
            </a:lvl1pPr>
          </a:lstStyle>
          <a:p>
            <a:r>
              <a:rPr lang="fr-FR" dirty="0" smtClean="0"/>
              <a:t>Cliquez et modifiez le titre</a:t>
            </a:r>
            <a:endParaRPr lang="fr-FR" dirty="0"/>
          </a:p>
        </p:txBody>
      </p:sp>
      <p:sp>
        <p:nvSpPr>
          <p:cNvPr id="22" name="Espace réservé du texte 6"/>
          <p:cNvSpPr>
            <a:spLocks noGrp="1"/>
          </p:cNvSpPr>
          <p:nvPr userDrawn="1">
            <p:ph type="body" sz="quarter" idx="10" hasCustomPrompt="1"/>
          </p:nvPr>
        </p:nvSpPr>
        <p:spPr>
          <a:xfrm>
            <a:off x="3656775" y="4176675"/>
            <a:ext cx="5152370" cy="585698"/>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0" name="Image 9" descr="uLIEGE_DroitSciencesPoCrimino_Logo_RVB@2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965" y="240957"/>
            <a:ext cx="2508636" cy="733993"/>
          </a:xfrm>
          <a:prstGeom prst="rect">
            <a:avLst/>
          </a:prstGeom>
        </p:spPr>
      </p:pic>
    </p:spTree>
    <p:extLst>
      <p:ext uri="{BB962C8B-B14F-4D97-AF65-F5344CB8AC3E}">
        <p14:creationId xmlns:p14="http://schemas.microsoft.com/office/powerpoint/2010/main" val="25811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grpSp>
        <p:nvGrpSpPr>
          <p:cNvPr id="2" name="Grouper 1"/>
          <p:cNvGrpSpPr/>
          <p:nvPr userDrawn="1"/>
        </p:nvGrpSpPr>
        <p:grpSpPr>
          <a:xfrm>
            <a:off x="0" y="0"/>
            <a:ext cx="7099373" cy="5143500"/>
            <a:chOff x="0" y="0"/>
            <a:chExt cx="7099373" cy="5143500"/>
          </a:xfrm>
        </p:grpSpPr>
        <p:sp>
          <p:nvSpPr>
            <p:cNvPr id="14" name="Triangle rectangle 13"/>
            <p:cNvSpPr/>
            <p:nvPr userDrawn="1"/>
          </p:nvSpPr>
          <p:spPr>
            <a:xfrm flipV="1">
              <a:off x="1" y="0"/>
              <a:ext cx="4757430" cy="2395700"/>
            </a:xfrm>
            <a:prstGeom prst="rtTriangle">
              <a:avLst/>
            </a:prstGeom>
            <a:solidFill>
              <a:srgbClr val="5B2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1FBADB"/>
                </a:solidFill>
              </a:endParaRPr>
            </a:p>
          </p:txBody>
        </p:sp>
        <p:sp>
          <p:nvSpPr>
            <p:cNvPr id="13" name="Triangle rectangle 12"/>
            <p:cNvSpPr/>
            <p:nvPr userDrawn="1"/>
          </p:nvSpPr>
          <p:spPr>
            <a:xfrm>
              <a:off x="0" y="1568468"/>
              <a:ext cx="7099373" cy="3575032"/>
            </a:xfrm>
            <a:prstGeom prst="rtTriangle">
              <a:avLst/>
            </a:prstGeom>
            <a:solidFill>
              <a:srgbClr val="E6E6E6">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 name="Espace réservé de la date 2"/>
          <p:cNvSpPr>
            <a:spLocks noGrp="1"/>
          </p:cNvSpPr>
          <p:nvPr>
            <p:ph type="dt" sz="half" idx="10"/>
          </p:nvPr>
        </p:nvSpPr>
        <p:spPr/>
        <p:txBody>
          <a:bodyPr/>
          <a:lstStyle/>
          <a:p>
            <a:fld id="{E84C0596-2690-A647-BF28-8313842AC749}" type="datetimeFigureOut">
              <a:rPr lang="fr-FR" smtClean="0"/>
              <a:t>04/06/2024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9CFB3C-5329-804D-A21F-9A0246BF7AB4}" type="slidenum">
              <a:rPr lang="fr-FR" smtClean="0"/>
              <a:t>‹N°›</a:t>
            </a:fld>
            <a:endParaRPr lang="fr-FR"/>
          </a:p>
        </p:txBody>
      </p:sp>
      <p:sp>
        <p:nvSpPr>
          <p:cNvPr id="10" name="Titre 1"/>
          <p:cNvSpPr>
            <a:spLocks noGrp="1"/>
          </p:cNvSpPr>
          <p:nvPr>
            <p:ph type="title"/>
          </p:nvPr>
        </p:nvSpPr>
        <p:spPr>
          <a:xfrm>
            <a:off x="457200" y="3285075"/>
            <a:ext cx="5622328" cy="567349"/>
          </a:xfrm>
        </p:spPr>
        <p:txBody>
          <a:bodyPr>
            <a:normAutofit/>
          </a:bodyPr>
          <a:lstStyle>
            <a:lvl1pPr algn="l">
              <a:defRPr sz="3200" b="1">
                <a:solidFill>
                  <a:srgbClr val="5B257D"/>
                </a:solidFill>
              </a:defRPr>
            </a:lvl1pPr>
          </a:lstStyle>
          <a:p>
            <a:r>
              <a:rPr lang="fr-FR" dirty="0" smtClean="0"/>
              <a:t>Cliquez et modifiez le titre</a:t>
            </a:r>
            <a:endParaRPr lang="fr-FR" dirty="0"/>
          </a:p>
        </p:txBody>
      </p:sp>
      <p:sp>
        <p:nvSpPr>
          <p:cNvPr id="11" name="Espace réservé du texte 6"/>
          <p:cNvSpPr>
            <a:spLocks noGrp="1"/>
          </p:cNvSpPr>
          <p:nvPr>
            <p:ph type="body" sz="quarter" idx="13" hasCustomPrompt="1"/>
          </p:nvPr>
        </p:nvSpPr>
        <p:spPr>
          <a:xfrm>
            <a:off x="457200" y="3931026"/>
            <a:ext cx="5622328" cy="486486"/>
          </a:xfrm>
        </p:spPr>
        <p:txBody>
          <a:bodyPr>
            <a:noAutofit/>
          </a:bodyPr>
          <a:lstStyle>
            <a:lvl1pPr marL="0" indent="0" algn="l">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5" name="Image 14"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941" y="101345"/>
            <a:ext cx="1834204" cy="536663"/>
          </a:xfrm>
          <a:prstGeom prst="rect">
            <a:avLst/>
          </a:prstGeom>
        </p:spPr>
      </p:pic>
    </p:spTree>
    <p:extLst>
      <p:ext uri="{BB962C8B-B14F-4D97-AF65-F5344CB8AC3E}">
        <p14:creationId xmlns:p14="http://schemas.microsoft.com/office/powerpoint/2010/main" val="364998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4C0596-2690-A647-BF28-8313842AC749}" type="datetimeFigureOut">
              <a:rPr lang="fr-FR" smtClean="0"/>
              <a:t>04/06/2024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9CFB3C-5329-804D-A21F-9A0246BF7AB4}" type="slidenum">
              <a:rPr lang="fr-FR" smtClean="0"/>
              <a:t>‹N°›</a:t>
            </a:fld>
            <a:endParaRPr lang="fr-FR"/>
          </a:p>
        </p:txBody>
      </p:sp>
      <p:sp>
        <p:nvSpPr>
          <p:cNvPr id="6" name="Espace réservé du contenu 2"/>
          <p:cNvSpPr>
            <a:spLocks noGrp="1"/>
          </p:cNvSpPr>
          <p:nvPr>
            <p:ph idx="1" hasCustomPrompt="1"/>
          </p:nvPr>
        </p:nvSpPr>
        <p:spPr>
          <a:xfrm>
            <a:off x="457200" y="1275227"/>
            <a:ext cx="8229600" cy="34281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
        <p:nvSpPr>
          <p:cNvPr id="9" name="Titre 1"/>
          <p:cNvSpPr>
            <a:spLocks noGrp="1"/>
          </p:cNvSpPr>
          <p:nvPr>
            <p:ph type="title"/>
          </p:nvPr>
        </p:nvSpPr>
        <p:spPr>
          <a:xfrm>
            <a:off x="457199" y="640675"/>
            <a:ext cx="7639171" cy="567349"/>
          </a:xfrm>
        </p:spPr>
        <p:txBody>
          <a:bodyPr>
            <a:normAutofit/>
          </a:bodyPr>
          <a:lstStyle>
            <a:lvl1pPr algn="l">
              <a:defRPr sz="3200" b="0">
                <a:solidFill>
                  <a:srgbClr val="5B257D"/>
                </a:solidFill>
              </a:defRPr>
            </a:lvl1pPr>
          </a:lstStyle>
          <a:p>
            <a:r>
              <a:rPr lang="fr-FR" dirty="0" smtClean="0"/>
              <a:t>Cliquez et modifiez le titre</a:t>
            </a:r>
            <a:endParaRPr lang="fr-FR" dirty="0"/>
          </a:p>
        </p:txBody>
      </p:sp>
    </p:spTree>
    <p:extLst>
      <p:ext uri="{BB962C8B-B14F-4D97-AF65-F5344CB8AC3E}">
        <p14:creationId xmlns:p14="http://schemas.microsoft.com/office/powerpoint/2010/main" val="25873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2 colonnes">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4C0596-2690-A647-BF28-8313842AC749}" type="datetimeFigureOut">
              <a:rPr lang="fr-FR" smtClean="0"/>
              <a:t>04/06/2024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9CFB3C-5329-804D-A21F-9A0246BF7AB4}" type="slidenum">
              <a:rPr lang="fr-FR" smtClean="0"/>
              <a:t>‹N°›</a:t>
            </a:fld>
            <a:endParaRPr lang="fr-FR"/>
          </a:p>
        </p:txBody>
      </p:sp>
      <p:sp>
        <p:nvSpPr>
          <p:cNvPr id="6" name="Espace réservé du contenu 2"/>
          <p:cNvSpPr>
            <a:spLocks noGrp="1"/>
          </p:cNvSpPr>
          <p:nvPr>
            <p:ph idx="1" hasCustomPrompt="1"/>
          </p:nvPr>
        </p:nvSpPr>
        <p:spPr>
          <a:xfrm>
            <a:off x="457201" y="1278175"/>
            <a:ext cx="3935666" cy="337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2"/>
          <p:cNvSpPr>
            <a:spLocks noGrp="1"/>
          </p:cNvSpPr>
          <p:nvPr>
            <p:ph idx="13" hasCustomPrompt="1"/>
          </p:nvPr>
        </p:nvSpPr>
        <p:spPr>
          <a:xfrm>
            <a:off x="4725976" y="1278175"/>
            <a:ext cx="3963426" cy="337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0" name="Image 9"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
        <p:nvSpPr>
          <p:cNvPr id="11" name="Titre 1"/>
          <p:cNvSpPr>
            <a:spLocks noGrp="1"/>
          </p:cNvSpPr>
          <p:nvPr>
            <p:ph type="title"/>
          </p:nvPr>
        </p:nvSpPr>
        <p:spPr>
          <a:xfrm>
            <a:off x="457199" y="640675"/>
            <a:ext cx="7989521" cy="567349"/>
          </a:xfrm>
        </p:spPr>
        <p:txBody>
          <a:bodyPr>
            <a:normAutofit/>
          </a:bodyPr>
          <a:lstStyle>
            <a:lvl1pPr algn="l">
              <a:defRPr sz="3200" b="0">
                <a:solidFill>
                  <a:srgbClr val="5B257D"/>
                </a:solidFill>
              </a:defRPr>
            </a:lvl1pPr>
          </a:lstStyle>
          <a:p>
            <a:r>
              <a:rPr lang="fr-FR" smtClean="0"/>
              <a:t>Cliquez et modifiez le titre</a:t>
            </a:r>
            <a:endParaRPr lang="fr-FR"/>
          </a:p>
        </p:txBody>
      </p:sp>
    </p:spTree>
    <p:extLst>
      <p:ext uri="{BB962C8B-B14F-4D97-AF65-F5344CB8AC3E}">
        <p14:creationId xmlns:p14="http://schemas.microsoft.com/office/powerpoint/2010/main" val="205013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E84C0596-2690-A647-BF28-8313842AC749}" type="datetimeFigureOut">
              <a:rPr lang="fr-FR" smtClean="0"/>
              <a:t>04/06/2024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9CFB3C-5329-804D-A21F-9A0246BF7AB4}" type="slidenum">
              <a:rPr lang="fr-FR" smtClean="0"/>
              <a:t>‹N°›</a:t>
            </a:fld>
            <a:endParaRPr lang="fr-FR"/>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Tree>
    <p:extLst>
      <p:ext uri="{BB962C8B-B14F-4D97-AF65-F5344CB8AC3E}">
        <p14:creationId xmlns:p14="http://schemas.microsoft.com/office/powerpoint/2010/main" val="13775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459581"/>
            <a:ext cx="5486400" cy="33921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normAutofit/>
          </a:bodyPr>
          <a:lstStyle>
            <a:lvl1pPr marL="0" indent="0">
              <a:buNone/>
              <a:defRPr sz="1200">
                <a:solidFill>
                  <a:srgbClr val="8C8B8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fld id="{E84C0596-2690-A647-BF28-8313842AC749}" type="datetimeFigureOut">
              <a:rPr lang="fr-FR" smtClean="0"/>
              <a:t>04/06/2024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9CFB3C-5329-804D-A21F-9A0246BF7AB4}" type="slidenum">
              <a:rPr lang="fr-FR" smtClean="0"/>
              <a:t>‹N°›</a:t>
            </a:fld>
            <a:endParaRPr lang="fr-FR"/>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2" y="73305"/>
            <a:ext cx="496997" cy="540000"/>
          </a:xfrm>
          <a:prstGeom prst="rect">
            <a:avLst/>
          </a:prstGeom>
        </p:spPr>
      </p:pic>
    </p:spTree>
    <p:extLst>
      <p:ext uri="{BB962C8B-B14F-4D97-AF65-F5344CB8AC3E}">
        <p14:creationId xmlns:p14="http://schemas.microsoft.com/office/powerpoint/2010/main" val="29576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ôture_1">
    <p:spTree>
      <p:nvGrpSpPr>
        <p:cNvPr id="1" name=""/>
        <p:cNvGrpSpPr/>
        <p:nvPr/>
      </p:nvGrpSpPr>
      <p:grpSpPr>
        <a:xfrm>
          <a:off x="0" y="0"/>
          <a:ext cx="0" cy="0"/>
          <a:chOff x="0" y="0"/>
          <a:chExt cx="0" cy="0"/>
        </a:xfrm>
      </p:grpSpPr>
      <p:grpSp>
        <p:nvGrpSpPr>
          <p:cNvPr id="13" name="Grouper 12"/>
          <p:cNvGrpSpPr/>
          <p:nvPr userDrawn="1"/>
        </p:nvGrpSpPr>
        <p:grpSpPr>
          <a:xfrm>
            <a:off x="-1410" y="2270824"/>
            <a:ext cx="9145410" cy="2872676"/>
            <a:chOff x="0" y="2271293"/>
            <a:chExt cx="9145410" cy="2872676"/>
          </a:xfrm>
        </p:grpSpPr>
        <p:sp>
          <p:nvSpPr>
            <p:cNvPr id="14"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B2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Triangle isocèle 15"/>
            <p:cNvSpPr/>
            <p:nvPr userDrawn="1"/>
          </p:nvSpPr>
          <p:spPr>
            <a:xfrm>
              <a:off x="3434225" y="4568825"/>
              <a:ext cx="2276960" cy="574676"/>
            </a:xfrm>
            <a:prstGeom prst="triangle">
              <a:avLst>
                <a:gd name="adj" fmla="val 49701"/>
              </a:avLst>
            </a:prstGeom>
            <a:solidFill>
              <a:srgbClr val="5B257D">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12" name="Titre 1"/>
          <p:cNvSpPr>
            <a:spLocks noGrp="1"/>
          </p:cNvSpPr>
          <p:nvPr>
            <p:ph type="title" hasCustomPrompt="1"/>
          </p:nvPr>
        </p:nvSpPr>
        <p:spPr>
          <a:xfrm>
            <a:off x="1760836" y="1685990"/>
            <a:ext cx="5622328" cy="1180330"/>
          </a:xfrm>
        </p:spPr>
        <p:txBody>
          <a:bodyPr>
            <a:noAutofit/>
          </a:bodyPr>
          <a:lstStyle>
            <a:lvl1pPr algn="ctr">
              <a:defRPr sz="2400" b="0">
                <a:solidFill>
                  <a:srgbClr val="5B257D"/>
                </a:solidFill>
              </a:defRPr>
            </a:lvl1pPr>
          </a:lstStyle>
          <a:p>
            <a:r>
              <a:rPr lang="fr-FR" dirty="0" smtClean="0"/>
              <a:t>Merci de votre attention/</a:t>
            </a:r>
            <a:br>
              <a:rPr lang="fr-FR" dirty="0" smtClean="0"/>
            </a:br>
            <a:r>
              <a:rPr lang="fr-FR" dirty="0" smtClean="0"/>
              <a:t>Questions-suggestions/...</a:t>
            </a:r>
            <a:endParaRPr lang="fr-FR" dirty="0"/>
          </a:p>
        </p:txBody>
      </p:sp>
      <p:pic>
        <p:nvPicPr>
          <p:cNvPr id="9" name="Image 8"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682" y="240957"/>
            <a:ext cx="2508636" cy="733993"/>
          </a:xfrm>
          <a:prstGeom prst="rect">
            <a:avLst/>
          </a:prstGeom>
        </p:spPr>
      </p:pic>
    </p:spTree>
    <p:extLst>
      <p:ext uri="{BB962C8B-B14F-4D97-AF65-F5344CB8AC3E}">
        <p14:creationId xmlns:p14="http://schemas.microsoft.com/office/powerpoint/2010/main" val="1440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ôture_2">
    <p:spTree>
      <p:nvGrpSpPr>
        <p:cNvPr id="1" name=""/>
        <p:cNvGrpSpPr/>
        <p:nvPr/>
      </p:nvGrpSpPr>
      <p:grpSpPr>
        <a:xfrm>
          <a:off x="0" y="0"/>
          <a:ext cx="0" cy="0"/>
          <a:chOff x="0" y="0"/>
          <a:chExt cx="0" cy="0"/>
        </a:xfrm>
      </p:grpSpPr>
      <p:grpSp>
        <p:nvGrpSpPr>
          <p:cNvPr id="2" name="Grouper 1"/>
          <p:cNvGrpSpPr/>
          <p:nvPr userDrawn="1"/>
        </p:nvGrpSpPr>
        <p:grpSpPr>
          <a:xfrm>
            <a:off x="-1410" y="2270824"/>
            <a:ext cx="9145410" cy="2872676"/>
            <a:chOff x="0" y="2271293"/>
            <a:chExt cx="9145410" cy="2872676"/>
          </a:xfrm>
        </p:grpSpPr>
        <p:sp>
          <p:nvSpPr>
            <p:cNvPr id="7"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B2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isocèle 9"/>
            <p:cNvSpPr/>
            <p:nvPr userDrawn="1"/>
          </p:nvSpPr>
          <p:spPr>
            <a:xfrm>
              <a:off x="3434225" y="4568825"/>
              <a:ext cx="2276960" cy="574676"/>
            </a:xfrm>
            <a:prstGeom prst="triangle">
              <a:avLst>
                <a:gd name="adj" fmla="val 49701"/>
              </a:avLst>
            </a:prstGeom>
            <a:solidFill>
              <a:srgbClr val="5B257D">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12" name="Titre 1"/>
          <p:cNvSpPr>
            <a:spLocks noGrp="1"/>
          </p:cNvSpPr>
          <p:nvPr>
            <p:ph type="title" hasCustomPrompt="1"/>
          </p:nvPr>
        </p:nvSpPr>
        <p:spPr>
          <a:xfrm>
            <a:off x="1760836" y="1685990"/>
            <a:ext cx="5622328" cy="1180330"/>
          </a:xfrm>
        </p:spPr>
        <p:txBody>
          <a:bodyPr>
            <a:noAutofit/>
          </a:bodyPr>
          <a:lstStyle>
            <a:lvl1pPr algn="ctr">
              <a:defRPr sz="2400" b="0">
                <a:solidFill>
                  <a:srgbClr val="5B257D"/>
                </a:solidFill>
              </a:defRPr>
            </a:lvl1pPr>
          </a:lstStyle>
          <a:p>
            <a:r>
              <a:rPr lang="fr-FR" dirty="0" smtClean="0"/>
              <a:t>Merci de votre attention/</a:t>
            </a:r>
            <a:br>
              <a:rPr lang="fr-FR" dirty="0" smtClean="0"/>
            </a:br>
            <a:r>
              <a:rPr lang="fr-FR" dirty="0" smtClean="0"/>
              <a:t>Questions-suggestions/...</a:t>
            </a:r>
            <a:endParaRPr lang="fr-FR" dirty="0"/>
          </a:p>
        </p:txBody>
      </p:sp>
      <p:sp>
        <p:nvSpPr>
          <p:cNvPr id="4" name="Espace réservé du texte 3"/>
          <p:cNvSpPr>
            <a:spLocks noGrp="1"/>
          </p:cNvSpPr>
          <p:nvPr>
            <p:ph type="body" sz="quarter" idx="10" hasCustomPrompt="1"/>
          </p:nvPr>
        </p:nvSpPr>
        <p:spPr>
          <a:xfrm>
            <a:off x="6328198" y="3952223"/>
            <a:ext cx="2465236" cy="875838"/>
          </a:xfrm>
        </p:spPr>
        <p:txBody>
          <a:bodyPr>
            <a:noAutofit/>
          </a:bodyPr>
          <a:lstStyle>
            <a:lvl1pPr marL="0" indent="0" algn="r">
              <a:buNone/>
              <a:defRPr sz="1200">
                <a:solidFill>
                  <a:schemeClr val="tx1"/>
                </a:solidFill>
              </a:defRPr>
            </a:lvl1pPr>
            <a:lvl2pPr marL="457200" indent="0" algn="r">
              <a:buNone/>
              <a:defRPr sz="1400"/>
            </a:lvl2pPr>
            <a:lvl3pPr marL="914400" indent="0" algn="r">
              <a:buNone/>
              <a:defRPr sz="1400"/>
            </a:lvl3pPr>
            <a:lvl4pPr marL="1371600" indent="0" algn="r">
              <a:buNone/>
              <a:defRPr sz="1400"/>
            </a:lvl4pPr>
            <a:lvl5pPr marL="1828800" indent="0" algn="r">
              <a:buNone/>
              <a:defRPr sz="1400"/>
            </a:lvl5pPr>
          </a:lstStyle>
          <a:p>
            <a:pPr lvl="0"/>
            <a:r>
              <a:rPr lang="fr-FR" sz="1400" dirty="0" smtClean="0">
                <a:solidFill>
                  <a:srgbClr val="A8589E"/>
                </a:solidFill>
              </a:rPr>
              <a:t>Contact</a:t>
            </a:r>
            <a:endParaRPr lang="fr-FR" dirty="0" smtClean="0"/>
          </a:p>
          <a:p>
            <a:pPr lvl="0"/>
            <a:r>
              <a:rPr lang="fr-FR" dirty="0" smtClean="0"/>
              <a:t>À compléter</a:t>
            </a:r>
          </a:p>
        </p:txBody>
      </p:sp>
      <p:pic>
        <p:nvPicPr>
          <p:cNvPr id="11" name="Image 10"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682" y="240957"/>
            <a:ext cx="2508636" cy="733993"/>
          </a:xfrm>
          <a:prstGeom prst="rect">
            <a:avLst/>
          </a:prstGeom>
        </p:spPr>
      </p:pic>
    </p:spTree>
    <p:extLst>
      <p:ext uri="{BB962C8B-B14F-4D97-AF65-F5344CB8AC3E}">
        <p14:creationId xmlns:p14="http://schemas.microsoft.com/office/powerpoint/2010/main" val="1392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3" name="Image 2"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1514" y="1840422"/>
            <a:ext cx="4999068" cy="1462658"/>
          </a:xfrm>
          <a:prstGeom prst="rect">
            <a:avLst/>
          </a:prstGeom>
        </p:spPr>
      </p:pic>
    </p:spTree>
    <p:extLst>
      <p:ext uri="{BB962C8B-B14F-4D97-AF65-F5344CB8AC3E}">
        <p14:creationId xmlns:p14="http://schemas.microsoft.com/office/powerpoint/2010/main" val="37964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29" name="Grouper 28"/>
          <p:cNvGrpSpPr/>
          <p:nvPr userDrawn="1"/>
        </p:nvGrpSpPr>
        <p:grpSpPr>
          <a:xfrm>
            <a:off x="0" y="2276498"/>
            <a:ext cx="9145410" cy="2872676"/>
            <a:chOff x="0" y="2271293"/>
            <a:chExt cx="9145410" cy="2872676"/>
          </a:xfrm>
        </p:grpSpPr>
        <p:sp>
          <p:nvSpPr>
            <p:cNvPr id="28"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B25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A8589E">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Triangle isocèle 3"/>
            <p:cNvSpPr/>
            <p:nvPr userDrawn="1"/>
          </p:nvSpPr>
          <p:spPr>
            <a:xfrm>
              <a:off x="3434225" y="4568825"/>
              <a:ext cx="2276960" cy="574676"/>
            </a:xfrm>
            <a:prstGeom prst="triangle">
              <a:avLst>
                <a:gd name="adj" fmla="val 49701"/>
              </a:avLst>
            </a:prstGeom>
            <a:solidFill>
              <a:srgbClr val="5B257D">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2" name="Titre 1"/>
          <p:cNvSpPr>
            <a:spLocks noGrp="1"/>
          </p:cNvSpPr>
          <p:nvPr>
            <p:ph type="title"/>
          </p:nvPr>
        </p:nvSpPr>
        <p:spPr>
          <a:xfrm>
            <a:off x="848915" y="1987058"/>
            <a:ext cx="7493796" cy="567349"/>
          </a:xfrm>
        </p:spPr>
        <p:txBody>
          <a:bodyPr>
            <a:normAutofit/>
          </a:bodyPr>
          <a:lstStyle>
            <a:lvl1pPr>
              <a:defRPr sz="3200" b="1">
                <a:solidFill>
                  <a:srgbClr val="5B257D"/>
                </a:solidFill>
              </a:defRPr>
            </a:lvl1pPr>
          </a:lstStyle>
          <a:p>
            <a:r>
              <a:rPr lang="fr-FR" dirty="0" smtClean="0"/>
              <a:t>Cliquez et modifiez le titre</a:t>
            </a:r>
            <a:endParaRPr lang="fr-FR" dirty="0"/>
          </a:p>
        </p:txBody>
      </p:sp>
      <p:sp>
        <p:nvSpPr>
          <p:cNvPr id="7" name="Espace réservé du texte 6"/>
          <p:cNvSpPr>
            <a:spLocks noGrp="1"/>
          </p:cNvSpPr>
          <p:nvPr>
            <p:ph type="body" sz="quarter" idx="10" hasCustomPrompt="1"/>
          </p:nvPr>
        </p:nvSpPr>
        <p:spPr>
          <a:xfrm>
            <a:off x="2012181" y="2633009"/>
            <a:ext cx="5119638" cy="552855"/>
          </a:xfrm>
        </p:spPr>
        <p:txBody>
          <a:bodyPr>
            <a:noAutofit/>
          </a:bodyP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0" name="Image 9"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682" y="240957"/>
            <a:ext cx="2508636" cy="733993"/>
          </a:xfrm>
          <a:prstGeom prst="rect">
            <a:avLst/>
          </a:prstGeom>
        </p:spPr>
      </p:pic>
    </p:spTree>
    <p:extLst>
      <p:ext uri="{BB962C8B-B14F-4D97-AF65-F5344CB8AC3E}">
        <p14:creationId xmlns:p14="http://schemas.microsoft.com/office/powerpoint/2010/main" val="376469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ULiege FR 1">
    <p:spTree>
      <p:nvGrpSpPr>
        <p:cNvPr id="1" name=""/>
        <p:cNvGrpSpPr/>
        <p:nvPr/>
      </p:nvGrpSpPr>
      <p:grpSpPr>
        <a:xfrm>
          <a:off x="0" y="0"/>
          <a:ext cx="0" cy="0"/>
          <a:chOff x="0" y="0"/>
          <a:chExt cx="0" cy="0"/>
        </a:xfrm>
      </p:grpSpPr>
      <p:pic>
        <p:nvPicPr>
          <p:cNvPr id="2" name="Image 1" descr="chiffres-ppt_16-9_F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52" cy="5143500"/>
          </a:xfrm>
          <a:prstGeom prst="rect">
            <a:avLst/>
          </a:prstGeom>
        </p:spPr>
      </p:pic>
    </p:spTree>
    <p:extLst>
      <p:ext uri="{BB962C8B-B14F-4D97-AF65-F5344CB8AC3E}">
        <p14:creationId xmlns:p14="http://schemas.microsoft.com/office/powerpoint/2010/main" val="363794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ULiege FR 2">
    <p:spTree>
      <p:nvGrpSpPr>
        <p:cNvPr id="1" name=""/>
        <p:cNvGrpSpPr/>
        <p:nvPr/>
      </p:nvGrpSpPr>
      <p:grpSpPr>
        <a:xfrm>
          <a:off x="0" y="0"/>
          <a:ext cx="0" cy="0"/>
          <a:chOff x="0" y="0"/>
          <a:chExt cx="0" cy="0"/>
        </a:xfrm>
      </p:grpSpPr>
      <p:pic>
        <p:nvPicPr>
          <p:cNvPr id="3" name="Image 2" descr="chiffres-ppt_F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 y="0"/>
            <a:ext cx="9141652" cy="5143500"/>
          </a:xfrm>
          <a:prstGeom prst="rect">
            <a:avLst/>
          </a:prstGeom>
        </p:spPr>
      </p:pic>
    </p:spTree>
    <p:extLst>
      <p:ext uri="{BB962C8B-B14F-4D97-AF65-F5344CB8AC3E}">
        <p14:creationId xmlns:p14="http://schemas.microsoft.com/office/powerpoint/2010/main" val="15070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ULiege FR 3">
    <p:spTree>
      <p:nvGrpSpPr>
        <p:cNvPr id="1" name=""/>
        <p:cNvGrpSpPr/>
        <p:nvPr/>
      </p:nvGrpSpPr>
      <p:grpSpPr>
        <a:xfrm>
          <a:off x="0" y="0"/>
          <a:ext cx="0" cy="0"/>
          <a:chOff x="0" y="0"/>
          <a:chExt cx="0" cy="0"/>
        </a:xfrm>
      </p:grpSpPr>
      <p:pic>
        <p:nvPicPr>
          <p:cNvPr id="3" name="Image 2" descr="chiffres-ppt_F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 y="0"/>
            <a:ext cx="9141652" cy="5143500"/>
          </a:xfrm>
          <a:prstGeom prst="rect">
            <a:avLst/>
          </a:prstGeom>
        </p:spPr>
      </p:pic>
    </p:spTree>
    <p:extLst>
      <p:ext uri="{BB962C8B-B14F-4D97-AF65-F5344CB8AC3E}">
        <p14:creationId xmlns:p14="http://schemas.microsoft.com/office/powerpoint/2010/main" val="219993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ULiege EN 1">
    <p:spTree>
      <p:nvGrpSpPr>
        <p:cNvPr id="1" name=""/>
        <p:cNvGrpSpPr/>
        <p:nvPr/>
      </p:nvGrpSpPr>
      <p:grpSpPr>
        <a:xfrm>
          <a:off x="0" y="0"/>
          <a:ext cx="0" cy="0"/>
          <a:chOff x="0" y="0"/>
          <a:chExt cx="0" cy="0"/>
        </a:xfrm>
      </p:grpSpPr>
      <p:pic>
        <p:nvPicPr>
          <p:cNvPr id="2" name="Image 1" descr="chiffres-ppt_16-9_EN-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765" cy="5143500"/>
          </a:xfrm>
          <a:prstGeom prst="rect">
            <a:avLst/>
          </a:prstGeom>
        </p:spPr>
      </p:pic>
    </p:spTree>
    <p:extLst>
      <p:ext uri="{BB962C8B-B14F-4D97-AF65-F5344CB8AC3E}">
        <p14:creationId xmlns:p14="http://schemas.microsoft.com/office/powerpoint/2010/main" val="140478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ULiege EN 2">
    <p:spTree>
      <p:nvGrpSpPr>
        <p:cNvPr id="1" name=""/>
        <p:cNvGrpSpPr/>
        <p:nvPr/>
      </p:nvGrpSpPr>
      <p:grpSpPr>
        <a:xfrm>
          <a:off x="0" y="0"/>
          <a:ext cx="0" cy="0"/>
          <a:chOff x="0" y="0"/>
          <a:chExt cx="0" cy="0"/>
        </a:xfrm>
      </p:grpSpPr>
      <p:pic>
        <p:nvPicPr>
          <p:cNvPr id="3" name="Image 2" descr="chiffres-ppt_E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336396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ULiege EN 3">
    <p:spTree>
      <p:nvGrpSpPr>
        <p:cNvPr id="1" name=""/>
        <p:cNvGrpSpPr/>
        <p:nvPr/>
      </p:nvGrpSpPr>
      <p:grpSpPr>
        <a:xfrm>
          <a:off x="0" y="0"/>
          <a:ext cx="0" cy="0"/>
          <a:chOff x="0" y="0"/>
          <a:chExt cx="0" cy="0"/>
        </a:xfrm>
      </p:grpSpPr>
      <p:pic>
        <p:nvPicPr>
          <p:cNvPr id="3" name="Image 2" descr="chiffres-ppt_EN-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146690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pSp>
        <p:nvGrpSpPr>
          <p:cNvPr id="2" name="Grouper 1"/>
          <p:cNvGrpSpPr/>
          <p:nvPr userDrawn="1"/>
        </p:nvGrpSpPr>
        <p:grpSpPr>
          <a:xfrm>
            <a:off x="-5102" y="-5100"/>
            <a:ext cx="9149101" cy="5150642"/>
            <a:chOff x="-5102" y="-5100"/>
            <a:chExt cx="9149101" cy="5150642"/>
          </a:xfrm>
        </p:grpSpPr>
        <p:sp>
          <p:nvSpPr>
            <p:cNvPr id="18" name="Triangle isocèle 17"/>
            <p:cNvSpPr/>
            <p:nvPr userDrawn="1"/>
          </p:nvSpPr>
          <p:spPr>
            <a:xfrm rot="5400000">
              <a:off x="1200324" y="-1210526"/>
              <a:ext cx="5150642"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0642" h="7561493">
                  <a:moveTo>
                    <a:pt x="0" y="7561493"/>
                  </a:moveTo>
                  <a:cubicBezTo>
                    <a:pt x="511" y="6310032"/>
                    <a:pt x="1021" y="5058572"/>
                    <a:pt x="1532" y="3807111"/>
                  </a:cubicBezTo>
                  <a:lnTo>
                    <a:pt x="1920632" y="0"/>
                  </a:lnTo>
                  <a:lnTo>
                    <a:pt x="5150642" y="6425259"/>
                  </a:lnTo>
                  <a:lnTo>
                    <a:pt x="5150642" y="7560475"/>
                  </a:lnTo>
                  <a:lnTo>
                    <a:pt x="0" y="7561493"/>
                  </a:lnTo>
                  <a:close/>
                </a:path>
              </a:pathLst>
            </a:custGeom>
            <a:solidFill>
              <a:srgbClr val="A858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solidFill>
                  <a:srgbClr val="5B257D"/>
                </a:solidFill>
              </a:endParaRPr>
            </a:p>
          </p:txBody>
        </p:sp>
        <p:sp>
          <p:nvSpPr>
            <p:cNvPr id="19" name="Triangle isocèle 18"/>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7" name="Espace réservé de la date 6"/>
          <p:cNvSpPr>
            <a:spLocks noGrp="1"/>
          </p:cNvSpPr>
          <p:nvPr>
            <p:ph type="dt" sz="half" idx="10"/>
          </p:nvPr>
        </p:nvSpPr>
        <p:spPr/>
        <p:txBody>
          <a:bodyPr/>
          <a:lstStyle/>
          <a:p>
            <a:fld id="{E84C0596-2690-A647-BF28-8313842AC749}" type="datetimeFigureOut">
              <a:rPr lang="fr-FR" smtClean="0"/>
              <a:t>04/06/2024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9CFB3C-5329-804D-A21F-9A0246BF7AB4}" type="slidenum">
              <a:rPr lang="fr-FR" smtClean="0"/>
              <a:t>‹N°›</a:t>
            </a:fld>
            <a:endParaRPr lang="fr-FR"/>
          </a:p>
        </p:txBody>
      </p:sp>
      <p:sp>
        <p:nvSpPr>
          <p:cNvPr id="10" name="Titre 1"/>
          <p:cNvSpPr>
            <a:spLocks noGrp="1"/>
          </p:cNvSpPr>
          <p:nvPr>
            <p:ph type="title"/>
          </p:nvPr>
        </p:nvSpPr>
        <p:spPr>
          <a:xfrm>
            <a:off x="3186817" y="3476665"/>
            <a:ext cx="5622328" cy="567349"/>
          </a:xfrm>
        </p:spPr>
        <p:txBody>
          <a:bodyPr>
            <a:normAutofit/>
          </a:bodyPr>
          <a:lstStyle>
            <a:lvl1pPr algn="r">
              <a:defRPr sz="3200" b="1">
                <a:solidFill>
                  <a:srgbClr val="5B257D"/>
                </a:solidFill>
              </a:defRPr>
            </a:lvl1pPr>
          </a:lstStyle>
          <a:p>
            <a:r>
              <a:rPr lang="fr-FR" dirty="0" smtClean="0"/>
              <a:t>Cliquez et modifiez le titre</a:t>
            </a:r>
            <a:endParaRPr lang="fr-FR" dirty="0"/>
          </a:p>
        </p:txBody>
      </p:sp>
      <p:sp>
        <p:nvSpPr>
          <p:cNvPr id="11" name="Espace réservé du texte 6"/>
          <p:cNvSpPr>
            <a:spLocks noGrp="1"/>
          </p:cNvSpPr>
          <p:nvPr>
            <p:ph type="body" sz="quarter" idx="13" hasCustomPrompt="1"/>
          </p:nvPr>
        </p:nvSpPr>
        <p:spPr>
          <a:xfrm>
            <a:off x="3186817" y="4122616"/>
            <a:ext cx="5622328"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2" name="Image 11" descr="uLIEGE_DroitSciencesPoCrimino_Logo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4941" y="101345"/>
            <a:ext cx="1834204" cy="536663"/>
          </a:xfrm>
          <a:prstGeom prst="rect">
            <a:avLst/>
          </a:prstGeom>
        </p:spPr>
      </p:pic>
    </p:spTree>
    <p:extLst>
      <p:ext uri="{BB962C8B-B14F-4D97-AF65-F5344CB8AC3E}">
        <p14:creationId xmlns:p14="http://schemas.microsoft.com/office/powerpoint/2010/main" val="261367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4C0596-2690-A647-BF28-8313842AC749}" type="datetimeFigureOut">
              <a:rPr lang="fr-FR" smtClean="0"/>
              <a:t>04/06/2024</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9CFB3C-5329-804D-A21F-9A0246BF7AB4}" type="slidenum">
              <a:rPr lang="fr-FR" smtClean="0"/>
              <a:t>‹N°›</a:t>
            </a:fld>
            <a:endParaRPr lang="fr-FR"/>
          </a:p>
        </p:txBody>
      </p:sp>
    </p:spTree>
    <p:extLst>
      <p:ext uri="{BB962C8B-B14F-4D97-AF65-F5344CB8AC3E}">
        <p14:creationId xmlns:p14="http://schemas.microsoft.com/office/powerpoint/2010/main" val="272288666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5" r:id="rId4"/>
    <p:sldLayoutId id="2147483666" r:id="rId5"/>
    <p:sldLayoutId id="2147483667" r:id="rId6"/>
    <p:sldLayoutId id="2147483668" r:id="rId7"/>
    <p:sldLayoutId id="2147483669" r:id="rId8"/>
    <p:sldLayoutId id="2147483653" r:id="rId9"/>
    <p:sldLayoutId id="2147483654" r:id="rId10"/>
    <p:sldLayoutId id="2147483655" r:id="rId11"/>
    <p:sldLayoutId id="2147483662" r:id="rId12"/>
    <p:sldLayoutId id="2147483660" r:id="rId13"/>
    <p:sldLayoutId id="2147483657" r:id="rId14"/>
    <p:sldLayoutId id="2147483661" r:id="rId15"/>
    <p:sldLayoutId id="2147483664" r:id="rId16"/>
    <p:sldLayoutId id="2147483663" r:id="rId1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5B257D"/>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5B257D"/>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5B257D"/>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5B257D"/>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5B257D"/>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22914" y="3010212"/>
            <a:ext cx="5233307" cy="732320"/>
          </a:xfrm>
        </p:spPr>
        <p:txBody>
          <a:bodyPr>
            <a:normAutofit fontScale="90000"/>
          </a:bodyPr>
          <a:lstStyle/>
          <a:p>
            <a:r>
              <a:rPr lang="en-US" dirty="0" smtClean="0"/>
              <a:t>Small Modular Reactors : </a:t>
            </a:r>
            <a:br>
              <a:rPr lang="en-US" dirty="0" smtClean="0"/>
            </a:br>
            <a:r>
              <a:rPr lang="en-US" dirty="0" smtClean="0"/>
              <a:t>Scaling down to better scale-up?</a:t>
            </a:r>
            <a:endParaRPr lang="en-US" dirty="0"/>
          </a:p>
        </p:txBody>
      </p:sp>
      <p:sp>
        <p:nvSpPr>
          <p:cNvPr id="3" name="Espace réservé du texte 2"/>
          <p:cNvSpPr>
            <a:spLocks noGrp="1"/>
          </p:cNvSpPr>
          <p:nvPr>
            <p:ph type="body" sz="quarter" idx="10"/>
          </p:nvPr>
        </p:nvSpPr>
        <p:spPr>
          <a:xfrm>
            <a:off x="3889948" y="3891861"/>
            <a:ext cx="4986652" cy="1054893"/>
          </a:xfrm>
        </p:spPr>
        <p:txBody>
          <a:bodyPr/>
          <a:lstStyle/>
          <a:p>
            <a:r>
              <a:rPr lang="fr-FR" dirty="0" smtClean="0"/>
              <a:t>NESS </a:t>
            </a:r>
            <a:r>
              <a:rPr lang="fr-FR" dirty="0" err="1" smtClean="0"/>
              <a:t>conference</a:t>
            </a:r>
            <a:r>
              <a:rPr lang="fr-FR" dirty="0" smtClean="0"/>
              <a:t> - 04.06.2024</a:t>
            </a:r>
          </a:p>
          <a:p>
            <a:r>
              <a:rPr lang="fr-FR" sz="1800" dirty="0" smtClean="0"/>
              <a:t>Mathias Sabbe &amp; Céline </a:t>
            </a:r>
            <a:r>
              <a:rPr lang="fr-FR" sz="1800" dirty="0" err="1" smtClean="0"/>
              <a:t>Parotte</a:t>
            </a:r>
            <a:r>
              <a:rPr lang="fr-FR" sz="1800" dirty="0" smtClean="0"/>
              <a:t> (Liège </a:t>
            </a:r>
            <a:r>
              <a:rPr lang="fr-FR" sz="1800" dirty="0" err="1" smtClean="0"/>
              <a:t>University</a:t>
            </a:r>
            <a:r>
              <a:rPr lang="fr-FR" sz="1800" dirty="0" smtClean="0"/>
              <a:t>)</a:t>
            </a:r>
          </a:p>
          <a:p>
            <a:r>
              <a:rPr lang="fr-FR" sz="1400" dirty="0"/>
              <a:t>HORIZON-EURATOM-2021-NRT-01</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15" y="4125545"/>
            <a:ext cx="1422177" cy="753754"/>
          </a:xfrm>
          <a:prstGeom prst="rect">
            <a:avLst/>
          </a:prstGeom>
        </p:spPr>
      </p:pic>
    </p:spTree>
    <p:extLst>
      <p:ext uri="{BB962C8B-B14F-4D97-AF65-F5344CB8AC3E}">
        <p14:creationId xmlns:p14="http://schemas.microsoft.com/office/powerpoint/2010/main" val="27462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309454"/>
            <a:ext cx="7639171" cy="567349"/>
          </a:xfrm>
        </p:spPr>
        <p:txBody>
          <a:bodyPr>
            <a:normAutofit/>
          </a:bodyPr>
          <a:lstStyle/>
          <a:p>
            <a:pPr algn="ctr"/>
            <a:r>
              <a:rPr lang="fr-BE" sz="2400" b="1" dirty="0" smtClean="0"/>
              <a:t>V. </a:t>
            </a:r>
            <a:r>
              <a:rPr lang="fr-BE" sz="2400" b="1" dirty="0" err="1" smtClean="0"/>
              <a:t>Preliminary</a:t>
            </a:r>
            <a:r>
              <a:rPr lang="fr-BE" sz="2400" b="1" dirty="0" smtClean="0"/>
              <a:t> </a:t>
            </a:r>
            <a:r>
              <a:rPr lang="fr-BE" sz="2400" b="1" dirty="0" err="1"/>
              <a:t>c</a:t>
            </a:r>
            <a:r>
              <a:rPr lang="fr-BE" sz="2400" b="1" dirty="0" err="1" smtClean="0"/>
              <a:t>onlusion</a:t>
            </a:r>
            <a:r>
              <a:rPr lang="fr-BE" sz="2400" b="1" dirty="0" smtClean="0"/>
              <a:t> and discussion</a:t>
            </a:r>
            <a:endParaRPr lang="fr-BE" sz="2400" b="1" dirty="0"/>
          </a:p>
        </p:txBody>
      </p:sp>
      <p:sp>
        <p:nvSpPr>
          <p:cNvPr id="5" name="Espace réservé du contenu 4"/>
          <p:cNvSpPr>
            <a:spLocks noGrp="1"/>
          </p:cNvSpPr>
          <p:nvPr>
            <p:ph idx="1"/>
          </p:nvPr>
        </p:nvSpPr>
        <p:spPr>
          <a:xfrm>
            <a:off x="457198" y="876803"/>
            <a:ext cx="8229600" cy="3988961"/>
          </a:xfrm>
        </p:spPr>
        <p:txBody>
          <a:bodyPr>
            <a:normAutofit/>
          </a:bodyPr>
          <a:lstStyle/>
          <a:p>
            <a:pPr marL="0" indent="0">
              <a:buNone/>
            </a:pPr>
            <a:r>
              <a:rPr lang="en-US" sz="1600" b="1" dirty="0" smtClean="0"/>
              <a:t>A</a:t>
            </a:r>
            <a:r>
              <a:rPr lang="en-US" sz="1600" b="1" dirty="0"/>
              <a:t>. Aligning collective and situated </a:t>
            </a:r>
            <a:r>
              <a:rPr lang="en-US" sz="1600" b="1" dirty="0" smtClean="0"/>
              <a:t>expectations: towards strategic expectations ?</a:t>
            </a:r>
          </a:p>
          <a:p>
            <a:pPr marL="0" indent="0">
              <a:buNone/>
            </a:pPr>
            <a:endParaRPr lang="en-US" sz="1050" dirty="0" smtClean="0"/>
          </a:p>
          <a:p>
            <a:pPr marL="0" indent="0" algn="ctr">
              <a:buNone/>
            </a:pPr>
            <a:r>
              <a:rPr lang="en-US" sz="1600" dirty="0" smtClean="0"/>
              <a:t>ESFR-Simple interviewees shared various expectations sometimes misaligned with the generic expectations expressed by international SMR proponents. We argue that misaligned </a:t>
            </a:r>
            <a:r>
              <a:rPr lang="en-US" sz="1600" dirty="0"/>
              <a:t>expectations </a:t>
            </a:r>
            <a:r>
              <a:rPr lang="en-US" sz="1600" dirty="0" smtClean="0"/>
              <a:t>at </a:t>
            </a:r>
            <a:r>
              <a:rPr lang="en-US" sz="1600" dirty="0"/>
              <a:t>the individual and collective </a:t>
            </a:r>
            <a:r>
              <a:rPr lang="en-US" sz="1600" dirty="0" smtClean="0"/>
              <a:t>level are reconciled through </a:t>
            </a:r>
            <a:r>
              <a:rPr lang="en-US" sz="1600" u="sng" dirty="0"/>
              <a:t>s</a:t>
            </a:r>
            <a:r>
              <a:rPr lang="en-US" sz="1600" u="sng" dirty="0" smtClean="0"/>
              <a:t>trategic expectations</a:t>
            </a:r>
            <a:endParaRPr lang="en-US" sz="1600" u="sng" dirty="0"/>
          </a:p>
          <a:p>
            <a:pPr marL="0" indent="0">
              <a:buNone/>
            </a:pPr>
            <a:endParaRPr lang="fr-BE" sz="1600" dirty="0" smtClean="0"/>
          </a:p>
          <a:p>
            <a:pPr marL="0" indent="0">
              <a:buNone/>
            </a:pPr>
            <a:endParaRPr lang="fr-BE" sz="1600" dirty="0"/>
          </a:p>
        </p:txBody>
      </p:sp>
      <p:graphicFrame>
        <p:nvGraphicFramePr>
          <p:cNvPr id="2" name="Tableau 1"/>
          <p:cNvGraphicFramePr>
            <a:graphicFrameLocks noGrp="1"/>
          </p:cNvGraphicFramePr>
          <p:nvPr>
            <p:extLst>
              <p:ext uri="{D42A27DB-BD31-4B8C-83A1-F6EECF244321}">
                <p14:modId xmlns:p14="http://schemas.microsoft.com/office/powerpoint/2010/main" val="2361393492"/>
              </p:ext>
            </p:extLst>
          </p:nvPr>
        </p:nvGraphicFramePr>
        <p:xfrm>
          <a:off x="322286" y="2241241"/>
          <a:ext cx="8499424" cy="2641369"/>
        </p:xfrm>
        <a:graphic>
          <a:graphicData uri="http://schemas.openxmlformats.org/drawingml/2006/table">
            <a:tbl>
              <a:tblPr firstRow="1" firstCol="1" bandRow="1">
                <a:tableStyleId>{5C22544A-7EE6-4342-B048-85BDC9FD1C3A}</a:tableStyleId>
              </a:tblPr>
              <a:tblGrid>
                <a:gridCol w="1097366">
                  <a:extLst>
                    <a:ext uri="{9D8B030D-6E8A-4147-A177-3AD203B41FA5}">
                      <a16:colId xmlns:a16="http://schemas.microsoft.com/office/drawing/2014/main" val="1967412725"/>
                    </a:ext>
                  </a:extLst>
                </a:gridCol>
                <a:gridCol w="2355115">
                  <a:extLst>
                    <a:ext uri="{9D8B030D-6E8A-4147-A177-3AD203B41FA5}">
                      <a16:colId xmlns:a16="http://schemas.microsoft.com/office/drawing/2014/main" val="2205076509"/>
                    </a:ext>
                  </a:extLst>
                </a:gridCol>
                <a:gridCol w="2525817">
                  <a:extLst>
                    <a:ext uri="{9D8B030D-6E8A-4147-A177-3AD203B41FA5}">
                      <a16:colId xmlns:a16="http://schemas.microsoft.com/office/drawing/2014/main" val="1047271617"/>
                    </a:ext>
                  </a:extLst>
                </a:gridCol>
                <a:gridCol w="2521126">
                  <a:extLst>
                    <a:ext uri="{9D8B030D-6E8A-4147-A177-3AD203B41FA5}">
                      <a16:colId xmlns:a16="http://schemas.microsoft.com/office/drawing/2014/main" val="3367924516"/>
                    </a:ext>
                  </a:extLst>
                </a:gridCol>
              </a:tblGrid>
              <a:tr h="228259">
                <a:tc>
                  <a:txBody>
                    <a:bodyPr/>
                    <a:lstStyle/>
                    <a:p>
                      <a:pPr algn="ctr">
                        <a:lnSpc>
                          <a:spcPct val="107000"/>
                        </a:lnSpc>
                        <a:spcAft>
                          <a:spcPts val="600"/>
                        </a:spcAft>
                      </a:pPr>
                      <a:r>
                        <a:rPr lang="en-US" sz="1100" kern="100" dirty="0">
                          <a:effectLst/>
                        </a:rPr>
                        <a:t>Expectation layer</a:t>
                      </a:r>
                      <a:endParaRPr lang="fr-BE" sz="1100" kern="100" dirty="0">
                        <a:effectLst/>
                        <a:latin typeface="Aptos"/>
                        <a:ea typeface="Aptos"/>
                        <a:cs typeface="Times New Roman" panose="02020603050405020304" pitchFamily="18" charset="0"/>
                      </a:endParaRPr>
                    </a:p>
                  </a:txBody>
                  <a:tcPr marL="64882" marR="64882" marT="0" marB="0" anchor="ctr"/>
                </a:tc>
                <a:tc>
                  <a:txBody>
                    <a:bodyPr/>
                    <a:lstStyle/>
                    <a:p>
                      <a:pPr algn="ctr">
                        <a:lnSpc>
                          <a:spcPct val="107000"/>
                        </a:lnSpc>
                        <a:spcAft>
                          <a:spcPts val="600"/>
                        </a:spcAft>
                      </a:pPr>
                      <a:r>
                        <a:rPr lang="en-US" sz="1100" kern="100" dirty="0">
                          <a:effectLst/>
                        </a:rPr>
                        <a:t>Sociotechnical expectations</a:t>
                      </a:r>
                      <a:endParaRPr lang="fr-BE" sz="1100" kern="100" dirty="0">
                        <a:effectLst/>
                        <a:latin typeface="Aptos"/>
                        <a:ea typeface="Aptos"/>
                        <a:cs typeface="Times New Roman" panose="02020603050405020304" pitchFamily="18" charset="0"/>
                      </a:endParaRPr>
                    </a:p>
                  </a:txBody>
                  <a:tcPr marL="64882" marR="64882" marT="0" marB="0" anchor="ctr"/>
                </a:tc>
                <a:tc>
                  <a:txBody>
                    <a:bodyPr/>
                    <a:lstStyle/>
                    <a:p>
                      <a:pPr algn="ctr">
                        <a:lnSpc>
                          <a:spcPct val="107000"/>
                        </a:lnSpc>
                        <a:spcAft>
                          <a:spcPts val="600"/>
                        </a:spcAft>
                      </a:pPr>
                      <a:r>
                        <a:rPr lang="en-US" sz="1100" kern="100">
                          <a:effectLst/>
                        </a:rPr>
                        <a:t>Strategic expectations</a:t>
                      </a:r>
                      <a:endParaRPr lang="fr-BE" sz="1100" kern="100">
                        <a:effectLst/>
                        <a:latin typeface="Aptos"/>
                        <a:ea typeface="Aptos"/>
                        <a:cs typeface="Times New Roman" panose="02020603050405020304" pitchFamily="18" charset="0"/>
                      </a:endParaRPr>
                    </a:p>
                  </a:txBody>
                  <a:tcPr marL="64882" marR="64882" marT="0" marB="0" anchor="ctr"/>
                </a:tc>
                <a:tc>
                  <a:txBody>
                    <a:bodyPr/>
                    <a:lstStyle/>
                    <a:p>
                      <a:pPr algn="ctr">
                        <a:lnSpc>
                          <a:spcPct val="107000"/>
                        </a:lnSpc>
                        <a:spcAft>
                          <a:spcPts val="600"/>
                        </a:spcAft>
                      </a:pPr>
                      <a:r>
                        <a:rPr lang="en-US" sz="1100" kern="100" dirty="0">
                          <a:effectLst/>
                        </a:rPr>
                        <a:t>Generic expectations</a:t>
                      </a:r>
                      <a:endParaRPr lang="fr-BE" sz="1100" kern="100" dirty="0">
                        <a:effectLst/>
                        <a:latin typeface="Aptos"/>
                        <a:ea typeface="Aptos"/>
                        <a:cs typeface="Times New Roman" panose="02020603050405020304" pitchFamily="18" charset="0"/>
                      </a:endParaRPr>
                    </a:p>
                  </a:txBody>
                  <a:tcPr marL="64882" marR="64882" marT="0" marB="0" anchor="ctr"/>
                </a:tc>
                <a:extLst>
                  <a:ext uri="{0D108BD9-81ED-4DB2-BD59-A6C34878D82A}">
                    <a16:rowId xmlns:a16="http://schemas.microsoft.com/office/drawing/2014/main" val="3855126427"/>
                  </a:ext>
                </a:extLst>
              </a:tr>
              <a:tr h="1255427">
                <a:tc>
                  <a:txBody>
                    <a:bodyPr/>
                    <a:lstStyle/>
                    <a:p>
                      <a:pPr algn="ctr">
                        <a:lnSpc>
                          <a:spcPct val="107000"/>
                        </a:lnSpc>
                        <a:spcAft>
                          <a:spcPts val="600"/>
                        </a:spcAft>
                      </a:pPr>
                      <a:r>
                        <a:rPr lang="en-US" sz="1100" kern="100" dirty="0">
                          <a:effectLst/>
                        </a:rPr>
                        <a:t>Description </a:t>
                      </a:r>
                      <a:endParaRPr lang="fr-BE" sz="1100" kern="100" dirty="0">
                        <a:effectLst/>
                        <a:latin typeface="Aptos"/>
                        <a:ea typeface="Aptos"/>
                        <a:cs typeface="Times New Roman" panose="02020603050405020304" pitchFamily="18" charset="0"/>
                      </a:endParaRPr>
                    </a:p>
                  </a:txBody>
                  <a:tcPr marL="64882" marR="64882" marT="0" marB="0" anchor="ctr"/>
                </a:tc>
                <a:tc>
                  <a:txBody>
                    <a:bodyPr/>
                    <a:lstStyle/>
                    <a:p>
                      <a:pPr algn="ctr">
                        <a:lnSpc>
                          <a:spcPct val="107000"/>
                        </a:lnSpc>
                        <a:spcAft>
                          <a:spcPts val="600"/>
                        </a:spcAft>
                      </a:pPr>
                      <a:r>
                        <a:rPr lang="en-US" sz="1000" kern="100" dirty="0">
                          <a:effectLst/>
                        </a:rPr>
                        <a:t>Socio-technical assessments rooted in the theoretical knowledge, past research experiences, and practice of those engaged in research and development activities. Such sociotechnical expectations can temper or contradict generic expectations.</a:t>
                      </a:r>
                      <a:endParaRPr lang="fr-BE" sz="1050" kern="100" dirty="0">
                        <a:effectLst/>
                        <a:latin typeface="Aptos"/>
                        <a:ea typeface="Aptos"/>
                        <a:cs typeface="Times New Roman" panose="02020603050405020304" pitchFamily="18" charset="0"/>
                      </a:endParaRPr>
                    </a:p>
                  </a:txBody>
                  <a:tcPr marL="64882" marR="64882" marT="0" marB="0" anchor="ctr"/>
                </a:tc>
                <a:tc>
                  <a:txBody>
                    <a:bodyPr/>
                    <a:lstStyle/>
                    <a:p>
                      <a:pPr algn="ctr">
                        <a:lnSpc>
                          <a:spcPct val="107000"/>
                        </a:lnSpc>
                        <a:spcAft>
                          <a:spcPts val="600"/>
                        </a:spcAft>
                      </a:pPr>
                      <a:r>
                        <a:rPr lang="en-US" sz="1000" kern="100" dirty="0">
                          <a:effectLst/>
                        </a:rPr>
                        <a:t>Uncertainties and potential conflicts between misaligned sociotechnical and generic expectations are reconciled in a new narrative that redirects expectations towards a higher desirable outcome that is shared by those who engage in research and development activities.</a:t>
                      </a:r>
                      <a:endParaRPr lang="fr-BE" sz="1050" kern="100" dirty="0">
                        <a:effectLst/>
                        <a:latin typeface="Aptos"/>
                        <a:ea typeface="Aptos"/>
                        <a:cs typeface="Times New Roman" panose="02020603050405020304" pitchFamily="18" charset="0"/>
                      </a:endParaRPr>
                    </a:p>
                  </a:txBody>
                  <a:tcPr marL="64882" marR="64882" marT="0" marB="0" anchor="ctr"/>
                </a:tc>
                <a:tc>
                  <a:txBody>
                    <a:bodyPr/>
                    <a:lstStyle/>
                    <a:p>
                      <a:pPr algn="ctr">
                        <a:lnSpc>
                          <a:spcPct val="107000"/>
                        </a:lnSpc>
                        <a:spcAft>
                          <a:spcPts val="600"/>
                        </a:spcAft>
                      </a:pPr>
                      <a:r>
                        <a:rPr lang="en-US" sz="1000" kern="100">
                          <a:effectLst/>
                        </a:rPr>
                        <a:t>A set of shared expectations distilled in public statements emitted by a broad discursive community about a given innovation or a techno-scientific field. Generic expectations tend to have a performative ambition as aim to generate public interest and attract investments through inflated expectations</a:t>
                      </a:r>
                      <a:endParaRPr lang="fr-BE" sz="1050" kern="100">
                        <a:effectLst/>
                        <a:latin typeface="Aptos"/>
                        <a:ea typeface="Aptos"/>
                        <a:cs typeface="Times New Roman" panose="02020603050405020304" pitchFamily="18" charset="0"/>
                      </a:endParaRPr>
                    </a:p>
                  </a:txBody>
                  <a:tcPr marL="64882" marR="64882" marT="0" marB="0" anchor="ctr"/>
                </a:tc>
                <a:extLst>
                  <a:ext uri="{0D108BD9-81ED-4DB2-BD59-A6C34878D82A}">
                    <a16:rowId xmlns:a16="http://schemas.microsoft.com/office/drawing/2014/main" val="422387106"/>
                  </a:ext>
                </a:extLst>
              </a:tr>
              <a:tr h="1027167">
                <a:tc>
                  <a:txBody>
                    <a:bodyPr/>
                    <a:lstStyle/>
                    <a:p>
                      <a:pPr algn="ctr">
                        <a:lnSpc>
                          <a:spcPct val="107000"/>
                        </a:lnSpc>
                        <a:spcAft>
                          <a:spcPts val="600"/>
                        </a:spcAft>
                      </a:pPr>
                      <a:r>
                        <a:rPr lang="en-US" sz="1100" kern="100" dirty="0">
                          <a:effectLst/>
                        </a:rPr>
                        <a:t>Example</a:t>
                      </a:r>
                      <a:endParaRPr lang="fr-BE" sz="1100" kern="100" dirty="0">
                        <a:effectLst/>
                        <a:latin typeface="Aptos"/>
                        <a:ea typeface="Aptos"/>
                        <a:cs typeface="Times New Roman" panose="02020603050405020304" pitchFamily="18" charset="0"/>
                      </a:endParaRPr>
                    </a:p>
                  </a:txBody>
                  <a:tcPr marL="64882" marR="64882" marT="0" marB="0" anchor="ctr"/>
                </a:tc>
                <a:tc>
                  <a:txBody>
                    <a:bodyPr/>
                    <a:lstStyle/>
                    <a:p>
                      <a:pPr algn="ctr">
                        <a:lnSpc>
                          <a:spcPct val="107000"/>
                        </a:lnSpc>
                        <a:spcAft>
                          <a:spcPts val="600"/>
                        </a:spcAft>
                      </a:pPr>
                      <a:r>
                        <a:rPr lang="en-US" sz="1000" kern="100">
                          <a:effectLst/>
                        </a:rPr>
                        <a:t>Downsizing is beneficial for safety due to a reduced thermal capacity, but the resulting high neutron leakage generates a series of drawbacks that can hinder the seamless enactment of generic expectations.</a:t>
                      </a:r>
                      <a:endParaRPr lang="fr-BE" sz="1050" kern="100">
                        <a:effectLst/>
                        <a:latin typeface="Aptos"/>
                        <a:ea typeface="Aptos"/>
                        <a:cs typeface="Times New Roman" panose="02020603050405020304" pitchFamily="18" charset="0"/>
                      </a:endParaRPr>
                    </a:p>
                  </a:txBody>
                  <a:tcPr marL="64882" marR="64882" marT="0" marB="0" anchor="ctr"/>
                </a:tc>
                <a:tc>
                  <a:txBody>
                    <a:bodyPr/>
                    <a:lstStyle/>
                    <a:p>
                      <a:pPr algn="ctr">
                        <a:lnSpc>
                          <a:spcPct val="107000"/>
                        </a:lnSpc>
                        <a:spcAft>
                          <a:spcPts val="600"/>
                        </a:spcAft>
                      </a:pPr>
                      <a:r>
                        <a:rPr lang="en-US" sz="1000" kern="100" dirty="0">
                          <a:effectLst/>
                        </a:rPr>
                        <a:t>Although less efficient and optimized, SMRs are a much-needed transitional solution in the replenishment of competences and industrial capabilities needed to build large nuclear reactors.</a:t>
                      </a:r>
                      <a:endParaRPr lang="fr-BE" sz="1050" kern="100" dirty="0">
                        <a:effectLst/>
                        <a:latin typeface="Aptos"/>
                        <a:ea typeface="Aptos"/>
                        <a:cs typeface="Times New Roman" panose="02020603050405020304" pitchFamily="18" charset="0"/>
                      </a:endParaRPr>
                    </a:p>
                  </a:txBody>
                  <a:tcPr marL="64882" marR="64882" marT="0" marB="0" anchor="ctr"/>
                </a:tc>
                <a:tc>
                  <a:txBody>
                    <a:bodyPr/>
                    <a:lstStyle/>
                    <a:p>
                      <a:pPr algn="ctr">
                        <a:lnSpc>
                          <a:spcPct val="107000"/>
                        </a:lnSpc>
                        <a:spcAft>
                          <a:spcPts val="600"/>
                        </a:spcAft>
                      </a:pPr>
                      <a:r>
                        <a:rPr lang="en-US" sz="1000" kern="100" dirty="0">
                          <a:effectLst/>
                        </a:rPr>
                        <a:t>SMRs are a cheap, flexible, safe, and decarbonized solution for a sustainable and resilient future energy landscape.</a:t>
                      </a:r>
                      <a:endParaRPr lang="fr-BE" sz="1050" kern="100" dirty="0">
                        <a:effectLst/>
                        <a:latin typeface="Aptos"/>
                        <a:ea typeface="Aptos"/>
                        <a:cs typeface="Times New Roman" panose="02020603050405020304" pitchFamily="18" charset="0"/>
                      </a:endParaRPr>
                    </a:p>
                  </a:txBody>
                  <a:tcPr marL="64882" marR="64882" marT="0" marB="0" anchor="ctr"/>
                </a:tc>
                <a:extLst>
                  <a:ext uri="{0D108BD9-81ED-4DB2-BD59-A6C34878D82A}">
                    <a16:rowId xmlns:a16="http://schemas.microsoft.com/office/drawing/2014/main" val="3131934315"/>
                  </a:ext>
                </a:extLst>
              </a:tr>
            </a:tbl>
          </a:graphicData>
        </a:graphic>
      </p:graphicFrame>
    </p:spTree>
    <p:extLst>
      <p:ext uri="{BB962C8B-B14F-4D97-AF65-F5344CB8AC3E}">
        <p14:creationId xmlns:p14="http://schemas.microsoft.com/office/powerpoint/2010/main" val="41984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296939"/>
            <a:ext cx="7639171" cy="567349"/>
          </a:xfrm>
        </p:spPr>
        <p:txBody>
          <a:bodyPr>
            <a:normAutofit/>
          </a:bodyPr>
          <a:lstStyle/>
          <a:p>
            <a:pPr algn="ctr"/>
            <a:r>
              <a:rPr lang="fr-BE" sz="2400" b="1" dirty="0" smtClean="0"/>
              <a:t>V. </a:t>
            </a:r>
            <a:r>
              <a:rPr lang="fr-BE" sz="2400" b="1" dirty="0" err="1" smtClean="0"/>
              <a:t>Preliminary</a:t>
            </a:r>
            <a:r>
              <a:rPr lang="fr-BE" sz="2400" b="1" dirty="0" smtClean="0"/>
              <a:t> </a:t>
            </a:r>
            <a:r>
              <a:rPr lang="fr-BE" sz="2400" b="1" dirty="0" err="1"/>
              <a:t>c</a:t>
            </a:r>
            <a:r>
              <a:rPr lang="fr-BE" sz="2400" b="1" dirty="0" err="1" smtClean="0"/>
              <a:t>onlusion</a:t>
            </a:r>
            <a:r>
              <a:rPr lang="fr-BE" sz="2400" b="1" dirty="0" smtClean="0"/>
              <a:t> and discussion</a:t>
            </a:r>
            <a:endParaRPr lang="fr-BE" sz="2400" b="1" dirty="0"/>
          </a:p>
        </p:txBody>
      </p:sp>
      <p:sp>
        <p:nvSpPr>
          <p:cNvPr id="5" name="Espace réservé du contenu 4"/>
          <p:cNvSpPr>
            <a:spLocks noGrp="1"/>
          </p:cNvSpPr>
          <p:nvPr>
            <p:ph idx="1"/>
          </p:nvPr>
        </p:nvSpPr>
        <p:spPr>
          <a:xfrm>
            <a:off x="457199" y="864288"/>
            <a:ext cx="8229600" cy="4185884"/>
          </a:xfrm>
        </p:spPr>
        <p:txBody>
          <a:bodyPr>
            <a:normAutofit lnSpcReduction="10000"/>
          </a:bodyPr>
          <a:lstStyle/>
          <a:p>
            <a:pPr marL="0" indent="0">
              <a:buNone/>
            </a:pPr>
            <a:r>
              <a:rPr lang="en-US" sz="1600" b="1" dirty="0" smtClean="0"/>
              <a:t>B. Scaling </a:t>
            </a:r>
            <a:r>
              <a:rPr lang="en-US" sz="1600" b="1" dirty="0"/>
              <a:t>up by scaling down: forms of nuclear </a:t>
            </a:r>
            <a:r>
              <a:rPr lang="en-US" sz="1600" b="1" dirty="0" smtClean="0"/>
              <a:t>solutionism</a:t>
            </a:r>
          </a:p>
          <a:p>
            <a:pPr marL="0" indent="0">
              <a:buNone/>
            </a:pPr>
            <a:endParaRPr lang="en-US" sz="1000" dirty="0" smtClean="0"/>
          </a:p>
          <a:p>
            <a:pPr marL="0" indent="0" algn="ctr">
              <a:buNone/>
            </a:pPr>
            <a:r>
              <a:rPr lang="en-US" sz="1600" dirty="0" smtClean="0"/>
              <a:t>Solutionism as “the </a:t>
            </a:r>
            <a:r>
              <a:rPr lang="en-US" sz="1600" dirty="0"/>
              <a:t>framing of problem diagnoses in response to readily available, often technological solutions” (</a:t>
            </a:r>
            <a:r>
              <a:rPr lang="en-US" sz="1600" dirty="0" err="1"/>
              <a:t>Pfotenhauer</a:t>
            </a:r>
            <a:r>
              <a:rPr lang="en-US" sz="1600" dirty="0"/>
              <a:t>, 2022, p. 15</a:t>
            </a:r>
            <a:r>
              <a:rPr lang="en-US" sz="1600" dirty="0" smtClean="0"/>
              <a:t>)</a:t>
            </a:r>
          </a:p>
          <a:p>
            <a:pPr marL="0" indent="0">
              <a:buNone/>
            </a:pPr>
            <a:endParaRPr lang="en-US" sz="1000" dirty="0"/>
          </a:p>
          <a:p>
            <a:r>
              <a:rPr lang="en-US" sz="1600" dirty="0"/>
              <a:t>Scaling down to </a:t>
            </a:r>
            <a:r>
              <a:rPr lang="en-US" sz="1600" dirty="0" smtClean="0"/>
              <a:t>scale-up </a:t>
            </a:r>
            <a:r>
              <a:rPr lang="en-US" sz="1600" dirty="0"/>
              <a:t>production of one size-fits-all </a:t>
            </a:r>
            <a:r>
              <a:rPr lang="en-US" sz="1600" dirty="0" smtClean="0"/>
              <a:t>systems:</a:t>
            </a:r>
          </a:p>
          <a:p>
            <a:pPr lvl="1"/>
            <a:r>
              <a:rPr lang="en-US" sz="1400" dirty="0" smtClean="0"/>
              <a:t>Solutionism expressed in the generic </a:t>
            </a:r>
            <a:r>
              <a:rPr lang="en-US" sz="1400" dirty="0"/>
              <a:t>expectations emitted by international SMR </a:t>
            </a:r>
            <a:r>
              <a:rPr lang="en-US" sz="1400" dirty="0" smtClean="0"/>
              <a:t>proponents ;</a:t>
            </a:r>
            <a:endParaRPr lang="en-US" sz="1400" dirty="0"/>
          </a:p>
          <a:p>
            <a:pPr lvl="1"/>
            <a:r>
              <a:rPr lang="en-US" sz="1400" dirty="0" smtClean="0"/>
              <a:t>SMRs as a one size fits all solution to a very </a:t>
            </a:r>
            <a:r>
              <a:rPr lang="en-US" sz="1400" dirty="0"/>
              <a:t>wide range of applications in a variety of grid </a:t>
            </a:r>
            <a:r>
              <a:rPr lang="en-US" sz="1400" dirty="0" smtClean="0"/>
              <a:t>configurations ;</a:t>
            </a:r>
          </a:p>
          <a:p>
            <a:pPr lvl="1"/>
            <a:r>
              <a:rPr lang="en-US" sz="1400" dirty="0" smtClean="0"/>
              <a:t>Problem framing focuses on the multiplicity of local energy needs and requirement in future energy systems.</a:t>
            </a:r>
          </a:p>
          <a:p>
            <a:pPr marL="57150" indent="0">
              <a:buNone/>
            </a:pPr>
            <a:endParaRPr lang="en-US" sz="1050" dirty="0"/>
          </a:p>
          <a:p>
            <a:r>
              <a:rPr lang="en-US" sz="1600" dirty="0"/>
              <a:t>Scaling down to </a:t>
            </a:r>
            <a:r>
              <a:rPr lang="en-US" sz="1600" dirty="0" smtClean="0"/>
              <a:t>scale-up </a:t>
            </a:r>
            <a:r>
              <a:rPr lang="en-US" sz="1600" dirty="0"/>
              <a:t>production of large-scale </a:t>
            </a:r>
            <a:r>
              <a:rPr lang="en-US" sz="1600" dirty="0" smtClean="0"/>
              <a:t>systems</a:t>
            </a:r>
          </a:p>
          <a:p>
            <a:pPr lvl="1"/>
            <a:r>
              <a:rPr lang="en-US" sz="1400" dirty="0" smtClean="0"/>
              <a:t>Solutionism expressed by ESFR-Simple interviewees ;</a:t>
            </a:r>
          </a:p>
          <a:p>
            <a:pPr lvl="1"/>
            <a:r>
              <a:rPr lang="en-US" sz="1400" dirty="0" smtClean="0"/>
              <a:t>Although SMRs are </a:t>
            </a:r>
            <a:r>
              <a:rPr lang="en-US" sz="1400" kern="100" dirty="0"/>
              <a:t>less efficient and </a:t>
            </a:r>
            <a:r>
              <a:rPr lang="en-US" sz="1400" kern="100" dirty="0" smtClean="0"/>
              <a:t>optimized than large reactors, </a:t>
            </a:r>
            <a:r>
              <a:rPr lang="en-US" sz="1400" dirty="0" smtClean="0"/>
              <a:t>SMRs are a transitional </a:t>
            </a:r>
            <a:r>
              <a:rPr lang="en-US" sz="1400" dirty="0"/>
              <a:t>solution that should pave the way for scaling up the production of large reactors in the </a:t>
            </a:r>
            <a:r>
              <a:rPr lang="en-US" sz="1400"/>
              <a:t>longer </a:t>
            </a:r>
            <a:r>
              <a:rPr lang="en-US" sz="1400" smtClean="0"/>
              <a:t>term ;</a:t>
            </a:r>
            <a:endParaRPr lang="en-US" sz="1400" dirty="0" smtClean="0"/>
          </a:p>
          <a:p>
            <a:pPr lvl="1"/>
            <a:r>
              <a:rPr lang="en-US" sz="1400" dirty="0" smtClean="0"/>
              <a:t>Problem framing focuses on the loss of competences in the nuclear sector</a:t>
            </a:r>
            <a:endParaRPr lang="en-US" sz="1200" dirty="0" smtClean="0">
              <a:solidFill>
                <a:srgbClr val="FF0000"/>
              </a:solidFill>
            </a:endParaRPr>
          </a:p>
        </p:txBody>
      </p:sp>
    </p:spTree>
    <p:extLst>
      <p:ext uri="{BB962C8B-B14F-4D97-AF65-F5344CB8AC3E}">
        <p14:creationId xmlns:p14="http://schemas.microsoft.com/office/powerpoint/2010/main" val="29183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22914" y="3433725"/>
            <a:ext cx="5233307" cy="732320"/>
          </a:xfrm>
        </p:spPr>
        <p:txBody>
          <a:bodyPr>
            <a:normAutofit/>
          </a:bodyPr>
          <a:lstStyle/>
          <a:p>
            <a:r>
              <a:rPr lang="en-US" dirty="0" smtClean="0"/>
              <a:t>Merci pour </a:t>
            </a:r>
            <a:r>
              <a:rPr lang="en-US" dirty="0" err="1" smtClean="0"/>
              <a:t>votre</a:t>
            </a:r>
            <a:r>
              <a:rPr lang="en-US" dirty="0" smtClean="0"/>
              <a:t> attention !</a:t>
            </a:r>
            <a:endParaRPr lang="en-US" dirty="0"/>
          </a:p>
        </p:txBody>
      </p:sp>
      <p:sp>
        <p:nvSpPr>
          <p:cNvPr id="3" name="Espace réservé du texte 2"/>
          <p:cNvSpPr>
            <a:spLocks noGrp="1"/>
          </p:cNvSpPr>
          <p:nvPr>
            <p:ph type="body" sz="quarter" idx="10"/>
          </p:nvPr>
        </p:nvSpPr>
        <p:spPr>
          <a:xfrm>
            <a:off x="5596676" y="4176675"/>
            <a:ext cx="2141645" cy="585698"/>
          </a:xfrm>
        </p:spPr>
        <p:txBody>
          <a:bodyPr/>
          <a:lstStyle/>
          <a:p>
            <a:r>
              <a:rPr lang="fr-FR" dirty="0" err="1" smtClean="0"/>
              <a:t>Any</a:t>
            </a:r>
            <a:r>
              <a:rPr lang="fr-FR" dirty="0" smtClean="0"/>
              <a:t> questions ?</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15" y="4125545"/>
            <a:ext cx="1422177" cy="753754"/>
          </a:xfrm>
          <a:prstGeom prst="rect">
            <a:avLst/>
          </a:prstGeom>
        </p:spPr>
      </p:pic>
    </p:spTree>
    <p:extLst>
      <p:ext uri="{BB962C8B-B14F-4D97-AF65-F5344CB8AC3E}">
        <p14:creationId xmlns:p14="http://schemas.microsoft.com/office/powerpoint/2010/main" val="31828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1527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 y="-486697"/>
            <a:ext cx="9149964" cy="6111890"/>
          </a:xfrm>
          <a:prstGeom prst="rect">
            <a:avLst/>
          </a:prstGeom>
        </p:spPr>
      </p:pic>
    </p:spTree>
    <p:extLst>
      <p:ext uri="{BB962C8B-B14F-4D97-AF65-F5344CB8AC3E}">
        <p14:creationId xmlns:p14="http://schemas.microsoft.com/office/powerpoint/2010/main" val="103058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537569"/>
            <a:ext cx="7639171" cy="567349"/>
          </a:xfrm>
        </p:spPr>
        <p:txBody>
          <a:bodyPr>
            <a:noAutofit/>
          </a:bodyPr>
          <a:lstStyle/>
          <a:p>
            <a:pPr algn="ctr"/>
            <a:r>
              <a:rPr lang="en-US" sz="2400" b="1" dirty="0" smtClean="0"/>
              <a:t>I. SMRs – </a:t>
            </a:r>
            <a:r>
              <a:rPr lang="en-US" sz="2400" b="1" dirty="0"/>
              <a:t>At the forefront of the nuclear innovation race </a:t>
            </a:r>
            <a:endParaRPr lang="fr-BE" sz="1800" b="1" dirty="0"/>
          </a:p>
        </p:txBody>
      </p:sp>
      <p:sp>
        <p:nvSpPr>
          <p:cNvPr id="5" name="Espace réservé du contenu 4"/>
          <p:cNvSpPr>
            <a:spLocks noGrp="1"/>
          </p:cNvSpPr>
          <p:nvPr>
            <p:ph idx="1"/>
          </p:nvPr>
        </p:nvSpPr>
        <p:spPr>
          <a:xfrm>
            <a:off x="457200" y="1274164"/>
            <a:ext cx="8229600" cy="3563559"/>
          </a:xfrm>
        </p:spPr>
        <p:txBody>
          <a:bodyPr>
            <a:noAutofit/>
          </a:bodyPr>
          <a:lstStyle/>
          <a:p>
            <a:pPr marL="0" indent="0" algn="ctr">
              <a:buNone/>
            </a:pPr>
            <a:r>
              <a:rPr lang="en-US" sz="1600" dirty="0" smtClean="0"/>
              <a:t>“Innovation in nuclear technologies is a very dynamic space, particularly for nuclear power technologies such as Small Modular Reactors, or SMRs. Of course, as with every emerging technology, there are ups and downs, successes and failures, that is quite normal. But SMRs are a promising technology and </a:t>
            </a:r>
            <a:r>
              <a:rPr lang="en-US" sz="1600" u="sng" dirty="0" smtClean="0"/>
              <a:t>there is a race underway. The race is among leading countries and companies to prove this technology and bring it to market</a:t>
            </a:r>
            <a:r>
              <a:rPr lang="en-US" sz="1600" dirty="0"/>
              <a:t>.” (von der </a:t>
            </a:r>
            <a:r>
              <a:rPr lang="en-US" sz="1600" dirty="0" err="1" smtClean="0"/>
              <a:t>Leyen</a:t>
            </a:r>
            <a:r>
              <a:rPr lang="en-US" sz="1600" dirty="0" smtClean="0"/>
              <a:t>, 2024)</a:t>
            </a:r>
          </a:p>
          <a:p>
            <a:pPr marL="0" indent="0" algn="ctr">
              <a:buNone/>
            </a:pPr>
            <a:endParaRPr lang="en-US" sz="1600" dirty="0" smtClean="0"/>
          </a:p>
          <a:p>
            <a:r>
              <a:rPr lang="en-US" sz="1600" dirty="0" smtClean="0"/>
              <a:t>98 SMR projects at various stages of development in 2024 (NEA, 2024) ;</a:t>
            </a:r>
          </a:p>
          <a:p>
            <a:r>
              <a:rPr lang="en-US" sz="1600" dirty="0" smtClean="0"/>
              <a:t>Most projects in the United States, Canada, and the United Kingdom ;</a:t>
            </a:r>
          </a:p>
          <a:p>
            <a:r>
              <a:rPr lang="en-US" sz="1600" dirty="0" smtClean="0"/>
              <a:t>Spearheaded by Startups; Traditional nuclear actors; national laboratories and universities ;</a:t>
            </a:r>
          </a:p>
          <a:p>
            <a:r>
              <a:rPr lang="en-US" sz="1600" dirty="0" smtClean="0"/>
              <a:t>Growing number of support policies (e.g</a:t>
            </a:r>
            <a:r>
              <a:rPr lang="en-US" sz="1600" dirty="0"/>
              <a:t>., </a:t>
            </a:r>
            <a:r>
              <a:rPr lang="en-US" sz="1600" dirty="0" smtClean="0"/>
              <a:t>EU Industrial Alliance on SMRs, national measures, etc.)</a:t>
            </a:r>
            <a:endParaRPr lang="en-US" sz="1600" dirty="0"/>
          </a:p>
        </p:txBody>
      </p:sp>
    </p:spTree>
    <p:extLst>
      <p:ext uri="{BB962C8B-B14F-4D97-AF65-F5344CB8AC3E}">
        <p14:creationId xmlns:p14="http://schemas.microsoft.com/office/powerpoint/2010/main" val="276776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297726"/>
            <a:ext cx="7639171" cy="567349"/>
          </a:xfrm>
        </p:spPr>
        <p:txBody>
          <a:bodyPr>
            <a:noAutofit/>
          </a:bodyPr>
          <a:lstStyle/>
          <a:p>
            <a:pPr algn="ctr"/>
            <a:r>
              <a:rPr lang="en-US" sz="2400" b="1" dirty="0" smtClean="0"/>
              <a:t>I. SMRs – </a:t>
            </a:r>
            <a:r>
              <a:rPr lang="en-US" sz="2400" b="1" dirty="0"/>
              <a:t>At the forefront of the nuclear innovation race </a:t>
            </a:r>
            <a:endParaRPr lang="fr-BE" sz="1800" b="1" dirty="0"/>
          </a:p>
        </p:txBody>
      </p:sp>
      <p:pic>
        <p:nvPicPr>
          <p:cNvPr id="2" name="Espace réservé du contenu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1778" y="1034150"/>
            <a:ext cx="4575179" cy="2175315"/>
          </a:xfr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35" y="1254100"/>
            <a:ext cx="2593146" cy="3503323"/>
          </a:xfrm>
          <a:prstGeom prst="rect">
            <a:avLst/>
          </a:prstGeom>
        </p:spPr>
      </p:pic>
      <p:sp>
        <p:nvSpPr>
          <p:cNvPr id="6" name="ZoneTexte 5"/>
          <p:cNvSpPr txBox="1"/>
          <p:nvPr/>
        </p:nvSpPr>
        <p:spPr>
          <a:xfrm>
            <a:off x="4609475" y="3770026"/>
            <a:ext cx="4249712" cy="1373474"/>
          </a:xfrm>
          <a:prstGeom prst="rect">
            <a:avLst/>
          </a:prstGeom>
        </p:spPr>
        <p:txBody>
          <a:bodyPr vert="horz" wrap="square" lIns="91440" tIns="45720" rIns="91440" bIns="45720" rtlCol="0" anchor="ctr">
            <a:normAutofit/>
          </a:bodyPr>
          <a:lstStyle/>
          <a:p>
            <a:endParaRPr lang="fr-BE" dirty="0" smtClean="0"/>
          </a:p>
        </p:txBody>
      </p:sp>
      <p:sp>
        <p:nvSpPr>
          <p:cNvPr id="7" name="ZoneTexte 6"/>
          <p:cNvSpPr txBox="1"/>
          <p:nvPr/>
        </p:nvSpPr>
        <p:spPr>
          <a:xfrm>
            <a:off x="4339652" y="3770026"/>
            <a:ext cx="3357797" cy="987397"/>
          </a:xfrm>
          <a:prstGeom prst="rect">
            <a:avLst/>
          </a:prstGeom>
        </p:spPr>
        <p:txBody>
          <a:bodyPr vert="horz" wrap="square" lIns="91440" tIns="45720" rIns="91440" bIns="45720" rtlCol="0" anchor="ctr">
            <a:normAutofit/>
          </a:bodyPr>
          <a:lstStyle/>
          <a:p>
            <a:endParaRPr lang="fr-BE" dirty="0" smtClean="0"/>
          </a:p>
        </p:txBody>
      </p:sp>
      <p:sp>
        <p:nvSpPr>
          <p:cNvPr id="8" name="ZoneTexte 7"/>
          <p:cNvSpPr txBox="1"/>
          <p:nvPr/>
        </p:nvSpPr>
        <p:spPr>
          <a:xfrm>
            <a:off x="3551079" y="3455233"/>
            <a:ext cx="5546361" cy="1603947"/>
          </a:xfrm>
          <a:prstGeom prst="rect">
            <a:avLst/>
          </a:prstGeom>
        </p:spPr>
        <p:txBody>
          <a:bodyPr vert="horz" wrap="square" lIns="91440" tIns="45720" rIns="91440" bIns="45720" rtlCol="0" anchor="ctr">
            <a:normAutofit/>
          </a:bodyPr>
          <a:lstStyle/>
          <a:p>
            <a:pPr marL="285750" indent="-285750">
              <a:buFont typeface="Arial" panose="020B0604020202020204" pitchFamily="34" charset="0"/>
              <a:buChar char="•"/>
            </a:pPr>
            <a:r>
              <a:rPr lang="en-US" sz="1600" dirty="0" smtClean="0"/>
              <a:t>SMRs are touted as cornerstone of future </a:t>
            </a:r>
            <a:r>
              <a:rPr lang="en-US" sz="1600" dirty="0"/>
              <a:t>energy </a:t>
            </a:r>
            <a:r>
              <a:rPr lang="en-US" sz="1600" dirty="0" smtClean="0"/>
              <a:t>landscapes (e.g., </a:t>
            </a:r>
            <a:r>
              <a:rPr lang="en-US" sz="1600" dirty="0" err="1" smtClean="0"/>
              <a:t>Sovacool</a:t>
            </a:r>
            <a:r>
              <a:rPr lang="en-US" sz="1600" dirty="0" smtClean="0"/>
              <a:t> </a:t>
            </a:r>
            <a:r>
              <a:rPr lang="en-US" sz="1600" dirty="0"/>
              <a:t>&amp; </a:t>
            </a:r>
            <a:r>
              <a:rPr lang="en-US" sz="1600" dirty="0" err="1"/>
              <a:t>Ramana</a:t>
            </a:r>
            <a:r>
              <a:rPr lang="en-US" sz="1600" dirty="0"/>
              <a:t>, 2015</a:t>
            </a:r>
            <a:r>
              <a:rPr lang="en-US" sz="1600" dirty="0" smtClean="0"/>
              <a:t>);</a:t>
            </a:r>
          </a:p>
          <a:p>
            <a:pPr marL="285750" indent="-285750">
              <a:buFont typeface="Arial" panose="020B0604020202020204" pitchFamily="34" charset="0"/>
              <a:buChar char="•"/>
            </a:pPr>
            <a:r>
              <a:rPr lang="en-US" sz="1600" dirty="0" smtClean="0"/>
              <a:t>Yet, there is scant evidence </a:t>
            </a:r>
            <a:r>
              <a:rPr lang="en-US" sz="1600" dirty="0"/>
              <a:t>that </a:t>
            </a:r>
            <a:r>
              <a:rPr lang="en-US" sz="1600" dirty="0" smtClean="0"/>
              <a:t>the expectations associated with SMRs are actually shared </a:t>
            </a:r>
            <a:r>
              <a:rPr lang="en-US" sz="1600" dirty="0"/>
              <a:t>among the scientists and engineers who actively develop </a:t>
            </a:r>
            <a:r>
              <a:rPr lang="en-US" sz="1600" dirty="0" smtClean="0"/>
              <a:t>SMR designs</a:t>
            </a:r>
            <a:endParaRPr lang="en-US" sz="1600" dirty="0"/>
          </a:p>
        </p:txBody>
      </p:sp>
      <p:sp>
        <p:nvSpPr>
          <p:cNvPr id="9" name="ZoneTexte 8"/>
          <p:cNvSpPr txBox="1"/>
          <p:nvPr/>
        </p:nvSpPr>
        <p:spPr>
          <a:xfrm>
            <a:off x="292308" y="4818043"/>
            <a:ext cx="3425252" cy="241137"/>
          </a:xfrm>
          <a:prstGeom prst="rect">
            <a:avLst/>
          </a:prstGeom>
        </p:spPr>
        <p:txBody>
          <a:bodyPr vert="horz" wrap="square" lIns="91440" tIns="45720" rIns="91440" bIns="45720" rtlCol="0" anchor="ctr">
            <a:normAutofit fontScale="40000" lnSpcReduction="20000"/>
          </a:bodyPr>
          <a:lstStyle/>
          <a:p>
            <a:pPr algn="ctr"/>
            <a:r>
              <a:rPr lang="fr-BE" dirty="0"/>
              <a:t>https://www.oecd-nea.org/upload/docs/application/pdf/2021-03/7560_smr_report.pdf</a:t>
            </a:r>
            <a:endParaRPr lang="fr-BE" dirty="0" smtClean="0"/>
          </a:p>
        </p:txBody>
      </p:sp>
      <p:sp>
        <p:nvSpPr>
          <p:cNvPr id="10" name="ZoneTexte 9"/>
          <p:cNvSpPr txBox="1"/>
          <p:nvPr/>
        </p:nvSpPr>
        <p:spPr>
          <a:xfrm>
            <a:off x="4221888" y="3283121"/>
            <a:ext cx="3874958" cy="241137"/>
          </a:xfrm>
          <a:prstGeom prst="rect">
            <a:avLst/>
          </a:prstGeom>
        </p:spPr>
        <p:txBody>
          <a:bodyPr vert="horz" wrap="square" lIns="91440" tIns="45720" rIns="91440" bIns="45720" rtlCol="0" anchor="ctr">
            <a:normAutofit fontScale="40000" lnSpcReduction="20000"/>
          </a:bodyPr>
          <a:lstStyle/>
          <a:p>
            <a:pPr algn="ctr"/>
            <a:r>
              <a:rPr lang="fr-BE" dirty="0"/>
              <a:t>https://www.terrapower.com/wp-content/uploads/2023/10/TP_2023_Natrium_Technology.pdf</a:t>
            </a:r>
            <a:endParaRPr lang="fr-BE" dirty="0" smtClean="0"/>
          </a:p>
        </p:txBody>
      </p:sp>
    </p:spTree>
    <p:extLst>
      <p:ext uri="{BB962C8B-B14F-4D97-AF65-F5344CB8AC3E}">
        <p14:creationId xmlns:p14="http://schemas.microsoft.com/office/powerpoint/2010/main" val="85304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414385"/>
            <a:ext cx="7639171" cy="567349"/>
          </a:xfrm>
        </p:spPr>
        <p:txBody>
          <a:bodyPr>
            <a:normAutofit/>
          </a:bodyPr>
          <a:lstStyle/>
          <a:p>
            <a:pPr algn="ctr"/>
            <a:r>
              <a:rPr lang="fr-BE" sz="2400" b="1" dirty="0" smtClean="0"/>
              <a:t>II. </a:t>
            </a:r>
            <a:r>
              <a:rPr lang="fr-BE" sz="2400" b="1" dirty="0" err="1" smtClean="0"/>
              <a:t>Theoretical</a:t>
            </a:r>
            <a:r>
              <a:rPr lang="fr-BE" sz="2400" b="1" dirty="0" smtClean="0"/>
              <a:t> </a:t>
            </a:r>
            <a:r>
              <a:rPr lang="fr-BE" sz="2400" b="1" dirty="0" err="1" smtClean="0"/>
              <a:t>framework</a:t>
            </a:r>
            <a:r>
              <a:rPr lang="fr-BE" sz="2400" b="1" dirty="0" smtClean="0"/>
              <a:t> – the </a:t>
            </a:r>
            <a:r>
              <a:rPr lang="fr-BE" sz="2400" b="1" dirty="0" err="1" smtClean="0"/>
              <a:t>sociology</a:t>
            </a:r>
            <a:r>
              <a:rPr lang="fr-BE" sz="2400" b="1" dirty="0" smtClean="0"/>
              <a:t> of </a:t>
            </a:r>
            <a:r>
              <a:rPr lang="fr-BE" sz="2400" b="1" dirty="0" err="1" smtClean="0"/>
              <a:t>expecations</a:t>
            </a:r>
            <a:endParaRPr lang="fr-BE" sz="2400" b="1" dirty="0"/>
          </a:p>
        </p:txBody>
      </p:sp>
      <p:sp>
        <p:nvSpPr>
          <p:cNvPr id="5" name="Espace réservé du contenu 4"/>
          <p:cNvSpPr>
            <a:spLocks noGrp="1"/>
          </p:cNvSpPr>
          <p:nvPr>
            <p:ph idx="1"/>
          </p:nvPr>
        </p:nvSpPr>
        <p:spPr>
          <a:xfrm>
            <a:off x="457199" y="1216676"/>
            <a:ext cx="8229600" cy="3606994"/>
          </a:xfrm>
        </p:spPr>
        <p:txBody>
          <a:bodyPr>
            <a:normAutofit fontScale="92500" lnSpcReduction="10000"/>
          </a:bodyPr>
          <a:lstStyle/>
          <a:p>
            <a:pPr algn="just">
              <a:buFont typeface="Courier New" panose="02070309020205020404" pitchFamily="49" charset="0"/>
              <a:buChar char="o"/>
            </a:pPr>
            <a:r>
              <a:rPr lang="fr-BE" sz="1600" dirty="0" smtClean="0"/>
              <a:t>Expectations as “real-time </a:t>
            </a:r>
            <a:r>
              <a:rPr lang="fr-BE" sz="1600" dirty="0" err="1"/>
              <a:t>representations</a:t>
            </a:r>
            <a:r>
              <a:rPr lang="fr-BE" sz="1600" dirty="0"/>
              <a:t> of future technologies, situations and </a:t>
            </a:r>
            <a:r>
              <a:rPr lang="fr-BE" sz="1600" dirty="0" err="1"/>
              <a:t>capabilities</a:t>
            </a:r>
            <a:r>
              <a:rPr lang="fr-BE" sz="1600" dirty="0"/>
              <a:t>” (</a:t>
            </a:r>
            <a:r>
              <a:rPr lang="fr-BE" sz="1600" dirty="0" err="1"/>
              <a:t>Borup</a:t>
            </a:r>
            <a:r>
              <a:rPr lang="fr-BE" sz="1600" dirty="0"/>
              <a:t> et al., 2006, p. 286</a:t>
            </a:r>
            <a:r>
              <a:rPr lang="fr-BE" sz="1600" dirty="0" smtClean="0"/>
              <a:t>).</a:t>
            </a:r>
          </a:p>
          <a:p>
            <a:pPr algn="just">
              <a:buFont typeface="Courier New" panose="02070309020205020404" pitchFamily="49" charset="0"/>
              <a:buChar char="o"/>
            </a:pPr>
            <a:r>
              <a:rPr lang="en-US" sz="1600" dirty="0" smtClean="0"/>
              <a:t>Expectations carry </a:t>
            </a:r>
            <a:r>
              <a:rPr lang="en-US" sz="1600" dirty="0"/>
              <a:t>values, promises, and visions connected to the possible (dis)advantages which are assumed to derive from an innovation or a </a:t>
            </a:r>
            <a:r>
              <a:rPr lang="en-US" sz="1600" dirty="0" smtClean="0"/>
              <a:t>techno-scientific field</a:t>
            </a:r>
          </a:p>
          <a:p>
            <a:pPr>
              <a:buFont typeface="Courier New" panose="02070309020205020404" pitchFamily="49" charset="0"/>
              <a:buChar char="o"/>
            </a:pPr>
            <a:r>
              <a:rPr lang="en-US" sz="1600" dirty="0" smtClean="0"/>
              <a:t>Expectations </a:t>
            </a:r>
            <a:r>
              <a:rPr lang="en-US" sz="1600" dirty="0"/>
              <a:t>are </a:t>
            </a:r>
            <a:r>
              <a:rPr lang="en-US" sz="1600" dirty="0" smtClean="0"/>
              <a:t>performative as they can shape the </a:t>
            </a:r>
            <a:r>
              <a:rPr lang="en-US" sz="1600" dirty="0"/>
              <a:t>collective practices and strategies in the development of a technology </a:t>
            </a:r>
            <a:r>
              <a:rPr lang="en-US" sz="1600" dirty="0" smtClean="0"/>
              <a:t>field</a:t>
            </a:r>
          </a:p>
          <a:p>
            <a:pPr marL="0" indent="0">
              <a:buNone/>
            </a:pPr>
            <a:endParaRPr lang="en-US" sz="1600" dirty="0" smtClean="0"/>
          </a:p>
          <a:p>
            <a:pPr marL="0" indent="0">
              <a:buNone/>
            </a:pPr>
            <a:r>
              <a:rPr lang="en-US" sz="1600" dirty="0" smtClean="0"/>
              <a:t>However, the literature usually focuses collective expectations “made available in public statements” </a:t>
            </a:r>
            <a:r>
              <a:rPr lang="nl-NL" sz="1600" dirty="0"/>
              <a:t>(Van Lente, 2012, p. 775</a:t>
            </a:r>
            <a:r>
              <a:rPr lang="nl-NL" sz="1600" dirty="0" smtClean="0"/>
              <a:t>)</a:t>
            </a:r>
            <a:r>
              <a:rPr lang="en-US" sz="1600" dirty="0" smtClean="0"/>
              <a:t>.</a:t>
            </a:r>
          </a:p>
          <a:p>
            <a:pPr>
              <a:buFont typeface="Courier New" panose="02070309020205020404" pitchFamily="49" charset="0"/>
              <a:buChar char="o"/>
            </a:pPr>
            <a:r>
              <a:rPr lang="en-US" sz="1600" dirty="0" smtClean="0"/>
              <a:t>Tends to mask the diversity of expectations within </a:t>
            </a:r>
            <a:r>
              <a:rPr lang="en-US" sz="1600" dirty="0"/>
              <a:t>communities of </a:t>
            </a:r>
            <a:r>
              <a:rPr lang="en-US" sz="1600" dirty="0" smtClean="0"/>
              <a:t>promise</a:t>
            </a:r>
          </a:p>
          <a:p>
            <a:pPr>
              <a:buFont typeface="Courier New" panose="02070309020205020404" pitchFamily="49" charset="0"/>
              <a:buChar char="o"/>
            </a:pPr>
            <a:r>
              <a:rPr lang="en-US" sz="1600" dirty="0" smtClean="0"/>
              <a:t>Taking seriously the </a:t>
            </a:r>
            <a:r>
              <a:rPr lang="en-US" sz="1600" dirty="0" err="1" smtClean="0"/>
              <a:t>situatedness</a:t>
            </a:r>
            <a:r>
              <a:rPr lang="en-US" sz="1600" dirty="0" smtClean="0"/>
              <a:t> of expectations (Brown, 2003)</a:t>
            </a:r>
          </a:p>
          <a:p>
            <a:pPr marL="0" indent="0">
              <a:buNone/>
            </a:pPr>
            <a:endParaRPr lang="en-US" sz="1600" dirty="0" smtClean="0"/>
          </a:p>
          <a:p>
            <a:pPr marL="0" indent="0" algn="ctr">
              <a:buNone/>
            </a:pPr>
            <a:r>
              <a:rPr lang="en-US" sz="1600" dirty="0"/>
              <a:t>To what extend are the expectations upheld by the international SMR discursive community endorsed within the SMR innovation community?</a:t>
            </a:r>
          </a:p>
          <a:p>
            <a:pPr marL="0" indent="0">
              <a:buNone/>
            </a:pPr>
            <a:endParaRPr lang="en-US" sz="1600" dirty="0" smtClean="0"/>
          </a:p>
        </p:txBody>
      </p:sp>
    </p:spTree>
    <p:extLst>
      <p:ext uri="{BB962C8B-B14F-4D97-AF65-F5344CB8AC3E}">
        <p14:creationId xmlns:p14="http://schemas.microsoft.com/office/powerpoint/2010/main" val="9637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4" y="414385"/>
            <a:ext cx="7639171" cy="567349"/>
          </a:xfrm>
        </p:spPr>
        <p:txBody>
          <a:bodyPr>
            <a:normAutofit/>
          </a:bodyPr>
          <a:lstStyle/>
          <a:p>
            <a:pPr algn="ctr"/>
            <a:r>
              <a:rPr lang="fr-BE" sz="2400" b="1" dirty="0" smtClean="0"/>
              <a:t>III. A two-step </a:t>
            </a:r>
            <a:r>
              <a:rPr lang="fr-BE" sz="2400" b="1" dirty="0" err="1"/>
              <a:t>research</a:t>
            </a:r>
            <a:r>
              <a:rPr lang="fr-BE" sz="2400" b="1" dirty="0"/>
              <a:t> </a:t>
            </a:r>
            <a:r>
              <a:rPr lang="fr-BE" sz="2400" b="1" dirty="0" err="1"/>
              <a:t>process</a:t>
            </a:r>
            <a:endParaRPr lang="fr-BE" sz="2400" b="1" dirty="0"/>
          </a:p>
        </p:txBody>
      </p:sp>
      <p:sp>
        <p:nvSpPr>
          <p:cNvPr id="5" name="Espace réservé du contenu 4"/>
          <p:cNvSpPr>
            <a:spLocks noGrp="1"/>
          </p:cNvSpPr>
          <p:nvPr>
            <p:ph idx="1"/>
          </p:nvPr>
        </p:nvSpPr>
        <p:spPr>
          <a:xfrm>
            <a:off x="457199" y="1059280"/>
            <a:ext cx="8229600" cy="3677612"/>
          </a:xfrm>
        </p:spPr>
        <p:txBody>
          <a:bodyPr>
            <a:normAutofit/>
          </a:bodyPr>
          <a:lstStyle/>
          <a:p>
            <a:pPr marL="0" indent="0" algn="just">
              <a:buNone/>
            </a:pPr>
            <a:r>
              <a:rPr lang="en-US" sz="1600" b="1" dirty="0" smtClean="0"/>
              <a:t>A. Identifying SMR proponent’s expectation narratives</a:t>
            </a:r>
          </a:p>
          <a:p>
            <a:pPr algn="just">
              <a:buFont typeface="Courier New" panose="02070309020205020404" pitchFamily="49" charset="0"/>
              <a:buChar char="o"/>
            </a:pPr>
            <a:r>
              <a:rPr lang="en-US" sz="1400" dirty="0" smtClean="0"/>
              <a:t>Grey literature review including 55 documents (white papers, commercial factsheets, analytical reports, and website content)</a:t>
            </a:r>
          </a:p>
          <a:p>
            <a:pPr algn="just">
              <a:buFont typeface="Courier New" panose="02070309020205020404" pitchFamily="49" charset="0"/>
              <a:buChar char="o"/>
            </a:pPr>
            <a:r>
              <a:rPr lang="en-US" sz="1400" dirty="0" smtClean="0"/>
              <a:t>Published by developers </a:t>
            </a:r>
            <a:r>
              <a:rPr lang="en-US" sz="1400" dirty="0"/>
              <a:t>and startups, international nuclear </a:t>
            </a:r>
            <a:r>
              <a:rPr lang="en-US" sz="1400" dirty="0" smtClean="0"/>
              <a:t>organizations, </a:t>
            </a:r>
            <a:r>
              <a:rPr lang="en-US" sz="1400" dirty="0"/>
              <a:t>and initiatives promoting nuclear R&amp;D</a:t>
            </a:r>
            <a:endParaRPr lang="en-US" sz="1400" dirty="0" smtClean="0"/>
          </a:p>
          <a:p>
            <a:pPr algn="just">
              <a:buFont typeface="Courier New" panose="02070309020205020404" pitchFamily="49" charset="0"/>
              <a:buChar char="o"/>
            </a:pPr>
            <a:r>
              <a:rPr lang="en-US" sz="1400" dirty="0" smtClean="0"/>
              <a:t>Thematic Analysis </a:t>
            </a:r>
          </a:p>
          <a:p>
            <a:pPr marL="0" indent="0" algn="just">
              <a:buNone/>
            </a:pPr>
            <a:endParaRPr lang="en-US" sz="1200" dirty="0" smtClean="0"/>
          </a:p>
          <a:p>
            <a:pPr marL="0" indent="0" algn="just">
              <a:buNone/>
            </a:pPr>
            <a:r>
              <a:rPr lang="en-US" sz="1600" b="1" dirty="0" smtClean="0"/>
              <a:t>B. Scientists’ and engineers’ expectations</a:t>
            </a:r>
          </a:p>
          <a:p>
            <a:pPr algn="just">
              <a:buFont typeface="Courier New" panose="02070309020205020404" pitchFamily="49" charset="0"/>
              <a:buChar char="o"/>
            </a:pPr>
            <a:r>
              <a:rPr lang="en-US" sz="1400" dirty="0" smtClean="0"/>
              <a:t>25 semi structured </a:t>
            </a:r>
            <a:r>
              <a:rPr lang="en-US" sz="1400" dirty="0"/>
              <a:t>interviews ESFR-SIMPLE </a:t>
            </a:r>
            <a:r>
              <a:rPr lang="en-US" sz="1400" dirty="0" smtClean="0"/>
              <a:t>project members (SFR SMR, 99 contributors, 17 partners, </a:t>
            </a:r>
            <a:r>
              <a:rPr lang="en-US" sz="1400" dirty="0" err="1" smtClean="0"/>
              <a:t>Euratom</a:t>
            </a:r>
            <a:r>
              <a:rPr lang="en-US" sz="1400" dirty="0" smtClean="0"/>
              <a:t>)</a:t>
            </a:r>
          </a:p>
          <a:p>
            <a:pPr algn="just">
              <a:buFont typeface="Courier New" panose="02070309020205020404" pitchFamily="49" charset="0"/>
              <a:buChar char="o"/>
            </a:pPr>
            <a:r>
              <a:rPr lang="en-US" sz="1400" dirty="0" smtClean="0"/>
              <a:t>Variety of profiles : expertise, experience, WP contribution, organization</a:t>
            </a:r>
          </a:p>
          <a:p>
            <a:pPr algn="just">
              <a:buFont typeface="Courier New" panose="02070309020205020404" pitchFamily="49" charset="0"/>
              <a:buChar char="o"/>
            </a:pPr>
            <a:r>
              <a:rPr lang="en-US" sz="1400" dirty="0" smtClean="0"/>
              <a:t>Thematic analysis</a:t>
            </a:r>
            <a:endParaRPr lang="en-US" sz="1200" dirty="0" smtClean="0"/>
          </a:p>
        </p:txBody>
      </p:sp>
    </p:spTree>
    <p:extLst>
      <p:ext uri="{BB962C8B-B14F-4D97-AF65-F5344CB8AC3E}">
        <p14:creationId xmlns:p14="http://schemas.microsoft.com/office/powerpoint/2010/main" val="291256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endParaRPr lang="fr-BE" sz="2400" b="1" dirty="0"/>
          </a:p>
        </p:txBody>
      </p:sp>
      <p:sp>
        <p:nvSpPr>
          <p:cNvPr id="5" name="Espace réservé du contenu 4"/>
          <p:cNvSpPr>
            <a:spLocks noGrp="1"/>
          </p:cNvSpPr>
          <p:nvPr>
            <p:ph idx="1"/>
          </p:nvPr>
        </p:nvSpPr>
        <p:spPr>
          <a:xfrm>
            <a:off x="457199" y="839326"/>
            <a:ext cx="8229600" cy="4099933"/>
          </a:xfrm>
        </p:spPr>
        <p:txBody>
          <a:bodyPr>
            <a:normAutofit lnSpcReduction="10000"/>
          </a:bodyPr>
          <a:lstStyle/>
          <a:p>
            <a:pPr algn="just">
              <a:spcBef>
                <a:spcPts val="0"/>
              </a:spcBef>
              <a:spcAft>
                <a:spcPts val="600"/>
              </a:spcAft>
              <a:buFont typeface="Wingdings" panose="05000000000000000000" pitchFamily="2" charset="2"/>
              <a:buChar char="Ø"/>
            </a:pPr>
            <a:r>
              <a:rPr lang="en-US" sz="1600" dirty="0" smtClean="0"/>
              <a:t>5 generic expectations narratives were identified in the international SMR discursive community’s public statements :</a:t>
            </a:r>
          </a:p>
          <a:p>
            <a:pPr lvl="1" algn="just">
              <a:spcBef>
                <a:spcPts val="0"/>
              </a:spcBef>
              <a:spcAft>
                <a:spcPts val="600"/>
              </a:spcAft>
              <a:buFont typeface="Wingdings" panose="05000000000000000000" pitchFamily="2" charset="2"/>
              <a:buChar char="§"/>
            </a:pPr>
            <a:r>
              <a:rPr lang="en-US" sz="1400" dirty="0" smtClean="0"/>
              <a:t>The affordable energy expectation narrative (costs);</a:t>
            </a:r>
          </a:p>
          <a:p>
            <a:pPr lvl="1" algn="just">
              <a:spcBef>
                <a:spcPts val="0"/>
              </a:spcBef>
              <a:spcAft>
                <a:spcPts val="600"/>
              </a:spcAft>
              <a:buFont typeface="Wingdings" panose="05000000000000000000" pitchFamily="2" charset="2"/>
              <a:buChar char="§"/>
            </a:pPr>
            <a:r>
              <a:rPr lang="en-US" sz="1400" dirty="0" smtClean="0"/>
              <a:t>The </a:t>
            </a:r>
            <a:r>
              <a:rPr lang="en-US" sz="1400" dirty="0"/>
              <a:t>smart energy expectation </a:t>
            </a:r>
            <a:r>
              <a:rPr lang="en-US" sz="1400" dirty="0" smtClean="0"/>
              <a:t>narrative (flexibility) ;</a:t>
            </a:r>
          </a:p>
          <a:p>
            <a:pPr lvl="1" algn="just">
              <a:spcBef>
                <a:spcPts val="0"/>
              </a:spcBef>
              <a:spcAft>
                <a:spcPts val="600"/>
              </a:spcAft>
              <a:buFont typeface="Wingdings" panose="05000000000000000000" pitchFamily="2" charset="2"/>
              <a:buChar char="§"/>
            </a:pPr>
            <a:r>
              <a:rPr lang="en-US" sz="1400" dirty="0" smtClean="0"/>
              <a:t>The green energy expectation narrative (environment) ;</a:t>
            </a:r>
          </a:p>
          <a:p>
            <a:pPr lvl="1" algn="just">
              <a:spcBef>
                <a:spcPts val="0"/>
              </a:spcBef>
              <a:spcAft>
                <a:spcPts val="600"/>
              </a:spcAft>
              <a:buFont typeface="Wingdings" panose="05000000000000000000" pitchFamily="2" charset="2"/>
              <a:buChar char="§"/>
            </a:pPr>
            <a:r>
              <a:rPr lang="en-US" sz="1400" dirty="0" smtClean="0"/>
              <a:t>The </a:t>
            </a:r>
            <a:r>
              <a:rPr lang="en-US" sz="1400" dirty="0"/>
              <a:t>safe energy </a:t>
            </a:r>
            <a:r>
              <a:rPr lang="en-US" sz="1400" dirty="0" smtClean="0"/>
              <a:t>expectation narrative (safety) ;</a:t>
            </a:r>
          </a:p>
          <a:p>
            <a:pPr lvl="1" algn="just">
              <a:spcBef>
                <a:spcPts val="0"/>
              </a:spcBef>
              <a:spcAft>
                <a:spcPts val="600"/>
              </a:spcAft>
              <a:buFont typeface="Wingdings" panose="05000000000000000000" pitchFamily="2" charset="2"/>
              <a:buChar char="§"/>
            </a:pPr>
            <a:r>
              <a:rPr lang="en-US" sz="1400" dirty="0" smtClean="0"/>
              <a:t>The proliferation resistant expectation narrative (proliferation).</a:t>
            </a:r>
          </a:p>
          <a:p>
            <a:pPr algn="just">
              <a:spcBef>
                <a:spcPts val="0"/>
              </a:spcBef>
              <a:spcAft>
                <a:spcPts val="600"/>
              </a:spcAft>
              <a:buFont typeface="Wingdings" panose="05000000000000000000" pitchFamily="2" charset="2"/>
              <a:buChar char="Ø"/>
            </a:pPr>
            <a:r>
              <a:rPr lang="en-US" sz="1600" dirty="0" smtClean="0"/>
              <a:t>Each of these generic expectation narratives were confronted with the expectations of ESFR-SIMPLE scientists and engineers :</a:t>
            </a:r>
          </a:p>
          <a:p>
            <a:pPr lvl="1" algn="just">
              <a:spcBef>
                <a:spcPts val="0"/>
              </a:spcBef>
              <a:spcAft>
                <a:spcPts val="600"/>
              </a:spcAft>
              <a:buFont typeface="Wingdings" panose="05000000000000000000" pitchFamily="2" charset="2"/>
              <a:buChar char="§"/>
            </a:pPr>
            <a:r>
              <a:rPr lang="en-US" sz="1400" dirty="0" smtClean="0"/>
              <a:t>On a superficial level: a general congruence between interviewees’ expectations and those of the international </a:t>
            </a:r>
            <a:r>
              <a:rPr lang="en-US" sz="1400" dirty="0"/>
              <a:t>SMR discursive </a:t>
            </a:r>
            <a:r>
              <a:rPr lang="en-US" sz="1400" dirty="0" smtClean="0"/>
              <a:t>community (proliferation is the exception) ;</a:t>
            </a:r>
          </a:p>
          <a:p>
            <a:pPr lvl="1" algn="just">
              <a:spcBef>
                <a:spcPts val="0"/>
              </a:spcBef>
              <a:spcAft>
                <a:spcPts val="600"/>
              </a:spcAft>
              <a:buFont typeface="Wingdings" panose="05000000000000000000" pitchFamily="2" charset="2"/>
              <a:buChar char="§"/>
            </a:pPr>
            <a:r>
              <a:rPr lang="en-US" sz="1400" dirty="0" smtClean="0"/>
              <a:t>On closer inspection: ESFR-SIMPLE interviewees tempered generic expectations by highlighting many caveats and limitations associated with smaller systems (e.g., on safety, flexibility, etc.) ;</a:t>
            </a:r>
          </a:p>
          <a:p>
            <a:pPr lvl="1" algn="just">
              <a:spcBef>
                <a:spcPts val="0"/>
              </a:spcBef>
              <a:spcAft>
                <a:spcPts val="600"/>
              </a:spcAft>
              <a:buFont typeface="Wingdings" panose="05000000000000000000" pitchFamily="2" charset="2"/>
              <a:buChar char="§"/>
            </a:pPr>
            <a:r>
              <a:rPr lang="en-US" sz="1400" dirty="0" smtClean="0"/>
              <a:t>A general preference for larger, more efficient and optimized systems ;</a:t>
            </a:r>
          </a:p>
          <a:p>
            <a:pPr lvl="1" algn="just">
              <a:spcBef>
                <a:spcPts val="0"/>
              </a:spcBef>
              <a:spcAft>
                <a:spcPts val="600"/>
              </a:spcAft>
              <a:buFont typeface="Wingdings" panose="05000000000000000000" pitchFamily="2" charset="2"/>
              <a:buChar char="§"/>
            </a:pPr>
            <a:r>
              <a:rPr lang="en-US" sz="1400" dirty="0" smtClean="0"/>
              <a:t>Variations in expectations depending on the proximity to core design, and level of experience.</a:t>
            </a:r>
            <a:endParaRPr lang="en-US" sz="1400" dirty="0"/>
          </a:p>
        </p:txBody>
      </p:sp>
    </p:spTree>
    <p:extLst>
      <p:ext uri="{BB962C8B-B14F-4D97-AF65-F5344CB8AC3E}">
        <p14:creationId xmlns:p14="http://schemas.microsoft.com/office/powerpoint/2010/main" val="261930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endParaRPr lang="fr-BE" sz="2400" b="1" dirty="0"/>
          </a:p>
        </p:txBody>
      </p:sp>
      <p:sp>
        <p:nvSpPr>
          <p:cNvPr id="5" name="Espace réservé du contenu 4"/>
          <p:cNvSpPr>
            <a:spLocks noGrp="1"/>
          </p:cNvSpPr>
          <p:nvPr>
            <p:ph idx="1"/>
          </p:nvPr>
        </p:nvSpPr>
        <p:spPr>
          <a:xfrm>
            <a:off x="515922" y="1099386"/>
            <a:ext cx="8229600" cy="2801495"/>
          </a:xfrm>
        </p:spPr>
        <p:txBody>
          <a:bodyPr>
            <a:normAutofit/>
          </a:bodyPr>
          <a:lstStyle/>
          <a:p>
            <a:pPr algn="just"/>
            <a:r>
              <a:rPr lang="en-US" sz="1600" dirty="0" smtClean="0"/>
              <a:t>SMRs as a </a:t>
            </a:r>
            <a:r>
              <a:rPr lang="en-US" sz="1600" dirty="0"/>
              <a:t>necessary stepping stone towards a consolidation of the nuclear </a:t>
            </a:r>
            <a:r>
              <a:rPr lang="en-US" sz="1600" dirty="0" smtClean="0"/>
              <a:t>sector:</a:t>
            </a:r>
          </a:p>
          <a:p>
            <a:pPr lvl="1" algn="just"/>
            <a:r>
              <a:rPr lang="en-US" sz="1400" dirty="0" smtClean="0"/>
              <a:t>Generate public interest with a new image (rebranding nuclear energy) ;</a:t>
            </a:r>
          </a:p>
          <a:p>
            <a:pPr lvl="1" algn="just"/>
            <a:r>
              <a:rPr lang="en-US" sz="1400" dirty="0" smtClean="0"/>
              <a:t>Attract much needed human an financial resources for the nuclear sector ;</a:t>
            </a:r>
          </a:p>
          <a:p>
            <a:pPr lvl="1" algn="just"/>
            <a:r>
              <a:rPr lang="en-US" sz="1400" dirty="0" smtClean="0"/>
              <a:t>Gradually rebuild the </a:t>
            </a:r>
            <a:r>
              <a:rPr lang="en-US" sz="1400" dirty="0"/>
              <a:t>l</a:t>
            </a:r>
            <a:r>
              <a:rPr lang="en-US" sz="1400" dirty="0" smtClean="0"/>
              <a:t>ost competences and industrial capabilities of the sector ;</a:t>
            </a:r>
          </a:p>
          <a:p>
            <a:pPr lvl="1" algn="just"/>
            <a:r>
              <a:rPr lang="en-US" sz="1400" dirty="0" smtClean="0"/>
              <a:t>Gain </a:t>
            </a:r>
            <a:r>
              <a:rPr lang="en-US" sz="1400" dirty="0"/>
              <a:t>back the competences needed to build larger </a:t>
            </a:r>
            <a:r>
              <a:rPr lang="en-US" sz="1400" dirty="0" smtClean="0"/>
              <a:t>systems</a:t>
            </a:r>
          </a:p>
          <a:p>
            <a:pPr marL="57150" indent="0" algn="just">
              <a:buNone/>
            </a:pPr>
            <a:endParaRPr lang="en-US" sz="1800" dirty="0"/>
          </a:p>
          <a:p>
            <a:pPr marL="57150" indent="0" algn="ctr">
              <a:buNone/>
            </a:pPr>
            <a:r>
              <a:rPr lang="en-US" sz="1400" dirty="0"/>
              <a:t>“So, modularity can help us to get back the competences. But once we have the competences, we can forget about small and forget about... Okay. Keep modular wherever we can, but once we have the competencies, we can build big and not small modular reactors” (L, Research Engineer, Reactor Physics).</a:t>
            </a:r>
            <a:endParaRPr lang="en-US" sz="1400" dirty="0" smtClean="0"/>
          </a:p>
        </p:txBody>
      </p:sp>
    </p:spTree>
    <p:extLst>
      <p:ext uri="{BB962C8B-B14F-4D97-AF65-F5344CB8AC3E}">
        <p14:creationId xmlns:p14="http://schemas.microsoft.com/office/powerpoint/2010/main" val="328282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endParaRPr lang="fr-BE" sz="2400" b="1"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961" y="1133996"/>
            <a:ext cx="6892073" cy="3716077"/>
          </a:xfrm>
          <a:prstGeom prst="rect">
            <a:avLst/>
          </a:prstGeom>
        </p:spPr>
      </p:pic>
    </p:spTree>
    <p:extLst>
      <p:ext uri="{BB962C8B-B14F-4D97-AF65-F5344CB8AC3E}">
        <p14:creationId xmlns:p14="http://schemas.microsoft.com/office/powerpoint/2010/main" val="219258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2413" y="271978"/>
            <a:ext cx="7639171" cy="567349"/>
          </a:xfrm>
        </p:spPr>
        <p:txBody>
          <a:bodyPr>
            <a:normAutofit/>
          </a:bodyPr>
          <a:lstStyle/>
          <a:p>
            <a:pPr algn="ctr"/>
            <a:r>
              <a:rPr lang="fr-BE" sz="2400" b="1" dirty="0" smtClean="0"/>
              <a:t>IV. </a:t>
            </a:r>
            <a:r>
              <a:rPr lang="fr-BE" sz="2400" b="1" dirty="0" err="1" smtClean="0"/>
              <a:t>Results</a:t>
            </a:r>
            <a:endParaRPr lang="fr-BE" sz="2400" b="1"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94" y="936362"/>
            <a:ext cx="6115208" cy="4207138"/>
          </a:xfrm>
          <a:prstGeom prst="rect">
            <a:avLst/>
          </a:prstGeom>
        </p:spPr>
      </p:pic>
    </p:spTree>
    <p:extLst>
      <p:ext uri="{BB962C8B-B14F-4D97-AF65-F5344CB8AC3E}">
        <p14:creationId xmlns:p14="http://schemas.microsoft.com/office/powerpoint/2010/main" val="73578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lnSpcReduction="10000"/>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16138</TotalTime>
  <Words>1766</Words>
  <Application>Microsoft Office PowerPoint</Application>
  <PresentationFormat>Affichage à l'écran (16:9)</PresentationFormat>
  <Paragraphs>124</Paragraphs>
  <Slides>14</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Aptos</vt:lpstr>
      <vt:lpstr>Arial</vt:lpstr>
      <vt:lpstr>Calibri</vt:lpstr>
      <vt:lpstr>Courier New</vt:lpstr>
      <vt:lpstr>Lucida Grande</vt:lpstr>
      <vt:lpstr>Times New Roman</vt:lpstr>
      <vt:lpstr>Wingdings</vt:lpstr>
      <vt:lpstr>Thème Office</vt:lpstr>
      <vt:lpstr>Small Modular Reactors :  Scaling down to better scale-up?</vt:lpstr>
      <vt:lpstr>I. SMRs – At the forefront of the nuclear innovation race </vt:lpstr>
      <vt:lpstr>I. SMRs – At the forefront of the nuclear innovation race </vt:lpstr>
      <vt:lpstr>II. Theoretical framework – the sociology of expecations</vt:lpstr>
      <vt:lpstr>III. A two-step research process</vt:lpstr>
      <vt:lpstr>IV. Results</vt:lpstr>
      <vt:lpstr>IV. Results</vt:lpstr>
      <vt:lpstr>IV. Results</vt:lpstr>
      <vt:lpstr>IV. Results</vt:lpstr>
      <vt:lpstr>V. Preliminary conlusion and discussion</vt:lpstr>
      <vt:lpstr>V. Preliminary conlusion and discussion</vt:lpstr>
      <vt:lpstr>Merci pour votre attention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Mathias Sabbe</cp:lastModifiedBy>
  <cp:revision>311</cp:revision>
  <dcterms:created xsi:type="dcterms:W3CDTF">2018-03-13T16:35:22Z</dcterms:created>
  <dcterms:modified xsi:type="dcterms:W3CDTF">2024-06-04T09:40:54Z</dcterms:modified>
</cp:coreProperties>
</file>