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9"/>
  </p:notesMasterIdLst>
  <p:sldIdLst>
    <p:sldId id="260" r:id="rId5"/>
    <p:sldId id="262" r:id="rId6"/>
    <p:sldId id="278" r:id="rId7"/>
    <p:sldId id="265" r:id="rId8"/>
    <p:sldId id="266" r:id="rId9"/>
    <p:sldId id="275" r:id="rId10"/>
    <p:sldId id="268" r:id="rId11"/>
    <p:sldId id="277" r:id="rId12"/>
    <p:sldId id="276" r:id="rId13"/>
    <p:sldId id="267" r:id="rId14"/>
    <p:sldId id="269" r:id="rId15"/>
    <p:sldId id="279" r:id="rId16"/>
    <p:sldId id="270" r:id="rId17"/>
    <p:sldId id="273" r:id="rId18"/>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232DFD-80A2-3BDD-879B-BFA23BD7270D}" name="Lokker Anika" initials="AL" userId="S::alokker@uliege.be::d14db69e-1eef-4102-b753-7a232adbb57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A3885"/>
    <a:srgbClr val="B53789"/>
    <a:srgbClr val="34669A"/>
    <a:srgbClr val="FFFFFF"/>
    <a:srgbClr val="FF5E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5097" autoAdjust="0"/>
  </p:normalViewPr>
  <p:slideViewPr>
    <p:cSldViewPr snapToGrid="0">
      <p:cViewPr varScale="1">
        <p:scale>
          <a:sx n="102" d="100"/>
          <a:sy n="102" d="100"/>
        </p:scale>
        <p:origin x="810" y="15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kker Anika" userId="d14db69e-1eef-4102-b753-7a232adbb570" providerId="ADAL" clId="{D7603621-305C-4995-93AE-E2FA36B11AF3}"/>
    <pc:docChg chg="modSld">
      <pc:chgData name="Lokker Anika" userId="d14db69e-1eef-4102-b753-7a232adbb570" providerId="ADAL" clId="{D7603621-305C-4995-93AE-E2FA36B11AF3}" dt="2025-08-11T08:39:45.940" v="16" actId="404"/>
      <pc:docMkLst>
        <pc:docMk/>
      </pc:docMkLst>
      <pc:sldChg chg="modSp mod">
        <pc:chgData name="Lokker Anika" userId="d14db69e-1eef-4102-b753-7a232adbb570" providerId="ADAL" clId="{D7603621-305C-4995-93AE-E2FA36B11AF3}" dt="2025-08-11T08:39:45.940" v="16" actId="404"/>
        <pc:sldMkLst>
          <pc:docMk/>
          <pc:sldMk cId="988138770" sldId="260"/>
        </pc:sldMkLst>
        <pc:spChg chg="mod">
          <ac:chgData name="Lokker Anika" userId="d14db69e-1eef-4102-b753-7a232adbb570" providerId="ADAL" clId="{D7603621-305C-4995-93AE-E2FA36B11AF3}" dt="2025-08-11T08:39:45.940" v="16" actId="404"/>
          <ac:spMkLst>
            <pc:docMk/>
            <pc:sldMk cId="988138770" sldId="260"/>
            <ac:spMk id="4" creationId="{FA4A2821-4EE7-9ADD-3353-F9C21DC10CE1}"/>
          </ac:spMkLst>
        </pc:spChg>
      </pc:sldChg>
    </pc:docChg>
  </pc:docChgLst>
  <pc:docChgLst>
    <pc:chgData name="Lokker Anika" userId="d14db69e-1eef-4102-b753-7a232adbb570" providerId="ADAL" clId="{054EB6D4-EDE4-47B4-A194-774B73CEAEF9}"/>
    <pc:docChg chg="undo custSel addSld modSld sldOrd">
      <pc:chgData name="Lokker Anika" userId="d14db69e-1eef-4102-b753-7a232adbb570" providerId="ADAL" clId="{054EB6D4-EDE4-47B4-A194-774B73CEAEF9}" dt="2025-06-11T20:23:32.517" v="1715" actId="208"/>
      <pc:docMkLst>
        <pc:docMk/>
      </pc:docMkLst>
      <pc:sldChg chg="modNotesTx">
        <pc:chgData name="Lokker Anika" userId="d14db69e-1eef-4102-b753-7a232adbb570" providerId="ADAL" clId="{054EB6D4-EDE4-47B4-A194-774B73CEAEF9}" dt="2025-06-11T16:18:53.299" v="1523" actId="20577"/>
        <pc:sldMkLst>
          <pc:docMk/>
          <pc:sldMk cId="3147428087" sldId="262"/>
        </pc:sldMkLst>
      </pc:sldChg>
      <pc:sldChg chg="modSp">
        <pc:chgData name="Lokker Anika" userId="d14db69e-1eef-4102-b753-7a232adbb570" providerId="ADAL" clId="{054EB6D4-EDE4-47B4-A194-774B73CEAEF9}" dt="2025-06-10T20:13:00.498" v="219" actId="20577"/>
        <pc:sldMkLst>
          <pc:docMk/>
          <pc:sldMk cId="3410518500" sldId="266"/>
        </pc:sldMkLst>
      </pc:sldChg>
      <pc:sldChg chg="modSp mod">
        <pc:chgData name="Lokker Anika" userId="d14db69e-1eef-4102-b753-7a232adbb570" providerId="ADAL" clId="{054EB6D4-EDE4-47B4-A194-774B73CEAEF9}" dt="2025-06-11T20:23:32.517" v="1715" actId="208"/>
        <pc:sldMkLst>
          <pc:docMk/>
          <pc:sldMk cId="3913578586" sldId="267"/>
        </pc:sldMkLst>
      </pc:sldChg>
      <pc:sldChg chg="addSp delSp modSp mod modAnim modNotesTx">
        <pc:chgData name="Lokker Anika" userId="d14db69e-1eef-4102-b753-7a232adbb570" providerId="ADAL" clId="{054EB6D4-EDE4-47B4-A194-774B73CEAEF9}" dt="2025-06-10T20:19:35.802" v="804" actId="6549"/>
        <pc:sldMkLst>
          <pc:docMk/>
          <pc:sldMk cId="2464204324" sldId="268"/>
        </pc:sldMkLst>
      </pc:sldChg>
      <pc:sldChg chg="delSp modSp mod delAnim modAnim">
        <pc:chgData name="Lokker Anika" userId="d14db69e-1eef-4102-b753-7a232adbb570" providerId="ADAL" clId="{054EB6D4-EDE4-47B4-A194-774B73CEAEF9}" dt="2025-06-10T20:33:05.648" v="1028" actId="1076"/>
        <pc:sldMkLst>
          <pc:docMk/>
          <pc:sldMk cId="2239026404" sldId="270"/>
        </pc:sldMkLst>
      </pc:sldChg>
      <pc:sldChg chg="modNotesTx">
        <pc:chgData name="Lokker Anika" userId="d14db69e-1eef-4102-b753-7a232adbb570" providerId="ADAL" clId="{054EB6D4-EDE4-47B4-A194-774B73CEAEF9}" dt="2025-06-11T17:12:25.152" v="1713" actId="33524"/>
        <pc:sldMkLst>
          <pc:docMk/>
          <pc:sldMk cId="2552875427" sldId="277"/>
        </pc:sldMkLst>
      </pc:sldChg>
      <pc:sldChg chg="modSp mod">
        <pc:chgData name="Lokker Anika" userId="d14db69e-1eef-4102-b753-7a232adbb570" providerId="ADAL" clId="{054EB6D4-EDE4-47B4-A194-774B73CEAEF9}" dt="2025-06-10T20:13:15.465" v="220" actId="1076"/>
        <pc:sldMkLst>
          <pc:docMk/>
          <pc:sldMk cId="1722521117" sldId="278"/>
        </pc:sldMkLst>
      </pc:sldChg>
      <pc:sldChg chg="addSp delSp modSp add mod ord delAnim modAnim">
        <pc:chgData name="Lokker Anika" userId="d14db69e-1eef-4102-b753-7a232adbb570" providerId="ADAL" clId="{054EB6D4-EDE4-47B4-A194-774B73CEAEF9}" dt="2025-06-10T20:32:46.901" v="1024" actId="1076"/>
        <pc:sldMkLst>
          <pc:docMk/>
          <pc:sldMk cId="470006761" sldId="279"/>
        </pc:sldMkLst>
      </pc:sldChg>
    </pc:docChg>
  </pc:docChgLst>
  <pc:docChgLst>
    <pc:chgData name="Lokker Anika" userId="d14db69e-1eef-4102-b753-7a232adbb570" providerId="ADAL" clId="{C563422F-2C14-4B7D-83AB-81B877638968}"/>
    <pc:docChg chg="undo custSel modSld">
      <pc:chgData name="Lokker Anika" userId="d14db69e-1eef-4102-b753-7a232adbb570" providerId="ADAL" clId="{C563422F-2C14-4B7D-83AB-81B877638968}" dt="2025-06-11T15:05:11.792" v="128" actId="20577"/>
      <pc:docMkLst>
        <pc:docMk/>
      </pc:docMkLst>
      <pc:sldChg chg="modSp mod">
        <pc:chgData name="Lokker Anika" userId="d14db69e-1eef-4102-b753-7a232adbb570" providerId="ADAL" clId="{C563422F-2C14-4B7D-83AB-81B877638968}" dt="2025-06-11T07:41:20.599" v="105" actId="20577"/>
        <pc:sldMkLst>
          <pc:docMk/>
          <pc:sldMk cId="3147428087" sldId="262"/>
        </pc:sldMkLst>
      </pc:sldChg>
      <pc:sldChg chg="modSp modNotesTx">
        <pc:chgData name="Lokker Anika" userId="d14db69e-1eef-4102-b753-7a232adbb570" providerId="ADAL" clId="{C563422F-2C14-4B7D-83AB-81B877638968}" dt="2025-06-11T07:27:30.132" v="103" actId="20577"/>
        <pc:sldMkLst>
          <pc:docMk/>
          <pc:sldMk cId="1501173993" sldId="265"/>
        </pc:sldMkLst>
      </pc:sldChg>
      <pc:sldChg chg="modSp mod">
        <pc:chgData name="Lokker Anika" userId="d14db69e-1eef-4102-b753-7a232adbb570" providerId="ADAL" clId="{C563422F-2C14-4B7D-83AB-81B877638968}" dt="2025-06-11T07:27:20.989" v="102" actId="1076"/>
        <pc:sldMkLst>
          <pc:docMk/>
          <pc:sldMk cId="3410518500" sldId="266"/>
        </pc:sldMkLst>
      </pc:sldChg>
      <pc:sldChg chg="modSp mod">
        <pc:chgData name="Lokker Anika" userId="d14db69e-1eef-4102-b753-7a232adbb570" providerId="ADAL" clId="{C563422F-2C14-4B7D-83AB-81B877638968}" dt="2025-06-11T07:49:57.135" v="107" actId="1076"/>
        <pc:sldMkLst>
          <pc:docMk/>
          <pc:sldMk cId="3913578586" sldId="267"/>
        </pc:sldMkLst>
      </pc:sldChg>
      <pc:sldChg chg="modSp mod">
        <pc:chgData name="Lokker Anika" userId="d14db69e-1eef-4102-b753-7a232adbb570" providerId="ADAL" clId="{C563422F-2C14-4B7D-83AB-81B877638968}" dt="2025-06-11T06:56:24.486" v="23" actId="207"/>
        <pc:sldMkLst>
          <pc:docMk/>
          <pc:sldMk cId="2464204324" sldId="268"/>
        </pc:sldMkLst>
      </pc:sldChg>
      <pc:sldChg chg="addSp delSp modSp mod">
        <pc:chgData name="Lokker Anika" userId="d14db69e-1eef-4102-b753-7a232adbb570" providerId="ADAL" clId="{C563422F-2C14-4B7D-83AB-81B877638968}" dt="2025-06-11T07:15:53.157" v="92" actId="1076"/>
        <pc:sldMkLst>
          <pc:docMk/>
          <pc:sldMk cId="2239026404" sldId="270"/>
        </pc:sldMkLst>
      </pc:sldChg>
      <pc:sldChg chg="modSp mod">
        <pc:chgData name="Lokker Anika" userId="d14db69e-1eef-4102-b753-7a232adbb570" providerId="ADAL" clId="{C563422F-2C14-4B7D-83AB-81B877638968}" dt="2025-06-11T15:05:11.792" v="128" actId="20577"/>
        <pc:sldMkLst>
          <pc:docMk/>
          <pc:sldMk cId="3109226618" sldId="273"/>
        </pc:sldMkLst>
      </pc:sldChg>
      <pc:sldChg chg="modSp mod">
        <pc:chgData name="Lokker Anika" userId="d14db69e-1eef-4102-b753-7a232adbb570" providerId="ADAL" clId="{C563422F-2C14-4B7D-83AB-81B877638968}" dt="2025-06-11T07:26:53.478" v="98" actId="1076"/>
        <pc:sldMkLst>
          <pc:docMk/>
          <pc:sldMk cId="1342380223" sldId="275"/>
        </pc:sldMkLst>
      </pc:sldChg>
      <pc:sldChg chg="delSp modSp mod">
        <pc:chgData name="Lokker Anika" userId="d14db69e-1eef-4102-b753-7a232adbb570" providerId="ADAL" clId="{C563422F-2C14-4B7D-83AB-81B877638968}" dt="2025-06-11T07:26:30.853" v="95" actId="1076"/>
        <pc:sldMkLst>
          <pc:docMk/>
          <pc:sldMk cId="2552875427" sldId="277"/>
        </pc:sldMkLst>
      </pc:sldChg>
      <pc:sldChg chg="modSp mod">
        <pc:chgData name="Lokker Anika" userId="d14db69e-1eef-4102-b753-7a232adbb570" providerId="ADAL" clId="{C563422F-2C14-4B7D-83AB-81B877638968}" dt="2025-06-11T07:42:44.237" v="106" actId="20577"/>
        <pc:sldMkLst>
          <pc:docMk/>
          <pc:sldMk cId="1722521117" sldId="278"/>
        </pc:sldMkLst>
      </pc:sldChg>
      <pc:sldChg chg="addSp delSp modSp mod">
        <pc:chgData name="Lokker Anika" userId="d14db69e-1eef-4102-b753-7a232adbb570" providerId="ADAL" clId="{C563422F-2C14-4B7D-83AB-81B877638968}" dt="2025-06-11T07:11:10.085" v="79" actId="1076"/>
        <pc:sldMkLst>
          <pc:docMk/>
          <pc:sldMk cId="470006761" sldId="279"/>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02CD53-7CF4-498D-9516-C40C612FB271}"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LID4096"/>
        </a:p>
      </dgm:t>
    </dgm:pt>
    <dgm:pt modelId="{48A54425-0277-4A2C-8BC3-7C2DE3F5DF46}">
      <dgm:prSet phldrT="[Text]"/>
      <dgm:spPr>
        <a:solidFill>
          <a:srgbClr val="2A3885"/>
        </a:solidFill>
      </dgm:spPr>
      <dgm:t>
        <a:bodyPr/>
        <a:lstStyle/>
        <a:p>
          <a:r>
            <a:rPr lang="nl-NL" dirty="0" err="1">
              <a:latin typeface="Helvetica" pitchFamily="2" charset="0"/>
            </a:rPr>
            <a:t>Microscopy</a:t>
          </a:r>
          <a:endParaRPr lang="nl-NL" dirty="0">
            <a:latin typeface="Helvetica" pitchFamily="2" charset="0"/>
          </a:endParaRPr>
        </a:p>
      </dgm:t>
    </dgm:pt>
    <dgm:pt modelId="{55552342-CDFF-4648-B748-DE6F976A448F}" type="parTrans" cxnId="{A17FF08A-A62F-44E8-99FE-EE7E2AF121D7}">
      <dgm:prSet/>
      <dgm:spPr/>
      <dgm:t>
        <a:bodyPr/>
        <a:lstStyle/>
        <a:p>
          <a:endParaRPr lang="LID4096"/>
        </a:p>
      </dgm:t>
    </dgm:pt>
    <dgm:pt modelId="{BAB03EFE-3CB5-4943-966A-382625A4DC71}" type="sibTrans" cxnId="{A17FF08A-A62F-44E8-99FE-EE7E2AF121D7}">
      <dgm:prSet/>
      <dgm:spPr/>
      <dgm:t>
        <a:bodyPr/>
        <a:lstStyle/>
        <a:p>
          <a:endParaRPr lang="LID4096"/>
        </a:p>
      </dgm:t>
    </dgm:pt>
    <dgm:pt modelId="{6415E9FF-42B5-43DB-9889-8CEB075BCBED}">
      <dgm:prSet phldrT="[Text]"/>
      <dgm:spPr>
        <a:solidFill>
          <a:srgbClr val="B53789"/>
        </a:solidFill>
        <a:ln>
          <a:noFill/>
        </a:ln>
      </dgm:spPr>
      <dgm:t>
        <a:bodyPr/>
        <a:lstStyle/>
        <a:p>
          <a:r>
            <a:rPr lang="nl-NL" dirty="0">
              <a:latin typeface="Helvetica" pitchFamily="2" charset="0"/>
            </a:rPr>
            <a:t>FTIR / Raman </a:t>
          </a:r>
          <a:r>
            <a:rPr lang="nl-NL" dirty="0" err="1">
              <a:latin typeface="Helvetica" pitchFamily="2" charset="0"/>
            </a:rPr>
            <a:t>spectroscopy</a:t>
          </a:r>
          <a:endParaRPr lang="nl-NL" dirty="0">
            <a:latin typeface="Helvetica" pitchFamily="2" charset="0"/>
          </a:endParaRPr>
        </a:p>
        <a:p>
          <a:r>
            <a:rPr lang="nl-NL" dirty="0">
              <a:latin typeface="Helvetica" pitchFamily="2" charset="0"/>
            </a:rPr>
            <a:t>SEM-EDX</a:t>
          </a:r>
        </a:p>
      </dgm:t>
    </dgm:pt>
    <dgm:pt modelId="{76042295-1E0E-459D-874B-F49B6B5F028A}" type="parTrans" cxnId="{0815E0B0-11FB-4BD2-BBB8-788B8C145766}">
      <dgm:prSet/>
      <dgm:spPr/>
      <dgm:t>
        <a:bodyPr/>
        <a:lstStyle/>
        <a:p>
          <a:endParaRPr lang="LID4096"/>
        </a:p>
      </dgm:t>
    </dgm:pt>
    <dgm:pt modelId="{6A02AB37-E41C-4BB2-BAE7-CF68329F3540}" type="sibTrans" cxnId="{0815E0B0-11FB-4BD2-BBB8-788B8C145766}">
      <dgm:prSet/>
      <dgm:spPr/>
      <dgm:t>
        <a:bodyPr/>
        <a:lstStyle/>
        <a:p>
          <a:endParaRPr lang="LID4096"/>
        </a:p>
      </dgm:t>
    </dgm:pt>
    <dgm:pt modelId="{81049F1E-E7F8-441E-8721-8F7612445A8E}">
      <dgm:prSet phldrT="[Text]"/>
      <dgm:spPr>
        <a:solidFill>
          <a:schemeClr val="accent3"/>
        </a:solidFill>
      </dgm:spPr>
      <dgm:t>
        <a:bodyPr/>
        <a:lstStyle/>
        <a:p>
          <a:r>
            <a:rPr lang="nl-NL" dirty="0">
              <a:latin typeface="Helvetica" pitchFamily="2" charset="0"/>
            </a:rPr>
            <a:t>GC-MS</a:t>
          </a:r>
          <a:endParaRPr lang="LID4096" dirty="0">
            <a:latin typeface="Helvetica" pitchFamily="2" charset="0"/>
          </a:endParaRPr>
        </a:p>
      </dgm:t>
    </dgm:pt>
    <dgm:pt modelId="{3B7BEA91-D704-4686-94AF-83514FBEDC57}" type="parTrans" cxnId="{52A43640-8018-4CFE-B649-8EB52245AE7A}">
      <dgm:prSet/>
      <dgm:spPr/>
      <dgm:t>
        <a:bodyPr/>
        <a:lstStyle/>
        <a:p>
          <a:endParaRPr lang="LID4096"/>
        </a:p>
      </dgm:t>
    </dgm:pt>
    <dgm:pt modelId="{1B424103-EB9E-4A6A-B844-4F5E74E7F3AD}" type="sibTrans" cxnId="{52A43640-8018-4CFE-B649-8EB52245AE7A}">
      <dgm:prSet/>
      <dgm:spPr/>
      <dgm:t>
        <a:bodyPr/>
        <a:lstStyle/>
        <a:p>
          <a:endParaRPr lang="LID4096"/>
        </a:p>
      </dgm:t>
    </dgm:pt>
    <dgm:pt modelId="{1894313D-66F5-49FD-861B-12C74BAE6C1C}" type="pres">
      <dgm:prSet presAssocID="{8E02CD53-7CF4-498D-9516-C40C612FB271}" presName="Name0" presStyleCnt="0">
        <dgm:presLayoutVars>
          <dgm:dir/>
          <dgm:resizeHandles val="exact"/>
        </dgm:presLayoutVars>
      </dgm:prSet>
      <dgm:spPr/>
    </dgm:pt>
    <dgm:pt modelId="{4FCB9C6B-9823-47D9-8336-867C5A191DEB}" type="pres">
      <dgm:prSet presAssocID="{8E02CD53-7CF4-498D-9516-C40C612FB271}" presName="fgShape" presStyleLbl="fgShp" presStyleIdx="0" presStyleCnt="1"/>
      <dgm:spPr>
        <a:prstGeom prst="rightArrow">
          <a:avLst/>
        </a:prstGeom>
        <a:solidFill>
          <a:schemeClr val="accent6">
            <a:lumMod val="75000"/>
          </a:schemeClr>
        </a:solidFill>
        <a:ln>
          <a:solidFill>
            <a:schemeClr val="bg2"/>
          </a:solidFill>
        </a:ln>
      </dgm:spPr>
    </dgm:pt>
    <dgm:pt modelId="{D50F2ACA-CAA8-468D-A063-BD47A10F3CEE}" type="pres">
      <dgm:prSet presAssocID="{8E02CD53-7CF4-498D-9516-C40C612FB271}" presName="linComp" presStyleCnt="0"/>
      <dgm:spPr/>
    </dgm:pt>
    <dgm:pt modelId="{464B617E-7817-4A12-B03C-0CEBBB787251}" type="pres">
      <dgm:prSet presAssocID="{48A54425-0277-4A2C-8BC3-7C2DE3F5DF46}" presName="compNode" presStyleCnt="0"/>
      <dgm:spPr/>
    </dgm:pt>
    <dgm:pt modelId="{C72798D4-3387-40FD-A0F2-8A5019542002}" type="pres">
      <dgm:prSet presAssocID="{48A54425-0277-4A2C-8BC3-7C2DE3F5DF46}" presName="bkgdShape" presStyleLbl="node1" presStyleIdx="0" presStyleCnt="3"/>
      <dgm:spPr/>
    </dgm:pt>
    <dgm:pt modelId="{98F5A333-7256-44CE-806C-C03F9D46631F}" type="pres">
      <dgm:prSet presAssocID="{48A54425-0277-4A2C-8BC3-7C2DE3F5DF46}" presName="nodeTx" presStyleLbl="node1" presStyleIdx="0" presStyleCnt="3">
        <dgm:presLayoutVars>
          <dgm:bulletEnabled val="1"/>
        </dgm:presLayoutVars>
      </dgm:prSet>
      <dgm:spPr/>
    </dgm:pt>
    <dgm:pt modelId="{9B91F971-EA7A-4A47-A376-1FEA2318D4A4}" type="pres">
      <dgm:prSet presAssocID="{48A54425-0277-4A2C-8BC3-7C2DE3F5DF46}" presName="invisiNode" presStyleLbl="node1" presStyleIdx="0" presStyleCnt="3"/>
      <dgm:spPr/>
    </dgm:pt>
    <dgm:pt modelId="{B8D7E037-2F1A-4BC9-9ACD-1BD8FA840E1F}" type="pres">
      <dgm:prSet presAssocID="{48A54425-0277-4A2C-8BC3-7C2DE3F5DF46}"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4000" b="-14000"/>
          </a:stretch>
        </a:blipFill>
      </dgm:spPr>
    </dgm:pt>
    <dgm:pt modelId="{49A5F96F-F2D0-46AD-A42A-33183BAB7D68}" type="pres">
      <dgm:prSet presAssocID="{BAB03EFE-3CB5-4943-966A-382625A4DC71}" presName="sibTrans" presStyleLbl="sibTrans2D1" presStyleIdx="0" presStyleCnt="0"/>
      <dgm:spPr/>
    </dgm:pt>
    <dgm:pt modelId="{38539E45-A45A-47F9-B781-3C851DFFB61A}" type="pres">
      <dgm:prSet presAssocID="{6415E9FF-42B5-43DB-9889-8CEB075BCBED}" presName="compNode" presStyleCnt="0"/>
      <dgm:spPr/>
    </dgm:pt>
    <dgm:pt modelId="{AAF6B59D-56F3-4946-84E4-5A3268B41C0D}" type="pres">
      <dgm:prSet presAssocID="{6415E9FF-42B5-43DB-9889-8CEB075BCBED}" presName="bkgdShape" presStyleLbl="node1" presStyleIdx="1" presStyleCnt="3"/>
      <dgm:spPr/>
    </dgm:pt>
    <dgm:pt modelId="{0A046DFD-3153-4D18-9025-A14A2040F20E}" type="pres">
      <dgm:prSet presAssocID="{6415E9FF-42B5-43DB-9889-8CEB075BCBED}" presName="nodeTx" presStyleLbl="node1" presStyleIdx="1" presStyleCnt="3">
        <dgm:presLayoutVars>
          <dgm:bulletEnabled val="1"/>
        </dgm:presLayoutVars>
      </dgm:prSet>
      <dgm:spPr/>
    </dgm:pt>
    <dgm:pt modelId="{1EDEE5A2-4B3E-4E15-9CB1-52BCEB7DE1BE}" type="pres">
      <dgm:prSet presAssocID="{6415E9FF-42B5-43DB-9889-8CEB075BCBED}" presName="invisiNode" presStyleLbl="node1" presStyleIdx="1" presStyleCnt="3"/>
      <dgm:spPr/>
    </dgm:pt>
    <dgm:pt modelId="{E3C72AA8-EC7D-46BF-8E2B-EBCB82277C9D}" type="pres">
      <dgm:prSet presAssocID="{6415E9FF-42B5-43DB-9889-8CEB075BCBED}"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5000" b="-15000"/>
          </a:stretch>
        </a:blipFill>
      </dgm:spPr>
    </dgm:pt>
    <dgm:pt modelId="{39EEAB09-1150-42EF-B7C9-FD957AF37706}" type="pres">
      <dgm:prSet presAssocID="{6A02AB37-E41C-4BB2-BAE7-CF68329F3540}" presName="sibTrans" presStyleLbl="sibTrans2D1" presStyleIdx="0" presStyleCnt="0"/>
      <dgm:spPr/>
    </dgm:pt>
    <dgm:pt modelId="{E2841C71-1EE8-4125-A2B9-E92534580A81}" type="pres">
      <dgm:prSet presAssocID="{81049F1E-E7F8-441E-8721-8F7612445A8E}" presName="compNode" presStyleCnt="0"/>
      <dgm:spPr/>
    </dgm:pt>
    <dgm:pt modelId="{2BA60BDC-B0C9-4D03-AC39-295C4452769C}" type="pres">
      <dgm:prSet presAssocID="{81049F1E-E7F8-441E-8721-8F7612445A8E}" presName="bkgdShape" presStyleLbl="node1" presStyleIdx="2" presStyleCnt="3"/>
      <dgm:spPr/>
    </dgm:pt>
    <dgm:pt modelId="{08CD2C13-654D-4C23-8077-48982C50F79D}" type="pres">
      <dgm:prSet presAssocID="{81049F1E-E7F8-441E-8721-8F7612445A8E}" presName="nodeTx" presStyleLbl="node1" presStyleIdx="2" presStyleCnt="3">
        <dgm:presLayoutVars>
          <dgm:bulletEnabled val="1"/>
        </dgm:presLayoutVars>
      </dgm:prSet>
      <dgm:spPr/>
    </dgm:pt>
    <dgm:pt modelId="{079F40D9-64CD-4A77-BC34-5DC8AF1E9FDC}" type="pres">
      <dgm:prSet presAssocID="{81049F1E-E7F8-441E-8721-8F7612445A8E}" presName="invisiNode" presStyleLbl="node1" presStyleIdx="2" presStyleCnt="3"/>
      <dgm:spPr/>
    </dgm:pt>
    <dgm:pt modelId="{ACDF67B9-4FDF-4724-9E2D-A4CC037280F8}" type="pres">
      <dgm:prSet presAssocID="{81049F1E-E7F8-441E-8721-8F7612445A8E}"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Lst>
  <dgm:cxnLst>
    <dgm:cxn modelId="{FDF5D017-7391-41D3-A38D-579E28D45DD2}" type="presOf" srcId="{81049F1E-E7F8-441E-8721-8F7612445A8E}" destId="{2BA60BDC-B0C9-4D03-AC39-295C4452769C}" srcOrd="0" destOrd="0" presId="urn:microsoft.com/office/officeart/2005/8/layout/hList7"/>
    <dgm:cxn modelId="{4751972A-0669-40AF-8939-30B3B839F0A0}" type="presOf" srcId="{48A54425-0277-4A2C-8BC3-7C2DE3F5DF46}" destId="{C72798D4-3387-40FD-A0F2-8A5019542002}" srcOrd="0" destOrd="0" presId="urn:microsoft.com/office/officeart/2005/8/layout/hList7"/>
    <dgm:cxn modelId="{7B3A052E-60F4-4608-8736-90092BDB2AFE}" type="presOf" srcId="{48A54425-0277-4A2C-8BC3-7C2DE3F5DF46}" destId="{98F5A333-7256-44CE-806C-C03F9D46631F}" srcOrd="1" destOrd="0" presId="urn:microsoft.com/office/officeart/2005/8/layout/hList7"/>
    <dgm:cxn modelId="{50414239-2855-490C-A98C-67D1851A0A26}" type="presOf" srcId="{81049F1E-E7F8-441E-8721-8F7612445A8E}" destId="{08CD2C13-654D-4C23-8077-48982C50F79D}" srcOrd="1" destOrd="0" presId="urn:microsoft.com/office/officeart/2005/8/layout/hList7"/>
    <dgm:cxn modelId="{52A43640-8018-4CFE-B649-8EB52245AE7A}" srcId="{8E02CD53-7CF4-498D-9516-C40C612FB271}" destId="{81049F1E-E7F8-441E-8721-8F7612445A8E}" srcOrd="2" destOrd="0" parTransId="{3B7BEA91-D704-4686-94AF-83514FBEDC57}" sibTransId="{1B424103-EB9E-4A6A-B844-4F5E74E7F3AD}"/>
    <dgm:cxn modelId="{36887D57-6232-4202-9260-8139243F3065}" type="presOf" srcId="{8E02CD53-7CF4-498D-9516-C40C612FB271}" destId="{1894313D-66F5-49FD-861B-12C74BAE6C1C}" srcOrd="0" destOrd="0" presId="urn:microsoft.com/office/officeart/2005/8/layout/hList7"/>
    <dgm:cxn modelId="{A17FF08A-A62F-44E8-99FE-EE7E2AF121D7}" srcId="{8E02CD53-7CF4-498D-9516-C40C612FB271}" destId="{48A54425-0277-4A2C-8BC3-7C2DE3F5DF46}" srcOrd="0" destOrd="0" parTransId="{55552342-CDFF-4648-B748-DE6F976A448F}" sibTransId="{BAB03EFE-3CB5-4943-966A-382625A4DC71}"/>
    <dgm:cxn modelId="{A9FC91AF-8AC0-4A1A-BEAC-55522CED14C4}" type="presOf" srcId="{BAB03EFE-3CB5-4943-966A-382625A4DC71}" destId="{49A5F96F-F2D0-46AD-A42A-33183BAB7D68}" srcOrd="0" destOrd="0" presId="urn:microsoft.com/office/officeart/2005/8/layout/hList7"/>
    <dgm:cxn modelId="{0815E0B0-11FB-4BD2-BBB8-788B8C145766}" srcId="{8E02CD53-7CF4-498D-9516-C40C612FB271}" destId="{6415E9FF-42B5-43DB-9889-8CEB075BCBED}" srcOrd="1" destOrd="0" parTransId="{76042295-1E0E-459D-874B-F49B6B5F028A}" sibTransId="{6A02AB37-E41C-4BB2-BAE7-CF68329F3540}"/>
    <dgm:cxn modelId="{E9D946CC-2199-4D41-BD40-72B6E5D02B90}" type="presOf" srcId="{6415E9FF-42B5-43DB-9889-8CEB075BCBED}" destId="{0A046DFD-3153-4D18-9025-A14A2040F20E}" srcOrd="1" destOrd="0" presId="urn:microsoft.com/office/officeart/2005/8/layout/hList7"/>
    <dgm:cxn modelId="{FDAA92D8-33EC-497D-83D6-383D7F5BD086}" type="presOf" srcId="{6A02AB37-E41C-4BB2-BAE7-CF68329F3540}" destId="{39EEAB09-1150-42EF-B7C9-FD957AF37706}" srcOrd="0" destOrd="0" presId="urn:microsoft.com/office/officeart/2005/8/layout/hList7"/>
    <dgm:cxn modelId="{B0E05BDD-B07E-4336-9206-53F88117C4CE}" type="presOf" srcId="{6415E9FF-42B5-43DB-9889-8CEB075BCBED}" destId="{AAF6B59D-56F3-4946-84E4-5A3268B41C0D}" srcOrd="0" destOrd="0" presId="urn:microsoft.com/office/officeart/2005/8/layout/hList7"/>
    <dgm:cxn modelId="{5AAC7BF8-3568-4E07-BF9C-CC00367CF41A}" type="presParOf" srcId="{1894313D-66F5-49FD-861B-12C74BAE6C1C}" destId="{4FCB9C6B-9823-47D9-8336-867C5A191DEB}" srcOrd="0" destOrd="0" presId="urn:microsoft.com/office/officeart/2005/8/layout/hList7"/>
    <dgm:cxn modelId="{F38AEC86-E8F7-412C-AAF3-1D28A534E71E}" type="presParOf" srcId="{1894313D-66F5-49FD-861B-12C74BAE6C1C}" destId="{D50F2ACA-CAA8-468D-A063-BD47A10F3CEE}" srcOrd="1" destOrd="0" presId="urn:microsoft.com/office/officeart/2005/8/layout/hList7"/>
    <dgm:cxn modelId="{E0181CBA-2FFF-4171-8FF7-76374DEBD9A0}" type="presParOf" srcId="{D50F2ACA-CAA8-468D-A063-BD47A10F3CEE}" destId="{464B617E-7817-4A12-B03C-0CEBBB787251}" srcOrd="0" destOrd="0" presId="urn:microsoft.com/office/officeart/2005/8/layout/hList7"/>
    <dgm:cxn modelId="{EF4CB8F9-632D-4F16-8EC2-AF1E1CF8FF2D}" type="presParOf" srcId="{464B617E-7817-4A12-B03C-0CEBBB787251}" destId="{C72798D4-3387-40FD-A0F2-8A5019542002}" srcOrd="0" destOrd="0" presId="urn:microsoft.com/office/officeart/2005/8/layout/hList7"/>
    <dgm:cxn modelId="{03D68F66-031B-4CD1-A45E-4CD70F55E0C3}" type="presParOf" srcId="{464B617E-7817-4A12-B03C-0CEBBB787251}" destId="{98F5A333-7256-44CE-806C-C03F9D46631F}" srcOrd="1" destOrd="0" presId="urn:microsoft.com/office/officeart/2005/8/layout/hList7"/>
    <dgm:cxn modelId="{8133DC53-35DD-487A-BBCB-B63A12F23285}" type="presParOf" srcId="{464B617E-7817-4A12-B03C-0CEBBB787251}" destId="{9B91F971-EA7A-4A47-A376-1FEA2318D4A4}" srcOrd="2" destOrd="0" presId="urn:microsoft.com/office/officeart/2005/8/layout/hList7"/>
    <dgm:cxn modelId="{40E2B538-E1B3-4545-852F-75377E097080}" type="presParOf" srcId="{464B617E-7817-4A12-B03C-0CEBBB787251}" destId="{B8D7E037-2F1A-4BC9-9ACD-1BD8FA840E1F}" srcOrd="3" destOrd="0" presId="urn:microsoft.com/office/officeart/2005/8/layout/hList7"/>
    <dgm:cxn modelId="{3BEA9B20-FB64-479E-9335-C871987000C4}" type="presParOf" srcId="{D50F2ACA-CAA8-468D-A063-BD47A10F3CEE}" destId="{49A5F96F-F2D0-46AD-A42A-33183BAB7D68}" srcOrd="1" destOrd="0" presId="urn:microsoft.com/office/officeart/2005/8/layout/hList7"/>
    <dgm:cxn modelId="{3F10E785-F4E9-4B7C-A211-CBFC63943AB6}" type="presParOf" srcId="{D50F2ACA-CAA8-468D-A063-BD47A10F3CEE}" destId="{38539E45-A45A-47F9-B781-3C851DFFB61A}" srcOrd="2" destOrd="0" presId="urn:microsoft.com/office/officeart/2005/8/layout/hList7"/>
    <dgm:cxn modelId="{64B2FD89-04C0-41F8-9696-4686675FBE81}" type="presParOf" srcId="{38539E45-A45A-47F9-B781-3C851DFFB61A}" destId="{AAF6B59D-56F3-4946-84E4-5A3268B41C0D}" srcOrd="0" destOrd="0" presId="urn:microsoft.com/office/officeart/2005/8/layout/hList7"/>
    <dgm:cxn modelId="{0E9317ED-C348-487F-8661-96F0EF92508D}" type="presParOf" srcId="{38539E45-A45A-47F9-B781-3C851DFFB61A}" destId="{0A046DFD-3153-4D18-9025-A14A2040F20E}" srcOrd="1" destOrd="0" presId="urn:microsoft.com/office/officeart/2005/8/layout/hList7"/>
    <dgm:cxn modelId="{55BEA3A0-3351-440F-9933-DB5E7117E05A}" type="presParOf" srcId="{38539E45-A45A-47F9-B781-3C851DFFB61A}" destId="{1EDEE5A2-4B3E-4E15-9CB1-52BCEB7DE1BE}" srcOrd="2" destOrd="0" presId="urn:microsoft.com/office/officeart/2005/8/layout/hList7"/>
    <dgm:cxn modelId="{F9603CED-8C47-40E3-8ECC-1F9B1B8EBAEC}" type="presParOf" srcId="{38539E45-A45A-47F9-B781-3C851DFFB61A}" destId="{E3C72AA8-EC7D-46BF-8E2B-EBCB82277C9D}" srcOrd="3" destOrd="0" presId="urn:microsoft.com/office/officeart/2005/8/layout/hList7"/>
    <dgm:cxn modelId="{6DC71721-6870-4325-AED0-B71C3DF0A972}" type="presParOf" srcId="{D50F2ACA-CAA8-468D-A063-BD47A10F3CEE}" destId="{39EEAB09-1150-42EF-B7C9-FD957AF37706}" srcOrd="3" destOrd="0" presId="urn:microsoft.com/office/officeart/2005/8/layout/hList7"/>
    <dgm:cxn modelId="{775A0610-BD2E-4E1D-AA62-32B1AF75FB91}" type="presParOf" srcId="{D50F2ACA-CAA8-468D-A063-BD47A10F3CEE}" destId="{E2841C71-1EE8-4125-A2B9-E92534580A81}" srcOrd="4" destOrd="0" presId="urn:microsoft.com/office/officeart/2005/8/layout/hList7"/>
    <dgm:cxn modelId="{C18A0814-7560-4E4E-A837-6381E9E8F73B}" type="presParOf" srcId="{E2841C71-1EE8-4125-A2B9-E92534580A81}" destId="{2BA60BDC-B0C9-4D03-AC39-295C4452769C}" srcOrd="0" destOrd="0" presId="urn:microsoft.com/office/officeart/2005/8/layout/hList7"/>
    <dgm:cxn modelId="{6877C27E-4D8D-40AD-86CA-1EE7306BE755}" type="presParOf" srcId="{E2841C71-1EE8-4125-A2B9-E92534580A81}" destId="{08CD2C13-654D-4C23-8077-48982C50F79D}" srcOrd="1" destOrd="0" presId="urn:microsoft.com/office/officeart/2005/8/layout/hList7"/>
    <dgm:cxn modelId="{43C91A6A-7075-4211-AF44-337F3F522CE6}" type="presParOf" srcId="{E2841C71-1EE8-4125-A2B9-E92534580A81}" destId="{079F40D9-64CD-4A77-BC34-5DC8AF1E9FDC}" srcOrd="2" destOrd="0" presId="urn:microsoft.com/office/officeart/2005/8/layout/hList7"/>
    <dgm:cxn modelId="{3C4EBB6D-75F4-48B8-B692-9C748A7576DB}" type="presParOf" srcId="{E2841C71-1EE8-4125-A2B9-E92534580A81}" destId="{ACDF67B9-4FDF-4724-9E2D-A4CC037280F8}"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798D4-3387-40FD-A0F2-8A5019542002}">
      <dsp:nvSpPr>
        <dsp:cNvPr id="0" name=""/>
        <dsp:cNvSpPr/>
      </dsp:nvSpPr>
      <dsp:spPr>
        <a:xfrm>
          <a:off x="1739" y="0"/>
          <a:ext cx="2706115" cy="4780381"/>
        </a:xfrm>
        <a:prstGeom prst="roundRect">
          <a:avLst>
            <a:gd name="adj" fmla="val 10000"/>
          </a:avLst>
        </a:prstGeom>
        <a:solidFill>
          <a:srgbClr val="2A388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nl-NL" sz="2800" kern="1200" dirty="0" err="1">
              <a:latin typeface="Helvetica" pitchFamily="2" charset="0"/>
            </a:rPr>
            <a:t>Microscopy</a:t>
          </a:r>
          <a:endParaRPr lang="nl-NL" sz="2800" kern="1200" dirty="0">
            <a:latin typeface="Helvetica" pitchFamily="2" charset="0"/>
          </a:endParaRPr>
        </a:p>
      </dsp:txBody>
      <dsp:txXfrm>
        <a:off x="1739" y="1912152"/>
        <a:ext cx="2706115" cy="1912152"/>
      </dsp:txXfrm>
    </dsp:sp>
    <dsp:sp modelId="{B8D7E037-2F1A-4BC9-9ACD-1BD8FA840E1F}">
      <dsp:nvSpPr>
        <dsp:cNvPr id="0" name=""/>
        <dsp:cNvSpPr/>
      </dsp:nvSpPr>
      <dsp:spPr>
        <a:xfrm>
          <a:off x="558863" y="286822"/>
          <a:ext cx="1591867" cy="159186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4000" b="-14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F6B59D-56F3-4946-84E4-5A3268B41C0D}">
      <dsp:nvSpPr>
        <dsp:cNvPr id="0" name=""/>
        <dsp:cNvSpPr/>
      </dsp:nvSpPr>
      <dsp:spPr>
        <a:xfrm>
          <a:off x="2789037" y="0"/>
          <a:ext cx="2706115" cy="4780381"/>
        </a:xfrm>
        <a:prstGeom prst="roundRect">
          <a:avLst>
            <a:gd name="adj" fmla="val 10000"/>
          </a:avLst>
        </a:prstGeom>
        <a:solidFill>
          <a:srgbClr val="B53789"/>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nl-NL" sz="2800" kern="1200" dirty="0">
              <a:latin typeface="Helvetica" pitchFamily="2" charset="0"/>
            </a:rPr>
            <a:t>FTIR / Raman </a:t>
          </a:r>
          <a:r>
            <a:rPr lang="nl-NL" sz="2800" kern="1200" dirty="0" err="1">
              <a:latin typeface="Helvetica" pitchFamily="2" charset="0"/>
            </a:rPr>
            <a:t>spectroscopy</a:t>
          </a:r>
          <a:endParaRPr lang="nl-NL" sz="2800" kern="1200" dirty="0">
            <a:latin typeface="Helvetica" pitchFamily="2" charset="0"/>
          </a:endParaRPr>
        </a:p>
        <a:p>
          <a:pPr marL="0" lvl="0" indent="0" algn="ctr" defTabSz="1244600">
            <a:lnSpc>
              <a:spcPct val="90000"/>
            </a:lnSpc>
            <a:spcBef>
              <a:spcPct val="0"/>
            </a:spcBef>
            <a:spcAft>
              <a:spcPct val="35000"/>
            </a:spcAft>
            <a:buNone/>
          </a:pPr>
          <a:r>
            <a:rPr lang="nl-NL" sz="2800" kern="1200" dirty="0">
              <a:latin typeface="Helvetica" pitchFamily="2" charset="0"/>
            </a:rPr>
            <a:t>SEM-EDX</a:t>
          </a:r>
        </a:p>
      </dsp:txBody>
      <dsp:txXfrm>
        <a:off x="2789037" y="1912152"/>
        <a:ext cx="2706115" cy="1912152"/>
      </dsp:txXfrm>
    </dsp:sp>
    <dsp:sp modelId="{E3C72AA8-EC7D-46BF-8E2B-EBCB82277C9D}">
      <dsp:nvSpPr>
        <dsp:cNvPr id="0" name=""/>
        <dsp:cNvSpPr/>
      </dsp:nvSpPr>
      <dsp:spPr>
        <a:xfrm>
          <a:off x="3346161" y="286822"/>
          <a:ext cx="1591867" cy="159186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5000" b="-1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A60BDC-B0C9-4D03-AC39-295C4452769C}">
      <dsp:nvSpPr>
        <dsp:cNvPr id="0" name=""/>
        <dsp:cNvSpPr/>
      </dsp:nvSpPr>
      <dsp:spPr>
        <a:xfrm>
          <a:off x="5576336" y="0"/>
          <a:ext cx="2706115" cy="4780381"/>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nl-NL" sz="2800" kern="1200" dirty="0">
              <a:latin typeface="Helvetica" pitchFamily="2" charset="0"/>
            </a:rPr>
            <a:t>GC-MS</a:t>
          </a:r>
          <a:endParaRPr lang="LID4096" sz="2800" kern="1200" dirty="0">
            <a:latin typeface="Helvetica" pitchFamily="2" charset="0"/>
          </a:endParaRPr>
        </a:p>
      </dsp:txBody>
      <dsp:txXfrm>
        <a:off x="5576336" y="1912152"/>
        <a:ext cx="2706115" cy="1912152"/>
      </dsp:txXfrm>
    </dsp:sp>
    <dsp:sp modelId="{ACDF67B9-4FDF-4724-9E2D-A4CC037280F8}">
      <dsp:nvSpPr>
        <dsp:cNvPr id="0" name=""/>
        <dsp:cNvSpPr/>
      </dsp:nvSpPr>
      <dsp:spPr>
        <a:xfrm>
          <a:off x="6133460" y="286822"/>
          <a:ext cx="1591867" cy="159186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CB9C6B-9823-47D9-8336-867C5A191DEB}">
      <dsp:nvSpPr>
        <dsp:cNvPr id="0" name=""/>
        <dsp:cNvSpPr/>
      </dsp:nvSpPr>
      <dsp:spPr>
        <a:xfrm>
          <a:off x="331367" y="3824305"/>
          <a:ext cx="7621455" cy="717057"/>
        </a:xfrm>
        <a:prstGeom prst="rightArrow">
          <a:avLst/>
        </a:prstGeom>
        <a:solidFill>
          <a:schemeClr val="accent6">
            <a:lumMod val="75000"/>
          </a:schemeClr>
        </a:solidFill>
        <a:ln w="190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23342E-47A9-442E-BD78-FCEC63FCCA6D}" type="datetimeFigureOut">
              <a:rPr lang="LID4096" smtClean="0"/>
              <a:t>08/11/2025</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F2FA6C-DB5A-40B3-ADFA-678080E87636}" type="slidenum">
              <a:rPr lang="LID4096" smtClean="0"/>
              <a:t>‹#›</a:t>
            </a:fld>
            <a:endParaRPr lang="LID4096"/>
          </a:p>
        </p:txBody>
      </p:sp>
    </p:spTree>
    <p:extLst>
      <p:ext uri="{BB962C8B-B14F-4D97-AF65-F5344CB8AC3E}">
        <p14:creationId xmlns:p14="http://schemas.microsoft.com/office/powerpoint/2010/main" val="1272606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F2FA6C-DB5A-40B3-ADFA-678080E87636}" type="slidenum">
              <a:rPr lang="LID4096" smtClean="0"/>
              <a:t>1</a:t>
            </a:fld>
            <a:endParaRPr lang="LID4096"/>
          </a:p>
        </p:txBody>
      </p:sp>
    </p:spTree>
    <p:extLst>
      <p:ext uri="{BB962C8B-B14F-4D97-AF65-F5344CB8AC3E}">
        <p14:creationId xmlns:p14="http://schemas.microsoft.com/office/powerpoint/2010/main" val="2015165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Six different flint </a:t>
            </a:r>
            <a:r>
              <a:rPr lang="en-US" dirty="0"/>
              <a:t>pieces with three different adhesives on top which had been degraded with </a:t>
            </a:r>
            <a:r>
              <a:rPr lang="en-US" b="1" dirty="0"/>
              <a:t>UV light in another research </a:t>
            </a:r>
            <a:r>
              <a:rPr lang="en-US" dirty="0"/>
              <a:t>were analysed. As mentioned before, we are restricted to 20 mL vials for the MPS DHS, for the case study we developed a </a:t>
            </a:r>
            <a:r>
              <a:rPr lang="en-US" b="1" dirty="0"/>
              <a:t>manual DHS based on the parameters</a:t>
            </a:r>
            <a:r>
              <a:rPr lang="en-US" dirty="0"/>
              <a:t>. The principle is the same, but with longer incubation and extraction times due to the </a:t>
            </a:r>
            <a:r>
              <a:rPr lang="en-US" b="1" dirty="0"/>
              <a:t>larger vial and increased phase ratio.</a:t>
            </a:r>
            <a:r>
              <a:rPr lang="en-US" dirty="0"/>
              <a:t> Moreover, the trap &amp; needle temperature are </a:t>
            </a:r>
            <a:r>
              <a:rPr lang="en-US" b="1" dirty="0"/>
              <a:t>less regulated. </a:t>
            </a:r>
            <a:endParaRPr lang="LID4096" b="1" dirty="0"/>
          </a:p>
        </p:txBody>
      </p:sp>
      <p:sp>
        <p:nvSpPr>
          <p:cNvPr id="4" name="Slide Number Placeholder 3"/>
          <p:cNvSpPr>
            <a:spLocks noGrp="1"/>
          </p:cNvSpPr>
          <p:nvPr>
            <p:ph type="sldNum" sz="quarter" idx="5"/>
          </p:nvPr>
        </p:nvSpPr>
        <p:spPr/>
        <p:txBody>
          <a:bodyPr/>
          <a:lstStyle/>
          <a:p>
            <a:fld id="{20F2FA6C-DB5A-40B3-ADFA-678080E87636}" type="slidenum">
              <a:rPr lang="LID4096" smtClean="0"/>
              <a:t>10</a:t>
            </a:fld>
            <a:endParaRPr lang="LID4096"/>
          </a:p>
        </p:txBody>
      </p:sp>
    </p:spTree>
    <p:extLst>
      <p:ext uri="{BB962C8B-B14F-4D97-AF65-F5344CB8AC3E}">
        <p14:creationId xmlns:p14="http://schemas.microsoft.com/office/powerpoint/2010/main" val="922924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experimental samples are placed in the </a:t>
            </a:r>
            <a:r>
              <a:rPr lang="en-US" b="1" dirty="0"/>
              <a:t>same space of the PCA as the database</a:t>
            </a:r>
            <a:r>
              <a:rPr lang="en-US" dirty="0"/>
              <a:t>, this means that the different sampling did not affect the VOC profile. However, the UV-light degradation did. The </a:t>
            </a:r>
            <a:r>
              <a:rPr lang="en-US" b="1" dirty="0"/>
              <a:t>tar samples </a:t>
            </a:r>
            <a:r>
              <a:rPr lang="en-US" dirty="0"/>
              <a:t>were </a:t>
            </a:r>
            <a:r>
              <a:rPr lang="en-US" b="1" dirty="0"/>
              <a:t>the least affected </a:t>
            </a:r>
            <a:r>
              <a:rPr lang="en-US" dirty="0"/>
              <a:t>by the UV degradation and are placed close to the tar group in the PCA. The </a:t>
            </a:r>
            <a:r>
              <a:rPr lang="en-US" b="1" dirty="0"/>
              <a:t>resin samples </a:t>
            </a:r>
            <a:r>
              <a:rPr lang="en-US" dirty="0"/>
              <a:t>are the </a:t>
            </a:r>
            <a:r>
              <a:rPr lang="en-US" b="1" dirty="0"/>
              <a:t>most affected</a:t>
            </a:r>
            <a:r>
              <a:rPr lang="en-US" dirty="0"/>
              <a:t>, however in the biplot is seen that they still contain chemicals which are only present in resins, therefor it can be concluded that they are a highly degraded resin. The </a:t>
            </a:r>
            <a:r>
              <a:rPr lang="en-US" b="1" dirty="0"/>
              <a:t>mixed with beeswax </a:t>
            </a:r>
            <a:r>
              <a:rPr lang="en-US" dirty="0"/>
              <a:t>seems to preserve some of their original compounds, and are grouped closer to the resin group.</a:t>
            </a:r>
            <a:endParaRPr lang="LID4096" dirty="0"/>
          </a:p>
        </p:txBody>
      </p:sp>
      <p:sp>
        <p:nvSpPr>
          <p:cNvPr id="4" name="Slide Number Placeholder 3"/>
          <p:cNvSpPr>
            <a:spLocks noGrp="1"/>
          </p:cNvSpPr>
          <p:nvPr>
            <p:ph type="sldNum" sz="quarter" idx="5"/>
          </p:nvPr>
        </p:nvSpPr>
        <p:spPr/>
        <p:txBody>
          <a:bodyPr/>
          <a:lstStyle/>
          <a:p>
            <a:fld id="{20F2FA6C-DB5A-40B3-ADFA-678080E87636}" type="slidenum">
              <a:rPr lang="LID4096" smtClean="0"/>
              <a:t>11</a:t>
            </a:fld>
            <a:endParaRPr lang="LID4096"/>
          </a:p>
        </p:txBody>
      </p:sp>
    </p:spTree>
    <p:extLst>
      <p:ext uri="{BB962C8B-B14F-4D97-AF65-F5344CB8AC3E}">
        <p14:creationId xmlns:p14="http://schemas.microsoft.com/office/powerpoint/2010/main" val="1447637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Wingdings" panose="05000000000000000000" pitchFamily="2" charset="2"/>
              <a:buNone/>
            </a:pPr>
            <a:r>
              <a:rPr lang="en-US" sz="1200" dirty="0">
                <a:latin typeface="Helvetica" pitchFamily="2" charset="0"/>
                <a:ea typeface="Calibri" panose="020F0502020204030204" pitchFamily="34" charset="0"/>
                <a:cs typeface="Times New Roman" panose="02020603050405020304" pitchFamily="18" charset="0"/>
              </a:rPr>
              <a:t>Hafting is a technique which has its roots in the prehistory and it was part of the tool making skill of Neanderthals and early modern humans. Hafting means the procedure of attaching a handle to a stone tool. This can be done with bindings, adhesives or a combination of both. Only these adhesives tend to </a:t>
            </a:r>
            <a:r>
              <a:rPr lang="en-US" sz="1200" b="1" dirty="0">
                <a:latin typeface="Helvetica" pitchFamily="2" charset="0"/>
                <a:ea typeface="Calibri" panose="020F0502020204030204" pitchFamily="34" charset="0"/>
                <a:cs typeface="Times New Roman" panose="02020603050405020304" pitchFamily="18" charset="0"/>
              </a:rPr>
              <a:t>preserve</a:t>
            </a:r>
            <a:r>
              <a:rPr lang="en-US" sz="1200" dirty="0">
                <a:latin typeface="Helvetica" pitchFamily="2" charset="0"/>
                <a:ea typeface="Calibri" panose="020F0502020204030204" pitchFamily="34" charset="0"/>
                <a:cs typeface="Times New Roman" panose="02020603050405020304" pitchFamily="18" charset="0"/>
              </a:rPr>
              <a:t> on the stone surface. The </a:t>
            </a:r>
            <a:r>
              <a:rPr lang="en-US" sz="1200" b="1" dirty="0">
                <a:latin typeface="Helvetica" pitchFamily="2" charset="0"/>
                <a:ea typeface="Calibri" panose="020F0502020204030204" pitchFamily="34" charset="0"/>
                <a:cs typeface="Times New Roman" panose="02020603050405020304" pitchFamily="18" charset="0"/>
              </a:rPr>
              <a:t>archaeological debate </a:t>
            </a:r>
            <a:r>
              <a:rPr lang="en-US" sz="1200" dirty="0" err="1">
                <a:latin typeface="Helvetica" pitchFamily="2" charset="0"/>
                <a:ea typeface="Calibri" panose="020F0502020204030204" pitchFamily="34" charset="0"/>
                <a:cs typeface="Times New Roman" panose="02020603050405020304" pitchFamily="18" charset="0"/>
              </a:rPr>
              <a:t>centres</a:t>
            </a:r>
            <a:r>
              <a:rPr lang="en-US" sz="1200" dirty="0">
                <a:latin typeface="Helvetica" pitchFamily="2" charset="0"/>
                <a:ea typeface="Calibri" panose="020F0502020204030204" pitchFamily="34" charset="0"/>
                <a:cs typeface="Times New Roman" panose="02020603050405020304" pitchFamily="18" charset="0"/>
              </a:rPr>
              <a:t> around the </a:t>
            </a:r>
            <a:r>
              <a:rPr lang="en-US" sz="1200" b="1" dirty="0">
                <a:latin typeface="Helvetica" pitchFamily="2" charset="0"/>
                <a:ea typeface="Calibri" panose="020F0502020204030204" pitchFamily="34" charset="0"/>
                <a:cs typeface="Times New Roman" panose="02020603050405020304" pitchFamily="18" charset="0"/>
              </a:rPr>
              <a:t>cognitive development </a:t>
            </a:r>
            <a:r>
              <a:rPr lang="en-US" sz="1200" dirty="0">
                <a:latin typeface="Helvetica" pitchFamily="2" charset="0"/>
                <a:ea typeface="Calibri" panose="020F0502020204030204" pitchFamily="34" charset="0"/>
                <a:cs typeface="Times New Roman" panose="02020603050405020304" pitchFamily="18" charset="0"/>
              </a:rPr>
              <a:t>involved into hafting, and which sort of tools were hafted. </a:t>
            </a:r>
            <a:endParaRPr lang="LID4096" dirty="0"/>
          </a:p>
        </p:txBody>
      </p:sp>
      <p:sp>
        <p:nvSpPr>
          <p:cNvPr id="4" name="Slide Number Placeholder 3"/>
          <p:cNvSpPr>
            <a:spLocks noGrp="1"/>
          </p:cNvSpPr>
          <p:nvPr>
            <p:ph type="sldNum" sz="quarter" idx="5"/>
          </p:nvPr>
        </p:nvSpPr>
        <p:spPr/>
        <p:txBody>
          <a:bodyPr/>
          <a:lstStyle/>
          <a:p>
            <a:fld id="{20F2FA6C-DB5A-40B3-ADFA-678080E87636}" type="slidenum">
              <a:rPr lang="LID4096" smtClean="0"/>
              <a:t>2</a:t>
            </a:fld>
            <a:endParaRPr lang="LID4096"/>
          </a:p>
        </p:txBody>
      </p:sp>
    </p:spTree>
    <p:extLst>
      <p:ext uri="{BB962C8B-B14F-4D97-AF65-F5344CB8AC3E}">
        <p14:creationId xmlns:p14="http://schemas.microsoft.com/office/powerpoint/2010/main" val="4206470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2C5F7-395A-98F9-41D7-2C8585113D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A609DA-BAB7-AE68-F1EC-4A45E43058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A52A6E-D90E-1396-8227-24B0F86025C4}"/>
              </a:ext>
            </a:extLst>
          </p:cNvPr>
          <p:cNvSpPr>
            <a:spLocks noGrp="1"/>
          </p:cNvSpPr>
          <p:nvPr>
            <p:ph type="body" idx="1"/>
          </p:nvPr>
        </p:nvSpPr>
        <p:spPr/>
        <p:txBody>
          <a:bodyPr/>
          <a:lstStyle/>
          <a:p>
            <a:pPr marL="0" indent="0" algn="just">
              <a:buFont typeface="Wingdings" panose="05000000000000000000" pitchFamily="2" charset="2"/>
              <a:buNone/>
            </a:pPr>
            <a:r>
              <a:rPr lang="nl-NL" b="1" dirty="0" err="1"/>
              <a:t>Birch</a:t>
            </a:r>
            <a:r>
              <a:rPr lang="nl-NL" b="1" dirty="0"/>
              <a:t> </a:t>
            </a:r>
            <a:r>
              <a:rPr lang="nl-NL" b="1" dirty="0" err="1"/>
              <a:t>tar</a:t>
            </a:r>
            <a:r>
              <a:rPr lang="nl-NL" b="1" dirty="0"/>
              <a:t>: </a:t>
            </a:r>
            <a:r>
              <a:rPr lang="nl-NL" dirty="0" err="1"/>
              <a:t>pyrolysis</a:t>
            </a:r>
            <a:r>
              <a:rPr lang="nl-NL" dirty="0"/>
              <a:t> of </a:t>
            </a:r>
            <a:r>
              <a:rPr lang="nl-NL" dirty="0" err="1"/>
              <a:t>birch</a:t>
            </a:r>
            <a:r>
              <a:rPr lang="nl-NL" dirty="0"/>
              <a:t> bark, different </a:t>
            </a:r>
            <a:r>
              <a:rPr lang="nl-NL" dirty="0" err="1"/>
              <a:t>aceramic</a:t>
            </a:r>
            <a:r>
              <a:rPr lang="nl-NL" dirty="0"/>
              <a:t> </a:t>
            </a:r>
            <a:r>
              <a:rPr lang="nl-NL" dirty="0" err="1"/>
              <a:t>production</a:t>
            </a:r>
            <a:r>
              <a:rPr lang="nl-NL" dirty="0"/>
              <a:t> </a:t>
            </a:r>
            <a:r>
              <a:rPr lang="nl-NL" dirty="0" err="1"/>
              <a:t>methods</a:t>
            </a:r>
            <a:r>
              <a:rPr lang="nl-NL" dirty="0"/>
              <a:t>.</a:t>
            </a:r>
          </a:p>
          <a:p>
            <a:pPr marL="0" indent="0" algn="just">
              <a:buFont typeface="Wingdings" panose="05000000000000000000" pitchFamily="2" charset="2"/>
              <a:buNone/>
            </a:pPr>
            <a:r>
              <a:rPr lang="nl-NL" b="1" dirty="0"/>
              <a:t>Animal glue: </a:t>
            </a:r>
            <a:r>
              <a:rPr lang="nl-NL" dirty="0"/>
              <a:t>slaughter waste, slow boiling transforms the collagen into a gluey substance</a:t>
            </a:r>
          </a:p>
          <a:p>
            <a:pPr marL="0" indent="0" algn="just">
              <a:buFont typeface="Wingdings" panose="05000000000000000000" pitchFamily="2" charset="2"/>
              <a:buNone/>
            </a:pPr>
            <a:r>
              <a:rPr lang="nl-NL" b="1" dirty="0"/>
              <a:t>Resin: </a:t>
            </a:r>
            <a:r>
              <a:rPr lang="nl-NL" dirty="0"/>
              <a:t>protective mechanisme of trees against bark damaging, mostly seen in coniferious trees</a:t>
            </a:r>
          </a:p>
          <a:p>
            <a:pPr marL="0" indent="0" algn="just">
              <a:buFont typeface="Wingdings" panose="05000000000000000000" pitchFamily="2" charset="2"/>
              <a:buNone/>
            </a:pPr>
            <a:r>
              <a:rPr lang="nl-NL" b="1" dirty="0"/>
              <a:t>Beeswax: </a:t>
            </a:r>
            <a:r>
              <a:rPr lang="nl-NL" dirty="0"/>
              <a:t>made by bees for inside the beehive, storage for honey -&gt; used as a plasticizer with other adhesives such as resin</a:t>
            </a:r>
            <a:endParaRPr lang="LID4096" dirty="0"/>
          </a:p>
        </p:txBody>
      </p:sp>
      <p:sp>
        <p:nvSpPr>
          <p:cNvPr id="4" name="Slide Number Placeholder 3">
            <a:extLst>
              <a:ext uri="{FF2B5EF4-FFF2-40B4-BE49-F238E27FC236}">
                <a16:creationId xmlns:a16="http://schemas.microsoft.com/office/drawing/2014/main" id="{8E8533B9-40BD-3000-3055-48D4A0DFA07C}"/>
              </a:ext>
            </a:extLst>
          </p:cNvPr>
          <p:cNvSpPr>
            <a:spLocks noGrp="1"/>
          </p:cNvSpPr>
          <p:nvPr>
            <p:ph type="sldNum" sz="quarter" idx="5"/>
          </p:nvPr>
        </p:nvSpPr>
        <p:spPr/>
        <p:txBody>
          <a:bodyPr/>
          <a:lstStyle/>
          <a:p>
            <a:fld id="{20F2FA6C-DB5A-40B3-ADFA-678080E87636}" type="slidenum">
              <a:rPr lang="LID4096" smtClean="0"/>
              <a:t>3</a:t>
            </a:fld>
            <a:endParaRPr lang="LID4096"/>
          </a:p>
        </p:txBody>
      </p:sp>
    </p:spTree>
    <p:extLst>
      <p:ext uri="{BB962C8B-B14F-4D97-AF65-F5344CB8AC3E}">
        <p14:creationId xmlns:p14="http://schemas.microsoft.com/office/powerpoint/2010/main" val="1149877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b="1" dirty="0"/>
              <a:t>Microscopy:</a:t>
            </a:r>
            <a:r>
              <a:rPr lang="en" b="0" dirty="0"/>
              <a:t> first screening, what can colour tell?</a:t>
            </a:r>
            <a:endParaRPr lang="en" b="1" dirty="0"/>
          </a:p>
          <a:p>
            <a:r>
              <a:rPr lang="en" b="1" dirty="0"/>
              <a:t>FTIR&amp;Raman:</a:t>
            </a:r>
            <a:r>
              <a:rPr lang="en" b="0" dirty="0"/>
              <a:t> overal functional groups present, organic / inorganic</a:t>
            </a:r>
            <a:endParaRPr lang="en" b="1" dirty="0"/>
          </a:p>
          <a:p>
            <a:r>
              <a:rPr lang="en" b="1" dirty="0"/>
              <a:t>SEM-energy dispersive X-ray spectroscopy: </a:t>
            </a:r>
            <a:r>
              <a:rPr lang="en" b="0" dirty="0"/>
              <a:t>elements of the residue organic / inorganic</a:t>
            </a:r>
          </a:p>
          <a:p>
            <a:r>
              <a:rPr lang="en" b="1" dirty="0"/>
              <a:t>GC-MS:</a:t>
            </a:r>
            <a:r>
              <a:rPr lang="en" b="0" dirty="0"/>
              <a:t> destructive, able to investigate molecular composition, good samples might direct to type of adhesive</a:t>
            </a:r>
            <a:endParaRPr lang="en" b="1" dirty="0"/>
          </a:p>
          <a:p>
            <a:r>
              <a:rPr lang="nl-NL" dirty="0"/>
              <a:t>Need for a new method -&gt; headspace analysis? </a:t>
            </a:r>
          </a:p>
          <a:p>
            <a:r>
              <a:rPr lang="nl-NL" dirty="0"/>
              <a:t>20 yrs ago first studies, afterwards is stayed quiet, untill recently when HS-SPME was couple to 2D GC-MS obtaining new results. </a:t>
            </a:r>
            <a:r>
              <a:rPr lang="nl-NL" dirty="0" err="1"/>
              <a:t>While</a:t>
            </a:r>
            <a:r>
              <a:rPr lang="nl-NL" dirty="0"/>
              <a:t>, HS-SPME is a </a:t>
            </a:r>
            <a:r>
              <a:rPr lang="nl-NL" dirty="0" err="1"/>
              <a:t>great</a:t>
            </a:r>
            <a:r>
              <a:rPr lang="nl-NL" dirty="0"/>
              <a:t> </a:t>
            </a:r>
            <a:r>
              <a:rPr lang="nl-NL" dirty="0" err="1"/>
              <a:t>technique</a:t>
            </a:r>
            <a:r>
              <a:rPr lang="nl-NL" dirty="0"/>
              <a:t>, </a:t>
            </a:r>
            <a:r>
              <a:rPr lang="nl-NL" dirty="0" err="1"/>
              <a:t>it</a:t>
            </a:r>
            <a:r>
              <a:rPr lang="nl-NL" dirty="0"/>
              <a:t> is a </a:t>
            </a:r>
            <a:r>
              <a:rPr lang="nl-NL" dirty="0" err="1"/>
              <a:t>passive</a:t>
            </a:r>
            <a:r>
              <a:rPr lang="nl-NL" dirty="0"/>
              <a:t> sampling </a:t>
            </a:r>
            <a:r>
              <a:rPr lang="nl-NL" dirty="0" err="1"/>
              <a:t>and</a:t>
            </a:r>
            <a:r>
              <a:rPr lang="nl-NL" dirty="0"/>
              <a:t> </a:t>
            </a:r>
            <a:r>
              <a:rPr lang="nl-NL" dirty="0" err="1"/>
              <a:t>therefor</a:t>
            </a:r>
            <a:r>
              <a:rPr lang="nl-NL" dirty="0"/>
              <a:t> </a:t>
            </a:r>
            <a:r>
              <a:rPr lang="nl-NL" dirty="0" err="1"/>
              <a:t>not</a:t>
            </a:r>
            <a:r>
              <a:rPr lang="nl-NL" dirty="0"/>
              <a:t> </a:t>
            </a:r>
            <a:r>
              <a:rPr lang="nl-NL" dirty="0" err="1"/>
              <a:t>every</a:t>
            </a:r>
            <a:r>
              <a:rPr lang="nl-NL" dirty="0"/>
              <a:t> </a:t>
            </a:r>
            <a:r>
              <a:rPr lang="nl-NL" dirty="0" err="1"/>
              <a:t>analyte</a:t>
            </a:r>
            <a:r>
              <a:rPr lang="nl-NL" dirty="0"/>
              <a:t> in </a:t>
            </a:r>
            <a:r>
              <a:rPr lang="nl-NL" dirty="0" err="1"/>
              <a:t>the</a:t>
            </a:r>
            <a:r>
              <a:rPr lang="nl-NL" dirty="0"/>
              <a:t> HS is </a:t>
            </a:r>
            <a:r>
              <a:rPr lang="nl-NL" dirty="0" err="1"/>
              <a:t>sampled</a:t>
            </a:r>
            <a:r>
              <a:rPr lang="nl-NL" dirty="0"/>
              <a:t>.</a:t>
            </a:r>
            <a:endParaRPr lang="LID4096" dirty="0"/>
          </a:p>
        </p:txBody>
      </p:sp>
      <p:sp>
        <p:nvSpPr>
          <p:cNvPr id="4" name="Slide Number Placeholder 3"/>
          <p:cNvSpPr>
            <a:spLocks noGrp="1"/>
          </p:cNvSpPr>
          <p:nvPr>
            <p:ph type="sldNum" sz="quarter" idx="5"/>
          </p:nvPr>
        </p:nvSpPr>
        <p:spPr/>
        <p:txBody>
          <a:bodyPr/>
          <a:lstStyle/>
          <a:p>
            <a:fld id="{20F2FA6C-DB5A-40B3-ADFA-678080E87636}" type="slidenum">
              <a:rPr lang="LID4096" smtClean="0"/>
              <a:t>4</a:t>
            </a:fld>
            <a:endParaRPr lang="LID4096"/>
          </a:p>
        </p:txBody>
      </p:sp>
    </p:spTree>
    <p:extLst>
      <p:ext uri="{BB962C8B-B14F-4D97-AF65-F5344CB8AC3E}">
        <p14:creationId xmlns:p14="http://schemas.microsoft.com/office/powerpoint/2010/main" val="3923534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0" dirty="0"/>
              <a:t>In this research, we opt for a different sampling method: DHS, </a:t>
            </a:r>
            <a:r>
              <a:rPr lang="nl-NL" b="0" dirty="0" err="1"/>
              <a:t>which</a:t>
            </a:r>
            <a:r>
              <a:rPr lang="nl-NL" b="0" dirty="0"/>
              <a:t> is </a:t>
            </a:r>
            <a:r>
              <a:rPr lang="nl-NL" b="0" dirty="0" err="1"/>
              <a:t>an</a:t>
            </a:r>
            <a:r>
              <a:rPr lang="nl-NL" b="0" dirty="0"/>
              <a:t> </a:t>
            </a:r>
            <a:r>
              <a:rPr lang="nl-NL" b="0" dirty="0" err="1"/>
              <a:t>active</a:t>
            </a:r>
            <a:r>
              <a:rPr lang="nl-NL" b="0" dirty="0"/>
              <a:t> sampling </a:t>
            </a:r>
            <a:r>
              <a:rPr lang="nl-NL" b="0" dirty="0" err="1"/>
              <a:t>method</a:t>
            </a:r>
            <a:r>
              <a:rPr lang="nl-NL" b="0" dirty="0"/>
              <a:t>. </a:t>
            </a:r>
            <a:r>
              <a:rPr lang="nl-NL" b="0" dirty="0" err="1"/>
              <a:t>Shortly</a:t>
            </a:r>
            <a:r>
              <a:rPr lang="nl-NL" b="0" dirty="0"/>
              <a:t>, DHS </a:t>
            </a:r>
            <a:r>
              <a:rPr lang="nl-NL" b="0" dirty="0" err="1"/>
              <a:t>consists</a:t>
            </a:r>
            <a:r>
              <a:rPr lang="nl-NL" b="0" dirty="0"/>
              <a:t> of three steps, the first step is incubation to release the VOCs from the sample into </a:t>
            </a:r>
            <a:r>
              <a:rPr lang="nl-NL" b="0" dirty="0" err="1"/>
              <a:t>the</a:t>
            </a:r>
            <a:r>
              <a:rPr lang="nl-NL" b="1" dirty="0"/>
              <a:t> </a:t>
            </a:r>
            <a:r>
              <a:rPr lang="nl-NL" b="1" dirty="0" err="1"/>
              <a:t>headspace</a:t>
            </a:r>
            <a:r>
              <a:rPr lang="nl-NL" b="0" dirty="0"/>
              <a:t>. In the extraction step is the </a:t>
            </a:r>
            <a:r>
              <a:rPr lang="nl-NL" b="1" dirty="0"/>
              <a:t>HS actively swept </a:t>
            </a:r>
            <a:r>
              <a:rPr lang="nl-NL" b="0" dirty="0"/>
              <a:t>with a gas to remove the VOCs, the VOCs are retained on a trap. </a:t>
            </a:r>
            <a:r>
              <a:rPr lang="nl-NL" b="0" dirty="0" err="1"/>
              <a:t>Afterwards</a:t>
            </a:r>
            <a:r>
              <a:rPr lang="nl-NL" b="0" dirty="0"/>
              <a:t>, the trap is moved to the GC inlet and the VOCs are removed by </a:t>
            </a:r>
            <a:r>
              <a:rPr lang="nl-NL" b="0" dirty="0" err="1"/>
              <a:t>thermal</a:t>
            </a:r>
            <a:r>
              <a:rPr lang="nl-NL" b="0" dirty="0"/>
              <a:t> </a:t>
            </a:r>
            <a:r>
              <a:rPr lang="nl-NL" b="0" dirty="0" err="1"/>
              <a:t>desportion</a:t>
            </a:r>
            <a:r>
              <a:rPr lang="nl-NL" b="0" dirty="0"/>
              <a:t>, </a:t>
            </a:r>
            <a:r>
              <a:rPr lang="nl-NL" b="0" dirty="0" err="1"/>
              <a:t>during</a:t>
            </a:r>
            <a:r>
              <a:rPr lang="nl-NL" b="0" dirty="0"/>
              <a:t> </a:t>
            </a:r>
            <a:r>
              <a:rPr lang="nl-NL" b="0" dirty="0" err="1"/>
              <a:t>the</a:t>
            </a:r>
            <a:r>
              <a:rPr lang="nl-NL" b="0" dirty="0"/>
              <a:t> </a:t>
            </a:r>
            <a:r>
              <a:rPr lang="nl-NL" b="0" dirty="0" err="1"/>
              <a:t>desportion</a:t>
            </a:r>
            <a:r>
              <a:rPr lang="nl-NL" b="0" dirty="0"/>
              <a:t> </a:t>
            </a:r>
            <a:r>
              <a:rPr lang="nl-NL" b="0" dirty="0" err="1"/>
              <a:t>the</a:t>
            </a:r>
            <a:r>
              <a:rPr lang="nl-NL" b="0" dirty="0"/>
              <a:t> </a:t>
            </a:r>
            <a:r>
              <a:rPr lang="nl-NL" b="0" dirty="0" err="1"/>
              <a:t>VOCs</a:t>
            </a:r>
            <a:r>
              <a:rPr lang="nl-NL" b="0" dirty="0"/>
              <a:t> are </a:t>
            </a:r>
            <a:r>
              <a:rPr lang="nl-NL" b="0" dirty="0" err="1"/>
              <a:t>retained</a:t>
            </a:r>
            <a:r>
              <a:rPr lang="nl-NL" b="0" dirty="0"/>
              <a:t> on a CIS. For </a:t>
            </a:r>
            <a:r>
              <a:rPr lang="nl-NL" b="0" dirty="0" err="1"/>
              <a:t>this</a:t>
            </a:r>
            <a:r>
              <a:rPr lang="nl-NL" b="0" dirty="0"/>
              <a:t> sampling we chose </a:t>
            </a:r>
            <a:r>
              <a:rPr lang="nl-NL" b="0" dirty="0" err="1"/>
              <a:t>an</a:t>
            </a:r>
            <a:r>
              <a:rPr lang="nl-NL" b="0" dirty="0"/>
              <a:t> </a:t>
            </a:r>
            <a:r>
              <a:rPr lang="nl-NL" b="0" dirty="0" err="1"/>
              <a:t>incubation</a:t>
            </a:r>
            <a:r>
              <a:rPr lang="nl-NL" b="0" dirty="0"/>
              <a:t> </a:t>
            </a:r>
            <a:r>
              <a:rPr lang="nl-NL" b="0" dirty="0" err="1"/>
              <a:t>and</a:t>
            </a:r>
            <a:r>
              <a:rPr lang="nl-NL" b="0" dirty="0"/>
              <a:t> </a:t>
            </a:r>
            <a:r>
              <a:rPr lang="nl-NL" b="0" dirty="0" err="1"/>
              <a:t>extraction</a:t>
            </a:r>
            <a:r>
              <a:rPr lang="nl-NL" b="0" dirty="0"/>
              <a:t> </a:t>
            </a:r>
            <a:r>
              <a:rPr lang="nl-NL" b="0" dirty="0" err="1"/>
              <a:t>temperature</a:t>
            </a:r>
            <a:r>
              <a:rPr lang="nl-NL" b="0" dirty="0"/>
              <a:t> of 50ºC </a:t>
            </a:r>
            <a:r>
              <a:rPr lang="nl-NL" b="0" dirty="0" err="1"/>
              <a:t>and</a:t>
            </a:r>
            <a:r>
              <a:rPr lang="nl-NL" b="0" dirty="0"/>
              <a:t> these steps </a:t>
            </a:r>
            <a:r>
              <a:rPr lang="nl-NL" b="0" dirty="0" err="1"/>
              <a:t>both</a:t>
            </a:r>
            <a:r>
              <a:rPr lang="nl-NL" b="0" dirty="0"/>
              <a:t> </a:t>
            </a:r>
            <a:r>
              <a:rPr lang="nl-NL" b="0" dirty="0" err="1"/>
              <a:t>took</a:t>
            </a:r>
            <a:r>
              <a:rPr lang="nl-NL" b="0" dirty="0"/>
              <a:t> 20 min. The trap is a TD tube </a:t>
            </a:r>
            <a:r>
              <a:rPr lang="nl-NL" b="0" dirty="0" err="1"/>
              <a:t>filled</a:t>
            </a:r>
            <a:r>
              <a:rPr lang="nl-NL" b="0" dirty="0"/>
              <a:t> </a:t>
            </a:r>
            <a:r>
              <a:rPr lang="nl-NL" b="0" dirty="0" err="1"/>
              <a:t>with</a:t>
            </a:r>
            <a:r>
              <a:rPr lang="nl-NL" b="0" dirty="0"/>
              <a:t> </a:t>
            </a:r>
            <a:r>
              <a:rPr lang="nl-NL" b="0" dirty="0" err="1"/>
              <a:t>tenax</a:t>
            </a:r>
            <a:r>
              <a:rPr lang="nl-NL" b="0" dirty="0"/>
              <a:t> TA </a:t>
            </a:r>
            <a:r>
              <a:rPr lang="nl-NL" b="0" dirty="0" err="1"/>
              <a:t>polymer</a:t>
            </a:r>
            <a:r>
              <a:rPr lang="nl-NL" b="0" dirty="0"/>
              <a:t>.</a:t>
            </a:r>
            <a:endParaRPr lang="nl-NL" b="1" dirty="0"/>
          </a:p>
          <a:p>
            <a:r>
              <a:rPr lang="nl-NL" b="1" dirty="0" err="1"/>
              <a:t>Advantages</a:t>
            </a:r>
            <a:r>
              <a:rPr lang="nl-NL" b="1" dirty="0"/>
              <a:t>: </a:t>
            </a:r>
            <a:r>
              <a:rPr lang="nl-NL" b="0" dirty="0" err="1"/>
              <a:t>afterwards</a:t>
            </a:r>
            <a:r>
              <a:rPr lang="nl-NL" b="0" dirty="0"/>
              <a:t> </a:t>
            </a:r>
            <a:r>
              <a:rPr lang="nl-NL" b="0" dirty="0" err="1"/>
              <a:t>other</a:t>
            </a:r>
            <a:r>
              <a:rPr lang="nl-NL" b="0" dirty="0"/>
              <a:t> analysis on </a:t>
            </a:r>
            <a:r>
              <a:rPr lang="nl-NL" b="0" dirty="0" err="1"/>
              <a:t>the</a:t>
            </a:r>
            <a:r>
              <a:rPr lang="nl-NL" b="0" dirty="0"/>
              <a:t> stone tool is </a:t>
            </a:r>
            <a:r>
              <a:rPr lang="nl-NL" b="0" dirty="0" err="1"/>
              <a:t>possible</a:t>
            </a:r>
            <a:r>
              <a:rPr lang="nl-NL" b="0" dirty="0"/>
              <a:t>. </a:t>
            </a:r>
          </a:p>
          <a:p>
            <a:r>
              <a:rPr lang="nl-NL" b="0" dirty="0" err="1"/>
              <a:t>not</a:t>
            </a:r>
            <a:r>
              <a:rPr lang="nl-NL" b="0" dirty="0"/>
              <a:t> high heating </a:t>
            </a:r>
            <a:r>
              <a:rPr lang="nl-NL" b="1" dirty="0"/>
              <a:t>to avoid heat damage </a:t>
            </a:r>
            <a:r>
              <a:rPr lang="nl-NL" b="0" dirty="0"/>
              <a:t>for the stone tool </a:t>
            </a:r>
            <a:r>
              <a:rPr lang="nl-NL" b="0" dirty="0" err="1"/>
              <a:t>and</a:t>
            </a:r>
            <a:r>
              <a:rPr lang="nl-NL" b="0" dirty="0"/>
              <a:t> </a:t>
            </a:r>
            <a:r>
              <a:rPr lang="nl-NL" b="0" dirty="0" err="1"/>
              <a:t>adhesives</a:t>
            </a:r>
            <a:r>
              <a:rPr lang="nl-NL" b="1" dirty="0"/>
              <a:t>. </a:t>
            </a:r>
          </a:p>
        </p:txBody>
      </p:sp>
      <p:sp>
        <p:nvSpPr>
          <p:cNvPr id="4" name="Slide Number Placeholder 3"/>
          <p:cNvSpPr>
            <a:spLocks noGrp="1"/>
          </p:cNvSpPr>
          <p:nvPr>
            <p:ph type="sldNum" sz="quarter" idx="5"/>
          </p:nvPr>
        </p:nvSpPr>
        <p:spPr/>
        <p:txBody>
          <a:bodyPr/>
          <a:lstStyle/>
          <a:p>
            <a:fld id="{20F2FA6C-DB5A-40B3-ADFA-678080E87636}" type="slidenum">
              <a:rPr lang="LID4096" smtClean="0"/>
              <a:t>5</a:t>
            </a:fld>
            <a:endParaRPr lang="LID4096"/>
          </a:p>
        </p:txBody>
      </p:sp>
    </p:spTree>
    <p:extLst>
      <p:ext uri="{BB962C8B-B14F-4D97-AF65-F5344CB8AC3E}">
        <p14:creationId xmlns:p14="http://schemas.microsoft.com/office/powerpoint/2010/main" val="2961102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B60F2-68F3-914A-99E7-A6C3E4AB1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6564E9-A4EE-220C-ED55-392A2A006D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C7C1F2-7D0C-400E-994D-26F374A80B33}"/>
              </a:ext>
            </a:extLst>
          </p:cNvPr>
          <p:cNvSpPr>
            <a:spLocks noGrp="1"/>
          </p:cNvSpPr>
          <p:nvPr>
            <p:ph type="body" idx="1"/>
          </p:nvPr>
        </p:nvSpPr>
        <p:spPr/>
        <p:txBody>
          <a:bodyPr/>
          <a:lstStyle/>
          <a:p>
            <a:r>
              <a:rPr lang="nl-NL" b="0" dirty="0"/>
              <a:t>In this research a pegasus 4D instrument is used with a </a:t>
            </a:r>
            <a:r>
              <a:rPr lang="nl-NL" b="1" dirty="0"/>
              <a:t>cryo-modulator</a:t>
            </a:r>
            <a:r>
              <a:rPr lang="nl-NL" b="0" dirty="0"/>
              <a:t>. The column set is a bit unusual with a semi-polar 624 silMS in the first and a polar stabilwax column in the 2D. The over program is a simple one with a total run time of 45 minutes. This column set and oven program is chosen to accomodate analysis of a </a:t>
            </a:r>
            <a:r>
              <a:rPr lang="nl-NL" b="1" dirty="0"/>
              <a:t>large range of polarities, </a:t>
            </a:r>
            <a:r>
              <a:rPr lang="nl-NL" b="0" dirty="0"/>
              <a:t>as present in prehistoric adhesives. </a:t>
            </a:r>
            <a:endParaRPr lang="nl-NL" b="1" dirty="0"/>
          </a:p>
          <a:p>
            <a:r>
              <a:rPr lang="nl-NL" b="1" dirty="0"/>
              <a:t>Advantages, </a:t>
            </a:r>
            <a:r>
              <a:rPr lang="nl-NL" b="0" dirty="0"/>
              <a:t>not high heating </a:t>
            </a:r>
            <a:r>
              <a:rPr lang="nl-NL" b="1" dirty="0"/>
              <a:t>to avoid heat damage </a:t>
            </a:r>
            <a:r>
              <a:rPr lang="nl-NL" b="0" dirty="0"/>
              <a:t>for the stone tool and adhesives</a:t>
            </a:r>
            <a:r>
              <a:rPr lang="nl-NL" b="1" dirty="0"/>
              <a:t>.</a:t>
            </a:r>
          </a:p>
        </p:txBody>
      </p:sp>
      <p:sp>
        <p:nvSpPr>
          <p:cNvPr id="4" name="Slide Number Placeholder 3">
            <a:extLst>
              <a:ext uri="{FF2B5EF4-FFF2-40B4-BE49-F238E27FC236}">
                <a16:creationId xmlns:a16="http://schemas.microsoft.com/office/drawing/2014/main" id="{E07006F6-F565-AD27-A0BC-0399D4D01BD7}"/>
              </a:ext>
            </a:extLst>
          </p:cNvPr>
          <p:cNvSpPr>
            <a:spLocks noGrp="1"/>
          </p:cNvSpPr>
          <p:nvPr>
            <p:ph type="sldNum" sz="quarter" idx="5"/>
          </p:nvPr>
        </p:nvSpPr>
        <p:spPr/>
        <p:txBody>
          <a:bodyPr/>
          <a:lstStyle/>
          <a:p>
            <a:fld id="{20F2FA6C-DB5A-40B3-ADFA-678080E87636}" type="slidenum">
              <a:rPr lang="LID4096" smtClean="0"/>
              <a:t>6</a:t>
            </a:fld>
            <a:endParaRPr lang="LID4096"/>
          </a:p>
        </p:txBody>
      </p:sp>
    </p:spTree>
    <p:extLst>
      <p:ext uri="{BB962C8B-B14F-4D97-AF65-F5344CB8AC3E}">
        <p14:creationId xmlns:p14="http://schemas.microsoft.com/office/powerpoint/2010/main" val="2114967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We used an </a:t>
            </a:r>
            <a:r>
              <a:rPr lang="en-US" b="1" dirty="0"/>
              <a:t>untargeted approach </a:t>
            </a:r>
            <a:r>
              <a:rPr lang="en-US" b="0" dirty="0"/>
              <a:t>for the data analysis. Here, the whole peak table is used and the unknown samples are compared with known samples for identification. Shortly, the steps involved peak table generation, followed by a classification and the total area per class was calculated. The last step was statistics, multivariate analysis, based on the total area per class per sample. To compare the unknown sample with a database of adhesives. However, a database with VOCs profiles of adhesives does not exist so we had to make our own. This is the first step of the study, in the second part the theory is tested with a case study. </a:t>
            </a:r>
          </a:p>
          <a:p>
            <a:endParaRPr lang="en-US" b="0" dirty="0"/>
          </a:p>
        </p:txBody>
      </p:sp>
      <p:sp>
        <p:nvSpPr>
          <p:cNvPr id="4" name="Slide Number Placeholder 3"/>
          <p:cNvSpPr>
            <a:spLocks noGrp="1"/>
          </p:cNvSpPr>
          <p:nvPr>
            <p:ph type="sldNum" sz="quarter" idx="5"/>
          </p:nvPr>
        </p:nvSpPr>
        <p:spPr/>
        <p:txBody>
          <a:bodyPr/>
          <a:lstStyle/>
          <a:p>
            <a:fld id="{20F2FA6C-DB5A-40B3-ADFA-678080E87636}" type="slidenum">
              <a:rPr lang="LID4096" smtClean="0"/>
              <a:t>7</a:t>
            </a:fld>
            <a:endParaRPr lang="LID4096"/>
          </a:p>
        </p:txBody>
      </p:sp>
    </p:spTree>
    <p:extLst>
      <p:ext uri="{BB962C8B-B14F-4D97-AF65-F5344CB8AC3E}">
        <p14:creationId xmlns:p14="http://schemas.microsoft.com/office/powerpoint/2010/main" val="2013701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D5C05-285A-1400-71A3-594F96E12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BD4E08-11A7-25A8-03C4-74277CC667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18D42C-DB9F-61F8-4EC2-789CCFF9C052}"/>
              </a:ext>
            </a:extLst>
          </p:cNvPr>
          <p:cNvSpPr>
            <a:spLocks noGrp="1"/>
          </p:cNvSpPr>
          <p:nvPr>
            <p:ph type="body" idx="1"/>
          </p:nvPr>
        </p:nvSpPr>
        <p:spPr/>
        <p:txBody>
          <a:bodyPr/>
          <a:lstStyle/>
          <a:p>
            <a:r>
              <a:rPr lang="en-US" dirty="0"/>
              <a:t>Different samples are taken from the four adhesive classes. The resin included one </a:t>
            </a:r>
            <a:r>
              <a:rPr lang="en-US" b="1" dirty="0"/>
              <a:t>mix sample with beeswax. </a:t>
            </a:r>
            <a:r>
              <a:rPr lang="en-US" b="0" dirty="0"/>
              <a:t>For the AG samples a little bit of water was added so that a gluey substance was formed and, on this substance, the DHS was performed.</a:t>
            </a:r>
            <a:r>
              <a:rPr lang="en-US" b="1" dirty="0"/>
              <a:t> </a:t>
            </a:r>
            <a:r>
              <a:rPr lang="en-US" b="0" dirty="0"/>
              <a:t>Each sample was analysed in triplicate. </a:t>
            </a:r>
            <a:endParaRPr lang="en-US" b="1" dirty="0"/>
          </a:p>
        </p:txBody>
      </p:sp>
      <p:sp>
        <p:nvSpPr>
          <p:cNvPr id="4" name="Slide Number Placeholder 3">
            <a:extLst>
              <a:ext uri="{FF2B5EF4-FFF2-40B4-BE49-F238E27FC236}">
                <a16:creationId xmlns:a16="http://schemas.microsoft.com/office/drawing/2014/main" id="{C10CCD55-8EFC-9084-3D0F-78BB4D1B3219}"/>
              </a:ext>
            </a:extLst>
          </p:cNvPr>
          <p:cNvSpPr>
            <a:spLocks noGrp="1"/>
          </p:cNvSpPr>
          <p:nvPr>
            <p:ph type="sldNum" sz="quarter" idx="5"/>
          </p:nvPr>
        </p:nvSpPr>
        <p:spPr/>
        <p:txBody>
          <a:bodyPr/>
          <a:lstStyle/>
          <a:p>
            <a:fld id="{20F2FA6C-DB5A-40B3-ADFA-678080E87636}" type="slidenum">
              <a:rPr lang="LID4096" smtClean="0"/>
              <a:t>8</a:t>
            </a:fld>
            <a:endParaRPr lang="LID4096"/>
          </a:p>
        </p:txBody>
      </p:sp>
    </p:spTree>
    <p:extLst>
      <p:ext uri="{BB962C8B-B14F-4D97-AF65-F5344CB8AC3E}">
        <p14:creationId xmlns:p14="http://schemas.microsoft.com/office/powerpoint/2010/main" val="4101852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E23BD-C23E-ADFD-037B-2FF1D357A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5E5242-6C68-4682-61A0-7920D5544F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906F5B-A916-BA1F-64F7-43D8E4C7813A}"/>
              </a:ext>
            </a:extLst>
          </p:cNvPr>
          <p:cNvSpPr>
            <a:spLocks noGrp="1"/>
          </p:cNvSpPr>
          <p:nvPr>
            <p:ph type="body" idx="1"/>
          </p:nvPr>
        </p:nvSpPr>
        <p:spPr/>
        <p:txBody>
          <a:bodyPr/>
          <a:lstStyle/>
          <a:p>
            <a:r>
              <a:rPr lang="en-US" b="1" dirty="0"/>
              <a:t>A)AG, B) beeswax, C) resin, D) tar. </a:t>
            </a:r>
            <a:r>
              <a:rPr lang="en-US" b="0" dirty="0"/>
              <a:t>The PCA explains 70% of the data in the first 2 components, the resins are fully apart as they contain a large number of terpenoids which are not present in the others. In the resin samples was </a:t>
            </a:r>
            <a:r>
              <a:rPr lang="en-US" b="1" dirty="0"/>
              <a:t>one mixture with beeswax present</a:t>
            </a:r>
            <a:r>
              <a:rPr lang="en-US" b="0" dirty="0"/>
              <a:t>, the resin VOCs were dominant and no difference in seen in the statistical analysis between this and the other resin samples. </a:t>
            </a:r>
          </a:p>
        </p:txBody>
      </p:sp>
      <p:sp>
        <p:nvSpPr>
          <p:cNvPr id="4" name="Slide Number Placeholder 3">
            <a:extLst>
              <a:ext uri="{FF2B5EF4-FFF2-40B4-BE49-F238E27FC236}">
                <a16:creationId xmlns:a16="http://schemas.microsoft.com/office/drawing/2014/main" id="{1DC7C961-42D2-2C0F-798F-E0AE4F0F93EC}"/>
              </a:ext>
            </a:extLst>
          </p:cNvPr>
          <p:cNvSpPr>
            <a:spLocks noGrp="1"/>
          </p:cNvSpPr>
          <p:nvPr>
            <p:ph type="sldNum" sz="quarter" idx="5"/>
          </p:nvPr>
        </p:nvSpPr>
        <p:spPr/>
        <p:txBody>
          <a:bodyPr/>
          <a:lstStyle/>
          <a:p>
            <a:fld id="{20F2FA6C-DB5A-40B3-ADFA-678080E87636}" type="slidenum">
              <a:rPr lang="LID4096" smtClean="0"/>
              <a:t>9</a:t>
            </a:fld>
            <a:endParaRPr lang="LID4096"/>
          </a:p>
        </p:txBody>
      </p:sp>
    </p:spTree>
    <p:extLst>
      <p:ext uri="{BB962C8B-B14F-4D97-AF65-F5344CB8AC3E}">
        <p14:creationId xmlns:p14="http://schemas.microsoft.com/office/powerpoint/2010/main" val="1724367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A4D0D-F72C-346C-8BE8-A61D6B934B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ID4096"/>
          </a:p>
        </p:txBody>
      </p:sp>
      <p:sp>
        <p:nvSpPr>
          <p:cNvPr id="3" name="Subtitle 2">
            <a:extLst>
              <a:ext uri="{FF2B5EF4-FFF2-40B4-BE49-F238E27FC236}">
                <a16:creationId xmlns:a16="http://schemas.microsoft.com/office/drawing/2014/main" id="{BB5FCBCA-EA3A-BA9C-17B2-DD576327FC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A06D0190-58AD-7574-05BE-D1922912F525}"/>
              </a:ext>
            </a:extLst>
          </p:cNvPr>
          <p:cNvSpPr>
            <a:spLocks noGrp="1"/>
          </p:cNvSpPr>
          <p:nvPr>
            <p:ph type="dt" sz="half" idx="10"/>
          </p:nvPr>
        </p:nvSpPr>
        <p:spPr/>
        <p:txBody>
          <a:bodyPr/>
          <a:lstStyle/>
          <a:p>
            <a:fld id="{48997A6F-38D3-40C8-886A-D4E4E019ADBE}" type="datetime1">
              <a:rPr lang="LID4096" smtClean="0"/>
              <a:t>08/11/2025</a:t>
            </a:fld>
            <a:endParaRPr lang="LID4096"/>
          </a:p>
        </p:txBody>
      </p:sp>
      <p:sp>
        <p:nvSpPr>
          <p:cNvPr id="5" name="Footer Placeholder 4">
            <a:extLst>
              <a:ext uri="{FF2B5EF4-FFF2-40B4-BE49-F238E27FC236}">
                <a16:creationId xmlns:a16="http://schemas.microsoft.com/office/drawing/2014/main" id="{4C943A4D-262F-5D85-9968-2E9592314EE3}"/>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14866966-5A6C-5779-B605-7C7C8807F22C}"/>
              </a:ext>
            </a:extLst>
          </p:cNvPr>
          <p:cNvSpPr>
            <a:spLocks noGrp="1"/>
          </p:cNvSpPr>
          <p:nvPr>
            <p:ph type="sldNum" sz="quarter" idx="12"/>
          </p:nvPr>
        </p:nvSpPr>
        <p:spPr/>
        <p:txBody>
          <a:bodyPr/>
          <a:lstStyle/>
          <a:p>
            <a:fld id="{D8538AEB-1E50-46F0-91C2-DF13B188657C}" type="slidenum">
              <a:rPr lang="LID4096" smtClean="0"/>
              <a:t>‹#›</a:t>
            </a:fld>
            <a:endParaRPr lang="LID4096"/>
          </a:p>
        </p:txBody>
      </p:sp>
    </p:spTree>
    <p:extLst>
      <p:ext uri="{BB962C8B-B14F-4D97-AF65-F5344CB8AC3E}">
        <p14:creationId xmlns:p14="http://schemas.microsoft.com/office/powerpoint/2010/main" val="1428628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DE3D1-0EF4-AEC5-B4A1-D6DB57BB7163}"/>
              </a:ext>
            </a:extLst>
          </p:cNvPr>
          <p:cNvSpPr>
            <a:spLocks noGrp="1"/>
          </p:cNvSpPr>
          <p:nvPr>
            <p:ph type="title"/>
          </p:nvPr>
        </p:nvSpPr>
        <p:spPr/>
        <p:txBody>
          <a:bodyPr/>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30374846-0E3D-CC45-8358-B76C935761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8E68FCCE-2950-5FD5-375C-8451B540CDA8}"/>
              </a:ext>
            </a:extLst>
          </p:cNvPr>
          <p:cNvSpPr>
            <a:spLocks noGrp="1"/>
          </p:cNvSpPr>
          <p:nvPr>
            <p:ph type="dt" sz="half" idx="10"/>
          </p:nvPr>
        </p:nvSpPr>
        <p:spPr/>
        <p:txBody>
          <a:bodyPr/>
          <a:lstStyle/>
          <a:p>
            <a:fld id="{6B1722A7-F6AB-4822-84ED-09C96F090539}" type="datetime1">
              <a:rPr lang="LID4096" smtClean="0"/>
              <a:t>08/11/2025</a:t>
            </a:fld>
            <a:endParaRPr lang="LID4096"/>
          </a:p>
        </p:txBody>
      </p:sp>
      <p:sp>
        <p:nvSpPr>
          <p:cNvPr id="5" name="Footer Placeholder 4">
            <a:extLst>
              <a:ext uri="{FF2B5EF4-FFF2-40B4-BE49-F238E27FC236}">
                <a16:creationId xmlns:a16="http://schemas.microsoft.com/office/drawing/2014/main" id="{CAA5C043-FEFD-626E-426D-46E6A0E19427}"/>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C2F40071-D0F2-1363-EE27-7FB72C6AC38C}"/>
              </a:ext>
            </a:extLst>
          </p:cNvPr>
          <p:cNvSpPr>
            <a:spLocks noGrp="1"/>
          </p:cNvSpPr>
          <p:nvPr>
            <p:ph type="sldNum" sz="quarter" idx="12"/>
          </p:nvPr>
        </p:nvSpPr>
        <p:spPr/>
        <p:txBody>
          <a:bodyPr/>
          <a:lstStyle/>
          <a:p>
            <a:fld id="{D8538AEB-1E50-46F0-91C2-DF13B188657C}" type="slidenum">
              <a:rPr lang="LID4096" smtClean="0"/>
              <a:t>‹#›</a:t>
            </a:fld>
            <a:endParaRPr lang="LID4096"/>
          </a:p>
        </p:txBody>
      </p:sp>
    </p:spTree>
    <p:extLst>
      <p:ext uri="{BB962C8B-B14F-4D97-AF65-F5344CB8AC3E}">
        <p14:creationId xmlns:p14="http://schemas.microsoft.com/office/powerpoint/2010/main" val="1721530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9BE0E3-35D2-25C8-CF54-120DB9F6B1A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613B158B-D93B-E87E-6B24-72833580B2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FA2F3C29-4F3B-D46C-19F4-378FC0F1F685}"/>
              </a:ext>
            </a:extLst>
          </p:cNvPr>
          <p:cNvSpPr>
            <a:spLocks noGrp="1"/>
          </p:cNvSpPr>
          <p:nvPr>
            <p:ph type="dt" sz="half" idx="10"/>
          </p:nvPr>
        </p:nvSpPr>
        <p:spPr/>
        <p:txBody>
          <a:bodyPr/>
          <a:lstStyle/>
          <a:p>
            <a:fld id="{952C323D-DB17-4D37-8183-5E5A94434009}" type="datetime1">
              <a:rPr lang="LID4096" smtClean="0"/>
              <a:t>08/11/2025</a:t>
            </a:fld>
            <a:endParaRPr lang="LID4096"/>
          </a:p>
        </p:txBody>
      </p:sp>
      <p:sp>
        <p:nvSpPr>
          <p:cNvPr id="5" name="Footer Placeholder 4">
            <a:extLst>
              <a:ext uri="{FF2B5EF4-FFF2-40B4-BE49-F238E27FC236}">
                <a16:creationId xmlns:a16="http://schemas.microsoft.com/office/drawing/2014/main" id="{3F8E9A1C-DEC6-8FF2-863D-B5A90250AEE8}"/>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FF2A41EC-9DC9-E8FE-27D3-57E9B70E303A}"/>
              </a:ext>
            </a:extLst>
          </p:cNvPr>
          <p:cNvSpPr>
            <a:spLocks noGrp="1"/>
          </p:cNvSpPr>
          <p:nvPr>
            <p:ph type="sldNum" sz="quarter" idx="12"/>
          </p:nvPr>
        </p:nvSpPr>
        <p:spPr/>
        <p:txBody>
          <a:bodyPr/>
          <a:lstStyle/>
          <a:p>
            <a:fld id="{D8538AEB-1E50-46F0-91C2-DF13B188657C}" type="slidenum">
              <a:rPr lang="LID4096" smtClean="0"/>
              <a:t>‹#›</a:t>
            </a:fld>
            <a:endParaRPr lang="LID4096"/>
          </a:p>
        </p:txBody>
      </p:sp>
    </p:spTree>
    <p:extLst>
      <p:ext uri="{BB962C8B-B14F-4D97-AF65-F5344CB8AC3E}">
        <p14:creationId xmlns:p14="http://schemas.microsoft.com/office/powerpoint/2010/main" val="4288542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E7BDE06-FCAF-2CAF-1DD7-C580132AC032}"/>
              </a:ext>
            </a:extLst>
          </p:cNvPr>
          <p:cNvSpPr>
            <a:spLocks noGrp="1"/>
          </p:cNvSpPr>
          <p:nvPr>
            <p:ph type="dt" sz="half" idx="10"/>
          </p:nvPr>
        </p:nvSpPr>
        <p:spPr>
          <a:xfrm>
            <a:off x="857250" y="6490460"/>
            <a:ext cx="2743200" cy="365125"/>
          </a:xfrm>
        </p:spPr>
        <p:txBody>
          <a:bodyPr/>
          <a:lstStyle/>
          <a:p>
            <a:fld id="{CFCE0790-B42E-4DD7-B3AA-C48B63E6CC54}" type="datetime1">
              <a:rPr lang="LID4096" smtClean="0"/>
              <a:t>08/11/2025</a:t>
            </a:fld>
            <a:endParaRPr lang="en-BE"/>
          </a:p>
        </p:txBody>
      </p:sp>
      <p:sp>
        <p:nvSpPr>
          <p:cNvPr id="4" name="Footer Placeholder 3">
            <a:extLst>
              <a:ext uri="{FF2B5EF4-FFF2-40B4-BE49-F238E27FC236}">
                <a16:creationId xmlns:a16="http://schemas.microsoft.com/office/drawing/2014/main" id="{980DB9EF-E6A1-FEE0-3643-ED939F142DB6}"/>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65016B7C-5DC2-D398-A313-5B02BA574EC2}"/>
              </a:ext>
            </a:extLst>
          </p:cNvPr>
          <p:cNvSpPr>
            <a:spLocks noGrp="1"/>
          </p:cNvSpPr>
          <p:nvPr>
            <p:ph type="sldNum" sz="quarter" idx="12"/>
          </p:nvPr>
        </p:nvSpPr>
        <p:spPr/>
        <p:txBody>
          <a:bodyPr/>
          <a:lstStyle/>
          <a:p>
            <a:fld id="{1C0906B3-9233-5142-838A-F32E2542B984}" type="slidenum">
              <a:rPr lang="en-BE" smtClean="0"/>
              <a:t>‹#›</a:t>
            </a:fld>
            <a:endParaRPr lang="en-BE"/>
          </a:p>
        </p:txBody>
      </p:sp>
      <p:pic>
        <p:nvPicPr>
          <p:cNvPr id="6" name="Picture 5">
            <a:extLst>
              <a:ext uri="{FF2B5EF4-FFF2-40B4-BE49-F238E27FC236}">
                <a16:creationId xmlns:a16="http://schemas.microsoft.com/office/drawing/2014/main" id="{F8FDA6EB-B0AA-221C-4E15-0C974BA6F9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21077" y="294862"/>
            <a:ext cx="2493845" cy="946361"/>
          </a:xfrm>
          <a:prstGeom prst="rect">
            <a:avLst/>
          </a:prstGeom>
        </p:spPr>
      </p:pic>
      <p:pic>
        <p:nvPicPr>
          <p:cNvPr id="7" name="Picture 6" descr="Logo&#10;&#10;Description automatically generated">
            <a:extLst>
              <a:ext uri="{FF2B5EF4-FFF2-40B4-BE49-F238E27FC236}">
                <a16:creationId xmlns:a16="http://schemas.microsoft.com/office/drawing/2014/main" id="{1117E79A-D6A6-6F35-4ADE-57719F8DE800}"/>
              </a:ext>
            </a:extLst>
          </p:cNvPr>
          <p:cNvPicPr>
            <a:picLocks noChangeAspect="1"/>
          </p:cNvPicPr>
          <p:nvPr userDrawn="1"/>
        </p:nvPicPr>
        <p:blipFill rotWithShape="1">
          <a:blip r:embed="rId3"/>
          <a:srcRect b="53907"/>
          <a:stretch/>
        </p:blipFill>
        <p:spPr>
          <a:xfrm>
            <a:off x="5715699" y="262986"/>
            <a:ext cx="3461420" cy="946361"/>
          </a:xfrm>
          <a:prstGeom prst="rect">
            <a:avLst/>
          </a:prstGeom>
        </p:spPr>
      </p:pic>
      <p:pic>
        <p:nvPicPr>
          <p:cNvPr id="8" name="Picture 7" descr="A logo with blue and white text&#10;&#10;AI-generated content may be incorrect.">
            <a:extLst>
              <a:ext uri="{FF2B5EF4-FFF2-40B4-BE49-F238E27FC236}">
                <a16:creationId xmlns:a16="http://schemas.microsoft.com/office/drawing/2014/main" id="{45300169-8B84-CFB6-7FFB-852EEA48CE2F}"/>
              </a:ext>
            </a:extLst>
          </p:cNvPr>
          <p:cNvPicPr>
            <a:picLocks noChangeAspect="1"/>
          </p:cNvPicPr>
          <p:nvPr userDrawn="1"/>
        </p:nvPicPr>
        <p:blipFill>
          <a:blip r:embed="rId4"/>
          <a:stretch>
            <a:fillRect/>
          </a:stretch>
        </p:blipFill>
        <p:spPr>
          <a:xfrm>
            <a:off x="2690765" y="-289600"/>
            <a:ext cx="3024934" cy="1964549"/>
          </a:xfrm>
          <a:prstGeom prst="rect">
            <a:avLst/>
          </a:prstGeom>
        </p:spPr>
      </p:pic>
      <p:sp>
        <p:nvSpPr>
          <p:cNvPr id="9" name="Title 1">
            <a:extLst>
              <a:ext uri="{FF2B5EF4-FFF2-40B4-BE49-F238E27FC236}">
                <a16:creationId xmlns:a16="http://schemas.microsoft.com/office/drawing/2014/main" id="{3BCEC2DF-7F75-92CC-1A68-0906EC81ECD2}"/>
              </a:ext>
            </a:extLst>
          </p:cNvPr>
          <p:cNvSpPr txBox="1">
            <a:spLocks/>
          </p:cNvSpPr>
          <p:nvPr userDrawn="1"/>
        </p:nvSpPr>
        <p:spPr>
          <a:xfrm>
            <a:off x="1524000" y="1122363"/>
            <a:ext cx="9144000" cy="23876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t>Click to edit Master title style</a:t>
            </a:r>
            <a:endParaRPr lang="en-BE" dirty="0"/>
          </a:p>
        </p:txBody>
      </p:sp>
      <p:sp>
        <p:nvSpPr>
          <p:cNvPr id="10" name="Subtitle 2">
            <a:extLst>
              <a:ext uri="{FF2B5EF4-FFF2-40B4-BE49-F238E27FC236}">
                <a16:creationId xmlns:a16="http://schemas.microsoft.com/office/drawing/2014/main" id="{4D606D1D-C71E-5629-EB93-262229939B5D}"/>
              </a:ext>
            </a:extLst>
          </p:cNvPr>
          <p:cNvSpPr txBox="1">
            <a:spLocks/>
          </p:cNvSpPr>
          <p:nvPr userDrawn="1"/>
        </p:nvSpPr>
        <p:spPr>
          <a:xfrm>
            <a:off x="1524000" y="3602038"/>
            <a:ext cx="9144000" cy="165576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t>Click to edit Master subtitle style</a:t>
            </a:r>
            <a:endParaRPr lang="en-BE"/>
          </a:p>
        </p:txBody>
      </p:sp>
    </p:spTree>
    <p:extLst>
      <p:ext uri="{BB962C8B-B14F-4D97-AF65-F5344CB8AC3E}">
        <p14:creationId xmlns:p14="http://schemas.microsoft.com/office/powerpoint/2010/main" val="1648288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41879-19A1-55B9-CAE0-93AF6EC3B17B}"/>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C22D4EB8-6BF3-C18C-185D-457A102A1F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D7F87929-820F-46AA-38EA-04B14869D4A9}"/>
              </a:ext>
            </a:extLst>
          </p:cNvPr>
          <p:cNvSpPr>
            <a:spLocks noGrp="1"/>
          </p:cNvSpPr>
          <p:nvPr>
            <p:ph type="dt" sz="half" idx="10"/>
          </p:nvPr>
        </p:nvSpPr>
        <p:spPr/>
        <p:txBody>
          <a:bodyPr/>
          <a:lstStyle/>
          <a:p>
            <a:fld id="{2A7F471D-FE52-41B1-91B0-7E52FD77BDC4}" type="datetime1">
              <a:rPr lang="LID4096" smtClean="0"/>
              <a:t>08/11/2025</a:t>
            </a:fld>
            <a:endParaRPr lang="LID4096"/>
          </a:p>
        </p:txBody>
      </p:sp>
      <p:sp>
        <p:nvSpPr>
          <p:cNvPr id="5" name="Footer Placeholder 4">
            <a:extLst>
              <a:ext uri="{FF2B5EF4-FFF2-40B4-BE49-F238E27FC236}">
                <a16:creationId xmlns:a16="http://schemas.microsoft.com/office/drawing/2014/main" id="{6969C8AD-3090-458D-F2F8-A34E650108CF}"/>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29D43E8E-4FD1-3197-1428-133FD8E592C0}"/>
              </a:ext>
            </a:extLst>
          </p:cNvPr>
          <p:cNvSpPr>
            <a:spLocks noGrp="1"/>
          </p:cNvSpPr>
          <p:nvPr>
            <p:ph type="sldNum" sz="quarter" idx="12"/>
          </p:nvPr>
        </p:nvSpPr>
        <p:spPr/>
        <p:txBody>
          <a:bodyPr/>
          <a:lstStyle/>
          <a:p>
            <a:fld id="{D8538AEB-1E50-46F0-91C2-DF13B188657C}" type="slidenum">
              <a:rPr lang="LID4096" smtClean="0"/>
              <a:t>‹#›</a:t>
            </a:fld>
            <a:endParaRPr lang="LID4096"/>
          </a:p>
        </p:txBody>
      </p:sp>
    </p:spTree>
    <p:extLst>
      <p:ext uri="{BB962C8B-B14F-4D97-AF65-F5344CB8AC3E}">
        <p14:creationId xmlns:p14="http://schemas.microsoft.com/office/powerpoint/2010/main" val="2602582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30913-9C0E-30A7-8466-F84450A412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ID4096"/>
          </a:p>
        </p:txBody>
      </p:sp>
      <p:sp>
        <p:nvSpPr>
          <p:cNvPr id="3" name="Text Placeholder 2">
            <a:extLst>
              <a:ext uri="{FF2B5EF4-FFF2-40B4-BE49-F238E27FC236}">
                <a16:creationId xmlns:a16="http://schemas.microsoft.com/office/drawing/2014/main" id="{EE2DB1A8-2FCB-CF94-2AEA-36112E97487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0EA807-40AB-298C-C94B-255F5ADEE482}"/>
              </a:ext>
            </a:extLst>
          </p:cNvPr>
          <p:cNvSpPr>
            <a:spLocks noGrp="1"/>
          </p:cNvSpPr>
          <p:nvPr>
            <p:ph type="dt" sz="half" idx="10"/>
          </p:nvPr>
        </p:nvSpPr>
        <p:spPr/>
        <p:txBody>
          <a:bodyPr/>
          <a:lstStyle/>
          <a:p>
            <a:fld id="{CF41D77E-8426-4E26-9FE1-B957F2C9E968}" type="datetime1">
              <a:rPr lang="LID4096" smtClean="0"/>
              <a:t>08/11/2025</a:t>
            </a:fld>
            <a:endParaRPr lang="LID4096"/>
          </a:p>
        </p:txBody>
      </p:sp>
      <p:sp>
        <p:nvSpPr>
          <p:cNvPr id="5" name="Footer Placeholder 4">
            <a:extLst>
              <a:ext uri="{FF2B5EF4-FFF2-40B4-BE49-F238E27FC236}">
                <a16:creationId xmlns:a16="http://schemas.microsoft.com/office/drawing/2014/main" id="{36D740B4-FDE2-75C9-D34C-E032BE076F3D}"/>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7AD2D1A5-8F2E-B98D-DA18-800B7FE768AB}"/>
              </a:ext>
            </a:extLst>
          </p:cNvPr>
          <p:cNvSpPr>
            <a:spLocks noGrp="1"/>
          </p:cNvSpPr>
          <p:nvPr>
            <p:ph type="sldNum" sz="quarter" idx="12"/>
          </p:nvPr>
        </p:nvSpPr>
        <p:spPr/>
        <p:txBody>
          <a:bodyPr/>
          <a:lstStyle/>
          <a:p>
            <a:fld id="{D8538AEB-1E50-46F0-91C2-DF13B188657C}" type="slidenum">
              <a:rPr lang="LID4096" smtClean="0"/>
              <a:t>‹#›</a:t>
            </a:fld>
            <a:endParaRPr lang="LID4096"/>
          </a:p>
        </p:txBody>
      </p:sp>
    </p:spTree>
    <p:extLst>
      <p:ext uri="{BB962C8B-B14F-4D97-AF65-F5344CB8AC3E}">
        <p14:creationId xmlns:p14="http://schemas.microsoft.com/office/powerpoint/2010/main" val="784920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C794D-6012-C974-1E67-4EEEB8ADF1DB}"/>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CAAAE6B5-6F11-540D-6429-77E8FDE323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Content Placeholder 3">
            <a:extLst>
              <a:ext uri="{FF2B5EF4-FFF2-40B4-BE49-F238E27FC236}">
                <a16:creationId xmlns:a16="http://schemas.microsoft.com/office/drawing/2014/main" id="{39BEEFA7-4355-B564-F209-BD403CDD7D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Date Placeholder 4">
            <a:extLst>
              <a:ext uri="{FF2B5EF4-FFF2-40B4-BE49-F238E27FC236}">
                <a16:creationId xmlns:a16="http://schemas.microsoft.com/office/drawing/2014/main" id="{628FBA3C-1697-0D05-3318-BBBA5EAC6838}"/>
              </a:ext>
            </a:extLst>
          </p:cNvPr>
          <p:cNvSpPr>
            <a:spLocks noGrp="1"/>
          </p:cNvSpPr>
          <p:nvPr>
            <p:ph type="dt" sz="half" idx="10"/>
          </p:nvPr>
        </p:nvSpPr>
        <p:spPr/>
        <p:txBody>
          <a:bodyPr/>
          <a:lstStyle/>
          <a:p>
            <a:fld id="{6712AEFB-C154-41C0-AC49-28EB9BB68A4D}" type="datetime1">
              <a:rPr lang="LID4096" smtClean="0"/>
              <a:t>08/11/2025</a:t>
            </a:fld>
            <a:endParaRPr lang="LID4096"/>
          </a:p>
        </p:txBody>
      </p:sp>
      <p:sp>
        <p:nvSpPr>
          <p:cNvPr id="6" name="Footer Placeholder 5">
            <a:extLst>
              <a:ext uri="{FF2B5EF4-FFF2-40B4-BE49-F238E27FC236}">
                <a16:creationId xmlns:a16="http://schemas.microsoft.com/office/drawing/2014/main" id="{62BC74A5-9B64-942F-364F-BA3E6B9A5E46}"/>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98677CDE-0EBB-75A2-02E0-B59C4E5EA4E8}"/>
              </a:ext>
            </a:extLst>
          </p:cNvPr>
          <p:cNvSpPr>
            <a:spLocks noGrp="1"/>
          </p:cNvSpPr>
          <p:nvPr>
            <p:ph type="sldNum" sz="quarter" idx="12"/>
          </p:nvPr>
        </p:nvSpPr>
        <p:spPr/>
        <p:txBody>
          <a:bodyPr/>
          <a:lstStyle/>
          <a:p>
            <a:fld id="{D8538AEB-1E50-46F0-91C2-DF13B188657C}" type="slidenum">
              <a:rPr lang="LID4096" smtClean="0"/>
              <a:t>‹#›</a:t>
            </a:fld>
            <a:endParaRPr lang="LID4096"/>
          </a:p>
        </p:txBody>
      </p:sp>
    </p:spTree>
    <p:extLst>
      <p:ext uri="{BB962C8B-B14F-4D97-AF65-F5344CB8AC3E}">
        <p14:creationId xmlns:p14="http://schemas.microsoft.com/office/powerpoint/2010/main" val="2961907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95BAD-2477-7499-04F5-77CE9F7F6027}"/>
              </a:ext>
            </a:extLst>
          </p:cNvPr>
          <p:cNvSpPr>
            <a:spLocks noGrp="1"/>
          </p:cNvSpPr>
          <p:nvPr>
            <p:ph type="title"/>
          </p:nvPr>
        </p:nvSpPr>
        <p:spPr>
          <a:xfrm>
            <a:off x="839788" y="365125"/>
            <a:ext cx="10515600" cy="1325563"/>
          </a:xfrm>
        </p:spPr>
        <p:txBody>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3614E73F-87DF-B5F0-00D1-2F70FE3A6F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1835F0-6E55-E18B-CD7A-6983A6AF31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Text Placeholder 4">
            <a:extLst>
              <a:ext uri="{FF2B5EF4-FFF2-40B4-BE49-F238E27FC236}">
                <a16:creationId xmlns:a16="http://schemas.microsoft.com/office/drawing/2014/main" id="{722124B1-A811-2987-F01A-F724B4B96A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6F9C6F-99CC-2616-13B9-8C2926C9C5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7" name="Date Placeholder 6">
            <a:extLst>
              <a:ext uri="{FF2B5EF4-FFF2-40B4-BE49-F238E27FC236}">
                <a16:creationId xmlns:a16="http://schemas.microsoft.com/office/drawing/2014/main" id="{AEB84696-6FF3-8A35-FA16-00F422C77D68}"/>
              </a:ext>
            </a:extLst>
          </p:cNvPr>
          <p:cNvSpPr>
            <a:spLocks noGrp="1"/>
          </p:cNvSpPr>
          <p:nvPr>
            <p:ph type="dt" sz="half" idx="10"/>
          </p:nvPr>
        </p:nvSpPr>
        <p:spPr/>
        <p:txBody>
          <a:bodyPr/>
          <a:lstStyle/>
          <a:p>
            <a:fld id="{6E8370CF-4C40-41FD-8E8B-0A228A736D14}" type="datetime1">
              <a:rPr lang="LID4096" smtClean="0"/>
              <a:t>08/11/2025</a:t>
            </a:fld>
            <a:endParaRPr lang="LID4096"/>
          </a:p>
        </p:txBody>
      </p:sp>
      <p:sp>
        <p:nvSpPr>
          <p:cNvPr id="8" name="Footer Placeholder 7">
            <a:extLst>
              <a:ext uri="{FF2B5EF4-FFF2-40B4-BE49-F238E27FC236}">
                <a16:creationId xmlns:a16="http://schemas.microsoft.com/office/drawing/2014/main" id="{C109DDC9-C0B7-3E7E-C7DA-C4FEBCB2FE19}"/>
              </a:ext>
            </a:extLst>
          </p:cNvPr>
          <p:cNvSpPr>
            <a:spLocks noGrp="1"/>
          </p:cNvSpPr>
          <p:nvPr>
            <p:ph type="ftr" sz="quarter" idx="11"/>
          </p:nvPr>
        </p:nvSpPr>
        <p:spPr/>
        <p:txBody>
          <a:bodyPr/>
          <a:lstStyle/>
          <a:p>
            <a:endParaRPr lang="LID4096"/>
          </a:p>
        </p:txBody>
      </p:sp>
      <p:sp>
        <p:nvSpPr>
          <p:cNvPr id="9" name="Slide Number Placeholder 8">
            <a:extLst>
              <a:ext uri="{FF2B5EF4-FFF2-40B4-BE49-F238E27FC236}">
                <a16:creationId xmlns:a16="http://schemas.microsoft.com/office/drawing/2014/main" id="{1E26A017-50EE-6DE5-C677-2CC7CD9418C6}"/>
              </a:ext>
            </a:extLst>
          </p:cNvPr>
          <p:cNvSpPr>
            <a:spLocks noGrp="1"/>
          </p:cNvSpPr>
          <p:nvPr>
            <p:ph type="sldNum" sz="quarter" idx="12"/>
          </p:nvPr>
        </p:nvSpPr>
        <p:spPr/>
        <p:txBody>
          <a:bodyPr/>
          <a:lstStyle/>
          <a:p>
            <a:fld id="{D8538AEB-1E50-46F0-91C2-DF13B188657C}" type="slidenum">
              <a:rPr lang="LID4096" smtClean="0"/>
              <a:t>‹#›</a:t>
            </a:fld>
            <a:endParaRPr lang="LID4096"/>
          </a:p>
        </p:txBody>
      </p:sp>
    </p:spTree>
    <p:extLst>
      <p:ext uri="{BB962C8B-B14F-4D97-AF65-F5344CB8AC3E}">
        <p14:creationId xmlns:p14="http://schemas.microsoft.com/office/powerpoint/2010/main" val="199200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3E386-2701-6638-DF13-0F609C079B9E}"/>
              </a:ext>
            </a:extLst>
          </p:cNvPr>
          <p:cNvSpPr>
            <a:spLocks noGrp="1"/>
          </p:cNvSpPr>
          <p:nvPr>
            <p:ph type="title"/>
          </p:nvPr>
        </p:nvSpPr>
        <p:spPr/>
        <p:txBody>
          <a:bodyPr/>
          <a:lstStyle/>
          <a:p>
            <a:r>
              <a:rPr lang="en-US"/>
              <a:t>Click to edit Master title style</a:t>
            </a:r>
            <a:endParaRPr lang="LID4096"/>
          </a:p>
        </p:txBody>
      </p:sp>
      <p:sp>
        <p:nvSpPr>
          <p:cNvPr id="3" name="Date Placeholder 2">
            <a:extLst>
              <a:ext uri="{FF2B5EF4-FFF2-40B4-BE49-F238E27FC236}">
                <a16:creationId xmlns:a16="http://schemas.microsoft.com/office/drawing/2014/main" id="{5F95F20C-73DF-98A4-5218-0EC1F82E93AB}"/>
              </a:ext>
            </a:extLst>
          </p:cNvPr>
          <p:cNvSpPr>
            <a:spLocks noGrp="1"/>
          </p:cNvSpPr>
          <p:nvPr>
            <p:ph type="dt" sz="half" idx="10"/>
          </p:nvPr>
        </p:nvSpPr>
        <p:spPr/>
        <p:txBody>
          <a:bodyPr/>
          <a:lstStyle/>
          <a:p>
            <a:fld id="{088B467C-81F2-4647-A026-D7B5D1749F09}" type="datetime1">
              <a:rPr lang="LID4096" smtClean="0"/>
              <a:t>08/11/2025</a:t>
            </a:fld>
            <a:endParaRPr lang="LID4096"/>
          </a:p>
        </p:txBody>
      </p:sp>
      <p:sp>
        <p:nvSpPr>
          <p:cNvPr id="4" name="Footer Placeholder 3">
            <a:extLst>
              <a:ext uri="{FF2B5EF4-FFF2-40B4-BE49-F238E27FC236}">
                <a16:creationId xmlns:a16="http://schemas.microsoft.com/office/drawing/2014/main" id="{13087648-2F59-1EAE-2DA9-0352499B1368}"/>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7B0138EF-2C85-7C4F-D596-4BBBE3981023}"/>
              </a:ext>
            </a:extLst>
          </p:cNvPr>
          <p:cNvSpPr>
            <a:spLocks noGrp="1"/>
          </p:cNvSpPr>
          <p:nvPr>
            <p:ph type="sldNum" sz="quarter" idx="12"/>
          </p:nvPr>
        </p:nvSpPr>
        <p:spPr/>
        <p:txBody>
          <a:bodyPr/>
          <a:lstStyle/>
          <a:p>
            <a:fld id="{D8538AEB-1E50-46F0-91C2-DF13B188657C}" type="slidenum">
              <a:rPr lang="LID4096" smtClean="0"/>
              <a:t>‹#›</a:t>
            </a:fld>
            <a:endParaRPr lang="LID4096"/>
          </a:p>
        </p:txBody>
      </p:sp>
    </p:spTree>
    <p:extLst>
      <p:ext uri="{BB962C8B-B14F-4D97-AF65-F5344CB8AC3E}">
        <p14:creationId xmlns:p14="http://schemas.microsoft.com/office/powerpoint/2010/main" val="2942493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5CD83-3AD3-3872-B0E8-EFF80F9BBAF1}"/>
              </a:ext>
            </a:extLst>
          </p:cNvPr>
          <p:cNvSpPr>
            <a:spLocks noGrp="1"/>
          </p:cNvSpPr>
          <p:nvPr>
            <p:ph type="dt" sz="half" idx="10"/>
          </p:nvPr>
        </p:nvSpPr>
        <p:spPr/>
        <p:txBody>
          <a:bodyPr/>
          <a:lstStyle/>
          <a:p>
            <a:fld id="{89A0BB70-07DD-4530-949D-3748007E59F6}" type="datetime1">
              <a:rPr lang="LID4096" smtClean="0"/>
              <a:t>08/11/2025</a:t>
            </a:fld>
            <a:endParaRPr lang="LID4096"/>
          </a:p>
        </p:txBody>
      </p:sp>
      <p:sp>
        <p:nvSpPr>
          <p:cNvPr id="3" name="Footer Placeholder 2">
            <a:extLst>
              <a:ext uri="{FF2B5EF4-FFF2-40B4-BE49-F238E27FC236}">
                <a16:creationId xmlns:a16="http://schemas.microsoft.com/office/drawing/2014/main" id="{36A72F8C-4CA6-8782-5EC0-783476B141F1}"/>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EDA6EE4D-008C-C26B-CF47-831D68508636}"/>
              </a:ext>
            </a:extLst>
          </p:cNvPr>
          <p:cNvSpPr>
            <a:spLocks noGrp="1"/>
          </p:cNvSpPr>
          <p:nvPr>
            <p:ph type="sldNum" sz="quarter" idx="12"/>
          </p:nvPr>
        </p:nvSpPr>
        <p:spPr/>
        <p:txBody>
          <a:bodyPr/>
          <a:lstStyle/>
          <a:p>
            <a:fld id="{D8538AEB-1E50-46F0-91C2-DF13B188657C}" type="slidenum">
              <a:rPr lang="LID4096" smtClean="0"/>
              <a:t>‹#›</a:t>
            </a:fld>
            <a:endParaRPr lang="LID4096"/>
          </a:p>
        </p:txBody>
      </p:sp>
    </p:spTree>
    <p:extLst>
      <p:ext uri="{BB962C8B-B14F-4D97-AF65-F5344CB8AC3E}">
        <p14:creationId xmlns:p14="http://schemas.microsoft.com/office/powerpoint/2010/main" val="326956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6C9A3-EE4F-75F9-3B3B-44D908E79C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54044B46-6A66-AE64-8D40-C7C5F04E94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Text Placeholder 3">
            <a:extLst>
              <a:ext uri="{FF2B5EF4-FFF2-40B4-BE49-F238E27FC236}">
                <a16:creationId xmlns:a16="http://schemas.microsoft.com/office/drawing/2014/main" id="{3268894C-2F4C-79D9-129A-9592AE4715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E422CB-C7B8-8152-424E-9D7998DCA0CB}"/>
              </a:ext>
            </a:extLst>
          </p:cNvPr>
          <p:cNvSpPr>
            <a:spLocks noGrp="1"/>
          </p:cNvSpPr>
          <p:nvPr>
            <p:ph type="dt" sz="half" idx="10"/>
          </p:nvPr>
        </p:nvSpPr>
        <p:spPr/>
        <p:txBody>
          <a:bodyPr/>
          <a:lstStyle/>
          <a:p>
            <a:fld id="{FE1D918E-3159-4665-9340-B7A3A30B32C9}" type="datetime1">
              <a:rPr lang="LID4096" smtClean="0"/>
              <a:t>08/11/2025</a:t>
            </a:fld>
            <a:endParaRPr lang="LID4096"/>
          </a:p>
        </p:txBody>
      </p:sp>
      <p:sp>
        <p:nvSpPr>
          <p:cNvPr id="6" name="Footer Placeholder 5">
            <a:extLst>
              <a:ext uri="{FF2B5EF4-FFF2-40B4-BE49-F238E27FC236}">
                <a16:creationId xmlns:a16="http://schemas.microsoft.com/office/drawing/2014/main" id="{7C8B30D9-9B16-6805-AA15-58A33A5349D0}"/>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B6781EE1-7ED1-AFFA-A762-99C00AF95B51}"/>
              </a:ext>
            </a:extLst>
          </p:cNvPr>
          <p:cNvSpPr>
            <a:spLocks noGrp="1"/>
          </p:cNvSpPr>
          <p:nvPr>
            <p:ph type="sldNum" sz="quarter" idx="12"/>
          </p:nvPr>
        </p:nvSpPr>
        <p:spPr/>
        <p:txBody>
          <a:bodyPr/>
          <a:lstStyle/>
          <a:p>
            <a:fld id="{D8538AEB-1E50-46F0-91C2-DF13B188657C}" type="slidenum">
              <a:rPr lang="LID4096" smtClean="0"/>
              <a:t>‹#›</a:t>
            </a:fld>
            <a:endParaRPr lang="LID4096"/>
          </a:p>
        </p:txBody>
      </p:sp>
    </p:spTree>
    <p:extLst>
      <p:ext uri="{BB962C8B-B14F-4D97-AF65-F5344CB8AC3E}">
        <p14:creationId xmlns:p14="http://schemas.microsoft.com/office/powerpoint/2010/main" val="2616250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05B6A-DB43-A182-A1B4-2B6D54112D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Picture Placeholder 2">
            <a:extLst>
              <a:ext uri="{FF2B5EF4-FFF2-40B4-BE49-F238E27FC236}">
                <a16:creationId xmlns:a16="http://schemas.microsoft.com/office/drawing/2014/main" id="{F7638B6B-C3DB-E631-CD4D-BE0C09DC0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xt Placeholder 3">
            <a:extLst>
              <a:ext uri="{FF2B5EF4-FFF2-40B4-BE49-F238E27FC236}">
                <a16:creationId xmlns:a16="http://schemas.microsoft.com/office/drawing/2014/main" id="{C5ACA1E5-F728-A765-FADE-7A4ED09E11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979734-AF46-731A-BA1F-511F4D126101}"/>
              </a:ext>
            </a:extLst>
          </p:cNvPr>
          <p:cNvSpPr>
            <a:spLocks noGrp="1"/>
          </p:cNvSpPr>
          <p:nvPr>
            <p:ph type="dt" sz="half" idx="10"/>
          </p:nvPr>
        </p:nvSpPr>
        <p:spPr/>
        <p:txBody>
          <a:bodyPr/>
          <a:lstStyle/>
          <a:p>
            <a:fld id="{A2ACF94C-BA75-4525-B91D-05F962B43602}" type="datetime1">
              <a:rPr lang="LID4096" smtClean="0"/>
              <a:t>08/11/2025</a:t>
            </a:fld>
            <a:endParaRPr lang="LID4096"/>
          </a:p>
        </p:txBody>
      </p:sp>
      <p:sp>
        <p:nvSpPr>
          <p:cNvPr id="6" name="Footer Placeholder 5">
            <a:extLst>
              <a:ext uri="{FF2B5EF4-FFF2-40B4-BE49-F238E27FC236}">
                <a16:creationId xmlns:a16="http://schemas.microsoft.com/office/drawing/2014/main" id="{FD7CA493-AA94-7A04-05C2-BCDFD2C536E0}"/>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AC889842-CF69-0EC5-8418-A5A6946CE361}"/>
              </a:ext>
            </a:extLst>
          </p:cNvPr>
          <p:cNvSpPr>
            <a:spLocks noGrp="1"/>
          </p:cNvSpPr>
          <p:nvPr>
            <p:ph type="sldNum" sz="quarter" idx="12"/>
          </p:nvPr>
        </p:nvSpPr>
        <p:spPr/>
        <p:txBody>
          <a:bodyPr/>
          <a:lstStyle/>
          <a:p>
            <a:fld id="{D8538AEB-1E50-46F0-91C2-DF13B188657C}" type="slidenum">
              <a:rPr lang="LID4096" smtClean="0"/>
              <a:t>‹#›</a:t>
            </a:fld>
            <a:endParaRPr lang="LID4096"/>
          </a:p>
        </p:txBody>
      </p:sp>
    </p:spTree>
    <p:extLst>
      <p:ext uri="{BB962C8B-B14F-4D97-AF65-F5344CB8AC3E}">
        <p14:creationId xmlns:p14="http://schemas.microsoft.com/office/powerpoint/2010/main" val="703507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605AD1-65F8-BEFF-8729-C71F157DD5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40DEF1A5-F173-3256-D5CB-3EEE2F9B82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AB390DB3-9956-9D74-E500-3283F84FA7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A6C10A-3B7F-474C-A62F-4849EDD31A96}" type="datetime1">
              <a:rPr lang="LID4096" smtClean="0"/>
              <a:t>08/11/2025</a:t>
            </a:fld>
            <a:endParaRPr lang="LID4096"/>
          </a:p>
        </p:txBody>
      </p:sp>
      <p:sp>
        <p:nvSpPr>
          <p:cNvPr id="5" name="Footer Placeholder 4">
            <a:extLst>
              <a:ext uri="{FF2B5EF4-FFF2-40B4-BE49-F238E27FC236}">
                <a16:creationId xmlns:a16="http://schemas.microsoft.com/office/drawing/2014/main" id="{BCD5E8D7-8A17-2C8B-6454-628193B9BA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4B68C67F-7A7A-6238-D452-A663D1D610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538AEB-1E50-46F0-91C2-DF13B188657C}" type="slidenum">
              <a:rPr lang="LID4096" smtClean="0"/>
              <a:t>‹#›</a:t>
            </a:fld>
            <a:endParaRPr lang="LID4096"/>
          </a:p>
        </p:txBody>
      </p:sp>
    </p:spTree>
    <p:extLst>
      <p:ext uri="{BB962C8B-B14F-4D97-AF65-F5344CB8AC3E}">
        <p14:creationId xmlns:p14="http://schemas.microsoft.com/office/powerpoint/2010/main" val="765476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31.png"/><Relationship Id="rId12" Type="http://schemas.openxmlformats.org/officeDocument/2006/relationships/image" Target="../media/image9.png"/><Relationship Id="rId2" Type="http://schemas.openxmlformats.org/officeDocument/2006/relationships/notesSlide" Target="../notesSlides/notesSlide10.xml"/><Relationship Id="rId16"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hyperlink" Target="https://doi.org/10.1016/j.jasrep.2022.103479" TargetMode="External"/><Relationship Id="rId5" Type="http://schemas.openxmlformats.org/officeDocument/2006/relationships/image" Target="../media/image25.jpeg"/><Relationship Id="rId15" Type="http://schemas.openxmlformats.org/officeDocument/2006/relationships/image" Target="../media/image36.jpeg"/><Relationship Id="rId10" Type="http://schemas.openxmlformats.org/officeDocument/2006/relationships/image" Target="../media/image34.svg"/><Relationship Id="rId4" Type="http://schemas.openxmlformats.org/officeDocument/2006/relationships/image" Target="../media/image6.svg"/><Relationship Id="rId9" Type="http://schemas.openxmlformats.org/officeDocument/2006/relationships/image" Target="../media/image33.pn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10.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41.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7.jp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diagramQuickStyle" Target="../diagrams/quickStyle1.xml"/><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10.svg"/><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image" Target="../media/image6.svg"/><Relationship Id="rId9" Type="http://schemas.microsoft.com/office/2007/relationships/diagramDrawing" Target="../diagrams/drawing1.xml"/><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24.png"/><Relationship Id="rId4" Type="http://schemas.openxmlformats.org/officeDocument/2006/relationships/image" Target="../media/image6.sv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5.jpe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96C634-AF52-0CBF-667C-64DF25D8ACD8}"/>
              </a:ext>
            </a:extLst>
          </p:cNvPr>
          <p:cNvPicPr>
            <a:picLocks noChangeAspect="1"/>
          </p:cNvPicPr>
          <p:nvPr/>
        </p:nvPicPr>
        <p:blipFill>
          <a:blip r:embed="rId3"/>
          <a:stretch>
            <a:fillRect/>
          </a:stretch>
        </p:blipFill>
        <p:spPr>
          <a:xfrm>
            <a:off x="10796911" y="4103061"/>
            <a:ext cx="1113777" cy="1391919"/>
          </a:xfrm>
          <a:prstGeom prst="rect">
            <a:avLst/>
          </a:prstGeom>
        </p:spPr>
      </p:pic>
      <p:sp>
        <p:nvSpPr>
          <p:cNvPr id="4" name="TextBox 3">
            <a:extLst>
              <a:ext uri="{FF2B5EF4-FFF2-40B4-BE49-F238E27FC236}">
                <a16:creationId xmlns:a16="http://schemas.microsoft.com/office/drawing/2014/main" id="{FA4A2821-4EE7-9ADD-3353-F9C21DC10CE1}"/>
              </a:ext>
            </a:extLst>
          </p:cNvPr>
          <p:cNvSpPr txBox="1"/>
          <p:nvPr/>
        </p:nvSpPr>
        <p:spPr>
          <a:xfrm>
            <a:off x="3301448" y="4125172"/>
            <a:ext cx="6099312" cy="1354217"/>
          </a:xfrm>
          <a:prstGeom prst="rect">
            <a:avLst/>
          </a:prstGeom>
          <a:solidFill>
            <a:schemeClr val="bg1"/>
          </a:solidFill>
        </p:spPr>
        <p:txBody>
          <a:bodyPr wrap="square">
            <a:spAutoFit/>
          </a:bodyPr>
          <a:lstStyle/>
          <a:p>
            <a:pPr algn="ctr"/>
            <a:r>
              <a:rPr lang="en-US" b="1" u="sng" dirty="0">
                <a:latin typeface="Helvetica" pitchFamily="2" charset="0"/>
              </a:rPr>
              <a:t>Anika Lokker,</a:t>
            </a:r>
            <a:r>
              <a:rPr lang="en-US" dirty="0">
                <a:latin typeface="Helvetica" pitchFamily="2" charset="0"/>
              </a:rPr>
              <a:t> Pierre-Hugues Stefanuto, </a:t>
            </a:r>
            <a:r>
              <a:rPr lang="nl-NL" dirty="0">
                <a:latin typeface="Helvetica" pitchFamily="2" charset="0"/>
              </a:rPr>
              <a:t>Dries Cnuts, Veerle Rots*, Jean-François Focant*</a:t>
            </a:r>
          </a:p>
          <a:p>
            <a:pPr algn="ctr"/>
            <a:r>
              <a:rPr lang="nl-NL" sz="1000" dirty="0">
                <a:latin typeface="Helvetica" pitchFamily="2" charset="0"/>
              </a:rPr>
              <a:t>*co-last</a:t>
            </a:r>
          </a:p>
          <a:p>
            <a:pPr algn="ctr"/>
            <a:endParaRPr lang="nl-NL" dirty="0">
              <a:latin typeface="Helvetica" pitchFamily="2" charset="0"/>
            </a:endParaRPr>
          </a:p>
          <a:p>
            <a:pPr algn="ctr"/>
            <a:r>
              <a:rPr lang="en-US" dirty="0">
                <a:latin typeface="Helvetica" pitchFamily="2" charset="0"/>
              </a:rPr>
              <a:t>3rd </a:t>
            </a:r>
            <a:r>
              <a:rPr lang="en-US" dirty="0" err="1">
                <a:latin typeface="Helvetica" pitchFamily="2" charset="0"/>
              </a:rPr>
              <a:t>AdvSepSci</a:t>
            </a:r>
            <a:r>
              <a:rPr lang="en-US" dirty="0">
                <a:latin typeface="Helvetica" pitchFamily="2" charset="0"/>
              </a:rPr>
              <a:t> - </a:t>
            </a:r>
            <a:r>
              <a:rPr lang="en-US" sz="1800" dirty="0">
                <a:effectLst/>
                <a:latin typeface="Aptos" panose="020B0004020202020204" pitchFamily="34" charset="0"/>
                <a:ea typeface="Aptos" panose="020B0004020202020204" pitchFamily="34" charset="0"/>
                <a:cs typeface="Aptos" panose="020B0004020202020204" pitchFamily="34" charset="0"/>
              </a:rPr>
              <a:t>June 12</a:t>
            </a:r>
            <a:r>
              <a:rPr lang="en-US" sz="1800" baseline="30000" dirty="0">
                <a:effectLst/>
                <a:latin typeface="Aptos" panose="020B0004020202020204" pitchFamily="34" charset="0"/>
                <a:ea typeface="Aptos" panose="020B0004020202020204" pitchFamily="34" charset="0"/>
                <a:cs typeface="Aptos" panose="020B0004020202020204" pitchFamily="34" charset="0"/>
              </a:rPr>
              <a:t>th</a:t>
            </a:r>
            <a:r>
              <a:rPr lang="en-US" sz="1800" dirty="0">
                <a:effectLst/>
                <a:latin typeface="Aptos" panose="020B0004020202020204" pitchFamily="34" charset="0"/>
                <a:ea typeface="Aptos" panose="020B0004020202020204" pitchFamily="34" charset="0"/>
                <a:cs typeface="Aptos" panose="020B0004020202020204" pitchFamily="34" charset="0"/>
              </a:rPr>
              <a:t> 2025 - Gembloux</a:t>
            </a:r>
            <a:endParaRPr lang="en-US" b="1" u="sng" dirty="0">
              <a:latin typeface="Helvetica" pitchFamily="2" charset="0"/>
            </a:endParaRPr>
          </a:p>
        </p:txBody>
      </p:sp>
      <p:sp>
        <p:nvSpPr>
          <p:cNvPr id="5" name="Title 1">
            <a:extLst>
              <a:ext uri="{FF2B5EF4-FFF2-40B4-BE49-F238E27FC236}">
                <a16:creationId xmlns:a16="http://schemas.microsoft.com/office/drawing/2014/main" id="{B43C2A9D-63B0-F647-D5B6-9C403EB25834}"/>
              </a:ext>
            </a:extLst>
          </p:cNvPr>
          <p:cNvSpPr txBox="1">
            <a:spLocks/>
          </p:cNvSpPr>
          <p:nvPr/>
        </p:nvSpPr>
        <p:spPr>
          <a:xfrm>
            <a:off x="1636643" y="1793260"/>
            <a:ext cx="9428922" cy="2176197"/>
          </a:xfrm>
          <a:prstGeom prst="rect">
            <a:avLst/>
          </a:prstGeom>
          <a:solidFill>
            <a:schemeClr val="bg1"/>
          </a:solidFill>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dirty="0">
                <a:latin typeface="Gill Sans MT" panose="020B0502020104020203" pitchFamily="34" charset="0"/>
              </a:rPr>
              <a:t>Non-destructive chemical analysis of artificially degraded</a:t>
            </a:r>
          </a:p>
          <a:p>
            <a:pPr algn="ctr">
              <a:lnSpc>
                <a:spcPct val="100000"/>
              </a:lnSpc>
            </a:pPr>
            <a:r>
              <a:rPr lang="en-US" sz="4000" dirty="0">
                <a:latin typeface="Gill Sans MT" panose="020B0502020104020203" pitchFamily="34" charset="0"/>
              </a:rPr>
              <a:t>hafting adhesives with DHS-GC×GC-TOFMS</a:t>
            </a:r>
            <a:endParaRPr lang="nl-NL" sz="4000" dirty="0">
              <a:latin typeface="Gill Sans MT" panose="020B0502020104020203" pitchFamily="34" charset="0"/>
            </a:endParaRPr>
          </a:p>
        </p:txBody>
      </p:sp>
      <p:sp>
        <p:nvSpPr>
          <p:cNvPr id="3" name="Rectangle 2">
            <a:extLst>
              <a:ext uri="{FF2B5EF4-FFF2-40B4-BE49-F238E27FC236}">
                <a16:creationId xmlns:a16="http://schemas.microsoft.com/office/drawing/2014/main" id="{9BFCB1C6-BCA1-76DA-9849-89F38683C0BD}"/>
              </a:ext>
            </a:extLst>
          </p:cNvPr>
          <p:cNvSpPr/>
          <p:nvPr/>
        </p:nvSpPr>
        <p:spPr>
          <a:xfrm>
            <a:off x="1" y="0"/>
            <a:ext cx="857249" cy="6858000"/>
          </a:xfrm>
          <a:prstGeom prst="rect">
            <a:avLst/>
          </a:prstGeom>
          <a:solidFill>
            <a:srgbClr val="34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6" name="TextBox 9">
            <a:extLst>
              <a:ext uri="{FF2B5EF4-FFF2-40B4-BE49-F238E27FC236}">
                <a16:creationId xmlns:a16="http://schemas.microsoft.com/office/drawing/2014/main" id="{9884B1FD-86E6-A961-7A27-622419D56B2E}"/>
              </a:ext>
            </a:extLst>
          </p:cNvPr>
          <p:cNvSpPr txBox="1">
            <a:spLocks noChangeArrowheads="1"/>
          </p:cNvSpPr>
          <p:nvPr/>
        </p:nvSpPr>
        <p:spPr bwMode="auto">
          <a:xfrm rot="16200000">
            <a:off x="-2394077" y="2623957"/>
            <a:ext cx="5617243" cy="369332"/>
          </a:xfrm>
          <a:prstGeom prst="rect">
            <a:avLst/>
          </a:prstGeom>
          <a:noFill/>
          <a:ln>
            <a:noFill/>
          </a:ln>
        </p:spPr>
        <p:txBody>
          <a:bodyPr wrap="none">
            <a:spAutoFit/>
          </a:bodyPr>
          <a:lstStyle>
            <a:lvl1pPr>
              <a:spcBef>
                <a:spcPct val="20000"/>
              </a:spcBef>
              <a:buFont typeface="Arial" panose="020B0604020202020204" pitchFamily="34" charset="0"/>
              <a:buChar char="•"/>
              <a:defRPr sz="14600">
                <a:solidFill>
                  <a:schemeClr val="tx1"/>
                </a:solidFill>
                <a:latin typeface="Calibri" panose="020F0502020204030204" pitchFamily="34" charset="0"/>
                <a:ea typeface="ＭＳ Ｐゴシック" charset="-128"/>
              </a:defRPr>
            </a:lvl1pPr>
            <a:lvl2pPr marL="742950" indent="-285750">
              <a:spcBef>
                <a:spcPct val="20000"/>
              </a:spcBef>
              <a:buFont typeface="Arial" panose="020B0604020202020204" pitchFamily="34" charset="0"/>
              <a:buChar char="–"/>
              <a:defRPr sz="12800">
                <a:solidFill>
                  <a:schemeClr val="tx1"/>
                </a:solidFill>
                <a:latin typeface="Calibri" panose="020F0502020204030204" pitchFamily="34" charset="0"/>
                <a:ea typeface="ＭＳ Ｐゴシック" charset="-128"/>
              </a:defRPr>
            </a:lvl2pPr>
            <a:lvl3pPr marL="1143000" indent="-228600">
              <a:spcBef>
                <a:spcPct val="20000"/>
              </a:spcBef>
              <a:buFont typeface="Arial" panose="020B0604020202020204" pitchFamily="34" charset="0"/>
              <a:buChar char="•"/>
              <a:defRPr sz="11000">
                <a:solidFill>
                  <a:schemeClr val="tx1"/>
                </a:solidFill>
                <a:latin typeface="Calibri" panose="020F0502020204030204" pitchFamily="34" charset="0"/>
                <a:ea typeface="ＭＳ Ｐゴシック" charset="-128"/>
              </a:defRPr>
            </a:lvl3pPr>
            <a:lvl4pPr marL="1600200" indent="-228600">
              <a:spcBef>
                <a:spcPct val="20000"/>
              </a:spcBef>
              <a:buFont typeface="Arial" panose="020B0604020202020204" pitchFamily="34" charset="0"/>
              <a:buChar char="–"/>
              <a:defRPr sz="9100">
                <a:solidFill>
                  <a:schemeClr val="tx1"/>
                </a:solidFill>
                <a:latin typeface="Calibri" panose="020F0502020204030204" pitchFamily="34" charset="0"/>
                <a:ea typeface="ＭＳ Ｐゴシック" charset="-128"/>
              </a:defRPr>
            </a:lvl4pPr>
            <a:lvl5pPr marL="2057400" indent="-228600">
              <a:spcBef>
                <a:spcPct val="20000"/>
              </a:spcBef>
              <a:buFont typeface="Arial" panose="020B0604020202020204" pitchFamily="34" charset="0"/>
              <a:buChar char="»"/>
              <a:defRPr sz="9100">
                <a:solidFill>
                  <a:schemeClr val="tx1"/>
                </a:solidFill>
                <a:latin typeface="Calibri" panose="020F0502020204030204" pitchFamily="34" charset="0"/>
                <a:ea typeface="ＭＳ Ｐゴシック" charset="-128"/>
              </a:defRPr>
            </a:lvl5pPr>
            <a:lvl6pPr marL="2514600" indent="-228600" defTabSz="4318000" eaLnBrk="0" fontAlgn="base" hangingPunct="0">
              <a:spcBef>
                <a:spcPct val="20000"/>
              </a:spcBef>
              <a:spcAft>
                <a:spcPct val="0"/>
              </a:spcAft>
              <a:buFont typeface="Arial" panose="020B0604020202020204" pitchFamily="34" charset="0"/>
              <a:buChar char="»"/>
              <a:defRPr sz="9100">
                <a:solidFill>
                  <a:schemeClr val="tx1"/>
                </a:solidFill>
                <a:latin typeface="Calibri" panose="020F0502020204030204" pitchFamily="34" charset="0"/>
                <a:ea typeface="ＭＳ Ｐゴシック" charset="-128"/>
              </a:defRPr>
            </a:lvl6pPr>
            <a:lvl7pPr marL="2971800" indent="-228600" defTabSz="4318000" eaLnBrk="0" fontAlgn="base" hangingPunct="0">
              <a:spcBef>
                <a:spcPct val="20000"/>
              </a:spcBef>
              <a:spcAft>
                <a:spcPct val="0"/>
              </a:spcAft>
              <a:buFont typeface="Arial" panose="020B0604020202020204" pitchFamily="34" charset="0"/>
              <a:buChar char="»"/>
              <a:defRPr sz="9100">
                <a:solidFill>
                  <a:schemeClr val="tx1"/>
                </a:solidFill>
                <a:latin typeface="Calibri" panose="020F0502020204030204" pitchFamily="34" charset="0"/>
                <a:ea typeface="ＭＳ Ｐゴシック" charset="-128"/>
              </a:defRPr>
            </a:lvl7pPr>
            <a:lvl8pPr marL="3429000" indent="-228600" defTabSz="4318000" eaLnBrk="0" fontAlgn="base" hangingPunct="0">
              <a:spcBef>
                <a:spcPct val="20000"/>
              </a:spcBef>
              <a:spcAft>
                <a:spcPct val="0"/>
              </a:spcAft>
              <a:buFont typeface="Arial" panose="020B0604020202020204" pitchFamily="34" charset="0"/>
              <a:buChar char="»"/>
              <a:defRPr sz="9100">
                <a:solidFill>
                  <a:schemeClr val="tx1"/>
                </a:solidFill>
                <a:latin typeface="Calibri" panose="020F0502020204030204" pitchFamily="34" charset="0"/>
                <a:ea typeface="ＭＳ Ｐゴシック" charset="-128"/>
              </a:defRPr>
            </a:lvl8pPr>
            <a:lvl9pPr marL="3886200" indent="-228600" defTabSz="4318000" eaLnBrk="0" fontAlgn="base" hangingPunct="0">
              <a:spcBef>
                <a:spcPct val="20000"/>
              </a:spcBef>
              <a:spcAft>
                <a:spcPct val="0"/>
              </a:spcAft>
              <a:buFont typeface="Arial" panose="020B0604020202020204" pitchFamily="34" charset="0"/>
              <a:buChar char="»"/>
              <a:defRPr sz="9100">
                <a:solidFill>
                  <a:schemeClr val="tx1"/>
                </a:solidFill>
                <a:latin typeface="Calibri" panose="020F0502020204030204" pitchFamily="34" charset="0"/>
                <a:ea typeface="ＭＳ Ｐゴシック" charset="-128"/>
              </a:defRPr>
            </a:lvl9pPr>
          </a:lstStyle>
          <a:p>
            <a:pPr defTabSz="4173779" eaLnBrk="1" hangingPunct="1">
              <a:spcBef>
                <a:spcPct val="0"/>
              </a:spcBef>
              <a:buFontTx/>
              <a:buNone/>
              <a:defRPr/>
            </a:pPr>
            <a:r>
              <a:rPr lang="en-US" altLang="en-US" sz="1800" b="1" dirty="0">
                <a:solidFill>
                  <a:srgbClr val="FFFFFF"/>
                </a:solidFill>
                <a:latin typeface="Avenir Next Cyr W04 Demi" panose="020B0703020202020204" pitchFamily="34" charset="0"/>
                <a:cs typeface="Arial" panose="020B0604020202020204" pitchFamily="34" charset="0"/>
              </a:rPr>
              <a:t>Organic and Biological Analytical Chemistry Group</a:t>
            </a:r>
            <a:endParaRPr lang="fr-BE" altLang="en-US" sz="1800" b="1" dirty="0">
              <a:solidFill>
                <a:srgbClr val="FFFFFF"/>
              </a:solidFill>
              <a:latin typeface="Avenir Next Cyr W04 Demi" panose="020B0703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50307E3C-2E18-2268-87BF-0618C702419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73039"/>
          <a:stretch/>
        </p:blipFill>
        <p:spPr>
          <a:xfrm>
            <a:off x="51317" y="5962650"/>
            <a:ext cx="805933" cy="788964"/>
          </a:xfrm>
          <a:prstGeom prst="rect">
            <a:avLst/>
          </a:prstGeom>
        </p:spPr>
      </p:pic>
      <p:sp>
        <p:nvSpPr>
          <p:cNvPr id="8" name="Slide Number Placeholder 7">
            <a:extLst>
              <a:ext uri="{FF2B5EF4-FFF2-40B4-BE49-F238E27FC236}">
                <a16:creationId xmlns:a16="http://schemas.microsoft.com/office/drawing/2014/main" id="{D3F53F75-5CB0-07ED-CF23-CD272B9BFA17}"/>
              </a:ext>
            </a:extLst>
          </p:cNvPr>
          <p:cNvSpPr>
            <a:spLocks noGrp="1"/>
          </p:cNvSpPr>
          <p:nvPr>
            <p:ph type="sldNum" sz="quarter" idx="12"/>
          </p:nvPr>
        </p:nvSpPr>
        <p:spPr/>
        <p:txBody>
          <a:bodyPr/>
          <a:lstStyle/>
          <a:p>
            <a:fld id="{1C0906B3-9233-5142-838A-F32E2542B984}" type="slidenum">
              <a:rPr lang="en-BE" smtClean="0"/>
              <a:t>1</a:t>
            </a:fld>
            <a:endParaRPr lang="en-BE"/>
          </a:p>
        </p:txBody>
      </p:sp>
    </p:spTree>
    <p:extLst>
      <p:ext uri="{BB962C8B-B14F-4D97-AF65-F5344CB8AC3E}">
        <p14:creationId xmlns:p14="http://schemas.microsoft.com/office/powerpoint/2010/main" val="988138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05B27-A168-CE5E-8B04-01E7A1AF591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2CAE14-655A-0797-83AA-EE5437AB7CF5}"/>
              </a:ext>
            </a:extLst>
          </p:cNvPr>
          <p:cNvSpPr>
            <a:spLocks noGrp="1"/>
          </p:cNvSpPr>
          <p:nvPr>
            <p:ph type="sldNum" sz="quarter" idx="12"/>
          </p:nvPr>
        </p:nvSpPr>
        <p:spPr/>
        <p:txBody>
          <a:bodyPr/>
          <a:lstStyle/>
          <a:p>
            <a:fld id="{D8538AEB-1E50-46F0-91C2-DF13B188657C}" type="slidenum">
              <a:rPr lang="LID4096" smtClean="0"/>
              <a:t>10</a:t>
            </a:fld>
            <a:endParaRPr lang="LID4096"/>
          </a:p>
        </p:txBody>
      </p:sp>
      <p:pic>
        <p:nvPicPr>
          <p:cNvPr id="10" name="Graphic 9">
            <a:extLst>
              <a:ext uri="{FF2B5EF4-FFF2-40B4-BE49-F238E27FC236}">
                <a16:creationId xmlns:a16="http://schemas.microsoft.com/office/drawing/2014/main" id="{E1324DCB-AA4F-9DF3-D544-025EF8EF11A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73039"/>
          <a:stretch/>
        </p:blipFill>
        <p:spPr>
          <a:xfrm>
            <a:off x="51317" y="5962650"/>
            <a:ext cx="805933" cy="788964"/>
          </a:xfrm>
          <a:prstGeom prst="rect">
            <a:avLst/>
          </a:prstGeom>
        </p:spPr>
      </p:pic>
      <p:grpSp>
        <p:nvGrpSpPr>
          <p:cNvPr id="31" name="Group 30">
            <a:extLst>
              <a:ext uri="{FF2B5EF4-FFF2-40B4-BE49-F238E27FC236}">
                <a16:creationId xmlns:a16="http://schemas.microsoft.com/office/drawing/2014/main" id="{603B9F1E-5273-2E53-5183-638AA0C6039A}"/>
              </a:ext>
            </a:extLst>
          </p:cNvPr>
          <p:cNvGrpSpPr/>
          <p:nvPr/>
        </p:nvGrpSpPr>
        <p:grpSpPr>
          <a:xfrm>
            <a:off x="2328355" y="2227572"/>
            <a:ext cx="8794866" cy="2105548"/>
            <a:chOff x="1232460" y="1959032"/>
            <a:chExt cx="8271757" cy="1777147"/>
          </a:xfrm>
        </p:grpSpPr>
        <p:grpSp>
          <p:nvGrpSpPr>
            <p:cNvPr id="5" name="Group 4">
              <a:extLst>
                <a:ext uri="{FF2B5EF4-FFF2-40B4-BE49-F238E27FC236}">
                  <a16:creationId xmlns:a16="http://schemas.microsoft.com/office/drawing/2014/main" id="{22D36CA2-D662-396D-8456-2FD670AEB645}"/>
                </a:ext>
              </a:extLst>
            </p:cNvPr>
            <p:cNvGrpSpPr/>
            <p:nvPr/>
          </p:nvGrpSpPr>
          <p:grpSpPr>
            <a:xfrm>
              <a:off x="1232460" y="2109590"/>
              <a:ext cx="5051961" cy="1463067"/>
              <a:chOff x="2006834" y="17325864"/>
              <a:chExt cx="10212606" cy="3199121"/>
            </a:xfrm>
          </p:grpSpPr>
          <p:sp>
            <p:nvSpPr>
              <p:cNvPr id="6" name="TextBox 5">
                <a:extLst>
                  <a:ext uri="{FF2B5EF4-FFF2-40B4-BE49-F238E27FC236}">
                    <a16:creationId xmlns:a16="http://schemas.microsoft.com/office/drawing/2014/main" id="{4A26BFB9-7ACE-431B-0C87-5D420DC3C06B}"/>
                  </a:ext>
                </a:extLst>
              </p:cNvPr>
              <p:cNvSpPr txBox="1"/>
              <p:nvPr/>
            </p:nvSpPr>
            <p:spPr>
              <a:xfrm>
                <a:off x="2225224" y="19832421"/>
                <a:ext cx="2517422" cy="646331"/>
              </a:xfrm>
              <a:prstGeom prst="rect">
                <a:avLst/>
              </a:prstGeom>
              <a:noFill/>
            </p:spPr>
            <p:txBody>
              <a:bodyPr wrap="square" rtlCol="0">
                <a:spAutoFit/>
              </a:bodyPr>
              <a:lstStyle/>
              <a:p>
                <a:r>
                  <a:rPr lang="en-US" b="1" dirty="0">
                    <a:solidFill>
                      <a:srgbClr val="179526"/>
                    </a:solidFill>
                    <a:latin typeface="Helvetica" panose="020B0500000000000000" pitchFamily="34" charset="0"/>
                  </a:rPr>
                  <a:t>412 &amp; 413</a:t>
                </a:r>
                <a:endParaRPr lang="en-GB" b="1" dirty="0">
                  <a:solidFill>
                    <a:srgbClr val="179526"/>
                  </a:solidFill>
                  <a:latin typeface="Helvetica" panose="020B0500000000000000" pitchFamily="34" charset="0"/>
                </a:endParaRPr>
              </a:p>
            </p:txBody>
          </p:sp>
          <p:sp>
            <p:nvSpPr>
              <p:cNvPr id="7" name="TextBox 6">
                <a:extLst>
                  <a:ext uri="{FF2B5EF4-FFF2-40B4-BE49-F238E27FC236}">
                    <a16:creationId xmlns:a16="http://schemas.microsoft.com/office/drawing/2014/main" id="{E1C028AA-F655-89C2-F403-03E302EA84AF}"/>
                  </a:ext>
                </a:extLst>
              </p:cNvPr>
              <p:cNvSpPr txBox="1"/>
              <p:nvPr/>
            </p:nvSpPr>
            <p:spPr>
              <a:xfrm>
                <a:off x="5877974" y="19878654"/>
                <a:ext cx="2517422" cy="646331"/>
              </a:xfrm>
              <a:prstGeom prst="rect">
                <a:avLst/>
              </a:prstGeom>
              <a:noFill/>
            </p:spPr>
            <p:txBody>
              <a:bodyPr wrap="square" rtlCol="0">
                <a:spAutoFit/>
              </a:bodyPr>
              <a:lstStyle/>
              <a:p>
                <a:r>
                  <a:rPr lang="en-US" b="1" dirty="0">
                    <a:solidFill>
                      <a:srgbClr val="179526"/>
                    </a:solidFill>
                    <a:latin typeface="Helvetica" panose="020B0500000000000000" pitchFamily="34" charset="0"/>
                  </a:rPr>
                  <a:t>408 &amp; 409</a:t>
                </a:r>
                <a:endParaRPr lang="en-GB" b="1" dirty="0">
                  <a:solidFill>
                    <a:srgbClr val="179526"/>
                  </a:solidFill>
                  <a:latin typeface="Helvetica" panose="020B0500000000000000" pitchFamily="34" charset="0"/>
                </a:endParaRPr>
              </a:p>
            </p:txBody>
          </p:sp>
          <p:sp>
            <p:nvSpPr>
              <p:cNvPr id="12" name="TextBox 11">
                <a:extLst>
                  <a:ext uri="{FF2B5EF4-FFF2-40B4-BE49-F238E27FC236}">
                    <a16:creationId xmlns:a16="http://schemas.microsoft.com/office/drawing/2014/main" id="{CAFE21E9-249F-20FA-743B-51CB72005EE3}"/>
                  </a:ext>
                </a:extLst>
              </p:cNvPr>
              <p:cNvSpPr txBox="1"/>
              <p:nvPr/>
            </p:nvSpPr>
            <p:spPr>
              <a:xfrm>
                <a:off x="9530725" y="19878654"/>
                <a:ext cx="2517422" cy="646331"/>
              </a:xfrm>
              <a:prstGeom prst="rect">
                <a:avLst/>
              </a:prstGeom>
              <a:noFill/>
            </p:spPr>
            <p:txBody>
              <a:bodyPr wrap="square" rtlCol="0">
                <a:spAutoFit/>
              </a:bodyPr>
              <a:lstStyle/>
              <a:p>
                <a:r>
                  <a:rPr lang="en-US" b="1" dirty="0">
                    <a:solidFill>
                      <a:srgbClr val="179526"/>
                    </a:solidFill>
                    <a:latin typeface="Helvetica" panose="020B0500000000000000" pitchFamily="34" charset="0"/>
                  </a:rPr>
                  <a:t>410 &amp; 411</a:t>
                </a:r>
                <a:endParaRPr lang="en-GB" b="1" dirty="0">
                  <a:solidFill>
                    <a:srgbClr val="179526"/>
                  </a:solidFill>
                  <a:latin typeface="Helvetica" panose="020B0500000000000000" pitchFamily="34" charset="0"/>
                </a:endParaRPr>
              </a:p>
            </p:txBody>
          </p:sp>
          <p:sp>
            <p:nvSpPr>
              <p:cNvPr id="13" name="Rectangle: Rounded Corners 12">
                <a:extLst>
                  <a:ext uri="{FF2B5EF4-FFF2-40B4-BE49-F238E27FC236}">
                    <a16:creationId xmlns:a16="http://schemas.microsoft.com/office/drawing/2014/main" id="{F9794084-D0C5-428D-76B1-CCF55E630823}"/>
                  </a:ext>
                </a:extLst>
              </p:cNvPr>
              <p:cNvSpPr/>
              <p:nvPr/>
            </p:nvSpPr>
            <p:spPr>
              <a:xfrm>
                <a:off x="2006834" y="17325864"/>
                <a:ext cx="3060000" cy="2520000"/>
              </a:xfrm>
              <a:prstGeom prst="roundRect">
                <a:avLst/>
              </a:prstGeom>
              <a:blipFill>
                <a:blip r:embed="rId5"/>
                <a:stretch>
                  <a:fillRect/>
                </a:stretch>
              </a:blipFill>
              <a:ln w="28575">
                <a:solidFill>
                  <a:srgbClr val="1795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CEF450D6-5485-0FA0-1087-4B9D7E4DA201}"/>
                  </a:ext>
                </a:extLst>
              </p:cNvPr>
              <p:cNvSpPr/>
              <p:nvPr/>
            </p:nvSpPr>
            <p:spPr>
              <a:xfrm>
                <a:off x="5583137" y="17341640"/>
                <a:ext cx="3060000" cy="2520000"/>
              </a:xfrm>
              <a:prstGeom prst="roundRect">
                <a:avLst/>
              </a:prstGeom>
              <a:blipFill>
                <a:blip r:embed="rId6"/>
                <a:stretch>
                  <a:fillRect/>
                </a:stretch>
              </a:blipFill>
              <a:ln w="28575">
                <a:solidFill>
                  <a:srgbClr val="1795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BE257DD5-41B1-C988-16F1-84EDA8E20959}"/>
                  </a:ext>
                </a:extLst>
              </p:cNvPr>
              <p:cNvSpPr/>
              <p:nvPr/>
            </p:nvSpPr>
            <p:spPr>
              <a:xfrm>
                <a:off x="9159440" y="17341640"/>
                <a:ext cx="3060000" cy="2520000"/>
              </a:xfrm>
              <a:prstGeom prst="roundRect">
                <a:avLst/>
              </a:prstGeom>
              <a:blipFill>
                <a:blip r:embed="rId7">
                  <a:extLst>
                    <a:ext uri="{96DAC541-7B7A-43D3-8B79-37D633B846F1}">
                      <asvg:svgBlip xmlns:asvg="http://schemas.microsoft.com/office/drawing/2016/SVG/main" r:embed="rId8"/>
                    </a:ext>
                  </a:extLst>
                </a:blip>
                <a:stretch>
                  <a:fillRect/>
                </a:stretch>
              </a:blipFill>
              <a:ln w="28575">
                <a:solidFill>
                  <a:srgbClr val="1795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4" name="Straight Arrow Connector 23">
              <a:extLst>
                <a:ext uri="{FF2B5EF4-FFF2-40B4-BE49-F238E27FC236}">
                  <a16:creationId xmlns:a16="http://schemas.microsoft.com/office/drawing/2014/main" id="{9557A7E8-5524-F7FA-E9ED-6E25CA6FAA07}"/>
                </a:ext>
              </a:extLst>
            </p:cNvPr>
            <p:cNvCxnSpPr/>
            <p:nvPr/>
          </p:nvCxnSpPr>
          <p:spPr>
            <a:xfrm>
              <a:off x="6641869" y="2701636"/>
              <a:ext cx="1030778"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pic>
          <p:nvPicPr>
            <p:cNvPr id="28" name="Graphic 27" descr="Fluorescent Light Bulb outline">
              <a:extLst>
                <a:ext uri="{FF2B5EF4-FFF2-40B4-BE49-F238E27FC236}">
                  <a16:creationId xmlns:a16="http://schemas.microsoft.com/office/drawing/2014/main" id="{04239DBF-21EE-3AF5-BABE-D3582613425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97393" y="1959032"/>
              <a:ext cx="1485207" cy="1485207"/>
            </a:xfrm>
            <a:prstGeom prst="rect">
              <a:avLst/>
            </a:prstGeom>
          </p:spPr>
        </p:pic>
        <p:sp>
          <p:nvSpPr>
            <p:cNvPr id="29" name="TextBox 28">
              <a:extLst>
                <a:ext uri="{FF2B5EF4-FFF2-40B4-BE49-F238E27FC236}">
                  <a16:creationId xmlns:a16="http://schemas.microsoft.com/office/drawing/2014/main" id="{B2BBB957-6972-AB50-87C5-37894E58905A}"/>
                </a:ext>
              </a:extLst>
            </p:cNvPr>
            <p:cNvSpPr txBox="1"/>
            <p:nvPr/>
          </p:nvSpPr>
          <p:spPr>
            <a:xfrm>
              <a:off x="7641479" y="3366847"/>
              <a:ext cx="1862738" cy="369332"/>
            </a:xfrm>
            <a:prstGeom prst="rect">
              <a:avLst/>
            </a:prstGeom>
            <a:noFill/>
          </p:spPr>
          <p:txBody>
            <a:bodyPr wrap="square" rtlCol="0">
              <a:spAutoFit/>
            </a:bodyPr>
            <a:lstStyle/>
            <a:p>
              <a:r>
                <a:rPr lang="nl-NL" dirty="0"/>
                <a:t>UVA &amp; UVB</a:t>
              </a:r>
              <a:r>
                <a:rPr lang="nl-NL" baseline="30000" dirty="0"/>
                <a:t>1</a:t>
              </a:r>
              <a:endParaRPr lang="LID4096" dirty="0"/>
            </a:p>
          </p:txBody>
        </p:sp>
      </p:grpSp>
      <p:sp>
        <p:nvSpPr>
          <p:cNvPr id="30" name="TextBox 29">
            <a:extLst>
              <a:ext uri="{FF2B5EF4-FFF2-40B4-BE49-F238E27FC236}">
                <a16:creationId xmlns:a16="http://schemas.microsoft.com/office/drawing/2014/main" id="{102818A7-4FD9-F93F-91D5-020ABF52C9BC}"/>
              </a:ext>
            </a:extLst>
          </p:cNvPr>
          <p:cNvSpPr txBox="1"/>
          <p:nvPr/>
        </p:nvSpPr>
        <p:spPr>
          <a:xfrm>
            <a:off x="1039090" y="6356350"/>
            <a:ext cx="8794866" cy="553998"/>
          </a:xfrm>
          <a:prstGeom prst="rect">
            <a:avLst/>
          </a:prstGeom>
          <a:noFill/>
        </p:spPr>
        <p:txBody>
          <a:bodyPr wrap="square" rtlCol="0">
            <a:spAutoFit/>
          </a:bodyPr>
          <a:lstStyle/>
          <a:p>
            <a:r>
              <a:rPr lang="nl-NL" sz="1000" dirty="0">
                <a:latin typeface="Helvetica" pitchFamily="2" charset="0"/>
              </a:rPr>
              <a:t>1) </a:t>
            </a:r>
            <a:r>
              <a:rPr lang="en-US" sz="1000" dirty="0">
                <a:effectLst/>
                <a:latin typeface="Helvetica" pitchFamily="2" charset="0"/>
                <a:ea typeface="DengXian" panose="02010600030101010101" pitchFamily="2" charset="-122"/>
                <a:cs typeface="Times New Roman" panose="02020603050405020304" pitchFamily="18" charset="0"/>
              </a:rPr>
              <a:t>Michel, M., Rots, V., 2022. Into the light: The effect of UV light on flint tool surfaces, residues and adhesives. Journal of Archaeological Science:    Reports 43. </a:t>
            </a:r>
            <a:r>
              <a:rPr lang="en-US" sz="1000" b="1" u="sng" dirty="0">
                <a:solidFill>
                  <a:srgbClr val="467886"/>
                </a:solidFill>
                <a:effectLst/>
                <a:latin typeface="Helvetica" pitchFamily="2" charset="0"/>
                <a:ea typeface="DengXian" panose="02010600030101010101" pitchFamily="2" charset="-122"/>
                <a:cs typeface="Times New Roman" panose="02020603050405020304" pitchFamily="18" charset="0"/>
                <a:hlinkClick r:id="rId11"/>
              </a:rPr>
              <a:t>https://doi.org/10.1016/j.jasrep.2022.103479</a:t>
            </a:r>
            <a:endParaRPr lang="en-US" sz="1000" dirty="0">
              <a:effectLst/>
              <a:latin typeface="Helvetica" pitchFamily="2" charset="0"/>
              <a:ea typeface="DengXian" panose="02010600030101010101" pitchFamily="2" charset="-122"/>
              <a:cs typeface="Times New Roman" panose="02020603050405020304" pitchFamily="18" charset="0"/>
            </a:endParaRPr>
          </a:p>
          <a:p>
            <a:endParaRPr lang="LID4096" sz="1000" dirty="0">
              <a:latin typeface="Helvetica" pitchFamily="2" charset="0"/>
            </a:endParaRPr>
          </a:p>
        </p:txBody>
      </p:sp>
      <p:sp>
        <p:nvSpPr>
          <p:cNvPr id="2" name="Title 1">
            <a:extLst>
              <a:ext uri="{FF2B5EF4-FFF2-40B4-BE49-F238E27FC236}">
                <a16:creationId xmlns:a16="http://schemas.microsoft.com/office/drawing/2014/main" id="{A5512243-1505-F405-DDC2-7330B15D8C3C}"/>
              </a:ext>
            </a:extLst>
          </p:cNvPr>
          <p:cNvSpPr txBox="1">
            <a:spLocks/>
          </p:cNvSpPr>
          <p:nvPr/>
        </p:nvSpPr>
        <p:spPr>
          <a:xfrm>
            <a:off x="1039090" y="63334"/>
            <a:ext cx="10515600" cy="763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600" dirty="0">
                <a:solidFill>
                  <a:srgbClr val="34669A"/>
                </a:solidFill>
                <a:latin typeface="Helvetica" pitchFamily="2" charset="0"/>
              </a:rPr>
              <a:t>Case study – Materials &amp; Methods</a:t>
            </a:r>
            <a:endParaRPr lang="LID4096" sz="3600" dirty="0">
              <a:solidFill>
                <a:srgbClr val="34669A"/>
              </a:solidFill>
              <a:latin typeface="Helvetica" pitchFamily="2" charset="0"/>
            </a:endParaRPr>
          </a:p>
        </p:txBody>
      </p:sp>
      <p:pic>
        <p:nvPicPr>
          <p:cNvPr id="3" name="Graphic 2">
            <a:extLst>
              <a:ext uri="{FF2B5EF4-FFF2-40B4-BE49-F238E27FC236}">
                <a16:creationId xmlns:a16="http://schemas.microsoft.com/office/drawing/2014/main" id="{F432127D-7AE4-C301-3227-7684D7C7C97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000" y="130356"/>
            <a:ext cx="12060000" cy="623170"/>
          </a:xfrm>
          <a:prstGeom prst="rect">
            <a:avLst/>
          </a:prstGeom>
        </p:spPr>
      </p:pic>
      <p:grpSp>
        <p:nvGrpSpPr>
          <p:cNvPr id="20" name="Group 19">
            <a:extLst>
              <a:ext uri="{FF2B5EF4-FFF2-40B4-BE49-F238E27FC236}">
                <a16:creationId xmlns:a16="http://schemas.microsoft.com/office/drawing/2014/main" id="{7D75362E-DF50-44F2-C1D5-B34E16F62236}"/>
              </a:ext>
            </a:extLst>
          </p:cNvPr>
          <p:cNvGrpSpPr/>
          <p:nvPr/>
        </p:nvGrpSpPr>
        <p:grpSpPr>
          <a:xfrm>
            <a:off x="3248927" y="2183636"/>
            <a:ext cx="2855982" cy="3579618"/>
            <a:chOff x="7742167" y="1951081"/>
            <a:chExt cx="2855982" cy="3579618"/>
          </a:xfrm>
        </p:grpSpPr>
        <p:pic>
          <p:nvPicPr>
            <p:cNvPr id="18" name="Picture 17" descr="A diagram of a chemical process&#10;&#10;AI-generated content may be incorrect.">
              <a:extLst>
                <a:ext uri="{FF2B5EF4-FFF2-40B4-BE49-F238E27FC236}">
                  <a16:creationId xmlns:a16="http://schemas.microsoft.com/office/drawing/2014/main" id="{56F95070-D8B4-6B5A-3E20-613C94FCDFE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42167" y="1951081"/>
              <a:ext cx="2855982" cy="3355855"/>
            </a:xfrm>
            <a:prstGeom prst="rect">
              <a:avLst/>
            </a:prstGeom>
          </p:spPr>
        </p:pic>
        <p:sp>
          <p:nvSpPr>
            <p:cNvPr id="19" name="TextBox 18">
              <a:extLst>
                <a:ext uri="{FF2B5EF4-FFF2-40B4-BE49-F238E27FC236}">
                  <a16:creationId xmlns:a16="http://schemas.microsoft.com/office/drawing/2014/main" id="{98522D53-64D8-8037-1D32-033E36B9B77B}"/>
                </a:ext>
              </a:extLst>
            </p:cNvPr>
            <p:cNvSpPr txBox="1"/>
            <p:nvPr/>
          </p:nvSpPr>
          <p:spPr>
            <a:xfrm>
              <a:off x="8475035" y="5161367"/>
              <a:ext cx="1717047" cy="369332"/>
            </a:xfrm>
            <a:prstGeom prst="rect">
              <a:avLst/>
            </a:prstGeom>
            <a:noFill/>
          </p:spPr>
          <p:txBody>
            <a:bodyPr wrap="square" rtlCol="0">
              <a:spAutoFit/>
            </a:bodyPr>
            <a:lstStyle/>
            <a:p>
              <a:r>
                <a:rPr lang="nl-NL" dirty="0">
                  <a:latin typeface="Calibri" panose="020F0502020204030204" pitchFamily="34" charset="0"/>
                  <a:cs typeface="Calibri" panose="020F0502020204030204" pitchFamily="34" charset="0"/>
                </a:rPr>
                <a:t>180 min, 50°C</a:t>
              </a:r>
              <a:endParaRPr lang="LID4096" dirty="0">
                <a:latin typeface="Calibri" panose="020F0502020204030204" pitchFamily="34" charset="0"/>
                <a:cs typeface="Calibri" panose="020F0502020204030204" pitchFamily="34" charset="0"/>
              </a:endParaRPr>
            </a:p>
          </p:txBody>
        </p:sp>
      </p:grpSp>
      <p:pic>
        <p:nvPicPr>
          <p:cNvPr id="21" name="Picture 20" descr="A close-up of a glass jar&#10;&#10;AI-generated content may be incorrect.">
            <a:extLst>
              <a:ext uri="{FF2B5EF4-FFF2-40B4-BE49-F238E27FC236}">
                <a16:creationId xmlns:a16="http://schemas.microsoft.com/office/drawing/2014/main" id="{76BE5873-23EF-7371-5091-6D6663415EDD}"/>
              </a:ext>
            </a:extLst>
          </p:cNvPr>
          <p:cNvPicPr>
            <a:picLocks noChangeAspect="1"/>
          </p:cNvPicPr>
          <p:nvPr/>
        </p:nvPicPr>
        <p:blipFill>
          <a:blip r:embed="rId15">
            <a:extLst>
              <a:ext uri="{28A0092B-C50C-407E-A947-70E740481C1C}">
                <a14:useLocalDpi xmlns:a14="http://schemas.microsoft.com/office/drawing/2010/main" val="0"/>
              </a:ext>
            </a:extLst>
          </a:blip>
          <a:srcRect t="7549"/>
          <a:stretch/>
        </p:blipFill>
        <p:spPr>
          <a:xfrm rot="5400000">
            <a:off x="6624479" y="2996784"/>
            <a:ext cx="2962255" cy="2053980"/>
          </a:xfrm>
          <a:prstGeom prst="roundRect">
            <a:avLst/>
          </a:prstGeom>
        </p:spPr>
      </p:pic>
      <p:pic>
        <p:nvPicPr>
          <p:cNvPr id="9" name="Picture 8" descr="A close-up of a shelf&#10;&#10;AI-generated content may be incorrect.">
            <a:extLst>
              <a:ext uri="{FF2B5EF4-FFF2-40B4-BE49-F238E27FC236}">
                <a16:creationId xmlns:a16="http://schemas.microsoft.com/office/drawing/2014/main" id="{1175EA5B-E95E-1095-28AE-C83F1B514E4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0423739" y="994339"/>
            <a:ext cx="1566698" cy="1302420"/>
          </a:xfrm>
          <a:prstGeom prst="roundRect">
            <a:avLst/>
          </a:prstGeom>
        </p:spPr>
      </p:pic>
    </p:spTree>
    <p:extLst>
      <p:ext uri="{BB962C8B-B14F-4D97-AF65-F5344CB8AC3E}">
        <p14:creationId xmlns:p14="http://schemas.microsoft.com/office/powerpoint/2010/main" val="391357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31"/>
                                        </p:tgtEl>
                                      </p:cBhvr>
                                      <p:by x="50000" y="50000"/>
                                    </p:animScale>
                                  </p:childTnLst>
                                </p:cTn>
                              </p:par>
                              <p:par>
                                <p:cTn id="7" presetID="64" presetClass="path" presetSubtype="0" accel="50000" decel="50000" fill="hold" nodeType="withEffect">
                                  <p:stCondLst>
                                    <p:cond delay="0"/>
                                  </p:stCondLst>
                                  <p:childTnLst>
                                    <p:animMotion origin="layout" path="M 0.00599 -0.02778 L 0.00599 -0.27778 " pathEditMode="relative" rAng="0" ptsTypes="AA">
                                      <p:cBhvr>
                                        <p:cTn id="8" dur="1000" fill="hold"/>
                                        <p:tgtEl>
                                          <p:spTgt spid="31"/>
                                        </p:tgtEl>
                                        <p:attrNameLst>
                                          <p:attrName>ppt_x</p:attrName>
                                          <p:attrName>ppt_y</p:attrName>
                                        </p:attrNameLst>
                                      </p:cBhvr>
                                      <p:rCtr x="0" y="-12500"/>
                                    </p:animMotion>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300"/>
                                        <p:tgtEl>
                                          <p:spTgt spid="21"/>
                                        </p:tgtEl>
                                      </p:cBhvr>
                                    </p:animEffect>
                                    <p:anim calcmode="lin" valueType="num">
                                      <p:cBhvr>
                                        <p:cTn id="19" dur="300" fill="hold"/>
                                        <p:tgtEl>
                                          <p:spTgt spid="21"/>
                                        </p:tgtEl>
                                        <p:attrNameLst>
                                          <p:attrName>ppt_x</p:attrName>
                                        </p:attrNameLst>
                                      </p:cBhvr>
                                      <p:tavLst>
                                        <p:tav tm="0">
                                          <p:val>
                                            <p:strVal val="#ppt_x"/>
                                          </p:val>
                                        </p:tav>
                                        <p:tav tm="100000">
                                          <p:val>
                                            <p:strVal val="#ppt_x"/>
                                          </p:val>
                                        </p:tav>
                                      </p:tavLst>
                                    </p:anim>
                                    <p:anim calcmode="lin" valueType="num">
                                      <p:cBhvr>
                                        <p:cTn id="20" dur="3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04C89-61AF-E479-219D-5BF5C6EF8A5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37FE99-1976-BDB4-1D27-08823465FBBA}"/>
              </a:ext>
            </a:extLst>
          </p:cNvPr>
          <p:cNvSpPr>
            <a:spLocks noGrp="1"/>
          </p:cNvSpPr>
          <p:nvPr>
            <p:ph type="sldNum" sz="quarter" idx="12"/>
          </p:nvPr>
        </p:nvSpPr>
        <p:spPr/>
        <p:txBody>
          <a:bodyPr/>
          <a:lstStyle/>
          <a:p>
            <a:fld id="{D8538AEB-1E50-46F0-91C2-DF13B188657C}" type="slidenum">
              <a:rPr lang="LID4096" smtClean="0"/>
              <a:t>11</a:t>
            </a:fld>
            <a:endParaRPr lang="LID4096"/>
          </a:p>
        </p:txBody>
      </p:sp>
      <p:pic>
        <p:nvPicPr>
          <p:cNvPr id="10" name="Graphic 9">
            <a:extLst>
              <a:ext uri="{FF2B5EF4-FFF2-40B4-BE49-F238E27FC236}">
                <a16:creationId xmlns:a16="http://schemas.microsoft.com/office/drawing/2014/main" id="{CCC28685-B292-1555-6BE1-D863B4A2441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73039"/>
          <a:stretch/>
        </p:blipFill>
        <p:spPr>
          <a:xfrm>
            <a:off x="51317" y="5962650"/>
            <a:ext cx="805933" cy="788964"/>
          </a:xfrm>
          <a:prstGeom prst="rect">
            <a:avLst/>
          </a:prstGeom>
        </p:spPr>
      </p:pic>
      <p:pic>
        <p:nvPicPr>
          <p:cNvPr id="6" name="Picture 5" descr="A diagram of bilot&#10;&#10;AI-generated content may be incorrect.">
            <a:extLst>
              <a:ext uri="{FF2B5EF4-FFF2-40B4-BE49-F238E27FC236}">
                <a16:creationId xmlns:a16="http://schemas.microsoft.com/office/drawing/2014/main" id="{BBCCF8F5-CD3A-A0ED-935C-A92F7F3C3DB3}"/>
              </a:ext>
            </a:extLst>
          </p:cNvPr>
          <p:cNvPicPr>
            <a:picLocks noChangeAspect="1"/>
          </p:cNvPicPr>
          <p:nvPr/>
        </p:nvPicPr>
        <p:blipFill>
          <a:blip r:embed="rId5">
            <a:extLst>
              <a:ext uri="{28A0092B-C50C-407E-A947-70E740481C1C}">
                <a14:useLocalDpi xmlns:a14="http://schemas.microsoft.com/office/drawing/2010/main" val="0"/>
              </a:ext>
            </a:extLst>
          </a:blip>
          <a:srcRect t="8227" b="8364"/>
          <a:stretch/>
        </p:blipFill>
        <p:spPr>
          <a:xfrm>
            <a:off x="6095999" y="1442133"/>
            <a:ext cx="4764103" cy="3973734"/>
          </a:xfrm>
          <a:prstGeom prst="rect">
            <a:avLst/>
          </a:prstGeom>
        </p:spPr>
      </p:pic>
      <p:pic>
        <p:nvPicPr>
          <p:cNvPr id="3" name="Picture 2" descr="A graph with many dots and numbers&#10;&#10;AI-generated content may be incorrect.">
            <a:extLst>
              <a:ext uri="{FF2B5EF4-FFF2-40B4-BE49-F238E27FC236}">
                <a16:creationId xmlns:a16="http://schemas.microsoft.com/office/drawing/2014/main" id="{3DCC952D-62FB-943B-5CC8-D51F98705B37}"/>
              </a:ext>
            </a:extLst>
          </p:cNvPr>
          <p:cNvPicPr>
            <a:picLocks noChangeAspect="1"/>
          </p:cNvPicPr>
          <p:nvPr/>
        </p:nvPicPr>
        <p:blipFill>
          <a:blip r:embed="rId6">
            <a:extLst>
              <a:ext uri="{28A0092B-C50C-407E-A947-70E740481C1C}">
                <a14:useLocalDpi xmlns:a14="http://schemas.microsoft.com/office/drawing/2010/main" val="0"/>
              </a:ext>
            </a:extLst>
          </a:blip>
          <a:srcRect l="2643" t="1990" r="7192" b="1990"/>
          <a:stretch/>
        </p:blipFill>
        <p:spPr>
          <a:xfrm>
            <a:off x="1331898" y="1442133"/>
            <a:ext cx="4441114" cy="4203981"/>
          </a:xfrm>
          <a:prstGeom prst="rect">
            <a:avLst/>
          </a:prstGeom>
        </p:spPr>
      </p:pic>
      <p:sp>
        <p:nvSpPr>
          <p:cNvPr id="2" name="Title 1">
            <a:extLst>
              <a:ext uri="{FF2B5EF4-FFF2-40B4-BE49-F238E27FC236}">
                <a16:creationId xmlns:a16="http://schemas.microsoft.com/office/drawing/2014/main" id="{BF581C5B-A957-B8EC-0322-2D9CDF5D950D}"/>
              </a:ext>
            </a:extLst>
          </p:cNvPr>
          <p:cNvSpPr txBox="1">
            <a:spLocks/>
          </p:cNvSpPr>
          <p:nvPr/>
        </p:nvSpPr>
        <p:spPr>
          <a:xfrm>
            <a:off x="1043647" y="60370"/>
            <a:ext cx="10515600" cy="763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600" dirty="0">
                <a:solidFill>
                  <a:srgbClr val="34669A"/>
                </a:solidFill>
                <a:latin typeface="Helvetica" pitchFamily="2" charset="0"/>
              </a:rPr>
              <a:t>Case study - results</a:t>
            </a:r>
            <a:endParaRPr lang="LID4096" sz="3600" dirty="0">
              <a:solidFill>
                <a:srgbClr val="34669A"/>
              </a:solidFill>
              <a:latin typeface="Helvetica" pitchFamily="2" charset="0"/>
            </a:endParaRPr>
          </a:p>
        </p:txBody>
      </p:sp>
      <p:pic>
        <p:nvPicPr>
          <p:cNvPr id="5" name="Graphic 4">
            <a:extLst>
              <a:ext uri="{FF2B5EF4-FFF2-40B4-BE49-F238E27FC236}">
                <a16:creationId xmlns:a16="http://schemas.microsoft.com/office/drawing/2014/main" id="{7B693590-4B0E-C05D-88AE-31D013A62C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000" y="130356"/>
            <a:ext cx="12060000" cy="623170"/>
          </a:xfrm>
          <a:prstGeom prst="rect">
            <a:avLst/>
          </a:prstGeom>
        </p:spPr>
      </p:pic>
      <p:sp>
        <p:nvSpPr>
          <p:cNvPr id="16" name="Oval 15">
            <a:extLst>
              <a:ext uri="{FF2B5EF4-FFF2-40B4-BE49-F238E27FC236}">
                <a16:creationId xmlns:a16="http://schemas.microsoft.com/office/drawing/2014/main" id="{BE4A9AAE-4A5A-8909-7B3E-48040E9B1677}"/>
              </a:ext>
            </a:extLst>
          </p:cNvPr>
          <p:cNvSpPr/>
          <p:nvPr/>
        </p:nvSpPr>
        <p:spPr>
          <a:xfrm rot="1760133">
            <a:off x="3486904" y="2342594"/>
            <a:ext cx="289871" cy="700892"/>
          </a:xfrm>
          <a:prstGeom prst="ellipse">
            <a:avLst/>
          </a:prstGeom>
          <a:noFill/>
          <a:ln>
            <a:solidFill>
              <a:srgbClr val="B537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7A688DB8-1103-5D43-E929-458E65176F57}"/>
              </a:ext>
            </a:extLst>
          </p:cNvPr>
          <p:cNvSpPr/>
          <p:nvPr/>
        </p:nvSpPr>
        <p:spPr>
          <a:xfrm rot="1760133">
            <a:off x="3851771" y="2712074"/>
            <a:ext cx="264928" cy="625223"/>
          </a:xfrm>
          <a:prstGeom prst="ellipse">
            <a:avLst/>
          </a:prstGeom>
          <a:noFill/>
          <a:ln>
            <a:solidFill>
              <a:srgbClr val="2A38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71F301E6-B851-C10E-EE9C-2FB80D3B1871}"/>
              </a:ext>
            </a:extLst>
          </p:cNvPr>
          <p:cNvSpPr/>
          <p:nvPr/>
        </p:nvSpPr>
        <p:spPr>
          <a:xfrm rot="9964230">
            <a:off x="4440418" y="3183386"/>
            <a:ext cx="357755" cy="644962"/>
          </a:xfrm>
          <a:prstGeom prst="ellipse">
            <a:avLst/>
          </a:prstGeom>
          <a:noFill/>
          <a:ln>
            <a:gradFill flip="none" rotWithShape="1">
              <a:gsLst>
                <a:gs pos="0">
                  <a:srgbClr val="2A3885"/>
                </a:gs>
                <a:gs pos="49000">
                  <a:srgbClr val="2A3885"/>
                </a:gs>
                <a:gs pos="93000">
                  <a:schemeClr val="accent6">
                    <a:lumMod val="100000"/>
                  </a:schemeClr>
                </a:gs>
              </a:gsLst>
              <a:path path="circle">
                <a:fillToRect l="50000" t="-80000" r="50000" b="18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2E0A5A5A-12CB-2762-041A-DAD3C48F259F}"/>
              </a:ext>
            </a:extLst>
          </p:cNvPr>
          <p:cNvSpPr/>
          <p:nvPr/>
        </p:nvSpPr>
        <p:spPr>
          <a:xfrm rot="1595275">
            <a:off x="8153205" y="2348883"/>
            <a:ext cx="326644" cy="756740"/>
          </a:xfrm>
          <a:prstGeom prst="ellipse">
            <a:avLst/>
          </a:prstGeom>
          <a:noFill/>
          <a:ln>
            <a:solidFill>
              <a:srgbClr val="B537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3B239F7B-02D5-555D-5DCD-DBFD82E46072}"/>
              </a:ext>
            </a:extLst>
          </p:cNvPr>
          <p:cNvSpPr/>
          <p:nvPr/>
        </p:nvSpPr>
        <p:spPr>
          <a:xfrm rot="1760133">
            <a:off x="8614219" y="2778967"/>
            <a:ext cx="264928" cy="625223"/>
          </a:xfrm>
          <a:prstGeom prst="ellipse">
            <a:avLst/>
          </a:prstGeom>
          <a:noFill/>
          <a:ln>
            <a:solidFill>
              <a:srgbClr val="2A38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24BE0594-DD72-5D8D-3689-CEB2B0ED1525}"/>
              </a:ext>
            </a:extLst>
          </p:cNvPr>
          <p:cNvSpPr/>
          <p:nvPr/>
        </p:nvSpPr>
        <p:spPr>
          <a:xfrm rot="9964230">
            <a:off x="9256337" y="3275735"/>
            <a:ext cx="357755" cy="644962"/>
          </a:xfrm>
          <a:prstGeom prst="ellipse">
            <a:avLst/>
          </a:prstGeom>
          <a:noFill/>
          <a:ln>
            <a:gradFill flip="none" rotWithShape="1">
              <a:gsLst>
                <a:gs pos="0">
                  <a:srgbClr val="2A3885"/>
                </a:gs>
                <a:gs pos="49000">
                  <a:srgbClr val="2A3885"/>
                </a:gs>
                <a:gs pos="93000">
                  <a:schemeClr val="accent6">
                    <a:lumMod val="100000"/>
                  </a:schemeClr>
                </a:gs>
              </a:gsLst>
              <a:path path="circle">
                <a:fillToRect l="50000" t="-80000" r="50000" b="18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96387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A6F44-082D-1D54-FF7E-51B971DE2BA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C9F7C3-06B3-17CB-44BD-15EAF33AC774}"/>
              </a:ext>
            </a:extLst>
          </p:cNvPr>
          <p:cNvSpPr>
            <a:spLocks noGrp="1"/>
          </p:cNvSpPr>
          <p:nvPr>
            <p:ph type="sldNum" sz="quarter" idx="12"/>
          </p:nvPr>
        </p:nvSpPr>
        <p:spPr/>
        <p:txBody>
          <a:bodyPr/>
          <a:lstStyle/>
          <a:p>
            <a:fld id="{D8538AEB-1E50-46F0-91C2-DF13B188657C}" type="slidenum">
              <a:rPr lang="LID4096" smtClean="0"/>
              <a:t>12</a:t>
            </a:fld>
            <a:endParaRPr lang="LID4096"/>
          </a:p>
        </p:txBody>
      </p:sp>
      <p:pic>
        <p:nvPicPr>
          <p:cNvPr id="10" name="Graphic 9">
            <a:extLst>
              <a:ext uri="{FF2B5EF4-FFF2-40B4-BE49-F238E27FC236}">
                <a16:creationId xmlns:a16="http://schemas.microsoft.com/office/drawing/2014/main" id="{28168940-E9A6-7473-61FB-DD8F1C3AE09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73039"/>
          <a:stretch/>
        </p:blipFill>
        <p:spPr>
          <a:xfrm>
            <a:off x="51317" y="5962650"/>
            <a:ext cx="805933" cy="788964"/>
          </a:xfrm>
          <a:prstGeom prst="rect">
            <a:avLst/>
          </a:prstGeom>
        </p:spPr>
      </p:pic>
      <p:grpSp>
        <p:nvGrpSpPr>
          <p:cNvPr id="7" name="Group 6">
            <a:extLst>
              <a:ext uri="{FF2B5EF4-FFF2-40B4-BE49-F238E27FC236}">
                <a16:creationId xmlns:a16="http://schemas.microsoft.com/office/drawing/2014/main" id="{D7A73ED7-1C87-2F2D-7CEF-5BADD8DECEAD}"/>
              </a:ext>
            </a:extLst>
          </p:cNvPr>
          <p:cNvGrpSpPr/>
          <p:nvPr/>
        </p:nvGrpSpPr>
        <p:grpSpPr>
          <a:xfrm>
            <a:off x="2246589" y="2782335"/>
            <a:ext cx="8337591" cy="1573075"/>
            <a:chOff x="4635459" y="3506111"/>
            <a:chExt cx="3448301" cy="362979"/>
          </a:xfrm>
        </p:grpSpPr>
        <p:sp>
          <p:nvSpPr>
            <p:cNvPr id="8" name="Freeform: Shape 7">
              <a:extLst>
                <a:ext uri="{FF2B5EF4-FFF2-40B4-BE49-F238E27FC236}">
                  <a16:creationId xmlns:a16="http://schemas.microsoft.com/office/drawing/2014/main" id="{84E88323-B64E-A314-66E1-8720F6300548}"/>
                </a:ext>
              </a:extLst>
            </p:cNvPr>
            <p:cNvSpPr/>
            <p:nvPr/>
          </p:nvSpPr>
          <p:spPr>
            <a:xfrm>
              <a:off x="4635459" y="3506111"/>
              <a:ext cx="725958" cy="362979"/>
            </a:xfrm>
            <a:custGeom>
              <a:avLst/>
              <a:gdLst>
                <a:gd name="connsiteX0" fmla="*/ 0 w 725958"/>
                <a:gd name="connsiteY0" fmla="*/ 36298 h 362979"/>
                <a:gd name="connsiteX1" fmla="*/ 36298 w 725958"/>
                <a:gd name="connsiteY1" fmla="*/ 0 h 362979"/>
                <a:gd name="connsiteX2" fmla="*/ 689660 w 725958"/>
                <a:gd name="connsiteY2" fmla="*/ 0 h 362979"/>
                <a:gd name="connsiteX3" fmla="*/ 725958 w 725958"/>
                <a:gd name="connsiteY3" fmla="*/ 36298 h 362979"/>
                <a:gd name="connsiteX4" fmla="*/ 725958 w 725958"/>
                <a:gd name="connsiteY4" fmla="*/ 326681 h 362979"/>
                <a:gd name="connsiteX5" fmla="*/ 689660 w 725958"/>
                <a:gd name="connsiteY5" fmla="*/ 362979 h 362979"/>
                <a:gd name="connsiteX6" fmla="*/ 36298 w 725958"/>
                <a:gd name="connsiteY6" fmla="*/ 362979 h 362979"/>
                <a:gd name="connsiteX7" fmla="*/ 0 w 725958"/>
                <a:gd name="connsiteY7" fmla="*/ 326681 h 362979"/>
                <a:gd name="connsiteX8" fmla="*/ 0 w 725958"/>
                <a:gd name="connsiteY8" fmla="*/ 36298 h 3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5958" h="362979">
                  <a:moveTo>
                    <a:pt x="0" y="36298"/>
                  </a:moveTo>
                  <a:cubicBezTo>
                    <a:pt x="0" y="16251"/>
                    <a:pt x="16251" y="0"/>
                    <a:pt x="36298" y="0"/>
                  </a:cubicBezTo>
                  <a:lnTo>
                    <a:pt x="689660" y="0"/>
                  </a:lnTo>
                  <a:cubicBezTo>
                    <a:pt x="709707" y="0"/>
                    <a:pt x="725958" y="16251"/>
                    <a:pt x="725958" y="36298"/>
                  </a:cubicBezTo>
                  <a:lnTo>
                    <a:pt x="725958" y="326681"/>
                  </a:lnTo>
                  <a:cubicBezTo>
                    <a:pt x="725958" y="346728"/>
                    <a:pt x="709707" y="362979"/>
                    <a:pt x="689660" y="362979"/>
                  </a:cubicBezTo>
                  <a:lnTo>
                    <a:pt x="36298" y="362979"/>
                  </a:lnTo>
                  <a:cubicBezTo>
                    <a:pt x="16251" y="362979"/>
                    <a:pt x="0" y="346728"/>
                    <a:pt x="0" y="326681"/>
                  </a:cubicBezTo>
                  <a:lnTo>
                    <a:pt x="0" y="36298"/>
                  </a:lnTo>
                  <a:close/>
                </a:path>
              </a:pathLst>
            </a:custGeom>
            <a:solidFill>
              <a:srgbClr val="2A388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966" tIns="19521" rIns="23966" bIns="19521" numCol="1" spcCol="1270" anchor="ctr" anchorCtr="0">
              <a:noAutofit/>
            </a:bodyPr>
            <a:lstStyle/>
            <a:p>
              <a:pPr marL="0" lvl="0" indent="0" algn="ctr" defTabSz="311150">
                <a:lnSpc>
                  <a:spcPct val="90000"/>
                </a:lnSpc>
                <a:spcBef>
                  <a:spcPct val="0"/>
                </a:spcBef>
                <a:spcAft>
                  <a:spcPct val="35000"/>
                </a:spcAft>
                <a:buNone/>
              </a:pPr>
              <a:r>
                <a:rPr lang="en-US" sz="2000" kern="1200" dirty="0">
                  <a:latin typeface="Helvetica" panose="020B0500000000000000" pitchFamily="34" charset="0"/>
                </a:rPr>
                <a:t>Good identification powers</a:t>
              </a:r>
              <a:endParaRPr lang="en-GB" sz="2000" kern="1200" dirty="0">
                <a:latin typeface="Helvetica" panose="020B0500000000000000" pitchFamily="34" charset="0"/>
              </a:endParaRPr>
            </a:p>
          </p:txBody>
        </p:sp>
        <p:sp>
          <p:nvSpPr>
            <p:cNvPr id="9" name="Freeform: Shape 8">
              <a:extLst>
                <a:ext uri="{FF2B5EF4-FFF2-40B4-BE49-F238E27FC236}">
                  <a16:creationId xmlns:a16="http://schemas.microsoft.com/office/drawing/2014/main" id="{D5449E8D-15A1-EC26-519D-3BF2166ABB0B}"/>
                </a:ext>
              </a:extLst>
            </p:cNvPr>
            <p:cNvSpPr/>
            <p:nvPr/>
          </p:nvSpPr>
          <p:spPr>
            <a:xfrm>
              <a:off x="5542907" y="3506111"/>
              <a:ext cx="725958" cy="362979"/>
            </a:xfrm>
            <a:custGeom>
              <a:avLst/>
              <a:gdLst>
                <a:gd name="connsiteX0" fmla="*/ 0 w 725958"/>
                <a:gd name="connsiteY0" fmla="*/ 36298 h 362979"/>
                <a:gd name="connsiteX1" fmla="*/ 36298 w 725958"/>
                <a:gd name="connsiteY1" fmla="*/ 0 h 362979"/>
                <a:gd name="connsiteX2" fmla="*/ 689660 w 725958"/>
                <a:gd name="connsiteY2" fmla="*/ 0 h 362979"/>
                <a:gd name="connsiteX3" fmla="*/ 725958 w 725958"/>
                <a:gd name="connsiteY3" fmla="*/ 36298 h 362979"/>
                <a:gd name="connsiteX4" fmla="*/ 725958 w 725958"/>
                <a:gd name="connsiteY4" fmla="*/ 326681 h 362979"/>
                <a:gd name="connsiteX5" fmla="*/ 689660 w 725958"/>
                <a:gd name="connsiteY5" fmla="*/ 362979 h 362979"/>
                <a:gd name="connsiteX6" fmla="*/ 36298 w 725958"/>
                <a:gd name="connsiteY6" fmla="*/ 362979 h 362979"/>
                <a:gd name="connsiteX7" fmla="*/ 0 w 725958"/>
                <a:gd name="connsiteY7" fmla="*/ 326681 h 362979"/>
                <a:gd name="connsiteX8" fmla="*/ 0 w 725958"/>
                <a:gd name="connsiteY8" fmla="*/ 36298 h 3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5958" h="362979">
                  <a:moveTo>
                    <a:pt x="0" y="36298"/>
                  </a:moveTo>
                  <a:cubicBezTo>
                    <a:pt x="0" y="16251"/>
                    <a:pt x="16251" y="0"/>
                    <a:pt x="36298" y="0"/>
                  </a:cubicBezTo>
                  <a:lnTo>
                    <a:pt x="689660" y="0"/>
                  </a:lnTo>
                  <a:cubicBezTo>
                    <a:pt x="709707" y="0"/>
                    <a:pt x="725958" y="16251"/>
                    <a:pt x="725958" y="36298"/>
                  </a:cubicBezTo>
                  <a:lnTo>
                    <a:pt x="725958" y="326681"/>
                  </a:lnTo>
                  <a:cubicBezTo>
                    <a:pt x="725958" y="346728"/>
                    <a:pt x="709707" y="362979"/>
                    <a:pt x="689660" y="362979"/>
                  </a:cubicBezTo>
                  <a:lnTo>
                    <a:pt x="36298" y="362979"/>
                  </a:lnTo>
                  <a:cubicBezTo>
                    <a:pt x="16251" y="362979"/>
                    <a:pt x="0" y="346728"/>
                    <a:pt x="0" y="326681"/>
                  </a:cubicBezTo>
                  <a:lnTo>
                    <a:pt x="0" y="36298"/>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966" tIns="19521" rIns="23966" bIns="19521" numCol="1" spcCol="1270" anchor="ctr" anchorCtr="0">
              <a:noAutofit/>
            </a:bodyPr>
            <a:lstStyle/>
            <a:p>
              <a:pPr marL="0" lvl="0" indent="0" algn="ctr" defTabSz="311150">
                <a:lnSpc>
                  <a:spcPct val="90000"/>
                </a:lnSpc>
                <a:spcBef>
                  <a:spcPct val="0"/>
                </a:spcBef>
                <a:spcAft>
                  <a:spcPct val="35000"/>
                </a:spcAft>
                <a:buNone/>
              </a:pPr>
              <a:r>
                <a:rPr lang="en-US" sz="2000" kern="1200" dirty="0">
                  <a:latin typeface="Helvetica" panose="020B0500000000000000" pitchFamily="34" charset="0"/>
                </a:rPr>
                <a:t>Non-destructive</a:t>
              </a:r>
              <a:endParaRPr lang="en-GB" sz="2000" kern="1200" dirty="0">
                <a:latin typeface="Helvetica" panose="020B0500000000000000" pitchFamily="34" charset="0"/>
              </a:endParaRPr>
            </a:p>
          </p:txBody>
        </p:sp>
        <p:sp>
          <p:nvSpPr>
            <p:cNvPr id="11" name="Freeform: Shape 10">
              <a:extLst>
                <a:ext uri="{FF2B5EF4-FFF2-40B4-BE49-F238E27FC236}">
                  <a16:creationId xmlns:a16="http://schemas.microsoft.com/office/drawing/2014/main" id="{A1B63FFB-FF29-FA78-1666-9F4F14A8FC0A}"/>
                </a:ext>
              </a:extLst>
            </p:cNvPr>
            <p:cNvSpPr/>
            <p:nvPr/>
          </p:nvSpPr>
          <p:spPr>
            <a:xfrm>
              <a:off x="6450354" y="3506111"/>
              <a:ext cx="725958" cy="362979"/>
            </a:xfrm>
            <a:custGeom>
              <a:avLst/>
              <a:gdLst>
                <a:gd name="connsiteX0" fmla="*/ 0 w 725958"/>
                <a:gd name="connsiteY0" fmla="*/ 36298 h 362979"/>
                <a:gd name="connsiteX1" fmla="*/ 36298 w 725958"/>
                <a:gd name="connsiteY1" fmla="*/ 0 h 362979"/>
                <a:gd name="connsiteX2" fmla="*/ 689660 w 725958"/>
                <a:gd name="connsiteY2" fmla="*/ 0 h 362979"/>
                <a:gd name="connsiteX3" fmla="*/ 725958 w 725958"/>
                <a:gd name="connsiteY3" fmla="*/ 36298 h 362979"/>
                <a:gd name="connsiteX4" fmla="*/ 725958 w 725958"/>
                <a:gd name="connsiteY4" fmla="*/ 326681 h 362979"/>
                <a:gd name="connsiteX5" fmla="*/ 689660 w 725958"/>
                <a:gd name="connsiteY5" fmla="*/ 362979 h 362979"/>
                <a:gd name="connsiteX6" fmla="*/ 36298 w 725958"/>
                <a:gd name="connsiteY6" fmla="*/ 362979 h 362979"/>
                <a:gd name="connsiteX7" fmla="*/ 0 w 725958"/>
                <a:gd name="connsiteY7" fmla="*/ 326681 h 362979"/>
                <a:gd name="connsiteX8" fmla="*/ 0 w 725958"/>
                <a:gd name="connsiteY8" fmla="*/ 36298 h 3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5958" h="362979">
                  <a:moveTo>
                    <a:pt x="0" y="36298"/>
                  </a:moveTo>
                  <a:cubicBezTo>
                    <a:pt x="0" y="16251"/>
                    <a:pt x="16251" y="0"/>
                    <a:pt x="36298" y="0"/>
                  </a:cubicBezTo>
                  <a:lnTo>
                    <a:pt x="689660" y="0"/>
                  </a:lnTo>
                  <a:cubicBezTo>
                    <a:pt x="709707" y="0"/>
                    <a:pt x="725958" y="16251"/>
                    <a:pt x="725958" y="36298"/>
                  </a:cubicBezTo>
                  <a:lnTo>
                    <a:pt x="725958" y="326681"/>
                  </a:lnTo>
                  <a:cubicBezTo>
                    <a:pt x="725958" y="346728"/>
                    <a:pt x="709707" y="362979"/>
                    <a:pt x="689660" y="362979"/>
                  </a:cubicBezTo>
                  <a:lnTo>
                    <a:pt x="36298" y="362979"/>
                  </a:lnTo>
                  <a:cubicBezTo>
                    <a:pt x="16251" y="362979"/>
                    <a:pt x="0" y="346728"/>
                    <a:pt x="0" y="326681"/>
                  </a:cubicBezTo>
                  <a:lnTo>
                    <a:pt x="0" y="36298"/>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966" tIns="19521" rIns="23966" bIns="19521" numCol="1" spcCol="1270" anchor="ctr" anchorCtr="0">
              <a:noAutofit/>
            </a:bodyPr>
            <a:lstStyle/>
            <a:p>
              <a:pPr marL="0" lvl="0" indent="0" algn="ctr" defTabSz="311150">
                <a:lnSpc>
                  <a:spcPct val="90000"/>
                </a:lnSpc>
                <a:spcBef>
                  <a:spcPct val="0"/>
                </a:spcBef>
                <a:spcAft>
                  <a:spcPct val="35000"/>
                </a:spcAft>
                <a:buNone/>
              </a:pPr>
              <a:r>
                <a:rPr lang="en-US" kern="1200" dirty="0">
                  <a:latin typeface="Helvetica" panose="020B0500000000000000" pitchFamily="34" charset="0"/>
                </a:rPr>
                <a:t>Sensitive</a:t>
              </a:r>
              <a:r>
                <a:rPr lang="en-US" sz="700" kern="1200" dirty="0"/>
                <a:t> </a:t>
              </a:r>
              <a:endParaRPr lang="en-GB" sz="700" kern="1200" dirty="0"/>
            </a:p>
          </p:txBody>
        </p:sp>
        <p:sp>
          <p:nvSpPr>
            <p:cNvPr id="12" name="Freeform: Shape 11">
              <a:extLst>
                <a:ext uri="{FF2B5EF4-FFF2-40B4-BE49-F238E27FC236}">
                  <a16:creationId xmlns:a16="http://schemas.microsoft.com/office/drawing/2014/main" id="{1092327F-12A7-8345-ADB3-4D7E361F90AD}"/>
                </a:ext>
              </a:extLst>
            </p:cNvPr>
            <p:cNvSpPr/>
            <p:nvPr/>
          </p:nvSpPr>
          <p:spPr>
            <a:xfrm>
              <a:off x="7357802" y="3506111"/>
              <a:ext cx="725958" cy="362979"/>
            </a:xfrm>
            <a:custGeom>
              <a:avLst/>
              <a:gdLst>
                <a:gd name="connsiteX0" fmla="*/ 0 w 725958"/>
                <a:gd name="connsiteY0" fmla="*/ 36298 h 362979"/>
                <a:gd name="connsiteX1" fmla="*/ 36298 w 725958"/>
                <a:gd name="connsiteY1" fmla="*/ 0 h 362979"/>
                <a:gd name="connsiteX2" fmla="*/ 689660 w 725958"/>
                <a:gd name="connsiteY2" fmla="*/ 0 h 362979"/>
                <a:gd name="connsiteX3" fmla="*/ 725958 w 725958"/>
                <a:gd name="connsiteY3" fmla="*/ 36298 h 362979"/>
                <a:gd name="connsiteX4" fmla="*/ 725958 w 725958"/>
                <a:gd name="connsiteY4" fmla="*/ 326681 h 362979"/>
                <a:gd name="connsiteX5" fmla="*/ 689660 w 725958"/>
                <a:gd name="connsiteY5" fmla="*/ 362979 h 362979"/>
                <a:gd name="connsiteX6" fmla="*/ 36298 w 725958"/>
                <a:gd name="connsiteY6" fmla="*/ 362979 h 362979"/>
                <a:gd name="connsiteX7" fmla="*/ 0 w 725958"/>
                <a:gd name="connsiteY7" fmla="*/ 326681 h 362979"/>
                <a:gd name="connsiteX8" fmla="*/ 0 w 725958"/>
                <a:gd name="connsiteY8" fmla="*/ 36298 h 3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5958" h="362979">
                  <a:moveTo>
                    <a:pt x="0" y="36298"/>
                  </a:moveTo>
                  <a:cubicBezTo>
                    <a:pt x="0" y="16251"/>
                    <a:pt x="16251" y="0"/>
                    <a:pt x="36298" y="0"/>
                  </a:cubicBezTo>
                  <a:lnTo>
                    <a:pt x="689660" y="0"/>
                  </a:lnTo>
                  <a:cubicBezTo>
                    <a:pt x="709707" y="0"/>
                    <a:pt x="725958" y="16251"/>
                    <a:pt x="725958" y="36298"/>
                  </a:cubicBezTo>
                  <a:lnTo>
                    <a:pt x="725958" y="326681"/>
                  </a:lnTo>
                  <a:cubicBezTo>
                    <a:pt x="725958" y="346728"/>
                    <a:pt x="709707" y="362979"/>
                    <a:pt x="689660" y="362979"/>
                  </a:cubicBezTo>
                  <a:lnTo>
                    <a:pt x="36298" y="362979"/>
                  </a:lnTo>
                  <a:cubicBezTo>
                    <a:pt x="16251" y="362979"/>
                    <a:pt x="0" y="346728"/>
                    <a:pt x="0" y="326681"/>
                  </a:cubicBezTo>
                  <a:lnTo>
                    <a:pt x="0" y="36298"/>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966" tIns="19521" rIns="23966" bIns="19521" numCol="1" spcCol="1270" anchor="ctr" anchorCtr="0">
              <a:noAutofit/>
            </a:bodyPr>
            <a:lstStyle/>
            <a:p>
              <a:pPr marL="0" lvl="0" indent="0" algn="ctr" defTabSz="311150">
                <a:lnSpc>
                  <a:spcPct val="90000"/>
                </a:lnSpc>
                <a:spcBef>
                  <a:spcPct val="0"/>
                </a:spcBef>
                <a:spcAft>
                  <a:spcPct val="35000"/>
                </a:spcAft>
                <a:buNone/>
              </a:pPr>
              <a:r>
                <a:rPr lang="en-US" sz="2000" kern="1200" dirty="0">
                  <a:latin typeface="Helvetica" panose="020B0500000000000000" pitchFamily="34" charset="0"/>
                </a:rPr>
                <a:t>Automated</a:t>
              </a:r>
              <a:r>
                <a:rPr lang="en-US" sz="700" kern="1200" dirty="0"/>
                <a:t> </a:t>
              </a:r>
              <a:endParaRPr lang="en-GB" sz="700" kern="1200" dirty="0"/>
            </a:p>
          </p:txBody>
        </p:sp>
      </p:grpSp>
      <p:sp>
        <p:nvSpPr>
          <p:cNvPr id="3" name="Title 1">
            <a:extLst>
              <a:ext uri="{FF2B5EF4-FFF2-40B4-BE49-F238E27FC236}">
                <a16:creationId xmlns:a16="http://schemas.microsoft.com/office/drawing/2014/main" id="{9024E399-C64A-E29E-2928-43F8C8B0BB8D}"/>
              </a:ext>
            </a:extLst>
          </p:cNvPr>
          <p:cNvSpPr txBox="1">
            <a:spLocks/>
          </p:cNvSpPr>
          <p:nvPr/>
        </p:nvSpPr>
        <p:spPr>
          <a:xfrm>
            <a:off x="908566" y="18255"/>
            <a:ext cx="10515600" cy="763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34669A"/>
                </a:solidFill>
                <a:latin typeface="Helvetica" pitchFamily="2" charset="0"/>
              </a:rPr>
              <a:t>Conclusion</a:t>
            </a:r>
            <a:endParaRPr lang="LID4096" sz="3600" dirty="0">
              <a:solidFill>
                <a:srgbClr val="34669A"/>
              </a:solidFill>
              <a:latin typeface="Helvetica" pitchFamily="2" charset="0"/>
            </a:endParaRPr>
          </a:p>
        </p:txBody>
      </p:sp>
      <p:pic>
        <p:nvPicPr>
          <p:cNvPr id="5" name="Graphic 4">
            <a:extLst>
              <a:ext uri="{FF2B5EF4-FFF2-40B4-BE49-F238E27FC236}">
                <a16:creationId xmlns:a16="http://schemas.microsoft.com/office/drawing/2014/main" id="{18F09BD9-2695-0564-2550-9A903B0FBC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000" y="130356"/>
            <a:ext cx="12060000" cy="623170"/>
          </a:xfrm>
          <a:prstGeom prst="rect">
            <a:avLst/>
          </a:prstGeom>
        </p:spPr>
      </p:pic>
      <p:sp>
        <p:nvSpPr>
          <p:cNvPr id="13" name="TextBox 12">
            <a:extLst>
              <a:ext uri="{FF2B5EF4-FFF2-40B4-BE49-F238E27FC236}">
                <a16:creationId xmlns:a16="http://schemas.microsoft.com/office/drawing/2014/main" id="{FB096665-D7F3-7646-2EBD-C4DF107ECBF2}"/>
              </a:ext>
            </a:extLst>
          </p:cNvPr>
          <p:cNvSpPr txBox="1"/>
          <p:nvPr/>
        </p:nvSpPr>
        <p:spPr>
          <a:xfrm>
            <a:off x="3931801" y="1529038"/>
            <a:ext cx="4469130" cy="523220"/>
          </a:xfrm>
          <a:prstGeom prst="rect">
            <a:avLst/>
          </a:prstGeom>
          <a:noFill/>
        </p:spPr>
        <p:txBody>
          <a:bodyPr wrap="square" rtlCol="0">
            <a:spAutoFit/>
          </a:bodyPr>
          <a:lstStyle/>
          <a:p>
            <a:pPr algn="ctr"/>
            <a:r>
              <a:rPr lang="nl-NL" sz="2800" dirty="0">
                <a:latin typeface="Helvetica" panose="020B0500000000000000" pitchFamily="34" charset="0"/>
              </a:rPr>
              <a:t>DHS-GC×GC-TOFMS</a:t>
            </a:r>
            <a:endParaRPr lang="en-GB" sz="2800" dirty="0">
              <a:latin typeface="Helvetica" panose="020B0500000000000000" pitchFamily="34" charset="0"/>
            </a:endParaRPr>
          </a:p>
        </p:txBody>
      </p:sp>
    </p:spTree>
    <p:extLst>
      <p:ext uri="{BB962C8B-B14F-4D97-AF65-F5344CB8AC3E}">
        <p14:creationId xmlns:p14="http://schemas.microsoft.com/office/powerpoint/2010/main" val="470006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D49E4-23C2-33D5-00EA-B6B255E20EE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95B253-75E9-B9EB-8BC4-5BD626421836}"/>
              </a:ext>
            </a:extLst>
          </p:cNvPr>
          <p:cNvSpPr>
            <a:spLocks noGrp="1"/>
          </p:cNvSpPr>
          <p:nvPr>
            <p:ph type="sldNum" sz="quarter" idx="12"/>
          </p:nvPr>
        </p:nvSpPr>
        <p:spPr/>
        <p:txBody>
          <a:bodyPr/>
          <a:lstStyle/>
          <a:p>
            <a:fld id="{D8538AEB-1E50-46F0-91C2-DF13B188657C}" type="slidenum">
              <a:rPr lang="LID4096" smtClean="0"/>
              <a:t>13</a:t>
            </a:fld>
            <a:endParaRPr lang="LID4096"/>
          </a:p>
        </p:txBody>
      </p:sp>
      <p:pic>
        <p:nvPicPr>
          <p:cNvPr id="10" name="Graphic 9">
            <a:extLst>
              <a:ext uri="{FF2B5EF4-FFF2-40B4-BE49-F238E27FC236}">
                <a16:creationId xmlns:a16="http://schemas.microsoft.com/office/drawing/2014/main" id="{0128A1A5-30C7-5E75-047D-50E6051E43B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73039"/>
          <a:stretch/>
        </p:blipFill>
        <p:spPr>
          <a:xfrm>
            <a:off x="51317" y="5962650"/>
            <a:ext cx="805933" cy="788964"/>
          </a:xfrm>
          <a:prstGeom prst="rect">
            <a:avLst/>
          </a:prstGeom>
        </p:spPr>
      </p:pic>
      <p:sp>
        <p:nvSpPr>
          <p:cNvPr id="3" name="Title 1">
            <a:extLst>
              <a:ext uri="{FF2B5EF4-FFF2-40B4-BE49-F238E27FC236}">
                <a16:creationId xmlns:a16="http://schemas.microsoft.com/office/drawing/2014/main" id="{7BBCBBC2-3E79-99DE-A560-8C8092EFD1FE}"/>
              </a:ext>
            </a:extLst>
          </p:cNvPr>
          <p:cNvSpPr txBox="1">
            <a:spLocks/>
          </p:cNvSpPr>
          <p:nvPr/>
        </p:nvSpPr>
        <p:spPr>
          <a:xfrm>
            <a:off x="908566" y="18255"/>
            <a:ext cx="10515600" cy="763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34669A"/>
                </a:solidFill>
                <a:latin typeface="Helvetica" pitchFamily="2" charset="0"/>
              </a:rPr>
              <a:t>Perspectives</a:t>
            </a:r>
            <a:endParaRPr lang="LID4096" sz="3600" dirty="0">
              <a:solidFill>
                <a:srgbClr val="34669A"/>
              </a:solidFill>
              <a:latin typeface="Helvetica" pitchFamily="2" charset="0"/>
            </a:endParaRPr>
          </a:p>
        </p:txBody>
      </p:sp>
      <p:pic>
        <p:nvPicPr>
          <p:cNvPr id="5" name="Graphic 4">
            <a:extLst>
              <a:ext uri="{FF2B5EF4-FFF2-40B4-BE49-F238E27FC236}">
                <a16:creationId xmlns:a16="http://schemas.microsoft.com/office/drawing/2014/main" id="{8F16D05A-C2C3-CAA2-A89C-4CE233353F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000" y="130356"/>
            <a:ext cx="12060000" cy="623170"/>
          </a:xfrm>
          <a:prstGeom prst="rect">
            <a:avLst/>
          </a:prstGeom>
        </p:spPr>
      </p:pic>
      <p:grpSp>
        <p:nvGrpSpPr>
          <p:cNvPr id="12" name="Group 11">
            <a:extLst>
              <a:ext uri="{FF2B5EF4-FFF2-40B4-BE49-F238E27FC236}">
                <a16:creationId xmlns:a16="http://schemas.microsoft.com/office/drawing/2014/main" id="{3481877B-9827-AC47-12E1-4F7F9A55E1C4}"/>
              </a:ext>
            </a:extLst>
          </p:cNvPr>
          <p:cNvGrpSpPr/>
          <p:nvPr/>
        </p:nvGrpSpPr>
        <p:grpSpPr>
          <a:xfrm>
            <a:off x="2826764" y="2283870"/>
            <a:ext cx="6538472" cy="1333430"/>
            <a:chOff x="5614255" y="2645648"/>
            <a:chExt cx="2907542" cy="646120"/>
          </a:xfrm>
        </p:grpSpPr>
        <p:sp>
          <p:nvSpPr>
            <p:cNvPr id="13" name="Freeform: Shape 12">
              <a:extLst>
                <a:ext uri="{FF2B5EF4-FFF2-40B4-BE49-F238E27FC236}">
                  <a16:creationId xmlns:a16="http://schemas.microsoft.com/office/drawing/2014/main" id="{FF901FCD-C1E7-1D1B-B5FB-347DC42A8540}"/>
                </a:ext>
              </a:extLst>
            </p:cNvPr>
            <p:cNvSpPr/>
            <p:nvPr/>
          </p:nvSpPr>
          <p:spPr>
            <a:xfrm>
              <a:off x="5614255" y="2645648"/>
              <a:ext cx="1292241" cy="646120"/>
            </a:xfrm>
            <a:custGeom>
              <a:avLst/>
              <a:gdLst>
                <a:gd name="connsiteX0" fmla="*/ 0 w 1292241"/>
                <a:gd name="connsiteY0" fmla="*/ 64612 h 646120"/>
                <a:gd name="connsiteX1" fmla="*/ 64612 w 1292241"/>
                <a:gd name="connsiteY1" fmla="*/ 0 h 646120"/>
                <a:gd name="connsiteX2" fmla="*/ 1227629 w 1292241"/>
                <a:gd name="connsiteY2" fmla="*/ 0 h 646120"/>
                <a:gd name="connsiteX3" fmla="*/ 1292241 w 1292241"/>
                <a:gd name="connsiteY3" fmla="*/ 64612 h 646120"/>
                <a:gd name="connsiteX4" fmla="*/ 1292241 w 1292241"/>
                <a:gd name="connsiteY4" fmla="*/ 581508 h 646120"/>
                <a:gd name="connsiteX5" fmla="*/ 1227629 w 1292241"/>
                <a:gd name="connsiteY5" fmla="*/ 646120 h 646120"/>
                <a:gd name="connsiteX6" fmla="*/ 64612 w 1292241"/>
                <a:gd name="connsiteY6" fmla="*/ 646120 h 646120"/>
                <a:gd name="connsiteX7" fmla="*/ 0 w 1292241"/>
                <a:gd name="connsiteY7" fmla="*/ 581508 h 646120"/>
                <a:gd name="connsiteX8" fmla="*/ 0 w 1292241"/>
                <a:gd name="connsiteY8" fmla="*/ 64612 h 64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241" h="646120">
                  <a:moveTo>
                    <a:pt x="0" y="64612"/>
                  </a:moveTo>
                  <a:cubicBezTo>
                    <a:pt x="0" y="28928"/>
                    <a:pt x="28928" y="0"/>
                    <a:pt x="64612" y="0"/>
                  </a:cubicBezTo>
                  <a:lnTo>
                    <a:pt x="1227629" y="0"/>
                  </a:lnTo>
                  <a:cubicBezTo>
                    <a:pt x="1263313" y="0"/>
                    <a:pt x="1292241" y="28928"/>
                    <a:pt x="1292241" y="64612"/>
                  </a:cubicBezTo>
                  <a:lnTo>
                    <a:pt x="1292241" y="581508"/>
                  </a:lnTo>
                  <a:cubicBezTo>
                    <a:pt x="1292241" y="617192"/>
                    <a:pt x="1263313" y="646120"/>
                    <a:pt x="1227629" y="646120"/>
                  </a:cubicBezTo>
                  <a:lnTo>
                    <a:pt x="64612" y="646120"/>
                  </a:lnTo>
                  <a:cubicBezTo>
                    <a:pt x="28928" y="646120"/>
                    <a:pt x="0" y="617192"/>
                    <a:pt x="0" y="581508"/>
                  </a:cubicBezTo>
                  <a:lnTo>
                    <a:pt x="0" y="64612"/>
                  </a:lnTo>
                  <a:close/>
                </a:path>
              </a:pathLst>
            </a:custGeom>
            <a:solidFill>
              <a:srgbClr val="2A388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689" tIns="35434" rIns="43689" bIns="35434" numCol="1" spcCol="1270" anchor="ctr" anchorCtr="0">
              <a:noAutofit/>
            </a:bodyPr>
            <a:lstStyle/>
            <a:p>
              <a:pPr marL="0" lvl="0" indent="0" algn="ctr" defTabSz="577850">
                <a:lnSpc>
                  <a:spcPct val="90000"/>
                </a:lnSpc>
                <a:spcBef>
                  <a:spcPct val="0"/>
                </a:spcBef>
                <a:spcAft>
                  <a:spcPct val="35000"/>
                </a:spcAft>
                <a:buNone/>
              </a:pPr>
              <a:r>
                <a:rPr lang="en-US" sz="2000" kern="1200" dirty="0">
                  <a:latin typeface="Helvetica" panose="020B0500000000000000" pitchFamily="34" charset="0"/>
                </a:rPr>
                <a:t>Real archaeological artefacts</a:t>
              </a:r>
              <a:endParaRPr lang="en-GB" sz="2000" kern="1200" dirty="0">
                <a:latin typeface="Helvetica" panose="020B0500000000000000" pitchFamily="34" charset="0"/>
              </a:endParaRPr>
            </a:p>
          </p:txBody>
        </p:sp>
        <p:sp>
          <p:nvSpPr>
            <p:cNvPr id="14" name="Freeform: Shape 13">
              <a:extLst>
                <a:ext uri="{FF2B5EF4-FFF2-40B4-BE49-F238E27FC236}">
                  <a16:creationId xmlns:a16="http://schemas.microsoft.com/office/drawing/2014/main" id="{D0A85818-763D-BD57-B74A-71484742D805}"/>
                </a:ext>
              </a:extLst>
            </p:cNvPr>
            <p:cNvSpPr/>
            <p:nvPr/>
          </p:nvSpPr>
          <p:spPr>
            <a:xfrm>
              <a:off x="7229556" y="2645648"/>
              <a:ext cx="1292241" cy="646120"/>
            </a:xfrm>
            <a:custGeom>
              <a:avLst/>
              <a:gdLst>
                <a:gd name="connsiteX0" fmla="*/ 0 w 1292241"/>
                <a:gd name="connsiteY0" fmla="*/ 64612 h 646120"/>
                <a:gd name="connsiteX1" fmla="*/ 64612 w 1292241"/>
                <a:gd name="connsiteY1" fmla="*/ 0 h 646120"/>
                <a:gd name="connsiteX2" fmla="*/ 1227629 w 1292241"/>
                <a:gd name="connsiteY2" fmla="*/ 0 h 646120"/>
                <a:gd name="connsiteX3" fmla="*/ 1292241 w 1292241"/>
                <a:gd name="connsiteY3" fmla="*/ 64612 h 646120"/>
                <a:gd name="connsiteX4" fmla="*/ 1292241 w 1292241"/>
                <a:gd name="connsiteY4" fmla="*/ 581508 h 646120"/>
                <a:gd name="connsiteX5" fmla="*/ 1227629 w 1292241"/>
                <a:gd name="connsiteY5" fmla="*/ 646120 h 646120"/>
                <a:gd name="connsiteX6" fmla="*/ 64612 w 1292241"/>
                <a:gd name="connsiteY6" fmla="*/ 646120 h 646120"/>
                <a:gd name="connsiteX7" fmla="*/ 0 w 1292241"/>
                <a:gd name="connsiteY7" fmla="*/ 581508 h 646120"/>
                <a:gd name="connsiteX8" fmla="*/ 0 w 1292241"/>
                <a:gd name="connsiteY8" fmla="*/ 64612 h 64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241" h="646120">
                  <a:moveTo>
                    <a:pt x="0" y="64612"/>
                  </a:moveTo>
                  <a:cubicBezTo>
                    <a:pt x="0" y="28928"/>
                    <a:pt x="28928" y="0"/>
                    <a:pt x="64612" y="0"/>
                  </a:cubicBezTo>
                  <a:lnTo>
                    <a:pt x="1227629" y="0"/>
                  </a:lnTo>
                  <a:cubicBezTo>
                    <a:pt x="1263313" y="0"/>
                    <a:pt x="1292241" y="28928"/>
                    <a:pt x="1292241" y="64612"/>
                  </a:cubicBezTo>
                  <a:lnTo>
                    <a:pt x="1292241" y="581508"/>
                  </a:lnTo>
                  <a:cubicBezTo>
                    <a:pt x="1292241" y="617192"/>
                    <a:pt x="1263313" y="646120"/>
                    <a:pt x="1227629" y="646120"/>
                  </a:cubicBezTo>
                  <a:lnTo>
                    <a:pt x="64612" y="646120"/>
                  </a:lnTo>
                  <a:cubicBezTo>
                    <a:pt x="28928" y="646120"/>
                    <a:pt x="0" y="617192"/>
                    <a:pt x="0" y="581508"/>
                  </a:cubicBezTo>
                  <a:lnTo>
                    <a:pt x="0" y="64612"/>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689" tIns="35434" rIns="43689" bIns="35434" numCol="1" spcCol="1270" anchor="ctr" anchorCtr="0">
              <a:noAutofit/>
            </a:bodyPr>
            <a:lstStyle/>
            <a:p>
              <a:pPr marL="0" lvl="0" indent="0" algn="ctr" defTabSz="577850">
                <a:lnSpc>
                  <a:spcPct val="90000"/>
                </a:lnSpc>
                <a:spcBef>
                  <a:spcPct val="0"/>
                </a:spcBef>
                <a:spcAft>
                  <a:spcPct val="35000"/>
                </a:spcAft>
                <a:buNone/>
              </a:pPr>
              <a:r>
                <a:rPr lang="en-US" sz="2000" kern="1200" dirty="0">
                  <a:latin typeface="Helvetica" panose="020B0500000000000000" pitchFamily="34" charset="0"/>
                </a:rPr>
                <a:t>Extent the database</a:t>
              </a:r>
              <a:endParaRPr lang="en-GB" sz="2000" kern="1200" dirty="0">
                <a:latin typeface="Helvetica" panose="020B0500000000000000" pitchFamily="34" charset="0"/>
              </a:endParaRPr>
            </a:p>
          </p:txBody>
        </p:sp>
      </p:grpSp>
      <p:pic>
        <p:nvPicPr>
          <p:cNvPr id="16" name="Picture 15" descr="A glass flask with a device&#10;&#10;AI-generated content may be incorrect.">
            <a:extLst>
              <a:ext uri="{FF2B5EF4-FFF2-40B4-BE49-F238E27FC236}">
                <a16:creationId xmlns:a16="http://schemas.microsoft.com/office/drawing/2014/main" id="{BDCE6D4B-5185-7950-0809-415807962279}"/>
              </a:ext>
            </a:extLst>
          </p:cNvPr>
          <p:cNvPicPr>
            <a:picLocks noChangeAspect="1"/>
          </p:cNvPicPr>
          <p:nvPr/>
        </p:nvPicPr>
        <p:blipFill>
          <a:blip r:embed="rId6">
            <a:extLst>
              <a:ext uri="{28A0092B-C50C-407E-A947-70E740481C1C}">
                <a14:useLocalDpi xmlns:a14="http://schemas.microsoft.com/office/drawing/2010/main" val="0"/>
              </a:ext>
            </a:extLst>
          </a:blip>
          <a:srcRect l="5001" t="5185" r="32666" b="11260"/>
          <a:stretch/>
        </p:blipFill>
        <p:spPr>
          <a:xfrm rot="5400000">
            <a:off x="461526" y="3822759"/>
            <a:ext cx="2708910" cy="2723396"/>
          </a:xfrm>
          <a:prstGeom prst="ellipse">
            <a:avLst/>
          </a:prstGeom>
        </p:spPr>
      </p:pic>
    </p:spTree>
    <p:extLst>
      <p:ext uri="{BB962C8B-B14F-4D97-AF65-F5344CB8AC3E}">
        <p14:creationId xmlns:p14="http://schemas.microsoft.com/office/powerpoint/2010/main" val="2239026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6CDAF-805C-9D75-5109-F7D19753638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FD81C3F-95C3-D09C-59B9-5712008C988F}"/>
              </a:ext>
            </a:extLst>
          </p:cNvPr>
          <p:cNvSpPr/>
          <p:nvPr/>
        </p:nvSpPr>
        <p:spPr>
          <a:xfrm>
            <a:off x="1600200" y="2262888"/>
            <a:ext cx="9302971" cy="21644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E979F501-DA03-2636-1AE4-4DA0AD9B0C57}"/>
              </a:ext>
            </a:extLst>
          </p:cNvPr>
          <p:cNvSpPr/>
          <p:nvPr/>
        </p:nvSpPr>
        <p:spPr>
          <a:xfrm>
            <a:off x="1" y="0"/>
            <a:ext cx="857249" cy="6858000"/>
          </a:xfrm>
          <a:prstGeom prst="rect">
            <a:avLst/>
          </a:prstGeom>
          <a:solidFill>
            <a:srgbClr val="34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pic>
        <p:nvPicPr>
          <p:cNvPr id="7" name="Graphic 6">
            <a:extLst>
              <a:ext uri="{FF2B5EF4-FFF2-40B4-BE49-F238E27FC236}">
                <a16:creationId xmlns:a16="http://schemas.microsoft.com/office/drawing/2014/main" id="{51BC2C77-C82D-0F81-200C-F21A2EF98A8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73039"/>
          <a:stretch/>
        </p:blipFill>
        <p:spPr>
          <a:xfrm>
            <a:off x="51317" y="5962650"/>
            <a:ext cx="805933" cy="788964"/>
          </a:xfrm>
          <a:prstGeom prst="rect">
            <a:avLst/>
          </a:prstGeom>
        </p:spPr>
      </p:pic>
      <p:sp>
        <p:nvSpPr>
          <p:cNvPr id="8" name="Slide Number Placeholder 7">
            <a:extLst>
              <a:ext uri="{FF2B5EF4-FFF2-40B4-BE49-F238E27FC236}">
                <a16:creationId xmlns:a16="http://schemas.microsoft.com/office/drawing/2014/main" id="{393D5506-0AA0-FBB0-2A60-2101C146584E}"/>
              </a:ext>
            </a:extLst>
          </p:cNvPr>
          <p:cNvSpPr>
            <a:spLocks noGrp="1"/>
          </p:cNvSpPr>
          <p:nvPr>
            <p:ph type="sldNum" sz="quarter" idx="12"/>
          </p:nvPr>
        </p:nvSpPr>
        <p:spPr/>
        <p:txBody>
          <a:bodyPr/>
          <a:lstStyle/>
          <a:p>
            <a:fld id="{1C0906B3-9233-5142-838A-F32E2542B984}" type="slidenum">
              <a:rPr lang="en-BE" smtClean="0"/>
              <a:t>14</a:t>
            </a:fld>
            <a:endParaRPr lang="en-BE"/>
          </a:p>
        </p:txBody>
      </p:sp>
      <p:pic>
        <p:nvPicPr>
          <p:cNvPr id="2" name="Picture 1">
            <a:extLst>
              <a:ext uri="{FF2B5EF4-FFF2-40B4-BE49-F238E27FC236}">
                <a16:creationId xmlns:a16="http://schemas.microsoft.com/office/drawing/2014/main" id="{A1178FB8-07D1-23BA-10C7-D587D5F22358}"/>
              </a:ext>
            </a:extLst>
          </p:cNvPr>
          <p:cNvPicPr>
            <a:picLocks noChangeAspect="1"/>
          </p:cNvPicPr>
          <p:nvPr/>
        </p:nvPicPr>
        <p:blipFill>
          <a:blip r:embed="rId4"/>
          <a:stretch>
            <a:fillRect/>
          </a:stretch>
        </p:blipFill>
        <p:spPr>
          <a:xfrm>
            <a:off x="9077939" y="2055084"/>
            <a:ext cx="1266022" cy="1582184"/>
          </a:xfrm>
          <a:prstGeom prst="rect">
            <a:avLst/>
          </a:prstGeom>
        </p:spPr>
      </p:pic>
      <p:pic>
        <p:nvPicPr>
          <p:cNvPr id="10" name="Picture 9" descr="A group of people posing for a photo&#10;&#10;AI-generated content may be incorrect.">
            <a:extLst>
              <a:ext uri="{FF2B5EF4-FFF2-40B4-BE49-F238E27FC236}">
                <a16:creationId xmlns:a16="http://schemas.microsoft.com/office/drawing/2014/main" id="{8B251BC8-6E07-2F30-E2C9-36ECEA90E6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4062" y="2055084"/>
            <a:ext cx="4693183" cy="3519887"/>
          </a:xfrm>
          <a:prstGeom prst="rect">
            <a:avLst/>
          </a:prstGeom>
        </p:spPr>
      </p:pic>
      <p:sp>
        <p:nvSpPr>
          <p:cNvPr id="4" name="TextBox 3">
            <a:extLst>
              <a:ext uri="{FF2B5EF4-FFF2-40B4-BE49-F238E27FC236}">
                <a16:creationId xmlns:a16="http://schemas.microsoft.com/office/drawing/2014/main" id="{8910E4DA-EA04-7CFC-AB94-E52C8ED84F15}"/>
              </a:ext>
            </a:extLst>
          </p:cNvPr>
          <p:cNvSpPr txBox="1"/>
          <p:nvPr/>
        </p:nvSpPr>
        <p:spPr>
          <a:xfrm>
            <a:off x="3460172" y="1229726"/>
            <a:ext cx="7782791" cy="584775"/>
          </a:xfrm>
          <a:prstGeom prst="rect">
            <a:avLst/>
          </a:prstGeom>
          <a:noFill/>
        </p:spPr>
        <p:txBody>
          <a:bodyPr wrap="square" rtlCol="0">
            <a:spAutoFit/>
          </a:bodyPr>
          <a:lstStyle/>
          <a:p>
            <a:r>
              <a:rPr lang="en-US" sz="3200" dirty="0">
                <a:solidFill>
                  <a:srgbClr val="34669A"/>
                </a:solidFill>
                <a:latin typeface="Helvetica" panose="020B0500000000000000" pitchFamily="34" charset="0"/>
              </a:rPr>
              <a:t>Thank you for your attention!</a:t>
            </a:r>
            <a:endParaRPr lang="en-GB" sz="3200" dirty="0">
              <a:solidFill>
                <a:srgbClr val="34669A"/>
              </a:solidFill>
              <a:latin typeface="Helvetica" panose="020B0500000000000000" pitchFamily="34" charset="0"/>
            </a:endParaRPr>
          </a:p>
        </p:txBody>
      </p:sp>
      <p:sp>
        <p:nvSpPr>
          <p:cNvPr id="5" name="Content Placeholder 2">
            <a:extLst>
              <a:ext uri="{FF2B5EF4-FFF2-40B4-BE49-F238E27FC236}">
                <a16:creationId xmlns:a16="http://schemas.microsoft.com/office/drawing/2014/main" id="{54F391B4-31C4-64AF-13F1-116ACBDBFF22}"/>
              </a:ext>
            </a:extLst>
          </p:cNvPr>
          <p:cNvSpPr txBox="1">
            <a:spLocks/>
          </p:cNvSpPr>
          <p:nvPr/>
        </p:nvSpPr>
        <p:spPr>
          <a:xfrm>
            <a:off x="997666" y="2028858"/>
            <a:ext cx="2132559" cy="3689167"/>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400" b="1" dirty="0">
                <a:solidFill>
                  <a:srgbClr val="2663A5"/>
                </a:solidFill>
                <a:latin typeface="Helvetica" panose="020B0500000000000000" pitchFamily="34" charset="0"/>
              </a:rPr>
              <a:t>Prof. Jef Focant</a:t>
            </a:r>
          </a:p>
          <a:p>
            <a:r>
              <a:rPr lang="fr-FR" sz="1400" b="1" dirty="0">
                <a:solidFill>
                  <a:srgbClr val="2663A5"/>
                </a:solidFill>
                <a:latin typeface="Helvetica" panose="020B0500000000000000" pitchFamily="34" charset="0"/>
              </a:rPr>
              <a:t>Dr. PH Stefanuto</a:t>
            </a:r>
          </a:p>
          <a:p>
            <a:endParaRPr lang="fr-FR" sz="1400" b="1" dirty="0">
              <a:latin typeface="Helvetica" panose="020B0500000000000000" pitchFamily="34" charset="0"/>
            </a:endParaRPr>
          </a:p>
          <a:p>
            <a:r>
              <a:rPr lang="fr-FR" sz="1400" dirty="0">
                <a:latin typeface="Helvetica" panose="020B0500000000000000" pitchFamily="34" charset="0"/>
              </a:rPr>
              <a:t>Thibaut Dejong</a:t>
            </a:r>
          </a:p>
          <a:p>
            <a:r>
              <a:rPr lang="fr-FR" sz="1400" dirty="0">
                <a:latin typeface="Helvetica" panose="020B0500000000000000" pitchFamily="34" charset="0"/>
              </a:rPr>
              <a:t>Thibault Massenet</a:t>
            </a:r>
          </a:p>
          <a:p>
            <a:r>
              <a:rPr lang="en-US" sz="1400" dirty="0">
                <a:latin typeface="Helvetica" panose="020B0500000000000000" pitchFamily="34" charset="0"/>
              </a:rPr>
              <a:t>Géraldine Dumont</a:t>
            </a:r>
          </a:p>
          <a:p>
            <a:r>
              <a:rPr lang="en-US" sz="1400" dirty="0">
                <a:latin typeface="Helvetica" panose="020B0500000000000000" pitchFamily="34" charset="0"/>
              </a:rPr>
              <a:t>Djulia Bensaada</a:t>
            </a:r>
          </a:p>
          <a:p>
            <a:r>
              <a:rPr lang="en-US" sz="1400" dirty="0">
                <a:latin typeface="Helvetica" panose="020B0500000000000000" pitchFamily="34" charset="0"/>
              </a:rPr>
              <a:t>Titziana Orlando</a:t>
            </a:r>
          </a:p>
          <a:p>
            <a:r>
              <a:rPr lang="en-US" sz="1400" dirty="0">
                <a:latin typeface="Helvetica" panose="020B0500000000000000" pitchFamily="34" charset="0"/>
              </a:rPr>
              <a:t>Ana</a:t>
            </a:r>
            <a:r>
              <a:rPr lang="nl-NL" sz="1400" dirty="0" err="1">
                <a:latin typeface="Helvetica" panose="020B0500000000000000" pitchFamily="34" charset="0"/>
              </a:rPr>
              <a:t>ïs</a:t>
            </a:r>
            <a:r>
              <a:rPr lang="nl-NL" sz="1400" dirty="0">
                <a:latin typeface="Helvetica" panose="020B0500000000000000" pitchFamily="34" charset="0"/>
              </a:rPr>
              <a:t> Rodrigues</a:t>
            </a:r>
          </a:p>
          <a:p>
            <a:r>
              <a:rPr lang="nl-NL" sz="1400" dirty="0">
                <a:latin typeface="Helvetica" panose="020B0500000000000000" pitchFamily="34" charset="0"/>
              </a:rPr>
              <a:t>Siebe Lievens</a:t>
            </a:r>
          </a:p>
          <a:p>
            <a:r>
              <a:rPr lang="fr-FR" sz="1400" dirty="0">
                <a:latin typeface="Helvetica" pitchFamily="2" charset="0"/>
              </a:rPr>
              <a:t>Dr. Armélinda Agnello</a:t>
            </a:r>
          </a:p>
          <a:p>
            <a:r>
              <a:rPr lang="en-US" sz="1400" dirty="0">
                <a:latin typeface="Helvetica" pitchFamily="2" charset="0"/>
              </a:rPr>
              <a:t>Stéphanie Hendrick</a:t>
            </a:r>
          </a:p>
          <a:p>
            <a:r>
              <a:rPr lang="en-US" sz="1400" dirty="0">
                <a:latin typeface="Helvetica" pitchFamily="2" charset="0"/>
              </a:rPr>
              <a:t>Grégory Gridelet</a:t>
            </a:r>
          </a:p>
          <a:p>
            <a:r>
              <a:rPr lang="en-US" sz="1400" dirty="0">
                <a:latin typeface="Helvetica" pitchFamily="2" charset="0"/>
              </a:rPr>
              <a:t>Océane </a:t>
            </a:r>
            <a:r>
              <a:rPr lang="en-US" sz="1400" dirty="0" err="1">
                <a:latin typeface="Helvetica" pitchFamily="2" charset="0"/>
              </a:rPr>
              <a:t>Tirsel</a:t>
            </a:r>
            <a:endParaRPr lang="en-US" sz="1400" dirty="0">
              <a:latin typeface="Helvetica" pitchFamily="2" charset="0"/>
            </a:endParaRPr>
          </a:p>
          <a:p>
            <a:endParaRPr lang="en-US" sz="1400" dirty="0">
              <a:latin typeface="Helvetica" panose="020B0500000000000000" pitchFamily="34" charset="0"/>
            </a:endParaRPr>
          </a:p>
          <a:p>
            <a:endParaRPr lang="en-US" sz="1400" dirty="0">
              <a:latin typeface="Helvetica" panose="020B0500000000000000" pitchFamily="34" charset="0"/>
            </a:endParaRPr>
          </a:p>
        </p:txBody>
      </p:sp>
      <p:sp>
        <p:nvSpPr>
          <p:cNvPr id="6" name="Content Placeholder 2">
            <a:extLst>
              <a:ext uri="{FF2B5EF4-FFF2-40B4-BE49-F238E27FC236}">
                <a16:creationId xmlns:a16="http://schemas.microsoft.com/office/drawing/2014/main" id="{BEE2927B-6044-5B68-4ACD-312D642AD074}"/>
              </a:ext>
            </a:extLst>
          </p:cNvPr>
          <p:cNvSpPr txBox="1">
            <a:spLocks/>
          </p:cNvSpPr>
          <p:nvPr/>
        </p:nvSpPr>
        <p:spPr>
          <a:xfrm>
            <a:off x="981504" y="4673278"/>
            <a:ext cx="2170413" cy="13916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500" dirty="0"/>
          </a:p>
        </p:txBody>
      </p:sp>
      <p:sp>
        <p:nvSpPr>
          <p:cNvPr id="9" name="TextBox 8">
            <a:extLst>
              <a:ext uri="{FF2B5EF4-FFF2-40B4-BE49-F238E27FC236}">
                <a16:creationId xmlns:a16="http://schemas.microsoft.com/office/drawing/2014/main" id="{F76F73FF-6691-76B9-ACC8-10CC3258F2E8}"/>
              </a:ext>
            </a:extLst>
          </p:cNvPr>
          <p:cNvSpPr txBox="1"/>
          <p:nvPr/>
        </p:nvSpPr>
        <p:spPr>
          <a:xfrm>
            <a:off x="8979558" y="3690702"/>
            <a:ext cx="2542309" cy="1092607"/>
          </a:xfrm>
          <a:prstGeom prst="rect">
            <a:avLst/>
          </a:prstGeom>
          <a:noFill/>
        </p:spPr>
        <p:txBody>
          <a:bodyPr wrap="square" rtlCol="0">
            <a:spAutoFit/>
          </a:bodyPr>
          <a:lstStyle/>
          <a:p>
            <a:r>
              <a:rPr lang="nl-NL" sz="1300" b="1" dirty="0">
                <a:solidFill>
                  <a:srgbClr val="34669A"/>
                </a:solidFill>
                <a:latin typeface="Helvetica" panose="020B0500000000000000" pitchFamily="34" charset="0"/>
              </a:rPr>
              <a:t>Prof. Veerle Rots</a:t>
            </a:r>
          </a:p>
          <a:p>
            <a:r>
              <a:rPr lang="nl-NL" sz="1300" b="1" dirty="0">
                <a:solidFill>
                  <a:srgbClr val="34669A"/>
                </a:solidFill>
                <a:latin typeface="Helvetica" panose="020B0500000000000000" pitchFamily="34" charset="0"/>
              </a:rPr>
              <a:t>Dr. Dries Cnuts </a:t>
            </a:r>
          </a:p>
          <a:p>
            <a:endParaRPr lang="nl-NL" sz="1300" dirty="0">
              <a:latin typeface="Helvetica" panose="020B0500000000000000" pitchFamily="34" charset="0"/>
            </a:endParaRPr>
          </a:p>
          <a:p>
            <a:r>
              <a:rPr lang="nl-NL" sz="1300" dirty="0">
                <a:latin typeface="Helvetica" panose="020B0500000000000000" pitchFamily="34" charset="0"/>
              </a:rPr>
              <a:t>Ronè Oberholzer</a:t>
            </a:r>
          </a:p>
          <a:p>
            <a:r>
              <a:rPr lang="nl-NL" sz="1300" dirty="0">
                <a:latin typeface="Helvetica" panose="020B0500000000000000" pitchFamily="34" charset="0"/>
              </a:rPr>
              <a:t>Christian Lepers </a:t>
            </a:r>
            <a:endParaRPr lang="en-GB" sz="1300" dirty="0">
              <a:latin typeface="Helvetica" panose="020B0500000000000000" pitchFamily="34" charset="0"/>
            </a:endParaRPr>
          </a:p>
        </p:txBody>
      </p:sp>
      <p:sp>
        <p:nvSpPr>
          <p:cNvPr id="12" name="TextBox 9">
            <a:extLst>
              <a:ext uri="{FF2B5EF4-FFF2-40B4-BE49-F238E27FC236}">
                <a16:creationId xmlns:a16="http://schemas.microsoft.com/office/drawing/2014/main" id="{71F90597-A217-F225-FC60-362D0F9C4259}"/>
              </a:ext>
            </a:extLst>
          </p:cNvPr>
          <p:cNvSpPr txBox="1">
            <a:spLocks noChangeArrowheads="1"/>
          </p:cNvSpPr>
          <p:nvPr/>
        </p:nvSpPr>
        <p:spPr bwMode="auto">
          <a:xfrm rot="16200000">
            <a:off x="-2394077" y="2623957"/>
            <a:ext cx="5617243" cy="369332"/>
          </a:xfrm>
          <a:prstGeom prst="rect">
            <a:avLst/>
          </a:prstGeom>
          <a:noFill/>
          <a:ln>
            <a:noFill/>
          </a:ln>
        </p:spPr>
        <p:txBody>
          <a:bodyPr wrap="none">
            <a:spAutoFit/>
          </a:bodyPr>
          <a:lstStyle>
            <a:lvl1pPr>
              <a:spcBef>
                <a:spcPct val="20000"/>
              </a:spcBef>
              <a:buFont typeface="Arial" panose="020B0604020202020204" pitchFamily="34" charset="0"/>
              <a:buChar char="•"/>
              <a:defRPr sz="14600">
                <a:solidFill>
                  <a:schemeClr val="tx1"/>
                </a:solidFill>
                <a:latin typeface="Calibri" panose="020F0502020204030204" pitchFamily="34" charset="0"/>
                <a:ea typeface="ＭＳ Ｐゴシック" charset="-128"/>
              </a:defRPr>
            </a:lvl1pPr>
            <a:lvl2pPr marL="742950" indent="-285750">
              <a:spcBef>
                <a:spcPct val="20000"/>
              </a:spcBef>
              <a:buFont typeface="Arial" panose="020B0604020202020204" pitchFamily="34" charset="0"/>
              <a:buChar char="–"/>
              <a:defRPr sz="12800">
                <a:solidFill>
                  <a:schemeClr val="tx1"/>
                </a:solidFill>
                <a:latin typeface="Calibri" panose="020F0502020204030204" pitchFamily="34" charset="0"/>
                <a:ea typeface="ＭＳ Ｐゴシック" charset="-128"/>
              </a:defRPr>
            </a:lvl2pPr>
            <a:lvl3pPr marL="1143000" indent="-228600">
              <a:spcBef>
                <a:spcPct val="20000"/>
              </a:spcBef>
              <a:buFont typeface="Arial" panose="020B0604020202020204" pitchFamily="34" charset="0"/>
              <a:buChar char="•"/>
              <a:defRPr sz="11000">
                <a:solidFill>
                  <a:schemeClr val="tx1"/>
                </a:solidFill>
                <a:latin typeface="Calibri" panose="020F0502020204030204" pitchFamily="34" charset="0"/>
                <a:ea typeface="ＭＳ Ｐゴシック" charset="-128"/>
              </a:defRPr>
            </a:lvl3pPr>
            <a:lvl4pPr marL="1600200" indent="-228600">
              <a:spcBef>
                <a:spcPct val="20000"/>
              </a:spcBef>
              <a:buFont typeface="Arial" panose="020B0604020202020204" pitchFamily="34" charset="0"/>
              <a:buChar char="–"/>
              <a:defRPr sz="9100">
                <a:solidFill>
                  <a:schemeClr val="tx1"/>
                </a:solidFill>
                <a:latin typeface="Calibri" panose="020F0502020204030204" pitchFamily="34" charset="0"/>
                <a:ea typeface="ＭＳ Ｐゴシック" charset="-128"/>
              </a:defRPr>
            </a:lvl4pPr>
            <a:lvl5pPr marL="2057400" indent="-228600">
              <a:spcBef>
                <a:spcPct val="20000"/>
              </a:spcBef>
              <a:buFont typeface="Arial" panose="020B0604020202020204" pitchFamily="34" charset="0"/>
              <a:buChar char="»"/>
              <a:defRPr sz="9100">
                <a:solidFill>
                  <a:schemeClr val="tx1"/>
                </a:solidFill>
                <a:latin typeface="Calibri" panose="020F0502020204030204" pitchFamily="34" charset="0"/>
                <a:ea typeface="ＭＳ Ｐゴシック" charset="-128"/>
              </a:defRPr>
            </a:lvl5pPr>
            <a:lvl6pPr marL="2514600" indent="-228600" defTabSz="4318000" eaLnBrk="0" fontAlgn="base" hangingPunct="0">
              <a:spcBef>
                <a:spcPct val="20000"/>
              </a:spcBef>
              <a:spcAft>
                <a:spcPct val="0"/>
              </a:spcAft>
              <a:buFont typeface="Arial" panose="020B0604020202020204" pitchFamily="34" charset="0"/>
              <a:buChar char="»"/>
              <a:defRPr sz="9100">
                <a:solidFill>
                  <a:schemeClr val="tx1"/>
                </a:solidFill>
                <a:latin typeface="Calibri" panose="020F0502020204030204" pitchFamily="34" charset="0"/>
                <a:ea typeface="ＭＳ Ｐゴシック" charset="-128"/>
              </a:defRPr>
            </a:lvl6pPr>
            <a:lvl7pPr marL="2971800" indent="-228600" defTabSz="4318000" eaLnBrk="0" fontAlgn="base" hangingPunct="0">
              <a:spcBef>
                <a:spcPct val="20000"/>
              </a:spcBef>
              <a:spcAft>
                <a:spcPct val="0"/>
              </a:spcAft>
              <a:buFont typeface="Arial" panose="020B0604020202020204" pitchFamily="34" charset="0"/>
              <a:buChar char="»"/>
              <a:defRPr sz="9100">
                <a:solidFill>
                  <a:schemeClr val="tx1"/>
                </a:solidFill>
                <a:latin typeface="Calibri" panose="020F0502020204030204" pitchFamily="34" charset="0"/>
                <a:ea typeface="ＭＳ Ｐゴシック" charset="-128"/>
              </a:defRPr>
            </a:lvl7pPr>
            <a:lvl8pPr marL="3429000" indent="-228600" defTabSz="4318000" eaLnBrk="0" fontAlgn="base" hangingPunct="0">
              <a:spcBef>
                <a:spcPct val="20000"/>
              </a:spcBef>
              <a:spcAft>
                <a:spcPct val="0"/>
              </a:spcAft>
              <a:buFont typeface="Arial" panose="020B0604020202020204" pitchFamily="34" charset="0"/>
              <a:buChar char="»"/>
              <a:defRPr sz="9100">
                <a:solidFill>
                  <a:schemeClr val="tx1"/>
                </a:solidFill>
                <a:latin typeface="Calibri" panose="020F0502020204030204" pitchFamily="34" charset="0"/>
                <a:ea typeface="ＭＳ Ｐゴシック" charset="-128"/>
              </a:defRPr>
            </a:lvl8pPr>
            <a:lvl9pPr marL="3886200" indent="-228600" defTabSz="4318000" eaLnBrk="0" fontAlgn="base" hangingPunct="0">
              <a:spcBef>
                <a:spcPct val="20000"/>
              </a:spcBef>
              <a:spcAft>
                <a:spcPct val="0"/>
              </a:spcAft>
              <a:buFont typeface="Arial" panose="020B0604020202020204" pitchFamily="34" charset="0"/>
              <a:buChar char="»"/>
              <a:defRPr sz="9100">
                <a:solidFill>
                  <a:schemeClr val="tx1"/>
                </a:solidFill>
                <a:latin typeface="Calibri" panose="020F0502020204030204" pitchFamily="34" charset="0"/>
                <a:ea typeface="ＭＳ Ｐゴシック" charset="-128"/>
              </a:defRPr>
            </a:lvl9pPr>
          </a:lstStyle>
          <a:p>
            <a:pPr defTabSz="4173779" eaLnBrk="1" hangingPunct="1">
              <a:spcBef>
                <a:spcPct val="0"/>
              </a:spcBef>
              <a:buFontTx/>
              <a:buNone/>
              <a:defRPr/>
            </a:pPr>
            <a:r>
              <a:rPr lang="en-US" altLang="en-US" sz="1800" b="1" dirty="0">
                <a:solidFill>
                  <a:srgbClr val="FFFFFF"/>
                </a:solidFill>
                <a:latin typeface="Avenir Next Cyr W04 Demi" panose="020B0703020202020204" pitchFamily="34" charset="0"/>
                <a:cs typeface="Arial" panose="020B0604020202020204" pitchFamily="34" charset="0"/>
              </a:rPr>
              <a:t>Organic and Biological Analytical Chemistry Group</a:t>
            </a:r>
            <a:endParaRPr lang="fr-BE" altLang="en-US" sz="1800" b="1" dirty="0">
              <a:solidFill>
                <a:srgbClr val="FFFFFF"/>
              </a:solidFill>
              <a:latin typeface="Avenir Next Cyr W04 Demi" panose="020B0703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9EFF16C-047B-25AE-69D7-89A0812E7E9A}"/>
              </a:ext>
            </a:extLst>
          </p:cNvPr>
          <p:cNvSpPr txBox="1"/>
          <p:nvPr/>
        </p:nvSpPr>
        <p:spPr>
          <a:xfrm>
            <a:off x="981504" y="6474615"/>
            <a:ext cx="8588829" cy="276999"/>
          </a:xfrm>
          <a:prstGeom prst="rect">
            <a:avLst/>
          </a:prstGeom>
          <a:noFill/>
        </p:spPr>
        <p:txBody>
          <a:bodyPr wrap="square">
            <a:spAutoFit/>
          </a:bodyPr>
          <a:lstStyle/>
          <a:p>
            <a:r>
              <a:rPr lang="en-GB" sz="1200" dirty="0">
                <a:solidFill>
                  <a:schemeClr val="bg1">
                    <a:lumMod val="65000"/>
                  </a:schemeClr>
                </a:solidFill>
                <a:effectLst/>
                <a:latin typeface="Helvetica" pitchFamily="2" charset="0"/>
                <a:ea typeface="Calibri" panose="020F0502020204030204" pitchFamily="34" charset="0"/>
              </a:rPr>
              <a:t>This research was funded by the University of Liège though collaborative actions in the ARC-project GLUE (PI: V. Rots)</a:t>
            </a:r>
            <a:endParaRPr lang="LID4096" sz="1200" dirty="0">
              <a:solidFill>
                <a:schemeClr val="bg1">
                  <a:lumMod val="65000"/>
                </a:schemeClr>
              </a:solidFill>
            </a:endParaRPr>
          </a:p>
        </p:txBody>
      </p:sp>
    </p:spTree>
    <p:extLst>
      <p:ext uri="{BB962C8B-B14F-4D97-AF65-F5344CB8AC3E}">
        <p14:creationId xmlns:p14="http://schemas.microsoft.com/office/powerpoint/2010/main" val="3109226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6112F-20A1-6576-AD15-195E85A5A409}"/>
              </a:ext>
            </a:extLst>
          </p:cNvPr>
          <p:cNvSpPr>
            <a:spLocks noGrp="1"/>
          </p:cNvSpPr>
          <p:nvPr>
            <p:ph type="title"/>
          </p:nvPr>
        </p:nvSpPr>
        <p:spPr>
          <a:xfrm>
            <a:off x="908566" y="18255"/>
            <a:ext cx="10515600" cy="763141"/>
          </a:xfrm>
        </p:spPr>
        <p:txBody>
          <a:bodyPr>
            <a:normAutofit/>
          </a:bodyPr>
          <a:lstStyle/>
          <a:p>
            <a:pPr algn="ctr"/>
            <a:r>
              <a:rPr lang="nl-NL" sz="3600" dirty="0">
                <a:solidFill>
                  <a:srgbClr val="34669A"/>
                </a:solidFill>
                <a:latin typeface="Helvetica" panose="020B0500000000000000" pitchFamily="34" charset="0"/>
              </a:rPr>
              <a:t>A brief history – what is hafting? </a:t>
            </a:r>
            <a:endParaRPr lang="LID4096" sz="3600" dirty="0">
              <a:solidFill>
                <a:srgbClr val="34669A"/>
              </a:solidFill>
              <a:latin typeface="Helvetica" panose="020B0500000000000000" pitchFamily="34" charset="0"/>
            </a:endParaRPr>
          </a:p>
        </p:txBody>
      </p:sp>
      <p:sp>
        <p:nvSpPr>
          <p:cNvPr id="4" name="Slide Number Placeholder 3">
            <a:extLst>
              <a:ext uri="{FF2B5EF4-FFF2-40B4-BE49-F238E27FC236}">
                <a16:creationId xmlns:a16="http://schemas.microsoft.com/office/drawing/2014/main" id="{53BACCB1-E448-E2E0-F101-9CAF4D63E586}"/>
              </a:ext>
            </a:extLst>
          </p:cNvPr>
          <p:cNvSpPr>
            <a:spLocks noGrp="1"/>
          </p:cNvSpPr>
          <p:nvPr>
            <p:ph type="sldNum" sz="quarter" idx="12"/>
          </p:nvPr>
        </p:nvSpPr>
        <p:spPr/>
        <p:txBody>
          <a:bodyPr/>
          <a:lstStyle/>
          <a:p>
            <a:fld id="{D8538AEB-1E50-46F0-91C2-DF13B188657C}" type="slidenum">
              <a:rPr lang="LID4096" smtClean="0"/>
              <a:t>2</a:t>
            </a:fld>
            <a:endParaRPr lang="LID4096"/>
          </a:p>
        </p:txBody>
      </p:sp>
      <p:pic>
        <p:nvPicPr>
          <p:cNvPr id="5" name="Picture 4" descr="A stone age spear and ruler&#10;&#10;Description automatically generated">
            <a:extLst>
              <a:ext uri="{FF2B5EF4-FFF2-40B4-BE49-F238E27FC236}">
                <a16:creationId xmlns:a16="http://schemas.microsoft.com/office/drawing/2014/main" id="{4F0A28D9-552A-0D48-2712-A1309820A377}"/>
              </a:ext>
            </a:extLst>
          </p:cNvPr>
          <p:cNvPicPr>
            <a:picLocks noChangeAspect="1"/>
          </p:cNvPicPr>
          <p:nvPr/>
        </p:nvPicPr>
        <p:blipFill rotWithShape="1">
          <a:blip r:embed="rId3">
            <a:extLst>
              <a:ext uri="{28A0092B-C50C-407E-A947-70E740481C1C}">
                <a14:useLocalDpi xmlns:a14="http://schemas.microsoft.com/office/drawing/2010/main" val="0"/>
              </a:ext>
            </a:extLst>
          </a:blip>
          <a:srcRect l="47980" t="21990" r="23961"/>
          <a:stretch/>
        </p:blipFill>
        <p:spPr>
          <a:xfrm>
            <a:off x="1576469" y="1437028"/>
            <a:ext cx="1118612" cy="4824022"/>
          </a:xfrm>
          <a:prstGeom prst="roundRect">
            <a:avLst/>
          </a:prstGeom>
        </p:spPr>
      </p:pic>
      <p:pic>
        <p:nvPicPr>
          <p:cNvPr id="10" name="Graphic 9">
            <a:extLst>
              <a:ext uri="{FF2B5EF4-FFF2-40B4-BE49-F238E27FC236}">
                <a16:creationId xmlns:a16="http://schemas.microsoft.com/office/drawing/2014/main" id="{82F86275-D333-DF9A-FEF3-F105871C8540}"/>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73039"/>
          <a:stretch/>
        </p:blipFill>
        <p:spPr>
          <a:xfrm>
            <a:off x="51317" y="5962650"/>
            <a:ext cx="805933" cy="788964"/>
          </a:xfrm>
          <a:prstGeom prst="rect">
            <a:avLst/>
          </a:prstGeom>
        </p:spPr>
      </p:pic>
      <p:sp>
        <p:nvSpPr>
          <p:cNvPr id="18" name="TextBox 17">
            <a:extLst>
              <a:ext uri="{FF2B5EF4-FFF2-40B4-BE49-F238E27FC236}">
                <a16:creationId xmlns:a16="http://schemas.microsoft.com/office/drawing/2014/main" id="{6CF41F2D-F5AE-C2FC-D589-382642438833}"/>
              </a:ext>
            </a:extLst>
          </p:cNvPr>
          <p:cNvSpPr txBox="1"/>
          <p:nvPr/>
        </p:nvSpPr>
        <p:spPr>
          <a:xfrm>
            <a:off x="2904278" y="3124779"/>
            <a:ext cx="5215624" cy="369332"/>
          </a:xfrm>
          <a:prstGeom prst="rect">
            <a:avLst/>
          </a:prstGeom>
          <a:noFill/>
        </p:spPr>
        <p:txBody>
          <a:bodyPr wrap="square" rtlCol="0">
            <a:spAutoFit/>
          </a:bodyPr>
          <a:lstStyle/>
          <a:p>
            <a:r>
              <a:rPr lang="nl-NL" dirty="0" err="1">
                <a:latin typeface="Helvetica" pitchFamily="2" charset="0"/>
              </a:rPr>
              <a:t>Transforming</a:t>
            </a:r>
            <a:r>
              <a:rPr lang="nl-NL" dirty="0"/>
              <a:t> stone tools </a:t>
            </a:r>
            <a:r>
              <a:rPr lang="nl-NL" dirty="0" err="1"/>
              <a:t>into</a:t>
            </a:r>
            <a:r>
              <a:rPr lang="nl-NL" dirty="0"/>
              <a:t> </a:t>
            </a:r>
            <a:r>
              <a:rPr lang="nl-NL" dirty="0" err="1"/>
              <a:t>powerful</a:t>
            </a:r>
            <a:r>
              <a:rPr lang="nl-NL" dirty="0"/>
              <a:t> tools </a:t>
            </a:r>
          </a:p>
        </p:txBody>
      </p:sp>
      <p:sp>
        <p:nvSpPr>
          <p:cNvPr id="24" name="TextBox 23">
            <a:extLst>
              <a:ext uri="{FF2B5EF4-FFF2-40B4-BE49-F238E27FC236}">
                <a16:creationId xmlns:a16="http://schemas.microsoft.com/office/drawing/2014/main" id="{3310CB60-D79B-4F82-B0F0-68E6F721D1A8}"/>
              </a:ext>
            </a:extLst>
          </p:cNvPr>
          <p:cNvSpPr txBox="1"/>
          <p:nvPr/>
        </p:nvSpPr>
        <p:spPr>
          <a:xfrm>
            <a:off x="2877678" y="3935066"/>
            <a:ext cx="8678105" cy="369332"/>
          </a:xfrm>
          <a:prstGeom prst="rect">
            <a:avLst/>
          </a:prstGeom>
          <a:noFill/>
        </p:spPr>
        <p:txBody>
          <a:bodyPr wrap="square">
            <a:spAutoFit/>
          </a:bodyPr>
          <a:lstStyle/>
          <a:p>
            <a:r>
              <a:rPr lang="nl-NL" dirty="0">
                <a:latin typeface="Helvetica" pitchFamily="2" charset="0"/>
              </a:rPr>
              <a:t>Chemical analysis is important for understanding natural resources </a:t>
            </a:r>
          </a:p>
        </p:txBody>
      </p:sp>
      <p:sp>
        <p:nvSpPr>
          <p:cNvPr id="27" name="TextBox 26">
            <a:extLst>
              <a:ext uri="{FF2B5EF4-FFF2-40B4-BE49-F238E27FC236}">
                <a16:creationId xmlns:a16="http://schemas.microsoft.com/office/drawing/2014/main" id="{212D62DA-6186-FAC0-AEC5-577103418248}"/>
              </a:ext>
            </a:extLst>
          </p:cNvPr>
          <p:cNvSpPr txBox="1"/>
          <p:nvPr/>
        </p:nvSpPr>
        <p:spPr>
          <a:xfrm>
            <a:off x="2904278" y="3124779"/>
            <a:ext cx="7615876" cy="369332"/>
          </a:xfrm>
          <a:prstGeom prst="rect">
            <a:avLst/>
          </a:prstGeom>
          <a:noFill/>
        </p:spPr>
        <p:txBody>
          <a:bodyPr wrap="square" rtlCol="0">
            <a:spAutoFit/>
          </a:bodyPr>
          <a:lstStyle/>
          <a:p>
            <a:r>
              <a:rPr lang="nl-NL" dirty="0" err="1">
                <a:latin typeface="Helvetica" pitchFamily="2" charset="0"/>
              </a:rPr>
              <a:t>Only</a:t>
            </a:r>
            <a:r>
              <a:rPr lang="nl-NL" dirty="0">
                <a:latin typeface="Helvetica" pitchFamily="2" charset="0"/>
              </a:rPr>
              <a:t> stone pieces </a:t>
            </a:r>
            <a:r>
              <a:rPr lang="nl-NL" dirty="0" err="1">
                <a:latin typeface="Helvetica" pitchFamily="2" charset="0"/>
              </a:rPr>
              <a:t>with</a:t>
            </a:r>
            <a:r>
              <a:rPr lang="nl-NL" dirty="0">
                <a:latin typeface="Helvetica" pitchFamily="2" charset="0"/>
              </a:rPr>
              <a:t> </a:t>
            </a:r>
            <a:r>
              <a:rPr lang="nl-NL" dirty="0" err="1">
                <a:latin typeface="Helvetica" pitchFamily="2" charset="0"/>
              </a:rPr>
              <a:t>traces</a:t>
            </a:r>
            <a:r>
              <a:rPr lang="nl-NL" dirty="0">
                <a:latin typeface="Helvetica" pitchFamily="2" charset="0"/>
              </a:rPr>
              <a:t> </a:t>
            </a:r>
            <a:r>
              <a:rPr lang="nl-NL" dirty="0" err="1">
                <a:latin typeface="Helvetica" pitchFamily="2" charset="0"/>
              </a:rPr>
              <a:t>adhesives</a:t>
            </a:r>
            <a:r>
              <a:rPr lang="nl-NL" dirty="0">
                <a:latin typeface="Helvetica" pitchFamily="2" charset="0"/>
              </a:rPr>
              <a:t> found in </a:t>
            </a:r>
            <a:r>
              <a:rPr lang="nl-NL" dirty="0" err="1">
                <a:latin typeface="Helvetica" pitchFamily="2" charset="0"/>
              </a:rPr>
              <a:t>archaeological</a:t>
            </a:r>
            <a:r>
              <a:rPr lang="nl-NL" dirty="0">
                <a:latin typeface="Helvetica" pitchFamily="2" charset="0"/>
              </a:rPr>
              <a:t> record </a:t>
            </a:r>
            <a:endParaRPr lang="LID4096" dirty="0">
              <a:latin typeface="Helvetica" pitchFamily="2" charset="0"/>
            </a:endParaRPr>
          </a:p>
        </p:txBody>
      </p:sp>
      <p:sp>
        <p:nvSpPr>
          <p:cNvPr id="28" name="TextBox 27">
            <a:extLst>
              <a:ext uri="{FF2B5EF4-FFF2-40B4-BE49-F238E27FC236}">
                <a16:creationId xmlns:a16="http://schemas.microsoft.com/office/drawing/2014/main" id="{C4541AFD-C5EC-1034-77B0-2C8C2F6CC114}"/>
              </a:ext>
            </a:extLst>
          </p:cNvPr>
          <p:cNvSpPr txBox="1"/>
          <p:nvPr/>
        </p:nvSpPr>
        <p:spPr>
          <a:xfrm>
            <a:off x="2877678" y="4392622"/>
            <a:ext cx="6179231" cy="923330"/>
          </a:xfrm>
          <a:prstGeom prst="rect">
            <a:avLst/>
          </a:prstGeom>
          <a:noFill/>
        </p:spPr>
        <p:txBody>
          <a:bodyPr wrap="square" rtlCol="0">
            <a:spAutoFit/>
          </a:bodyPr>
          <a:lstStyle/>
          <a:p>
            <a:r>
              <a:rPr lang="nl-NL" dirty="0">
                <a:latin typeface="Helvetica" pitchFamily="2" charset="0"/>
              </a:rPr>
              <a:t>Handles</a:t>
            </a:r>
            <a:r>
              <a:rPr lang="nl-NL" dirty="0"/>
              <a:t> </a:t>
            </a:r>
            <a:r>
              <a:rPr lang="nl-NL" dirty="0">
                <a:latin typeface="Helvetica" pitchFamily="2" charset="0"/>
              </a:rPr>
              <a:t>were made with pershibale </a:t>
            </a:r>
            <a:r>
              <a:rPr lang="nl-NL" dirty="0" err="1">
                <a:latin typeface="Helvetica" pitchFamily="2" charset="0"/>
              </a:rPr>
              <a:t>organic</a:t>
            </a:r>
            <a:r>
              <a:rPr lang="nl-NL" dirty="0">
                <a:latin typeface="Helvetica" pitchFamily="2" charset="0"/>
              </a:rPr>
              <a:t> </a:t>
            </a:r>
            <a:r>
              <a:rPr lang="nl-NL" dirty="0" err="1">
                <a:latin typeface="Helvetica" pitchFamily="2" charset="0"/>
              </a:rPr>
              <a:t>materials</a:t>
            </a:r>
            <a:endParaRPr lang="nl-NL" dirty="0">
              <a:latin typeface="Helvetica" pitchFamily="2" charset="0"/>
            </a:endParaRPr>
          </a:p>
          <a:p>
            <a:pPr algn="ctr"/>
            <a:r>
              <a:rPr lang="nl-NL" dirty="0">
                <a:latin typeface="Helvetica" pitchFamily="2" charset="0"/>
              </a:rPr>
              <a:t>or</a:t>
            </a:r>
          </a:p>
          <a:p>
            <a:r>
              <a:rPr lang="nl-NL" dirty="0" err="1">
                <a:latin typeface="Helvetica" pitchFamily="2" charset="0"/>
              </a:rPr>
              <a:t>Adhesives</a:t>
            </a:r>
            <a:r>
              <a:rPr lang="nl-NL" dirty="0">
                <a:latin typeface="Helvetica" pitchFamily="2" charset="0"/>
              </a:rPr>
              <a:t> were used as a protective wrapping </a:t>
            </a:r>
            <a:endParaRPr lang="LID4096" dirty="0">
              <a:latin typeface="Helvetica" pitchFamily="2" charset="0"/>
            </a:endParaRPr>
          </a:p>
        </p:txBody>
      </p:sp>
      <p:pic>
        <p:nvPicPr>
          <p:cNvPr id="29" name="Picture 28" descr="A plastic bag with a piece of metal&#10;&#10;Description automatically generated">
            <a:extLst>
              <a:ext uri="{FF2B5EF4-FFF2-40B4-BE49-F238E27FC236}">
                <a16:creationId xmlns:a16="http://schemas.microsoft.com/office/drawing/2014/main" id="{7A61B0C6-9003-7B36-6535-7EB23D7535A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148" t="32955" r="18633" b="10746"/>
          <a:stretch/>
        </p:blipFill>
        <p:spPr>
          <a:xfrm>
            <a:off x="1300824" y="2120275"/>
            <a:ext cx="1525952" cy="3457529"/>
          </a:xfrm>
          <a:prstGeom prst="roundRect">
            <a:avLst/>
          </a:prstGeom>
        </p:spPr>
      </p:pic>
      <p:pic>
        <p:nvPicPr>
          <p:cNvPr id="3" name="Graphic 2">
            <a:extLst>
              <a:ext uri="{FF2B5EF4-FFF2-40B4-BE49-F238E27FC236}">
                <a16:creationId xmlns:a16="http://schemas.microsoft.com/office/drawing/2014/main" id="{D3EF55FA-F115-493D-B338-7B53B4A495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000" y="130356"/>
            <a:ext cx="12060000" cy="623170"/>
          </a:xfrm>
          <a:prstGeom prst="rect">
            <a:avLst/>
          </a:prstGeom>
        </p:spPr>
      </p:pic>
      <p:grpSp>
        <p:nvGrpSpPr>
          <p:cNvPr id="8" name="Group 7">
            <a:extLst>
              <a:ext uri="{FF2B5EF4-FFF2-40B4-BE49-F238E27FC236}">
                <a16:creationId xmlns:a16="http://schemas.microsoft.com/office/drawing/2014/main" id="{F505C7DD-8796-23B0-F83C-2283525F69D3}"/>
              </a:ext>
            </a:extLst>
          </p:cNvPr>
          <p:cNvGrpSpPr/>
          <p:nvPr/>
        </p:nvGrpSpPr>
        <p:grpSpPr>
          <a:xfrm>
            <a:off x="3969735" y="1920505"/>
            <a:ext cx="5125387" cy="3234038"/>
            <a:chOff x="8215673" y="881519"/>
            <a:chExt cx="3976327" cy="2188853"/>
          </a:xfrm>
        </p:grpSpPr>
        <p:pic>
          <p:nvPicPr>
            <p:cNvPr id="6" name="Picture 5" descr="A picture containing weapon, screenshot, text, cartoon&#10;&#10;Description automatically generated">
              <a:extLst>
                <a:ext uri="{FF2B5EF4-FFF2-40B4-BE49-F238E27FC236}">
                  <a16:creationId xmlns:a16="http://schemas.microsoft.com/office/drawing/2014/main" id="{3391FB13-053C-2A26-09DF-1CCA5009A8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15673" y="881519"/>
              <a:ext cx="3782821" cy="2137293"/>
            </a:xfrm>
            <a:prstGeom prst="rect">
              <a:avLst/>
            </a:prstGeom>
          </p:spPr>
        </p:pic>
        <p:sp>
          <p:nvSpPr>
            <p:cNvPr id="7" name="TextBox 6">
              <a:extLst>
                <a:ext uri="{FF2B5EF4-FFF2-40B4-BE49-F238E27FC236}">
                  <a16:creationId xmlns:a16="http://schemas.microsoft.com/office/drawing/2014/main" id="{8CB620D6-FA99-62B6-B339-CA168EAB5E89}"/>
                </a:ext>
              </a:extLst>
            </p:cNvPr>
            <p:cNvSpPr txBox="1"/>
            <p:nvPr/>
          </p:nvSpPr>
          <p:spPr>
            <a:xfrm>
              <a:off x="10849131" y="2839540"/>
              <a:ext cx="1342869" cy="230832"/>
            </a:xfrm>
            <a:prstGeom prst="rect">
              <a:avLst/>
            </a:prstGeom>
            <a:noFill/>
          </p:spPr>
          <p:txBody>
            <a:bodyPr wrap="square" rtlCol="0">
              <a:spAutoFit/>
            </a:bodyPr>
            <a:lstStyle/>
            <a:p>
              <a:r>
                <a:rPr lang="en-US" sz="900" dirty="0">
                  <a:latin typeface="Helvetica" pitchFamily="2" charset="0"/>
                </a:rPr>
                <a:t>Renfrew &amp; Bahn 2016</a:t>
              </a:r>
              <a:endParaRPr lang="en-ZA" sz="900" dirty="0">
                <a:latin typeface="Helvetica" pitchFamily="2" charset="0"/>
              </a:endParaRPr>
            </a:p>
          </p:txBody>
        </p:sp>
      </p:grpSp>
      <p:sp>
        <p:nvSpPr>
          <p:cNvPr id="11" name="TextBox 10">
            <a:extLst>
              <a:ext uri="{FF2B5EF4-FFF2-40B4-BE49-F238E27FC236}">
                <a16:creationId xmlns:a16="http://schemas.microsoft.com/office/drawing/2014/main" id="{E241AC07-A228-CF0D-223D-58C6C5A68BBB}"/>
              </a:ext>
            </a:extLst>
          </p:cNvPr>
          <p:cNvSpPr txBox="1"/>
          <p:nvPr/>
        </p:nvSpPr>
        <p:spPr>
          <a:xfrm>
            <a:off x="2904278" y="4669621"/>
            <a:ext cx="8601681" cy="369332"/>
          </a:xfrm>
          <a:prstGeom prst="rect">
            <a:avLst/>
          </a:prstGeom>
          <a:noFill/>
        </p:spPr>
        <p:txBody>
          <a:bodyPr wrap="square">
            <a:spAutoFit/>
          </a:bodyPr>
          <a:lstStyle/>
          <a:p>
            <a:r>
              <a:rPr lang="nl-NL" dirty="0">
                <a:latin typeface="Helvetica" pitchFamily="2" charset="0"/>
              </a:rPr>
              <a:t>In </a:t>
            </a:r>
            <a:r>
              <a:rPr lang="nl-NL" dirty="0" err="1">
                <a:latin typeface="Helvetica" pitchFamily="2" charset="0"/>
              </a:rPr>
              <a:t>archaeological</a:t>
            </a:r>
            <a:r>
              <a:rPr lang="nl-NL" dirty="0"/>
              <a:t> </a:t>
            </a:r>
            <a:r>
              <a:rPr lang="nl-NL" dirty="0" err="1"/>
              <a:t>debate</a:t>
            </a:r>
            <a:r>
              <a:rPr lang="nl-NL" dirty="0"/>
              <a:t> </a:t>
            </a:r>
            <a:r>
              <a:rPr lang="nl-NL" dirty="0" err="1"/>
              <a:t>hafting</a:t>
            </a:r>
            <a:r>
              <a:rPr lang="nl-NL" dirty="0"/>
              <a:t> </a:t>
            </a:r>
            <a:r>
              <a:rPr lang="nl-NL" dirty="0" err="1"/>
              <a:t>adhesive</a:t>
            </a:r>
            <a:r>
              <a:rPr lang="nl-NL" dirty="0"/>
              <a:t> is </a:t>
            </a:r>
            <a:r>
              <a:rPr lang="nl-NL" dirty="0" err="1"/>
              <a:t>an</a:t>
            </a:r>
            <a:r>
              <a:rPr lang="nl-NL" dirty="0"/>
              <a:t> </a:t>
            </a:r>
            <a:r>
              <a:rPr lang="nl-NL" dirty="0" err="1"/>
              <a:t>indication</a:t>
            </a:r>
            <a:r>
              <a:rPr lang="nl-NL" dirty="0"/>
              <a:t> </a:t>
            </a:r>
            <a:r>
              <a:rPr lang="nl-NL" dirty="0" err="1"/>
              <a:t>for</a:t>
            </a:r>
            <a:r>
              <a:rPr lang="nl-NL" dirty="0"/>
              <a:t> </a:t>
            </a:r>
            <a:r>
              <a:rPr lang="nl-NL" dirty="0" err="1"/>
              <a:t>cognitive</a:t>
            </a:r>
            <a:r>
              <a:rPr lang="nl-NL" dirty="0"/>
              <a:t> development </a:t>
            </a:r>
            <a:endParaRPr lang="LID4096" dirty="0"/>
          </a:p>
        </p:txBody>
      </p:sp>
    </p:spTree>
    <p:extLst>
      <p:ext uri="{BB962C8B-B14F-4D97-AF65-F5344CB8AC3E}">
        <p14:creationId xmlns:p14="http://schemas.microsoft.com/office/powerpoint/2010/main" val="314742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800" fill="hold"/>
                                        <p:tgtEl>
                                          <p:spTgt spid="8"/>
                                        </p:tgtEl>
                                      </p:cBhvr>
                                      <p:by x="65000" y="65000"/>
                                    </p:animScale>
                                  </p:childTnLst>
                                </p:cTn>
                              </p:par>
                              <p:par>
                                <p:cTn id="7" presetID="56" presetClass="path" presetSubtype="0" accel="50000" decel="50000" fill="hold" nodeType="withEffect">
                                  <p:stCondLst>
                                    <p:cond delay="0"/>
                                  </p:stCondLst>
                                  <p:childTnLst>
                                    <p:animMotion origin="layout" path="M -0.08568 0.05232 L 0.30208 -0.24676 " pathEditMode="relative" rAng="0" ptsTypes="AA">
                                      <p:cBhvr>
                                        <p:cTn id="8" dur="800" fill="hold"/>
                                        <p:tgtEl>
                                          <p:spTgt spid="8"/>
                                        </p:tgtEl>
                                        <p:attrNameLst>
                                          <p:attrName>ppt_x</p:attrName>
                                          <p:attrName>ppt_y</p:attrName>
                                        </p:attrNameLst>
                                      </p:cBhvr>
                                      <p:rCtr x="19388" y="-14954"/>
                                    </p:animMotion>
                                  </p:childTnLst>
                                </p:cTn>
                              </p:par>
                            </p:childTnLst>
                          </p:cTn>
                        </p:par>
                        <p:par>
                          <p:cTn id="9" fill="hold">
                            <p:stCondLst>
                              <p:cond delay="800"/>
                            </p:stCondLst>
                            <p:childTnLst>
                              <p:par>
                                <p:cTn id="10" presetID="1"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300" fill="hold"/>
                                        <p:tgtEl>
                                          <p:spTgt spid="18"/>
                                        </p:tgtEl>
                                        <p:attrNameLst>
                                          <p:attrName>ppt_x</p:attrName>
                                        </p:attrNameLst>
                                      </p:cBhvr>
                                      <p:tavLst>
                                        <p:tav tm="0">
                                          <p:val>
                                            <p:strVal val="#ppt_x"/>
                                          </p:val>
                                        </p:tav>
                                        <p:tav tm="100000">
                                          <p:val>
                                            <p:strVal val="#ppt_x"/>
                                          </p:val>
                                        </p:tav>
                                      </p:tavLst>
                                    </p:anim>
                                    <p:anim calcmode="lin" valueType="num">
                                      <p:cBhvr additive="base">
                                        <p:cTn id="17" dur="3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300" fill="hold"/>
                                        <p:tgtEl>
                                          <p:spTgt spid="28"/>
                                        </p:tgtEl>
                                        <p:attrNameLst>
                                          <p:attrName>ppt_x</p:attrName>
                                        </p:attrNameLst>
                                      </p:cBhvr>
                                      <p:tavLst>
                                        <p:tav tm="0">
                                          <p:val>
                                            <p:strVal val="#ppt_x"/>
                                          </p:val>
                                        </p:tav>
                                        <p:tav tm="100000">
                                          <p:val>
                                            <p:strVal val="#ppt_x"/>
                                          </p:val>
                                        </p:tav>
                                      </p:tavLst>
                                    </p:anim>
                                    <p:anim calcmode="lin" valueType="num">
                                      <p:cBhvr additive="base">
                                        <p:cTn id="23" dur="3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5"/>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18"/>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28"/>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childTnLst>
                          </p:cTn>
                        </p:par>
                        <p:par>
                          <p:cTn id="34" fill="hold">
                            <p:stCondLst>
                              <p:cond delay="0"/>
                            </p:stCondLst>
                            <p:childTnLst>
                              <p:par>
                                <p:cTn id="35" presetID="2" presetClass="entr" presetSubtype="4"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300" fill="hold"/>
                                        <p:tgtEl>
                                          <p:spTgt spid="27"/>
                                        </p:tgtEl>
                                        <p:attrNameLst>
                                          <p:attrName>ppt_x</p:attrName>
                                        </p:attrNameLst>
                                      </p:cBhvr>
                                      <p:tavLst>
                                        <p:tav tm="0">
                                          <p:val>
                                            <p:strVal val="#ppt_x"/>
                                          </p:val>
                                        </p:tav>
                                        <p:tav tm="100000">
                                          <p:val>
                                            <p:strVal val="#ppt_x"/>
                                          </p:val>
                                        </p:tav>
                                      </p:tavLst>
                                    </p:anim>
                                    <p:anim calcmode="lin" valueType="num">
                                      <p:cBhvr additive="base">
                                        <p:cTn id="38" dur="3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300" fill="hold"/>
                                        <p:tgtEl>
                                          <p:spTgt spid="24"/>
                                        </p:tgtEl>
                                        <p:attrNameLst>
                                          <p:attrName>ppt_x</p:attrName>
                                        </p:attrNameLst>
                                      </p:cBhvr>
                                      <p:tavLst>
                                        <p:tav tm="0">
                                          <p:val>
                                            <p:strVal val="#ppt_x"/>
                                          </p:val>
                                        </p:tav>
                                        <p:tav tm="100000">
                                          <p:val>
                                            <p:strVal val="#ppt_x"/>
                                          </p:val>
                                        </p:tav>
                                      </p:tavLst>
                                    </p:anim>
                                    <p:anim calcmode="lin" valueType="num">
                                      <p:cBhvr additive="base">
                                        <p:cTn id="44" dur="3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300" fill="hold"/>
                                        <p:tgtEl>
                                          <p:spTgt spid="11"/>
                                        </p:tgtEl>
                                        <p:attrNameLst>
                                          <p:attrName>ppt_x</p:attrName>
                                        </p:attrNameLst>
                                      </p:cBhvr>
                                      <p:tavLst>
                                        <p:tav tm="0">
                                          <p:val>
                                            <p:strVal val="#ppt_x"/>
                                          </p:val>
                                        </p:tav>
                                        <p:tav tm="100000">
                                          <p:val>
                                            <p:strVal val="#ppt_x"/>
                                          </p:val>
                                        </p:tav>
                                      </p:tavLst>
                                    </p:anim>
                                    <p:anim calcmode="lin" valueType="num">
                                      <p:cBhvr additive="base">
                                        <p:cTn id="50" dur="3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4" grpId="0"/>
      <p:bldP spid="27" grpId="0"/>
      <p:bldP spid="28" grpId="0"/>
      <p:bldP spid="28" grpId="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020C8-FA5C-9766-37EF-5B107AE60E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0485E7-CB06-1050-CC2E-DE4BC6BDE8E1}"/>
              </a:ext>
            </a:extLst>
          </p:cNvPr>
          <p:cNvSpPr>
            <a:spLocks noGrp="1"/>
          </p:cNvSpPr>
          <p:nvPr>
            <p:ph type="title"/>
          </p:nvPr>
        </p:nvSpPr>
        <p:spPr>
          <a:xfrm>
            <a:off x="908566" y="18255"/>
            <a:ext cx="10515600" cy="763141"/>
          </a:xfrm>
        </p:spPr>
        <p:txBody>
          <a:bodyPr>
            <a:normAutofit/>
          </a:bodyPr>
          <a:lstStyle/>
          <a:p>
            <a:pPr algn="ctr"/>
            <a:r>
              <a:rPr lang="nl-NL" sz="3600" dirty="0">
                <a:solidFill>
                  <a:srgbClr val="34669A"/>
                </a:solidFill>
                <a:latin typeface="Helvetica" panose="020B0500000000000000" pitchFamily="34" charset="0"/>
              </a:rPr>
              <a:t>A brief history – adhesives</a:t>
            </a:r>
            <a:endParaRPr lang="LID4096" sz="3600" dirty="0">
              <a:solidFill>
                <a:srgbClr val="34669A"/>
              </a:solidFill>
              <a:latin typeface="Helvetica" panose="020B0500000000000000" pitchFamily="34" charset="0"/>
            </a:endParaRPr>
          </a:p>
        </p:txBody>
      </p:sp>
      <p:sp>
        <p:nvSpPr>
          <p:cNvPr id="4" name="Slide Number Placeholder 3">
            <a:extLst>
              <a:ext uri="{FF2B5EF4-FFF2-40B4-BE49-F238E27FC236}">
                <a16:creationId xmlns:a16="http://schemas.microsoft.com/office/drawing/2014/main" id="{87B055F5-D407-7233-4F1C-E37A796FC2D6}"/>
              </a:ext>
            </a:extLst>
          </p:cNvPr>
          <p:cNvSpPr>
            <a:spLocks noGrp="1"/>
          </p:cNvSpPr>
          <p:nvPr>
            <p:ph type="sldNum" sz="quarter" idx="12"/>
          </p:nvPr>
        </p:nvSpPr>
        <p:spPr/>
        <p:txBody>
          <a:bodyPr/>
          <a:lstStyle/>
          <a:p>
            <a:fld id="{D8538AEB-1E50-46F0-91C2-DF13B188657C}" type="slidenum">
              <a:rPr lang="LID4096" smtClean="0"/>
              <a:t>3</a:t>
            </a:fld>
            <a:endParaRPr lang="LID4096"/>
          </a:p>
        </p:txBody>
      </p:sp>
      <p:pic>
        <p:nvPicPr>
          <p:cNvPr id="10" name="Graphic 9">
            <a:extLst>
              <a:ext uri="{FF2B5EF4-FFF2-40B4-BE49-F238E27FC236}">
                <a16:creationId xmlns:a16="http://schemas.microsoft.com/office/drawing/2014/main" id="{7F31D5CC-0F6E-9517-F32E-7802BF2B870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73039"/>
          <a:stretch/>
        </p:blipFill>
        <p:spPr>
          <a:xfrm>
            <a:off x="51317" y="5962650"/>
            <a:ext cx="805933" cy="788964"/>
          </a:xfrm>
          <a:prstGeom prst="rect">
            <a:avLst/>
          </a:prstGeom>
        </p:spPr>
      </p:pic>
      <p:pic>
        <p:nvPicPr>
          <p:cNvPr id="3" name="Graphic 2">
            <a:extLst>
              <a:ext uri="{FF2B5EF4-FFF2-40B4-BE49-F238E27FC236}">
                <a16:creationId xmlns:a16="http://schemas.microsoft.com/office/drawing/2014/main" id="{663DC99B-CDAE-B259-54D8-F84E350C1B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000" y="130356"/>
            <a:ext cx="12060000" cy="623170"/>
          </a:xfrm>
          <a:prstGeom prst="rect">
            <a:avLst/>
          </a:prstGeom>
        </p:spPr>
      </p:pic>
      <p:sp>
        <p:nvSpPr>
          <p:cNvPr id="9" name="TextBox 8">
            <a:extLst>
              <a:ext uri="{FF2B5EF4-FFF2-40B4-BE49-F238E27FC236}">
                <a16:creationId xmlns:a16="http://schemas.microsoft.com/office/drawing/2014/main" id="{D177CAEA-14DF-56D9-6D2E-F513A3652758}"/>
              </a:ext>
            </a:extLst>
          </p:cNvPr>
          <p:cNvSpPr txBox="1"/>
          <p:nvPr/>
        </p:nvSpPr>
        <p:spPr>
          <a:xfrm>
            <a:off x="2945567" y="1641041"/>
            <a:ext cx="2480873" cy="646331"/>
          </a:xfrm>
          <a:prstGeom prst="rect">
            <a:avLst/>
          </a:prstGeom>
          <a:noFill/>
        </p:spPr>
        <p:txBody>
          <a:bodyPr wrap="square" rtlCol="0">
            <a:spAutoFit/>
          </a:bodyPr>
          <a:lstStyle/>
          <a:p>
            <a:r>
              <a:rPr lang="nl-NL" sz="3600" dirty="0">
                <a:latin typeface="Helvetica" pitchFamily="2" charset="0"/>
              </a:rPr>
              <a:t>Man-made</a:t>
            </a:r>
            <a:endParaRPr lang="LID4096" sz="3600" dirty="0">
              <a:latin typeface="Helvetica" pitchFamily="2" charset="0"/>
            </a:endParaRPr>
          </a:p>
        </p:txBody>
      </p:sp>
      <p:sp>
        <p:nvSpPr>
          <p:cNvPr id="12" name="TextBox 11">
            <a:extLst>
              <a:ext uri="{FF2B5EF4-FFF2-40B4-BE49-F238E27FC236}">
                <a16:creationId xmlns:a16="http://schemas.microsoft.com/office/drawing/2014/main" id="{71F7FE18-83C6-368E-3641-D716EA8C7125}"/>
              </a:ext>
            </a:extLst>
          </p:cNvPr>
          <p:cNvSpPr txBox="1"/>
          <p:nvPr/>
        </p:nvSpPr>
        <p:spPr>
          <a:xfrm>
            <a:off x="6878612" y="1656526"/>
            <a:ext cx="1898129" cy="646331"/>
          </a:xfrm>
          <a:prstGeom prst="rect">
            <a:avLst/>
          </a:prstGeom>
          <a:noFill/>
        </p:spPr>
        <p:txBody>
          <a:bodyPr wrap="square">
            <a:spAutoFit/>
          </a:bodyPr>
          <a:lstStyle/>
          <a:p>
            <a:r>
              <a:rPr lang="nl-NL" sz="3600" dirty="0">
                <a:latin typeface="Helvetica" pitchFamily="2" charset="0"/>
              </a:rPr>
              <a:t>Natural</a:t>
            </a:r>
            <a:endParaRPr lang="LID4096" sz="3600" dirty="0"/>
          </a:p>
        </p:txBody>
      </p:sp>
      <p:sp>
        <p:nvSpPr>
          <p:cNvPr id="15" name="TextBox 14">
            <a:extLst>
              <a:ext uri="{FF2B5EF4-FFF2-40B4-BE49-F238E27FC236}">
                <a16:creationId xmlns:a16="http://schemas.microsoft.com/office/drawing/2014/main" id="{1FE0E8E2-0279-9BBD-206C-45037324D49E}"/>
              </a:ext>
            </a:extLst>
          </p:cNvPr>
          <p:cNvSpPr txBox="1"/>
          <p:nvPr/>
        </p:nvSpPr>
        <p:spPr>
          <a:xfrm>
            <a:off x="3215390" y="2859193"/>
            <a:ext cx="2330971" cy="461665"/>
          </a:xfrm>
          <a:prstGeom prst="rect">
            <a:avLst/>
          </a:prstGeom>
          <a:noFill/>
        </p:spPr>
        <p:txBody>
          <a:bodyPr wrap="square" rtlCol="0">
            <a:spAutoFit/>
          </a:bodyPr>
          <a:lstStyle/>
          <a:p>
            <a:r>
              <a:rPr lang="nl-NL" sz="2400" dirty="0">
                <a:solidFill>
                  <a:schemeClr val="accent2"/>
                </a:solidFill>
                <a:latin typeface="Helvetica" pitchFamily="2" charset="0"/>
              </a:rPr>
              <a:t>(Birch) tar </a:t>
            </a:r>
          </a:p>
        </p:txBody>
      </p:sp>
      <p:sp>
        <p:nvSpPr>
          <p:cNvPr id="16" name="TextBox 15">
            <a:extLst>
              <a:ext uri="{FF2B5EF4-FFF2-40B4-BE49-F238E27FC236}">
                <a16:creationId xmlns:a16="http://schemas.microsoft.com/office/drawing/2014/main" id="{6DF37F33-8A16-7099-B705-282204E965C5}"/>
              </a:ext>
            </a:extLst>
          </p:cNvPr>
          <p:cNvSpPr txBox="1"/>
          <p:nvPr/>
        </p:nvSpPr>
        <p:spPr>
          <a:xfrm>
            <a:off x="3215389" y="3709441"/>
            <a:ext cx="2330971" cy="461665"/>
          </a:xfrm>
          <a:prstGeom prst="rect">
            <a:avLst/>
          </a:prstGeom>
          <a:noFill/>
        </p:spPr>
        <p:txBody>
          <a:bodyPr wrap="square" rtlCol="0">
            <a:spAutoFit/>
          </a:bodyPr>
          <a:lstStyle/>
          <a:p>
            <a:r>
              <a:rPr lang="nl-NL" sz="2400" dirty="0" err="1">
                <a:solidFill>
                  <a:schemeClr val="accent3"/>
                </a:solidFill>
                <a:latin typeface="Helvetica" pitchFamily="2" charset="0"/>
              </a:rPr>
              <a:t>Animal</a:t>
            </a:r>
            <a:r>
              <a:rPr lang="nl-NL" sz="2400" dirty="0">
                <a:solidFill>
                  <a:schemeClr val="accent3"/>
                </a:solidFill>
                <a:latin typeface="Helvetica" pitchFamily="2" charset="0"/>
              </a:rPr>
              <a:t> </a:t>
            </a:r>
            <a:r>
              <a:rPr lang="nl-NL" sz="2400" dirty="0" err="1">
                <a:solidFill>
                  <a:schemeClr val="accent3"/>
                </a:solidFill>
                <a:latin typeface="Helvetica" pitchFamily="2" charset="0"/>
              </a:rPr>
              <a:t>glue</a:t>
            </a:r>
            <a:endParaRPr lang="nl-NL" sz="2400" dirty="0">
              <a:solidFill>
                <a:schemeClr val="accent3"/>
              </a:solidFill>
              <a:latin typeface="Helvetica" pitchFamily="2" charset="0"/>
            </a:endParaRPr>
          </a:p>
        </p:txBody>
      </p:sp>
      <p:sp>
        <p:nvSpPr>
          <p:cNvPr id="17" name="TextBox 16">
            <a:extLst>
              <a:ext uri="{FF2B5EF4-FFF2-40B4-BE49-F238E27FC236}">
                <a16:creationId xmlns:a16="http://schemas.microsoft.com/office/drawing/2014/main" id="{266DA118-8B52-FF95-90CE-D3FD93A71B14}"/>
              </a:ext>
            </a:extLst>
          </p:cNvPr>
          <p:cNvSpPr txBox="1"/>
          <p:nvPr/>
        </p:nvSpPr>
        <p:spPr>
          <a:xfrm>
            <a:off x="6993974" y="2859192"/>
            <a:ext cx="2330971" cy="461665"/>
          </a:xfrm>
          <a:prstGeom prst="rect">
            <a:avLst/>
          </a:prstGeom>
          <a:noFill/>
        </p:spPr>
        <p:txBody>
          <a:bodyPr wrap="square" rtlCol="0">
            <a:spAutoFit/>
          </a:bodyPr>
          <a:lstStyle/>
          <a:p>
            <a:r>
              <a:rPr lang="nl-NL" sz="2400" dirty="0">
                <a:solidFill>
                  <a:srgbClr val="2A3885"/>
                </a:solidFill>
                <a:latin typeface="Helvetica" pitchFamily="2" charset="0"/>
              </a:rPr>
              <a:t>Resin</a:t>
            </a:r>
          </a:p>
        </p:txBody>
      </p:sp>
      <p:sp>
        <p:nvSpPr>
          <p:cNvPr id="19" name="TextBox 18">
            <a:extLst>
              <a:ext uri="{FF2B5EF4-FFF2-40B4-BE49-F238E27FC236}">
                <a16:creationId xmlns:a16="http://schemas.microsoft.com/office/drawing/2014/main" id="{88AB543D-72DE-B770-7C19-77CFD25D9C52}"/>
              </a:ext>
            </a:extLst>
          </p:cNvPr>
          <p:cNvSpPr txBox="1"/>
          <p:nvPr/>
        </p:nvSpPr>
        <p:spPr>
          <a:xfrm>
            <a:off x="6993974" y="3699712"/>
            <a:ext cx="2330971" cy="461665"/>
          </a:xfrm>
          <a:prstGeom prst="rect">
            <a:avLst/>
          </a:prstGeom>
          <a:noFill/>
        </p:spPr>
        <p:txBody>
          <a:bodyPr wrap="square" rtlCol="0">
            <a:spAutoFit/>
          </a:bodyPr>
          <a:lstStyle/>
          <a:p>
            <a:r>
              <a:rPr lang="nl-NL" sz="2400" dirty="0" err="1">
                <a:solidFill>
                  <a:schemeClr val="accent6"/>
                </a:solidFill>
                <a:latin typeface="Helvetica" pitchFamily="2" charset="0"/>
              </a:rPr>
              <a:t>Beeswax</a:t>
            </a:r>
            <a:r>
              <a:rPr lang="nl-NL" sz="2400" dirty="0">
                <a:solidFill>
                  <a:schemeClr val="accent6"/>
                </a:solidFill>
                <a:latin typeface="Helvetica" pitchFamily="2" charset="0"/>
              </a:rPr>
              <a:t> </a:t>
            </a:r>
          </a:p>
        </p:txBody>
      </p:sp>
      <p:pic>
        <p:nvPicPr>
          <p:cNvPr id="21" name="Picture 20" descr="A group of plants in the dirt&#10;&#10;AI-generated content may be incorrect.">
            <a:extLst>
              <a:ext uri="{FF2B5EF4-FFF2-40B4-BE49-F238E27FC236}">
                <a16:creationId xmlns:a16="http://schemas.microsoft.com/office/drawing/2014/main" id="{8AA59B1A-9F88-9320-0668-18DAF7BB0E27}"/>
              </a:ext>
            </a:extLst>
          </p:cNvPr>
          <p:cNvPicPr>
            <a:picLocks noChangeAspect="1"/>
          </p:cNvPicPr>
          <p:nvPr/>
        </p:nvPicPr>
        <p:blipFill>
          <a:blip r:embed="rId7">
            <a:extLst>
              <a:ext uri="{28A0092B-C50C-407E-A947-70E740481C1C}">
                <a14:useLocalDpi xmlns:a14="http://schemas.microsoft.com/office/drawing/2010/main" val="0"/>
              </a:ext>
            </a:extLst>
          </a:blip>
          <a:srcRect l="18907" t="15300" r="10109" b="29290"/>
          <a:stretch>
            <a:fillRect/>
          </a:stretch>
        </p:blipFill>
        <p:spPr>
          <a:xfrm>
            <a:off x="235883" y="2676992"/>
            <a:ext cx="2552076" cy="1494114"/>
          </a:xfrm>
          <a:prstGeom prst="roundRect">
            <a:avLst/>
          </a:prstGeom>
        </p:spPr>
      </p:pic>
      <p:sp>
        <p:nvSpPr>
          <p:cNvPr id="22" name="TextBox 21">
            <a:extLst>
              <a:ext uri="{FF2B5EF4-FFF2-40B4-BE49-F238E27FC236}">
                <a16:creationId xmlns:a16="http://schemas.microsoft.com/office/drawing/2014/main" id="{9AD446C3-01C8-8C9B-9AF0-23E337075CFF}"/>
              </a:ext>
            </a:extLst>
          </p:cNvPr>
          <p:cNvSpPr txBox="1"/>
          <p:nvPr/>
        </p:nvSpPr>
        <p:spPr>
          <a:xfrm>
            <a:off x="3302009" y="4343493"/>
            <a:ext cx="1551482" cy="923330"/>
          </a:xfrm>
          <a:prstGeom prst="rect">
            <a:avLst/>
          </a:prstGeom>
          <a:noFill/>
        </p:spPr>
        <p:txBody>
          <a:bodyPr wrap="square" rtlCol="0">
            <a:spAutoFit/>
          </a:bodyPr>
          <a:lstStyle/>
          <a:p>
            <a:pPr marL="285750" indent="-285750">
              <a:buFont typeface="Arial" panose="020B0604020202020204" pitchFamily="34" charset="0"/>
              <a:buChar char="•"/>
            </a:pPr>
            <a:r>
              <a:rPr lang="nl-NL" dirty="0" err="1"/>
              <a:t>Hide</a:t>
            </a:r>
            <a:r>
              <a:rPr lang="nl-NL" dirty="0"/>
              <a:t> </a:t>
            </a:r>
          </a:p>
          <a:p>
            <a:pPr marL="285750" indent="-285750">
              <a:buFont typeface="Arial" panose="020B0604020202020204" pitchFamily="34" charset="0"/>
              <a:buChar char="•"/>
            </a:pPr>
            <a:r>
              <a:rPr lang="nl-NL" dirty="0" err="1"/>
              <a:t>Sinew</a:t>
            </a:r>
            <a:r>
              <a:rPr lang="nl-NL" dirty="0"/>
              <a:t> </a:t>
            </a:r>
          </a:p>
          <a:p>
            <a:pPr marL="285750" indent="-285750">
              <a:buFont typeface="Arial" panose="020B0604020202020204" pitchFamily="34" charset="0"/>
              <a:buChar char="•"/>
            </a:pPr>
            <a:r>
              <a:rPr lang="nl-NL" dirty="0"/>
              <a:t>Bone</a:t>
            </a:r>
            <a:endParaRPr lang="LID4096" dirty="0"/>
          </a:p>
        </p:txBody>
      </p:sp>
      <p:sp>
        <p:nvSpPr>
          <p:cNvPr id="23" name="TextBox 22">
            <a:extLst>
              <a:ext uri="{FF2B5EF4-FFF2-40B4-BE49-F238E27FC236}">
                <a16:creationId xmlns:a16="http://schemas.microsoft.com/office/drawing/2014/main" id="{D0BAB71D-D987-8B2D-600D-6C0B22CDEC49}"/>
              </a:ext>
            </a:extLst>
          </p:cNvPr>
          <p:cNvSpPr txBox="1"/>
          <p:nvPr/>
        </p:nvSpPr>
        <p:spPr>
          <a:xfrm>
            <a:off x="5839684" y="1795025"/>
            <a:ext cx="625683" cy="369332"/>
          </a:xfrm>
          <a:prstGeom prst="rect">
            <a:avLst/>
          </a:prstGeom>
          <a:noFill/>
        </p:spPr>
        <p:txBody>
          <a:bodyPr wrap="square" rtlCol="0">
            <a:spAutoFit/>
          </a:bodyPr>
          <a:lstStyle/>
          <a:p>
            <a:r>
              <a:rPr lang="nl-NL" dirty="0">
                <a:latin typeface="Helvetica" pitchFamily="2" charset="0"/>
              </a:rPr>
              <a:t>VS.</a:t>
            </a:r>
            <a:endParaRPr lang="LID4096" dirty="0">
              <a:latin typeface="Helvetica" pitchFamily="2" charset="0"/>
            </a:endParaRPr>
          </a:p>
        </p:txBody>
      </p:sp>
    </p:spTree>
    <p:extLst>
      <p:ext uri="{BB962C8B-B14F-4D97-AF65-F5344CB8AC3E}">
        <p14:creationId xmlns:p14="http://schemas.microsoft.com/office/powerpoint/2010/main" val="172252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300" fill="hold"/>
                                        <p:tgtEl>
                                          <p:spTgt spid="15"/>
                                        </p:tgtEl>
                                        <p:attrNameLst>
                                          <p:attrName>ppt_x</p:attrName>
                                        </p:attrNameLst>
                                      </p:cBhvr>
                                      <p:tavLst>
                                        <p:tav tm="0">
                                          <p:val>
                                            <p:strVal val="#ppt_x"/>
                                          </p:val>
                                        </p:tav>
                                        <p:tav tm="100000">
                                          <p:val>
                                            <p:strVal val="#ppt_x"/>
                                          </p:val>
                                        </p:tav>
                                      </p:tavLst>
                                    </p:anim>
                                    <p:anim calcmode="lin" valueType="num">
                                      <p:cBhvr additive="base">
                                        <p:cTn id="8" dur="3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300" fill="hold"/>
                                        <p:tgtEl>
                                          <p:spTgt spid="21"/>
                                        </p:tgtEl>
                                        <p:attrNameLst>
                                          <p:attrName>ppt_x</p:attrName>
                                        </p:attrNameLst>
                                      </p:cBhvr>
                                      <p:tavLst>
                                        <p:tav tm="0">
                                          <p:val>
                                            <p:strVal val="#ppt_x"/>
                                          </p:val>
                                        </p:tav>
                                        <p:tav tm="100000">
                                          <p:val>
                                            <p:strVal val="#ppt_x"/>
                                          </p:val>
                                        </p:tav>
                                      </p:tavLst>
                                    </p:anim>
                                    <p:anim calcmode="lin" valueType="num">
                                      <p:cBhvr additive="base">
                                        <p:cTn id="12" dur="3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300" fill="hold"/>
                                        <p:tgtEl>
                                          <p:spTgt spid="16"/>
                                        </p:tgtEl>
                                        <p:attrNameLst>
                                          <p:attrName>ppt_x</p:attrName>
                                        </p:attrNameLst>
                                      </p:cBhvr>
                                      <p:tavLst>
                                        <p:tav tm="0">
                                          <p:val>
                                            <p:strVal val="#ppt_x"/>
                                          </p:val>
                                        </p:tav>
                                        <p:tav tm="100000">
                                          <p:val>
                                            <p:strVal val="#ppt_x"/>
                                          </p:val>
                                        </p:tav>
                                      </p:tavLst>
                                    </p:anim>
                                    <p:anim calcmode="lin" valueType="num">
                                      <p:cBhvr additive="base">
                                        <p:cTn id="18" dur="3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300" fill="hold"/>
                                        <p:tgtEl>
                                          <p:spTgt spid="22"/>
                                        </p:tgtEl>
                                        <p:attrNameLst>
                                          <p:attrName>ppt_x</p:attrName>
                                        </p:attrNameLst>
                                      </p:cBhvr>
                                      <p:tavLst>
                                        <p:tav tm="0">
                                          <p:val>
                                            <p:strVal val="#ppt_x"/>
                                          </p:val>
                                        </p:tav>
                                        <p:tav tm="100000">
                                          <p:val>
                                            <p:strVal val="#ppt_x"/>
                                          </p:val>
                                        </p:tav>
                                      </p:tavLst>
                                    </p:anim>
                                    <p:anim calcmode="lin" valueType="num">
                                      <p:cBhvr additive="base">
                                        <p:cTn id="22" dur="3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300" fill="hold"/>
                                        <p:tgtEl>
                                          <p:spTgt spid="17"/>
                                        </p:tgtEl>
                                        <p:attrNameLst>
                                          <p:attrName>ppt_x</p:attrName>
                                        </p:attrNameLst>
                                      </p:cBhvr>
                                      <p:tavLst>
                                        <p:tav tm="0">
                                          <p:val>
                                            <p:strVal val="#ppt_x"/>
                                          </p:val>
                                        </p:tav>
                                        <p:tav tm="100000">
                                          <p:val>
                                            <p:strVal val="#ppt_x"/>
                                          </p:val>
                                        </p:tav>
                                      </p:tavLst>
                                    </p:anim>
                                    <p:anim calcmode="lin" valueType="num">
                                      <p:cBhvr additive="base">
                                        <p:cTn id="28" dur="3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300" fill="hold"/>
                                        <p:tgtEl>
                                          <p:spTgt spid="19"/>
                                        </p:tgtEl>
                                        <p:attrNameLst>
                                          <p:attrName>ppt_x</p:attrName>
                                        </p:attrNameLst>
                                      </p:cBhvr>
                                      <p:tavLst>
                                        <p:tav tm="0">
                                          <p:val>
                                            <p:strVal val="#ppt_x"/>
                                          </p:val>
                                        </p:tav>
                                        <p:tav tm="100000">
                                          <p:val>
                                            <p:strVal val="#ppt_x"/>
                                          </p:val>
                                        </p:tav>
                                      </p:tavLst>
                                    </p:anim>
                                    <p:anim calcmode="lin" valueType="num">
                                      <p:cBhvr additive="base">
                                        <p:cTn id="34" dur="3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E2EC7-AC34-BADC-C7B5-D0E3A81C5C4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E04EAD-3AB1-E7FB-FC54-7A2CC9D06D3A}"/>
              </a:ext>
            </a:extLst>
          </p:cNvPr>
          <p:cNvSpPr>
            <a:spLocks noGrp="1"/>
          </p:cNvSpPr>
          <p:nvPr>
            <p:ph type="sldNum" sz="quarter" idx="12"/>
          </p:nvPr>
        </p:nvSpPr>
        <p:spPr/>
        <p:txBody>
          <a:bodyPr/>
          <a:lstStyle/>
          <a:p>
            <a:fld id="{D8538AEB-1E50-46F0-91C2-DF13B188657C}" type="slidenum">
              <a:rPr lang="LID4096" smtClean="0"/>
              <a:t>4</a:t>
            </a:fld>
            <a:endParaRPr lang="LID4096"/>
          </a:p>
        </p:txBody>
      </p:sp>
      <p:pic>
        <p:nvPicPr>
          <p:cNvPr id="10" name="Graphic 9">
            <a:extLst>
              <a:ext uri="{FF2B5EF4-FFF2-40B4-BE49-F238E27FC236}">
                <a16:creationId xmlns:a16="http://schemas.microsoft.com/office/drawing/2014/main" id="{C0F208C4-A994-C547-6364-71509169835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73039"/>
          <a:stretch/>
        </p:blipFill>
        <p:spPr>
          <a:xfrm>
            <a:off x="51317" y="5962650"/>
            <a:ext cx="805933" cy="788964"/>
          </a:xfrm>
          <a:prstGeom prst="rect">
            <a:avLst/>
          </a:prstGeom>
        </p:spPr>
      </p:pic>
      <p:graphicFrame>
        <p:nvGraphicFramePr>
          <p:cNvPr id="37" name="Diagram 36">
            <a:extLst>
              <a:ext uri="{FF2B5EF4-FFF2-40B4-BE49-F238E27FC236}">
                <a16:creationId xmlns:a16="http://schemas.microsoft.com/office/drawing/2014/main" id="{56399F50-9820-EF26-8428-A44CF53F5C60}"/>
              </a:ext>
            </a:extLst>
          </p:cNvPr>
          <p:cNvGraphicFramePr/>
          <p:nvPr>
            <p:extLst>
              <p:ext uri="{D42A27DB-BD31-4B8C-83A1-F6EECF244321}">
                <p14:modId xmlns:p14="http://schemas.microsoft.com/office/powerpoint/2010/main" val="916049682"/>
              </p:ext>
            </p:extLst>
          </p:nvPr>
        </p:nvGraphicFramePr>
        <p:xfrm>
          <a:off x="2149522" y="1443393"/>
          <a:ext cx="8284191" cy="47803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8" name="TextBox 37">
            <a:extLst>
              <a:ext uri="{FF2B5EF4-FFF2-40B4-BE49-F238E27FC236}">
                <a16:creationId xmlns:a16="http://schemas.microsoft.com/office/drawing/2014/main" id="{6A3108C2-F033-684E-373C-440BBE43DE1F}"/>
              </a:ext>
            </a:extLst>
          </p:cNvPr>
          <p:cNvSpPr txBox="1"/>
          <p:nvPr/>
        </p:nvSpPr>
        <p:spPr>
          <a:xfrm>
            <a:off x="4967785" y="5414607"/>
            <a:ext cx="3125338" cy="369332"/>
          </a:xfrm>
          <a:prstGeom prst="rect">
            <a:avLst/>
          </a:prstGeom>
          <a:noFill/>
        </p:spPr>
        <p:txBody>
          <a:bodyPr wrap="square" rtlCol="0">
            <a:spAutoFit/>
          </a:bodyPr>
          <a:lstStyle/>
          <a:p>
            <a:r>
              <a:rPr lang="nl-NL" dirty="0" err="1">
                <a:solidFill>
                  <a:schemeClr val="bg1"/>
                </a:solidFill>
                <a:latin typeface="Helvetica" pitchFamily="2" charset="0"/>
              </a:rPr>
              <a:t>Informative</a:t>
            </a:r>
            <a:r>
              <a:rPr lang="nl-NL" dirty="0">
                <a:solidFill>
                  <a:schemeClr val="bg1"/>
                </a:solidFill>
                <a:latin typeface="Helvetica" pitchFamily="2" charset="0"/>
              </a:rPr>
              <a:t> &amp; </a:t>
            </a:r>
            <a:r>
              <a:rPr lang="nl-NL" dirty="0" err="1">
                <a:solidFill>
                  <a:schemeClr val="bg1"/>
                </a:solidFill>
                <a:latin typeface="Helvetica" pitchFamily="2" charset="0"/>
              </a:rPr>
              <a:t>destructive</a:t>
            </a:r>
            <a:endParaRPr lang="LID4096" dirty="0">
              <a:solidFill>
                <a:schemeClr val="bg1"/>
              </a:solidFill>
              <a:latin typeface="Helvetica" pitchFamily="2" charset="0"/>
            </a:endParaRPr>
          </a:p>
        </p:txBody>
      </p:sp>
      <p:sp>
        <p:nvSpPr>
          <p:cNvPr id="2" name="Title 1">
            <a:extLst>
              <a:ext uri="{FF2B5EF4-FFF2-40B4-BE49-F238E27FC236}">
                <a16:creationId xmlns:a16="http://schemas.microsoft.com/office/drawing/2014/main" id="{563BFF58-8E78-D6B5-201F-133628212413}"/>
              </a:ext>
            </a:extLst>
          </p:cNvPr>
          <p:cNvSpPr txBox="1">
            <a:spLocks/>
          </p:cNvSpPr>
          <p:nvPr/>
        </p:nvSpPr>
        <p:spPr>
          <a:xfrm>
            <a:off x="908566" y="18255"/>
            <a:ext cx="10515600" cy="763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600" dirty="0">
                <a:solidFill>
                  <a:srgbClr val="34669A"/>
                </a:solidFill>
                <a:latin typeface="Helvetica" pitchFamily="2" charset="0"/>
              </a:rPr>
              <a:t>Chemical analysis of hafting adhesives</a:t>
            </a:r>
            <a:endParaRPr lang="LID4096" sz="3600" dirty="0">
              <a:solidFill>
                <a:srgbClr val="34669A"/>
              </a:solidFill>
              <a:latin typeface="Helvetica" pitchFamily="2" charset="0"/>
            </a:endParaRPr>
          </a:p>
        </p:txBody>
      </p:sp>
      <p:pic>
        <p:nvPicPr>
          <p:cNvPr id="3" name="Graphic 2">
            <a:extLst>
              <a:ext uri="{FF2B5EF4-FFF2-40B4-BE49-F238E27FC236}">
                <a16:creationId xmlns:a16="http://schemas.microsoft.com/office/drawing/2014/main" id="{FB16D8F1-A45B-3C63-024A-3088DEC0D89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000" y="130356"/>
            <a:ext cx="12060000" cy="623170"/>
          </a:xfrm>
          <a:prstGeom prst="rect">
            <a:avLst/>
          </a:prstGeom>
        </p:spPr>
      </p:pic>
      <p:sp>
        <p:nvSpPr>
          <p:cNvPr id="5" name="TextBox 4">
            <a:extLst>
              <a:ext uri="{FF2B5EF4-FFF2-40B4-BE49-F238E27FC236}">
                <a16:creationId xmlns:a16="http://schemas.microsoft.com/office/drawing/2014/main" id="{E3C38D4E-1940-2993-FF1A-1FEC04ADBAF9}"/>
              </a:ext>
            </a:extLst>
          </p:cNvPr>
          <p:cNvSpPr txBox="1"/>
          <p:nvPr/>
        </p:nvSpPr>
        <p:spPr>
          <a:xfrm>
            <a:off x="833177" y="2151327"/>
            <a:ext cx="6902973" cy="523220"/>
          </a:xfrm>
          <a:prstGeom prst="rect">
            <a:avLst/>
          </a:prstGeom>
          <a:noFill/>
        </p:spPr>
        <p:txBody>
          <a:bodyPr wrap="square" rtlCol="0">
            <a:spAutoFit/>
          </a:bodyPr>
          <a:lstStyle/>
          <a:p>
            <a:r>
              <a:rPr lang="nl-NL" sz="2800" dirty="0" err="1">
                <a:latin typeface="Helvetica" pitchFamily="2" charset="0"/>
              </a:rPr>
              <a:t>Possible</a:t>
            </a:r>
            <a:r>
              <a:rPr lang="nl-NL" sz="2800" dirty="0">
                <a:latin typeface="Helvetica" pitchFamily="2" charset="0"/>
              </a:rPr>
              <a:t> </a:t>
            </a:r>
            <a:r>
              <a:rPr lang="nl-NL" sz="2800" dirty="0" err="1">
                <a:latin typeface="Helvetica" pitchFamily="2" charset="0"/>
              </a:rPr>
              <a:t>to</a:t>
            </a:r>
            <a:r>
              <a:rPr lang="nl-NL" sz="2800" dirty="0">
                <a:latin typeface="Helvetica" pitchFamily="2" charset="0"/>
              </a:rPr>
              <a:t> </a:t>
            </a:r>
            <a:r>
              <a:rPr lang="nl-NL" sz="2800" dirty="0" err="1">
                <a:latin typeface="Helvetica" pitchFamily="2" charset="0"/>
              </a:rPr>
              <a:t>use</a:t>
            </a:r>
            <a:r>
              <a:rPr lang="nl-NL" sz="2800" dirty="0">
                <a:latin typeface="Helvetica" pitchFamily="2" charset="0"/>
              </a:rPr>
              <a:t> </a:t>
            </a:r>
            <a:r>
              <a:rPr lang="nl-NL" sz="2800" dirty="0" err="1">
                <a:latin typeface="Helvetica" pitchFamily="2" charset="0"/>
              </a:rPr>
              <a:t>headspace</a:t>
            </a:r>
            <a:r>
              <a:rPr lang="nl-NL" sz="2800" dirty="0">
                <a:latin typeface="Helvetica" pitchFamily="2" charset="0"/>
              </a:rPr>
              <a:t> </a:t>
            </a:r>
            <a:r>
              <a:rPr lang="nl-NL" sz="2800" dirty="0" err="1">
                <a:latin typeface="Helvetica" pitchFamily="2" charset="0"/>
              </a:rPr>
              <a:t>techniques</a:t>
            </a:r>
            <a:r>
              <a:rPr lang="nl-NL" sz="2800" dirty="0">
                <a:latin typeface="Helvetica" pitchFamily="2" charset="0"/>
              </a:rPr>
              <a:t>? </a:t>
            </a:r>
            <a:endParaRPr lang="LID4096" sz="2800" dirty="0">
              <a:latin typeface="Helvetica" pitchFamily="2" charset="0"/>
            </a:endParaRPr>
          </a:p>
        </p:txBody>
      </p:sp>
      <p:pic>
        <p:nvPicPr>
          <p:cNvPr id="7" name="Picture 6">
            <a:extLst>
              <a:ext uri="{FF2B5EF4-FFF2-40B4-BE49-F238E27FC236}">
                <a16:creationId xmlns:a16="http://schemas.microsoft.com/office/drawing/2014/main" id="{8D768573-0DCD-657B-9176-E537FA750641}"/>
              </a:ext>
            </a:extLst>
          </p:cNvPr>
          <p:cNvPicPr>
            <a:picLocks noChangeAspect="1"/>
          </p:cNvPicPr>
          <p:nvPr/>
        </p:nvPicPr>
        <p:blipFill>
          <a:blip r:embed="rId12"/>
          <a:srcRect l="4349" t="8467" r="2929" b="6276"/>
          <a:stretch>
            <a:fillRect/>
          </a:stretch>
        </p:blipFill>
        <p:spPr>
          <a:xfrm>
            <a:off x="7907337" y="1218987"/>
            <a:ext cx="3446463" cy="1701384"/>
          </a:xfrm>
          <a:prstGeom prst="rect">
            <a:avLst/>
          </a:prstGeom>
        </p:spPr>
      </p:pic>
      <p:pic>
        <p:nvPicPr>
          <p:cNvPr id="9" name="Picture 8">
            <a:extLst>
              <a:ext uri="{FF2B5EF4-FFF2-40B4-BE49-F238E27FC236}">
                <a16:creationId xmlns:a16="http://schemas.microsoft.com/office/drawing/2014/main" id="{BD3FA378-B992-0155-856F-BDC7B71608B9}"/>
              </a:ext>
            </a:extLst>
          </p:cNvPr>
          <p:cNvPicPr>
            <a:picLocks noChangeAspect="1"/>
          </p:cNvPicPr>
          <p:nvPr/>
        </p:nvPicPr>
        <p:blipFill>
          <a:blip r:embed="rId13"/>
          <a:srcRect l="3892" t="6694" r="1773" b="1361"/>
          <a:stretch>
            <a:fillRect/>
          </a:stretch>
        </p:blipFill>
        <p:spPr>
          <a:xfrm>
            <a:off x="6408295" y="3245434"/>
            <a:ext cx="3914996" cy="1844109"/>
          </a:xfrm>
          <a:prstGeom prst="rect">
            <a:avLst/>
          </a:prstGeom>
        </p:spPr>
      </p:pic>
      <p:pic>
        <p:nvPicPr>
          <p:cNvPr id="12" name="Picture 11">
            <a:extLst>
              <a:ext uri="{FF2B5EF4-FFF2-40B4-BE49-F238E27FC236}">
                <a16:creationId xmlns:a16="http://schemas.microsoft.com/office/drawing/2014/main" id="{B46591B1-877A-EB10-F2E8-0CC8899C0140}"/>
              </a:ext>
            </a:extLst>
          </p:cNvPr>
          <p:cNvPicPr>
            <a:picLocks noChangeAspect="1"/>
          </p:cNvPicPr>
          <p:nvPr/>
        </p:nvPicPr>
        <p:blipFill>
          <a:blip r:embed="rId14"/>
          <a:srcRect l="2023" r="4140"/>
          <a:stretch>
            <a:fillRect/>
          </a:stretch>
        </p:blipFill>
        <p:spPr>
          <a:xfrm>
            <a:off x="1404542" y="3197814"/>
            <a:ext cx="3899011" cy="2401459"/>
          </a:xfrm>
          <a:prstGeom prst="rect">
            <a:avLst/>
          </a:prstGeom>
        </p:spPr>
      </p:pic>
    </p:spTree>
    <p:extLst>
      <p:ext uri="{BB962C8B-B14F-4D97-AF65-F5344CB8AC3E}">
        <p14:creationId xmlns:p14="http://schemas.microsoft.com/office/powerpoint/2010/main" val="150117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400"/>
                                        <p:tgtEl>
                                          <p:spTgt spid="9"/>
                                        </p:tgtEl>
                                      </p:cBhvr>
                                    </p:animEffect>
                                    <p:anim calcmode="lin" valueType="num">
                                      <p:cBhvr>
                                        <p:cTn id="14" dur="400" fill="hold"/>
                                        <p:tgtEl>
                                          <p:spTgt spid="9"/>
                                        </p:tgtEl>
                                        <p:attrNameLst>
                                          <p:attrName>ppt_x</p:attrName>
                                        </p:attrNameLst>
                                      </p:cBhvr>
                                      <p:tavLst>
                                        <p:tav tm="0">
                                          <p:val>
                                            <p:strVal val="#ppt_x"/>
                                          </p:val>
                                        </p:tav>
                                        <p:tav tm="100000">
                                          <p:val>
                                            <p:strVal val="#ppt_x"/>
                                          </p:val>
                                        </p:tav>
                                      </p:tavLst>
                                    </p:anim>
                                    <p:anim calcmode="lin" valueType="num">
                                      <p:cBhvr>
                                        <p:cTn id="15" dur="4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400"/>
                                        <p:tgtEl>
                                          <p:spTgt spid="7"/>
                                        </p:tgtEl>
                                      </p:cBhvr>
                                    </p:animEffect>
                                    <p:anim calcmode="lin" valueType="num">
                                      <p:cBhvr>
                                        <p:cTn id="19" dur="400" fill="hold"/>
                                        <p:tgtEl>
                                          <p:spTgt spid="7"/>
                                        </p:tgtEl>
                                        <p:attrNameLst>
                                          <p:attrName>ppt_x</p:attrName>
                                        </p:attrNameLst>
                                      </p:cBhvr>
                                      <p:tavLst>
                                        <p:tav tm="0">
                                          <p:val>
                                            <p:strVal val="#ppt_x"/>
                                          </p:val>
                                        </p:tav>
                                        <p:tav tm="100000">
                                          <p:val>
                                            <p:strVal val="#ppt_x"/>
                                          </p:val>
                                        </p:tav>
                                      </p:tavLst>
                                    </p:anim>
                                    <p:anim calcmode="lin" valueType="num">
                                      <p:cBhvr>
                                        <p:cTn id="20" dur="4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400"/>
                                        <p:tgtEl>
                                          <p:spTgt spid="12"/>
                                        </p:tgtEl>
                                      </p:cBhvr>
                                    </p:animEffect>
                                    <p:anim calcmode="lin" valueType="num">
                                      <p:cBhvr>
                                        <p:cTn id="26" dur="400" fill="hold"/>
                                        <p:tgtEl>
                                          <p:spTgt spid="12"/>
                                        </p:tgtEl>
                                        <p:attrNameLst>
                                          <p:attrName>ppt_x</p:attrName>
                                        </p:attrNameLst>
                                      </p:cBhvr>
                                      <p:tavLst>
                                        <p:tav tm="0">
                                          <p:val>
                                            <p:strVal val="#ppt_x"/>
                                          </p:val>
                                        </p:tav>
                                        <p:tav tm="100000">
                                          <p:val>
                                            <p:strVal val="#ppt_x"/>
                                          </p:val>
                                        </p:tav>
                                      </p:tavLst>
                                    </p:anim>
                                    <p:anim calcmode="lin" valueType="num">
                                      <p:cBhvr>
                                        <p:cTn id="27" dur="4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7" grpId="0">
        <p:bldAsOne/>
      </p:bldGraphic>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D6E28-B181-F41A-74B5-08AED561BD8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F210E1-E851-5132-380D-61EF653CB539}"/>
              </a:ext>
            </a:extLst>
          </p:cNvPr>
          <p:cNvSpPr>
            <a:spLocks noGrp="1"/>
          </p:cNvSpPr>
          <p:nvPr>
            <p:ph type="sldNum" sz="quarter" idx="12"/>
          </p:nvPr>
        </p:nvSpPr>
        <p:spPr/>
        <p:txBody>
          <a:bodyPr/>
          <a:lstStyle/>
          <a:p>
            <a:fld id="{D8538AEB-1E50-46F0-91C2-DF13B188657C}" type="slidenum">
              <a:rPr lang="LID4096" smtClean="0"/>
              <a:t>5</a:t>
            </a:fld>
            <a:endParaRPr lang="LID4096"/>
          </a:p>
        </p:txBody>
      </p:sp>
      <p:pic>
        <p:nvPicPr>
          <p:cNvPr id="10" name="Graphic 9">
            <a:extLst>
              <a:ext uri="{FF2B5EF4-FFF2-40B4-BE49-F238E27FC236}">
                <a16:creationId xmlns:a16="http://schemas.microsoft.com/office/drawing/2014/main" id="{66C7FCCB-5CE8-5A7F-6D89-13BE6482345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73039"/>
          <a:stretch/>
        </p:blipFill>
        <p:spPr>
          <a:xfrm>
            <a:off x="51317" y="5962650"/>
            <a:ext cx="805933" cy="788964"/>
          </a:xfrm>
          <a:prstGeom prst="rect">
            <a:avLst/>
          </a:prstGeom>
        </p:spPr>
      </p:pic>
      <p:sp>
        <p:nvSpPr>
          <p:cNvPr id="7" name="TextBox 6">
            <a:extLst>
              <a:ext uri="{FF2B5EF4-FFF2-40B4-BE49-F238E27FC236}">
                <a16:creationId xmlns:a16="http://schemas.microsoft.com/office/drawing/2014/main" id="{373C964B-8574-B0F9-2D26-EB6FA2BE5CB6}"/>
              </a:ext>
            </a:extLst>
          </p:cNvPr>
          <p:cNvSpPr txBox="1"/>
          <p:nvPr/>
        </p:nvSpPr>
        <p:spPr>
          <a:xfrm>
            <a:off x="7231205" y="1249947"/>
            <a:ext cx="4545816" cy="1200329"/>
          </a:xfrm>
          <a:prstGeom prst="rect">
            <a:avLst/>
          </a:prstGeom>
          <a:noFill/>
        </p:spPr>
        <p:txBody>
          <a:bodyPr wrap="square" rtlCol="0">
            <a:spAutoFit/>
          </a:bodyPr>
          <a:lstStyle/>
          <a:p>
            <a:pPr marL="285750" indent="-285750">
              <a:buFont typeface="Wingdings 2" panose="05020102010507070707" pitchFamily="18" charset="2"/>
              <a:buChar char=""/>
            </a:pPr>
            <a:r>
              <a:rPr lang="nl-NL" dirty="0">
                <a:latin typeface="Helvetica" pitchFamily="2" charset="0"/>
              </a:rPr>
              <a:t>Non-</a:t>
            </a:r>
            <a:r>
              <a:rPr lang="nl-NL" dirty="0" err="1">
                <a:latin typeface="Helvetica" pitchFamily="2" charset="0"/>
              </a:rPr>
              <a:t>destructive</a:t>
            </a:r>
            <a:endParaRPr lang="nl-NL" dirty="0">
              <a:latin typeface="Helvetica" pitchFamily="2" charset="0"/>
            </a:endParaRPr>
          </a:p>
          <a:p>
            <a:pPr marL="285750" indent="-285750">
              <a:buFont typeface="Wingdings 2" panose="05020102010507070707" pitchFamily="18" charset="2"/>
              <a:buChar char="R"/>
            </a:pPr>
            <a:r>
              <a:rPr lang="nl-NL" dirty="0">
                <a:latin typeface="Helvetica" pitchFamily="2" charset="0"/>
              </a:rPr>
              <a:t>Low temperature to avoid heat damage </a:t>
            </a:r>
          </a:p>
          <a:p>
            <a:pPr marL="285750" indent="-285750">
              <a:buFont typeface="Wingdings 2" panose="05020102010507070707" pitchFamily="18" charset="2"/>
              <a:buChar char="R"/>
            </a:pPr>
            <a:r>
              <a:rPr lang="en-US" dirty="0">
                <a:latin typeface="Helvetica" panose="020B0500000000000000" pitchFamily="34" charset="0"/>
              </a:rPr>
              <a:t>Exhaustive VOCs removal – sensitive </a:t>
            </a:r>
          </a:p>
          <a:p>
            <a:pPr marL="285750" indent="-285750">
              <a:buFont typeface="Wingdings 2" panose="05020102010507070707" pitchFamily="18" charset="2"/>
              <a:buChar char="R"/>
            </a:pPr>
            <a:r>
              <a:rPr lang="nl-NL" dirty="0" err="1">
                <a:latin typeface="Helvetica" pitchFamily="2" charset="0"/>
              </a:rPr>
              <a:t>Fully</a:t>
            </a:r>
            <a:r>
              <a:rPr lang="nl-NL" dirty="0">
                <a:latin typeface="Helvetica" pitchFamily="2" charset="0"/>
              </a:rPr>
              <a:t> </a:t>
            </a:r>
            <a:r>
              <a:rPr lang="nl-NL" dirty="0" err="1">
                <a:latin typeface="Helvetica" pitchFamily="2" charset="0"/>
              </a:rPr>
              <a:t>automated</a:t>
            </a:r>
            <a:endParaRPr lang="nl-NL" dirty="0">
              <a:latin typeface="Helvetica" pitchFamily="2" charset="0"/>
            </a:endParaRPr>
          </a:p>
        </p:txBody>
      </p:sp>
      <p:sp>
        <p:nvSpPr>
          <p:cNvPr id="2" name="Title 1">
            <a:extLst>
              <a:ext uri="{FF2B5EF4-FFF2-40B4-BE49-F238E27FC236}">
                <a16:creationId xmlns:a16="http://schemas.microsoft.com/office/drawing/2014/main" id="{46C7A652-F374-CEDE-0D60-6D7FEB9EC521}"/>
              </a:ext>
            </a:extLst>
          </p:cNvPr>
          <p:cNvSpPr txBox="1">
            <a:spLocks/>
          </p:cNvSpPr>
          <p:nvPr/>
        </p:nvSpPr>
        <p:spPr>
          <a:xfrm>
            <a:off x="1015616" y="0"/>
            <a:ext cx="10515600" cy="763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600" dirty="0">
                <a:solidFill>
                  <a:srgbClr val="34669A"/>
                </a:solidFill>
                <a:latin typeface="Helvetica" pitchFamily="2" charset="0"/>
              </a:rPr>
              <a:t>Non-destructive VOC sampling </a:t>
            </a:r>
            <a:endParaRPr lang="LID4096" sz="3600" dirty="0">
              <a:solidFill>
                <a:srgbClr val="34669A"/>
              </a:solidFill>
              <a:latin typeface="Helvetica" pitchFamily="2" charset="0"/>
            </a:endParaRPr>
          </a:p>
        </p:txBody>
      </p:sp>
      <p:pic>
        <p:nvPicPr>
          <p:cNvPr id="5" name="Graphic 4">
            <a:extLst>
              <a:ext uri="{FF2B5EF4-FFF2-40B4-BE49-F238E27FC236}">
                <a16:creationId xmlns:a16="http://schemas.microsoft.com/office/drawing/2014/main" id="{2DE4058F-029C-324E-598D-4250E37139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000" y="130356"/>
            <a:ext cx="12060000" cy="623170"/>
          </a:xfrm>
          <a:prstGeom prst="rect">
            <a:avLst/>
          </a:prstGeom>
        </p:spPr>
      </p:pic>
      <p:sp>
        <p:nvSpPr>
          <p:cNvPr id="25" name="TextBox 24">
            <a:extLst>
              <a:ext uri="{FF2B5EF4-FFF2-40B4-BE49-F238E27FC236}">
                <a16:creationId xmlns:a16="http://schemas.microsoft.com/office/drawing/2014/main" id="{C219A6DF-C830-B3EC-2E38-69501280D4F7}"/>
              </a:ext>
            </a:extLst>
          </p:cNvPr>
          <p:cNvSpPr txBox="1"/>
          <p:nvPr/>
        </p:nvSpPr>
        <p:spPr>
          <a:xfrm>
            <a:off x="7231205" y="2494736"/>
            <a:ext cx="5219281" cy="646331"/>
          </a:xfrm>
          <a:prstGeom prst="rect">
            <a:avLst/>
          </a:prstGeom>
          <a:noFill/>
        </p:spPr>
        <p:txBody>
          <a:bodyPr wrap="square" rtlCol="0">
            <a:spAutoFit/>
          </a:bodyPr>
          <a:lstStyle/>
          <a:p>
            <a:pPr marL="285750" indent="-285750">
              <a:buFont typeface="Wingdings 2" panose="05020102010507070707" pitchFamily="18" charset="2"/>
              <a:buChar char=""/>
            </a:pPr>
            <a:r>
              <a:rPr lang="en-US" dirty="0">
                <a:latin typeface="Helvetica" panose="020B0500000000000000" pitchFamily="34" charset="0"/>
              </a:rPr>
              <a:t>Exhaustive VOCs removal – 1 time analysis</a:t>
            </a:r>
          </a:p>
          <a:p>
            <a:pPr marL="285750" indent="-285750">
              <a:buFont typeface="Wingdings 2" panose="05020102010507070707" pitchFamily="18" charset="2"/>
              <a:buChar char=""/>
            </a:pPr>
            <a:r>
              <a:rPr lang="en-US" dirty="0">
                <a:latin typeface="Helvetica" panose="020B0500000000000000" pitchFamily="34" charset="0"/>
              </a:rPr>
              <a:t>(Stone tool size restriction)</a:t>
            </a:r>
            <a:endParaRPr lang="en-GB" dirty="0">
              <a:latin typeface="Helvetica" panose="020B0500000000000000" pitchFamily="34" charset="0"/>
            </a:endParaRPr>
          </a:p>
        </p:txBody>
      </p:sp>
      <p:grpSp>
        <p:nvGrpSpPr>
          <p:cNvPr id="29" name="Group 28">
            <a:extLst>
              <a:ext uri="{FF2B5EF4-FFF2-40B4-BE49-F238E27FC236}">
                <a16:creationId xmlns:a16="http://schemas.microsoft.com/office/drawing/2014/main" id="{A0CA419A-1B82-A00D-E2E9-55F6D4593D48}"/>
              </a:ext>
            </a:extLst>
          </p:cNvPr>
          <p:cNvGrpSpPr/>
          <p:nvPr/>
        </p:nvGrpSpPr>
        <p:grpSpPr>
          <a:xfrm>
            <a:off x="2698277" y="2541027"/>
            <a:ext cx="5215504" cy="3605309"/>
            <a:chOff x="1475066" y="1560156"/>
            <a:chExt cx="5747982" cy="3883430"/>
          </a:xfrm>
        </p:grpSpPr>
        <p:grpSp>
          <p:nvGrpSpPr>
            <p:cNvPr id="22" name="Group 21">
              <a:extLst>
                <a:ext uri="{FF2B5EF4-FFF2-40B4-BE49-F238E27FC236}">
                  <a16:creationId xmlns:a16="http://schemas.microsoft.com/office/drawing/2014/main" id="{F583D6EE-0EAF-4B6A-7415-B408982C0AF8}"/>
                </a:ext>
              </a:extLst>
            </p:cNvPr>
            <p:cNvGrpSpPr/>
            <p:nvPr/>
          </p:nvGrpSpPr>
          <p:grpSpPr>
            <a:xfrm>
              <a:off x="1475066" y="1560156"/>
              <a:ext cx="5382677" cy="3883430"/>
              <a:chOff x="4134104" y="1873694"/>
              <a:chExt cx="5197119" cy="3651914"/>
            </a:xfrm>
          </p:grpSpPr>
          <p:grpSp>
            <p:nvGrpSpPr>
              <p:cNvPr id="18" name="Group 17">
                <a:extLst>
                  <a:ext uri="{FF2B5EF4-FFF2-40B4-BE49-F238E27FC236}">
                    <a16:creationId xmlns:a16="http://schemas.microsoft.com/office/drawing/2014/main" id="{2413B3ED-3D30-D758-514C-3C0E0AE61F64}"/>
                  </a:ext>
                </a:extLst>
              </p:cNvPr>
              <p:cNvGrpSpPr/>
              <p:nvPr/>
            </p:nvGrpSpPr>
            <p:grpSpPr>
              <a:xfrm>
                <a:off x="4134104" y="2307454"/>
                <a:ext cx="5197119" cy="3218154"/>
                <a:chOff x="4117478" y="1982379"/>
                <a:chExt cx="5197119" cy="3218154"/>
              </a:xfrm>
            </p:grpSpPr>
            <p:pic>
              <p:nvPicPr>
                <p:cNvPr id="3" name="Picture 2" descr="A screenshot of a video game&#10;&#10;AI-generated content may be incorrect.">
                  <a:extLst>
                    <a:ext uri="{FF2B5EF4-FFF2-40B4-BE49-F238E27FC236}">
                      <a16:creationId xmlns:a16="http://schemas.microsoft.com/office/drawing/2014/main" id="{40609657-56EE-5DA5-85C0-2734DE7080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7478" y="1982379"/>
                  <a:ext cx="5197119" cy="2893241"/>
                </a:xfrm>
                <a:prstGeom prst="rect">
                  <a:avLst/>
                </a:prstGeom>
              </p:spPr>
            </p:pic>
            <p:sp>
              <p:nvSpPr>
                <p:cNvPr id="16" name="TextBox 15">
                  <a:extLst>
                    <a:ext uri="{FF2B5EF4-FFF2-40B4-BE49-F238E27FC236}">
                      <a16:creationId xmlns:a16="http://schemas.microsoft.com/office/drawing/2014/main" id="{B56D1241-1E47-9814-EBFF-2220A503E8CD}"/>
                    </a:ext>
                  </a:extLst>
                </p:cNvPr>
                <p:cNvSpPr txBox="1"/>
                <p:nvPr/>
              </p:nvSpPr>
              <p:spPr>
                <a:xfrm>
                  <a:off x="4117478" y="4937604"/>
                  <a:ext cx="1419666" cy="260485"/>
                </a:xfrm>
                <a:prstGeom prst="rect">
                  <a:avLst/>
                </a:prstGeom>
                <a:noFill/>
              </p:spPr>
              <p:txBody>
                <a:bodyPr wrap="square" rtlCol="0">
                  <a:spAutoFit/>
                </a:bodyPr>
                <a:lstStyle/>
                <a:p>
                  <a:r>
                    <a:rPr lang="nl-NL" sz="1200" dirty="0">
                      <a:latin typeface="Helvetica" panose="020B0500000000000000" pitchFamily="34" charset="0"/>
                      <a:cs typeface="Calibri" panose="020F0502020204030204" pitchFamily="34" charset="0"/>
                    </a:rPr>
                    <a:t>20 min, 50°C</a:t>
                  </a:r>
                  <a:endParaRPr lang="LID4096" sz="1200" dirty="0">
                    <a:latin typeface="Helvetica" panose="020B0500000000000000" pitchFamily="34" charset="0"/>
                    <a:cs typeface="Calibri" panose="020F0502020204030204" pitchFamily="34" charset="0"/>
                  </a:endParaRPr>
                </a:p>
              </p:txBody>
            </p:sp>
            <p:sp>
              <p:nvSpPr>
                <p:cNvPr id="17" name="TextBox 16">
                  <a:extLst>
                    <a:ext uri="{FF2B5EF4-FFF2-40B4-BE49-F238E27FC236}">
                      <a16:creationId xmlns:a16="http://schemas.microsoft.com/office/drawing/2014/main" id="{2DDB04A7-71AE-5FAC-6F9C-5D507B5F1188}"/>
                    </a:ext>
                  </a:extLst>
                </p:cNvPr>
                <p:cNvSpPr txBox="1"/>
                <p:nvPr/>
              </p:nvSpPr>
              <p:spPr>
                <a:xfrm>
                  <a:off x="5693092" y="4940048"/>
                  <a:ext cx="1419666" cy="260485"/>
                </a:xfrm>
                <a:prstGeom prst="rect">
                  <a:avLst/>
                </a:prstGeom>
                <a:noFill/>
              </p:spPr>
              <p:txBody>
                <a:bodyPr wrap="square" rtlCol="0">
                  <a:spAutoFit/>
                </a:bodyPr>
                <a:lstStyle/>
                <a:p>
                  <a:r>
                    <a:rPr lang="nl-NL" sz="1200" dirty="0">
                      <a:latin typeface="Helvetica" panose="020B0500000000000000" pitchFamily="34" charset="0"/>
                      <a:cs typeface="Calibri" panose="020F0502020204030204" pitchFamily="34" charset="0"/>
                    </a:rPr>
                    <a:t>20 min, 50°C</a:t>
                  </a:r>
                  <a:endParaRPr lang="LID4096" sz="1200" dirty="0">
                    <a:latin typeface="Helvetica" panose="020B0500000000000000" pitchFamily="34" charset="0"/>
                    <a:cs typeface="Calibri" panose="020F0502020204030204" pitchFamily="34" charset="0"/>
                  </a:endParaRPr>
                </a:p>
              </p:txBody>
            </p:sp>
          </p:grpSp>
          <p:sp>
            <p:nvSpPr>
              <p:cNvPr id="21" name="TextBox 20">
                <a:extLst>
                  <a:ext uri="{FF2B5EF4-FFF2-40B4-BE49-F238E27FC236}">
                    <a16:creationId xmlns:a16="http://schemas.microsoft.com/office/drawing/2014/main" id="{9575C284-9693-5AA5-1A07-FBD21848315C}"/>
                  </a:ext>
                </a:extLst>
              </p:cNvPr>
              <p:cNvSpPr txBox="1"/>
              <p:nvPr/>
            </p:nvSpPr>
            <p:spPr>
              <a:xfrm>
                <a:off x="4455669" y="1873694"/>
                <a:ext cx="3927763" cy="369332"/>
              </a:xfrm>
              <a:prstGeom prst="rect">
                <a:avLst/>
              </a:prstGeom>
              <a:noFill/>
            </p:spPr>
            <p:txBody>
              <a:bodyPr wrap="square" rtlCol="0">
                <a:spAutoFit/>
              </a:bodyPr>
              <a:lstStyle/>
              <a:p>
                <a:pPr algn="ctr"/>
                <a:r>
                  <a:rPr lang="en-US" b="1" dirty="0">
                    <a:latin typeface="Helvetica" panose="020B0500000000000000" pitchFamily="34" charset="0"/>
                  </a:rPr>
                  <a:t>MPS-DHS</a:t>
                </a:r>
                <a:endParaRPr lang="en-GB" b="1" dirty="0">
                  <a:latin typeface="Helvetica" panose="020B0500000000000000" pitchFamily="34" charset="0"/>
                </a:endParaRPr>
              </a:p>
            </p:txBody>
          </p:sp>
        </p:grpSp>
        <p:sp>
          <p:nvSpPr>
            <p:cNvPr id="26" name="TextBox 25">
              <a:extLst>
                <a:ext uri="{FF2B5EF4-FFF2-40B4-BE49-F238E27FC236}">
                  <a16:creationId xmlns:a16="http://schemas.microsoft.com/office/drawing/2014/main" id="{F5B9050E-882F-0260-69C4-2C851758E5C9}"/>
                </a:ext>
              </a:extLst>
            </p:cNvPr>
            <p:cNvSpPr txBox="1"/>
            <p:nvPr/>
          </p:nvSpPr>
          <p:spPr>
            <a:xfrm>
              <a:off x="4738806" y="4943708"/>
              <a:ext cx="2484242" cy="497279"/>
            </a:xfrm>
            <a:prstGeom prst="rect">
              <a:avLst/>
            </a:prstGeom>
            <a:noFill/>
          </p:spPr>
          <p:txBody>
            <a:bodyPr wrap="square">
              <a:spAutoFit/>
            </a:bodyPr>
            <a:lstStyle/>
            <a:p>
              <a:r>
                <a:rPr lang="en-US" sz="1200" dirty="0">
                  <a:latin typeface="Helvetica" panose="020B0500000000000000" pitchFamily="34" charset="0"/>
                  <a:ea typeface="Calibri" panose="020F0502020204030204" pitchFamily="34" charset="0"/>
                  <a:cs typeface="Calibri" panose="020F0502020204030204" pitchFamily="34" charset="0"/>
                </a:rPr>
                <a:t>TDU: 40°C-280°C, 300°C/min</a:t>
              </a:r>
            </a:p>
            <a:p>
              <a:r>
                <a:rPr lang="en-US" sz="1200" dirty="0">
                  <a:effectLst/>
                  <a:latin typeface="Helvetica" panose="020B0500000000000000" pitchFamily="34" charset="0"/>
                  <a:ea typeface="Calibri" panose="020F0502020204030204" pitchFamily="34" charset="0"/>
                  <a:cs typeface="Calibri" panose="020F0502020204030204" pitchFamily="34" charset="0"/>
                </a:rPr>
                <a:t>CIS: -20°C-250°C, 12°C/s</a:t>
              </a:r>
              <a:endParaRPr lang="LID4096" sz="1200" dirty="0">
                <a:latin typeface="Helvetica" panose="020B0500000000000000" pitchFamily="34" charset="0"/>
                <a:cs typeface="Calibri" panose="020F0502020204030204" pitchFamily="34" charset="0"/>
              </a:endParaRPr>
            </a:p>
          </p:txBody>
        </p:sp>
      </p:grpSp>
      <p:grpSp>
        <p:nvGrpSpPr>
          <p:cNvPr id="33" name="Group 32">
            <a:extLst>
              <a:ext uri="{FF2B5EF4-FFF2-40B4-BE49-F238E27FC236}">
                <a16:creationId xmlns:a16="http://schemas.microsoft.com/office/drawing/2014/main" id="{1454AE2F-CF85-68C0-1CA3-E9CF76F578D9}"/>
              </a:ext>
            </a:extLst>
          </p:cNvPr>
          <p:cNvGrpSpPr/>
          <p:nvPr/>
        </p:nvGrpSpPr>
        <p:grpSpPr>
          <a:xfrm>
            <a:off x="282076" y="952706"/>
            <a:ext cx="1818394" cy="1676105"/>
            <a:chOff x="282076" y="952706"/>
            <a:chExt cx="1818394" cy="1676105"/>
          </a:xfrm>
        </p:grpSpPr>
        <p:pic>
          <p:nvPicPr>
            <p:cNvPr id="31" name="Picture 30" descr="A machine with a long arm&#10;&#10;AI-generated content may be incorrect.">
              <a:extLst>
                <a:ext uri="{FF2B5EF4-FFF2-40B4-BE49-F238E27FC236}">
                  <a16:creationId xmlns:a16="http://schemas.microsoft.com/office/drawing/2014/main" id="{53086C33-301A-6208-DC2F-9E2A188A550E}"/>
                </a:ext>
              </a:extLst>
            </p:cNvPr>
            <p:cNvPicPr>
              <a:picLocks noChangeAspect="1"/>
            </p:cNvPicPr>
            <p:nvPr/>
          </p:nvPicPr>
          <p:blipFill>
            <a:blip r:embed="rId8">
              <a:extLst>
                <a:ext uri="{28A0092B-C50C-407E-A947-70E740481C1C}">
                  <a14:useLocalDpi xmlns:a14="http://schemas.microsoft.com/office/drawing/2010/main" val="0"/>
                </a:ext>
              </a:extLst>
            </a:blip>
            <a:srcRect r="4199" b="36281"/>
            <a:stretch/>
          </p:blipFill>
          <p:spPr>
            <a:xfrm>
              <a:off x="282076" y="952706"/>
              <a:ext cx="1818394" cy="1259373"/>
            </a:xfrm>
            <a:prstGeom prst="rect">
              <a:avLst/>
            </a:prstGeom>
          </p:spPr>
        </p:pic>
        <p:sp>
          <p:nvSpPr>
            <p:cNvPr id="32" name="TextBox 31">
              <a:extLst>
                <a:ext uri="{FF2B5EF4-FFF2-40B4-BE49-F238E27FC236}">
                  <a16:creationId xmlns:a16="http://schemas.microsoft.com/office/drawing/2014/main" id="{08C4115C-2823-C4B5-AFFB-08FA5821AA82}"/>
                </a:ext>
              </a:extLst>
            </p:cNvPr>
            <p:cNvSpPr txBox="1"/>
            <p:nvPr/>
          </p:nvSpPr>
          <p:spPr>
            <a:xfrm>
              <a:off x="282076" y="2167146"/>
              <a:ext cx="1818394" cy="461665"/>
            </a:xfrm>
            <a:prstGeom prst="rect">
              <a:avLst/>
            </a:prstGeom>
            <a:noFill/>
          </p:spPr>
          <p:txBody>
            <a:bodyPr wrap="square" rtlCol="0">
              <a:spAutoFit/>
            </a:bodyPr>
            <a:lstStyle/>
            <a:p>
              <a:pPr algn="ctr"/>
              <a:r>
                <a:rPr lang="en-GB" sz="1200" kern="0" dirty="0" err="1">
                  <a:effectLst/>
                  <a:latin typeface="Helvetica" panose="020B0500000000000000" pitchFamily="34" charset="0"/>
                  <a:ea typeface="Aptos" panose="020B0004020202020204" pitchFamily="34" charset="0"/>
                  <a:cs typeface="Arial" panose="020B0604020202020204" pitchFamily="34" charset="0"/>
                </a:rPr>
                <a:t>MultiPurposeSampler</a:t>
              </a:r>
              <a:r>
                <a:rPr lang="en-GB" sz="1200" kern="0" dirty="0">
                  <a:effectLst/>
                  <a:latin typeface="Helvetica" panose="020B0500000000000000" pitchFamily="34" charset="0"/>
                  <a:ea typeface="Aptos" panose="020B0004020202020204" pitchFamily="34" charset="0"/>
                  <a:cs typeface="Arial" panose="020B0604020202020204" pitchFamily="34" charset="0"/>
                </a:rPr>
                <a:t> (MPS, Gerstel K.K</a:t>
              </a:r>
              <a:r>
                <a:rPr lang="nl-NL" sz="1200" kern="0" dirty="0">
                  <a:effectLst/>
                  <a:latin typeface="Helvetica" panose="020B0500000000000000" pitchFamily="34" charset="0"/>
                  <a:ea typeface="Aptos" panose="020B0004020202020204" pitchFamily="34" charset="0"/>
                  <a:cs typeface="Calibri" panose="020F0502020204030204" pitchFamily="34" charset="0"/>
                </a:rPr>
                <a:t>)</a:t>
              </a:r>
              <a:endParaRPr lang="LID4096" sz="1200" dirty="0">
                <a:latin typeface="Helvetica" panose="020B0500000000000000" pitchFamily="34" charset="0"/>
                <a:cs typeface="Calibri" panose="020F0502020204030204" pitchFamily="34" charset="0"/>
              </a:endParaRPr>
            </a:p>
          </p:txBody>
        </p:sp>
      </p:grpSp>
    </p:spTree>
    <p:extLst>
      <p:ext uri="{BB962C8B-B14F-4D97-AF65-F5344CB8AC3E}">
        <p14:creationId xmlns:p14="http://schemas.microsoft.com/office/powerpoint/2010/main" val="341051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01CE3-A664-0055-75F8-5A666275497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F57128-742E-0D5A-7B0F-7B7CB45E520C}"/>
              </a:ext>
            </a:extLst>
          </p:cNvPr>
          <p:cNvSpPr>
            <a:spLocks noGrp="1"/>
          </p:cNvSpPr>
          <p:nvPr>
            <p:ph type="sldNum" sz="quarter" idx="12"/>
          </p:nvPr>
        </p:nvSpPr>
        <p:spPr/>
        <p:txBody>
          <a:bodyPr/>
          <a:lstStyle/>
          <a:p>
            <a:fld id="{D8538AEB-1E50-46F0-91C2-DF13B188657C}" type="slidenum">
              <a:rPr lang="LID4096" smtClean="0"/>
              <a:t>6</a:t>
            </a:fld>
            <a:endParaRPr lang="LID4096"/>
          </a:p>
        </p:txBody>
      </p:sp>
      <p:pic>
        <p:nvPicPr>
          <p:cNvPr id="10" name="Graphic 9">
            <a:extLst>
              <a:ext uri="{FF2B5EF4-FFF2-40B4-BE49-F238E27FC236}">
                <a16:creationId xmlns:a16="http://schemas.microsoft.com/office/drawing/2014/main" id="{E7314C85-4DBA-B3F4-2420-9D21C97ED66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73039"/>
          <a:stretch/>
        </p:blipFill>
        <p:spPr>
          <a:xfrm>
            <a:off x="51317" y="5962650"/>
            <a:ext cx="805933" cy="788964"/>
          </a:xfrm>
          <a:prstGeom prst="rect">
            <a:avLst/>
          </a:prstGeom>
        </p:spPr>
      </p:pic>
      <p:sp>
        <p:nvSpPr>
          <p:cNvPr id="2" name="Title 1">
            <a:extLst>
              <a:ext uri="{FF2B5EF4-FFF2-40B4-BE49-F238E27FC236}">
                <a16:creationId xmlns:a16="http://schemas.microsoft.com/office/drawing/2014/main" id="{7C079DA5-C8FE-D59A-BBE8-920F09B76D00}"/>
              </a:ext>
            </a:extLst>
          </p:cNvPr>
          <p:cNvSpPr txBox="1">
            <a:spLocks/>
          </p:cNvSpPr>
          <p:nvPr/>
        </p:nvSpPr>
        <p:spPr>
          <a:xfrm>
            <a:off x="1015616" y="0"/>
            <a:ext cx="10515600" cy="763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600" dirty="0">
                <a:solidFill>
                  <a:srgbClr val="34669A"/>
                </a:solidFill>
                <a:latin typeface="Helvetica" pitchFamily="2" charset="0"/>
              </a:rPr>
              <a:t>GC×GC-TOFMS instrumentation</a:t>
            </a:r>
            <a:endParaRPr lang="LID4096" sz="3600" dirty="0">
              <a:solidFill>
                <a:srgbClr val="34669A"/>
              </a:solidFill>
              <a:latin typeface="Helvetica" pitchFamily="2" charset="0"/>
            </a:endParaRPr>
          </a:p>
        </p:txBody>
      </p:sp>
      <p:pic>
        <p:nvPicPr>
          <p:cNvPr id="5" name="Graphic 4">
            <a:extLst>
              <a:ext uri="{FF2B5EF4-FFF2-40B4-BE49-F238E27FC236}">
                <a16:creationId xmlns:a16="http://schemas.microsoft.com/office/drawing/2014/main" id="{E43514ED-66DA-A45D-F88C-723B6CF373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000" y="130356"/>
            <a:ext cx="12060000" cy="623170"/>
          </a:xfrm>
          <a:prstGeom prst="rect">
            <a:avLst/>
          </a:prstGeom>
        </p:spPr>
      </p:pic>
      <p:pic>
        <p:nvPicPr>
          <p:cNvPr id="8" name="Picture 7">
            <a:extLst>
              <a:ext uri="{FF2B5EF4-FFF2-40B4-BE49-F238E27FC236}">
                <a16:creationId xmlns:a16="http://schemas.microsoft.com/office/drawing/2014/main" id="{B667F0DD-32E9-C5D7-FB03-B4A0528105FB}"/>
              </a:ext>
            </a:extLst>
          </p:cNvPr>
          <p:cNvPicPr>
            <a:picLocks noChangeAspect="1"/>
          </p:cNvPicPr>
          <p:nvPr/>
        </p:nvPicPr>
        <p:blipFill>
          <a:blip r:embed="rId7"/>
          <a:stretch>
            <a:fillRect/>
          </a:stretch>
        </p:blipFill>
        <p:spPr>
          <a:xfrm>
            <a:off x="6273416" y="4642935"/>
            <a:ext cx="4109777" cy="1948732"/>
          </a:xfrm>
          <a:prstGeom prst="rect">
            <a:avLst/>
          </a:prstGeom>
        </p:spPr>
      </p:pic>
      <p:grpSp>
        <p:nvGrpSpPr>
          <p:cNvPr id="20" name="Group 19">
            <a:extLst>
              <a:ext uri="{FF2B5EF4-FFF2-40B4-BE49-F238E27FC236}">
                <a16:creationId xmlns:a16="http://schemas.microsoft.com/office/drawing/2014/main" id="{D44D662C-E4AC-2315-09D0-F210AD6BC811}"/>
              </a:ext>
            </a:extLst>
          </p:cNvPr>
          <p:cNvGrpSpPr/>
          <p:nvPr/>
        </p:nvGrpSpPr>
        <p:grpSpPr>
          <a:xfrm>
            <a:off x="6347053" y="1425710"/>
            <a:ext cx="4277712" cy="2360518"/>
            <a:chOff x="3453124" y="1807531"/>
            <a:chExt cx="4277712" cy="2360518"/>
          </a:xfrm>
        </p:grpSpPr>
        <p:pic>
          <p:nvPicPr>
            <p:cNvPr id="24" name="Picture 23" descr="A group of colorful lines&#10;&#10;AI-generated content may be incorrect.">
              <a:extLst>
                <a:ext uri="{FF2B5EF4-FFF2-40B4-BE49-F238E27FC236}">
                  <a16:creationId xmlns:a16="http://schemas.microsoft.com/office/drawing/2014/main" id="{D4448ED2-4900-82A8-C620-E40A80E660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53124" y="1807531"/>
              <a:ext cx="3697407" cy="1621469"/>
            </a:xfrm>
            <a:prstGeom prst="rect">
              <a:avLst/>
            </a:prstGeom>
          </p:spPr>
        </p:pic>
        <p:sp>
          <p:nvSpPr>
            <p:cNvPr id="15" name="TextBox 14">
              <a:extLst>
                <a:ext uri="{FF2B5EF4-FFF2-40B4-BE49-F238E27FC236}">
                  <a16:creationId xmlns:a16="http://schemas.microsoft.com/office/drawing/2014/main" id="{7DCA4D20-4143-81D4-16A3-C4CBBCEE9600}"/>
                </a:ext>
              </a:extLst>
            </p:cNvPr>
            <p:cNvSpPr txBox="1"/>
            <p:nvPr/>
          </p:nvSpPr>
          <p:spPr>
            <a:xfrm>
              <a:off x="3527618" y="3521718"/>
              <a:ext cx="4203218" cy="646331"/>
            </a:xfrm>
            <a:prstGeom prst="rect">
              <a:avLst/>
            </a:prstGeom>
            <a:noFill/>
          </p:spPr>
          <p:txBody>
            <a:bodyPr wrap="square">
              <a:spAutoFit/>
            </a:bodyPr>
            <a:lstStyle/>
            <a:p>
              <a:r>
                <a:rPr lang="en-GB" sz="1200" kern="0" dirty="0">
                  <a:solidFill>
                    <a:srgbClr val="000000"/>
                  </a:solidFill>
                  <a:effectLst/>
                  <a:latin typeface="Helvetica" panose="020B0500000000000000" pitchFamily="34" charset="0"/>
                  <a:ea typeface="Times New Roman" panose="02020603050405020304" pitchFamily="18" charset="0"/>
                  <a:cs typeface="Arial" panose="020B0604020202020204" pitchFamily="34" charset="0"/>
                </a:rPr>
                <a:t>1D: Rxi-624silMS (30 m x 0.25 mm </a:t>
              </a:r>
              <a:r>
                <a:rPr lang="en-GB" sz="1200" kern="0" dirty="0" err="1">
                  <a:solidFill>
                    <a:srgbClr val="000000"/>
                  </a:solidFill>
                  <a:effectLst/>
                  <a:latin typeface="Helvetica" panose="020B0500000000000000" pitchFamily="34" charset="0"/>
                  <a:ea typeface="Times New Roman" panose="02020603050405020304" pitchFamily="18" charset="0"/>
                  <a:cs typeface="Arial" panose="020B0604020202020204" pitchFamily="34" charset="0"/>
                </a:rPr>
                <a:t>i.d</a:t>
              </a:r>
              <a:r>
                <a:rPr lang="en-GB" sz="1200" kern="0" dirty="0">
                  <a:solidFill>
                    <a:srgbClr val="000000"/>
                  </a:solidFill>
                  <a:effectLst/>
                  <a:latin typeface="Helvetica" panose="020B0500000000000000" pitchFamily="34" charset="0"/>
                  <a:ea typeface="Times New Roman" panose="02020603050405020304" pitchFamily="18" charset="0"/>
                  <a:cs typeface="Arial" panose="020B0604020202020204" pitchFamily="34" charset="0"/>
                </a:rPr>
                <a:t> 1.4 </a:t>
              </a:r>
              <a:r>
                <a:rPr lang="el-GR" sz="1200" kern="0" dirty="0">
                  <a:solidFill>
                    <a:srgbClr val="000000"/>
                  </a:solidFill>
                  <a:latin typeface="Helvetica" panose="020B0500000000000000" pitchFamily="34" charset="0"/>
                  <a:ea typeface="Times New Roman" panose="02020603050405020304" pitchFamily="18" charset="0"/>
                  <a:cs typeface="Arial" panose="020B0604020202020204" pitchFamily="34" charset="0"/>
                </a:rPr>
                <a:t>μ</a:t>
              </a:r>
              <a:r>
                <a:rPr lang="en-GB" sz="1200" kern="0" dirty="0">
                  <a:solidFill>
                    <a:srgbClr val="000000"/>
                  </a:solidFill>
                  <a:effectLst/>
                  <a:latin typeface="Helvetica" panose="020B0500000000000000" pitchFamily="34" charset="0"/>
                  <a:ea typeface="Times New Roman" panose="02020603050405020304" pitchFamily="18" charset="0"/>
                  <a:cs typeface="Arial" panose="020B0604020202020204" pitchFamily="34" charset="0"/>
                </a:rPr>
                <a:t>m </a:t>
              </a:r>
              <a:r>
                <a:rPr lang="en-GB" sz="1200" kern="0" dirty="0" err="1">
                  <a:solidFill>
                    <a:srgbClr val="000000"/>
                  </a:solidFill>
                  <a:effectLst/>
                  <a:latin typeface="Helvetica" panose="020B0500000000000000" pitchFamily="34" charset="0"/>
                  <a:ea typeface="Times New Roman" panose="02020603050405020304" pitchFamily="18" charset="0"/>
                  <a:cs typeface="Arial" panose="020B0604020202020204" pitchFamily="34" charset="0"/>
                </a:rPr>
                <a:t>df</a:t>
              </a:r>
              <a:r>
                <a:rPr lang="en-GB" sz="1200" kern="0" dirty="0">
                  <a:solidFill>
                    <a:srgbClr val="000000"/>
                  </a:solidFill>
                  <a:effectLst/>
                  <a:latin typeface="Helvetica" panose="020B0500000000000000" pitchFamily="34" charset="0"/>
                  <a:ea typeface="Times New Roman" panose="02020603050405020304" pitchFamily="18" charset="0"/>
                  <a:cs typeface="Arial" panose="020B0604020202020204" pitchFamily="34" charset="0"/>
                </a:rPr>
                <a:t>)</a:t>
              </a:r>
            </a:p>
            <a:p>
              <a:r>
                <a:rPr lang="en-GB" sz="1200" kern="0" dirty="0">
                  <a:solidFill>
                    <a:srgbClr val="000000"/>
                  </a:solidFill>
                  <a:latin typeface="Helvetica" panose="020B0500000000000000" pitchFamily="34" charset="0"/>
                  <a:ea typeface="Times New Roman" panose="02020603050405020304" pitchFamily="18" charset="0"/>
                  <a:cs typeface="Arial" panose="020B0604020202020204" pitchFamily="34" charset="0"/>
                </a:rPr>
                <a:t>2D: </a:t>
              </a:r>
              <a:r>
                <a:rPr lang="en-GB" sz="1200" kern="0" dirty="0" err="1">
                  <a:solidFill>
                    <a:srgbClr val="000000"/>
                  </a:solidFill>
                  <a:effectLst/>
                  <a:latin typeface="Helvetica" panose="020B0500000000000000" pitchFamily="34" charset="0"/>
                  <a:ea typeface="Times New Roman" panose="02020603050405020304" pitchFamily="18" charset="0"/>
                  <a:cs typeface="Arial" panose="020B0604020202020204" pitchFamily="34" charset="0"/>
                </a:rPr>
                <a:t>Stabilwax</a:t>
              </a:r>
              <a:r>
                <a:rPr lang="en-GB" sz="1200" kern="0" dirty="0">
                  <a:solidFill>
                    <a:srgbClr val="000000"/>
                  </a:solidFill>
                  <a:effectLst/>
                  <a:latin typeface="Helvetica" panose="020B0500000000000000" pitchFamily="34" charset="0"/>
                  <a:ea typeface="Times New Roman" panose="02020603050405020304" pitchFamily="18" charset="0"/>
                  <a:cs typeface="Arial" panose="020B0604020202020204" pitchFamily="34" charset="0"/>
                </a:rPr>
                <a:t> (2 m x 0.25 mm </a:t>
              </a:r>
              <a:r>
                <a:rPr lang="en-GB" sz="1200" kern="0" dirty="0" err="1">
                  <a:solidFill>
                    <a:srgbClr val="000000"/>
                  </a:solidFill>
                  <a:effectLst/>
                  <a:latin typeface="Helvetica" panose="020B0500000000000000" pitchFamily="34" charset="0"/>
                  <a:ea typeface="Times New Roman" panose="02020603050405020304" pitchFamily="18" charset="0"/>
                  <a:cs typeface="Arial" panose="020B0604020202020204" pitchFamily="34" charset="0"/>
                </a:rPr>
                <a:t>i.d</a:t>
              </a:r>
              <a:r>
                <a:rPr lang="en-GB" sz="1200" kern="0" dirty="0">
                  <a:solidFill>
                    <a:srgbClr val="000000"/>
                  </a:solidFill>
                  <a:effectLst/>
                  <a:latin typeface="Helvetica" panose="020B0500000000000000" pitchFamily="34" charset="0"/>
                  <a:ea typeface="Times New Roman" panose="02020603050405020304" pitchFamily="18" charset="0"/>
                  <a:cs typeface="Arial" panose="020B0604020202020204" pitchFamily="34" charset="0"/>
                </a:rPr>
                <a:t> 0.5 </a:t>
              </a:r>
              <a:r>
                <a:rPr lang="el-GR" sz="1200" kern="0" dirty="0">
                  <a:solidFill>
                    <a:srgbClr val="000000"/>
                  </a:solidFill>
                  <a:effectLst/>
                  <a:latin typeface="Helvetica" panose="020B0500000000000000" pitchFamily="34" charset="0"/>
                  <a:ea typeface="Times New Roman" panose="02020603050405020304" pitchFamily="18" charset="0"/>
                  <a:cs typeface="Arial" panose="020B0604020202020204" pitchFamily="34" charset="0"/>
                </a:rPr>
                <a:t>μ</a:t>
              </a:r>
              <a:r>
                <a:rPr lang="en-GB" sz="1200" kern="0" dirty="0">
                  <a:solidFill>
                    <a:srgbClr val="000000"/>
                  </a:solidFill>
                  <a:effectLst/>
                  <a:latin typeface="Helvetica" panose="020B0500000000000000" pitchFamily="34" charset="0"/>
                  <a:ea typeface="Times New Roman" panose="02020603050405020304" pitchFamily="18" charset="0"/>
                  <a:cs typeface="Arial" panose="020B0604020202020204" pitchFamily="34" charset="0"/>
                </a:rPr>
                <a:t>m </a:t>
              </a:r>
              <a:r>
                <a:rPr lang="en-GB" sz="1200" kern="0" dirty="0" err="1">
                  <a:solidFill>
                    <a:srgbClr val="000000"/>
                  </a:solidFill>
                  <a:effectLst/>
                  <a:latin typeface="Helvetica" panose="020B0500000000000000" pitchFamily="34" charset="0"/>
                  <a:ea typeface="Times New Roman" panose="02020603050405020304" pitchFamily="18" charset="0"/>
                  <a:cs typeface="Arial" panose="020B0604020202020204" pitchFamily="34" charset="0"/>
                </a:rPr>
                <a:t>df</a:t>
              </a:r>
              <a:r>
                <a:rPr lang="en-GB" sz="1200" kern="0" dirty="0">
                  <a:solidFill>
                    <a:srgbClr val="000000"/>
                  </a:solidFill>
                  <a:effectLst/>
                  <a:latin typeface="Helvetica" panose="020B0500000000000000" pitchFamily="34" charset="0"/>
                  <a:ea typeface="Times New Roman" panose="02020603050405020304" pitchFamily="18" charset="0"/>
                  <a:cs typeface="Arial" panose="020B0604020202020204" pitchFamily="34" charset="0"/>
                </a:rPr>
                <a:t>)</a:t>
              </a:r>
              <a:endParaRPr lang="en-GB" sz="1200" dirty="0">
                <a:latin typeface="Helvetica" panose="020B0500000000000000" pitchFamily="34" charset="0"/>
              </a:endParaRPr>
            </a:p>
            <a:p>
              <a:r>
                <a:rPr lang="en-GB" sz="1200" kern="0" dirty="0">
                  <a:solidFill>
                    <a:srgbClr val="000000"/>
                  </a:solidFill>
                  <a:effectLst/>
                  <a:latin typeface="Helvetica" panose="020B0500000000000000" pitchFamily="34" charset="0"/>
                  <a:ea typeface="Times New Roman" panose="02020603050405020304" pitchFamily="18" charset="0"/>
                  <a:cs typeface="Arial" panose="020B0604020202020204" pitchFamily="34" charset="0"/>
                </a:rPr>
                <a:t> </a:t>
              </a:r>
              <a:endParaRPr lang="en-GB" sz="1200" dirty="0">
                <a:latin typeface="Helvetica" panose="020B0500000000000000" pitchFamily="34" charset="0"/>
              </a:endParaRPr>
            </a:p>
          </p:txBody>
        </p:sp>
      </p:grpSp>
      <p:grpSp>
        <p:nvGrpSpPr>
          <p:cNvPr id="25" name="Group 24">
            <a:extLst>
              <a:ext uri="{FF2B5EF4-FFF2-40B4-BE49-F238E27FC236}">
                <a16:creationId xmlns:a16="http://schemas.microsoft.com/office/drawing/2014/main" id="{8A55C4CD-AF6F-25DA-2AC3-503FA3CEE797}"/>
              </a:ext>
            </a:extLst>
          </p:cNvPr>
          <p:cNvGrpSpPr/>
          <p:nvPr/>
        </p:nvGrpSpPr>
        <p:grpSpPr>
          <a:xfrm>
            <a:off x="2906893" y="1253821"/>
            <a:ext cx="1910627" cy="3300491"/>
            <a:chOff x="651322" y="1496063"/>
            <a:chExt cx="1910627" cy="3300491"/>
          </a:xfrm>
        </p:grpSpPr>
        <p:pic>
          <p:nvPicPr>
            <p:cNvPr id="19" name="Picture 18" descr="A picture containing text, indoor, floor, kitchen appliance&#10;&#10;Description automatically generated">
              <a:extLst>
                <a:ext uri="{FF2B5EF4-FFF2-40B4-BE49-F238E27FC236}">
                  <a16:creationId xmlns:a16="http://schemas.microsoft.com/office/drawing/2014/main" id="{0A71F277-1379-2030-276F-E9BF1E621D9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322" y="1496063"/>
              <a:ext cx="1910627" cy="2523612"/>
            </a:xfrm>
            <a:prstGeom prst="roundRect">
              <a:avLst/>
            </a:prstGeom>
          </p:spPr>
        </p:pic>
        <p:sp>
          <p:nvSpPr>
            <p:cNvPr id="23" name="TextBox 22">
              <a:extLst>
                <a:ext uri="{FF2B5EF4-FFF2-40B4-BE49-F238E27FC236}">
                  <a16:creationId xmlns:a16="http://schemas.microsoft.com/office/drawing/2014/main" id="{DB34762B-B367-6834-494E-84632ED34D64}"/>
                </a:ext>
              </a:extLst>
            </p:cNvPr>
            <p:cNvSpPr txBox="1"/>
            <p:nvPr/>
          </p:nvSpPr>
          <p:spPr>
            <a:xfrm>
              <a:off x="913496" y="4150223"/>
              <a:ext cx="1606530" cy="646331"/>
            </a:xfrm>
            <a:prstGeom prst="rect">
              <a:avLst/>
            </a:prstGeom>
            <a:noFill/>
          </p:spPr>
          <p:txBody>
            <a:bodyPr wrap="none" rtlCol="0" anchor="ctr">
              <a:spAutoFit/>
            </a:bodyPr>
            <a:lstStyle/>
            <a:p>
              <a:pPr algn="ctr"/>
              <a:r>
                <a:rPr lang="en-US" sz="1200" dirty="0">
                  <a:latin typeface="Helvetica" panose="020B0500000000000000" pitchFamily="34" charset="0"/>
                </a:rPr>
                <a:t>PEGASUS® GC-4D </a:t>
              </a:r>
            </a:p>
            <a:p>
              <a:pPr algn="ctr"/>
              <a:r>
                <a:rPr lang="en-US" sz="1200" dirty="0">
                  <a:latin typeface="Helvetica" panose="020B0500000000000000" pitchFamily="34" charset="0"/>
                </a:rPr>
                <a:t>GC×GC-TOFMS</a:t>
              </a:r>
            </a:p>
            <a:p>
              <a:pPr algn="ctr"/>
              <a:r>
                <a:rPr lang="en-US" sz="1200" dirty="0">
                  <a:latin typeface="Helvetica" panose="020B0500000000000000" pitchFamily="34" charset="0"/>
                </a:rPr>
                <a:t>LECO</a:t>
              </a:r>
            </a:p>
          </p:txBody>
        </p:sp>
      </p:grpSp>
      <p:grpSp>
        <p:nvGrpSpPr>
          <p:cNvPr id="28" name="Group 27">
            <a:extLst>
              <a:ext uri="{FF2B5EF4-FFF2-40B4-BE49-F238E27FC236}">
                <a16:creationId xmlns:a16="http://schemas.microsoft.com/office/drawing/2014/main" id="{0845B1A2-4281-F24E-4DC1-4510B5F9949C}"/>
              </a:ext>
            </a:extLst>
          </p:cNvPr>
          <p:cNvGrpSpPr/>
          <p:nvPr/>
        </p:nvGrpSpPr>
        <p:grpSpPr>
          <a:xfrm>
            <a:off x="2265141" y="4802258"/>
            <a:ext cx="2676374" cy="1630085"/>
            <a:chOff x="1003057" y="4659873"/>
            <a:chExt cx="2676374" cy="1630085"/>
          </a:xfrm>
        </p:grpSpPr>
        <p:sp>
          <p:nvSpPr>
            <p:cNvPr id="9" name="TextBox 8">
              <a:extLst>
                <a:ext uri="{FF2B5EF4-FFF2-40B4-BE49-F238E27FC236}">
                  <a16:creationId xmlns:a16="http://schemas.microsoft.com/office/drawing/2014/main" id="{1FD30545-3322-14FC-242C-5E8A05CC7CC9}"/>
                </a:ext>
              </a:extLst>
            </p:cNvPr>
            <p:cNvSpPr txBox="1"/>
            <p:nvPr/>
          </p:nvSpPr>
          <p:spPr>
            <a:xfrm>
              <a:off x="1003057" y="5828293"/>
              <a:ext cx="2676374" cy="461665"/>
            </a:xfrm>
            <a:prstGeom prst="rect">
              <a:avLst/>
            </a:prstGeom>
            <a:noFill/>
          </p:spPr>
          <p:txBody>
            <a:bodyPr wrap="square" rtlCol="0">
              <a:spAutoFit/>
            </a:bodyPr>
            <a:lstStyle/>
            <a:p>
              <a:pPr algn="ctr">
                <a:buClr>
                  <a:srgbClr val="2663A5"/>
                </a:buClr>
              </a:pPr>
              <a:r>
                <a:rPr lang="en-US" sz="1200" dirty="0">
                  <a:latin typeface="Helvetica" panose="020B0500000000000000" pitchFamily="34" charset="0"/>
                </a:rPr>
                <a:t>Acquisition rate 200 Hz</a:t>
              </a:r>
            </a:p>
            <a:p>
              <a:pPr algn="ctr">
                <a:buClr>
                  <a:srgbClr val="2663A5"/>
                </a:buClr>
              </a:pPr>
              <a:r>
                <a:rPr lang="en-US" sz="1200" dirty="0">
                  <a:latin typeface="Helvetica" panose="020B0500000000000000" pitchFamily="34" charset="0"/>
                </a:rPr>
                <a:t>Range: 35 – 550 amu</a:t>
              </a:r>
            </a:p>
          </p:txBody>
        </p:sp>
        <p:pic>
          <p:nvPicPr>
            <p:cNvPr id="27" name="Picture 26" descr="A black background with a black square&#10;&#10;AI-generated content may be incorrect.">
              <a:extLst>
                <a:ext uri="{FF2B5EF4-FFF2-40B4-BE49-F238E27FC236}">
                  <a16:creationId xmlns:a16="http://schemas.microsoft.com/office/drawing/2014/main" id="{3547D65F-34BD-51F5-730E-23C67DDA37E7}"/>
                </a:ext>
              </a:extLst>
            </p:cNvPr>
            <p:cNvPicPr>
              <a:picLocks noChangeAspect="1"/>
            </p:cNvPicPr>
            <p:nvPr/>
          </p:nvPicPr>
          <p:blipFill>
            <a:blip r:embed="rId10">
              <a:extLst>
                <a:ext uri="{28A0092B-C50C-407E-A947-70E740481C1C}">
                  <a14:useLocalDpi xmlns:a14="http://schemas.microsoft.com/office/drawing/2010/main" val="0"/>
                </a:ext>
              </a:extLst>
            </a:blip>
            <a:srcRect l="21069" t="16431" r="21465" b="39787"/>
            <a:stretch/>
          </p:blipFill>
          <p:spPr>
            <a:xfrm>
              <a:off x="1644809" y="4659873"/>
              <a:ext cx="1541623" cy="1174514"/>
            </a:xfrm>
            <a:prstGeom prst="rect">
              <a:avLst/>
            </a:prstGeom>
          </p:spPr>
        </p:pic>
      </p:grpSp>
    </p:spTree>
    <p:extLst>
      <p:ext uri="{BB962C8B-B14F-4D97-AF65-F5344CB8AC3E}">
        <p14:creationId xmlns:p14="http://schemas.microsoft.com/office/powerpoint/2010/main" val="1342380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4880C-FC61-E548-F64A-92458B1C30A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30E04B-6FBB-D9D8-B84D-00DEB4512BD5}"/>
              </a:ext>
            </a:extLst>
          </p:cNvPr>
          <p:cNvSpPr>
            <a:spLocks noGrp="1"/>
          </p:cNvSpPr>
          <p:nvPr>
            <p:ph type="sldNum" sz="quarter" idx="12"/>
          </p:nvPr>
        </p:nvSpPr>
        <p:spPr/>
        <p:txBody>
          <a:bodyPr/>
          <a:lstStyle/>
          <a:p>
            <a:fld id="{D8538AEB-1E50-46F0-91C2-DF13B188657C}" type="slidenum">
              <a:rPr lang="LID4096" smtClean="0"/>
              <a:t>7</a:t>
            </a:fld>
            <a:endParaRPr lang="LID4096"/>
          </a:p>
        </p:txBody>
      </p:sp>
      <p:pic>
        <p:nvPicPr>
          <p:cNvPr id="10" name="Graphic 9">
            <a:extLst>
              <a:ext uri="{FF2B5EF4-FFF2-40B4-BE49-F238E27FC236}">
                <a16:creationId xmlns:a16="http://schemas.microsoft.com/office/drawing/2014/main" id="{E094AAB4-3613-27B1-6483-578AA639779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73039"/>
          <a:stretch/>
        </p:blipFill>
        <p:spPr>
          <a:xfrm>
            <a:off x="51317" y="5962650"/>
            <a:ext cx="805933" cy="788964"/>
          </a:xfrm>
          <a:prstGeom prst="rect">
            <a:avLst/>
          </a:prstGeom>
        </p:spPr>
      </p:pic>
      <p:sp>
        <p:nvSpPr>
          <p:cNvPr id="16" name="Title 1">
            <a:extLst>
              <a:ext uri="{FF2B5EF4-FFF2-40B4-BE49-F238E27FC236}">
                <a16:creationId xmlns:a16="http://schemas.microsoft.com/office/drawing/2014/main" id="{44344DD5-656C-C3E1-355C-F105885C24B2}"/>
              </a:ext>
            </a:extLst>
          </p:cNvPr>
          <p:cNvSpPr txBox="1">
            <a:spLocks/>
          </p:cNvSpPr>
          <p:nvPr/>
        </p:nvSpPr>
        <p:spPr>
          <a:xfrm>
            <a:off x="908566" y="18255"/>
            <a:ext cx="10515600" cy="763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600" dirty="0">
                <a:solidFill>
                  <a:srgbClr val="34669A"/>
                </a:solidFill>
                <a:latin typeface="Helvetica" pitchFamily="2" charset="0"/>
              </a:rPr>
              <a:t>Data analysis</a:t>
            </a:r>
            <a:endParaRPr lang="LID4096" sz="3600" dirty="0">
              <a:solidFill>
                <a:srgbClr val="34669A"/>
              </a:solidFill>
              <a:latin typeface="Helvetica" pitchFamily="2" charset="0"/>
            </a:endParaRPr>
          </a:p>
        </p:txBody>
      </p:sp>
      <p:pic>
        <p:nvPicPr>
          <p:cNvPr id="18" name="Graphic 17">
            <a:extLst>
              <a:ext uri="{FF2B5EF4-FFF2-40B4-BE49-F238E27FC236}">
                <a16:creationId xmlns:a16="http://schemas.microsoft.com/office/drawing/2014/main" id="{7C7E71BC-C4BC-33F9-921B-19AD2B92AD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000" y="130356"/>
            <a:ext cx="12060000" cy="623170"/>
          </a:xfrm>
          <a:prstGeom prst="rect">
            <a:avLst/>
          </a:prstGeom>
        </p:spPr>
      </p:pic>
      <p:sp>
        <p:nvSpPr>
          <p:cNvPr id="23" name="TextBox 22">
            <a:extLst>
              <a:ext uri="{FF2B5EF4-FFF2-40B4-BE49-F238E27FC236}">
                <a16:creationId xmlns:a16="http://schemas.microsoft.com/office/drawing/2014/main" id="{E5E9FFB5-2D20-881D-808F-8CE88FDC6EBD}"/>
              </a:ext>
            </a:extLst>
          </p:cNvPr>
          <p:cNvSpPr txBox="1"/>
          <p:nvPr/>
        </p:nvSpPr>
        <p:spPr>
          <a:xfrm>
            <a:off x="7214717" y="1918705"/>
            <a:ext cx="3929420" cy="461665"/>
          </a:xfrm>
          <a:prstGeom prst="rect">
            <a:avLst/>
          </a:prstGeom>
          <a:noFill/>
        </p:spPr>
        <p:txBody>
          <a:bodyPr wrap="square" rtlCol="0">
            <a:spAutoFit/>
          </a:bodyPr>
          <a:lstStyle/>
          <a:p>
            <a:r>
              <a:rPr lang="en-US" sz="2400" dirty="0">
                <a:latin typeface="Helvetica" panose="020B0500000000000000" pitchFamily="34" charset="0"/>
              </a:rPr>
              <a:t>Step 1: database collection</a:t>
            </a:r>
            <a:endParaRPr lang="en-GB" sz="2400" dirty="0">
              <a:latin typeface="Helvetica" panose="020B0500000000000000" pitchFamily="34" charset="0"/>
            </a:endParaRPr>
          </a:p>
        </p:txBody>
      </p:sp>
      <p:sp>
        <p:nvSpPr>
          <p:cNvPr id="24" name="TextBox 23">
            <a:extLst>
              <a:ext uri="{FF2B5EF4-FFF2-40B4-BE49-F238E27FC236}">
                <a16:creationId xmlns:a16="http://schemas.microsoft.com/office/drawing/2014/main" id="{E245EF55-8887-F6C6-2D9D-7D69945D8FE2}"/>
              </a:ext>
            </a:extLst>
          </p:cNvPr>
          <p:cNvSpPr txBox="1"/>
          <p:nvPr/>
        </p:nvSpPr>
        <p:spPr>
          <a:xfrm>
            <a:off x="7214717" y="2660089"/>
            <a:ext cx="3119952" cy="461665"/>
          </a:xfrm>
          <a:prstGeom prst="rect">
            <a:avLst/>
          </a:prstGeom>
          <a:noFill/>
        </p:spPr>
        <p:txBody>
          <a:bodyPr wrap="square" rtlCol="0">
            <a:spAutoFit/>
          </a:bodyPr>
          <a:lstStyle/>
          <a:p>
            <a:r>
              <a:rPr lang="en-US" sz="2400" dirty="0">
                <a:latin typeface="Helvetica" panose="020B0500000000000000" pitchFamily="34" charset="0"/>
              </a:rPr>
              <a:t>Step 2: case study</a:t>
            </a:r>
            <a:endParaRPr lang="en-GB" sz="2400" dirty="0">
              <a:latin typeface="Helvetica" panose="020B0500000000000000" pitchFamily="34" charset="0"/>
            </a:endParaRPr>
          </a:p>
        </p:txBody>
      </p:sp>
      <p:sp>
        <p:nvSpPr>
          <p:cNvPr id="19" name="TextBox 18">
            <a:extLst>
              <a:ext uri="{FF2B5EF4-FFF2-40B4-BE49-F238E27FC236}">
                <a16:creationId xmlns:a16="http://schemas.microsoft.com/office/drawing/2014/main" id="{814ED69D-3F45-2CEE-AD96-629A51018C9A}"/>
              </a:ext>
            </a:extLst>
          </p:cNvPr>
          <p:cNvSpPr txBox="1"/>
          <p:nvPr/>
        </p:nvSpPr>
        <p:spPr>
          <a:xfrm>
            <a:off x="4860516" y="777211"/>
            <a:ext cx="2651597" cy="400110"/>
          </a:xfrm>
          <a:prstGeom prst="rect">
            <a:avLst/>
          </a:prstGeom>
          <a:noFill/>
        </p:spPr>
        <p:txBody>
          <a:bodyPr wrap="square" rtlCol="0">
            <a:spAutoFit/>
          </a:bodyPr>
          <a:lstStyle/>
          <a:p>
            <a:r>
              <a:rPr lang="en-US" sz="2000" dirty="0">
                <a:latin typeface="Helvetica" panose="020B0500000000000000" pitchFamily="34" charset="0"/>
              </a:rPr>
              <a:t>Untargeted approach</a:t>
            </a:r>
            <a:endParaRPr lang="en-GB" sz="2000" dirty="0">
              <a:latin typeface="Helvetica" panose="020B0500000000000000" pitchFamily="34" charset="0"/>
            </a:endParaRPr>
          </a:p>
        </p:txBody>
      </p:sp>
      <p:grpSp>
        <p:nvGrpSpPr>
          <p:cNvPr id="31" name="Group 30">
            <a:extLst>
              <a:ext uri="{FF2B5EF4-FFF2-40B4-BE49-F238E27FC236}">
                <a16:creationId xmlns:a16="http://schemas.microsoft.com/office/drawing/2014/main" id="{D6AC5ACE-9C3B-D2E7-0731-DC080A2BE08E}"/>
              </a:ext>
            </a:extLst>
          </p:cNvPr>
          <p:cNvGrpSpPr/>
          <p:nvPr/>
        </p:nvGrpSpPr>
        <p:grpSpPr>
          <a:xfrm>
            <a:off x="2873731" y="1469766"/>
            <a:ext cx="5586532" cy="4776033"/>
            <a:chOff x="3211482" y="1310235"/>
            <a:chExt cx="5586532" cy="4776033"/>
          </a:xfrm>
        </p:grpSpPr>
        <p:sp>
          <p:nvSpPr>
            <p:cNvPr id="32" name="Arrow: Bent-Up 31">
              <a:extLst>
                <a:ext uri="{FF2B5EF4-FFF2-40B4-BE49-F238E27FC236}">
                  <a16:creationId xmlns:a16="http://schemas.microsoft.com/office/drawing/2014/main" id="{696A66A3-7EE9-1BBA-D2E7-B6F4AAE37A1E}"/>
                </a:ext>
              </a:extLst>
            </p:cNvPr>
            <p:cNvSpPr/>
            <p:nvPr/>
          </p:nvSpPr>
          <p:spPr>
            <a:xfrm rot="5400000">
              <a:off x="3542239" y="2694139"/>
              <a:ext cx="1248424" cy="1421287"/>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LID4096"/>
            </a:p>
          </p:txBody>
        </p:sp>
        <p:sp>
          <p:nvSpPr>
            <p:cNvPr id="33" name="Freeform: Shape 32">
              <a:extLst>
                <a:ext uri="{FF2B5EF4-FFF2-40B4-BE49-F238E27FC236}">
                  <a16:creationId xmlns:a16="http://schemas.microsoft.com/office/drawing/2014/main" id="{11F3D855-6BA2-77E1-7FAC-0833980DA240}"/>
                </a:ext>
              </a:extLst>
            </p:cNvPr>
            <p:cNvSpPr/>
            <p:nvPr/>
          </p:nvSpPr>
          <p:spPr>
            <a:xfrm>
              <a:off x="3211482" y="1310235"/>
              <a:ext cx="2101612" cy="1471060"/>
            </a:xfrm>
            <a:custGeom>
              <a:avLst/>
              <a:gdLst>
                <a:gd name="connsiteX0" fmla="*/ 0 w 2101612"/>
                <a:gd name="connsiteY0" fmla="*/ 245226 h 1471060"/>
                <a:gd name="connsiteX1" fmla="*/ 245226 w 2101612"/>
                <a:gd name="connsiteY1" fmla="*/ 0 h 1471060"/>
                <a:gd name="connsiteX2" fmla="*/ 1856386 w 2101612"/>
                <a:gd name="connsiteY2" fmla="*/ 0 h 1471060"/>
                <a:gd name="connsiteX3" fmla="*/ 2101612 w 2101612"/>
                <a:gd name="connsiteY3" fmla="*/ 245226 h 1471060"/>
                <a:gd name="connsiteX4" fmla="*/ 2101612 w 2101612"/>
                <a:gd name="connsiteY4" fmla="*/ 1225834 h 1471060"/>
                <a:gd name="connsiteX5" fmla="*/ 1856386 w 2101612"/>
                <a:gd name="connsiteY5" fmla="*/ 1471060 h 1471060"/>
                <a:gd name="connsiteX6" fmla="*/ 245226 w 2101612"/>
                <a:gd name="connsiteY6" fmla="*/ 1471060 h 1471060"/>
                <a:gd name="connsiteX7" fmla="*/ 0 w 2101612"/>
                <a:gd name="connsiteY7" fmla="*/ 1225834 h 1471060"/>
                <a:gd name="connsiteX8" fmla="*/ 0 w 2101612"/>
                <a:gd name="connsiteY8" fmla="*/ 245226 h 147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1612" h="1471060">
                  <a:moveTo>
                    <a:pt x="0" y="245226"/>
                  </a:moveTo>
                  <a:cubicBezTo>
                    <a:pt x="0" y="109791"/>
                    <a:pt x="109791" y="0"/>
                    <a:pt x="245226" y="0"/>
                  </a:cubicBezTo>
                  <a:lnTo>
                    <a:pt x="1856386" y="0"/>
                  </a:lnTo>
                  <a:cubicBezTo>
                    <a:pt x="1991821" y="0"/>
                    <a:pt x="2101612" y="109791"/>
                    <a:pt x="2101612" y="245226"/>
                  </a:cubicBezTo>
                  <a:lnTo>
                    <a:pt x="2101612" y="1225834"/>
                  </a:lnTo>
                  <a:cubicBezTo>
                    <a:pt x="2101612" y="1361269"/>
                    <a:pt x="1991821" y="1471060"/>
                    <a:pt x="1856386" y="1471060"/>
                  </a:cubicBezTo>
                  <a:lnTo>
                    <a:pt x="245226" y="1471060"/>
                  </a:lnTo>
                  <a:cubicBezTo>
                    <a:pt x="109791" y="1471060"/>
                    <a:pt x="0" y="1361269"/>
                    <a:pt x="0" y="1225834"/>
                  </a:cubicBezTo>
                  <a:lnTo>
                    <a:pt x="0" y="245226"/>
                  </a:lnTo>
                  <a:close/>
                </a:path>
              </a:pathLst>
            </a:custGeom>
            <a:solidFill>
              <a:srgbClr val="2A388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9454" tIns="159454" rIns="159454" bIns="159454" numCol="1" spcCol="1270" anchor="ctr" anchorCtr="0">
              <a:noAutofit/>
            </a:bodyPr>
            <a:lstStyle/>
            <a:p>
              <a:pPr marL="0" lvl="0" indent="0" algn="ctr" defTabSz="1022350">
                <a:lnSpc>
                  <a:spcPct val="90000"/>
                </a:lnSpc>
                <a:spcBef>
                  <a:spcPct val="0"/>
                </a:spcBef>
                <a:spcAft>
                  <a:spcPct val="35000"/>
                </a:spcAft>
                <a:buNone/>
              </a:pPr>
              <a:r>
                <a:rPr lang="nl-NL" sz="2300" kern="1200" dirty="0">
                  <a:latin typeface="Helvetica" pitchFamily="2" charset="0"/>
                </a:rPr>
                <a:t>Peak </a:t>
              </a:r>
              <a:r>
                <a:rPr lang="nl-NL" sz="2300" kern="1200" dirty="0" err="1">
                  <a:latin typeface="Helvetica" pitchFamily="2" charset="0"/>
                </a:rPr>
                <a:t>table</a:t>
              </a:r>
              <a:r>
                <a:rPr lang="nl-NL" sz="2300" kern="1200" dirty="0">
                  <a:latin typeface="Helvetica" pitchFamily="2" charset="0"/>
                </a:rPr>
                <a:t> </a:t>
              </a:r>
              <a:r>
                <a:rPr lang="nl-NL" sz="2300" kern="1200" dirty="0" err="1">
                  <a:latin typeface="Helvetica" pitchFamily="2" charset="0"/>
                </a:rPr>
                <a:t>generation</a:t>
              </a:r>
              <a:endParaRPr lang="LID4096" sz="2300" kern="1200" dirty="0">
                <a:latin typeface="Helvetica" pitchFamily="2" charset="0"/>
              </a:endParaRPr>
            </a:p>
          </p:txBody>
        </p:sp>
        <p:sp>
          <p:nvSpPr>
            <p:cNvPr id="34" name="Rectangle 33">
              <a:extLst>
                <a:ext uri="{FF2B5EF4-FFF2-40B4-BE49-F238E27FC236}">
                  <a16:creationId xmlns:a16="http://schemas.microsoft.com/office/drawing/2014/main" id="{603E186C-1AC0-6376-5B99-B941D75ADBE0}"/>
                </a:ext>
              </a:extLst>
            </p:cNvPr>
            <p:cNvSpPr/>
            <p:nvPr/>
          </p:nvSpPr>
          <p:spPr>
            <a:xfrm>
              <a:off x="5313095" y="1450534"/>
              <a:ext cx="1528512" cy="118897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LID4096"/>
            </a:p>
          </p:txBody>
        </p:sp>
        <p:sp>
          <p:nvSpPr>
            <p:cNvPr id="35" name="Arrow: Bent-Up 34">
              <a:extLst>
                <a:ext uri="{FF2B5EF4-FFF2-40B4-BE49-F238E27FC236}">
                  <a16:creationId xmlns:a16="http://schemas.microsoft.com/office/drawing/2014/main" id="{D204A29B-9880-9348-3EEB-C1EB0E7B5575}"/>
                </a:ext>
              </a:extLst>
            </p:cNvPr>
            <p:cNvSpPr/>
            <p:nvPr/>
          </p:nvSpPr>
          <p:spPr>
            <a:xfrm rot="5400000">
              <a:off x="5284699" y="4346626"/>
              <a:ext cx="1248424" cy="1421287"/>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LID4096"/>
            </a:p>
          </p:txBody>
        </p:sp>
        <p:sp>
          <p:nvSpPr>
            <p:cNvPr id="36" name="Freeform: Shape 35">
              <a:extLst>
                <a:ext uri="{FF2B5EF4-FFF2-40B4-BE49-F238E27FC236}">
                  <a16:creationId xmlns:a16="http://schemas.microsoft.com/office/drawing/2014/main" id="{ADC5C245-88A5-736A-6AE6-2222B2391D74}"/>
                </a:ext>
              </a:extLst>
            </p:cNvPr>
            <p:cNvSpPr/>
            <p:nvPr/>
          </p:nvSpPr>
          <p:spPr>
            <a:xfrm>
              <a:off x="4953942" y="2962722"/>
              <a:ext cx="2101612" cy="1471060"/>
            </a:xfrm>
            <a:custGeom>
              <a:avLst/>
              <a:gdLst>
                <a:gd name="connsiteX0" fmla="*/ 0 w 2101612"/>
                <a:gd name="connsiteY0" fmla="*/ 245226 h 1471060"/>
                <a:gd name="connsiteX1" fmla="*/ 245226 w 2101612"/>
                <a:gd name="connsiteY1" fmla="*/ 0 h 1471060"/>
                <a:gd name="connsiteX2" fmla="*/ 1856386 w 2101612"/>
                <a:gd name="connsiteY2" fmla="*/ 0 h 1471060"/>
                <a:gd name="connsiteX3" fmla="*/ 2101612 w 2101612"/>
                <a:gd name="connsiteY3" fmla="*/ 245226 h 1471060"/>
                <a:gd name="connsiteX4" fmla="*/ 2101612 w 2101612"/>
                <a:gd name="connsiteY4" fmla="*/ 1225834 h 1471060"/>
                <a:gd name="connsiteX5" fmla="*/ 1856386 w 2101612"/>
                <a:gd name="connsiteY5" fmla="*/ 1471060 h 1471060"/>
                <a:gd name="connsiteX6" fmla="*/ 245226 w 2101612"/>
                <a:gd name="connsiteY6" fmla="*/ 1471060 h 1471060"/>
                <a:gd name="connsiteX7" fmla="*/ 0 w 2101612"/>
                <a:gd name="connsiteY7" fmla="*/ 1225834 h 1471060"/>
                <a:gd name="connsiteX8" fmla="*/ 0 w 2101612"/>
                <a:gd name="connsiteY8" fmla="*/ 245226 h 147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1612" h="1471060">
                  <a:moveTo>
                    <a:pt x="0" y="245226"/>
                  </a:moveTo>
                  <a:cubicBezTo>
                    <a:pt x="0" y="109791"/>
                    <a:pt x="109791" y="0"/>
                    <a:pt x="245226" y="0"/>
                  </a:cubicBezTo>
                  <a:lnTo>
                    <a:pt x="1856386" y="0"/>
                  </a:lnTo>
                  <a:cubicBezTo>
                    <a:pt x="1991821" y="0"/>
                    <a:pt x="2101612" y="109791"/>
                    <a:pt x="2101612" y="245226"/>
                  </a:cubicBezTo>
                  <a:lnTo>
                    <a:pt x="2101612" y="1225834"/>
                  </a:lnTo>
                  <a:cubicBezTo>
                    <a:pt x="2101612" y="1361269"/>
                    <a:pt x="1991821" y="1471060"/>
                    <a:pt x="1856386" y="1471060"/>
                  </a:cubicBezTo>
                  <a:lnTo>
                    <a:pt x="245226" y="1471060"/>
                  </a:lnTo>
                  <a:cubicBezTo>
                    <a:pt x="109791" y="1471060"/>
                    <a:pt x="0" y="1361269"/>
                    <a:pt x="0" y="1225834"/>
                  </a:cubicBezTo>
                  <a:lnTo>
                    <a:pt x="0" y="245226"/>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9454" tIns="159454" rIns="159454" bIns="159454" numCol="1" spcCol="1270" anchor="ctr" anchorCtr="0">
              <a:noAutofit/>
            </a:bodyPr>
            <a:lstStyle/>
            <a:p>
              <a:pPr marL="0" lvl="0" indent="0" algn="ctr" defTabSz="1022350">
                <a:lnSpc>
                  <a:spcPct val="90000"/>
                </a:lnSpc>
                <a:spcBef>
                  <a:spcPct val="0"/>
                </a:spcBef>
                <a:spcAft>
                  <a:spcPct val="35000"/>
                </a:spcAft>
                <a:buNone/>
              </a:pPr>
              <a:r>
                <a:rPr lang="nl-NL" sz="2300" kern="1200" dirty="0" err="1">
                  <a:latin typeface="Helvetica" pitchFamily="2" charset="0"/>
                </a:rPr>
                <a:t>Classification</a:t>
              </a:r>
              <a:endParaRPr lang="LID4096" sz="2300" kern="1200" dirty="0">
                <a:latin typeface="Helvetica" pitchFamily="2" charset="0"/>
              </a:endParaRPr>
            </a:p>
          </p:txBody>
        </p:sp>
        <p:sp>
          <p:nvSpPr>
            <p:cNvPr id="38" name="Freeform: Shape 37">
              <a:extLst>
                <a:ext uri="{FF2B5EF4-FFF2-40B4-BE49-F238E27FC236}">
                  <a16:creationId xmlns:a16="http://schemas.microsoft.com/office/drawing/2014/main" id="{D423E1C8-4661-0C62-8B98-9777BC93CF7F}"/>
                </a:ext>
              </a:extLst>
            </p:cNvPr>
            <p:cNvSpPr/>
            <p:nvPr/>
          </p:nvSpPr>
          <p:spPr>
            <a:xfrm>
              <a:off x="6696402" y="4615208"/>
              <a:ext cx="2101612" cy="1471060"/>
            </a:xfrm>
            <a:custGeom>
              <a:avLst/>
              <a:gdLst>
                <a:gd name="connsiteX0" fmla="*/ 0 w 2101612"/>
                <a:gd name="connsiteY0" fmla="*/ 245226 h 1471060"/>
                <a:gd name="connsiteX1" fmla="*/ 245226 w 2101612"/>
                <a:gd name="connsiteY1" fmla="*/ 0 h 1471060"/>
                <a:gd name="connsiteX2" fmla="*/ 1856386 w 2101612"/>
                <a:gd name="connsiteY2" fmla="*/ 0 h 1471060"/>
                <a:gd name="connsiteX3" fmla="*/ 2101612 w 2101612"/>
                <a:gd name="connsiteY3" fmla="*/ 245226 h 1471060"/>
                <a:gd name="connsiteX4" fmla="*/ 2101612 w 2101612"/>
                <a:gd name="connsiteY4" fmla="*/ 1225834 h 1471060"/>
                <a:gd name="connsiteX5" fmla="*/ 1856386 w 2101612"/>
                <a:gd name="connsiteY5" fmla="*/ 1471060 h 1471060"/>
                <a:gd name="connsiteX6" fmla="*/ 245226 w 2101612"/>
                <a:gd name="connsiteY6" fmla="*/ 1471060 h 1471060"/>
                <a:gd name="connsiteX7" fmla="*/ 0 w 2101612"/>
                <a:gd name="connsiteY7" fmla="*/ 1225834 h 1471060"/>
                <a:gd name="connsiteX8" fmla="*/ 0 w 2101612"/>
                <a:gd name="connsiteY8" fmla="*/ 245226 h 147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1612" h="1471060">
                  <a:moveTo>
                    <a:pt x="0" y="245226"/>
                  </a:moveTo>
                  <a:cubicBezTo>
                    <a:pt x="0" y="109791"/>
                    <a:pt x="109791" y="0"/>
                    <a:pt x="245226" y="0"/>
                  </a:cubicBezTo>
                  <a:lnTo>
                    <a:pt x="1856386" y="0"/>
                  </a:lnTo>
                  <a:cubicBezTo>
                    <a:pt x="1991821" y="0"/>
                    <a:pt x="2101612" y="109791"/>
                    <a:pt x="2101612" y="245226"/>
                  </a:cubicBezTo>
                  <a:lnTo>
                    <a:pt x="2101612" y="1225834"/>
                  </a:lnTo>
                  <a:cubicBezTo>
                    <a:pt x="2101612" y="1361269"/>
                    <a:pt x="1991821" y="1471060"/>
                    <a:pt x="1856386" y="1471060"/>
                  </a:cubicBezTo>
                  <a:lnTo>
                    <a:pt x="245226" y="1471060"/>
                  </a:lnTo>
                  <a:cubicBezTo>
                    <a:pt x="109791" y="1471060"/>
                    <a:pt x="0" y="1361269"/>
                    <a:pt x="0" y="1225834"/>
                  </a:cubicBezTo>
                  <a:lnTo>
                    <a:pt x="0" y="245226"/>
                  </a:lnTo>
                  <a:close/>
                </a:path>
              </a:pathLst>
            </a:cu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9454" tIns="159454" rIns="159454" bIns="159454" numCol="1" spcCol="1270" anchor="ctr" anchorCtr="0">
              <a:noAutofit/>
            </a:bodyPr>
            <a:lstStyle/>
            <a:p>
              <a:pPr marL="0" lvl="0" indent="0" algn="ctr" defTabSz="1022350">
                <a:lnSpc>
                  <a:spcPct val="90000"/>
                </a:lnSpc>
                <a:spcBef>
                  <a:spcPct val="0"/>
                </a:spcBef>
                <a:spcAft>
                  <a:spcPct val="35000"/>
                </a:spcAft>
                <a:buNone/>
              </a:pPr>
              <a:r>
                <a:rPr lang="nl-NL" sz="2300" dirty="0">
                  <a:latin typeface="Helvetica" pitchFamily="2" charset="0"/>
                </a:rPr>
                <a:t>Multivariate </a:t>
              </a:r>
            </a:p>
            <a:p>
              <a:pPr marL="0" lvl="0" indent="0" algn="ctr" defTabSz="1022350">
                <a:lnSpc>
                  <a:spcPct val="90000"/>
                </a:lnSpc>
                <a:spcBef>
                  <a:spcPct val="0"/>
                </a:spcBef>
                <a:spcAft>
                  <a:spcPct val="35000"/>
                </a:spcAft>
                <a:buNone/>
              </a:pPr>
              <a:r>
                <a:rPr lang="nl-NL" sz="2300" kern="1200" dirty="0" err="1">
                  <a:latin typeface="Helvetica" pitchFamily="2" charset="0"/>
                </a:rPr>
                <a:t>statistics</a:t>
              </a:r>
              <a:r>
                <a:rPr lang="nl-NL" sz="2300" kern="1200" dirty="0">
                  <a:latin typeface="Helvetica" pitchFamily="2" charset="0"/>
                </a:rPr>
                <a:t> </a:t>
              </a:r>
              <a:endParaRPr lang="LID4096" sz="2300" kern="1200" dirty="0">
                <a:latin typeface="Helvetica" pitchFamily="2" charset="0"/>
              </a:endParaRPr>
            </a:p>
          </p:txBody>
        </p:sp>
      </p:grpSp>
    </p:spTree>
    <p:extLst>
      <p:ext uri="{BB962C8B-B14F-4D97-AF65-F5344CB8AC3E}">
        <p14:creationId xmlns:p14="http://schemas.microsoft.com/office/powerpoint/2010/main" val="246420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anim calcmode="lin" valueType="num">
                                      <p:cBhvr>
                                        <p:cTn id="15" dur="500" fill="hold"/>
                                        <p:tgtEl>
                                          <p:spTgt spid="24"/>
                                        </p:tgtEl>
                                        <p:attrNameLst>
                                          <p:attrName>ppt_x</p:attrName>
                                        </p:attrNameLst>
                                      </p:cBhvr>
                                      <p:tavLst>
                                        <p:tav tm="0">
                                          <p:val>
                                            <p:strVal val="#ppt_x"/>
                                          </p:val>
                                        </p:tav>
                                        <p:tav tm="100000">
                                          <p:val>
                                            <p:strVal val="#ppt_x"/>
                                          </p:val>
                                        </p:tav>
                                      </p:tavLst>
                                    </p:anim>
                                    <p:anim calcmode="lin" valueType="num">
                                      <p:cBhvr>
                                        <p:cTn id="1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61340-7F8C-CAE2-29EA-6479A45FC76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FB4B75-9BA7-5F20-9451-447C486A06CD}"/>
              </a:ext>
            </a:extLst>
          </p:cNvPr>
          <p:cNvSpPr>
            <a:spLocks noGrp="1"/>
          </p:cNvSpPr>
          <p:nvPr>
            <p:ph type="sldNum" sz="quarter" idx="12"/>
          </p:nvPr>
        </p:nvSpPr>
        <p:spPr/>
        <p:txBody>
          <a:bodyPr/>
          <a:lstStyle/>
          <a:p>
            <a:fld id="{D8538AEB-1E50-46F0-91C2-DF13B188657C}" type="slidenum">
              <a:rPr lang="LID4096" smtClean="0"/>
              <a:t>8</a:t>
            </a:fld>
            <a:endParaRPr lang="LID4096"/>
          </a:p>
        </p:txBody>
      </p:sp>
      <p:grpSp>
        <p:nvGrpSpPr>
          <p:cNvPr id="8" name="Group 7">
            <a:extLst>
              <a:ext uri="{FF2B5EF4-FFF2-40B4-BE49-F238E27FC236}">
                <a16:creationId xmlns:a16="http://schemas.microsoft.com/office/drawing/2014/main" id="{69753FCE-8D10-AA90-C26E-AA38048A65B2}"/>
              </a:ext>
            </a:extLst>
          </p:cNvPr>
          <p:cNvGrpSpPr/>
          <p:nvPr/>
        </p:nvGrpSpPr>
        <p:grpSpPr>
          <a:xfrm>
            <a:off x="2582084" y="1261240"/>
            <a:ext cx="1289794" cy="1717533"/>
            <a:chOff x="3189185" y="1698217"/>
            <a:chExt cx="1289794" cy="1717533"/>
          </a:xfrm>
        </p:grpSpPr>
        <p:sp>
          <p:nvSpPr>
            <p:cNvPr id="3" name="Rectangle: Rounded Corners 2">
              <a:extLst>
                <a:ext uri="{FF2B5EF4-FFF2-40B4-BE49-F238E27FC236}">
                  <a16:creationId xmlns:a16="http://schemas.microsoft.com/office/drawing/2014/main" id="{B3170638-A73C-BA61-7C8A-143DC9F53A90}"/>
                </a:ext>
              </a:extLst>
            </p:cNvPr>
            <p:cNvSpPr/>
            <p:nvPr/>
          </p:nvSpPr>
          <p:spPr>
            <a:xfrm>
              <a:off x="3189185" y="1698217"/>
              <a:ext cx="1289794" cy="1096558"/>
            </a:xfrm>
            <a:prstGeom prst="roundRect">
              <a:avLst/>
            </a:prstGeom>
            <a:blipFill>
              <a:blip r:embed="rId3"/>
              <a:stretch>
                <a:fillRect/>
              </a:stretch>
            </a:blipFill>
            <a:ln w="28575">
              <a:solidFill>
                <a:srgbClr val="B537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F126DDB6-B4C1-E943-A8A1-76EA85127F8B}"/>
                </a:ext>
              </a:extLst>
            </p:cNvPr>
            <p:cNvSpPr txBox="1"/>
            <p:nvPr/>
          </p:nvSpPr>
          <p:spPr>
            <a:xfrm>
              <a:off x="3413429" y="2769419"/>
              <a:ext cx="1038249" cy="646331"/>
            </a:xfrm>
            <a:prstGeom prst="rect">
              <a:avLst/>
            </a:prstGeom>
            <a:noFill/>
          </p:spPr>
          <p:txBody>
            <a:bodyPr wrap="square" rtlCol="0">
              <a:spAutoFit/>
            </a:bodyPr>
            <a:lstStyle/>
            <a:p>
              <a:r>
                <a:rPr lang="en-US" b="1" dirty="0">
                  <a:solidFill>
                    <a:schemeClr val="accent2"/>
                  </a:solidFill>
                  <a:latin typeface="Helvetica" panose="020B0500000000000000" pitchFamily="34" charset="0"/>
                </a:rPr>
                <a:t>(Birch)Tar</a:t>
              </a:r>
              <a:endParaRPr lang="en-GB" b="1" dirty="0">
                <a:solidFill>
                  <a:schemeClr val="accent2"/>
                </a:solidFill>
                <a:latin typeface="Helvetica" panose="020B0500000000000000" pitchFamily="34" charset="0"/>
              </a:endParaRPr>
            </a:p>
          </p:txBody>
        </p:sp>
      </p:grpSp>
      <p:grpSp>
        <p:nvGrpSpPr>
          <p:cNvPr id="9" name="Group 8">
            <a:extLst>
              <a:ext uri="{FF2B5EF4-FFF2-40B4-BE49-F238E27FC236}">
                <a16:creationId xmlns:a16="http://schemas.microsoft.com/office/drawing/2014/main" id="{8F158C66-03FD-6AD3-EE87-D6A422EB5EF0}"/>
              </a:ext>
            </a:extLst>
          </p:cNvPr>
          <p:cNvGrpSpPr/>
          <p:nvPr/>
        </p:nvGrpSpPr>
        <p:grpSpPr>
          <a:xfrm>
            <a:off x="2554783" y="3429000"/>
            <a:ext cx="1289794" cy="1448030"/>
            <a:chOff x="4676993" y="1696552"/>
            <a:chExt cx="1289794" cy="1448030"/>
          </a:xfrm>
        </p:grpSpPr>
        <p:sp>
          <p:nvSpPr>
            <p:cNvPr id="6" name="Rectangle: Rounded Corners 5">
              <a:extLst>
                <a:ext uri="{FF2B5EF4-FFF2-40B4-BE49-F238E27FC236}">
                  <a16:creationId xmlns:a16="http://schemas.microsoft.com/office/drawing/2014/main" id="{D074E0F0-C538-BBBB-ACEE-FB5AE46997AB}"/>
                </a:ext>
              </a:extLst>
            </p:cNvPr>
            <p:cNvSpPr/>
            <p:nvPr/>
          </p:nvSpPr>
          <p:spPr>
            <a:xfrm>
              <a:off x="4676993" y="1696552"/>
              <a:ext cx="1289794" cy="1096558"/>
            </a:xfrm>
            <a:prstGeom prst="roundRect">
              <a:avLst/>
            </a:prstGeom>
            <a:blipFill>
              <a:blip r:embed="rId4"/>
              <a:stretch>
                <a:fillRect/>
              </a:stretch>
            </a:blip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1EC8194-32E3-2D9D-5650-645AAC9C92BB}"/>
                </a:ext>
              </a:extLst>
            </p:cNvPr>
            <p:cNvSpPr txBox="1"/>
            <p:nvPr/>
          </p:nvSpPr>
          <p:spPr>
            <a:xfrm>
              <a:off x="4879432" y="2775250"/>
              <a:ext cx="904256" cy="369332"/>
            </a:xfrm>
            <a:prstGeom prst="rect">
              <a:avLst/>
            </a:prstGeom>
            <a:noFill/>
          </p:spPr>
          <p:txBody>
            <a:bodyPr wrap="square" rtlCol="0">
              <a:spAutoFit/>
            </a:bodyPr>
            <a:lstStyle/>
            <a:p>
              <a:r>
                <a:rPr lang="en-US" b="1" dirty="0">
                  <a:solidFill>
                    <a:schemeClr val="tx2"/>
                  </a:solidFill>
                  <a:latin typeface="Helvetica" panose="020B0500000000000000" pitchFamily="34" charset="0"/>
                </a:rPr>
                <a:t>Resin</a:t>
              </a:r>
              <a:endParaRPr lang="en-GB" b="1" dirty="0">
                <a:solidFill>
                  <a:schemeClr val="tx2"/>
                </a:solidFill>
                <a:latin typeface="Helvetica" panose="020B0500000000000000" pitchFamily="34" charset="0"/>
              </a:endParaRPr>
            </a:p>
          </p:txBody>
        </p:sp>
      </p:grpSp>
      <p:grpSp>
        <p:nvGrpSpPr>
          <p:cNvPr id="11" name="Group 10">
            <a:extLst>
              <a:ext uri="{FF2B5EF4-FFF2-40B4-BE49-F238E27FC236}">
                <a16:creationId xmlns:a16="http://schemas.microsoft.com/office/drawing/2014/main" id="{27A254AB-A4AC-2793-76BA-49D439B01E5E}"/>
              </a:ext>
            </a:extLst>
          </p:cNvPr>
          <p:cNvGrpSpPr/>
          <p:nvPr/>
        </p:nvGrpSpPr>
        <p:grpSpPr>
          <a:xfrm>
            <a:off x="7608208" y="1261240"/>
            <a:ext cx="1289794" cy="1730585"/>
            <a:chOff x="6184142" y="1698415"/>
            <a:chExt cx="1289794" cy="1730585"/>
          </a:xfrm>
        </p:grpSpPr>
        <p:sp>
          <p:nvSpPr>
            <p:cNvPr id="7" name="Rectangle: Rounded Corners 6">
              <a:extLst>
                <a:ext uri="{FF2B5EF4-FFF2-40B4-BE49-F238E27FC236}">
                  <a16:creationId xmlns:a16="http://schemas.microsoft.com/office/drawing/2014/main" id="{1E7A7503-A620-2FEA-1498-C13E05642507}"/>
                </a:ext>
              </a:extLst>
            </p:cNvPr>
            <p:cNvSpPr/>
            <p:nvPr/>
          </p:nvSpPr>
          <p:spPr>
            <a:xfrm>
              <a:off x="6184142" y="1698415"/>
              <a:ext cx="1289794" cy="1096558"/>
            </a:xfrm>
            <a:prstGeom prst="roundRect">
              <a:avLst/>
            </a:prstGeom>
            <a:blipFill>
              <a:blip r:embed="rId5"/>
              <a:stretch>
                <a:fillRect/>
              </a:stretch>
            </a:blip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CCFDF0C5-D7C8-1BA8-D980-BFF862CBDAE0}"/>
                </a:ext>
              </a:extLst>
            </p:cNvPr>
            <p:cNvSpPr txBox="1"/>
            <p:nvPr/>
          </p:nvSpPr>
          <p:spPr>
            <a:xfrm>
              <a:off x="6310617" y="2782669"/>
              <a:ext cx="1085798" cy="646331"/>
            </a:xfrm>
            <a:prstGeom prst="rect">
              <a:avLst/>
            </a:prstGeom>
            <a:noFill/>
          </p:spPr>
          <p:txBody>
            <a:bodyPr wrap="square" rtlCol="0">
              <a:spAutoFit/>
            </a:bodyPr>
            <a:lstStyle/>
            <a:p>
              <a:r>
                <a:rPr lang="en-US" b="1" dirty="0">
                  <a:solidFill>
                    <a:schemeClr val="accent4"/>
                  </a:solidFill>
                  <a:latin typeface="Helvetica" panose="020B0500000000000000" pitchFamily="34" charset="0"/>
                </a:rPr>
                <a:t>Animal glue</a:t>
              </a:r>
              <a:endParaRPr lang="en-GB" b="1" dirty="0">
                <a:solidFill>
                  <a:schemeClr val="accent4"/>
                </a:solidFill>
                <a:latin typeface="Helvetica" panose="020B0500000000000000" pitchFamily="34" charset="0"/>
              </a:endParaRPr>
            </a:p>
          </p:txBody>
        </p:sp>
      </p:grpSp>
      <p:grpSp>
        <p:nvGrpSpPr>
          <p:cNvPr id="17" name="Group 16">
            <a:extLst>
              <a:ext uri="{FF2B5EF4-FFF2-40B4-BE49-F238E27FC236}">
                <a16:creationId xmlns:a16="http://schemas.microsoft.com/office/drawing/2014/main" id="{D6BE107F-97E7-9832-77F0-54DFCA27BF40}"/>
              </a:ext>
            </a:extLst>
          </p:cNvPr>
          <p:cNvGrpSpPr/>
          <p:nvPr/>
        </p:nvGrpSpPr>
        <p:grpSpPr>
          <a:xfrm>
            <a:off x="7734683" y="3442052"/>
            <a:ext cx="1289794" cy="1441002"/>
            <a:chOff x="7713021" y="1696552"/>
            <a:chExt cx="1289794" cy="1441002"/>
          </a:xfrm>
        </p:grpSpPr>
        <p:sp>
          <p:nvSpPr>
            <p:cNvPr id="5" name="Rectangle: Rounded Corners 4">
              <a:extLst>
                <a:ext uri="{FF2B5EF4-FFF2-40B4-BE49-F238E27FC236}">
                  <a16:creationId xmlns:a16="http://schemas.microsoft.com/office/drawing/2014/main" id="{2323479D-ACEC-30EE-DF09-C540A6830ADE}"/>
                </a:ext>
              </a:extLst>
            </p:cNvPr>
            <p:cNvSpPr/>
            <p:nvPr/>
          </p:nvSpPr>
          <p:spPr>
            <a:xfrm>
              <a:off x="7713021" y="1696552"/>
              <a:ext cx="1289794" cy="1096558"/>
            </a:xfrm>
            <a:prstGeom prst="roundRect">
              <a:avLst/>
            </a:prstGeom>
            <a:blipFill>
              <a:blip r:embed="rId6"/>
              <a:stretch>
                <a:fillRect/>
              </a:stretch>
            </a:blip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3A0E4799-AB4D-58CD-81EC-36444BB462ED}"/>
                </a:ext>
              </a:extLst>
            </p:cNvPr>
            <p:cNvSpPr txBox="1"/>
            <p:nvPr/>
          </p:nvSpPr>
          <p:spPr>
            <a:xfrm>
              <a:off x="7762441" y="2768222"/>
              <a:ext cx="1190954" cy="369332"/>
            </a:xfrm>
            <a:prstGeom prst="rect">
              <a:avLst/>
            </a:prstGeom>
            <a:noFill/>
          </p:spPr>
          <p:txBody>
            <a:bodyPr wrap="square" rtlCol="0">
              <a:spAutoFit/>
            </a:bodyPr>
            <a:lstStyle/>
            <a:p>
              <a:r>
                <a:rPr lang="en-US" b="1" dirty="0">
                  <a:solidFill>
                    <a:schemeClr val="accent5"/>
                  </a:solidFill>
                  <a:latin typeface="Helvetica" panose="020B0500000000000000" pitchFamily="34" charset="0"/>
                </a:rPr>
                <a:t>Beeswax</a:t>
              </a:r>
              <a:endParaRPr lang="en-GB" b="1" dirty="0">
                <a:solidFill>
                  <a:schemeClr val="accent5"/>
                </a:solidFill>
                <a:latin typeface="Helvetica" panose="020B0500000000000000" pitchFamily="34" charset="0"/>
              </a:endParaRPr>
            </a:p>
          </p:txBody>
        </p:sp>
      </p:grpSp>
      <p:sp>
        <p:nvSpPr>
          <p:cNvPr id="16" name="Title 1">
            <a:extLst>
              <a:ext uri="{FF2B5EF4-FFF2-40B4-BE49-F238E27FC236}">
                <a16:creationId xmlns:a16="http://schemas.microsoft.com/office/drawing/2014/main" id="{642EC68D-7176-8582-EEDA-E0885BACE25C}"/>
              </a:ext>
            </a:extLst>
          </p:cNvPr>
          <p:cNvSpPr txBox="1">
            <a:spLocks/>
          </p:cNvSpPr>
          <p:nvPr/>
        </p:nvSpPr>
        <p:spPr>
          <a:xfrm>
            <a:off x="908566" y="18255"/>
            <a:ext cx="10515600" cy="763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600" dirty="0">
                <a:solidFill>
                  <a:srgbClr val="34669A"/>
                </a:solidFill>
                <a:latin typeface="Helvetica" pitchFamily="2" charset="0"/>
              </a:rPr>
              <a:t>Database collection - Materials</a:t>
            </a:r>
            <a:endParaRPr lang="LID4096" sz="3600" dirty="0">
              <a:solidFill>
                <a:srgbClr val="34669A"/>
              </a:solidFill>
              <a:latin typeface="Helvetica" pitchFamily="2" charset="0"/>
            </a:endParaRPr>
          </a:p>
        </p:txBody>
      </p:sp>
      <p:pic>
        <p:nvPicPr>
          <p:cNvPr id="18" name="Graphic 17">
            <a:extLst>
              <a:ext uri="{FF2B5EF4-FFF2-40B4-BE49-F238E27FC236}">
                <a16:creationId xmlns:a16="http://schemas.microsoft.com/office/drawing/2014/main" id="{F938D63D-F70E-2661-A2C6-F253494889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000" y="130356"/>
            <a:ext cx="12060000" cy="623170"/>
          </a:xfrm>
          <a:prstGeom prst="rect">
            <a:avLst/>
          </a:prstGeom>
        </p:spPr>
      </p:pic>
      <p:sp>
        <p:nvSpPr>
          <p:cNvPr id="2" name="TextBox 1">
            <a:extLst>
              <a:ext uri="{FF2B5EF4-FFF2-40B4-BE49-F238E27FC236}">
                <a16:creationId xmlns:a16="http://schemas.microsoft.com/office/drawing/2014/main" id="{E4773BDD-9AA3-008D-014D-C6BE0CDADFF9}"/>
              </a:ext>
            </a:extLst>
          </p:cNvPr>
          <p:cNvSpPr txBox="1"/>
          <p:nvPr/>
        </p:nvSpPr>
        <p:spPr>
          <a:xfrm>
            <a:off x="4133597" y="1624853"/>
            <a:ext cx="1606446" cy="646331"/>
          </a:xfrm>
          <a:prstGeom prst="rect">
            <a:avLst/>
          </a:prstGeom>
          <a:noFill/>
        </p:spPr>
        <p:txBody>
          <a:bodyPr wrap="square" rtlCol="0">
            <a:spAutoFit/>
          </a:bodyPr>
          <a:lstStyle/>
          <a:p>
            <a:pPr algn="ctr"/>
            <a:r>
              <a:rPr lang="nl-NL" dirty="0">
                <a:latin typeface="Helvetica" pitchFamily="2" charset="0"/>
              </a:rPr>
              <a:t>4 </a:t>
            </a:r>
            <a:r>
              <a:rPr lang="nl-NL" dirty="0" err="1">
                <a:latin typeface="Helvetica" pitchFamily="2" charset="0"/>
              </a:rPr>
              <a:t>production</a:t>
            </a:r>
            <a:r>
              <a:rPr lang="nl-NL" dirty="0">
                <a:latin typeface="Helvetica" pitchFamily="2" charset="0"/>
              </a:rPr>
              <a:t> </a:t>
            </a:r>
            <a:r>
              <a:rPr lang="nl-NL" dirty="0" err="1">
                <a:latin typeface="Helvetica" pitchFamily="2" charset="0"/>
              </a:rPr>
              <a:t>methods</a:t>
            </a:r>
            <a:endParaRPr lang="LID4096" dirty="0">
              <a:latin typeface="Helvetica" pitchFamily="2" charset="0"/>
            </a:endParaRPr>
          </a:p>
        </p:txBody>
      </p:sp>
      <p:sp>
        <p:nvSpPr>
          <p:cNvPr id="19" name="TextBox 18">
            <a:extLst>
              <a:ext uri="{FF2B5EF4-FFF2-40B4-BE49-F238E27FC236}">
                <a16:creationId xmlns:a16="http://schemas.microsoft.com/office/drawing/2014/main" id="{09BA258D-FC95-A868-4DF5-444AED6A74E0}"/>
              </a:ext>
            </a:extLst>
          </p:cNvPr>
          <p:cNvSpPr txBox="1"/>
          <p:nvPr/>
        </p:nvSpPr>
        <p:spPr>
          <a:xfrm>
            <a:off x="4073677" y="3446966"/>
            <a:ext cx="1941906" cy="1200329"/>
          </a:xfrm>
          <a:prstGeom prst="rect">
            <a:avLst/>
          </a:prstGeom>
          <a:noFill/>
        </p:spPr>
        <p:txBody>
          <a:bodyPr wrap="square" rtlCol="0">
            <a:spAutoFit/>
          </a:bodyPr>
          <a:lstStyle/>
          <a:p>
            <a:pPr algn="ctr"/>
            <a:r>
              <a:rPr lang="nl-NL" dirty="0">
                <a:latin typeface="Helvetica" pitchFamily="2" charset="0"/>
              </a:rPr>
              <a:t>4 species</a:t>
            </a:r>
          </a:p>
          <a:p>
            <a:pPr algn="ctr"/>
            <a:r>
              <a:rPr lang="nl-NL" dirty="0">
                <a:latin typeface="Helvetica" pitchFamily="2" charset="0"/>
              </a:rPr>
              <a:t>+</a:t>
            </a:r>
          </a:p>
          <a:p>
            <a:pPr algn="ctr"/>
            <a:r>
              <a:rPr lang="nl-NL" dirty="0" err="1">
                <a:latin typeface="Helvetica" pitchFamily="2" charset="0"/>
              </a:rPr>
              <a:t>Resin:beeswax</a:t>
            </a:r>
            <a:r>
              <a:rPr lang="nl-NL" dirty="0">
                <a:latin typeface="Helvetica" pitchFamily="2" charset="0"/>
              </a:rPr>
              <a:t> 70:30 (w/w)</a:t>
            </a:r>
            <a:endParaRPr lang="LID4096" dirty="0">
              <a:latin typeface="Helvetica" pitchFamily="2" charset="0"/>
            </a:endParaRPr>
          </a:p>
        </p:txBody>
      </p:sp>
      <p:sp>
        <p:nvSpPr>
          <p:cNvPr id="20" name="TextBox 19">
            <a:extLst>
              <a:ext uri="{FF2B5EF4-FFF2-40B4-BE49-F238E27FC236}">
                <a16:creationId xmlns:a16="http://schemas.microsoft.com/office/drawing/2014/main" id="{12F92C07-01D5-3342-BEDF-B8EFBFB5C4A0}"/>
              </a:ext>
            </a:extLst>
          </p:cNvPr>
          <p:cNvSpPr txBox="1"/>
          <p:nvPr/>
        </p:nvSpPr>
        <p:spPr>
          <a:xfrm>
            <a:off x="9159721" y="1578759"/>
            <a:ext cx="1606446" cy="369332"/>
          </a:xfrm>
          <a:prstGeom prst="rect">
            <a:avLst/>
          </a:prstGeom>
          <a:noFill/>
        </p:spPr>
        <p:txBody>
          <a:bodyPr wrap="square" rtlCol="0">
            <a:spAutoFit/>
          </a:bodyPr>
          <a:lstStyle/>
          <a:p>
            <a:pPr algn="ctr"/>
            <a:r>
              <a:rPr lang="nl-NL" dirty="0">
                <a:latin typeface="Helvetica" pitchFamily="2" charset="0"/>
              </a:rPr>
              <a:t>4 species</a:t>
            </a:r>
            <a:endParaRPr lang="LID4096" dirty="0">
              <a:latin typeface="Helvetica" pitchFamily="2" charset="0"/>
            </a:endParaRPr>
          </a:p>
        </p:txBody>
      </p:sp>
      <p:sp>
        <p:nvSpPr>
          <p:cNvPr id="21" name="TextBox 20">
            <a:extLst>
              <a:ext uri="{FF2B5EF4-FFF2-40B4-BE49-F238E27FC236}">
                <a16:creationId xmlns:a16="http://schemas.microsoft.com/office/drawing/2014/main" id="{2607067A-79DF-64DE-A32B-55DD7FF6F516}"/>
              </a:ext>
            </a:extLst>
          </p:cNvPr>
          <p:cNvSpPr txBox="1"/>
          <p:nvPr/>
        </p:nvSpPr>
        <p:spPr>
          <a:xfrm>
            <a:off x="9277721" y="3862465"/>
            <a:ext cx="1606446" cy="369332"/>
          </a:xfrm>
          <a:prstGeom prst="rect">
            <a:avLst/>
          </a:prstGeom>
          <a:noFill/>
        </p:spPr>
        <p:txBody>
          <a:bodyPr wrap="square" rtlCol="0">
            <a:spAutoFit/>
          </a:bodyPr>
          <a:lstStyle/>
          <a:p>
            <a:pPr algn="ctr"/>
            <a:r>
              <a:rPr lang="nl-NL" dirty="0">
                <a:latin typeface="Helvetica" pitchFamily="2" charset="0"/>
              </a:rPr>
              <a:t>1 sample</a:t>
            </a:r>
            <a:endParaRPr lang="LID4096" dirty="0">
              <a:latin typeface="Helvetica" pitchFamily="2" charset="0"/>
            </a:endParaRPr>
          </a:p>
        </p:txBody>
      </p:sp>
      <p:sp>
        <p:nvSpPr>
          <p:cNvPr id="22" name="TextBox 21">
            <a:extLst>
              <a:ext uri="{FF2B5EF4-FFF2-40B4-BE49-F238E27FC236}">
                <a16:creationId xmlns:a16="http://schemas.microsoft.com/office/drawing/2014/main" id="{9795D0AA-A46E-4661-E229-3B5EC5FB7E03}"/>
              </a:ext>
            </a:extLst>
          </p:cNvPr>
          <p:cNvSpPr txBox="1"/>
          <p:nvPr/>
        </p:nvSpPr>
        <p:spPr>
          <a:xfrm>
            <a:off x="3661478" y="5494063"/>
            <a:ext cx="5433144" cy="461665"/>
          </a:xfrm>
          <a:prstGeom prst="rect">
            <a:avLst/>
          </a:prstGeom>
          <a:noFill/>
        </p:spPr>
        <p:txBody>
          <a:bodyPr wrap="square" rtlCol="0">
            <a:spAutoFit/>
          </a:bodyPr>
          <a:lstStyle/>
          <a:p>
            <a:pPr algn="ctr"/>
            <a:r>
              <a:rPr lang="nl-NL" sz="2400" b="1" dirty="0">
                <a:latin typeface="Helvetica" pitchFamily="2" charset="0"/>
              </a:rPr>
              <a:t>Total: 14 samples</a:t>
            </a:r>
          </a:p>
        </p:txBody>
      </p:sp>
    </p:spTree>
    <p:extLst>
      <p:ext uri="{BB962C8B-B14F-4D97-AF65-F5344CB8AC3E}">
        <p14:creationId xmlns:p14="http://schemas.microsoft.com/office/powerpoint/2010/main" val="255287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FB60C-94CC-6262-6C2A-A042A68B561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A61952-7F70-9E7E-3E68-9E7875E2A48B}"/>
              </a:ext>
            </a:extLst>
          </p:cNvPr>
          <p:cNvSpPr>
            <a:spLocks noGrp="1"/>
          </p:cNvSpPr>
          <p:nvPr>
            <p:ph type="sldNum" sz="quarter" idx="12"/>
          </p:nvPr>
        </p:nvSpPr>
        <p:spPr/>
        <p:txBody>
          <a:bodyPr/>
          <a:lstStyle/>
          <a:p>
            <a:fld id="{D8538AEB-1E50-46F0-91C2-DF13B188657C}" type="slidenum">
              <a:rPr lang="LID4096" smtClean="0"/>
              <a:t>9</a:t>
            </a:fld>
            <a:endParaRPr lang="LID4096"/>
          </a:p>
        </p:txBody>
      </p:sp>
      <p:pic>
        <p:nvPicPr>
          <p:cNvPr id="10" name="Graphic 9">
            <a:extLst>
              <a:ext uri="{FF2B5EF4-FFF2-40B4-BE49-F238E27FC236}">
                <a16:creationId xmlns:a16="http://schemas.microsoft.com/office/drawing/2014/main" id="{B9510CDC-A653-13B7-CB23-4D1F8DF712E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73039"/>
          <a:stretch/>
        </p:blipFill>
        <p:spPr>
          <a:xfrm>
            <a:off x="51317" y="5962650"/>
            <a:ext cx="805933" cy="788964"/>
          </a:xfrm>
          <a:prstGeom prst="rect">
            <a:avLst/>
          </a:prstGeom>
        </p:spPr>
      </p:pic>
      <p:pic>
        <p:nvPicPr>
          <p:cNvPr id="17" name="Picture 16" descr="A screenshot of a computer screen&#10;&#10;AI-generated content may be incorrect.">
            <a:extLst>
              <a:ext uri="{FF2B5EF4-FFF2-40B4-BE49-F238E27FC236}">
                <a16:creationId xmlns:a16="http://schemas.microsoft.com/office/drawing/2014/main" id="{AD20EF08-F4EE-9BED-9F29-58E1B45ADA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1472" y="2715665"/>
            <a:ext cx="7641057" cy="2825008"/>
          </a:xfrm>
          <a:prstGeom prst="rect">
            <a:avLst/>
          </a:prstGeom>
        </p:spPr>
      </p:pic>
      <p:pic>
        <p:nvPicPr>
          <p:cNvPr id="22" name="Picture 21">
            <a:extLst>
              <a:ext uri="{FF2B5EF4-FFF2-40B4-BE49-F238E27FC236}">
                <a16:creationId xmlns:a16="http://schemas.microsoft.com/office/drawing/2014/main" id="{D4308983-7CC9-DD0A-55DB-4A34FEE11A23}"/>
              </a:ext>
            </a:extLst>
          </p:cNvPr>
          <p:cNvPicPr>
            <a:picLocks noChangeAspect="1"/>
          </p:cNvPicPr>
          <p:nvPr/>
        </p:nvPicPr>
        <p:blipFill>
          <a:blip r:embed="rId6">
            <a:extLst>
              <a:ext uri="{28A0092B-C50C-407E-A947-70E740481C1C}">
                <a14:useLocalDpi xmlns:a14="http://schemas.microsoft.com/office/drawing/2010/main" val="0"/>
              </a:ext>
            </a:extLst>
          </a:blip>
          <a:srcRect l="1837" t="2271" r="7076" b="1786"/>
          <a:stretch/>
        </p:blipFill>
        <p:spPr>
          <a:xfrm>
            <a:off x="363682" y="1803081"/>
            <a:ext cx="3771899" cy="3531584"/>
          </a:xfrm>
          <a:prstGeom prst="rect">
            <a:avLst/>
          </a:prstGeom>
        </p:spPr>
      </p:pic>
      <p:sp>
        <p:nvSpPr>
          <p:cNvPr id="16" name="Title 1">
            <a:extLst>
              <a:ext uri="{FF2B5EF4-FFF2-40B4-BE49-F238E27FC236}">
                <a16:creationId xmlns:a16="http://schemas.microsoft.com/office/drawing/2014/main" id="{2C7A3DCB-8EF5-A990-E304-A5A5EDB5AD70}"/>
              </a:ext>
            </a:extLst>
          </p:cNvPr>
          <p:cNvSpPr txBox="1">
            <a:spLocks/>
          </p:cNvSpPr>
          <p:nvPr/>
        </p:nvSpPr>
        <p:spPr>
          <a:xfrm>
            <a:off x="908566" y="18255"/>
            <a:ext cx="10515600" cy="763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600" dirty="0">
                <a:solidFill>
                  <a:srgbClr val="34669A"/>
                </a:solidFill>
                <a:latin typeface="Helvetica" pitchFamily="2" charset="0"/>
              </a:rPr>
              <a:t>Database collection - Results</a:t>
            </a:r>
            <a:endParaRPr lang="LID4096" sz="3600" dirty="0">
              <a:solidFill>
                <a:srgbClr val="34669A"/>
              </a:solidFill>
              <a:latin typeface="Helvetica" pitchFamily="2" charset="0"/>
            </a:endParaRPr>
          </a:p>
        </p:txBody>
      </p:sp>
      <p:pic>
        <p:nvPicPr>
          <p:cNvPr id="18" name="Graphic 17">
            <a:extLst>
              <a:ext uri="{FF2B5EF4-FFF2-40B4-BE49-F238E27FC236}">
                <a16:creationId xmlns:a16="http://schemas.microsoft.com/office/drawing/2014/main" id="{87D7B386-4543-1531-089C-C455B5CEC6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000" y="130356"/>
            <a:ext cx="12060000" cy="623170"/>
          </a:xfrm>
          <a:prstGeom prst="rect">
            <a:avLst/>
          </a:prstGeom>
        </p:spPr>
      </p:pic>
    </p:spTree>
    <p:extLst>
      <p:ext uri="{BB962C8B-B14F-4D97-AF65-F5344CB8AC3E}">
        <p14:creationId xmlns:p14="http://schemas.microsoft.com/office/powerpoint/2010/main" val="168736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01276 -0.14444 L 0.15143 -0.28356 " pathEditMode="relative" rAng="0" ptsTypes="AA">
                                      <p:cBhvr>
                                        <p:cTn id="6" dur="700" fill="hold"/>
                                        <p:tgtEl>
                                          <p:spTgt spid="17"/>
                                        </p:tgtEl>
                                        <p:attrNameLst>
                                          <p:attrName>ppt_x</p:attrName>
                                          <p:attrName>ppt_y</p:attrName>
                                        </p:attrNameLst>
                                      </p:cBhvr>
                                      <p:rCtr x="8203" y="-6968"/>
                                    </p:animMotion>
                                  </p:childTnLst>
                                </p:cTn>
                              </p:par>
                            </p:childTnLst>
                          </p:cTn>
                        </p:par>
                        <p:par>
                          <p:cTn id="7" fill="hold">
                            <p:stCondLst>
                              <p:cond delay="700"/>
                            </p:stCondLst>
                            <p:childTnLst>
                              <p:par>
                                <p:cTn id="8" presetID="2" presetClass="entr" presetSubtype="4" fill="hold" nodeType="after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300" fill="hold"/>
                                        <p:tgtEl>
                                          <p:spTgt spid="22"/>
                                        </p:tgtEl>
                                        <p:attrNameLst>
                                          <p:attrName>ppt_x</p:attrName>
                                        </p:attrNameLst>
                                      </p:cBhvr>
                                      <p:tavLst>
                                        <p:tav tm="0">
                                          <p:val>
                                            <p:strVal val="#ppt_x"/>
                                          </p:val>
                                        </p:tav>
                                        <p:tav tm="100000">
                                          <p:val>
                                            <p:strVal val="#ppt_x"/>
                                          </p:val>
                                        </p:tav>
                                      </p:tavLst>
                                    </p:anim>
                                    <p:anim calcmode="lin" valueType="num">
                                      <p:cBhvr additive="base">
                                        <p:cTn id="11" dur="3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Sunset 2">
      <a:dk1>
        <a:sysClr val="windowText" lastClr="000000"/>
      </a:dk1>
      <a:lt1>
        <a:sysClr val="window" lastClr="FFFFFF"/>
      </a:lt1>
      <a:dk2>
        <a:srgbClr val="34669A"/>
      </a:dk2>
      <a:lt2>
        <a:srgbClr val="FFFFFF"/>
      </a:lt2>
      <a:accent1>
        <a:srgbClr val="78398F"/>
      </a:accent1>
      <a:accent2>
        <a:srgbClr val="B53789"/>
      </a:accent2>
      <a:accent3>
        <a:srgbClr val="E54076"/>
      </a:accent3>
      <a:accent4>
        <a:srgbClr val="FF5E5B"/>
      </a:accent4>
      <a:accent5>
        <a:srgbClr val="FF893A"/>
      </a:accent5>
      <a:accent6>
        <a:srgbClr val="FFB80D"/>
      </a:accent6>
      <a:hlink>
        <a:srgbClr val="000000"/>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B4CCB9CA830046A9792506F18BAFF2" ma:contentTypeVersion="17" ma:contentTypeDescription="Een nieuw document maken." ma:contentTypeScope="" ma:versionID="2d096f8568f2a01894ef1173abd9bc02">
  <xsd:schema xmlns:xsd="http://www.w3.org/2001/XMLSchema" xmlns:xs="http://www.w3.org/2001/XMLSchema" xmlns:p="http://schemas.microsoft.com/office/2006/metadata/properties" xmlns:ns3="43573350-4d79-45c8-a825-70879060108e" xmlns:ns4="1e068ca2-1bb4-41fa-8b17-5a6a06928ff3" targetNamespace="http://schemas.microsoft.com/office/2006/metadata/properties" ma:root="true" ma:fieldsID="a525ee1ea07869bbe582348ed787a21c" ns3:_="" ns4:_="">
    <xsd:import namespace="43573350-4d79-45c8-a825-70879060108e"/>
    <xsd:import namespace="1e068ca2-1bb4-41fa-8b17-5a6a06928ff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_activity" minOccurs="0"/>
                <xsd:element ref="ns3:MediaServiceObjectDetectorVersions" minOccurs="0"/>
                <xsd:element ref="ns3:MediaLengthInSecond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573350-4d79-45c8-a825-7087906010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068ca2-1bb4-41fa-8b17-5a6a06928ff3"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SharingHintHash" ma:index="12"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43573350-4d79-45c8-a825-70879060108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2D2798-60E3-4AEB-AF12-16CE5ED7BA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573350-4d79-45c8-a825-70879060108e"/>
    <ds:schemaRef ds:uri="1e068ca2-1bb4-41fa-8b17-5a6a06928f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55055E-7917-4D6D-95E2-18DE777C5439}">
  <ds:schemaRefs>
    <ds:schemaRef ds:uri="http://schemas.microsoft.com/office/2006/documentManagement/types"/>
    <ds:schemaRef ds:uri="1e068ca2-1bb4-41fa-8b17-5a6a06928ff3"/>
    <ds:schemaRef ds:uri="http://www.w3.org/XML/1998/namespace"/>
    <ds:schemaRef ds:uri="http://schemas.openxmlformats.org/package/2006/metadata/core-properties"/>
    <ds:schemaRef ds:uri="43573350-4d79-45c8-a825-70879060108e"/>
    <ds:schemaRef ds:uri="http://purl.org/dc/terms/"/>
    <ds:schemaRef ds:uri="http://purl.org/dc/dcmitype/"/>
    <ds:schemaRef ds:uri="http://schemas.microsoft.com/office/infopath/2007/PartnerControl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40F2B560-ED88-4EFE-A296-AD2F3465A1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1523</Words>
  <Application>Microsoft Office PowerPoint</Application>
  <PresentationFormat>Widescreen</PresentationFormat>
  <Paragraphs>162</Paragraphs>
  <Slides>14</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Aptos</vt:lpstr>
      <vt:lpstr>Aptos Display</vt:lpstr>
      <vt:lpstr>Arial</vt:lpstr>
      <vt:lpstr>Avenir Next Cyr W04 Demi</vt:lpstr>
      <vt:lpstr>Calibri</vt:lpstr>
      <vt:lpstr>Gill Sans MT</vt:lpstr>
      <vt:lpstr>Helvetica</vt:lpstr>
      <vt:lpstr>Wingdings</vt:lpstr>
      <vt:lpstr>Wingdings 2</vt:lpstr>
      <vt:lpstr>Office Theme</vt:lpstr>
      <vt:lpstr>PowerPoint Presentation</vt:lpstr>
      <vt:lpstr>A brief history – what is hafting? </vt:lpstr>
      <vt:lpstr>A brief history – adhesives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Lokker Anika</dc:creator>
  <cp:lastModifiedBy>Lokker Anika</cp:lastModifiedBy>
  <cp:revision>7</cp:revision>
  <dcterms:created xsi:type="dcterms:W3CDTF">2025-05-30T08:43:38Z</dcterms:created>
  <dcterms:modified xsi:type="dcterms:W3CDTF">2025-08-11T08:39:51Z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0x0101000CB4CCB9CA830046A9792506F18BAFF2</vt:lpwstr>
  </property>
</Properties>
</file>