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367" r:id="rId3"/>
    <p:sldId id="370" r:id="rId4"/>
    <p:sldId id="357" r:id="rId5"/>
    <p:sldId id="279" r:id="rId6"/>
    <p:sldId id="376" r:id="rId7"/>
    <p:sldId id="358" r:id="rId8"/>
    <p:sldId id="371" r:id="rId9"/>
    <p:sldId id="361" r:id="rId10"/>
    <p:sldId id="368" r:id="rId11"/>
    <p:sldId id="373" r:id="rId12"/>
    <p:sldId id="374" r:id="rId13"/>
    <p:sldId id="362" r:id="rId14"/>
    <p:sldId id="364" r:id="rId15"/>
    <p:sldId id="378" r:id="rId16"/>
    <p:sldId id="359" r:id="rId17"/>
    <p:sldId id="375" r:id="rId18"/>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
          <p15:clr>
            <a:srgbClr val="A4A3A4"/>
          </p15:clr>
        </p15:guide>
        <p15:guide id="2" orient="horz" pos="1620">
          <p15:clr>
            <a:srgbClr val="A4A3A4"/>
          </p15:clr>
        </p15:guide>
        <p15:guide id="3" pos="285">
          <p15:clr>
            <a:srgbClr val="A4A3A4"/>
          </p15:clr>
        </p15:guide>
        <p15:guide id="4" pos="54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57D"/>
    <a:srgbClr val="A8589E"/>
    <a:srgbClr val="005CA9"/>
    <a:srgbClr val="1FBADB"/>
    <a:srgbClr val="8C8B82"/>
    <a:srgbClr val="C6C0B4"/>
    <a:srgbClr val="E8E2DE"/>
    <a:srgbClr val="5FA4B0"/>
    <a:srgbClr val="0070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73507" autoAdjust="0"/>
  </p:normalViewPr>
  <p:slideViewPr>
    <p:cSldViewPr snapToGrid="0" snapToObjects="1">
      <p:cViewPr varScale="1">
        <p:scale>
          <a:sx n="84" d="100"/>
          <a:sy n="84" d="100"/>
        </p:scale>
        <p:origin x="1080" y="67"/>
      </p:cViewPr>
      <p:guideLst>
        <p:guide orient="horz" pos="259"/>
        <p:guide orient="horz" pos="1620"/>
        <p:guide pos="285"/>
        <p:guide pos="5484"/>
      </p:guideLst>
    </p:cSldViewPr>
  </p:slideViewPr>
  <p:notesTextViewPr>
    <p:cViewPr>
      <p:scale>
        <a:sx n="100" d="100"/>
        <a:sy n="100" d="100"/>
      </p:scale>
      <p:origin x="0" y="0"/>
    </p:cViewPr>
  </p:notesTextViewPr>
  <p:notesViewPr>
    <p:cSldViewPr snapToGrid="0" snapToObjects="1">
      <p:cViewPr varScale="1">
        <p:scale>
          <a:sx n="103" d="100"/>
          <a:sy n="103" d="100"/>
        </p:scale>
        <p:origin x="-38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3F5FB-08FB-B347-AB98-4ADD350AA490}" type="datetimeFigureOut">
              <a:rPr lang="fr-FR" smtClean="0"/>
              <a:t>19/07/2024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8460-0177-FC47-BD0D-1CFCF980119B}" type="slidenum">
              <a:rPr lang="fr-FR" smtClean="0"/>
              <a:t>‹N°›</a:t>
            </a:fld>
            <a:endParaRPr lang="fr-FR"/>
          </a:p>
        </p:txBody>
      </p:sp>
    </p:spTree>
    <p:extLst>
      <p:ext uri="{BB962C8B-B14F-4D97-AF65-F5344CB8AC3E}">
        <p14:creationId xmlns:p14="http://schemas.microsoft.com/office/powerpoint/2010/main" val="310624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err="1" smtClean="0">
                <a:solidFill>
                  <a:schemeClr val="tx1"/>
                </a:solidFill>
              </a:rPr>
              <a:t>Welcome</a:t>
            </a:r>
            <a:r>
              <a:rPr lang="fr-FR" sz="1200" dirty="0" smtClean="0">
                <a:solidFill>
                  <a:schemeClr val="tx1"/>
                </a:solidFill>
              </a:rPr>
              <a:t> to </a:t>
            </a:r>
            <a:r>
              <a:rPr lang="fr-FR" sz="1200" dirty="0" err="1" smtClean="0">
                <a:solidFill>
                  <a:schemeClr val="tx1"/>
                </a:solidFill>
              </a:rPr>
              <a:t>this</a:t>
            </a:r>
            <a:r>
              <a:rPr lang="fr-FR" sz="1200" dirty="0" smtClean="0">
                <a:solidFill>
                  <a:schemeClr val="tx1"/>
                </a:solidFill>
              </a:rPr>
              <a:t> </a:t>
            </a:r>
            <a:r>
              <a:rPr lang="fr-FR" sz="1200" dirty="0" err="1" smtClean="0">
                <a:solidFill>
                  <a:schemeClr val="tx1"/>
                </a:solidFill>
              </a:rPr>
              <a:t>presentation</a:t>
            </a:r>
            <a:r>
              <a:rPr lang="fr-FR" sz="1200" dirty="0" smtClean="0">
                <a:solidFill>
                  <a:schemeClr val="tx1"/>
                </a:solidFill>
              </a:rPr>
              <a:t> on Small</a:t>
            </a:r>
            <a:r>
              <a:rPr lang="fr-FR" sz="1200" baseline="0" dirty="0" smtClean="0">
                <a:solidFill>
                  <a:schemeClr val="tx1"/>
                </a:solidFill>
              </a:rPr>
              <a:t> </a:t>
            </a:r>
            <a:r>
              <a:rPr lang="fr-FR" sz="1200" baseline="0" dirty="0" err="1" smtClean="0">
                <a:solidFill>
                  <a:schemeClr val="tx1"/>
                </a:solidFill>
              </a:rPr>
              <a:t>Modular</a:t>
            </a:r>
            <a:r>
              <a:rPr lang="fr-FR" sz="1200" baseline="0" dirty="0" smtClean="0">
                <a:solidFill>
                  <a:schemeClr val="tx1"/>
                </a:solidFill>
              </a:rPr>
              <a:t> </a:t>
            </a:r>
            <a:r>
              <a:rPr lang="fr-FR" sz="1200" baseline="0" dirty="0" err="1" smtClean="0">
                <a:solidFill>
                  <a:schemeClr val="tx1"/>
                </a:solidFill>
              </a:rPr>
              <a:t>Reactors</a:t>
            </a:r>
            <a:r>
              <a:rPr lang="fr-FR" sz="1200" baseline="0" dirty="0" smtClean="0">
                <a:solidFill>
                  <a:schemeClr val="tx1"/>
                </a:solidFill>
              </a:rPr>
              <a:t> </a:t>
            </a:r>
            <a:r>
              <a:rPr lang="fr-FR" sz="1200" baseline="0" dirty="0" err="1" smtClean="0">
                <a:solidFill>
                  <a:schemeClr val="tx1"/>
                </a:solidFill>
              </a:rPr>
              <a:t>which</a:t>
            </a:r>
            <a:r>
              <a:rPr lang="fr-FR" sz="1200" baseline="0" dirty="0" smtClean="0">
                <a:solidFill>
                  <a:schemeClr val="tx1"/>
                </a:solidFill>
              </a:rPr>
              <a:t> </a:t>
            </a:r>
            <a:r>
              <a:rPr lang="fr-FR" sz="1200" baseline="0" dirty="0" err="1" smtClean="0">
                <a:solidFill>
                  <a:schemeClr val="tx1"/>
                </a:solidFill>
              </a:rPr>
              <a:t>is</a:t>
            </a:r>
            <a:r>
              <a:rPr lang="fr-FR" sz="1200" dirty="0" smtClean="0">
                <a:solidFill>
                  <a:schemeClr val="tx1"/>
                </a:solidFill>
              </a:rPr>
              <a:t> </a:t>
            </a:r>
            <a:r>
              <a:rPr lang="fr-FR" sz="1200" dirty="0" err="1" smtClean="0">
                <a:solidFill>
                  <a:schemeClr val="tx1"/>
                </a:solidFill>
              </a:rPr>
              <a:t>based</a:t>
            </a:r>
            <a:r>
              <a:rPr lang="fr-FR" sz="1200" baseline="0" dirty="0" smtClean="0">
                <a:solidFill>
                  <a:schemeClr val="tx1"/>
                </a:solidFill>
              </a:rPr>
              <a:t> on a </a:t>
            </a:r>
            <a:r>
              <a:rPr lang="fr-FR" sz="1200" baseline="0" dirty="0" err="1" smtClean="0">
                <a:solidFill>
                  <a:schemeClr val="tx1"/>
                </a:solidFill>
              </a:rPr>
              <a:t>paper</a:t>
            </a:r>
            <a:r>
              <a:rPr lang="fr-FR" sz="1200" baseline="0" dirty="0" smtClean="0">
                <a:solidFill>
                  <a:schemeClr val="tx1"/>
                </a:solidFill>
              </a:rPr>
              <a:t> </a:t>
            </a:r>
            <a:r>
              <a:rPr lang="fr-FR" sz="1200" dirty="0" err="1" smtClean="0">
                <a:solidFill>
                  <a:schemeClr val="tx1"/>
                </a:solidFill>
              </a:rPr>
              <a:t>written</a:t>
            </a:r>
            <a:r>
              <a:rPr lang="fr-FR" sz="1200" dirty="0" smtClean="0">
                <a:solidFill>
                  <a:schemeClr val="tx1"/>
                </a:solidFill>
              </a:rPr>
              <a:t> </a:t>
            </a:r>
            <a:r>
              <a:rPr lang="fr-FR" sz="1200" dirty="0" err="1" smtClean="0">
                <a:solidFill>
                  <a:schemeClr val="tx1"/>
                </a:solidFill>
              </a:rPr>
              <a:t>together</a:t>
            </a:r>
            <a:r>
              <a:rPr lang="fr-FR" sz="1200" dirty="0" smtClean="0">
                <a:solidFill>
                  <a:schemeClr val="tx1"/>
                </a:solidFill>
              </a:rPr>
              <a:t> </a:t>
            </a:r>
            <a:r>
              <a:rPr lang="fr-FR" sz="1200" dirty="0" err="1" smtClean="0">
                <a:solidFill>
                  <a:schemeClr val="tx1"/>
                </a:solidFill>
              </a:rPr>
              <a:t>with</a:t>
            </a:r>
            <a:r>
              <a:rPr lang="fr-FR" sz="1200" dirty="0" smtClean="0">
                <a:solidFill>
                  <a:schemeClr val="tx1"/>
                </a:solidFill>
              </a:rPr>
              <a:t> Céline </a:t>
            </a:r>
            <a:r>
              <a:rPr lang="fr-FR" sz="1200" dirty="0" err="1" smtClean="0">
                <a:solidFill>
                  <a:schemeClr val="tx1"/>
                </a:solidFill>
              </a:rPr>
              <a:t>Parotte</a:t>
            </a:r>
            <a:r>
              <a:rPr lang="fr-FR" sz="1200" dirty="0" smtClean="0">
                <a:solidFill>
                  <a:schemeClr val="tx1"/>
                </a:solidFill>
              </a:rPr>
              <a:t> </a:t>
            </a:r>
            <a:r>
              <a:rPr lang="fr-FR" sz="1200" dirty="0" err="1" smtClean="0">
                <a:solidFill>
                  <a:schemeClr val="tx1"/>
                </a:solidFill>
              </a:rPr>
              <a:t>from</a:t>
            </a:r>
            <a:r>
              <a:rPr lang="fr-FR" sz="1200" dirty="0" smtClean="0">
                <a:solidFill>
                  <a:schemeClr val="tx1"/>
                </a:solidFill>
              </a:rPr>
              <a:t> the Liège </a:t>
            </a:r>
            <a:r>
              <a:rPr lang="fr-FR" sz="1200" dirty="0" err="1" smtClean="0">
                <a:solidFill>
                  <a:schemeClr val="tx1"/>
                </a:solidFill>
              </a:rPr>
              <a:t>university</a:t>
            </a:r>
            <a:endParaRPr lang="fr-FR" sz="1200" dirty="0">
              <a:solidFill>
                <a:schemeClr val="tx1"/>
              </a:solidFill>
            </a:endParaRP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a:t>
            </a:fld>
            <a:endParaRPr lang="fr-FR"/>
          </a:p>
        </p:txBody>
      </p:sp>
    </p:spTree>
    <p:extLst>
      <p:ext uri="{BB962C8B-B14F-4D97-AF65-F5344CB8AC3E}">
        <p14:creationId xmlns:p14="http://schemas.microsoft.com/office/powerpoint/2010/main" val="96931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smtClean="0"/>
              <a:t>The </a:t>
            </a:r>
            <a:r>
              <a:rPr lang="fr-BE" sz="1200" dirty="0" err="1" smtClean="0"/>
              <a:t>generic</a:t>
            </a:r>
            <a:r>
              <a:rPr lang="fr-BE" sz="1200" baseline="0" dirty="0" smtClean="0"/>
              <a:t> expectations </a:t>
            </a:r>
            <a:r>
              <a:rPr lang="fr-BE" sz="1200" baseline="0" dirty="0" err="1" smtClean="0"/>
              <a:t>associated</a:t>
            </a:r>
            <a:r>
              <a:rPr lang="fr-BE" sz="1200" baseline="0" dirty="0" smtClean="0"/>
              <a:t> </a:t>
            </a:r>
            <a:r>
              <a:rPr lang="fr-BE" sz="1200" baseline="0" dirty="0" err="1" smtClean="0"/>
              <a:t>with</a:t>
            </a:r>
            <a:r>
              <a:rPr lang="fr-BE" sz="1200" baseline="0" dirty="0" smtClean="0"/>
              <a:t> </a:t>
            </a:r>
            <a:r>
              <a:rPr lang="fr-BE" sz="1200" baseline="0" dirty="0" err="1" smtClean="0"/>
              <a:t>safety</a:t>
            </a:r>
            <a:r>
              <a:rPr lang="fr-BE" sz="1200" baseline="0" dirty="0" smtClean="0"/>
              <a:t> are </a:t>
            </a:r>
            <a:r>
              <a:rPr lang="fr-BE" sz="1200" baseline="0" dirty="0" err="1" smtClean="0"/>
              <a:t>quite</a:t>
            </a:r>
            <a:r>
              <a:rPr lang="fr-BE" sz="1200" baseline="0" dirty="0" smtClean="0"/>
              <a:t> </a:t>
            </a:r>
            <a:r>
              <a:rPr lang="fr-BE" sz="1200" baseline="0" dirty="0" err="1" smtClean="0"/>
              <a:t>easy</a:t>
            </a:r>
            <a:r>
              <a:rPr lang="fr-BE" sz="1200" baseline="0" dirty="0" smtClean="0"/>
              <a:t> to </a:t>
            </a:r>
            <a:r>
              <a:rPr lang="fr-BE" sz="1200" baseline="0" dirty="0" err="1" smtClean="0"/>
              <a:t>grasp</a:t>
            </a:r>
            <a:r>
              <a:rPr lang="fr-BE" sz="1200" baseline="0" dirty="0" smtClean="0"/>
              <a:t>. The </a:t>
            </a:r>
            <a:r>
              <a:rPr lang="fr-BE" sz="1200" baseline="0" dirty="0" err="1" smtClean="0"/>
              <a:t>overaching</a:t>
            </a:r>
            <a:r>
              <a:rPr lang="fr-BE" sz="1200" baseline="0" dirty="0" smtClean="0"/>
              <a:t> </a:t>
            </a:r>
            <a:r>
              <a:rPr lang="fr-BE" sz="1200" baseline="0" dirty="0" err="1" smtClean="0"/>
              <a:t>expecation</a:t>
            </a:r>
            <a:r>
              <a:rPr lang="fr-BE" sz="1200" baseline="0" dirty="0" smtClean="0"/>
              <a:t> </a:t>
            </a:r>
            <a:r>
              <a:rPr lang="fr-BE" sz="1200" baseline="0" dirty="0" err="1" smtClean="0"/>
              <a:t>is</a:t>
            </a:r>
            <a:r>
              <a:rPr lang="fr-BE" sz="1200" baseline="0" dirty="0" smtClean="0"/>
              <a:t> </a:t>
            </a:r>
            <a:r>
              <a:rPr lang="fr-BE" sz="1200" baseline="0" dirty="0" err="1" smtClean="0"/>
              <a:t>that</a:t>
            </a:r>
            <a:r>
              <a:rPr lang="fr-BE" sz="1200" baseline="0" dirty="0" smtClean="0"/>
              <a:t> </a:t>
            </a:r>
            <a:r>
              <a:rPr lang="fr-BE" sz="1200" baseline="0" dirty="0" err="1" smtClean="0"/>
              <a:t>SMRs</a:t>
            </a:r>
            <a:r>
              <a:rPr lang="fr-BE" sz="1200" baseline="0" dirty="0" smtClean="0"/>
              <a:t> </a:t>
            </a:r>
            <a:r>
              <a:rPr lang="fr-BE" sz="1200" baseline="0" dirty="0" err="1" smtClean="0"/>
              <a:t>will</a:t>
            </a:r>
            <a:r>
              <a:rPr lang="fr-BE" sz="1200" baseline="0" dirty="0" smtClean="0"/>
              <a:t> </a:t>
            </a:r>
            <a:r>
              <a:rPr lang="fr-BE" sz="1200" baseline="0" dirty="0" err="1" smtClean="0"/>
              <a:t>provide</a:t>
            </a:r>
            <a:r>
              <a:rPr lang="fr-BE" sz="1200" baseline="0" dirty="0" smtClean="0"/>
              <a:t> a </a:t>
            </a:r>
            <a:r>
              <a:rPr lang="fr-BE" sz="1200" baseline="0" dirty="0" err="1" smtClean="0"/>
              <a:t>safer</a:t>
            </a:r>
            <a:r>
              <a:rPr lang="fr-BE" sz="1200" baseline="0" dirty="0" smtClean="0"/>
              <a:t> </a:t>
            </a:r>
            <a:r>
              <a:rPr lang="fr-BE" sz="1200" baseline="0" dirty="0" err="1" smtClean="0"/>
              <a:t>way</a:t>
            </a:r>
            <a:r>
              <a:rPr lang="fr-BE" sz="1200" baseline="0" dirty="0" smtClean="0"/>
              <a:t> to </a:t>
            </a:r>
            <a:r>
              <a:rPr lang="fr-BE" sz="1200" baseline="0" dirty="0" err="1" smtClean="0"/>
              <a:t>produce</a:t>
            </a:r>
            <a:r>
              <a:rPr lang="fr-BE" sz="1200" baseline="0" dirty="0" smtClean="0"/>
              <a:t> </a:t>
            </a:r>
            <a:r>
              <a:rPr lang="fr-BE" sz="1200" baseline="0" dirty="0" err="1" smtClean="0"/>
              <a:t>energy</a:t>
            </a:r>
            <a:r>
              <a:rPr lang="fr-BE" sz="1200" baseline="0" dirty="0" smtClean="0"/>
              <a:t> </a:t>
            </a:r>
            <a:r>
              <a:rPr lang="fr-BE" sz="1200" baseline="0" dirty="0" err="1" smtClean="0"/>
              <a:t>using</a:t>
            </a:r>
            <a:r>
              <a:rPr lang="fr-BE" sz="1200" baseline="0" dirty="0" smtClean="0"/>
              <a:t> </a:t>
            </a:r>
            <a:r>
              <a:rPr lang="fr-BE" sz="1200" baseline="0" dirty="0" err="1" smtClean="0"/>
              <a:t>nuclear</a:t>
            </a:r>
            <a:r>
              <a:rPr lang="fr-BE" sz="1200" baseline="0" dirty="0" smtClean="0"/>
              <a:t> power </a:t>
            </a:r>
            <a:r>
              <a:rPr lang="fr-BE" sz="1200" baseline="0" dirty="0" err="1" smtClean="0"/>
              <a:t>even</a:t>
            </a:r>
            <a:r>
              <a:rPr lang="fr-BE" sz="1200" baseline="0" dirty="0" smtClean="0"/>
              <a:t> more </a:t>
            </a:r>
            <a:r>
              <a:rPr lang="fr-BE" sz="1200" baseline="0" dirty="0" err="1" smtClean="0"/>
              <a:t>safely</a:t>
            </a:r>
            <a:r>
              <a:rPr lang="fr-BE" sz="1200" baseline="0" dirty="0" smtClean="0"/>
              <a:t> </a:t>
            </a:r>
            <a:r>
              <a:rPr lang="fr-BE" sz="1200" baseline="0" dirty="0" err="1" smtClean="0"/>
              <a:t>than</a:t>
            </a:r>
            <a:r>
              <a:rPr lang="fr-BE" sz="1200" baseline="0" dirty="0" smtClean="0"/>
              <a:t> </a:t>
            </a:r>
            <a:r>
              <a:rPr lang="fr-BE" sz="1200" baseline="0" dirty="0" err="1" smtClean="0"/>
              <a:t>larger</a:t>
            </a:r>
            <a:r>
              <a:rPr lang="fr-BE" sz="1200" baseline="0" dirty="0" smtClean="0"/>
              <a:t> </a:t>
            </a:r>
            <a:r>
              <a:rPr lang="fr-BE" sz="1200" baseline="0" dirty="0" err="1" smtClean="0"/>
              <a:t>reactors</a:t>
            </a:r>
            <a:r>
              <a:rPr lang="fr-BE" sz="1200" baseline="0" dirty="0" smtClean="0"/>
              <a:t>.</a:t>
            </a:r>
          </a:p>
          <a:p>
            <a:endParaRPr lang="fr-BE" sz="1200" baseline="0" dirty="0" smtClean="0"/>
          </a:p>
          <a:p>
            <a:r>
              <a:rPr lang="fr-BE" sz="1200" baseline="0" dirty="0" smtClean="0"/>
              <a:t>And </a:t>
            </a:r>
            <a:r>
              <a:rPr lang="fr-BE" sz="1200" baseline="0" dirty="0" err="1" smtClean="0"/>
              <a:t>this</a:t>
            </a:r>
            <a:r>
              <a:rPr lang="fr-BE" sz="1200" baseline="0" dirty="0" smtClean="0"/>
              <a:t> </a:t>
            </a:r>
            <a:r>
              <a:rPr lang="fr-BE" sz="1200" baseline="0" dirty="0" err="1" smtClean="0"/>
              <a:t>expecation</a:t>
            </a:r>
            <a:r>
              <a:rPr lang="fr-BE" sz="1200" baseline="0" dirty="0" smtClean="0"/>
              <a:t> </a:t>
            </a:r>
            <a:r>
              <a:rPr lang="fr-BE" sz="1200" baseline="0" dirty="0" err="1" smtClean="0"/>
              <a:t>is</a:t>
            </a:r>
            <a:r>
              <a:rPr lang="fr-BE" sz="1200" baseline="0" dirty="0" smtClean="0"/>
              <a:t> </a:t>
            </a:r>
            <a:r>
              <a:rPr lang="fr-BE" sz="1200" baseline="0" dirty="0" err="1" smtClean="0"/>
              <a:t>linked</a:t>
            </a:r>
            <a:r>
              <a:rPr lang="fr-BE" sz="1200" baseline="0" dirty="0" smtClean="0"/>
              <a:t> </a:t>
            </a:r>
            <a:r>
              <a:rPr lang="fr-BE" sz="1200" baseline="0" dirty="0" err="1" smtClean="0"/>
              <a:t>with</a:t>
            </a:r>
            <a:r>
              <a:rPr lang="fr-BE" sz="1200" baseline="0" dirty="0" smtClean="0"/>
              <a:t> the </a:t>
            </a:r>
            <a:r>
              <a:rPr lang="fr-BE" sz="1200" baseline="0" dirty="0" err="1" smtClean="0"/>
              <a:t>idea</a:t>
            </a:r>
            <a:r>
              <a:rPr lang="fr-BE" sz="1200" baseline="0" dirty="0" smtClean="0"/>
              <a:t> </a:t>
            </a:r>
            <a:r>
              <a:rPr lang="fr-BE" sz="1200" baseline="0" dirty="0" err="1" smtClean="0"/>
              <a:t>that</a:t>
            </a:r>
            <a:r>
              <a:rPr lang="fr-BE" sz="1200" baseline="0" dirty="0" smtClean="0"/>
              <a:t> </a:t>
            </a:r>
            <a:r>
              <a:rPr lang="fr-BE" sz="1200" baseline="0" dirty="0" err="1" smtClean="0"/>
              <a:t>SMRs</a:t>
            </a:r>
            <a:r>
              <a:rPr lang="fr-BE" sz="1200" baseline="0" dirty="0" smtClean="0"/>
              <a:t> </a:t>
            </a:r>
            <a:r>
              <a:rPr lang="fr-BE" sz="1200" baseline="0" dirty="0" err="1" smtClean="0"/>
              <a:t>will</a:t>
            </a:r>
            <a:r>
              <a:rPr lang="fr-BE" sz="1200" baseline="0" dirty="0" smtClean="0"/>
              <a:t> have </a:t>
            </a:r>
            <a:r>
              <a:rPr lang="fr-BE" sz="1200" baseline="0" dirty="0" err="1" smtClean="0"/>
              <a:t>inherent</a:t>
            </a:r>
            <a:r>
              <a:rPr lang="fr-BE" sz="1200" baseline="0" dirty="0" smtClean="0"/>
              <a:t> </a:t>
            </a:r>
            <a:r>
              <a:rPr lang="fr-BE" sz="1200" baseline="0" dirty="0" err="1" smtClean="0"/>
              <a:t>safety</a:t>
            </a:r>
            <a:r>
              <a:rPr lang="fr-BE" sz="1200" baseline="0" dirty="0" smtClean="0"/>
              <a:t> </a:t>
            </a:r>
            <a:r>
              <a:rPr lang="fr-BE" sz="1200" baseline="0" dirty="0" err="1" smtClean="0"/>
              <a:t>features</a:t>
            </a:r>
            <a:r>
              <a:rPr lang="fr-BE" sz="1200" baseline="0" dirty="0" smtClean="0"/>
              <a:t> due to …</a:t>
            </a:r>
            <a:endParaRPr lang="fr-BE" sz="1200"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10</a:t>
            </a:fld>
            <a:endParaRPr lang="fr-FR"/>
          </a:p>
        </p:txBody>
      </p:sp>
    </p:spTree>
    <p:extLst>
      <p:ext uri="{BB962C8B-B14F-4D97-AF65-F5344CB8AC3E}">
        <p14:creationId xmlns:p14="http://schemas.microsoft.com/office/powerpoint/2010/main" val="420653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err="1" smtClean="0"/>
              <a:t>Now</a:t>
            </a:r>
            <a:r>
              <a:rPr lang="fr-BE" sz="1200" dirty="0" smtClean="0"/>
              <a:t>, </a:t>
            </a:r>
            <a:r>
              <a:rPr lang="fr-BE" sz="1200" dirty="0" err="1" smtClean="0"/>
              <a:t>when</a:t>
            </a:r>
            <a:r>
              <a:rPr lang="fr-BE" sz="1200" dirty="0" smtClean="0"/>
              <a:t> </a:t>
            </a:r>
            <a:r>
              <a:rPr lang="fr-BE" sz="1200" dirty="0" err="1" smtClean="0"/>
              <a:t>confronting</a:t>
            </a:r>
            <a:r>
              <a:rPr lang="fr-BE" sz="1200" dirty="0" smtClean="0"/>
              <a:t> </a:t>
            </a:r>
            <a:r>
              <a:rPr lang="fr-BE" sz="1200" dirty="0" err="1" smtClean="0"/>
              <a:t>these</a:t>
            </a:r>
            <a:r>
              <a:rPr lang="fr-BE" sz="1200" dirty="0" smtClean="0"/>
              <a:t> </a:t>
            </a:r>
            <a:r>
              <a:rPr lang="fr-BE" sz="1200" dirty="0" err="1" smtClean="0"/>
              <a:t>generic</a:t>
            </a:r>
            <a:r>
              <a:rPr lang="fr-BE" sz="1200" dirty="0" smtClean="0"/>
              <a:t> </a:t>
            </a:r>
            <a:r>
              <a:rPr lang="fr-BE" sz="1200" dirty="0" err="1" smtClean="0"/>
              <a:t>expecations</a:t>
            </a:r>
            <a:r>
              <a:rPr lang="fr-BE" sz="1200" dirty="0" smtClean="0"/>
              <a:t> </a:t>
            </a:r>
            <a:r>
              <a:rPr lang="fr-BE" sz="1200" dirty="0" err="1" smtClean="0"/>
              <a:t>with</a:t>
            </a:r>
            <a:r>
              <a:rPr lang="fr-BE" sz="1200" dirty="0" smtClean="0"/>
              <a:t> </a:t>
            </a:r>
            <a:r>
              <a:rPr lang="fr-BE" sz="1200" dirty="0" err="1" smtClean="0"/>
              <a:t>those</a:t>
            </a:r>
            <a:r>
              <a:rPr lang="fr-BE" sz="1200" dirty="0" smtClean="0"/>
              <a:t> of </a:t>
            </a:r>
            <a:r>
              <a:rPr lang="fr-BE" sz="1200" dirty="0" err="1" smtClean="0"/>
              <a:t>interviewees</a:t>
            </a:r>
            <a:r>
              <a:rPr lang="fr-BE" sz="1200" dirty="0" smtClean="0"/>
              <a:t>,</a:t>
            </a:r>
            <a:r>
              <a:rPr lang="fr-BE" sz="1200" baseline="0" dirty="0" smtClean="0"/>
              <a:t> </a:t>
            </a:r>
            <a:r>
              <a:rPr lang="fr-BE" sz="1200" baseline="0" dirty="0" err="1" smtClean="0"/>
              <a:t>what</a:t>
            </a:r>
            <a:r>
              <a:rPr lang="fr-BE" sz="1200" baseline="0" dirty="0" smtClean="0"/>
              <a:t> </a:t>
            </a:r>
            <a:r>
              <a:rPr lang="fr-BE" sz="1200" baseline="0" dirty="0" err="1" smtClean="0"/>
              <a:t>strikes</a:t>
            </a:r>
            <a:r>
              <a:rPr lang="fr-BE" sz="1200" baseline="0" dirty="0" smtClean="0"/>
              <a:t> first </a:t>
            </a:r>
            <a:r>
              <a:rPr lang="fr-BE" sz="1200" baseline="0" dirty="0" err="1" smtClean="0"/>
              <a:t>is</a:t>
            </a:r>
            <a:r>
              <a:rPr lang="fr-BE" sz="1200" baseline="0" dirty="0" smtClean="0"/>
              <a:t> </a:t>
            </a:r>
            <a:r>
              <a:rPr lang="fr-BE" sz="1200" baseline="0" dirty="0" err="1" smtClean="0"/>
              <a:t>that</a:t>
            </a:r>
            <a:r>
              <a:rPr lang="fr-BE" sz="1200" baseline="0" dirty="0" smtClean="0"/>
              <a:t> </a:t>
            </a:r>
            <a:r>
              <a:rPr lang="fr-BE" sz="1200" baseline="0" dirty="0" err="1" smtClean="0"/>
              <a:t>their</a:t>
            </a:r>
            <a:r>
              <a:rPr lang="fr-BE" sz="1200" baseline="0" dirty="0" smtClean="0"/>
              <a:t> </a:t>
            </a:r>
            <a:r>
              <a:rPr lang="fr-BE" sz="1200" baseline="0" dirty="0" err="1" smtClean="0"/>
              <a:t>safety</a:t>
            </a:r>
            <a:r>
              <a:rPr lang="fr-BE" sz="1200" baseline="0" dirty="0" smtClean="0"/>
              <a:t> </a:t>
            </a:r>
            <a:r>
              <a:rPr lang="fr-BE" sz="1200" baseline="0" dirty="0" err="1" smtClean="0"/>
              <a:t>expecations</a:t>
            </a:r>
            <a:r>
              <a:rPr lang="fr-BE" sz="1200" baseline="0" dirty="0" smtClean="0"/>
              <a:t> </a:t>
            </a:r>
            <a:r>
              <a:rPr lang="fr-BE" sz="1200" baseline="0" dirty="0" err="1" smtClean="0"/>
              <a:t>did</a:t>
            </a:r>
            <a:r>
              <a:rPr lang="fr-BE" sz="1200" baseline="0" dirty="0" smtClean="0"/>
              <a:t> </a:t>
            </a:r>
            <a:r>
              <a:rPr lang="fr-BE" sz="1200" baseline="0" dirty="0" err="1" smtClean="0"/>
              <a:t>broadly</a:t>
            </a:r>
            <a:r>
              <a:rPr lang="fr-BE" sz="1200" baseline="0" dirty="0" smtClean="0"/>
              <a:t> converge </a:t>
            </a:r>
            <a:r>
              <a:rPr lang="fr-BE" sz="1200" baseline="0" dirty="0" err="1" smtClean="0"/>
              <a:t>with</a:t>
            </a:r>
            <a:r>
              <a:rPr lang="fr-BE" sz="1200" baseline="0" dirty="0" smtClean="0"/>
              <a:t> </a:t>
            </a:r>
            <a:r>
              <a:rPr lang="fr-BE" sz="1200" baseline="0" dirty="0" err="1" smtClean="0"/>
              <a:t>generic</a:t>
            </a:r>
            <a:r>
              <a:rPr lang="fr-BE" sz="1200" baseline="0" dirty="0" smtClean="0"/>
              <a:t> </a:t>
            </a:r>
            <a:r>
              <a:rPr lang="fr-BE" sz="1200" baseline="0" dirty="0" err="1" smtClean="0"/>
              <a:t>safety</a:t>
            </a:r>
            <a:r>
              <a:rPr lang="fr-BE" sz="1200" baseline="0" dirty="0" smtClean="0"/>
              <a:t> </a:t>
            </a:r>
            <a:r>
              <a:rPr lang="fr-BE" sz="1200" baseline="0" dirty="0" err="1" smtClean="0"/>
              <a:t>expecations</a:t>
            </a:r>
            <a:r>
              <a:rPr lang="fr-BE" sz="1200" baseline="0" dirty="0" smtClean="0"/>
              <a:t> and the notion </a:t>
            </a:r>
            <a:r>
              <a:rPr lang="fr-BE" sz="1200" baseline="0" dirty="0" err="1" smtClean="0"/>
              <a:t>that</a:t>
            </a:r>
            <a:r>
              <a:rPr lang="fr-BE" sz="1200" baseline="0" dirty="0" smtClean="0"/>
              <a:t> </a:t>
            </a:r>
            <a:r>
              <a:rPr lang="fr-BE" sz="1200" baseline="0" dirty="0" err="1" smtClean="0"/>
              <a:t>SMRs</a:t>
            </a:r>
            <a:r>
              <a:rPr lang="fr-BE" sz="1200" baseline="0" dirty="0" smtClean="0"/>
              <a:t> </a:t>
            </a:r>
            <a:r>
              <a:rPr lang="fr-BE" sz="1200" baseline="0" dirty="0" err="1" smtClean="0"/>
              <a:t>will</a:t>
            </a:r>
            <a:r>
              <a:rPr lang="fr-BE" sz="1200" baseline="0" dirty="0" smtClean="0"/>
              <a:t> </a:t>
            </a:r>
            <a:r>
              <a:rPr lang="fr-BE" sz="1200" baseline="0" dirty="0" err="1" smtClean="0"/>
              <a:t>somehow</a:t>
            </a:r>
            <a:r>
              <a:rPr lang="fr-BE" sz="1200" baseline="0" dirty="0" smtClean="0"/>
              <a:t> </a:t>
            </a:r>
            <a:r>
              <a:rPr lang="fr-BE" sz="1200" baseline="0" dirty="0" err="1" smtClean="0"/>
              <a:t>be</a:t>
            </a:r>
            <a:r>
              <a:rPr lang="fr-BE" sz="1200" baseline="0" dirty="0" smtClean="0"/>
              <a:t> </a:t>
            </a:r>
            <a:r>
              <a:rPr lang="fr-BE" sz="1200" baseline="0" dirty="0" err="1" smtClean="0"/>
              <a:t>safer</a:t>
            </a:r>
            <a:r>
              <a:rPr lang="fr-BE" sz="1200" baseline="0" dirty="0" smtClean="0"/>
              <a:t>.</a:t>
            </a:r>
          </a:p>
          <a:p>
            <a:endParaRPr lang="fr-BE" sz="1200" baseline="0" dirty="0" smtClean="0"/>
          </a:p>
          <a:p>
            <a:r>
              <a:rPr lang="fr-BE" sz="1200" baseline="0" dirty="0" err="1" smtClean="0"/>
              <a:t>However</a:t>
            </a:r>
            <a:r>
              <a:rPr lang="fr-BE" sz="1200" baseline="0" dirty="0" smtClean="0"/>
              <a:t>, on </a:t>
            </a:r>
            <a:r>
              <a:rPr lang="fr-BE" sz="1200" baseline="0" dirty="0" err="1" smtClean="0"/>
              <a:t>closer</a:t>
            </a:r>
            <a:r>
              <a:rPr lang="fr-BE" sz="1200" baseline="0" dirty="0" smtClean="0"/>
              <a:t> inspection, the </a:t>
            </a:r>
            <a:r>
              <a:rPr lang="fr-BE" sz="1200" baseline="0" dirty="0" err="1" smtClean="0"/>
              <a:t>developpers</a:t>
            </a:r>
            <a:r>
              <a:rPr lang="fr-BE" sz="1200" baseline="0" dirty="0" smtClean="0"/>
              <a:t> </a:t>
            </a:r>
            <a:r>
              <a:rPr lang="fr-BE" sz="1200" baseline="0" dirty="0" err="1" smtClean="0"/>
              <a:t>also</a:t>
            </a:r>
            <a:r>
              <a:rPr lang="fr-BE" sz="1200" baseline="0" dirty="0" smtClean="0"/>
              <a:t> </a:t>
            </a:r>
            <a:r>
              <a:rPr lang="fr-BE" sz="1200" baseline="0" dirty="0" err="1" smtClean="0"/>
              <a:t>considerably</a:t>
            </a:r>
            <a:r>
              <a:rPr lang="fr-BE" sz="1200" baseline="0" dirty="0" smtClean="0"/>
              <a:t> </a:t>
            </a:r>
            <a:r>
              <a:rPr lang="fr-BE" sz="1200" baseline="0" dirty="0" err="1" smtClean="0"/>
              <a:t>tempered</a:t>
            </a:r>
            <a:r>
              <a:rPr lang="fr-BE" sz="1200" baseline="0" dirty="0" smtClean="0"/>
              <a:t> </a:t>
            </a:r>
            <a:r>
              <a:rPr lang="fr-BE" sz="1200" baseline="0" dirty="0" err="1" smtClean="0"/>
              <a:t>generic</a:t>
            </a:r>
            <a:r>
              <a:rPr lang="fr-BE" sz="1200" baseline="0" dirty="0" smtClean="0"/>
              <a:t> </a:t>
            </a:r>
            <a:r>
              <a:rPr lang="fr-BE" sz="1200" baseline="0" dirty="0" err="1" smtClean="0"/>
              <a:t>safety</a:t>
            </a:r>
            <a:r>
              <a:rPr lang="fr-BE" sz="1200" baseline="0" dirty="0" smtClean="0"/>
              <a:t> </a:t>
            </a:r>
            <a:r>
              <a:rPr lang="fr-BE" sz="1200" baseline="0" dirty="0" err="1" smtClean="0"/>
              <a:t>expecations</a:t>
            </a:r>
            <a:r>
              <a:rPr lang="fr-BE" sz="1200" baseline="0" dirty="0" smtClean="0"/>
              <a:t> </a:t>
            </a:r>
          </a:p>
          <a:p>
            <a:endParaRPr lang="fr-BE" sz="1200" baseline="0" dirty="0" smtClean="0"/>
          </a:p>
          <a:p>
            <a:r>
              <a:rPr lang="fr-BE" sz="1200" baseline="0" dirty="0" smtClean="0"/>
              <a:t>For instance, </a:t>
            </a:r>
            <a:r>
              <a:rPr lang="fr-BE" sz="1200" baseline="0" dirty="0" err="1" smtClean="0"/>
              <a:t>they</a:t>
            </a:r>
            <a:r>
              <a:rPr lang="fr-BE" sz="1200" baseline="0" dirty="0" smtClean="0"/>
              <a:t> </a:t>
            </a:r>
            <a:r>
              <a:rPr lang="fr-BE" sz="1200" baseline="0" dirty="0" err="1" smtClean="0"/>
              <a:t>noted</a:t>
            </a:r>
            <a:r>
              <a:rPr lang="fr-BE" sz="1200" baseline="0" dirty="0" smtClean="0"/>
              <a:t> </a:t>
            </a:r>
            <a:r>
              <a:rPr lang="fr-BE" sz="1200" baseline="0" dirty="0" err="1" smtClean="0"/>
              <a:t>that</a:t>
            </a:r>
            <a:r>
              <a:rPr lang="fr-BE" sz="1200" baseline="0" dirty="0" smtClean="0"/>
              <a:t> ….</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11</a:t>
            </a:fld>
            <a:endParaRPr lang="fr-FR"/>
          </a:p>
        </p:txBody>
      </p:sp>
    </p:spTree>
    <p:extLst>
      <p:ext uri="{BB962C8B-B14F-4D97-AF65-F5344CB8AC3E}">
        <p14:creationId xmlns:p14="http://schemas.microsoft.com/office/powerpoint/2010/main" val="187580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13</a:t>
            </a:fld>
            <a:endParaRPr lang="fr-FR"/>
          </a:p>
        </p:txBody>
      </p:sp>
    </p:spTree>
    <p:extLst>
      <p:ext uri="{BB962C8B-B14F-4D97-AF65-F5344CB8AC3E}">
        <p14:creationId xmlns:p14="http://schemas.microsoft.com/office/powerpoint/2010/main" val="163578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smtClean="0"/>
              <a:t>So,</a:t>
            </a:r>
            <a:r>
              <a:rPr lang="fr-BE" sz="1200" baseline="0" dirty="0" smtClean="0"/>
              <a:t> in guise of a short and quick conclusion I </a:t>
            </a:r>
            <a:r>
              <a:rPr lang="fr-BE" sz="1200" baseline="0" dirty="0" err="1" smtClean="0"/>
              <a:t>wanted</a:t>
            </a:r>
            <a:r>
              <a:rPr lang="fr-BE" sz="1200" baseline="0" dirty="0" smtClean="0"/>
              <a:t> to </a:t>
            </a:r>
            <a:r>
              <a:rPr lang="fr-BE" sz="1200" baseline="0" dirty="0" err="1" smtClean="0"/>
              <a:t>discuss</a:t>
            </a:r>
            <a:r>
              <a:rPr lang="fr-BE" sz="1200" baseline="0" dirty="0" smtClean="0"/>
              <a:t> the </a:t>
            </a:r>
            <a:r>
              <a:rPr lang="fr-BE" sz="1200" baseline="0" dirty="0" err="1" smtClean="0"/>
              <a:t>re-alignment</a:t>
            </a:r>
            <a:r>
              <a:rPr lang="fr-BE" sz="1200" baseline="0" dirty="0" smtClean="0"/>
              <a:t> of </a:t>
            </a:r>
            <a:r>
              <a:rPr lang="fr-BE" sz="1200" baseline="0" dirty="0" err="1" smtClean="0"/>
              <a:t>mismatched</a:t>
            </a:r>
            <a:r>
              <a:rPr lang="fr-BE" sz="1200" baseline="0" dirty="0" smtClean="0"/>
              <a:t> collective and </a:t>
            </a:r>
            <a:r>
              <a:rPr lang="fr-BE" sz="1200" baseline="0" dirty="0" err="1" smtClean="0"/>
              <a:t>situated</a:t>
            </a:r>
            <a:r>
              <a:rPr lang="fr-BE" sz="1200" baseline="0" dirty="0" smtClean="0"/>
              <a:t> </a:t>
            </a:r>
            <a:r>
              <a:rPr lang="fr-BE" sz="1200" baseline="0" dirty="0" err="1" smtClean="0"/>
              <a:t>expecations</a:t>
            </a:r>
            <a:r>
              <a:rPr lang="fr-BE" sz="1200" baseline="0" dirty="0" smtClean="0"/>
              <a:t> by SMR </a:t>
            </a:r>
            <a:r>
              <a:rPr lang="fr-BE" sz="1200" baseline="0" dirty="0" err="1" smtClean="0"/>
              <a:t>developpers</a:t>
            </a:r>
            <a:r>
              <a:rPr lang="fr-BE" sz="1200" baseline="0" dirty="0" smtClean="0"/>
              <a:t>.</a:t>
            </a:r>
          </a:p>
          <a:p>
            <a:endParaRPr lang="fr-BE" sz="1200" baseline="0" dirty="0" smtClean="0"/>
          </a:p>
          <a:p>
            <a:r>
              <a:rPr lang="fr-BE" sz="1200" baseline="0" dirty="0" smtClean="0"/>
              <a:t>As </a:t>
            </a:r>
            <a:r>
              <a:rPr lang="fr-BE" sz="1200" baseline="0" dirty="0" err="1" smtClean="0"/>
              <a:t>we</a:t>
            </a:r>
            <a:r>
              <a:rPr lang="fr-BE" sz="1200" baseline="0" dirty="0" smtClean="0"/>
              <a:t> </a:t>
            </a:r>
            <a:r>
              <a:rPr lang="fr-BE" sz="1200" baseline="0" dirty="0" err="1" smtClean="0"/>
              <a:t>discussed</a:t>
            </a:r>
            <a:r>
              <a:rPr lang="fr-BE" sz="1200" baseline="0" dirty="0" smtClean="0"/>
              <a:t>, </a:t>
            </a:r>
            <a:r>
              <a:rPr lang="en-US" sz="1200" baseline="0" dirty="0" smtClean="0"/>
              <a:t>SMR developers did share many expectations which did not exactly align with generic expectations. Yet somehow, these misaligned expectations are realigned in developers’ discourses because despite voicing many limitations (regarding costs, safety, flexibility and so on) they still broadly agreed with the generic expectations.</a:t>
            </a:r>
          </a:p>
          <a:p>
            <a:endParaRPr lang="en-US" sz="1200" baseline="0" dirty="0" smtClean="0"/>
          </a:p>
          <a:p>
            <a:r>
              <a:rPr lang="en-US" sz="1200" baseline="0" dirty="0" smtClean="0"/>
              <a:t>And so we argue that ….</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16</a:t>
            </a:fld>
            <a:endParaRPr lang="fr-FR"/>
          </a:p>
        </p:txBody>
      </p:sp>
    </p:spTree>
    <p:extLst>
      <p:ext uri="{BB962C8B-B14F-4D97-AF65-F5344CB8AC3E}">
        <p14:creationId xmlns:p14="http://schemas.microsoft.com/office/powerpoint/2010/main" val="417465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17</a:t>
            </a:fld>
            <a:endParaRPr lang="fr-FR"/>
          </a:p>
        </p:txBody>
      </p:sp>
    </p:spTree>
    <p:extLst>
      <p:ext uri="{BB962C8B-B14F-4D97-AF65-F5344CB8AC3E}">
        <p14:creationId xmlns:p14="http://schemas.microsoft.com/office/powerpoint/2010/main" val="389672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smtClean="0">
                <a:solidFill>
                  <a:schemeClr val="tx1"/>
                </a:solidFill>
              </a:rPr>
              <a:t>So </a:t>
            </a:r>
            <a:r>
              <a:rPr lang="fr-BE" sz="1200" dirty="0" err="1" smtClean="0">
                <a:solidFill>
                  <a:schemeClr val="tx1"/>
                </a:solidFill>
              </a:rPr>
              <a:t>without</a:t>
            </a:r>
            <a:r>
              <a:rPr lang="fr-BE" sz="1200" dirty="0" smtClean="0">
                <a:solidFill>
                  <a:schemeClr val="tx1"/>
                </a:solidFill>
              </a:rPr>
              <a:t> </a:t>
            </a:r>
            <a:r>
              <a:rPr lang="fr-BE" sz="1200" dirty="0" err="1" smtClean="0">
                <a:solidFill>
                  <a:schemeClr val="tx1"/>
                </a:solidFill>
              </a:rPr>
              <a:t>further</a:t>
            </a:r>
            <a:r>
              <a:rPr lang="fr-BE" sz="1200" dirty="0" smtClean="0">
                <a:solidFill>
                  <a:schemeClr val="tx1"/>
                </a:solidFill>
              </a:rPr>
              <a:t> a due, </a:t>
            </a:r>
            <a:r>
              <a:rPr lang="fr-BE" sz="1200" dirty="0" err="1" smtClean="0">
                <a:solidFill>
                  <a:schemeClr val="tx1"/>
                </a:solidFill>
              </a:rPr>
              <a:t>what</a:t>
            </a:r>
            <a:r>
              <a:rPr lang="fr-BE" sz="1200" dirty="0" smtClean="0">
                <a:solidFill>
                  <a:schemeClr val="tx1"/>
                </a:solidFill>
              </a:rPr>
              <a:t> are </a:t>
            </a:r>
            <a:r>
              <a:rPr lang="fr-BE" sz="1200" dirty="0" err="1" smtClean="0">
                <a:solidFill>
                  <a:schemeClr val="tx1"/>
                </a:solidFill>
              </a:rPr>
              <a:t>SMRs</a:t>
            </a:r>
            <a:r>
              <a:rPr lang="fr-BE" sz="1200" dirty="0" smtClean="0">
                <a:solidFill>
                  <a:schemeClr val="tx1"/>
                </a:solidFill>
              </a:rPr>
              <a:t>? So </a:t>
            </a:r>
            <a:r>
              <a:rPr lang="fr-BE" sz="1200" dirty="0" err="1" smtClean="0">
                <a:solidFill>
                  <a:schemeClr val="tx1"/>
                </a:solidFill>
              </a:rPr>
              <a:t>according</a:t>
            </a:r>
            <a:r>
              <a:rPr lang="fr-BE" sz="1200" dirty="0" smtClean="0">
                <a:solidFill>
                  <a:schemeClr val="tx1"/>
                </a:solidFill>
              </a:rPr>
              <a:t> to the International Atomic </a:t>
            </a:r>
            <a:r>
              <a:rPr lang="fr-BE" sz="1200" dirty="0" err="1" smtClean="0">
                <a:solidFill>
                  <a:schemeClr val="tx1"/>
                </a:solidFill>
              </a:rPr>
              <a:t>Energy</a:t>
            </a:r>
            <a:r>
              <a:rPr lang="fr-BE" sz="1200" baseline="0" dirty="0" smtClean="0">
                <a:solidFill>
                  <a:schemeClr val="tx1"/>
                </a:solidFill>
              </a:rPr>
              <a:t> Agency, </a:t>
            </a:r>
            <a:r>
              <a:rPr lang="fr-BE" sz="1200" dirty="0" err="1" smtClean="0">
                <a:solidFill>
                  <a:schemeClr val="tx1"/>
                </a:solidFill>
              </a:rPr>
              <a:t>SMRs</a:t>
            </a:r>
            <a:r>
              <a:rPr lang="fr-BE" sz="1200" dirty="0" smtClean="0">
                <a:solidFill>
                  <a:schemeClr val="tx1"/>
                </a:solidFill>
              </a:rPr>
              <a:t> are SMALL </a:t>
            </a:r>
            <a:r>
              <a:rPr lang="fr-BE" sz="1200" dirty="0" err="1" smtClean="0">
                <a:solidFill>
                  <a:schemeClr val="tx1"/>
                </a:solidFill>
              </a:rPr>
              <a:t>reactors</a:t>
            </a:r>
            <a:r>
              <a:rPr lang="fr-BE" sz="1200" dirty="0" smtClean="0">
                <a:solidFill>
                  <a:schemeClr val="tx1"/>
                </a:solidFill>
              </a:rPr>
              <a:t> in the </a:t>
            </a:r>
            <a:r>
              <a:rPr lang="fr-BE" sz="1200" dirty="0" err="1" smtClean="0">
                <a:solidFill>
                  <a:schemeClr val="tx1"/>
                </a:solidFill>
              </a:rPr>
              <a:t>sense</a:t>
            </a:r>
            <a:r>
              <a:rPr lang="fr-BE" sz="1200" dirty="0" smtClean="0">
                <a:solidFill>
                  <a:schemeClr val="tx1"/>
                </a:solidFill>
              </a:rPr>
              <a:t> </a:t>
            </a:r>
            <a:r>
              <a:rPr lang="fr-BE" sz="1200" dirty="0" err="1" smtClean="0">
                <a:solidFill>
                  <a:schemeClr val="tx1"/>
                </a:solidFill>
              </a:rPr>
              <a:t>that</a:t>
            </a:r>
            <a:r>
              <a:rPr lang="fr-BE" sz="1200" dirty="0" smtClean="0">
                <a:solidFill>
                  <a:schemeClr val="tx1"/>
                </a:solidFill>
              </a:rPr>
              <a:t> </a:t>
            </a:r>
            <a:r>
              <a:rPr lang="fr-BE" sz="1200" dirty="0" err="1" smtClean="0">
                <a:solidFill>
                  <a:schemeClr val="tx1"/>
                </a:solidFill>
              </a:rPr>
              <a:t>they</a:t>
            </a:r>
            <a:r>
              <a:rPr lang="fr-BE" sz="1200" dirty="0" smtClean="0">
                <a:solidFill>
                  <a:schemeClr val="tx1"/>
                </a:solidFill>
              </a:rPr>
              <a:t> come in a </a:t>
            </a:r>
            <a:r>
              <a:rPr lang="fr-BE" sz="1200" dirty="0" err="1" smtClean="0">
                <a:solidFill>
                  <a:schemeClr val="tx1"/>
                </a:solidFill>
              </a:rPr>
              <a:t>much</a:t>
            </a:r>
            <a:r>
              <a:rPr lang="fr-BE" sz="1200" dirty="0" smtClean="0">
                <a:solidFill>
                  <a:schemeClr val="tx1"/>
                </a:solidFill>
              </a:rPr>
              <a:t> </a:t>
            </a:r>
            <a:r>
              <a:rPr lang="fr-BE" sz="1200" dirty="0" err="1" smtClean="0">
                <a:solidFill>
                  <a:schemeClr val="tx1"/>
                </a:solidFill>
              </a:rPr>
              <a:t>smaller</a:t>
            </a:r>
            <a:r>
              <a:rPr lang="fr-BE" sz="1200" baseline="0" dirty="0" smtClean="0">
                <a:solidFill>
                  <a:schemeClr val="tx1"/>
                </a:solidFill>
              </a:rPr>
              <a:t> size </a:t>
            </a:r>
            <a:r>
              <a:rPr lang="fr-BE" sz="1200" baseline="0" dirty="0" err="1" smtClean="0">
                <a:solidFill>
                  <a:schemeClr val="tx1"/>
                </a:solidFill>
              </a:rPr>
              <a:t>compared</a:t>
            </a:r>
            <a:r>
              <a:rPr lang="fr-BE" sz="1200" baseline="0" dirty="0" smtClean="0">
                <a:solidFill>
                  <a:schemeClr val="tx1"/>
                </a:solidFill>
              </a:rPr>
              <a:t> to </a:t>
            </a:r>
            <a:r>
              <a:rPr lang="fr-BE" sz="1200" baseline="0" dirty="0" err="1" smtClean="0">
                <a:solidFill>
                  <a:schemeClr val="tx1"/>
                </a:solidFill>
              </a:rPr>
              <a:t>conventional</a:t>
            </a:r>
            <a:r>
              <a:rPr lang="fr-BE" sz="1200" baseline="0" dirty="0" smtClean="0">
                <a:solidFill>
                  <a:schemeClr val="tx1"/>
                </a:solidFill>
              </a:rPr>
              <a:t> </a:t>
            </a:r>
            <a:r>
              <a:rPr lang="fr-BE" sz="1200" baseline="0" dirty="0" err="1" smtClean="0">
                <a:solidFill>
                  <a:schemeClr val="tx1"/>
                </a:solidFill>
              </a:rPr>
              <a:t>nuclear</a:t>
            </a:r>
            <a:r>
              <a:rPr lang="fr-BE" sz="1200" baseline="0" dirty="0" smtClean="0">
                <a:solidFill>
                  <a:schemeClr val="tx1"/>
                </a:solidFill>
              </a:rPr>
              <a:t> </a:t>
            </a:r>
            <a:r>
              <a:rPr lang="fr-BE" sz="1200" baseline="0" dirty="0" err="1" smtClean="0">
                <a:solidFill>
                  <a:schemeClr val="tx1"/>
                </a:solidFill>
              </a:rPr>
              <a:t>reactors</a:t>
            </a:r>
            <a:r>
              <a:rPr lang="fr-BE" sz="1200" baseline="0" dirty="0" smtClean="0">
                <a:solidFill>
                  <a:schemeClr val="tx1"/>
                </a:solidFill>
              </a:rPr>
              <a:t>, but </a:t>
            </a:r>
            <a:r>
              <a:rPr lang="fr-BE" sz="1200" baseline="0" dirty="0" err="1" smtClean="0">
                <a:solidFill>
                  <a:schemeClr val="tx1"/>
                </a:solidFill>
              </a:rPr>
              <a:t>they</a:t>
            </a:r>
            <a:r>
              <a:rPr lang="fr-BE" sz="1200" baseline="0" dirty="0" smtClean="0">
                <a:solidFill>
                  <a:schemeClr val="tx1"/>
                </a:solidFill>
              </a:rPr>
              <a:t> are </a:t>
            </a:r>
            <a:r>
              <a:rPr lang="fr-BE" sz="1200" baseline="0" dirty="0" err="1" smtClean="0">
                <a:solidFill>
                  <a:schemeClr val="tx1"/>
                </a:solidFill>
              </a:rPr>
              <a:t>also</a:t>
            </a:r>
            <a:r>
              <a:rPr lang="fr-BE" sz="1200" baseline="0" dirty="0" smtClean="0">
                <a:solidFill>
                  <a:schemeClr val="tx1"/>
                </a:solidFill>
              </a:rPr>
              <a:t> SMALL in the </a:t>
            </a:r>
            <a:r>
              <a:rPr lang="fr-BE" sz="1200" baseline="0" dirty="0" err="1" smtClean="0">
                <a:solidFill>
                  <a:schemeClr val="tx1"/>
                </a:solidFill>
              </a:rPr>
              <a:t>sense</a:t>
            </a:r>
            <a:r>
              <a:rPr lang="fr-BE" sz="1200" baseline="0" dirty="0" smtClean="0">
                <a:solidFill>
                  <a:schemeClr val="tx1"/>
                </a:solidFill>
              </a:rPr>
              <a:t> </a:t>
            </a:r>
            <a:r>
              <a:rPr lang="fr-BE" sz="1200" baseline="0" dirty="0" err="1" smtClean="0">
                <a:solidFill>
                  <a:schemeClr val="tx1"/>
                </a:solidFill>
              </a:rPr>
              <a:t>that</a:t>
            </a:r>
            <a:r>
              <a:rPr lang="fr-BE" sz="1200" baseline="0" dirty="0" smtClean="0">
                <a:solidFill>
                  <a:schemeClr val="tx1"/>
                </a:solidFill>
              </a:rPr>
              <a:t> </a:t>
            </a:r>
            <a:r>
              <a:rPr lang="fr-BE" sz="1200" baseline="0" dirty="0" err="1" smtClean="0">
                <a:solidFill>
                  <a:schemeClr val="tx1"/>
                </a:solidFill>
              </a:rPr>
              <a:t>their</a:t>
            </a:r>
            <a:r>
              <a:rPr lang="fr-BE" sz="1200" baseline="0" dirty="0" smtClean="0">
                <a:solidFill>
                  <a:schemeClr val="tx1"/>
                </a:solidFill>
              </a:rPr>
              <a:t> power </a:t>
            </a:r>
            <a:r>
              <a:rPr lang="fr-BE" sz="1200" baseline="0" dirty="0" err="1" smtClean="0">
                <a:solidFill>
                  <a:schemeClr val="tx1"/>
                </a:solidFill>
              </a:rPr>
              <a:t>capacity</a:t>
            </a:r>
            <a:r>
              <a:rPr lang="fr-BE" sz="1200" baseline="0" dirty="0" smtClean="0">
                <a:solidFill>
                  <a:schemeClr val="tx1"/>
                </a:solidFill>
              </a:rPr>
              <a:t> </a:t>
            </a:r>
            <a:r>
              <a:rPr lang="fr-BE" sz="1200" baseline="0" dirty="0" err="1" smtClean="0">
                <a:solidFill>
                  <a:schemeClr val="tx1"/>
                </a:solidFill>
              </a:rPr>
              <a:t>is</a:t>
            </a:r>
            <a:r>
              <a:rPr lang="fr-BE" sz="1200" baseline="0" dirty="0" smtClean="0">
                <a:solidFill>
                  <a:schemeClr val="tx1"/>
                </a:solidFill>
              </a:rPr>
              <a:t> </a:t>
            </a:r>
            <a:r>
              <a:rPr lang="fr-BE" sz="1200" baseline="0" dirty="0" err="1" smtClean="0">
                <a:solidFill>
                  <a:schemeClr val="tx1"/>
                </a:solidFill>
              </a:rPr>
              <a:t>limited</a:t>
            </a:r>
            <a:r>
              <a:rPr lang="fr-BE" sz="1200" baseline="0" dirty="0" smtClean="0">
                <a:solidFill>
                  <a:schemeClr val="tx1"/>
                </a:solidFill>
              </a:rPr>
              <a:t> </a:t>
            </a:r>
            <a:r>
              <a:rPr lang="fr-BE" sz="1200" baseline="0" dirty="0" err="1" smtClean="0">
                <a:solidFill>
                  <a:schemeClr val="tx1"/>
                </a:solidFill>
              </a:rPr>
              <a:t>compared</a:t>
            </a:r>
            <a:r>
              <a:rPr lang="fr-BE" sz="1200" baseline="0" dirty="0" smtClean="0">
                <a:solidFill>
                  <a:schemeClr val="tx1"/>
                </a:solidFill>
              </a:rPr>
              <a:t> to </a:t>
            </a:r>
            <a:r>
              <a:rPr lang="fr-BE" sz="1200" baseline="0" dirty="0" err="1" smtClean="0">
                <a:solidFill>
                  <a:schemeClr val="tx1"/>
                </a:solidFill>
              </a:rPr>
              <a:t>larger</a:t>
            </a:r>
            <a:r>
              <a:rPr lang="fr-BE" sz="1200" baseline="0" dirty="0" smtClean="0">
                <a:solidFill>
                  <a:schemeClr val="tx1"/>
                </a:solidFill>
              </a:rPr>
              <a:t> </a:t>
            </a:r>
            <a:r>
              <a:rPr lang="fr-BE" sz="1200" baseline="0" dirty="0" err="1" smtClean="0">
                <a:solidFill>
                  <a:schemeClr val="tx1"/>
                </a:solidFill>
              </a:rPr>
              <a:t>systems</a:t>
            </a:r>
            <a:r>
              <a:rPr lang="fr-BE" sz="1200" baseline="0" dirty="0" smtClean="0">
                <a:solidFill>
                  <a:schemeClr val="tx1"/>
                </a:solidFill>
              </a:rPr>
              <a:t> (max 300 </a:t>
            </a:r>
            <a:r>
              <a:rPr lang="fr-BE" sz="1200" baseline="0" dirty="0" err="1" smtClean="0">
                <a:solidFill>
                  <a:schemeClr val="tx1"/>
                </a:solidFill>
              </a:rPr>
              <a:t>Mwe</a:t>
            </a:r>
            <a:r>
              <a:rPr lang="fr-BE" sz="1200" baseline="0" dirty="0" smtClean="0">
                <a:solidFill>
                  <a:schemeClr val="tx1"/>
                </a:solidFill>
              </a:rPr>
              <a:t> for </a:t>
            </a:r>
            <a:r>
              <a:rPr lang="fr-BE" sz="1200" baseline="0" dirty="0" err="1" smtClean="0">
                <a:solidFill>
                  <a:schemeClr val="tx1"/>
                </a:solidFill>
              </a:rPr>
              <a:t>SMRs</a:t>
            </a:r>
            <a:r>
              <a:rPr lang="fr-BE" sz="1200" baseline="0" dirty="0" smtClean="0">
                <a:solidFill>
                  <a:schemeClr val="tx1"/>
                </a:solidFill>
              </a:rPr>
              <a:t> vs. 1000 </a:t>
            </a:r>
            <a:r>
              <a:rPr lang="fr-BE" sz="1200" baseline="0" dirty="0" err="1" smtClean="0">
                <a:solidFill>
                  <a:schemeClr val="tx1"/>
                </a:solidFill>
              </a:rPr>
              <a:t>Mwe</a:t>
            </a:r>
            <a:r>
              <a:rPr lang="fr-BE" sz="1200" baseline="0" dirty="0" smtClean="0">
                <a:solidFill>
                  <a:schemeClr val="tx1"/>
                </a:solidFill>
              </a:rPr>
              <a:t> for </a:t>
            </a:r>
            <a:r>
              <a:rPr lang="fr-BE" sz="1200" baseline="0" dirty="0" err="1" smtClean="0">
                <a:solidFill>
                  <a:schemeClr val="tx1"/>
                </a:solidFill>
              </a:rPr>
              <a:t>typical</a:t>
            </a:r>
            <a:r>
              <a:rPr lang="fr-BE" sz="1200" baseline="0" dirty="0" smtClean="0">
                <a:solidFill>
                  <a:schemeClr val="tx1"/>
                </a:solidFill>
              </a:rPr>
              <a:t> </a:t>
            </a:r>
            <a:r>
              <a:rPr lang="fr-BE" sz="1200" baseline="0" dirty="0" err="1" smtClean="0">
                <a:solidFill>
                  <a:schemeClr val="tx1"/>
                </a:solidFill>
              </a:rPr>
              <a:t>nuclear</a:t>
            </a:r>
            <a:r>
              <a:rPr lang="fr-BE" sz="1200" baseline="0" dirty="0" smtClean="0">
                <a:solidFill>
                  <a:schemeClr val="tx1"/>
                </a:solidFill>
              </a:rPr>
              <a:t> </a:t>
            </a:r>
            <a:r>
              <a:rPr lang="fr-BE" sz="1200" baseline="0" dirty="0" err="1" smtClean="0">
                <a:solidFill>
                  <a:schemeClr val="tx1"/>
                </a:solidFill>
              </a:rPr>
              <a:t>reactors</a:t>
            </a:r>
            <a:r>
              <a:rPr lang="fr-BE" sz="1200" baseline="0" dirty="0" smtClean="0">
                <a:solidFill>
                  <a:schemeClr val="tx1"/>
                </a:solidFill>
              </a:rPr>
              <a:t>). </a:t>
            </a:r>
          </a:p>
          <a:p>
            <a:endParaRPr lang="fr-BE" sz="1200" baseline="0" dirty="0" smtClean="0">
              <a:solidFill>
                <a:schemeClr val="tx1"/>
              </a:solidFill>
            </a:endParaRPr>
          </a:p>
          <a:p>
            <a:r>
              <a:rPr lang="fr-BE" sz="1200" baseline="0" dirty="0" err="1" smtClean="0">
                <a:solidFill>
                  <a:schemeClr val="tx1"/>
                </a:solidFill>
              </a:rPr>
              <a:t>They</a:t>
            </a:r>
            <a:r>
              <a:rPr lang="fr-BE" sz="1200" baseline="0" dirty="0" smtClean="0">
                <a:solidFill>
                  <a:schemeClr val="tx1"/>
                </a:solidFill>
              </a:rPr>
              <a:t> are </a:t>
            </a:r>
            <a:r>
              <a:rPr lang="fr-BE" sz="1200" baseline="0" dirty="0" err="1" smtClean="0">
                <a:solidFill>
                  <a:schemeClr val="tx1"/>
                </a:solidFill>
              </a:rPr>
              <a:t>also</a:t>
            </a:r>
            <a:r>
              <a:rPr lang="fr-BE" sz="1200" baseline="0" dirty="0" smtClean="0">
                <a:solidFill>
                  <a:schemeClr val="tx1"/>
                </a:solidFill>
              </a:rPr>
              <a:t> MODULAR in the </a:t>
            </a:r>
            <a:r>
              <a:rPr lang="fr-BE" sz="1200" baseline="0" dirty="0" err="1" smtClean="0">
                <a:solidFill>
                  <a:schemeClr val="tx1"/>
                </a:solidFill>
              </a:rPr>
              <a:t>sense</a:t>
            </a:r>
            <a:r>
              <a:rPr lang="fr-BE" sz="1200" baseline="0" dirty="0" smtClean="0">
                <a:solidFill>
                  <a:schemeClr val="tx1"/>
                </a:solidFill>
              </a:rPr>
              <a:t> </a:t>
            </a:r>
            <a:r>
              <a:rPr lang="fr-BE" sz="1200" baseline="0" dirty="0" err="1" smtClean="0">
                <a:solidFill>
                  <a:schemeClr val="tx1"/>
                </a:solidFill>
              </a:rPr>
              <a:t>that</a:t>
            </a:r>
            <a:r>
              <a:rPr lang="fr-BE" sz="1200" baseline="0" dirty="0" smtClean="0">
                <a:solidFill>
                  <a:schemeClr val="tx1"/>
                </a:solidFill>
              </a:rPr>
              <a:t> </a:t>
            </a:r>
            <a:r>
              <a:rPr lang="fr-BE" sz="1200" baseline="0" dirty="0" err="1" smtClean="0">
                <a:solidFill>
                  <a:schemeClr val="tx1"/>
                </a:solidFill>
              </a:rPr>
              <a:t>their</a:t>
            </a:r>
            <a:r>
              <a:rPr lang="fr-BE" sz="1200" baseline="0" dirty="0" smtClean="0">
                <a:solidFill>
                  <a:schemeClr val="tx1"/>
                </a:solidFill>
              </a:rPr>
              <a:t> </a:t>
            </a:r>
            <a:r>
              <a:rPr lang="fr-BE" sz="1200" baseline="0" dirty="0" err="1" smtClean="0">
                <a:solidFill>
                  <a:schemeClr val="tx1"/>
                </a:solidFill>
              </a:rPr>
              <a:t>smaller</a:t>
            </a:r>
            <a:r>
              <a:rPr lang="fr-BE" sz="1200" baseline="0" dirty="0" smtClean="0">
                <a:solidFill>
                  <a:schemeClr val="tx1"/>
                </a:solidFill>
              </a:rPr>
              <a:t> sizes </a:t>
            </a:r>
            <a:r>
              <a:rPr lang="fr-BE" sz="1200" baseline="0" dirty="0" err="1" smtClean="0">
                <a:solidFill>
                  <a:schemeClr val="tx1"/>
                </a:solidFill>
              </a:rPr>
              <a:t>should</a:t>
            </a:r>
            <a:r>
              <a:rPr lang="fr-BE" sz="1200" baseline="0" dirty="0" smtClean="0">
                <a:solidFill>
                  <a:schemeClr val="tx1"/>
                </a:solidFill>
              </a:rPr>
              <a:t> </a:t>
            </a:r>
            <a:r>
              <a:rPr lang="fr-BE" sz="1200" baseline="0" dirty="0" err="1" smtClean="0">
                <a:solidFill>
                  <a:schemeClr val="tx1"/>
                </a:solidFill>
              </a:rPr>
              <a:t>allow</a:t>
            </a:r>
            <a:r>
              <a:rPr lang="fr-BE" sz="1200" baseline="0" dirty="0" smtClean="0">
                <a:solidFill>
                  <a:schemeClr val="tx1"/>
                </a:solidFill>
              </a:rPr>
              <a:t> for large </a:t>
            </a:r>
            <a:r>
              <a:rPr lang="fr-BE" sz="1200" baseline="0" dirty="0" err="1" smtClean="0">
                <a:solidFill>
                  <a:schemeClr val="tx1"/>
                </a:solidFill>
              </a:rPr>
              <a:t>scale</a:t>
            </a:r>
            <a:r>
              <a:rPr lang="fr-BE" sz="1200" baseline="0" dirty="0" smtClean="0">
                <a:solidFill>
                  <a:schemeClr val="tx1"/>
                </a:solidFill>
              </a:rPr>
              <a:t> production of </a:t>
            </a:r>
            <a:r>
              <a:rPr lang="fr-BE" sz="1200" baseline="0" dirty="0" err="1" smtClean="0">
                <a:solidFill>
                  <a:schemeClr val="tx1"/>
                </a:solidFill>
              </a:rPr>
              <a:t>standardized</a:t>
            </a:r>
            <a:r>
              <a:rPr lang="fr-BE" sz="1200" baseline="0" dirty="0" smtClean="0">
                <a:solidFill>
                  <a:schemeClr val="tx1"/>
                </a:solidFill>
              </a:rPr>
              <a:t> modules in </a:t>
            </a:r>
            <a:r>
              <a:rPr lang="fr-BE" sz="1200" baseline="0" dirty="0" err="1" smtClean="0">
                <a:solidFill>
                  <a:schemeClr val="tx1"/>
                </a:solidFill>
              </a:rPr>
              <a:t>factories</a:t>
            </a:r>
            <a:r>
              <a:rPr lang="fr-BE" sz="1200" baseline="0" dirty="0" smtClean="0">
                <a:solidFill>
                  <a:schemeClr val="tx1"/>
                </a:solidFill>
              </a:rPr>
              <a:t>. </a:t>
            </a:r>
            <a:r>
              <a:rPr lang="fr-BE" sz="1200" baseline="0" dirty="0" err="1" smtClean="0">
                <a:solidFill>
                  <a:schemeClr val="tx1"/>
                </a:solidFill>
              </a:rPr>
              <a:t>These</a:t>
            </a:r>
            <a:r>
              <a:rPr lang="fr-BE" sz="1200" baseline="0" dirty="0" smtClean="0">
                <a:solidFill>
                  <a:schemeClr val="tx1"/>
                </a:solidFill>
              </a:rPr>
              <a:t> modules </a:t>
            </a:r>
            <a:r>
              <a:rPr lang="fr-BE" sz="1200" baseline="0" dirty="0" err="1" smtClean="0">
                <a:solidFill>
                  <a:schemeClr val="tx1"/>
                </a:solidFill>
              </a:rPr>
              <a:t>would</a:t>
            </a:r>
            <a:r>
              <a:rPr lang="fr-BE" sz="1200" baseline="0" dirty="0" smtClean="0">
                <a:solidFill>
                  <a:schemeClr val="tx1"/>
                </a:solidFill>
              </a:rPr>
              <a:t> </a:t>
            </a:r>
            <a:r>
              <a:rPr lang="fr-BE" sz="1200" baseline="0" dirty="0" err="1" smtClean="0">
                <a:solidFill>
                  <a:schemeClr val="tx1"/>
                </a:solidFill>
              </a:rPr>
              <a:t>then</a:t>
            </a:r>
            <a:r>
              <a:rPr lang="fr-BE" sz="1200" baseline="0" dirty="0" smtClean="0">
                <a:solidFill>
                  <a:schemeClr val="tx1"/>
                </a:solidFill>
              </a:rPr>
              <a:t> </a:t>
            </a:r>
            <a:r>
              <a:rPr lang="fr-BE" sz="1200" baseline="0" dirty="0" err="1" smtClean="0">
                <a:solidFill>
                  <a:schemeClr val="tx1"/>
                </a:solidFill>
              </a:rPr>
              <a:t>be</a:t>
            </a:r>
            <a:r>
              <a:rPr lang="fr-BE" sz="1200" baseline="0" dirty="0" smtClean="0">
                <a:solidFill>
                  <a:schemeClr val="tx1"/>
                </a:solidFill>
              </a:rPr>
              <a:t> </a:t>
            </a:r>
            <a:r>
              <a:rPr lang="fr-BE" sz="1200" baseline="0" dirty="0" err="1" smtClean="0">
                <a:solidFill>
                  <a:schemeClr val="tx1"/>
                </a:solidFill>
              </a:rPr>
              <a:t>shipped</a:t>
            </a:r>
            <a:r>
              <a:rPr lang="fr-BE" sz="1200" baseline="0" dirty="0" smtClean="0">
                <a:solidFill>
                  <a:schemeClr val="tx1"/>
                </a:solidFill>
              </a:rPr>
              <a:t> for direct </a:t>
            </a:r>
            <a:r>
              <a:rPr lang="fr-BE" sz="1200" baseline="0" dirty="0" err="1" smtClean="0">
                <a:solidFill>
                  <a:schemeClr val="tx1"/>
                </a:solidFill>
              </a:rPr>
              <a:t>onsite</a:t>
            </a:r>
            <a:r>
              <a:rPr lang="fr-BE" sz="1200" baseline="0" dirty="0" smtClean="0">
                <a:solidFill>
                  <a:schemeClr val="tx1"/>
                </a:solidFill>
              </a:rPr>
              <a:t> installation, </a:t>
            </a:r>
            <a:r>
              <a:rPr lang="fr-BE" sz="1200" baseline="0" dirty="0" err="1" smtClean="0">
                <a:solidFill>
                  <a:schemeClr val="tx1"/>
                </a:solidFill>
              </a:rPr>
              <a:t>thus</a:t>
            </a:r>
            <a:r>
              <a:rPr lang="fr-BE" sz="1200" baseline="0" dirty="0" smtClean="0">
                <a:solidFill>
                  <a:schemeClr val="tx1"/>
                </a:solidFill>
              </a:rPr>
              <a:t> </a:t>
            </a:r>
            <a:r>
              <a:rPr lang="fr-BE" sz="1200" baseline="0" dirty="0" err="1" smtClean="0">
                <a:solidFill>
                  <a:schemeClr val="tx1"/>
                </a:solidFill>
              </a:rPr>
              <a:t>leading</a:t>
            </a:r>
            <a:r>
              <a:rPr lang="fr-BE" sz="1200" baseline="0" dirty="0" smtClean="0">
                <a:solidFill>
                  <a:schemeClr val="tx1"/>
                </a:solidFill>
              </a:rPr>
              <a:t> to </a:t>
            </a:r>
            <a:r>
              <a:rPr lang="fr-BE" sz="1200" baseline="0" dirty="0" err="1" smtClean="0">
                <a:solidFill>
                  <a:schemeClr val="tx1"/>
                </a:solidFill>
              </a:rPr>
              <a:t>reduced</a:t>
            </a:r>
            <a:r>
              <a:rPr lang="fr-BE" sz="1200" baseline="0" dirty="0" smtClean="0">
                <a:solidFill>
                  <a:schemeClr val="tx1"/>
                </a:solidFill>
              </a:rPr>
              <a:t> capital </a:t>
            </a:r>
            <a:r>
              <a:rPr lang="fr-BE" sz="1200" baseline="0" dirty="0" err="1" smtClean="0">
                <a:solidFill>
                  <a:schemeClr val="tx1"/>
                </a:solidFill>
              </a:rPr>
              <a:t>costs</a:t>
            </a:r>
            <a:r>
              <a:rPr lang="fr-BE" sz="1200" baseline="0" dirty="0" smtClean="0">
                <a:solidFill>
                  <a:schemeClr val="tx1"/>
                </a:solidFill>
              </a:rPr>
              <a:t> and construction times.</a:t>
            </a:r>
          </a:p>
          <a:p>
            <a:endParaRPr lang="fr-BE" baseline="0" dirty="0" smtClean="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2</a:t>
            </a:fld>
            <a:endParaRPr lang="fr-FR"/>
          </a:p>
        </p:txBody>
      </p:sp>
    </p:spTree>
    <p:extLst>
      <p:ext uri="{BB962C8B-B14F-4D97-AF65-F5344CB8AC3E}">
        <p14:creationId xmlns:p14="http://schemas.microsoft.com/office/powerpoint/2010/main" val="191355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smtClean="0">
                <a:solidFill>
                  <a:schemeClr val="tx1"/>
                </a:solidFill>
              </a:rPr>
              <a:t>So as you may know, there is currently an innovation race surrounding SMRs. This is exemplified by this quote from EU commission president Ursula von der </a:t>
            </a:r>
            <a:r>
              <a:rPr lang="en-US" sz="1200" dirty="0" err="1" smtClean="0">
                <a:solidFill>
                  <a:schemeClr val="tx1"/>
                </a:solidFill>
              </a:rPr>
              <a:t>Leyen</a:t>
            </a:r>
            <a:r>
              <a:rPr lang="en-US" sz="1200" dirty="0" smtClean="0">
                <a:solidFill>
                  <a:schemeClr val="tx1"/>
                </a:solidFill>
              </a:rPr>
              <a:t>, in her address at the Brussels nuclear energy Summit in March 2024 :</a:t>
            </a:r>
          </a:p>
          <a:p>
            <a:endParaRPr lang="fr-BE" sz="1200" dirty="0" smtClean="0">
              <a:solidFill>
                <a:schemeClr val="tx1"/>
              </a:solidFill>
            </a:endParaRPr>
          </a:p>
          <a:p>
            <a:r>
              <a:rPr lang="fr-BE" sz="1200" baseline="0" dirty="0" smtClean="0">
                <a:solidFill>
                  <a:schemeClr val="tx1"/>
                </a:solidFill>
              </a:rPr>
              <a:t>And </a:t>
            </a:r>
            <a:r>
              <a:rPr lang="fr-BE" sz="1200" baseline="0" dirty="0" err="1" smtClean="0">
                <a:solidFill>
                  <a:schemeClr val="tx1"/>
                </a:solidFill>
              </a:rPr>
              <a:t>indeed</a:t>
            </a:r>
            <a:r>
              <a:rPr lang="fr-BE" sz="1200" baseline="0" dirty="0" smtClean="0">
                <a:solidFill>
                  <a:schemeClr val="tx1"/>
                </a:solidFill>
              </a:rPr>
              <a:t>, </a:t>
            </a:r>
            <a:r>
              <a:rPr lang="fr-BE" sz="1200" baseline="0" dirty="0" err="1" smtClean="0">
                <a:solidFill>
                  <a:schemeClr val="tx1"/>
                </a:solidFill>
              </a:rPr>
              <a:t>according</a:t>
            </a:r>
            <a:r>
              <a:rPr lang="fr-BE" sz="1200" baseline="0" dirty="0" smtClean="0">
                <a:solidFill>
                  <a:schemeClr val="tx1"/>
                </a:solidFill>
              </a:rPr>
              <a:t> to the </a:t>
            </a:r>
            <a:r>
              <a:rPr lang="fr-BE" sz="1200" baseline="0" dirty="0" err="1" smtClean="0">
                <a:solidFill>
                  <a:schemeClr val="tx1"/>
                </a:solidFill>
              </a:rPr>
              <a:t>Nuclear</a:t>
            </a:r>
            <a:r>
              <a:rPr lang="fr-BE" sz="1200" baseline="0" dirty="0" smtClean="0">
                <a:solidFill>
                  <a:schemeClr val="tx1"/>
                </a:solidFill>
              </a:rPr>
              <a:t> </a:t>
            </a:r>
            <a:r>
              <a:rPr lang="fr-BE" sz="1200" baseline="0" dirty="0" err="1" smtClean="0">
                <a:solidFill>
                  <a:schemeClr val="tx1"/>
                </a:solidFill>
              </a:rPr>
              <a:t>Energy</a:t>
            </a:r>
            <a:r>
              <a:rPr lang="fr-BE" sz="1200" baseline="0" dirty="0" smtClean="0">
                <a:solidFill>
                  <a:schemeClr val="tx1"/>
                </a:solidFill>
              </a:rPr>
              <a:t> association, </a:t>
            </a:r>
            <a:r>
              <a:rPr lang="fr-BE" sz="1200" baseline="0" dirty="0" err="1" smtClean="0">
                <a:solidFill>
                  <a:schemeClr val="tx1"/>
                </a:solidFill>
              </a:rPr>
              <a:t>there</a:t>
            </a:r>
            <a:r>
              <a:rPr lang="fr-BE" sz="1200" baseline="0" dirty="0" smtClean="0">
                <a:solidFill>
                  <a:schemeClr val="tx1"/>
                </a:solidFill>
              </a:rPr>
              <a:t> are</a:t>
            </a:r>
            <a:endParaRPr lang="fr-BE" sz="1200" dirty="0">
              <a:solidFill>
                <a:schemeClr val="tx1"/>
              </a:solidFill>
            </a:endParaRP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3</a:t>
            </a:fld>
            <a:endParaRPr lang="fr-FR"/>
          </a:p>
        </p:txBody>
      </p:sp>
    </p:spTree>
    <p:extLst>
      <p:ext uri="{BB962C8B-B14F-4D97-AF65-F5344CB8AC3E}">
        <p14:creationId xmlns:p14="http://schemas.microsoft.com/office/powerpoint/2010/main" val="196511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dirty="0" smtClean="0">
                <a:solidFill>
                  <a:schemeClr val="tx1"/>
                </a:solidFill>
              </a:rPr>
              <a:t>And </a:t>
            </a:r>
            <a:r>
              <a:rPr lang="fr-BE" sz="1200" dirty="0" err="1" smtClean="0">
                <a:solidFill>
                  <a:schemeClr val="tx1"/>
                </a:solidFill>
              </a:rPr>
              <a:t>there</a:t>
            </a:r>
            <a:r>
              <a:rPr lang="fr-BE" sz="1200" baseline="0" dirty="0" smtClean="0">
                <a:solidFill>
                  <a:schemeClr val="tx1"/>
                </a:solidFill>
              </a:rPr>
              <a:t> </a:t>
            </a:r>
            <a:r>
              <a:rPr lang="fr-BE" sz="1200" baseline="0" dirty="0" err="1" smtClean="0">
                <a:solidFill>
                  <a:schemeClr val="tx1"/>
                </a:solidFill>
              </a:rPr>
              <a:t>is</a:t>
            </a:r>
            <a:r>
              <a:rPr lang="fr-BE" sz="1200" baseline="0" dirty="0" smtClean="0">
                <a:solidFill>
                  <a:schemeClr val="tx1"/>
                </a:solidFill>
              </a:rPr>
              <a:t> a </a:t>
            </a:r>
            <a:r>
              <a:rPr lang="fr-BE" sz="1200" baseline="0" dirty="0" err="1" smtClean="0">
                <a:solidFill>
                  <a:schemeClr val="tx1"/>
                </a:solidFill>
              </a:rPr>
              <a:t>very</a:t>
            </a:r>
            <a:r>
              <a:rPr lang="fr-BE" sz="1200" baseline="0" dirty="0" smtClean="0">
                <a:solidFill>
                  <a:schemeClr val="tx1"/>
                </a:solidFill>
              </a:rPr>
              <a:t> </a:t>
            </a:r>
            <a:r>
              <a:rPr lang="fr-BE" sz="1200" baseline="0" dirty="0" err="1" smtClean="0">
                <a:solidFill>
                  <a:schemeClr val="tx1"/>
                </a:solidFill>
              </a:rPr>
              <a:t>wide</a:t>
            </a:r>
            <a:r>
              <a:rPr lang="fr-BE" sz="1200" baseline="0" dirty="0" smtClean="0">
                <a:solidFill>
                  <a:schemeClr val="tx1"/>
                </a:solidFill>
              </a:rPr>
              <a:t> body of publications (</a:t>
            </a:r>
            <a:r>
              <a:rPr lang="fr-BE" sz="1200" baseline="0" dirty="0" err="1" smtClean="0">
                <a:solidFill>
                  <a:schemeClr val="tx1"/>
                </a:solidFill>
              </a:rPr>
              <a:t>promotional</a:t>
            </a:r>
            <a:r>
              <a:rPr lang="fr-BE" sz="1200" baseline="0" dirty="0" smtClean="0">
                <a:solidFill>
                  <a:schemeClr val="tx1"/>
                </a:solidFill>
              </a:rPr>
              <a:t> </a:t>
            </a:r>
            <a:r>
              <a:rPr lang="fr-BE" sz="1200" baseline="0" dirty="0" err="1" smtClean="0">
                <a:solidFill>
                  <a:schemeClr val="tx1"/>
                </a:solidFill>
              </a:rPr>
              <a:t>material</a:t>
            </a:r>
            <a:r>
              <a:rPr lang="fr-BE" sz="1200" baseline="0" dirty="0" smtClean="0">
                <a:solidFill>
                  <a:schemeClr val="tx1"/>
                </a:solidFill>
              </a:rPr>
              <a:t>, reports, </a:t>
            </a:r>
            <a:r>
              <a:rPr lang="fr-BE" sz="1200" baseline="0" dirty="0" err="1" smtClean="0">
                <a:solidFill>
                  <a:schemeClr val="tx1"/>
                </a:solidFill>
              </a:rPr>
              <a:t>press</a:t>
            </a:r>
            <a:r>
              <a:rPr lang="fr-BE" sz="1200" baseline="0" dirty="0" smtClean="0">
                <a:solidFill>
                  <a:schemeClr val="tx1"/>
                </a:solidFill>
              </a:rPr>
              <a:t> releases, etc.), public </a:t>
            </a:r>
            <a:r>
              <a:rPr lang="fr-BE" sz="1200" baseline="0" dirty="0" err="1" smtClean="0">
                <a:solidFill>
                  <a:schemeClr val="tx1"/>
                </a:solidFill>
              </a:rPr>
              <a:t>statements</a:t>
            </a:r>
            <a:r>
              <a:rPr lang="fr-BE" sz="1200" baseline="0" dirty="0" smtClean="0">
                <a:solidFill>
                  <a:schemeClr val="tx1"/>
                </a:solidFill>
              </a:rPr>
              <a:t> </a:t>
            </a:r>
            <a:r>
              <a:rPr lang="fr-BE" sz="1200" baseline="0" dirty="0" err="1" smtClean="0">
                <a:solidFill>
                  <a:schemeClr val="tx1"/>
                </a:solidFill>
              </a:rPr>
              <a:t>witch</a:t>
            </a:r>
            <a:r>
              <a:rPr lang="fr-BE" sz="1200" baseline="0" dirty="0" smtClean="0">
                <a:solidFill>
                  <a:schemeClr val="tx1"/>
                </a:solidFill>
              </a:rPr>
              <a:t> </a:t>
            </a:r>
            <a:r>
              <a:rPr lang="fr-BE" sz="1200" baseline="0" dirty="0" err="1" smtClean="0">
                <a:solidFill>
                  <a:schemeClr val="tx1"/>
                </a:solidFill>
              </a:rPr>
              <a:t>promote</a:t>
            </a:r>
            <a:r>
              <a:rPr lang="fr-BE" sz="1200" baseline="0" dirty="0" smtClean="0">
                <a:solidFill>
                  <a:schemeClr val="tx1"/>
                </a:solidFill>
              </a:rPr>
              <a:t> </a:t>
            </a:r>
            <a:r>
              <a:rPr lang="en-US" sz="1200" dirty="0" smtClean="0">
                <a:solidFill>
                  <a:schemeClr val="tx1"/>
                </a:solidFill>
              </a:rPr>
              <a:t>SMRs as a cornerstone of future energy landscapes (e.g., </a:t>
            </a:r>
            <a:r>
              <a:rPr lang="en-US" sz="1200" dirty="0" err="1" smtClean="0">
                <a:solidFill>
                  <a:schemeClr val="tx1"/>
                </a:solidFill>
              </a:rPr>
              <a:t>Sovacool</a:t>
            </a:r>
            <a:r>
              <a:rPr lang="en-US" sz="1200" dirty="0" smtClean="0">
                <a:solidFill>
                  <a:schemeClr val="tx1"/>
                </a:solidFill>
              </a:rPr>
              <a:t> &amp; </a:t>
            </a:r>
            <a:r>
              <a:rPr lang="en-US" sz="1200" dirty="0" err="1" smtClean="0">
                <a:solidFill>
                  <a:schemeClr val="tx1"/>
                </a:solidFill>
              </a:rPr>
              <a:t>Ramana</a:t>
            </a:r>
            <a:r>
              <a:rPr lang="en-US" sz="1200" dirty="0" smtClean="0">
                <a:solidFill>
                  <a:schemeClr val="tx1"/>
                </a:solidFill>
              </a:rPr>
              <a:t>, 2015)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But despite this growing body</a:t>
            </a:r>
            <a:r>
              <a:rPr lang="en-US" sz="1200" baseline="0" dirty="0" smtClean="0">
                <a:solidFill>
                  <a:schemeClr val="tx1"/>
                </a:solidFill>
              </a:rPr>
              <a:t> of grey literature,</a:t>
            </a:r>
            <a:endParaRPr lang="en-US" sz="1200"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4</a:t>
            </a:fld>
            <a:endParaRPr lang="fr-FR"/>
          </a:p>
        </p:txBody>
      </p:sp>
    </p:spTree>
    <p:extLst>
      <p:ext uri="{BB962C8B-B14F-4D97-AF65-F5344CB8AC3E}">
        <p14:creationId xmlns:p14="http://schemas.microsoft.com/office/powerpoint/2010/main" val="271704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smtClean="0"/>
              <a:t>This </a:t>
            </a:r>
            <a:r>
              <a:rPr lang="fr-BE" sz="1200" dirty="0" err="1" smtClean="0"/>
              <a:t>brings</a:t>
            </a:r>
            <a:r>
              <a:rPr lang="fr-BE" sz="1200" dirty="0" smtClean="0"/>
              <a:t> us</a:t>
            </a:r>
            <a:r>
              <a:rPr lang="fr-BE" sz="1200" baseline="0" dirty="0" smtClean="0"/>
              <a:t> to the </a:t>
            </a:r>
            <a:r>
              <a:rPr lang="fr-BE" sz="1200" baseline="0" dirty="0" err="1" smtClean="0"/>
              <a:t>theoretical</a:t>
            </a:r>
            <a:r>
              <a:rPr lang="fr-BE" sz="1200" baseline="0" dirty="0" smtClean="0"/>
              <a:t> </a:t>
            </a:r>
            <a:r>
              <a:rPr lang="fr-BE" sz="1200" baseline="0" dirty="0" err="1" smtClean="0"/>
              <a:t>framework</a:t>
            </a:r>
            <a:r>
              <a:rPr lang="fr-BE" sz="1200" baseline="0" dirty="0" smtClean="0"/>
              <a:t> of </a:t>
            </a:r>
            <a:r>
              <a:rPr lang="fr-BE" sz="1200" baseline="0" dirty="0" err="1" smtClean="0"/>
              <a:t>this</a:t>
            </a:r>
            <a:r>
              <a:rPr lang="fr-BE" sz="1200" baseline="0" dirty="0" smtClean="0"/>
              <a:t> </a:t>
            </a:r>
            <a:r>
              <a:rPr lang="fr-BE" sz="1200" baseline="0" dirty="0" err="1" smtClean="0"/>
              <a:t>paper</a:t>
            </a:r>
            <a:r>
              <a:rPr lang="fr-BE" sz="1200" baseline="0" dirty="0" smtClean="0"/>
              <a:t>. So, </a:t>
            </a:r>
            <a:r>
              <a:rPr lang="fr-BE" sz="1200" baseline="0" dirty="0" err="1" smtClean="0"/>
              <a:t>unsurprisingly</a:t>
            </a:r>
            <a:r>
              <a:rPr lang="fr-BE" sz="1200" baseline="0" dirty="0" smtClean="0"/>
              <a:t> </a:t>
            </a:r>
            <a:r>
              <a:rPr lang="fr-BE" sz="1200" baseline="0" dirty="0" err="1" smtClean="0"/>
              <a:t>we</a:t>
            </a:r>
            <a:r>
              <a:rPr lang="fr-BE" sz="1200" baseline="0" dirty="0" smtClean="0"/>
              <a:t> </a:t>
            </a:r>
            <a:r>
              <a:rPr lang="fr-BE" sz="1200" baseline="0" dirty="0" err="1" smtClean="0"/>
              <a:t>relied</a:t>
            </a:r>
            <a:r>
              <a:rPr lang="fr-BE" sz="1200" baseline="0" dirty="0" smtClean="0"/>
              <a:t> on the </a:t>
            </a:r>
            <a:r>
              <a:rPr lang="fr-BE" sz="1200" baseline="0" dirty="0" err="1" smtClean="0"/>
              <a:t>sociology</a:t>
            </a:r>
            <a:r>
              <a:rPr lang="fr-BE" sz="1200" baseline="0" dirty="0" smtClean="0"/>
              <a:t> of </a:t>
            </a:r>
            <a:r>
              <a:rPr lang="fr-BE" sz="1200" baseline="0" dirty="0" err="1" smtClean="0"/>
              <a:t>expecations</a:t>
            </a:r>
            <a:r>
              <a:rPr lang="fr-BE" sz="1200" baseline="0" dirty="0" smtClean="0"/>
              <a:t>. As </a:t>
            </a:r>
            <a:r>
              <a:rPr lang="fr-BE" sz="1200" baseline="0" dirty="0" err="1" smtClean="0"/>
              <a:t>you</a:t>
            </a:r>
            <a:r>
              <a:rPr lang="fr-BE" sz="1200" baseline="0" dirty="0" smtClean="0"/>
              <a:t> </a:t>
            </a:r>
            <a:r>
              <a:rPr lang="fr-BE" sz="1200" baseline="0" dirty="0" err="1" smtClean="0"/>
              <a:t>may</a:t>
            </a:r>
            <a:r>
              <a:rPr lang="fr-BE" sz="1200" baseline="0" dirty="0" smtClean="0"/>
              <a:t> know, </a:t>
            </a:r>
            <a:r>
              <a:rPr lang="fr-BE" sz="1200" baseline="0" dirty="0" err="1" smtClean="0"/>
              <a:t>expecations</a:t>
            </a:r>
            <a:r>
              <a:rPr lang="fr-BE" sz="1200" baseline="0" dirty="0" smtClean="0"/>
              <a:t> are ….</a:t>
            </a:r>
            <a:endParaRPr lang="fr-BE" sz="1200" dirty="0" smtClean="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5</a:t>
            </a:fld>
            <a:endParaRPr lang="fr-FR"/>
          </a:p>
        </p:txBody>
      </p:sp>
    </p:spTree>
    <p:extLst>
      <p:ext uri="{BB962C8B-B14F-4D97-AF65-F5344CB8AC3E}">
        <p14:creationId xmlns:p14="http://schemas.microsoft.com/office/powerpoint/2010/main" val="338142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smtClean="0"/>
              <a:t>For instance all </a:t>
            </a:r>
            <a:r>
              <a:rPr lang="fr-BE" sz="1200" baseline="0" dirty="0" err="1" smtClean="0"/>
              <a:t>these</a:t>
            </a:r>
            <a:r>
              <a:rPr lang="fr-BE" sz="1200" baseline="0" dirty="0" smtClean="0"/>
              <a:t> </a:t>
            </a:r>
            <a:r>
              <a:rPr lang="fr-BE" sz="1200" baseline="0" dirty="0" err="1" smtClean="0"/>
              <a:t>declarations</a:t>
            </a:r>
            <a:r>
              <a:rPr lang="fr-BE" sz="1200" baseline="0" dirty="0" smtClean="0"/>
              <a:t> by International </a:t>
            </a:r>
            <a:r>
              <a:rPr lang="fr-BE" sz="1200" baseline="0" dirty="0" err="1" smtClean="0"/>
              <a:t>Nuclear</a:t>
            </a:r>
            <a:r>
              <a:rPr lang="fr-BE" sz="1200" baseline="0" dirty="0" smtClean="0"/>
              <a:t> </a:t>
            </a:r>
            <a:r>
              <a:rPr lang="fr-BE" sz="1200" baseline="0" dirty="0" err="1" smtClean="0"/>
              <a:t>agencies</a:t>
            </a:r>
            <a:r>
              <a:rPr lang="fr-BE" sz="1200" baseline="0" dirty="0" smtClean="0"/>
              <a:t> about </a:t>
            </a:r>
            <a:r>
              <a:rPr lang="fr-BE" sz="1200" baseline="0" dirty="0" err="1" smtClean="0"/>
              <a:t>SMRs</a:t>
            </a:r>
            <a:r>
              <a:rPr lang="fr-BE" sz="1200" baseline="0" dirty="0" smtClean="0"/>
              <a:t>, or all </a:t>
            </a:r>
            <a:r>
              <a:rPr lang="fr-BE" sz="1200" dirty="0" err="1" smtClean="0"/>
              <a:t>these</a:t>
            </a:r>
            <a:r>
              <a:rPr lang="fr-BE" sz="1200" dirty="0" smtClean="0"/>
              <a:t> startup claims</a:t>
            </a:r>
            <a:r>
              <a:rPr lang="fr-BE" sz="1200" baseline="0" dirty="0" smtClean="0"/>
              <a:t> about </a:t>
            </a:r>
            <a:r>
              <a:rPr lang="fr-BE" sz="1200" baseline="0" dirty="0" err="1" smtClean="0"/>
              <a:t>SMRs</a:t>
            </a:r>
            <a:r>
              <a:rPr lang="fr-BE" sz="1200" baseline="0" dirty="0" smtClean="0"/>
              <a:t>.</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6</a:t>
            </a:fld>
            <a:endParaRPr lang="fr-FR"/>
          </a:p>
        </p:txBody>
      </p:sp>
    </p:spTree>
    <p:extLst>
      <p:ext uri="{BB962C8B-B14F-4D97-AF65-F5344CB8AC3E}">
        <p14:creationId xmlns:p14="http://schemas.microsoft.com/office/powerpoint/2010/main" val="274438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err="1" smtClean="0">
                <a:solidFill>
                  <a:schemeClr val="tx1"/>
                </a:solidFill>
                <a:effectLst/>
                <a:latin typeface="+mn-lt"/>
                <a:ea typeface="+mn-ea"/>
                <a:cs typeface="+mn-cs"/>
              </a:rPr>
              <a:t>Generation</a:t>
            </a:r>
            <a:r>
              <a:rPr lang="fr-BE" sz="1200" b="0" i="0" kern="1200" dirty="0" smtClean="0">
                <a:solidFill>
                  <a:schemeClr val="tx1"/>
                </a:solidFill>
                <a:effectLst/>
                <a:latin typeface="+mn-lt"/>
                <a:ea typeface="+mn-ea"/>
                <a:cs typeface="+mn-cs"/>
              </a:rPr>
              <a:t> IV International Forum</a:t>
            </a:r>
            <a:endParaRPr lang="fr-BE" sz="1200" b="0"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7</a:t>
            </a:fld>
            <a:endParaRPr lang="fr-FR"/>
          </a:p>
        </p:txBody>
      </p:sp>
    </p:spTree>
    <p:extLst>
      <p:ext uri="{BB962C8B-B14F-4D97-AF65-F5344CB8AC3E}">
        <p14:creationId xmlns:p14="http://schemas.microsoft.com/office/powerpoint/2010/main" val="164483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8</a:t>
            </a:fld>
            <a:endParaRPr lang="fr-FR"/>
          </a:p>
        </p:txBody>
      </p:sp>
    </p:spTree>
    <p:extLst>
      <p:ext uri="{BB962C8B-B14F-4D97-AF65-F5344CB8AC3E}">
        <p14:creationId xmlns:p14="http://schemas.microsoft.com/office/powerpoint/2010/main" val="250924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err="1" smtClean="0"/>
              <a:t>These</a:t>
            </a:r>
            <a:r>
              <a:rPr lang="fr-BE" sz="1200" dirty="0" smtClean="0"/>
              <a:t> are </a:t>
            </a:r>
            <a:r>
              <a:rPr lang="fr-BE" sz="1200" dirty="0" err="1" smtClean="0"/>
              <a:t>articulated</a:t>
            </a:r>
            <a:r>
              <a:rPr lang="fr-BE" sz="1200" dirty="0" smtClean="0"/>
              <a:t> </a:t>
            </a:r>
            <a:r>
              <a:rPr lang="fr-BE" sz="1200" dirty="0" err="1" smtClean="0"/>
              <a:t>aroud</a:t>
            </a:r>
            <a:r>
              <a:rPr lang="fr-BE" sz="1200" baseline="0" dirty="0" smtClean="0"/>
              <a:t> the </a:t>
            </a:r>
            <a:r>
              <a:rPr lang="fr-BE" sz="1200" baseline="0" dirty="0" err="1" smtClean="0"/>
              <a:t>following</a:t>
            </a:r>
            <a:r>
              <a:rPr lang="fr-BE" sz="1200" baseline="0" dirty="0" smtClean="0"/>
              <a:t> topics</a:t>
            </a:r>
            <a:endParaRPr lang="fr-BE" sz="1200"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9</a:t>
            </a:fld>
            <a:endParaRPr lang="fr-FR"/>
          </a:p>
        </p:txBody>
      </p:sp>
    </p:spTree>
    <p:extLst>
      <p:ext uri="{BB962C8B-B14F-4D97-AF65-F5344CB8AC3E}">
        <p14:creationId xmlns:p14="http://schemas.microsoft.com/office/powerpoint/2010/main" val="3887443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3413"/>
            <a:ext cx="7560931" cy="5670698"/>
          </a:xfrm>
          <a:prstGeom prst="rect">
            <a:avLst/>
          </a:prstGeom>
        </p:spPr>
      </p:pic>
      <p:sp>
        <p:nvSpPr>
          <p:cNvPr id="17" name="Triangle rectangle 16"/>
          <p:cNvSpPr/>
          <p:nvPr userDrawn="1"/>
        </p:nvSpPr>
        <p:spPr>
          <a:xfrm rot="10800000" flipV="1">
            <a:off x="771865" y="931852"/>
            <a:ext cx="8372134" cy="4211649"/>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userDrawn="1"/>
        </p:nvSpPr>
        <p:spPr>
          <a:xfrm>
            <a:off x="1" y="2810694"/>
            <a:ext cx="4632534" cy="2332806"/>
          </a:xfrm>
          <a:prstGeom prst="rtTriangle">
            <a:avLst/>
          </a:prstGeom>
          <a:solidFill>
            <a:srgbClr val="5B257D">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Triangle rectangle 18"/>
          <p:cNvSpPr>
            <a:spLocks noChangeAspect="1"/>
          </p:cNvSpPr>
          <p:nvPr userDrawn="1"/>
        </p:nvSpPr>
        <p:spPr>
          <a:xfrm rot="10800000">
            <a:off x="4122130" y="1"/>
            <a:ext cx="5021870" cy="2520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0"/>
          <p:cNvSpPr>
            <a:spLocks noGrp="1"/>
          </p:cNvSpPr>
          <p:nvPr userDrawn="1">
            <p:ph type="title"/>
          </p:nvPr>
        </p:nvSpPr>
        <p:spPr>
          <a:xfrm>
            <a:off x="3656775" y="3607361"/>
            <a:ext cx="5152370" cy="521302"/>
          </a:xfrm>
        </p:spPr>
        <p:txBody>
          <a:bodyPr>
            <a:normAutofit/>
          </a:bodyPr>
          <a:lstStyle>
            <a:lvl1pPr algn="r">
              <a:defRPr sz="3200" b="1">
                <a:solidFill>
                  <a:srgbClr val="5B257D"/>
                </a:solidFill>
              </a:defRPr>
            </a:lvl1pPr>
          </a:lstStyle>
          <a:p>
            <a:r>
              <a:rPr lang="fr-FR" dirty="0" smtClean="0"/>
              <a:t>Cliquez et modifiez le titre</a:t>
            </a:r>
            <a:endParaRPr lang="fr-FR" dirty="0"/>
          </a:p>
        </p:txBody>
      </p:sp>
      <p:sp>
        <p:nvSpPr>
          <p:cNvPr id="22" name="Espace réservé du texte 6"/>
          <p:cNvSpPr>
            <a:spLocks noGrp="1"/>
          </p:cNvSpPr>
          <p:nvPr userDrawn="1">
            <p:ph type="body" sz="quarter" idx="10" hasCustomPrompt="1"/>
          </p:nvPr>
        </p:nvSpPr>
        <p:spPr>
          <a:xfrm>
            <a:off x="3656775" y="4176675"/>
            <a:ext cx="5152370" cy="585698"/>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0" name="Image 9" descr="uLIEGE_DroitSciencesPoCrimino_Logo_RVB@2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965" y="240957"/>
            <a:ext cx="2508636" cy="733993"/>
          </a:xfrm>
          <a:prstGeom prst="rect">
            <a:avLst/>
          </a:prstGeom>
        </p:spPr>
      </p:pic>
    </p:spTree>
    <p:extLst>
      <p:ext uri="{BB962C8B-B14F-4D97-AF65-F5344CB8AC3E}">
        <p14:creationId xmlns:p14="http://schemas.microsoft.com/office/powerpoint/2010/main" val="25811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2" name="Grouper 1"/>
          <p:cNvGrpSpPr/>
          <p:nvPr userDrawn="1"/>
        </p:nvGrpSpPr>
        <p:grpSpPr>
          <a:xfrm>
            <a:off x="0" y="0"/>
            <a:ext cx="7099373" cy="5143500"/>
            <a:chOff x="0" y="0"/>
            <a:chExt cx="7099373" cy="5143500"/>
          </a:xfrm>
        </p:grpSpPr>
        <p:sp>
          <p:nvSpPr>
            <p:cNvPr id="14" name="Triangle rectangle 13"/>
            <p:cNvSpPr/>
            <p:nvPr userDrawn="1"/>
          </p:nvSpPr>
          <p:spPr>
            <a:xfrm flipV="1">
              <a:off x="1" y="0"/>
              <a:ext cx="4757430" cy="2395700"/>
            </a:xfrm>
            <a:prstGeom prst="rtTriangle">
              <a:avLst/>
            </a:pr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1FBADB"/>
                </a:solidFill>
              </a:endParaRPr>
            </a:p>
          </p:txBody>
        </p:sp>
        <p:sp>
          <p:nvSpPr>
            <p:cNvPr id="13" name="Triangle rectangle 12"/>
            <p:cNvSpPr/>
            <p:nvPr userDrawn="1"/>
          </p:nvSpPr>
          <p:spPr>
            <a:xfrm>
              <a:off x="0" y="1568468"/>
              <a:ext cx="7099373" cy="3575032"/>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e la date 2"/>
          <p:cNvSpPr>
            <a:spLocks noGrp="1"/>
          </p:cNvSpPr>
          <p:nvPr>
            <p:ph type="dt" sz="half" idx="10"/>
          </p:nvPr>
        </p:nvSpPr>
        <p:spPr/>
        <p:txBody>
          <a:bodyPr/>
          <a:lstStyle/>
          <a:p>
            <a:fld id="{E84C0596-2690-A647-BF28-8313842AC749}" type="datetimeFigureOut">
              <a:rPr lang="fr-FR" smtClean="0"/>
              <a:t>19/07/2024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9CFB3C-5329-804D-A21F-9A0246BF7AB4}" type="slidenum">
              <a:rPr lang="fr-FR" smtClean="0"/>
              <a:t>‹N°›</a:t>
            </a:fld>
            <a:endParaRPr lang="fr-FR"/>
          </a:p>
        </p:txBody>
      </p:sp>
      <p:sp>
        <p:nvSpPr>
          <p:cNvPr id="10" name="Titre 1"/>
          <p:cNvSpPr>
            <a:spLocks noGrp="1"/>
          </p:cNvSpPr>
          <p:nvPr>
            <p:ph type="title"/>
          </p:nvPr>
        </p:nvSpPr>
        <p:spPr>
          <a:xfrm>
            <a:off x="457200" y="3285075"/>
            <a:ext cx="5622328" cy="567349"/>
          </a:xfrm>
        </p:spPr>
        <p:txBody>
          <a:bodyPr>
            <a:normAutofit/>
          </a:bodyPr>
          <a:lstStyle>
            <a:lvl1pPr algn="l">
              <a:defRPr sz="3200" b="1">
                <a:solidFill>
                  <a:srgbClr val="5B257D"/>
                </a:solidFill>
              </a:defRPr>
            </a:lvl1pPr>
          </a:lstStyle>
          <a:p>
            <a:r>
              <a:rPr lang="fr-FR" dirty="0" smtClean="0"/>
              <a:t>Cliquez et modifiez le titre</a:t>
            </a:r>
            <a:endParaRPr lang="fr-FR" dirty="0"/>
          </a:p>
        </p:txBody>
      </p:sp>
      <p:sp>
        <p:nvSpPr>
          <p:cNvPr id="11" name="Espace réservé du texte 6"/>
          <p:cNvSpPr>
            <a:spLocks noGrp="1"/>
          </p:cNvSpPr>
          <p:nvPr>
            <p:ph type="body" sz="quarter" idx="13" hasCustomPrompt="1"/>
          </p:nvPr>
        </p:nvSpPr>
        <p:spPr>
          <a:xfrm>
            <a:off x="457200" y="3931026"/>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5" name="Image 14"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41" y="101345"/>
            <a:ext cx="1834204" cy="536663"/>
          </a:xfrm>
          <a:prstGeom prst="rect">
            <a:avLst/>
          </a:prstGeom>
        </p:spPr>
      </p:pic>
    </p:spTree>
    <p:extLst>
      <p:ext uri="{BB962C8B-B14F-4D97-AF65-F5344CB8AC3E}">
        <p14:creationId xmlns:p14="http://schemas.microsoft.com/office/powerpoint/2010/main" val="36499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4C0596-2690-A647-BF28-8313842AC749}" type="datetimeFigureOut">
              <a:rPr lang="fr-FR" smtClean="0"/>
              <a:t>19/07/2024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‹N°›</a:t>
            </a:fld>
            <a:endParaRPr lang="fr-FR"/>
          </a:p>
        </p:txBody>
      </p:sp>
      <p:sp>
        <p:nvSpPr>
          <p:cNvPr id="6" name="Espace réservé du contenu 2"/>
          <p:cNvSpPr>
            <a:spLocks noGrp="1"/>
          </p:cNvSpPr>
          <p:nvPr>
            <p:ph idx="1" hasCustomPrompt="1"/>
          </p:nvPr>
        </p:nvSpPr>
        <p:spPr>
          <a:xfrm>
            <a:off x="457200" y="1275227"/>
            <a:ext cx="8229600" cy="3428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
        <p:nvSpPr>
          <p:cNvPr id="9" name="Titre 1"/>
          <p:cNvSpPr>
            <a:spLocks noGrp="1"/>
          </p:cNvSpPr>
          <p:nvPr>
            <p:ph type="title"/>
          </p:nvPr>
        </p:nvSpPr>
        <p:spPr>
          <a:xfrm>
            <a:off x="457199" y="640675"/>
            <a:ext cx="7639171" cy="567349"/>
          </a:xfrm>
        </p:spPr>
        <p:txBody>
          <a:bodyPr>
            <a:normAutofit/>
          </a:bodyPr>
          <a:lstStyle>
            <a:lvl1pPr algn="l">
              <a:defRPr sz="3200" b="0">
                <a:solidFill>
                  <a:srgbClr val="5B257D"/>
                </a:solidFill>
              </a:defRPr>
            </a:lvl1pPr>
          </a:lstStyle>
          <a:p>
            <a:r>
              <a:rPr lang="fr-FR" dirty="0" smtClean="0"/>
              <a:t>Cliquez et modifiez le titre</a:t>
            </a:r>
            <a:endParaRPr lang="fr-FR" dirty="0"/>
          </a:p>
        </p:txBody>
      </p:sp>
    </p:spTree>
    <p:extLst>
      <p:ext uri="{BB962C8B-B14F-4D97-AF65-F5344CB8AC3E}">
        <p14:creationId xmlns:p14="http://schemas.microsoft.com/office/powerpoint/2010/main" val="25873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4C0596-2690-A647-BF28-8313842AC749}" type="datetimeFigureOut">
              <a:rPr lang="fr-FR" smtClean="0"/>
              <a:t>19/07/2024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‹N°›</a:t>
            </a:fld>
            <a:endParaRPr lang="fr-FR"/>
          </a:p>
        </p:txBody>
      </p:sp>
      <p:sp>
        <p:nvSpPr>
          <p:cNvPr id="6" name="Espace réservé du contenu 2"/>
          <p:cNvSpPr>
            <a:spLocks noGrp="1"/>
          </p:cNvSpPr>
          <p:nvPr>
            <p:ph idx="1" hasCustomPrompt="1"/>
          </p:nvPr>
        </p:nvSpPr>
        <p:spPr>
          <a:xfrm>
            <a:off x="457201" y="1278175"/>
            <a:ext cx="393566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2"/>
          <p:cNvSpPr>
            <a:spLocks noGrp="1"/>
          </p:cNvSpPr>
          <p:nvPr>
            <p:ph idx="13" hasCustomPrompt="1"/>
          </p:nvPr>
        </p:nvSpPr>
        <p:spPr>
          <a:xfrm>
            <a:off x="4725976" y="1278175"/>
            <a:ext cx="396342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0" name="Image 9"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
        <p:nvSpPr>
          <p:cNvPr id="11" name="Titre 1"/>
          <p:cNvSpPr>
            <a:spLocks noGrp="1"/>
          </p:cNvSpPr>
          <p:nvPr>
            <p:ph type="title"/>
          </p:nvPr>
        </p:nvSpPr>
        <p:spPr>
          <a:xfrm>
            <a:off x="457199" y="640675"/>
            <a:ext cx="7989521" cy="567349"/>
          </a:xfrm>
        </p:spPr>
        <p:txBody>
          <a:bodyPr>
            <a:normAutofit/>
          </a:bodyPr>
          <a:lstStyle>
            <a:lvl1pPr algn="l">
              <a:defRPr sz="3200" b="0">
                <a:solidFill>
                  <a:srgbClr val="5B257D"/>
                </a:solidFill>
              </a:defRPr>
            </a:lvl1pPr>
          </a:lstStyle>
          <a:p>
            <a:r>
              <a:rPr lang="fr-FR" smtClean="0"/>
              <a:t>Cliquez et modifiez le titre</a:t>
            </a:r>
            <a:endParaRPr lang="fr-FR"/>
          </a:p>
        </p:txBody>
      </p:sp>
    </p:spTree>
    <p:extLst>
      <p:ext uri="{BB962C8B-B14F-4D97-AF65-F5344CB8AC3E}">
        <p14:creationId xmlns:p14="http://schemas.microsoft.com/office/powerpoint/2010/main" val="20501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84C0596-2690-A647-BF28-8313842AC749}" type="datetimeFigureOut">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‹N°›</a:t>
            </a:fld>
            <a:endParaRPr lang="fr-FR"/>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Tree>
    <p:extLst>
      <p:ext uri="{BB962C8B-B14F-4D97-AF65-F5344CB8AC3E}">
        <p14:creationId xmlns:p14="http://schemas.microsoft.com/office/powerpoint/2010/main" val="13775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459581"/>
            <a:ext cx="5486400" cy="3392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normAutofit/>
          </a:bodyPr>
          <a:lstStyle>
            <a:lvl1pPr marL="0" indent="0">
              <a:buNone/>
              <a:defRPr sz="1200">
                <a:solidFill>
                  <a:srgbClr val="8C8B8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E84C0596-2690-A647-BF28-8313842AC749}" type="datetimeFigureOut">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‹N°›</a:t>
            </a:fld>
            <a:endParaRPr lang="fr-FR"/>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Tree>
    <p:extLst>
      <p:ext uri="{BB962C8B-B14F-4D97-AF65-F5344CB8AC3E}">
        <p14:creationId xmlns:p14="http://schemas.microsoft.com/office/powerpoint/2010/main" val="29576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ôture_1">
    <p:spTree>
      <p:nvGrpSpPr>
        <p:cNvPr id="1" name=""/>
        <p:cNvGrpSpPr/>
        <p:nvPr/>
      </p:nvGrpSpPr>
      <p:grpSpPr>
        <a:xfrm>
          <a:off x="0" y="0"/>
          <a:ext cx="0" cy="0"/>
          <a:chOff x="0" y="0"/>
          <a:chExt cx="0" cy="0"/>
        </a:xfrm>
      </p:grpSpPr>
      <p:grpSp>
        <p:nvGrpSpPr>
          <p:cNvPr id="13" name="Grouper 12"/>
          <p:cNvGrpSpPr/>
          <p:nvPr userDrawn="1"/>
        </p:nvGrpSpPr>
        <p:grpSpPr>
          <a:xfrm>
            <a:off x="-1410" y="2270824"/>
            <a:ext cx="9145410" cy="2872676"/>
            <a:chOff x="0" y="2271293"/>
            <a:chExt cx="9145410" cy="2872676"/>
          </a:xfrm>
        </p:grpSpPr>
        <p:sp>
          <p:nvSpPr>
            <p:cNvPr id="14"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isocèle 15"/>
            <p:cNvSpPr/>
            <p:nvPr userDrawn="1"/>
          </p:nvSpPr>
          <p:spPr>
            <a:xfrm>
              <a:off x="3434225" y="4568825"/>
              <a:ext cx="2276960" cy="574676"/>
            </a:xfrm>
            <a:prstGeom prst="triangle">
              <a:avLst>
                <a:gd name="adj" fmla="val 49701"/>
              </a:avLst>
            </a:prstGeom>
            <a:solidFill>
              <a:srgbClr val="5B257D">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B257D"/>
                </a:solidFill>
              </a:defRPr>
            </a:lvl1pPr>
          </a:lstStyle>
          <a:p>
            <a:r>
              <a:rPr lang="fr-FR" dirty="0" smtClean="0"/>
              <a:t>Merci de votre attention/</a:t>
            </a:r>
            <a:br>
              <a:rPr lang="fr-FR" dirty="0" smtClean="0"/>
            </a:br>
            <a:r>
              <a:rPr lang="fr-FR" dirty="0" smtClean="0"/>
              <a:t>Questions-suggestions/...</a:t>
            </a:r>
            <a:endParaRPr lang="fr-FR" dirty="0"/>
          </a:p>
        </p:txBody>
      </p:sp>
      <p:pic>
        <p:nvPicPr>
          <p:cNvPr id="9" name="Image 8"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682" y="240957"/>
            <a:ext cx="2508636" cy="733993"/>
          </a:xfrm>
          <a:prstGeom prst="rect">
            <a:avLst/>
          </a:prstGeom>
        </p:spPr>
      </p:pic>
    </p:spTree>
    <p:extLst>
      <p:ext uri="{BB962C8B-B14F-4D97-AF65-F5344CB8AC3E}">
        <p14:creationId xmlns:p14="http://schemas.microsoft.com/office/powerpoint/2010/main" val="1440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ôture_2">
    <p:spTree>
      <p:nvGrpSpPr>
        <p:cNvPr id="1" name=""/>
        <p:cNvGrpSpPr/>
        <p:nvPr/>
      </p:nvGrpSpPr>
      <p:grpSpPr>
        <a:xfrm>
          <a:off x="0" y="0"/>
          <a:ext cx="0" cy="0"/>
          <a:chOff x="0" y="0"/>
          <a:chExt cx="0" cy="0"/>
        </a:xfrm>
      </p:grpSpPr>
      <p:grpSp>
        <p:nvGrpSpPr>
          <p:cNvPr id="2" name="Grouper 1"/>
          <p:cNvGrpSpPr/>
          <p:nvPr userDrawn="1"/>
        </p:nvGrpSpPr>
        <p:grpSpPr>
          <a:xfrm>
            <a:off x="-1410" y="2270824"/>
            <a:ext cx="9145410" cy="2872676"/>
            <a:chOff x="0" y="2271293"/>
            <a:chExt cx="9145410" cy="2872676"/>
          </a:xfrm>
        </p:grpSpPr>
        <p:sp>
          <p:nvSpPr>
            <p:cNvPr id="7"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userDrawn="1"/>
          </p:nvSpPr>
          <p:spPr>
            <a:xfrm>
              <a:off x="3434225" y="4568825"/>
              <a:ext cx="2276960" cy="574676"/>
            </a:xfrm>
            <a:prstGeom prst="triangle">
              <a:avLst>
                <a:gd name="adj" fmla="val 49701"/>
              </a:avLst>
            </a:prstGeom>
            <a:solidFill>
              <a:srgbClr val="5B257D">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B257D"/>
                </a:solidFill>
              </a:defRPr>
            </a:lvl1pPr>
          </a:lstStyle>
          <a:p>
            <a:r>
              <a:rPr lang="fr-FR" dirty="0" smtClean="0"/>
              <a:t>Merci de votre attention/</a:t>
            </a:r>
            <a:br>
              <a:rPr lang="fr-FR" dirty="0" smtClean="0"/>
            </a:br>
            <a:r>
              <a:rPr lang="fr-FR" dirty="0" smtClean="0"/>
              <a:t>Questions-suggestions/...</a:t>
            </a:r>
            <a:endParaRPr lang="fr-FR" dirty="0"/>
          </a:p>
        </p:txBody>
      </p:sp>
      <p:sp>
        <p:nvSpPr>
          <p:cNvPr id="4" name="Espace réservé du texte 3"/>
          <p:cNvSpPr>
            <a:spLocks noGrp="1"/>
          </p:cNvSpPr>
          <p:nvPr>
            <p:ph type="body" sz="quarter" idx="10" hasCustomPrompt="1"/>
          </p:nvPr>
        </p:nvSpPr>
        <p:spPr>
          <a:xfrm>
            <a:off x="6328198" y="3952223"/>
            <a:ext cx="2465236" cy="875838"/>
          </a:xfrm>
        </p:spPr>
        <p:txBody>
          <a:bodyPr>
            <a:noAutofit/>
          </a:bodyPr>
          <a:lstStyle>
            <a:lvl1pPr marL="0" indent="0" algn="r">
              <a:buNone/>
              <a:defRPr sz="1200">
                <a:solidFill>
                  <a:schemeClr val="tx1"/>
                </a:solidFill>
              </a:defRPr>
            </a:lvl1pPr>
            <a:lvl2pPr marL="457200" indent="0" algn="r">
              <a:buNone/>
              <a:defRPr sz="1400"/>
            </a:lvl2pPr>
            <a:lvl3pPr marL="914400" indent="0" algn="r">
              <a:buNone/>
              <a:defRPr sz="1400"/>
            </a:lvl3pPr>
            <a:lvl4pPr marL="1371600" indent="0" algn="r">
              <a:buNone/>
              <a:defRPr sz="1400"/>
            </a:lvl4pPr>
            <a:lvl5pPr marL="1828800" indent="0" algn="r">
              <a:buNone/>
              <a:defRPr sz="1400"/>
            </a:lvl5pPr>
          </a:lstStyle>
          <a:p>
            <a:pPr lvl="0"/>
            <a:r>
              <a:rPr lang="fr-FR" sz="1400" dirty="0" smtClean="0">
                <a:solidFill>
                  <a:srgbClr val="A8589E"/>
                </a:solidFill>
              </a:rPr>
              <a:t>Contact</a:t>
            </a:r>
            <a:endParaRPr lang="fr-FR" dirty="0" smtClean="0"/>
          </a:p>
          <a:p>
            <a:pPr lvl="0"/>
            <a:r>
              <a:rPr lang="fr-FR" dirty="0" smtClean="0"/>
              <a:t>À compléter</a:t>
            </a:r>
          </a:p>
        </p:txBody>
      </p:sp>
      <p:pic>
        <p:nvPicPr>
          <p:cNvPr id="11" name="Image 10"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682" y="240957"/>
            <a:ext cx="2508636" cy="733993"/>
          </a:xfrm>
          <a:prstGeom prst="rect">
            <a:avLst/>
          </a:prstGeom>
        </p:spPr>
      </p:pic>
    </p:spTree>
    <p:extLst>
      <p:ext uri="{BB962C8B-B14F-4D97-AF65-F5344CB8AC3E}">
        <p14:creationId xmlns:p14="http://schemas.microsoft.com/office/powerpoint/2010/main" val="1392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Image 2"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1514" y="1840422"/>
            <a:ext cx="4999068" cy="1462658"/>
          </a:xfrm>
          <a:prstGeom prst="rect">
            <a:avLst/>
          </a:prstGeom>
        </p:spPr>
      </p:pic>
    </p:spTree>
    <p:extLst>
      <p:ext uri="{BB962C8B-B14F-4D97-AF65-F5344CB8AC3E}">
        <p14:creationId xmlns:p14="http://schemas.microsoft.com/office/powerpoint/2010/main" val="37964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29" name="Grouper 28"/>
          <p:cNvGrpSpPr/>
          <p:nvPr userDrawn="1"/>
        </p:nvGrpSpPr>
        <p:grpSpPr>
          <a:xfrm>
            <a:off x="0" y="2276498"/>
            <a:ext cx="9145410" cy="2872676"/>
            <a:chOff x="0" y="2271293"/>
            <a:chExt cx="9145410" cy="2872676"/>
          </a:xfrm>
        </p:grpSpPr>
        <p:sp>
          <p:nvSpPr>
            <p:cNvPr id="28"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A8589E">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riangle isocèle 3"/>
            <p:cNvSpPr/>
            <p:nvPr userDrawn="1"/>
          </p:nvSpPr>
          <p:spPr>
            <a:xfrm>
              <a:off x="3434225" y="4568825"/>
              <a:ext cx="2276960" cy="574676"/>
            </a:xfrm>
            <a:prstGeom prst="triangle">
              <a:avLst>
                <a:gd name="adj" fmla="val 49701"/>
              </a:avLst>
            </a:prstGeom>
            <a:solidFill>
              <a:srgbClr val="5B257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2" name="Titre 1"/>
          <p:cNvSpPr>
            <a:spLocks noGrp="1"/>
          </p:cNvSpPr>
          <p:nvPr>
            <p:ph type="title"/>
          </p:nvPr>
        </p:nvSpPr>
        <p:spPr>
          <a:xfrm>
            <a:off x="848915" y="1987058"/>
            <a:ext cx="7493796" cy="567349"/>
          </a:xfrm>
        </p:spPr>
        <p:txBody>
          <a:bodyPr>
            <a:normAutofit/>
          </a:bodyPr>
          <a:lstStyle>
            <a:lvl1pPr>
              <a:defRPr sz="3200" b="1">
                <a:solidFill>
                  <a:srgbClr val="5B257D"/>
                </a:solidFill>
              </a:defRPr>
            </a:lvl1pPr>
          </a:lstStyle>
          <a:p>
            <a:r>
              <a:rPr lang="fr-FR" dirty="0" smtClean="0"/>
              <a:t>Cliquez et modifiez le titre</a:t>
            </a:r>
            <a:endParaRPr lang="fr-FR" dirty="0"/>
          </a:p>
        </p:txBody>
      </p:sp>
      <p:sp>
        <p:nvSpPr>
          <p:cNvPr id="7" name="Espace réservé du texte 6"/>
          <p:cNvSpPr>
            <a:spLocks noGrp="1"/>
          </p:cNvSpPr>
          <p:nvPr>
            <p:ph type="body" sz="quarter" idx="10" hasCustomPrompt="1"/>
          </p:nvPr>
        </p:nvSpPr>
        <p:spPr>
          <a:xfrm>
            <a:off x="2012181" y="2633009"/>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0" name="Image 9"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682" y="240957"/>
            <a:ext cx="2508636" cy="733993"/>
          </a:xfrm>
          <a:prstGeom prst="rect">
            <a:avLst/>
          </a:prstGeom>
        </p:spPr>
      </p:pic>
    </p:spTree>
    <p:extLst>
      <p:ext uri="{BB962C8B-B14F-4D97-AF65-F5344CB8AC3E}">
        <p14:creationId xmlns:p14="http://schemas.microsoft.com/office/powerpoint/2010/main" val="376469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FR 1">
    <p:spTree>
      <p:nvGrpSpPr>
        <p:cNvPr id="1" name=""/>
        <p:cNvGrpSpPr/>
        <p:nvPr/>
      </p:nvGrpSpPr>
      <p:grpSpPr>
        <a:xfrm>
          <a:off x="0" y="0"/>
          <a:ext cx="0" cy="0"/>
          <a:chOff x="0" y="0"/>
          <a:chExt cx="0" cy="0"/>
        </a:xfrm>
      </p:grpSpPr>
      <p:pic>
        <p:nvPicPr>
          <p:cNvPr id="2" name="Image 1" descr="chiffres-ppt_16-9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52" cy="5143500"/>
          </a:xfrm>
          <a:prstGeom prst="rect">
            <a:avLst/>
          </a:prstGeom>
        </p:spPr>
      </p:pic>
    </p:spTree>
    <p:extLst>
      <p:ext uri="{BB962C8B-B14F-4D97-AF65-F5344CB8AC3E}">
        <p14:creationId xmlns:p14="http://schemas.microsoft.com/office/powerpoint/2010/main" val="36379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FR 2">
    <p:spTree>
      <p:nvGrpSpPr>
        <p:cNvPr id="1" name=""/>
        <p:cNvGrpSpPr/>
        <p:nvPr/>
      </p:nvGrpSpPr>
      <p:grpSpPr>
        <a:xfrm>
          <a:off x="0" y="0"/>
          <a:ext cx="0" cy="0"/>
          <a:chOff x="0" y="0"/>
          <a:chExt cx="0" cy="0"/>
        </a:xfrm>
      </p:grpSpPr>
      <p:pic>
        <p:nvPicPr>
          <p:cNvPr id="3" name="Image 2" descr="chiffres-ppt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15070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FR 3">
    <p:spTree>
      <p:nvGrpSpPr>
        <p:cNvPr id="1" name=""/>
        <p:cNvGrpSpPr/>
        <p:nvPr/>
      </p:nvGrpSpPr>
      <p:grpSpPr>
        <a:xfrm>
          <a:off x="0" y="0"/>
          <a:ext cx="0" cy="0"/>
          <a:chOff x="0" y="0"/>
          <a:chExt cx="0" cy="0"/>
        </a:xfrm>
      </p:grpSpPr>
      <p:pic>
        <p:nvPicPr>
          <p:cNvPr id="3" name="Image 2" descr="chiffres-ppt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21999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EN 1">
    <p:spTree>
      <p:nvGrpSpPr>
        <p:cNvPr id="1" name=""/>
        <p:cNvGrpSpPr/>
        <p:nvPr/>
      </p:nvGrpSpPr>
      <p:grpSpPr>
        <a:xfrm>
          <a:off x="0" y="0"/>
          <a:ext cx="0" cy="0"/>
          <a:chOff x="0" y="0"/>
          <a:chExt cx="0" cy="0"/>
        </a:xfrm>
      </p:grpSpPr>
      <p:pic>
        <p:nvPicPr>
          <p:cNvPr id="2" name="Image 1" descr="chiffres-ppt_16-9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765" cy="5143500"/>
          </a:xfrm>
          <a:prstGeom prst="rect">
            <a:avLst/>
          </a:prstGeom>
        </p:spPr>
      </p:pic>
    </p:spTree>
    <p:extLst>
      <p:ext uri="{BB962C8B-B14F-4D97-AF65-F5344CB8AC3E}">
        <p14:creationId xmlns:p14="http://schemas.microsoft.com/office/powerpoint/2010/main" val="140478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EN 2">
    <p:spTree>
      <p:nvGrpSpPr>
        <p:cNvPr id="1" name=""/>
        <p:cNvGrpSpPr/>
        <p:nvPr/>
      </p:nvGrpSpPr>
      <p:grpSpPr>
        <a:xfrm>
          <a:off x="0" y="0"/>
          <a:ext cx="0" cy="0"/>
          <a:chOff x="0" y="0"/>
          <a:chExt cx="0" cy="0"/>
        </a:xfrm>
      </p:grpSpPr>
      <p:pic>
        <p:nvPicPr>
          <p:cNvPr id="3" name="Image 2" descr="chiffres-ppt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33639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EN 3">
    <p:spTree>
      <p:nvGrpSpPr>
        <p:cNvPr id="1" name=""/>
        <p:cNvGrpSpPr/>
        <p:nvPr/>
      </p:nvGrpSpPr>
      <p:grpSpPr>
        <a:xfrm>
          <a:off x="0" y="0"/>
          <a:ext cx="0" cy="0"/>
          <a:chOff x="0" y="0"/>
          <a:chExt cx="0" cy="0"/>
        </a:xfrm>
      </p:grpSpPr>
      <p:pic>
        <p:nvPicPr>
          <p:cNvPr id="3" name="Image 2" descr="chiffres-ppt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146690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pSp>
        <p:nvGrpSpPr>
          <p:cNvPr id="2" name="Grouper 1"/>
          <p:cNvGrpSpPr/>
          <p:nvPr userDrawn="1"/>
        </p:nvGrpSpPr>
        <p:grpSpPr>
          <a:xfrm>
            <a:off x="-5102" y="-5100"/>
            <a:ext cx="9149101" cy="5150642"/>
            <a:chOff x="-5102" y="-5100"/>
            <a:chExt cx="9149101" cy="5150642"/>
          </a:xfrm>
        </p:grpSpPr>
        <p:sp>
          <p:nvSpPr>
            <p:cNvPr id="18" name="Triangle isocèle 17"/>
            <p:cNvSpPr/>
            <p:nvPr userDrawn="1"/>
          </p:nvSpPr>
          <p:spPr>
            <a:xfrm rot="5400000">
              <a:off x="1200324" y="-1210526"/>
              <a:ext cx="5150642"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642" h="7561493">
                  <a:moveTo>
                    <a:pt x="0" y="7561493"/>
                  </a:moveTo>
                  <a:cubicBezTo>
                    <a:pt x="511" y="6310032"/>
                    <a:pt x="1021" y="5058572"/>
                    <a:pt x="1532" y="3807111"/>
                  </a:cubicBezTo>
                  <a:lnTo>
                    <a:pt x="1920632" y="0"/>
                  </a:lnTo>
                  <a:lnTo>
                    <a:pt x="5150642" y="6425259"/>
                  </a:lnTo>
                  <a:lnTo>
                    <a:pt x="5150642" y="7560475"/>
                  </a:lnTo>
                  <a:lnTo>
                    <a:pt x="0" y="7561493"/>
                  </a:lnTo>
                  <a:close/>
                </a:path>
              </a:pathLst>
            </a:custGeom>
            <a:solidFill>
              <a:srgbClr val="A85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solidFill>
                  <a:srgbClr val="5B257D"/>
                </a:solidFill>
              </a:endParaRPr>
            </a:p>
          </p:txBody>
        </p:sp>
        <p:sp>
          <p:nvSpPr>
            <p:cNvPr id="19" name="Triangle isocèle 18"/>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7" name="Espace réservé de la date 6"/>
          <p:cNvSpPr>
            <a:spLocks noGrp="1"/>
          </p:cNvSpPr>
          <p:nvPr>
            <p:ph type="dt" sz="half" idx="10"/>
          </p:nvPr>
        </p:nvSpPr>
        <p:spPr/>
        <p:txBody>
          <a:bodyPr/>
          <a:lstStyle/>
          <a:p>
            <a:fld id="{E84C0596-2690-A647-BF28-8313842AC749}" type="datetimeFigureOut">
              <a:rPr lang="fr-FR" smtClean="0"/>
              <a:t>19/07/2024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9CFB3C-5329-804D-A21F-9A0246BF7AB4}" type="slidenum">
              <a:rPr lang="fr-FR" smtClean="0"/>
              <a:t>‹N°›</a:t>
            </a:fld>
            <a:endParaRPr lang="fr-FR"/>
          </a:p>
        </p:txBody>
      </p:sp>
      <p:sp>
        <p:nvSpPr>
          <p:cNvPr id="10" name="Titre 1"/>
          <p:cNvSpPr>
            <a:spLocks noGrp="1"/>
          </p:cNvSpPr>
          <p:nvPr>
            <p:ph type="title"/>
          </p:nvPr>
        </p:nvSpPr>
        <p:spPr>
          <a:xfrm>
            <a:off x="3186817" y="3476665"/>
            <a:ext cx="5622328" cy="567349"/>
          </a:xfrm>
        </p:spPr>
        <p:txBody>
          <a:bodyPr>
            <a:normAutofit/>
          </a:bodyPr>
          <a:lstStyle>
            <a:lvl1pPr algn="r">
              <a:defRPr sz="3200" b="1">
                <a:solidFill>
                  <a:srgbClr val="5B257D"/>
                </a:solidFill>
              </a:defRPr>
            </a:lvl1pPr>
          </a:lstStyle>
          <a:p>
            <a:r>
              <a:rPr lang="fr-FR" dirty="0" smtClean="0"/>
              <a:t>Cliquez et modifiez le titre</a:t>
            </a:r>
            <a:endParaRPr lang="fr-FR" dirty="0"/>
          </a:p>
        </p:txBody>
      </p:sp>
      <p:sp>
        <p:nvSpPr>
          <p:cNvPr id="11" name="Espace réservé du texte 6"/>
          <p:cNvSpPr>
            <a:spLocks noGrp="1"/>
          </p:cNvSpPr>
          <p:nvPr>
            <p:ph type="body" sz="quarter" idx="13" hasCustomPrompt="1"/>
          </p:nvPr>
        </p:nvSpPr>
        <p:spPr>
          <a:xfrm>
            <a:off x="3186817" y="4122616"/>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2" name="Image 11"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41" y="101345"/>
            <a:ext cx="1834204" cy="536663"/>
          </a:xfrm>
          <a:prstGeom prst="rect">
            <a:avLst/>
          </a:prstGeom>
        </p:spPr>
      </p:pic>
    </p:spTree>
    <p:extLst>
      <p:ext uri="{BB962C8B-B14F-4D97-AF65-F5344CB8AC3E}">
        <p14:creationId xmlns:p14="http://schemas.microsoft.com/office/powerpoint/2010/main" val="261367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4C0596-2690-A647-BF28-8313842AC749}" type="datetimeFigureOut">
              <a:rPr lang="fr-FR" smtClean="0"/>
              <a:t>19/07/2024</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9CFB3C-5329-804D-A21F-9A0246BF7AB4}" type="slidenum">
              <a:rPr lang="fr-FR" smtClean="0"/>
              <a:t>‹N°›</a:t>
            </a:fld>
            <a:endParaRPr lang="fr-FR"/>
          </a:p>
        </p:txBody>
      </p:sp>
    </p:spTree>
    <p:extLst>
      <p:ext uri="{BB962C8B-B14F-4D97-AF65-F5344CB8AC3E}">
        <p14:creationId xmlns:p14="http://schemas.microsoft.com/office/powerpoint/2010/main" val="272288666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5" r:id="rId4"/>
    <p:sldLayoutId id="2147483666" r:id="rId5"/>
    <p:sldLayoutId id="2147483667" r:id="rId6"/>
    <p:sldLayoutId id="2147483668" r:id="rId7"/>
    <p:sldLayoutId id="2147483669" r:id="rId8"/>
    <p:sldLayoutId id="2147483653" r:id="rId9"/>
    <p:sldLayoutId id="2147483654" r:id="rId10"/>
    <p:sldLayoutId id="2147483655" r:id="rId11"/>
    <p:sldLayoutId id="2147483662" r:id="rId12"/>
    <p:sldLayoutId id="2147483660" r:id="rId13"/>
    <p:sldLayoutId id="2147483657" r:id="rId14"/>
    <p:sldLayoutId id="2147483661" r:id="rId15"/>
    <p:sldLayoutId id="2147483664" r:id="rId16"/>
    <p:sldLayoutId id="2147483663" r:id="rId1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5B257D"/>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5B257D"/>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5B257D"/>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5B257D"/>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5B257D"/>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www.iaea.org/newscenter/news/what-are-small-modular-reactors-sm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22914" y="3010212"/>
            <a:ext cx="5233307" cy="732320"/>
          </a:xfrm>
        </p:spPr>
        <p:txBody>
          <a:bodyPr>
            <a:normAutofit fontScale="90000"/>
          </a:bodyPr>
          <a:lstStyle/>
          <a:p>
            <a:r>
              <a:rPr lang="en-US" dirty="0" smtClean="0"/>
              <a:t>Small Modular Reactors : </a:t>
            </a:r>
            <a:br>
              <a:rPr lang="en-US" dirty="0" smtClean="0"/>
            </a:br>
            <a:r>
              <a:rPr lang="en-US" dirty="0" smtClean="0"/>
              <a:t>Scaling down to better scale-up?</a:t>
            </a:r>
            <a:endParaRPr lang="en-US" dirty="0"/>
          </a:p>
        </p:txBody>
      </p:sp>
      <p:sp>
        <p:nvSpPr>
          <p:cNvPr id="3" name="Espace réservé du texte 2"/>
          <p:cNvSpPr>
            <a:spLocks noGrp="1"/>
          </p:cNvSpPr>
          <p:nvPr>
            <p:ph type="body" sz="quarter" idx="10"/>
          </p:nvPr>
        </p:nvSpPr>
        <p:spPr>
          <a:xfrm>
            <a:off x="3889948" y="3891861"/>
            <a:ext cx="4986652" cy="1054893"/>
          </a:xfrm>
        </p:spPr>
        <p:txBody>
          <a:bodyPr/>
          <a:lstStyle/>
          <a:p>
            <a:r>
              <a:rPr lang="fr-FR" dirty="0" smtClean="0"/>
              <a:t>EASST-4s </a:t>
            </a:r>
            <a:r>
              <a:rPr lang="fr-FR" dirty="0" err="1" smtClean="0"/>
              <a:t>conference</a:t>
            </a:r>
            <a:r>
              <a:rPr lang="fr-FR" dirty="0" smtClean="0"/>
              <a:t> - 17.07.2024</a:t>
            </a:r>
          </a:p>
          <a:p>
            <a:r>
              <a:rPr lang="fr-FR" sz="1800" dirty="0" smtClean="0"/>
              <a:t>Mathias Sabbe &amp; Céline </a:t>
            </a:r>
            <a:r>
              <a:rPr lang="fr-FR" sz="1800" dirty="0" err="1" smtClean="0"/>
              <a:t>Parotte</a:t>
            </a:r>
            <a:r>
              <a:rPr lang="fr-FR" sz="1800" dirty="0" smtClean="0"/>
              <a:t> (Liège </a:t>
            </a:r>
            <a:r>
              <a:rPr lang="fr-FR" sz="1800" dirty="0" err="1" smtClean="0"/>
              <a:t>University</a:t>
            </a:r>
            <a:r>
              <a:rPr lang="fr-FR" sz="1800" dirty="0" smtClean="0"/>
              <a:t>)</a:t>
            </a:r>
          </a:p>
          <a:p>
            <a:r>
              <a:rPr lang="fr-FR" sz="1400" dirty="0"/>
              <a:t>HORIZON-EURATOM-2021-NRT-01</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707" y="860564"/>
            <a:ext cx="973164" cy="51577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985" y="1425578"/>
            <a:ext cx="1081015" cy="540931"/>
          </a:xfrm>
          <a:prstGeom prst="rect">
            <a:avLst/>
          </a:prstGeom>
        </p:spPr>
      </p:pic>
    </p:spTree>
    <p:extLst>
      <p:ext uri="{BB962C8B-B14F-4D97-AF65-F5344CB8AC3E}">
        <p14:creationId xmlns:p14="http://schemas.microsoft.com/office/powerpoint/2010/main" val="27462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r>
              <a:rPr lang="fr-BE" sz="2400" b="1" dirty="0" smtClean="0"/>
              <a:t> (</a:t>
            </a:r>
            <a:r>
              <a:rPr lang="fr-BE" sz="2400" b="1" dirty="0" err="1" smtClean="0"/>
              <a:t>Safety</a:t>
            </a:r>
            <a:r>
              <a:rPr lang="fr-BE" sz="2400" b="1" dirty="0" smtClean="0"/>
              <a:t>)</a:t>
            </a:r>
            <a:endParaRPr lang="fr-BE" sz="2400" b="1" dirty="0"/>
          </a:p>
        </p:txBody>
      </p:sp>
      <p:sp>
        <p:nvSpPr>
          <p:cNvPr id="5" name="Espace réservé du contenu 4"/>
          <p:cNvSpPr>
            <a:spLocks noGrp="1"/>
          </p:cNvSpPr>
          <p:nvPr>
            <p:ph idx="1"/>
          </p:nvPr>
        </p:nvSpPr>
        <p:spPr>
          <a:xfrm>
            <a:off x="457199" y="907366"/>
            <a:ext cx="8229600" cy="4031893"/>
          </a:xfrm>
        </p:spPr>
        <p:txBody>
          <a:bodyPr>
            <a:normAutofit/>
          </a:bodyPr>
          <a:lstStyle/>
          <a:p>
            <a:pPr marL="0" indent="0" algn="ctr">
              <a:spcBef>
                <a:spcPts val="0"/>
              </a:spcBef>
              <a:spcAft>
                <a:spcPts val="600"/>
              </a:spcAft>
              <a:buNone/>
            </a:pPr>
            <a:r>
              <a:rPr lang="en-US" sz="1600" b="1" dirty="0" smtClean="0"/>
              <a:t>Generic expectations : </a:t>
            </a:r>
            <a:r>
              <a:rPr lang="en-US" sz="1600" b="1" dirty="0"/>
              <a:t>A safe </a:t>
            </a:r>
            <a:r>
              <a:rPr lang="en-US" sz="1600" b="1" dirty="0" smtClean="0"/>
              <a:t>nuclear energy </a:t>
            </a:r>
            <a:r>
              <a:rPr lang="en-US" sz="1600" b="1" dirty="0"/>
              <a:t>solution narrative </a:t>
            </a:r>
          </a:p>
          <a:p>
            <a:pPr marL="0" indent="0" algn="just">
              <a:spcBef>
                <a:spcPts val="0"/>
              </a:spcBef>
              <a:spcAft>
                <a:spcPts val="600"/>
              </a:spcAft>
              <a:buNone/>
            </a:pPr>
            <a:endParaRPr lang="en-US" sz="1400" dirty="0">
              <a:solidFill>
                <a:srgbClr val="FF0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751" y="1480771"/>
            <a:ext cx="5676396" cy="2999789"/>
          </a:xfrm>
          <a:prstGeom prst="rect">
            <a:avLst/>
          </a:prstGeom>
        </p:spPr>
      </p:pic>
    </p:spTree>
    <p:extLst>
      <p:ext uri="{BB962C8B-B14F-4D97-AF65-F5344CB8AC3E}">
        <p14:creationId xmlns:p14="http://schemas.microsoft.com/office/powerpoint/2010/main" val="17995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r>
              <a:rPr lang="fr-BE" sz="2400" b="1" dirty="0" smtClean="0"/>
              <a:t> (</a:t>
            </a:r>
            <a:r>
              <a:rPr lang="fr-BE" sz="2400" b="1" dirty="0" err="1" smtClean="0"/>
              <a:t>Safety</a:t>
            </a:r>
            <a:r>
              <a:rPr lang="fr-BE" sz="2400" b="1" dirty="0" smtClean="0"/>
              <a:t>)</a:t>
            </a:r>
            <a:endParaRPr lang="fr-BE" sz="2400" b="1" dirty="0"/>
          </a:p>
        </p:txBody>
      </p:sp>
      <p:sp>
        <p:nvSpPr>
          <p:cNvPr id="5" name="Espace réservé du contenu 4"/>
          <p:cNvSpPr>
            <a:spLocks noGrp="1"/>
          </p:cNvSpPr>
          <p:nvPr>
            <p:ph idx="1"/>
          </p:nvPr>
        </p:nvSpPr>
        <p:spPr>
          <a:xfrm>
            <a:off x="537516" y="980004"/>
            <a:ext cx="8068964" cy="3633186"/>
          </a:xfrm>
        </p:spPr>
        <p:txBody>
          <a:bodyPr>
            <a:normAutofit/>
          </a:bodyPr>
          <a:lstStyle/>
          <a:p>
            <a:pPr marL="0" indent="0" algn="ctr">
              <a:spcBef>
                <a:spcPts val="0"/>
              </a:spcBef>
              <a:spcAft>
                <a:spcPts val="600"/>
              </a:spcAft>
              <a:buNone/>
            </a:pPr>
            <a:r>
              <a:rPr lang="en-US" sz="1600" b="1" dirty="0"/>
              <a:t>I</a:t>
            </a:r>
            <a:r>
              <a:rPr lang="en-US" sz="1600" b="1" dirty="0" smtClean="0"/>
              <a:t>nterviewees’ expectations : a </a:t>
            </a:r>
            <a:r>
              <a:rPr lang="en-US" sz="1600" b="1" dirty="0"/>
              <a:t>safer solution, but with a few serious caveats </a:t>
            </a:r>
          </a:p>
          <a:p>
            <a:pPr marL="0" indent="0" algn="just">
              <a:spcBef>
                <a:spcPts val="0"/>
              </a:spcBef>
              <a:buNone/>
            </a:pPr>
            <a:endParaRPr lang="en-US" sz="1200" dirty="0" smtClean="0">
              <a:solidFill>
                <a:srgbClr val="FF0000"/>
              </a:solidFill>
            </a:endParaRPr>
          </a:p>
          <a:p>
            <a:pPr algn="just">
              <a:spcBef>
                <a:spcPts val="0"/>
              </a:spcBef>
              <a:spcAft>
                <a:spcPts val="600"/>
              </a:spcAft>
            </a:pPr>
            <a:r>
              <a:rPr lang="en-US" sz="1500" dirty="0" smtClean="0"/>
              <a:t>At a first glance: interviewees’ safety expectations did broadly converge with generic safety expectations</a:t>
            </a:r>
          </a:p>
          <a:p>
            <a:pPr algn="just">
              <a:spcBef>
                <a:spcPts val="0"/>
              </a:spcBef>
              <a:spcAft>
                <a:spcPts val="600"/>
              </a:spcAft>
            </a:pPr>
            <a:r>
              <a:rPr lang="en-US" sz="1500" dirty="0"/>
              <a:t>On closer </a:t>
            </a:r>
            <a:r>
              <a:rPr lang="en-US" sz="1500" dirty="0" smtClean="0"/>
              <a:t>inspection: interviewees simultaneously expressed serious caveats regarding safety</a:t>
            </a:r>
            <a:endParaRPr lang="en-US" sz="1100" dirty="0"/>
          </a:p>
          <a:p>
            <a:pPr marL="0" indent="0" algn="just">
              <a:spcBef>
                <a:spcPts val="0"/>
              </a:spcBef>
              <a:buNone/>
            </a:pPr>
            <a:endParaRPr lang="en-US" sz="1100" dirty="0"/>
          </a:p>
          <a:p>
            <a:pPr marL="0" indent="0" algn="just">
              <a:spcBef>
                <a:spcPts val="0"/>
              </a:spcBef>
              <a:buNone/>
            </a:pPr>
            <a:endParaRPr lang="en-US" sz="1100" dirty="0" smtClean="0"/>
          </a:p>
          <a:p>
            <a:pPr marL="0" indent="0" algn="ctr">
              <a:spcBef>
                <a:spcPts val="0"/>
              </a:spcBef>
              <a:spcAft>
                <a:spcPts val="600"/>
              </a:spcAft>
              <a:buNone/>
            </a:pPr>
            <a:r>
              <a:rPr lang="en-US" sz="1500" dirty="0" smtClean="0"/>
              <a:t>To reach an equivalent </a:t>
            </a:r>
            <a:r>
              <a:rPr lang="en-US" sz="1500" dirty="0"/>
              <a:t>power </a:t>
            </a:r>
            <a:r>
              <a:rPr lang="en-US" sz="1500" dirty="0" smtClean="0"/>
              <a:t>capacity to larger systems, nuclear accident </a:t>
            </a:r>
            <a:r>
              <a:rPr lang="en-US" sz="1500" dirty="0"/>
              <a:t>probability would likely remain </a:t>
            </a:r>
            <a:r>
              <a:rPr lang="en-US" sz="1500" dirty="0" smtClean="0"/>
              <a:t>similar when using SMRs :</a:t>
            </a:r>
          </a:p>
          <a:p>
            <a:pPr marL="0" indent="0" algn="ctr">
              <a:spcBef>
                <a:spcPts val="600"/>
              </a:spcBef>
              <a:spcAft>
                <a:spcPts val="600"/>
              </a:spcAft>
              <a:buNone/>
            </a:pPr>
            <a:r>
              <a:rPr lang="en-US" sz="1400" dirty="0"/>
              <a:t>“When you reduce the power, you make it safer which means, in that language, that the probability of something terrible happening will be reduced by a factor of ten. […] In fact, you decrease the probability by a factor of ten for each small reactor but, at the same time, you have ten reactors. Yeah, so theoretically, the probability has not changed.” (L, Research Engineer, Reactor Physics</a:t>
            </a:r>
            <a:r>
              <a:rPr lang="en-US" sz="1400" dirty="0" smtClean="0"/>
              <a:t>);</a:t>
            </a:r>
          </a:p>
        </p:txBody>
      </p:sp>
    </p:spTree>
    <p:extLst>
      <p:ext uri="{BB962C8B-B14F-4D97-AF65-F5344CB8AC3E}">
        <p14:creationId xmlns:p14="http://schemas.microsoft.com/office/powerpoint/2010/main" val="392139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r>
              <a:rPr lang="fr-BE" sz="2400" b="1" dirty="0" smtClean="0"/>
              <a:t> (</a:t>
            </a:r>
            <a:r>
              <a:rPr lang="fr-BE" sz="2400" b="1" dirty="0" err="1" smtClean="0"/>
              <a:t>Safety</a:t>
            </a:r>
            <a:r>
              <a:rPr lang="fr-BE" sz="2400" b="1" dirty="0" smtClean="0"/>
              <a:t>)</a:t>
            </a:r>
            <a:endParaRPr lang="fr-BE" sz="2400" b="1" dirty="0"/>
          </a:p>
        </p:txBody>
      </p:sp>
      <p:sp>
        <p:nvSpPr>
          <p:cNvPr id="5" name="Espace réservé du contenu 4"/>
          <p:cNvSpPr>
            <a:spLocks noGrp="1"/>
          </p:cNvSpPr>
          <p:nvPr>
            <p:ph idx="1"/>
          </p:nvPr>
        </p:nvSpPr>
        <p:spPr>
          <a:xfrm>
            <a:off x="457199" y="980003"/>
            <a:ext cx="8229600" cy="4099933"/>
          </a:xfrm>
        </p:spPr>
        <p:txBody>
          <a:bodyPr>
            <a:normAutofit fontScale="92500" lnSpcReduction="10000"/>
          </a:bodyPr>
          <a:lstStyle/>
          <a:p>
            <a:pPr marL="0" indent="0" algn="ctr">
              <a:spcBef>
                <a:spcPts val="600"/>
              </a:spcBef>
              <a:spcAft>
                <a:spcPts val="600"/>
              </a:spcAft>
              <a:buNone/>
            </a:pPr>
            <a:r>
              <a:rPr lang="en-US" sz="1600" dirty="0" smtClean="0"/>
              <a:t>In </a:t>
            </a:r>
            <a:r>
              <a:rPr lang="en-US" sz="1600" dirty="0"/>
              <a:t>order to keep costs acceptable, SMRs developers will likely not try to go beyond what is already expected in safety regulations :</a:t>
            </a:r>
          </a:p>
          <a:p>
            <a:pPr marL="0" indent="0" algn="ctr">
              <a:spcBef>
                <a:spcPts val="600"/>
              </a:spcBef>
              <a:spcAft>
                <a:spcPts val="600"/>
              </a:spcAft>
              <a:buNone/>
            </a:pPr>
            <a:r>
              <a:rPr lang="en-US" sz="1400" dirty="0"/>
              <a:t>“Honestly, I have a hard time convincing myself that we'll be able to scatter objects that are nuclear reactors all over a parking lot, on an industrial site, however secure it may be... [...] Because at a nuclear power plant, you've got fences, you've got a security force, you've got the national gendarmerie” (I, Head of engineering office, Reactor physics</a:t>
            </a:r>
            <a:r>
              <a:rPr lang="en-US" sz="1400" dirty="0" smtClean="0"/>
              <a:t>)</a:t>
            </a:r>
          </a:p>
          <a:p>
            <a:pPr marL="0" indent="0" algn="ctr">
              <a:spcBef>
                <a:spcPts val="0"/>
              </a:spcBef>
              <a:buNone/>
            </a:pPr>
            <a:endParaRPr lang="en-US" sz="1300" dirty="0" smtClean="0"/>
          </a:p>
          <a:p>
            <a:pPr marL="0" indent="0" algn="ctr">
              <a:spcBef>
                <a:spcPts val="600"/>
              </a:spcBef>
              <a:spcAft>
                <a:spcPts val="600"/>
              </a:spcAft>
              <a:buNone/>
            </a:pPr>
            <a:r>
              <a:rPr lang="en-US" sz="1600" dirty="0" smtClean="0"/>
              <a:t>Depending on the technology used in the SMR, a smaller size does not necessarily improve safety :</a:t>
            </a:r>
          </a:p>
          <a:p>
            <a:pPr marL="0" indent="0" algn="ctr">
              <a:spcBef>
                <a:spcPts val="600"/>
              </a:spcBef>
              <a:spcAft>
                <a:spcPts val="600"/>
              </a:spcAft>
              <a:buNone/>
            </a:pPr>
            <a:r>
              <a:rPr lang="en-US" sz="1400" dirty="0"/>
              <a:t>“To say that smaller is safer may be too straightforward. Because smaller, for example, means higher heat losses. And if you are using, for example, a heavy metal [for cooling], then the probability of freezing will be higher for a small system. It's evident and this is a very dangerous accident for lead cooled fast reactor, for example” (M, Head of research group, Reactor physics).</a:t>
            </a:r>
          </a:p>
          <a:p>
            <a:pPr marL="0" indent="0" algn="ctr">
              <a:spcBef>
                <a:spcPts val="0"/>
              </a:spcBef>
              <a:buNone/>
            </a:pPr>
            <a:endParaRPr lang="en-US" sz="1300" dirty="0" smtClean="0"/>
          </a:p>
          <a:p>
            <a:pPr marL="0" indent="0" algn="ctr">
              <a:spcBef>
                <a:spcPts val="600"/>
              </a:spcBef>
              <a:spcAft>
                <a:spcPts val="600"/>
              </a:spcAft>
              <a:buNone/>
            </a:pPr>
            <a:r>
              <a:rPr lang="en-US" sz="1600" dirty="0" smtClean="0"/>
              <a:t>Increased security risks due to the multiplication of nuclear infrastructures across territories :</a:t>
            </a:r>
          </a:p>
          <a:p>
            <a:pPr marL="0" indent="0" algn="ctr">
              <a:spcBef>
                <a:spcPts val="600"/>
              </a:spcBef>
              <a:spcAft>
                <a:spcPts val="600"/>
              </a:spcAft>
              <a:buNone/>
            </a:pPr>
            <a:r>
              <a:rPr lang="en-US" sz="1400" dirty="0" smtClean="0"/>
              <a:t>“Honestly, I have a hard time convincing myself that we'll be able to scatter objects that are nuclear reactors all over a parking lot, on an industrial site, however secure it may be... [...] Because at a nuclear power plant, you've got fences, you've got a security force, you've got the national gendarmerie” (I, Head of engineering office, Reactor physics)</a:t>
            </a:r>
            <a:endParaRPr lang="en-US" sz="1400" dirty="0"/>
          </a:p>
        </p:txBody>
      </p:sp>
    </p:spTree>
    <p:extLst>
      <p:ext uri="{BB962C8B-B14F-4D97-AF65-F5344CB8AC3E}">
        <p14:creationId xmlns:p14="http://schemas.microsoft.com/office/powerpoint/2010/main" val="117658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r>
              <a:rPr lang="fr-BE" sz="2400" b="1" dirty="0" smtClean="0"/>
              <a:t> (</a:t>
            </a:r>
            <a:r>
              <a:rPr lang="fr-BE" sz="2400" b="1" dirty="0" err="1" smtClean="0"/>
              <a:t>Safety</a:t>
            </a:r>
            <a:r>
              <a:rPr lang="fr-BE" sz="2400" b="1" dirty="0" smtClean="0"/>
              <a:t>)</a:t>
            </a:r>
            <a:endParaRPr lang="fr-BE" sz="2400"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61" y="1133996"/>
            <a:ext cx="6892073" cy="3716077"/>
          </a:xfrm>
          <a:prstGeom prst="rect">
            <a:avLst/>
          </a:prstGeom>
        </p:spPr>
      </p:pic>
    </p:spTree>
    <p:extLst>
      <p:ext uri="{BB962C8B-B14F-4D97-AF65-F5344CB8AC3E}">
        <p14:creationId xmlns:p14="http://schemas.microsoft.com/office/powerpoint/2010/main" val="219258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r>
              <a:rPr lang="fr-BE" sz="2400" b="1" dirty="0" smtClean="0"/>
              <a:t> (General)</a:t>
            </a:r>
            <a:endParaRPr lang="fr-BE" sz="2400" b="1" dirty="0"/>
          </a:p>
        </p:txBody>
      </p:sp>
      <p:sp>
        <p:nvSpPr>
          <p:cNvPr id="5" name="Espace réservé du contenu 4"/>
          <p:cNvSpPr>
            <a:spLocks noGrp="1"/>
          </p:cNvSpPr>
          <p:nvPr>
            <p:ph idx="1"/>
          </p:nvPr>
        </p:nvSpPr>
        <p:spPr>
          <a:xfrm>
            <a:off x="515922" y="1099386"/>
            <a:ext cx="8229600" cy="3365522"/>
          </a:xfrm>
        </p:spPr>
        <p:txBody>
          <a:bodyPr>
            <a:normAutofit/>
          </a:bodyPr>
          <a:lstStyle/>
          <a:p>
            <a:pPr marL="0" indent="0" algn="just">
              <a:spcBef>
                <a:spcPts val="0"/>
              </a:spcBef>
              <a:spcAft>
                <a:spcPts val="600"/>
              </a:spcAft>
              <a:buNone/>
            </a:pPr>
            <a:r>
              <a:rPr lang="en-US" sz="1600" b="1" dirty="0" smtClean="0"/>
              <a:t>General results :</a:t>
            </a:r>
          </a:p>
          <a:p>
            <a:pPr>
              <a:spcBef>
                <a:spcPts val="0"/>
              </a:spcBef>
              <a:spcAft>
                <a:spcPts val="600"/>
              </a:spcAft>
              <a:buFont typeface="Wingdings" panose="05000000000000000000" pitchFamily="2" charset="2"/>
              <a:buChar char="Ø"/>
            </a:pPr>
            <a:r>
              <a:rPr lang="en-US" sz="1600" dirty="0"/>
              <a:t>A</a:t>
            </a:r>
            <a:r>
              <a:rPr lang="en-US" sz="1600" dirty="0" smtClean="0"/>
              <a:t>n apparent congruence </a:t>
            </a:r>
            <a:r>
              <a:rPr lang="en-US" sz="1600" dirty="0"/>
              <a:t>between interviewees’ expectations and those of the international SMR discursive </a:t>
            </a:r>
            <a:r>
              <a:rPr lang="en-US" sz="1600" dirty="0" smtClean="0"/>
              <a:t>community;</a:t>
            </a:r>
            <a:endParaRPr lang="en-US" sz="1600" dirty="0"/>
          </a:p>
          <a:p>
            <a:pPr>
              <a:spcBef>
                <a:spcPts val="0"/>
              </a:spcBef>
              <a:spcAft>
                <a:spcPts val="600"/>
              </a:spcAft>
              <a:buFont typeface="Wingdings" panose="05000000000000000000" pitchFamily="2" charset="2"/>
              <a:buChar char="Ø"/>
            </a:pPr>
            <a:r>
              <a:rPr lang="en-US" sz="1600" dirty="0" smtClean="0"/>
              <a:t>Yet, developers tempered generic expectations by </a:t>
            </a:r>
            <a:r>
              <a:rPr lang="en-US" sz="1600" dirty="0"/>
              <a:t>highlighting many caveats and limitations associated with smaller systems (e.g., on safety, flexibility</a:t>
            </a:r>
            <a:r>
              <a:rPr lang="en-US" sz="1600" dirty="0" smtClean="0"/>
              <a:t>, costs </a:t>
            </a:r>
            <a:r>
              <a:rPr lang="en-US" sz="1600" dirty="0"/>
              <a:t>etc.) ;</a:t>
            </a:r>
          </a:p>
          <a:p>
            <a:pPr>
              <a:spcBef>
                <a:spcPts val="0"/>
              </a:spcBef>
              <a:spcAft>
                <a:spcPts val="600"/>
              </a:spcAft>
              <a:buFont typeface="Wingdings" panose="05000000000000000000" pitchFamily="2" charset="2"/>
              <a:buChar char="Ø"/>
            </a:pPr>
            <a:r>
              <a:rPr lang="en-US" sz="1600" dirty="0"/>
              <a:t>A general preference for larger, more efficient and optimized systems </a:t>
            </a:r>
            <a:r>
              <a:rPr lang="en-US" sz="1600" dirty="0" smtClean="0"/>
              <a:t>;</a:t>
            </a:r>
            <a:endParaRPr lang="en-US" sz="1600" dirty="0"/>
          </a:p>
        </p:txBody>
      </p:sp>
    </p:spTree>
    <p:extLst>
      <p:ext uri="{BB962C8B-B14F-4D97-AF65-F5344CB8AC3E}">
        <p14:creationId xmlns:p14="http://schemas.microsoft.com/office/powerpoint/2010/main" val="32828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r>
              <a:rPr lang="fr-BE" sz="2400" b="1" dirty="0" smtClean="0"/>
              <a:t> (General)</a:t>
            </a:r>
            <a:endParaRPr lang="fr-BE" sz="2400" b="1" dirty="0"/>
          </a:p>
        </p:txBody>
      </p:sp>
      <p:sp>
        <p:nvSpPr>
          <p:cNvPr id="5" name="Espace réservé du contenu 4"/>
          <p:cNvSpPr>
            <a:spLocks noGrp="1"/>
          </p:cNvSpPr>
          <p:nvPr>
            <p:ph idx="1"/>
          </p:nvPr>
        </p:nvSpPr>
        <p:spPr>
          <a:xfrm>
            <a:off x="515922" y="1099386"/>
            <a:ext cx="8229600" cy="3365522"/>
          </a:xfrm>
        </p:spPr>
        <p:txBody>
          <a:bodyPr>
            <a:normAutofit/>
          </a:bodyPr>
          <a:lstStyle/>
          <a:p>
            <a:pPr marL="0" indent="0" algn="ctr">
              <a:buNone/>
            </a:pPr>
            <a:r>
              <a:rPr lang="en-US" sz="1600" dirty="0" smtClean="0"/>
              <a:t>Instead of a one size fits all solution, interviewees did generally depict SMRs as a </a:t>
            </a:r>
            <a:r>
              <a:rPr lang="en-US" sz="1600" dirty="0"/>
              <a:t>necessary </a:t>
            </a:r>
            <a:r>
              <a:rPr lang="en-US" sz="1600" u="sng" dirty="0"/>
              <a:t>stepping stone</a:t>
            </a:r>
            <a:r>
              <a:rPr lang="en-US" sz="1600" dirty="0"/>
              <a:t> towards a </a:t>
            </a:r>
            <a:r>
              <a:rPr lang="en-US" sz="1600" dirty="0" smtClean="0"/>
              <a:t>revitalization </a:t>
            </a:r>
            <a:r>
              <a:rPr lang="en-US" sz="1600" dirty="0"/>
              <a:t>of the nuclear </a:t>
            </a:r>
            <a:r>
              <a:rPr lang="en-US" sz="1600" dirty="0" smtClean="0"/>
              <a:t>sector</a:t>
            </a:r>
          </a:p>
          <a:p>
            <a:pPr marL="0" indent="0" algn="just">
              <a:buNone/>
            </a:pPr>
            <a:endParaRPr lang="en-US" sz="1600" dirty="0"/>
          </a:p>
          <a:p>
            <a:pPr algn="just"/>
            <a:r>
              <a:rPr lang="en-US" sz="1400" dirty="0" smtClean="0"/>
              <a:t>Generate public interest with a new image (rebranding nuclear energy) ;</a:t>
            </a:r>
          </a:p>
          <a:p>
            <a:pPr algn="just"/>
            <a:r>
              <a:rPr lang="en-US" sz="1400" dirty="0" smtClean="0"/>
              <a:t>Attract much needed human an financial resources for the nuclear sector ;</a:t>
            </a:r>
          </a:p>
          <a:p>
            <a:pPr algn="just"/>
            <a:r>
              <a:rPr lang="en-US" sz="1400" dirty="0" smtClean="0"/>
              <a:t>Gradually rebuild the </a:t>
            </a:r>
            <a:r>
              <a:rPr lang="en-US" sz="1400" dirty="0"/>
              <a:t>l</a:t>
            </a:r>
            <a:r>
              <a:rPr lang="en-US" sz="1400" dirty="0" smtClean="0"/>
              <a:t>ost competences and industrial capabilities of the sector ;</a:t>
            </a:r>
          </a:p>
          <a:p>
            <a:pPr algn="just"/>
            <a:r>
              <a:rPr lang="en-US" sz="1400" dirty="0" smtClean="0"/>
              <a:t>Gain </a:t>
            </a:r>
            <a:r>
              <a:rPr lang="en-US" sz="1400" dirty="0"/>
              <a:t>back the competences needed to build larger </a:t>
            </a:r>
            <a:r>
              <a:rPr lang="en-US" sz="1400" dirty="0" smtClean="0"/>
              <a:t>systems</a:t>
            </a:r>
          </a:p>
          <a:p>
            <a:pPr marL="57150" indent="0" algn="just">
              <a:buNone/>
            </a:pPr>
            <a:endParaRPr lang="en-US" sz="1800" dirty="0"/>
          </a:p>
          <a:p>
            <a:pPr marL="57150" indent="0" algn="ctr">
              <a:buNone/>
            </a:pPr>
            <a:r>
              <a:rPr lang="en-US" sz="1400" dirty="0"/>
              <a:t>“So, modularity can help us to get back the </a:t>
            </a:r>
            <a:r>
              <a:rPr lang="en-US" sz="1400" dirty="0" smtClean="0"/>
              <a:t>competencies</a:t>
            </a:r>
            <a:r>
              <a:rPr lang="en-US" sz="1400" dirty="0"/>
              <a:t>. But once we have the competences, we can forget about small and forget about... Okay. Keep modular wherever we can, but once we have the competencies, we can build big and not small modular reactors” (L, Research Engineer, Reactor Physics).</a:t>
            </a:r>
            <a:endParaRPr lang="en-US" sz="1400" dirty="0" smtClean="0"/>
          </a:p>
        </p:txBody>
      </p:sp>
    </p:spTree>
    <p:extLst>
      <p:ext uri="{BB962C8B-B14F-4D97-AF65-F5344CB8AC3E}">
        <p14:creationId xmlns:p14="http://schemas.microsoft.com/office/powerpoint/2010/main" val="181154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309454"/>
            <a:ext cx="7639171" cy="567349"/>
          </a:xfrm>
        </p:spPr>
        <p:txBody>
          <a:bodyPr>
            <a:normAutofit/>
          </a:bodyPr>
          <a:lstStyle/>
          <a:p>
            <a:pPr algn="ctr"/>
            <a:r>
              <a:rPr lang="fr-BE" sz="2400" b="1" dirty="0" smtClean="0"/>
              <a:t>V. </a:t>
            </a:r>
            <a:r>
              <a:rPr lang="fr-BE" sz="2400" b="1" dirty="0" err="1" smtClean="0"/>
              <a:t>Preliminary</a:t>
            </a:r>
            <a:r>
              <a:rPr lang="fr-BE" sz="2400" b="1" dirty="0" smtClean="0"/>
              <a:t> conclusion and discussion</a:t>
            </a:r>
            <a:endParaRPr lang="fr-BE" sz="2400" b="1" dirty="0"/>
          </a:p>
        </p:txBody>
      </p:sp>
      <p:sp>
        <p:nvSpPr>
          <p:cNvPr id="5" name="Espace réservé du contenu 4"/>
          <p:cNvSpPr>
            <a:spLocks noGrp="1"/>
          </p:cNvSpPr>
          <p:nvPr>
            <p:ph idx="1"/>
          </p:nvPr>
        </p:nvSpPr>
        <p:spPr>
          <a:xfrm>
            <a:off x="457198" y="876803"/>
            <a:ext cx="8229600" cy="3988961"/>
          </a:xfrm>
        </p:spPr>
        <p:txBody>
          <a:bodyPr>
            <a:normAutofit/>
          </a:bodyPr>
          <a:lstStyle/>
          <a:p>
            <a:pPr marL="0" indent="0" algn="ctr">
              <a:buNone/>
            </a:pPr>
            <a:r>
              <a:rPr lang="en-US" sz="1600" b="1" dirty="0" smtClean="0"/>
              <a:t>Aligning </a:t>
            </a:r>
            <a:r>
              <a:rPr lang="en-US" sz="1600" b="1" dirty="0"/>
              <a:t>collective and situated </a:t>
            </a:r>
            <a:r>
              <a:rPr lang="en-US" sz="1600" b="1" dirty="0" smtClean="0"/>
              <a:t>expectations: towards a strategic promise?</a:t>
            </a:r>
          </a:p>
          <a:p>
            <a:pPr marL="0" indent="0" algn="ctr">
              <a:buNone/>
            </a:pPr>
            <a:endParaRPr lang="en-US" sz="1400" dirty="0" smtClean="0">
              <a:solidFill>
                <a:srgbClr val="FF0000"/>
              </a:solidFill>
            </a:endParaRPr>
          </a:p>
          <a:p>
            <a:pPr marL="0" indent="0" algn="ctr">
              <a:buNone/>
            </a:pPr>
            <a:r>
              <a:rPr lang="en-US" sz="1600" dirty="0" smtClean="0"/>
              <a:t>SMR developers did share many expectations which are not exactly aligned with generic expectations. Yet somehow, these mismatched expectations are realigned in developers’ discourses.</a:t>
            </a:r>
            <a:endParaRPr lang="en-US" sz="1600" dirty="0"/>
          </a:p>
          <a:p>
            <a:pPr algn="just"/>
            <a:endParaRPr lang="en-US" sz="1600" dirty="0">
              <a:solidFill>
                <a:srgbClr val="FF0000"/>
              </a:solidFill>
            </a:endParaRPr>
          </a:p>
          <a:p>
            <a:pPr algn="just">
              <a:spcBef>
                <a:spcPts val="600"/>
              </a:spcBef>
            </a:pPr>
            <a:r>
              <a:rPr lang="en-US" sz="1600" dirty="0"/>
              <a:t>M</a:t>
            </a:r>
            <a:r>
              <a:rPr lang="en-US" sz="1600" dirty="0" smtClean="0"/>
              <a:t>isaligned </a:t>
            </a:r>
            <a:r>
              <a:rPr lang="en-US" sz="1600" dirty="0"/>
              <a:t>expectations </a:t>
            </a:r>
            <a:r>
              <a:rPr lang="en-US" sz="1600" dirty="0" smtClean="0"/>
              <a:t>at </a:t>
            </a:r>
            <a:r>
              <a:rPr lang="en-US" sz="1600" dirty="0"/>
              <a:t>the individual and collective </a:t>
            </a:r>
            <a:r>
              <a:rPr lang="en-US" sz="1600" dirty="0" smtClean="0"/>
              <a:t>level are reconciled by developers through the articulation of a </a:t>
            </a:r>
            <a:r>
              <a:rPr lang="en-US" sz="1600" u="sng" dirty="0" smtClean="0"/>
              <a:t>strategic promise</a:t>
            </a:r>
            <a:r>
              <a:rPr lang="en-US" sz="1600" dirty="0" smtClean="0"/>
              <a:t> associated with SMRs;</a:t>
            </a:r>
            <a:endParaRPr lang="en-US" sz="1600" dirty="0"/>
          </a:p>
          <a:p>
            <a:pPr algn="just">
              <a:spcBef>
                <a:spcPts val="600"/>
              </a:spcBef>
            </a:pPr>
            <a:r>
              <a:rPr lang="en-US" sz="1600" u="sng" dirty="0" smtClean="0"/>
              <a:t>Strategic promises</a:t>
            </a:r>
            <a:r>
              <a:rPr lang="en-US" sz="1600" dirty="0" smtClean="0"/>
              <a:t> as way of redirecting mismatched expectations </a:t>
            </a:r>
            <a:r>
              <a:rPr lang="en-US" sz="1600" dirty="0"/>
              <a:t>towards a higher desirable outcome that is shared by </a:t>
            </a:r>
            <a:r>
              <a:rPr lang="en-US" sz="1600" dirty="0" smtClean="0"/>
              <a:t>all those </a:t>
            </a:r>
            <a:r>
              <a:rPr lang="en-US" sz="1600" dirty="0"/>
              <a:t>who engage in </a:t>
            </a:r>
            <a:r>
              <a:rPr lang="en-US" sz="1600" dirty="0" smtClean="0"/>
              <a:t>R&amp;D activities</a:t>
            </a:r>
            <a:r>
              <a:rPr lang="en-US" sz="1600" dirty="0"/>
              <a:t>;</a:t>
            </a:r>
            <a:endParaRPr lang="en-US" sz="1600" dirty="0" smtClean="0"/>
          </a:p>
          <a:p>
            <a:pPr algn="just">
              <a:spcBef>
                <a:spcPts val="600"/>
              </a:spcBef>
            </a:pPr>
            <a:r>
              <a:rPr lang="en-US" sz="1600" dirty="0" smtClean="0"/>
              <a:t>For example: SMRs hold the promise of a durable revitalization of the nuclear energy sector and the replenishment of competences needed to build large nuclear reactors.</a:t>
            </a:r>
          </a:p>
        </p:txBody>
      </p:sp>
    </p:spTree>
    <p:extLst>
      <p:ext uri="{BB962C8B-B14F-4D97-AF65-F5344CB8AC3E}">
        <p14:creationId xmlns:p14="http://schemas.microsoft.com/office/powerpoint/2010/main" val="41984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22914" y="3301693"/>
            <a:ext cx="5233307" cy="732320"/>
          </a:xfrm>
        </p:spPr>
        <p:txBody>
          <a:bodyPr>
            <a:normAutofit fontScale="90000"/>
          </a:bodyPr>
          <a:lstStyle/>
          <a:p>
            <a:r>
              <a:rPr lang="en-US" dirty="0" smtClean="0"/>
              <a:t>Thank you for your attention !</a:t>
            </a:r>
            <a:endParaRPr lang="en-US" dirty="0"/>
          </a:p>
        </p:txBody>
      </p:sp>
      <p:sp>
        <p:nvSpPr>
          <p:cNvPr id="3" name="Espace réservé du texte 2"/>
          <p:cNvSpPr>
            <a:spLocks noGrp="1"/>
          </p:cNvSpPr>
          <p:nvPr>
            <p:ph type="body" sz="quarter" idx="10"/>
          </p:nvPr>
        </p:nvSpPr>
        <p:spPr>
          <a:xfrm>
            <a:off x="3889948" y="4142935"/>
            <a:ext cx="4986652" cy="803819"/>
          </a:xfrm>
        </p:spPr>
        <p:txBody>
          <a:bodyPr/>
          <a:lstStyle/>
          <a:p>
            <a:r>
              <a:rPr lang="fr-FR" dirty="0" err="1" smtClean="0"/>
              <a:t>Any</a:t>
            </a:r>
            <a:r>
              <a:rPr lang="fr-FR" dirty="0" smtClean="0"/>
              <a:t> questions ?</a:t>
            </a:r>
            <a:endParaRPr lang="fr-FR" sz="14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707" y="860564"/>
            <a:ext cx="973164" cy="51577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985" y="1425578"/>
            <a:ext cx="1081015" cy="540931"/>
          </a:xfrm>
          <a:prstGeom prst="rect">
            <a:avLst/>
          </a:prstGeom>
        </p:spPr>
      </p:pic>
    </p:spTree>
    <p:extLst>
      <p:ext uri="{BB962C8B-B14F-4D97-AF65-F5344CB8AC3E}">
        <p14:creationId xmlns:p14="http://schemas.microsoft.com/office/powerpoint/2010/main" val="18176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405" y="1088822"/>
            <a:ext cx="6521188" cy="3665967"/>
          </a:xfrm>
          <a:prstGeom prst="rect">
            <a:avLst/>
          </a:prstGeom>
        </p:spPr>
      </p:pic>
      <p:sp>
        <p:nvSpPr>
          <p:cNvPr id="6" name="ZoneTexte 5"/>
          <p:cNvSpPr txBox="1"/>
          <p:nvPr/>
        </p:nvSpPr>
        <p:spPr>
          <a:xfrm>
            <a:off x="2261061" y="4860868"/>
            <a:ext cx="4621876" cy="241069"/>
          </a:xfrm>
          <a:prstGeom prst="rect">
            <a:avLst/>
          </a:prstGeom>
        </p:spPr>
        <p:txBody>
          <a:bodyPr vert="horz" wrap="square" lIns="91440" tIns="45720" rIns="91440" bIns="45720" rtlCol="0" anchor="ctr">
            <a:normAutofit fontScale="32500" lnSpcReduction="20000"/>
          </a:bodyPr>
          <a:lstStyle/>
          <a:p>
            <a:pPr algn="ctr"/>
            <a:r>
              <a:rPr lang="en-US" sz="2800" u="sng" dirty="0" smtClean="0">
                <a:hlinkClick r:id="rId4"/>
              </a:rPr>
              <a:t>https</a:t>
            </a:r>
            <a:r>
              <a:rPr lang="en-US" sz="2800" u="sng" dirty="0">
                <a:hlinkClick r:id="rId4"/>
              </a:rPr>
              <a:t>://www.iaea.org/newscenter/news/what-are-small-modular-reactors-smrs</a:t>
            </a:r>
            <a:endParaRPr lang="fr-BE" sz="2800" dirty="0"/>
          </a:p>
          <a:p>
            <a:endParaRPr lang="fr-BE" dirty="0" smtClean="0"/>
          </a:p>
        </p:txBody>
      </p:sp>
      <p:sp>
        <p:nvSpPr>
          <p:cNvPr id="7" name="Titre 3"/>
          <p:cNvSpPr>
            <a:spLocks noGrp="1"/>
          </p:cNvSpPr>
          <p:nvPr>
            <p:ph type="title"/>
          </p:nvPr>
        </p:nvSpPr>
        <p:spPr>
          <a:xfrm>
            <a:off x="752414" y="537569"/>
            <a:ext cx="7639171" cy="567349"/>
          </a:xfrm>
        </p:spPr>
        <p:txBody>
          <a:bodyPr>
            <a:noAutofit/>
          </a:bodyPr>
          <a:lstStyle/>
          <a:p>
            <a:pPr algn="ctr"/>
            <a:r>
              <a:rPr lang="en-US" sz="2400" b="1" dirty="0" smtClean="0"/>
              <a:t>I. SMRs – </a:t>
            </a:r>
            <a:r>
              <a:rPr lang="en-US" sz="2400" b="1" dirty="0"/>
              <a:t>At the forefront of the nuclear innovation race </a:t>
            </a:r>
            <a:endParaRPr lang="fr-BE" sz="1800" b="1" dirty="0"/>
          </a:p>
        </p:txBody>
      </p:sp>
    </p:spTree>
    <p:extLst>
      <p:ext uri="{BB962C8B-B14F-4D97-AF65-F5344CB8AC3E}">
        <p14:creationId xmlns:p14="http://schemas.microsoft.com/office/powerpoint/2010/main" val="92711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537569"/>
            <a:ext cx="7639171" cy="567349"/>
          </a:xfrm>
        </p:spPr>
        <p:txBody>
          <a:bodyPr>
            <a:noAutofit/>
          </a:bodyPr>
          <a:lstStyle/>
          <a:p>
            <a:pPr algn="ctr"/>
            <a:r>
              <a:rPr lang="en-US" sz="2400" b="1" dirty="0" smtClean="0"/>
              <a:t>I. SMRs – </a:t>
            </a:r>
            <a:r>
              <a:rPr lang="en-US" sz="2400" b="1" dirty="0"/>
              <a:t>At the forefront of the nuclear innovation race </a:t>
            </a:r>
            <a:endParaRPr lang="fr-BE" sz="1800" b="1" dirty="0"/>
          </a:p>
        </p:txBody>
      </p:sp>
      <p:sp>
        <p:nvSpPr>
          <p:cNvPr id="5" name="Espace réservé du contenu 4"/>
          <p:cNvSpPr>
            <a:spLocks noGrp="1"/>
          </p:cNvSpPr>
          <p:nvPr>
            <p:ph idx="1"/>
          </p:nvPr>
        </p:nvSpPr>
        <p:spPr>
          <a:xfrm>
            <a:off x="966026" y="1406914"/>
            <a:ext cx="7425559" cy="3073646"/>
          </a:xfrm>
        </p:spPr>
        <p:txBody>
          <a:bodyPr anchor="ctr">
            <a:noAutofit/>
          </a:bodyPr>
          <a:lstStyle/>
          <a:p>
            <a:pPr marL="0" indent="0" algn="ctr">
              <a:spcBef>
                <a:spcPts val="600"/>
              </a:spcBef>
              <a:spcAft>
                <a:spcPts val="600"/>
              </a:spcAft>
              <a:buNone/>
            </a:pPr>
            <a:r>
              <a:rPr lang="en-US" sz="1600" dirty="0" smtClean="0"/>
              <a:t>“There </a:t>
            </a:r>
            <a:r>
              <a:rPr lang="en-US" sz="1600" dirty="0"/>
              <a:t>is a race underway. The race is among leading countries and companies to prove this technology and bring it to market.”  (von der </a:t>
            </a:r>
            <a:r>
              <a:rPr lang="en-US" sz="1600" dirty="0" err="1"/>
              <a:t>Leyen</a:t>
            </a:r>
            <a:r>
              <a:rPr lang="en-US" sz="1600" dirty="0"/>
              <a:t>, 2024)</a:t>
            </a:r>
          </a:p>
          <a:p>
            <a:pPr marL="0" indent="0">
              <a:spcBef>
                <a:spcPts val="600"/>
              </a:spcBef>
              <a:spcAft>
                <a:spcPts val="600"/>
              </a:spcAft>
              <a:buNone/>
            </a:pPr>
            <a:endParaRPr lang="en-US" sz="1600" dirty="0" smtClean="0"/>
          </a:p>
          <a:p>
            <a:pPr>
              <a:spcBef>
                <a:spcPts val="600"/>
              </a:spcBef>
              <a:spcAft>
                <a:spcPts val="600"/>
              </a:spcAft>
            </a:pPr>
            <a:r>
              <a:rPr lang="en-US" sz="1600" dirty="0" smtClean="0"/>
              <a:t>98 SMR projects at various stages of development in 2024 (NEA, 2024) ;</a:t>
            </a:r>
          </a:p>
          <a:p>
            <a:pPr>
              <a:spcBef>
                <a:spcPts val="600"/>
              </a:spcBef>
              <a:spcAft>
                <a:spcPts val="600"/>
              </a:spcAft>
            </a:pPr>
            <a:r>
              <a:rPr lang="en-US" sz="1600" dirty="0"/>
              <a:t>Most projects in the United States, Canada, and the United Kingdom </a:t>
            </a:r>
            <a:r>
              <a:rPr lang="en-US" sz="1600" dirty="0" smtClean="0"/>
              <a:t>;</a:t>
            </a:r>
          </a:p>
          <a:p>
            <a:pPr>
              <a:spcBef>
                <a:spcPts val="600"/>
              </a:spcBef>
              <a:spcAft>
                <a:spcPts val="600"/>
              </a:spcAft>
            </a:pPr>
            <a:r>
              <a:rPr lang="en-US" sz="1600" dirty="0" smtClean="0"/>
              <a:t>Spearheaded by Startups; Traditional nuclear actors; national laboratories and universities</a:t>
            </a:r>
          </a:p>
        </p:txBody>
      </p:sp>
    </p:spTree>
    <p:extLst>
      <p:ext uri="{BB962C8B-B14F-4D97-AF65-F5344CB8AC3E}">
        <p14:creationId xmlns:p14="http://schemas.microsoft.com/office/powerpoint/2010/main" val="115172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297726"/>
            <a:ext cx="7639171" cy="567349"/>
          </a:xfrm>
        </p:spPr>
        <p:txBody>
          <a:bodyPr>
            <a:noAutofit/>
          </a:bodyPr>
          <a:lstStyle/>
          <a:p>
            <a:pPr algn="ctr"/>
            <a:r>
              <a:rPr lang="en-US" sz="2400" b="1" dirty="0" smtClean="0"/>
              <a:t>I. SMRs – </a:t>
            </a:r>
            <a:r>
              <a:rPr lang="en-US" sz="2400" b="1" dirty="0"/>
              <a:t>At the forefront of the nuclear innovation race </a:t>
            </a:r>
            <a:endParaRPr lang="fr-BE" sz="1800" b="1" dirty="0"/>
          </a:p>
        </p:txBody>
      </p:sp>
      <p:pic>
        <p:nvPicPr>
          <p:cNvPr id="2"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3900" y="1242480"/>
            <a:ext cx="4110934" cy="1954585"/>
          </a:xfr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35" y="1254100"/>
            <a:ext cx="2593146" cy="3503323"/>
          </a:xfrm>
          <a:prstGeom prst="rect">
            <a:avLst/>
          </a:prstGeom>
        </p:spPr>
      </p:pic>
      <p:sp>
        <p:nvSpPr>
          <p:cNvPr id="6" name="ZoneTexte 5"/>
          <p:cNvSpPr txBox="1"/>
          <p:nvPr/>
        </p:nvSpPr>
        <p:spPr>
          <a:xfrm>
            <a:off x="4609475" y="3770026"/>
            <a:ext cx="4249712" cy="1373474"/>
          </a:xfrm>
          <a:prstGeom prst="rect">
            <a:avLst/>
          </a:prstGeom>
        </p:spPr>
        <p:txBody>
          <a:bodyPr vert="horz" wrap="square" lIns="91440" tIns="45720" rIns="91440" bIns="45720" rtlCol="0" anchor="ctr">
            <a:normAutofit/>
          </a:bodyPr>
          <a:lstStyle/>
          <a:p>
            <a:endParaRPr lang="fr-BE" dirty="0" smtClean="0"/>
          </a:p>
        </p:txBody>
      </p:sp>
      <p:sp>
        <p:nvSpPr>
          <p:cNvPr id="7" name="ZoneTexte 6"/>
          <p:cNvSpPr txBox="1"/>
          <p:nvPr/>
        </p:nvSpPr>
        <p:spPr>
          <a:xfrm>
            <a:off x="4339652" y="3770026"/>
            <a:ext cx="3357797" cy="987397"/>
          </a:xfrm>
          <a:prstGeom prst="rect">
            <a:avLst/>
          </a:prstGeom>
        </p:spPr>
        <p:txBody>
          <a:bodyPr vert="horz" wrap="square" lIns="91440" tIns="45720" rIns="91440" bIns="45720" rtlCol="0" anchor="ctr">
            <a:normAutofit/>
          </a:bodyPr>
          <a:lstStyle/>
          <a:p>
            <a:endParaRPr lang="fr-BE" dirty="0" smtClean="0"/>
          </a:p>
        </p:txBody>
      </p:sp>
      <p:sp>
        <p:nvSpPr>
          <p:cNvPr id="8" name="ZoneTexte 7"/>
          <p:cNvSpPr txBox="1"/>
          <p:nvPr/>
        </p:nvSpPr>
        <p:spPr>
          <a:xfrm>
            <a:off x="3597639" y="3531920"/>
            <a:ext cx="5546361" cy="1463608"/>
          </a:xfrm>
          <a:prstGeom prst="rect">
            <a:avLst/>
          </a:prstGeom>
        </p:spPr>
        <p:txBody>
          <a:bodyPr vert="horz" wrap="square" lIns="91440" tIns="45720" rIns="91440" bIns="45720" rtlCol="0" anchor="ctr">
            <a:normAutofit/>
          </a:bodyPr>
          <a:lstStyle/>
          <a:p>
            <a:pPr marL="285750" indent="-285750">
              <a:spcBef>
                <a:spcPts val="600"/>
              </a:spcBef>
              <a:buFont typeface="Wingdings" panose="05000000000000000000" pitchFamily="2" charset="2"/>
              <a:buChar char="Ø"/>
            </a:pPr>
            <a:r>
              <a:rPr lang="en-US" sz="1600" dirty="0" smtClean="0"/>
              <a:t>SMRs touted as cornerstone of future </a:t>
            </a:r>
            <a:r>
              <a:rPr lang="en-US" sz="1600" dirty="0"/>
              <a:t>energy </a:t>
            </a:r>
            <a:r>
              <a:rPr lang="en-US" sz="1600" dirty="0" smtClean="0"/>
              <a:t>landscapes (e.g., </a:t>
            </a:r>
            <a:r>
              <a:rPr lang="en-US" sz="1600" dirty="0" err="1" smtClean="0"/>
              <a:t>Sovacool</a:t>
            </a:r>
            <a:r>
              <a:rPr lang="en-US" sz="1600" dirty="0" smtClean="0"/>
              <a:t> </a:t>
            </a:r>
            <a:r>
              <a:rPr lang="en-US" sz="1600" dirty="0"/>
              <a:t>&amp; </a:t>
            </a:r>
            <a:r>
              <a:rPr lang="en-US" sz="1600" dirty="0" err="1"/>
              <a:t>Ramana</a:t>
            </a:r>
            <a:r>
              <a:rPr lang="en-US" sz="1600" dirty="0"/>
              <a:t>, 2015</a:t>
            </a:r>
            <a:r>
              <a:rPr lang="en-US" sz="1600" dirty="0" smtClean="0"/>
              <a:t>);</a:t>
            </a:r>
          </a:p>
          <a:p>
            <a:pPr marL="285750" indent="-285750">
              <a:spcBef>
                <a:spcPts val="600"/>
              </a:spcBef>
              <a:buFont typeface="Wingdings" panose="05000000000000000000" pitchFamily="2" charset="2"/>
              <a:buChar char="Ø"/>
            </a:pPr>
            <a:r>
              <a:rPr lang="en-US" sz="1600" dirty="0" smtClean="0"/>
              <a:t>Yet, scant evidence </a:t>
            </a:r>
            <a:r>
              <a:rPr lang="en-US" sz="1600" dirty="0"/>
              <a:t>that </a:t>
            </a:r>
            <a:r>
              <a:rPr lang="en-US" sz="1600" dirty="0" smtClean="0"/>
              <a:t>the expectations associated with SMRs are actually shared </a:t>
            </a:r>
            <a:r>
              <a:rPr lang="en-US" sz="1600" dirty="0"/>
              <a:t>among the scientists and engineers who actively develop </a:t>
            </a:r>
            <a:r>
              <a:rPr lang="en-US" sz="1600" dirty="0" smtClean="0"/>
              <a:t>SMR designs.</a:t>
            </a:r>
            <a:endParaRPr lang="en-US" sz="1600" dirty="0"/>
          </a:p>
        </p:txBody>
      </p:sp>
    </p:spTree>
    <p:extLst>
      <p:ext uri="{BB962C8B-B14F-4D97-AF65-F5344CB8AC3E}">
        <p14:creationId xmlns:p14="http://schemas.microsoft.com/office/powerpoint/2010/main" val="8530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414385"/>
            <a:ext cx="7639171" cy="567349"/>
          </a:xfrm>
        </p:spPr>
        <p:txBody>
          <a:bodyPr>
            <a:normAutofit/>
          </a:bodyPr>
          <a:lstStyle/>
          <a:p>
            <a:pPr algn="ctr"/>
            <a:r>
              <a:rPr lang="fr-BE" sz="2400" b="1" dirty="0" smtClean="0"/>
              <a:t>II. </a:t>
            </a:r>
            <a:r>
              <a:rPr lang="fr-BE" sz="2400" b="1" dirty="0" err="1" smtClean="0"/>
              <a:t>Theoretical</a:t>
            </a:r>
            <a:r>
              <a:rPr lang="fr-BE" sz="2400" b="1" dirty="0" smtClean="0"/>
              <a:t> </a:t>
            </a:r>
            <a:r>
              <a:rPr lang="fr-BE" sz="2400" b="1" dirty="0" err="1" smtClean="0"/>
              <a:t>framework</a:t>
            </a:r>
            <a:r>
              <a:rPr lang="fr-BE" sz="2400" b="1" dirty="0" smtClean="0"/>
              <a:t> – the </a:t>
            </a:r>
            <a:r>
              <a:rPr lang="fr-BE" sz="2400" b="1" dirty="0" err="1" smtClean="0"/>
              <a:t>sociology</a:t>
            </a:r>
            <a:r>
              <a:rPr lang="fr-BE" sz="2400" b="1" dirty="0" smtClean="0"/>
              <a:t> of </a:t>
            </a:r>
            <a:r>
              <a:rPr lang="fr-BE" sz="2400" b="1" dirty="0" err="1" smtClean="0"/>
              <a:t>expecations</a:t>
            </a:r>
            <a:endParaRPr lang="fr-BE" sz="2400" b="1" dirty="0"/>
          </a:p>
        </p:txBody>
      </p:sp>
      <p:sp>
        <p:nvSpPr>
          <p:cNvPr id="5" name="Espace réservé du contenu 4"/>
          <p:cNvSpPr>
            <a:spLocks noGrp="1"/>
          </p:cNvSpPr>
          <p:nvPr>
            <p:ph idx="1"/>
          </p:nvPr>
        </p:nvSpPr>
        <p:spPr>
          <a:xfrm>
            <a:off x="457199" y="1434904"/>
            <a:ext cx="8229600" cy="3388765"/>
          </a:xfrm>
        </p:spPr>
        <p:txBody>
          <a:bodyPr>
            <a:normAutofit/>
          </a:bodyPr>
          <a:lstStyle/>
          <a:p>
            <a:pPr marL="0" indent="0" algn="ctr">
              <a:buNone/>
            </a:pPr>
            <a:r>
              <a:rPr lang="fr-BE" sz="1600" dirty="0" smtClean="0"/>
              <a:t>Expectations as “real-time </a:t>
            </a:r>
            <a:r>
              <a:rPr lang="fr-BE" sz="1600" dirty="0" err="1"/>
              <a:t>representations</a:t>
            </a:r>
            <a:r>
              <a:rPr lang="fr-BE" sz="1600" dirty="0"/>
              <a:t> of future technologies, situations and </a:t>
            </a:r>
            <a:r>
              <a:rPr lang="fr-BE" sz="1600" dirty="0" err="1"/>
              <a:t>capabilities</a:t>
            </a:r>
            <a:r>
              <a:rPr lang="fr-BE" sz="1600" dirty="0"/>
              <a:t>” (</a:t>
            </a:r>
            <a:r>
              <a:rPr lang="fr-BE" sz="1600" dirty="0" err="1"/>
              <a:t>Borup</a:t>
            </a:r>
            <a:r>
              <a:rPr lang="fr-BE" sz="1600" dirty="0"/>
              <a:t> et al., 2006, p. 286</a:t>
            </a:r>
            <a:r>
              <a:rPr lang="fr-BE" sz="1600" dirty="0" smtClean="0"/>
              <a:t>)</a:t>
            </a:r>
          </a:p>
          <a:p>
            <a:pPr>
              <a:buFont typeface="Wingdings" panose="05000000000000000000" pitchFamily="2" charset="2"/>
              <a:buChar char="Ø"/>
            </a:pPr>
            <a:endParaRPr lang="fr-BE" sz="1200" dirty="0" smtClean="0"/>
          </a:p>
          <a:p>
            <a:pPr algn="just">
              <a:buFont typeface="Wingdings" panose="05000000000000000000" pitchFamily="2" charset="2"/>
              <a:buChar char="Ø"/>
            </a:pPr>
            <a:r>
              <a:rPr lang="en-US" sz="1600" dirty="0" smtClean="0"/>
              <a:t>They carry </a:t>
            </a:r>
            <a:r>
              <a:rPr lang="en-US" sz="1600" dirty="0"/>
              <a:t>values, promises, and visions connected to the possible (dis)advantages which are assumed to derive from an innovation or a </a:t>
            </a:r>
            <a:r>
              <a:rPr lang="en-US" sz="1600" dirty="0" smtClean="0"/>
              <a:t>techno-scientific field;</a:t>
            </a:r>
          </a:p>
          <a:p>
            <a:pPr>
              <a:buFont typeface="Wingdings" panose="05000000000000000000" pitchFamily="2" charset="2"/>
              <a:buChar char="Ø"/>
            </a:pPr>
            <a:r>
              <a:rPr lang="en-US" sz="1600" dirty="0" smtClean="0"/>
              <a:t>They </a:t>
            </a:r>
            <a:r>
              <a:rPr lang="en-US" sz="1600" dirty="0"/>
              <a:t>are </a:t>
            </a:r>
            <a:r>
              <a:rPr lang="en-US" sz="1600" dirty="0" smtClean="0"/>
              <a:t>performative as they can shape the </a:t>
            </a:r>
            <a:r>
              <a:rPr lang="en-US" sz="1600" dirty="0"/>
              <a:t>collective practices and strategies in the development of a </a:t>
            </a:r>
            <a:r>
              <a:rPr lang="en-US" sz="1600" dirty="0" smtClean="0"/>
              <a:t>technological field;</a:t>
            </a:r>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9637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414385"/>
            <a:ext cx="7639171" cy="567349"/>
          </a:xfrm>
        </p:spPr>
        <p:txBody>
          <a:bodyPr>
            <a:normAutofit/>
          </a:bodyPr>
          <a:lstStyle/>
          <a:p>
            <a:pPr algn="ctr"/>
            <a:r>
              <a:rPr lang="fr-BE" sz="2400" b="1" dirty="0" smtClean="0"/>
              <a:t>II. </a:t>
            </a:r>
            <a:r>
              <a:rPr lang="fr-BE" sz="2400" b="1" dirty="0" err="1" smtClean="0"/>
              <a:t>Theoretical</a:t>
            </a:r>
            <a:r>
              <a:rPr lang="fr-BE" sz="2400" b="1" dirty="0" smtClean="0"/>
              <a:t> </a:t>
            </a:r>
            <a:r>
              <a:rPr lang="fr-BE" sz="2400" b="1" dirty="0" err="1" smtClean="0"/>
              <a:t>framework</a:t>
            </a:r>
            <a:r>
              <a:rPr lang="fr-BE" sz="2400" b="1" dirty="0" smtClean="0"/>
              <a:t> – the </a:t>
            </a:r>
            <a:r>
              <a:rPr lang="fr-BE" sz="2400" b="1" dirty="0" err="1" smtClean="0"/>
              <a:t>sociology</a:t>
            </a:r>
            <a:r>
              <a:rPr lang="fr-BE" sz="2400" b="1" dirty="0" smtClean="0"/>
              <a:t> of </a:t>
            </a:r>
            <a:r>
              <a:rPr lang="fr-BE" sz="2400" b="1" dirty="0" err="1" smtClean="0"/>
              <a:t>expecations</a:t>
            </a:r>
            <a:endParaRPr lang="fr-BE" sz="2400" b="1" dirty="0"/>
          </a:p>
        </p:txBody>
      </p:sp>
      <p:sp>
        <p:nvSpPr>
          <p:cNvPr id="5" name="Espace réservé du contenu 4"/>
          <p:cNvSpPr>
            <a:spLocks noGrp="1"/>
          </p:cNvSpPr>
          <p:nvPr>
            <p:ph idx="1"/>
          </p:nvPr>
        </p:nvSpPr>
        <p:spPr>
          <a:xfrm>
            <a:off x="457199" y="1434904"/>
            <a:ext cx="8229600" cy="3388765"/>
          </a:xfrm>
        </p:spPr>
        <p:txBody>
          <a:bodyPr>
            <a:normAutofit/>
          </a:bodyPr>
          <a:lstStyle/>
          <a:p>
            <a:pPr marL="0" lvl="0" indent="0" algn="ctr">
              <a:buNone/>
            </a:pPr>
            <a:r>
              <a:rPr lang="en-US" sz="1600" dirty="0" smtClean="0">
                <a:solidFill>
                  <a:prstClr val="black"/>
                </a:solidFill>
              </a:rPr>
              <a:t>However</a:t>
            </a:r>
            <a:r>
              <a:rPr lang="en-US" sz="1600" dirty="0">
                <a:solidFill>
                  <a:prstClr val="black"/>
                </a:solidFill>
              </a:rPr>
              <a:t>, the literature usually focuses collective expectations “made available in public statements” </a:t>
            </a:r>
            <a:r>
              <a:rPr lang="nl-NL" sz="1600" dirty="0">
                <a:solidFill>
                  <a:prstClr val="black"/>
                </a:solidFill>
              </a:rPr>
              <a:t>(Van Lente, 2012, p. 775)</a:t>
            </a:r>
            <a:r>
              <a:rPr lang="en-US" sz="1600" dirty="0">
                <a:solidFill>
                  <a:prstClr val="black"/>
                </a:solidFill>
              </a:rPr>
              <a:t>.</a:t>
            </a:r>
          </a:p>
          <a:p>
            <a:pPr marL="0" lvl="0" indent="0" algn="ctr">
              <a:buNone/>
            </a:pPr>
            <a:endParaRPr lang="en-US" sz="1200" dirty="0">
              <a:solidFill>
                <a:prstClr val="black"/>
              </a:solidFill>
            </a:endParaRPr>
          </a:p>
          <a:p>
            <a:pPr lvl="0">
              <a:buFont typeface="Wingdings" panose="05000000000000000000" pitchFamily="2" charset="2"/>
              <a:buChar char="Ø"/>
            </a:pPr>
            <a:r>
              <a:rPr lang="en-US" sz="1600" dirty="0">
                <a:solidFill>
                  <a:prstClr val="black"/>
                </a:solidFill>
              </a:rPr>
              <a:t>This tends to mask the diversity of expectations within communities of promise;</a:t>
            </a:r>
          </a:p>
          <a:p>
            <a:pPr lvl="0">
              <a:buFont typeface="Wingdings" panose="05000000000000000000" pitchFamily="2" charset="2"/>
              <a:buChar char="Ø"/>
            </a:pPr>
            <a:r>
              <a:rPr lang="en-US" sz="1600" dirty="0">
                <a:solidFill>
                  <a:prstClr val="black"/>
                </a:solidFill>
              </a:rPr>
              <a:t>The </a:t>
            </a:r>
            <a:r>
              <a:rPr lang="en-US" sz="1600" dirty="0" err="1">
                <a:solidFill>
                  <a:prstClr val="black"/>
                </a:solidFill>
              </a:rPr>
              <a:t>situatedness</a:t>
            </a:r>
            <a:r>
              <a:rPr lang="en-US" sz="1600" dirty="0">
                <a:solidFill>
                  <a:prstClr val="black"/>
                </a:solidFill>
              </a:rPr>
              <a:t> of expectations (Brown, 2003);</a:t>
            </a:r>
          </a:p>
          <a:p>
            <a:pPr marL="0" indent="0">
              <a:buNone/>
            </a:pPr>
            <a:endParaRPr lang="en-US" sz="1600" dirty="0" smtClean="0"/>
          </a:p>
          <a:p>
            <a:pPr marL="0" indent="0">
              <a:buNone/>
            </a:pPr>
            <a:endParaRPr lang="en-US" sz="1600" dirty="0" smtClean="0"/>
          </a:p>
          <a:p>
            <a:pPr marL="0" lvl="0" indent="0" algn="ctr">
              <a:buNone/>
            </a:pPr>
            <a:r>
              <a:rPr lang="en-US" sz="1800" b="1" dirty="0">
                <a:solidFill>
                  <a:prstClr val="black"/>
                </a:solidFill>
              </a:rPr>
              <a:t>To what extend are the expectations upheld by the international SMR discursive community endorsed </a:t>
            </a:r>
            <a:r>
              <a:rPr lang="en-US" sz="1800" b="1" dirty="0" smtClean="0">
                <a:solidFill>
                  <a:prstClr val="black"/>
                </a:solidFill>
              </a:rPr>
              <a:t>among SMR developers ?</a:t>
            </a:r>
            <a:endParaRPr lang="en-US" sz="1800" b="1" dirty="0">
              <a:solidFill>
                <a:prstClr val="black"/>
              </a:solidFill>
            </a:endParaRPr>
          </a:p>
          <a:p>
            <a:pPr marL="0" indent="0">
              <a:buNone/>
            </a:pPr>
            <a:endParaRPr lang="en-US" sz="1600" dirty="0" smtClean="0"/>
          </a:p>
        </p:txBody>
      </p:sp>
    </p:spTree>
    <p:extLst>
      <p:ext uri="{BB962C8B-B14F-4D97-AF65-F5344CB8AC3E}">
        <p14:creationId xmlns:p14="http://schemas.microsoft.com/office/powerpoint/2010/main" val="39835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414385"/>
            <a:ext cx="7639171" cy="567349"/>
          </a:xfrm>
        </p:spPr>
        <p:txBody>
          <a:bodyPr>
            <a:normAutofit/>
          </a:bodyPr>
          <a:lstStyle/>
          <a:p>
            <a:pPr algn="ctr"/>
            <a:r>
              <a:rPr lang="fr-BE" sz="2400" b="1" dirty="0" smtClean="0"/>
              <a:t>III. A two-step </a:t>
            </a:r>
            <a:r>
              <a:rPr lang="fr-BE" sz="2400" b="1" dirty="0" err="1"/>
              <a:t>research</a:t>
            </a:r>
            <a:r>
              <a:rPr lang="fr-BE" sz="2400" b="1" dirty="0"/>
              <a:t> </a:t>
            </a:r>
            <a:r>
              <a:rPr lang="fr-BE" sz="2400" b="1" dirty="0" err="1"/>
              <a:t>process</a:t>
            </a:r>
            <a:endParaRPr lang="fr-BE" sz="2400" b="1" dirty="0"/>
          </a:p>
        </p:txBody>
      </p:sp>
      <p:sp>
        <p:nvSpPr>
          <p:cNvPr id="5" name="Espace réservé du contenu 4"/>
          <p:cNvSpPr>
            <a:spLocks noGrp="1"/>
          </p:cNvSpPr>
          <p:nvPr>
            <p:ph idx="1"/>
          </p:nvPr>
        </p:nvSpPr>
        <p:spPr>
          <a:xfrm>
            <a:off x="457199" y="1059280"/>
            <a:ext cx="8229600" cy="3677612"/>
          </a:xfrm>
        </p:spPr>
        <p:txBody>
          <a:bodyPr>
            <a:normAutofit/>
          </a:bodyPr>
          <a:lstStyle/>
          <a:p>
            <a:pPr marL="0" indent="0" algn="just">
              <a:buNone/>
            </a:pPr>
            <a:r>
              <a:rPr lang="en-US" sz="1800" b="1" dirty="0" smtClean="0"/>
              <a:t>A. Identifying SMR proponent’s expectation narratives</a:t>
            </a:r>
          </a:p>
          <a:p>
            <a:pPr algn="just">
              <a:buFont typeface="Courier New" panose="02070309020205020404" pitchFamily="49" charset="0"/>
              <a:buChar char="o"/>
            </a:pPr>
            <a:r>
              <a:rPr lang="en-US" sz="1600" dirty="0" smtClean="0"/>
              <a:t>Grey literature review:</a:t>
            </a:r>
          </a:p>
          <a:p>
            <a:pPr lvl="1" algn="just">
              <a:buFont typeface="Courier New" panose="02070309020205020404" pitchFamily="49" charset="0"/>
              <a:buChar char="o"/>
            </a:pPr>
            <a:r>
              <a:rPr lang="en-US" sz="1400" dirty="0" smtClean="0"/>
              <a:t>55 documents;</a:t>
            </a:r>
          </a:p>
          <a:p>
            <a:pPr lvl="1" algn="just">
              <a:buFont typeface="Courier New" panose="02070309020205020404" pitchFamily="49" charset="0"/>
              <a:buChar char="o"/>
            </a:pPr>
            <a:r>
              <a:rPr lang="en-US" sz="1400" dirty="0"/>
              <a:t>W</a:t>
            </a:r>
            <a:r>
              <a:rPr lang="en-US" sz="1400" dirty="0" smtClean="0"/>
              <a:t>hite papers, commercial factsheets, analytical reports, and website content</a:t>
            </a:r>
          </a:p>
          <a:p>
            <a:pPr algn="just">
              <a:buFont typeface="Courier New" panose="02070309020205020404" pitchFamily="49" charset="0"/>
              <a:buChar char="o"/>
            </a:pPr>
            <a:r>
              <a:rPr lang="en-US" sz="1600" dirty="0" smtClean="0"/>
              <a:t>Published by developers </a:t>
            </a:r>
            <a:r>
              <a:rPr lang="en-US" sz="1600" dirty="0"/>
              <a:t>and startups, international nuclear </a:t>
            </a:r>
            <a:r>
              <a:rPr lang="en-US" sz="1600" dirty="0" smtClean="0"/>
              <a:t>organizations, </a:t>
            </a:r>
            <a:r>
              <a:rPr lang="en-US" sz="1600" dirty="0"/>
              <a:t>and initiatives promoting nuclear </a:t>
            </a:r>
            <a:r>
              <a:rPr lang="en-US" sz="1600" dirty="0" smtClean="0"/>
              <a:t>R&amp;D;</a:t>
            </a:r>
          </a:p>
          <a:p>
            <a:pPr algn="just">
              <a:buFont typeface="Courier New" panose="02070309020205020404" pitchFamily="49" charset="0"/>
              <a:buChar char="o"/>
            </a:pPr>
            <a:r>
              <a:rPr lang="en-US" sz="1600" dirty="0" smtClean="0"/>
              <a:t>Thematic analysis</a:t>
            </a:r>
            <a:r>
              <a:rPr lang="en-US" sz="1600" dirty="0"/>
              <a:t> </a:t>
            </a:r>
            <a:r>
              <a:rPr lang="en-US" sz="1600" dirty="0" smtClean="0"/>
              <a:t>(MAXQDA software);</a:t>
            </a:r>
          </a:p>
          <a:p>
            <a:pPr algn="just">
              <a:buFont typeface="Courier New" panose="02070309020205020404" pitchFamily="49" charset="0"/>
              <a:buChar char="o"/>
            </a:pPr>
            <a:r>
              <a:rPr lang="en-US" sz="1600" i="1" dirty="0" smtClean="0"/>
              <a:t>Generic expectations </a:t>
            </a:r>
            <a:r>
              <a:rPr lang="en-US" sz="1600" dirty="0" smtClean="0"/>
              <a:t>about SMRs.</a:t>
            </a:r>
          </a:p>
          <a:p>
            <a:pPr algn="just">
              <a:buFont typeface="Courier New" panose="02070309020205020404" pitchFamily="49" charset="0"/>
              <a:buChar char="o"/>
            </a:pPr>
            <a:endParaRPr lang="en-US" sz="1600" dirty="0"/>
          </a:p>
          <a:p>
            <a:pPr marL="0" indent="0" algn="just">
              <a:buNone/>
            </a:pPr>
            <a:endParaRPr lang="en-US" sz="1600"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522" y="3918704"/>
            <a:ext cx="1862060" cy="69897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500" y="2936081"/>
            <a:ext cx="1888585" cy="769423"/>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7" y="3296677"/>
            <a:ext cx="1825711" cy="1825711"/>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971" y="3609844"/>
            <a:ext cx="1019971" cy="126234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1335" y="3771111"/>
            <a:ext cx="1812144" cy="876844"/>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2872" y="4067542"/>
            <a:ext cx="2085257" cy="456150"/>
          </a:xfrm>
          <a:prstGeom prst="rect">
            <a:avLst/>
          </a:prstGeom>
        </p:spPr>
      </p:pic>
    </p:spTree>
    <p:extLst>
      <p:ext uri="{BB962C8B-B14F-4D97-AF65-F5344CB8AC3E}">
        <p14:creationId xmlns:p14="http://schemas.microsoft.com/office/powerpoint/2010/main" val="291256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414385"/>
            <a:ext cx="7639171" cy="567349"/>
          </a:xfrm>
        </p:spPr>
        <p:txBody>
          <a:bodyPr>
            <a:normAutofit/>
          </a:bodyPr>
          <a:lstStyle/>
          <a:p>
            <a:pPr algn="ctr"/>
            <a:r>
              <a:rPr lang="fr-BE" sz="2400" b="1" dirty="0" smtClean="0"/>
              <a:t>III. A two-step </a:t>
            </a:r>
            <a:r>
              <a:rPr lang="fr-BE" sz="2400" b="1" dirty="0" err="1"/>
              <a:t>research</a:t>
            </a:r>
            <a:r>
              <a:rPr lang="fr-BE" sz="2400" b="1" dirty="0"/>
              <a:t> </a:t>
            </a:r>
            <a:r>
              <a:rPr lang="fr-BE" sz="2400" b="1" dirty="0" err="1"/>
              <a:t>process</a:t>
            </a:r>
            <a:endParaRPr lang="fr-BE" sz="2400" b="1" dirty="0"/>
          </a:p>
        </p:txBody>
      </p:sp>
      <p:sp>
        <p:nvSpPr>
          <p:cNvPr id="5" name="Espace réservé du contenu 4"/>
          <p:cNvSpPr>
            <a:spLocks noGrp="1"/>
          </p:cNvSpPr>
          <p:nvPr>
            <p:ph idx="1"/>
          </p:nvPr>
        </p:nvSpPr>
        <p:spPr>
          <a:xfrm>
            <a:off x="457199" y="1146516"/>
            <a:ext cx="8229600" cy="3590375"/>
          </a:xfrm>
        </p:spPr>
        <p:txBody>
          <a:bodyPr>
            <a:normAutofit/>
          </a:bodyPr>
          <a:lstStyle/>
          <a:p>
            <a:pPr marL="0" indent="0" algn="just">
              <a:buNone/>
            </a:pPr>
            <a:r>
              <a:rPr lang="en-US" sz="1800" b="1" dirty="0" smtClean="0"/>
              <a:t>B. Developers’ expectations</a:t>
            </a:r>
          </a:p>
          <a:p>
            <a:pPr algn="just">
              <a:buFont typeface="Wingdings" panose="05000000000000000000" pitchFamily="2" charset="2"/>
              <a:buChar char="Ø"/>
            </a:pPr>
            <a:r>
              <a:rPr lang="en-US" sz="1600" dirty="0" smtClean="0"/>
              <a:t>25 semi-structured </a:t>
            </a:r>
            <a:r>
              <a:rPr lang="en-US" sz="1600" dirty="0"/>
              <a:t>interviews </a:t>
            </a:r>
            <a:r>
              <a:rPr lang="en-US" sz="1600" dirty="0" smtClean="0"/>
              <a:t>with ESFR-SIMPLE project members :</a:t>
            </a:r>
            <a:endParaRPr lang="en-US" sz="1600" dirty="0"/>
          </a:p>
          <a:p>
            <a:pPr lvl="1" algn="just">
              <a:buFont typeface="Courier New" panose="02070309020205020404" pitchFamily="49" charset="0"/>
              <a:buChar char="o"/>
            </a:pPr>
            <a:r>
              <a:rPr lang="en-US" sz="1400" dirty="0"/>
              <a:t>Sodium-fast SMR (SFR</a:t>
            </a:r>
            <a:r>
              <a:rPr lang="en-US" sz="1400" dirty="0" smtClean="0"/>
              <a:t>);</a:t>
            </a:r>
          </a:p>
          <a:p>
            <a:pPr lvl="1" algn="just">
              <a:buFont typeface="Courier New" panose="02070309020205020404" pitchFamily="49" charset="0"/>
              <a:buChar char="o"/>
            </a:pPr>
            <a:r>
              <a:rPr lang="en-US" sz="1400" dirty="0" err="1" smtClean="0"/>
              <a:t>Euratom</a:t>
            </a:r>
            <a:r>
              <a:rPr lang="en-US" sz="1400" dirty="0" smtClean="0"/>
              <a:t>;</a:t>
            </a:r>
          </a:p>
          <a:p>
            <a:pPr lvl="1" algn="just">
              <a:buFont typeface="Courier New" panose="02070309020205020404" pitchFamily="49" charset="0"/>
              <a:buChar char="o"/>
            </a:pPr>
            <a:r>
              <a:rPr lang="en-US" sz="1400" dirty="0" smtClean="0"/>
              <a:t>17 partners;</a:t>
            </a:r>
          </a:p>
          <a:p>
            <a:pPr lvl="1" algn="just">
              <a:buFont typeface="Courier New" panose="02070309020205020404" pitchFamily="49" charset="0"/>
              <a:buChar char="o"/>
            </a:pPr>
            <a:r>
              <a:rPr lang="en-US" sz="1400" dirty="0" smtClean="0"/>
              <a:t>99 contributors; </a:t>
            </a:r>
          </a:p>
          <a:p>
            <a:pPr algn="just">
              <a:buFont typeface="Wingdings" panose="05000000000000000000" pitchFamily="2" charset="2"/>
              <a:buChar char="Ø"/>
            </a:pPr>
            <a:r>
              <a:rPr lang="en-US" sz="1600" dirty="0" smtClean="0"/>
              <a:t>Variety of profiles :</a:t>
            </a:r>
          </a:p>
          <a:p>
            <a:pPr lvl="1" algn="just">
              <a:buFont typeface="Courier New" panose="02070309020205020404" pitchFamily="49" charset="0"/>
              <a:buChar char="o"/>
            </a:pPr>
            <a:r>
              <a:rPr lang="en-US" sz="1400" dirty="0" smtClean="0"/>
              <a:t>Expertise : Reactor physics, Fluid dynamics, AI, etc. </a:t>
            </a:r>
          </a:p>
          <a:p>
            <a:pPr lvl="1" algn="just">
              <a:buFont typeface="Courier New" panose="02070309020205020404" pitchFamily="49" charset="0"/>
              <a:buChar char="o"/>
            </a:pPr>
            <a:r>
              <a:rPr lang="en-US" sz="1400" dirty="0" smtClean="0"/>
              <a:t>Experience : </a:t>
            </a:r>
            <a:r>
              <a:rPr lang="en-US" sz="1400" dirty="0" err="1" smtClean="0"/>
              <a:t>Phd</a:t>
            </a:r>
            <a:r>
              <a:rPr lang="en-US" sz="1400" dirty="0" smtClean="0"/>
              <a:t> students, research engineers, heads of research departments, etc.</a:t>
            </a:r>
          </a:p>
          <a:p>
            <a:pPr lvl="1" algn="just">
              <a:buFont typeface="Courier New" panose="02070309020205020404" pitchFamily="49" charset="0"/>
              <a:buChar char="o"/>
            </a:pPr>
            <a:r>
              <a:rPr lang="en-US" sz="1400" dirty="0" smtClean="0"/>
              <a:t>Organization : CEA, HZDR, LEMTA, STUBA, etc.</a:t>
            </a:r>
          </a:p>
          <a:p>
            <a:pPr algn="just">
              <a:buFont typeface="Wingdings" panose="05000000000000000000" pitchFamily="2" charset="2"/>
              <a:buChar char="Ø"/>
            </a:pPr>
            <a:r>
              <a:rPr lang="en-US" sz="1600" dirty="0" smtClean="0"/>
              <a:t>Thematic analysis (MAXQDA software);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557" y="1995662"/>
            <a:ext cx="1905753" cy="1010049"/>
          </a:xfrm>
          <a:prstGeom prst="rect">
            <a:avLst/>
          </a:prstGeom>
        </p:spPr>
      </p:pic>
    </p:spTree>
    <p:extLst>
      <p:ext uri="{BB962C8B-B14F-4D97-AF65-F5344CB8AC3E}">
        <p14:creationId xmlns:p14="http://schemas.microsoft.com/office/powerpoint/2010/main" val="335771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endParaRPr lang="fr-BE" sz="2400" b="1" dirty="0"/>
          </a:p>
        </p:txBody>
      </p:sp>
      <p:sp>
        <p:nvSpPr>
          <p:cNvPr id="5" name="Espace réservé du contenu 4"/>
          <p:cNvSpPr>
            <a:spLocks noGrp="1"/>
          </p:cNvSpPr>
          <p:nvPr>
            <p:ph idx="1"/>
          </p:nvPr>
        </p:nvSpPr>
        <p:spPr>
          <a:xfrm>
            <a:off x="457199" y="1243914"/>
            <a:ext cx="8229600" cy="3695345"/>
          </a:xfrm>
        </p:spPr>
        <p:txBody>
          <a:bodyPr>
            <a:normAutofit/>
          </a:bodyPr>
          <a:lstStyle/>
          <a:p>
            <a:pPr>
              <a:spcBef>
                <a:spcPts val="0"/>
              </a:spcBef>
              <a:spcAft>
                <a:spcPts val="600"/>
              </a:spcAft>
              <a:buFont typeface="Wingdings" panose="05000000000000000000" pitchFamily="2" charset="2"/>
              <a:buChar char="Ø"/>
            </a:pPr>
            <a:r>
              <a:rPr lang="en-US" sz="1600" dirty="0" smtClean="0"/>
              <a:t>5 generic expectations narratives were identified in the international SMR discursive community’s public statements :</a:t>
            </a:r>
          </a:p>
          <a:p>
            <a:pPr lvl="1" algn="just">
              <a:spcBef>
                <a:spcPts val="0"/>
              </a:spcBef>
              <a:spcAft>
                <a:spcPts val="600"/>
              </a:spcAft>
              <a:buFont typeface="Courier New" panose="02070309020205020404" pitchFamily="49" charset="0"/>
              <a:buChar char="o"/>
            </a:pPr>
            <a:r>
              <a:rPr lang="en-US" sz="1400" dirty="0" smtClean="0"/>
              <a:t>COSTS: The affordable energy expectation narrative;</a:t>
            </a:r>
          </a:p>
          <a:p>
            <a:pPr lvl="1" algn="just">
              <a:spcBef>
                <a:spcPts val="0"/>
              </a:spcBef>
              <a:spcAft>
                <a:spcPts val="600"/>
              </a:spcAft>
              <a:buFont typeface="Courier New" panose="02070309020205020404" pitchFamily="49" charset="0"/>
              <a:buChar char="o"/>
            </a:pPr>
            <a:r>
              <a:rPr lang="en-US" sz="1400" dirty="0" smtClean="0"/>
              <a:t>FLEXIBILITY: The </a:t>
            </a:r>
            <a:r>
              <a:rPr lang="en-US" sz="1400" dirty="0"/>
              <a:t>smart energy expectation </a:t>
            </a:r>
            <a:r>
              <a:rPr lang="en-US" sz="1400" dirty="0" smtClean="0"/>
              <a:t>narrative;</a:t>
            </a:r>
          </a:p>
          <a:p>
            <a:pPr lvl="1" algn="just">
              <a:spcBef>
                <a:spcPts val="0"/>
              </a:spcBef>
              <a:spcAft>
                <a:spcPts val="600"/>
              </a:spcAft>
              <a:buFont typeface="Courier New" panose="02070309020205020404" pitchFamily="49" charset="0"/>
              <a:buChar char="o"/>
            </a:pPr>
            <a:r>
              <a:rPr lang="en-US" sz="1400" dirty="0" smtClean="0"/>
              <a:t>ENVIRONMENT: The green energy expectation narrative;</a:t>
            </a:r>
          </a:p>
          <a:p>
            <a:pPr lvl="1" algn="just">
              <a:spcBef>
                <a:spcPts val="0"/>
              </a:spcBef>
              <a:spcAft>
                <a:spcPts val="600"/>
              </a:spcAft>
              <a:buFont typeface="Courier New" panose="02070309020205020404" pitchFamily="49" charset="0"/>
              <a:buChar char="o"/>
            </a:pPr>
            <a:r>
              <a:rPr lang="en-US" sz="1400" dirty="0" smtClean="0"/>
              <a:t>SAFETY: The </a:t>
            </a:r>
            <a:r>
              <a:rPr lang="en-US" sz="1400" dirty="0"/>
              <a:t>safe energy </a:t>
            </a:r>
            <a:r>
              <a:rPr lang="en-US" sz="1400" dirty="0" smtClean="0"/>
              <a:t>expectation narrative;</a:t>
            </a:r>
          </a:p>
          <a:p>
            <a:pPr lvl="1" algn="just">
              <a:spcBef>
                <a:spcPts val="0"/>
              </a:spcBef>
              <a:spcAft>
                <a:spcPts val="600"/>
              </a:spcAft>
              <a:buFont typeface="Courier New" panose="02070309020205020404" pitchFamily="49" charset="0"/>
              <a:buChar char="o"/>
            </a:pPr>
            <a:r>
              <a:rPr lang="en-US" sz="1400" dirty="0" smtClean="0"/>
              <a:t>PROLIFERATION: The proliferation resistant expectation narrative.</a:t>
            </a:r>
          </a:p>
          <a:p>
            <a:pPr marL="457200" lvl="1" indent="0" algn="just">
              <a:spcBef>
                <a:spcPts val="0"/>
              </a:spcBef>
              <a:spcAft>
                <a:spcPts val="600"/>
              </a:spcAft>
              <a:buNone/>
            </a:pPr>
            <a:endParaRPr lang="en-US" sz="1400" dirty="0"/>
          </a:p>
          <a:p>
            <a:pPr marL="57150" indent="0" algn="ctr">
              <a:spcBef>
                <a:spcPts val="0"/>
              </a:spcBef>
              <a:spcAft>
                <a:spcPts val="600"/>
              </a:spcAft>
              <a:buNone/>
            </a:pPr>
            <a:r>
              <a:rPr lang="en-US" sz="1600" dirty="0"/>
              <a:t>Each of these generic expectation narratives were confronted with the expectations of ESFR-SIMPLE </a:t>
            </a:r>
            <a:r>
              <a:rPr lang="en-US" sz="1600" dirty="0" smtClean="0"/>
              <a:t>developers</a:t>
            </a:r>
            <a:endParaRPr lang="en-US" sz="1600" dirty="0"/>
          </a:p>
          <a:p>
            <a:pPr marL="57150" indent="0" algn="just">
              <a:spcBef>
                <a:spcPts val="0"/>
              </a:spcBef>
              <a:spcAft>
                <a:spcPts val="600"/>
              </a:spcAft>
              <a:buNone/>
            </a:pPr>
            <a:endParaRPr lang="en-US" sz="1800" dirty="0"/>
          </a:p>
        </p:txBody>
      </p:sp>
    </p:spTree>
    <p:extLst>
      <p:ext uri="{BB962C8B-B14F-4D97-AF65-F5344CB8AC3E}">
        <p14:creationId xmlns:p14="http://schemas.microsoft.com/office/powerpoint/2010/main" val="26193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lnSpcReduction="10000"/>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18390</TotalTime>
  <Words>1853</Words>
  <Application>Microsoft Office PowerPoint</Application>
  <PresentationFormat>Affichage à l'écran (16:9)</PresentationFormat>
  <Paragraphs>143</Paragraphs>
  <Slides>17</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Courier New</vt:lpstr>
      <vt:lpstr>Lucida Grande</vt:lpstr>
      <vt:lpstr>Wingdings</vt:lpstr>
      <vt:lpstr>Thème Office</vt:lpstr>
      <vt:lpstr>Small Modular Reactors :  Scaling down to better scale-up?</vt:lpstr>
      <vt:lpstr>I. SMRs – At the forefront of the nuclear innovation race </vt:lpstr>
      <vt:lpstr>I. SMRs – At the forefront of the nuclear innovation race </vt:lpstr>
      <vt:lpstr>I. SMRs – At the forefront of the nuclear innovation race </vt:lpstr>
      <vt:lpstr>II. Theoretical framework – the sociology of expecations</vt:lpstr>
      <vt:lpstr>II. Theoretical framework – the sociology of expecations</vt:lpstr>
      <vt:lpstr>III. A two-step research process</vt:lpstr>
      <vt:lpstr>III. A two-step research process</vt:lpstr>
      <vt:lpstr>IV. Results</vt:lpstr>
      <vt:lpstr>IV. Results (Safety)</vt:lpstr>
      <vt:lpstr>IV. Results (Safety)</vt:lpstr>
      <vt:lpstr>IV. Results (Safety)</vt:lpstr>
      <vt:lpstr>IV. Results (Safety)</vt:lpstr>
      <vt:lpstr>IV. Results (General)</vt:lpstr>
      <vt:lpstr>IV. Results (General)</vt:lpstr>
      <vt:lpstr>V. Preliminary conclusion and discussion</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Mathias Sabbe</cp:lastModifiedBy>
  <cp:revision>362</cp:revision>
  <dcterms:created xsi:type="dcterms:W3CDTF">2018-03-13T16:35:22Z</dcterms:created>
  <dcterms:modified xsi:type="dcterms:W3CDTF">2024-07-19T05:53:42Z</dcterms:modified>
</cp:coreProperties>
</file>