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"/>
  </p:notesMasterIdLst>
  <p:sldIdLst>
    <p:sldId id="296" r:id="rId2"/>
  </p:sldIdLst>
  <p:sldSz cx="49377600" cy="32918400"/>
  <p:notesSz cx="6797675" cy="9926638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5576" userDrawn="1">
          <p15:clr>
            <a:srgbClr val="A4A3A4"/>
          </p15:clr>
        </p15:guide>
        <p15:guide id="3" pos="6024" userDrawn="1">
          <p15:clr>
            <a:srgbClr val="A4A3A4"/>
          </p15:clr>
        </p15:guide>
        <p15:guide id="4" pos="357" userDrawn="1">
          <p15:clr>
            <a:srgbClr val="A4A3A4"/>
          </p15:clr>
        </p15:guide>
        <p15:guide id="5" pos="744" userDrawn="1">
          <p15:clr>
            <a:srgbClr val="A4A3A4"/>
          </p15:clr>
        </p15:guide>
        <p15:guide id="6" orient="horz" pos="1041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1616"/>
    <a:srgbClr val="890000"/>
    <a:srgbClr val="1F4E79"/>
    <a:srgbClr val="2F5597"/>
    <a:srgbClr val="ED7D31"/>
    <a:srgbClr val="FFFFFF"/>
    <a:srgbClr val="263238"/>
    <a:srgbClr val="EEEBE9"/>
    <a:srgbClr val="EA4C89"/>
    <a:srgbClr val="FFF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03" autoAdjust="0"/>
    <p:restoredTop sz="95320" autoAdjust="0"/>
  </p:normalViewPr>
  <p:slideViewPr>
    <p:cSldViewPr snapToGrid="0" showGuides="1">
      <p:cViewPr varScale="1">
        <p:scale>
          <a:sx n="17" d="100"/>
          <a:sy n="17" d="100"/>
        </p:scale>
        <p:origin x="1608" y="134"/>
      </p:cViewPr>
      <p:guideLst>
        <p:guide pos="15576"/>
        <p:guide pos="6024"/>
        <p:guide pos="357"/>
        <p:guide pos="744"/>
        <p:guide orient="horz" pos="1041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D1CB04D-1C75-43E0-9B64-B7DDAA42BB2C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7413" y="1241425"/>
            <a:ext cx="50228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26C2670-3342-473C-969D-FDFF399F205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49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C2670-3342-473C-969D-FDFF399F20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99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3320" y="5387342"/>
            <a:ext cx="4197096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2200" y="17289782"/>
            <a:ext cx="370332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755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9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335848" y="1752600"/>
            <a:ext cx="10647045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94713" y="1752600"/>
            <a:ext cx="31323915" cy="2789682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49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04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8995" y="8206749"/>
            <a:ext cx="4258818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8995" y="22029429"/>
            <a:ext cx="4258818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05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94710" y="8763000"/>
            <a:ext cx="2098548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997410" y="8763000"/>
            <a:ext cx="2098548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51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141" y="1752607"/>
            <a:ext cx="4258818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01147" y="8069582"/>
            <a:ext cx="20889036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01147" y="12024360"/>
            <a:ext cx="20889036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997413" y="8069582"/>
            <a:ext cx="20991911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4997413" y="12024360"/>
            <a:ext cx="20991911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87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06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58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142" y="2194560"/>
            <a:ext cx="15925561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91911" y="4739647"/>
            <a:ext cx="2499741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01142" y="9875520"/>
            <a:ext cx="15925561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94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142" y="2194560"/>
            <a:ext cx="15925561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991911" y="4739647"/>
            <a:ext cx="2499741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01142" y="9875520"/>
            <a:ext cx="15925561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14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94710" y="1752607"/>
            <a:ext cx="4258818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94710" y="8763000"/>
            <a:ext cx="4258818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94710" y="30510487"/>
            <a:ext cx="111099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35061-2F74-46D4-9F8F-C77EF304855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56330" y="30510487"/>
            <a:ext cx="166649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872930" y="30510487"/>
            <a:ext cx="111099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C52CE-B062-47D6-A8CB-AF6B214D1AE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20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3838" y="31525904"/>
            <a:ext cx="2506492" cy="1392496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3531" y="17008529"/>
            <a:ext cx="8529541" cy="8529541"/>
          </a:xfrm>
          <a:prstGeom prst="rect">
            <a:avLst/>
          </a:prstGeom>
        </p:spPr>
      </p:pic>
      <p:pic>
        <p:nvPicPr>
          <p:cNvPr id="76" name="Picture 47" descr="Scatter chart&#10;&#10;Description automatically generated">
            <a:extLst>
              <a:ext uri="{FF2B5EF4-FFF2-40B4-BE49-F238E27FC236}">
                <a16:creationId xmlns:a16="http://schemas.microsoft.com/office/drawing/2014/main" id="{CE7A44CA-B29D-3A30-F74D-C859ABE9DC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53217" y="14139473"/>
            <a:ext cx="8457288" cy="8457288"/>
          </a:xfrm>
          <a:prstGeom prst="rect">
            <a:avLst/>
          </a:prstGeom>
        </p:spPr>
      </p:pic>
      <p:sp>
        <p:nvSpPr>
          <p:cNvPr id="2" name="Rectangle à coins arrondis 1"/>
          <p:cNvSpPr/>
          <p:nvPr/>
        </p:nvSpPr>
        <p:spPr>
          <a:xfrm>
            <a:off x="779089" y="4406347"/>
            <a:ext cx="13257239" cy="2716670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Ins="288000" rtlCol="0" anchor="t"/>
          <a:lstStyle/>
          <a:p>
            <a:pPr>
              <a:lnSpc>
                <a:spcPct val="150000"/>
              </a:lnSpc>
            </a:pPr>
            <a:r>
              <a:rPr lang="en-US" sz="4000" b="1" dirty="0" smtClean="0">
                <a:solidFill>
                  <a:srgbClr val="8C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BACKGROUND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sz="40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Whether </a:t>
            </a:r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ongoing viral replication occurs in people living with HIV </a:t>
            </a:r>
            <a:r>
              <a:rPr lang="en-GB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(PLWH) despite antiretroviral therapy (ART) and leads to low-level residual </a:t>
            </a:r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viremia is still debated. </a:t>
            </a:r>
            <a:endParaRPr lang="en-GB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</a:t>
            </a:r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report on a study, in which we intensified the ART regimen by </a:t>
            </a:r>
            <a:r>
              <a:rPr lang="en-GB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doubling </a:t>
            </a:r>
            <a:r>
              <a:rPr lang="en-GB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dolutegravir</a:t>
            </a:r>
            <a:r>
              <a:rPr lang="en-GB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(DTG) dosage</a:t>
            </a:r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investigated the impact of this strategy on </a:t>
            </a:r>
            <a:r>
              <a:rPr lang="en-GB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HIV blood and tissue latent reservoirs, residual viremia, immune activation, and inflammation</a:t>
            </a:r>
            <a:r>
              <a:rPr lang="en-GB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GB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b="1" dirty="0" smtClean="0">
                <a:solidFill>
                  <a:srgbClr val="8C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METHODS</a:t>
            </a:r>
          </a:p>
          <a:p>
            <a:pPr algn="just"/>
            <a:endParaRPr lang="en-US" sz="4000" b="1" dirty="0">
              <a:solidFill>
                <a:srgbClr val="8C16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design</a:t>
            </a:r>
          </a:p>
          <a:p>
            <a:pPr algn="just"/>
            <a:endParaRPr lang="en-US" sz="3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Laboratory assays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BE" sz="36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Total </a:t>
            </a:r>
            <a:r>
              <a:rPr lang="fr-BE" sz="3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HIV </a:t>
            </a:r>
            <a:r>
              <a:rPr lang="fr-BE" sz="36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DNA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BE" sz="3600" dirty="0" err="1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Cell-associated</a:t>
            </a:r>
            <a:r>
              <a:rPr lang="fr-BE" sz="36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BE" sz="3600" dirty="0" err="1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unspliced</a:t>
            </a:r>
            <a:r>
              <a:rPr lang="fr-BE" sz="36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HIV </a:t>
            </a:r>
            <a:r>
              <a:rPr lang="fr-BE" sz="3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RNA (</a:t>
            </a:r>
            <a:r>
              <a:rPr lang="fr-BE" sz="36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 HIV RNA)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BE" sz="36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Intact </a:t>
            </a:r>
            <a:r>
              <a:rPr lang="fr-BE" sz="36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Proviral</a:t>
            </a:r>
            <a:r>
              <a:rPr lang="fr-BE" sz="3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DNA </a:t>
            </a:r>
            <a:r>
              <a:rPr lang="fr-BE" sz="36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Assay</a:t>
            </a:r>
            <a:r>
              <a:rPr lang="fr-BE" sz="3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BE" sz="36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 IPDA</a:t>
            </a:r>
            <a:endParaRPr lang="fr-BE" sz="36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BE" sz="36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Ultrasensitive</a:t>
            </a:r>
            <a:r>
              <a:rPr lang="fr-BE" sz="3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plasma viral </a:t>
            </a:r>
            <a:r>
              <a:rPr lang="fr-BE" sz="3600" dirty="0" err="1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load</a:t>
            </a:r>
            <a:r>
              <a:rPr lang="fr-BE" sz="36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by single-copy </a:t>
            </a:r>
            <a:r>
              <a:rPr lang="fr-BE" sz="3600" dirty="0" err="1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assay</a:t>
            </a:r>
            <a:r>
              <a:rPr lang="fr-BE" sz="36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(SCA) </a:t>
            </a:r>
            <a:endParaRPr lang="fr-BE" sz="36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BE" sz="3600" dirty="0" err="1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Immunophenotyping</a:t>
            </a:r>
            <a:r>
              <a:rPr lang="fr-BE" sz="36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activation/exhaustion markers </a:t>
            </a:r>
            <a:r>
              <a:rPr lang="fr-BE" sz="3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(HLA-DR, CD38, PD-1, </a:t>
            </a:r>
            <a:r>
              <a:rPr lang="fr-BE" sz="36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TIGIT) by flow </a:t>
            </a:r>
            <a:r>
              <a:rPr lang="fr-BE" sz="3600" dirty="0" err="1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cytometry</a:t>
            </a:r>
            <a:endParaRPr lang="fr-BE" sz="36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Inflammatory plasma biomarkers </a:t>
            </a:r>
            <a:r>
              <a:rPr lang="en-GB" sz="36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quantification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BE" sz="36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DTG concentration </a:t>
            </a:r>
            <a:r>
              <a:rPr lang="fr-BE" sz="3600" dirty="0" err="1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measurement</a:t>
            </a:r>
            <a:r>
              <a:rPr lang="fr-BE" sz="36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plasma and tissue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r-BE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 smtClean="0">
                <a:solidFill>
                  <a:srgbClr val="8C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3a. RESULTS</a:t>
            </a:r>
          </a:p>
          <a:p>
            <a:endParaRPr lang="en-US" sz="3600" b="1" dirty="0" smtClean="0">
              <a:solidFill>
                <a:srgbClr val="8C16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</a:t>
            </a:r>
            <a:r>
              <a:rPr lang="en-GB" sz="36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</a:t>
            </a:r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significant differences in total HIV DNA in PBMCs and in </a:t>
            </a:r>
            <a:r>
              <a:rPr lang="en-GB" sz="36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tissue between </a:t>
            </a:r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day 0 and day 84 in both </a:t>
            </a:r>
            <a:r>
              <a:rPr lang="en-GB" sz="36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groups.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Significant </a:t>
            </a:r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decrease in US HIV RNA in PBMCs (</a:t>
            </a:r>
            <a:r>
              <a:rPr lang="en-GB" sz="3600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p=0.0156</a:t>
            </a:r>
            <a:r>
              <a:rPr lang="en-GB" sz="36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in ultrasensitive plasma viral load (</a:t>
            </a:r>
            <a:r>
              <a:rPr lang="en-GB" sz="3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p=0.016</a:t>
            </a:r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between day 0 and day 84 in the intensified group</a:t>
            </a:r>
            <a:r>
              <a:rPr lang="en-GB" sz="36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</a:t>
            </a:r>
            <a:r>
              <a:rPr lang="en-GB" sz="36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</a:t>
            </a:r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significant difference were observed between both groups in terms of immune activation and inflammation</a:t>
            </a:r>
            <a:r>
              <a:rPr lang="en-GB" sz="36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GB" sz="36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expected, doubling DTG </a:t>
            </a:r>
            <a:r>
              <a:rPr lang="en-GB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DTG </a:t>
            </a:r>
            <a:r>
              <a:rPr lang="en-GB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plasma and tissue concentrations.</a:t>
            </a:r>
            <a:endParaRPr lang="en-GB" sz="36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à coins arrondis 27"/>
          <p:cNvSpPr/>
          <p:nvPr/>
        </p:nvSpPr>
        <p:spPr>
          <a:xfrm>
            <a:off x="14341998" y="4406347"/>
            <a:ext cx="20346235" cy="2723413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45720" rIns="288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fr-BE" sz="4000" b="1" dirty="0" smtClean="0">
                <a:solidFill>
                  <a:srgbClr val="8C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3b. RESULTS (figures)</a:t>
            </a:r>
            <a:endParaRPr lang="fr-BE" sz="4000" b="1" dirty="0">
              <a:solidFill>
                <a:srgbClr val="8C16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fr-BE" sz="4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fr-BE" sz="4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fr-BE" sz="36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fr-BE" sz="3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fr-BE" sz="36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fr-BE" sz="36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fr-BE" sz="3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fr-BE" sz="36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fr-BE" sz="3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fr-BE" sz="3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fr-BE" sz="4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fr-BE" sz="40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fr-BE" sz="40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fr-BE" sz="40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fr-BE" sz="36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fr-BE" sz="36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fr-BE" sz="36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fr-BE" sz="36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fr-BE" sz="36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fr-BE" sz="36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fr-BE" sz="36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fr-BE" sz="36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fr-BE" sz="36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fr-BE" sz="36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fr-BE" sz="36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fr-BE" sz="36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fr-BE" sz="36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fr-BE" sz="36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fr-BE" sz="4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fr-BE" sz="2800" dirty="0">
              <a:solidFill>
                <a:srgbClr val="2F5597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fr-BE" sz="40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78733BE-059C-47B7-9415-5ADF2F3024F1}"/>
              </a:ext>
            </a:extLst>
          </p:cNvPr>
          <p:cNvSpPr/>
          <p:nvPr/>
        </p:nvSpPr>
        <p:spPr>
          <a:xfrm rot="5400000">
            <a:off x="23828323" y="-23014431"/>
            <a:ext cx="1905927" cy="47934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Title: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BA4CF46-E210-4322-91D1-2A41779F64E4}"/>
              </a:ext>
            </a:extLst>
          </p:cNvPr>
          <p:cNvSpPr/>
          <p:nvPr/>
        </p:nvSpPr>
        <p:spPr>
          <a:xfrm>
            <a:off x="1" y="2094309"/>
            <a:ext cx="4937759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Céline Fombellida-Lopez</a:t>
            </a:r>
            <a:r>
              <a:rPr lang="en-GB" sz="3600" b="1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</a:t>
            </a:r>
            <a:r>
              <a:rPr lang="en-GB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Alexander O. </a:t>
            </a:r>
            <a:r>
              <a:rPr lang="en-GB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Pasternak</a:t>
            </a:r>
            <a:r>
              <a:rPr lang="en-GB" sz="36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GB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, </a:t>
            </a:r>
            <a:r>
              <a:rPr lang="en-GB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Aurelija</a:t>
            </a:r>
            <a:r>
              <a:rPr lang="en-GB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Cicilionyté</a:t>
            </a:r>
            <a:r>
              <a:rPr lang="en-GB" sz="36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GB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, Nathalie </a:t>
            </a:r>
            <a:r>
              <a:rPr lang="en-GB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Maes</a:t>
            </a:r>
            <a:r>
              <a:rPr lang="en-GB" sz="3600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1,4</a:t>
            </a:r>
            <a:r>
              <a:rPr lang="en-GB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Céline Vanwinge</a:t>
            </a:r>
            <a:r>
              <a:rPr lang="en-GB" sz="36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</a:t>
            </a:r>
            <a:r>
              <a:rPr lang="en-GB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Sandra Ormenese</a:t>
            </a:r>
            <a:r>
              <a:rPr lang="en-GB" sz="36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GB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, </a:t>
            </a:r>
            <a:r>
              <a:rPr lang="en-GB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Aurélie</a:t>
            </a:r>
            <a:r>
              <a:rPr lang="en-GB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Ladang</a:t>
            </a:r>
            <a:r>
              <a:rPr lang="en-GB" sz="36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1,4</a:t>
            </a:r>
            <a:r>
              <a:rPr lang="en-GB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, Etienne Cavalier</a:t>
            </a:r>
            <a:r>
              <a:rPr lang="en-GB" sz="36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1,4</a:t>
            </a:r>
            <a:r>
              <a:rPr lang="en-GB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, Lee Winchester</a:t>
            </a:r>
            <a:r>
              <a:rPr lang="en-GB" sz="36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GB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, Courtney V. </a:t>
            </a:r>
            <a:r>
              <a:rPr lang="en-GB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Fletcher</a:t>
            </a:r>
            <a:r>
              <a:rPr lang="en-GB" sz="3600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GB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Fabrice</a:t>
            </a:r>
            <a:r>
              <a:rPr lang="en-GB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Susin</a:t>
            </a:r>
            <a:r>
              <a:rPr lang="en-GB" sz="3600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GB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Dolores Vaira</a:t>
            </a:r>
            <a:r>
              <a:rPr lang="en-GB" sz="36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GB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, Marie-Pierre Hayette</a:t>
            </a:r>
            <a:r>
              <a:rPr lang="en-GB" sz="36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1,4</a:t>
            </a:r>
            <a:r>
              <a:rPr lang="en-GB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, Catherine Reenaers</a:t>
            </a:r>
            <a:r>
              <a:rPr lang="en-GB" sz="36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1,4</a:t>
            </a:r>
            <a:r>
              <a:rPr lang="en-GB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, Michel Moutschen</a:t>
            </a:r>
            <a:r>
              <a:rPr lang="en-GB" sz="36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1,4</a:t>
            </a:r>
            <a:r>
              <a:rPr lang="en-GB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, Gilles Darcis</a:t>
            </a:r>
            <a:r>
              <a:rPr lang="en-GB" sz="36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1,4</a:t>
            </a: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600" baseline="30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GB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University of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Liège, Liège, Belgium, </a:t>
            </a:r>
            <a:r>
              <a:rPr lang="en-GB" sz="36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University of Amsterdam, Amsterdam, Netherlands, </a:t>
            </a:r>
            <a:r>
              <a:rPr lang="en-GB" sz="36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University of Nebraska Medical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Center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, Omaha, Nebraska, US, </a:t>
            </a:r>
            <a:r>
              <a:rPr lang="en-GB" sz="36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University Hospital of Liège, Liège, Belgium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C155C6-7E35-4156-B9B3-271571AF60CC}"/>
              </a:ext>
            </a:extLst>
          </p:cNvPr>
          <p:cNvSpPr txBox="1"/>
          <p:nvPr/>
        </p:nvSpPr>
        <p:spPr>
          <a:xfrm>
            <a:off x="0" y="-58586"/>
            <a:ext cx="49377599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20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7200" b="1" i="1" kern="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Doubling </a:t>
            </a:r>
            <a:r>
              <a:rPr lang="en-GB" sz="7200" b="1" i="1" kern="0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dolutegravir</a:t>
            </a:r>
            <a:r>
              <a:rPr lang="en-GB" sz="7200" b="1" i="1" kern="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200" b="1" i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dosage reduces HIV persistence markers in ART-treated adults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950457" y="495412"/>
            <a:ext cx="4798225" cy="1200329"/>
          </a:xfrm>
          <a:prstGeom prst="rect">
            <a:avLst/>
          </a:prstGeom>
          <a:solidFill>
            <a:srgbClr val="1F4E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00429</a:t>
            </a:r>
            <a:endParaRPr lang="en-US" sz="7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79" descr="Diagram&#10;&#10;Description automatically generated">
            <a:extLst>
              <a:ext uri="{FF2B5EF4-FFF2-40B4-BE49-F238E27FC236}">
                <a16:creationId xmlns:a16="http://schemas.microsoft.com/office/drawing/2014/main" id="{D031BFFE-3F84-D193-ACB4-E7431201E5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107" y="13289558"/>
            <a:ext cx="6173424" cy="4914696"/>
          </a:xfrm>
          <a:prstGeom prst="rect">
            <a:avLst/>
          </a:prstGeom>
        </p:spPr>
      </p:pic>
      <p:pic>
        <p:nvPicPr>
          <p:cNvPr id="19" name="Picture 58" descr="Chart, box and whisker chart&#10;&#10;Description automatically generated">
            <a:extLst>
              <a:ext uri="{FF2B5EF4-FFF2-40B4-BE49-F238E27FC236}">
                <a16:creationId xmlns:a16="http://schemas.microsoft.com/office/drawing/2014/main" id="{A80FA362-F5B9-5EBD-7714-3331472E30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1072" y="12296390"/>
            <a:ext cx="6604195" cy="1609297"/>
          </a:xfrm>
          <a:prstGeom prst="rect">
            <a:avLst/>
          </a:prstGeom>
        </p:spPr>
      </p:pic>
      <p:sp>
        <p:nvSpPr>
          <p:cNvPr id="29" name="Rectangle à coins arrondis 28"/>
          <p:cNvSpPr/>
          <p:nvPr/>
        </p:nvSpPr>
        <p:spPr>
          <a:xfrm>
            <a:off x="34960557" y="26359036"/>
            <a:ext cx="13569515" cy="5273282"/>
          </a:xfrm>
          <a:prstGeom prst="roundRect">
            <a:avLst>
              <a:gd name="adj" fmla="val 0"/>
            </a:avLst>
          </a:prstGeom>
          <a:noFill/>
          <a:ln w="76200">
            <a:solidFill>
              <a:srgbClr val="8C16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45720" rIns="288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smtClean="0">
                <a:solidFill>
                  <a:srgbClr val="8C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CONCLUSIONS</a:t>
            </a:r>
            <a:endParaRPr lang="en-US" sz="4000" b="1" dirty="0">
              <a:solidFill>
                <a:srgbClr val="8C16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8C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observed a decrease in US HIV RNA and ultrasensitive plasma viral load following DTG </a:t>
            </a:r>
            <a:r>
              <a:rPr lang="en-GB" sz="3600" dirty="0" smtClean="0">
                <a:solidFill>
                  <a:srgbClr val="8C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intensification, </a:t>
            </a:r>
            <a:r>
              <a:rPr lang="en-GB" sz="3600" b="1" dirty="0" smtClean="0">
                <a:solidFill>
                  <a:srgbClr val="8C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suggesting </a:t>
            </a:r>
            <a:r>
              <a:rPr lang="en-GB" sz="3600" b="1" dirty="0">
                <a:solidFill>
                  <a:srgbClr val="8C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ongoing viral replication in some participants. </a:t>
            </a:r>
            <a:endParaRPr lang="en-GB" sz="3600" dirty="0">
              <a:solidFill>
                <a:srgbClr val="8C16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8C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However, it had </a:t>
            </a:r>
            <a:r>
              <a:rPr lang="en-GB" sz="3600" b="1" dirty="0">
                <a:solidFill>
                  <a:srgbClr val="8C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measurable impact on immune activation or inflammation. </a:t>
            </a:r>
            <a:endParaRPr lang="en-GB" sz="3600" dirty="0">
              <a:solidFill>
                <a:srgbClr val="8C16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8C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confirmed in larger </a:t>
            </a:r>
            <a:r>
              <a:rPr lang="en-GB" sz="3600" dirty="0" smtClean="0">
                <a:solidFill>
                  <a:srgbClr val="8C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</a:t>
            </a:r>
            <a:r>
              <a:rPr lang="en-GB" sz="3600" dirty="0">
                <a:solidFill>
                  <a:srgbClr val="8C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trials, these results </a:t>
            </a:r>
            <a:r>
              <a:rPr lang="en-GB" sz="3600" b="1" dirty="0">
                <a:solidFill>
                  <a:srgbClr val="8C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 have an impact on the clinical management of PLWH.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428326" y="12116843"/>
            <a:ext cx="20288361" cy="1261884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r>
              <a:rPr lang="fr-BE" sz="2600" b="1" i="1" dirty="0" smtClean="0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 </a:t>
            </a:r>
            <a:r>
              <a:rPr lang="fr-BE" sz="2600" b="1" i="1" dirty="0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1: </a:t>
            </a:r>
            <a:r>
              <a:rPr lang="fr-BE" sz="2600" b="1" i="1" dirty="0" err="1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Cell-associated</a:t>
            </a:r>
            <a:r>
              <a:rPr lang="fr-BE" sz="2600" b="1" i="1" dirty="0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BE" sz="2600" b="1" i="1" dirty="0" err="1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virological</a:t>
            </a:r>
            <a:r>
              <a:rPr lang="fr-BE" sz="2600" b="1" i="1" dirty="0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markers </a:t>
            </a:r>
            <a:r>
              <a:rPr lang="fr-BE" sz="2600" b="1" i="1" dirty="0" err="1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during</a:t>
            </a:r>
            <a:r>
              <a:rPr lang="fr-BE" sz="2600" b="1" i="1" dirty="0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ART </a:t>
            </a:r>
            <a:r>
              <a:rPr lang="fr-BE" sz="2600" b="1" i="1" dirty="0" smtClean="0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intensification.</a:t>
            </a:r>
            <a:endParaRPr lang="fr-BE" sz="2600" b="1" i="1" dirty="0">
              <a:solidFill>
                <a:srgbClr val="2F5597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r-BE" sz="2400" dirty="0" err="1" smtClean="0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Median</a:t>
            </a:r>
            <a:r>
              <a:rPr lang="fr-BE" sz="2400" dirty="0" smtClean="0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BE" sz="2400" dirty="0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(IQR) concentrations of total HIV DNA </a:t>
            </a:r>
            <a:r>
              <a:rPr lang="fr-BE" sz="2400" dirty="0" smtClean="0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</a:t>
            </a:r>
            <a:r>
              <a:rPr lang="fr-BE" sz="2400" dirty="0" err="1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PBMCs</a:t>
            </a:r>
            <a:r>
              <a:rPr lang="fr-BE" sz="2400" dirty="0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(A), </a:t>
            </a:r>
            <a:r>
              <a:rPr lang="fr-BE" sz="2400" dirty="0" err="1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cell-associated</a:t>
            </a:r>
            <a:r>
              <a:rPr lang="fr-BE" sz="2400" dirty="0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BE" sz="2400" dirty="0" err="1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unspliced</a:t>
            </a:r>
            <a:r>
              <a:rPr lang="fr-BE" sz="2400" dirty="0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HIV RNA (B), total HIV DNA in rectal biopsies (C) and </a:t>
            </a:r>
            <a:r>
              <a:rPr lang="fr-BE" sz="2400" dirty="0" err="1" smtClean="0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ultrasensitive</a:t>
            </a:r>
            <a:r>
              <a:rPr lang="fr-BE" sz="2400" dirty="0" smtClean="0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BE" sz="2400" dirty="0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plasma viral </a:t>
            </a:r>
            <a:r>
              <a:rPr lang="fr-BE" sz="2400" dirty="0" err="1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load</a:t>
            </a:r>
            <a:r>
              <a:rPr lang="fr-BE" sz="2400" dirty="0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(D). </a:t>
            </a:r>
            <a:endParaRPr lang="fr-BE" sz="2400" dirty="0" smtClean="0">
              <a:solidFill>
                <a:srgbClr val="2F5597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à coins arrondis 35"/>
          <p:cNvSpPr/>
          <p:nvPr/>
        </p:nvSpPr>
        <p:spPr>
          <a:xfrm>
            <a:off x="779089" y="31226916"/>
            <a:ext cx="37633613" cy="1512315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45720" rIns="288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KEY INFORMATION 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Information: cfombellidalopez@uliege.be</a:t>
            </a:r>
            <a:endParaRPr lang="en-US" sz="2800" dirty="0" smtClean="0">
              <a:solidFill>
                <a:srgbClr val="8C16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would like to acknowledge the study participants and funding resources that have made this work possible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4400728" y="23863740"/>
            <a:ext cx="20289278" cy="1261884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marL="0" lvl="1"/>
            <a:r>
              <a:rPr lang="fr-BE" sz="2600" b="1" i="1" dirty="0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 2: T-</a:t>
            </a:r>
            <a:r>
              <a:rPr lang="fr-BE" sz="2600" b="1" i="1" dirty="0" err="1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cell</a:t>
            </a:r>
            <a:r>
              <a:rPr lang="fr-BE" sz="2600" b="1" i="1" dirty="0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activation and exhaustion </a:t>
            </a:r>
            <a:r>
              <a:rPr lang="fr-BE" sz="2600" b="1" i="1" dirty="0" err="1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during</a:t>
            </a:r>
            <a:r>
              <a:rPr lang="fr-BE" sz="2600" b="1" i="1" dirty="0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ART intensification.</a:t>
            </a:r>
          </a:p>
          <a:p>
            <a:pPr marL="0" lvl="1"/>
            <a:r>
              <a:rPr lang="fr-BE" sz="2400" dirty="0" err="1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Percentage</a:t>
            </a:r>
            <a:r>
              <a:rPr lang="fr-BE" sz="2400" dirty="0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CD4+ T </a:t>
            </a:r>
            <a:r>
              <a:rPr lang="fr-BE" sz="2400" dirty="0" err="1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cells</a:t>
            </a:r>
            <a:r>
              <a:rPr lang="fr-BE" sz="2400" dirty="0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BE" sz="2400" dirty="0" err="1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expressing</a:t>
            </a:r>
            <a:r>
              <a:rPr lang="fr-BE" sz="2400" dirty="0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HLA-DR and CD38 (A), PD-1 (B), TIGIT (C</a:t>
            </a:r>
            <a:r>
              <a:rPr lang="fr-BE" sz="2400" dirty="0" smtClean="0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fr-BE" sz="2400" dirty="0" err="1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measured</a:t>
            </a:r>
            <a:r>
              <a:rPr lang="fr-BE" sz="2400" dirty="0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by flow </a:t>
            </a:r>
            <a:r>
              <a:rPr lang="fr-BE" sz="2400" dirty="0" err="1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cytometry</a:t>
            </a:r>
            <a:r>
              <a:rPr lang="fr-BE" sz="2400" dirty="0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0" lvl="1"/>
            <a:r>
              <a:rPr lang="fr-BE" sz="2400" dirty="0" err="1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Percentage</a:t>
            </a:r>
            <a:r>
              <a:rPr lang="fr-BE" sz="2400" dirty="0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CD8+ T </a:t>
            </a:r>
            <a:r>
              <a:rPr lang="fr-BE" sz="2400" dirty="0" err="1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cells</a:t>
            </a:r>
            <a:r>
              <a:rPr lang="fr-BE" sz="2400" dirty="0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BE" sz="2400" dirty="0" err="1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expressing</a:t>
            </a:r>
            <a:r>
              <a:rPr lang="fr-BE" sz="2400" dirty="0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HLA-DR and CD38 </a:t>
            </a:r>
            <a:r>
              <a:rPr lang="fr-BE" sz="2400" dirty="0" smtClean="0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(D), </a:t>
            </a:r>
            <a:r>
              <a:rPr lang="fr-BE" sz="2400" dirty="0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PD-1 </a:t>
            </a:r>
            <a:r>
              <a:rPr lang="fr-BE" sz="2400" dirty="0" smtClean="0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(E), </a:t>
            </a:r>
            <a:r>
              <a:rPr lang="fr-BE" sz="2400" dirty="0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TIGIT </a:t>
            </a:r>
            <a:r>
              <a:rPr lang="fr-BE" sz="2400" dirty="0" smtClean="0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(F) </a:t>
            </a:r>
            <a:r>
              <a:rPr lang="fr-BE" sz="2400" dirty="0" err="1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measured</a:t>
            </a:r>
            <a:r>
              <a:rPr lang="fr-BE" sz="2400" dirty="0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by flow </a:t>
            </a:r>
            <a:r>
              <a:rPr lang="fr-BE" sz="2400" dirty="0" err="1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cytometry</a:t>
            </a:r>
            <a:r>
              <a:rPr lang="fr-BE" sz="2600" dirty="0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GB" sz="2600" dirty="0">
              <a:solidFill>
                <a:srgbClr val="2F5597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4428326" y="30353425"/>
            <a:ext cx="20288361" cy="1231106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marL="0" lvl="1"/>
            <a:r>
              <a:rPr lang="fr-BE" sz="2600" b="1" i="1" dirty="0" smtClean="0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 </a:t>
            </a:r>
            <a:r>
              <a:rPr lang="fr-BE" sz="2600" b="1" i="1" dirty="0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3: </a:t>
            </a:r>
            <a:r>
              <a:rPr lang="fr-BE" sz="2600" b="1" i="1" dirty="0" err="1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Biomarkers</a:t>
            </a:r>
            <a:r>
              <a:rPr lang="fr-BE" sz="2600" b="1" i="1" dirty="0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inflammation </a:t>
            </a:r>
            <a:r>
              <a:rPr lang="fr-BE" sz="2600" b="1" i="1" dirty="0" err="1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during</a:t>
            </a:r>
            <a:r>
              <a:rPr lang="fr-BE" sz="2600" b="1" i="1" dirty="0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ART intensification.</a:t>
            </a:r>
          </a:p>
          <a:p>
            <a:pPr marL="0" lvl="1"/>
            <a:r>
              <a:rPr lang="fr-BE" sz="2400" dirty="0" err="1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Median</a:t>
            </a:r>
            <a:r>
              <a:rPr lang="fr-BE" sz="2400" dirty="0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(IQR) concentrations of sCD14 (A), IL-6 (B), </a:t>
            </a:r>
            <a:r>
              <a:rPr lang="en-GB" sz="2400" dirty="0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IFN-</a:t>
            </a:r>
            <a:r>
              <a:rPr lang="el-GR" sz="2400" dirty="0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γ</a:t>
            </a:r>
            <a:r>
              <a:rPr lang="fr-BE" sz="2400" dirty="0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(C) and </a:t>
            </a:r>
            <a:r>
              <a:rPr lang="fr-BE" sz="2400" dirty="0" err="1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hsCRP</a:t>
            </a:r>
            <a:r>
              <a:rPr lang="fr-BE" sz="2400" dirty="0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(D). </a:t>
            </a:r>
            <a:endParaRPr lang="fr-BE" sz="2400" dirty="0" smtClean="0">
              <a:solidFill>
                <a:srgbClr val="2F5597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1"/>
            <a:r>
              <a:rPr lang="fr-BE" sz="2400" dirty="0" smtClean="0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sCD14=soluble </a:t>
            </a:r>
            <a:r>
              <a:rPr lang="fr-BE" sz="2400" dirty="0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CD14, IL-6=interleukin-6, </a:t>
            </a:r>
            <a:r>
              <a:rPr lang="en-GB" sz="2400" dirty="0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IFN-</a:t>
            </a:r>
            <a:r>
              <a:rPr lang="el-GR" sz="2400" dirty="0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γ</a:t>
            </a:r>
            <a:r>
              <a:rPr lang="en-GB" sz="2400" dirty="0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=interferon-gamma,</a:t>
            </a:r>
            <a:r>
              <a:rPr lang="fr-BE" sz="2400" dirty="0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BE" sz="2400" dirty="0" err="1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hsCRP</a:t>
            </a:r>
            <a:r>
              <a:rPr lang="fr-BE" sz="2400" dirty="0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=high </a:t>
            </a:r>
            <a:r>
              <a:rPr lang="fr-BE" sz="2400" dirty="0" err="1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sensitivity</a:t>
            </a:r>
            <a:r>
              <a:rPr lang="fr-BE" sz="2400" dirty="0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C-</a:t>
            </a:r>
            <a:r>
              <a:rPr lang="fr-BE" sz="2400" dirty="0" err="1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reactive</a:t>
            </a:r>
            <a:r>
              <a:rPr lang="fr-BE" sz="2400" dirty="0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BE" sz="2400" dirty="0" err="1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protein</a:t>
            </a:r>
            <a:r>
              <a:rPr lang="fr-BE" sz="2400" dirty="0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369596" y="5667915"/>
            <a:ext cx="20319492" cy="923330"/>
          </a:xfrm>
          <a:prstGeom prst="rect">
            <a:avLst/>
          </a:prstGeom>
          <a:solidFill>
            <a:srgbClr val="1F4E79"/>
          </a:solidFill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BE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of </a:t>
            </a:r>
            <a:r>
              <a:rPr lang="fr-BE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r>
              <a:rPr lang="fr-BE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intensification on HIV latent </a:t>
            </a:r>
            <a:r>
              <a:rPr lang="fr-BE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reservoir</a:t>
            </a:r>
            <a:r>
              <a:rPr lang="fr-BE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BE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residual</a:t>
            </a:r>
            <a:r>
              <a:rPr lang="fr-BE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viremia</a:t>
            </a:r>
            <a:endParaRPr lang="fr-BE" sz="3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Connecteur droit 43"/>
          <p:cNvCxnSpPr/>
          <p:nvPr/>
        </p:nvCxnSpPr>
        <p:spPr>
          <a:xfrm>
            <a:off x="872673" y="11883712"/>
            <a:ext cx="12922459" cy="46223"/>
          </a:xfrm>
          <a:prstGeom prst="line">
            <a:avLst/>
          </a:prstGeom>
          <a:ln w="76200">
            <a:solidFill>
              <a:srgbClr val="8C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 flipV="1">
            <a:off x="14369596" y="5391492"/>
            <a:ext cx="34160476" cy="18283"/>
          </a:xfrm>
          <a:prstGeom prst="line">
            <a:avLst/>
          </a:prstGeom>
          <a:ln w="76200">
            <a:solidFill>
              <a:srgbClr val="8C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34929431" y="17003925"/>
            <a:ext cx="13581283" cy="1200329"/>
          </a:xfrm>
          <a:prstGeom prst="rect">
            <a:avLst/>
          </a:prstGeom>
          <a:solidFill>
            <a:srgbClr val="1F4E79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fr-BE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Correlations</a:t>
            </a:r>
            <a:r>
              <a:rPr lang="fr-BE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fr-BE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BE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evolution</a:t>
            </a:r>
            <a:r>
              <a:rPr lang="fr-BE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</a:p>
          <a:p>
            <a:pPr algn="ctr"/>
            <a:r>
              <a:rPr lang="fr-BE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HIV </a:t>
            </a:r>
            <a:r>
              <a:rPr lang="fr-BE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persistence</a:t>
            </a:r>
            <a:r>
              <a:rPr lang="fr-BE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markers, immune </a:t>
            </a:r>
            <a:r>
              <a:rPr lang="fr-BE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activation/inflammation</a:t>
            </a:r>
            <a:endParaRPr lang="en-GB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7" name="Picture 4">
            <a:extLst>
              <a:ext uri="{FF2B5EF4-FFF2-40B4-BE49-F238E27FC236}">
                <a16:creationId xmlns:a16="http://schemas.microsoft.com/office/drawing/2014/main" id="{25077883-B2D1-FEC8-B98B-D0EB9A60E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371" y="31751735"/>
            <a:ext cx="1651573" cy="104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Rectangle 68"/>
          <p:cNvSpPr/>
          <p:nvPr/>
        </p:nvSpPr>
        <p:spPr>
          <a:xfrm>
            <a:off x="14381368" y="13697554"/>
            <a:ext cx="20324205" cy="923330"/>
          </a:xfrm>
          <a:prstGeom prst="rect">
            <a:avLst/>
          </a:prstGeom>
          <a:solidFill>
            <a:srgbClr val="1F4E79"/>
          </a:solidFill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BE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of </a:t>
            </a:r>
            <a:r>
              <a:rPr lang="fr-BE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r>
              <a:rPr lang="fr-BE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intensification on immune activation and inflammation</a:t>
            </a:r>
            <a:endParaRPr lang="en-GB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34929430" y="5671406"/>
            <a:ext cx="13569515" cy="923330"/>
          </a:xfrm>
          <a:prstGeom prst="rect">
            <a:avLst/>
          </a:prstGeom>
          <a:solidFill>
            <a:srgbClr val="1F4E79"/>
          </a:solidFill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BE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of </a:t>
            </a:r>
            <a:r>
              <a:rPr lang="fr-BE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r>
              <a:rPr lang="fr-BE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intensification on DTG </a:t>
            </a:r>
            <a:r>
              <a:rPr lang="fr-BE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concentrations</a:t>
            </a:r>
            <a:endParaRPr lang="en-GB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33">
            <a:extLst>
              <a:ext uri="{FF2B5EF4-FFF2-40B4-BE49-F238E27FC236}">
                <a16:creationId xmlns:a16="http://schemas.microsoft.com/office/drawing/2014/main" id="{809FD611-721D-5EF0-96C0-DF42EAE86DF4}"/>
              </a:ext>
            </a:extLst>
          </p:cNvPr>
          <p:cNvSpPr txBox="1"/>
          <p:nvPr/>
        </p:nvSpPr>
        <p:spPr>
          <a:xfrm>
            <a:off x="35008000" y="15105880"/>
            <a:ext cx="13490944" cy="1600438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000" b="1" i="1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lvl="1"/>
            <a:r>
              <a:rPr lang="fr-BE" sz="2600" b="1" i="1" dirty="0" smtClean="0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 </a:t>
            </a:r>
            <a:r>
              <a:rPr lang="fr-BE" sz="2600" b="1" i="1" dirty="0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4: </a:t>
            </a:r>
            <a:r>
              <a:rPr lang="fr-BE" sz="2600" b="1" i="1" dirty="0" err="1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Dolutegravir</a:t>
            </a:r>
            <a:r>
              <a:rPr lang="fr-BE" sz="2600" b="1" i="1" dirty="0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(DTG) concentrations in plasma and in tissue.</a:t>
            </a:r>
          </a:p>
          <a:p>
            <a:pPr marL="0" lvl="1"/>
            <a:r>
              <a:rPr lang="fr-BE" sz="2400" dirty="0" smtClean="0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Evolution </a:t>
            </a:r>
            <a:r>
              <a:rPr lang="fr-BE" sz="2400" dirty="0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DTG plasma concentration in the control group (A), </a:t>
            </a:r>
            <a:r>
              <a:rPr lang="fr-BE" sz="2400" dirty="0" err="1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evolution</a:t>
            </a:r>
            <a:r>
              <a:rPr lang="fr-BE" sz="2400" dirty="0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DTG plasma </a:t>
            </a:r>
            <a:r>
              <a:rPr lang="fr-BE" sz="2400" dirty="0" smtClean="0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concentration </a:t>
            </a:r>
            <a:r>
              <a:rPr lang="fr-BE" sz="2400" dirty="0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the </a:t>
            </a:r>
            <a:r>
              <a:rPr lang="fr-BE" sz="2400" dirty="0" err="1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intensified</a:t>
            </a:r>
            <a:r>
              <a:rPr lang="fr-BE" sz="2400" dirty="0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group (B), </a:t>
            </a:r>
            <a:r>
              <a:rPr lang="fr-BE" sz="2400" dirty="0" err="1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evolution</a:t>
            </a:r>
            <a:r>
              <a:rPr lang="fr-BE" sz="2400" dirty="0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DTG tissue concentration in the </a:t>
            </a:r>
            <a:r>
              <a:rPr lang="fr-BE" sz="2400" dirty="0" smtClean="0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control group </a:t>
            </a:r>
            <a:r>
              <a:rPr lang="fr-BE" sz="2400" dirty="0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(C), </a:t>
            </a:r>
            <a:r>
              <a:rPr lang="fr-BE" sz="2400" dirty="0" err="1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evolution</a:t>
            </a:r>
            <a:r>
              <a:rPr lang="fr-BE" sz="2400" dirty="0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DTG tissue concentration in the </a:t>
            </a:r>
            <a:r>
              <a:rPr lang="fr-BE" sz="2400" dirty="0" err="1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intensified</a:t>
            </a:r>
            <a:r>
              <a:rPr lang="fr-BE" sz="2400" dirty="0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group (D).</a:t>
            </a:r>
          </a:p>
        </p:txBody>
      </p:sp>
      <p:sp>
        <p:nvSpPr>
          <p:cNvPr id="81" name="Rectangle 80"/>
          <p:cNvSpPr/>
          <p:nvPr/>
        </p:nvSpPr>
        <p:spPr>
          <a:xfrm>
            <a:off x="14369597" y="5671719"/>
            <a:ext cx="20319492" cy="7743394"/>
          </a:xfrm>
          <a:prstGeom prst="rect">
            <a:avLst/>
          </a:prstGeom>
          <a:noFill/>
          <a:ln w="381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2" name="Rectangle 81"/>
          <p:cNvSpPr/>
          <p:nvPr/>
        </p:nvSpPr>
        <p:spPr>
          <a:xfrm>
            <a:off x="14369597" y="13697554"/>
            <a:ext cx="20335976" cy="17934764"/>
          </a:xfrm>
          <a:prstGeom prst="rect">
            <a:avLst/>
          </a:prstGeom>
          <a:noFill/>
          <a:ln w="381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3" name="Rectangle 82"/>
          <p:cNvSpPr/>
          <p:nvPr/>
        </p:nvSpPr>
        <p:spPr>
          <a:xfrm>
            <a:off x="34929431" y="5671719"/>
            <a:ext cx="13569513" cy="11101220"/>
          </a:xfrm>
          <a:prstGeom prst="rect">
            <a:avLst/>
          </a:prstGeom>
          <a:noFill/>
          <a:ln w="381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4" name="Rectangle 83"/>
          <p:cNvSpPr/>
          <p:nvPr/>
        </p:nvSpPr>
        <p:spPr>
          <a:xfrm>
            <a:off x="34929431" y="17019137"/>
            <a:ext cx="13569513" cy="9045660"/>
          </a:xfrm>
          <a:prstGeom prst="rect">
            <a:avLst/>
          </a:prstGeom>
          <a:noFill/>
          <a:ln w="381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85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0528429-C6CA-2210-C9E4-740415004A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191375" y="31848000"/>
            <a:ext cx="2735968" cy="854717"/>
          </a:xfrm>
          <a:prstGeom prst="rect">
            <a:avLst/>
          </a:prstGeom>
        </p:spPr>
      </p:pic>
      <p:cxnSp>
        <p:nvCxnSpPr>
          <p:cNvPr id="86" name="Connecteur droit 85"/>
          <p:cNvCxnSpPr/>
          <p:nvPr/>
        </p:nvCxnSpPr>
        <p:spPr>
          <a:xfrm>
            <a:off x="872673" y="25051506"/>
            <a:ext cx="12922459" cy="46223"/>
          </a:xfrm>
          <a:prstGeom prst="line">
            <a:avLst/>
          </a:prstGeom>
          <a:ln w="76200">
            <a:solidFill>
              <a:srgbClr val="8C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33">
            <a:extLst>
              <a:ext uri="{FF2B5EF4-FFF2-40B4-BE49-F238E27FC236}">
                <a16:creationId xmlns:a16="http://schemas.microsoft.com/office/drawing/2014/main" id="{809FD611-721D-5EF0-96C0-DF42EAE86DF4}"/>
              </a:ext>
            </a:extLst>
          </p:cNvPr>
          <p:cNvSpPr txBox="1"/>
          <p:nvPr/>
        </p:nvSpPr>
        <p:spPr>
          <a:xfrm>
            <a:off x="35008000" y="24344343"/>
            <a:ext cx="13502714" cy="1631216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000" b="1" i="1">
                <a:solidFill>
                  <a:srgbClr val="2F559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fr-BE" sz="2600" dirty="0" smtClean="0"/>
              <a:t>Figure 5: </a:t>
            </a:r>
            <a:r>
              <a:rPr lang="fr-BE" sz="2600" dirty="0"/>
              <a:t>Spearman </a:t>
            </a:r>
            <a:r>
              <a:rPr lang="fr-BE" sz="2600" dirty="0" err="1"/>
              <a:t>correlation</a:t>
            </a:r>
            <a:r>
              <a:rPr lang="fr-BE" sz="2600" dirty="0"/>
              <a:t> </a:t>
            </a:r>
            <a:r>
              <a:rPr lang="fr-BE" sz="2600" dirty="0" err="1"/>
              <a:t>between</a:t>
            </a:r>
            <a:r>
              <a:rPr lang="fr-BE" sz="2600" dirty="0"/>
              <a:t> the </a:t>
            </a:r>
            <a:r>
              <a:rPr lang="fr-BE" sz="2600" dirty="0" err="1"/>
              <a:t>evolution</a:t>
            </a:r>
            <a:r>
              <a:rPr lang="fr-BE" sz="2600" dirty="0"/>
              <a:t> of HIV </a:t>
            </a:r>
            <a:r>
              <a:rPr lang="fr-BE" sz="2600" dirty="0" err="1"/>
              <a:t>persistence</a:t>
            </a:r>
            <a:r>
              <a:rPr lang="fr-BE" sz="2600" dirty="0"/>
              <a:t> markers, </a:t>
            </a:r>
            <a:r>
              <a:rPr lang="fr-BE" sz="2600" dirty="0" smtClean="0"/>
              <a:t>immune </a:t>
            </a:r>
            <a:r>
              <a:rPr lang="fr-BE" sz="2600" dirty="0"/>
              <a:t>activation and inflammation </a:t>
            </a:r>
            <a:r>
              <a:rPr lang="fr-BE" sz="2600" dirty="0" err="1"/>
              <a:t>during</a:t>
            </a:r>
            <a:r>
              <a:rPr lang="fr-BE" sz="2600" dirty="0"/>
              <a:t> ART intensification.</a:t>
            </a:r>
            <a:r>
              <a:rPr lang="en-GB" sz="2600" dirty="0"/>
              <a:t> </a:t>
            </a:r>
            <a:endParaRPr lang="en-GB" sz="2600" dirty="0" smtClean="0"/>
          </a:p>
          <a:p>
            <a:r>
              <a:rPr lang="en-GB" sz="2400" b="0" i="0" dirty="0"/>
              <a:t>Circle size reflects the magnitude of the correlation coefficient. </a:t>
            </a:r>
            <a:r>
              <a:rPr lang="fr-BE" sz="2400" b="0" i="0" dirty="0" err="1" smtClean="0"/>
              <a:t>Color</a:t>
            </a:r>
            <a:r>
              <a:rPr lang="fr-BE" sz="2400" b="0" i="0" dirty="0" smtClean="0"/>
              <a:t> </a:t>
            </a:r>
            <a:r>
              <a:rPr lang="fr-BE" sz="2400" b="0" i="0" dirty="0" err="1" smtClean="0"/>
              <a:t>represents</a:t>
            </a:r>
            <a:r>
              <a:rPr lang="fr-BE" sz="2400" b="0" i="0" dirty="0" smtClean="0"/>
              <a:t> the </a:t>
            </a:r>
            <a:r>
              <a:rPr lang="fr-BE" sz="2400" b="0" i="0" dirty="0" err="1" smtClean="0"/>
              <a:t>level</a:t>
            </a:r>
            <a:r>
              <a:rPr lang="fr-BE" sz="2400" b="0" i="0" dirty="0" smtClean="0"/>
              <a:t> of </a:t>
            </a:r>
            <a:r>
              <a:rPr lang="fr-BE" sz="2400" b="0" i="0" dirty="0" err="1" smtClean="0"/>
              <a:t>Sperman’s</a:t>
            </a:r>
            <a:r>
              <a:rPr lang="fr-BE" sz="2400" b="0" i="0" dirty="0" smtClean="0"/>
              <a:t> </a:t>
            </a:r>
            <a:r>
              <a:rPr lang="fr-BE" sz="2400" b="0" i="0" dirty="0" err="1" smtClean="0"/>
              <a:t>correlations</a:t>
            </a:r>
            <a:r>
              <a:rPr lang="fr-BE" sz="2400" b="0" i="0" dirty="0" smtClean="0"/>
              <a:t> (</a:t>
            </a:r>
            <a:r>
              <a:rPr lang="fr-BE" sz="2400" b="0" i="0" dirty="0" err="1" smtClean="0"/>
              <a:t>blue</a:t>
            </a:r>
            <a:r>
              <a:rPr lang="fr-BE" sz="2400" b="0" i="0" dirty="0" smtClean="0"/>
              <a:t> </a:t>
            </a:r>
            <a:r>
              <a:rPr lang="fr-BE" sz="2400" b="0" i="0" dirty="0" err="1" smtClean="0"/>
              <a:t>means</a:t>
            </a:r>
            <a:r>
              <a:rPr lang="fr-BE" sz="2400" b="0" i="0" dirty="0" smtClean="0"/>
              <a:t> positive </a:t>
            </a:r>
            <a:r>
              <a:rPr lang="fr-BE" sz="2400" b="0" i="0" dirty="0" err="1" smtClean="0"/>
              <a:t>correlation</a:t>
            </a:r>
            <a:r>
              <a:rPr lang="fr-BE" sz="2400" b="0" i="0" dirty="0" smtClean="0"/>
              <a:t> and </a:t>
            </a:r>
            <a:r>
              <a:rPr lang="fr-BE" sz="2400" b="0" i="0" dirty="0" err="1" smtClean="0"/>
              <a:t>red</a:t>
            </a:r>
            <a:r>
              <a:rPr lang="fr-BE" sz="2400" b="0" i="0" dirty="0" smtClean="0"/>
              <a:t> </a:t>
            </a:r>
            <a:r>
              <a:rPr lang="fr-BE" sz="2400" b="0" i="0" dirty="0" err="1" smtClean="0"/>
              <a:t>means</a:t>
            </a:r>
            <a:r>
              <a:rPr lang="fr-BE" sz="2400" b="0" i="0" dirty="0" smtClean="0"/>
              <a:t> </a:t>
            </a:r>
            <a:r>
              <a:rPr lang="fr-BE" sz="2400" b="0" i="0" dirty="0" err="1" smtClean="0"/>
              <a:t>negative</a:t>
            </a:r>
            <a:r>
              <a:rPr lang="fr-BE" sz="2400" b="0" i="0" dirty="0" smtClean="0"/>
              <a:t> </a:t>
            </a:r>
            <a:r>
              <a:rPr lang="fr-BE" sz="2400" b="0" i="0" dirty="0" err="1" smtClean="0"/>
              <a:t>correlation</a:t>
            </a:r>
            <a:r>
              <a:rPr lang="fr-BE" sz="2400" b="0" i="0" dirty="0" smtClean="0"/>
              <a:t>).</a:t>
            </a:r>
            <a:endParaRPr lang="fr-BE" sz="2400" b="0" i="0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3584" y="6906051"/>
            <a:ext cx="20044483" cy="5009462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0030" y="14816456"/>
            <a:ext cx="17657537" cy="8828769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7100" y="26121606"/>
            <a:ext cx="20044483" cy="3340747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009" y="14122275"/>
            <a:ext cx="6118319" cy="4335816"/>
          </a:xfrm>
          <a:prstGeom prst="rect">
            <a:avLst/>
          </a:prstGeom>
        </p:spPr>
      </p:pic>
      <p:pic>
        <p:nvPicPr>
          <p:cNvPr id="53" name="Picture 39" descr="Shape&#10;&#10;Description automatically generated">
            <a:extLst>
              <a:ext uri="{FF2B5EF4-FFF2-40B4-BE49-F238E27FC236}">
                <a16:creationId xmlns:a16="http://schemas.microsoft.com/office/drawing/2014/main" id="{CCF2A795-3F76-CB9B-1FE4-953FE365767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16444" y="13905687"/>
            <a:ext cx="1124409" cy="141315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2724" y="6694726"/>
            <a:ext cx="8411153" cy="8411153"/>
          </a:xfrm>
          <a:prstGeom prst="rect">
            <a:avLst/>
          </a:prstGeom>
        </p:spPr>
      </p:pic>
      <p:cxnSp>
        <p:nvCxnSpPr>
          <p:cNvPr id="46" name="Connecteur droit 45"/>
          <p:cNvCxnSpPr/>
          <p:nvPr/>
        </p:nvCxnSpPr>
        <p:spPr>
          <a:xfrm>
            <a:off x="872672" y="5360892"/>
            <a:ext cx="12922459" cy="46223"/>
          </a:xfrm>
          <a:prstGeom prst="line">
            <a:avLst/>
          </a:prstGeom>
          <a:ln w="76200">
            <a:solidFill>
              <a:srgbClr val="8C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Image 25">
            <a:extLst>
              <a:ext uri="{FF2B5EF4-FFF2-40B4-BE49-F238E27FC236}">
                <a16:creationId xmlns:a16="http://schemas.microsoft.com/office/drawing/2014/main" id="{36990D0C-ED62-6372-1753-B07274F1F93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4338020" y="31241912"/>
            <a:ext cx="2129801" cy="2129801"/>
          </a:xfrm>
          <a:prstGeom prst="rect">
            <a:avLst/>
          </a:prstGeom>
          <a:effectLst/>
        </p:spPr>
      </p:pic>
      <p:pic>
        <p:nvPicPr>
          <p:cNvPr id="1026" name="Picture 2" descr="UNMC Brand Wise | Logo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2699" y="31936688"/>
            <a:ext cx="2870094" cy="67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84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I Poster PowerPointTemplate" id="{D1A5D400-EFD4-460F-AC14-34B99A381677}" vid="{E4E7F868-5AD6-4C89-B349-939F0783FBB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11837</TotalTime>
  <Words>699</Words>
  <Application>Microsoft Office PowerPoint</Application>
  <PresentationFormat>Personnalisé</PresentationFormat>
  <Paragraphs>97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Wingdings</vt:lpstr>
      <vt:lpstr>Calibri</vt:lpstr>
      <vt:lpstr>Calibri Light</vt:lpstr>
      <vt:lpstr>Arial</vt:lpstr>
      <vt:lpstr>Office Theme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Notes:  1. Correct fonts won’t load until you open this in PowerPoint (e.g., if you’re previewing this in your browser it’ll look uglier than it actually is).  2. Generate QR codes here: https://www.qrcode-monkey.com/</dc:title>
  <dc:creator>Morrison, Mike</dc:creator>
  <cp:lastModifiedBy>Fombellida-Lopez Céline</cp:lastModifiedBy>
  <cp:revision>151</cp:revision>
  <cp:lastPrinted>2023-02-14T09:25:47Z</cp:lastPrinted>
  <dcterms:created xsi:type="dcterms:W3CDTF">2019-07-02T13:39:34Z</dcterms:created>
  <dcterms:modified xsi:type="dcterms:W3CDTF">2023-02-15T08:54:16Z</dcterms:modified>
</cp:coreProperties>
</file>