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78" r:id="rId5"/>
    <p:sldId id="261" r:id="rId6"/>
    <p:sldId id="272" r:id="rId7"/>
    <p:sldId id="312" r:id="rId8"/>
    <p:sldId id="273" r:id="rId9"/>
    <p:sldId id="259" r:id="rId10"/>
    <p:sldId id="260" r:id="rId11"/>
    <p:sldId id="320" r:id="rId12"/>
    <p:sldId id="311" r:id="rId13"/>
    <p:sldId id="316" r:id="rId14"/>
    <p:sldId id="321" r:id="rId15"/>
    <p:sldId id="323" r:id="rId16"/>
    <p:sldId id="324" r:id="rId17"/>
    <p:sldId id="317" r:id="rId18"/>
    <p:sldId id="319" r:id="rId19"/>
    <p:sldId id="318" r:id="rId20"/>
    <p:sldId id="307" r:id="rId21"/>
    <p:sldId id="275" r:id="rId22"/>
    <p:sldId id="322" r:id="rId23"/>
    <p:sldId id="325" r:id="rId24"/>
    <p:sldId id="277" r:id="rId25"/>
    <p:sldId id="274" r:id="rId2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011119-22C6-428D-B958-2B6A72C5CBD0}">
          <p14:sldIdLst>
            <p14:sldId id="278"/>
            <p14:sldId id="261"/>
            <p14:sldId id="272"/>
            <p14:sldId id="312"/>
            <p14:sldId id="273"/>
            <p14:sldId id="259"/>
            <p14:sldId id="260"/>
            <p14:sldId id="320"/>
            <p14:sldId id="311"/>
            <p14:sldId id="316"/>
            <p14:sldId id="321"/>
            <p14:sldId id="323"/>
            <p14:sldId id="324"/>
            <p14:sldId id="317"/>
            <p14:sldId id="319"/>
            <p14:sldId id="318"/>
            <p14:sldId id="307"/>
            <p14:sldId id="275"/>
            <p14:sldId id="322"/>
            <p14:sldId id="325"/>
            <p14:sldId id="27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7F"/>
    <a:srgbClr val="7C92B2"/>
    <a:srgbClr val="FEDDE2"/>
    <a:srgbClr val="E96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07B54-385A-4E60-A4B5-5443E5782F5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D5370-0E00-4988-ADA5-A115D60E89E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3130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Higher doses</a:t>
            </a:r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38801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Focus more on PIV</a:t>
            </a:r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81262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so often studied in literature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8929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Seems Translucent </a:t>
            </a:r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8988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matched RI, density and viscosity </a:t>
            </a:r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38289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Courier New" panose="02070309020205020404" pitchFamily="49" charset="0"/>
              <a:buNone/>
            </a:pPr>
            <a:r>
              <a:rPr lang="en-US" sz="900"/>
              <a:t>Single particle properties Flow regime Estimated dissipated energy Stokes number</a:t>
            </a:r>
            <a:endParaRPr lang="en-BE" sz="9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50325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72606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61589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14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67864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understand the effect more, different percentile plots are examined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7D5370-0E00-4988-ADA5-A115D60E89EB}" type="slidenum">
              <a:rPr lang="en-BE" smtClean="0"/>
              <a:t>15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348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987F3-1142-4021-8D83-83D99F356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CC979-057C-4FB0-85C6-ABA56BE3B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00D2C-1B07-46E5-9647-C553664CD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C7277-6089-44A5-AC1B-7EFD9E2B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7C4DB-42B0-453D-ACEE-CF7CD1D5A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94108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ChangeArrowheads="1"/>
          </p:cNvSpPr>
          <p:nvPr userDrawn="1"/>
        </p:nvSpPr>
        <p:spPr bwMode="auto">
          <a:xfrm flipV="1">
            <a:off x="803421" y="569300"/>
            <a:ext cx="10566400" cy="1718938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0707F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srgbClr val="00707F"/>
              </a:solidFill>
              <a:latin typeface="+mn-lt"/>
              <a:cs typeface="+mn-cs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1256715" y="569300"/>
            <a:ext cx="9734843" cy="1143000"/>
          </a:xfrm>
        </p:spPr>
        <p:txBody>
          <a:bodyPr>
            <a:noAutofit/>
          </a:bodyPr>
          <a:lstStyle>
            <a:lvl1pPr>
              <a:defRPr sz="3700" b="1">
                <a:solidFill>
                  <a:srgbClr val="00707F"/>
                </a:solidFill>
                <a:effectLst/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23868" y="2669079"/>
            <a:ext cx="8149897" cy="237724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Source Sans Pro" panose="020B0503030403020204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11" name="Image 10" descr="PEPs_CE_RVB.png"/>
          <p:cNvPicPr>
            <a:picLocks noChangeAspect="1"/>
          </p:cNvPicPr>
          <p:nvPr userDrawn="1"/>
        </p:nvPicPr>
        <p:blipFill rotWithShape="1">
          <a:blip r:embed="rId2" cstate="print"/>
          <a:srcRect l="8777" t="11775" r="6583" b="12297"/>
          <a:stretch/>
        </p:blipFill>
        <p:spPr>
          <a:xfrm>
            <a:off x="76896" y="5557650"/>
            <a:ext cx="2038231" cy="103398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54" y="5475135"/>
            <a:ext cx="2297062" cy="10041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44AE4E-E686-8AD3-FC7B-D6847883DB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127" y="5592675"/>
            <a:ext cx="1520184" cy="96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11F0F8-8D6F-806C-F4AE-EB67246380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10997" y="5563072"/>
            <a:ext cx="1656457" cy="828229"/>
          </a:xfrm>
          <a:prstGeom prst="rect">
            <a:avLst/>
          </a:prstGeom>
        </p:spPr>
      </p:pic>
      <p:pic>
        <p:nvPicPr>
          <p:cNvPr id="2050" name="Picture 2" descr="Mixing 17 Logo">
            <a:extLst>
              <a:ext uri="{FF2B5EF4-FFF2-40B4-BE49-F238E27FC236}">
                <a16:creationId xmlns:a16="http://schemas.microsoft.com/office/drawing/2014/main" id="{2C00A480-1AFE-A26A-6CA9-18DF9497DE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7" y="5046321"/>
            <a:ext cx="3391187" cy="16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84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80424" y="6544068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fld id="{5DA84294-2337-42B0-AD0D-A5C41E75DA3A}" type="slidenum">
              <a:rPr lang="fr-BE" smtClean="0"/>
              <a:pPr/>
              <a:t>‹#›</a:t>
            </a:fld>
            <a:endParaRPr lang="fr-BE"/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668779" y="156321"/>
            <a:ext cx="9243551" cy="524326"/>
          </a:xfrm>
        </p:spPr>
        <p:txBody>
          <a:bodyPr>
            <a:noAutofit/>
          </a:bodyPr>
          <a:lstStyle>
            <a:lvl1pPr>
              <a:defRPr sz="3200">
                <a:solidFill>
                  <a:srgbClr val="00707F"/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r>
              <a:rPr lang="fr-FR"/>
              <a:t>Cliquez pour modifier le titre</a:t>
            </a:r>
            <a:endParaRPr lang="fr-BE"/>
          </a:p>
        </p:txBody>
      </p:sp>
      <p:sp>
        <p:nvSpPr>
          <p:cNvPr id="8" name="Freeform 7"/>
          <p:cNvSpPr>
            <a:spLocks noChangeArrowheads="1"/>
          </p:cNvSpPr>
          <p:nvPr userDrawn="1"/>
        </p:nvSpPr>
        <p:spPr bwMode="auto">
          <a:xfrm flipV="1">
            <a:off x="597577" y="174399"/>
            <a:ext cx="9534539" cy="538357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0707F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srgbClr val="FF6418"/>
              </a:solidFill>
              <a:latin typeface="+mn-lt"/>
              <a:cs typeface="+mn-cs"/>
            </a:endParaRPr>
          </a:p>
        </p:txBody>
      </p:sp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1306790" y="6448280"/>
            <a:ext cx="9768012" cy="17031"/>
          </a:xfrm>
          <a:prstGeom prst="line">
            <a:avLst/>
          </a:prstGeom>
          <a:noFill/>
          <a:ln w="25400">
            <a:solidFill>
              <a:srgbClr val="00707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latin typeface="+mn-lt"/>
              <a:cs typeface="+mn-cs"/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11821" y="6530640"/>
            <a:ext cx="3464155" cy="270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endParaRPr lang="fr-BE"/>
          </a:p>
        </p:txBody>
      </p:sp>
      <p:pic>
        <p:nvPicPr>
          <p:cNvPr id="1026" name="Picture 2" descr="Mixing 17 Logo">
            <a:extLst>
              <a:ext uri="{FF2B5EF4-FFF2-40B4-BE49-F238E27FC236}">
                <a16:creationId xmlns:a16="http://schemas.microsoft.com/office/drawing/2014/main" id="{20D79012-3153-7173-4CB8-3D9B38F855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204" y="43043"/>
            <a:ext cx="2059796" cy="69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9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A7FEB-F539-4248-93F8-4C38F8625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57779-50B1-432E-8834-3EAF99783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079C7-D867-4F1F-AB08-D5844FB1F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31DD2-7F00-44D4-9E1B-39BA8EDFE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2D052-400E-419B-BA83-0541D4CA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9557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9072D-97DD-42CF-A8B2-E50D4E5E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4EBE6-7696-4FBB-A96A-FFBE16700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6093F-9FDF-4F32-8631-32FA35E4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2EF8F-62C9-4ACD-BE16-D501CD54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2ED13-BDD4-48DE-98D5-DE62EBDFC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7830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16EA6-E2C5-41FF-8A10-67F446A71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AAEF4-BD4F-4EC0-AA30-F95E80CBA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2B189-5DF1-4D91-8544-593E6CE47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1C747-A034-42B3-9FE2-E2158547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218A9-E855-4823-846D-02A496E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3B139-2E98-40B0-90AD-A0C9E4A7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3186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D1479-B54B-4627-97F7-8DE16E41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6E18F-AD1B-48C0-91A9-6F5BCD081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304FA-2202-4594-B18B-6D352FB9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E9D5C-9B9F-4D7B-AC83-15CE9C728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8045C-9455-4523-92C1-69683A960D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C63008-CFD0-4CCE-AAE3-3B2F2046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153F6D-CE9D-4A06-AB9C-07C1C180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FA33BC-6D0A-497D-A109-6FD0AC9E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7851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F3B-85BC-46FC-8005-681DCFB9C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93E88-9D08-4520-8069-7B0B40FA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8E045-5007-41B6-BEAC-CF920241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3DC90-8141-4864-975C-D33EB4225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4548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525D3-DA14-4C9B-A1A0-8296A6A6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89EEB-EAAC-4E5D-825D-66B6FAB8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70289-417D-45D9-9AEC-D5D1C9E9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6108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C83EF-BD87-4D99-B484-58B01FD5B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C1C2-A44C-4B9C-84EB-872B9CB5B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FECD4-42A6-41DC-B141-C3284EBEF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AEC6D-C8ED-4793-9791-EE79CFA2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8C8CB-5636-4D20-ACD4-F4A68E58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2F21FC-D39F-466E-8A89-08DE6326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81066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6BCB-5386-488E-8F1F-A99639FFF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57477A-C11C-42E1-ABA3-16569D96E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473C0-453B-40C4-B274-261AB2B8A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017DC-AEDA-40A7-8BE6-D800332E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3E64F-B172-453A-8A2F-A98A484F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3A348-9B53-41A5-A615-9748BA96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6917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3CCE94-5452-45B9-B1AF-8EC895815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C5890-EB50-4E25-BDB4-92DAE0652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834CF-5E95-4151-8515-7F92DA3C1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A0E15-7774-400E-B568-6DF7E5534723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38A4-B315-415C-AB12-732CCC6BE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145AC-D70A-458A-8820-B9BC0F326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8795F-5AC5-4122-99B4-FDAD2FCFE34B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3706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3816" y="548640"/>
            <a:ext cx="10552176" cy="1746503"/>
          </a:xfrm>
        </p:spPr>
        <p:txBody>
          <a:bodyPr/>
          <a:lstStyle/>
          <a:p>
            <a:pPr algn="just"/>
            <a:r>
              <a:rPr lang="en-US" sz="3200"/>
              <a:t>Refractive index RI matching for PIV measurements of liquid-solid flow in a stirred tank bioreactor used for mesenchymal stem cell culture</a:t>
            </a:r>
            <a:endParaRPr lang="fr-BE" sz="4000"/>
          </a:p>
        </p:txBody>
      </p:sp>
      <p:sp>
        <p:nvSpPr>
          <p:cNvPr id="7" name="Espace réservé du texte 2"/>
          <p:cNvSpPr>
            <a:spLocks noGrp="1"/>
          </p:cNvSpPr>
          <p:nvPr/>
        </p:nvSpPr>
        <p:spPr>
          <a:xfrm>
            <a:off x="813816" y="2671654"/>
            <a:ext cx="10552176" cy="2377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707F"/>
              </a:buClr>
              <a:buSzPct val="65000"/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00707F"/>
              </a:buClr>
              <a:buSzPct val="6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00707F"/>
              </a:buClr>
              <a:buSzPct val="6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sz="2000" b="1" u="sng">
                <a:ea typeface="ＭＳ Ｐゴシック"/>
              </a:rPr>
              <a:t>Mohamad MADANI</a:t>
            </a:r>
            <a:r>
              <a:rPr lang="de-DE" sz="2000">
                <a:ea typeface="ＭＳ Ｐゴシック"/>
              </a:rPr>
              <a:t>, Angélique DELAFOSSE, Dominique TOYE</a:t>
            </a:r>
          </a:p>
          <a:p>
            <a:pPr lvl="0"/>
            <a:br>
              <a:rPr lang="de-DE" sz="2000">
                <a:ea typeface="ＭＳ Ｐゴシック"/>
              </a:rPr>
            </a:br>
            <a:r>
              <a:rPr lang="de-DE" sz="2000">
                <a:ea typeface="ＭＳ Ｐゴシック"/>
              </a:rPr>
              <a:t>m.madani@uliege.be</a:t>
            </a:r>
            <a:br>
              <a:rPr lang="de-DE" sz="2000">
                <a:ea typeface="ＭＳ Ｐゴシック"/>
              </a:rPr>
            </a:br>
            <a:r>
              <a:rPr lang="de-DE" sz="2000" err="1">
                <a:ea typeface="ＭＳ Ｐゴシック"/>
              </a:rPr>
              <a:t>Product</a:t>
            </a:r>
            <a:r>
              <a:rPr lang="de-DE" sz="2000">
                <a:ea typeface="ＭＳ Ｐゴシック"/>
              </a:rPr>
              <a:t>, Environment, and </a:t>
            </a:r>
            <a:r>
              <a:rPr lang="de-DE" sz="2000" err="1">
                <a:ea typeface="ＭＳ Ｐゴシック"/>
              </a:rPr>
              <a:t>Processes</a:t>
            </a:r>
            <a:r>
              <a:rPr lang="de-DE" sz="2000">
                <a:ea typeface="ＭＳ Ｐゴシック"/>
              </a:rPr>
              <a:t> (PEPs)</a:t>
            </a:r>
            <a:br>
              <a:rPr lang="de-DE" sz="2000">
                <a:ea typeface="ＭＳ Ｐゴシック"/>
              </a:rPr>
            </a:br>
            <a:r>
              <a:rPr lang="fr-FR" sz="2000" err="1">
                <a:ea typeface="ＭＳ Ｐゴシック"/>
              </a:rPr>
              <a:t>Department</a:t>
            </a:r>
            <a:r>
              <a:rPr lang="fr-FR" sz="2000">
                <a:ea typeface="ＭＳ Ｐゴシック"/>
              </a:rPr>
              <a:t> of Chemical Engineering</a:t>
            </a:r>
            <a:br>
              <a:rPr lang="fr-FR" sz="2000">
                <a:ea typeface="ＭＳ Ｐゴシック"/>
              </a:rPr>
            </a:br>
            <a:r>
              <a:rPr lang="fr-FR" sz="2000">
                <a:ea typeface="ＭＳ Ｐゴシック"/>
              </a:rPr>
              <a:t>Université de Liège</a:t>
            </a:r>
            <a:br>
              <a:rPr lang="fr-FR" sz="2000">
                <a:ea typeface="ＭＳ Ｐゴシック"/>
              </a:rPr>
            </a:br>
            <a:r>
              <a:rPr lang="fr-FR" sz="2000">
                <a:ea typeface="ＭＳ Ｐゴシック"/>
              </a:rPr>
              <a:t>http://chemeng.ulg.ac.be/ </a:t>
            </a:r>
          </a:p>
          <a:p>
            <a:endParaRPr lang="fr-BE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88B45A-C86B-B404-B404-758AFB83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PIV – raw images </a:t>
            </a:r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0D60BF-0E4B-D84D-DAE0-5667183FC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79" y="1248845"/>
            <a:ext cx="3118183" cy="2195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CF0717-CD70-9714-44B3-90FF05FD2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63" y="4155138"/>
            <a:ext cx="3148899" cy="21955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2590FCC-6C91-74BB-359C-18620F4FED36}"/>
              </a:ext>
            </a:extLst>
          </p:cNvPr>
          <p:cNvGrpSpPr/>
          <p:nvPr/>
        </p:nvGrpSpPr>
        <p:grpSpPr>
          <a:xfrm>
            <a:off x="2864602" y="800866"/>
            <a:ext cx="8864580" cy="3273237"/>
            <a:chOff x="2857500" y="709982"/>
            <a:chExt cx="8864580" cy="32732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BB154D7-0B22-CBB7-4C0E-EDD1402F0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05750" y="709982"/>
              <a:ext cx="3816330" cy="3273237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F2C3EAC-940A-5063-2DD1-4227101DF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7500" y="1844926"/>
              <a:ext cx="5286375" cy="212474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A786C0-DBE6-84F0-2B8A-5DC86DC9969C}"/>
              </a:ext>
            </a:extLst>
          </p:cNvPr>
          <p:cNvGrpSpPr/>
          <p:nvPr/>
        </p:nvGrpSpPr>
        <p:grpSpPr>
          <a:xfrm>
            <a:off x="2657475" y="3089234"/>
            <a:ext cx="7156440" cy="3261417"/>
            <a:chOff x="2755891" y="3282650"/>
            <a:chExt cx="7156440" cy="326141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C0B0D4-8262-BA4D-5FB9-ADB0F996E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1" y="3282650"/>
              <a:ext cx="3816330" cy="3261417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133266C-548B-2440-6B05-B9006ED0B9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5891" y="4538759"/>
              <a:ext cx="3578234" cy="75053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773D759-92DE-BAC4-1253-C69F50357ABA}"/>
              </a:ext>
            </a:extLst>
          </p:cNvPr>
          <p:cNvSpPr txBox="1"/>
          <p:nvPr/>
        </p:nvSpPr>
        <p:spPr>
          <a:xfrm>
            <a:off x="1273773" y="889371"/>
            <a:ext cx="20165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i="1">
                <a:latin typeface="Calibri" pitchFamily="34" charset="0"/>
                <a:cs typeface="Calibri" pitchFamily="34" charset="0"/>
              </a:rPr>
              <a:t>α</a:t>
            </a:r>
            <a:r>
              <a:rPr lang="fr-BE" sz="2000" baseline="-25000">
                <a:latin typeface="Calibri" pitchFamily="34" charset="0"/>
                <a:cs typeface="Calibri" pitchFamily="34" charset="0"/>
              </a:rPr>
              <a:t>s</a:t>
            </a:r>
            <a:r>
              <a:rPr lang="fr-BE" sz="2000">
                <a:latin typeface="Calibri" pitchFamily="34" charset="0"/>
                <a:cs typeface="Calibri" pitchFamily="34" charset="0"/>
              </a:rPr>
              <a:t>= 0 v % (</a:t>
            </a:r>
            <a:r>
              <a:rPr lang="fr-BE" sz="2000" err="1">
                <a:latin typeface="Calibri" pitchFamily="34" charset="0"/>
                <a:cs typeface="Calibri" pitchFamily="34" charset="0"/>
              </a:rPr>
              <a:t>blank</a:t>
            </a:r>
            <a:r>
              <a:rPr lang="fr-BE" sz="2000">
                <a:latin typeface="Calibri" pitchFamily="34" charset="0"/>
                <a:cs typeface="Calibri" pitchFamily="34" charset="0"/>
              </a:rPr>
              <a:t>)</a:t>
            </a:r>
            <a:endParaRPr lang="en-BE" sz="20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A8954D-85ED-B2C0-A400-B8F8D2ABC35D}"/>
              </a:ext>
            </a:extLst>
          </p:cNvPr>
          <p:cNvSpPr txBox="1"/>
          <p:nvPr/>
        </p:nvSpPr>
        <p:spPr>
          <a:xfrm>
            <a:off x="1655788" y="3783164"/>
            <a:ext cx="1150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i="1">
                <a:latin typeface="Calibri" pitchFamily="34" charset="0"/>
                <a:cs typeface="Calibri" pitchFamily="34" charset="0"/>
              </a:rPr>
              <a:t>α</a:t>
            </a:r>
            <a:r>
              <a:rPr lang="fr-BE" sz="2000" baseline="-25000">
                <a:latin typeface="Calibri" pitchFamily="34" charset="0"/>
                <a:cs typeface="Calibri" pitchFamily="34" charset="0"/>
              </a:rPr>
              <a:t>s</a:t>
            </a:r>
            <a:r>
              <a:rPr lang="fr-BE" sz="2000">
                <a:latin typeface="Calibri" pitchFamily="34" charset="0"/>
                <a:cs typeface="Calibri" pitchFamily="34" charset="0"/>
              </a:rPr>
              <a:t>= 3 v %</a:t>
            </a:r>
            <a:endParaRPr lang="en-BE" sz="2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F99207-1B0B-2D79-FDCA-32E87D4DCDCB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E0E95321-FEA3-3C41-DBAA-BA9883196D0E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57EBCF1-B77F-6E1F-356E-35DAE77FFB1C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F5FD1E3-65EB-A150-59A2-74B0E6AB8047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A55B4FD-23A8-43CD-03D6-D4CBE006FA4E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E5CC947-8C12-B42F-8939-E5A386713C04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5D871F5-3B5B-5ED3-D085-3C5A7F8E5BD5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406081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A0F-FBDB-8B41-1764-3F016069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Contour plot</a:t>
            </a:r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59A03A-265F-24E5-2F88-B20AEB31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9B5376-5286-EE9F-6AA2-98394A929545}"/>
              </a:ext>
            </a:extLst>
          </p:cNvPr>
          <p:cNvSpPr txBox="1"/>
          <p:nvPr/>
        </p:nvSpPr>
        <p:spPr>
          <a:xfrm>
            <a:off x="1212280" y="5138417"/>
            <a:ext cx="231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Mean flow magnitude </a:t>
            </a:r>
            <a:endParaRPr lang="en-BE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C07577-8901-33BA-5008-F38BFD218C83}"/>
              </a:ext>
            </a:extLst>
          </p:cNvPr>
          <p:cNvSpPr txBox="1"/>
          <p:nvPr/>
        </p:nvSpPr>
        <p:spPr>
          <a:xfrm>
            <a:off x="6902372" y="2039871"/>
            <a:ext cx="286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Turbulent kinetic energy TKE</a:t>
            </a:r>
            <a:endParaRPr lang="en-BE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2E9C03-07C8-0D48-3CBD-429E605441F9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CCE403E1-35D5-C607-602F-AA4DF81AA536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BBC201-6F88-3F53-E754-32CB306D9DC5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B2CCCD-9722-CB42-F49A-E4AADBDD44F2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8E1049-618C-5F2F-AECF-61AA3C2EBDEB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836CCC1-702D-1C6E-0A5F-EA537F744E75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42CF1C1-C989-E7C2-4837-6947C863BDA9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86CD80-3163-B733-65D9-A5D87755A437}"/>
              </a:ext>
            </a:extLst>
          </p:cNvPr>
          <p:cNvGrpSpPr/>
          <p:nvPr/>
        </p:nvGrpSpPr>
        <p:grpSpPr>
          <a:xfrm>
            <a:off x="5590064" y="2679807"/>
            <a:ext cx="5490360" cy="3776909"/>
            <a:chOff x="5590064" y="2679807"/>
            <a:chExt cx="5490360" cy="377690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FB46424-0A81-D1DB-C1E8-392DF2BC52AB}"/>
                </a:ext>
              </a:extLst>
            </p:cNvPr>
            <p:cNvGrpSpPr/>
            <p:nvPr/>
          </p:nvGrpSpPr>
          <p:grpSpPr>
            <a:xfrm>
              <a:off x="5590064" y="2679807"/>
              <a:ext cx="5490360" cy="3503933"/>
              <a:chOff x="5590064" y="2689332"/>
              <a:chExt cx="5490360" cy="350393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3F714A1-3999-1B1D-8BA9-99D90291E1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</a:blip>
              <a:srcRect r="17194" b="5797"/>
              <a:stretch/>
            </p:blipFill>
            <p:spPr>
              <a:xfrm>
                <a:off x="5590064" y="2696878"/>
                <a:ext cx="2624617" cy="3496387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A7AAC16-179C-5E30-FBFE-CC25ED69A2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</a:blip>
              <a:srcRect l="5076" b="5783"/>
              <a:stretch/>
            </p:blipFill>
            <p:spPr>
              <a:xfrm>
                <a:off x="8143875" y="2689332"/>
                <a:ext cx="2936549" cy="3503929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995640-EC8D-1968-EB26-3A4211D66347}"/>
                </a:ext>
              </a:extLst>
            </p:cNvPr>
            <p:cNvSpPr txBox="1"/>
            <p:nvPr/>
          </p:nvSpPr>
          <p:spPr>
            <a:xfrm>
              <a:off x="7939605" y="6179717"/>
              <a:ext cx="5501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 mm</a:t>
              </a:r>
              <a:endParaRPr lang="en-BE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ECA327A-D576-1D79-3D07-D2CABE5A9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t="-3637" r="15184" b="4687"/>
          <a:stretch/>
        </p:blipFill>
        <p:spPr>
          <a:xfrm>
            <a:off x="0" y="1048421"/>
            <a:ext cx="2624617" cy="35902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81D308-B6F8-D07C-88BE-4AE96F6235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rcRect l="5113" b="4127"/>
          <a:stretch/>
        </p:blipFill>
        <p:spPr>
          <a:xfrm>
            <a:off x="2653515" y="1180389"/>
            <a:ext cx="2936549" cy="34963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1190B3-0743-68A9-BA07-60A50478440D}"/>
              </a:ext>
            </a:extLst>
          </p:cNvPr>
          <p:cNvSpPr txBox="1"/>
          <p:nvPr/>
        </p:nvSpPr>
        <p:spPr>
          <a:xfrm>
            <a:off x="2378439" y="4638675"/>
            <a:ext cx="550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R mm</a:t>
            </a:r>
            <a:endParaRPr lang="en-BE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20D5CB-EAB2-0585-28BE-7719D4E91478}"/>
              </a:ext>
            </a:extLst>
          </p:cNvPr>
          <p:cNvGrpSpPr/>
          <p:nvPr/>
        </p:nvGrpSpPr>
        <p:grpSpPr>
          <a:xfrm>
            <a:off x="3576814" y="1571626"/>
            <a:ext cx="2064387" cy="3456104"/>
            <a:chOff x="3576814" y="1571626"/>
            <a:chExt cx="2064387" cy="345610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039ACF9-4629-8621-5D73-6254A29465D6}"/>
                </a:ext>
              </a:extLst>
            </p:cNvPr>
            <p:cNvCxnSpPr>
              <a:cxnSpLocks/>
            </p:cNvCxnSpPr>
            <p:nvPr/>
          </p:nvCxnSpPr>
          <p:spPr>
            <a:xfrm>
              <a:off x="4026313" y="1610067"/>
              <a:ext cx="0" cy="289016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DE77991-5BB8-A508-75DA-2B128228F69B}"/>
                </a:ext>
              </a:extLst>
            </p:cNvPr>
            <p:cNvCxnSpPr>
              <a:cxnSpLocks/>
            </p:cNvCxnSpPr>
            <p:nvPr/>
          </p:nvCxnSpPr>
          <p:spPr>
            <a:xfrm>
              <a:off x="4908066" y="1571626"/>
              <a:ext cx="0" cy="296705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B5AF7E-459E-C186-67B1-0DDB0069E6B2}"/>
                </a:ext>
              </a:extLst>
            </p:cNvPr>
            <p:cNvSpPr txBox="1"/>
            <p:nvPr/>
          </p:nvSpPr>
          <p:spPr>
            <a:xfrm>
              <a:off x="3576814" y="4719953"/>
              <a:ext cx="108060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/>
                <a:t>r/R =0.51</a:t>
              </a:r>
              <a:endParaRPr lang="en-BE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BEC101-6E3C-6453-2B67-E6F71FDCD7F4}"/>
                </a:ext>
              </a:extLst>
            </p:cNvPr>
            <p:cNvSpPr txBox="1"/>
            <p:nvPr/>
          </p:nvSpPr>
          <p:spPr>
            <a:xfrm>
              <a:off x="4560593" y="4713608"/>
              <a:ext cx="108060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400"/>
                <a:t>r/R =0.9</a:t>
              </a:r>
              <a:endParaRPr lang="en-BE" sz="1400"/>
            </a:p>
          </p:txBody>
        </p:sp>
      </p:grpSp>
    </p:spTree>
    <p:extLst>
      <p:ext uri="{BB962C8B-B14F-4D97-AF65-F5344CB8AC3E}">
        <p14:creationId xmlns:p14="http://schemas.microsoft.com/office/powerpoint/2010/main" val="346287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A0F-FBDB-8B41-1764-3F016069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Profile plot</a:t>
            </a:r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2542D-2AE0-9FFD-3C2B-4DF7F166A352}"/>
              </a:ext>
            </a:extLst>
          </p:cNvPr>
          <p:cNvSpPr txBox="1"/>
          <p:nvPr/>
        </p:nvSpPr>
        <p:spPr>
          <a:xfrm>
            <a:off x="537683" y="728601"/>
            <a:ext cx="1871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7F"/>
                </a:solidFill>
              </a:rPr>
              <a:t>Mean flow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59A03A-265F-24E5-2F88-B20AEB31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12</a:t>
            </a:fld>
            <a:endParaRPr lang="fr-BE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74537E-1866-AD86-5139-0E1A5CFC9B75}"/>
              </a:ext>
            </a:extLst>
          </p:cNvPr>
          <p:cNvGrpSpPr/>
          <p:nvPr/>
        </p:nvGrpSpPr>
        <p:grpSpPr>
          <a:xfrm>
            <a:off x="662576" y="1572017"/>
            <a:ext cx="4652064" cy="4260616"/>
            <a:chOff x="1367842" y="1572017"/>
            <a:chExt cx="4652064" cy="42606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0EC39C-DFE8-97D4-87AB-4B8229F96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67842" y="1814749"/>
              <a:ext cx="4652064" cy="36707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6B2E95-D7BD-AB3F-4F48-47CA07F72A6F}"/>
                </a:ext>
              </a:extLst>
            </p:cNvPr>
            <p:cNvSpPr txBox="1"/>
            <p:nvPr/>
          </p:nvSpPr>
          <p:spPr>
            <a:xfrm>
              <a:off x="2049730" y="1572017"/>
              <a:ext cx="2123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 front of the blade </a:t>
              </a:r>
              <a:endParaRPr lang="en-B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34088D-AD14-AA40-B180-74AEF565A59A}"/>
                </a:ext>
              </a:extLst>
            </p:cNvPr>
            <p:cNvSpPr txBox="1"/>
            <p:nvPr/>
          </p:nvSpPr>
          <p:spPr>
            <a:xfrm>
              <a:off x="2614508" y="5463301"/>
              <a:ext cx="2158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No significant impact</a:t>
              </a:r>
              <a:endParaRPr lang="en-BE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30E9F28-51F3-233F-7A71-A1BB3BE5B13B}"/>
              </a:ext>
            </a:extLst>
          </p:cNvPr>
          <p:cNvGrpSpPr/>
          <p:nvPr/>
        </p:nvGrpSpPr>
        <p:grpSpPr>
          <a:xfrm>
            <a:off x="5300152" y="1572017"/>
            <a:ext cx="4612177" cy="4282832"/>
            <a:chOff x="5855995" y="1572017"/>
            <a:chExt cx="4612177" cy="42828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789FF65-011B-E5FE-973E-63CA35314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55995" y="1814749"/>
              <a:ext cx="4612177" cy="367076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758641-E67C-F715-0CB2-FABC1FC8FB4A}"/>
                </a:ext>
              </a:extLst>
            </p:cNvPr>
            <p:cNvSpPr txBox="1"/>
            <p:nvPr/>
          </p:nvSpPr>
          <p:spPr>
            <a:xfrm>
              <a:off x="6905625" y="1572017"/>
              <a:ext cx="3261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Far from the blade, near the wall</a:t>
              </a:r>
              <a:endParaRPr lang="en-BE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879C03-543D-CE37-A4FE-1B58DBF23525}"/>
                </a:ext>
              </a:extLst>
            </p:cNvPr>
            <p:cNvSpPr txBox="1"/>
            <p:nvPr/>
          </p:nvSpPr>
          <p:spPr>
            <a:xfrm>
              <a:off x="7245781" y="5485517"/>
              <a:ext cx="2580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9% difference at the peak</a:t>
              </a:r>
              <a:endParaRPr lang="en-BE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56415A-F66C-D8B2-11B2-7E016ACBDAB4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3C118C77-CEB1-6C4D-8342-27C29FB40A8F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6CB03C1-CF93-040D-C192-BD20856494EE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EB9D87D-39BD-BE07-47A4-8C2F339F0B57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E5621CC-6729-E01A-1B8D-740E1D48F6C1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C2FED7E-7D73-2E6F-65F9-1D296DB2CC2A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303E223-08E1-0B8D-52AC-B71DC5F5AC21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C938CFC1-2F12-85E6-AB93-E89F6BADA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974" y="2436140"/>
            <a:ext cx="1856026" cy="242798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AC0C463C-8D2F-8C56-92FC-387599B8ADDA}"/>
              </a:ext>
            </a:extLst>
          </p:cNvPr>
          <p:cNvSpPr/>
          <p:nvPr/>
        </p:nvSpPr>
        <p:spPr>
          <a:xfrm>
            <a:off x="8615777" y="3429000"/>
            <a:ext cx="760647" cy="21907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517702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A0F-FBDB-8B41-1764-3F016069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Profile plot</a:t>
            </a:r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2542D-2AE0-9FFD-3C2B-4DF7F166A352}"/>
              </a:ext>
            </a:extLst>
          </p:cNvPr>
          <p:cNvSpPr txBox="1"/>
          <p:nvPr/>
        </p:nvSpPr>
        <p:spPr>
          <a:xfrm>
            <a:off x="537683" y="728601"/>
            <a:ext cx="4093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7F"/>
                </a:solidFill>
              </a:rPr>
              <a:t>Turbulent kinetic energy TKE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59A03A-265F-24E5-2F88-B20AEB31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13</a:t>
            </a:fld>
            <a:endParaRPr lang="fr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B9D7F6-3A9E-3AAD-7C41-7959E07937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205" y="1238220"/>
            <a:ext cx="4459285" cy="38663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6B2E95-D7BD-AB3F-4F48-47CA07F72A6F}"/>
              </a:ext>
            </a:extLst>
          </p:cNvPr>
          <p:cNvSpPr txBox="1"/>
          <p:nvPr/>
        </p:nvSpPr>
        <p:spPr>
          <a:xfrm>
            <a:off x="2370344" y="1374932"/>
            <a:ext cx="212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 front of the blade</a:t>
            </a:r>
            <a:endParaRPr lang="en-B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428B96-9080-0DFD-78C3-02923FAA9B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2053" y="1117785"/>
            <a:ext cx="4521733" cy="39959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758641-E67C-F715-0CB2-FABC1FC8FB4A}"/>
              </a:ext>
            </a:extLst>
          </p:cNvPr>
          <p:cNvSpPr txBox="1"/>
          <p:nvPr/>
        </p:nvSpPr>
        <p:spPr>
          <a:xfrm>
            <a:off x="7187514" y="1368739"/>
            <a:ext cx="3314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Far from the blade, near the wall </a:t>
            </a:r>
            <a:endParaRPr lang="en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34088D-AD14-AA40-B180-74AEF565A59A}"/>
              </a:ext>
            </a:extLst>
          </p:cNvPr>
          <p:cNvSpPr txBox="1"/>
          <p:nvPr/>
        </p:nvSpPr>
        <p:spPr>
          <a:xfrm>
            <a:off x="1552658" y="5113736"/>
            <a:ext cx="2697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20% difference at the peak</a:t>
            </a:r>
            <a:endParaRPr lang="en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79C03-543D-CE37-A4FE-1B58DBF23525}"/>
              </a:ext>
            </a:extLst>
          </p:cNvPr>
          <p:cNvSpPr txBox="1"/>
          <p:nvPr/>
        </p:nvSpPr>
        <p:spPr>
          <a:xfrm>
            <a:off x="6927765" y="5080790"/>
            <a:ext cx="2872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17.3% difference at the peak</a:t>
            </a:r>
            <a:endParaRPr lang="en-BE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8CB1C0-3BF6-54E1-6249-E8D61883ACA4}"/>
              </a:ext>
            </a:extLst>
          </p:cNvPr>
          <p:cNvGrpSpPr/>
          <p:nvPr/>
        </p:nvGrpSpPr>
        <p:grpSpPr>
          <a:xfrm>
            <a:off x="3879251" y="5740215"/>
            <a:ext cx="3240790" cy="461665"/>
            <a:chOff x="3964306" y="5881141"/>
            <a:chExt cx="3240790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BD8E52-4637-2EFF-DFFA-81A00F180D6D}"/>
                </a:ext>
              </a:extLst>
            </p:cNvPr>
            <p:cNvSpPr txBox="1"/>
            <p:nvPr/>
          </p:nvSpPr>
          <p:spPr>
            <a:xfrm>
              <a:off x="4437992" y="5881141"/>
              <a:ext cx="2767104" cy="46166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/>
                <a:t>Induce in turbulence</a:t>
              </a:r>
              <a:endParaRPr lang="en-BE" sz="2400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DEFE2589-EDB9-3D64-157B-D76E327E9784}"/>
                </a:ext>
              </a:extLst>
            </p:cNvPr>
            <p:cNvSpPr/>
            <p:nvPr/>
          </p:nvSpPr>
          <p:spPr>
            <a:xfrm>
              <a:off x="3964306" y="5942568"/>
              <a:ext cx="473686" cy="338809"/>
            </a:xfrm>
            <a:prstGeom prst="rightArrow">
              <a:avLst/>
            </a:prstGeom>
            <a:solidFill>
              <a:srgbClr val="00707F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240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EFC00E0-3DE9-09F0-691D-2B794415FD2D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789CA94D-2321-685E-1563-05C963FEEC95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4D187A9-0348-1227-3FA2-F8FEDAEA266C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F04E9FC-5069-E2F7-0399-173C766DB296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685D34-85AB-45C0-DC01-50EEFDD953EF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64A098-161A-D1B4-08D2-3DEFAAEA3C96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8511EC-91DA-3B15-54FF-8526E305DC40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4091E8A-4AC4-EED0-C269-25FD45931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5975" y="2429518"/>
            <a:ext cx="1856026" cy="2456732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8144D42-46C4-6DA6-19C3-FE31531F38DF}"/>
              </a:ext>
            </a:extLst>
          </p:cNvPr>
          <p:cNvSpPr/>
          <p:nvPr/>
        </p:nvSpPr>
        <p:spPr>
          <a:xfrm>
            <a:off x="9034676" y="3429000"/>
            <a:ext cx="877654" cy="28546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94DC1BB-1C34-68C0-024F-23DBB4343D42}"/>
              </a:ext>
            </a:extLst>
          </p:cNvPr>
          <p:cNvSpPr/>
          <p:nvPr/>
        </p:nvSpPr>
        <p:spPr>
          <a:xfrm>
            <a:off x="3697340" y="2597632"/>
            <a:ext cx="934092" cy="27280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5396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A0F-FBDB-8B41-1764-3F016069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Absolute Shear rate</a:t>
            </a:r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59A03A-265F-24E5-2F88-B20AEB31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14</a:t>
            </a:fld>
            <a:endParaRPr lang="fr-B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53431A-B657-1357-8E29-73D9E3D7DE2D}"/>
                  </a:ext>
                </a:extLst>
              </p:cNvPr>
              <p:cNvSpPr txBox="1"/>
              <p:nvPr/>
            </p:nvSpPr>
            <p:spPr>
              <a:xfrm>
                <a:off x="4189756" y="1095016"/>
                <a:ext cx="2626104" cy="684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BE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53431A-B657-1357-8E29-73D9E3D7D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756" y="1095016"/>
                <a:ext cx="2626104" cy="684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283428DD-3178-F1D7-5486-F0111645614F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3E9960BD-8507-4BCC-FC0C-A2652F5A4FAD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FE93832-EA80-FAD9-683B-A2DD6764AE0C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147D8DB-859F-3D43-64AD-5FBE4BE89E76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7AA5B4D-54E5-A5A5-8953-D6D5C1DADD26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DF930AD-9404-4A26-D04B-7AED398169FC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437E623-935A-1782-A748-F0AAD32B79EE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8715D8-4B3F-2FC9-36AB-89197B08EE41}"/>
              </a:ext>
            </a:extLst>
          </p:cNvPr>
          <p:cNvGrpSpPr/>
          <p:nvPr/>
        </p:nvGrpSpPr>
        <p:grpSpPr>
          <a:xfrm>
            <a:off x="537683" y="1962149"/>
            <a:ext cx="10551671" cy="4453804"/>
            <a:chOff x="537683" y="1962149"/>
            <a:chExt cx="10551671" cy="44538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E0F35FB-DDD9-5A17-550E-6704FC0D720A}"/>
                </a:ext>
              </a:extLst>
            </p:cNvPr>
            <p:cNvGrpSpPr/>
            <p:nvPr/>
          </p:nvGrpSpPr>
          <p:grpSpPr>
            <a:xfrm>
              <a:off x="537683" y="1962149"/>
              <a:ext cx="10551671" cy="4238627"/>
              <a:chOff x="240154" y="1826505"/>
              <a:chExt cx="10770746" cy="438577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B1B827AF-28CE-49A4-4A51-8C5AE2EA9C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</a:blip>
              <a:srcRect r="12934" b="4866"/>
              <a:stretch/>
            </p:blipFill>
            <p:spPr>
              <a:xfrm>
                <a:off x="240154" y="1826505"/>
                <a:ext cx="3465071" cy="438577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01F9F92C-6D49-34EE-AD38-A06C555E20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</a:blip>
              <a:srcRect l="6530" b="4881"/>
              <a:stretch/>
            </p:blipFill>
            <p:spPr>
              <a:xfrm>
                <a:off x="7255614" y="1826506"/>
                <a:ext cx="3755286" cy="438577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E64CEAB-F7FD-8247-46CD-BD1C1BE1F2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0F0F0"/>
                  </a:clrFrom>
                  <a:clrTo>
                    <a:srgbClr val="F0F0F0">
                      <a:alpha val="0"/>
                    </a:srgbClr>
                  </a:clrTo>
                </a:clrChange>
              </a:blip>
              <a:srcRect l="9730" r="12923" b="4918"/>
              <a:stretch/>
            </p:blipFill>
            <p:spPr>
              <a:xfrm>
                <a:off x="3896144" y="1860493"/>
                <a:ext cx="3168549" cy="4351782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CA318F-3071-0698-1C79-F6519C28C652}"/>
                </a:ext>
              </a:extLst>
            </p:cNvPr>
            <p:cNvSpPr txBox="1"/>
            <p:nvPr/>
          </p:nvSpPr>
          <p:spPr>
            <a:xfrm>
              <a:off x="5336174" y="6077399"/>
              <a:ext cx="670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 mm</a:t>
              </a:r>
              <a:endParaRPr lang="en-BE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597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A0F-FBDB-8B41-1764-3F016069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Absolute Shear rate</a:t>
            </a:r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59A03A-265F-24E5-2F88-B20AEB31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15</a:t>
            </a:fld>
            <a:endParaRPr lang="fr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FD9295-AB9A-6D1B-8315-B47919948259}"/>
              </a:ext>
            </a:extLst>
          </p:cNvPr>
          <p:cNvSpPr txBox="1"/>
          <p:nvPr/>
        </p:nvSpPr>
        <p:spPr>
          <a:xfrm>
            <a:off x="537683" y="728601"/>
            <a:ext cx="3243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7F"/>
                </a:solidFill>
              </a:rPr>
              <a:t>Statistical distribution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B8950-1B02-0659-9F0C-17ED77A9AA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5798" y="1435172"/>
            <a:ext cx="6169312" cy="4492479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4A6A418-4705-9EEB-6B20-023DC7C1F84F}"/>
              </a:ext>
            </a:extLst>
          </p:cNvPr>
          <p:cNvSpPr/>
          <p:nvPr/>
        </p:nvSpPr>
        <p:spPr>
          <a:xfrm>
            <a:off x="4953000" y="3428998"/>
            <a:ext cx="1143000" cy="504825"/>
          </a:xfrm>
          <a:prstGeom prst="rightArrow">
            <a:avLst/>
          </a:prstGeom>
          <a:solidFill>
            <a:srgbClr val="00707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0C58C-F04D-05D3-04B9-81A044947BB1}"/>
              </a:ext>
            </a:extLst>
          </p:cNvPr>
          <p:cNvSpPr txBox="1"/>
          <p:nvPr/>
        </p:nvSpPr>
        <p:spPr>
          <a:xfrm>
            <a:off x="8296276" y="2352675"/>
            <a:ext cx="2952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 presence of solids:</a:t>
            </a:r>
          </a:p>
          <a:p>
            <a:r>
              <a:rPr lang="en-US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/>
              <a:t>Shift to higher shear rates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/>
              <a:t>Higher fractions persist at high shear values</a:t>
            </a:r>
            <a:endParaRPr lang="en-B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37D1A4-0916-D577-8C3F-425C5B2B6202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196F0FF0-A2DF-8D76-77FF-3ECED873DEB9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DD2C6A6-4DBB-363D-91B4-D9B5EB0EFDBB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0A9A4B6-A45F-E903-B590-669166022469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3170CB-03FD-0ABB-1D7A-01970FB19812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7CDA700-958D-A91E-F855-F3F008CBC7D3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B895AAC-1500-1908-2835-7D7451AFFA97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7493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A0F-FBDB-8B41-1764-3F016069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Average Absolute Shear rate</a:t>
            </a:r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59A03A-265F-24E5-2F88-B20AEB31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16</a:t>
            </a:fld>
            <a:endParaRPr lang="fr-B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E4A4E8-5D9F-9971-741A-81ECBE49335A}"/>
              </a:ext>
            </a:extLst>
          </p:cNvPr>
          <p:cNvGrpSpPr/>
          <p:nvPr/>
        </p:nvGrpSpPr>
        <p:grpSpPr>
          <a:xfrm>
            <a:off x="5797524" y="1471303"/>
            <a:ext cx="5282900" cy="4438101"/>
            <a:chOff x="476250" y="1376053"/>
            <a:chExt cx="5282900" cy="443810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D5EC465-0686-53C3-C2FD-176D1266A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0F0F0"/>
                </a:clrFrom>
                <a:clrTo>
                  <a:srgbClr val="F0F0F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6250" y="1627394"/>
              <a:ext cx="5282900" cy="418676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2DEBEE9-A4CC-29BE-F300-B1AFDD2F8D54}"/>
                </a:ext>
              </a:extLst>
            </p:cNvPr>
            <p:cNvGrpSpPr/>
            <p:nvPr/>
          </p:nvGrpSpPr>
          <p:grpSpPr>
            <a:xfrm>
              <a:off x="1262042" y="1376053"/>
              <a:ext cx="4335072" cy="2052947"/>
              <a:chOff x="7244237" y="1376053"/>
              <a:chExt cx="4335072" cy="2052947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19C8226-B123-A241-711E-4A8B940B9E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2825" y="1952625"/>
                <a:ext cx="4216484" cy="1476375"/>
              </a:xfrm>
              <a:prstGeom prst="straightConnector1">
                <a:avLst/>
              </a:prstGeom>
              <a:ln>
                <a:solidFill>
                  <a:srgbClr val="00707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2817895-DB3C-A5FD-5E74-D5E9AD6AEFD6}"/>
                  </a:ext>
                </a:extLst>
              </p:cNvPr>
              <p:cNvSpPr txBox="1"/>
              <p:nvPr/>
            </p:nvSpPr>
            <p:spPr>
              <a:xfrm rot="20444526">
                <a:off x="8156108" y="2487591"/>
                <a:ext cx="1417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10% increase</a:t>
                </a:r>
                <a:endParaRPr lang="en-BE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0F586BC-975B-C861-6407-66F7F39E0F90}"/>
                  </a:ext>
                </a:extLst>
              </p:cNvPr>
              <p:cNvSpPr txBox="1"/>
              <p:nvPr/>
            </p:nvSpPr>
            <p:spPr>
              <a:xfrm>
                <a:off x="7244237" y="1376053"/>
                <a:ext cx="42138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/>
                  <a:t>Global average of shear rate in the domain</a:t>
                </a:r>
                <a:endParaRPr lang="en-BE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1402454-3310-BFF3-30F3-A0D44558228F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E1E1318E-9BE4-63E9-030F-77865A8D2B1C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E4EB764-46EC-DFFC-EB74-2ACC1DEB1451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D6173F-5029-AEAB-FCCE-77D79C7AEEFD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70E6E9F-E4C6-2248-CB3F-7FA5908FD053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BA73B1C-C9E3-598F-A709-D1358B189CB8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E288156-3990-0C31-437A-ACF147B81F47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94C59C34-97A3-27FE-84C5-74A36B68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86" y="1679741"/>
            <a:ext cx="5282899" cy="422966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F74BE00-72A5-BAD9-5EC0-20C8D293CA97}"/>
              </a:ext>
            </a:extLst>
          </p:cNvPr>
          <p:cNvGrpSpPr/>
          <p:nvPr/>
        </p:nvGrpSpPr>
        <p:grpSpPr>
          <a:xfrm>
            <a:off x="933450" y="4686299"/>
            <a:ext cx="4755632" cy="828676"/>
            <a:chOff x="933450" y="4686299"/>
            <a:chExt cx="4755632" cy="82867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43B433-04A9-DA23-4FB5-E31A7AE2A0DA}"/>
                </a:ext>
              </a:extLst>
            </p:cNvPr>
            <p:cNvSpPr/>
            <p:nvPr/>
          </p:nvSpPr>
          <p:spPr>
            <a:xfrm>
              <a:off x="933450" y="4686300"/>
              <a:ext cx="180975" cy="828675"/>
            </a:xfrm>
            <a:prstGeom prst="ellipse">
              <a:avLst/>
            </a:prstGeom>
            <a:noFill/>
            <a:ln w="28575">
              <a:solidFill>
                <a:srgbClr val="0070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1B1EBE9-F9FE-A7F5-C173-F040463DE80A}"/>
                </a:ext>
              </a:extLst>
            </p:cNvPr>
            <p:cNvSpPr/>
            <p:nvPr/>
          </p:nvSpPr>
          <p:spPr>
            <a:xfrm>
              <a:off x="5438775" y="4686299"/>
              <a:ext cx="250307" cy="828675"/>
            </a:xfrm>
            <a:prstGeom prst="ellipse">
              <a:avLst/>
            </a:prstGeom>
            <a:noFill/>
            <a:ln w="28575">
              <a:solidFill>
                <a:srgbClr val="00707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DFF9A7C-F29C-7C5A-EF4D-625F1B532AF2}"/>
              </a:ext>
            </a:extLst>
          </p:cNvPr>
          <p:cNvSpPr txBox="1"/>
          <p:nvPr/>
        </p:nvSpPr>
        <p:spPr>
          <a:xfrm>
            <a:off x="1394792" y="1471303"/>
            <a:ext cx="3243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Percentiles of average shear rate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9915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77BA5-3081-4F9D-AA04-29EA8FBCF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8371F7-05D4-1E29-04EE-D314A70F3DE3}"/>
              </a:ext>
            </a:extLst>
          </p:cNvPr>
          <p:cNvSpPr txBox="1"/>
          <p:nvPr/>
        </p:nvSpPr>
        <p:spPr>
          <a:xfrm>
            <a:off x="868804" y="1461462"/>
            <a:ext cx="79373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/>
              <a:t>A shift in liquid-solid system based on RI matching was necessary, while preserving initial system properties (</a:t>
            </a:r>
            <a:r>
              <a:rPr lang="en-US" sz="2000" err="1"/>
              <a:t>cytodex</a:t>
            </a:r>
            <a:r>
              <a:rPr lang="en-US" sz="2000"/>
              <a:t>/water) for a compatible analysis</a:t>
            </a:r>
          </a:p>
          <a:p>
            <a:pPr algn="just"/>
            <a:endParaRPr lang="en-US" sz="200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/>
              <a:t>PIV tests conducted for the new model on the liquid phase: alteration in turbulence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200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/>
              <a:t>Useful data for CFD modeling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BE" sz="200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/>
              <a:t>Next: PIV measurements on the solid phase </a:t>
            </a:r>
            <a:r>
              <a:rPr lang="en-US" sz="2000">
                <a:sym typeface="Wingdings" panose="05000000000000000000" pitchFamily="2" charset="2"/>
              </a:rPr>
              <a:t> Relative velocities</a:t>
            </a:r>
            <a:endParaRPr lang="en-US" sz="200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en-US" sz="20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F74676-45B3-555E-2F7F-4209D3906E3E}"/>
              </a:ext>
            </a:extLst>
          </p:cNvPr>
          <p:cNvGrpSpPr/>
          <p:nvPr/>
        </p:nvGrpSpPr>
        <p:grpSpPr>
          <a:xfrm>
            <a:off x="8945458" y="2266952"/>
            <a:ext cx="2943225" cy="3924299"/>
            <a:chOff x="8137198" y="2305052"/>
            <a:chExt cx="2943225" cy="3924299"/>
          </a:xfrm>
        </p:grpSpPr>
        <p:pic>
          <p:nvPicPr>
            <p:cNvPr id="6" name="Picture 5" descr="A picture containing machine, indoor, camera, optical instrument&#10;&#10;Description automatically generated">
              <a:extLst>
                <a:ext uri="{FF2B5EF4-FFF2-40B4-BE49-F238E27FC236}">
                  <a16:creationId xmlns:a16="http://schemas.microsoft.com/office/drawing/2014/main" id="{98E17647-A3DD-03F1-9412-297880C39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46661" y="2795590"/>
              <a:ext cx="3924299" cy="29432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30B90A-A25D-5ACD-E611-BD5A2CE87815}"/>
                </a:ext>
              </a:extLst>
            </p:cNvPr>
            <p:cNvSpPr txBox="1"/>
            <p:nvPr/>
          </p:nvSpPr>
          <p:spPr>
            <a:xfrm>
              <a:off x="9201150" y="5200650"/>
              <a:ext cx="10743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Camera 1</a:t>
              </a:r>
              <a:endParaRPr lang="en-BE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5203FB-C23D-B31F-2313-E4B7F59277E0}"/>
                </a:ext>
              </a:extLst>
            </p:cNvPr>
            <p:cNvSpPr txBox="1"/>
            <p:nvPr/>
          </p:nvSpPr>
          <p:spPr>
            <a:xfrm>
              <a:off x="8137198" y="4516602"/>
              <a:ext cx="10743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/>
                <a:t>Camera 2</a:t>
              </a:r>
              <a:endParaRPr lang="en-BE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F8A08D4-0B2A-C4D6-E501-4C56BA6DF611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55DF14C5-60DE-23EC-F046-CAB35FF7E62C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77F5F0-95C0-32F3-3931-4C19413D4E49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DDFB3AA-2408-A867-F860-C1E2C91CA55C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5162711-5BB7-6175-2C87-BF6625FA0BE4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5E1385-E1A0-6E66-CC6D-2843A457AAF0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0E44352-B08C-ACA2-EB72-9C69F2647B86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4330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717CA5-8C5F-2F15-032F-51D4A4FA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Thanks for your attention!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00B04-E909-4B0C-B96C-2B8F31F28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4251" y="2911534"/>
            <a:ext cx="6806024" cy="517466"/>
          </a:xfrm>
        </p:spPr>
        <p:txBody>
          <a:bodyPr>
            <a:noAutofit/>
          </a:bodyPr>
          <a:lstStyle/>
          <a:p>
            <a:r>
              <a:rPr lang="en-US" sz="20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The authors are grateful to the FNRS for their financial support.</a:t>
            </a:r>
            <a:endParaRPr lang="en-BE" sz="2000"/>
          </a:p>
        </p:txBody>
      </p:sp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E466DC69-AD2E-4616-AFE3-A5BC12C5CD31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B7A98-E719-F5FF-CD8D-FCD8E5E4A7B2}"/>
              </a:ext>
            </a:extLst>
          </p:cNvPr>
          <p:cNvSpPr txBox="1"/>
          <p:nvPr/>
        </p:nvSpPr>
        <p:spPr>
          <a:xfrm>
            <a:off x="9701212" y="4901684"/>
            <a:ext cx="2238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>
                <a:ea typeface="ＭＳ Ｐゴシック"/>
              </a:rPr>
              <a:t>m.madani@uliege.be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98840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A0F-FBDB-8B41-1764-3F016069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Turbulence Modulations</a:t>
            </a:r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59A03A-265F-24E5-2F88-B20AEB31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19</a:t>
            </a:fld>
            <a:endParaRPr lang="fr-BE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13AF0AF-A02A-F8CE-BA43-7374451C2F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641365"/>
              </p:ext>
            </p:extLst>
          </p:nvPr>
        </p:nvGraphicFramePr>
        <p:xfrm>
          <a:off x="547208" y="951723"/>
          <a:ext cx="10730390" cy="4343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8664">
                  <a:extLst>
                    <a:ext uri="{9D8B030D-6E8A-4147-A177-3AD203B41FA5}">
                      <a16:colId xmlns:a16="http://schemas.microsoft.com/office/drawing/2014/main" val="3521989378"/>
                    </a:ext>
                  </a:extLst>
                </a:gridCol>
                <a:gridCol w="2061575">
                  <a:extLst>
                    <a:ext uri="{9D8B030D-6E8A-4147-A177-3AD203B41FA5}">
                      <a16:colId xmlns:a16="http://schemas.microsoft.com/office/drawing/2014/main" val="1571349668"/>
                    </a:ext>
                  </a:extLst>
                </a:gridCol>
                <a:gridCol w="4290151">
                  <a:extLst>
                    <a:ext uri="{9D8B030D-6E8A-4147-A177-3AD203B41FA5}">
                      <a16:colId xmlns:a16="http://schemas.microsoft.com/office/drawing/2014/main" val="1140816547"/>
                    </a:ext>
                  </a:extLst>
                </a:gridCol>
              </a:tblGrid>
              <a:tr h="411903">
                <a:tc>
                  <a:txBody>
                    <a:bodyPr/>
                    <a:lstStyle/>
                    <a:p>
                      <a:r>
                        <a:rPr lang="en-US"/>
                        <a:t>Parameter</a:t>
                      </a:r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</a:t>
                      </a:r>
                      <a:endParaRPr lang="en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Criteria</a:t>
                      </a:r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9399692"/>
                  </a:ext>
                </a:extLst>
              </a:tr>
              <a:tr h="823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/>
                        <a:t>Particle diameter to integral length scale</a:t>
                      </a:r>
                      <a:r>
                        <a:rPr lang="en-US" sz="1400"/>
                        <a:t> </a:t>
                      </a:r>
                      <a:r>
                        <a:rPr lang="en-US" sz="1400">
                          <a:solidFill>
                            <a:srgbClr val="FF0000"/>
                          </a:solidFill>
                        </a:rPr>
                        <a:t>Gore and Crowe (1991)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1" u="none" strike="noStrike" baseline="0">
                          <a:latin typeface="AdvPTimesI"/>
                        </a:rPr>
                        <a:t> </a:t>
                      </a:r>
                      <a:r>
                        <a:rPr lang="en-US" sz="2000" b="0" i="1" u="none" strike="noStrike" baseline="0" err="1">
                          <a:latin typeface="AdvPTimesI"/>
                        </a:rPr>
                        <a:t>d</a:t>
                      </a:r>
                      <a:r>
                        <a:rPr lang="en-US" sz="1100" b="0" i="1" u="none" strike="noStrike" baseline="0" err="1">
                          <a:latin typeface="AdvPTimes"/>
                        </a:rPr>
                        <a:t>p</a:t>
                      </a:r>
                      <a:r>
                        <a:rPr lang="en-US" sz="2000" b="0" i="1" u="none" strike="noStrike" baseline="0">
                          <a:latin typeface="AdvPTimesI"/>
                        </a:rPr>
                        <a:t>/l</a:t>
                      </a:r>
                      <a:r>
                        <a:rPr lang="en-US" sz="1100" b="0" i="1" u="none" strike="noStrike" baseline="0">
                          <a:latin typeface="AdvPTimes"/>
                        </a:rPr>
                        <a:t>e</a:t>
                      </a:r>
                      <a:endParaRPr lang="en-BE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u="none" strike="noStrike" baseline="0" err="1">
                          <a:latin typeface="AdvPTimesI"/>
                        </a:rPr>
                        <a:t>d</a:t>
                      </a:r>
                      <a:r>
                        <a:rPr lang="en-US" sz="1050" b="0" i="1" u="none" strike="noStrike" baseline="0" err="1">
                          <a:latin typeface="AdvPTimes"/>
                        </a:rPr>
                        <a:t>p</a:t>
                      </a:r>
                      <a:r>
                        <a:rPr lang="en-US" sz="1800" b="0" i="1" u="none" strike="noStrike" baseline="0">
                          <a:latin typeface="AdvPTimesI"/>
                        </a:rPr>
                        <a:t>/l</a:t>
                      </a:r>
                      <a:r>
                        <a:rPr lang="en-US" sz="1050" b="0" i="1" u="none" strike="noStrike" baseline="0">
                          <a:latin typeface="AdvPTimes"/>
                        </a:rPr>
                        <a:t>e  </a:t>
                      </a:r>
                      <a:r>
                        <a:rPr lang="en-US"/>
                        <a:t>&lt;0.1: Turbulence attenuation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1" u="none" strike="noStrike" baseline="0" err="1">
                          <a:latin typeface="AdvPTimesI"/>
                        </a:rPr>
                        <a:t>d</a:t>
                      </a:r>
                      <a:r>
                        <a:rPr lang="en-US" sz="1050" b="0" i="1" u="none" strike="noStrike" baseline="0" err="1">
                          <a:latin typeface="AdvPTimes"/>
                        </a:rPr>
                        <a:t>p</a:t>
                      </a:r>
                      <a:r>
                        <a:rPr lang="en-US" sz="1800" b="0" i="1" u="none" strike="noStrike" baseline="0">
                          <a:latin typeface="AdvPTimesI"/>
                        </a:rPr>
                        <a:t>/l</a:t>
                      </a:r>
                      <a:r>
                        <a:rPr lang="en-US" sz="1050" b="0" i="1" u="none" strike="noStrike" baseline="0">
                          <a:latin typeface="AdvPTimes"/>
                        </a:rPr>
                        <a:t>e  </a:t>
                      </a:r>
                      <a:r>
                        <a:rPr lang="en-US"/>
                        <a:t>&gt;0.1: Turbulence augmentation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439870"/>
                  </a:ext>
                </a:extLst>
              </a:tr>
              <a:tr h="823806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particle stokes number - </a:t>
                      </a:r>
                      <a:r>
                        <a:rPr lang="en-US" sz="1400" b="0" i="1" u="none" strike="noStrike" kern="1200" baseline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Elghobashi</a:t>
                      </a:r>
                      <a:r>
                        <a:rPr lang="en-US" sz="1400" b="0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BE" sz="1400" b="0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(1994)</a:t>
                      </a:r>
                      <a:r>
                        <a:rPr lang="en-US" sz="1400" b="0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BE" i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/>
                        <a:t>St=</a:t>
                      </a:r>
                      <a:r>
                        <a:rPr lang="el-GR" sz="20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</a:t>
                      </a:r>
                      <a:r>
                        <a:rPr lang="en-US" sz="2000" b="0" i="1" u="none" strike="noStrike" kern="1200" baseline="-25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20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l-GR" sz="20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</a:t>
                      </a:r>
                      <a:r>
                        <a:rPr lang="el-GR" sz="2000" b="0" i="1" u="none" strike="noStrike" kern="1200" baseline="-25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endParaRPr lang="en-BE" sz="2000" i="1" baseline="-25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i="1"/>
                        <a:t>St</a:t>
                      </a:r>
                      <a:r>
                        <a:rPr lang="en-US" i="0"/>
                        <a:t>&lt;1: particles follow fluid streamlines</a:t>
                      </a:r>
                    </a:p>
                    <a:p>
                      <a:endParaRPr lang="en-US" i="0"/>
                    </a:p>
                    <a:p>
                      <a:r>
                        <a:rPr lang="en-US" i="1"/>
                        <a:t>St</a:t>
                      </a:r>
                      <a:r>
                        <a:rPr lang="en-US" i="0"/>
                        <a:t>&gt;1: poor particle response to flow</a:t>
                      </a:r>
                      <a:endParaRPr lang="en-BE" i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084538"/>
                  </a:ext>
                </a:extLst>
              </a:tr>
              <a:tr h="823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Particle Reynolds number - </a:t>
                      </a:r>
                      <a:r>
                        <a:rPr lang="en-US" sz="1400" b="0" i="1" u="none" strike="noStrike" kern="1200" baseline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Hetsroni</a:t>
                      </a:r>
                      <a:r>
                        <a:rPr lang="en-US" sz="1400" b="0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(1989)</a:t>
                      </a:r>
                      <a:r>
                        <a:rPr lang="en-US" sz="1400" i="1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BE" i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0" i="1" u="none" strike="noStrike" baseline="0">
                          <a:latin typeface="AdvPTimes"/>
                        </a:rPr>
                        <a:t>Re</a:t>
                      </a:r>
                      <a:r>
                        <a:rPr lang="en-US" sz="1100" b="0" i="1" u="none" strike="noStrike" baseline="0">
                          <a:latin typeface="AdvPTimes"/>
                        </a:rPr>
                        <a:t>p </a:t>
                      </a:r>
                      <a:r>
                        <a:rPr lang="en-US" sz="2000" b="0" i="1" u="none" strike="noStrike" baseline="0">
                          <a:latin typeface="AdvPTimes"/>
                        </a:rPr>
                        <a:t>=(</a:t>
                      </a:r>
                      <a:r>
                        <a:rPr lang="en-US" sz="2000" b="0" i="1" u="none" strike="noStrike" baseline="0" err="1">
                          <a:latin typeface="AdvPTimesI"/>
                        </a:rPr>
                        <a:t>u</a:t>
                      </a:r>
                      <a:r>
                        <a:rPr lang="en-US" sz="1050" b="0" i="1" u="none" strike="noStrike" baseline="0" err="1">
                          <a:latin typeface="AdvPTimes"/>
                        </a:rPr>
                        <a:t>f</a:t>
                      </a:r>
                      <a:r>
                        <a:rPr lang="en-US" sz="800" b="0" i="1" u="none" strike="noStrike" baseline="0">
                          <a:latin typeface="AdvPTimes"/>
                        </a:rPr>
                        <a:t> </a:t>
                      </a:r>
                      <a:r>
                        <a:rPr lang="en-US" sz="2000" b="0" i="1" u="none" strike="noStrike" baseline="0">
                          <a:latin typeface="AdvPTimesI"/>
                        </a:rPr>
                        <a:t>– u</a:t>
                      </a:r>
                      <a:r>
                        <a:rPr lang="en-US" sz="1050" b="0" i="1" u="none" strike="noStrike" baseline="0">
                          <a:latin typeface="AdvPTimes"/>
                        </a:rPr>
                        <a:t>p</a:t>
                      </a:r>
                      <a:r>
                        <a:rPr lang="en-US" sz="2000" b="0" i="1" u="none" strike="noStrike" baseline="0">
                          <a:latin typeface="AdvPTimesI"/>
                        </a:rPr>
                        <a:t>)</a:t>
                      </a:r>
                      <a:r>
                        <a:rPr lang="en-US" sz="2000" b="0" i="1" u="none" strike="noStrike" baseline="0" err="1">
                          <a:latin typeface="AdvPTimesI"/>
                        </a:rPr>
                        <a:t>d</a:t>
                      </a:r>
                      <a:r>
                        <a:rPr lang="en-US" sz="1050" b="0" i="1" u="none" strike="noStrike" baseline="0" err="1">
                          <a:latin typeface="AdvPTimes"/>
                        </a:rPr>
                        <a:t>p</a:t>
                      </a:r>
                      <a:r>
                        <a:rPr lang="en-US" sz="2000" b="0" i="1" u="none" strike="noStrike" baseline="0">
                          <a:latin typeface="AdvPTimesI"/>
                        </a:rPr>
                        <a:t>/</a:t>
                      </a:r>
                      <a:r>
                        <a:rPr lang="en-US" sz="2000" b="0" i="1" u="none" strike="noStrike" baseline="0">
                          <a:latin typeface="AdvPTimesI"/>
                          <a:sym typeface="Symbol" panose="05050102010706020507" pitchFamily="18" charset="2"/>
                        </a:rPr>
                        <a:t></a:t>
                      </a:r>
                      <a:endParaRPr lang="en-US" sz="2000" b="0" i="1" u="none" strike="noStrike" baseline="0">
                        <a:latin typeface="AdvPTimes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baseline="0">
                          <a:latin typeface="AdvPTimes"/>
                        </a:rPr>
                        <a:t>Re</a:t>
                      </a:r>
                      <a:r>
                        <a:rPr lang="en-US" sz="800" b="0" i="0" u="none" strike="noStrike" baseline="0">
                          <a:latin typeface="AdvPTimes"/>
                        </a:rPr>
                        <a:t>p  </a:t>
                      </a:r>
                      <a:r>
                        <a:rPr lang="en-US" sz="1800" b="0" i="0" u="none" strike="noStrike" baseline="0">
                          <a:latin typeface="AdvPSMP4"/>
                        </a:rPr>
                        <a:t>&lt;</a:t>
                      </a:r>
                      <a:r>
                        <a:rPr lang="en-US" sz="1800" b="0" i="0" u="none" strike="noStrike" baseline="0">
                          <a:latin typeface="AdvPTimes"/>
                        </a:rPr>
                        <a:t>100: turbulence attenuation</a:t>
                      </a:r>
                    </a:p>
                    <a:p>
                      <a:pPr algn="l"/>
                      <a:endParaRPr lang="en-US" sz="1800" b="0" i="0" u="none" strike="noStrike" baseline="0">
                        <a:latin typeface="AdvPTimes"/>
                      </a:endParaRPr>
                    </a:p>
                    <a:p>
                      <a:pPr algn="l"/>
                      <a:r>
                        <a:rPr lang="en-US" sz="1800" b="0" i="0" u="none" strike="noStrike" baseline="0">
                          <a:latin typeface="AdvPTimes"/>
                        </a:rPr>
                        <a:t>Re</a:t>
                      </a:r>
                      <a:r>
                        <a:rPr lang="en-US" sz="800" b="0" i="0" u="none" strike="noStrike" baseline="0">
                          <a:latin typeface="AdvPTimes"/>
                        </a:rPr>
                        <a:t>p  </a:t>
                      </a:r>
                      <a:r>
                        <a:rPr lang="en-US" sz="1800" b="0" i="0" u="none" strike="noStrike" baseline="0">
                          <a:latin typeface="AdvPSMP4"/>
                        </a:rPr>
                        <a:t>&gt;</a:t>
                      </a:r>
                      <a:r>
                        <a:rPr lang="en-US" sz="1800" b="0" i="0" u="none" strike="noStrike" baseline="0">
                          <a:latin typeface="AdvPTimes"/>
                        </a:rPr>
                        <a:t>400: turbulence augmentation</a:t>
                      </a:r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221146"/>
                  </a:ext>
                </a:extLst>
              </a:tr>
              <a:tr h="823806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u="none" strike="noStrik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Particle momentum number</a:t>
                      </a:r>
                      <a:r>
                        <a:rPr lang="en-US" sz="1400" b="0" i="1" u="none" strike="noStrike" kern="1200" baseline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Tanaka and Eaton (2008)</a:t>
                      </a:r>
                      <a:endParaRPr lang="en-BE" sz="1400" i="1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 = StRe</a:t>
                      </a:r>
                      <a:r>
                        <a:rPr lang="en-US" sz="1800" b="0" i="1" u="none" strike="noStrike" kern="1200" baseline="30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l-GR" sz="18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η</a:t>
                      </a:r>
                      <a:r>
                        <a:rPr lang="en-US" sz="18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/L)</a:t>
                      </a:r>
                      <a:r>
                        <a:rPr lang="en-US" sz="1800" b="0" i="1" u="none" strike="noStrike" kern="1200" baseline="30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BE" i="1" baseline="30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3x10</a:t>
                      </a:r>
                      <a:r>
                        <a:rPr lang="fr-FR" sz="1800" b="0" i="0" u="none" strike="noStrike" kern="1200" baseline="30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 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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fr-FR" sz="1800" b="0" i="0" u="none" strike="noStrike" kern="1200" baseline="30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turbulence </a:t>
                      </a:r>
                      <a:r>
                        <a:rPr lang="en-US" sz="1800" b="0" i="0" u="none" strike="noStrike" kern="1200" baseline="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attenuation</a:t>
                      </a:r>
                    </a:p>
                    <a:p>
                      <a:endParaRPr lang="en-US" sz="1800" b="0" i="0" u="none" strike="noStrike" kern="1200" baseline="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fr-FR" sz="18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&lt;3x10</a:t>
                      </a:r>
                      <a:r>
                        <a:rPr lang="fr-FR" sz="1800" b="0" i="0" u="none" strike="noStrike" kern="1200" baseline="30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sz="1800" b="0" i="1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&gt;10</a:t>
                      </a:r>
                      <a:r>
                        <a:rPr lang="fr-FR" sz="1800" b="0" i="0" u="none" strike="noStrike" kern="1200" baseline="300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fr-FR" sz="1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turbulence augmentation</a:t>
                      </a:r>
                      <a:endParaRPr lang="en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96481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4FF63631-D565-1114-B965-D8C35C3F63E6}"/>
              </a:ext>
            </a:extLst>
          </p:cNvPr>
          <p:cNvGrpSpPr/>
          <p:nvPr/>
        </p:nvGrpSpPr>
        <p:grpSpPr>
          <a:xfrm>
            <a:off x="1228724" y="5295546"/>
            <a:ext cx="5911542" cy="1034627"/>
            <a:chOff x="1209674" y="5172075"/>
            <a:chExt cx="5911542" cy="1034627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24E7679B-7166-3C57-F3EA-4490839C4254}"/>
                </a:ext>
              </a:extLst>
            </p:cNvPr>
            <p:cNvSpPr/>
            <p:nvPr/>
          </p:nvSpPr>
          <p:spPr>
            <a:xfrm>
              <a:off x="1209674" y="5172075"/>
              <a:ext cx="161925" cy="103462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0161D8-6EB5-E2BD-A595-DB3D081C65E4}"/>
                </a:ext>
              </a:extLst>
            </p:cNvPr>
            <p:cNvSpPr txBox="1"/>
            <p:nvPr/>
          </p:nvSpPr>
          <p:spPr>
            <a:xfrm>
              <a:off x="1609725" y="5227723"/>
              <a:ext cx="31242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defRPr/>
              </a:pPr>
              <a:r>
                <a:rPr lang="en-US" sz="1800" b="0" i="1" u="none" strike="noStrike" baseline="0" err="1">
                  <a:latin typeface="AdvPTimesI"/>
                </a:rPr>
                <a:t>d</a:t>
              </a:r>
              <a:r>
                <a:rPr lang="en-US" sz="1050" b="0" i="1" u="none" strike="noStrike" baseline="0" err="1">
                  <a:latin typeface="AdvPTimes"/>
                </a:rPr>
                <a:t>p</a:t>
              </a:r>
              <a:r>
                <a:rPr lang="en-US" sz="1800" b="0" i="1" u="none" strike="noStrike" baseline="0">
                  <a:latin typeface="AdvPTimesI"/>
                </a:rPr>
                <a:t>/l</a:t>
              </a:r>
              <a:r>
                <a:rPr lang="en-US" sz="1050" b="0" i="1" u="none" strike="noStrike" baseline="0">
                  <a:latin typeface="AdvPTimes"/>
                </a:rPr>
                <a:t>e </a:t>
              </a:r>
              <a:r>
                <a:rPr lang="en-US" i="1">
                  <a:latin typeface="AdvPTimesI"/>
                </a:rPr>
                <a:t>= 0.023&lt;0.1 </a:t>
              </a:r>
            </a:p>
            <a:p>
              <a:pPr lvl="0" algn="just">
                <a:defRPr/>
              </a:pPr>
              <a:r>
                <a:rPr lang="en-US" i="1">
                  <a:latin typeface="AdvPTimesI"/>
                </a:rPr>
                <a:t>Pa = 0.03&lt; 3x10</a:t>
              </a:r>
              <a:r>
                <a:rPr lang="en-US" i="1" baseline="30000">
                  <a:latin typeface="AdvPTimesI"/>
                </a:rPr>
                <a:t>3</a:t>
              </a:r>
            </a:p>
            <a:p>
              <a:pPr lvl="0" algn="just">
                <a:defRPr/>
              </a:pPr>
              <a:r>
                <a:rPr lang="en-US" i="1">
                  <a:latin typeface="AdvPTimesI"/>
                </a:rPr>
                <a:t>St = 0.078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DCB9FA0-F3F3-9386-1C7C-0552B58E7DFF}"/>
                </a:ext>
              </a:extLst>
            </p:cNvPr>
            <p:cNvCxnSpPr/>
            <p:nvPr/>
          </p:nvCxnSpPr>
          <p:spPr>
            <a:xfrm>
              <a:off x="3562350" y="5429250"/>
              <a:ext cx="1728204" cy="0"/>
            </a:xfrm>
            <a:prstGeom prst="straightConnector1">
              <a:avLst/>
            </a:prstGeom>
            <a:ln w="28575">
              <a:solidFill>
                <a:srgbClr val="00707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A75CDF-93AB-3758-2C11-E075EC10D17E}"/>
                </a:ext>
              </a:extLst>
            </p:cNvPr>
            <p:cNvSpPr txBox="1"/>
            <p:nvPr/>
          </p:nvSpPr>
          <p:spPr>
            <a:xfrm>
              <a:off x="5386895" y="5227723"/>
              <a:ext cx="17343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/>
                <a:t>Contradicting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/>
                <a:t>In agreement</a:t>
              </a:r>
              <a:endParaRPr lang="en-BE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0EAE264-09AE-66DE-67BB-52F199F2872C}"/>
                </a:ext>
              </a:extLst>
            </p:cNvPr>
            <p:cNvCxnSpPr/>
            <p:nvPr/>
          </p:nvCxnSpPr>
          <p:spPr>
            <a:xfrm>
              <a:off x="3562350" y="5689388"/>
              <a:ext cx="1728204" cy="0"/>
            </a:xfrm>
            <a:prstGeom prst="straightConnector1">
              <a:avLst/>
            </a:prstGeom>
            <a:ln w="28575">
              <a:solidFill>
                <a:srgbClr val="00707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687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1EFAFD-1E9B-48EC-07EC-DC725025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  <a:endParaRPr lang="en-BE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5D05B2C5-A50C-438B-B870-63FF61FC0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0256" y="-572999"/>
            <a:ext cx="65" cy="6180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1740" rIns="0" bIns="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ight Arrow 34">
            <a:extLst>
              <a:ext uri="{FF2B5EF4-FFF2-40B4-BE49-F238E27FC236}">
                <a16:creationId xmlns:a16="http://schemas.microsoft.com/office/drawing/2014/main" id="{5FF2B3D4-7B02-4E93-B62E-6A40D5E96466}"/>
              </a:ext>
            </a:extLst>
          </p:cNvPr>
          <p:cNvSpPr/>
          <p:nvPr/>
        </p:nvSpPr>
        <p:spPr>
          <a:xfrm>
            <a:off x="6462489" y="1487550"/>
            <a:ext cx="801278" cy="2746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A987C0-22E8-41B8-9300-D28A15EC1090}"/>
              </a:ext>
            </a:extLst>
          </p:cNvPr>
          <p:cNvSpPr txBox="1"/>
          <p:nvPr/>
        </p:nvSpPr>
        <p:spPr>
          <a:xfrm>
            <a:off x="3503808" y="5431860"/>
            <a:ext cx="2121092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In vitro expansion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2353F3-4D30-47BD-9800-D25BF35A827D}"/>
              </a:ext>
            </a:extLst>
          </p:cNvPr>
          <p:cNvSpPr txBox="1"/>
          <p:nvPr/>
        </p:nvSpPr>
        <p:spPr>
          <a:xfrm>
            <a:off x="6695471" y="4861076"/>
            <a:ext cx="3523783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/>
              <a:t>Study on the design and operation of stirred tank bioreactor 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en-US" sz="100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0F327E8-5783-408A-A340-3C7E1FFAB3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7" t="38901" r="36170" b="41168"/>
          <a:stretch/>
        </p:blipFill>
        <p:spPr>
          <a:xfrm>
            <a:off x="3248859" y="966152"/>
            <a:ext cx="2591577" cy="140741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E52537D-45F9-4D45-A2BA-B265285772A7}"/>
              </a:ext>
            </a:extLst>
          </p:cNvPr>
          <p:cNvSpPr/>
          <p:nvPr/>
        </p:nvSpPr>
        <p:spPr>
          <a:xfrm>
            <a:off x="7557204" y="1123448"/>
            <a:ext cx="4022105" cy="236988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000000"/>
                </a:solidFill>
              </a:rPr>
              <a:t>Wide applications in medicine:</a:t>
            </a:r>
          </a:p>
          <a:p>
            <a:pPr algn="just"/>
            <a:endParaRPr lang="en-US" sz="1100">
              <a:solidFill>
                <a:srgbClr val="000000"/>
              </a:solidFill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/>
              <a:t>Gene therapy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/>
              <a:t>Bone reconstruction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/>
              <a:t>Repairing damaged tissues</a:t>
            </a:r>
            <a:endParaRPr lang="en-US" sz="1100"/>
          </a:p>
          <a:p>
            <a:pPr algn="just"/>
            <a:r>
              <a:rPr lang="en-US">
                <a:solidFill>
                  <a:srgbClr val="000000"/>
                </a:solidFill>
              </a:rPr>
              <a:t>Due to:</a:t>
            </a:r>
          </a:p>
          <a:p>
            <a:pPr algn="just"/>
            <a:endParaRPr lang="en-US" sz="110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>
                <a:solidFill>
                  <a:srgbClr val="000000"/>
                </a:solidFill>
              </a:rPr>
              <a:t>Differentiation &amp; immunosuppressive properties</a:t>
            </a:r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5EE72AC-B620-4127-931C-0C53D232F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777" t="23917" r="4201" b="26598"/>
          <a:stretch/>
        </p:blipFill>
        <p:spPr>
          <a:xfrm>
            <a:off x="1737965" y="2882097"/>
            <a:ext cx="5652778" cy="167352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87E8CDD-922B-4AC6-BDE5-D38E184EFD0E}"/>
              </a:ext>
            </a:extLst>
          </p:cNvPr>
          <p:cNvSpPr txBox="1"/>
          <p:nvPr/>
        </p:nvSpPr>
        <p:spPr>
          <a:xfrm>
            <a:off x="277289" y="2003496"/>
            <a:ext cx="2349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/>
              <a:t>Insufficient quantities (&lt;10</a:t>
            </a:r>
            <a:r>
              <a:rPr lang="en-US" baseline="30000"/>
              <a:t>6</a:t>
            </a:r>
            <a:r>
              <a:rPr lang="en-US"/>
              <a:t> cells per sample)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56F13EE-3907-434B-8CC7-558FABA4F850}"/>
              </a:ext>
            </a:extLst>
          </p:cNvPr>
          <p:cNvSpPr txBox="1"/>
          <p:nvPr/>
        </p:nvSpPr>
        <p:spPr>
          <a:xfrm>
            <a:off x="6462489" y="1127988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Why?</a:t>
            </a:r>
          </a:p>
        </p:txBody>
      </p:sp>
      <p:cxnSp>
        <p:nvCxnSpPr>
          <p:cNvPr id="59" name="Elbow Connector 26">
            <a:extLst>
              <a:ext uri="{FF2B5EF4-FFF2-40B4-BE49-F238E27FC236}">
                <a16:creationId xmlns:a16="http://schemas.microsoft.com/office/drawing/2014/main" id="{E2116B19-3C6A-457B-AD35-7F10814AC59B}"/>
              </a:ext>
            </a:extLst>
          </p:cNvPr>
          <p:cNvCxnSpPr>
            <a:cxnSpLocks/>
            <a:stCxn id="54" idx="1"/>
            <a:endCxn id="57" idx="0"/>
          </p:cNvCxnSpPr>
          <p:nvPr/>
        </p:nvCxnSpPr>
        <p:spPr>
          <a:xfrm rot="10800000" flipV="1">
            <a:off x="1452049" y="1669858"/>
            <a:ext cx="1796811" cy="333638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28">
            <a:extLst>
              <a:ext uri="{FF2B5EF4-FFF2-40B4-BE49-F238E27FC236}">
                <a16:creationId xmlns:a16="http://schemas.microsoft.com/office/drawing/2014/main" id="{C4FF1F0B-8571-428C-887E-EE359D9E0034}"/>
              </a:ext>
            </a:extLst>
          </p:cNvPr>
          <p:cNvCxnSpPr>
            <a:cxnSpLocks/>
            <a:stCxn id="57" idx="2"/>
            <a:endCxn id="56" idx="1"/>
          </p:cNvCxnSpPr>
          <p:nvPr/>
        </p:nvCxnSpPr>
        <p:spPr>
          <a:xfrm rot="16200000" flipH="1">
            <a:off x="1060491" y="3041383"/>
            <a:ext cx="1069030" cy="285917"/>
          </a:xfrm>
          <a:prstGeom prst="bentConnector2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127D5229-4B0B-4F9A-B8A8-6DEF6C0090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42" t="15121" r="42010" b="6529"/>
          <a:stretch/>
        </p:blipFill>
        <p:spPr>
          <a:xfrm>
            <a:off x="10360769" y="3705907"/>
            <a:ext cx="1652121" cy="2190022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A4EEE6E-8FCF-4FC2-9D95-71CBCF7ED0D3}"/>
              </a:ext>
            </a:extLst>
          </p:cNvPr>
          <p:cNvCxnSpPr>
            <a:stCxn id="52" idx="3"/>
            <a:endCxn id="53" idx="1"/>
          </p:cNvCxnSpPr>
          <p:nvPr/>
        </p:nvCxnSpPr>
        <p:spPr>
          <a:xfrm flipV="1">
            <a:off x="5624900" y="5399685"/>
            <a:ext cx="1070571" cy="2168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A80A6FA-84E4-4A3C-A08B-BD3C34130096}"/>
              </a:ext>
            </a:extLst>
          </p:cNvPr>
          <p:cNvCxnSpPr>
            <a:stCxn id="56" idx="2"/>
            <a:endCxn id="52" idx="0"/>
          </p:cNvCxnSpPr>
          <p:nvPr/>
        </p:nvCxnSpPr>
        <p:spPr>
          <a:xfrm>
            <a:off x="4564354" y="4555617"/>
            <a:ext cx="0" cy="8762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42237E3-2848-12D2-B760-F7ADAC24D36D}"/>
              </a:ext>
            </a:extLst>
          </p:cNvPr>
          <p:cNvSpPr txBox="1"/>
          <p:nvPr/>
        </p:nvSpPr>
        <p:spPr>
          <a:xfrm>
            <a:off x="2572248" y="5801192"/>
            <a:ext cx="3984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u="none" strike="noStrike" baseline="0">
                <a:solidFill>
                  <a:srgbClr val="000000"/>
                </a:solidFill>
              </a:rPr>
              <a:t>Desired:10</a:t>
            </a:r>
            <a:r>
              <a:rPr lang="en-US" sz="1800" b="0" i="0" u="none" strike="noStrike" baseline="30000">
                <a:solidFill>
                  <a:srgbClr val="000000"/>
                </a:solidFill>
              </a:rPr>
              <a:t>7</a:t>
            </a:r>
            <a:r>
              <a:rPr lang="en-US" sz="1100" b="0" i="0" u="none" strike="noStrike" baseline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to 10</a:t>
            </a:r>
            <a:r>
              <a:rPr lang="en-US" sz="1800" b="0" i="0" u="none" strike="noStrike" baseline="30000">
                <a:solidFill>
                  <a:srgbClr val="000000"/>
                </a:solidFill>
              </a:rPr>
              <a:t>9</a:t>
            </a:r>
            <a:r>
              <a:rPr lang="en-US" sz="1100" b="0" i="0" u="none" strike="noStrike" baseline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>
                <a:solidFill>
                  <a:srgbClr val="000000"/>
                </a:solidFill>
              </a:rPr>
              <a:t>cells per injected dose </a:t>
            </a:r>
            <a:endParaRPr lang="en-B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45DD36-E357-526A-867D-C41734C04478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3E7FB7C9-8909-552F-E0BD-8DCE85E0DAA4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6436D2C-347E-7B51-A9BE-100E9CF4A30A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CD6FDBD-E21F-A1ED-A781-E01AE78C7DBF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D3DC994-4CCE-AB03-6E91-896EC628D486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869005A-0758-77B7-4CBA-0D63C3AD7E5A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C7520E9-18C4-7F4C-FB1E-D9D49149E30C}"/>
                </a:ext>
              </a:extLst>
            </p:cNvPr>
            <p:cNvSpPr/>
            <p:nvPr/>
          </p:nvSpPr>
          <p:spPr>
            <a:xfrm>
              <a:off x="7028067" y="2354166"/>
              <a:ext cx="760581" cy="725494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68902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7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A0F-FBDB-8B41-1764-3F016069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itchFamily="34" charset="0"/>
                <a:cs typeface="Calibri" pitchFamily="34" charset="0"/>
              </a:rPr>
              <a:t>For </a:t>
            </a:r>
            <a:r>
              <a:rPr lang="el-GR" sz="3200" i="1">
                <a:latin typeface="Calibri" pitchFamily="34" charset="0"/>
                <a:cs typeface="Calibri" pitchFamily="34" charset="0"/>
              </a:rPr>
              <a:t>α</a:t>
            </a:r>
            <a:r>
              <a:rPr lang="fr-BE" sz="3200" baseline="-25000">
                <a:latin typeface="Calibri" pitchFamily="34" charset="0"/>
                <a:cs typeface="Calibri" pitchFamily="34" charset="0"/>
              </a:rPr>
              <a:t>s</a:t>
            </a:r>
            <a:r>
              <a:rPr lang="fr-BE" sz="3200">
                <a:latin typeface="Calibri" pitchFamily="34" charset="0"/>
                <a:cs typeface="Calibri" pitchFamily="34" charset="0"/>
              </a:rPr>
              <a:t>= 3 v %</a:t>
            </a:r>
            <a:r>
              <a:rPr lang="en-US">
                <a:latin typeface="Calibri" pitchFamily="34" charset="0"/>
                <a:cs typeface="Calibri" pitchFamily="34" charset="0"/>
              </a:rPr>
              <a:t> </a:t>
            </a:r>
            <a:r>
              <a:rPr lang="en-US"/>
              <a:t>At </a:t>
            </a:r>
            <a:r>
              <a:rPr lang="en-US" err="1"/>
              <a:t>N</a:t>
            </a:r>
            <a:r>
              <a:rPr lang="en-US" baseline="-25000" err="1"/>
              <a:t>js</a:t>
            </a:r>
            <a:r>
              <a:rPr lang="en-US" baseline="-25000"/>
              <a:t> </a:t>
            </a:r>
            <a:r>
              <a:rPr lang="en-US"/>
              <a:t>=114 rpm</a:t>
            </a:r>
            <a:endParaRPr lang="en-BE" baseline="-25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59A03A-265F-24E5-2F88-B20AEB31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20</a:t>
            </a:fld>
            <a:endParaRPr lang="fr-BE"/>
          </a:p>
        </p:txBody>
      </p:sp>
      <p:pic>
        <p:nvPicPr>
          <p:cNvPr id="3" name="Picture 2" descr="A picture containing text, diagram, line, plot&#10;&#10;Description automatically generated">
            <a:extLst>
              <a:ext uri="{FF2B5EF4-FFF2-40B4-BE49-F238E27FC236}">
                <a16:creationId xmlns:a16="http://schemas.microsoft.com/office/drawing/2014/main" id="{9D2EF43C-A3BE-8050-7B06-B9BDDF529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77" y="1885948"/>
            <a:ext cx="4876857" cy="3655695"/>
          </a:xfrm>
          <a:prstGeom prst="rect">
            <a:avLst/>
          </a:prstGeom>
        </p:spPr>
      </p:pic>
      <p:pic>
        <p:nvPicPr>
          <p:cNvPr id="4" name="Picture 3" descr="A picture containing text, diagram, line, screenshot&#10;&#10;Description automatically generated">
            <a:extLst>
              <a:ext uri="{FF2B5EF4-FFF2-40B4-BE49-F238E27FC236}">
                <a16:creationId xmlns:a16="http://schemas.microsoft.com/office/drawing/2014/main" id="{DA7A68F4-D4F0-92D9-5805-1E60A1051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13" y="2028824"/>
            <a:ext cx="4685341" cy="3512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C998F6-2080-B1B7-2E36-D1E117DD28AE}"/>
              </a:ext>
            </a:extLst>
          </p:cNvPr>
          <p:cNvSpPr txBox="1"/>
          <p:nvPr/>
        </p:nvSpPr>
        <p:spPr>
          <a:xfrm>
            <a:off x="3447693" y="1389101"/>
            <a:ext cx="354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Profile plot near the wall at r/R =0.9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74669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FF2792-25CC-4D3F-F397-8139C447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Test – cytodex-1/water </a:t>
            </a:r>
            <a:endParaRPr lang="en-BE" dirty="0"/>
          </a:p>
        </p:txBody>
      </p:sp>
      <p:grpSp>
        <p:nvGrpSpPr>
          <p:cNvPr id="7" name="Groupe 19">
            <a:extLst>
              <a:ext uri="{FF2B5EF4-FFF2-40B4-BE49-F238E27FC236}">
                <a16:creationId xmlns:a16="http://schemas.microsoft.com/office/drawing/2014/main" id="{6968A36C-F5F5-4E2E-A00A-338A3FA12488}"/>
              </a:ext>
            </a:extLst>
          </p:cNvPr>
          <p:cNvGrpSpPr/>
          <p:nvPr/>
        </p:nvGrpSpPr>
        <p:grpSpPr>
          <a:xfrm>
            <a:off x="115417" y="1446331"/>
            <a:ext cx="4239217" cy="3839111"/>
            <a:chOff x="394095" y="1875989"/>
            <a:chExt cx="4239217" cy="3839111"/>
          </a:xfrm>
        </p:grpSpPr>
        <p:pic>
          <p:nvPicPr>
            <p:cNvPr id="9" name="Image 20">
              <a:extLst>
                <a:ext uri="{FF2B5EF4-FFF2-40B4-BE49-F238E27FC236}">
                  <a16:creationId xmlns:a16="http://schemas.microsoft.com/office/drawing/2014/main" id="{E30BDDF2-29F7-4F82-A312-00EDF68B0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095" y="1875989"/>
              <a:ext cx="4239217" cy="3839111"/>
            </a:xfrm>
            <a:prstGeom prst="rect">
              <a:avLst/>
            </a:prstGeom>
          </p:spPr>
        </p:pic>
        <p:pic>
          <p:nvPicPr>
            <p:cNvPr id="10" name="Image 21">
              <a:extLst>
                <a:ext uri="{FF2B5EF4-FFF2-40B4-BE49-F238E27FC236}">
                  <a16:creationId xmlns:a16="http://schemas.microsoft.com/office/drawing/2014/main" id="{02A09FF5-88CD-4B2D-A934-CB64A0636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000" y="2124000"/>
              <a:ext cx="3210373" cy="2953162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E690B57-114A-41D1-8BF5-2D9DDAA6A296}"/>
              </a:ext>
            </a:extLst>
          </p:cNvPr>
          <p:cNvSpPr/>
          <p:nvPr/>
        </p:nvSpPr>
        <p:spPr>
          <a:xfrm>
            <a:off x="1162232" y="4994102"/>
            <a:ext cx="17652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b="1">
                <a:latin typeface="Calibri" pitchFamily="34" charset="0"/>
                <a:cs typeface="Calibri" pitchFamily="34" charset="0"/>
              </a:rPr>
              <a:t>HTPG </a:t>
            </a:r>
            <a:r>
              <a:rPr lang="fr-BE" b="1" err="1">
                <a:latin typeface="Calibri" pitchFamily="34" charset="0"/>
                <a:cs typeface="Calibri" pitchFamily="34" charset="0"/>
              </a:rPr>
              <a:t>impeller</a:t>
            </a:r>
            <a:endParaRPr lang="fr-BE" b="1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BE" b="1" i="1">
                <a:latin typeface="Calibri" pitchFamily="34" charset="0"/>
                <a:cs typeface="Calibri" pitchFamily="34" charset="0"/>
              </a:rPr>
              <a:t>N</a:t>
            </a:r>
            <a:r>
              <a:rPr lang="fr-BE" b="1">
                <a:latin typeface="Calibri" pitchFamily="34" charset="0"/>
                <a:cs typeface="Calibri" pitchFamily="34" charset="0"/>
              </a:rPr>
              <a:t> = 50 - 200 </a:t>
            </a:r>
            <a:r>
              <a:rPr lang="fr-BE" b="1" err="1">
                <a:latin typeface="Calibri" pitchFamily="34" charset="0"/>
                <a:cs typeface="Calibri" pitchFamily="34" charset="0"/>
              </a:rPr>
              <a:t>rpm</a:t>
            </a:r>
            <a:endParaRPr lang="fr-BE" b="1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BE" b="1">
                <a:latin typeface="Calibri" pitchFamily="34" charset="0"/>
                <a:cs typeface="Calibri" pitchFamily="34" charset="0"/>
              </a:rPr>
              <a:t>V  ≈ 1 L</a:t>
            </a:r>
            <a:endParaRPr lang="fr-BE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4" name="Tableau 23">
                <a:extLst>
                  <a:ext uri="{FF2B5EF4-FFF2-40B4-BE49-F238E27FC236}">
                    <a16:creationId xmlns:a16="http://schemas.microsoft.com/office/drawing/2014/main" id="{A4E1899E-614D-44D1-945E-083F06912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7922983"/>
                  </p:ext>
                </p:extLst>
              </p:nvPr>
            </p:nvGraphicFramePr>
            <p:xfrm>
              <a:off x="4062292" y="1088156"/>
              <a:ext cx="7437582" cy="3668463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263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9933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779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593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86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1865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5932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077984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Volume</a:t>
                          </a:r>
                          <a:r>
                            <a:rPr lang="fr-BE" b="0" baseline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fraction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fr-BE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BE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</m:d>
                            </m:oMath>
                          </a14:m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(%)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2,5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10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Mesh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size (10</a:t>
                          </a:r>
                          <a:r>
                            <a:rPr lang="fr-BE" b="0" baseline="3000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6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cells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1,5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2,1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3,5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Impeller</a:t>
                          </a:r>
                          <a:r>
                            <a:rPr lang="fr-BE" b="0" baseline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rotation</a:t>
                          </a:r>
                          <a:endParaRPr lang="fr-BE" b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Moving</a:t>
                          </a:r>
                          <a:r>
                            <a:rPr lang="fr-BE" b="1" baseline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Reference Frame</a:t>
                          </a:r>
                          <a:endParaRPr lang="fr-BE" b="1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Moving</a:t>
                          </a:r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Mesh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Multiphase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model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Mixture-(</a:t>
                          </a:r>
                          <a:r>
                            <a:rPr lang="fr-BE" b="1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Granular</a:t>
                          </a:r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Euler-(</a:t>
                          </a:r>
                          <a:r>
                            <a:rPr lang="fr-BE" b="0" err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Granular</a:t>
                          </a:r>
                          <a:r>
                            <a:rPr lang="fr-BE" b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20144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Turbulence model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Liquid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Phase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1" i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k-epsilon</a:t>
                          </a:r>
                          <a:r>
                            <a:rPr lang="fr-BE" b="1" baseline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standard</a:t>
                          </a:r>
                          <a:endParaRPr lang="fr-BE" b="1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other</a:t>
                          </a:r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RANS</a:t>
                          </a:r>
                          <a:r>
                            <a:rPr lang="fr-BE" b="0" baseline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baseline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models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3199">
                    <a:tc v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Solid Phase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Mixture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Dispersed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Per Phase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Drag </a:t>
                          </a:r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function</a:t>
                          </a:r>
                          <a:endParaRPr lang="fr-BE" b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Schiller-</a:t>
                          </a:r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Naumann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Huilin-Gidaspow</a:t>
                          </a:r>
                          <a:endParaRPr lang="fr-BE" b="1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Turbulence interaction </a:t>
                          </a:r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models</a:t>
                          </a:r>
                          <a:endParaRPr lang="fr-BE" b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none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Simonin</a:t>
                          </a:r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et al.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Turbulent dispersion force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none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Simonin</a:t>
                          </a:r>
                          <a:r>
                            <a:rPr lang="fr-BE" b="0" baseline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et al.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4" name="Tableau 23">
                <a:extLst>
                  <a:ext uri="{FF2B5EF4-FFF2-40B4-BE49-F238E27FC236}">
                    <a16:creationId xmlns:a16="http://schemas.microsoft.com/office/drawing/2014/main" id="{A4E1899E-614D-44D1-945E-083F06912B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57922983"/>
                  </p:ext>
                </p:extLst>
              </p:nvPr>
            </p:nvGraphicFramePr>
            <p:xfrm>
              <a:off x="4062292" y="1088156"/>
              <a:ext cx="7437582" cy="3668463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263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9933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779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593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86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1865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5932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077984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endParaRPr lang="en-BE"/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l="-195" t="-8197" r="-138402" b="-91311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2,5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10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Mesh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size (10</a:t>
                          </a:r>
                          <a:r>
                            <a:rPr lang="fr-BE" b="0" baseline="3000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6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cells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1,5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2,1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3,5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4008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Impeller</a:t>
                          </a:r>
                          <a:r>
                            <a:rPr lang="fr-BE" b="0" baseline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rotation</a:t>
                          </a:r>
                          <a:endParaRPr lang="fr-BE" b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Moving</a:t>
                          </a:r>
                          <a:r>
                            <a:rPr lang="fr-BE" b="1" baseline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Reference Frame</a:t>
                          </a:r>
                          <a:endParaRPr lang="fr-BE" b="1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Moving</a:t>
                          </a:r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Mesh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Multiphase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model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Mixture-(</a:t>
                          </a:r>
                          <a:r>
                            <a:rPr lang="fr-BE" b="1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Granular</a:t>
                          </a:r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Euler-(</a:t>
                          </a:r>
                          <a:r>
                            <a:rPr lang="fr-BE" b="0" err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Granular</a:t>
                          </a:r>
                          <a:r>
                            <a:rPr lang="fr-BE" b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20144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Turbulence model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Liquid</a:t>
                          </a: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Phase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1" i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k-epsilon</a:t>
                          </a:r>
                          <a:r>
                            <a:rPr lang="fr-BE" b="1" baseline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standard</a:t>
                          </a:r>
                          <a:endParaRPr lang="fr-BE" b="1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other</a:t>
                          </a:r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RANS</a:t>
                          </a:r>
                          <a:r>
                            <a:rPr lang="fr-BE" b="0" baseline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baseline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models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3199">
                    <a:tc v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Solid Phase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Mixture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Dispersed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Per Phase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Drag </a:t>
                          </a:r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function</a:t>
                          </a:r>
                          <a:endParaRPr lang="fr-BE" b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Schiller-</a:t>
                          </a:r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Naumann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Huilin-Gidaspow</a:t>
                          </a:r>
                          <a:endParaRPr lang="fr-BE" b="1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Turbulence interaction </a:t>
                          </a:r>
                          <a:r>
                            <a:rPr lang="fr-BE" b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models</a:t>
                          </a:r>
                          <a:endParaRPr lang="fr-BE" b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none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Simonin</a:t>
                          </a:r>
                          <a:r>
                            <a:rPr lang="fr-BE" b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et al.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Turbulent dispersion force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none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Simonin</a:t>
                          </a:r>
                          <a:r>
                            <a:rPr lang="fr-BE" b="0" baseline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et al.</a:t>
                          </a:r>
                          <a:endParaRPr lang="fr-BE" b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ZoneTexte 24">
            <a:extLst>
              <a:ext uri="{FF2B5EF4-FFF2-40B4-BE49-F238E27FC236}">
                <a16:creationId xmlns:a16="http://schemas.microsoft.com/office/drawing/2014/main" id="{FE98280A-47A6-4AC2-85EE-C4108542F39D}"/>
              </a:ext>
            </a:extLst>
          </p:cNvPr>
          <p:cNvSpPr txBox="1"/>
          <p:nvPr/>
        </p:nvSpPr>
        <p:spPr>
          <a:xfrm>
            <a:off x="4062292" y="5003287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>
                <a:latin typeface="Calibri" pitchFamily="34" charset="0"/>
                <a:cs typeface="Calibri" pitchFamily="34" charset="0"/>
              </a:rPr>
              <a:t>Solid phase</a:t>
            </a:r>
            <a:r>
              <a:rPr lang="fr-BE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16" name="ZoneTexte 25">
            <a:extLst>
              <a:ext uri="{FF2B5EF4-FFF2-40B4-BE49-F238E27FC236}">
                <a16:creationId xmlns:a16="http://schemas.microsoft.com/office/drawing/2014/main" id="{F5C02D08-7969-476C-A2C5-B3760D9116E9}"/>
              </a:ext>
            </a:extLst>
          </p:cNvPr>
          <p:cNvSpPr txBox="1"/>
          <p:nvPr/>
        </p:nvSpPr>
        <p:spPr>
          <a:xfrm>
            <a:off x="5446584" y="4930824"/>
            <a:ext cx="1704313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BE" i="1" err="1">
                <a:latin typeface="Calibri" pitchFamily="34" charset="0"/>
                <a:cs typeface="Calibri" pitchFamily="34" charset="0"/>
              </a:rPr>
              <a:t>d</a:t>
            </a:r>
            <a:r>
              <a:rPr lang="fr-BE" i="1" baseline="-25000" err="1">
                <a:latin typeface="Calibri" pitchFamily="34" charset="0"/>
                <a:cs typeface="Calibri" pitchFamily="34" charset="0"/>
              </a:rPr>
              <a:t>P</a:t>
            </a:r>
            <a:r>
              <a:rPr lang="fr-BE">
                <a:latin typeface="Calibri" pitchFamily="34" charset="0"/>
                <a:cs typeface="Calibri" pitchFamily="34" charset="0"/>
              </a:rPr>
              <a:t> = 170 µm</a:t>
            </a:r>
          </a:p>
          <a:p>
            <a:pPr>
              <a:lnSpc>
                <a:spcPct val="120000"/>
              </a:lnSpc>
            </a:pPr>
            <a:r>
              <a:rPr lang="fr-BE" i="1" err="1">
                <a:latin typeface="Symbol" pitchFamily="18" charset="2"/>
                <a:cs typeface="Calibri" pitchFamily="34" charset="0"/>
              </a:rPr>
              <a:t>r</a:t>
            </a:r>
            <a:r>
              <a:rPr lang="fr-BE" baseline="-25000" err="1">
                <a:latin typeface="Calibri" pitchFamily="34" charset="0"/>
                <a:cs typeface="Calibri" pitchFamily="34" charset="0"/>
              </a:rPr>
              <a:t>S</a:t>
            </a:r>
            <a:r>
              <a:rPr lang="fr-BE">
                <a:latin typeface="Calibri" pitchFamily="34" charset="0"/>
                <a:cs typeface="Calibri" pitchFamily="34" charset="0"/>
              </a:rPr>
              <a:t> = 1015 kg.m</a:t>
            </a:r>
            <a:r>
              <a:rPr lang="fr-BE" baseline="30000">
                <a:latin typeface="Calibri" pitchFamily="34" charset="0"/>
                <a:cs typeface="Calibri" pitchFamily="34" charset="0"/>
              </a:rPr>
              <a:t>-3</a:t>
            </a:r>
          </a:p>
          <a:p>
            <a:pPr>
              <a:lnSpc>
                <a:spcPct val="120000"/>
              </a:lnSpc>
            </a:pPr>
            <a:r>
              <a:rPr lang="fr-BE" i="1" err="1">
                <a:latin typeface="Calibri" pitchFamily="34" charset="0"/>
                <a:cs typeface="Calibri" pitchFamily="34" charset="0"/>
              </a:rPr>
              <a:t>a</a:t>
            </a:r>
            <a:r>
              <a:rPr lang="fr-BE" baseline="-25000" err="1">
                <a:latin typeface="Calibri" pitchFamily="34" charset="0"/>
                <a:cs typeface="Calibri" pitchFamily="34" charset="0"/>
              </a:rPr>
              <a:t>max</a:t>
            </a:r>
            <a:r>
              <a:rPr lang="fr-BE">
                <a:latin typeface="Calibri" pitchFamily="34" charset="0"/>
                <a:cs typeface="Calibri" pitchFamily="34" charset="0"/>
              </a:rPr>
              <a:t>= 63 %</a:t>
            </a:r>
          </a:p>
        </p:txBody>
      </p:sp>
      <p:sp>
        <p:nvSpPr>
          <p:cNvPr id="17" name="ZoneTexte 26">
            <a:extLst>
              <a:ext uri="{FF2B5EF4-FFF2-40B4-BE49-F238E27FC236}">
                <a16:creationId xmlns:a16="http://schemas.microsoft.com/office/drawing/2014/main" id="{56B2FA23-3865-4E7F-9705-EBA009C79E68}"/>
              </a:ext>
            </a:extLst>
          </p:cNvPr>
          <p:cNvSpPr txBox="1"/>
          <p:nvPr/>
        </p:nvSpPr>
        <p:spPr>
          <a:xfrm>
            <a:off x="7548300" y="4973419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 err="1">
                <a:latin typeface="Calibri" pitchFamily="34" charset="0"/>
                <a:cs typeface="Calibri" pitchFamily="34" charset="0"/>
              </a:rPr>
              <a:t>Liquid</a:t>
            </a:r>
            <a:r>
              <a:rPr lang="fr-BE" b="1" u="sng">
                <a:latin typeface="Calibri" pitchFamily="34" charset="0"/>
                <a:cs typeface="Calibri" pitchFamily="34" charset="0"/>
              </a:rPr>
              <a:t> phase</a:t>
            </a:r>
            <a:r>
              <a:rPr lang="fr-BE">
                <a:latin typeface="Calibri" pitchFamily="34" charset="0"/>
                <a:cs typeface="Calibri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27">
                <a:extLst>
                  <a:ext uri="{FF2B5EF4-FFF2-40B4-BE49-F238E27FC236}">
                    <a16:creationId xmlns:a16="http://schemas.microsoft.com/office/drawing/2014/main" id="{58956746-189C-47BB-9F42-505D0A1A0C32}"/>
                  </a:ext>
                </a:extLst>
              </p:cNvPr>
              <p:cNvSpPr txBox="1"/>
              <p:nvPr/>
            </p:nvSpPr>
            <p:spPr>
              <a:xfrm>
                <a:off x="9098840" y="4900956"/>
                <a:ext cx="1792798" cy="1089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fr-BE">
                    <a:latin typeface="Calibri" pitchFamily="34" charset="0"/>
                    <a:cs typeface="Calibri" pitchFamily="34" charset="0"/>
                  </a:rPr>
                  <a:t> = 997.5 kg.m</a:t>
                </a:r>
                <a:r>
                  <a:rPr lang="fr-BE" baseline="30000">
                    <a:latin typeface="Calibri" pitchFamily="34" charset="0"/>
                    <a:cs typeface="Calibri" pitchFamily="34" charset="0"/>
                  </a:rPr>
                  <a:t>-3</a:t>
                </a:r>
                <a:endParaRPr lang="fr-BE">
                  <a:latin typeface="Calibri" pitchFamily="34" charset="0"/>
                  <a:cs typeface="Calibri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fr-BE">
                    <a:latin typeface="Calibri" pitchFamily="34" charset="0"/>
                    <a:cs typeface="Calibri" pitchFamily="34" charset="0"/>
                  </a:rPr>
                  <a:t> = 0.911 </a:t>
                </a:r>
                <a:r>
                  <a:rPr lang="fr-BE" err="1">
                    <a:latin typeface="Calibri" pitchFamily="34" charset="0"/>
                    <a:cs typeface="Calibri" pitchFamily="34" charset="0"/>
                  </a:rPr>
                  <a:t>mPa.s</a:t>
                </a:r>
                <a:endParaRPr lang="fr-BE">
                  <a:latin typeface="Calibri" pitchFamily="34" charset="0"/>
                  <a:cs typeface="Calibri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BE">
                    <a:latin typeface="Calibri" pitchFamily="34" charset="0"/>
                    <a:cs typeface="Calibri" pitchFamily="34" charset="0"/>
                  </a:rPr>
                  <a:t>(Water at 23°C)</a:t>
                </a:r>
              </a:p>
            </p:txBody>
          </p:sp>
        </mc:Choice>
        <mc:Fallback xmlns="">
          <p:sp>
            <p:nvSpPr>
              <p:cNvPr id="18" name="ZoneTexte 27">
                <a:extLst>
                  <a:ext uri="{FF2B5EF4-FFF2-40B4-BE49-F238E27FC236}">
                    <a16:creationId xmlns:a16="http://schemas.microsoft.com/office/drawing/2014/main" id="{58956746-189C-47BB-9F42-505D0A1A0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840" y="4900956"/>
                <a:ext cx="1792798" cy="1089529"/>
              </a:xfrm>
              <a:prstGeom prst="rect">
                <a:avLst/>
              </a:prstGeom>
              <a:blipFill>
                <a:blip r:embed="rId5"/>
                <a:stretch>
                  <a:fillRect l="-3061" r="-1361" b="-6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8">
            <a:extLst>
              <a:ext uri="{FF2B5EF4-FFF2-40B4-BE49-F238E27FC236}">
                <a16:creationId xmlns:a16="http://schemas.microsoft.com/office/drawing/2014/main" id="{D55CC1A3-8A57-4676-935B-8AF5CE6DEF11}"/>
              </a:ext>
            </a:extLst>
          </p:cNvPr>
          <p:cNvSpPr txBox="1"/>
          <p:nvPr/>
        </p:nvSpPr>
        <p:spPr>
          <a:xfrm>
            <a:off x="516158" y="1088156"/>
            <a:ext cx="305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>
                <a:latin typeface="Calibri" pitchFamily="34" charset="0"/>
                <a:cs typeface="Calibri" pitchFamily="34" charset="0"/>
              </a:rPr>
              <a:t>CFD code: </a:t>
            </a:r>
            <a:r>
              <a:rPr lang="fr-BE" b="1">
                <a:latin typeface="Calibri" pitchFamily="34" charset="0"/>
                <a:cs typeface="Calibri" pitchFamily="34" charset="0"/>
              </a:rPr>
              <a:t>ANSYS Fluent R19.2</a:t>
            </a:r>
          </a:p>
        </p:txBody>
      </p:sp>
    </p:spTree>
    <p:extLst>
      <p:ext uri="{BB962C8B-B14F-4D97-AF65-F5344CB8AC3E}">
        <p14:creationId xmlns:p14="http://schemas.microsoft.com/office/powerpoint/2010/main" val="2747438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22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5B8B05-F2F1-EC1D-2EAE-4368FA0A0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CFD Test</a:t>
            </a:r>
            <a:endParaRPr lang="en-B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7B8F5B-6083-46C4-8DE3-19500FCDE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4" y="1646425"/>
            <a:ext cx="3378826" cy="35655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484356-C87F-409D-B191-CC3B55B51D29}"/>
              </a:ext>
            </a:extLst>
          </p:cNvPr>
          <p:cNvSpPr/>
          <p:nvPr/>
        </p:nvSpPr>
        <p:spPr>
          <a:xfrm>
            <a:off x="2958570" y="1108108"/>
            <a:ext cx="6274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237038">
              <a:spcBef>
                <a:spcPts val="300"/>
              </a:spcBef>
              <a:spcAft>
                <a:spcPts val="300"/>
              </a:spcAft>
            </a:pPr>
            <a:r>
              <a:rPr lang="en-GB" sz="2000">
                <a:ea typeface="Source Sans Pro" panose="020B0503030403020204" pitchFamily="34" charset="0"/>
              </a:rPr>
              <a:t>Liquid flow in presence of a solid phase (N = 200 rpm): TKE</a:t>
            </a:r>
            <a:endParaRPr lang="en-GB" sz="2000" baseline="30000">
              <a:ea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DDE678-8D61-4AF6-9161-F91EED16C50B}"/>
              </a:ext>
            </a:extLst>
          </p:cNvPr>
          <p:cNvSpPr txBox="1"/>
          <p:nvPr/>
        </p:nvSpPr>
        <p:spPr>
          <a:xfrm>
            <a:off x="2958570" y="5475689"/>
            <a:ext cx="555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/>
              <a:t>Not fully evaluated </a:t>
            </a:r>
          </a:p>
          <a:p>
            <a:pPr algn="just"/>
            <a:r>
              <a:rPr lang="fr-FR" sz="1800"/>
              <a:t>No </a:t>
            </a:r>
            <a:r>
              <a:rPr lang="fr-FR" sz="1800" err="1"/>
              <a:t>clear</a:t>
            </a:r>
            <a:r>
              <a:rPr lang="fr-FR" sz="1800"/>
              <a:t> influence of the </a:t>
            </a:r>
            <a:r>
              <a:rPr lang="fr-FR" sz="1800" err="1"/>
              <a:t>solid</a:t>
            </a:r>
            <a:r>
              <a:rPr lang="fr-FR" sz="1800"/>
              <a:t> phase on the </a:t>
            </a:r>
            <a:r>
              <a:rPr lang="fr-FR" sz="1800" err="1"/>
              <a:t>liquid</a:t>
            </a:r>
            <a:r>
              <a:rPr lang="fr-FR" sz="1800"/>
              <a:t> phase</a:t>
            </a:r>
            <a:endParaRPr lang="fr-FR" sz="18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B60E22-8932-D3AC-AFB8-7E00B5C87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r="7191"/>
          <a:stretch/>
        </p:blipFill>
        <p:spPr>
          <a:xfrm>
            <a:off x="6503402" y="1646425"/>
            <a:ext cx="4179975" cy="35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19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107781C-B4E1-4AFA-F2F1-1D68DBDB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Principle</a:t>
            </a:r>
            <a:endParaRPr lang="en-BE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5D05B2C5-A50C-438B-B870-63FF61FC0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0256" y="-572999"/>
            <a:ext cx="65" cy="6180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31740" rIns="0" bIns="317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821DDB-6107-4664-8C15-838F88A44A82}"/>
              </a:ext>
            </a:extLst>
          </p:cNvPr>
          <p:cNvGrpSpPr/>
          <p:nvPr/>
        </p:nvGrpSpPr>
        <p:grpSpPr>
          <a:xfrm>
            <a:off x="567974" y="1281719"/>
            <a:ext cx="4180498" cy="2923596"/>
            <a:chOff x="621240" y="1366887"/>
            <a:chExt cx="4180498" cy="29235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F84DAD6-CFA8-4682-9C24-2DFAF5D10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411" t="12154" r="30137"/>
            <a:stretch/>
          </p:blipFill>
          <p:spPr>
            <a:xfrm>
              <a:off x="621240" y="1366887"/>
              <a:ext cx="2290714" cy="271492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59E7E2-9F53-4A02-8033-EB1893461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225" t="12499"/>
            <a:stretch/>
          </p:blipFill>
          <p:spPr>
            <a:xfrm>
              <a:off x="2911954" y="1366887"/>
              <a:ext cx="1889784" cy="2714920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4DA7675-71CA-4AD7-B4CF-826644744BE2}"/>
                </a:ext>
              </a:extLst>
            </p:cNvPr>
            <p:cNvCxnSpPr/>
            <p:nvPr/>
          </p:nvCxnSpPr>
          <p:spPr>
            <a:xfrm>
              <a:off x="888151" y="4290483"/>
              <a:ext cx="369083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A4F609-12F5-4A78-9600-C1844FE9A641}"/>
                </a:ext>
              </a:extLst>
            </p:cNvPr>
            <p:cNvSpPr txBox="1"/>
            <p:nvPr/>
          </p:nvSpPr>
          <p:spPr>
            <a:xfrm>
              <a:off x="1334628" y="3905724"/>
              <a:ext cx="2765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Increasing rotation speed N</a:t>
              </a:r>
              <a:endParaRPr lang="en-BE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2E88B89-0426-3390-FF27-F9DE0E803EE9}"/>
              </a:ext>
            </a:extLst>
          </p:cNvPr>
          <p:cNvGrpSpPr/>
          <p:nvPr/>
        </p:nvGrpSpPr>
        <p:grpSpPr>
          <a:xfrm>
            <a:off x="6096000" y="24073"/>
            <a:ext cx="4472432" cy="737926"/>
            <a:chOff x="3747643" y="2354164"/>
            <a:chExt cx="4472432" cy="737926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56054E3C-2C75-F444-2705-D09C300C6BB9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30E9E9A-DFE5-A4B3-98EA-A99773C56774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B434AF2-4B28-21CC-185D-4910ED9E91F4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C0C7CEE-FDB1-63A6-211D-17CFE349124B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35BAF3-D0CB-5E28-75C4-633F8A907A6C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D50D6D0-A88D-6665-0992-0B49E09685B4}"/>
                </a:ext>
              </a:extLst>
            </p:cNvPr>
            <p:cNvSpPr/>
            <p:nvPr/>
          </p:nvSpPr>
          <p:spPr>
            <a:xfrm>
              <a:off x="7028067" y="2354165"/>
              <a:ext cx="760581" cy="737925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  <p:pic>
        <p:nvPicPr>
          <p:cNvPr id="18" name="Picture 17" descr="A picture containing indoor, white&#10;&#10;Description automatically generated">
            <a:extLst>
              <a:ext uri="{FF2B5EF4-FFF2-40B4-BE49-F238E27FC236}">
                <a16:creationId xmlns:a16="http://schemas.microsoft.com/office/drawing/2014/main" id="{C99F2E8D-88EB-2626-63C8-B9B129124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31" y="4486334"/>
            <a:ext cx="1893900" cy="146949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1131306-8993-ADA9-94B6-AA5E066F3A89}"/>
              </a:ext>
            </a:extLst>
          </p:cNvPr>
          <p:cNvGrpSpPr/>
          <p:nvPr/>
        </p:nvGrpSpPr>
        <p:grpSpPr>
          <a:xfrm>
            <a:off x="5180908" y="1307732"/>
            <a:ext cx="6552536" cy="3139321"/>
            <a:chOff x="5180908" y="1307732"/>
            <a:chExt cx="6552536" cy="31393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0F20CD-06CC-4CD5-9851-5977FE8FB8CF}"/>
                </a:ext>
              </a:extLst>
            </p:cNvPr>
            <p:cNvSpPr txBox="1"/>
            <p:nvPr/>
          </p:nvSpPr>
          <p:spPr>
            <a:xfrm>
              <a:off x="5180908" y="1307732"/>
              <a:ext cx="6552536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/>
                <a:t>Cells are anchorage dependent: adherence on particles to expand, e.g., </a:t>
              </a:r>
              <a:r>
                <a:rPr lang="en-US" b="1">
                  <a:solidFill>
                    <a:schemeClr val="accent1"/>
                  </a:solidFill>
                </a:rPr>
                <a:t>commercial Cytodex-1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endParaRPr lang="en-US"/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/>
                <a:t>Suspending microcarriers to ensure nutrient transfer and mixing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endParaRPr lang="en-US"/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/>
                <a:t>Increase in agitation → more suspension → higher stresses and collisions → higher cells detachment and death</a:t>
              </a:r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endParaRPr lang="en-US"/>
            </a:p>
            <a:p>
              <a:pPr marL="285750" indent="-285750" algn="just">
                <a:buFont typeface="Courier New" panose="02070309020205020404" pitchFamily="49" charset="0"/>
                <a:buChar char="o"/>
              </a:pPr>
              <a:r>
                <a:rPr lang="en-US"/>
                <a:t>Unique system:    </a:t>
              </a:r>
              <a:r>
                <a:rPr lang="el-GR" b="1">
                  <a:solidFill>
                    <a:schemeClr val="accent1"/>
                  </a:solidFill>
                </a:rPr>
                <a:t>ρ</a:t>
              </a:r>
              <a:r>
                <a:rPr lang="en-US" b="1" baseline="-25000">
                  <a:solidFill>
                    <a:schemeClr val="accent1"/>
                  </a:solidFill>
                </a:rPr>
                <a:t>L</a:t>
              </a:r>
              <a:r>
                <a:rPr lang="en-US" b="1">
                  <a:solidFill>
                    <a:schemeClr val="accent1"/>
                  </a:solidFill>
                </a:rPr>
                <a:t>/</a:t>
              </a:r>
              <a:r>
                <a:rPr lang="el-GR" b="1">
                  <a:solidFill>
                    <a:schemeClr val="accent1"/>
                  </a:solidFill>
                </a:rPr>
                <a:t>ρ</a:t>
              </a:r>
              <a:r>
                <a:rPr lang="en-US" b="1" baseline="-25000">
                  <a:solidFill>
                    <a:schemeClr val="accent1"/>
                  </a:solidFill>
                </a:rPr>
                <a:t>S</a:t>
              </a:r>
              <a:r>
                <a:rPr lang="en-US" b="1">
                  <a:solidFill>
                    <a:schemeClr val="accent1"/>
                  </a:solidFill>
                </a:rPr>
                <a:t> ≈1 </a:t>
              </a:r>
              <a:r>
                <a:rPr lang="en-US"/>
                <a:t>and low viscosity</a:t>
              </a:r>
            </a:p>
            <a:p>
              <a:pPr algn="just"/>
              <a:r>
                <a:rPr lang="en-US"/>
                <a:t>                                     </a:t>
              </a:r>
              <a:r>
                <a:rPr lang="en-US" b="1">
                  <a:solidFill>
                    <a:schemeClr val="accent1"/>
                  </a:solidFill>
                </a:rPr>
                <a:t>2-3 v% </a:t>
              </a:r>
              <a:r>
                <a:rPr lang="en-US"/>
                <a:t>of microcarriers </a:t>
              </a:r>
            </a:p>
            <a:p>
              <a:pPr algn="just"/>
              <a:endParaRPr lang="en-US"/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73A78596-B485-75B2-9835-A66D430CCF8E}"/>
                </a:ext>
              </a:extLst>
            </p:cNvPr>
            <p:cNvSpPr/>
            <p:nvPr/>
          </p:nvSpPr>
          <p:spPr>
            <a:xfrm>
              <a:off x="7039186" y="3525801"/>
              <a:ext cx="114089" cy="664087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50C0F33-2B40-CBA0-19AD-2C5A8A4C26C0}"/>
              </a:ext>
            </a:extLst>
          </p:cNvPr>
          <p:cNvSpPr txBox="1"/>
          <p:nvPr/>
        </p:nvSpPr>
        <p:spPr>
          <a:xfrm>
            <a:off x="5243735" y="4924370"/>
            <a:ext cx="61769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ym typeface="Wingdings" panose="05000000000000000000" pitchFamily="2" charset="2"/>
              </a:rPr>
              <a:t>characterizing </a:t>
            </a:r>
            <a:r>
              <a:rPr lang="en-US"/>
              <a:t>hydrodynamics: </a:t>
            </a:r>
            <a:r>
              <a:rPr lang="en-US">
                <a:sym typeface="Wingdings" panose="05000000000000000000" pitchFamily="2" charset="2"/>
              </a:rPr>
              <a:t> </a:t>
            </a:r>
            <a:r>
              <a:rPr lang="en-US"/>
              <a:t>Relative velocities</a:t>
            </a:r>
          </a:p>
          <a:p>
            <a:r>
              <a:rPr lang="en-US"/>
              <a:t>                                                       </a:t>
            </a:r>
            <a:r>
              <a:rPr lang="en-US">
                <a:sym typeface="Wingdings" panose="05000000000000000000" pitchFamily="2" charset="2"/>
              </a:rPr>
              <a:t></a:t>
            </a:r>
            <a:r>
              <a:rPr lang="en-US"/>
              <a:t> Turbulence</a:t>
            </a:r>
          </a:p>
          <a:p>
            <a:r>
              <a:rPr lang="en-US"/>
              <a:t>                                                       </a:t>
            </a:r>
            <a:r>
              <a:rPr lang="en-US">
                <a:sym typeface="Wingdings" panose="05000000000000000000" pitchFamily="2" charset="2"/>
              </a:rPr>
              <a:t> Solids interactions</a:t>
            </a:r>
            <a:endParaRPr lang="en-BE"/>
          </a:p>
        </p:txBody>
      </p:sp>
      <p:sp>
        <p:nvSpPr>
          <p:cNvPr id="22" name="Down Arrow 14">
            <a:extLst>
              <a:ext uri="{FF2B5EF4-FFF2-40B4-BE49-F238E27FC236}">
                <a16:creationId xmlns:a16="http://schemas.microsoft.com/office/drawing/2014/main" id="{BAC7055D-88D4-9DB2-73E4-E0451B598081}"/>
              </a:ext>
            </a:extLst>
          </p:cNvPr>
          <p:cNvSpPr/>
          <p:nvPr/>
        </p:nvSpPr>
        <p:spPr>
          <a:xfrm>
            <a:off x="7742382" y="4205315"/>
            <a:ext cx="225495" cy="694850"/>
          </a:xfrm>
          <a:prstGeom prst="downArrow">
            <a:avLst>
              <a:gd name="adj1" fmla="val 29253"/>
              <a:gd name="adj2" fmla="val 81119"/>
            </a:avLst>
          </a:prstGeom>
          <a:solidFill>
            <a:srgbClr val="E96059"/>
          </a:solidFill>
          <a:ln>
            <a:solidFill>
              <a:srgbClr val="E960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1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C45C-20D6-BA78-5B88-9CF5C0197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Reactor configuration</a:t>
            </a:r>
            <a:endParaRPr lang="en-BE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F76122-79BC-6289-808B-AE7AEECF6C15}"/>
              </a:ext>
            </a:extLst>
          </p:cNvPr>
          <p:cNvGrpSpPr/>
          <p:nvPr/>
        </p:nvGrpSpPr>
        <p:grpSpPr>
          <a:xfrm>
            <a:off x="575039" y="1010835"/>
            <a:ext cx="4775887" cy="3413048"/>
            <a:chOff x="0" y="0"/>
            <a:chExt cx="3058330" cy="2209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354968-B32B-C979-AC59-E90E94EC0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06980" cy="2209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726A778-734E-4A75-9513-DFFF1F4AD670}"/>
                </a:ext>
              </a:extLst>
            </p:cNvPr>
            <p:cNvGrpSpPr/>
            <p:nvPr/>
          </p:nvGrpSpPr>
          <p:grpSpPr>
            <a:xfrm>
              <a:off x="2395390" y="1022350"/>
              <a:ext cx="662940" cy="762000"/>
              <a:chOff x="-443060" y="0"/>
              <a:chExt cx="662940" cy="7620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E9996D4-CC71-6C9B-C951-42452F5523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462"/>
              <a:stretch/>
            </p:blipFill>
            <p:spPr bwMode="auto">
              <a:xfrm>
                <a:off x="-420835" y="91758"/>
                <a:ext cx="618490" cy="39814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F6EB94A-FFFC-8672-F25F-3AD9E4FBF0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4F4F4"/>
                  </a:clrFrom>
                  <a:clrTo>
                    <a:srgbClr val="F4F4F4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24010" y="482600"/>
                <a:ext cx="610235" cy="279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E0ECA1E8-A465-E73D-3C16-E1D004474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1328" b="-3426"/>
              <a:stretch/>
            </p:blipFill>
            <p:spPr bwMode="auto">
              <a:xfrm>
                <a:off x="-443060" y="0"/>
                <a:ext cx="662940" cy="18351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A0AAE8-C04A-0E13-6034-564390B656E3}"/>
              </a:ext>
            </a:extLst>
          </p:cNvPr>
          <p:cNvSpPr txBox="1"/>
          <p:nvPr/>
        </p:nvSpPr>
        <p:spPr>
          <a:xfrm>
            <a:off x="5826410" y="2904674"/>
            <a:ext cx="28702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cs typeface="Calibri" pitchFamily="34" charset="0"/>
              </a:rPr>
              <a:t>HTPGD: axial 3-blade impeller – down pumping</a:t>
            </a:r>
            <a:endParaRPr lang="en-US" sz="1800">
              <a:cs typeface="Calibri" pitchFamily="34" charset="0"/>
            </a:endParaRP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83332E8B-A4A9-AD13-B641-8BB2540DC047}"/>
              </a:ext>
            </a:extLst>
          </p:cNvPr>
          <p:cNvSpPr txBox="1"/>
          <p:nvPr/>
        </p:nvSpPr>
        <p:spPr>
          <a:xfrm>
            <a:off x="5826408" y="1303703"/>
            <a:ext cx="287029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BE" i="1">
                <a:cs typeface="Calibri" pitchFamily="34" charset="0"/>
              </a:rPr>
              <a:t>V</a:t>
            </a:r>
            <a:r>
              <a:rPr lang="fr-BE">
                <a:cs typeface="Calibri" pitchFamily="34" charset="0"/>
              </a:rPr>
              <a:t> = 0.7 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BE" i="1">
                <a:cs typeface="Calibri" pitchFamily="34" charset="0"/>
              </a:rPr>
              <a:t>T</a:t>
            </a:r>
            <a:r>
              <a:rPr lang="fr-BE">
                <a:cs typeface="Calibri" pitchFamily="34" charset="0"/>
              </a:rPr>
              <a:t> = 0.12 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BE" i="1">
                <a:cs typeface="Calibri" pitchFamily="34" charset="0"/>
              </a:rPr>
              <a:t>H</a:t>
            </a:r>
            <a:r>
              <a:rPr lang="fr-BE">
                <a:cs typeface="Calibri" pitchFamily="34" charset="0"/>
              </a:rPr>
              <a:t> = 0.082 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i="1">
                <a:cs typeface="Calibri" pitchFamily="34" charset="0"/>
              </a:rPr>
              <a:t>C/T</a:t>
            </a:r>
            <a:r>
              <a:rPr lang="en-US" sz="1800">
                <a:cs typeface="Calibri" pitchFamily="34" charset="0"/>
              </a:rPr>
              <a:t> = </a:t>
            </a:r>
            <a:r>
              <a:rPr lang="en-US" sz="1800" i="1">
                <a:cs typeface="Calibri" pitchFamily="34" charset="0"/>
              </a:rPr>
              <a:t>D/T</a:t>
            </a:r>
            <a:r>
              <a:rPr lang="en-US" sz="1800">
                <a:cs typeface="Calibri" pitchFamily="34" charset="0"/>
              </a:rPr>
              <a:t> = 0.5</a:t>
            </a:r>
            <a:endParaRPr lang="en-US">
              <a:cs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7DCB7F-B004-D996-5DAB-1B63F8C7A8AF}"/>
              </a:ext>
            </a:extLst>
          </p:cNvPr>
          <p:cNvSpPr txBox="1"/>
          <p:nvPr/>
        </p:nvSpPr>
        <p:spPr>
          <a:xfrm>
            <a:off x="7279078" y="1914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>
              <a:cs typeface="Calibri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896C34-7273-316E-29D7-64481A028A70}"/>
              </a:ext>
            </a:extLst>
          </p:cNvPr>
          <p:cNvSpPr txBox="1"/>
          <p:nvPr/>
        </p:nvSpPr>
        <p:spPr>
          <a:xfrm>
            <a:off x="1057221" y="4468469"/>
            <a:ext cx="3899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T: tank diameter (m)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C: off-bottom impeller clearance (m)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D: impeller diameter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/>
              <a:t>H: liquid height or depth (m)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AAED90-7951-0647-A03C-BC5A4BB15C10}"/>
              </a:ext>
            </a:extLst>
          </p:cNvPr>
          <p:cNvGrpSpPr/>
          <p:nvPr/>
        </p:nvGrpSpPr>
        <p:grpSpPr>
          <a:xfrm>
            <a:off x="9044862" y="3969714"/>
            <a:ext cx="1471844" cy="1662943"/>
            <a:chOff x="4564376" y="3019425"/>
            <a:chExt cx="1144900" cy="128399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6C5904F-965A-5BF9-AAEA-6B69CDB2BC07}"/>
                </a:ext>
              </a:extLst>
            </p:cNvPr>
            <p:cNvGrpSpPr/>
            <p:nvPr/>
          </p:nvGrpSpPr>
          <p:grpSpPr>
            <a:xfrm>
              <a:off x="4925377" y="3019425"/>
              <a:ext cx="422895" cy="736285"/>
              <a:chOff x="4925377" y="3019425"/>
              <a:chExt cx="422895" cy="736285"/>
            </a:xfrm>
            <a:solidFill>
              <a:schemeClr val="bg2">
                <a:lumMod val="50000"/>
              </a:schemeClr>
            </a:solidFill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B930009-BE09-D19D-1E03-C0A3A6372A3C}"/>
                  </a:ext>
                </a:extLst>
              </p:cNvPr>
              <p:cNvSpPr/>
              <p:nvPr/>
            </p:nvSpPr>
            <p:spPr>
              <a:xfrm>
                <a:off x="5113967" y="3019425"/>
                <a:ext cx="45719" cy="628650"/>
              </a:xfrm>
              <a:prstGeom prst="rect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55" name="Flowchart: Collate 54">
                <a:extLst>
                  <a:ext uri="{FF2B5EF4-FFF2-40B4-BE49-F238E27FC236}">
                    <a16:creationId xmlns:a16="http://schemas.microsoft.com/office/drawing/2014/main" id="{6346E5DF-A402-5C10-E246-47530AC442D2}"/>
                  </a:ext>
                </a:extLst>
              </p:cNvPr>
              <p:cNvSpPr/>
              <p:nvPr/>
            </p:nvSpPr>
            <p:spPr>
              <a:xfrm rot="5400000">
                <a:off x="5029191" y="3436628"/>
                <a:ext cx="215268" cy="422895"/>
              </a:xfrm>
              <a:prstGeom prst="flowChartCollat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C4E4D5D-C75F-C3CA-BA2A-81311B721B9D}"/>
                </a:ext>
              </a:extLst>
            </p:cNvPr>
            <p:cNvGrpSpPr/>
            <p:nvPr/>
          </p:nvGrpSpPr>
          <p:grpSpPr>
            <a:xfrm>
              <a:off x="4564376" y="3019425"/>
              <a:ext cx="1144900" cy="1283992"/>
              <a:chOff x="4564376" y="3019425"/>
              <a:chExt cx="1144900" cy="1283992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40A1A79-C18B-BF49-F77E-20D943BBF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4376" y="3019425"/>
                <a:ext cx="0" cy="89914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03EAE41-E980-8412-5DFC-1BA2C7DA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9276" y="3019425"/>
                <a:ext cx="0" cy="89914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id="{F42612F1-9917-8363-7B3C-66215EF2940B}"/>
                  </a:ext>
                </a:extLst>
              </p:cNvPr>
              <p:cNvSpPr/>
              <p:nvPr/>
            </p:nvSpPr>
            <p:spPr>
              <a:xfrm rot="5400000">
                <a:off x="4738735" y="3332876"/>
                <a:ext cx="796182" cy="1144900"/>
              </a:xfrm>
              <a:prstGeom prst="arc">
                <a:avLst>
                  <a:gd name="adj1" fmla="val 16200000"/>
                  <a:gd name="adj2" fmla="val 5352115"/>
                </a:avLst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55CECB0-F3D7-5E29-F665-F7DAA8FC17C1}"/>
                </a:ext>
              </a:extLst>
            </p:cNvPr>
            <p:cNvGrpSpPr/>
            <p:nvPr/>
          </p:nvGrpSpPr>
          <p:grpSpPr>
            <a:xfrm>
              <a:off x="5258009" y="3173485"/>
              <a:ext cx="422896" cy="923401"/>
              <a:chOff x="5258009" y="3173485"/>
              <a:chExt cx="422896" cy="923401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8386C95-C8E5-6D9D-935F-A08AF001E2F6}"/>
                  </a:ext>
                </a:extLst>
              </p:cNvPr>
              <p:cNvSpPr/>
              <p:nvPr/>
            </p:nvSpPr>
            <p:spPr>
              <a:xfrm>
                <a:off x="5258009" y="3199264"/>
                <a:ext cx="422896" cy="897622"/>
              </a:xfrm>
              <a:prstGeom prst="ellipse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49" name="Isosceles Triangle 48">
                <a:extLst>
                  <a:ext uri="{FF2B5EF4-FFF2-40B4-BE49-F238E27FC236}">
                    <a16:creationId xmlns:a16="http://schemas.microsoft.com/office/drawing/2014/main" id="{265D47EF-769A-6EBF-1194-D885619229D3}"/>
                  </a:ext>
                </a:extLst>
              </p:cNvPr>
              <p:cNvSpPr/>
              <p:nvPr/>
            </p:nvSpPr>
            <p:spPr>
              <a:xfrm rot="16200000">
                <a:off x="5396730" y="3148318"/>
                <a:ext cx="75501" cy="12583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50" name="Isosceles Triangle 49">
                <a:extLst>
                  <a:ext uri="{FF2B5EF4-FFF2-40B4-BE49-F238E27FC236}">
                    <a16:creationId xmlns:a16="http://schemas.microsoft.com/office/drawing/2014/main" id="{5CB47F79-3127-6C67-7CC1-6B7D094AC90E}"/>
                  </a:ext>
                </a:extLst>
              </p:cNvPr>
              <p:cNvSpPr/>
              <p:nvPr/>
            </p:nvSpPr>
            <p:spPr>
              <a:xfrm rot="8907376">
                <a:off x="5331642" y="3960599"/>
                <a:ext cx="75501" cy="12583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0495FA4-58B4-16B5-2B5D-17F4F393B209}"/>
                </a:ext>
              </a:extLst>
            </p:cNvPr>
            <p:cNvGrpSpPr/>
            <p:nvPr/>
          </p:nvGrpSpPr>
          <p:grpSpPr>
            <a:xfrm flipH="1">
              <a:off x="4588689" y="3173484"/>
              <a:ext cx="422896" cy="923401"/>
              <a:chOff x="5258009" y="3173485"/>
              <a:chExt cx="422896" cy="923401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A1AD03B-D382-B92F-3588-FD654C805897}"/>
                  </a:ext>
                </a:extLst>
              </p:cNvPr>
              <p:cNvSpPr/>
              <p:nvPr/>
            </p:nvSpPr>
            <p:spPr>
              <a:xfrm>
                <a:off x="5258009" y="3199264"/>
                <a:ext cx="422896" cy="897622"/>
              </a:xfrm>
              <a:prstGeom prst="ellipse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46" name="Isosceles Triangle 45">
                <a:extLst>
                  <a:ext uri="{FF2B5EF4-FFF2-40B4-BE49-F238E27FC236}">
                    <a16:creationId xmlns:a16="http://schemas.microsoft.com/office/drawing/2014/main" id="{98AAF60D-733D-C7CE-8F8E-9E326C009D32}"/>
                  </a:ext>
                </a:extLst>
              </p:cNvPr>
              <p:cNvSpPr/>
              <p:nvPr/>
            </p:nvSpPr>
            <p:spPr>
              <a:xfrm rot="16200000">
                <a:off x="5396730" y="3148318"/>
                <a:ext cx="75501" cy="12583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47" name="Isosceles Triangle 46">
                <a:extLst>
                  <a:ext uri="{FF2B5EF4-FFF2-40B4-BE49-F238E27FC236}">
                    <a16:creationId xmlns:a16="http://schemas.microsoft.com/office/drawing/2014/main" id="{DA89EBA3-E18E-AC3F-2441-05C31DC3E37C}"/>
                  </a:ext>
                </a:extLst>
              </p:cNvPr>
              <p:cNvSpPr/>
              <p:nvPr/>
            </p:nvSpPr>
            <p:spPr>
              <a:xfrm rot="8907376">
                <a:off x="5331642" y="3960599"/>
                <a:ext cx="75501" cy="125835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</p:grpSp>
      </p:grp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C932AB20-7D48-0FD3-D1C5-76DF748E177F}"/>
              </a:ext>
            </a:extLst>
          </p:cNvPr>
          <p:cNvCxnSpPr>
            <a:cxnSpLocks/>
            <a:stCxn id="10" idx="1"/>
            <a:endCxn id="45" idx="6"/>
          </p:cNvCxnSpPr>
          <p:nvPr/>
        </p:nvCxnSpPr>
        <p:spPr>
          <a:xfrm rot="10800000" flipH="1" flipV="1">
            <a:off x="5826410" y="3227839"/>
            <a:ext cx="3249708" cy="1556059"/>
          </a:xfrm>
          <a:prstGeom prst="bentConnector3">
            <a:avLst>
              <a:gd name="adj1" fmla="val -7034"/>
            </a:avLst>
          </a:prstGeom>
          <a:ln w="12700"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eft Brace 59">
            <a:extLst>
              <a:ext uri="{FF2B5EF4-FFF2-40B4-BE49-F238E27FC236}">
                <a16:creationId xmlns:a16="http://schemas.microsoft.com/office/drawing/2014/main" id="{DB5146D0-13F1-FA86-BA1C-96A88F89ACC5}"/>
              </a:ext>
            </a:extLst>
          </p:cNvPr>
          <p:cNvSpPr/>
          <p:nvPr/>
        </p:nvSpPr>
        <p:spPr>
          <a:xfrm>
            <a:off x="892336" y="4557642"/>
            <a:ext cx="164886" cy="107501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9F9DC-E37A-85A5-2568-0413DAD1F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346458-E392-296D-DDDA-DEAF0856134F}"/>
              </a:ext>
            </a:extLst>
          </p:cNvPr>
          <p:cNvSpPr txBox="1"/>
          <p:nvPr/>
        </p:nvSpPr>
        <p:spPr>
          <a:xfrm>
            <a:off x="8504657" y="6125718"/>
            <a:ext cx="28153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HTPG impeller by: </a:t>
            </a:r>
            <a:r>
              <a:rPr lang="en-BE" sz="1200">
                <a:solidFill>
                  <a:srgbClr val="FF0000"/>
                </a:solidFill>
              </a:rPr>
              <a:t>www.pierreguerin.com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6590EA-284F-A782-9894-4E3B50761D95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40CFF0E-7D55-C467-B66B-7635E89C7516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E38F738-D0F0-6A07-877F-F7287B1CCBA9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6109495-B870-7F2C-71D5-5350EDB6D982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71D183B-6DDC-1F71-7372-8258E7E1D494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EC7462-B15F-52A6-42DE-98AE261157C4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215B7F0D-DB1D-295D-E45A-436E9EC23EBD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E5C8E5-154D-A9D2-94FE-7CEBD53B95A9}"/>
              </a:ext>
            </a:extLst>
          </p:cNvPr>
          <p:cNvSpPr txBox="1"/>
          <p:nvPr/>
        </p:nvSpPr>
        <p:spPr>
          <a:xfrm>
            <a:off x="4385513" y="1004536"/>
            <a:ext cx="14648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cs typeface="Calibri" pitchFamily="34" charset="0"/>
              </a:rPr>
              <a:t>Solids loading</a:t>
            </a:r>
          </a:p>
        </p:txBody>
      </p:sp>
    </p:spTree>
    <p:extLst>
      <p:ext uri="{BB962C8B-B14F-4D97-AF65-F5344CB8AC3E}">
        <p14:creationId xmlns:p14="http://schemas.microsoft.com/office/powerpoint/2010/main" val="420969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977BA5-3081-4F9D-AA04-29EA8FBCF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PIV – Particle Image Velocimetry</a:t>
            </a:r>
            <a:endParaRPr lang="en-BE"/>
          </a:p>
        </p:txBody>
      </p:sp>
      <p:grpSp>
        <p:nvGrpSpPr>
          <p:cNvPr id="6" name="Groupe 20">
            <a:extLst>
              <a:ext uri="{FF2B5EF4-FFF2-40B4-BE49-F238E27FC236}">
                <a16:creationId xmlns:a16="http://schemas.microsoft.com/office/drawing/2014/main" id="{FCC3750A-898F-8FD4-DB81-5F351EC552EB}"/>
              </a:ext>
            </a:extLst>
          </p:cNvPr>
          <p:cNvGrpSpPr>
            <a:grpSpLocks noChangeAspect="1"/>
          </p:cNvGrpSpPr>
          <p:nvPr/>
        </p:nvGrpSpPr>
        <p:grpSpPr>
          <a:xfrm>
            <a:off x="668779" y="1565811"/>
            <a:ext cx="5968953" cy="4360499"/>
            <a:chOff x="468726" y="1731184"/>
            <a:chExt cx="4572000" cy="3429000"/>
          </a:xfrm>
        </p:grpSpPr>
        <p:pic>
          <p:nvPicPr>
            <p:cNvPr id="7" name="Image 21">
              <a:extLst>
                <a:ext uri="{FF2B5EF4-FFF2-40B4-BE49-F238E27FC236}">
                  <a16:creationId xmlns:a16="http://schemas.microsoft.com/office/drawing/2014/main" id="{90C15891-A504-E3CF-9EAC-ED93BAD3E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726" y="1731184"/>
              <a:ext cx="4572000" cy="3429000"/>
            </a:xfrm>
            <a:prstGeom prst="rect">
              <a:avLst/>
            </a:prstGeom>
          </p:spPr>
        </p:pic>
        <p:sp>
          <p:nvSpPr>
            <p:cNvPr id="9" name="ZoneTexte 22">
              <a:extLst>
                <a:ext uri="{FF2B5EF4-FFF2-40B4-BE49-F238E27FC236}">
                  <a16:creationId xmlns:a16="http://schemas.microsoft.com/office/drawing/2014/main" id="{C3580A72-0C76-BEDF-E40C-C76D4005273A}"/>
                </a:ext>
              </a:extLst>
            </p:cNvPr>
            <p:cNvSpPr txBox="1"/>
            <p:nvPr/>
          </p:nvSpPr>
          <p:spPr>
            <a:xfrm>
              <a:off x="2194344" y="1857849"/>
              <a:ext cx="2004428" cy="50826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604020202020204" charset="0"/>
                </a:rPr>
                <a:t>Laser</a:t>
              </a:r>
            </a:p>
            <a:p>
              <a:pPr lvl="0" algn="ctr">
                <a:defRPr/>
              </a:pPr>
              <a:r>
                <a:rPr lang="fr-FR"/>
                <a:t>Pulse YAG 2x65mJ/532nm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604020202020204" charset="0"/>
              </a:endParaRPr>
            </a:p>
          </p:txBody>
        </p:sp>
        <p:cxnSp>
          <p:nvCxnSpPr>
            <p:cNvPr id="13" name="Connecteur droit avec flèche 23">
              <a:extLst>
                <a:ext uri="{FF2B5EF4-FFF2-40B4-BE49-F238E27FC236}">
                  <a16:creationId xmlns:a16="http://schemas.microsoft.com/office/drawing/2014/main" id="{8815B006-0F13-152B-596E-4F35F45B891A}"/>
                </a:ext>
              </a:extLst>
            </p:cNvPr>
            <p:cNvCxnSpPr/>
            <p:nvPr/>
          </p:nvCxnSpPr>
          <p:spPr>
            <a:xfrm>
              <a:off x="3196558" y="2319550"/>
              <a:ext cx="0" cy="78806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14" name="ZoneTexte 24">
              <a:extLst>
                <a:ext uri="{FF2B5EF4-FFF2-40B4-BE49-F238E27FC236}">
                  <a16:creationId xmlns:a16="http://schemas.microsoft.com/office/drawing/2014/main" id="{3725F52F-7C64-41F0-581E-A9A9970C546A}"/>
                </a:ext>
              </a:extLst>
            </p:cNvPr>
            <p:cNvSpPr txBox="1"/>
            <p:nvPr/>
          </p:nvSpPr>
          <p:spPr>
            <a:xfrm>
              <a:off x="3583266" y="2554356"/>
              <a:ext cx="1457460" cy="726086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604020202020204" charset="0"/>
                </a:rPr>
                <a:t>CMOS camera</a:t>
              </a:r>
            </a:p>
            <a:p>
              <a:pPr lvl="0" algn="ctr">
                <a:defRPr/>
              </a:pPr>
              <a:r>
                <a:rPr lang="fr-FR" err="1"/>
                <a:t>FlowSense</a:t>
              </a:r>
              <a:r>
                <a:rPr lang="fr-FR"/>
                <a:t> EO 4M, 16-25 Hz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604020202020204" charset="0"/>
              </a:endParaRPr>
            </a:p>
          </p:txBody>
        </p:sp>
        <p:cxnSp>
          <p:nvCxnSpPr>
            <p:cNvPr id="15" name="Connecteur droit avec flèche 25">
              <a:extLst>
                <a:ext uri="{FF2B5EF4-FFF2-40B4-BE49-F238E27FC236}">
                  <a16:creationId xmlns:a16="http://schemas.microsoft.com/office/drawing/2014/main" id="{3D56E1BE-DDEB-74B7-300E-77E039AAC343}"/>
                </a:ext>
              </a:extLst>
            </p:cNvPr>
            <p:cNvCxnSpPr/>
            <p:nvPr/>
          </p:nvCxnSpPr>
          <p:spPr>
            <a:xfrm flipH="1">
              <a:off x="4310743" y="3225695"/>
              <a:ext cx="205032" cy="34738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grpSp>
          <p:nvGrpSpPr>
            <p:cNvPr id="16" name="Groupe 26">
              <a:extLst>
                <a:ext uri="{FF2B5EF4-FFF2-40B4-BE49-F238E27FC236}">
                  <a16:creationId xmlns:a16="http://schemas.microsoft.com/office/drawing/2014/main" id="{707F5C6B-BA98-E77F-938D-D7660AC28C1F}"/>
                </a:ext>
              </a:extLst>
            </p:cNvPr>
            <p:cNvGrpSpPr/>
            <p:nvPr/>
          </p:nvGrpSpPr>
          <p:grpSpPr>
            <a:xfrm>
              <a:off x="468726" y="3856028"/>
              <a:ext cx="1782695" cy="1083715"/>
              <a:chOff x="553250" y="3834335"/>
              <a:chExt cx="1782695" cy="1083715"/>
            </a:xfrm>
          </p:grpSpPr>
          <p:sp>
            <p:nvSpPr>
              <p:cNvPr id="20" name="ZoneTexte 30">
                <a:extLst>
                  <a:ext uri="{FF2B5EF4-FFF2-40B4-BE49-F238E27FC236}">
                    <a16:creationId xmlns:a16="http://schemas.microsoft.com/office/drawing/2014/main" id="{E0B238F0-F3AB-B1AC-1E10-52990D18A93C}"/>
                  </a:ext>
                </a:extLst>
              </p:cNvPr>
              <p:cNvSpPr txBox="1"/>
              <p:nvPr/>
            </p:nvSpPr>
            <p:spPr>
              <a:xfrm>
                <a:off x="553250" y="4409790"/>
                <a:ext cx="1782695" cy="50826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604020202020204" charset="0"/>
                  </a:rPr>
                  <a:t>Aquarium </a:t>
                </a:r>
                <a:r>
                  <a:rPr kumimoji="0" lang="fr-BE" sz="18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604020202020204" charset="0"/>
                  </a:rPr>
                  <a:t>filled</a:t>
                </a:r>
                <a:r>
                  <a:rPr kumimoji="0" lang="fr-B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604020202020204" charset="0"/>
                  </a:rPr>
                  <a:t> </a:t>
                </a:r>
                <a:r>
                  <a:rPr kumimoji="0" lang="fr-BE" sz="18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604020202020204" charset="0"/>
                  </a:rPr>
                  <a:t>with</a:t>
                </a:r>
                <a:r>
                  <a:rPr kumimoji="0" lang="fr-B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604020202020204" charset="0"/>
                  </a:rPr>
                  <a:t> paraffine </a:t>
                </a:r>
                <a:r>
                  <a:rPr kumimoji="0" lang="fr-BE" sz="18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604020202020204" charset="0"/>
                  </a:rPr>
                  <a:t>oil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604020202020204" charset="0"/>
                </a:endParaRPr>
              </a:p>
            </p:txBody>
          </p:sp>
          <p:cxnSp>
            <p:nvCxnSpPr>
              <p:cNvPr id="21" name="Connecteur droit avec flèche 31">
                <a:extLst>
                  <a:ext uri="{FF2B5EF4-FFF2-40B4-BE49-F238E27FC236}">
                    <a16:creationId xmlns:a16="http://schemas.microsoft.com/office/drawing/2014/main" id="{DA9E3E9C-888F-7CB9-0CF6-8B67FDD707DF}"/>
                  </a:ext>
                </a:extLst>
              </p:cNvPr>
              <p:cNvCxnSpPr>
                <a:stCxn id="20" idx="0"/>
              </p:cNvCxnSpPr>
              <p:nvPr/>
            </p:nvCxnSpPr>
            <p:spPr>
              <a:xfrm flipV="1">
                <a:off x="1444598" y="3834335"/>
                <a:ext cx="230521" cy="575456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  <p:grpSp>
          <p:nvGrpSpPr>
            <p:cNvPr id="17" name="Groupe 27">
              <a:extLst>
                <a:ext uri="{FF2B5EF4-FFF2-40B4-BE49-F238E27FC236}">
                  <a16:creationId xmlns:a16="http://schemas.microsoft.com/office/drawing/2014/main" id="{63540387-60A9-EF4F-85D2-6DDF275CD13E}"/>
                </a:ext>
              </a:extLst>
            </p:cNvPr>
            <p:cNvGrpSpPr/>
            <p:nvPr/>
          </p:nvGrpSpPr>
          <p:grpSpPr>
            <a:xfrm>
              <a:off x="2222339" y="3509293"/>
              <a:ext cx="1957049" cy="1212625"/>
              <a:chOff x="2154463" y="3335200"/>
              <a:chExt cx="1957049" cy="1212625"/>
            </a:xfrm>
          </p:grpSpPr>
          <p:sp>
            <p:nvSpPr>
              <p:cNvPr id="18" name="ZoneTexte 28">
                <a:extLst>
                  <a:ext uri="{FF2B5EF4-FFF2-40B4-BE49-F238E27FC236}">
                    <a16:creationId xmlns:a16="http://schemas.microsoft.com/office/drawing/2014/main" id="{29E0548B-4D10-DCC7-963C-D6C206F3EB47}"/>
                  </a:ext>
                </a:extLst>
              </p:cNvPr>
              <p:cNvSpPr txBox="1"/>
              <p:nvPr/>
            </p:nvSpPr>
            <p:spPr>
              <a:xfrm>
                <a:off x="2328817" y="4257390"/>
                <a:ext cx="1782695" cy="29043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sz="18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604020202020204" charset="0"/>
                  </a:rPr>
                  <a:t>Stirred</a:t>
                </a:r>
                <a:r>
                  <a:rPr kumimoji="0" lang="fr-BE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ource Sans Pro" panose="020B0604020202020204" charset="0"/>
                  </a:rPr>
                  <a:t> tank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ource Sans Pro" panose="020B0604020202020204" charset="0"/>
                </a:endParaRPr>
              </a:p>
            </p:txBody>
          </p:sp>
          <p:cxnSp>
            <p:nvCxnSpPr>
              <p:cNvPr id="19" name="Connecteur droit avec flèche 29">
                <a:extLst>
                  <a:ext uri="{FF2B5EF4-FFF2-40B4-BE49-F238E27FC236}">
                    <a16:creationId xmlns:a16="http://schemas.microsoft.com/office/drawing/2014/main" id="{3B8B4CC1-2042-9E15-FF6F-4018EAE5F431}"/>
                  </a:ext>
                </a:extLst>
              </p:cNvPr>
              <p:cNvCxnSpPr>
                <a:stCxn id="18" idx="0"/>
              </p:cNvCxnSpPr>
              <p:nvPr/>
            </p:nvCxnSpPr>
            <p:spPr>
              <a:xfrm flipH="1" flipV="1">
                <a:off x="2154463" y="3335200"/>
                <a:ext cx="1065702" cy="922190"/>
              </a:xfrm>
              <a:prstGeom prst="straightConnector1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</p:grpSp>
      </p:grpSp>
      <p:pic>
        <p:nvPicPr>
          <p:cNvPr id="22" name="Picture 2" descr="Dantec Dynamics">
            <a:extLst>
              <a:ext uri="{FF2B5EF4-FFF2-40B4-BE49-F238E27FC236}">
                <a16:creationId xmlns:a16="http://schemas.microsoft.com/office/drawing/2014/main" id="{EEB07192-5139-0A28-6C9F-24B4AA598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47"/>
          <a:stretch/>
        </p:blipFill>
        <p:spPr bwMode="auto">
          <a:xfrm>
            <a:off x="668779" y="5940859"/>
            <a:ext cx="1654882" cy="46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7B028DB-917F-A30B-1AF1-E2CF257EB6FE}"/>
              </a:ext>
            </a:extLst>
          </p:cNvPr>
          <p:cNvSpPr txBox="1"/>
          <p:nvPr/>
        </p:nvSpPr>
        <p:spPr>
          <a:xfrm>
            <a:off x="537683" y="728601"/>
            <a:ext cx="2140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7F"/>
                </a:solidFill>
              </a:rPr>
              <a:t>Previous test</a:t>
            </a:r>
            <a:endParaRPr lang="en-BE" sz="2400">
              <a:solidFill>
                <a:srgbClr val="00707F"/>
              </a:solidFill>
            </a:endParaRPr>
          </a:p>
        </p:txBody>
      </p:sp>
      <p:pic>
        <p:nvPicPr>
          <p:cNvPr id="3" name="Image 31">
            <a:extLst>
              <a:ext uri="{FF2B5EF4-FFF2-40B4-BE49-F238E27FC236}">
                <a16:creationId xmlns:a16="http://schemas.microsoft.com/office/drawing/2014/main" id="{FCD3CBA5-3CE4-A3B9-D804-AE4677B287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85" y="1965163"/>
            <a:ext cx="2960820" cy="22182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348D14-7BDB-AA1E-B116-78D32F40397B}"/>
              </a:ext>
            </a:extLst>
          </p:cNvPr>
          <p:cNvSpPr/>
          <p:nvPr/>
        </p:nvSpPr>
        <p:spPr>
          <a:xfrm>
            <a:off x="7593985" y="4262235"/>
            <a:ext cx="325901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>
                <a:latin typeface="Source Sans Pro" panose="020B0604020202020204" charset="0"/>
                <a:cs typeface="Calibri" pitchFamily="34" charset="0"/>
              </a:rPr>
              <a:t>Cytodex-1 </a:t>
            </a:r>
            <a:r>
              <a:rPr lang="fr-BE" err="1">
                <a:latin typeface="Source Sans Pro" panose="020B0604020202020204" charset="0"/>
                <a:cs typeface="Calibri" pitchFamily="34" charset="0"/>
              </a:rPr>
              <a:t>microcarrier</a:t>
            </a:r>
            <a:r>
              <a:rPr lang="fr-BE">
                <a:latin typeface="Source Sans Pro" panose="020B0604020202020204" charset="0"/>
                <a:cs typeface="Calibri" pitchFamily="34" charset="0"/>
              </a:rPr>
              <a:t> in water</a:t>
            </a:r>
          </a:p>
        </p:txBody>
      </p:sp>
      <p:sp>
        <p:nvSpPr>
          <p:cNvPr id="8" name="ZoneTexte 33">
            <a:extLst>
              <a:ext uri="{FF2B5EF4-FFF2-40B4-BE49-F238E27FC236}">
                <a16:creationId xmlns:a16="http://schemas.microsoft.com/office/drawing/2014/main" id="{C18FBB7B-F933-A99D-A59C-0A43E0AC52B1}"/>
              </a:ext>
            </a:extLst>
          </p:cNvPr>
          <p:cNvSpPr txBox="1"/>
          <p:nvPr/>
        </p:nvSpPr>
        <p:spPr>
          <a:xfrm>
            <a:off x="8056681" y="4669611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err="1">
                <a:latin typeface="Symbol" panose="05050102010706020507" pitchFamily="18" charset="2"/>
                <a:ea typeface="Cambria Math" panose="02040503050406030204" pitchFamily="18" charset="0"/>
              </a:rPr>
              <a:t>r</a:t>
            </a:r>
            <a:r>
              <a:rPr lang="fr-BE" i="1" baseline="-25000" err="1">
                <a:latin typeface="Source Sans Pro" panose="020B0604020202020204" charset="0"/>
              </a:rPr>
              <a:t>S</a:t>
            </a:r>
            <a:r>
              <a:rPr lang="fr-BE" i="1">
                <a:latin typeface="Source Sans Pro" panose="020B0604020202020204" charset="0"/>
              </a:rPr>
              <a:t> </a:t>
            </a:r>
            <a:r>
              <a:rPr lang="fr-BE">
                <a:latin typeface="Source Sans Pro" panose="020B0604020202020204" charset="0"/>
              </a:rPr>
              <a:t>= 1020 kg/m</a:t>
            </a:r>
            <a:r>
              <a:rPr lang="fr-BE" baseline="30000">
                <a:latin typeface="Source Sans Pro" panose="020B0604020202020204" charset="0"/>
              </a:rPr>
              <a:t>3</a:t>
            </a:r>
            <a:endParaRPr lang="en-US" baseline="30000">
              <a:latin typeface="Source Sans Pro" panose="020B0604020202020204" charset="0"/>
            </a:endParaRPr>
          </a:p>
        </p:txBody>
      </p:sp>
      <p:sp>
        <p:nvSpPr>
          <p:cNvPr id="10" name="ZoneTexte 35">
            <a:extLst>
              <a:ext uri="{FF2B5EF4-FFF2-40B4-BE49-F238E27FC236}">
                <a16:creationId xmlns:a16="http://schemas.microsoft.com/office/drawing/2014/main" id="{A53B6334-530B-8E2F-1988-871623087871}"/>
              </a:ext>
            </a:extLst>
          </p:cNvPr>
          <p:cNvSpPr txBox="1"/>
          <p:nvPr/>
        </p:nvSpPr>
        <p:spPr>
          <a:xfrm>
            <a:off x="8056681" y="502431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err="1">
                <a:latin typeface="Source Sans Pro" panose="020B0604020202020204" charset="0"/>
                <a:ea typeface="Cambria Math" panose="02040503050406030204" pitchFamily="18" charset="0"/>
              </a:rPr>
              <a:t>d</a:t>
            </a:r>
            <a:r>
              <a:rPr lang="fr-BE" i="1" baseline="-25000" err="1">
                <a:latin typeface="Source Sans Pro" panose="020B0604020202020204" charset="0"/>
              </a:rPr>
              <a:t>P</a:t>
            </a:r>
            <a:r>
              <a:rPr lang="fr-BE" i="1">
                <a:latin typeface="Source Sans Pro" panose="020B0604020202020204" charset="0"/>
              </a:rPr>
              <a:t> </a:t>
            </a:r>
            <a:r>
              <a:rPr lang="fr-BE">
                <a:latin typeface="Source Sans Pro" panose="020B0604020202020204" charset="0"/>
              </a:rPr>
              <a:t>= 170 µm</a:t>
            </a:r>
            <a:endParaRPr lang="en-US" baseline="30000">
              <a:latin typeface="Source Sans Pro" panose="020B06040202020202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779E38-0B5B-0760-3B6E-DE8CAD7000F2}"/>
              </a:ext>
            </a:extLst>
          </p:cNvPr>
          <p:cNvGrpSpPr/>
          <p:nvPr/>
        </p:nvGrpSpPr>
        <p:grpSpPr>
          <a:xfrm>
            <a:off x="6231473" y="34978"/>
            <a:ext cx="4472432" cy="725501"/>
            <a:chOff x="3747643" y="2354164"/>
            <a:chExt cx="4472432" cy="725501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054EE7FA-9426-7716-8EA6-EEF889FE8DA7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1AB1649-DEFE-919B-1CD9-6017AA7D3AE9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1CF469E-9C19-04E6-DC24-457F91851433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0B39BFB-CE16-2527-3598-1950105738E0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D4ACE66-899A-2C4F-D433-1AD30E00CC2B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9C138D-EAA2-BA9C-42DB-074F1307D394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802039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8A52E2-B0E0-9BD3-A073-381FC0D7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Problematic – PIV</a:t>
            </a:r>
            <a:endParaRPr lang="en-B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EAB456-DE3E-4FBD-AE7C-F812AF0A6B4D}"/>
              </a:ext>
            </a:extLst>
          </p:cNvPr>
          <p:cNvGrpSpPr/>
          <p:nvPr/>
        </p:nvGrpSpPr>
        <p:grpSpPr>
          <a:xfrm>
            <a:off x="680560" y="1091563"/>
            <a:ext cx="3533903" cy="4410113"/>
            <a:chOff x="350452" y="1107636"/>
            <a:chExt cx="3533903" cy="441011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0A05CC4-6401-442D-A014-5013F3F82E54}"/>
                </a:ext>
              </a:extLst>
            </p:cNvPr>
            <p:cNvGrpSpPr/>
            <p:nvPr/>
          </p:nvGrpSpPr>
          <p:grpSpPr>
            <a:xfrm>
              <a:off x="350452" y="1482376"/>
              <a:ext cx="3533903" cy="4035373"/>
              <a:chOff x="350452" y="1173142"/>
              <a:chExt cx="3533903" cy="4035373"/>
            </a:xfrm>
          </p:grpSpPr>
          <p:pic>
            <p:nvPicPr>
              <p:cNvPr id="27" name="Image 9">
                <a:extLst>
                  <a:ext uri="{FF2B5EF4-FFF2-40B4-BE49-F238E27FC236}">
                    <a16:creationId xmlns:a16="http://schemas.microsoft.com/office/drawing/2014/main" id="{CF45BCFB-CC58-4DED-B321-69159A875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829" y="1173142"/>
                <a:ext cx="1471818" cy="1526594"/>
              </a:xfrm>
              <a:prstGeom prst="rect">
                <a:avLst/>
              </a:prstGeom>
            </p:spPr>
          </p:pic>
          <p:pic>
            <p:nvPicPr>
              <p:cNvPr id="28" name="Image 13">
                <a:extLst>
                  <a:ext uri="{FF2B5EF4-FFF2-40B4-BE49-F238E27FC236}">
                    <a16:creationId xmlns:a16="http://schemas.microsoft.com/office/drawing/2014/main" id="{A8F0FB96-5259-46CF-9827-2337587C1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52" y="2853606"/>
                <a:ext cx="2160572" cy="2354909"/>
              </a:xfrm>
              <a:prstGeom prst="rect">
                <a:avLst/>
              </a:prstGeom>
            </p:spPr>
          </p:pic>
          <p:sp>
            <p:nvSpPr>
              <p:cNvPr id="29" name="Curved Left Arrow 4">
                <a:extLst>
                  <a:ext uri="{FF2B5EF4-FFF2-40B4-BE49-F238E27FC236}">
                    <a16:creationId xmlns:a16="http://schemas.microsoft.com/office/drawing/2014/main" id="{64832F18-FC58-4639-B297-4EAA19BB4C16}"/>
                  </a:ext>
                </a:extLst>
              </p:cNvPr>
              <p:cNvSpPr/>
              <p:nvPr/>
            </p:nvSpPr>
            <p:spPr>
              <a:xfrm rot="21163409">
                <a:off x="2422687" y="1576261"/>
                <a:ext cx="1461668" cy="2554689"/>
              </a:xfrm>
              <a:prstGeom prst="curvedLeftArrow">
                <a:avLst>
                  <a:gd name="adj1" fmla="val 7961"/>
                  <a:gd name="adj2" fmla="val 21419"/>
                  <a:gd name="adj3" fmla="val 3043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1CC0D9D-B232-41D6-9248-F02806D25953}"/>
                  </a:ext>
                </a:extLst>
              </p:cNvPr>
              <p:cNvSpPr txBox="1"/>
              <p:nvPr/>
            </p:nvSpPr>
            <p:spPr>
              <a:xfrm>
                <a:off x="2455709" y="2442680"/>
                <a:ext cx="1402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i="1">
                    <a:solidFill>
                      <a:srgbClr val="FF0000"/>
                    </a:solidFill>
                    <a:latin typeface="Calibri" panose="020F0502020204030204" pitchFamily="34" charset="0"/>
                  </a:rPr>
                  <a:t>α</a:t>
                </a:r>
                <a:r>
                  <a:rPr lang="en-US" sz="2000" i="1" baseline="-2500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s</a:t>
                </a:r>
                <a:r>
                  <a:rPr lang="fr-BE" sz="2000">
                    <a:solidFill>
                      <a:srgbClr val="FF0000"/>
                    </a:solidFill>
                  </a:rPr>
                  <a:t> = 0.5 %v!</a:t>
                </a:r>
                <a:endParaRPr lang="en-US" sz="2000" i="1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F30E61-BB68-442A-99F7-D46703B7EE7B}"/>
                </a:ext>
              </a:extLst>
            </p:cNvPr>
            <p:cNvSpPr txBox="1"/>
            <p:nvPr/>
          </p:nvSpPr>
          <p:spPr>
            <a:xfrm>
              <a:off x="720622" y="1107636"/>
              <a:ext cx="1550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PIV raw image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CAEC8E1-5143-4CF6-A14A-B004486E5D33}"/>
              </a:ext>
            </a:extLst>
          </p:cNvPr>
          <p:cNvSpPr/>
          <p:nvPr/>
        </p:nvSpPr>
        <p:spPr>
          <a:xfrm>
            <a:off x="4597879" y="1113058"/>
            <a:ext cx="5676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algn="just"/>
            <a:r>
              <a:rPr lang="fr-BE" b="1">
                <a:solidFill>
                  <a:prstClr val="black"/>
                </a:solidFill>
                <a:latin typeface="Source Sans Pro" panose="020B0604020202020204" charset="0"/>
              </a:rPr>
              <a:t>Cytodex-1/water </a:t>
            </a:r>
            <a:r>
              <a:rPr lang="en-US"/>
              <a:t>seeded with</a:t>
            </a:r>
            <a:r>
              <a:rPr lang="en-US" b="1"/>
              <a:t>:  </a:t>
            </a:r>
            <a:r>
              <a:rPr lang="fr-BE" sz="1800" b="1">
                <a:solidFill>
                  <a:prstClr val="black"/>
                </a:solidFill>
                <a:latin typeface="Source Sans Pro" panose="020B0604020202020204" charset="0"/>
              </a:rPr>
              <a:t>Rhodamine</a:t>
            </a:r>
            <a:r>
              <a:rPr lang="fr-BE" sz="1800">
                <a:solidFill>
                  <a:prstClr val="black"/>
                </a:solidFill>
                <a:latin typeface="Source Sans Pro" panose="020B0604020202020204" charset="0"/>
              </a:rPr>
              <a:t> (1-10 µm)</a:t>
            </a:r>
          </a:p>
          <a:p>
            <a:pPr marL="268288" algn="ctr"/>
            <a:r>
              <a:rPr lang="el-GR" i="1">
                <a:solidFill>
                  <a:srgbClr val="FF0000"/>
                </a:solidFill>
                <a:latin typeface="Calibri" panose="020F0502020204030204" pitchFamily="34" charset="0"/>
              </a:rPr>
              <a:t>α</a:t>
            </a:r>
            <a:r>
              <a:rPr lang="en-US" i="1" baseline="-2500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fr-BE">
                <a:solidFill>
                  <a:srgbClr val="FF0000"/>
                </a:solidFill>
              </a:rPr>
              <a:t> = 0.5 %v </a:t>
            </a:r>
            <a:r>
              <a:rPr lang="en-US">
                <a:solidFill>
                  <a:srgbClr val="FF0000"/>
                </a:solidFill>
              </a:rPr>
              <a:t>only</a:t>
            </a:r>
            <a:r>
              <a:rPr lang="fr-BE">
                <a:solidFill>
                  <a:srgbClr val="FF0000"/>
                </a:solidFill>
              </a:rPr>
              <a:t>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Down Arrow 14">
            <a:extLst>
              <a:ext uri="{FF2B5EF4-FFF2-40B4-BE49-F238E27FC236}">
                <a16:creationId xmlns:a16="http://schemas.microsoft.com/office/drawing/2014/main" id="{FCA77D09-A5AE-453F-82CC-43D88182CEA6}"/>
              </a:ext>
            </a:extLst>
          </p:cNvPr>
          <p:cNvSpPr/>
          <p:nvPr/>
        </p:nvSpPr>
        <p:spPr>
          <a:xfrm>
            <a:off x="7629635" y="1825050"/>
            <a:ext cx="225495" cy="694850"/>
          </a:xfrm>
          <a:prstGeom prst="downArrow">
            <a:avLst>
              <a:gd name="adj1" fmla="val 29253"/>
              <a:gd name="adj2" fmla="val 81119"/>
            </a:avLst>
          </a:prstGeom>
          <a:solidFill>
            <a:srgbClr val="E96059"/>
          </a:solidFill>
          <a:ln>
            <a:solidFill>
              <a:srgbClr val="E960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DC53A7-044C-47A2-850A-09C936204376}"/>
              </a:ext>
            </a:extLst>
          </p:cNvPr>
          <p:cNvSpPr txBox="1"/>
          <p:nvPr/>
        </p:nvSpPr>
        <p:spPr>
          <a:xfrm>
            <a:off x="5343508" y="2535786"/>
            <a:ext cx="4782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/>
              <a:t>Blurry results, insufficient for retrieving 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38C301-574E-42E8-A655-091F17B067B8}"/>
              </a:ext>
            </a:extLst>
          </p:cNvPr>
          <p:cNvSpPr txBox="1"/>
          <p:nvPr/>
        </p:nvSpPr>
        <p:spPr>
          <a:xfrm>
            <a:off x="4958068" y="3028399"/>
            <a:ext cx="6553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/>
              <a:t>Issue: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/>
              <a:t>poor optical characteristics for cytodex-1/water system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/>
              <a:t>Light scattering! </a:t>
            </a:r>
          </a:p>
        </p:txBody>
      </p:sp>
      <p:sp>
        <p:nvSpPr>
          <p:cNvPr id="35" name="Down Arrow 20">
            <a:extLst>
              <a:ext uri="{FF2B5EF4-FFF2-40B4-BE49-F238E27FC236}">
                <a16:creationId xmlns:a16="http://schemas.microsoft.com/office/drawing/2014/main" id="{D2CAC9B5-BEE8-425D-8034-8B846BD594EE}"/>
              </a:ext>
            </a:extLst>
          </p:cNvPr>
          <p:cNvSpPr/>
          <p:nvPr/>
        </p:nvSpPr>
        <p:spPr>
          <a:xfrm>
            <a:off x="7629635" y="4232465"/>
            <a:ext cx="225495" cy="694850"/>
          </a:xfrm>
          <a:prstGeom prst="downArrow">
            <a:avLst>
              <a:gd name="adj1" fmla="val 29253"/>
              <a:gd name="adj2" fmla="val 81119"/>
            </a:avLst>
          </a:prstGeom>
          <a:solidFill>
            <a:srgbClr val="E96059"/>
          </a:solidFill>
          <a:ln>
            <a:solidFill>
              <a:srgbClr val="E960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BC154E-489F-4756-8180-F6477052735C}"/>
              </a:ext>
            </a:extLst>
          </p:cNvPr>
          <p:cNvSpPr txBox="1"/>
          <p:nvPr/>
        </p:nvSpPr>
        <p:spPr>
          <a:xfrm>
            <a:off x="4958068" y="5147733"/>
            <a:ext cx="6336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/>
              <a:t>Alternative solid/liquid model with good optical properties to evaluate velocities and fluctuations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4C87DE-9C50-F4CA-10F3-049B3C804DA6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EF2873E7-56ED-11F8-F9F4-53EC25A5BD7A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8B3046E-2016-F09C-C9F3-156A182048DE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09C97DA-3257-DC98-D166-45056045B415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C5DA537-849A-3A12-4E70-B06E9B0C1F3E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3553EED-E7F0-C144-1E9C-F556772EFF2C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34272AC-CED6-2E7F-5976-0F459D11BFC1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99169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7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97D8693-C68E-EE37-CEA5-BDE9C614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Matched RI for PIV</a:t>
            </a:r>
            <a:endParaRPr lang="en-B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BA44D9-7C82-4F66-9E4F-3F75BA97247D}"/>
              </a:ext>
            </a:extLst>
          </p:cNvPr>
          <p:cNvSpPr txBox="1"/>
          <p:nvPr/>
        </p:nvSpPr>
        <p:spPr>
          <a:xfrm>
            <a:off x="4547695" y="4629085"/>
            <a:ext cx="309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B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D7F4E5-BE15-0DFE-2786-8EAD6C7E3551}"/>
              </a:ext>
            </a:extLst>
          </p:cNvPr>
          <p:cNvGrpSpPr/>
          <p:nvPr/>
        </p:nvGrpSpPr>
        <p:grpSpPr>
          <a:xfrm>
            <a:off x="1384949" y="1251411"/>
            <a:ext cx="9422099" cy="1600800"/>
            <a:chOff x="1401763" y="1305342"/>
            <a:chExt cx="9422099" cy="16008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59F77D-4992-425A-B9E1-D9F8E9058EAD}"/>
                </a:ext>
              </a:extLst>
            </p:cNvPr>
            <p:cNvSpPr txBox="1"/>
            <p:nvPr/>
          </p:nvSpPr>
          <p:spPr>
            <a:xfrm>
              <a:off x="1401763" y="1305342"/>
              <a:ext cx="22785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/>
                <a:t> Microparticles</a:t>
              </a:r>
            </a:p>
            <a:p>
              <a:pPr algn="ctr"/>
              <a:r>
                <a:rPr lang="en-US" sz="2400" b="1"/>
                <a:t>+</a:t>
              </a:r>
            </a:p>
            <a:p>
              <a:pPr algn="ctr"/>
              <a:r>
                <a:rPr lang="en-US" sz="2400" b="1"/>
                <a:t>Matched density system</a:t>
              </a:r>
              <a:endParaRPr lang="en-BE" sz="2400" b="1"/>
            </a:p>
          </p:txBody>
        </p:sp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D8F1886F-8CF6-446F-9D03-55C19EAF7A23}"/>
                </a:ext>
              </a:extLst>
            </p:cNvPr>
            <p:cNvSpPr/>
            <p:nvPr/>
          </p:nvSpPr>
          <p:spPr>
            <a:xfrm>
              <a:off x="3939399" y="1305342"/>
              <a:ext cx="443060" cy="1569054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6ED73F-3801-48FE-AEAF-2F8A73765DAA}"/>
                </a:ext>
              </a:extLst>
            </p:cNvPr>
            <p:cNvSpPr txBox="1"/>
            <p:nvPr/>
          </p:nvSpPr>
          <p:spPr>
            <a:xfrm>
              <a:off x="4570994" y="1857675"/>
              <a:ext cx="24906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Additional limitations:</a:t>
              </a:r>
              <a:endParaRPr lang="en-BE" sz="20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19D3D5E-0C36-46F1-8C41-FADFD6951807}"/>
                </a:ext>
              </a:extLst>
            </p:cNvPr>
            <p:cNvSpPr txBox="1"/>
            <p:nvPr/>
          </p:nvSpPr>
          <p:spPr>
            <a:xfrm>
              <a:off x="7608302" y="1428814"/>
              <a:ext cx="3215560" cy="147732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/>
                <a:t>RI matched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/>
                <a:t>Chemical compatibility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/>
                <a:t>Safety concerns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/>
                <a:t>Water absorption of particles</a:t>
              </a:r>
            </a:p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en-US"/>
                <a:t>Low viscosity ranges</a:t>
              </a:r>
              <a:endParaRPr lang="en-BE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D096AB4-5C97-9CEA-6CD8-67806E711A10}"/>
              </a:ext>
            </a:extLst>
          </p:cNvPr>
          <p:cNvGrpSpPr/>
          <p:nvPr/>
        </p:nvGrpSpPr>
        <p:grpSpPr>
          <a:xfrm>
            <a:off x="898538" y="3727135"/>
            <a:ext cx="10789868" cy="823574"/>
            <a:chOff x="1045187" y="3135097"/>
            <a:chExt cx="10789868" cy="82357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4E3CEF3-BFF3-4B3D-8DCB-9C7F7F3F1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9762"/>
            <a:stretch/>
          </p:blipFill>
          <p:spPr>
            <a:xfrm>
              <a:off x="5172016" y="3581374"/>
              <a:ext cx="387144" cy="37729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9128101-9EAB-417D-A584-EDB027E10DBC}"/>
                </a:ext>
              </a:extLst>
            </p:cNvPr>
            <p:cNvSpPr txBox="1"/>
            <p:nvPr/>
          </p:nvSpPr>
          <p:spPr>
            <a:xfrm>
              <a:off x="3778429" y="3567042"/>
              <a:ext cx="1393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Theoretically</a:t>
              </a:r>
              <a:endParaRPr lang="en-BE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3193EC2-2068-2F04-1721-5364A9E0620B}"/>
                </a:ext>
              </a:extLst>
            </p:cNvPr>
            <p:cNvGrpSpPr/>
            <p:nvPr/>
          </p:nvGrpSpPr>
          <p:grpSpPr>
            <a:xfrm>
              <a:off x="1045187" y="3135097"/>
              <a:ext cx="10789868" cy="740690"/>
              <a:chOff x="1064041" y="3637899"/>
              <a:chExt cx="10789868" cy="740690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DABAFD5-9C1F-4114-8D5B-E010D71C67C2}"/>
                  </a:ext>
                </a:extLst>
              </p:cNvPr>
              <p:cNvSpPr txBox="1"/>
              <p:nvPr/>
            </p:nvSpPr>
            <p:spPr>
              <a:xfrm>
                <a:off x="6096000" y="3637899"/>
                <a:ext cx="5757909" cy="40011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/>
                  <a:t>PMMA particles/AMMONIUM THIOCYANATE NH</a:t>
                </a:r>
                <a:r>
                  <a:rPr lang="en-US" sz="2000" baseline="-25000"/>
                  <a:t>4</a:t>
                </a:r>
                <a:r>
                  <a:rPr lang="en-US" sz="2000"/>
                  <a:t>SCN</a:t>
                </a:r>
                <a:endParaRPr lang="en-BE" sz="200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0262EC-DD88-4F10-A1F4-15CBFAD35814}"/>
                  </a:ext>
                </a:extLst>
              </p:cNvPr>
              <p:cNvSpPr txBox="1"/>
              <p:nvPr/>
            </p:nvSpPr>
            <p:spPr>
              <a:xfrm>
                <a:off x="1064041" y="3637899"/>
                <a:ext cx="2191113" cy="40011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/>
                  <a:t>CYTODEX-1/WATER</a:t>
                </a:r>
                <a:endParaRPr lang="en-BE" sz="2000"/>
              </a:p>
            </p:txBody>
          </p:sp>
          <p:sp>
            <p:nvSpPr>
              <p:cNvPr id="48" name="Arrow: Striped Right 47">
                <a:extLst>
                  <a:ext uri="{FF2B5EF4-FFF2-40B4-BE49-F238E27FC236}">
                    <a16:creationId xmlns:a16="http://schemas.microsoft.com/office/drawing/2014/main" id="{26FE23DE-AFC1-442C-B986-9495E5FC7F47}"/>
                  </a:ext>
                </a:extLst>
              </p:cNvPr>
              <p:cNvSpPr/>
              <p:nvPr/>
            </p:nvSpPr>
            <p:spPr>
              <a:xfrm>
                <a:off x="3797283" y="3637899"/>
                <a:ext cx="1764586" cy="421463"/>
              </a:xfrm>
              <a:prstGeom prst="strip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044A4E-2F1B-4C46-B507-61F8BBECF864}"/>
                  </a:ext>
                </a:extLst>
              </p:cNvPr>
              <p:cNvSpPr txBox="1"/>
              <p:nvPr/>
            </p:nvSpPr>
            <p:spPr>
              <a:xfrm>
                <a:off x="8974954" y="4101590"/>
                <a:ext cx="20189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/>
                  <a:t>Reference: </a:t>
                </a:r>
                <a:r>
                  <a:rPr lang="en-US" sz="1200" i="1" err="1">
                    <a:solidFill>
                      <a:srgbClr val="FF0000"/>
                    </a:solidFill>
                  </a:rPr>
                  <a:t>Borerro</a:t>
                </a:r>
                <a:r>
                  <a:rPr lang="en-US" sz="1200" i="1">
                    <a:solidFill>
                      <a:srgbClr val="FF0000"/>
                    </a:solidFill>
                  </a:rPr>
                  <a:t> et al 2016</a:t>
                </a:r>
                <a:endParaRPr lang="en-BE" sz="1200" i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CE0A09E-3826-9DBF-EACA-CEB0D1D8EAC3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3A4E9005-0024-80C3-C7DD-DBAA21A88145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0E9A439-E9FE-F0D0-4B08-192C30018E09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D5D6B2C-6F0F-CCFE-E9B3-6A2B835AC79F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26E4F2-864A-7939-9ADE-99104A2A1D54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340F09-DBD2-9E8D-CE54-D784E75420EE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27F3BD-12FB-245D-0F24-7A9C3077D51D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91845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lide Number Placeholder 2">
            <a:extLst>
              <a:ext uri="{FF2B5EF4-FFF2-40B4-BE49-F238E27FC236}">
                <a16:creationId xmlns:a16="http://schemas.microsoft.com/office/drawing/2014/main" id="{F3054404-E8AA-4157-ABFB-CA26FD15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466DC69-AD2E-4616-AFE3-A5BC12C5CD31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88B45A-C86B-B404-B404-758AFB83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PMMA/NH</a:t>
            </a:r>
            <a:r>
              <a:rPr lang="en-US" sz="3200" baseline="-25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SCN characterization</a:t>
            </a:r>
            <a:endParaRPr lang="en-BE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4AB691D-EDB6-4B44-87FA-4446510A3A73}"/>
              </a:ext>
            </a:extLst>
          </p:cNvPr>
          <p:cNvSpPr txBox="1"/>
          <p:nvPr/>
        </p:nvSpPr>
        <p:spPr>
          <a:xfrm>
            <a:off x="9376424" y="982012"/>
            <a:ext cx="15611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PMMA/NH</a:t>
            </a:r>
            <a:r>
              <a:rPr lang="en-US" sz="1600" baseline="-25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SCN</a:t>
            </a:r>
            <a:endParaRPr lang="en-BE" sz="16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BE7712-4152-4D65-A865-851942ECF785}"/>
              </a:ext>
            </a:extLst>
          </p:cNvPr>
          <p:cNvSpPr txBox="1"/>
          <p:nvPr/>
        </p:nvSpPr>
        <p:spPr>
          <a:xfrm>
            <a:off x="7717215" y="5671083"/>
            <a:ext cx="4322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>
                <a:latin typeface="Calibri" panose="020F0502020204030204" pitchFamily="34" charset="0"/>
                <a:cs typeface="Arial" panose="020B0604020202020204" pitchFamily="34" charset="0"/>
              </a:rPr>
              <a:t>Compatibility evaluation via Microscope</a:t>
            </a:r>
            <a:endParaRPr lang="en-BE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AF05C9-1479-464A-A74F-8E77D9D07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577" y="4334078"/>
            <a:ext cx="1482090" cy="141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holding a syringe&#10;&#10;Description automatically generated with low confidence">
            <a:extLst>
              <a:ext uri="{FF2B5EF4-FFF2-40B4-BE49-F238E27FC236}">
                <a16:creationId xmlns:a16="http://schemas.microsoft.com/office/drawing/2014/main" id="{0B46F1B8-CAD0-4015-A1B0-E4705C5A70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6" t="48678" r="32733" b="14673"/>
          <a:stretch/>
        </p:blipFill>
        <p:spPr>
          <a:xfrm>
            <a:off x="9447550" y="1299391"/>
            <a:ext cx="1296794" cy="2603333"/>
          </a:xfrm>
          <a:prstGeom prst="rect">
            <a:avLst/>
          </a:prstGeom>
        </p:spPr>
      </p:pic>
      <p:sp>
        <p:nvSpPr>
          <p:cNvPr id="49" name="Arrow: Up 48">
            <a:extLst>
              <a:ext uri="{FF2B5EF4-FFF2-40B4-BE49-F238E27FC236}">
                <a16:creationId xmlns:a16="http://schemas.microsoft.com/office/drawing/2014/main" id="{8603F1DF-6B4D-466A-944F-A71CF680C513}"/>
              </a:ext>
            </a:extLst>
          </p:cNvPr>
          <p:cNvSpPr/>
          <p:nvPr/>
        </p:nvSpPr>
        <p:spPr>
          <a:xfrm rot="9417383">
            <a:off x="10268474" y="2666811"/>
            <a:ext cx="224206" cy="1734532"/>
          </a:xfrm>
          <a:prstGeom prst="upArrow">
            <a:avLst>
              <a:gd name="adj1" fmla="val 50000"/>
              <a:gd name="adj2" fmla="val 102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3BEFDEA-2241-B027-16CF-7970A0D30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446201"/>
              </p:ext>
            </p:extLst>
          </p:nvPr>
        </p:nvGraphicFramePr>
        <p:xfrm>
          <a:off x="263264" y="1384721"/>
          <a:ext cx="7654566" cy="2579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1558">
                  <a:extLst>
                    <a:ext uri="{9D8B030D-6E8A-4147-A177-3AD203B41FA5}">
                      <a16:colId xmlns:a16="http://schemas.microsoft.com/office/drawing/2014/main" val="471113014"/>
                    </a:ext>
                  </a:extLst>
                </a:gridCol>
                <a:gridCol w="2366127">
                  <a:extLst>
                    <a:ext uri="{9D8B030D-6E8A-4147-A177-3AD203B41FA5}">
                      <a16:colId xmlns:a16="http://schemas.microsoft.com/office/drawing/2014/main" val="2375595510"/>
                    </a:ext>
                  </a:extLst>
                </a:gridCol>
                <a:gridCol w="2306881">
                  <a:extLst>
                    <a:ext uri="{9D8B030D-6E8A-4147-A177-3AD203B41FA5}">
                      <a16:colId xmlns:a16="http://schemas.microsoft.com/office/drawing/2014/main" val="3048767593"/>
                    </a:ext>
                  </a:extLst>
                </a:gridCol>
              </a:tblGrid>
              <a:tr h="429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Properties 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PMMA/NH</a:t>
                      </a:r>
                      <a:r>
                        <a:rPr lang="en-US" sz="2000" baseline="-25000">
                          <a:effectLst/>
                        </a:rPr>
                        <a:t>4</a:t>
                      </a:r>
                      <a:r>
                        <a:rPr lang="en-US" sz="2000">
                          <a:effectLst/>
                        </a:rPr>
                        <a:t>SCN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Cytodex-1/Water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1241702"/>
                  </a:ext>
                </a:extLst>
              </a:tr>
              <a:tr h="429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l-GR" sz="2000">
                          <a:effectLst/>
                        </a:rPr>
                        <a:t>ρ</a:t>
                      </a:r>
                      <a:r>
                        <a:rPr lang="en-US" sz="2000" baseline="-25000">
                          <a:effectLst/>
                        </a:rPr>
                        <a:t>L</a:t>
                      </a:r>
                      <a:r>
                        <a:rPr lang="en-US" sz="2000">
                          <a:effectLst/>
                        </a:rPr>
                        <a:t>/</a:t>
                      </a:r>
                      <a:r>
                        <a:rPr lang="el-GR" sz="2000">
                          <a:effectLst/>
                        </a:rPr>
                        <a:t>ρ</a:t>
                      </a:r>
                      <a:r>
                        <a:rPr lang="en-US" sz="2000" baseline="-25000">
                          <a:effectLst/>
                        </a:rPr>
                        <a:t>S  </a:t>
                      </a:r>
                      <a:r>
                        <a:rPr lang="en-US" sz="2000" baseline="0">
                          <a:effectLst/>
                        </a:rPr>
                        <a:t>(-)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≈0.96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≈0.97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5529227"/>
                  </a:ext>
                </a:extLst>
              </a:tr>
              <a:tr h="429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err="1">
                          <a:effectLst/>
                        </a:rPr>
                        <a:t>μ</a:t>
                      </a:r>
                      <a:r>
                        <a:rPr lang="en-US" sz="2000" baseline="-25000" err="1">
                          <a:effectLst/>
                        </a:rPr>
                        <a:t>L</a:t>
                      </a:r>
                      <a:r>
                        <a:rPr lang="en-US" sz="2000">
                          <a:effectLst/>
                        </a:rPr>
                        <a:t> </a:t>
                      </a:r>
                      <a:r>
                        <a:rPr lang="en-US" sz="2000" err="1">
                          <a:effectLst/>
                        </a:rPr>
                        <a:t>mPa.s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≈1.5-1.9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≈1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8851762"/>
                  </a:ext>
                </a:extLst>
              </a:tr>
              <a:tr h="429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Particles size </a:t>
                      </a:r>
                      <a:r>
                        <a:rPr lang="en-US" sz="2000" err="1">
                          <a:effectLst/>
                        </a:rPr>
                        <a:t>d</a:t>
                      </a:r>
                      <a:r>
                        <a:rPr lang="en-US" sz="2000" baseline="-25000" err="1">
                          <a:effectLst/>
                        </a:rPr>
                        <a:t>S</a:t>
                      </a:r>
                      <a:r>
                        <a:rPr lang="en-US" sz="2000">
                          <a:effectLst/>
                        </a:rPr>
                        <a:t> </a:t>
                      </a:r>
                      <a:r>
                        <a:rPr lang="en-US" sz="2000" err="1">
                          <a:effectLst/>
                        </a:rPr>
                        <a:t>μm</a:t>
                      </a:r>
                      <a:r>
                        <a:rPr lang="en-US" sz="2000">
                          <a:effectLst/>
                        </a:rPr>
                        <a:t> 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≈168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≈170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9478379"/>
                  </a:ext>
                </a:extLst>
              </a:tr>
              <a:tr h="429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Terminal velocity 10</a:t>
                      </a:r>
                      <a:r>
                        <a:rPr lang="en-US" sz="2000" baseline="30000">
                          <a:effectLst/>
                        </a:rPr>
                        <a:t>-4</a:t>
                      </a:r>
                      <a:r>
                        <a:rPr lang="en-US" sz="2000">
                          <a:effectLst/>
                        </a:rPr>
                        <a:t> m/s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≈5-6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≈2.4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22432882"/>
                  </a:ext>
                </a:extLst>
              </a:tr>
              <a:tr h="4299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err="1"/>
                        <a:t>N</a:t>
                      </a:r>
                      <a:r>
                        <a:rPr lang="en-US" sz="2000" baseline="-25000" err="1"/>
                        <a:t>js</a:t>
                      </a:r>
                      <a:r>
                        <a:rPr lang="en-US" sz="2000" baseline="-25000"/>
                        <a:t> </a:t>
                      </a:r>
                      <a:r>
                        <a:rPr lang="en-US" sz="2000" baseline="0"/>
                        <a:t>±3 rpm for </a:t>
                      </a:r>
                      <a:r>
                        <a:rPr lang="el-GR" sz="2000" i="1">
                          <a:latin typeface="Calibri" panose="020F0502020204030204" pitchFamily="34" charset="0"/>
                        </a:rPr>
                        <a:t>α</a:t>
                      </a:r>
                      <a:r>
                        <a:rPr lang="en-US" sz="2000" i="1" baseline="-25000">
                          <a:latin typeface="Calibri" panose="020F0502020204030204" pitchFamily="34" charset="0"/>
                        </a:rPr>
                        <a:t>s</a:t>
                      </a:r>
                      <a:r>
                        <a:rPr lang="fr-BE" sz="2000"/>
                        <a:t> </a:t>
                      </a:r>
                      <a:r>
                        <a:rPr lang="en-US" sz="2000">
                          <a:effectLst/>
                        </a:rPr>
                        <a:t>≈ 2.5 %v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≈108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>
                          <a:effectLst/>
                        </a:rPr>
                        <a:t>≈77</a:t>
                      </a:r>
                      <a:endParaRPr lang="en-B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7855188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0CD3097-963D-E563-DA82-B1AFC50A9773}"/>
              </a:ext>
            </a:extLst>
          </p:cNvPr>
          <p:cNvSpPr txBox="1"/>
          <p:nvPr/>
        </p:nvSpPr>
        <p:spPr>
          <a:xfrm>
            <a:off x="537683" y="728601"/>
            <a:ext cx="5856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7F"/>
                </a:solidFill>
              </a:rPr>
              <a:t>NH</a:t>
            </a:r>
            <a:r>
              <a:rPr lang="en-US" sz="2400" baseline="-25000">
                <a:solidFill>
                  <a:srgbClr val="00707F"/>
                </a:solidFill>
              </a:rPr>
              <a:t>4</a:t>
            </a:r>
            <a:r>
              <a:rPr lang="en-US" sz="2400">
                <a:solidFill>
                  <a:srgbClr val="00707F"/>
                </a:solidFill>
              </a:rPr>
              <a:t>SCN Solution of 55-61 </a:t>
            </a:r>
            <a:r>
              <a:rPr lang="en-US" sz="2400" err="1">
                <a:solidFill>
                  <a:srgbClr val="00707F"/>
                </a:solidFill>
              </a:rPr>
              <a:t>wt</a:t>
            </a:r>
            <a:r>
              <a:rPr lang="en-US" sz="2400">
                <a:solidFill>
                  <a:srgbClr val="00707F"/>
                </a:solidFill>
              </a:rPr>
              <a:t>%, T= 21-23°C</a:t>
            </a:r>
            <a:endParaRPr lang="en-BE" sz="2400">
              <a:solidFill>
                <a:srgbClr val="00707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95CAC7-278C-D69A-A873-2FF8D2210B25}"/>
              </a:ext>
            </a:extLst>
          </p:cNvPr>
          <p:cNvSpPr txBox="1"/>
          <p:nvPr/>
        </p:nvSpPr>
        <p:spPr>
          <a:xfrm>
            <a:off x="613663" y="4613704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/>
              <a:t>same ranges of Reynolds number (Re = 5000-6000)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000"/>
              <a:t>Stokes number is retained</a:t>
            </a:r>
            <a:endParaRPr lang="en-BE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289DA-308F-3816-A3C1-DC32DD5BDA3C}"/>
              </a:ext>
            </a:extLst>
          </p:cNvPr>
          <p:cNvSpPr txBox="1"/>
          <p:nvPr/>
        </p:nvSpPr>
        <p:spPr>
          <a:xfrm>
            <a:off x="9187505" y="5967288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RI≈1.486-1.491</a:t>
            </a:r>
            <a:endParaRPr lang="en-B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72F55D-3F51-25CB-6FEA-C96199A332FC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520D014C-F267-726B-9852-38415626F278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412C439-19D1-4326-97BD-9A23D5546C90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03514-8810-707A-0659-24E407D2ABAB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9FC32AB-00BB-DCE4-F162-DE2E5792490F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6CDA19C-2828-0F39-3DA5-C2C06923BBF8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5ADCE5-B3AD-329E-B695-83070F302E38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548897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7A0F-FBDB-8B41-1764-3F016069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PIV – multiphase</a:t>
            </a:r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2542D-2AE0-9FFD-3C2B-4DF7F166A352}"/>
              </a:ext>
            </a:extLst>
          </p:cNvPr>
          <p:cNvSpPr txBox="1"/>
          <p:nvPr/>
        </p:nvSpPr>
        <p:spPr>
          <a:xfrm>
            <a:off x="537683" y="728601"/>
            <a:ext cx="3805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>
                <a:solidFill>
                  <a:srgbClr val="00707F"/>
                </a:solidFill>
              </a:rPr>
              <a:t>Evaluation of liquid phase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59A03A-265F-24E5-2F88-B20AEB31ED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DA84294-2337-42B0-AD0D-A5C41E75DA3A}" type="slidenum">
              <a:rPr lang="fr-BE" smtClean="0"/>
              <a:pPr/>
              <a:t>9</a:t>
            </a:fld>
            <a:endParaRPr lang="fr-B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84437C-E3C4-E259-3A1A-B0D0FFBC01ED}"/>
              </a:ext>
            </a:extLst>
          </p:cNvPr>
          <p:cNvGrpSpPr/>
          <p:nvPr/>
        </p:nvGrpSpPr>
        <p:grpSpPr>
          <a:xfrm>
            <a:off x="6552132" y="1988148"/>
            <a:ext cx="5027177" cy="2728262"/>
            <a:chOff x="668779" y="2054823"/>
            <a:chExt cx="5027177" cy="272826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F940FF-D08D-6AF1-3080-134537F97284}"/>
                </a:ext>
              </a:extLst>
            </p:cNvPr>
            <p:cNvSpPr txBox="1"/>
            <p:nvPr/>
          </p:nvSpPr>
          <p:spPr>
            <a:xfrm>
              <a:off x="668779" y="3028759"/>
              <a:ext cx="426719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/>
                <a:t>- Solid phase: </a:t>
              </a:r>
              <a:r>
                <a:rPr lang="en-US"/>
                <a:t>PMMA microparticles</a:t>
              </a:r>
            </a:p>
            <a:p>
              <a:endParaRPr lang="en-US"/>
            </a:p>
            <a:p>
              <a:r>
                <a:rPr lang="en-US" b="1"/>
                <a:t>-</a:t>
              </a:r>
              <a:r>
                <a:rPr lang="en-US"/>
                <a:t> Spatial resolution: ≈1.16 mm</a:t>
              </a:r>
            </a:p>
            <a:p>
              <a:r>
                <a:rPr lang="en-US" b="1"/>
                <a:t>-</a:t>
              </a:r>
              <a:r>
                <a:rPr lang="en-US"/>
                <a:t> Frequency: 16 Hz</a:t>
              </a:r>
            </a:p>
            <a:p>
              <a:r>
                <a:rPr lang="en-US"/>
                <a:t>- Number of images: 1000</a:t>
              </a:r>
            </a:p>
            <a:p>
              <a:r>
                <a:rPr lang="en-US"/>
                <a:t>- Full Homogeneous suspension N=150 rpm</a:t>
              </a:r>
              <a:endParaRPr lang="en-BE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F01F4AE-601F-FFD6-343E-F8299B4EA9CD}"/>
                </a:ext>
              </a:extLst>
            </p:cNvPr>
            <p:cNvGrpSpPr/>
            <p:nvPr/>
          </p:nvGrpSpPr>
          <p:grpSpPr>
            <a:xfrm>
              <a:off x="668779" y="2054823"/>
              <a:ext cx="5027177" cy="923330"/>
              <a:chOff x="6288326" y="1998896"/>
              <a:chExt cx="5027177" cy="92333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9556730-FFF6-A3F2-D909-A5F43907A8A3}"/>
                  </a:ext>
                </a:extLst>
              </p:cNvPr>
              <p:cNvSpPr txBox="1"/>
              <p:nvPr/>
            </p:nvSpPr>
            <p:spPr>
              <a:xfrm>
                <a:off x="7705528" y="1998896"/>
                <a:ext cx="36099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n-US"/>
                  <a:t>61 </a:t>
                </a:r>
                <a:r>
                  <a:rPr lang="en-US" err="1"/>
                  <a:t>wt</a:t>
                </a:r>
                <a:r>
                  <a:rPr lang="en-US"/>
                  <a:t>% NH</a:t>
                </a:r>
                <a:r>
                  <a:rPr lang="en-US" baseline="-25000"/>
                  <a:t>4</a:t>
                </a:r>
                <a:r>
                  <a:rPr lang="en-US"/>
                  <a:t>SCN - </a:t>
                </a:r>
                <a:r>
                  <a:rPr lang="el-GR"/>
                  <a:t>ρ</a:t>
                </a:r>
                <a:r>
                  <a:rPr lang="en-US" baseline="-25000"/>
                  <a:t>L</a:t>
                </a:r>
                <a:r>
                  <a:rPr lang="fr-BE">
                    <a:latin typeface="Calibri" pitchFamily="34" charset="0"/>
                    <a:cs typeface="Calibri" pitchFamily="34" charset="0"/>
                  </a:rPr>
                  <a:t>= 1139 kg.m</a:t>
                </a:r>
                <a:r>
                  <a:rPr lang="fr-BE" baseline="30000">
                    <a:latin typeface="Calibri" pitchFamily="34" charset="0"/>
                    <a:cs typeface="Calibri" pitchFamily="34" charset="0"/>
                  </a:rPr>
                  <a:t>-3</a:t>
                </a:r>
                <a:endParaRPr lang="en-US"/>
              </a:p>
              <a:p>
                <a:pPr marL="285750" indent="-285750" algn="just">
                  <a:buFont typeface="Courier New" panose="02070309020205020404" pitchFamily="49" charset="0"/>
                  <a:buChar char="o"/>
                </a:pPr>
                <a:r>
                  <a:rPr lang="en-US" b="1"/>
                  <a:t>seeded with  </a:t>
                </a:r>
                <a:r>
                  <a:rPr lang="fr-BE" sz="1800">
                    <a:solidFill>
                      <a:prstClr val="black"/>
                    </a:solidFill>
                    <a:latin typeface="Source Sans Pro" panose="020B0604020202020204" charset="0"/>
                  </a:rPr>
                  <a:t>Rhodamine </a:t>
                </a:r>
                <a:r>
                  <a:rPr lang="en-US" sz="1800">
                    <a:solidFill>
                      <a:prstClr val="black"/>
                    </a:solidFill>
                    <a:latin typeface="Source Sans Pro" panose="020B0604020202020204" charset="0"/>
                  </a:rPr>
                  <a:t>coated</a:t>
                </a:r>
                <a:r>
                  <a:rPr lang="fr-BE" sz="1800">
                    <a:solidFill>
                      <a:prstClr val="black"/>
                    </a:solidFill>
                    <a:latin typeface="Source Sans Pro" panose="020B0604020202020204" charset="0"/>
                  </a:rPr>
                  <a:t> PMMA (1-20 µm)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A9358B-741E-83B3-656C-2E4024F07C57}"/>
                  </a:ext>
                </a:extLst>
              </p:cNvPr>
              <p:cNvSpPr txBox="1"/>
              <p:nvPr/>
            </p:nvSpPr>
            <p:spPr>
              <a:xfrm>
                <a:off x="6288326" y="2001548"/>
                <a:ext cx="15621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/>
                  <a:t>- Liquid phase: </a:t>
                </a:r>
                <a:endParaRPr lang="en-BE"/>
              </a:p>
            </p:txBody>
          </p:sp>
        </p:grpSp>
      </p:grpSp>
      <p:pic>
        <p:nvPicPr>
          <p:cNvPr id="3" name="Picture 2" descr="A picture containing transparent material, glass, indoor, transparency&#10;&#10;Description automatically generated">
            <a:extLst>
              <a:ext uri="{FF2B5EF4-FFF2-40B4-BE49-F238E27FC236}">
                <a16:creationId xmlns:a16="http://schemas.microsoft.com/office/drawing/2014/main" id="{9A8E8FDC-A455-9DED-4DED-E7EB3BBD1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14740"/>
          <a:stretch/>
        </p:blipFill>
        <p:spPr>
          <a:xfrm>
            <a:off x="838200" y="1490443"/>
            <a:ext cx="5500690" cy="46389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96ECF22-0F14-C073-1A5E-818488F813C5}"/>
              </a:ext>
            </a:extLst>
          </p:cNvPr>
          <p:cNvGrpSpPr/>
          <p:nvPr/>
        </p:nvGrpSpPr>
        <p:grpSpPr>
          <a:xfrm>
            <a:off x="6096000" y="24073"/>
            <a:ext cx="4472432" cy="725501"/>
            <a:chOff x="3747643" y="2354164"/>
            <a:chExt cx="4472432" cy="725501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8C21B16F-73EF-3CE4-08F6-32A72EC31AEC}"/>
                </a:ext>
              </a:extLst>
            </p:cNvPr>
            <p:cNvSpPr/>
            <p:nvPr/>
          </p:nvSpPr>
          <p:spPr>
            <a:xfrm>
              <a:off x="3747643" y="2354167"/>
              <a:ext cx="4472432" cy="725498"/>
            </a:xfrm>
            <a:prstGeom prst="rightArrow">
              <a:avLst/>
            </a:prstGeom>
            <a:solidFill>
              <a:srgbClr val="00707F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DA48171-BDB1-4F74-7DF1-5EC75817DCDB}"/>
                </a:ext>
              </a:extLst>
            </p:cNvPr>
            <p:cNvSpPr/>
            <p:nvPr/>
          </p:nvSpPr>
          <p:spPr>
            <a:xfrm>
              <a:off x="3749573" y="2354168"/>
              <a:ext cx="832234" cy="725495"/>
            </a:xfrm>
            <a:custGeom>
              <a:avLst/>
              <a:gdLst>
                <a:gd name="connsiteX0" fmla="*/ 0 w 832234"/>
                <a:gd name="connsiteY0" fmla="*/ 120918 h 725495"/>
                <a:gd name="connsiteX1" fmla="*/ 120918 w 832234"/>
                <a:gd name="connsiteY1" fmla="*/ 0 h 725495"/>
                <a:gd name="connsiteX2" fmla="*/ 711316 w 832234"/>
                <a:gd name="connsiteY2" fmla="*/ 0 h 725495"/>
                <a:gd name="connsiteX3" fmla="*/ 832234 w 832234"/>
                <a:gd name="connsiteY3" fmla="*/ 120918 h 725495"/>
                <a:gd name="connsiteX4" fmla="*/ 832234 w 832234"/>
                <a:gd name="connsiteY4" fmla="*/ 604577 h 725495"/>
                <a:gd name="connsiteX5" fmla="*/ 711316 w 832234"/>
                <a:gd name="connsiteY5" fmla="*/ 725495 h 725495"/>
                <a:gd name="connsiteX6" fmla="*/ 120918 w 832234"/>
                <a:gd name="connsiteY6" fmla="*/ 725495 h 725495"/>
                <a:gd name="connsiteX7" fmla="*/ 0 w 832234"/>
                <a:gd name="connsiteY7" fmla="*/ 604577 h 725495"/>
                <a:gd name="connsiteX8" fmla="*/ 0 w 832234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234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11316" y="0"/>
                  </a:lnTo>
                  <a:cubicBezTo>
                    <a:pt x="778097" y="0"/>
                    <a:pt x="832234" y="54137"/>
                    <a:pt x="832234" y="120918"/>
                  </a:cubicBezTo>
                  <a:lnTo>
                    <a:pt x="832234" y="604577"/>
                  </a:lnTo>
                  <a:cubicBezTo>
                    <a:pt x="832234" y="671358"/>
                    <a:pt x="778097" y="725495"/>
                    <a:pt x="711316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1136" tIns="81136" rIns="81136" bIns="81136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Overview</a:t>
              </a:r>
              <a:endParaRPr lang="en-BE" sz="1200" kern="12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D13E2AD-7B1E-0F1F-3D55-D91B2D4AB229}"/>
                </a:ext>
              </a:extLst>
            </p:cNvPr>
            <p:cNvSpPr/>
            <p:nvPr/>
          </p:nvSpPr>
          <p:spPr>
            <a:xfrm>
              <a:off x="4619552" y="2354168"/>
              <a:ext cx="849475" cy="725495"/>
            </a:xfrm>
            <a:custGeom>
              <a:avLst/>
              <a:gdLst>
                <a:gd name="connsiteX0" fmla="*/ 0 w 849475"/>
                <a:gd name="connsiteY0" fmla="*/ 120918 h 725495"/>
                <a:gd name="connsiteX1" fmla="*/ 120918 w 849475"/>
                <a:gd name="connsiteY1" fmla="*/ 0 h 725495"/>
                <a:gd name="connsiteX2" fmla="*/ 728557 w 849475"/>
                <a:gd name="connsiteY2" fmla="*/ 0 h 725495"/>
                <a:gd name="connsiteX3" fmla="*/ 849475 w 849475"/>
                <a:gd name="connsiteY3" fmla="*/ 120918 h 725495"/>
                <a:gd name="connsiteX4" fmla="*/ 849475 w 849475"/>
                <a:gd name="connsiteY4" fmla="*/ 604577 h 725495"/>
                <a:gd name="connsiteX5" fmla="*/ 728557 w 849475"/>
                <a:gd name="connsiteY5" fmla="*/ 725495 h 725495"/>
                <a:gd name="connsiteX6" fmla="*/ 120918 w 849475"/>
                <a:gd name="connsiteY6" fmla="*/ 725495 h 725495"/>
                <a:gd name="connsiteX7" fmla="*/ 0 w 849475"/>
                <a:gd name="connsiteY7" fmla="*/ 604577 h 725495"/>
                <a:gd name="connsiteX8" fmla="*/ 0 w 849475"/>
                <a:gd name="connsiteY8" fmla="*/ 120918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9475" h="725495">
                  <a:moveTo>
                    <a:pt x="0" y="120918"/>
                  </a:moveTo>
                  <a:cubicBezTo>
                    <a:pt x="0" y="54137"/>
                    <a:pt x="54137" y="0"/>
                    <a:pt x="120918" y="0"/>
                  </a:cubicBezTo>
                  <a:lnTo>
                    <a:pt x="728557" y="0"/>
                  </a:lnTo>
                  <a:cubicBezTo>
                    <a:pt x="795338" y="0"/>
                    <a:pt x="849475" y="54137"/>
                    <a:pt x="849475" y="120918"/>
                  </a:cubicBezTo>
                  <a:lnTo>
                    <a:pt x="849475" y="604577"/>
                  </a:lnTo>
                  <a:cubicBezTo>
                    <a:pt x="849475" y="671358"/>
                    <a:pt x="795338" y="725495"/>
                    <a:pt x="728557" y="725495"/>
                  </a:cubicBezTo>
                  <a:lnTo>
                    <a:pt x="120918" y="725495"/>
                  </a:lnTo>
                  <a:cubicBezTo>
                    <a:pt x="54137" y="725495"/>
                    <a:pt x="0" y="671358"/>
                    <a:pt x="0" y="604577"/>
                  </a:cubicBezTo>
                  <a:lnTo>
                    <a:pt x="0" y="12091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326" tIns="77326" rIns="77326" bIns="77326" numCol="1" spcCol="1270" anchor="ctr" anchorCtr="0">
              <a:noAutofit/>
            </a:bodyPr>
            <a:lstStyle/>
            <a:p>
              <a:pPr marL="0" lvl="0" indent="0" algn="ctr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/>
                <a:t>Problematic</a:t>
              </a:r>
              <a:endParaRPr lang="en-BE" sz="1100" kern="120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D747375-AC96-6EA9-BDA6-38CAC06C947B}"/>
                </a:ext>
              </a:extLst>
            </p:cNvPr>
            <p:cNvSpPr/>
            <p:nvPr/>
          </p:nvSpPr>
          <p:spPr>
            <a:xfrm>
              <a:off x="5506773" y="2354164"/>
              <a:ext cx="722902" cy="725498"/>
            </a:xfrm>
            <a:custGeom>
              <a:avLst/>
              <a:gdLst>
                <a:gd name="connsiteX0" fmla="*/ 0 w 722902"/>
                <a:gd name="connsiteY0" fmla="*/ 72869 h 437208"/>
                <a:gd name="connsiteX1" fmla="*/ 72869 w 722902"/>
                <a:gd name="connsiteY1" fmla="*/ 0 h 437208"/>
                <a:gd name="connsiteX2" fmla="*/ 650033 w 722902"/>
                <a:gd name="connsiteY2" fmla="*/ 0 h 437208"/>
                <a:gd name="connsiteX3" fmla="*/ 722902 w 722902"/>
                <a:gd name="connsiteY3" fmla="*/ 72869 h 437208"/>
                <a:gd name="connsiteX4" fmla="*/ 722902 w 722902"/>
                <a:gd name="connsiteY4" fmla="*/ 364339 h 437208"/>
                <a:gd name="connsiteX5" fmla="*/ 650033 w 722902"/>
                <a:gd name="connsiteY5" fmla="*/ 437208 h 437208"/>
                <a:gd name="connsiteX6" fmla="*/ 72869 w 722902"/>
                <a:gd name="connsiteY6" fmla="*/ 437208 h 437208"/>
                <a:gd name="connsiteX7" fmla="*/ 0 w 722902"/>
                <a:gd name="connsiteY7" fmla="*/ 364339 h 437208"/>
                <a:gd name="connsiteX8" fmla="*/ 0 w 722902"/>
                <a:gd name="connsiteY8" fmla="*/ 72869 h 437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437208">
                  <a:moveTo>
                    <a:pt x="0" y="72869"/>
                  </a:moveTo>
                  <a:cubicBezTo>
                    <a:pt x="0" y="32625"/>
                    <a:pt x="32625" y="0"/>
                    <a:pt x="72869" y="0"/>
                  </a:cubicBezTo>
                  <a:lnTo>
                    <a:pt x="650033" y="0"/>
                  </a:lnTo>
                  <a:cubicBezTo>
                    <a:pt x="690277" y="0"/>
                    <a:pt x="722902" y="32625"/>
                    <a:pt x="722902" y="72869"/>
                  </a:cubicBezTo>
                  <a:lnTo>
                    <a:pt x="722902" y="364339"/>
                  </a:lnTo>
                  <a:cubicBezTo>
                    <a:pt x="722902" y="404583"/>
                    <a:pt x="690277" y="437208"/>
                    <a:pt x="650033" y="437208"/>
                  </a:cubicBezTo>
                  <a:lnTo>
                    <a:pt x="72869" y="437208"/>
                  </a:lnTo>
                  <a:cubicBezTo>
                    <a:pt x="32625" y="437208"/>
                    <a:pt x="0" y="404583"/>
                    <a:pt x="0" y="364339"/>
                  </a:cubicBezTo>
                  <a:lnTo>
                    <a:pt x="0" y="72869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53" tIns="63253" rIns="63253" bIns="63253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Materials and Methods</a:t>
              </a:r>
              <a:endParaRPr lang="en-BE" sz="1200" kern="120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06ED5A-ABAE-86A9-EA07-89EB5D370C9C}"/>
                </a:ext>
              </a:extLst>
            </p:cNvPr>
            <p:cNvSpPr/>
            <p:nvPr/>
          </p:nvSpPr>
          <p:spPr>
            <a:xfrm>
              <a:off x="6267420" y="2354168"/>
              <a:ext cx="722902" cy="725495"/>
            </a:xfrm>
            <a:custGeom>
              <a:avLst/>
              <a:gdLst>
                <a:gd name="connsiteX0" fmla="*/ 0 w 722902"/>
                <a:gd name="connsiteY0" fmla="*/ 120486 h 725495"/>
                <a:gd name="connsiteX1" fmla="*/ 120486 w 722902"/>
                <a:gd name="connsiteY1" fmla="*/ 0 h 725495"/>
                <a:gd name="connsiteX2" fmla="*/ 602416 w 722902"/>
                <a:gd name="connsiteY2" fmla="*/ 0 h 725495"/>
                <a:gd name="connsiteX3" fmla="*/ 722902 w 722902"/>
                <a:gd name="connsiteY3" fmla="*/ 120486 h 725495"/>
                <a:gd name="connsiteX4" fmla="*/ 722902 w 722902"/>
                <a:gd name="connsiteY4" fmla="*/ 605009 h 725495"/>
                <a:gd name="connsiteX5" fmla="*/ 602416 w 722902"/>
                <a:gd name="connsiteY5" fmla="*/ 725495 h 725495"/>
                <a:gd name="connsiteX6" fmla="*/ 120486 w 722902"/>
                <a:gd name="connsiteY6" fmla="*/ 725495 h 725495"/>
                <a:gd name="connsiteX7" fmla="*/ 0 w 722902"/>
                <a:gd name="connsiteY7" fmla="*/ 605009 h 725495"/>
                <a:gd name="connsiteX8" fmla="*/ 0 w 722902"/>
                <a:gd name="connsiteY8" fmla="*/ 120486 h 72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725495">
                  <a:moveTo>
                    <a:pt x="0" y="120486"/>
                  </a:moveTo>
                  <a:cubicBezTo>
                    <a:pt x="0" y="53943"/>
                    <a:pt x="53943" y="0"/>
                    <a:pt x="120486" y="0"/>
                  </a:cubicBezTo>
                  <a:lnTo>
                    <a:pt x="602416" y="0"/>
                  </a:lnTo>
                  <a:cubicBezTo>
                    <a:pt x="668959" y="0"/>
                    <a:pt x="722902" y="53943"/>
                    <a:pt x="722902" y="120486"/>
                  </a:cubicBezTo>
                  <a:lnTo>
                    <a:pt x="722902" y="605009"/>
                  </a:lnTo>
                  <a:cubicBezTo>
                    <a:pt x="722902" y="671552"/>
                    <a:pt x="668959" y="725495"/>
                    <a:pt x="602416" y="725495"/>
                  </a:cubicBezTo>
                  <a:lnTo>
                    <a:pt x="120486" y="725495"/>
                  </a:lnTo>
                  <a:cubicBezTo>
                    <a:pt x="53943" y="725495"/>
                    <a:pt x="0" y="671552"/>
                    <a:pt x="0" y="605009"/>
                  </a:cubicBezTo>
                  <a:lnTo>
                    <a:pt x="0" y="120486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629" tIns="88629" rIns="88629" bIns="88629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/>
                <a:t>Results</a:t>
              </a:r>
              <a:endParaRPr lang="en-BE" sz="1400" kern="1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0100706-7F14-4CD2-69DD-1C9B1B411E1C}"/>
                </a:ext>
              </a:extLst>
            </p:cNvPr>
            <p:cNvSpPr/>
            <p:nvPr/>
          </p:nvSpPr>
          <p:spPr>
            <a:xfrm>
              <a:off x="7028067" y="2354166"/>
              <a:ext cx="760581" cy="725496"/>
            </a:xfrm>
            <a:custGeom>
              <a:avLst/>
              <a:gdLst>
                <a:gd name="connsiteX0" fmla="*/ 0 w 722902"/>
                <a:gd name="connsiteY0" fmla="*/ 59750 h 358494"/>
                <a:gd name="connsiteX1" fmla="*/ 59750 w 722902"/>
                <a:gd name="connsiteY1" fmla="*/ 0 h 358494"/>
                <a:gd name="connsiteX2" fmla="*/ 663152 w 722902"/>
                <a:gd name="connsiteY2" fmla="*/ 0 h 358494"/>
                <a:gd name="connsiteX3" fmla="*/ 722902 w 722902"/>
                <a:gd name="connsiteY3" fmla="*/ 59750 h 358494"/>
                <a:gd name="connsiteX4" fmla="*/ 722902 w 722902"/>
                <a:gd name="connsiteY4" fmla="*/ 298744 h 358494"/>
                <a:gd name="connsiteX5" fmla="*/ 663152 w 722902"/>
                <a:gd name="connsiteY5" fmla="*/ 358494 h 358494"/>
                <a:gd name="connsiteX6" fmla="*/ 59750 w 722902"/>
                <a:gd name="connsiteY6" fmla="*/ 358494 h 358494"/>
                <a:gd name="connsiteX7" fmla="*/ 0 w 722902"/>
                <a:gd name="connsiteY7" fmla="*/ 298744 h 358494"/>
                <a:gd name="connsiteX8" fmla="*/ 0 w 722902"/>
                <a:gd name="connsiteY8" fmla="*/ 59750 h 3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902" h="358494">
                  <a:moveTo>
                    <a:pt x="0" y="59750"/>
                  </a:moveTo>
                  <a:cubicBezTo>
                    <a:pt x="0" y="26751"/>
                    <a:pt x="26751" y="0"/>
                    <a:pt x="59750" y="0"/>
                  </a:cubicBezTo>
                  <a:lnTo>
                    <a:pt x="663152" y="0"/>
                  </a:lnTo>
                  <a:cubicBezTo>
                    <a:pt x="696151" y="0"/>
                    <a:pt x="722902" y="26751"/>
                    <a:pt x="722902" y="59750"/>
                  </a:cubicBezTo>
                  <a:lnTo>
                    <a:pt x="722902" y="298744"/>
                  </a:lnTo>
                  <a:cubicBezTo>
                    <a:pt x="722902" y="331743"/>
                    <a:pt x="696151" y="358494"/>
                    <a:pt x="663152" y="358494"/>
                  </a:cubicBezTo>
                  <a:lnTo>
                    <a:pt x="59750" y="358494"/>
                  </a:lnTo>
                  <a:cubicBezTo>
                    <a:pt x="26751" y="358494"/>
                    <a:pt x="0" y="331743"/>
                    <a:pt x="0" y="298744"/>
                  </a:cubicBezTo>
                  <a:lnTo>
                    <a:pt x="0" y="597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220" tIns="63220" rIns="63220" bIns="632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/>
                <a:t>Prospects</a:t>
              </a:r>
              <a:endParaRPr lang="en-BE" sz="1200" kern="12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BC6E159-86B2-4391-D948-1293C9BC51CA}"/>
              </a:ext>
            </a:extLst>
          </p:cNvPr>
          <p:cNvSpPr txBox="1"/>
          <p:nvPr/>
        </p:nvSpPr>
        <p:spPr>
          <a:xfrm>
            <a:off x="6587314" y="4764365"/>
            <a:ext cx="253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Experimental error: 3-8%</a:t>
            </a:r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15524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0111BA77893A4296051FBD3D7D046D" ma:contentTypeVersion="7" ma:contentTypeDescription="Een nieuw document maken." ma:contentTypeScope="" ma:versionID="4d738b1960ef7ade1cdba9ab2fdc8c1f">
  <xsd:schema xmlns:xsd="http://www.w3.org/2001/XMLSchema" xmlns:xs="http://www.w3.org/2001/XMLSchema" xmlns:p="http://schemas.microsoft.com/office/2006/metadata/properties" xmlns:ns3="4c65469b-7ae4-43b7-ac6c-f5bf52d4cddf" targetNamespace="http://schemas.microsoft.com/office/2006/metadata/properties" ma:root="true" ma:fieldsID="a04dbfc33a060465cd92b10b95039fd9" ns3:_="">
    <xsd:import namespace="4c65469b-7ae4-43b7-ac6c-f5bf52d4cdd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65469b-7ae4-43b7-ac6c-f5bf52d4cd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568193-CD25-46E9-8BBB-32ACA9DBE581}">
  <ds:schemaRefs>
    <ds:schemaRef ds:uri="4c65469b-7ae4-43b7-ac6c-f5bf52d4cd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90FC5FB-D06D-479E-91A5-5B09293923DF}">
  <ds:schemaRefs>
    <ds:schemaRef ds:uri="http://www.w3.org/XML/1998/namespace"/>
    <ds:schemaRef ds:uri="http://schemas.microsoft.com/office/2006/documentManagement/types"/>
    <ds:schemaRef ds:uri="4c65469b-7ae4-43b7-ac6c-f5bf52d4cddf"/>
    <ds:schemaRef ds:uri="http://purl.org/dc/dcmitype/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297717E-996A-4006-AD53-75381E9AD0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1348</Words>
  <Application>Microsoft Office PowerPoint</Application>
  <PresentationFormat>Widescreen</PresentationFormat>
  <Paragraphs>362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AdvPSMP4</vt:lpstr>
      <vt:lpstr>AdvPTimes</vt:lpstr>
      <vt:lpstr>AdvPTimesI</vt:lpstr>
      <vt:lpstr>Arial</vt:lpstr>
      <vt:lpstr>Calibri</vt:lpstr>
      <vt:lpstr>Calibri Light</vt:lpstr>
      <vt:lpstr>Cambria Math</vt:lpstr>
      <vt:lpstr>Courier New</vt:lpstr>
      <vt:lpstr>Source Sans Pro</vt:lpstr>
      <vt:lpstr>Symbol</vt:lpstr>
      <vt:lpstr>Wingdings</vt:lpstr>
      <vt:lpstr>Office Theme</vt:lpstr>
      <vt:lpstr>Refractive index RI matching for PIV measurements of liquid-solid flow in a stirred tank bioreactor used for mesenchymal stem cell culture</vt:lpstr>
      <vt:lpstr>Overview</vt:lpstr>
      <vt:lpstr>Principle</vt:lpstr>
      <vt:lpstr>Reactor configuration</vt:lpstr>
      <vt:lpstr>PIV – Particle Image Velocimetry</vt:lpstr>
      <vt:lpstr>Problematic – PIV</vt:lpstr>
      <vt:lpstr>Matched RI for PIV</vt:lpstr>
      <vt:lpstr>PMMA/NH4SCN characterization</vt:lpstr>
      <vt:lpstr>PIV – multiphase</vt:lpstr>
      <vt:lpstr>PIV – raw images </vt:lpstr>
      <vt:lpstr>Contour plot</vt:lpstr>
      <vt:lpstr>Profile plot</vt:lpstr>
      <vt:lpstr>Profile plot</vt:lpstr>
      <vt:lpstr>Average Absolute Shear rate</vt:lpstr>
      <vt:lpstr>Average Absolute Shear rate</vt:lpstr>
      <vt:lpstr>Average Absolute Shear rate</vt:lpstr>
      <vt:lpstr>Conclusions</vt:lpstr>
      <vt:lpstr>Thanks for your attention!</vt:lpstr>
      <vt:lpstr>Turbulence Modulations</vt:lpstr>
      <vt:lpstr>For αs= 3 v % At Njs =114 rpm</vt:lpstr>
      <vt:lpstr>CFD Test – cytodex-1/water </vt:lpstr>
      <vt:lpstr>CFD Test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Madani Mohamad</dc:creator>
  <cp:lastModifiedBy>Madani</cp:lastModifiedBy>
  <cp:revision>1</cp:revision>
  <dcterms:created xsi:type="dcterms:W3CDTF">2022-02-22T12:13:59Z</dcterms:created>
  <dcterms:modified xsi:type="dcterms:W3CDTF">2023-08-02T11:47:52Z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0x010100DD0111BA77893A4296051FBD3D7D046D</vt:lpwstr>
  </property>
</Properties>
</file>