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72" r:id="rId4"/>
    <p:sldId id="285" r:id="rId5"/>
    <p:sldId id="286" r:id="rId6"/>
    <p:sldId id="287" r:id="rId7"/>
    <p:sldId id="276" r:id="rId8"/>
    <p:sldId id="277" r:id="rId9"/>
    <p:sldId id="278" r:id="rId10"/>
    <p:sldId id="280" r:id="rId11"/>
    <p:sldId id="281" r:id="rId12"/>
    <p:sldId id="282" r:id="rId13"/>
    <p:sldId id="283" r:id="rId14"/>
    <p:sldId id="284" r:id="rId15"/>
    <p:sldId id="271" r:id="rId1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Ryan Davis " initials="RA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E6E6E6"/>
    <a:srgbClr val="93CDDD"/>
    <a:srgbClr val="FDEADB"/>
    <a:srgbClr val="FAC09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788" autoAdjust="0"/>
  </p:normalViewPr>
  <p:slideViewPr>
    <p:cSldViewPr showGuides="1">
      <p:cViewPr>
        <p:scale>
          <a:sx n="100" d="100"/>
          <a:sy n="100" d="100"/>
        </p:scale>
        <p:origin x="-1240" y="-72"/>
      </p:cViewPr>
      <p:guideLst>
        <p:guide orient="horz" pos="136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commentAuthors" Target="commentAuthors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7-08T08:53:55.409" idx="2">
    <p:pos x="5328" y="384"/>
    <p:text>removed 'and objectives'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8A2D84B-D03B-BF49-9F82-4F43E6780032}" type="datetimeFigureOut">
              <a:rPr lang="fr-FR"/>
              <a:pPr>
                <a:defRPr/>
              </a:pPr>
              <a:t>5/07/11</a:t>
            </a:fld>
            <a:endParaRPr lang="fr-F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0CE7CB0-F41D-6243-8680-87989BB372E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7953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Myriad Pro" pitchFamily="124" charset="0"/>
                <a:ea typeface="ＭＳ Ｐゴシック" pitchFamily="12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Myriad Pro" pitchFamily="124" charset="0"/>
                <a:ea typeface="ＭＳ Ｐゴシック" pitchFamily="12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Myriad Pro" pitchFamily="124" charset="0"/>
                <a:ea typeface="ＭＳ Ｐゴシック" pitchFamily="12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Myriad Pro" charset="0"/>
              </a:defRPr>
            </a:lvl1pPr>
          </a:lstStyle>
          <a:p>
            <a:pPr>
              <a:defRPr/>
            </a:pPr>
            <a:fld id="{5D379A49-B394-E64D-88CB-A88DC0741C7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139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2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2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2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2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2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75522B5-5FB5-774D-839B-E856E8AD6BA1}" type="slidenum">
              <a:rPr lang="fr-FR" sz="1200">
                <a:latin typeface="Myriad Pro" charset="0"/>
              </a:rPr>
              <a:pPr/>
              <a:t>1</a:t>
            </a:fld>
            <a:endParaRPr lang="fr-FR" sz="1200">
              <a:latin typeface="Myriad Pro" charset="0"/>
            </a:endParaRPr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  <a:p>
            <a:pPr eaLnBrk="1" hangingPunct="1"/>
            <a:r>
              <a:rPr lang="en-US">
                <a:ea typeface="ＭＳ Ｐゴシック" charset="0"/>
              </a:rPr>
              <a:t>----- Meeting Notes (11/07/11 00:53) -----</a:t>
            </a:r>
          </a:p>
          <a:p>
            <a:pPr eaLnBrk="1" hangingPunct="1"/>
            <a:r>
              <a:rPr lang="en-US">
                <a:ea typeface="ＭＳ Ｐゴシック" charset="0"/>
              </a:rPr>
              <a:t>This presentation is about a recursive method of approximation of inverse of a dense matrix like the genomic relationship matrix.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10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11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12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13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14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846ED5A-9556-C149-B557-11F0B52A7F44}" type="slidenum">
              <a:rPr lang="fr-FR" sz="1200">
                <a:latin typeface="Myriad Pro" charset="0"/>
              </a:rPr>
              <a:pPr/>
              <a:t>15</a:t>
            </a:fld>
            <a:endParaRPr lang="fr-FR" sz="1200">
              <a:latin typeface="Myriad Pro" charset="0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ACE521D-C373-BC48-80CE-9498FC1BED42}" type="slidenum">
              <a:rPr lang="fr-FR" sz="1200">
                <a:latin typeface="Myriad Pro" charset="0"/>
              </a:rPr>
              <a:pPr/>
              <a:t>2</a:t>
            </a:fld>
            <a:endParaRPr lang="fr-FR" sz="1200">
              <a:latin typeface="Myriad Pro" charset="0"/>
            </a:endParaRPr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  <a:p>
            <a:pPr eaLnBrk="1" hangingPunct="1"/>
            <a:r>
              <a:rPr lang="en-US">
                <a:ea typeface="ＭＳ Ｐゴシック" charset="0"/>
              </a:rPr>
              <a:t>----- Meeting Notes (11/07/11 00:53) -----</a:t>
            </a:r>
          </a:p>
          <a:p>
            <a:pPr eaLnBrk="1" hangingPunct="1"/>
            <a:r>
              <a:rPr lang="en-US">
                <a:ea typeface="ＭＳ Ｐゴシック" charset="0"/>
              </a:rPr>
              <a:t>Genomic relationship matrix, called G, is used in different types of genomic evaluations, even if we will later focus and use single step.</a:t>
            </a:r>
          </a:p>
          <a:p>
            <a:pPr eaLnBrk="1" hangingPunct="1"/>
            <a:endParaRPr lang="en-US">
              <a:ea typeface="ＭＳ Ｐゴシック" charset="0"/>
            </a:endParaRPr>
          </a:p>
          <a:p>
            <a:pPr eaLnBrk="1" hangingPunct="1"/>
            <a:r>
              <a:rPr lang="en-US">
                <a:ea typeface="ＭＳ Ｐゴシック" charset="0"/>
              </a:rPr>
              <a:t>The biggest issue we have to face with this matrix is about its inversion. Inversion of G becomes time-consuming when number of genotyped animals increases over 50 thousands.</a:t>
            </a:r>
          </a:p>
          <a:p>
            <a:pPr eaLnBrk="1" hangingPunct="1"/>
            <a:endParaRPr lang="en-US">
              <a:ea typeface="ＭＳ Ｐゴシック" charset="0"/>
            </a:endParaRPr>
          </a:p>
          <a:p>
            <a:pPr eaLnBrk="1" hangingPunct="1"/>
            <a:r>
              <a:rPr lang="en-US">
                <a:ea typeface="ＭＳ Ｐゴシック" charset="0"/>
              </a:rPr>
              <a:t>We aim here to create a method and develop an algorithm able to give a good approximation of its inverse. </a:t>
            </a:r>
          </a:p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5BC7164-9B7A-9F4A-A56E-557C1E50D267}" type="slidenum">
              <a:rPr lang="fr-FR" sz="1200">
                <a:latin typeface="Myriad Pro" charset="0"/>
              </a:rPr>
              <a:pPr/>
              <a:t>3</a:t>
            </a:fld>
            <a:endParaRPr lang="fr-FR" sz="1200">
              <a:latin typeface="Myriad Pro" charset="0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4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5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6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7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8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837557-D55F-CF43-84F9-7444CFA5D84C}" type="slidenum">
              <a:rPr lang="fr-FR" sz="1200">
                <a:latin typeface="Myriad Pro" charset="0"/>
              </a:rPr>
              <a:pPr/>
              <a:t>9</a:t>
            </a:fld>
            <a:endParaRPr lang="fr-FR" sz="1200">
              <a:latin typeface="Myriad Pro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CC610-C5AA-2F4B-B9DD-98961D08C20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03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20493-A4A0-584A-883A-1831BBC958D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76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6C079-4F2F-1D4D-89CC-C7C830E2628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14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F995F-3F72-D044-A2FA-24DC0130D67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862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ADE56-A1A1-B44E-A810-EF62F483075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7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8A39B-33C9-F24B-B442-DF687519E68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274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36DD9-0E5B-C844-8159-DE7B49DE8E7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717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8F1D2-860A-DE4B-96B8-09E368ACAD8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19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A0CA8-6916-2F4B-BAFC-8B6B1739DDB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82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52C26-9517-B443-BD37-1CEA680A9DC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21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DB2EF-08BE-B443-9A39-2FD5DB84133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254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ea typeface="ＭＳ Ｐゴシック" pitchFamily="12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ea typeface="ＭＳ Ｐゴシック" pitchFamily="12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6EDFC9CC-A108-D742-A7E2-E5A6A927C22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2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2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2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2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2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2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2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2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743200"/>
            <a:ext cx="7772400" cy="1143000"/>
          </a:xfrm>
        </p:spPr>
        <p:txBody>
          <a:bodyPr/>
          <a:lstStyle/>
          <a:p>
            <a:pPr algn="r" eaLnBrk="1" hangingPunct="1"/>
            <a:r>
              <a:rPr lang="fr-FR" sz="3200" b="1">
                <a:solidFill>
                  <a:srgbClr val="FDEADB"/>
                </a:solidFill>
                <a:latin typeface="Arial Narrow" charset="0"/>
                <a:ea typeface="ＭＳ Ｐゴシック" charset="0"/>
                <a:cs typeface="Arial Narrow" charset="0"/>
              </a:rPr>
              <a:t>A recursive method of approximation of the inverse of genomic relationship matrix</a:t>
            </a:r>
            <a:endParaRPr lang="fr-FR" sz="3600" b="1">
              <a:latin typeface="Arial Narrow" charset="0"/>
              <a:ea typeface="ＭＳ Ｐゴシック" charset="0"/>
              <a:cs typeface="Arial Narrow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371600"/>
          </a:xfrm>
        </p:spPr>
        <p:txBody>
          <a:bodyPr/>
          <a:lstStyle/>
          <a:p>
            <a:pPr eaLnBrk="1" hangingPunct="1"/>
            <a:r>
              <a:rPr lang="fr-FR" sz="2400" b="1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P. Faux *</a:t>
            </a:r>
            <a:r>
              <a:rPr lang="fr-FR" sz="2400" b="1" baseline="3000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,1</a:t>
            </a:r>
            <a:r>
              <a:rPr lang="fr-FR" sz="2400" b="1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, I. Misztal</a:t>
            </a:r>
            <a:r>
              <a:rPr lang="fr-FR" sz="2400" b="1" baseline="3000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2</a:t>
            </a:r>
            <a:r>
              <a:rPr lang="fr-FR" sz="2400" b="1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, N. Gengler </a:t>
            </a:r>
            <a:r>
              <a:rPr lang="fr-FR" sz="2400" b="1" baseline="3000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1,3</a:t>
            </a:r>
            <a:endParaRPr lang="fr-FR" sz="2400" b="1">
              <a:solidFill>
                <a:srgbClr val="93CDDD"/>
              </a:solidFill>
              <a:latin typeface="Arial Narrow" charset="0"/>
              <a:ea typeface="ＭＳ Ｐゴシック" charset="0"/>
            </a:endParaRPr>
          </a:p>
          <a:p>
            <a:pPr eaLnBrk="1" hangingPunct="1"/>
            <a:r>
              <a:rPr lang="fr-FR" sz="1600" baseline="3000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fr-FR" sz="160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University of Liège, Gembloux Agro-Bio Tech, Belgium</a:t>
            </a:r>
          </a:p>
          <a:p>
            <a:pPr eaLnBrk="1" hangingPunct="1"/>
            <a:r>
              <a:rPr lang="fr-FR" sz="1600" baseline="3000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2</a:t>
            </a:r>
            <a:r>
              <a:rPr lang="fr-FR" sz="160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University of Georgia, Animal and Dairy Science, Athens GA</a:t>
            </a:r>
          </a:p>
          <a:p>
            <a:pPr eaLnBrk="1" hangingPunct="1"/>
            <a:r>
              <a:rPr lang="fr-FR" sz="1600" baseline="3000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3</a:t>
            </a:r>
            <a:r>
              <a:rPr lang="fr-FR" sz="160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National Fund for Scientific Research, Brussels, Belgium</a:t>
            </a:r>
            <a:endParaRPr lang="fr-FR" sz="2400">
              <a:solidFill>
                <a:srgbClr val="93CDDD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489325" y="1371600"/>
            <a:ext cx="49069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fr-FR" b="1">
                <a:solidFill>
                  <a:srgbClr val="93CDDD"/>
                </a:solidFill>
                <a:latin typeface="Arial Narrow" charset="0"/>
              </a:rPr>
              <a:t>2011 ADSA-ASAS Joint Annual Meeting</a:t>
            </a:r>
          </a:p>
          <a:p>
            <a:pPr algn="r"/>
            <a:r>
              <a:rPr lang="fr-FR" b="1">
                <a:solidFill>
                  <a:srgbClr val="93CDDD"/>
                </a:solidFill>
                <a:latin typeface="Arial Narrow" charset="0"/>
              </a:rPr>
              <a:t>New Orleans, LA, July 10-14</a:t>
            </a:r>
            <a:endParaRPr lang="fr-FR">
              <a:solidFill>
                <a:srgbClr val="93CDDD"/>
              </a:solidFill>
              <a:latin typeface="Myriad Pro" charset="0"/>
            </a:endParaRPr>
          </a:p>
        </p:txBody>
      </p:sp>
      <p:sp>
        <p:nvSpPr>
          <p:cNvPr id="2053" name="Line 8"/>
          <p:cNvSpPr>
            <a:spLocks noChangeShapeType="1"/>
          </p:cNvSpPr>
          <p:nvPr/>
        </p:nvSpPr>
        <p:spPr bwMode="auto">
          <a:xfrm flipH="1">
            <a:off x="3276600" y="1219200"/>
            <a:ext cx="5105400" cy="0"/>
          </a:xfrm>
          <a:prstGeom prst="line">
            <a:avLst/>
          </a:prstGeom>
          <a:noFill/>
          <a:ln w="9525">
            <a:solidFill>
              <a:srgbClr val="FDEAD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>
            <a:off x="2339975" y="4005263"/>
            <a:ext cx="6042025" cy="0"/>
          </a:xfrm>
          <a:prstGeom prst="line">
            <a:avLst/>
          </a:prstGeom>
          <a:noFill/>
          <a:ln w="38100">
            <a:solidFill>
              <a:srgbClr val="FDEAD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Line 10"/>
          <p:cNvSpPr>
            <a:spLocks noChangeShapeType="1"/>
          </p:cNvSpPr>
          <p:nvPr/>
        </p:nvSpPr>
        <p:spPr bwMode="auto">
          <a:xfrm flipH="1">
            <a:off x="971550" y="2636838"/>
            <a:ext cx="7410450" cy="0"/>
          </a:xfrm>
          <a:prstGeom prst="line">
            <a:avLst/>
          </a:prstGeom>
          <a:noFill/>
          <a:ln w="38100">
            <a:solidFill>
              <a:srgbClr val="FDEAD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029200" y="6018213"/>
            <a:ext cx="32781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r-FR" sz="1800">
                <a:solidFill>
                  <a:srgbClr val="93CDDD"/>
                </a:solidFill>
                <a:latin typeface="Arial Narrow" charset="0"/>
              </a:rPr>
              <a:t>* Supported by the National</a:t>
            </a:r>
          </a:p>
          <a:p>
            <a:pPr eaLnBrk="0" hangingPunct="0">
              <a:defRPr/>
            </a:pPr>
            <a:r>
              <a:rPr lang="fr-FR" sz="1800">
                <a:solidFill>
                  <a:srgbClr val="93CDDD"/>
                </a:solidFill>
                <a:latin typeface="Arial Narrow" charset="0"/>
              </a:rPr>
              <a:t>  Research Fund, Luxembourg (FNR)</a:t>
            </a:r>
          </a:p>
        </p:txBody>
      </p:sp>
      <p:pic>
        <p:nvPicPr>
          <p:cNvPr id="2057" name="Picture 10" descr="Logos_AFR_FNR CMYK high resolu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867400"/>
            <a:ext cx="42703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10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Examples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: </a:t>
            </a:r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Quality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 of approximation</a:t>
            </a:r>
            <a:endParaRPr lang="fr-FR" sz="3600" baseline="30000" dirty="0">
              <a:solidFill>
                <a:srgbClr val="93CDDD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800"/>
            <a:ext cx="7918648" cy="489654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Mean square difference (MSD) between </a:t>
            </a: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nl-BE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 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and (</a:t>
            </a: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nl-BE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)*</a:t>
            </a:r>
          </a:p>
          <a:p>
            <a:pPr eaLnBrk="1" hangingPunct="1">
              <a:lnSpc>
                <a:spcPct val="90000"/>
              </a:lnSpc>
            </a:pPr>
            <a:endParaRPr lang="nl-BE" sz="24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0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0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0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MSD between </a:t>
            </a: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nl-BE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 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and </a:t>
            </a: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</a:t>
            </a:r>
            <a:r>
              <a:rPr lang="nl-BE" sz="2400" baseline="-25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22</a:t>
            </a:r>
            <a:r>
              <a:rPr lang="nl-BE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: 81.49*10</a:t>
            </a:r>
            <a:r>
              <a:rPr lang="nl-BE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-4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734083"/>
              </p:ext>
            </p:extLst>
          </p:nvPr>
        </p:nvGraphicFramePr>
        <p:xfrm>
          <a:off x="1187624" y="2132856"/>
          <a:ext cx="3384376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151216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DEADB"/>
                          </a:solidFill>
                        </a:rPr>
                        <a:t>Round</a:t>
                      </a:r>
                      <a:endParaRPr lang="en-US" dirty="0">
                        <a:solidFill>
                          <a:srgbClr val="FDEAD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DEADB"/>
                          </a:solidFill>
                        </a:rPr>
                        <a:t>p</a:t>
                      </a:r>
                      <a:endParaRPr lang="en-US" dirty="0">
                        <a:solidFill>
                          <a:srgbClr val="FDEAD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DEADB"/>
                          </a:solidFill>
                        </a:rPr>
                        <a:t>MSD</a:t>
                      </a:r>
                      <a:endParaRPr lang="en-US" dirty="0">
                        <a:solidFill>
                          <a:srgbClr val="FDEAD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0.21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66.53 * 10</a:t>
                      </a:r>
                      <a:r>
                        <a:rPr lang="en-GB" sz="1800" b="0" baseline="300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-4</a:t>
                      </a:r>
                      <a:endParaRPr lang="en-GB" sz="1800" b="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0.017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34.87 * 10</a:t>
                      </a:r>
                      <a:r>
                        <a:rPr lang="en-GB" sz="1800" baseline="300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-4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0.009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16.81 * 10</a:t>
                      </a:r>
                      <a:r>
                        <a:rPr lang="en-GB" sz="1800" baseline="300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-4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0.005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5.97 * 10</a:t>
                      </a:r>
                      <a:r>
                        <a:rPr lang="en-GB" sz="1800" baseline="300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-4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0.003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1.82 * 10</a:t>
                      </a:r>
                      <a:r>
                        <a:rPr lang="en-GB" sz="1800" baseline="300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-4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966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11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Examples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: Incidence on </a:t>
            </a:r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evaluation</a:t>
            </a:r>
            <a:endParaRPr lang="fr-FR" sz="3600" baseline="30000" dirty="0">
              <a:solidFill>
                <a:srgbClr val="93CDDD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800"/>
            <a:ext cx="7918648" cy="489654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Correlations </a:t>
            </a:r>
            <a:r>
              <a:rPr lang="nl-BE" sz="2400" i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r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between EBV for genotyped animals</a:t>
            </a:r>
          </a:p>
          <a:p>
            <a:pPr eaLnBrk="1" hangingPunct="1">
              <a:lnSpc>
                <a:spcPct val="90000"/>
              </a:lnSpc>
            </a:pPr>
            <a:endParaRPr lang="nl-BE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0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0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400" i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r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between </a:t>
            </a: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nl-BE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 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and </a:t>
            </a: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</a:t>
            </a:r>
            <a:r>
              <a:rPr lang="nl-BE" sz="2400" baseline="-25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22</a:t>
            </a:r>
            <a:r>
              <a:rPr lang="nl-BE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: 0.76</a:t>
            </a:r>
            <a:endParaRPr lang="nl-BE" sz="2400" baseline="300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00031"/>
              </p:ext>
            </p:extLst>
          </p:nvPr>
        </p:nvGraphicFramePr>
        <p:xfrm>
          <a:off x="1187624" y="2403192"/>
          <a:ext cx="3384376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151216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DEADB"/>
                          </a:solidFill>
                        </a:rPr>
                        <a:t>Round</a:t>
                      </a:r>
                      <a:endParaRPr lang="en-US" dirty="0">
                        <a:solidFill>
                          <a:srgbClr val="FDEAD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DEADB"/>
                          </a:solidFill>
                        </a:rPr>
                        <a:t>p</a:t>
                      </a:r>
                      <a:endParaRPr lang="en-US" dirty="0">
                        <a:solidFill>
                          <a:srgbClr val="FDEAD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DEADB"/>
                          </a:solidFill>
                        </a:rPr>
                        <a:t>r</a:t>
                      </a:r>
                      <a:endParaRPr lang="en-US" dirty="0">
                        <a:solidFill>
                          <a:srgbClr val="FDEAD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0.21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0.79</a:t>
                      </a:r>
                      <a:endParaRPr lang="en-GB" sz="1800" b="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0.017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0.91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0.009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0.97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0.005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0.99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0.003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1.00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179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12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Examples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: </a:t>
            </a:r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Sparsity</a:t>
            </a:r>
            <a:endParaRPr lang="fr-FR" sz="3600" baseline="30000" dirty="0">
              <a:solidFill>
                <a:srgbClr val="93CDDD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800"/>
            <a:ext cx="7918648" cy="489654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Percentage of zeros in lower off-diagonal part of </a:t>
            </a: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T</a:t>
            </a:r>
            <a:r>
              <a:rPr lang="nl-BE" sz="2400" baseline="-25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f</a:t>
            </a:r>
            <a:endParaRPr lang="nl-BE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0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0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4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466592"/>
              </p:ext>
            </p:extLst>
          </p:nvPr>
        </p:nvGraphicFramePr>
        <p:xfrm>
          <a:off x="1187624" y="2403192"/>
          <a:ext cx="3384376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151216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DEADB"/>
                          </a:solidFill>
                        </a:rPr>
                        <a:t>Round</a:t>
                      </a:r>
                      <a:endParaRPr lang="en-US" dirty="0">
                        <a:solidFill>
                          <a:srgbClr val="FDEAD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DEADB"/>
                          </a:solidFill>
                        </a:rPr>
                        <a:t>p</a:t>
                      </a:r>
                      <a:endParaRPr lang="en-US" dirty="0">
                        <a:solidFill>
                          <a:srgbClr val="FDEAD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DEADB"/>
                          </a:solidFill>
                        </a:rPr>
                        <a:t>% of 0</a:t>
                      </a:r>
                      <a:endParaRPr lang="en-US" dirty="0">
                        <a:solidFill>
                          <a:srgbClr val="FDEAD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0.21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92.35</a:t>
                      </a:r>
                      <a:endParaRPr lang="en-GB" sz="1800" b="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0.017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10.78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0.009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2.28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0.005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0.86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0.003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FDEADB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0.49</a:t>
                      </a:r>
                      <a:endParaRPr lang="en-GB" sz="1800" dirty="0">
                        <a:solidFill>
                          <a:srgbClr val="FDEADB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6221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13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Examples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: </a:t>
            </a:r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Others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 </a:t>
            </a:r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results</a:t>
            </a:r>
            <a:endParaRPr lang="fr-FR" sz="3600" baseline="30000" dirty="0">
              <a:solidFill>
                <a:srgbClr val="93CDDD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60848"/>
            <a:ext cx="7918648" cy="446449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Use of this algorithm to compute (</a:t>
            </a:r>
            <a:r>
              <a:rPr lang="nl-BE" sz="28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</a:t>
            </a:r>
            <a:r>
              <a:rPr lang="nl-BE" sz="2800" baseline="-25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22</a:t>
            </a:r>
            <a:r>
              <a:rPr lang="nl-BE" sz="28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</a:t>
            </a: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)*</a:t>
            </a:r>
          </a:p>
          <a:p>
            <a:pPr eaLnBrk="1" hangingPunct="1">
              <a:lnSpc>
                <a:spcPct val="90000"/>
              </a:lnSpc>
            </a:pPr>
            <a:endParaRPr lang="nl-BE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Closeness with </a:t>
            </a:r>
            <a:r>
              <a:rPr lang="nl-BE" sz="28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</a:t>
            </a:r>
            <a:r>
              <a:rPr lang="nl-BE" sz="2800" baseline="-25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22</a:t>
            </a:r>
            <a:r>
              <a:rPr lang="nl-BE" sz="28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</a:t>
            </a: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: from 2*10</a:t>
            </a:r>
            <a:r>
              <a:rPr lang="nl-BE" sz="28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-4 </a:t>
            </a: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to 3*10</a:t>
            </a:r>
            <a:r>
              <a:rPr lang="nl-BE" sz="28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-5</a:t>
            </a:r>
          </a:p>
          <a:p>
            <a:pPr eaLnBrk="1" hangingPunct="1">
              <a:lnSpc>
                <a:spcPct val="90000"/>
              </a:lnSpc>
            </a:pPr>
            <a:endParaRPr lang="nl-BE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No incidence on evaluations after 3 rounds</a:t>
            </a:r>
          </a:p>
          <a:p>
            <a:pPr eaLnBrk="1" hangingPunct="1">
              <a:lnSpc>
                <a:spcPct val="90000"/>
              </a:lnSpc>
            </a:pPr>
            <a:endParaRPr lang="nl-BE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93% of 0 after 1 round, ... up to </a:t>
            </a: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~80%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</p:spTree>
    <p:extLst>
      <p:ext uri="{BB962C8B-B14F-4D97-AF65-F5344CB8AC3E}">
        <p14:creationId xmlns:p14="http://schemas.microsoft.com/office/powerpoint/2010/main" val="785349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14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Discussion</a:t>
            </a:r>
            <a:endParaRPr lang="fr-FR" sz="3600" baseline="30000" dirty="0">
              <a:solidFill>
                <a:srgbClr val="93CDDD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60848"/>
            <a:ext cx="7918648" cy="446449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Consumption of time</a:t>
            </a:r>
          </a:p>
          <a:p>
            <a:pPr eaLnBrk="1" hangingPunct="1">
              <a:lnSpc>
                <a:spcPct val="90000"/>
              </a:lnSpc>
            </a:pPr>
            <a:endParaRPr lang="nl-BE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Savings on both bottle-necks</a:t>
            </a:r>
          </a:p>
          <a:p>
            <a:pPr eaLnBrk="1" hangingPunct="1">
              <a:lnSpc>
                <a:spcPct val="90000"/>
              </a:lnSpc>
            </a:pPr>
            <a:endParaRPr lang="nl-BE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Might be interesting in some cases</a:t>
            </a:r>
          </a:p>
          <a:p>
            <a:pPr eaLnBrk="1" hangingPunct="1">
              <a:lnSpc>
                <a:spcPct val="90000"/>
              </a:lnSpc>
            </a:pPr>
            <a:endParaRPr lang="nl-BE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Construction of consistent relationships and covariances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</p:spTree>
    <p:extLst>
      <p:ext uri="{BB962C8B-B14F-4D97-AF65-F5344CB8AC3E}">
        <p14:creationId xmlns:p14="http://schemas.microsoft.com/office/powerpoint/2010/main" val="2779690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4408414-292D-D04B-92C4-08ADE29D4DE8}" type="slidenum">
              <a:rPr lang="fr-FR" sz="1400">
                <a:solidFill>
                  <a:srgbClr val="FDEADB"/>
                </a:solidFill>
              </a:rPr>
              <a:pPr/>
              <a:t>15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Acknowledgements</a:t>
            </a:r>
            <a:endParaRPr lang="fr-FR" sz="3600" b="1" dirty="0">
              <a:latin typeface="Arial Narrow" charset="0"/>
              <a:ea typeface="ＭＳ Ｐゴシック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fr-FR" sz="2000">
              <a:latin typeface="Myriad Pro" charset="0"/>
              <a:ea typeface="ＭＳ Ｐゴシック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fr-FR" sz="2000">
              <a:latin typeface="Myriad Pro" charset="0"/>
              <a:ea typeface="ＭＳ Ｐゴシック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fr-FR" sz="2000">
              <a:latin typeface="Myriad Pro" charset="0"/>
              <a:ea typeface="ＭＳ Ｐゴシック" charset="0"/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222625" y="3192463"/>
            <a:ext cx="188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>
              <a:latin typeface="Myriad Pro" charset="0"/>
            </a:endParaRP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838200" y="2133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fr-FR" dirty="0" smtClean="0">
                <a:solidFill>
                  <a:srgbClr val="FDEADB"/>
                </a:solidFill>
              </a:rPr>
              <a:t>Animal </a:t>
            </a:r>
            <a:r>
              <a:rPr lang="fr-FR" dirty="0">
                <a:solidFill>
                  <a:srgbClr val="FDEADB"/>
                </a:solidFill>
              </a:rPr>
              <a:t>and </a:t>
            </a:r>
            <a:r>
              <a:rPr lang="fr-FR" dirty="0" err="1">
                <a:solidFill>
                  <a:srgbClr val="FDEADB"/>
                </a:solidFill>
              </a:rPr>
              <a:t>Dairy</a:t>
            </a:r>
            <a:r>
              <a:rPr lang="fr-FR" dirty="0">
                <a:solidFill>
                  <a:srgbClr val="FDEADB"/>
                </a:solidFill>
              </a:rPr>
              <a:t> Science (ADS) </a:t>
            </a:r>
            <a:r>
              <a:rPr lang="fr-FR" dirty="0" err="1">
                <a:solidFill>
                  <a:srgbClr val="FDEADB"/>
                </a:solidFill>
              </a:rPr>
              <a:t>Department</a:t>
            </a:r>
            <a:r>
              <a:rPr lang="fr-FR" dirty="0">
                <a:solidFill>
                  <a:srgbClr val="FDEADB"/>
                </a:solidFill>
              </a:rPr>
              <a:t> of </a:t>
            </a:r>
            <a:r>
              <a:rPr lang="fr-FR" dirty="0" err="1">
                <a:solidFill>
                  <a:srgbClr val="FDEADB"/>
                </a:solidFill>
              </a:rPr>
              <a:t>University</a:t>
            </a:r>
            <a:r>
              <a:rPr lang="fr-FR" dirty="0">
                <a:solidFill>
                  <a:srgbClr val="FDEADB"/>
                </a:solidFill>
              </a:rPr>
              <a:t> of Georgia (UGA</a:t>
            </a:r>
            <a:r>
              <a:rPr lang="fr-FR" dirty="0" smtClean="0">
                <a:solidFill>
                  <a:srgbClr val="FDEADB"/>
                </a:solidFill>
              </a:rPr>
              <a:t>), for </a:t>
            </a:r>
            <a:r>
              <a:rPr lang="fr-FR" dirty="0" err="1" smtClean="0">
                <a:solidFill>
                  <a:srgbClr val="FDEADB"/>
                </a:solidFill>
              </a:rPr>
              <a:t>hosting</a:t>
            </a:r>
            <a:r>
              <a:rPr lang="fr-FR" dirty="0" smtClean="0">
                <a:solidFill>
                  <a:srgbClr val="FDEADB"/>
                </a:solidFill>
              </a:rPr>
              <a:t> and </a:t>
            </a:r>
            <a:r>
              <a:rPr lang="fr-FR" dirty="0" err="1" smtClean="0">
                <a:solidFill>
                  <a:srgbClr val="FDEADB"/>
                </a:solidFill>
              </a:rPr>
              <a:t>advising</a:t>
            </a:r>
            <a:r>
              <a:rPr lang="fr-FR" dirty="0" smtClean="0">
                <a:solidFill>
                  <a:srgbClr val="FDEADB"/>
                </a:solidFill>
              </a:rPr>
              <a:t> (Mrs H. Wang, Dr S. </a:t>
            </a:r>
            <a:r>
              <a:rPr lang="fr-FR" dirty="0" err="1" smtClean="0">
                <a:solidFill>
                  <a:srgbClr val="FDEADB"/>
                </a:solidFill>
              </a:rPr>
              <a:t>Tsuruta</a:t>
            </a:r>
            <a:r>
              <a:rPr lang="fr-FR" dirty="0" smtClean="0">
                <a:solidFill>
                  <a:srgbClr val="FDEADB"/>
                </a:solidFill>
              </a:rPr>
              <a:t>, Dr I. </a:t>
            </a:r>
            <a:r>
              <a:rPr lang="fr-FR" dirty="0" err="1" smtClean="0">
                <a:solidFill>
                  <a:srgbClr val="FDEADB"/>
                </a:solidFill>
              </a:rPr>
              <a:t>Aguilar</a:t>
            </a:r>
            <a:r>
              <a:rPr lang="fr-FR" dirty="0" smtClean="0">
                <a:solidFill>
                  <a:srgbClr val="FDEADB"/>
                </a:solidFill>
              </a:rPr>
              <a:t>)</a:t>
            </a:r>
            <a:endParaRPr lang="fr-FR" dirty="0">
              <a:solidFill>
                <a:srgbClr val="FDEADB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fr-FR" dirty="0">
                <a:solidFill>
                  <a:srgbClr val="FDEADB"/>
                </a:solidFill>
              </a:rPr>
              <a:t>Animal </a:t>
            </a:r>
            <a:r>
              <a:rPr lang="fr-FR" dirty="0" err="1">
                <a:solidFill>
                  <a:srgbClr val="FDEADB"/>
                </a:solidFill>
              </a:rPr>
              <a:t>Breeding</a:t>
            </a:r>
            <a:r>
              <a:rPr lang="fr-FR" dirty="0">
                <a:solidFill>
                  <a:srgbClr val="FDEADB"/>
                </a:solidFill>
              </a:rPr>
              <a:t> and </a:t>
            </a:r>
            <a:r>
              <a:rPr lang="fr-FR" dirty="0" err="1">
                <a:solidFill>
                  <a:srgbClr val="FDEADB"/>
                </a:solidFill>
              </a:rPr>
              <a:t>Genetics</a:t>
            </a:r>
            <a:r>
              <a:rPr lang="fr-FR" dirty="0">
                <a:solidFill>
                  <a:srgbClr val="FDEADB"/>
                </a:solidFill>
              </a:rPr>
              <a:t> </a:t>
            </a:r>
            <a:r>
              <a:rPr lang="fr-FR" dirty="0">
                <a:solidFill>
                  <a:srgbClr val="FDEADB"/>
                </a:solidFill>
              </a:rPr>
              <a:t>Group </a:t>
            </a:r>
            <a:r>
              <a:rPr lang="fr-FR" dirty="0">
                <a:solidFill>
                  <a:srgbClr val="FDEADB"/>
                </a:solidFill>
              </a:rPr>
              <a:t>of Animal Science Unit of Gembloux Agro-Bio </a:t>
            </a:r>
            <a:r>
              <a:rPr lang="fr-FR" dirty="0">
                <a:solidFill>
                  <a:srgbClr val="FDEADB"/>
                </a:solidFill>
              </a:rPr>
              <a:t>Tech </a:t>
            </a:r>
            <a:r>
              <a:rPr lang="fr-FR" dirty="0">
                <a:solidFill>
                  <a:srgbClr val="FDEADB"/>
                </a:solidFill>
              </a:rPr>
              <a:t>of  </a:t>
            </a:r>
            <a:r>
              <a:rPr lang="fr-FR" dirty="0" err="1">
                <a:solidFill>
                  <a:srgbClr val="FDEADB"/>
                </a:solidFill>
              </a:rPr>
              <a:t>University</a:t>
            </a:r>
            <a:r>
              <a:rPr lang="fr-FR" dirty="0">
                <a:solidFill>
                  <a:srgbClr val="FDEADB"/>
                </a:solidFill>
              </a:rPr>
              <a:t> of </a:t>
            </a:r>
            <a:r>
              <a:rPr lang="fr-FR" dirty="0">
                <a:solidFill>
                  <a:srgbClr val="FDEADB"/>
                </a:solidFill>
              </a:rPr>
              <a:t>Liège (U</a:t>
            </a:r>
            <a:r>
              <a:rPr lang="en-US" dirty="0">
                <a:solidFill>
                  <a:srgbClr val="FDEADB"/>
                </a:solidFill>
              </a:rPr>
              <a:t>L</a:t>
            </a:r>
            <a:r>
              <a:rPr lang="fr-FR" dirty="0">
                <a:solidFill>
                  <a:srgbClr val="FDEADB"/>
                </a:solidFill>
              </a:rPr>
              <a:t>g </a:t>
            </a:r>
            <a:r>
              <a:rPr lang="en-US" dirty="0">
                <a:solidFill>
                  <a:srgbClr val="FDEADB"/>
                </a:solidFill>
              </a:rPr>
              <a:t>–</a:t>
            </a:r>
            <a:r>
              <a:rPr lang="fr-FR" dirty="0">
                <a:solidFill>
                  <a:srgbClr val="FDEADB"/>
                </a:solidFill>
              </a:rPr>
              <a:t> </a:t>
            </a:r>
            <a:r>
              <a:rPr lang="fr-FR" dirty="0" err="1">
                <a:solidFill>
                  <a:srgbClr val="FDEADB"/>
                </a:solidFill>
              </a:rPr>
              <a:t>Gx</a:t>
            </a:r>
            <a:r>
              <a:rPr lang="fr-FR" dirty="0">
                <a:solidFill>
                  <a:srgbClr val="FDEADB"/>
                </a:solidFill>
              </a:rPr>
              <a:t> ABT</a:t>
            </a:r>
            <a:r>
              <a:rPr lang="fr-FR" dirty="0" smtClean="0">
                <a:solidFill>
                  <a:srgbClr val="FDEADB"/>
                </a:solidFill>
              </a:rPr>
              <a:t>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fr-FR" dirty="0" smtClean="0">
                <a:solidFill>
                  <a:srgbClr val="FDEADB"/>
                </a:solidFill>
              </a:rPr>
              <a:t>Holstein Association USA Inc. for </a:t>
            </a:r>
            <a:r>
              <a:rPr lang="fr-FR" dirty="0" err="1" smtClean="0">
                <a:solidFill>
                  <a:srgbClr val="FDEADB"/>
                </a:solidFill>
              </a:rPr>
              <a:t>providing</a:t>
            </a:r>
            <a:r>
              <a:rPr lang="fr-FR" dirty="0" smtClean="0">
                <a:solidFill>
                  <a:srgbClr val="FDEADB"/>
                </a:solidFill>
              </a:rPr>
              <a:t> data</a:t>
            </a:r>
            <a:endParaRPr lang="fr-FR" dirty="0">
              <a:solidFill>
                <a:srgbClr val="FDEADB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fr-FR" dirty="0">
              <a:solidFill>
                <a:srgbClr val="FDEADB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fr-FR" dirty="0">
              <a:solidFill>
                <a:srgbClr val="FDEADB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fr-FR" dirty="0">
              <a:solidFill>
                <a:srgbClr val="FDEADB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fr-FR" dirty="0">
              <a:solidFill>
                <a:srgbClr val="FDEADB"/>
              </a:solidFill>
            </a:endParaRP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103188" y="6461125"/>
            <a:ext cx="63611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EF7FDDB-CCDB-474A-B142-E319341136FF}" type="slidenum">
              <a:rPr lang="fr-FR" sz="1400">
                <a:solidFill>
                  <a:srgbClr val="FDEADB"/>
                </a:solidFill>
              </a:rPr>
              <a:pPr/>
              <a:t>2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Introduction 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Inverse of </a:t>
            </a:r>
            <a:r>
              <a:rPr lang="fr-FR" sz="2800" dirty="0" err="1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enomic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relationship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matrix (</a:t>
            </a:r>
            <a:r>
              <a:rPr lang="fr-FR" sz="28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)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useful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in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different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genomic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evaluations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: single-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step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, 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multiple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steps</a:t>
            </a:r>
            <a:endParaRPr lang="fr-FR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fr-FR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Inversion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becomes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time-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consuming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when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number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of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genotyped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animals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&gt;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50,000 </a:t>
            </a:r>
            <a:endParaRPr lang="fr-FR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fr-FR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 good approximation of </a:t>
            </a:r>
            <a:r>
              <a:rPr lang="fr-FR" sz="28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inverse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will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become</a:t>
            </a: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useful</a:t>
            </a:r>
            <a:endParaRPr lang="fr-FR" sz="28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endParaRPr lang="fr-FR" sz="28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2A4E0C3-F97C-ED46-A84B-FF591CD4E83E}" type="slidenum">
              <a:rPr lang="fr-FR" sz="1400">
                <a:solidFill>
                  <a:srgbClr val="FDEADB"/>
                </a:solidFill>
              </a:rPr>
              <a:pPr/>
              <a:t>3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Methods: Approximated inverse of G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r-FR" sz="2400" dirty="0" err="1">
                <a:solidFill>
                  <a:srgbClr val="FDEADB"/>
                </a:solidFill>
                <a:latin typeface="Arial" charset="0"/>
                <a:ea typeface="ＭＳ Ｐゴシック" charset="0"/>
              </a:rPr>
              <a:t>D</a:t>
            </a:r>
            <a:r>
              <a:rPr lang="fr-FR" sz="24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ecomposition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of A</a:t>
            </a:r>
            <a:r>
              <a:rPr lang="fr-FR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</a:t>
            </a:r>
            <a:r>
              <a:rPr lang="fr-FR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1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: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sz="105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b="1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A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1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=(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)’ . 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D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 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. 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</a:t>
            </a:r>
            <a:endParaRPr lang="fr-FR" sz="2800" baseline="30000" dirty="0">
              <a:solidFill>
                <a:srgbClr val="FFFF00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fr-FR" sz="1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r-FR" sz="24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We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assume the </a:t>
            </a:r>
            <a:r>
              <a:rPr lang="fr-FR" sz="24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following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model for G</a:t>
            </a:r>
            <a:r>
              <a:rPr lang="fr-FR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: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sz="14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b="1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G</a:t>
            </a:r>
            <a:r>
              <a:rPr lang="fr-FR" sz="2800" baseline="300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sz="28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=(</a:t>
            </a:r>
            <a:r>
              <a:rPr lang="fr-FR" sz="2800" b="1" dirty="0" err="1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*)</a:t>
            </a:r>
            <a:r>
              <a:rPr lang="fr-FR" sz="28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’ . 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(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D</a:t>
            </a:r>
            <a:r>
              <a:rPr lang="fr-FR" sz="2800" baseline="300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1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)* . </a:t>
            </a:r>
            <a:r>
              <a:rPr lang="fr-FR" sz="2800" b="1" dirty="0" err="1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 + 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E</a:t>
            </a:r>
            <a:endParaRPr lang="fr-FR" sz="2800" b="1" dirty="0">
              <a:solidFill>
                <a:srgbClr val="FFFF00"/>
              </a:solidFill>
              <a:latin typeface="Arial" charset="0"/>
              <a:ea typeface="ＭＳ Ｐゴシック" charset="0"/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  <a:defRPr/>
            </a:pPr>
            <a:endParaRPr lang="en-US" sz="11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O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r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, </a:t>
            </a:r>
            <a:r>
              <a:rPr lang="fr-FR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(</a:t>
            </a:r>
            <a:r>
              <a:rPr lang="fr-FR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G</a:t>
            </a:r>
            <a:r>
              <a:rPr lang="fr-FR" baseline="300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</a:t>
            </a:r>
            <a:r>
              <a:rPr lang="fr-FR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1</a:t>
            </a:r>
            <a:r>
              <a:rPr lang="fr-FR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)*=</a:t>
            </a:r>
            <a:r>
              <a:rPr lang="fr-FR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(</a:t>
            </a:r>
            <a:r>
              <a:rPr lang="fr-FR" b="1" dirty="0" err="1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*)’ . (</a:t>
            </a:r>
            <a:r>
              <a:rPr lang="fr-FR" b="1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D</a:t>
            </a:r>
            <a:r>
              <a:rPr lang="fr-FR" baseline="300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)* . </a:t>
            </a:r>
            <a:r>
              <a:rPr lang="fr-FR" b="1" dirty="0" err="1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 </a:t>
            </a:r>
            <a:endParaRPr lang="fr-FR" sz="2400" dirty="0" smtClean="0">
              <a:solidFill>
                <a:srgbClr val="FFFF00"/>
              </a:solidFill>
              <a:latin typeface="Arial" charset="0"/>
              <a:ea typeface="ＭＳ Ｐゴシック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r-FR" sz="2400" dirty="0">
                <a:solidFill>
                  <a:srgbClr val="FDEADB"/>
                </a:solidFill>
                <a:latin typeface="Arial" charset="0"/>
                <a:ea typeface="ＭＳ Ｐゴシック" charset="0"/>
              </a:rPr>
              <a:t>	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	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2 approximations 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have to </a:t>
            </a:r>
            <a:r>
              <a:rPr lang="fr-FR" sz="24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be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4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done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: </a:t>
            </a:r>
            <a:r>
              <a:rPr lang="fr-FR" sz="2400" dirty="0" err="1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* and (</a:t>
            </a:r>
            <a:r>
              <a:rPr lang="fr-FR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D</a:t>
            </a:r>
            <a:r>
              <a:rPr lang="fr-FR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)*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fr-FR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fr-FR" sz="24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fr-FR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endParaRPr lang="fr-FR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384770"/>
              </p:ext>
            </p:extLst>
          </p:nvPr>
        </p:nvGraphicFramePr>
        <p:xfrm>
          <a:off x="4747057" y="5284048"/>
          <a:ext cx="460315" cy="731520"/>
        </p:xfrm>
        <a:graphic>
          <a:graphicData uri="http://schemas.openxmlformats.org/drawingml/2006/table">
            <a:tbl>
              <a:tblPr/>
              <a:tblGrid>
                <a:gridCol w="460315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4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Methods</a:t>
            </a:r>
            <a:r>
              <a:rPr lang="fr-FR" sz="3600" b="1" dirty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: 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Case of A</a:t>
            </a:r>
            <a:r>
              <a:rPr lang="fr-FR" sz="3600" baseline="30000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-</a:t>
            </a:r>
            <a:r>
              <a:rPr lang="fr-FR" sz="3600" baseline="30000" dirty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1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628800"/>
            <a:ext cx="7772400" cy="44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sz="2800" dirty="0" smtClean="0">
                <a:solidFill>
                  <a:srgbClr val="E6E6E6"/>
                </a:solidFill>
                <a:latin typeface="Arial" charset="0"/>
                <a:ea typeface="ＭＳ Ｐゴシック" charset="0"/>
              </a:rPr>
              <a:t> Animal </a:t>
            </a:r>
            <a:r>
              <a:rPr lang="fr-FR" sz="2800" i="1" dirty="0" smtClean="0">
                <a:solidFill>
                  <a:srgbClr val="E6E6E6"/>
                </a:solidFill>
                <a:latin typeface="Arial" charset="0"/>
                <a:ea typeface="ＭＳ Ｐゴシック" charset="0"/>
              </a:rPr>
              <a:t>a</a:t>
            </a:r>
            <a:r>
              <a:rPr lang="fr-FR" sz="2800" dirty="0" smtClean="0">
                <a:solidFill>
                  <a:srgbClr val="E6E6E6"/>
                </a:solidFill>
                <a:latin typeface="Arial" charset="0"/>
                <a:ea typeface="ＭＳ Ｐゴシック" charset="0"/>
              </a:rPr>
              <a:t>, of sire </a:t>
            </a:r>
            <a:r>
              <a:rPr lang="fr-FR" sz="2800" i="1" dirty="0" smtClean="0">
                <a:solidFill>
                  <a:srgbClr val="E6E6E6"/>
                </a:solidFill>
                <a:latin typeface="Arial" charset="0"/>
                <a:ea typeface="ＭＳ Ｐゴシック" charset="0"/>
              </a:rPr>
              <a:t>s</a:t>
            </a:r>
            <a:r>
              <a:rPr lang="fr-FR" sz="2800" dirty="0" smtClean="0">
                <a:solidFill>
                  <a:srgbClr val="E6E6E6"/>
                </a:solidFill>
                <a:latin typeface="Arial" charset="0"/>
                <a:ea typeface="ＭＳ Ｐゴシック" charset="0"/>
              </a:rPr>
              <a:t> and dam </a:t>
            </a:r>
            <a:r>
              <a:rPr lang="fr-FR" sz="2800" i="1" dirty="0" smtClean="0">
                <a:solidFill>
                  <a:srgbClr val="E6E6E6"/>
                </a:solidFill>
                <a:latin typeface="Arial" charset="0"/>
                <a:ea typeface="ＭＳ Ｐゴシック" charset="0"/>
              </a:rPr>
              <a:t>d</a:t>
            </a:r>
            <a:r>
              <a:rPr lang="fr-FR" sz="2800" dirty="0" smtClean="0">
                <a:solidFill>
                  <a:srgbClr val="E6E6E6"/>
                </a:solidFill>
                <a:latin typeface="Arial" charset="0"/>
                <a:ea typeface="ＭＳ Ｐゴシック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fr-FR" sz="24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endParaRPr lang="fr-FR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 dirty="0">
                <a:solidFill>
                  <a:srgbClr val="93CDDD"/>
                </a:solidFill>
                <a:latin typeface="Arial Narrow" charset="0"/>
              </a:rPr>
              <a:t>2011 ADSA-ASAS Joint </a:t>
            </a:r>
            <a:r>
              <a:rPr lang="fr-FR" sz="2000" i="1" dirty="0" err="1">
                <a:solidFill>
                  <a:srgbClr val="93CDDD"/>
                </a:solidFill>
                <a:latin typeface="Arial Narrow" charset="0"/>
              </a:rPr>
              <a:t>Annual</a:t>
            </a:r>
            <a:r>
              <a:rPr lang="fr-FR" sz="2000" i="1" dirty="0">
                <a:solidFill>
                  <a:srgbClr val="93CDDD"/>
                </a:solidFill>
                <a:latin typeface="Arial Narrow" charset="0"/>
              </a:rPr>
              <a:t> Meeting, New </a:t>
            </a:r>
            <a:r>
              <a:rPr lang="fr-FR" sz="2000" i="1" dirty="0" err="1">
                <a:solidFill>
                  <a:srgbClr val="93CDDD"/>
                </a:solidFill>
                <a:latin typeface="Arial Narrow" charset="0"/>
              </a:rPr>
              <a:t>Orleans</a:t>
            </a:r>
            <a:r>
              <a:rPr lang="fr-FR" sz="2000" i="1" dirty="0">
                <a:solidFill>
                  <a:srgbClr val="93CDDD"/>
                </a:solidFill>
                <a:latin typeface="Arial Narrow" charset="0"/>
              </a:rPr>
              <a:t>, July 10-14</a:t>
            </a:r>
          </a:p>
        </p:txBody>
      </p:sp>
      <p:graphicFrame>
        <p:nvGraphicFramePr>
          <p:cNvPr id="6" name="Group 5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398278"/>
              </p:ext>
            </p:extLst>
          </p:nvPr>
        </p:nvGraphicFramePr>
        <p:xfrm>
          <a:off x="1740593" y="2380848"/>
          <a:ext cx="2759397" cy="2194560"/>
        </p:xfrm>
        <a:graphic>
          <a:graphicData uri="http://schemas.openxmlformats.org/drawingml/2006/table">
            <a:tbl>
              <a:tblPr/>
              <a:tblGrid>
                <a:gridCol w="460315"/>
                <a:gridCol w="460313"/>
                <a:gridCol w="457826"/>
                <a:gridCol w="460315"/>
                <a:gridCol w="460313"/>
                <a:gridCol w="46031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4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48124"/>
              </p:ext>
            </p:extLst>
          </p:nvPr>
        </p:nvGraphicFramePr>
        <p:xfrm>
          <a:off x="1763687" y="1994515"/>
          <a:ext cx="2736305" cy="365760"/>
        </p:xfrm>
        <a:graphic>
          <a:graphicData uri="http://schemas.openxmlformats.org/drawingml/2006/table">
            <a:tbl>
              <a:tblPr/>
              <a:tblGrid>
                <a:gridCol w="456463"/>
                <a:gridCol w="456461"/>
                <a:gridCol w="453994"/>
                <a:gridCol w="456463"/>
                <a:gridCol w="456461"/>
                <a:gridCol w="456463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5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036757"/>
              </p:ext>
            </p:extLst>
          </p:nvPr>
        </p:nvGraphicFramePr>
        <p:xfrm>
          <a:off x="1267615" y="2354555"/>
          <a:ext cx="424064" cy="2194560"/>
        </p:xfrm>
        <a:graphic>
          <a:graphicData uri="http://schemas.openxmlformats.org/drawingml/2006/table">
            <a:tbl>
              <a:tblPr/>
              <a:tblGrid>
                <a:gridCol w="424064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5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354810"/>
              </p:ext>
            </p:extLst>
          </p:nvPr>
        </p:nvGraphicFramePr>
        <p:xfrm>
          <a:off x="5845049" y="2386568"/>
          <a:ext cx="2759397" cy="2194560"/>
        </p:xfrm>
        <a:graphic>
          <a:graphicData uri="http://schemas.openxmlformats.org/drawingml/2006/table">
            <a:tbl>
              <a:tblPr/>
              <a:tblGrid>
                <a:gridCol w="460315"/>
                <a:gridCol w="460313"/>
                <a:gridCol w="457826"/>
                <a:gridCol w="460315"/>
                <a:gridCol w="460313"/>
                <a:gridCol w="46031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-.5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-.5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339623" y="1994515"/>
            <a:ext cx="402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A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4088" y="2000235"/>
            <a:ext cx="555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T</a:t>
            </a:r>
            <a:r>
              <a:rPr lang="en-US" b="1" baseline="30000" dirty="0" smtClean="0">
                <a:solidFill>
                  <a:srgbClr val="FFFF00"/>
                </a:solidFill>
              </a:rPr>
              <a:t>-1</a:t>
            </a:r>
            <a:endParaRPr lang="en-US" b="1" baseline="30000" dirty="0">
              <a:solidFill>
                <a:srgbClr val="FFFF00"/>
              </a:solidFill>
            </a:endParaRPr>
          </a:p>
        </p:txBody>
      </p:sp>
      <p:graphicFrame>
        <p:nvGraphicFramePr>
          <p:cNvPr id="23" name="Group 4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290889"/>
              </p:ext>
            </p:extLst>
          </p:nvPr>
        </p:nvGraphicFramePr>
        <p:xfrm>
          <a:off x="5868144" y="1994515"/>
          <a:ext cx="2736305" cy="365760"/>
        </p:xfrm>
        <a:graphic>
          <a:graphicData uri="http://schemas.openxmlformats.org/drawingml/2006/table">
            <a:tbl>
              <a:tblPr/>
              <a:tblGrid>
                <a:gridCol w="456463"/>
                <a:gridCol w="456461"/>
                <a:gridCol w="453994"/>
                <a:gridCol w="456463"/>
                <a:gridCol w="456461"/>
                <a:gridCol w="456463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5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075845"/>
              </p:ext>
            </p:extLst>
          </p:nvPr>
        </p:nvGraphicFramePr>
        <p:xfrm>
          <a:off x="5444080" y="2360275"/>
          <a:ext cx="424064" cy="2194560"/>
        </p:xfrm>
        <a:graphic>
          <a:graphicData uri="http://schemas.openxmlformats.org/drawingml/2006/table">
            <a:tbl>
              <a:tblPr/>
              <a:tblGrid>
                <a:gridCol w="424064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Group 5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601544"/>
              </p:ext>
            </p:extLst>
          </p:nvPr>
        </p:nvGraphicFramePr>
        <p:xfrm>
          <a:off x="3203848" y="4918288"/>
          <a:ext cx="920628" cy="1463040"/>
        </p:xfrm>
        <a:graphic>
          <a:graphicData uri="http://schemas.openxmlformats.org/drawingml/2006/table">
            <a:tbl>
              <a:tblPr/>
              <a:tblGrid>
                <a:gridCol w="460315"/>
                <a:gridCol w="46031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461885"/>
              </p:ext>
            </p:extLst>
          </p:nvPr>
        </p:nvGraphicFramePr>
        <p:xfrm>
          <a:off x="4759757" y="5289768"/>
          <a:ext cx="460315" cy="731520"/>
        </p:xfrm>
        <a:graphic>
          <a:graphicData uri="http://schemas.openxmlformats.org/drawingml/2006/table">
            <a:tbl>
              <a:tblPr/>
              <a:tblGrid>
                <a:gridCol w="460315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-.5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-.5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832232"/>
              </p:ext>
            </p:extLst>
          </p:nvPr>
        </p:nvGraphicFramePr>
        <p:xfrm>
          <a:off x="6156176" y="4918288"/>
          <a:ext cx="460313" cy="1463040"/>
        </p:xfrm>
        <a:graphic>
          <a:graphicData uri="http://schemas.openxmlformats.org/drawingml/2006/table">
            <a:tbl>
              <a:tblPr/>
              <a:tblGrid>
                <a:gridCol w="46031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40225" y="5326643"/>
            <a:ext cx="395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E6E6E6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endParaRPr lang="en-US" sz="3600" dirty="0">
              <a:solidFill>
                <a:srgbClr val="E6E6E6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47864" y="5234310"/>
            <a:ext cx="6078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E6E6E6"/>
                </a:solidFill>
              </a:rPr>
              <a:t>A</a:t>
            </a:r>
            <a:endParaRPr lang="en-US" sz="4800" b="1" dirty="0">
              <a:solidFill>
                <a:srgbClr val="E6E6E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16016" y="5234310"/>
            <a:ext cx="5309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E6E6E6"/>
                </a:solidFill>
              </a:rPr>
              <a:t>x</a:t>
            </a:r>
            <a:endParaRPr lang="en-US" sz="4800" b="1" dirty="0">
              <a:solidFill>
                <a:srgbClr val="E6E6E6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30867" y="5234310"/>
            <a:ext cx="5606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E6E6E6"/>
                </a:solidFill>
              </a:rPr>
              <a:t>b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36096" y="5301208"/>
            <a:ext cx="7362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E6E6E6"/>
                </a:solidFill>
                <a:latin typeface="+mn-lt"/>
                <a:ea typeface="Wingdings"/>
                <a:cs typeface="Wingdings"/>
                <a:sym typeface="Wingdings"/>
              </a:rPr>
              <a:t>= -</a:t>
            </a:r>
            <a:endParaRPr lang="en-US" sz="3600" dirty="0">
              <a:solidFill>
                <a:srgbClr val="E6E6E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6326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30" grpId="0"/>
      <p:bldP spid="30" grpId="1"/>
      <p:bldP spid="30" grpId="2"/>
      <p:bldP spid="33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5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Methods</a:t>
            </a:r>
            <a:r>
              <a:rPr lang="fr-FR" sz="3600" b="1" dirty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: 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Case of G</a:t>
            </a:r>
            <a:r>
              <a:rPr lang="fr-FR" sz="3600" baseline="30000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-</a:t>
            </a:r>
            <a:r>
              <a:rPr lang="fr-FR" sz="3600" baseline="30000" dirty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1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628800"/>
            <a:ext cx="7772400" cy="4467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fr-FR" sz="24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endParaRPr lang="fr-FR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 dirty="0">
                <a:solidFill>
                  <a:srgbClr val="93CDDD"/>
                </a:solidFill>
                <a:latin typeface="Arial Narrow" charset="0"/>
              </a:rPr>
              <a:t>2011 ADSA-ASAS Joint </a:t>
            </a:r>
            <a:r>
              <a:rPr lang="fr-FR" sz="2000" i="1" dirty="0" err="1">
                <a:solidFill>
                  <a:srgbClr val="93CDDD"/>
                </a:solidFill>
                <a:latin typeface="Arial Narrow" charset="0"/>
              </a:rPr>
              <a:t>Annual</a:t>
            </a:r>
            <a:r>
              <a:rPr lang="fr-FR" sz="2000" i="1" dirty="0">
                <a:solidFill>
                  <a:srgbClr val="93CDDD"/>
                </a:solidFill>
                <a:latin typeface="Arial Narrow" charset="0"/>
              </a:rPr>
              <a:t> Meeting, New </a:t>
            </a:r>
            <a:r>
              <a:rPr lang="fr-FR" sz="2000" i="1" dirty="0" err="1">
                <a:solidFill>
                  <a:srgbClr val="93CDDD"/>
                </a:solidFill>
                <a:latin typeface="Arial Narrow" charset="0"/>
              </a:rPr>
              <a:t>Orleans</a:t>
            </a:r>
            <a:r>
              <a:rPr lang="fr-FR" sz="2000" i="1" dirty="0">
                <a:solidFill>
                  <a:srgbClr val="93CDDD"/>
                </a:solidFill>
                <a:latin typeface="Arial Narrow" charset="0"/>
              </a:rPr>
              <a:t>, July 10-14</a:t>
            </a:r>
          </a:p>
        </p:txBody>
      </p:sp>
      <p:graphicFrame>
        <p:nvGraphicFramePr>
          <p:cNvPr id="6" name="Group 5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374965"/>
              </p:ext>
            </p:extLst>
          </p:nvPr>
        </p:nvGraphicFramePr>
        <p:xfrm>
          <a:off x="1740593" y="2380848"/>
          <a:ext cx="2759397" cy="2194560"/>
        </p:xfrm>
        <a:graphic>
          <a:graphicData uri="http://schemas.openxmlformats.org/drawingml/2006/table">
            <a:tbl>
              <a:tblPr/>
              <a:tblGrid>
                <a:gridCol w="460315"/>
                <a:gridCol w="460313"/>
                <a:gridCol w="457826"/>
                <a:gridCol w="460315"/>
                <a:gridCol w="460313"/>
                <a:gridCol w="46031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4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271220"/>
              </p:ext>
            </p:extLst>
          </p:nvPr>
        </p:nvGraphicFramePr>
        <p:xfrm>
          <a:off x="1763687" y="1994515"/>
          <a:ext cx="2736305" cy="365760"/>
        </p:xfrm>
        <a:graphic>
          <a:graphicData uri="http://schemas.openxmlformats.org/drawingml/2006/table">
            <a:tbl>
              <a:tblPr/>
              <a:tblGrid>
                <a:gridCol w="456463"/>
                <a:gridCol w="456461"/>
                <a:gridCol w="453994"/>
                <a:gridCol w="456463"/>
                <a:gridCol w="456461"/>
                <a:gridCol w="456463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5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511817"/>
              </p:ext>
            </p:extLst>
          </p:nvPr>
        </p:nvGraphicFramePr>
        <p:xfrm>
          <a:off x="1267615" y="2354555"/>
          <a:ext cx="424064" cy="2194560"/>
        </p:xfrm>
        <a:graphic>
          <a:graphicData uri="http://schemas.openxmlformats.org/drawingml/2006/table">
            <a:tbl>
              <a:tblPr/>
              <a:tblGrid>
                <a:gridCol w="424064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5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88922"/>
              </p:ext>
            </p:extLst>
          </p:nvPr>
        </p:nvGraphicFramePr>
        <p:xfrm>
          <a:off x="5845049" y="2386568"/>
          <a:ext cx="2759397" cy="2194560"/>
        </p:xfrm>
        <a:graphic>
          <a:graphicData uri="http://schemas.openxmlformats.org/drawingml/2006/table">
            <a:tbl>
              <a:tblPr/>
              <a:tblGrid>
                <a:gridCol w="460315"/>
                <a:gridCol w="460313"/>
                <a:gridCol w="457826"/>
                <a:gridCol w="460315"/>
                <a:gridCol w="460313"/>
                <a:gridCol w="46031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339623" y="1994515"/>
            <a:ext cx="424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G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4088" y="2000235"/>
            <a:ext cx="45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T</a:t>
            </a:r>
            <a:r>
              <a:rPr lang="en-US" b="1" baseline="30000" dirty="0">
                <a:solidFill>
                  <a:srgbClr val="FFFF00"/>
                </a:solidFill>
              </a:rPr>
              <a:t>*</a:t>
            </a:r>
          </a:p>
        </p:txBody>
      </p:sp>
      <p:graphicFrame>
        <p:nvGraphicFramePr>
          <p:cNvPr id="23" name="Group 4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295660"/>
              </p:ext>
            </p:extLst>
          </p:nvPr>
        </p:nvGraphicFramePr>
        <p:xfrm>
          <a:off x="5868144" y="1994515"/>
          <a:ext cx="2736305" cy="365760"/>
        </p:xfrm>
        <a:graphic>
          <a:graphicData uri="http://schemas.openxmlformats.org/drawingml/2006/table">
            <a:tbl>
              <a:tblPr/>
              <a:tblGrid>
                <a:gridCol w="456463"/>
                <a:gridCol w="456461"/>
                <a:gridCol w="453994"/>
                <a:gridCol w="456463"/>
                <a:gridCol w="456461"/>
                <a:gridCol w="456463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5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784044"/>
              </p:ext>
            </p:extLst>
          </p:nvPr>
        </p:nvGraphicFramePr>
        <p:xfrm>
          <a:off x="5444080" y="2360275"/>
          <a:ext cx="424064" cy="2194560"/>
        </p:xfrm>
        <a:graphic>
          <a:graphicData uri="http://schemas.openxmlformats.org/drawingml/2006/table">
            <a:tbl>
              <a:tblPr/>
              <a:tblGrid>
                <a:gridCol w="424064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895465"/>
              </p:ext>
            </p:extLst>
          </p:nvPr>
        </p:nvGraphicFramePr>
        <p:xfrm>
          <a:off x="4759757" y="4918288"/>
          <a:ext cx="460315" cy="1463040"/>
        </p:xfrm>
        <a:graphic>
          <a:graphicData uri="http://schemas.openxmlformats.org/drawingml/2006/table">
            <a:tbl>
              <a:tblPr/>
              <a:tblGrid>
                <a:gridCol w="460315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706887"/>
              </p:ext>
            </p:extLst>
          </p:nvPr>
        </p:nvGraphicFramePr>
        <p:xfrm>
          <a:off x="6156176" y="4918288"/>
          <a:ext cx="460313" cy="1463040"/>
        </p:xfrm>
        <a:graphic>
          <a:graphicData uri="http://schemas.openxmlformats.org/drawingml/2006/table">
            <a:tbl>
              <a:tblPr/>
              <a:tblGrid>
                <a:gridCol w="46031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40225" y="5301208"/>
            <a:ext cx="19736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E6E6E6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3600" dirty="0" smtClean="0">
                <a:solidFill>
                  <a:srgbClr val="E6E6E6"/>
                </a:solidFill>
              </a:rPr>
              <a:t>        = -</a:t>
            </a:r>
            <a:endParaRPr lang="en-US" sz="3600" dirty="0">
              <a:solidFill>
                <a:srgbClr val="E6E6E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16016" y="5229200"/>
            <a:ext cx="5309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E6E6E6"/>
                </a:solidFill>
              </a:rPr>
              <a:t>x</a:t>
            </a:r>
            <a:endParaRPr lang="en-US" sz="4800" b="1" dirty="0">
              <a:solidFill>
                <a:srgbClr val="E6E6E6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30867" y="5229200"/>
            <a:ext cx="5606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E6E6E6"/>
                </a:solidFill>
              </a:rPr>
              <a:t>b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886532"/>
              </p:ext>
            </p:extLst>
          </p:nvPr>
        </p:nvGraphicFramePr>
        <p:xfrm>
          <a:off x="2339752" y="4918288"/>
          <a:ext cx="1838769" cy="1463040"/>
        </p:xfrm>
        <a:graphic>
          <a:graphicData uri="http://schemas.openxmlformats.org/drawingml/2006/table">
            <a:tbl>
              <a:tblPr/>
              <a:tblGrid>
                <a:gridCol w="460315"/>
                <a:gridCol w="460313"/>
                <a:gridCol w="457826"/>
                <a:gridCol w="46031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956029" y="5229200"/>
            <a:ext cx="6078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E6E6E6"/>
                </a:solidFill>
              </a:rPr>
              <a:t>A</a:t>
            </a:r>
            <a:endParaRPr lang="en-US" sz="4800" b="1" dirty="0">
              <a:solidFill>
                <a:srgbClr val="E6E6E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246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6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Methods</a:t>
            </a:r>
            <a:r>
              <a:rPr lang="fr-FR" sz="3600" b="1" dirty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: 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Case of G</a:t>
            </a:r>
            <a:r>
              <a:rPr lang="fr-FR" sz="3600" baseline="30000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-</a:t>
            </a:r>
            <a:r>
              <a:rPr lang="fr-FR" sz="3600" baseline="30000" dirty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1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628800"/>
            <a:ext cx="7772400" cy="4467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fr-FR" sz="24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fr-FR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</a:t>
            </a:r>
            <a:endParaRPr lang="fr-FR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 dirty="0">
                <a:solidFill>
                  <a:srgbClr val="93CDDD"/>
                </a:solidFill>
                <a:latin typeface="Arial Narrow" charset="0"/>
              </a:rPr>
              <a:t>2011 ADSA-ASAS Joint </a:t>
            </a:r>
            <a:r>
              <a:rPr lang="fr-FR" sz="2000" i="1" dirty="0" err="1">
                <a:solidFill>
                  <a:srgbClr val="93CDDD"/>
                </a:solidFill>
                <a:latin typeface="Arial Narrow" charset="0"/>
              </a:rPr>
              <a:t>Annual</a:t>
            </a:r>
            <a:r>
              <a:rPr lang="fr-FR" sz="2000" i="1" dirty="0">
                <a:solidFill>
                  <a:srgbClr val="93CDDD"/>
                </a:solidFill>
                <a:latin typeface="Arial Narrow" charset="0"/>
              </a:rPr>
              <a:t> Meeting, New </a:t>
            </a:r>
            <a:r>
              <a:rPr lang="fr-FR" sz="2000" i="1" dirty="0" err="1">
                <a:solidFill>
                  <a:srgbClr val="93CDDD"/>
                </a:solidFill>
                <a:latin typeface="Arial Narrow" charset="0"/>
              </a:rPr>
              <a:t>Orleans</a:t>
            </a:r>
            <a:r>
              <a:rPr lang="fr-FR" sz="2000" i="1" dirty="0">
                <a:solidFill>
                  <a:srgbClr val="93CDDD"/>
                </a:solidFill>
                <a:latin typeface="Arial Narrow" charset="0"/>
              </a:rPr>
              <a:t>, July 10-14</a:t>
            </a:r>
          </a:p>
        </p:txBody>
      </p:sp>
      <p:graphicFrame>
        <p:nvGraphicFramePr>
          <p:cNvPr id="6" name="Group 5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717457"/>
              </p:ext>
            </p:extLst>
          </p:nvPr>
        </p:nvGraphicFramePr>
        <p:xfrm>
          <a:off x="1740593" y="2380848"/>
          <a:ext cx="2759397" cy="2194560"/>
        </p:xfrm>
        <a:graphic>
          <a:graphicData uri="http://schemas.openxmlformats.org/drawingml/2006/table">
            <a:tbl>
              <a:tblPr/>
              <a:tblGrid>
                <a:gridCol w="460315"/>
                <a:gridCol w="460313"/>
                <a:gridCol w="457826"/>
                <a:gridCol w="460315"/>
                <a:gridCol w="460313"/>
                <a:gridCol w="46031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4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10695"/>
              </p:ext>
            </p:extLst>
          </p:nvPr>
        </p:nvGraphicFramePr>
        <p:xfrm>
          <a:off x="1763687" y="1994515"/>
          <a:ext cx="2736305" cy="365760"/>
        </p:xfrm>
        <a:graphic>
          <a:graphicData uri="http://schemas.openxmlformats.org/drawingml/2006/table">
            <a:tbl>
              <a:tblPr/>
              <a:tblGrid>
                <a:gridCol w="456463"/>
                <a:gridCol w="456461"/>
                <a:gridCol w="453994"/>
                <a:gridCol w="456463"/>
                <a:gridCol w="456461"/>
                <a:gridCol w="456463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j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5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570246"/>
              </p:ext>
            </p:extLst>
          </p:nvPr>
        </p:nvGraphicFramePr>
        <p:xfrm>
          <a:off x="1267615" y="2354555"/>
          <a:ext cx="424064" cy="2194560"/>
        </p:xfrm>
        <a:graphic>
          <a:graphicData uri="http://schemas.openxmlformats.org/drawingml/2006/table">
            <a:tbl>
              <a:tblPr/>
              <a:tblGrid>
                <a:gridCol w="424064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j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5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403274"/>
              </p:ext>
            </p:extLst>
          </p:nvPr>
        </p:nvGraphicFramePr>
        <p:xfrm>
          <a:off x="5845049" y="2386568"/>
          <a:ext cx="2759397" cy="2194560"/>
        </p:xfrm>
        <a:graphic>
          <a:graphicData uri="http://schemas.openxmlformats.org/drawingml/2006/table">
            <a:tbl>
              <a:tblPr/>
              <a:tblGrid>
                <a:gridCol w="460315"/>
                <a:gridCol w="460313"/>
                <a:gridCol w="457826"/>
                <a:gridCol w="460315"/>
                <a:gridCol w="460313"/>
                <a:gridCol w="46031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339623" y="1994515"/>
            <a:ext cx="424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G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4088" y="2000235"/>
            <a:ext cx="45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T</a:t>
            </a:r>
            <a:r>
              <a:rPr lang="en-US" b="1" baseline="30000" dirty="0">
                <a:solidFill>
                  <a:srgbClr val="FFFF00"/>
                </a:solidFill>
              </a:rPr>
              <a:t>*</a:t>
            </a:r>
          </a:p>
        </p:txBody>
      </p:sp>
      <p:graphicFrame>
        <p:nvGraphicFramePr>
          <p:cNvPr id="23" name="Group 4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396085"/>
              </p:ext>
            </p:extLst>
          </p:nvPr>
        </p:nvGraphicFramePr>
        <p:xfrm>
          <a:off x="5868144" y="1994515"/>
          <a:ext cx="2736305" cy="365760"/>
        </p:xfrm>
        <a:graphic>
          <a:graphicData uri="http://schemas.openxmlformats.org/drawingml/2006/table">
            <a:tbl>
              <a:tblPr/>
              <a:tblGrid>
                <a:gridCol w="456463"/>
                <a:gridCol w="456461"/>
                <a:gridCol w="453994"/>
                <a:gridCol w="456463"/>
                <a:gridCol w="456461"/>
                <a:gridCol w="456463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j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5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670631"/>
              </p:ext>
            </p:extLst>
          </p:nvPr>
        </p:nvGraphicFramePr>
        <p:xfrm>
          <a:off x="5444080" y="2360275"/>
          <a:ext cx="424064" cy="2194560"/>
        </p:xfrm>
        <a:graphic>
          <a:graphicData uri="http://schemas.openxmlformats.org/drawingml/2006/table">
            <a:tbl>
              <a:tblPr/>
              <a:tblGrid>
                <a:gridCol w="424064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j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6E6E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...</a:t>
                      </a:r>
                      <a:endParaRPr kumimoji="0" lang="fr-F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E6E6E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46862"/>
              </p:ext>
            </p:extLst>
          </p:nvPr>
        </p:nvGraphicFramePr>
        <p:xfrm>
          <a:off x="4759757" y="5157192"/>
          <a:ext cx="460315" cy="1097280"/>
        </p:xfrm>
        <a:graphic>
          <a:graphicData uri="http://schemas.openxmlformats.org/drawingml/2006/table">
            <a:tbl>
              <a:tblPr/>
              <a:tblGrid>
                <a:gridCol w="460315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390476"/>
              </p:ext>
            </p:extLst>
          </p:nvPr>
        </p:nvGraphicFramePr>
        <p:xfrm>
          <a:off x="6156176" y="4918288"/>
          <a:ext cx="460313" cy="1463040"/>
        </p:xfrm>
        <a:graphic>
          <a:graphicData uri="http://schemas.openxmlformats.org/drawingml/2006/table">
            <a:tbl>
              <a:tblPr/>
              <a:tblGrid>
                <a:gridCol w="46031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40225" y="5301208"/>
            <a:ext cx="19736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E6E6E6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3600" dirty="0" smtClean="0">
                <a:solidFill>
                  <a:srgbClr val="E6E6E6"/>
                </a:solidFill>
              </a:rPr>
              <a:t>        = -</a:t>
            </a:r>
            <a:endParaRPr lang="en-US" sz="3600" dirty="0">
              <a:solidFill>
                <a:srgbClr val="E6E6E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16016" y="5229200"/>
            <a:ext cx="5309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E6E6E6"/>
                </a:solidFill>
              </a:rPr>
              <a:t>x</a:t>
            </a:r>
            <a:endParaRPr lang="en-US" sz="4800" b="1" dirty="0">
              <a:solidFill>
                <a:srgbClr val="E6E6E6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30867" y="5229200"/>
            <a:ext cx="5606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E6E6E6"/>
                </a:solidFill>
              </a:rPr>
              <a:t>b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780000"/>
              </p:ext>
            </p:extLst>
          </p:nvPr>
        </p:nvGraphicFramePr>
        <p:xfrm>
          <a:off x="2555776" y="4918288"/>
          <a:ext cx="1378454" cy="1463040"/>
        </p:xfrm>
        <a:graphic>
          <a:graphicData uri="http://schemas.openxmlformats.org/drawingml/2006/table">
            <a:tbl>
              <a:tblPr/>
              <a:tblGrid>
                <a:gridCol w="460315"/>
                <a:gridCol w="460313"/>
                <a:gridCol w="457826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956029" y="5229200"/>
            <a:ext cx="6078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E6E6E6"/>
                </a:solidFill>
              </a:rPr>
              <a:t>A</a:t>
            </a:r>
            <a:endParaRPr lang="en-US" sz="4800" b="1" dirty="0">
              <a:solidFill>
                <a:srgbClr val="E6E6E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389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7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Methods</a:t>
            </a:r>
            <a:r>
              <a:rPr lang="fr-FR" sz="3600" b="1" dirty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: Approximation of 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D</a:t>
            </a:r>
            <a:r>
              <a:rPr lang="fr-FR" sz="3600" baseline="30000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-</a:t>
            </a:r>
            <a:r>
              <a:rPr lang="fr-FR" sz="3600" baseline="30000" dirty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1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44824"/>
            <a:ext cx="7772400" cy="4251176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(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G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)*=(</a:t>
            </a:r>
            <a:r>
              <a:rPr lang="fr-FR" sz="2800" b="1" dirty="0" err="1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*)’ . (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D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)* . </a:t>
            </a:r>
            <a:r>
              <a:rPr lang="fr-FR" sz="2800" b="1" dirty="0" err="1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</a:t>
            </a:r>
            <a:r>
              <a:rPr lang="fr-FR" sz="24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 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fr-FR" b="1" dirty="0" smtClean="0">
                <a:solidFill>
                  <a:srgbClr val="FFFF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fr-FR" b="1" dirty="0">
              <a:solidFill>
                <a:srgbClr val="FFFF00"/>
              </a:solidFill>
              <a:latin typeface="Arial" charset="0"/>
              <a:ea typeface="ＭＳ Ｐゴシック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D 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= </a:t>
            </a:r>
            <a:r>
              <a:rPr lang="fr-FR" sz="2800" b="1" dirty="0" err="1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 . </a:t>
            </a:r>
            <a:r>
              <a:rPr lang="fr-FR" sz="2800" b="1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G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. (</a:t>
            </a:r>
            <a:r>
              <a:rPr lang="fr-FR" sz="2800" b="1" dirty="0" err="1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*)’</a:t>
            </a:r>
            <a:endParaRPr lang="fr-FR" sz="2400" dirty="0" smtClean="0">
              <a:solidFill>
                <a:srgbClr val="FFFF00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400" b="1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D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close to diagonal </a:t>
            </a:r>
            <a:r>
              <a:rPr lang="en-US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 2 options:</a:t>
            </a:r>
            <a:endParaRPr lang="nl-BE" sz="24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Invert only diagonal elements </a:t>
            </a:r>
            <a:r>
              <a:rPr lang="en-US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 (</a:t>
            </a:r>
            <a:r>
              <a:rPr lang="en-US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D</a:t>
            </a:r>
            <a:r>
              <a:rPr lang="en-US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-1</a:t>
            </a:r>
            <a:r>
              <a:rPr lang="en-US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)* is a diagonal matrix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Apply the same rules as for approximation of </a:t>
            </a:r>
            <a:r>
              <a:rPr lang="en-US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G</a:t>
            </a:r>
            <a:r>
              <a:rPr lang="en-US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-1</a:t>
            </a:r>
            <a:r>
              <a:rPr lang="en-US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 but for </a:t>
            </a:r>
            <a:r>
              <a:rPr lang="en-US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D</a:t>
            </a:r>
            <a:r>
              <a:rPr lang="en-US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-1</a:t>
            </a:r>
            <a:r>
              <a:rPr lang="en-US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  (</a:t>
            </a:r>
            <a:r>
              <a:rPr lang="en-US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D</a:t>
            </a:r>
            <a:r>
              <a:rPr lang="en-US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-1</a:t>
            </a:r>
            <a:r>
              <a:rPr lang="en-US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  <a:sym typeface="Wingdings"/>
              </a:rPr>
              <a:t>)* is a sparse matrix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fr-FR" sz="2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(</a:t>
            </a:r>
            <a:r>
              <a:rPr lang="fr-FR" sz="2800" b="1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D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)*=(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baseline="-25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2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*)’ . (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D</a:t>
            </a:r>
            <a:r>
              <a:rPr lang="fr-FR" sz="2800" baseline="-25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2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</a:t>
            </a:r>
            <a:r>
              <a:rPr lang="fr-FR" sz="2800" baseline="-25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 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 . 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baseline="-25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2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</a:t>
            </a:r>
            <a:r>
              <a:rPr lang="fr-FR" sz="24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 </a:t>
            </a:r>
          </a:p>
          <a:p>
            <a:pPr algn="ctr" eaLnBrk="1" hangingPunct="1">
              <a:lnSpc>
                <a:spcPct val="90000"/>
              </a:lnSpc>
            </a:pPr>
            <a:endParaRPr lang="nl-BE" sz="28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nl-BE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</p:spTree>
    <p:extLst>
      <p:ext uri="{BB962C8B-B14F-4D97-AF65-F5344CB8AC3E}">
        <p14:creationId xmlns:p14="http://schemas.microsoft.com/office/powerpoint/2010/main" val="2820202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8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Methods</a:t>
            </a:r>
            <a:r>
              <a:rPr lang="fr-FR" sz="3600" b="1" dirty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: </a:t>
            </a:r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Recursive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 approximation</a:t>
            </a:r>
            <a:endParaRPr lang="fr-FR" sz="3600" baseline="30000" dirty="0">
              <a:solidFill>
                <a:srgbClr val="93CDDD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BE" sz="2400" dirty="0">
                <a:solidFill>
                  <a:srgbClr val="FDEADB"/>
                </a:solidFill>
                <a:latin typeface="Arial" charset="0"/>
                <a:ea typeface="ＭＳ Ｐゴシック" charset="0"/>
              </a:rPr>
              <a:t>S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ame recursion may be repeated </a:t>
            </a:r>
            <a:r>
              <a:rPr lang="nl-BE" sz="2400" i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n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times on the “remaining </a:t>
            </a: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D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”</a:t>
            </a:r>
          </a:p>
          <a:p>
            <a:pPr eaLnBrk="1" hangingPunct="1">
              <a:lnSpc>
                <a:spcPct val="90000"/>
              </a:lnSpc>
            </a:pPr>
            <a:endParaRPr lang="nl-BE" sz="105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(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G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)*</a:t>
            </a:r>
            <a:r>
              <a:rPr lang="fr-FR" sz="2800" baseline="-25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n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=(</a:t>
            </a:r>
            <a:r>
              <a:rPr lang="fr-FR" sz="2800" b="1" dirty="0" err="1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</a:t>
            </a:r>
            <a:r>
              <a:rPr lang="fr-FR" sz="2800" baseline="-25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1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)’ . 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... . (</a:t>
            </a:r>
            <a:r>
              <a:rPr lang="fr-FR" sz="2800" dirty="0" err="1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</a:t>
            </a:r>
            <a:r>
              <a:rPr lang="fr-FR" sz="2800" baseline="-25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n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)’ . 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(</a:t>
            </a:r>
            <a:r>
              <a:rPr lang="fr-FR" sz="2800" b="1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D</a:t>
            </a:r>
            <a:r>
              <a:rPr lang="fr-FR" sz="2800" baseline="-25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n</a:t>
            </a:r>
            <a:r>
              <a:rPr lang="fr-FR" sz="2800" baseline="30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-1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)* . </a:t>
            </a:r>
            <a:r>
              <a:rPr lang="fr-FR" sz="2800" dirty="0" err="1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</a:t>
            </a:r>
            <a:r>
              <a:rPr lang="fr-FR" sz="2800" baseline="-25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n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 . ... . </a:t>
            </a:r>
            <a:r>
              <a:rPr lang="fr-FR" sz="2800" b="1" dirty="0" err="1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</a:t>
            </a:r>
            <a:r>
              <a:rPr lang="fr-FR" sz="28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*</a:t>
            </a:r>
            <a:r>
              <a:rPr lang="fr-FR" sz="2800" baseline="-25000" dirty="0" smtClean="0">
                <a:solidFill>
                  <a:srgbClr val="FFFF00"/>
                </a:solidFill>
                <a:latin typeface="Arial" charset="0"/>
                <a:ea typeface="ＭＳ Ｐゴシック" charset="0"/>
              </a:rPr>
              <a:t>1</a:t>
            </a:r>
            <a:endParaRPr lang="nl-BE" sz="2800" dirty="0" smtClean="0">
              <a:solidFill>
                <a:srgbClr val="FFFF00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4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At each round, new threshold </a:t>
            </a:r>
            <a:r>
              <a:rPr lang="nl-BE" sz="2400" i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p</a:t>
            </a:r>
          </a:p>
          <a:p>
            <a:pPr eaLnBrk="1" hangingPunct="1">
              <a:lnSpc>
                <a:spcPct val="90000"/>
              </a:lnSpc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2 computational bottle-necks are shown in this equation</a:t>
            </a:r>
            <a:endParaRPr lang="nl-BE" sz="20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Algorithm may be implemented in different ways</a:t>
            </a:r>
            <a:endParaRPr lang="nl-BE" sz="2000" i="1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nl-BE" sz="2400" dirty="0" smtClean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</p:spTree>
    <p:extLst>
      <p:ext uri="{BB962C8B-B14F-4D97-AF65-F5344CB8AC3E}">
        <p14:creationId xmlns:p14="http://schemas.microsoft.com/office/powerpoint/2010/main" val="4216501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6372F-BCF3-3040-8A02-51F7B41DCABC}" type="slidenum">
              <a:rPr lang="fr-FR" sz="1400">
                <a:solidFill>
                  <a:srgbClr val="FDEADB"/>
                </a:solidFill>
              </a:rPr>
              <a:pPr/>
              <a:t>9</a:t>
            </a:fld>
            <a:endParaRPr lang="fr-FR" sz="1400">
              <a:solidFill>
                <a:srgbClr val="FDEADB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Examples</a:t>
            </a:r>
            <a:r>
              <a:rPr lang="fr-FR" sz="3600" b="1" dirty="0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: </a:t>
            </a:r>
            <a:r>
              <a:rPr lang="fr-FR" sz="3600" b="1" dirty="0" err="1" smtClean="0">
                <a:solidFill>
                  <a:srgbClr val="93CDDD"/>
                </a:solidFill>
                <a:latin typeface="Arial Narrow" charset="0"/>
                <a:ea typeface="ＭＳ Ｐゴシック" charset="0"/>
              </a:rPr>
              <a:t>Material</a:t>
            </a:r>
            <a:endParaRPr lang="fr-FR" sz="3600" baseline="30000" dirty="0">
              <a:solidFill>
                <a:srgbClr val="93CDDD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352928" cy="432318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Dairy bulls data set:</a:t>
            </a:r>
          </a:p>
          <a:p>
            <a:pPr lvl="1" eaLnBrk="1" hangingPunct="1">
              <a:lnSpc>
                <a:spcPct val="90000"/>
              </a:lnSpc>
            </a:pPr>
            <a:r>
              <a:rPr lang="nl-BE" sz="2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1,718 genotyped bulls</a:t>
            </a:r>
          </a:p>
          <a:p>
            <a:pPr lvl="1" eaLnBrk="1" hangingPunct="1">
              <a:lnSpc>
                <a:spcPct val="90000"/>
              </a:lnSpc>
            </a:pPr>
            <a:r>
              <a:rPr lang="nl-BE" sz="2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38,416 SNP</a:t>
            </a:r>
          </a:p>
          <a:p>
            <a:pPr eaLnBrk="1" hangingPunct="1">
              <a:lnSpc>
                <a:spcPct val="90000"/>
              </a:lnSpc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Single-step genomic evaluations on Final Score, each evaluation uses a different (</a:t>
            </a: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nl-BE" sz="2400" baseline="30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-1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)* </a:t>
            </a:r>
          </a:p>
          <a:p>
            <a:pPr eaLnBrk="1" hangingPunct="1">
              <a:lnSpc>
                <a:spcPct val="90000"/>
              </a:lnSpc>
            </a:pP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Construction of </a:t>
            </a:r>
            <a:r>
              <a:rPr lang="nl-BE" sz="24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nl-BE" sz="24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:</a:t>
            </a:r>
            <a:endParaRPr lang="nl-BE" sz="24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nl-BE" sz="20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nl-BE" sz="2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=</a:t>
            </a:r>
            <a:r>
              <a:rPr lang="nl-BE" sz="20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ZZ</a:t>
            </a:r>
            <a:r>
              <a:rPr lang="nl-BE" sz="2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’/d</a:t>
            </a:r>
          </a:p>
          <a:p>
            <a:pPr lvl="1" eaLnBrk="1" hangingPunct="1">
              <a:lnSpc>
                <a:spcPct val="90000"/>
              </a:lnSpc>
            </a:pPr>
            <a:r>
              <a:rPr lang="nl-BE" sz="2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Both diagonals and off-diagonals of </a:t>
            </a:r>
            <a:r>
              <a:rPr lang="nl-BE" sz="20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G</a:t>
            </a:r>
            <a:r>
              <a:rPr lang="nl-BE" sz="2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 centered on </a:t>
            </a:r>
            <a:r>
              <a:rPr lang="nl-BE" sz="2000" b="1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A</a:t>
            </a:r>
            <a:r>
              <a:rPr lang="nl-BE" sz="2000" baseline="-25000" dirty="0" smtClean="0">
                <a:solidFill>
                  <a:srgbClr val="FDEADB"/>
                </a:solidFill>
                <a:latin typeface="Arial" charset="0"/>
                <a:ea typeface="ＭＳ Ｐゴシック" charset="0"/>
              </a:rPr>
              <a:t>22</a:t>
            </a:r>
            <a:endParaRPr lang="nl-BE" sz="2000" baseline="-25000" dirty="0">
              <a:solidFill>
                <a:srgbClr val="FDEADB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03188" y="6457950"/>
            <a:ext cx="6380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2000" i="1">
                <a:solidFill>
                  <a:srgbClr val="93CDDD"/>
                </a:solidFill>
                <a:latin typeface="Arial Narrow" charset="0"/>
              </a:rPr>
              <a:t>2011 ADSA-ASAS Joint Annual Meeting, New Orleans, July 10-14</a:t>
            </a:r>
          </a:p>
        </p:txBody>
      </p:sp>
    </p:spTree>
    <p:extLst>
      <p:ext uri="{BB962C8B-B14F-4D97-AF65-F5344CB8AC3E}">
        <p14:creationId xmlns:p14="http://schemas.microsoft.com/office/powerpoint/2010/main" val="646049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ouvelle présentation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é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2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24" charset="-128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2004:Modèles:Mes modèles:gembloux.pot</Template>
  <TotalTime>14301</TotalTime>
  <Words>1382</Words>
  <Application>Microsoft Macintosh PowerPoint</Application>
  <PresentationFormat>On-screen Show (4:3)</PresentationFormat>
  <Paragraphs>350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ＭＳ Ｐゴシック</vt:lpstr>
      <vt:lpstr>Myriad Pro</vt:lpstr>
      <vt:lpstr>Arial Narrow</vt:lpstr>
      <vt:lpstr>Nouvelle présentation</vt:lpstr>
      <vt:lpstr>A recursive method of approximation of the inverse of genomic relationship matrix</vt:lpstr>
      <vt:lpstr>Introduction </vt:lpstr>
      <vt:lpstr>Methods: Approximated inverse of G</vt:lpstr>
      <vt:lpstr>Methods: Case of A-1</vt:lpstr>
      <vt:lpstr>Methods: Case of G-1</vt:lpstr>
      <vt:lpstr>Methods: Case of G-1</vt:lpstr>
      <vt:lpstr>Methods: Approximation of D-1</vt:lpstr>
      <vt:lpstr>Methods: Recursive approximation</vt:lpstr>
      <vt:lpstr>Examples: Material</vt:lpstr>
      <vt:lpstr>Examples: Quality of approximation</vt:lpstr>
      <vt:lpstr>Examples: Incidence on evaluation</vt:lpstr>
      <vt:lpstr>Examples: Sparsity</vt:lpstr>
      <vt:lpstr>Examples: Others results</vt:lpstr>
      <vt:lpstr>Discussion</vt:lpstr>
      <vt:lpstr>Acknowledgements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on a Method to Compute Inverse of Genomic Relationships Matrix from Sparse Matrices</dc:title>
  <dc:creator>Utilisateur de la version d'évaluation de Office 20</dc:creator>
  <cp:lastModifiedBy>pierre faux</cp:lastModifiedBy>
  <cp:revision>123</cp:revision>
  <cp:lastPrinted>2010-07-08T19:02:37Z</cp:lastPrinted>
  <dcterms:created xsi:type="dcterms:W3CDTF">2010-07-02T20:32:13Z</dcterms:created>
  <dcterms:modified xsi:type="dcterms:W3CDTF">2011-07-11T16:54:08Z</dcterms:modified>
</cp:coreProperties>
</file>