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6869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8303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36606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54909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73213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9151628" algn="l" defTabSz="366065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0981956" algn="l" defTabSz="366065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2812280" algn="l" defTabSz="366065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4642603" algn="l" defTabSz="366065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210" y="190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4713" y="727075"/>
            <a:ext cx="2568575" cy="363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00575"/>
            <a:ext cx="5486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C6451A-35C5-4B60-819F-AC49BE57C3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1pPr>
    <a:lvl2pPr marL="1830328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2pPr>
    <a:lvl3pPr marL="3660652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3pPr>
    <a:lvl4pPr marL="5490976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4pPr>
    <a:lvl5pPr marL="7321304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5pPr>
    <a:lvl6pPr marL="9151628" algn="l" defTabSz="366065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981956" algn="l" defTabSz="366065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812280" algn="l" defTabSz="366065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642603" algn="l" defTabSz="366065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91673-45DF-4F20-8D15-2679B3777DA2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144713" y="727075"/>
            <a:ext cx="2568575" cy="36322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9574" y="13301404"/>
            <a:ext cx="25740835" cy="91705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9136" y="24257747"/>
            <a:ext cx="21201703" cy="10937270"/>
          </a:xfrm>
        </p:spPr>
        <p:txBody>
          <a:bodyPr/>
          <a:lstStyle>
            <a:lvl1pPr marL="0" indent="0" algn="ctr">
              <a:buNone/>
              <a:defRPr/>
            </a:lvl1pPr>
            <a:lvl2pPr marL="1830328" indent="0" algn="ctr">
              <a:buNone/>
              <a:defRPr/>
            </a:lvl2pPr>
            <a:lvl3pPr marL="3660652" indent="0" algn="ctr">
              <a:buNone/>
              <a:defRPr/>
            </a:lvl3pPr>
            <a:lvl4pPr marL="5490976" indent="0" algn="ctr">
              <a:buNone/>
              <a:defRPr/>
            </a:lvl4pPr>
            <a:lvl5pPr marL="7321304" indent="0" algn="ctr">
              <a:buNone/>
              <a:defRPr/>
            </a:lvl5pPr>
            <a:lvl6pPr marL="9151628" indent="0" algn="ctr">
              <a:buNone/>
              <a:defRPr/>
            </a:lvl6pPr>
            <a:lvl7pPr marL="10981956" indent="0" algn="ctr">
              <a:buNone/>
              <a:defRPr/>
            </a:lvl7pPr>
            <a:lvl8pPr marL="12812280" indent="0" algn="ctr">
              <a:buNone/>
              <a:defRPr/>
            </a:lvl8pPr>
            <a:lvl9pPr marL="14642603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4CDF-7411-4DC4-8E5F-C6B6007082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735AA-AD75-4416-B478-40D9FFE371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8228" y="1715903"/>
            <a:ext cx="6808702" cy="3652324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045" y="1715903"/>
            <a:ext cx="19834878" cy="3652324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ED3D-C2E2-4085-B527-20E801257C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8E520-77AA-433F-B2D8-53C0064381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0358" y="27511606"/>
            <a:ext cx="25740839" cy="8496877"/>
          </a:xfrm>
        </p:spPr>
        <p:txBody>
          <a:bodyPr anchor="t"/>
          <a:lstStyle>
            <a:lvl1pPr algn="l">
              <a:defRPr sz="163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0358" y="18144061"/>
            <a:ext cx="25740839" cy="9367545"/>
          </a:xfrm>
        </p:spPr>
        <p:txBody>
          <a:bodyPr anchor="b"/>
          <a:lstStyle>
            <a:lvl1pPr marL="0" indent="0">
              <a:buNone/>
              <a:defRPr sz="8000"/>
            </a:lvl1pPr>
            <a:lvl2pPr marL="1830328" indent="0">
              <a:buNone/>
              <a:defRPr sz="7500"/>
            </a:lvl2pPr>
            <a:lvl3pPr marL="3660652" indent="0">
              <a:buNone/>
              <a:defRPr sz="6700"/>
            </a:lvl3pPr>
            <a:lvl4pPr marL="5490976" indent="0">
              <a:buNone/>
              <a:defRPr sz="5900"/>
            </a:lvl4pPr>
            <a:lvl5pPr marL="7321304" indent="0">
              <a:buNone/>
              <a:defRPr sz="5900"/>
            </a:lvl5pPr>
            <a:lvl6pPr marL="9151628" indent="0">
              <a:buNone/>
              <a:defRPr sz="5900"/>
            </a:lvl6pPr>
            <a:lvl7pPr marL="10981956" indent="0">
              <a:buNone/>
              <a:defRPr sz="5900"/>
            </a:lvl7pPr>
            <a:lvl8pPr marL="12812280" indent="0">
              <a:buNone/>
              <a:defRPr sz="5900"/>
            </a:lvl8pPr>
            <a:lvl9pPr marL="14642603" indent="0">
              <a:buNone/>
              <a:defRPr sz="5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CD0F-CFEF-4C07-A30D-141F49086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049" y="9990352"/>
            <a:ext cx="13318615" cy="28248801"/>
          </a:xfrm>
        </p:spPr>
        <p:txBody>
          <a:bodyPr/>
          <a:lstStyle>
            <a:lvl1pPr>
              <a:defRPr sz="11300"/>
            </a:lvl1pPr>
            <a:lvl2pPr>
              <a:defRPr sz="9600"/>
            </a:lvl2pPr>
            <a:lvl3pPr>
              <a:defRPr sz="80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41963" y="9990352"/>
            <a:ext cx="13324969" cy="28248801"/>
          </a:xfrm>
        </p:spPr>
        <p:txBody>
          <a:bodyPr/>
          <a:lstStyle>
            <a:lvl1pPr>
              <a:defRPr sz="11300"/>
            </a:lvl1pPr>
            <a:lvl2pPr>
              <a:defRPr sz="9600"/>
            </a:lvl2pPr>
            <a:lvl3pPr>
              <a:defRPr sz="80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21987-4655-4066-A139-BD9A7ED44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049" y="9583624"/>
            <a:ext cx="13382187" cy="3991052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0328" indent="0">
              <a:buNone/>
              <a:defRPr sz="8000" b="1"/>
            </a:lvl2pPr>
            <a:lvl3pPr marL="3660652" indent="0">
              <a:buNone/>
              <a:defRPr sz="7500" b="1"/>
            </a:lvl3pPr>
            <a:lvl4pPr marL="5490976" indent="0">
              <a:buNone/>
              <a:defRPr sz="6700" b="1"/>
            </a:lvl4pPr>
            <a:lvl5pPr marL="7321304" indent="0">
              <a:buNone/>
              <a:defRPr sz="6700" b="1"/>
            </a:lvl5pPr>
            <a:lvl6pPr marL="9151628" indent="0">
              <a:buNone/>
              <a:defRPr sz="6700" b="1"/>
            </a:lvl6pPr>
            <a:lvl7pPr marL="10981956" indent="0">
              <a:buNone/>
              <a:defRPr sz="6700" b="1"/>
            </a:lvl7pPr>
            <a:lvl8pPr marL="12812280" indent="0">
              <a:buNone/>
              <a:defRPr sz="6700" b="1"/>
            </a:lvl8pPr>
            <a:lvl9pPr marL="14642603" indent="0">
              <a:buNone/>
              <a:defRPr sz="6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049" y="13574678"/>
            <a:ext cx="13382187" cy="24664475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5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4748" y="9583624"/>
            <a:ext cx="13382187" cy="3991052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0328" indent="0">
              <a:buNone/>
              <a:defRPr sz="8000" b="1"/>
            </a:lvl2pPr>
            <a:lvl3pPr marL="3660652" indent="0">
              <a:buNone/>
              <a:defRPr sz="7500" b="1"/>
            </a:lvl3pPr>
            <a:lvl4pPr marL="5490976" indent="0">
              <a:buNone/>
              <a:defRPr sz="6700" b="1"/>
            </a:lvl4pPr>
            <a:lvl5pPr marL="7321304" indent="0">
              <a:buNone/>
              <a:defRPr sz="6700" b="1"/>
            </a:lvl5pPr>
            <a:lvl6pPr marL="9151628" indent="0">
              <a:buNone/>
              <a:defRPr sz="6700" b="1"/>
            </a:lvl6pPr>
            <a:lvl7pPr marL="10981956" indent="0">
              <a:buNone/>
              <a:defRPr sz="6700" b="1"/>
            </a:lvl7pPr>
            <a:lvl8pPr marL="12812280" indent="0">
              <a:buNone/>
              <a:defRPr sz="6700" b="1"/>
            </a:lvl8pPr>
            <a:lvl9pPr marL="14642603" indent="0">
              <a:buNone/>
              <a:defRPr sz="6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4748" y="13574678"/>
            <a:ext cx="13382187" cy="24664475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5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7412A-C9CC-4CEF-A199-C0FB7BA5A4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776CE-DB85-4A1F-B564-300796A9D9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1BED-C766-4EBE-A953-AE7777231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053" y="1703194"/>
            <a:ext cx="9961939" cy="725762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7356" y="1703192"/>
            <a:ext cx="16929578" cy="36535959"/>
          </a:xfrm>
        </p:spPr>
        <p:txBody>
          <a:bodyPr/>
          <a:lstStyle>
            <a:lvl1pPr>
              <a:defRPr sz="12600"/>
            </a:lvl1pPr>
            <a:lvl2pPr>
              <a:defRPr sz="113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3053" y="8960810"/>
            <a:ext cx="9961939" cy="29278341"/>
          </a:xfrm>
        </p:spPr>
        <p:txBody>
          <a:bodyPr/>
          <a:lstStyle>
            <a:lvl1pPr marL="0" indent="0">
              <a:buNone/>
              <a:defRPr sz="5900"/>
            </a:lvl1pPr>
            <a:lvl2pPr marL="1830328" indent="0">
              <a:buNone/>
              <a:defRPr sz="4600"/>
            </a:lvl2pPr>
            <a:lvl3pPr marL="3660652" indent="0">
              <a:buNone/>
              <a:defRPr sz="3800"/>
            </a:lvl3pPr>
            <a:lvl4pPr marL="5490976" indent="0">
              <a:buNone/>
              <a:defRPr sz="3300"/>
            </a:lvl4pPr>
            <a:lvl5pPr marL="7321304" indent="0">
              <a:buNone/>
              <a:defRPr sz="3300"/>
            </a:lvl5pPr>
            <a:lvl6pPr marL="9151628" indent="0">
              <a:buNone/>
              <a:defRPr sz="3300"/>
            </a:lvl6pPr>
            <a:lvl7pPr marL="10981956" indent="0">
              <a:buNone/>
              <a:defRPr sz="3300"/>
            </a:lvl7pPr>
            <a:lvl8pPr marL="12812280" indent="0">
              <a:buNone/>
              <a:defRPr sz="3300"/>
            </a:lvl8pPr>
            <a:lvl9pPr marL="14642603" indent="0">
              <a:buNone/>
              <a:defRPr sz="3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7389-294F-4EA3-89F6-FEB4A167A5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7753" y="29964704"/>
            <a:ext cx="18162898" cy="3539838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7753" y="3825821"/>
            <a:ext cx="18162898" cy="25681304"/>
          </a:xfrm>
        </p:spPr>
        <p:txBody>
          <a:bodyPr/>
          <a:lstStyle>
            <a:lvl1pPr marL="0" indent="0">
              <a:buNone/>
              <a:defRPr sz="12600"/>
            </a:lvl1pPr>
            <a:lvl2pPr marL="1830328" indent="0">
              <a:buNone/>
              <a:defRPr sz="11300"/>
            </a:lvl2pPr>
            <a:lvl3pPr marL="3660652" indent="0">
              <a:buNone/>
              <a:defRPr sz="9600"/>
            </a:lvl3pPr>
            <a:lvl4pPr marL="5490976" indent="0">
              <a:buNone/>
              <a:defRPr sz="8000"/>
            </a:lvl4pPr>
            <a:lvl5pPr marL="7321304" indent="0">
              <a:buNone/>
              <a:defRPr sz="8000"/>
            </a:lvl5pPr>
            <a:lvl6pPr marL="9151628" indent="0">
              <a:buNone/>
              <a:defRPr sz="8000"/>
            </a:lvl6pPr>
            <a:lvl7pPr marL="10981956" indent="0">
              <a:buNone/>
              <a:defRPr sz="8000"/>
            </a:lvl7pPr>
            <a:lvl8pPr marL="12812280" indent="0">
              <a:buNone/>
              <a:defRPr sz="8000"/>
            </a:lvl8pPr>
            <a:lvl9pPr marL="14642603" indent="0">
              <a:buNone/>
              <a:defRPr sz="8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7753" y="33504537"/>
            <a:ext cx="18162898" cy="5020597"/>
          </a:xfrm>
        </p:spPr>
        <p:txBody>
          <a:bodyPr/>
          <a:lstStyle>
            <a:lvl1pPr marL="0" indent="0">
              <a:buNone/>
              <a:defRPr sz="5900"/>
            </a:lvl1pPr>
            <a:lvl2pPr marL="1830328" indent="0">
              <a:buNone/>
              <a:defRPr sz="4600"/>
            </a:lvl2pPr>
            <a:lvl3pPr marL="3660652" indent="0">
              <a:buNone/>
              <a:defRPr sz="3800"/>
            </a:lvl3pPr>
            <a:lvl4pPr marL="5490976" indent="0">
              <a:buNone/>
              <a:defRPr sz="3300"/>
            </a:lvl4pPr>
            <a:lvl5pPr marL="7321304" indent="0">
              <a:buNone/>
              <a:defRPr sz="3300"/>
            </a:lvl5pPr>
            <a:lvl6pPr marL="9151628" indent="0">
              <a:buNone/>
              <a:defRPr sz="3300"/>
            </a:lvl6pPr>
            <a:lvl7pPr marL="10981956" indent="0">
              <a:buNone/>
              <a:defRPr sz="3300"/>
            </a:lvl7pPr>
            <a:lvl8pPr marL="12812280" indent="0">
              <a:buNone/>
              <a:defRPr sz="3300"/>
            </a:lvl8pPr>
            <a:lvl9pPr marL="14642603" indent="0">
              <a:buNone/>
              <a:defRPr sz="3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F46F8-2A17-49EC-AA05-51E31DAFBE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3049" y="1715903"/>
            <a:ext cx="27253886" cy="713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6062" tIns="183033" rIns="366062" bIns="183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3049" y="9990352"/>
            <a:ext cx="27253886" cy="2824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6062" tIns="183033" rIns="366062" bIns="183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3049" y="38982710"/>
            <a:ext cx="7069355" cy="297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062" tIns="183033" rIns="366062" bIns="183033" numCol="1" anchor="t" anchorCtr="0" compatLnSpc="1">
            <a:prstTxWarp prst="textNoShape">
              <a:avLst/>
            </a:prstTxWarp>
          </a:bodyPr>
          <a:lstStyle>
            <a:lvl1pPr>
              <a:defRPr sz="5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3386" y="38982710"/>
            <a:ext cx="9593212" cy="297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062" tIns="183033" rIns="366062" bIns="183033" numCol="1" anchor="t" anchorCtr="0" compatLnSpc="1">
            <a:prstTxWarp prst="textNoShape">
              <a:avLst/>
            </a:prstTxWarp>
          </a:bodyPr>
          <a:lstStyle>
            <a:lvl1pPr algn="ctr">
              <a:defRPr sz="5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579" y="38982710"/>
            <a:ext cx="7069355" cy="297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062" tIns="183033" rIns="366062" bIns="183033" numCol="1" anchor="t" anchorCtr="0" compatLnSpc="1">
            <a:prstTxWarp prst="textNoShape">
              <a:avLst/>
            </a:prstTxWarp>
          </a:bodyPr>
          <a:lstStyle>
            <a:lvl1pPr algn="r">
              <a:defRPr sz="5900"/>
            </a:lvl1pPr>
          </a:lstStyle>
          <a:p>
            <a:pPr>
              <a:defRPr/>
            </a:pPr>
            <a:fld id="{1D86B70D-28E9-413A-A558-55F3B69BC0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5pPr>
      <a:lvl6pPr marL="1830328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6pPr>
      <a:lvl7pPr marL="3660652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7pPr>
      <a:lvl8pPr marL="5490976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8pPr>
      <a:lvl9pPr marL="7321304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9pPr>
    </p:titleStyle>
    <p:bodyStyle>
      <a:lvl1pPr marL="1372743" indent="-1372743" algn="l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+mn-ea"/>
          <a:cs typeface="+mn-cs"/>
        </a:defRPr>
      </a:lvl1pPr>
      <a:lvl2pPr marL="2974278" indent="-1143955" algn="l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2pPr>
      <a:lvl3pPr marL="4575814" indent="-915162" algn="l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</a:defRPr>
      </a:lvl3pPr>
      <a:lvl4pPr marL="6406142" indent="-915162" algn="l" rtl="0" eaLnBrk="0" fontAlgn="base" hangingPunct="0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</a:defRPr>
      </a:lvl4pPr>
      <a:lvl5pPr marL="8236462" indent="-915162" algn="l" rtl="0" eaLnBrk="0" fontAlgn="base" hangingPunct="0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5pPr>
      <a:lvl6pPr marL="10066790" indent="-915162" algn="l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6pPr>
      <a:lvl7pPr marL="11897118" indent="-915162" algn="l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7pPr>
      <a:lvl8pPr marL="13727441" indent="-915162" algn="l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8pPr>
      <a:lvl9pPr marL="15557765" indent="-915162" algn="l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830328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660652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490976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321304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151628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0981956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2280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42603" algn="l" defTabSz="3660652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mailto:ycaron@ulg.ac.be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23" descr="Fig2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67979" y="13195350"/>
            <a:ext cx="14418429" cy="554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5156" y="953990"/>
            <a:ext cx="28544423" cy="2599273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BE" sz="8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fr-BE" sz="8000" dirty="0" err="1" smtClean="0">
                <a:latin typeface="Times New Roman" pitchFamily="18" charset="0"/>
                <a:cs typeface="Times New Roman" pitchFamily="18" charset="0"/>
              </a:rPr>
              <a:t>optimized</a:t>
            </a:r>
            <a:r>
              <a:rPr lang="fr-BE" sz="8000" dirty="0" smtClean="0">
                <a:latin typeface="Times New Roman" pitchFamily="18" charset="0"/>
                <a:cs typeface="Times New Roman" pitchFamily="18" charset="0"/>
              </a:rPr>
              <a:t> DNA extraction and multiplex PCR for the </a:t>
            </a:r>
            <a:r>
              <a:rPr lang="fr-BE" sz="8000" dirty="0" err="1" smtClean="0"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fr-BE" sz="8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8000" i="1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8000" dirty="0" err="1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8000" dirty="0" smtClean="0">
                <a:latin typeface="Times New Roman" pitchFamily="18" charset="0"/>
                <a:cs typeface="Times New Roman" pitchFamily="18" charset="0"/>
              </a:rPr>
              <a:t>. in </a:t>
            </a:r>
            <a:r>
              <a:rPr lang="fr-BE" sz="8000" dirty="0" err="1" smtClean="0">
                <a:latin typeface="Times New Roman" pitchFamily="18" charset="0"/>
                <a:cs typeface="Times New Roman" pitchFamily="18" charset="0"/>
              </a:rPr>
              <a:t>lymnaeid</a:t>
            </a:r>
            <a:r>
              <a:rPr lang="fr-BE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8000" dirty="0" err="1" smtClean="0">
                <a:latin typeface="Times New Roman" pitchFamily="18" charset="0"/>
                <a:cs typeface="Times New Roman" pitchFamily="18" charset="0"/>
              </a:rPr>
              <a:t>snails</a:t>
            </a:r>
            <a:r>
              <a:rPr lang="fr-BE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5156" y="36885982"/>
            <a:ext cx="28587176" cy="288032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fr-BE" sz="3300" b="1" u="sng" dirty="0" err="1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fr-BE" sz="33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eaLnBrk="1" hangingPunct="1">
              <a:buFontTx/>
              <a:buChar char="-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Caron, Y.,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Rondelaud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D.,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Losson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B., 2008,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detection and quantification of a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digenean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infection in the snail host with special emphasis on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sp.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Parasitol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.  Res. 103, 735-744.</a:t>
            </a:r>
          </a:p>
          <a:p>
            <a:pPr algn="l" eaLnBrk="1" hangingPunct="1">
              <a:buFontTx/>
              <a:buChar char="-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Caron, Y.,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Righi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S.,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Lempereur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L.,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Saegerman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C.,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Losson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B., 2011,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An optimized DNA extraction and multiplex PCR for the detection of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sp. in 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Lymnaeids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snails.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Vet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Parasitol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 .178, 93-99.</a:t>
            </a:r>
          </a:p>
          <a:p>
            <a:pPr algn="l" eaLnBrk="1" hangingPunct="1">
              <a:buFontTx/>
              <a:buChar char="-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Kaplan, R.M., Dame, J.B., Reddy, G.R., Courtney, C.H., 1995,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 repetitive DNA probe for the sensitive detection of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 hepatica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infected snails.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J.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Parasitol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. 25, 601-610.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925156" y="3906318"/>
            <a:ext cx="28544423" cy="14116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6062" tIns="183033" rIns="366062" bIns="183033">
            <a:spAutoFit/>
          </a:bodyPr>
          <a:lstStyle/>
          <a:p>
            <a:pPr algn="ctr"/>
            <a:r>
              <a:rPr lang="fr-BE" sz="6700" dirty="0">
                <a:latin typeface="Times New Roman" pitchFamily="18" charset="0"/>
                <a:cs typeface="Times New Roman" pitchFamily="18" charset="0"/>
              </a:rPr>
              <a:t>Caron Y.</a:t>
            </a:r>
            <a:r>
              <a:rPr lang="fr-BE" sz="67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BE" sz="6700" dirty="0">
                <a:latin typeface="Times New Roman" pitchFamily="18" charset="0"/>
                <a:cs typeface="Times New Roman" pitchFamily="18" charset="0"/>
              </a:rPr>
              <a:t>, Righi S.</a:t>
            </a:r>
            <a:r>
              <a:rPr lang="fr-BE" sz="67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BE" sz="6700" dirty="0">
                <a:latin typeface="Times New Roman" pitchFamily="18" charset="0"/>
                <a:cs typeface="Times New Roman" pitchFamily="18" charset="0"/>
              </a:rPr>
              <a:t>, Lempereur L.</a:t>
            </a:r>
            <a:r>
              <a:rPr lang="fr-BE" sz="67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BE" sz="6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6700" dirty="0" err="1">
                <a:latin typeface="Times New Roman" pitchFamily="18" charset="0"/>
                <a:cs typeface="Times New Roman" pitchFamily="18" charset="0"/>
              </a:rPr>
              <a:t>Saegerman</a:t>
            </a:r>
            <a:r>
              <a:rPr lang="fr-BE" sz="6700" dirty="0">
                <a:latin typeface="Times New Roman" pitchFamily="18" charset="0"/>
                <a:cs typeface="Times New Roman" pitchFamily="18" charset="0"/>
              </a:rPr>
              <a:t> C.</a:t>
            </a:r>
            <a:r>
              <a:rPr lang="fr-BE" sz="67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BE" sz="6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6700" dirty="0" err="1">
                <a:latin typeface="Times New Roman" pitchFamily="18" charset="0"/>
                <a:cs typeface="Times New Roman" pitchFamily="18" charset="0"/>
              </a:rPr>
              <a:t>Losson</a:t>
            </a:r>
            <a:r>
              <a:rPr lang="fr-BE" sz="6700" dirty="0">
                <a:latin typeface="Times New Roman" pitchFamily="18" charset="0"/>
                <a:cs typeface="Times New Roman" pitchFamily="18" charset="0"/>
              </a:rPr>
              <a:t> B.</a:t>
            </a:r>
            <a:r>
              <a:rPr lang="fr-BE" sz="6700" baseline="30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fr-FR" sz="67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12026" y="5312937"/>
            <a:ext cx="23077114" cy="387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6062" tIns="183033" rIns="366062" bIns="183033">
            <a:spAutoFit/>
          </a:bodyPr>
          <a:lstStyle/>
          <a:p>
            <a:pPr algn="just"/>
            <a:r>
              <a:rPr lang="fr-BE" sz="38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Parasitology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Pathology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Parasitic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Diseases</a:t>
            </a:r>
            <a:endParaRPr lang="fr-BE" sz="3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BE" sz="38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Unit in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Epidemiology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Veterinary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Science (UREAR)</a:t>
            </a:r>
          </a:p>
          <a:p>
            <a:pPr algn="just"/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Veterinary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Medicine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Infectious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Parasitic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of Liège, 20 Boulevard de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Colonster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, B43a, 4000 Liège,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Belgium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BE" sz="3800" b="1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fr-BE" sz="3800" b="1" dirty="0">
                <a:latin typeface="Times New Roman" pitchFamily="18" charset="0"/>
                <a:cs typeface="Times New Roman" pitchFamily="18" charset="0"/>
                <a:hlinkClick r:id="rId4"/>
              </a:rPr>
              <a:t>ycaron@ulg.ac.be</a:t>
            </a:r>
            <a:endParaRPr lang="fr-BE" sz="3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BE" sz="3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BE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Veterinary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Science Institute,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 Center of El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Tarf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, B.P 73000 El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Tarf</a:t>
            </a:r>
            <a:r>
              <a:rPr lang="fr-BE" sz="3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3800" b="1" i="1" dirty="0" err="1">
                <a:latin typeface="Times New Roman" pitchFamily="18" charset="0"/>
                <a:cs typeface="Times New Roman" pitchFamily="18" charset="0"/>
              </a:rPr>
              <a:t>Algeria</a:t>
            </a:r>
            <a:endParaRPr lang="fr-BE" sz="3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6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77447" y="5058446"/>
            <a:ext cx="4684641" cy="34193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9090057" y="40177423"/>
            <a:ext cx="6923138" cy="18931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6062" tIns="183033" rIns="366062" bIns="183033">
            <a:spAutoFit/>
          </a:bodyPr>
          <a:lstStyle/>
          <a:p>
            <a:pPr algn="ctr"/>
            <a:r>
              <a:rPr lang="fr-BE" sz="3300" b="1" dirty="0">
                <a:latin typeface="Times New Roman" pitchFamily="18" charset="0"/>
                <a:cs typeface="Times New Roman" pitchFamily="18" charset="0"/>
              </a:rPr>
              <a:t>Meeting of the </a:t>
            </a:r>
            <a:r>
              <a:rPr lang="fr-BE" sz="3300" b="1" dirty="0" err="1">
                <a:latin typeface="Times New Roman" pitchFamily="18" charset="0"/>
                <a:cs typeface="Times New Roman" pitchFamily="18" charset="0"/>
              </a:rPr>
              <a:t>Belgian</a:t>
            </a:r>
            <a:r>
              <a:rPr lang="fr-BE" sz="3300" b="1" dirty="0">
                <a:latin typeface="Times New Roman" pitchFamily="18" charset="0"/>
                <a:cs typeface="Times New Roman" pitchFamily="18" charset="0"/>
              </a:rPr>
              <a:t> Society for </a:t>
            </a:r>
            <a:r>
              <a:rPr lang="fr-BE" sz="3300" b="1" dirty="0" err="1">
                <a:latin typeface="Times New Roman" pitchFamily="18" charset="0"/>
                <a:cs typeface="Times New Roman" pitchFamily="18" charset="0"/>
              </a:rPr>
              <a:t>Parasitology</a:t>
            </a:r>
            <a:r>
              <a:rPr lang="fr-BE" sz="33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BE" sz="3300" b="1" dirty="0">
                <a:latin typeface="Times New Roman" pitchFamily="18" charset="0"/>
                <a:cs typeface="Times New Roman" pitchFamily="18" charset="0"/>
              </a:rPr>
              <a:t>Liège – </a:t>
            </a:r>
            <a:r>
              <a:rPr lang="fr-BE" sz="3300" b="1" dirty="0" err="1"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fr-BE" sz="3300" b="1" dirty="0">
                <a:latin typeface="Times New Roman" pitchFamily="18" charset="0"/>
                <a:cs typeface="Times New Roman" pitchFamily="18" charset="0"/>
              </a:rPr>
              <a:t> 10th, 2011</a:t>
            </a:r>
            <a:endParaRPr lang="fr-FR" sz="3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25156" y="9782496"/>
            <a:ext cx="28544423" cy="2908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6062" tIns="183033" rIns="366062" bIns="183033">
            <a:spAutoFit/>
          </a:bodyPr>
          <a:lstStyle/>
          <a:p>
            <a:pPr algn="just"/>
            <a:r>
              <a:rPr lang="fr-BE" sz="3300" b="1" u="sng" dirty="0">
                <a:latin typeface="Times New Roman" pitchFamily="18" charset="0"/>
                <a:cs typeface="Times New Roman" pitchFamily="18" charset="0"/>
              </a:rPr>
              <a:t>Introduction:</a:t>
            </a:r>
          </a:p>
          <a:p>
            <a:pPr algn="just"/>
            <a:r>
              <a:rPr lang="en-US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US" sz="3300" i="1" dirty="0">
                <a:latin typeface="Times New Roman" pitchFamily="18" charset="0"/>
                <a:cs typeface="Times New Roman" pitchFamily="18" charset="0"/>
              </a:rPr>
              <a:t> hepatica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the common liver fluke is a widely distributed parasitic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helminth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To determine the ability of a snail species to act as intermediate host, quick, cheap, and reliable tools are required and particularly during large epidemiological surveys dealing with large samples (&gt;1000 snails). All steps from DNA extraction to PCR must be efficient and reproducible.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Indeed, molecular-based tools offer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specificity and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better detection limit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than microscope based tools (Caron  et al., 2008).  Here, a new multiplex PCR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detect accurately </a:t>
            </a:r>
            <a:r>
              <a:rPr lang="en-US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sp. infection in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lymnaeid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intermediate hosts was described (Caron et al., 2011).</a:t>
            </a:r>
            <a:endParaRPr lang="fr-FR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925156" y="13051335"/>
            <a:ext cx="13553836" cy="20594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6062" tIns="183033" rIns="366062" bIns="183033">
            <a:spAutoFit/>
          </a:bodyPr>
          <a:lstStyle/>
          <a:p>
            <a:r>
              <a:rPr lang="fr-BE" sz="3300" b="1" u="sng" dirty="0" err="1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fr-BE" sz="3300" b="1" u="sng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fr-BE" sz="3300" b="1" u="sng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fr-BE" sz="3300" b="1" u="sng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BE" sz="3300" b="1" u="sng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BE" sz="33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BE" sz="3300" b="1" i="1" dirty="0">
                <a:latin typeface="Times New Roman" pitchFamily="18" charset="0"/>
                <a:cs typeface="Times New Roman" pitchFamily="18" charset="0"/>
              </a:rPr>
              <a:t>DNA extraction</a:t>
            </a:r>
          </a:p>
          <a:p>
            <a:pPr algn="just"/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ninety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six 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Galba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truncatula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collected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in April 2008 in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Boutheldja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Algeria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extracted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Chelex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®-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DNA extraction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(Caron et al., 2011).</a:t>
            </a:r>
          </a:p>
          <a:p>
            <a:pPr algn="just"/>
            <a:r>
              <a:rPr lang="fr-BE" sz="3300" b="1" i="1" dirty="0">
                <a:latin typeface="Times New Roman" pitchFamily="18" charset="0"/>
                <a:cs typeface="Times New Roman" pitchFamily="18" charset="0"/>
              </a:rPr>
              <a:t>Multiplex PCR</a:t>
            </a:r>
          </a:p>
          <a:p>
            <a:pPr algn="just"/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This multiplex PCR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assay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amplifies the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highly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repeated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124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(Kaplan et al., 1995) and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ITS-2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snails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(500-600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).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primers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, for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Fsh1 (sens) 5’-GAT-CAA-TTC-ACC-CAT-TTC-CGT-TAG-TCC-TAC-3’ and Fsh2 (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antisens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5’-AAA-CTG-GGC-TTA-AAC-GGC-GTC-CTA-CGG-GCA-3’ and for ITS-2 News2 (sens) 5’-TGT-GTC-GAT-GAA-GAA-CGC-AG-3’and Its2Rixo (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antisens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5’-TTC-TAT-GCT-TAA-ATT-CAG-GGG-3’.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sequences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amplified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 commercial kit (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Taq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PCR Master Mix,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Qiagen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in a Peltier Thermal Cycler (MJ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an initial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denaturation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step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95°C for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minutes,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followed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by 40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denaturation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cycles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95°C for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minute,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annealing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56°C for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minute, extension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72°C for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minute and a final extension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72°C for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minutes.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ITS-2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band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acts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as an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control: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absence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indicates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PCR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inhibitors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To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PCR,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pools (of max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snails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mixing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one µl 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The gel 1 shows the </a:t>
            </a:r>
            <a:r>
              <a:rPr lang="fr-BE" sz="3300" u="sng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pools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PCR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done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positive pool.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dilution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tested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pooled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Six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snails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ninety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six (6.25%)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harboured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BE" sz="33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BE" sz="3300" b="1" i="1" dirty="0" err="1">
                <a:latin typeface="Times New Roman" pitchFamily="18" charset="0"/>
                <a:cs typeface="Times New Roman" pitchFamily="18" charset="0"/>
              </a:rPr>
              <a:t>Limit</a:t>
            </a:r>
            <a:r>
              <a:rPr lang="fr-BE" sz="3300" b="1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b="1" i="1" dirty="0" err="1">
                <a:latin typeface="Times New Roman" pitchFamily="18" charset="0"/>
                <a:cs typeface="Times New Roman" pitchFamily="18" charset="0"/>
              </a:rPr>
              <a:t>detection</a:t>
            </a:r>
            <a:endParaRPr lang="fr-BE" sz="33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limit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assessed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fold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dilutions of one pool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containing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naturally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snail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and 9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specimens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The gel 2 shows 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BE" sz="3300" u="sng" dirty="0" err="1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the technique 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BE" sz="3300" u="sng" dirty="0" err="1"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i="1" u="sng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u="sng" dirty="0" err="1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. DNA up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to a total 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concentration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of 100 </a:t>
            </a:r>
            <a:r>
              <a:rPr lang="fr-BE" sz="3300" u="sng" dirty="0" err="1"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In a second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experiment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hepatica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truncatula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snails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PCR mixture but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trematode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fold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diluted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disappearance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signal.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The gel 3 </a:t>
            </a:r>
            <a:r>
              <a:rPr lang="fr-BE" sz="3300" u="sng" dirty="0" err="1" smtClean="0">
                <a:latin typeface="Times New Roman" pitchFamily="18" charset="0"/>
                <a:cs typeface="Times New Roman" pitchFamily="18" charset="0"/>
              </a:rPr>
              <a:t>illustrates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BE" sz="3300" u="sng" dirty="0" err="1" smtClean="0">
                <a:latin typeface="Times New Roman" pitchFamily="18" charset="0"/>
                <a:cs typeface="Times New Roman" pitchFamily="18" charset="0"/>
              </a:rPr>
              <a:t>disappearance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i="1" u="sng" dirty="0" err="1" smtClean="0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u="sng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u="sng" dirty="0" err="1" smtClean="0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u="sng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concentration of 100 fg </a:t>
            </a:r>
            <a:r>
              <a:rPr lang="fr-BE" sz="3300" u="sng" dirty="0" err="1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fr-BE" sz="3300" u="sng" dirty="0">
                <a:latin typeface="Times New Roman" pitchFamily="18" charset="0"/>
                <a:cs typeface="Times New Roman" pitchFamily="18" charset="0"/>
              </a:rPr>
              <a:t> the ITS-2 band </a:t>
            </a:r>
            <a:r>
              <a:rPr lang="fr-BE" sz="3300" u="sng" dirty="0" err="1" smtClean="0">
                <a:latin typeface="Times New Roman" pitchFamily="18" charset="0"/>
                <a:cs typeface="Times New Roman" pitchFamily="18" charset="0"/>
              </a:rPr>
              <a:t>remains</a:t>
            </a:r>
            <a:r>
              <a:rPr lang="fr-BE" sz="33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BE" sz="33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BE" sz="3300" b="1" i="1" dirty="0" err="1">
                <a:latin typeface="Times New Roman" pitchFamily="18" charset="0"/>
                <a:cs typeface="Times New Roman" pitchFamily="18" charset="0"/>
              </a:rPr>
              <a:t>Specificity</a:t>
            </a:r>
            <a:endParaRPr lang="fr-BE" sz="33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trematodes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Paramphistomum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daubneyi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Dicrocoelium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dendriticum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Fascioloides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 magna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tested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multiplex PCR.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No cross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reaction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dentriticum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F. magna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As far as 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daubneyi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concerned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 band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detected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400 and 500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9" name="Text Box 148"/>
          <p:cNvSpPr txBox="1">
            <a:spLocks noChangeArrowheads="1"/>
          </p:cNvSpPr>
          <p:nvPr/>
        </p:nvSpPr>
        <p:spPr bwMode="auto">
          <a:xfrm>
            <a:off x="925156" y="34077670"/>
            <a:ext cx="28587176" cy="24009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6062" tIns="183033" rIns="366062" bIns="183033">
            <a:spAutoFit/>
          </a:bodyPr>
          <a:lstStyle/>
          <a:p>
            <a:r>
              <a:rPr lang="fr-BE" sz="3300" b="1" u="sng" dirty="0">
                <a:latin typeface="Times New Roman" pitchFamily="18" charset="0"/>
                <a:cs typeface="Times New Roman" pitchFamily="18" charset="0"/>
              </a:rPr>
              <a:t>Discussion and conclusions: </a:t>
            </a:r>
          </a:p>
          <a:p>
            <a:pPr algn="just"/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important to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false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in an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epidemiological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size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large and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estimated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prevalence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protocol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described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efficient DNA extraction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resence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of an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control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optimal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limit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pooling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specificity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 smtClean="0">
                <a:latin typeface="Times New Roman" pitchFamily="18" charset="0"/>
                <a:cs typeface="Times New Roman" pitchFamily="18" charset="0"/>
              </a:rPr>
              <a:t>conduced</a:t>
            </a:r>
            <a:r>
              <a:rPr lang="fr-BE" sz="330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BE" sz="33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reliable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tool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BE" sz="33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0" name="Picture 161" descr="Image1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904810" y="7052775"/>
            <a:ext cx="4462848" cy="29742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61" name="Picture 162" descr="logobs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801572" y="40125975"/>
            <a:ext cx="2451983" cy="194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63" descr="logo pondscap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42443" y="40095980"/>
            <a:ext cx="3168352" cy="193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ZoneTexte 47"/>
          <p:cNvSpPr txBox="1">
            <a:spLocks noChangeArrowheads="1"/>
          </p:cNvSpPr>
          <p:nvPr/>
        </p:nvSpPr>
        <p:spPr bwMode="auto">
          <a:xfrm>
            <a:off x="14850728" y="18739966"/>
            <a:ext cx="14704514" cy="138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6062" tIns="183033" rIns="366062" bIns="183033">
            <a:spAutoFit/>
          </a:bodyPr>
          <a:lstStyle/>
          <a:p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Gel 1 – Positive pools for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 : (8) and (9);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Molecular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size marker </a:t>
            </a:r>
          </a:p>
          <a:p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(M);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control (C-); Positive control (C+).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19752236" y="14707518"/>
            <a:ext cx="2648612" cy="89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6062" tIns="183033" rIns="366062" bIns="183033">
            <a:spAutoFit/>
          </a:bodyPr>
          <a:lstStyle/>
          <a:p>
            <a:r>
              <a:rPr lang="fr-BE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ITS-2 band</a:t>
            </a:r>
            <a:endParaRPr lang="en-US" sz="3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Connecteur droit avec flèche 50"/>
          <p:cNvCxnSpPr/>
          <p:nvPr/>
        </p:nvCxnSpPr>
        <p:spPr>
          <a:xfrm rot="10800000" flipV="1">
            <a:off x="18601558" y="15283582"/>
            <a:ext cx="1157032" cy="86430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ZoneTexte 52"/>
          <p:cNvSpPr txBox="1">
            <a:spLocks noChangeArrowheads="1"/>
          </p:cNvSpPr>
          <p:nvPr/>
        </p:nvSpPr>
        <p:spPr bwMode="auto">
          <a:xfrm>
            <a:off x="19205508" y="17227798"/>
            <a:ext cx="3735287" cy="87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6062" tIns="183033" rIns="366062" bIns="183033">
            <a:spAutoFit/>
          </a:bodyPr>
          <a:lstStyle/>
          <a:p>
            <a:r>
              <a:rPr lang="fr-BE" sz="33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fr-BE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fr-BE" sz="3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band</a:t>
            </a:r>
            <a:endParaRPr lang="en-US" sz="3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22924543" y="17875870"/>
            <a:ext cx="1443117" cy="2923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ZoneTexte 55"/>
          <p:cNvSpPr txBox="1">
            <a:spLocks noChangeArrowheads="1"/>
          </p:cNvSpPr>
          <p:nvPr/>
        </p:nvSpPr>
        <p:spPr bwMode="auto">
          <a:xfrm>
            <a:off x="14850733" y="22196350"/>
            <a:ext cx="7219894" cy="138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6062" tIns="183033" rIns="366062" bIns="183033">
            <a:spAutoFit/>
          </a:bodyPr>
          <a:lstStyle/>
          <a:p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Gel 2 –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fold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dilution of a positive </a:t>
            </a:r>
          </a:p>
          <a:p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pool 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(1) 1 µg to (6) 10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ZoneTexte 56"/>
          <p:cNvSpPr txBox="1">
            <a:spLocks noChangeArrowheads="1"/>
          </p:cNvSpPr>
          <p:nvPr/>
        </p:nvSpPr>
        <p:spPr bwMode="auto">
          <a:xfrm>
            <a:off x="15715328" y="32277470"/>
            <a:ext cx="13617404" cy="138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6062" tIns="183033" rIns="366062" bIns="183033">
            <a:spAutoFit/>
          </a:bodyPr>
          <a:lstStyle/>
          <a:p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Gel 3 –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tube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contains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 constant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quantity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snail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DNA (100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fold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dilution of </a:t>
            </a:r>
            <a:r>
              <a:rPr lang="fr-BE" sz="3300" i="1" dirty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fr-BE" sz="3300" i="1" dirty="0" err="1">
                <a:latin typeface="Times New Roman" pitchFamily="18" charset="0"/>
                <a:cs typeface="Times New Roman" pitchFamily="18" charset="0"/>
              </a:rPr>
              <a:t>hepatica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fr-BE" sz="33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fr-BE" sz="3300" dirty="0">
                <a:latin typeface="Times New Roman" pitchFamily="18" charset="0"/>
                <a:cs typeface="Times New Roman" pitchFamily="18" charset="0"/>
              </a:rPr>
              <a:t> to 100 fg).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0" name="Image 24" descr="Fig4.t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44843" y="20108118"/>
            <a:ext cx="6630703" cy="555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Image 25" descr="Fig5.t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067979" y="25940766"/>
            <a:ext cx="14418429" cy="630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ZoneTexte 23"/>
          <p:cNvSpPr txBox="1"/>
          <p:nvPr/>
        </p:nvSpPr>
        <p:spPr>
          <a:xfrm>
            <a:off x="7363123" y="40414374"/>
            <a:ext cx="9147954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sz="3300" b="1" dirty="0" smtClean="0">
                <a:latin typeface="Times New Roman" pitchFamily="18" charset="0"/>
                <a:cs typeface="Times New Roman" pitchFamily="18" charset="0"/>
              </a:rPr>
              <a:t>23rd. International </a:t>
            </a:r>
            <a:r>
              <a:rPr lang="fr-BE" sz="3300" b="1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fr-BE" sz="3300" b="1" dirty="0" smtClean="0">
                <a:latin typeface="Times New Roman" pitchFamily="18" charset="0"/>
                <a:cs typeface="Times New Roman" pitchFamily="18" charset="0"/>
              </a:rPr>
              <a:t> of the World</a:t>
            </a:r>
          </a:p>
          <a:p>
            <a:r>
              <a:rPr lang="fr-BE" sz="3300" b="1" dirty="0" smtClean="0">
                <a:latin typeface="Times New Roman" pitchFamily="18" charset="0"/>
                <a:cs typeface="Times New Roman" pitchFamily="18" charset="0"/>
              </a:rPr>
              <a:t>Association for the </a:t>
            </a:r>
            <a:r>
              <a:rPr lang="fr-BE" sz="3300" b="1" dirty="0" err="1" smtClean="0">
                <a:latin typeface="Times New Roman" pitchFamily="18" charset="0"/>
                <a:cs typeface="Times New Roman" pitchFamily="18" charset="0"/>
              </a:rPr>
              <a:t>Advancement</a:t>
            </a:r>
            <a:r>
              <a:rPr lang="fr-BE" sz="33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BE" sz="3300" b="1" dirty="0" err="1" smtClean="0">
                <a:latin typeface="Times New Roman" pitchFamily="18" charset="0"/>
                <a:cs typeface="Times New Roman" pitchFamily="18" charset="0"/>
              </a:rPr>
              <a:t>Veterinary</a:t>
            </a:r>
            <a:r>
              <a:rPr lang="fr-BE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BE" sz="3300" b="1" dirty="0" err="1" smtClean="0">
                <a:latin typeface="Times New Roman" pitchFamily="18" charset="0"/>
                <a:cs typeface="Times New Roman" pitchFamily="18" charset="0"/>
              </a:rPr>
              <a:t>Parasitology</a:t>
            </a:r>
            <a:r>
              <a:rPr lang="fr-BE" sz="3300" b="1" dirty="0" smtClean="0">
                <a:latin typeface="Times New Roman" pitchFamily="18" charset="0"/>
                <a:cs typeface="Times New Roman" pitchFamily="18" charset="0"/>
              </a:rPr>
              <a:t> – Buenos Aires – August  21-25, 2011</a:t>
            </a:r>
            <a:endParaRPr lang="en-US" sz="3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Image 24" descr="logo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74891" y="40030660"/>
            <a:ext cx="1296144" cy="2187759"/>
          </a:xfrm>
          <a:prstGeom prst="rect">
            <a:avLst/>
          </a:prstGeom>
        </p:spPr>
      </p:pic>
      <p:pic>
        <p:nvPicPr>
          <p:cNvPr id="26" name="Picture 17" descr="evpc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142964" y="40126342"/>
            <a:ext cx="1381399" cy="1800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1013</Words>
  <Application>Microsoft Office PowerPoint</Application>
  <PresentationFormat>Personnalisé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Modèle par défaut</vt:lpstr>
      <vt:lpstr>An optimized DNA extraction and multiplex PCR for the detection of Fasciola sp. in lymnaeid snails.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and costless new DNA extraction method from lymnaeids snails</dc:title>
  <dc:creator>Caron</dc:creator>
  <cp:lastModifiedBy>u195662</cp:lastModifiedBy>
  <cp:revision>51</cp:revision>
  <dcterms:created xsi:type="dcterms:W3CDTF">2008-08-15T09:21:36Z</dcterms:created>
  <dcterms:modified xsi:type="dcterms:W3CDTF">2011-06-06T10:05:08Z</dcterms:modified>
</cp:coreProperties>
</file>