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sldIdLst>
    <p:sldId id="256" r:id="rId2"/>
    <p:sldId id="277" r:id="rId3"/>
    <p:sldId id="289" r:id="rId4"/>
    <p:sldId id="294" r:id="rId5"/>
    <p:sldId id="276" r:id="rId6"/>
    <p:sldId id="291" r:id="rId7"/>
    <p:sldId id="295" r:id="rId8"/>
    <p:sldId id="296" r:id="rId9"/>
    <p:sldId id="280" r:id="rId10"/>
    <p:sldId id="292" r:id="rId11"/>
    <p:sldId id="281" r:id="rId12"/>
    <p:sldId id="290" r:id="rId13"/>
    <p:sldId id="282" r:id="rId14"/>
    <p:sldId id="283" r:id="rId15"/>
    <p:sldId id="286" r:id="rId16"/>
    <p:sldId id="288" r:id="rId17"/>
    <p:sldId id="272" r:id="rId18"/>
    <p:sldId id="293" r:id="rId19"/>
    <p:sldId id="287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FFECE5"/>
    <a:srgbClr val="FFCCCC"/>
    <a:srgbClr val="FFF3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389" autoAdjust="0"/>
    <p:restoredTop sz="94667" autoAdjust="0"/>
  </p:normalViewPr>
  <p:slideViewPr>
    <p:cSldViewPr>
      <p:cViewPr>
        <p:scale>
          <a:sx n="80" d="100"/>
          <a:sy n="80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88CAE-446A-4275-99FF-EAE146E1FC47}" type="datetimeFigureOut">
              <a:rPr lang="fr-BE" smtClean="0"/>
              <a:pPr/>
              <a:t>21/07/2011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9E14D-0E50-41CA-9280-90EFAACB1C1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Ne pas oublier</a:t>
            </a:r>
            <a:r>
              <a:rPr lang="fr-BE" baseline="0" dirty="0" smtClean="0"/>
              <a:t> de dire que cette espèce est une espèce modèle d’espèce invasive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E14D-0E50-41CA-9280-90EFAACB1C13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B7F6DE-9D5A-4CA3-BC81-53565BA694BB}" type="datetime1">
              <a:rPr lang="fr-BE" smtClean="0"/>
              <a:pPr/>
              <a:t>21/07/2011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DA74546-C436-43A7-8219-F331565A497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C8F4-6E38-4549-811B-FFF8AC1007D9}" type="datetime1">
              <a:rPr lang="fr-BE" smtClean="0"/>
              <a:pPr/>
              <a:t>21/07/2011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4546-C436-43A7-8219-F331565A497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52F1-565C-4DE0-828D-4B7400C30365}" type="datetime1">
              <a:rPr lang="fr-BE" smtClean="0"/>
              <a:pPr/>
              <a:t>21/07/2011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4546-C436-43A7-8219-F331565A497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A4DAA7-1B6B-48C4-9088-286E7231F065}" type="datetime1">
              <a:rPr lang="fr-BE" smtClean="0"/>
              <a:pPr/>
              <a:t>21/07/2011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A74546-C436-43A7-8219-F331565A497E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7DAF216-6B73-466D-BCDC-666898F6490D}" type="datetime1">
              <a:rPr lang="fr-BE" smtClean="0"/>
              <a:pPr/>
              <a:t>21/07/2011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DA74546-C436-43A7-8219-F331565A497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1654-5531-41F3-8A5A-FD2131E625F9}" type="datetime1">
              <a:rPr lang="fr-BE" smtClean="0"/>
              <a:pPr/>
              <a:t>21/07/2011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4546-C436-43A7-8219-F331565A497E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60B9-4C66-4AB5-81D7-89F264E8D6BD}" type="datetime1">
              <a:rPr lang="fr-BE" smtClean="0"/>
              <a:pPr/>
              <a:t>21/07/2011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4546-C436-43A7-8219-F331565A497E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8D8007-640F-444C-AB31-725B7E4B47F3}" type="datetime1">
              <a:rPr lang="fr-BE" smtClean="0"/>
              <a:pPr/>
              <a:t>21/07/2011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A74546-C436-43A7-8219-F331565A497E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F42A-6830-4B1B-B123-1895C21457E2}" type="datetime1">
              <a:rPr lang="fr-BE" smtClean="0"/>
              <a:pPr/>
              <a:t>21/07/2011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4546-C436-43A7-8219-F331565A497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EEBA17-BF6B-4C63-A943-FF961A8347C4}" type="datetime1">
              <a:rPr lang="fr-BE" smtClean="0"/>
              <a:pPr/>
              <a:t>21/07/2011</a:t>
            </a:fld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A74546-C436-43A7-8219-F331565A497E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0C61B2-1FDF-49EF-ABEC-85AD2CF390C0}" type="datetime1">
              <a:rPr lang="fr-BE" smtClean="0"/>
              <a:pPr/>
              <a:t>21/07/2011</a:t>
            </a:fld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A74546-C436-43A7-8219-F331565A497E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0FD8F7-737B-40CC-B8DE-442E02B76BBF}" type="datetime1">
              <a:rPr lang="fr-BE" smtClean="0"/>
              <a:pPr/>
              <a:t>21/07/2011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DA74546-C436-43A7-8219-F331565A497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9592" y="1772816"/>
            <a:ext cx="7272808" cy="2016224"/>
          </a:xfrm>
          <a:prstGeom prst="rect">
            <a:avLst/>
          </a:prstGeom>
          <a:solidFill>
            <a:srgbClr val="FFECE5"/>
          </a:solidFill>
          <a:ln w="444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899592" y="1966686"/>
            <a:ext cx="7272808" cy="1678338"/>
          </a:xfrm>
        </p:spPr>
        <p:txBody>
          <a:bodyPr>
            <a:noAutofit/>
          </a:bodyPr>
          <a:lstStyle/>
          <a:p>
            <a:pPr algn="ctr"/>
            <a:r>
              <a:rPr lang="en-CA" sz="2800" dirty="0" smtClean="0"/>
              <a:t>Chemical and physical factors involved in the aggregation behaviour of </a:t>
            </a:r>
            <a:r>
              <a:rPr lang="en-CA" sz="2800" i="1" dirty="0" err="1" smtClean="0"/>
              <a:t>Harmonia</a:t>
            </a:r>
            <a:r>
              <a:rPr lang="en-CA" sz="2800" i="1" dirty="0" smtClean="0"/>
              <a:t> axyridis</a:t>
            </a:r>
            <a:r>
              <a:rPr lang="en-CA" sz="2800" dirty="0" smtClean="0"/>
              <a:t> Pallas</a:t>
            </a:r>
            <a:endParaRPr lang="fr-B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5576" y="4293096"/>
            <a:ext cx="547260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500" dirty="0" smtClean="0"/>
          </a:p>
        </p:txBody>
      </p:sp>
      <p:pic>
        <p:nvPicPr>
          <p:cNvPr id="12" name="Picture 6" descr="http://www.uafa.ulg.ac.be/images/logo_ul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928694" cy="678191"/>
          </a:xfrm>
          <a:prstGeom prst="rect">
            <a:avLst/>
          </a:prstGeom>
          <a:noFill/>
        </p:spPr>
      </p:pic>
      <p:pic>
        <p:nvPicPr>
          <p:cNvPr id="13" name="Picture 4" descr="http://www.geproc.ulg.ac.be/Images/logo_gembloux_new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32656"/>
            <a:ext cx="1571636" cy="518640"/>
          </a:xfrm>
          <a:prstGeom prst="rect">
            <a:avLst/>
          </a:prstGeom>
          <a:noFill/>
        </p:spPr>
      </p:pic>
      <p:pic>
        <p:nvPicPr>
          <p:cNvPr id="14" name="Picture 8" descr="Icone serv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332656"/>
            <a:ext cx="647700" cy="638175"/>
          </a:xfrm>
          <a:prstGeom prst="rect">
            <a:avLst/>
          </a:prstGeom>
          <a:noFill/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308304" y="1052736"/>
            <a:ext cx="1656903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 lIns="7200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800" b="1" dirty="0" err="1" smtClean="0">
                <a:latin typeface="Arial" pitchFamily="34" charset="0"/>
              </a:rPr>
              <a:t>Department</a:t>
            </a:r>
            <a:r>
              <a:rPr lang="fr-FR" sz="800" b="1" dirty="0" smtClean="0">
                <a:latin typeface="Arial" pitchFamily="34" charset="0"/>
              </a:rPr>
              <a:t> of </a:t>
            </a:r>
            <a:r>
              <a:rPr lang="fr-FR" sz="800" b="1" dirty="0" err="1" smtClean="0">
                <a:latin typeface="Arial" pitchFamily="34" charset="0"/>
              </a:rPr>
              <a:t>Functional</a:t>
            </a:r>
            <a:r>
              <a:rPr lang="fr-FR" sz="800" b="1" dirty="0" smtClean="0">
                <a:latin typeface="Arial" pitchFamily="34" charset="0"/>
              </a:rPr>
              <a:t> and </a:t>
            </a:r>
            <a:r>
              <a:rPr lang="fr-FR" sz="800" b="1" dirty="0" err="1" smtClean="0">
                <a:latin typeface="Arial" pitchFamily="34" charset="0"/>
              </a:rPr>
              <a:t>Evolutionary</a:t>
            </a:r>
            <a:r>
              <a:rPr lang="fr-FR" sz="800" b="1" dirty="0" smtClean="0">
                <a:latin typeface="Arial" pitchFamily="34" charset="0"/>
              </a:rPr>
              <a:t>  </a:t>
            </a:r>
            <a:r>
              <a:rPr lang="fr-FR" sz="800" b="1" dirty="0" err="1" smtClean="0">
                <a:latin typeface="Arial" pitchFamily="34" charset="0"/>
              </a:rPr>
              <a:t>Entomology</a:t>
            </a:r>
            <a:endParaRPr lang="fr-FR" sz="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594928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err="1" smtClean="0"/>
              <a:t>Durieux</a:t>
            </a:r>
            <a:r>
              <a:rPr lang="en-US" u="sng" dirty="0" smtClean="0"/>
              <a:t> D.</a:t>
            </a:r>
            <a:r>
              <a:rPr lang="en-US" dirty="0" smtClean="0"/>
              <a:t>, Fischer C., </a:t>
            </a:r>
            <a:r>
              <a:rPr lang="en-US" dirty="0" err="1" smtClean="0"/>
              <a:t>Deneubourg</a:t>
            </a:r>
            <a:r>
              <a:rPr lang="en-US" dirty="0" smtClean="0"/>
              <a:t> J.L., </a:t>
            </a:r>
            <a:r>
              <a:rPr lang="en-US" dirty="0" err="1" smtClean="0"/>
              <a:t>Brostaux</a:t>
            </a:r>
            <a:r>
              <a:rPr lang="en-US" dirty="0" smtClean="0"/>
              <a:t> Y., </a:t>
            </a:r>
            <a:r>
              <a:rPr lang="en-US" dirty="0" err="1" smtClean="0"/>
              <a:t>Lognay</a:t>
            </a:r>
            <a:r>
              <a:rPr lang="en-US" dirty="0" smtClean="0"/>
              <a:t> G. , </a:t>
            </a:r>
          </a:p>
          <a:p>
            <a:pPr algn="ctr"/>
            <a:r>
              <a:rPr lang="en-US" dirty="0" err="1" smtClean="0"/>
              <a:t>Vandereycken</a:t>
            </a:r>
            <a:r>
              <a:rPr lang="en-US" dirty="0" smtClean="0"/>
              <a:t> A., Joie E., </a:t>
            </a:r>
            <a:r>
              <a:rPr lang="en-US" dirty="0" err="1" smtClean="0"/>
              <a:t>Haubruge</a:t>
            </a:r>
            <a:r>
              <a:rPr lang="en-US" cap="all" dirty="0" smtClean="0"/>
              <a:t> </a:t>
            </a:r>
            <a:r>
              <a:rPr lang="en-US" dirty="0" smtClean="0"/>
              <a:t>E., </a:t>
            </a:r>
            <a:r>
              <a:rPr lang="en-US" dirty="0" err="1" smtClean="0"/>
              <a:t>Verheggen</a:t>
            </a:r>
            <a:r>
              <a:rPr lang="en-US" dirty="0" smtClean="0"/>
              <a:t> F. J. </a:t>
            </a:r>
            <a:endParaRPr lang="fr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FFF3E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80926"/>
          </a:xfrm>
        </p:spPr>
        <p:txBody>
          <a:bodyPr/>
          <a:lstStyle/>
          <a:p>
            <a:r>
              <a:rPr lang="fr-BE" dirty="0" err="1" smtClean="0"/>
              <a:t>Chemical</a:t>
            </a:r>
            <a:r>
              <a:rPr lang="fr-BE" dirty="0" smtClean="0"/>
              <a:t> </a:t>
            </a:r>
            <a:r>
              <a:rPr lang="fr-BE" dirty="0" err="1" smtClean="0"/>
              <a:t>factors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A74546-C436-43A7-8219-F331565A497E}" type="slidenum">
              <a:rPr lang="fr-BE" smtClean="0">
                <a:solidFill>
                  <a:schemeClr val="tx1"/>
                </a:solidFill>
              </a:rPr>
              <a:pPr/>
              <a:t>10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147000" y="5673948"/>
            <a:ext cx="576064" cy="648072"/>
          </a:xfrm>
          <a:prstGeom prst="ellipse">
            <a:avLst/>
          </a:prstGeom>
          <a:solidFill>
            <a:srgbClr val="FFECE5"/>
          </a:solidFill>
          <a:ln>
            <a:solidFill>
              <a:srgbClr val="FFE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1699"/>
            <a:ext cx="120958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467544" y="4581128"/>
            <a:ext cx="8424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 smtClean="0"/>
              <a:t>Test </a:t>
            </a:r>
            <a:r>
              <a:rPr lang="el-GR" sz="1500" dirty="0" smtClean="0"/>
              <a:t>χ</a:t>
            </a:r>
            <a:r>
              <a:rPr lang="fr-BE" sz="1500" dirty="0" smtClean="0"/>
              <a:t>² (chi-square of </a:t>
            </a:r>
            <a:r>
              <a:rPr lang="fr-BE" sz="1500" dirty="0" err="1" smtClean="0"/>
              <a:t>goodness</a:t>
            </a:r>
            <a:r>
              <a:rPr lang="fr-BE" sz="1500" dirty="0" smtClean="0"/>
              <a:t>-of-fit test) : P = 0.001 for </a:t>
            </a:r>
            <a:r>
              <a:rPr lang="fr-BE" sz="1500" dirty="0" err="1" smtClean="0"/>
              <a:t>females</a:t>
            </a:r>
            <a:r>
              <a:rPr lang="fr-BE" sz="1500" dirty="0" smtClean="0"/>
              <a:t> and P = 0.002 for males </a:t>
            </a:r>
            <a:endParaRPr lang="fr-BE" sz="15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520" y="6095037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Implication of long chain hydrocarbons in the aggregation behavior of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Harmonia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axyridis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(PALLAS) (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Coleoptera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Coccinellidae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Durieux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D.,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Fischer C.,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Deneubourg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J.L.,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Lognay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Vandereycken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A., Joie E.,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Haubruge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E.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Verheggen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F.J.</a:t>
            </a:r>
            <a:r>
              <a:rPr lang="en-US" sz="1200" baseline="30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(under review)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5979" y="1772816"/>
            <a:ext cx="477043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1475656" y="3969931"/>
            <a:ext cx="15841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500" dirty="0" smtClean="0"/>
              <a:t>Y-olfactometer</a:t>
            </a:r>
            <a:endParaRPr lang="fr-BE" sz="15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547664" y="5219908"/>
            <a:ext cx="6408712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 smtClean="0"/>
              <a:t>The </a:t>
            </a:r>
            <a:r>
              <a:rPr lang="fr-BE" dirty="0" err="1" smtClean="0"/>
              <a:t>chemical</a:t>
            </a:r>
            <a:r>
              <a:rPr lang="fr-BE" dirty="0" smtClean="0"/>
              <a:t> </a:t>
            </a:r>
            <a:r>
              <a:rPr lang="fr-BE" dirty="0" err="1" smtClean="0"/>
              <a:t>blend</a:t>
            </a:r>
            <a:r>
              <a:rPr lang="fr-BE" dirty="0" smtClean="0"/>
              <a:t> </a:t>
            </a:r>
            <a:r>
              <a:rPr lang="fr-BE" dirty="0" err="1" smtClean="0"/>
              <a:t>leads</a:t>
            </a:r>
            <a:r>
              <a:rPr lang="fr-BE" dirty="0" smtClean="0"/>
              <a:t> </a:t>
            </a:r>
            <a:r>
              <a:rPr lang="fr-BE" dirty="0" err="1" smtClean="0"/>
              <a:t>congeners</a:t>
            </a:r>
            <a:r>
              <a:rPr lang="fr-BE" dirty="0" smtClean="0"/>
              <a:t> </a:t>
            </a:r>
            <a:r>
              <a:rPr lang="fr-BE" dirty="0" err="1" smtClean="0"/>
              <a:t>towards</a:t>
            </a:r>
            <a:r>
              <a:rPr lang="fr-BE" dirty="0" smtClean="0"/>
              <a:t> the </a:t>
            </a:r>
            <a:r>
              <a:rPr lang="fr-BE" dirty="0" err="1" smtClean="0"/>
              <a:t>aggregate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13" name="Flèche droite 12"/>
          <p:cNvSpPr/>
          <p:nvPr/>
        </p:nvSpPr>
        <p:spPr>
          <a:xfrm>
            <a:off x="755576" y="5301208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6804248" y="5565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ISCE,  Durieux D. </a:t>
            </a:r>
            <a:r>
              <a:rPr lang="fr-BE" sz="1200" i="1" dirty="0" smtClean="0"/>
              <a:t>et al. </a:t>
            </a:r>
            <a:endParaRPr lang="fr-BE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60196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rme libre 16"/>
          <p:cNvSpPr/>
          <p:nvPr/>
        </p:nvSpPr>
        <p:spPr>
          <a:xfrm>
            <a:off x="683568" y="2353856"/>
            <a:ext cx="184265" cy="211047"/>
          </a:xfrm>
          <a:custGeom>
            <a:avLst/>
            <a:gdLst>
              <a:gd name="connsiteX0" fmla="*/ 108857 w 272143"/>
              <a:gd name="connsiteY0" fmla="*/ 60166 h 327599"/>
              <a:gd name="connsiteX1" fmla="*/ 108857 w 272143"/>
              <a:gd name="connsiteY1" fmla="*/ 60166 h 327599"/>
              <a:gd name="connsiteX2" fmla="*/ 70757 w 272143"/>
              <a:gd name="connsiteY2" fmla="*/ 32951 h 327599"/>
              <a:gd name="connsiteX3" fmla="*/ 27214 w 272143"/>
              <a:gd name="connsiteY3" fmla="*/ 43837 h 327599"/>
              <a:gd name="connsiteX4" fmla="*/ 21772 w 272143"/>
              <a:gd name="connsiteY4" fmla="*/ 120037 h 327599"/>
              <a:gd name="connsiteX5" fmla="*/ 0 w 272143"/>
              <a:gd name="connsiteY5" fmla="*/ 152694 h 327599"/>
              <a:gd name="connsiteX6" fmla="*/ 10886 w 272143"/>
              <a:gd name="connsiteY6" fmla="*/ 212566 h 327599"/>
              <a:gd name="connsiteX7" fmla="*/ 21772 w 272143"/>
              <a:gd name="connsiteY7" fmla="*/ 228894 h 327599"/>
              <a:gd name="connsiteX8" fmla="*/ 32657 w 272143"/>
              <a:gd name="connsiteY8" fmla="*/ 310537 h 327599"/>
              <a:gd name="connsiteX9" fmla="*/ 38100 w 272143"/>
              <a:gd name="connsiteY9" fmla="*/ 326866 h 327599"/>
              <a:gd name="connsiteX10" fmla="*/ 114300 w 272143"/>
              <a:gd name="connsiteY10" fmla="*/ 321423 h 327599"/>
              <a:gd name="connsiteX11" fmla="*/ 125186 w 272143"/>
              <a:gd name="connsiteY11" fmla="*/ 305094 h 327599"/>
              <a:gd name="connsiteX12" fmla="*/ 141514 w 272143"/>
              <a:gd name="connsiteY12" fmla="*/ 223451 h 327599"/>
              <a:gd name="connsiteX13" fmla="*/ 185057 w 272143"/>
              <a:gd name="connsiteY13" fmla="*/ 212566 h 327599"/>
              <a:gd name="connsiteX14" fmla="*/ 223157 w 272143"/>
              <a:gd name="connsiteY14" fmla="*/ 201680 h 327599"/>
              <a:gd name="connsiteX15" fmla="*/ 239486 w 272143"/>
              <a:gd name="connsiteY15" fmla="*/ 190794 h 327599"/>
              <a:gd name="connsiteX16" fmla="*/ 250372 w 272143"/>
              <a:gd name="connsiteY16" fmla="*/ 130923 h 327599"/>
              <a:gd name="connsiteX17" fmla="*/ 255814 w 272143"/>
              <a:gd name="connsiteY17" fmla="*/ 114594 h 327599"/>
              <a:gd name="connsiteX18" fmla="*/ 272143 w 272143"/>
              <a:gd name="connsiteY18" fmla="*/ 98266 h 327599"/>
              <a:gd name="connsiteX19" fmla="*/ 261257 w 272143"/>
              <a:gd name="connsiteY19" fmla="*/ 27509 h 327599"/>
              <a:gd name="connsiteX20" fmla="*/ 250372 w 272143"/>
              <a:gd name="connsiteY20" fmla="*/ 11180 h 327599"/>
              <a:gd name="connsiteX21" fmla="*/ 234043 w 272143"/>
              <a:gd name="connsiteY21" fmla="*/ 294 h 327599"/>
              <a:gd name="connsiteX22" fmla="*/ 163286 w 272143"/>
              <a:gd name="connsiteY22" fmla="*/ 5737 h 327599"/>
              <a:gd name="connsiteX23" fmla="*/ 136072 w 272143"/>
              <a:gd name="connsiteY23" fmla="*/ 38394 h 327599"/>
              <a:gd name="connsiteX24" fmla="*/ 130629 w 272143"/>
              <a:gd name="connsiteY24" fmla="*/ 54723 h 327599"/>
              <a:gd name="connsiteX25" fmla="*/ 108857 w 272143"/>
              <a:gd name="connsiteY25" fmla="*/ 60166 h 32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2143" h="327599">
                <a:moveTo>
                  <a:pt x="108857" y="60166"/>
                </a:moveTo>
                <a:lnTo>
                  <a:pt x="108857" y="60166"/>
                </a:lnTo>
                <a:cubicBezTo>
                  <a:pt x="96157" y="51094"/>
                  <a:pt x="85563" y="37887"/>
                  <a:pt x="70757" y="32951"/>
                </a:cubicBezTo>
                <a:cubicBezTo>
                  <a:pt x="64189" y="30762"/>
                  <a:pt x="36025" y="40900"/>
                  <a:pt x="27214" y="43837"/>
                </a:cubicBezTo>
                <a:cubicBezTo>
                  <a:pt x="25400" y="69237"/>
                  <a:pt x="27948" y="95333"/>
                  <a:pt x="21772" y="120037"/>
                </a:cubicBezTo>
                <a:cubicBezTo>
                  <a:pt x="18599" y="132729"/>
                  <a:pt x="0" y="152694"/>
                  <a:pt x="0" y="152694"/>
                </a:cubicBezTo>
                <a:cubicBezTo>
                  <a:pt x="1876" y="167702"/>
                  <a:pt x="2496" y="195786"/>
                  <a:pt x="10886" y="212566"/>
                </a:cubicBezTo>
                <a:cubicBezTo>
                  <a:pt x="13811" y="218417"/>
                  <a:pt x="18143" y="223451"/>
                  <a:pt x="21772" y="228894"/>
                </a:cubicBezTo>
                <a:cubicBezTo>
                  <a:pt x="35676" y="270614"/>
                  <a:pt x="20817" y="221742"/>
                  <a:pt x="32657" y="310537"/>
                </a:cubicBezTo>
                <a:cubicBezTo>
                  <a:pt x="33415" y="316224"/>
                  <a:pt x="36286" y="321423"/>
                  <a:pt x="38100" y="326866"/>
                </a:cubicBezTo>
                <a:cubicBezTo>
                  <a:pt x="63500" y="325052"/>
                  <a:pt x="89596" y="327599"/>
                  <a:pt x="114300" y="321423"/>
                </a:cubicBezTo>
                <a:cubicBezTo>
                  <a:pt x="120646" y="319836"/>
                  <a:pt x="123903" y="311509"/>
                  <a:pt x="125186" y="305094"/>
                </a:cubicBezTo>
                <a:cubicBezTo>
                  <a:pt x="128342" y="289312"/>
                  <a:pt x="119359" y="241175"/>
                  <a:pt x="141514" y="223451"/>
                </a:cubicBezTo>
                <a:cubicBezTo>
                  <a:pt x="147122" y="218964"/>
                  <a:pt x="183654" y="212878"/>
                  <a:pt x="185057" y="212566"/>
                </a:cubicBezTo>
                <a:cubicBezTo>
                  <a:pt x="191337" y="211171"/>
                  <a:pt x="215882" y="205317"/>
                  <a:pt x="223157" y="201680"/>
                </a:cubicBezTo>
                <a:cubicBezTo>
                  <a:pt x="229008" y="198754"/>
                  <a:pt x="234043" y="194423"/>
                  <a:pt x="239486" y="190794"/>
                </a:cubicBezTo>
                <a:cubicBezTo>
                  <a:pt x="241913" y="176230"/>
                  <a:pt x="246567" y="146142"/>
                  <a:pt x="250372" y="130923"/>
                </a:cubicBezTo>
                <a:cubicBezTo>
                  <a:pt x="251763" y="125357"/>
                  <a:pt x="252632" y="119368"/>
                  <a:pt x="255814" y="114594"/>
                </a:cubicBezTo>
                <a:cubicBezTo>
                  <a:pt x="260084" y="108189"/>
                  <a:pt x="266700" y="103709"/>
                  <a:pt x="272143" y="98266"/>
                </a:cubicBezTo>
                <a:cubicBezTo>
                  <a:pt x="270581" y="82649"/>
                  <a:pt x="271065" y="47126"/>
                  <a:pt x="261257" y="27509"/>
                </a:cubicBezTo>
                <a:cubicBezTo>
                  <a:pt x="258332" y="21658"/>
                  <a:pt x="254997" y="15806"/>
                  <a:pt x="250372" y="11180"/>
                </a:cubicBezTo>
                <a:cubicBezTo>
                  <a:pt x="245746" y="6554"/>
                  <a:pt x="239486" y="3923"/>
                  <a:pt x="234043" y="294"/>
                </a:cubicBezTo>
                <a:cubicBezTo>
                  <a:pt x="210457" y="2108"/>
                  <a:pt x="186235" y="0"/>
                  <a:pt x="163286" y="5737"/>
                </a:cubicBezTo>
                <a:cubicBezTo>
                  <a:pt x="156407" y="7457"/>
                  <a:pt x="139266" y="32006"/>
                  <a:pt x="136072" y="38394"/>
                </a:cubicBezTo>
                <a:cubicBezTo>
                  <a:pt x="133506" y="43526"/>
                  <a:pt x="135761" y="52157"/>
                  <a:pt x="130629" y="54723"/>
                </a:cubicBezTo>
                <a:cubicBezTo>
                  <a:pt x="122515" y="58780"/>
                  <a:pt x="112486" y="59259"/>
                  <a:pt x="108857" y="60166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635000" y="2276045"/>
            <a:ext cx="264592" cy="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èche courbée vers le bas 28"/>
          <p:cNvSpPr/>
          <p:nvPr/>
        </p:nvSpPr>
        <p:spPr>
          <a:xfrm>
            <a:off x="755576" y="1196752"/>
            <a:ext cx="2232248" cy="432048"/>
          </a:xfrm>
          <a:prstGeom prst="curved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1520" y="2564904"/>
            <a:ext cx="10081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500" dirty="0" smtClean="0"/>
              <a:t>Hexane</a:t>
            </a:r>
            <a:endParaRPr lang="fr-BE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FFF3E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80926"/>
          </a:xfrm>
        </p:spPr>
        <p:txBody>
          <a:bodyPr/>
          <a:lstStyle/>
          <a:p>
            <a:r>
              <a:rPr lang="fr-BE" dirty="0" err="1" smtClean="0"/>
              <a:t>Chemical</a:t>
            </a:r>
            <a:r>
              <a:rPr lang="fr-BE" dirty="0" smtClean="0"/>
              <a:t> </a:t>
            </a:r>
            <a:r>
              <a:rPr lang="fr-BE" dirty="0" err="1" smtClean="0"/>
              <a:t>factors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ADA74546-C436-43A7-8219-F331565A497E}" type="slidenum">
              <a:rPr lang="fr-BE" smtClean="0">
                <a:solidFill>
                  <a:schemeClr val="tx1"/>
                </a:solidFill>
              </a:rPr>
              <a:pPr/>
              <a:t>11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147000" y="5673948"/>
            <a:ext cx="576064" cy="648072"/>
          </a:xfrm>
          <a:prstGeom prst="ellipse">
            <a:avLst/>
          </a:prstGeom>
          <a:solidFill>
            <a:srgbClr val="FFECE5"/>
          </a:solidFill>
          <a:ln>
            <a:solidFill>
              <a:srgbClr val="FFE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4943417" cy="25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67544" y="112474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Identification of compounds by GC-MS analyses</a:t>
            </a:r>
            <a:endParaRPr lang="fr-BE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60470"/>
            <a:ext cx="3168352" cy="245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llipse 11"/>
          <p:cNvSpPr/>
          <p:nvPr/>
        </p:nvSpPr>
        <p:spPr>
          <a:xfrm>
            <a:off x="2246788" y="2436762"/>
            <a:ext cx="206499" cy="22135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/>
          <p:cNvSpPr/>
          <p:nvPr/>
        </p:nvSpPr>
        <p:spPr>
          <a:xfrm>
            <a:off x="1691680" y="4221088"/>
            <a:ext cx="206499" cy="22135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/>
          <p:cNvSpPr/>
          <p:nvPr/>
        </p:nvSpPr>
        <p:spPr>
          <a:xfrm>
            <a:off x="2093248" y="4189720"/>
            <a:ext cx="206499" cy="22135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/>
          <p:cNvSpPr/>
          <p:nvPr/>
        </p:nvSpPr>
        <p:spPr>
          <a:xfrm>
            <a:off x="2771800" y="4251532"/>
            <a:ext cx="206499" cy="22135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/>
          <p:cNvSpPr/>
          <p:nvPr/>
        </p:nvSpPr>
        <p:spPr>
          <a:xfrm>
            <a:off x="3203847" y="3250348"/>
            <a:ext cx="206499" cy="22135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/>
          <p:cNvSpPr/>
          <p:nvPr/>
        </p:nvSpPr>
        <p:spPr>
          <a:xfrm>
            <a:off x="3327082" y="4437112"/>
            <a:ext cx="206499" cy="22135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llipse 17"/>
          <p:cNvSpPr/>
          <p:nvPr/>
        </p:nvSpPr>
        <p:spPr>
          <a:xfrm>
            <a:off x="3759130" y="4107517"/>
            <a:ext cx="206499" cy="22135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Ellipse 18"/>
          <p:cNvSpPr/>
          <p:nvPr/>
        </p:nvSpPr>
        <p:spPr>
          <a:xfrm>
            <a:off x="4277041" y="4402475"/>
            <a:ext cx="206499" cy="22135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Ellipse 19"/>
          <p:cNvSpPr/>
          <p:nvPr/>
        </p:nvSpPr>
        <p:spPr>
          <a:xfrm>
            <a:off x="4966676" y="4330468"/>
            <a:ext cx="206499" cy="22135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5473468" y="2955388"/>
            <a:ext cx="10801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5479473" y="3212798"/>
            <a:ext cx="892727" cy="1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5466540" y="3462180"/>
            <a:ext cx="878842" cy="14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463805" y="3689323"/>
            <a:ext cx="10801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5470732" y="4186452"/>
            <a:ext cx="10801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5449951" y="4423258"/>
            <a:ext cx="1066265" cy="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6992563" y="2959581"/>
            <a:ext cx="11521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6975764" y="3704634"/>
            <a:ext cx="1136072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V="1">
            <a:off x="6999490" y="4667525"/>
            <a:ext cx="1322900" cy="22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Ellipse 98"/>
          <p:cNvSpPr/>
          <p:nvPr/>
        </p:nvSpPr>
        <p:spPr>
          <a:xfrm>
            <a:off x="2911487" y="2991619"/>
            <a:ext cx="206499" cy="221357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1" name="Ellipse 100"/>
          <p:cNvSpPr/>
          <p:nvPr/>
        </p:nvSpPr>
        <p:spPr>
          <a:xfrm>
            <a:off x="3680195" y="3343137"/>
            <a:ext cx="206499" cy="22135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3" name="Ellipse 102"/>
          <p:cNvSpPr/>
          <p:nvPr/>
        </p:nvSpPr>
        <p:spPr>
          <a:xfrm>
            <a:off x="4211960" y="4121371"/>
            <a:ext cx="206499" cy="221357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4" name="Ellipse 103"/>
          <p:cNvSpPr/>
          <p:nvPr/>
        </p:nvSpPr>
        <p:spPr>
          <a:xfrm>
            <a:off x="4788024" y="4221088"/>
            <a:ext cx="206499" cy="221357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6" name="Ellipse 105"/>
          <p:cNvSpPr/>
          <p:nvPr/>
        </p:nvSpPr>
        <p:spPr>
          <a:xfrm>
            <a:off x="4246596" y="3147895"/>
            <a:ext cx="206499" cy="221357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7" name="Ellipse 106"/>
          <p:cNvSpPr/>
          <p:nvPr/>
        </p:nvSpPr>
        <p:spPr>
          <a:xfrm>
            <a:off x="3450317" y="4293096"/>
            <a:ext cx="206499" cy="221357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8" name="Ellipse 107"/>
          <p:cNvSpPr/>
          <p:nvPr/>
        </p:nvSpPr>
        <p:spPr>
          <a:xfrm>
            <a:off x="4426706" y="3826767"/>
            <a:ext cx="206499" cy="221357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9" name="Ellipse 108"/>
          <p:cNvSpPr/>
          <p:nvPr/>
        </p:nvSpPr>
        <p:spPr>
          <a:xfrm>
            <a:off x="4832323" y="3675468"/>
            <a:ext cx="206499" cy="221357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10" name="Connecteur droit 109"/>
          <p:cNvCxnSpPr/>
          <p:nvPr/>
        </p:nvCxnSpPr>
        <p:spPr>
          <a:xfrm flipV="1">
            <a:off x="5436096" y="3933056"/>
            <a:ext cx="1322900" cy="2201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5456878" y="4883014"/>
            <a:ext cx="1322900" cy="2201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 flipV="1">
            <a:off x="6992563" y="3445590"/>
            <a:ext cx="1322900" cy="2201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V="1">
            <a:off x="6996755" y="4430185"/>
            <a:ext cx="1549540" cy="2202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V="1">
            <a:off x="6992563" y="4182616"/>
            <a:ext cx="1500273" cy="110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flipV="1">
            <a:off x="7020272" y="3933056"/>
            <a:ext cx="1500273" cy="110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flipV="1">
            <a:off x="6992563" y="3212798"/>
            <a:ext cx="1313237" cy="1278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V="1">
            <a:off x="5463805" y="4653135"/>
            <a:ext cx="1296144" cy="110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1043608" y="5118283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solidFill>
                  <a:schemeClr val="accent1">
                    <a:lumMod val="75000"/>
                  </a:schemeClr>
                </a:solidFill>
              </a:rPr>
              <a:t>Saturated</a:t>
            </a:r>
            <a:r>
              <a:rPr lang="fr-BE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1600" dirty="0" err="1" smtClean="0">
                <a:solidFill>
                  <a:schemeClr val="accent1">
                    <a:lumMod val="75000"/>
                  </a:schemeClr>
                </a:solidFill>
              </a:rPr>
              <a:t>hydrocarbons</a:t>
            </a:r>
            <a:endParaRPr lang="fr-BE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BE" sz="1600" dirty="0" err="1" smtClean="0">
                <a:solidFill>
                  <a:srgbClr val="009900"/>
                </a:solidFill>
              </a:rPr>
              <a:t>Unsaturated</a:t>
            </a:r>
            <a:r>
              <a:rPr lang="fr-BE" sz="1600" dirty="0" smtClean="0">
                <a:solidFill>
                  <a:srgbClr val="009900"/>
                </a:solidFill>
              </a:rPr>
              <a:t> </a:t>
            </a:r>
            <a:r>
              <a:rPr lang="fr-BE" sz="1600" dirty="0" err="1" smtClean="0">
                <a:solidFill>
                  <a:srgbClr val="009900"/>
                </a:solidFill>
              </a:rPr>
              <a:t>hydrocarbons</a:t>
            </a:r>
            <a:r>
              <a:rPr lang="fr-BE" sz="1600" dirty="0" smtClean="0">
                <a:solidFill>
                  <a:srgbClr val="009900"/>
                </a:solidFill>
              </a:rPr>
              <a:t> – one double bond</a:t>
            </a:r>
          </a:p>
          <a:p>
            <a:r>
              <a:rPr lang="fr-BE" sz="1600" dirty="0" err="1" smtClean="0">
                <a:solidFill>
                  <a:schemeClr val="accent5">
                    <a:lumMod val="50000"/>
                  </a:schemeClr>
                </a:solidFill>
              </a:rPr>
              <a:t>Unsaturated</a:t>
            </a:r>
            <a:r>
              <a:rPr lang="fr-B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BE" sz="1600" dirty="0" err="1" smtClean="0">
                <a:solidFill>
                  <a:schemeClr val="accent5">
                    <a:lumMod val="50000"/>
                  </a:schemeClr>
                </a:solidFill>
              </a:rPr>
              <a:t>hydrocarbons</a:t>
            </a:r>
            <a:r>
              <a:rPr lang="fr-BE" sz="1600" dirty="0" smtClean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fr-BE" sz="1600" dirty="0" err="1" smtClean="0">
                <a:solidFill>
                  <a:schemeClr val="accent5">
                    <a:lumMod val="50000"/>
                  </a:schemeClr>
                </a:solidFill>
              </a:rPr>
              <a:t>two</a:t>
            </a:r>
            <a:r>
              <a:rPr lang="fr-BE" sz="1600" dirty="0" smtClean="0">
                <a:solidFill>
                  <a:schemeClr val="accent5">
                    <a:lumMod val="50000"/>
                  </a:schemeClr>
                </a:solidFill>
              </a:rPr>
              <a:t> double bonds</a:t>
            </a:r>
            <a:endParaRPr lang="fr-BE" sz="1600" dirty="0"/>
          </a:p>
        </p:txBody>
      </p:sp>
      <p:sp>
        <p:nvSpPr>
          <p:cNvPr id="44" name="Flèche à angle droit 43"/>
          <p:cNvSpPr/>
          <p:nvPr/>
        </p:nvSpPr>
        <p:spPr>
          <a:xfrm rot="5400000">
            <a:off x="2827714" y="1448780"/>
            <a:ext cx="288032" cy="3600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ZoneTexte 44"/>
          <p:cNvSpPr txBox="1"/>
          <p:nvPr/>
        </p:nvSpPr>
        <p:spPr>
          <a:xfrm>
            <a:off x="3223758" y="1484784"/>
            <a:ext cx="214033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Aggregation</a:t>
            </a:r>
            <a:r>
              <a:rPr lang="fr-BE" dirty="0" smtClean="0"/>
              <a:t> </a:t>
            </a:r>
            <a:r>
              <a:rPr lang="fr-BE" dirty="0" err="1" smtClean="0"/>
              <a:t>blend</a:t>
            </a:r>
            <a:endParaRPr lang="fr-BE" dirty="0" smtClean="0"/>
          </a:p>
          <a:p>
            <a:endParaRPr lang="fr-BE" sz="900" dirty="0" smtClean="0"/>
          </a:p>
          <a:p>
            <a:r>
              <a:rPr lang="fr-BE" dirty="0" err="1" smtClean="0"/>
              <a:t>Trail</a:t>
            </a:r>
            <a:r>
              <a:rPr lang="fr-BE" dirty="0" smtClean="0"/>
              <a:t> </a:t>
            </a:r>
            <a:r>
              <a:rPr lang="fr-BE" dirty="0" err="1" smtClean="0"/>
              <a:t>blend</a:t>
            </a:r>
            <a:endParaRPr lang="fr-BE" dirty="0"/>
          </a:p>
        </p:txBody>
      </p:sp>
      <p:sp>
        <p:nvSpPr>
          <p:cNvPr id="63" name="Flèche à angle droit 62"/>
          <p:cNvSpPr/>
          <p:nvPr/>
        </p:nvSpPr>
        <p:spPr>
          <a:xfrm rot="5400000">
            <a:off x="2827714" y="1808820"/>
            <a:ext cx="288032" cy="3600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251520" y="6279703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Identification of the compounds used by the multicolored Asian ladybeetle in its hivernation process. </a:t>
            </a: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Durieux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D.,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Fischer C.,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Lognay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Vandereycken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A., Joie E.,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Haubruge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E.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Verheggen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F.J.</a:t>
            </a:r>
            <a:r>
              <a:rPr lang="en-US" sz="1200" baseline="30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(in prep.)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6804248" y="5565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ISCE,  Durieux D. </a:t>
            </a:r>
            <a:r>
              <a:rPr lang="fr-BE" sz="1200" i="1" dirty="0" smtClean="0"/>
              <a:t>et al. 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99" grpId="0" animBg="1"/>
      <p:bldP spid="99" grpId="1" animBg="1"/>
      <p:bldP spid="101" grpId="0" animBg="1"/>
      <p:bldP spid="101" grpId="1" animBg="1"/>
      <p:bldP spid="103" grpId="0" animBg="1"/>
      <p:bldP spid="103" grpId="1" animBg="1"/>
      <p:bldP spid="104" grpId="0" animBg="1"/>
      <p:bldP spid="104" grpId="1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FFF3E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Macrosite’s</a:t>
            </a:r>
            <a:r>
              <a:rPr lang="fr-BE" dirty="0" smtClean="0"/>
              <a:t> </a:t>
            </a:r>
            <a:r>
              <a:rPr lang="fr-BE" dirty="0" err="1" smtClean="0"/>
              <a:t>choice</a:t>
            </a:r>
            <a:endParaRPr lang="fr-BE" dirty="0" smtClean="0"/>
          </a:p>
          <a:p>
            <a:pPr lvl="1"/>
            <a:r>
              <a:rPr lang="fr-BE" dirty="0" err="1" smtClean="0"/>
              <a:t>Contrasting</a:t>
            </a:r>
            <a:r>
              <a:rPr lang="fr-BE" dirty="0" smtClean="0"/>
              <a:t> </a:t>
            </a:r>
            <a:r>
              <a:rPr lang="fr-BE" dirty="0" err="1" smtClean="0"/>
              <a:t>elements</a:t>
            </a:r>
            <a:r>
              <a:rPr lang="fr-BE" dirty="0" smtClean="0"/>
              <a:t> </a:t>
            </a:r>
            <a:r>
              <a:rPr lang="fr-BE" sz="1500" dirty="0" smtClean="0"/>
              <a:t>(</a:t>
            </a:r>
            <a:r>
              <a:rPr lang="fr-BE" sz="1500" dirty="0" err="1" smtClean="0"/>
              <a:t>Nalepa</a:t>
            </a:r>
            <a:r>
              <a:rPr lang="fr-BE" sz="1500" dirty="0" smtClean="0"/>
              <a:t>, 2005)</a:t>
            </a:r>
          </a:p>
          <a:p>
            <a:pPr lvl="1"/>
            <a:r>
              <a:rPr lang="fr-BE" dirty="0" err="1" smtClean="0"/>
              <a:t>Whitish</a:t>
            </a:r>
            <a:r>
              <a:rPr lang="fr-BE" dirty="0" smtClean="0"/>
              <a:t> and light-</a:t>
            </a:r>
            <a:r>
              <a:rPr lang="fr-BE" dirty="0" err="1" smtClean="0"/>
              <a:t>colored</a:t>
            </a:r>
            <a:r>
              <a:rPr lang="fr-BE" dirty="0" smtClean="0"/>
              <a:t> </a:t>
            </a:r>
            <a:r>
              <a:rPr lang="fr-BE" dirty="0" err="1" smtClean="0"/>
              <a:t>objects</a:t>
            </a:r>
            <a:r>
              <a:rPr lang="fr-BE" dirty="0" smtClean="0"/>
              <a:t> </a:t>
            </a:r>
            <a:r>
              <a:rPr lang="fr-BE" sz="1500" dirty="0" smtClean="0"/>
              <a:t>(</a:t>
            </a:r>
            <a:r>
              <a:rPr lang="fr-BE" sz="1500" dirty="0" err="1" smtClean="0"/>
              <a:t>Obata</a:t>
            </a:r>
            <a:r>
              <a:rPr lang="fr-BE" sz="1500" dirty="0" smtClean="0"/>
              <a:t>, 1986)</a:t>
            </a:r>
          </a:p>
          <a:p>
            <a:pPr lvl="1"/>
            <a:endParaRPr lang="fr-BE" dirty="0" smtClean="0"/>
          </a:p>
          <a:p>
            <a:r>
              <a:rPr lang="fr-BE" dirty="0" err="1" smtClean="0"/>
              <a:t>Microsite’s</a:t>
            </a:r>
            <a:r>
              <a:rPr lang="fr-BE" dirty="0" smtClean="0"/>
              <a:t> </a:t>
            </a:r>
            <a:r>
              <a:rPr lang="fr-BE" dirty="0" err="1" smtClean="0"/>
              <a:t>choice</a:t>
            </a:r>
            <a:endParaRPr lang="fr-BE" dirty="0" smtClean="0"/>
          </a:p>
          <a:p>
            <a:pPr lvl="1"/>
            <a:r>
              <a:rPr lang="fr-BE" dirty="0" err="1" smtClean="0"/>
              <a:t>temperature</a:t>
            </a:r>
            <a:endParaRPr lang="fr-BE" dirty="0" smtClean="0"/>
          </a:p>
          <a:p>
            <a:pPr lvl="1"/>
            <a:r>
              <a:rPr lang="fr-BE" dirty="0" err="1" smtClean="0"/>
              <a:t>photoperiod</a:t>
            </a:r>
            <a:endParaRPr lang="fr-BE" dirty="0" smtClean="0"/>
          </a:p>
          <a:p>
            <a:pPr lvl="1"/>
            <a:r>
              <a:rPr lang="fr-BE" dirty="0" err="1" smtClean="0"/>
              <a:t>thigmotactism</a:t>
            </a:r>
            <a:r>
              <a:rPr lang="fr-BE" dirty="0" smtClean="0"/>
              <a:t>,…</a:t>
            </a:r>
          </a:p>
          <a:p>
            <a:endParaRPr lang="fr-BE" dirty="0" smtClean="0"/>
          </a:p>
          <a:p>
            <a:pPr lvl="1"/>
            <a:endParaRPr lang="fr-BE" dirty="0" smtClean="0"/>
          </a:p>
          <a:p>
            <a:pPr lvl="2">
              <a:buNone/>
            </a:pPr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ADA74546-C436-43A7-8219-F331565A497E}" type="slidenum">
              <a:rPr lang="fr-BE" smtClean="0">
                <a:solidFill>
                  <a:schemeClr val="tx1"/>
                </a:solidFill>
              </a:rPr>
              <a:pPr/>
              <a:t>12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147000" y="5673948"/>
            <a:ext cx="576064" cy="648072"/>
          </a:xfrm>
          <a:prstGeom prst="ellipse">
            <a:avLst/>
          </a:prstGeom>
          <a:solidFill>
            <a:srgbClr val="FFECE5"/>
          </a:solidFill>
          <a:ln>
            <a:solidFill>
              <a:srgbClr val="FFE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fr-BE" dirty="0" err="1" smtClean="0"/>
              <a:t>Physical</a:t>
            </a:r>
            <a:r>
              <a:rPr lang="fr-BE" dirty="0" smtClean="0"/>
              <a:t> </a:t>
            </a:r>
            <a:r>
              <a:rPr lang="fr-BE" dirty="0" err="1" smtClean="0"/>
              <a:t>factors</a:t>
            </a:r>
            <a:r>
              <a:rPr lang="fr-BE" dirty="0" smtClean="0"/>
              <a:t> : </a:t>
            </a:r>
            <a:r>
              <a:rPr lang="fr-BE" dirty="0" err="1" smtClean="0"/>
              <a:t>previous</a:t>
            </a:r>
            <a:r>
              <a:rPr lang="fr-BE" dirty="0" smtClean="0"/>
              <a:t> </a:t>
            </a:r>
            <a:r>
              <a:rPr lang="fr-BE" dirty="0" err="1" smtClean="0"/>
              <a:t>studies</a:t>
            </a:r>
            <a:endParaRPr lang="fr-BE" dirty="0"/>
          </a:p>
        </p:txBody>
      </p:sp>
      <p:sp>
        <p:nvSpPr>
          <p:cNvPr id="50" name="ZoneTexte 49"/>
          <p:cNvSpPr txBox="1"/>
          <p:nvPr/>
        </p:nvSpPr>
        <p:spPr>
          <a:xfrm>
            <a:off x="6804248" y="5565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ISCE,  Durieux D. </a:t>
            </a:r>
            <a:r>
              <a:rPr lang="fr-BE" sz="1200" i="1" dirty="0" smtClean="0"/>
              <a:t>et al. </a:t>
            </a:r>
            <a:endParaRPr lang="fr-BE" sz="1200" dirty="0"/>
          </a:p>
        </p:txBody>
      </p:sp>
      <p:sp>
        <p:nvSpPr>
          <p:cNvPr id="8" name="Flèche droite 7"/>
          <p:cNvSpPr/>
          <p:nvPr/>
        </p:nvSpPr>
        <p:spPr>
          <a:xfrm>
            <a:off x="1259632" y="5148808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Flèche droite 8"/>
          <p:cNvSpPr/>
          <p:nvPr/>
        </p:nvSpPr>
        <p:spPr>
          <a:xfrm>
            <a:off x="1259632" y="573325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1907704" y="5013176"/>
            <a:ext cx="3240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100" dirty="0" err="1" smtClean="0"/>
              <a:t>presence</a:t>
            </a:r>
            <a:r>
              <a:rPr lang="fr-BE" sz="2100" dirty="0" smtClean="0"/>
              <a:t> of </a:t>
            </a:r>
            <a:r>
              <a:rPr lang="fr-BE" sz="2100" dirty="0" err="1" smtClean="0"/>
              <a:t>congeners</a:t>
            </a:r>
            <a:endParaRPr lang="fr-BE" sz="2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907704" y="5661248"/>
            <a:ext cx="29523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100" dirty="0" err="1" smtClean="0"/>
              <a:t>luminosity</a:t>
            </a:r>
            <a:r>
              <a:rPr lang="fr-BE" sz="2100" dirty="0" smtClean="0"/>
              <a:t> of </a:t>
            </a:r>
            <a:r>
              <a:rPr lang="fr-BE" sz="2100" dirty="0" err="1" smtClean="0"/>
              <a:t>shelters</a:t>
            </a:r>
            <a:endParaRPr lang="fr-BE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FFF3E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80926"/>
          </a:xfrm>
        </p:spPr>
        <p:txBody>
          <a:bodyPr/>
          <a:lstStyle/>
          <a:p>
            <a:r>
              <a:rPr lang="fr-BE" dirty="0" err="1" smtClean="0"/>
              <a:t>Physical</a:t>
            </a:r>
            <a:r>
              <a:rPr lang="fr-BE" dirty="0" smtClean="0"/>
              <a:t> </a:t>
            </a:r>
            <a:r>
              <a:rPr lang="fr-BE" dirty="0" err="1" smtClean="0"/>
              <a:t>factors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39624"/>
            <a:ext cx="7467600" cy="4873752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A74546-C436-43A7-8219-F331565A497E}" type="slidenum">
              <a:rPr lang="fr-BE" smtClean="0">
                <a:solidFill>
                  <a:schemeClr val="tx1"/>
                </a:solidFill>
              </a:rPr>
              <a:pPr/>
              <a:t>13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147000" y="5673948"/>
            <a:ext cx="576064" cy="648072"/>
          </a:xfrm>
          <a:prstGeom prst="ellipse">
            <a:avLst/>
          </a:prstGeom>
          <a:solidFill>
            <a:srgbClr val="FFECE5"/>
          </a:solidFill>
          <a:ln>
            <a:solidFill>
              <a:srgbClr val="FFE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520" y="6187370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Aggregation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behaviour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Harmonia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axyridis</a:t>
            </a:r>
            <a:r>
              <a:rPr kumimoji="0" lang="en-US" sz="1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adults in non-wintering conditions </a:t>
            </a:r>
            <a:r>
              <a:rPr kumimoji="0" lang="en-US" sz="12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Durieux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D.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Deneubourg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J.L.,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Brostaux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Y.,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Vandereycken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A., Joie E.,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Haubruge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E.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Verheggen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F.J.</a:t>
            </a:r>
            <a:r>
              <a:rPr lang="en-US" sz="1200" baseline="30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(in prep.)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/>
          <p:cNvGrpSpPr/>
          <p:nvPr/>
        </p:nvGrpSpPr>
        <p:grpSpPr>
          <a:xfrm>
            <a:off x="683568" y="1716079"/>
            <a:ext cx="3240360" cy="2445871"/>
            <a:chOff x="683568" y="1376655"/>
            <a:chExt cx="3240360" cy="2445871"/>
          </a:xfrm>
        </p:grpSpPr>
        <p:grpSp>
          <p:nvGrpSpPr>
            <p:cNvPr id="18" name="Groupe 17"/>
            <p:cNvGrpSpPr/>
            <p:nvPr/>
          </p:nvGrpSpPr>
          <p:grpSpPr>
            <a:xfrm>
              <a:off x="683568" y="1376655"/>
              <a:ext cx="3240360" cy="2445871"/>
              <a:chOff x="683568" y="1376655"/>
              <a:chExt cx="3240360" cy="2445871"/>
            </a:xfrm>
          </p:grpSpPr>
          <p:pic>
            <p:nvPicPr>
              <p:cNvPr id="29697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3568" y="1376655"/>
                <a:ext cx="3096344" cy="24458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3342531" y="1638325"/>
                <a:ext cx="432048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75856" y="2852936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3131840" y="2924944"/>
                <a:ext cx="7920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500" dirty="0" err="1" smtClean="0">
                    <a:latin typeface="Garamond" pitchFamily="18" charset="0"/>
                  </a:rPr>
                  <a:t>shelter</a:t>
                </a:r>
                <a:endParaRPr lang="fr-BE" sz="1500" dirty="0" smtClean="0">
                  <a:latin typeface="Garamond" pitchFamily="18" charset="0"/>
                </a:endParaRPr>
              </a:p>
              <a:p>
                <a:endParaRPr lang="fr-BE" sz="1500" dirty="0">
                  <a:latin typeface="Garamond" pitchFamily="18" charset="0"/>
                </a:endParaRPr>
              </a:p>
            </p:txBody>
          </p:sp>
        </p:grpSp>
        <p:sp>
          <p:nvSpPr>
            <p:cNvPr id="13" name="ZoneTexte 12"/>
            <p:cNvSpPr txBox="1"/>
            <p:nvPr/>
          </p:nvSpPr>
          <p:spPr>
            <a:xfrm>
              <a:off x="3203848" y="1521659"/>
              <a:ext cx="64807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500" dirty="0" err="1" smtClean="0">
                  <a:latin typeface="Garamond" pitchFamily="18" charset="0"/>
                </a:rPr>
                <a:t>arena</a:t>
              </a:r>
              <a:endParaRPr lang="fr-BE" sz="1500" dirty="0">
                <a:latin typeface="Garamond" pitchFamily="18" charset="0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4427984" y="1971706"/>
            <a:ext cx="3960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2 </a:t>
            </a:r>
            <a:r>
              <a:rPr lang="fr-BE" dirty="0" err="1" smtClean="0"/>
              <a:t>tested</a:t>
            </a:r>
            <a:r>
              <a:rPr lang="fr-BE" dirty="0" smtClean="0"/>
              <a:t> </a:t>
            </a:r>
            <a:r>
              <a:rPr lang="fr-BE" dirty="0" err="1" smtClean="0"/>
              <a:t>parameters</a:t>
            </a:r>
            <a:r>
              <a:rPr lang="fr-BE" dirty="0" smtClean="0"/>
              <a:t>:</a:t>
            </a:r>
          </a:p>
          <a:p>
            <a:endParaRPr lang="fr-BE" sz="600" dirty="0" smtClean="0"/>
          </a:p>
          <a:p>
            <a:pPr marL="361950"/>
            <a:r>
              <a:rPr lang="fr-BE" dirty="0" smtClean="0"/>
              <a:t>- The </a:t>
            </a:r>
            <a:r>
              <a:rPr lang="fr-BE" dirty="0" err="1" smtClean="0"/>
              <a:t>luminosity</a:t>
            </a:r>
            <a:r>
              <a:rPr lang="fr-BE" dirty="0" smtClean="0"/>
              <a:t> of </a:t>
            </a:r>
            <a:r>
              <a:rPr lang="fr-BE" dirty="0" err="1" smtClean="0"/>
              <a:t>shelters</a:t>
            </a:r>
            <a:endParaRPr lang="fr-BE" dirty="0" smtClean="0"/>
          </a:p>
          <a:p>
            <a:pPr marL="361950"/>
            <a:r>
              <a:rPr lang="fr-BE" dirty="0" smtClean="0"/>
              <a:t>- The </a:t>
            </a:r>
            <a:r>
              <a:rPr lang="fr-BE" dirty="0" err="1" smtClean="0"/>
              <a:t>presence</a:t>
            </a:r>
            <a:r>
              <a:rPr lang="fr-BE" dirty="0" smtClean="0"/>
              <a:t> of </a:t>
            </a:r>
            <a:r>
              <a:rPr lang="fr-BE" dirty="0" err="1" smtClean="0"/>
              <a:t>congeners</a:t>
            </a:r>
            <a:endParaRPr lang="fr-BE" dirty="0" smtClean="0"/>
          </a:p>
          <a:p>
            <a:endParaRPr lang="fr-BE" dirty="0"/>
          </a:p>
        </p:txBody>
      </p:sp>
      <p:pic>
        <p:nvPicPr>
          <p:cNvPr id="21" name="Image 20" descr="photo ab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912440"/>
            <a:ext cx="1500198" cy="1125149"/>
          </a:xfrm>
          <a:prstGeom prst="rect">
            <a:avLst/>
          </a:prstGeom>
        </p:spPr>
      </p:pic>
      <p:pic>
        <p:nvPicPr>
          <p:cNvPr id="22" name="Image 21" descr="DSC00194.JPG"/>
          <p:cNvPicPr>
            <a:picLocks noChangeAspect="1"/>
          </p:cNvPicPr>
          <p:nvPr/>
        </p:nvPicPr>
        <p:blipFill>
          <a:blip r:embed="rId4" cstate="print"/>
          <a:srcRect l="4662" t="3108" r="4662" b="3108"/>
          <a:stretch>
            <a:fillRect/>
          </a:stretch>
        </p:blipFill>
        <p:spPr>
          <a:xfrm>
            <a:off x="6999752" y="3912440"/>
            <a:ext cx="1487125" cy="115356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115616" y="4200472"/>
            <a:ext cx="30963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 err="1" smtClean="0"/>
              <a:t>binary</a:t>
            </a:r>
            <a:r>
              <a:rPr lang="fr-BE" sz="1500" dirty="0" smtClean="0"/>
              <a:t> </a:t>
            </a:r>
            <a:r>
              <a:rPr lang="fr-BE" sz="1500" dirty="0" err="1" smtClean="0"/>
              <a:t>choice</a:t>
            </a:r>
            <a:r>
              <a:rPr lang="fr-BE" sz="1500" dirty="0" smtClean="0"/>
              <a:t> </a:t>
            </a:r>
            <a:r>
              <a:rPr lang="fr-BE" sz="1500" dirty="0" err="1" smtClean="0"/>
              <a:t>experiment</a:t>
            </a:r>
            <a:endParaRPr lang="fr-BE" sz="1500" dirty="0"/>
          </a:p>
        </p:txBody>
      </p:sp>
      <p:cxnSp>
        <p:nvCxnSpPr>
          <p:cNvPr id="25" name="Connecteur droit avec flèche 24"/>
          <p:cNvCxnSpPr/>
          <p:nvPr/>
        </p:nvCxnSpPr>
        <p:spPr>
          <a:xfrm rot="5400000">
            <a:off x="5148064" y="2832320"/>
            <a:ext cx="108012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6200000" flipH="1">
            <a:off x="6516216" y="2832320"/>
            <a:ext cx="108012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580112" y="304834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 </a:t>
            </a:r>
            <a:r>
              <a:rPr lang="fr-BE" dirty="0" err="1" smtClean="0"/>
              <a:t>ladybird</a:t>
            </a:r>
            <a:endParaRPr lang="fr-BE" dirty="0" smtClean="0"/>
          </a:p>
          <a:p>
            <a:r>
              <a:rPr lang="fr-BE" dirty="0" smtClean="0"/>
              <a:t>20 </a:t>
            </a:r>
            <a:r>
              <a:rPr lang="fr-BE" dirty="0" err="1" smtClean="0"/>
              <a:t>ladybirds</a:t>
            </a:r>
            <a:endParaRPr lang="fr-BE" dirty="0" smtClean="0"/>
          </a:p>
          <a:p>
            <a:r>
              <a:rPr lang="fr-BE" dirty="0" smtClean="0"/>
              <a:t>50 </a:t>
            </a:r>
            <a:r>
              <a:rPr lang="fr-BE" dirty="0" err="1" smtClean="0"/>
              <a:t>ladybirds</a:t>
            </a:r>
            <a:endParaRPr lang="fr-BE" dirty="0"/>
          </a:p>
        </p:txBody>
      </p:sp>
      <p:sp>
        <p:nvSpPr>
          <p:cNvPr id="26" name="ZoneTexte 25"/>
          <p:cNvSpPr txBox="1"/>
          <p:nvPr/>
        </p:nvSpPr>
        <p:spPr>
          <a:xfrm>
            <a:off x="6804248" y="5565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ISCE,  Durieux D. </a:t>
            </a:r>
            <a:r>
              <a:rPr lang="fr-BE" sz="1200" i="1" dirty="0" smtClean="0"/>
              <a:t>et al. 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FFF3E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80926"/>
          </a:xfrm>
        </p:spPr>
        <p:txBody>
          <a:bodyPr/>
          <a:lstStyle/>
          <a:p>
            <a:r>
              <a:rPr lang="fr-BE" dirty="0" err="1" smtClean="0"/>
              <a:t>Physical</a:t>
            </a:r>
            <a:r>
              <a:rPr lang="fr-BE" dirty="0" smtClean="0"/>
              <a:t> </a:t>
            </a:r>
            <a:r>
              <a:rPr lang="fr-BE" dirty="0" err="1" smtClean="0"/>
              <a:t>factors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A74546-C436-43A7-8219-F331565A497E}" type="slidenum">
              <a:rPr lang="fr-BE" smtClean="0">
                <a:solidFill>
                  <a:schemeClr val="tx1"/>
                </a:solidFill>
              </a:rPr>
              <a:pPr/>
              <a:t>14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147000" y="5673948"/>
            <a:ext cx="576064" cy="648072"/>
          </a:xfrm>
          <a:prstGeom prst="ellipse">
            <a:avLst/>
          </a:prstGeom>
          <a:solidFill>
            <a:srgbClr val="FFECE5"/>
          </a:solidFill>
          <a:ln>
            <a:solidFill>
              <a:srgbClr val="FFE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1403648" y="1052736"/>
            <a:ext cx="56166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300" cap="small" dirty="0" smtClean="0">
                <a:solidFill>
                  <a:schemeClr val="tx2"/>
                </a:solidFill>
              </a:rPr>
              <a:t>Impact of </a:t>
            </a:r>
            <a:r>
              <a:rPr lang="fr-BE" sz="2300" cap="small" dirty="0" err="1" smtClean="0">
                <a:solidFill>
                  <a:schemeClr val="tx2"/>
                </a:solidFill>
              </a:rPr>
              <a:t>congeners</a:t>
            </a:r>
            <a:endParaRPr lang="fr-BE" sz="2300" cap="small" dirty="0">
              <a:solidFill>
                <a:schemeClr val="tx2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1825296"/>
            <a:ext cx="5040560" cy="333189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099298" y="4221088"/>
            <a:ext cx="1192782" cy="86409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5539458" y="2733676"/>
            <a:ext cx="1192782" cy="23578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/>
          <p:cNvSpPr txBox="1"/>
          <p:nvPr/>
        </p:nvSpPr>
        <p:spPr>
          <a:xfrm>
            <a:off x="1619671" y="5229200"/>
            <a:ext cx="525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Generalized</a:t>
            </a:r>
            <a:r>
              <a:rPr lang="fr-BE" dirty="0" smtClean="0"/>
              <a:t> </a:t>
            </a:r>
            <a:r>
              <a:rPr lang="fr-BE" dirty="0" err="1" smtClean="0"/>
              <a:t>linear</a:t>
            </a:r>
            <a:r>
              <a:rPr lang="fr-BE" dirty="0" smtClean="0"/>
              <a:t> model </a:t>
            </a:r>
            <a:r>
              <a:rPr lang="fr-BE" dirty="0" err="1" smtClean="0"/>
              <a:t>comparing</a:t>
            </a:r>
            <a:r>
              <a:rPr lang="fr-BE" dirty="0" smtClean="0"/>
              <a:t> the </a:t>
            </a:r>
            <a:r>
              <a:rPr lang="fr-BE" dirty="0" err="1" smtClean="0"/>
              <a:t>observed</a:t>
            </a:r>
            <a:r>
              <a:rPr lang="fr-BE" dirty="0" smtClean="0"/>
              <a:t> distribution </a:t>
            </a:r>
            <a:r>
              <a:rPr lang="fr-BE" dirty="0" err="1" smtClean="0"/>
              <a:t>with</a:t>
            </a:r>
            <a:r>
              <a:rPr lang="fr-BE" dirty="0" smtClean="0"/>
              <a:t> a binomial one</a:t>
            </a:r>
            <a:endParaRPr lang="fr-BE" dirty="0"/>
          </a:p>
        </p:txBody>
      </p:sp>
      <p:sp>
        <p:nvSpPr>
          <p:cNvPr id="20" name="ZoneTexte 19"/>
          <p:cNvSpPr txBox="1"/>
          <p:nvPr/>
        </p:nvSpPr>
        <p:spPr>
          <a:xfrm>
            <a:off x="6804248" y="5565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ISCE,  Durieux D. </a:t>
            </a:r>
            <a:r>
              <a:rPr lang="fr-BE" sz="1200" i="1" dirty="0" smtClean="0"/>
              <a:t>et al. 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FFF3E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80926"/>
          </a:xfrm>
        </p:spPr>
        <p:txBody>
          <a:bodyPr/>
          <a:lstStyle/>
          <a:p>
            <a:r>
              <a:rPr lang="fr-BE" dirty="0" err="1" smtClean="0"/>
              <a:t>Physical</a:t>
            </a:r>
            <a:r>
              <a:rPr lang="fr-BE" dirty="0" smtClean="0"/>
              <a:t> </a:t>
            </a:r>
            <a:r>
              <a:rPr lang="fr-BE" dirty="0" err="1" smtClean="0"/>
              <a:t>factors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A74546-C436-43A7-8219-F331565A497E}" type="slidenum">
              <a:rPr lang="fr-BE" smtClean="0">
                <a:solidFill>
                  <a:schemeClr val="tx1"/>
                </a:solidFill>
              </a:rPr>
              <a:pPr/>
              <a:t>15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147000" y="5673948"/>
            <a:ext cx="576064" cy="648072"/>
          </a:xfrm>
          <a:prstGeom prst="ellipse">
            <a:avLst/>
          </a:prstGeom>
          <a:solidFill>
            <a:srgbClr val="FFECE5"/>
          </a:solidFill>
          <a:ln>
            <a:solidFill>
              <a:srgbClr val="FFE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1403648" y="1052736"/>
            <a:ext cx="56166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300" cap="small" dirty="0" smtClean="0">
                <a:solidFill>
                  <a:schemeClr val="tx2"/>
                </a:solidFill>
              </a:rPr>
              <a:t>Impact of </a:t>
            </a:r>
            <a:r>
              <a:rPr lang="fr-BE" sz="2300" cap="small" dirty="0" err="1" smtClean="0">
                <a:solidFill>
                  <a:schemeClr val="tx2"/>
                </a:solidFill>
              </a:rPr>
              <a:t>shelter’s</a:t>
            </a:r>
            <a:r>
              <a:rPr lang="fr-BE" sz="2300" cap="small" dirty="0" smtClean="0">
                <a:solidFill>
                  <a:schemeClr val="tx2"/>
                </a:solidFill>
              </a:rPr>
              <a:t> </a:t>
            </a:r>
            <a:r>
              <a:rPr lang="fr-BE" sz="2300" cap="small" dirty="0" err="1" smtClean="0">
                <a:solidFill>
                  <a:schemeClr val="tx2"/>
                </a:solidFill>
              </a:rPr>
              <a:t>luminosity</a:t>
            </a:r>
            <a:endParaRPr lang="fr-BE" sz="2300" cap="small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172" y="2370946"/>
            <a:ext cx="52311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1115616" y="544522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1691680" y="5755322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 err="1" smtClean="0"/>
              <a:t>Binary</a:t>
            </a:r>
            <a:r>
              <a:rPr lang="fr-BE" sz="1500" dirty="0" smtClean="0"/>
              <a:t> </a:t>
            </a:r>
            <a:r>
              <a:rPr lang="fr-BE" sz="1500" dirty="0" err="1" smtClean="0"/>
              <a:t>logistic</a:t>
            </a:r>
            <a:r>
              <a:rPr lang="fr-BE" sz="1500" dirty="0" smtClean="0"/>
              <a:t> </a:t>
            </a:r>
            <a:r>
              <a:rPr lang="fr-BE" sz="1500" dirty="0" err="1" smtClean="0"/>
              <a:t>regression</a:t>
            </a:r>
            <a:r>
              <a:rPr lang="fr-BE" sz="1500" dirty="0" smtClean="0"/>
              <a:t> :    </a:t>
            </a:r>
            <a:r>
              <a:rPr lang="fr-BE" sz="1500" dirty="0" err="1" smtClean="0"/>
              <a:t>luminosity</a:t>
            </a:r>
            <a:r>
              <a:rPr lang="fr-BE" sz="1500" dirty="0" smtClean="0"/>
              <a:t> : P &lt; 0.001 ***</a:t>
            </a:r>
          </a:p>
          <a:p>
            <a:r>
              <a:rPr lang="fr-BE" sz="1500" dirty="0" smtClean="0"/>
              <a:t>		              time : P &lt; 0.001 ***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804248" y="5565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ISCE,  Durieux D. </a:t>
            </a:r>
            <a:r>
              <a:rPr lang="fr-BE" sz="1200" i="1" dirty="0" smtClean="0"/>
              <a:t>et al. </a:t>
            </a:r>
            <a:endParaRPr lang="fr-BE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763688" y="1953707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 smtClean="0"/>
              <a:t>20 </a:t>
            </a:r>
            <a:r>
              <a:rPr lang="fr-BE" sz="1500" dirty="0" err="1" smtClean="0"/>
              <a:t>ladybirds</a:t>
            </a:r>
            <a:r>
              <a:rPr lang="fr-BE" sz="1500" dirty="0" smtClean="0"/>
              <a:t> </a:t>
            </a:r>
            <a:r>
              <a:rPr lang="fr-BE" sz="1500" dirty="0" err="1" smtClean="0"/>
              <a:t>tested</a:t>
            </a:r>
            <a:endParaRPr lang="fr-B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FFF3E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80926"/>
          </a:xfrm>
        </p:spPr>
        <p:txBody>
          <a:bodyPr/>
          <a:lstStyle/>
          <a:p>
            <a:r>
              <a:rPr lang="fr-BE" dirty="0" smtClean="0"/>
              <a:t>Conclusion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76808" y="1268760"/>
            <a:ext cx="7467600" cy="367240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fr-BE" dirty="0" smtClean="0"/>
          </a:p>
          <a:p>
            <a:r>
              <a:rPr lang="fr-BE" b="1" dirty="0" err="1" smtClean="0"/>
              <a:t>Hydrocarbons</a:t>
            </a:r>
            <a:r>
              <a:rPr lang="fr-BE" dirty="0" smtClean="0"/>
              <a:t> are </a:t>
            </a:r>
            <a:r>
              <a:rPr lang="fr-BE" dirty="0" err="1" smtClean="0"/>
              <a:t>involved</a:t>
            </a:r>
            <a:r>
              <a:rPr lang="fr-BE" dirty="0" smtClean="0"/>
              <a:t> in the </a:t>
            </a:r>
            <a:r>
              <a:rPr lang="fr-BE" dirty="0" err="1" smtClean="0"/>
              <a:t>aggregation</a:t>
            </a:r>
            <a:endParaRPr lang="fr-BE" dirty="0" smtClean="0"/>
          </a:p>
          <a:p>
            <a:pPr lvl="1"/>
            <a:r>
              <a:rPr lang="fr-BE" dirty="0" smtClean="0"/>
              <a:t>To </a:t>
            </a:r>
            <a:r>
              <a:rPr lang="fr-BE" dirty="0" err="1" smtClean="0"/>
              <a:t>lead</a:t>
            </a:r>
            <a:r>
              <a:rPr lang="fr-BE" dirty="0" smtClean="0"/>
              <a:t> </a:t>
            </a:r>
            <a:r>
              <a:rPr lang="fr-BE" dirty="0" err="1" smtClean="0"/>
              <a:t>congeners</a:t>
            </a:r>
            <a:r>
              <a:rPr lang="fr-BE" dirty="0" smtClean="0"/>
              <a:t> </a:t>
            </a:r>
            <a:r>
              <a:rPr lang="fr-BE" dirty="0" err="1" smtClean="0"/>
              <a:t>towards</a:t>
            </a:r>
            <a:r>
              <a:rPr lang="fr-BE" dirty="0" smtClean="0"/>
              <a:t> </a:t>
            </a:r>
            <a:r>
              <a:rPr lang="fr-BE" dirty="0" err="1" smtClean="0"/>
              <a:t>aggregation</a:t>
            </a:r>
            <a:r>
              <a:rPr lang="fr-BE" dirty="0" smtClean="0"/>
              <a:t> sites</a:t>
            </a:r>
          </a:p>
          <a:p>
            <a:pPr lvl="1"/>
            <a:r>
              <a:rPr lang="fr-BE" dirty="0" smtClean="0"/>
              <a:t>To </a:t>
            </a:r>
            <a:r>
              <a:rPr lang="fr-BE" dirty="0" err="1" smtClean="0"/>
              <a:t>ensure</a:t>
            </a:r>
            <a:r>
              <a:rPr lang="fr-BE" dirty="0" smtClean="0"/>
              <a:t> the </a:t>
            </a:r>
            <a:r>
              <a:rPr lang="fr-BE" dirty="0" err="1" smtClean="0"/>
              <a:t>cohesion</a:t>
            </a:r>
            <a:r>
              <a:rPr lang="fr-BE" dirty="0" smtClean="0"/>
              <a:t> of the </a:t>
            </a:r>
            <a:r>
              <a:rPr lang="fr-BE" dirty="0" err="1" smtClean="0"/>
              <a:t>aggregate</a:t>
            </a:r>
            <a:endParaRPr lang="fr-BE" dirty="0" smtClean="0"/>
          </a:p>
          <a:p>
            <a:endParaRPr lang="fr-BE" sz="800" dirty="0" smtClean="0"/>
          </a:p>
          <a:p>
            <a:r>
              <a:rPr lang="fr-BE" dirty="0" smtClean="0"/>
              <a:t>There are </a:t>
            </a:r>
            <a:r>
              <a:rPr lang="fr-BE" b="1" dirty="0" smtClean="0"/>
              <a:t>social interactions </a:t>
            </a:r>
            <a:r>
              <a:rPr lang="fr-BE" dirty="0" err="1" smtClean="0"/>
              <a:t>between</a:t>
            </a:r>
            <a:r>
              <a:rPr lang="fr-BE" dirty="0" smtClean="0"/>
              <a:t> </a:t>
            </a:r>
            <a:r>
              <a:rPr lang="fr-BE" dirty="0" err="1" smtClean="0"/>
              <a:t>ladybirds</a:t>
            </a:r>
            <a:r>
              <a:rPr lang="fr-BE" dirty="0" smtClean="0"/>
              <a:t> </a:t>
            </a:r>
            <a:r>
              <a:rPr lang="fr-BE" dirty="0" err="1" smtClean="0"/>
              <a:t>even</a:t>
            </a:r>
            <a:r>
              <a:rPr lang="fr-BE" dirty="0" smtClean="0"/>
              <a:t> in non-</a:t>
            </a:r>
            <a:r>
              <a:rPr lang="fr-BE" dirty="0" err="1" smtClean="0"/>
              <a:t>wintering</a:t>
            </a:r>
            <a:r>
              <a:rPr lang="fr-BE" dirty="0" smtClean="0"/>
              <a:t> conditions</a:t>
            </a:r>
          </a:p>
          <a:p>
            <a:endParaRPr lang="fr-BE" sz="800" dirty="0" smtClean="0"/>
          </a:p>
          <a:p>
            <a:r>
              <a:rPr lang="fr-BE" dirty="0" err="1" smtClean="0"/>
              <a:t>Ladybirds</a:t>
            </a:r>
            <a:r>
              <a:rPr lang="fr-BE" dirty="0" smtClean="0"/>
              <a:t> </a:t>
            </a:r>
            <a:r>
              <a:rPr lang="fr-BE" dirty="0" err="1" smtClean="0"/>
              <a:t>prefer</a:t>
            </a:r>
            <a:r>
              <a:rPr lang="fr-BE" dirty="0" smtClean="0"/>
              <a:t> </a:t>
            </a:r>
            <a:r>
              <a:rPr lang="fr-BE" b="1" dirty="0" err="1" smtClean="0"/>
              <a:t>dark</a:t>
            </a:r>
            <a:r>
              <a:rPr lang="fr-BE" b="1" dirty="0" smtClean="0"/>
              <a:t> </a:t>
            </a:r>
            <a:r>
              <a:rPr lang="fr-BE" b="1" dirty="0" err="1" smtClean="0"/>
              <a:t>shelters</a:t>
            </a:r>
            <a:endParaRPr lang="fr-BE" b="1" dirty="0" smtClean="0"/>
          </a:p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A74546-C436-43A7-8219-F331565A497E}" type="slidenum">
              <a:rPr lang="fr-BE" smtClean="0">
                <a:solidFill>
                  <a:schemeClr val="tx1"/>
                </a:solidFill>
              </a:rPr>
              <a:pPr/>
              <a:t>16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147000" y="5673948"/>
            <a:ext cx="576064" cy="648072"/>
          </a:xfrm>
          <a:prstGeom prst="ellipse">
            <a:avLst/>
          </a:prstGeom>
          <a:solidFill>
            <a:srgbClr val="FFECE5"/>
          </a:solidFill>
          <a:ln>
            <a:solidFill>
              <a:srgbClr val="FFE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6804248" y="5565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ISCE,  Durieux D. </a:t>
            </a:r>
            <a:r>
              <a:rPr lang="fr-BE" sz="1200" i="1" dirty="0" smtClean="0"/>
              <a:t>et al. 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87624" y="2350621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cap="small" dirty="0" err="1" smtClean="0"/>
              <a:t>Thank</a:t>
            </a:r>
            <a:r>
              <a:rPr lang="fr-BE" sz="3600" cap="small" dirty="0" smtClean="0"/>
              <a:t> </a:t>
            </a:r>
            <a:r>
              <a:rPr lang="fr-BE" sz="3600" cap="small" dirty="0" err="1" smtClean="0"/>
              <a:t>you</a:t>
            </a:r>
            <a:r>
              <a:rPr lang="fr-BE" sz="3600" cap="small" dirty="0" smtClean="0"/>
              <a:t> for </a:t>
            </a:r>
            <a:r>
              <a:rPr lang="fr-BE" sz="3600" cap="small" dirty="0" err="1" smtClean="0"/>
              <a:t>your</a:t>
            </a:r>
            <a:r>
              <a:rPr lang="fr-BE" sz="3600" cap="small" dirty="0" smtClean="0"/>
              <a:t> attention</a:t>
            </a:r>
            <a:endParaRPr lang="fr-BE" sz="3600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FFF3E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80926"/>
          </a:xfrm>
        </p:spPr>
        <p:txBody>
          <a:bodyPr/>
          <a:lstStyle/>
          <a:p>
            <a:r>
              <a:rPr lang="fr-BE" dirty="0" err="1" smtClean="0"/>
              <a:t>Physical</a:t>
            </a:r>
            <a:r>
              <a:rPr lang="fr-BE" dirty="0" smtClean="0"/>
              <a:t> </a:t>
            </a:r>
            <a:r>
              <a:rPr lang="fr-BE" dirty="0" err="1" smtClean="0"/>
              <a:t>factors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A74546-C436-43A7-8219-F331565A497E}" type="slidenum">
              <a:rPr lang="fr-BE" smtClean="0">
                <a:solidFill>
                  <a:schemeClr val="tx1"/>
                </a:solidFill>
              </a:rPr>
              <a:pPr/>
              <a:t>18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147000" y="5673948"/>
            <a:ext cx="576064" cy="648072"/>
          </a:xfrm>
          <a:prstGeom prst="ellipse">
            <a:avLst/>
          </a:prstGeom>
          <a:solidFill>
            <a:srgbClr val="FFECE5"/>
          </a:solidFill>
          <a:ln>
            <a:solidFill>
              <a:srgbClr val="FFE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1403648" y="1052736"/>
            <a:ext cx="56166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300" cap="small" dirty="0" smtClean="0">
                <a:solidFill>
                  <a:schemeClr val="tx2"/>
                </a:solidFill>
              </a:rPr>
              <a:t>Impact of </a:t>
            </a:r>
            <a:r>
              <a:rPr lang="fr-BE" sz="2300" cap="small" dirty="0" err="1" smtClean="0">
                <a:solidFill>
                  <a:schemeClr val="tx2"/>
                </a:solidFill>
              </a:rPr>
              <a:t>shelter’s</a:t>
            </a:r>
            <a:r>
              <a:rPr lang="fr-BE" sz="2300" cap="small" dirty="0" smtClean="0">
                <a:solidFill>
                  <a:schemeClr val="tx2"/>
                </a:solidFill>
              </a:rPr>
              <a:t> </a:t>
            </a:r>
            <a:r>
              <a:rPr lang="fr-BE" sz="2300" cap="small" dirty="0" err="1" smtClean="0">
                <a:solidFill>
                  <a:schemeClr val="tx2"/>
                </a:solidFill>
              </a:rPr>
              <a:t>luminosity</a:t>
            </a:r>
            <a:endParaRPr lang="fr-BE" sz="2300" cap="small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172" y="1916832"/>
            <a:ext cx="52311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1115616" y="544522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1691680" y="5301208"/>
            <a:ext cx="56166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 err="1" smtClean="0"/>
              <a:t>Binary</a:t>
            </a:r>
            <a:r>
              <a:rPr lang="fr-BE" sz="1500" dirty="0" smtClean="0"/>
              <a:t> </a:t>
            </a:r>
            <a:r>
              <a:rPr lang="fr-BE" sz="1500" dirty="0" err="1" smtClean="0"/>
              <a:t>logistic</a:t>
            </a:r>
            <a:r>
              <a:rPr lang="fr-BE" sz="1500" dirty="0" smtClean="0"/>
              <a:t> </a:t>
            </a:r>
            <a:r>
              <a:rPr lang="fr-BE" sz="1500" dirty="0" err="1" smtClean="0"/>
              <a:t>regression</a:t>
            </a:r>
            <a:r>
              <a:rPr lang="fr-BE" sz="1500" dirty="0" smtClean="0"/>
              <a:t> :    </a:t>
            </a:r>
            <a:r>
              <a:rPr lang="fr-BE" sz="1500" dirty="0" err="1" smtClean="0"/>
              <a:t>luminosity</a:t>
            </a:r>
            <a:r>
              <a:rPr lang="fr-BE" sz="1500" dirty="0" smtClean="0"/>
              <a:t> : P &lt; 0.001 ***</a:t>
            </a:r>
          </a:p>
          <a:p>
            <a:r>
              <a:rPr lang="fr-BE" sz="1500" dirty="0" smtClean="0"/>
              <a:t>		              time : P &lt; 0.001 ***</a:t>
            </a:r>
          </a:p>
          <a:p>
            <a:r>
              <a:rPr lang="fr-BE" sz="1500" dirty="0" smtClean="0"/>
              <a:t>		              </a:t>
            </a:r>
            <a:r>
              <a:rPr lang="fr-BE" sz="1500" dirty="0" err="1" smtClean="0"/>
              <a:t>luminosity</a:t>
            </a:r>
            <a:r>
              <a:rPr lang="fr-BE" sz="1500" dirty="0" smtClean="0"/>
              <a:t> * time : P &lt; 0.001 *** </a:t>
            </a:r>
            <a:endParaRPr lang="fr-B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FFF3E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80926"/>
          </a:xfrm>
        </p:spPr>
        <p:txBody>
          <a:bodyPr/>
          <a:lstStyle/>
          <a:p>
            <a:r>
              <a:rPr lang="fr-BE" dirty="0" err="1" smtClean="0"/>
              <a:t>Physical</a:t>
            </a:r>
            <a:r>
              <a:rPr lang="fr-BE" dirty="0" smtClean="0"/>
              <a:t> </a:t>
            </a:r>
            <a:r>
              <a:rPr lang="fr-BE" dirty="0" err="1" smtClean="0"/>
              <a:t>factors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A74546-C436-43A7-8219-F331565A497E}" type="slidenum">
              <a:rPr lang="fr-BE" smtClean="0">
                <a:solidFill>
                  <a:schemeClr val="tx1"/>
                </a:solidFill>
              </a:rPr>
              <a:pPr/>
              <a:t>19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147000" y="5673948"/>
            <a:ext cx="576064" cy="648072"/>
          </a:xfrm>
          <a:prstGeom prst="ellipse">
            <a:avLst/>
          </a:prstGeom>
          <a:solidFill>
            <a:srgbClr val="FFECE5"/>
          </a:solidFill>
          <a:ln>
            <a:solidFill>
              <a:srgbClr val="FFE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1403648" y="1052736"/>
            <a:ext cx="56166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300" cap="small" dirty="0" smtClean="0">
                <a:solidFill>
                  <a:schemeClr val="tx2"/>
                </a:solidFill>
              </a:rPr>
              <a:t>Impact of </a:t>
            </a:r>
            <a:r>
              <a:rPr lang="fr-BE" sz="2300" cap="small" dirty="0" err="1" smtClean="0">
                <a:solidFill>
                  <a:schemeClr val="tx2"/>
                </a:solidFill>
              </a:rPr>
              <a:t>individuals</a:t>
            </a:r>
            <a:r>
              <a:rPr lang="fr-BE" sz="2300" cap="small" dirty="0" smtClean="0">
                <a:solidFill>
                  <a:schemeClr val="tx2"/>
                </a:solidFill>
              </a:rPr>
              <a:t>’ </a:t>
            </a:r>
            <a:r>
              <a:rPr lang="fr-BE" sz="2300" cap="small" dirty="0" err="1" smtClean="0">
                <a:solidFill>
                  <a:schemeClr val="tx2"/>
                </a:solidFill>
              </a:rPr>
              <a:t>density</a:t>
            </a:r>
            <a:endParaRPr lang="fr-BE" sz="2300" cap="small" dirty="0">
              <a:solidFill>
                <a:schemeClr val="tx2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195" y="2130996"/>
            <a:ext cx="7106108" cy="338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979712" y="3861048"/>
            <a:ext cx="432048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1979712" y="2420888"/>
            <a:ext cx="4320480" cy="11521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899592" y="56612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1">
                    <a:lumMod val="75000"/>
                  </a:schemeClr>
                </a:solidFill>
              </a:rPr>
              <a:t>Transparent </a:t>
            </a:r>
            <a:r>
              <a:rPr lang="fr-BE" dirty="0" err="1" smtClean="0">
                <a:solidFill>
                  <a:schemeClr val="accent1">
                    <a:lumMod val="75000"/>
                  </a:schemeClr>
                </a:solidFill>
              </a:rPr>
              <a:t>shelters</a:t>
            </a:r>
            <a:r>
              <a:rPr lang="fr-BE" dirty="0" smtClean="0">
                <a:solidFill>
                  <a:schemeClr val="accent1">
                    <a:lumMod val="75000"/>
                  </a:schemeClr>
                </a:solidFill>
              </a:rPr>
              <a:t> (TS)</a:t>
            </a:r>
          </a:p>
          <a:p>
            <a:r>
              <a:rPr lang="fr-BE" dirty="0" err="1" smtClean="0">
                <a:solidFill>
                  <a:schemeClr val="accent5">
                    <a:lumMod val="75000"/>
                  </a:schemeClr>
                </a:solidFill>
              </a:rPr>
              <a:t>Covered</a:t>
            </a:r>
            <a:r>
              <a:rPr lang="fr-B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75000"/>
                  </a:schemeClr>
                </a:solidFill>
              </a:rPr>
              <a:t>shelters</a:t>
            </a:r>
            <a:r>
              <a:rPr lang="fr-BE" dirty="0" smtClean="0">
                <a:solidFill>
                  <a:schemeClr val="accent5">
                    <a:lumMod val="75000"/>
                  </a:schemeClr>
                </a:solidFill>
              </a:rPr>
              <a:t> (CS)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FFF3E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7794"/>
            <a:ext cx="7467600" cy="580926"/>
          </a:xfrm>
        </p:spPr>
        <p:txBody>
          <a:bodyPr/>
          <a:lstStyle/>
          <a:p>
            <a:r>
              <a:rPr lang="fr-BE" dirty="0" err="1" smtClean="0"/>
              <a:t>Context</a:t>
            </a:r>
            <a:endParaRPr lang="fr-BE" dirty="0"/>
          </a:p>
        </p:txBody>
      </p:sp>
      <p:sp>
        <p:nvSpPr>
          <p:cNvPr id="4" name="Ellipse 3"/>
          <p:cNvSpPr/>
          <p:nvPr/>
        </p:nvSpPr>
        <p:spPr>
          <a:xfrm>
            <a:off x="8147000" y="5673948"/>
            <a:ext cx="576064" cy="648072"/>
          </a:xfrm>
          <a:prstGeom prst="ellipse">
            <a:avLst/>
          </a:prstGeom>
          <a:solidFill>
            <a:srgbClr val="FFECE5"/>
          </a:solidFill>
          <a:ln>
            <a:solidFill>
              <a:srgbClr val="FFE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8129016" y="5932128"/>
            <a:ext cx="609600" cy="521208"/>
          </a:xfrm>
        </p:spPr>
        <p:txBody>
          <a:bodyPr/>
          <a:lstStyle/>
          <a:p>
            <a:endParaRPr lang="fr-BE" dirty="0" smtClean="0">
              <a:solidFill>
                <a:schemeClr val="tx1"/>
              </a:solidFill>
            </a:endParaRPr>
          </a:p>
          <a:p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03848" y="248360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AGGREGATION</a:t>
            </a:r>
            <a:endParaRPr lang="fr-BE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118746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/>
              <a:t>annoyance</a:t>
            </a:r>
            <a:r>
              <a:rPr lang="fr-BE" sz="2000" dirty="0" smtClean="0"/>
              <a:t> </a:t>
            </a:r>
            <a:r>
              <a:rPr lang="fr-BE" sz="2000" dirty="0" err="1" smtClean="0"/>
              <a:t>from</a:t>
            </a:r>
            <a:r>
              <a:rPr lang="fr-BE" sz="2000" dirty="0" smtClean="0"/>
              <a:t> </a:t>
            </a:r>
            <a:r>
              <a:rPr lang="fr-BE" sz="2000" dirty="0" err="1" smtClean="0"/>
              <a:t>their</a:t>
            </a:r>
            <a:r>
              <a:rPr lang="fr-BE" sz="2000" dirty="0" smtClean="0"/>
              <a:t> </a:t>
            </a:r>
            <a:r>
              <a:rPr lang="fr-BE" sz="2000" dirty="0" err="1" smtClean="0"/>
              <a:t>number</a:t>
            </a:r>
            <a:endParaRPr lang="fr-BE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6084168" y="98060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/>
              <a:t>tainting</a:t>
            </a:r>
            <a:r>
              <a:rPr lang="fr-BE" sz="2000" dirty="0" smtClean="0"/>
              <a:t> </a:t>
            </a:r>
            <a:r>
              <a:rPr lang="fr-BE" sz="2000" dirty="0" err="1" smtClean="0"/>
              <a:t>walls</a:t>
            </a:r>
            <a:r>
              <a:rPr lang="fr-BE" sz="2000" dirty="0" smtClean="0"/>
              <a:t> and </a:t>
            </a:r>
            <a:r>
              <a:rPr lang="fr-BE" sz="2000" dirty="0" err="1" smtClean="0"/>
              <a:t>curtains</a:t>
            </a:r>
            <a:endParaRPr lang="fr-BE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5508104" y="356372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/>
              <a:t>allergic</a:t>
            </a:r>
            <a:r>
              <a:rPr lang="fr-BE" sz="2000" dirty="0" smtClean="0"/>
              <a:t> </a:t>
            </a:r>
            <a:r>
              <a:rPr lang="fr-BE" sz="2000" dirty="0" err="1" smtClean="0"/>
              <a:t>reactions</a:t>
            </a:r>
            <a:endParaRPr lang="fr-BE" sz="2000" dirty="0"/>
          </a:p>
        </p:txBody>
      </p:sp>
      <p:cxnSp>
        <p:nvCxnSpPr>
          <p:cNvPr id="10" name="Connecteur droit avec flèche 9"/>
          <p:cNvCxnSpPr/>
          <p:nvPr/>
        </p:nvCxnSpPr>
        <p:spPr>
          <a:xfrm rot="16200000" flipV="1">
            <a:off x="3167844" y="1871536"/>
            <a:ext cx="648072" cy="57606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5220072" y="1556792"/>
            <a:ext cx="1008112" cy="85480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0800000" flipV="1">
            <a:off x="2771800" y="3059668"/>
            <a:ext cx="720080" cy="57606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436096" y="2987660"/>
            <a:ext cx="720080" cy="57606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572000" y="46438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asthma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5796136" y="47065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urticaria</a:t>
            </a:r>
            <a:endParaRPr lang="fr-BE" dirty="0"/>
          </a:p>
        </p:txBody>
      </p:sp>
      <p:sp>
        <p:nvSpPr>
          <p:cNvPr id="16" name="ZoneTexte 15"/>
          <p:cNvSpPr txBox="1"/>
          <p:nvPr/>
        </p:nvSpPr>
        <p:spPr>
          <a:xfrm>
            <a:off x="7092280" y="44278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rhinitis</a:t>
            </a:r>
            <a:endParaRPr lang="fr-BE" dirty="0"/>
          </a:p>
        </p:txBody>
      </p:sp>
      <p:sp>
        <p:nvSpPr>
          <p:cNvPr id="17" name="ZoneTexte 16"/>
          <p:cNvSpPr txBox="1"/>
          <p:nvPr/>
        </p:nvSpPr>
        <p:spPr>
          <a:xfrm>
            <a:off x="6660232" y="52199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cough</a:t>
            </a:r>
            <a:r>
              <a:rPr lang="fr-BE" dirty="0" smtClean="0"/>
              <a:t>,…</a:t>
            </a: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4644008" y="52919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conjunctivitis</a:t>
            </a:r>
            <a:endParaRPr lang="fr-BE" dirty="0"/>
          </a:p>
        </p:txBody>
      </p:sp>
      <p:cxnSp>
        <p:nvCxnSpPr>
          <p:cNvPr id="19" name="Connecteur droit avec flèche 18"/>
          <p:cNvCxnSpPr/>
          <p:nvPr/>
        </p:nvCxnSpPr>
        <p:spPr>
          <a:xfrm rot="10800000" flipV="1">
            <a:off x="5220072" y="4283804"/>
            <a:ext cx="50405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>
            <a:off x="6135661" y="4515106"/>
            <a:ext cx="401283" cy="2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7092280" y="4211796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5400000">
            <a:off x="5256076" y="4607840"/>
            <a:ext cx="100811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16200000" flipH="1">
            <a:off x="6408204" y="4607840"/>
            <a:ext cx="93610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Delphine\Desktop\Delphine\Desktop\Delphine\doctorat\Photos\coccinelles\agrégats\Deschamps\agrégat_prélèvement_1.jpg"/>
          <p:cNvPicPr>
            <a:picLocks noChangeAspect="1" noChangeArrowheads="1"/>
          </p:cNvPicPr>
          <p:nvPr/>
        </p:nvPicPr>
        <p:blipFill>
          <a:blip r:embed="rId3" cstate="print"/>
          <a:srcRect b="27682"/>
          <a:stretch>
            <a:fillRect/>
          </a:stretch>
        </p:blipFill>
        <p:spPr bwMode="auto">
          <a:xfrm>
            <a:off x="1403648" y="1907540"/>
            <a:ext cx="1487404" cy="806729"/>
          </a:xfrm>
          <a:prstGeom prst="rect">
            <a:avLst/>
          </a:prstGeom>
          <a:noFill/>
        </p:spPr>
      </p:pic>
      <p:pic>
        <p:nvPicPr>
          <p:cNvPr id="25" name="Picture 11" descr="yellow stain left by Asian lady beet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700687"/>
            <a:ext cx="1404729" cy="93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 t="4810" r="583" b="13034"/>
          <a:stretch>
            <a:fillRect/>
          </a:stretch>
        </p:blipFill>
        <p:spPr bwMode="auto">
          <a:xfrm>
            <a:off x="755576" y="3707740"/>
            <a:ext cx="2971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6804248" y="5565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ISCE,  Durieux D. </a:t>
            </a:r>
            <a:r>
              <a:rPr lang="fr-BE" sz="1200" i="1" dirty="0" smtClean="0"/>
              <a:t>et al. 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FFF3E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fr-BE" dirty="0" err="1" smtClean="0"/>
              <a:t>Context</a:t>
            </a:r>
            <a:endParaRPr lang="fr-BE" dirty="0"/>
          </a:p>
        </p:txBody>
      </p:sp>
      <p:sp>
        <p:nvSpPr>
          <p:cNvPr id="32" name="Espace réservé du contenu 31"/>
          <p:cNvSpPr>
            <a:spLocks noGrp="1"/>
          </p:cNvSpPr>
          <p:nvPr>
            <p:ph sz="quarter" idx="1"/>
          </p:nvPr>
        </p:nvSpPr>
        <p:spPr>
          <a:xfrm>
            <a:off x="920824" y="1608184"/>
            <a:ext cx="7467600" cy="4341096"/>
          </a:xfrm>
        </p:spPr>
        <p:txBody>
          <a:bodyPr/>
          <a:lstStyle/>
          <a:p>
            <a:r>
              <a:rPr lang="fr-BE" dirty="0" err="1" smtClean="0"/>
              <a:t>Migratory</a:t>
            </a:r>
            <a:r>
              <a:rPr lang="fr-BE" dirty="0" smtClean="0"/>
              <a:t> flight</a:t>
            </a:r>
          </a:p>
          <a:p>
            <a:r>
              <a:rPr lang="fr-BE" dirty="0" err="1" smtClean="0"/>
              <a:t>Macrosite</a:t>
            </a:r>
            <a:r>
              <a:rPr lang="fr-BE" dirty="0" smtClean="0"/>
              <a:t> </a:t>
            </a:r>
            <a:r>
              <a:rPr lang="fr-BE" dirty="0" err="1" smtClean="0"/>
              <a:t>choice</a:t>
            </a:r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Microsite </a:t>
            </a:r>
            <a:r>
              <a:rPr lang="fr-BE" dirty="0" err="1" smtClean="0"/>
              <a:t>choice</a:t>
            </a:r>
            <a:r>
              <a:rPr lang="fr-BE" dirty="0" smtClean="0"/>
              <a:t>  </a:t>
            </a:r>
            <a:endParaRPr lang="fr-BE" sz="40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fr-BE" dirty="0" smtClean="0">
              <a:solidFill>
                <a:schemeClr val="tx1"/>
              </a:solidFill>
            </a:endParaRPr>
          </a:p>
          <a:p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147000" y="5673948"/>
            <a:ext cx="576064" cy="648072"/>
          </a:xfrm>
          <a:prstGeom prst="ellipse">
            <a:avLst/>
          </a:prstGeom>
          <a:solidFill>
            <a:srgbClr val="FFECE5"/>
          </a:solidFill>
          <a:ln>
            <a:solidFill>
              <a:srgbClr val="FFE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Flèche à angle droit 32"/>
          <p:cNvSpPr/>
          <p:nvPr/>
        </p:nvSpPr>
        <p:spPr>
          <a:xfrm rot="5400000">
            <a:off x="2839380" y="4164468"/>
            <a:ext cx="468052" cy="5400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Flèche à angle droit 33"/>
          <p:cNvSpPr/>
          <p:nvPr/>
        </p:nvSpPr>
        <p:spPr>
          <a:xfrm rot="5400000">
            <a:off x="2839380" y="4884548"/>
            <a:ext cx="504056" cy="5760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ZoneTexte 34"/>
          <p:cNvSpPr txBox="1"/>
          <p:nvPr/>
        </p:nvSpPr>
        <p:spPr>
          <a:xfrm>
            <a:off x="3523456" y="503495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Physical</a:t>
            </a:r>
            <a:r>
              <a:rPr lang="fr-BE" sz="2400" dirty="0" smtClean="0"/>
              <a:t> </a:t>
            </a:r>
            <a:r>
              <a:rPr lang="fr-BE" sz="2400" dirty="0" err="1" smtClean="0"/>
              <a:t>factors</a:t>
            </a:r>
            <a:endParaRPr lang="fr-BE" sz="2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3523456" y="427248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Chemical</a:t>
            </a:r>
            <a:r>
              <a:rPr lang="fr-BE" sz="2400" dirty="0" smtClean="0"/>
              <a:t> </a:t>
            </a:r>
            <a:r>
              <a:rPr lang="fr-BE" sz="2400" dirty="0" err="1" smtClean="0"/>
              <a:t>factors</a:t>
            </a:r>
            <a:endParaRPr lang="fr-BE" sz="2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4171528" y="1752200"/>
            <a:ext cx="8640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 smtClean="0">
                <a:solidFill>
                  <a:srgbClr val="009900"/>
                </a:solidFill>
                <a:sym typeface="Wingdings"/>
              </a:rPr>
              <a:t></a:t>
            </a:r>
            <a:endParaRPr lang="fr-BE" sz="4000" dirty="0" smtClean="0">
              <a:solidFill>
                <a:srgbClr val="009900"/>
              </a:solidFill>
            </a:endParaRPr>
          </a:p>
          <a:p>
            <a:endParaRPr lang="fr-BE" dirty="0"/>
          </a:p>
        </p:txBody>
      </p:sp>
      <p:sp>
        <p:nvSpPr>
          <p:cNvPr id="38" name="Accolade fermante 37"/>
          <p:cNvSpPr/>
          <p:nvPr/>
        </p:nvSpPr>
        <p:spPr>
          <a:xfrm>
            <a:off x="3739480" y="1680192"/>
            <a:ext cx="288032" cy="8640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9" name="ZoneTexte 38"/>
          <p:cNvSpPr txBox="1"/>
          <p:nvPr/>
        </p:nvSpPr>
        <p:spPr>
          <a:xfrm>
            <a:off x="3739480" y="3192360"/>
            <a:ext cx="5760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?</a:t>
            </a:r>
          </a:p>
          <a:p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6804248" y="5565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ISCE,  Durieux D. </a:t>
            </a:r>
            <a:r>
              <a:rPr lang="fr-BE" sz="1200" i="1" dirty="0" smtClean="0"/>
              <a:t>et al. 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/>
      <p:bldP spid="36" grpId="0"/>
      <p:bldP spid="37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FFF3E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fr-BE" dirty="0" err="1" smtClean="0"/>
              <a:t>Chemical</a:t>
            </a:r>
            <a:r>
              <a:rPr lang="fr-BE" dirty="0" smtClean="0"/>
              <a:t> </a:t>
            </a:r>
            <a:r>
              <a:rPr lang="fr-BE" dirty="0" err="1" smtClean="0"/>
              <a:t>factors</a:t>
            </a:r>
            <a:r>
              <a:rPr lang="fr-BE" dirty="0" smtClean="0"/>
              <a:t> : </a:t>
            </a:r>
            <a:r>
              <a:rPr lang="fr-BE" dirty="0" err="1" smtClean="0"/>
              <a:t>Previous</a:t>
            </a:r>
            <a:r>
              <a:rPr lang="fr-BE" dirty="0" smtClean="0"/>
              <a:t> </a:t>
            </a:r>
            <a:r>
              <a:rPr lang="fr-BE" dirty="0" err="1" smtClean="0"/>
              <a:t>studies</a:t>
            </a:r>
            <a:endParaRPr lang="fr-BE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176464"/>
          </a:xfrm>
        </p:spPr>
        <p:txBody>
          <a:bodyPr/>
          <a:lstStyle/>
          <a:p>
            <a:r>
              <a:rPr lang="fr-BE" dirty="0" smtClean="0"/>
              <a:t>Volatile compounds</a:t>
            </a:r>
          </a:p>
          <a:p>
            <a:endParaRPr lang="fr-BE" sz="1500" dirty="0" smtClean="0"/>
          </a:p>
          <a:p>
            <a:pPr lvl="1"/>
            <a:r>
              <a:rPr lang="fr-BE" dirty="0" err="1" smtClean="0"/>
              <a:t>Pyrazines</a:t>
            </a:r>
            <a:r>
              <a:rPr lang="fr-BE" dirty="0" smtClean="0"/>
              <a:t> </a:t>
            </a:r>
            <a:r>
              <a:rPr lang="fr-BE" sz="1500" dirty="0" smtClean="0"/>
              <a:t>(al Abassi </a:t>
            </a:r>
            <a:r>
              <a:rPr lang="fr-BE" sz="1500" i="1" dirty="0" smtClean="0"/>
              <a:t>et al.</a:t>
            </a:r>
            <a:r>
              <a:rPr lang="fr-BE" sz="1500" dirty="0" smtClean="0"/>
              <a:t>, 1998)</a:t>
            </a:r>
          </a:p>
          <a:p>
            <a:pPr lvl="1"/>
            <a:endParaRPr lang="fr-BE" sz="1500" dirty="0" smtClean="0"/>
          </a:p>
          <a:p>
            <a:pPr lvl="1"/>
            <a:endParaRPr lang="fr-BE" sz="1500" dirty="0" smtClean="0"/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(-)-</a:t>
            </a:r>
            <a:r>
              <a:rPr lang="fr-BE" dirty="0" smtClean="0">
                <a:latin typeface="Times"/>
              </a:rPr>
              <a:t> </a:t>
            </a:r>
            <a:r>
              <a:rPr lang="el-GR" dirty="0" smtClean="0">
                <a:latin typeface="Times"/>
              </a:rPr>
              <a:t>β</a:t>
            </a:r>
            <a:r>
              <a:rPr lang="fr-BE" dirty="0" smtClean="0">
                <a:latin typeface="Times"/>
              </a:rPr>
              <a:t>-</a:t>
            </a:r>
            <a:r>
              <a:rPr lang="fr-BE" dirty="0" err="1" smtClean="0">
                <a:latin typeface="Times"/>
              </a:rPr>
              <a:t>caryophyllene</a:t>
            </a:r>
            <a:endParaRPr lang="fr-BE" dirty="0" smtClean="0"/>
          </a:p>
          <a:p>
            <a:pPr lvl="1"/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fr-BE" dirty="0" smtClean="0">
              <a:solidFill>
                <a:schemeClr val="tx1"/>
              </a:solidFill>
            </a:endParaRPr>
          </a:p>
          <a:p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147000" y="5673948"/>
            <a:ext cx="576064" cy="648072"/>
          </a:xfrm>
          <a:prstGeom prst="ellipse">
            <a:avLst/>
          </a:prstGeom>
          <a:solidFill>
            <a:srgbClr val="FFECE5"/>
          </a:solidFill>
          <a:ln>
            <a:solidFill>
              <a:srgbClr val="FFE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Flèche à angle droit 13"/>
          <p:cNvSpPr/>
          <p:nvPr/>
        </p:nvSpPr>
        <p:spPr>
          <a:xfrm rot="5400000">
            <a:off x="1871700" y="4084501"/>
            <a:ext cx="360040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2339752" y="4139788"/>
            <a:ext cx="5328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Emission by </a:t>
            </a:r>
            <a:r>
              <a:rPr lang="fr-BE" i="1" dirty="0" smtClean="0"/>
              <a:t>H. axyridis </a:t>
            </a:r>
            <a:r>
              <a:rPr lang="fr-BE" dirty="0" smtClean="0"/>
              <a:t>in </a:t>
            </a:r>
            <a:r>
              <a:rPr lang="fr-BE" dirty="0" err="1" smtClean="0"/>
              <a:t>wintering</a:t>
            </a:r>
            <a:r>
              <a:rPr lang="fr-BE" dirty="0" smtClean="0"/>
              <a:t> conditions</a:t>
            </a:r>
          </a:p>
          <a:p>
            <a:r>
              <a:rPr lang="fr-BE" sz="1500" dirty="0" smtClean="0"/>
              <a:t>(Brown </a:t>
            </a:r>
            <a:r>
              <a:rPr lang="fr-BE" sz="1500" i="1" dirty="0" smtClean="0"/>
              <a:t>et al.</a:t>
            </a:r>
            <a:r>
              <a:rPr lang="fr-BE" sz="1500" dirty="0" smtClean="0"/>
              <a:t>, 2006)  </a:t>
            </a:r>
            <a:endParaRPr lang="fr-BE" sz="1500" dirty="0"/>
          </a:p>
        </p:txBody>
      </p:sp>
      <p:sp>
        <p:nvSpPr>
          <p:cNvPr id="16" name="Flèche à angle droit 15"/>
          <p:cNvSpPr/>
          <p:nvPr/>
        </p:nvSpPr>
        <p:spPr>
          <a:xfrm rot="5400000">
            <a:off x="1799692" y="2816932"/>
            <a:ext cx="360040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lèche à angle droit 16"/>
          <p:cNvSpPr/>
          <p:nvPr/>
        </p:nvSpPr>
        <p:spPr>
          <a:xfrm rot="5400000">
            <a:off x="1871700" y="4789723"/>
            <a:ext cx="360040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2267744" y="285293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the </a:t>
            </a:r>
            <a:r>
              <a:rPr lang="fr-BE" dirty="0" err="1" smtClean="0"/>
              <a:t>seven</a:t>
            </a:r>
            <a:r>
              <a:rPr lang="fr-BE" dirty="0" smtClean="0"/>
              <a:t> </a:t>
            </a:r>
            <a:r>
              <a:rPr lang="fr-BE" dirty="0" err="1" smtClean="0"/>
              <a:t>spotted</a:t>
            </a:r>
            <a:r>
              <a:rPr lang="fr-BE" dirty="0" smtClean="0"/>
              <a:t> </a:t>
            </a:r>
            <a:r>
              <a:rPr lang="fr-BE" dirty="0" err="1" smtClean="0"/>
              <a:t>ladybird</a:t>
            </a:r>
            <a:r>
              <a:rPr lang="fr-BE" dirty="0" smtClean="0"/>
              <a:t>, </a:t>
            </a:r>
            <a:r>
              <a:rPr lang="fr-BE" i="1" dirty="0" err="1" smtClean="0"/>
              <a:t>Coccinella</a:t>
            </a:r>
            <a:r>
              <a:rPr lang="fr-BE" i="1" dirty="0" smtClean="0"/>
              <a:t> </a:t>
            </a:r>
            <a:r>
              <a:rPr lang="fr-BE" i="1" dirty="0" err="1" smtClean="0"/>
              <a:t>septempuctata</a:t>
            </a:r>
            <a:endParaRPr lang="fr-BE" dirty="0"/>
          </a:p>
        </p:txBody>
      </p:sp>
      <p:sp>
        <p:nvSpPr>
          <p:cNvPr id="20" name="ZoneTexte 19"/>
          <p:cNvSpPr txBox="1"/>
          <p:nvPr/>
        </p:nvSpPr>
        <p:spPr>
          <a:xfrm>
            <a:off x="2339752" y="4845060"/>
            <a:ext cx="5328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Attractive and </a:t>
            </a:r>
            <a:r>
              <a:rPr lang="fr-BE" dirty="0" err="1" smtClean="0"/>
              <a:t>aggregative</a:t>
            </a:r>
            <a:r>
              <a:rPr lang="fr-BE" dirty="0" smtClean="0"/>
              <a:t> </a:t>
            </a:r>
            <a:r>
              <a:rPr lang="fr-BE" dirty="0" err="1" smtClean="0"/>
              <a:t>potential</a:t>
            </a:r>
            <a:r>
              <a:rPr lang="fr-BE" dirty="0" smtClean="0"/>
              <a:t> </a:t>
            </a:r>
          </a:p>
          <a:p>
            <a:r>
              <a:rPr lang="fr-BE" sz="1500" dirty="0" smtClean="0"/>
              <a:t>(</a:t>
            </a:r>
            <a:r>
              <a:rPr lang="fr-BE" sz="1500" dirty="0" err="1" smtClean="0"/>
              <a:t>Verheggen</a:t>
            </a:r>
            <a:r>
              <a:rPr lang="fr-BE" sz="1500" dirty="0" smtClean="0"/>
              <a:t> </a:t>
            </a:r>
            <a:r>
              <a:rPr lang="fr-BE" sz="1500" i="1" dirty="0" smtClean="0"/>
              <a:t>et al.</a:t>
            </a:r>
            <a:r>
              <a:rPr lang="fr-BE" sz="1500" dirty="0" smtClean="0"/>
              <a:t>, 2007)</a:t>
            </a:r>
            <a:endParaRPr lang="fr-BE" sz="15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804248" y="5565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ISCE,  Durieux D. </a:t>
            </a:r>
            <a:r>
              <a:rPr lang="fr-BE" sz="1200" i="1" dirty="0" smtClean="0"/>
              <a:t>et al. 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FFF3E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66936"/>
          </a:xfrm>
        </p:spPr>
        <p:txBody>
          <a:bodyPr>
            <a:normAutofit/>
          </a:bodyPr>
          <a:lstStyle/>
          <a:p>
            <a:r>
              <a:rPr lang="fr-BE" dirty="0" err="1" smtClean="0"/>
              <a:t>Chemical</a:t>
            </a:r>
            <a:r>
              <a:rPr lang="fr-BE" dirty="0" smtClean="0"/>
              <a:t> </a:t>
            </a:r>
            <a:r>
              <a:rPr lang="fr-BE" dirty="0" err="1" smtClean="0"/>
              <a:t>factors</a:t>
            </a:r>
            <a:endParaRPr lang="fr-BE" dirty="0"/>
          </a:p>
        </p:txBody>
      </p:sp>
      <p:sp>
        <p:nvSpPr>
          <p:cNvPr id="4" name="Ellipse 3"/>
          <p:cNvSpPr/>
          <p:nvPr/>
        </p:nvSpPr>
        <p:spPr>
          <a:xfrm>
            <a:off x="8147000" y="5673948"/>
            <a:ext cx="576064" cy="648072"/>
          </a:xfrm>
          <a:prstGeom prst="ellipse">
            <a:avLst/>
          </a:prstGeom>
          <a:solidFill>
            <a:srgbClr val="FFECE5"/>
          </a:solidFill>
          <a:ln>
            <a:solidFill>
              <a:srgbClr val="FFE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996952"/>
            <a:ext cx="2448272" cy="22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rc 8"/>
          <p:cNvSpPr/>
          <p:nvPr/>
        </p:nvSpPr>
        <p:spPr>
          <a:xfrm rot="219952">
            <a:off x="6743999" y="3170988"/>
            <a:ext cx="648072" cy="218179"/>
          </a:xfrm>
          <a:prstGeom prst="arc">
            <a:avLst>
              <a:gd name="adj1" fmla="val 11667527"/>
              <a:gd name="adj2" fmla="val 2053044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47681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6847681" y="457160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6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6281142" y="358254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7404695" y="36143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3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6228184" y="42930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4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7452320" y="42930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5</a:t>
            </a:r>
            <a:endParaRPr lang="fr-BE" dirty="0"/>
          </a:p>
        </p:txBody>
      </p:sp>
      <p:sp>
        <p:nvSpPr>
          <p:cNvPr id="23" name="ZoneTexte 22"/>
          <p:cNvSpPr txBox="1"/>
          <p:nvPr/>
        </p:nvSpPr>
        <p:spPr>
          <a:xfrm>
            <a:off x="5868144" y="5301208"/>
            <a:ext cx="24482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 smtClean="0"/>
              <a:t>Multi-</a:t>
            </a:r>
            <a:r>
              <a:rPr lang="fr-BE" sz="1500" dirty="0" err="1" smtClean="0"/>
              <a:t>choice</a:t>
            </a:r>
            <a:r>
              <a:rPr lang="fr-BE" sz="1500" dirty="0" smtClean="0"/>
              <a:t> </a:t>
            </a:r>
            <a:r>
              <a:rPr lang="fr-BE" sz="1500" dirty="0" err="1" smtClean="0"/>
              <a:t>experiment</a:t>
            </a:r>
            <a:endParaRPr lang="fr-BE" sz="1500" dirty="0"/>
          </a:p>
        </p:txBody>
      </p:sp>
      <p:sp>
        <p:nvSpPr>
          <p:cNvPr id="25" name="ZoneTexte 24"/>
          <p:cNvSpPr txBox="1"/>
          <p:nvPr/>
        </p:nvSpPr>
        <p:spPr>
          <a:xfrm>
            <a:off x="395536" y="602128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1520" y="6095037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Implication of long chain hydrocarbons in the aggregation behavior of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Harmonia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axyridis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(PALLAS) (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Coleoptera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Coccinellidae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Durieux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D.,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Fischer C.,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Deneubourg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J.L.,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Lognay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Vandereycken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A., Joie E.,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Haubruge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E.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Verheggen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F.J.</a:t>
            </a:r>
            <a:r>
              <a:rPr lang="en-US" sz="1200" baseline="30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(under review)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 descr="DSC00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0812" y="1700808"/>
            <a:ext cx="1536171" cy="1152128"/>
          </a:xfrm>
          <a:prstGeom prst="rect">
            <a:avLst/>
          </a:prstGeom>
        </p:spPr>
      </p:pic>
      <p:pic>
        <p:nvPicPr>
          <p:cNvPr id="31" name="Image 30" descr="agrégat_grille.jpg"/>
          <p:cNvPicPr>
            <a:picLocks noChangeAspect="1"/>
          </p:cNvPicPr>
          <p:nvPr/>
        </p:nvPicPr>
        <p:blipFill>
          <a:blip r:embed="rId4" cstate="print"/>
          <a:srcRect l="13340" t="11901" r="10005" b="11901"/>
          <a:stretch>
            <a:fillRect/>
          </a:stretch>
        </p:blipFill>
        <p:spPr>
          <a:xfrm>
            <a:off x="5148964" y="1268760"/>
            <a:ext cx="1007212" cy="1028652"/>
          </a:xfrm>
          <a:prstGeom prst="rect">
            <a:avLst/>
          </a:prstGeom>
        </p:spPr>
      </p:pic>
      <p:sp>
        <p:nvSpPr>
          <p:cNvPr id="35" name="Virage 34"/>
          <p:cNvSpPr/>
          <p:nvPr/>
        </p:nvSpPr>
        <p:spPr>
          <a:xfrm rot="5400000">
            <a:off x="6300192" y="1988840"/>
            <a:ext cx="1152128" cy="576064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36" name="Picture 2" descr="C:\Users\Delphine\Desktop\Delphine\Desktop\Delphine\doctorat\Photos\coccinelles\agrégats\Deschamps\agrégat_prélèvement_1.jpg"/>
          <p:cNvPicPr>
            <a:picLocks noChangeAspect="1" noChangeArrowheads="1"/>
          </p:cNvPicPr>
          <p:nvPr/>
        </p:nvPicPr>
        <p:blipFill>
          <a:blip r:embed="rId5" cstate="print"/>
          <a:srcRect b="27682"/>
          <a:stretch>
            <a:fillRect/>
          </a:stretch>
        </p:blipFill>
        <p:spPr bwMode="auto">
          <a:xfrm>
            <a:off x="755576" y="3212976"/>
            <a:ext cx="2682285" cy="1454801"/>
          </a:xfrm>
          <a:prstGeom prst="rect">
            <a:avLst/>
          </a:prstGeom>
          <a:noFill/>
        </p:spPr>
      </p:pic>
      <p:sp>
        <p:nvSpPr>
          <p:cNvPr id="40" name="Flèche courbée vers le bas 39"/>
          <p:cNvSpPr/>
          <p:nvPr/>
        </p:nvSpPr>
        <p:spPr>
          <a:xfrm rot="18747958">
            <a:off x="1820001" y="2107459"/>
            <a:ext cx="1873490" cy="864096"/>
          </a:xfrm>
          <a:prstGeom prst="curved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804248" y="5565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ISCE,  Durieux D. </a:t>
            </a:r>
            <a:r>
              <a:rPr lang="fr-BE" sz="1200" i="1" dirty="0" smtClean="0"/>
              <a:t>et al. 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FFF3E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66936"/>
          </a:xfrm>
        </p:spPr>
        <p:txBody>
          <a:bodyPr>
            <a:normAutofit/>
          </a:bodyPr>
          <a:lstStyle/>
          <a:p>
            <a:r>
              <a:rPr lang="fr-BE" dirty="0" err="1" smtClean="0"/>
              <a:t>Chemical</a:t>
            </a:r>
            <a:r>
              <a:rPr lang="fr-BE" dirty="0" smtClean="0"/>
              <a:t> </a:t>
            </a:r>
            <a:r>
              <a:rPr lang="fr-BE" dirty="0" err="1" smtClean="0"/>
              <a:t>factors</a:t>
            </a:r>
            <a:endParaRPr lang="fr-BE" dirty="0"/>
          </a:p>
        </p:txBody>
      </p:sp>
      <p:sp>
        <p:nvSpPr>
          <p:cNvPr id="4" name="Ellipse 3"/>
          <p:cNvSpPr/>
          <p:nvPr/>
        </p:nvSpPr>
        <p:spPr>
          <a:xfrm>
            <a:off x="8147000" y="5673948"/>
            <a:ext cx="576064" cy="648072"/>
          </a:xfrm>
          <a:prstGeom prst="ellipse">
            <a:avLst/>
          </a:prstGeom>
          <a:solidFill>
            <a:srgbClr val="FFECE5"/>
          </a:solidFill>
          <a:ln>
            <a:solidFill>
              <a:srgbClr val="FFE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3097"/>
            <a:ext cx="2448272" cy="22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rc 8"/>
          <p:cNvSpPr/>
          <p:nvPr/>
        </p:nvSpPr>
        <p:spPr>
          <a:xfrm rot="219952">
            <a:off x="1631431" y="2057133"/>
            <a:ext cx="648072" cy="218179"/>
          </a:xfrm>
          <a:prstGeom prst="arc">
            <a:avLst>
              <a:gd name="adj1" fmla="val 11667527"/>
              <a:gd name="adj2" fmla="val 2053044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35113" y="224313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1735113" y="34577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6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1168574" y="246868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2292127" y="250047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3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1115616" y="317924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4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2339752" y="317924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5</a:t>
            </a: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3851920" y="1595065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After</a:t>
            </a:r>
            <a:r>
              <a:rPr lang="fr-BE" dirty="0" smtClean="0"/>
              <a:t> 8 </a:t>
            </a:r>
            <a:r>
              <a:rPr lang="fr-BE" dirty="0" err="1" smtClean="0"/>
              <a:t>hours</a:t>
            </a:r>
            <a:r>
              <a:rPr lang="fr-BE" dirty="0" smtClean="0"/>
              <a:t>: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3779912" y="4921423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Test </a:t>
            </a:r>
            <a:r>
              <a:rPr lang="el-GR" sz="1400" dirty="0" smtClean="0"/>
              <a:t>χ</a:t>
            </a:r>
            <a:r>
              <a:rPr lang="fr-BE" sz="1400" dirty="0" smtClean="0"/>
              <a:t>² (chi-square of </a:t>
            </a:r>
            <a:r>
              <a:rPr lang="fr-BE" sz="1400" dirty="0" err="1" smtClean="0"/>
              <a:t>goodness</a:t>
            </a:r>
            <a:r>
              <a:rPr lang="fr-BE" sz="1400" dirty="0" smtClean="0"/>
              <a:t>-of-fit test) : P &lt; 0,001</a:t>
            </a:r>
            <a:endParaRPr lang="fr-BE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755576" y="4187353"/>
            <a:ext cx="24482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 smtClean="0"/>
              <a:t>Multi-</a:t>
            </a:r>
            <a:r>
              <a:rPr lang="fr-BE" sz="1500" dirty="0" err="1" smtClean="0"/>
              <a:t>choice</a:t>
            </a:r>
            <a:r>
              <a:rPr lang="fr-BE" sz="1500" dirty="0" smtClean="0"/>
              <a:t> </a:t>
            </a:r>
            <a:r>
              <a:rPr lang="fr-BE" sz="1500" dirty="0" err="1" smtClean="0"/>
              <a:t>experiment</a:t>
            </a:r>
            <a:endParaRPr lang="fr-BE" sz="1500" dirty="0"/>
          </a:p>
        </p:txBody>
      </p:sp>
      <p:sp>
        <p:nvSpPr>
          <p:cNvPr id="25" name="ZoneTexte 24"/>
          <p:cNvSpPr txBox="1"/>
          <p:nvPr/>
        </p:nvSpPr>
        <p:spPr>
          <a:xfrm>
            <a:off x="395536" y="602128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1520" y="6095037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Implication of long chain hydrocarbons in the aggregation behavior of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Harmonia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axyridis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(PALLAS) (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Coleoptera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Coccinellidae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Durieux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D.,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Fischer C.,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Deneubourg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J.L.,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Lognay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Vandereycken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A., Joie E.,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Haubruge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E.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Verheggen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F.J.</a:t>
            </a:r>
            <a:r>
              <a:rPr lang="en-US" sz="1200" baseline="30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(under review)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6479" y="2041103"/>
            <a:ext cx="457993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ZoneTexte 23"/>
          <p:cNvSpPr txBox="1"/>
          <p:nvPr/>
        </p:nvSpPr>
        <p:spPr>
          <a:xfrm>
            <a:off x="6804248" y="5565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ISCE,  Durieux D. </a:t>
            </a:r>
            <a:r>
              <a:rPr lang="fr-BE" sz="1200" i="1" dirty="0" smtClean="0"/>
              <a:t>et al. 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FFF3E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66936"/>
          </a:xfrm>
        </p:spPr>
        <p:txBody>
          <a:bodyPr>
            <a:normAutofit/>
          </a:bodyPr>
          <a:lstStyle/>
          <a:p>
            <a:r>
              <a:rPr lang="fr-BE" dirty="0" err="1" smtClean="0"/>
              <a:t>Chemical</a:t>
            </a:r>
            <a:r>
              <a:rPr lang="fr-BE" dirty="0" smtClean="0"/>
              <a:t> </a:t>
            </a:r>
            <a:r>
              <a:rPr lang="fr-BE" dirty="0" err="1" smtClean="0"/>
              <a:t>factors</a:t>
            </a:r>
            <a:endParaRPr lang="fr-BE" dirty="0"/>
          </a:p>
        </p:txBody>
      </p:sp>
      <p:sp>
        <p:nvSpPr>
          <p:cNvPr id="4" name="Ellipse 3"/>
          <p:cNvSpPr/>
          <p:nvPr/>
        </p:nvSpPr>
        <p:spPr>
          <a:xfrm>
            <a:off x="8147000" y="5673948"/>
            <a:ext cx="576064" cy="648072"/>
          </a:xfrm>
          <a:prstGeom prst="ellipse">
            <a:avLst/>
          </a:prstGeom>
          <a:solidFill>
            <a:srgbClr val="FFECE5"/>
          </a:solidFill>
          <a:ln>
            <a:solidFill>
              <a:srgbClr val="FFE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529771"/>
            <a:ext cx="2448272" cy="22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rc 8"/>
          <p:cNvSpPr/>
          <p:nvPr/>
        </p:nvSpPr>
        <p:spPr>
          <a:xfrm rot="219952">
            <a:off x="6743999" y="2703807"/>
            <a:ext cx="648072" cy="218179"/>
          </a:xfrm>
          <a:prstGeom prst="arc">
            <a:avLst>
              <a:gd name="adj1" fmla="val 11667527"/>
              <a:gd name="adj2" fmla="val 2053044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47681" y="288981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6847681" y="410442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6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6281142" y="31153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7404695" y="31471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3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6228184" y="382591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4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7452320" y="382591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5</a:t>
            </a:r>
            <a:endParaRPr lang="fr-BE" dirty="0"/>
          </a:p>
        </p:txBody>
      </p:sp>
      <p:sp>
        <p:nvSpPr>
          <p:cNvPr id="23" name="ZoneTexte 22"/>
          <p:cNvSpPr txBox="1"/>
          <p:nvPr/>
        </p:nvSpPr>
        <p:spPr>
          <a:xfrm>
            <a:off x="5868144" y="4834027"/>
            <a:ext cx="24482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 smtClean="0"/>
              <a:t>Multi-</a:t>
            </a:r>
            <a:r>
              <a:rPr lang="fr-BE" sz="1500" dirty="0" err="1" smtClean="0"/>
              <a:t>choice</a:t>
            </a:r>
            <a:r>
              <a:rPr lang="fr-BE" sz="1500" dirty="0" smtClean="0"/>
              <a:t> </a:t>
            </a:r>
            <a:r>
              <a:rPr lang="fr-BE" sz="1500" dirty="0" err="1" smtClean="0"/>
              <a:t>experiment</a:t>
            </a:r>
            <a:endParaRPr lang="fr-BE" sz="1500" dirty="0"/>
          </a:p>
        </p:txBody>
      </p:sp>
      <p:sp>
        <p:nvSpPr>
          <p:cNvPr id="25" name="ZoneTexte 24"/>
          <p:cNvSpPr txBox="1"/>
          <p:nvPr/>
        </p:nvSpPr>
        <p:spPr>
          <a:xfrm>
            <a:off x="395536" y="602128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1520" y="6095037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Implication of long chain hydrocarbons in the aggregation behavior of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Harmonia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axyridis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(PALLAS) (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Coleoptera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Coccinellidae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Durieux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D.,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Fischer C.,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Deneubourg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J.L.,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Lognay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Vandereycken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A., Joie E.,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Haubruge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E.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Verheggen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F.J.</a:t>
            </a:r>
            <a:r>
              <a:rPr lang="en-US" sz="1200" baseline="30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(under review)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Users\Delphine\Desktop\Delphine\Desktop\Delphine\doctorat\Photos\coccinelles\agrégats\Deschamps\agrégat_prélèvement_1.jpg"/>
          <p:cNvPicPr>
            <a:picLocks noChangeAspect="1" noChangeArrowheads="1"/>
          </p:cNvPicPr>
          <p:nvPr/>
        </p:nvPicPr>
        <p:blipFill>
          <a:blip r:embed="rId3" cstate="print"/>
          <a:srcRect b="27682"/>
          <a:stretch>
            <a:fillRect/>
          </a:stretch>
        </p:blipFill>
        <p:spPr bwMode="auto">
          <a:xfrm>
            <a:off x="611560" y="3528591"/>
            <a:ext cx="2672422" cy="1449452"/>
          </a:xfrm>
          <a:prstGeom prst="rect">
            <a:avLst/>
          </a:prstGeom>
          <a:noFill/>
        </p:spPr>
      </p:pic>
      <p:sp>
        <p:nvSpPr>
          <p:cNvPr id="32" name="ZoneTexte 31"/>
          <p:cNvSpPr txBox="1"/>
          <p:nvPr/>
        </p:nvSpPr>
        <p:spPr>
          <a:xfrm>
            <a:off x="6804248" y="5565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ISCE,  Durieux D. </a:t>
            </a:r>
            <a:r>
              <a:rPr lang="fr-BE" sz="1200" i="1" dirty="0" smtClean="0"/>
              <a:t>et al. </a:t>
            </a:r>
            <a:endParaRPr lang="fr-BE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457763"/>
            <a:ext cx="790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orme libre 32"/>
          <p:cNvSpPr/>
          <p:nvPr/>
        </p:nvSpPr>
        <p:spPr>
          <a:xfrm>
            <a:off x="2195736" y="4545995"/>
            <a:ext cx="272143" cy="327599"/>
          </a:xfrm>
          <a:custGeom>
            <a:avLst/>
            <a:gdLst>
              <a:gd name="connsiteX0" fmla="*/ 108857 w 272143"/>
              <a:gd name="connsiteY0" fmla="*/ 60166 h 327599"/>
              <a:gd name="connsiteX1" fmla="*/ 108857 w 272143"/>
              <a:gd name="connsiteY1" fmla="*/ 60166 h 327599"/>
              <a:gd name="connsiteX2" fmla="*/ 70757 w 272143"/>
              <a:gd name="connsiteY2" fmla="*/ 32951 h 327599"/>
              <a:gd name="connsiteX3" fmla="*/ 27214 w 272143"/>
              <a:gd name="connsiteY3" fmla="*/ 43837 h 327599"/>
              <a:gd name="connsiteX4" fmla="*/ 21772 w 272143"/>
              <a:gd name="connsiteY4" fmla="*/ 120037 h 327599"/>
              <a:gd name="connsiteX5" fmla="*/ 0 w 272143"/>
              <a:gd name="connsiteY5" fmla="*/ 152694 h 327599"/>
              <a:gd name="connsiteX6" fmla="*/ 10886 w 272143"/>
              <a:gd name="connsiteY6" fmla="*/ 212566 h 327599"/>
              <a:gd name="connsiteX7" fmla="*/ 21772 w 272143"/>
              <a:gd name="connsiteY7" fmla="*/ 228894 h 327599"/>
              <a:gd name="connsiteX8" fmla="*/ 32657 w 272143"/>
              <a:gd name="connsiteY8" fmla="*/ 310537 h 327599"/>
              <a:gd name="connsiteX9" fmla="*/ 38100 w 272143"/>
              <a:gd name="connsiteY9" fmla="*/ 326866 h 327599"/>
              <a:gd name="connsiteX10" fmla="*/ 114300 w 272143"/>
              <a:gd name="connsiteY10" fmla="*/ 321423 h 327599"/>
              <a:gd name="connsiteX11" fmla="*/ 125186 w 272143"/>
              <a:gd name="connsiteY11" fmla="*/ 305094 h 327599"/>
              <a:gd name="connsiteX12" fmla="*/ 141514 w 272143"/>
              <a:gd name="connsiteY12" fmla="*/ 223451 h 327599"/>
              <a:gd name="connsiteX13" fmla="*/ 185057 w 272143"/>
              <a:gd name="connsiteY13" fmla="*/ 212566 h 327599"/>
              <a:gd name="connsiteX14" fmla="*/ 223157 w 272143"/>
              <a:gd name="connsiteY14" fmla="*/ 201680 h 327599"/>
              <a:gd name="connsiteX15" fmla="*/ 239486 w 272143"/>
              <a:gd name="connsiteY15" fmla="*/ 190794 h 327599"/>
              <a:gd name="connsiteX16" fmla="*/ 250372 w 272143"/>
              <a:gd name="connsiteY16" fmla="*/ 130923 h 327599"/>
              <a:gd name="connsiteX17" fmla="*/ 255814 w 272143"/>
              <a:gd name="connsiteY17" fmla="*/ 114594 h 327599"/>
              <a:gd name="connsiteX18" fmla="*/ 272143 w 272143"/>
              <a:gd name="connsiteY18" fmla="*/ 98266 h 327599"/>
              <a:gd name="connsiteX19" fmla="*/ 261257 w 272143"/>
              <a:gd name="connsiteY19" fmla="*/ 27509 h 327599"/>
              <a:gd name="connsiteX20" fmla="*/ 250372 w 272143"/>
              <a:gd name="connsiteY20" fmla="*/ 11180 h 327599"/>
              <a:gd name="connsiteX21" fmla="*/ 234043 w 272143"/>
              <a:gd name="connsiteY21" fmla="*/ 294 h 327599"/>
              <a:gd name="connsiteX22" fmla="*/ 163286 w 272143"/>
              <a:gd name="connsiteY22" fmla="*/ 5737 h 327599"/>
              <a:gd name="connsiteX23" fmla="*/ 136072 w 272143"/>
              <a:gd name="connsiteY23" fmla="*/ 38394 h 327599"/>
              <a:gd name="connsiteX24" fmla="*/ 130629 w 272143"/>
              <a:gd name="connsiteY24" fmla="*/ 54723 h 327599"/>
              <a:gd name="connsiteX25" fmla="*/ 108857 w 272143"/>
              <a:gd name="connsiteY25" fmla="*/ 60166 h 32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2143" h="327599">
                <a:moveTo>
                  <a:pt x="108857" y="60166"/>
                </a:moveTo>
                <a:lnTo>
                  <a:pt x="108857" y="60166"/>
                </a:lnTo>
                <a:cubicBezTo>
                  <a:pt x="96157" y="51094"/>
                  <a:pt x="85563" y="37887"/>
                  <a:pt x="70757" y="32951"/>
                </a:cubicBezTo>
                <a:cubicBezTo>
                  <a:pt x="64189" y="30762"/>
                  <a:pt x="36025" y="40900"/>
                  <a:pt x="27214" y="43837"/>
                </a:cubicBezTo>
                <a:cubicBezTo>
                  <a:pt x="25400" y="69237"/>
                  <a:pt x="27948" y="95333"/>
                  <a:pt x="21772" y="120037"/>
                </a:cubicBezTo>
                <a:cubicBezTo>
                  <a:pt x="18599" y="132729"/>
                  <a:pt x="0" y="152694"/>
                  <a:pt x="0" y="152694"/>
                </a:cubicBezTo>
                <a:cubicBezTo>
                  <a:pt x="1876" y="167702"/>
                  <a:pt x="2496" y="195786"/>
                  <a:pt x="10886" y="212566"/>
                </a:cubicBezTo>
                <a:cubicBezTo>
                  <a:pt x="13811" y="218417"/>
                  <a:pt x="18143" y="223451"/>
                  <a:pt x="21772" y="228894"/>
                </a:cubicBezTo>
                <a:cubicBezTo>
                  <a:pt x="35676" y="270614"/>
                  <a:pt x="20817" y="221742"/>
                  <a:pt x="32657" y="310537"/>
                </a:cubicBezTo>
                <a:cubicBezTo>
                  <a:pt x="33415" y="316224"/>
                  <a:pt x="36286" y="321423"/>
                  <a:pt x="38100" y="326866"/>
                </a:cubicBezTo>
                <a:cubicBezTo>
                  <a:pt x="63500" y="325052"/>
                  <a:pt x="89596" y="327599"/>
                  <a:pt x="114300" y="321423"/>
                </a:cubicBezTo>
                <a:cubicBezTo>
                  <a:pt x="120646" y="319836"/>
                  <a:pt x="123903" y="311509"/>
                  <a:pt x="125186" y="305094"/>
                </a:cubicBezTo>
                <a:cubicBezTo>
                  <a:pt x="128342" y="289312"/>
                  <a:pt x="119359" y="241175"/>
                  <a:pt x="141514" y="223451"/>
                </a:cubicBezTo>
                <a:cubicBezTo>
                  <a:pt x="147122" y="218964"/>
                  <a:pt x="183654" y="212878"/>
                  <a:pt x="185057" y="212566"/>
                </a:cubicBezTo>
                <a:cubicBezTo>
                  <a:pt x="191337" y="211171"/>
                  <a:pt x="215882" y="205317"/>
                  <a:pt x="223157" y="201680"/>
                </a:cubicBezTo>
                <a:cubicBezTo>
                  <a:pt x="229008" y="198754"/>
                  <a:pt x="234043" y="194423"/>
                  <a:pt x="239486" y="190794"/>
                </a:cubicBezTo>
                <a:cubicBezTo>
                  <a:pt x="241913" y="176230"/>
                  <a:pt x="246567" y="146142"/>
                  <a:pt x="250372" y="130923"/>
                </a:cubicBezTo>
                <a:cubicBezTo>
                  <a:pt x="251763" y="125357"/>
                  <a:pt x="252632" y="119368"/>
                  <a:pt x="255814" y="114594"/>
                </a:cubicBezTo>
                <a:cubicBezTo>
                  <a:pt x="260084" y="108189"/>
                  <a:pt x="266700" y="103709"/>
                  <a:pt x="272143" y="98266"/>
                </a:cubicBezTo>
                <a:cubicBezTo>
                  <a:pt x="270581" y="82649"/>
                  <a:pt x="271065" y="47126"/>
                  <a:pt x="261257" y="27509"/>
                </a:cubicBezTo>
                <a:cubicBezTo>
                  <a:pt x="258332" y="21658"/>
                  <a:pt x="254997" y="15806"/>
                  <a:pt x="250372" y="11180"/>
                </a:cubicBezTo>
                <a:cubicBezTo>
                  <a:pt x="245746" y="6554"/>
                  <a:pt x="239486" y="3923"/>
                  <a:pt x="234043" y="294"/>
                </a:cubicBezTo>
                <a:cubicBezTo>
                  <a:pt x="210457" y="2108"/>
                  <a:pt x="186235" y="0"/>
                  <a:pt x="163286" y="5737"/>
                </a:cubicBezTo>
                <a:cubicBezTo>
                  <a:pt x="156407" y="7457"/>
                  <a:pt x="139266" y="32006"/>
                  <a:pt x="136072" y="38394"/>
                </a:cubicBezTo>
                <a:cubicBezTo>
                  <a:pt x="133506" y="43526"/>
                  <a:pt x="135761" y="52157"/>
                  <a:pt x="130629" y="54723"/>
                </a:cubicBezTo>
                <a:cubicBezTo>
                  <a:pt x="122515" y="58780"/>
                  <a:pt x="112486" y="59259"/>
                  <a:pt x="108857" y="60166"/>
                </a:cubicBez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5" name="Connecteur droit 34"/>
          <p:cNvCxnSpPr/>
          <p:nvPr/>
        </p:nvCxnSpPr>
        <p:spPr>
          <a:xfrm>
            <a:off x="4427984" y="3177843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èche courbée vers la gauche 35"/>
          <p:cNvSpPr/>
          <p:nvPr/>
        </p:nvSpPr>
        <p:spPr>
          <a:xfrm rot="16200000">
            <a:off x="5402188" y="548680"/>
            <a:ext cx="1008112" cy="2736304"/>
          </a:xfrm>
          <a:prstGeom prst="curvedLeftArrow">
            <a:avLst>
              <a:gd name="adj1" fmla="val 18223"/>
              <a:gd name="adj2" fmla="val 50000"/>
              <a:gd name="adj3" fmla="val 3528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211960" y="3753907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 smtClean="0"/>
              <a:t>hexane</a:t>
            </a:r>
            <a:endParaRPr lang="fr-BE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24914 -0.19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FFF3E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66936"/>
          </a:xfrm>
        </p:spPr>
        <p:txBody>
          <a:bodyPr>
            <a:normAutofit/>
          </a:bodyPr>
          <a:lstStyle/>
          <a:p>
            <a:r>
              <a:rPr lang="fr-BE" dirty="0" err="1" smtClean="0"/>
              <a:t>Chemical</a:t>
            </a:r>
            <a:r>
              <a:rPr lang="fr-BE" dirty="0" smtClean="0"/>
              <a:t> </a:t>
            </a:r>
            <a:r>
              <a:rPr lang="fr-BE" dirty="0" err="1" smtClean="0"/>
              <a:t>factors</a:t>
            </a:r>
            <a:endParaRPr lang="fr-BE" dirty="0"/>
          </a:p>
        </p:txBody>
      </p:sp>
      <p:sp>
        <p:nvSpPr>
          <p:cNvPr id="4" name="Ellipse 3"/>
          <p:cNvSpPr/>
          <p:nvPr/>
        </p:nvSpPr>
        <p:spPr>
          <a:xfrm>
            <a:off x="8147000" y="5673948"/>
            <a:ext cx="576064" cy="648072"/>
          </a:xfrm>
          <a:prstGeom prst="ellipse">
            <a:avLst/>
          </a:prstGeom>
          <a:solidFill>
            <a:srgbClr val="FFECE5"/>
          </a:solidFill>
          <a:ln>
            <a:solidFill>
              <a:srgbClr val="FFE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70794"/>
            <a:ext cx="2448272" cy="22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rc 8"/>
          <p:cNvSpPr/>
          <p:nvPr/>
        </p:nvSpPr>
        <p:spPr>
          <a:xfrm rot="219952">
            <a:off x="1631431" y="1644830"/>
            <a:ext cx="648072" cy="218179"/>
          </a:xfrm>
          <a:prstGeom prst="arc">
            <a:avLst>
              <a:gd name="adj1" fmla="val 11667527"/>
              <a:gd name="adj2" fmla="val 2053044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35113" y="18308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1735113" y="304544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6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1168574" y="205638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2292127" y="208816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3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1115616" y="276693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4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2339752" y="276693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5</a:t>
            </a: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3851920" y="118276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After</a:t>
            </a:r>
            <a:r>
              <a:rPr lang="fr-BE" dirty="0" smtClean="0"/>
              <a:t> 8 </a:t>
            </a:r>
            <a:r>
              <a:rPr lang="fr-BE" dirty="0" err="1" smtClean="0"/>
              <a:t>hours</a:t>
            </a:r>
            <a:r>
              <a:rPr lang="fr-BE" dirty="0" smtClean="0"/>
              <a:t>: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3779912" y="4509120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Test </a:t>
            </a:r>
            <a:r>
              <a:rPr lang="el-GR" sz="1400" dirty="0" smtClean="0"/>
              <a:t>χ</a:t>
            </a:r>
            <a:r>
              <a:rPr lang="fr-BE" sz="1400" dirty="0" smtClean="0"/>
              <a:t>² (chi-square of </a:t>
            </a:r>
            <a:r>
              <a:rPr lang="fr-BE" sz="1400" dirty="0" err="1" smtClean="0"/>
              <a:t>goodness</a:t>
            </a:r>
            <a:r>
              <a:rPr lang="fr-BE" sz="1400" dirty="0" smtClean="0"/>
              <a:t>-of-fit test) : P &lt; 0,001</a:t>
            </a:r>
            <a:endParaRPr lang="fr-BE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755576" y="3775050"/>
            <a:ext cx="24482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 smtClean="0"/>
              <a:t>Multi-</a:t>
            </a:r>
            <a:r>
              <a:rPr lang="fr-BE" sz="1500" dirty="0" err="1" smtClean="0"/>
              <a:t>choice</a:t>
            </a:r>
            <a:r>
              <a:rPr lang="fr-BE" sz="1500" dirty="0" smtClean="0"/>
              <a:t> </a:t>
            </a:r>
            <a:r>
              <a:rPr lang="fr-BE" sz="1500" dirty="0" err="1" smtClean="0"/>
              <a:t>experiment</a:t>
            </a:r>
            <a:endParaRPr lang="fr-BE" sz="1500" dirty="0"/>
          </a:p>
        </p:txBody>
      </p:sp>
      <p:sp>
        <p:nvSpPr>
          <p:cNvPr id="25" name="ZoneTexte 24"/>
          <p:cNvSpPr txBox="1"/>
          <p:nvPr/>
        </p:nvSpPr>
        <p:spPr>
          <a:xfrm>
            <a:off x="395536" y="602128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1520" y="6095037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Implication of long chain hydrocarbons in the aggregation behavior of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Harmonia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axyridis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(PALLAS) (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Coleoptera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Coccinellidae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Durieux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D.,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Fischer C.,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Deneubourg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J.L.,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Lognay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Vandereycken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A., Joie E.,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Haubruge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E.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Verheggen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F.J.</a:t>
            </a:r>
            <a:r>
              <a:rPr lang="en-US" sz="1200" baseline="30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(under review)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6479" y="1628800"/>
            <a:ext cx="457993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ZoneTexte 21"/>
          <p:cNvSpPr txBox="1"/>
          <p:nvPr/>
        </p:nvSpPr>
        <p:spPr>
          <a:xfrm>
            <a:off x="1547664" y="5219908"/>
            <a:ext cx="626469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 smtClean="0"/>
              <a:t>The </a:t>
            </a:r>
            <a:r>
              <a:rPr lang="fr-BE" dirty="0" err="1" smtClean="0"/>
              <a:t>chemical</a:t>
            </a:r>
            <a:r>
              <a:rPr lang="fr-BE" dirty="0" smtClean="0"/>
              <a:t> </a:t>
            </a:r>
            <a:r>
              <a:rPr lang="fr-BE" dirty="0" err="1" smtClean="0"/>
              <a:t>blend</a:t>
            </a:r>
            <a:r>
              <a:rPr lang="fr-BE" dirty="0" smtClean="0"/>
              <a:t> </a:t>
            </a:r>
            <a:r>
              <a:rPr lang="fr-BE" dirty="0" err="1" smtClean="0"/>
              <a:t>ensures</a:t>
            </a:r>
            <a:r>
              <a:rPr lang="fr-BE" dirty="0" smtClean="0"/>
              <a:t> the </a:t>
            </a:r>
            <a:r>
              <a:rPr lang="fr-BE" dirty="0" err="1" smtClean="0"/>
              <a:t>cohesion</a:t>
            </a:r>
            <a:r>
              <a:rPr lang="fr-BE" dirty="0" smtClean="0"/>
              <a:t> of the </a:t>
            </a:r>
            <a:r>
              <a:rPr lang="fr-BE" dirty="0" err="1" smtClean="0"/>
              <a:t>aggregate</a:t>
            </a:r>
            <a:endParaRPr lang="fr-BE" dirty="0"/>
          </a:p>
        </p:txBody>
      </p:sp>
      <p:sp>
        <p:nvSpPr>
          <p:cNvPr id="24" name="Flèche droite 23"/>
          <p:cNvSpPr/>
          <p:nvPr/>
        </p:nvSpPr>
        <p:spPr>
          <a:xfrm>
            <a:off x="755576" y="5301208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ZoneTexte 25"/>
          <p:cNvSpPr txBox="1"/>
          <p:nvPr/>
        </p:nvSpPr>
        <p:spPr>
          <a:xfrm>
            <a:off x="6804248" y="5565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ISCE,  Durieux D. </a:t>
            </a:r>
            <a:r>
              <a:rPr lang="fr-BE" sz="1200" i="1" dirty="0" smtClean="0"/>
              <a:t>et al. 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FFF3EF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80926"/>
          </a:xfrm>
        </p:spPr>
        <p:txBody>
          <a:bodyPr/>
          <a:lstStyle/>
          <a:p>
            <a:r>
              <a:rPr lang="fr-BE" dirty="0" err="1" smtClean="0"/>
              <a:t>Chemical</a:t>
            </a:r>
            <a:r>
              <a:rPr lang="fr-BE" dirty="0" smtClean="0"/>
              <a:t> </a:t>
            </a:r>
            <a:r>
              <a:rPr lang="fr-BE" dirty="0" err="1" smtClean="0"/>
              <a:t>factors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A74546-C436-43A7-8219-F331565A497E}" type="slidenum">
              <a:rPr lang="fr-BE" smtClean="0">
                <a:solidFill>
                  <a:schemeClr val="tx1"/>
                </a:solidFill>
              </a:rPr>
              <a:pPr/>
              <a:t>9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147000" y="5673948"/>
            <a:ext cx="576064" cy="648072"/>
          </a:xfrm>
          <a:prstGeom prst="ellipse">
            <a:avLst/>
          </a:prstGeom>
          <a:solidFill>
            <a:srgbClr val="FFECE5"/>
          </a:solidFill>
          <a:ln>
            <a:solidFill>
              <a:srgbClr val="FFE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120958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467544" y="4906035"/>
            <a:ext cx="8424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 smtClean="0"/>
              <a:t>Test </a:t>
            </a:r>
            <a:r>
              <a:rPr lang="el-GR" sz="1500" dirty="0" smtClean="0"/>
              <a:t>χ</a:t>
            </a:r>
            <a:r>
              <a:rPr lang="fr-BE" sz="1500" dirty="0" smtClean="0"/>
              <a:t>² (chi-square of </a:t>
            </a:r>
            <a:r>
              <a:rPr lang="fr-BE" sz="1500" dirty="0" err="1" smtClean="0"/>
              <a:t>goodness</a:t>
            </a:r>
            <a:r>
              <a:rPr lang="fr-BE" sz="1500" dirty="0" smtClean="0"/>
              <a:t>-of-fit test) : P = 0.024 for </a:t>
            </a:r>
            <a:r>
              <a:rPr lang="fr-BE" sz="1500" dirty="0" err="1" smtClean="0"/>
              <a:t>females</a:t>
            </a:r>
            <a:r>
              <a:rPr lang="fr-BE" sz="1500" dirty="0" smtClean="0"/>
              <a:t> and P &lt; 0.001 for males </a:t>
            </a:r>
            <a:endParaRPr lang="fr-BE" sz="15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520" y="6095037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Implication of long chain hydrocarbons in the aggregation behavior of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Harmonia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axyridis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(PALLAS) (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Coleoptera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Coccinellidae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Durieux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D.,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Fischer C.,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Deneubourg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J.L.,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Lognay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Vandereycken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A., Joie E.,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Haubruge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E.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Verheggen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F.J.</a:t>
            </a:r>
            <a:r>
              <a:rPr lang="en-US" sz="1200" baseline="30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(under review)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11560" y="4149080"/>
            <a:ext cx="15841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500" dirty="0" smtClean="0"/>
              <a:t>Y-olfactometer</a:t>
            </a:r>
            <a:endParaRPr lang="fr-BE" sz="15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804248" y="5565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ISCE,  Durieux D. </a:t>
            </a:r>
            <a:r>
              <a:rPr lang="fr-BE" sz="1200" i="1" dirty="0" smtClean="0"/>
              <a:t>et al. </a:t>
            </a:r>
            <a:endParaRPr lang="fr-BE" sz="12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87624" y="3717032"/>
          <a:ext cx="504056" cy="556341"/>
        </p:xfrm>
        <a:graphic>
          <a:graphicData uri="http://schemas.openxmlformats.org/presentationml/2006/ole">
            <p:oleObj spid="_x0000_s4098" name="CorelDRAW" r:id="rId4" imgW="891000" imgH="920880" progId="">
              <p:embed/>
            </p:oleObj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3321" y="2190477"/>
            <a:ext cx="4945063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539552" y="14127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Study</a:t>
            </a:r>
            <a:r>
              <a:rPr lang="fr-BE" dirty="0" smtClean="0"/>
              <a:t> of a </a:t>
            </a:r>
            <a:r>
              <a:rPr lang="fr-BE" dirty="0" err="1" smtClean="0"/>
              <a:t>potential</a:t>
            </a:r>
            <a:r>
              <a:rPr lang="fr-BE" dirty="0" smtClean="0"/>
              <a:t> </a:t>
            </a:r>
            <a:r>
              <a:rPr lang="fr-BE" dirty="0" err="1" smtClean="0"/>
              <a:t>trail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2.59259E-6 C -0.00261 -0.01203 0.00277 -0.02708 0.00503 -0.03842 C 0.00468 -0.04745 0.00451 -0.05694 0.00416 -0.06597 C 0.00381 -0.0699 0.00295 -0.07407 0.00295 -0.07824 C 0.00295 -0.12037 0.00156 -0.13518 0.01371 -0.16481 C 0.01684 -0.17222 0.01875 -0.17893 0.02447 -0.18217 C 0.02691 -0.19282 0.03177 -0.20185 0.0342 -0.21319 C 0.03489 -0.23148 0.03402 -0.24583 0.04375 -0.25648 C 0.04461 -0.2581 0.04479 -0.26065 0.046 -0.26157 C 0.04791 -0.26389 0.05243 -0.26504 0.05243 -0.26481 C 0.05347 -0.26805 0.05902 -0.27708 0.05902 -0.28217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2430</TotalTime>
  <Words>988</Words>
  <Application>Microsoft Office PowerPoint</Application>
  <PresentationFormat>Affichage à l'écran (4:3)</PresentationFormat>
  <Paragraphs>194</Paragraphs>
  <Slides>19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Oriel</vt:lpstr>
      <vt:lpstr>CorelDRAW</vt:lpstr>
      <vt:lpstr>Chemical and physical factors involved in the aggregation behaviour of Harmonia axyridis Pallas</vt:lpstr>
      <vt:lpstr>Context</vt:lpstr>
      <vt:lpstr>Context</vt:lpstr>
      <vt:lpstr>Chemical factors : Previous studies</vt:lpstr>
      <vt:lpstr>Chemical factors</vt:lpstr>
      <vt:lpstr>Chemical factors</vt:lpstr>
      <vt:lpstr>Chemical factors</vt:lpstr>
      <vt:lpstr>Chemical factors</vt:lpstr>
      <vt:lpstr>Chemical factors</vt:lpstr>
      <vt:lpstr>Chemical factors</vt:lpstr>
      <vt:lpstr>Chemical factors</vt:lpstr>
      <vt:lpstr>Physical factors : previous studies</vt:lpstr>
      <vt:lpstr>Physical factors</vt:lpstr>
      <vt:lpstr>Physical factors</vt:lpstr>
      <vt:lpstr>Physical factors</vt:lpstr>
      <vt:lpstr>Conclusion</vt:lpstr>
      <vt:lpstr>Diapositive 17</vt:lpstr>
      <vt:lpstr>Physical factors</vt:lpstr>
      <vt:lpstr>Physical factors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Delphine</dc:creator>
  <cp:lastModifiedBy>ULg</cp:lastModifiedBy>
  <cp:revision>216</cp:revision>
  <dcterms:created xsi:type="dcterms:W3CDTF">2010-10-05T18:52:47Z</dcterms:created>
  <dcterms:modified xsi:type="dcterms:W3CDTF">2011-07-21T18:25:35Z</dcterms:modified>
</cp:coreProperties>
</file>