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vml" ContentType="application/vnd.openxmlformats-officedocument.vmlDrawing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r:id="rId1"/>
  </p:sldMasterIdLst>
  <p:notesMasterIdLst>
    <p:notesMasterId r:id="rId21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74" r:id="rId11"/>
    <p:sldId id="275" r:id="rId12"/>
    <p:sldId id="276" r:id="rId13"/>
    <p:sldId id="268" r:id="rId14"/>
    <p:sldId id="269" r:id="rId15"/>
    <p:sldId id="270" r:id="rId16"/>
    <p:sldId id="277" r:id="rId17"/>
    <p:sldId id="278" r:id="rId18"/>
    <p:sldId id="271" r:id="rId19"/>
    <p:sldId id="272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34542" autoAdjust="0"/>
    <p:restoredTop sz="86471" autoAdjust="0"/>
  </p:normalViewPr>
  <p:slideViewPr>
    <p:cSldViewPr>
      <p:cViewPr varScale="1">
        <p:scale>
          <a:sx n="108" d="100"/>
          <a:sy n="108" d="100"/>
        </p:scale>
        <p:origin x="-96" y="-1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D6A2B3-0D82-1E4D-9E62-F3B4CB715B21}" type="datetimeFigureOut">
              <a:rPr lang="fr-FR" smtClean="0"/>
              <a:pPr/>
              <a:t>4/06/11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516E8B-8F7B-9F48-A437-144380EF3AE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40504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E513852-B43E-754F-A663-C60D75FD9FF4}" type="slidenum">
              <a:rPr lang="fr-FR" smtClean="0">
                <a:latin typeface="Times" charset="0"/>
                <a:ea typeface="ＭＳ Ｐゴシック" charset="-128"/>
                <a:cs typeface="ＭＳ Ｐゴシック" charset="-128"/>
              </a:rPr>
              <a:pPr/>
              <a:t>1</a:t>
            </a:fld>
            <a:endParaRPr lang="fr-FR" smtClean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267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89050" y="795338"/>
            <a:ext cx="4281488" cy="32099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6575"/>
            <a:ext cx="5029200" cy="41132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BE" smtClean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6784F8C-C93D-1E42-BE99-8232E712235F}" type="slidenum">
              <a:rPr lang="fr-FR">
                <a:latin typeface="Times" charset="0"/>
                <a:ea typeface="ＭＳ Ｐゴシック" charset="-128"/>
                <a:cs typeface="ＭＳ Ｐゴシック" charset="-128"/>
              </a:rPr>
              <a:pPr/>
              <a:t>3</a:t>
            </a:fld>
            <a:endParaRPr lang="fr-FR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16E8B-8F7B-9F48-A437-144380EF3AE9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54550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662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CA7C1EA-DACF-E941-A8AA-E9371A5C36ED}" type="slidenum">
              <a:rPr lang="fr-FR" smtClean="0">
                <a:latin typeface="Times" charset="0"/>
                <a:ea typeface="ＭＳ Ｐゴシック" charset="-128"/>
                <a:cs typeface="ＭＳ Ｐゴシック" charset="-128"/>
              </a:rPr>
              <a:pPr/>
              <a:t>19</a:t>
            </a:fld>
            <a:endParaRPr lang="fr-FR" smtClean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9C412-E9F3-42E2-917E-9A678BAC3A54}" type="datetimeFigureOut">
              <a:rPr lang="fr-FR" smtClean="0"/>
              <a:pPr/>
              <a:t>4/06/11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731CA-2DA8-4D6B-BA13-CD912CBE802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9C412-E9F3-42E2-917E-9A678BAC3A54}" type="datetimeFigureOut">
              <a:rPr lang="fr-FR" smtClean="0"/>
              <a:pPr/>
              <a:t>4/06/11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731CA-2DA8-4D6B-BA13-CD912CBE802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9C412-E9F3-42E2-917E-9A678BAC3A54}" type="datetimeFigureOut">
              <a:rPr lang="fr-FR" smtClean="0"/>
              <a:pPr/>
              <a:t>4/06/11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731CA-2DA8-4D6B-BA13-CD912CBE802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9C412-E9F3-42E2-917E-9A678BAC3A54}" type="datetimeFigureOut">
              <a:rPr lang="fr-FR" smtClean="0"/>
              <a:pPr/>
              <a:t>4/06/11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731CA-2DA8-4D6B-BA13-CD912CBE802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9C412-E9F3-42E2-917E-9A678BAC3A54}" type="datetimeFigureOut">
              <a:rPr lang="fr-FR" smtClean="0"/>
              <a:pPr/>
              <a:t>4/06/11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731CA-2DA8-4D6B-BA13-CD912CBE802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9C412-E9F3-42E2-917E-9A678BAC3A54}" type="datetimeFigureOut">
              <a:rPr lang="fr-FR" smtClean="0"/>
              <a:pPr/>
              <a:t>4/06/11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731CA-2DA8-4D6B-BA13-CD912CBE802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9C412-E9F3-42E2-917E-9A678BAC3A54}" type="datetimeFigureOut">
              <a:rPr lang="fr-FR" smtClean="0"/>
              <a:pPr/>
              <a:t>4/06/11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731CA-2DA8-4D6B-BA13-CD912CBE802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9C412-E9F3-42E2-917E-9A678BAC3A54}" type="datetimeFigureOut">
              <a:rPr lang="fr-FR" smtClean="0"/>
              <a:pPr/>
              <a:t>4/06/11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731CA-2DA8-4D6B-BA13-CD912CBE802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9C412-E9F3-42E2-917E-9A678BAC3A54}" type="datetimeFigureOut">
              <a:rPr lang="fr-FR" smtClean="0"/>
              <a:pPr/>
              <a:t>4/06/11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731CA-2DA8-4D6B-BA13-CD912CBE802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9C412-E9F3-42E2-917E-9A678BAC3A54}" type="datetimeFigureOut">
              <a:rPr lang="fr-FR" smtClean="0"/>
              <a:pPr/>
              <a:t>4/06/11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731CA-2DA8-4D6B-BA13-CD912CBE802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9C412-E9F3-42E2-917E-9A678BAC3A54}" type="datetimeFigureOut">
              <a:rPr lang="fr-FR" smtClean="0"/>
              <a:pPr/>
              <a:t>4/06/11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731CA-2DA8-4D6B-BA13-CD912CBE802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C06DF22-20DB-4C7A-B906-B01894A808FD@home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9C412-E9F3-42E2-917E-9A678BAC3A54}" type="datetimeFigureOut">
              <a:rPr lang="fr-FR" smtClean="0"/>
              <a:pPr/>
              <a:t>4/06/11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731CA-2DA8-4D6B-BA13-CD912CBE8027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6" Type="http://schemas.openxmlformats.org/officeDocument/2006/relationships/oleObject" Target="???" TargetMode="External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4" Type="http://schemas.openxmlformats.org/officeDocument/2006/relationships/image" Target="../media/image3.jpe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4" Type="http://schemas.openxmlformats.org/officeDocument/2006/relationships/image" Target="../media/image3.jpe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4" Type="http://schemas.openxmlformats.org/officeDocument/2006/relationships/image" Target="../media/image3.jpe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3263" y="2406650"/>
            <a:ext cx="7737475" cy="950342"/>
          </a:xfrm>
          <a:noFill/>
        </p:spPr>
        <p:txBody>
          <a:bodyPr lIns="90488" tIns="44450" rIns="90488" bIns="44450">
            <a:normAutofit fontScale="90000"/>
          </a:bodyPr>
          <a:lstStyle/>
          <a:p>
            <a:pPr algn="ctr"/>
            <a:r>
              <a:rPr lang="fr-FR" sz="2400" dirty="0" smtClean="0">
                <a:latin typeface="Arial" charset="0"/>
                <a:ea typeface="ＭＳ Ｐゴシック" charset="-128"/>
                <a:cs typeface="ＭＳ Ｐゴシック" charset="-128"/>
              </a:rPr>
              <a:t/>
            </a:r>
            <a:br>
              <a:rPr lang="fr-FR" sz="2400" dirty="0" smtClean="0">
                <a:latin typeface="Arial" charset="0"/>
                <a:ea typeface="ＭＳ Ｐゴシック" charset="-128"/>
                <a:cs typeface="ＭＳ Ｐゴシック" charset="-128"/>
              </a:rPr>
            </a:br>
            <a:r>
              <a:rPr lang="fr-FR" sz="3600" dirty="0" smtClean="0">
                <a:latin typeface="Arial" charset="0"/>
                <a:ea typeface="ＭＳ Ｐゴシック" charset="-128"/>
                <a:cs typeface="ＭＳ Ｐゴシック" charset="-128"/>
              </a:rPr>
              <a:t> Congrès C.U.R.I.E.</a:t>
            </a:r>
            <a:br>
              <a:rPr lang="fr-FR" sz="3600" dirty="0" smtClean="0">
                <a:latin typeface="Arial" charset="0"/>
                <a:ea typeface="ＭＳ Ｐゴシック" charset="-128"/>
                <a:cs typeface="ＭＳ Ｐゴシック" charset="-128"/>
              </a:rPr>
            </a:br>
            <a:r>
              <a:rPr lang="fr-FR" sz="3600" dirty="0" smtClean="0">
                <a:latin typeface="Arial" charset="0"/>
                <a:ea typeface="ＭＳ Ｐゴシック" charset="-128"/>
                <a:cs typeface="ＭＳ Ｐゴシック" charset="-128"/>
              </a:rPr>
              <a:t>20 ans de formation ! Et demain ?</a:t>
            </a:r>
            <a:br>
              <a:rPr lang="fr-FR" sz="3600" dirty="0" smtClean="0">
                <a:latin typeface="Arial" charset="0"/>
                <a:ea typeface="ＭＳ Ｐゴシック" charset="-128"/>
                <a:cs typeface="ＭＳ Ｐゴシック" charset="-128"/>
              </a:rPr>
            </a:br>
            <a:r>
              <a:rPr lang="fr-FR" sz="3600" dirty="0" smtClean="0">
                <a:latin typeface="Arial" charset="0"/>
                <a:ea typeface="ＭＳ Ｐゴシック" charset="-128"/>
                <a:cs typeface="ＭＳ Ｐゴシック" charset="-128"/>
              </a:rPr>
              <a:t/>
            </a:r>
            <a:br>
              <a:rPr lang="fr-FR" sz="3600" dirty="0" smtClean="0">
                <a:latin typeface="Arial" charset="0"/>
                <a:ea typeface="ＭＳ Ｐゴシック" charset="-128"/>
                <a:cs typeface="ＭＳ Ｐゴシック" charset="-128"/>
              </a:rPr>
            </a:br>
            <a:r>
              <a:rPr lang="fr-FR" sz="3100" dirty="0" smtClean="0">
                <a:latin typeface="Arial" charset="0"/>
                <a:ea typeface="ＭＳ Ｐゴシック" charset="-128"/>
                <a:cs typeface="ＭＳ Ｐゴシック" charset="-128"/>
              </a:rPr>
              <a:t>Tours, 8 juin 2011</a:t>
            </a:r>
            <a:r>
              <a:rPr lang="fr-FR" dirty="0" smtClean="0">
                <a:latin typeface="Arial" charset="0"/>
                <a:ea typeface="ＭＳ Ｐゴシック" charset="-128"/>
                <a:cs typeface="ＭＳ Ｐゴシック" charset="-128"/>
              </a:rPr>
              <a:t/>
            </a:r>
            <a:br>
              <a:rPr lang="fr-FR" dirty="0" smtClean="0">
                <a:latin typeface="Arial" charset="0"/>
                <a:ea typeface="ＭＳ Ｐゴシック" charset="-128"/>
                <a:cs typeface="ＭＳ Ｐゴシック" charset="-128"/>
              </a:rPr>
            </a:br>
            <a:endParaRPr lang="fr-FR" sz="200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982663" y="4343400"/>
            <a:ext cx="4351337" cy="828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fr-FR" sz="1600" b="1" i="1" dirty="0">
                <a:solidFill>
                  <a:srgbClr val="014552"/>
                </a:solidFill>
                <a:latin typeface="Arial" charset="0"/>
              </a:rPr>
              <a:t>Dr Ir Michel </a:t>
            </a:r>
            <a:r>
              <a:rPr lang="fr-FR" sz="1600" b="1" i="1" dirty="0" err="1">
                <a:solidFill>
                  <a:srgbClr val="014552"/>
                </a:solidFill>
                <a:latin typeface="Arial" charset="0"/>
              </a:rPr>
              <a:t>Morant</a:t>
            </a:r>
            <a:r>
              <a:rPr lang="fr-FR" sz="1600" b="1" i="1" dirty="0">
                <a:solidFill>
                  <a:srgbClr val="014552"/>
                </a:solidFill>
                <a:latin typeface="Arial" charset="0"/>
              </a:rPr>
              <a:t>,</a:t>
            </a:r>
          </a:p>
          <a:p>
            <a:r>
              <a:rPr lang="fr-FR" sz="1600" b="1" i="1" dirty="0">
                <a:solidFill>
                  <a:srgbClr val="014552"/>
                </a:solidFill>
                <a:latin typeface="Arial" charset="0"/>
              </a:rPr>
              <a:t>Directeur général </a:t>
            </a:r>
          </a:p>
          <a:p>
            <a:r>
              <a:rPr lang="fr-FR" sz="1600" b="1" i="1" dirty="0">
                <a:solidFill>
                  <a:srgbClr val="014552"/>
                </a:solidFill>
                <a:latin typeface="Arial" charset="0"/>
              </a:rPr>
              <a:t>Interface </a:t>
            </a:r>
            <a:r>
              <a:rPr lang="fr-FR" sz="1600" b="1" i="1" dirty="0" err="1">
                <a:solidFill>
                  <a:srgbClr val="014552"/>
                </a:solidFill>
                <a:latin typeface="Arial" charset="0"/>
              </a:rPr>
              <a:t>Entreprises-Université</a:t>
            </a:r>
            <a:r>
              <a:rPr lang="fr-FR" sz="1600" b="1" i="1" dirty="0">
                <a:solidFill>
                  <a:srgbClr val="014552"/>
                </a:solidFill>
                <a:latin typeface="Arial" charset="0"/>
              </a:rPr>
              <a:t> de </a:t>
            </a:r>
            <a:r>
              <a:rPr lang="fr-FR" sz="1600" b="1" i="1" dirty="0" smtClean="0">
                <a:solidFill>
                  <a:srgbClr val="014552"/>
                </a:solidFill>
                <a:latin typeface="Arial" charset="0"/>
              </a:rPr>
              <a:t>Liège</a:t>
            </a:r>
          </a:p>
          <a:p>
            <a:endParaRPr lang="fr-FR" sz="1600" b="1" i="1" dirty="0">
              <a:solidFill>
                <a:srgbClr val="014552"/>
              </a:solidFill>
              <a:latin typeface="Arial" charset="0"/>
            </a:endParaRPr>
          </a:p>
        </p:txBody>
      </p:sp>
      <p:pic>
        <p:nvPicPr>
          <p:cNvPr id="10246" name="Image 8" descr="Disque Dur:Users:rdelcourt:Desktop:logo Lie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4343400"/>
            <a:ext cx="1295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Image 7" descr="proton_logo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4800" y="5181600"/>
            <a:ext cx="7905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7543800" y="1066800"/>
          <a:ext cx="1219200" cy="1239864"/>
        </p:xfrm>
        <a:graphic>
          <a:graphicData uri="http://schemas.openxmlformats.org/presentationml/2006/ole">
            <p:oleObj spid="_x0000_s33817" name="Document" r:id="rId6" imgW="2996825" imgH="3047619" progId="Word.Document.12">
              <p:link updateAutomatic="1"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3" name="Object 2"/>
          <p:cNvGraphicFramePr>
            <a:graphicFrameLocks noChangeAspect="1"/>
          </p:cNvGraphicFramePr>
          <p:nvPr/>
        </p:nvGraphicFramePr>
        <p:xfrm>
          <a:off x="2286000" y="1295400"/>
          <a:ext cx="5029200" cy="4362450"/>
        </p:xfrm>
        <a:graphic>
          <a:graphicData uri="http://schemas.openxmlformats.org/presentationml/2006/ole">
            <p:oleObj spid="_x0000_s53250" name="Document" r:id="rId3" imgW="12879598" imgH="11164858" progId="Word.Document.12">
              <p:link updateAutomatic="1"/>
            </p:oleObj>
          </a:graphicData>
        </a:graphic>
      </p:graphicFrame>
      <p:sp>
        <p:nvSpPr>
          <p:cNvPr id="13314" name="ZoneTexte 2"/>
          <p:cNvSpPr txBox="1">
            <a:spLocks noChangeArrowheads="1"/>
          </p:cNvSpPr>
          <p:nvPr/>
        </p:nvSpPr>
        <p:spPr bwMode="auto">
          <a:xfrm>
            <a:off x="2362200" y="762000"/>
            <a:ext cx="50339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3600" b="1" dirty="0">
                <a:solidFill>
                  <a:srgbClr val="014552"/>
                </a:solidFill>
                <a:latin typeface="Arial" charset="0"/>
                <a:ea typeface="Arial" charset="0"/>
                <a:cs typeface="Arial" charset="0"/>
              </a:rPr>
              <a:t>Référentiel Processus</a:t>
            </a:r>
          </a:p>
        </p:txBody>
      </p:sp>
      <p:pic>
        <p:nvPicPr>
          <p:cNvPr id="4" name="Image 8" descr="Disque Dur:Users:rdelcourt:Desktop:logo Lie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4343400"/>
            <a:ext cx="1295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7" name="Object 2"/>
          <p:cNvGraphicFramePr>
            <a:graphicFrameLocks noChangeAspect="1"/>
          </p:cNvGraphicFramePr>
          <p:nvPr/>
        </p:nvGraphicFramePr>
        <p:xfrm>
          <a:off x="381000" y="1981200"/>
          <a:ext cx="8424863" cy="4029075"/>
        </p:xfrm>
        <a:graphic>
          <a:graphicData uri="http://schemas.openxmlformats.org/presentationml/2006/ole">
            <p:oleObj spid="_x0000_s54274" name="Document" r:id="rId3" imgW="23263492" imgH="11123810" progId="Word.Document.12">
              <p:link updateAutomatic="1"/>
            </p:oleObj>
          </a:graphicData>
        </a:graphic>
      </p:graphicFrame>
      <p:sp>
        <p:nvSpPr>
          <p:cNvPr id="14338" name="ZoneTexte 2"/>
          <p:cNvSpPr txBox="1">
            <a:spLocks noChangeArrowheads="1"/>
          </p:cNvSpPr>
          <p:nvPr/>
        </p:nvSpPr>
        <p:spPr bwMode="auto">
          <a:xfrm>
            <a:off x="2895600" y="914400"/>
            <a:ext cx="37766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3600" b="1">
                <a:solidFill>
                  <a:srgbClr val="014552"/>
                </a:solidFill>
                <a:latin typeface="Arial" charset="0"/>
                <a:ea typeface="Arial" charset="0"/>
                <a:cs typeface="Arial" charset="0"/>
              </a:rPr>
              <a:t>Processus Push</a:t>
            </a:r>
          </a:p>
        </p:txBody>
      </p:sp>
      <p:sp>
        <p:nvSpPr>
          <p:cNvPr id="14339" name="ZoneTexte 3"/>
          <p:cNvSpPr txBox="1">
            <a:spLocks noChangeArrowheads="1"/>
          </p:cNvSpPr>
          <p:nvPr/>
        </p:nvSpPr>
        <p:spPr bwMode="auto">
          <a:xfrm>
            <a:off x="6602413" y="2382838"/>
            <a:ext cx="29368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900" b="1">
                <a:latin typeface="Arial" charset="0"/>
                <a:ea typeface="Arial" charset="0"/>
                <a:cs typeface="Arial" charset="0"/>
              </a:rPr>
              <a:t>PI</a:t>
            </a:r>
          </a:p>
        </p:txBody>
      </p:sp>
      <p:pic>
        <p:nvPicPr>
          <p:cNvPr id="5" name="Image 8" descr="Disque Dur:Users:rdelcourt:Desktop:logo Lie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3800" y="1295400"/>
            <a:ext cx="1295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1" name="Object 2"/>
          <p:cNvGraphicFramePr>
            <a:graphicFrameLocks noChangeAspect="1"/>
          </p:cNvGraphicFramePr>
          <p:nvPr/>
        </p:nvGraphicFramePr>
        <p:xfrm>
          <a:off x="1066800" y="2114550"/>
          <a:ext cx="7575550" cy="3829050"/>
        </p:xfrm>
        <a:graphic>
          <a:graphicData uri="http://schemas.openxmlformats.org/presentationml/2006/ole">
            <p:oleObj spid="_x0000_s55298" name="Document" r:id="rId3" imgW="23212698" imgH="11733333" progId="Word.Document.12">
              <p:link updateAutomatic="1"/>
            </p:oleObj>
          </a:graphicData>
        </a:graphic>
      </p:graphicFrame>
      <p:sp>
        <p:nvSpPr>
          <p:cNvPr id="15362" name="ZoneTexte 2"/>
          <p:cNvSpPr txBox="1">
            <a:spLocks noChangeArrowheads="1"/>
          </p:cNvSpPr>
          <p:nvPr/>
        </p:nvSpPr>
        <p:spPr bwMode="auto">
          <a:xfrm>
            <a:off x="685800" y="990600"/>
            <a:ext cx="81708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3600" b="1">
                <a:solidFill>
                  <a:srgbClr val="014552"/>
                </a:solidFill>
                <a:latin typeface="Arial" charset="0"/>
                <a:ea typeface="Arial" charset="0"/>
                <a:cs typeface="Arial" charset="0"/>
              </a:rPr>
              <a:t>Processus Animation technologique</a:t>
            </a:r>
          </a:p>
        </p:txBody>
      </p:sp>
      <p:pic>
        <p:nvPicPr>
          <p:cNvPr id="4" name="Image 8" descr="Disque Dur:Users:rdelcourt:Desktop:logo Lie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1600200"/>
            <a:ext cx="1295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1"/>
          <p:cNvSpPr>
            <a:spLocks noGrp="1"/>
          </p:cNvSpPr>
          <p:nvPr>
            <p:ph type="title"/>
          </p:nvPr>
        </p:nvSpPr>
        <p:spPr>
          <a:xfrm>
            <a:off x="2133600" y="908720"/>
            <a:ext cx="6324600" cy="792088"/>
          </a:xfrm>
        </p:spPr>
        <p:txBody>
          <a:bodyPr>
            <a:normAutofit fontScale="90000"/>
          </a:bodyPr>
          <a:lstStyle/>
          <a:p>
            <a:r>
              <a:rPr lang="fr-FR" sz="3200" dirty="0" smtClean="0">
                <a:latin typeface="Arial" charset="0"/>
                <a:ea typeface="ＭＳ Ｐゴシック" charset="-128"/>
              </a:rPr>
              <a:t>Les Modèles de TTO</a:t>
            </a:r>
            <a:r>
              <a:rPr lang="fr-FR" sz="2400" dirty="0" smtClean="0">
                <a:latin typeface="Arial" charset="0"/>
                <a:ea typeface="ＭＳ Ｐゴシック" charset="-128"/>
              </a:rPr>
              <a:t/>
            </a:r>
            <a:br>
              <a:rPr lang="fr-FR" sz="2400" dirty="0" smtClean="0">
                <a:latin typeface="Arial" charset="0"/>
                <a:ea typeface="ＭＳ Ｐゴシック" charset="-128"/>
              </a:rPr>
            </a:br>
            <a:endParaRPr lang="fr-FR" sz="2400" dirty="0" smtClean="0">
              <a:latin typeface="Arial" charset="0"/>
              <a:ea typeface="ＭＳ Ｐゴシック" charset="-128"/>
            </a:endParaRPr>
          </a:p>
        </p:txBody>
      </p:sp>
      <p:sp>
        <p:nvSpPr>
          <p:cNvPr id="21507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9080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>
                <a:latin typeface="Arial" charset="0"/>
                <a:ea typeface="ＭＳ Ｐゴシック" charset="-128"/>
                <a:cs typeface="ＭＳ Ｐゴシック" charset="-128"/>
              </a:rPr>
              <a:t>Public </a:t>
            </a:r>
            <a:r>
              <a:rPr lang="fr-FR" sz="2600" dirty="0" smtClean="0">
                <a:latin typeface="Arial" charset="0"/>
                <a:ea typeface="ＭＳ Ｐゴシック" charset="-128"/>
                <a:cs typeface="ＭＳ Ｐゴシック" charset="-128"/>
              </a:rPr>
              <a:t>vs</a:t>
            </a:r>
            <a:r>
              <a:rPr lang="fr-FR" dirty="0" smtClean="0">
                <a:latin typeface="Arial" charset="0"/>
                <a:ea typeface="ＭＳ Ｐゴシック" charset="-128"/>
                <a:cs typeface="ＭＳ Ｐゴシック" charset="-128"/>
              </a:rPr>
              <a:t> libéral</a:t>
            </a:r>
          </a:p>
          <a:p>
            <a:pPr>
              <a:buFont typeface="Times" charset="0"/>
              <a:buNone/>
            </a:pPr>
            <a:endParaRPr lang="fr-FR" dirty="0" smtClean="0"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fr-FR" dirty="0" smtClean="0">
                <a:latin typeface="Arial" charset="0"/>
                <a:ea typeface="ＭＳ Ｐゴシック" charset="-128"/>
                <a:cs typeface="ＭＳ Ｐゴシック" charset="-128"/>
              </a:rPr>
              <a:t>Libéral, avec quelles contraintes de retours ?</a:t>
            </a:r>
          </a:p>
          <a:p>
            <a:pPr lvl="1"/>
            <a:r>
              <a:rPr lang="fr-FR" sz="1800" dirty="0" smtClean="0">
                <a:latin typeface="Arial" charset="0"/>
                <a:ea typeface="ＭＳ Ｐゴシック" charset="-128"/>
                <a:cs typeface="ＭＳ Ｐゴシック" charset="-128"/>
              </a:rPr>
              <a:t>Objectif : économique, sur quel périmètre ?</a:t>
            </a:r>
          </a:p>
          <a:p>
            <a:pPr lvl="1"/>
            <a:r>
              <a:rPr lang="fr-FR" sz="1800" dirty="0" smtClean="0">
                <a:latin typeface="Arial" charset="0"/>
                <a:ea typeface="ＭＳ Ｐゴシック" charset="-128"/>
                <a:cs typeface="ＭＳ Ｐゴシック" charset="-128"/>
              </a:rPr>
              <a:t>Investissement</a:t>
            </a:r>
          </a:p>
          <a:p>
            <a:pPr lvl="1"/>
            <a:r>
              <a:rPr lang="fr-FR" sz="1800" dirty="0" smtClean="0">
                <a:latin typeface="Arial" charset="0"/>
                <a:ea typeface="ＭＳ Ｐゴシック" charset="-128"/>
                <a:cs typeface="ＭＳ Ｐゴシック" charset="-128"/>
              </a:rPr>
              <a:t>Règles économiques pour le fonctionnement, pour les décisions</a:t>
            </a:r>
          </a:p>
          <a:p>
            <a:pPr lvl="1"/>
            <a:r>
              <a:rPr lang="fr-FR" sz="1800" dirty="0" smtClean="0">
                <a:latin typeface="Arial" charset="0"/>
                <a:ea typeface="ＭＳ Ｐゴシック" charset="-128"/>
                <a:cs typeface="ＭＳ Ｐゴシック" charset="-128"/>
              </a:rPr>
              <a:t>Ex : SA, SC, Société en commandite</a:t>
            </a:r>
          </a:p>
          <a:p>
            <a:pPr lvl="1"/>
            <a:endParaRPr lang="fr-FR" sz="1800" dirty="0" smtClean="0"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fr-FR" sz="2200" dirty="0" smtClean="0">
                <a:latin typeface="Arial" charset="0"/>
                <a:ea typeface="ＭＳ Ｐゴシック" charset="-128"/>
                <a:cs typeface="ＭＳ Ｐゴシック" charset="-128"/>
              </a:rPr>
              <a:t>Conditions de travail, de recrutement</a:t>
            </a:r>
          </a:p>
          <a:p>
            <a:pPr lvl="1"/>
            <a:r>
              <a:rPr lang="fr-FR" sz="1800" dirty="0" smtClean="0">
                <a:latin typeface="Arial" charset="0"/>
                <a:ea typeface="ＭＳ Ｐゴシック" charset="-128"/>
                <a:cs typeface="ＭＳ Ｐゴシック" charset="-128"/>
              </a:rPr>
              <a:t>Liberté d’entreprendre</a:t>
            </a:r>
          </a:p>
          <a:p>
            <a:pPr lvl="1"/>
            <a:r>
              <a:rPr lang="fr-FR" sz="1800" dirty="0" smtClean="0">
                <a:latin typeface="Arial" charset="0"/>
                <a:ea typeface="ＭＳ Ｐゴシック" charset="-128"/>
                <a:cs typeface="ＭＳ Ｐゴシック" charset="-128"/>
              </a:rPr>
              <a:t>Responsabilisation</a:t>
            </a:r>
          </a:p>
          <a:p>
            <a:pPr lvl="1"/>
            <a:r>
              <a:rPr lang="fr-FR" sz="1800" dirty="0" err="1" smtClean="0">
                <a:latin typeface="Arial" charset="0"/>
                <a:ea typeface="ＭＳ Ｐゴシック" charset="-128"/>
                <a:cs typeface="ＭＳ Ｐゴシック" charset="-128"/>
              </a:rPr>
              <a:t>Incentive</a:t>
            </a:r>
            <a:r>
              <a:rPr lang="fr-FR" sz="1800" dirty="0" smtClean="0">
                <a:latin typeface="Arial" charset="0"/>
                <a:ea typeface="ＭＳ Ｐゴシック" charset="-128"/>
                <a:cs typeface="ＭＳ Ｐゴシック" charset="-128"/>
              </a:rPr>
              <a:t> ou non ?</a:t>
            </a:r>
          </a:p>
          <a:p>
            <a:pPr lvl="1">
              <a:buFontTx/>
              <a:buNone/>
            </a:pPr>
            <a:endParaRPr lang="fr-FR" sz="1800" dirty="0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re 1"/>
          <p:cNvSpPr>
            <a:spLocks noGrp="1"/>
          </p:cNvSpPr>
          <p:nvPr>
            <p:ph type="title"/>
          </p:nvPr>
        </p:nvSpPr>
        <p:spPr>
          <a:xfrm>
            <a:off x="2133600" y="980728"/>
            <a:ext cx="6324600" cy="576064"/>
          </a:xfrm>
        </p:spPr>
        <p:txBody>
          <a:bodyPr>
            <a:normAutofit fontScale="90000"/>
          </a:bodyPr>
          <a:lstStyle/>
          <a:p>
            <a:r>
              <a:rPr lang="fr-FR" sz="3200" dirty="0" smtClean="0">
                <a:latin typeface="Arial" charset="0"/>
                <a:ea typeface="ＭＳ Ｐゴシック" charset="-128"/>
              </a:rPr>
              <a:t>Les équipes</a:t>
            </a:r>
            <a:r>
              <a:rPr lang="fr-FR" sz="2400" dirty="0" smtClean="0">
                <a:latin typeface="Arial" charset="0"/>
                <a:ea typeface="ＭＳ Ｐゴシック" charset="-128"/>
              </a:rPr>
              <a:t/>
            </a:r>
            <a:br>
              <a:rPr lang="fr-FR" sz="2400" dirty="0" smtClean="0">
                <a:latin typeface="Arial" charset="0"/>
                <a:ea typeface="ＭＳ Ｐゴシック" charset="-128"/>
              </a:rPr>
            </a:br>
            <a:endParaRPr lang="fr-FR" sz="2400" dirty="0" smtClean="0">
              <a:latin typeface="Arial" charset="0"/>
              <a:ea typeface="ＭＳ Ｐゴシック" charset="-128"/>
            </a:endParaRPr>
          </a:p>
        </p:txBody>
      </p:sp>
      <p:sp>
        <p:nvSpPr>
          <p:cNvPr id="22531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9080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>
                <a:latin typeface="Arial" charset="0"/>
                <a:ea typeface="ＭＳ Ｐゴシック" charset="-128"/>
                <a:cs typeface="ＭＳ Ｐゴシック" charset="-128"/>
              </a:rPr>
              <a:t>Recrutement </a:t>
            </a:r>
          </a:p>
          <a:p>
            <a:pPr lvl="1"/>
            <a:r>
              <a:rPr lang="fr-FR" dirty="0" smtClean="0">
                <a:latin typeface="Arial" charset="0"/>
                <a:ea typeface="ＭＳ Ｐゴシック" charset="-128"/>
                <a:cs typeface="ＭＳ Ｐゴシック" charset="-128"/>
              </a:rPr>
              <a:t>Interne </a:t>
            </a:r>
            <a:r>
              <a:rPr lang="fr-FR" sz="2600" dirty="0" smtClean="0">
                <a:latin typeface="Arial" charset="0"/>
                <a:ea typeface="ＭＳ Ｐゴシック" charset="-128"/>
                <a:cs typeface="ＭＳ Ｐゴシック" charset="-128"/>
              </a:rPr>
              <a:t>vs</a:t>
            </a:r>
            <a:r>
              <a:rPr lang="fr-FR" dirty="0" smtClean="0">
                <a:latin typeface="Arial" charset="0"/>
                <a:ea typeface="ＭＳ Ｐゴシック" charset="-128"/>
                <a:cs typeface="ＭＳ Ｐゴシック" charset="-128"/>
              </a:rPr>
              <a:t> externe</a:t>
            </a:r>
          </a:p>
          <a:p>
            <a:pPr lvl="1"/>
            <a:r>
              <a:rPr lang="fr-FR" dirty="0" smtClean="0">
                <a:latin typeface="Arial" charset="0"/>
                <a:ea typeface="ＭＳ Ｐゴシック" charset="-128"/>
                <a:cs typeface="ＭＳ Ｐゴシック" charset="-128"/>
              </a:rPr>
              <a:t>Jeune </a:t>
            </a:r>
            <a:r>
              <a:rPr lang="fr-FR" sz="2600" dirty="0" smtClean="0">
                <a:latin typeface="Arial" charset="0"/>
                <a:ea typeface="ＭＳ Ｐゴシック" charset="-128"/>
                <a:cs typeface="ＭＳ Ｐゴシック" charset="-128"/>
              </a:rPr>
              <a:t>vs</a:t>
            </a:r>
            <a:r>
              <a:rPr lang="fr-FR" dirty="0" smtClean="0">
                <a:latin typeface="Arial" charset="0"/>
                <a:ea typeface="ＭＳ Ｐゴシック" charset="-128"/>
                <a:cs typeface="ＭＳ Ｐゴシック" charset="-128"/>
              </a:rPr>
              <a:t> expérimenté</a:t>
            </a:r>
          </a:p>
          <a:p>
            <a:pPr lvl="1"/>
            <a:r>
              <a:rPr lang="fr-FR" dirty="0" smtClean="0">
                <a:latin typeface="Arial" charset="0"/>
                <a:ea typeface="ＭＳ Ｐゴシック" charset="-128"/>
                <a:cs typeface="ＭＳ Ｐゴシック" charset="-128"/>
              </a:rPr>
              <a:t>Toutes disciplines, origines, parcours</a:t>
            </a:r>
          </a:p>
          <a:p>
            <a:pPr lvl="1"/>
            <a:r>
              <a:rPr lang="fr-FR" dirty="0" smtClean="0">
                <a:latin typeface="Arial" charset="0"/>
                <a:ea typeface="ＭＳ Ｐゴシック" charset="-128"/>
                <a:cs typeface="ＭＳ Ｐゴシック" charset="-128"/>
              </a:rPr>
              <a:t>Défi de la mobilité </a:t>
            </a:r>
          </a:p>
          <a:p>
            <a:r>
              <a:rPr lang="fr-FR" dirty="0" smtClean="0">
                <a:latin typeface="Arial" charset="0"/>
                <a:ea typeface="ＭＳ Ｐゴシック" charset="-128"/>
                <a:cs typeface="ＭＳ Ｐゴシック" charset="-128"/>
              </a:rPr>
              <a:t>Formation  : académique</a:t>
            </a:r>
            <a:r>
              <a:rPr lang="fr-FR" sz="2600" dirty="0" smtClean="0">
                <a:latin typeface="Arial" charset="0"/>
                <a:ea typeface="ＭＳ Ｐゴシック" charset="-128"/>
                <a:cs typeface="ＭＳ Ｐゴシック" charset="-128"/>
              </a:rPr>
              <a:t> vs </a:t>
            </a:r>
            <a:r>
              <a:rPr lang="fr-FR" dirty="0" smtClean="0">
                <a:latin typeface="Arial" charset="0"/>
                <a:ea typeface="ＭＳ Ｐゴシック" charset="-128"/>
                <a:cs typeface="ＭＳ Ｐゴシック" charset="-128"/>
              </a:rPr>
              <a:t>non académique</a:t>
            </a:r>
          </a:p>
          <a:p>
            <a:r>
              <a:rPr lang="fr-FR" dirty="0" smtClean="0">
                <a:latin typeface="Arial" charset="0"/>
                <a:ea typeface="ＭＳ Ｐゴシック" charset="-128"/>
                <a:cs typeface="ＭＳ Ｐゴシック" charset="-128"/>
              </a:rPr>
              <a:t>Métiers :</a:t>
            </a:r>
          </a:p>
          <a:p>
            <a:pPr lvl="1"/>
            <a:r>
              <a:rPr lang="fr-FR" dirty="0" smtClean="0">
                <a:latin typeface="Arial" charset="0"/>
                <a:ea typeface="ＭＳ Ｐゴシック" charset="-128"/>
                <a:cs typeface="ＭＳ Ｐゴシック" charset="-128"/>
              </a:rPr>
              <a:t>Gestion PI, voire brevets</a:t>
            </a:r>
          </a:p>
          <a:p>
            <a:pPr lvl="1"/>
            <a:r>
              <a:rPr lang="fr-FR" dirty="0" smtClean="0">
                <a:latin typeface="Arial" charset="0"/>
                <a:ea typeface="ＭＳ Ｐゴシック" charset="-128"/>
                <a:cs typeface="ＭＳ Ｐゴシック" charset="-128"/>
              </a:rPr>
              <a:t>Gestion de projets de business </a:t>
            </a:r>
            <a:r>
              <a:rPr lang="fr-FR" dirty="0" err="1" smtClean="0">
                <a:latin typeface="Arial" charset="0"/>
                <a:ea typeface="ＭＳ Ｐゴシック" charset="-128"/>
                <a:cs typeface="ＭＳ Ｐゴシック" charset="-128"/>
              </a:rPr>
              <a:t>developpement</a:t>
            </a:r>
            <a:endParaRPr lang="fr-FR" dirty="0" smtClean="0">
              <a:latin typeface="Arial" charset="0"/>
              <a:ea typeface="ＭＳ Ｐゴシック" charset="-128"/>
              <a:cs typeface="ＭＳ Ｐゴシック" charset="-128"/>
            </a:endParaRPr>
          </a:p>
          <a:p>
            <a:pPr lvl="1"/>
            <a:r>
              <a:rPr lang="fr-FR" dirty="0" smtClean="0">
                <a:latin typeface="Arial" charset="0"/>
                <a:ea typeface="ＭＳ Ｐゴシック" charset="-128"/>
                <a:cs typeface="ＭＳ Ｐゴシック" charset="-128"/>
              </a:rPr>
              <a:t>Communication, organisation d’événements</a:t>
            </a:r>
          </a:p>
          <a:p>
            <a:pPr lvl="1"/>
            <a:r>
              <a:rPr lang="fr-FR" dirty="0" smtClean="0">
                <a:latin typeface="Arial" charset="0"/>
                <a:ea typeface="ＭＳ Ｐゴシック" charset="-128"/>
                <a:cs typeface="ＭＳ Ｐゴシック" charset="-128"/>
              </a:rPr>
              <a:t>Business intelligence</a:t>
            </a:r>
          </a:p>
          <a:p>
            <a:pPr lvl="1"/>
            <a:r>
              <a:rPr lang="fr-FR" dirty="0" smtClean="0">
                <a:latin typeface="Arial" charset="0"/>
                <a:ea typeface="ＭＳ Ｐゴシック" charset="-128"/>
                <a:cs typeface="ＭＳ Ｐゴシック" charset="-128"/>
              </a:rPr>
              <a:t>Présence dans les réseaux</a:t>
            </a:r>
          </a:p>
          <a:p>
            <a:pPr>
              <a:buFont typeface="Times" charset="0"/>
              <a:buNone/>
            </a:pPr>
            <a:endParaRPr lang="fr-FR" dirty="0" smtClean="0">
              <a:latin typeface="Arial" charset="0"/>
              <a:ea typeface="ＭＳ Ｐゴシック" charset="-128"/>
              <a:cs typeface="ＭＳ Ｐゴシック" charset="-128"/>
            </a:endParaRPr>
          </a:p>
          <a:p>
            <a:pPr lvl="1">
              <a:buFontTx/>
              <a:buNone/>
            </a:pPr>
            <a:endParaRPr lang="fr-FR" sz="1800" dirty="0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re 1"/>
          <p:cNvSpPr>
            <a:spLocks noGrp="1"/>
          </p:cNvSpPr>
          <p:nvPr>
            <p:ph type="title"/>
          </p:nvPr>
        </p:nvSpPr>
        <p:spPr>
          <a:xfrm>
            <a:off x="2133600" y="908720"/>
            <a:ext cx="6324600" cy="720080"/>
          </a:xfrm>
        </p:spPr>
        <p:txBody>
          <a:bodyPr>
            <a:normAutofit fontScale="90000"/>
          </a:bodyPr>
          <a:lstStyle/>
          <a:p>
            <a:r>
              <a:rPr lang="fr-FR" sz="3200" dirty="0" smtClean="0">
                <a:latin typeface="Arial" charset="0"/>
                <a:ea typeface="ＭＳ Ｐゴシック" charset="-128"/>
              </a:rPr>
              <a:t>Quelles formations alors ?</a:t>
            </a:r>
            <a:r>
              <a:rPr lang="fr-FR" sz="2400" dirty="0" smtClean="0">
                <a:latin typeface="Arial" charset="0"/>
                <a:ea typeface="ＭＳ Ｐゴシック" charset="-128"/>
              </a:rPr>
              <a:t/>
            </a:r>
            <a:br>
              <a:rPr lang="fr-FR" sz="2400" dirty="0" smtClean="0">
                <a:latin typeface="Arial" charset="0"/>
                <a:ea typeface="ＭＳ Ｐゴシック" charset="-128"/>
              </a:rPr>
            </a:br>
            <a:endParaRPr lang="fr-FR" sz="2400" dirty="0" smtClean="0">
              <a:latin typeface="Arial" charset="0"/>
              <a:ea typeface="ＭＳ Ｐゴシック" charset="-128"/>
            </a:endParaRPr>
          </a:p>
        </p:txBody>
      </p:sp>
      <p:sp>
        <p:nvSpPr>
          <p:cNvPr id="23555" name="Espace réservé du contenu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4464496"/>
          </a:xfrm>
        </p:spPr>
        <p:txBody>
          <a:bodyPr>
            <a:normAutofit fontScale="92500" lnSpcReduction="10000"/>
          </a:bodyPr>
          <a:lstStyle/>
          <a:p>
            <a:r>
              <a:rPr lang="fr-FR" sz="2000" dirty="0" smtClean="0">
                <a:latin typeface="Arial" charset="0"/>
                <a:ea typeface="ＭＳ Ｐゴシック" charset="-128"/>
                <a:cs typeface="ＭＳ Ｐゴシック" charset="-128"/>
              </a:rPr>
              <a:t>1</a:t>
            </a:r>
            <a:r>
              <a:rPr lang="fr-FR" sz="2000" baseline="30000" dirty="0" smtClean="0">
                <a:latin typeface="Arial" charset="0"/>
                <a:ea typeface="ＭＳ Ｐゴシック" charset="-128"/>
                <a:cs typeface="ＭＳ Ｐゴシック" charset="-128"/>
              </a:rPr>
              <a:t>er</a:t>
            </a:r>
            <a:r>
              <a:rPr lang="fr-FR" sz="2000" dirty="0" smtClean="0">
                <a:latin typeface="Arial" charset="0"/>
                <a:ea typeface="ＭＳ Ｐゴシック" charset="-128"/>
                <a:cs typeface="ＭＳ Ｐゴシック" charset="-128"/>
              </a:rPr>
              <a:t> niveau : Généralistes</a:t>
            </a:r>
          </a:p>
          <a:p>
            <a:pPr lvl="1"/>
            <a:r>
              <a:rPr lang="fr-FR" sz="1800" dirty="0" smtClean="0">
                <a:latin typeface="Arial" charset="0"/>
                <a:ea typeface="ＭＳ Ｐゴシック" charset="-128"/>
                <a:cs typeface="ＭＳ Ｐゴシック" charset="-128"/>
              </a:rPr>
              <a:t>PI, valorisation</a:t>
            </a:r>
          </a:p>
          <a:p>
            <a:pPr lvl="1"/>
            <a:r>
              <a:rPr lang="fr-FR" sz="1800" dirty="0" smtClean="0">
                <a:latin typeface="Arial" charset="0"/>
                <a:ea typeface="ＭＳ Ｐゴシック" charset="-128"/>
                <a:cs typeface="ＭＳ Ｐゴシック" charset="-128"/>
              </a:rPr>
              <a:t>Evaluation des technologies</a:t>
            </a:r>
          </a:p>
          <a:p>
            <a:pPr lvl="1"/>
            <a:r>
              <a:rPr lang="fr-FR" sz="1800" dirty="0" smtClean="0">
                <a:latin typeface="Arial" charset="0"/>
                <a:ea typeface="ＭＳ Ｐゴシック" charset="-128"/>
                <a:cs typeface="ＭＳ Ｐゴシック" charset="-128"/>
              </a:rPr>
              <a:t>Financement de la POC</a:t>
            </a:r>
          </a:p>
          <a:p>
            <a:pPr lvl="1"/>
            <a:r>
              <a:rPr lang="fr-FR" sz="1800" dirty="0" smtClean="0">
                <a:latin typeface="Arial" charset="0"/>
                <a:ea typeface="ＭＳ Ｐゴシック" charset="-128"/>
                <a:cs typeface="ＭＳ Ｐゴシック" charset="-128"/>
              </a:rPr>
              <a:t>Associations nationales, universités</a:t>
            </a:r>
          </a:p>
          <a:p>
            <a:r>
              <a:rPr lang="fr-FR" sz="2000" dirty="0" smtClean="0">
                <a:latin typeface="Arial" charset="0"/>
                <a:ea typeface="ＭＳ Ｐゴシック" charset="-128"/>
                <a:cs typeface="ＭＳ Ｐゴシック" charset="-128"/>
              </a:rPr>
              <a:t>2</a:t>
            </a:r>
            <a:r>
              <a:rPr lang="fr-FR" sz="2000" baseline="30000" dirty="0" smtClean="0">
                <a:latin typeface="Arial" charset="0"/>
                <a:ea typeface="ＭＳ Ｐゴシック" charset="-128"/>
                <a:cs typeface="ＭＳ Ｐゴシック" charset="-128"/>
              </a:rPr>
              <a:t>e</a:t>
            </a:r>
            <a:r>
              <a:rPr lang="fr-FR" sz="2000" dirty="0" smtClean="0">
                <a:latin typeface="Arial" charset="0"/>
                <a:ea typeface="ＭＳ Ｐゴシック" charset="-128"/>
                <a:cs typeface="ＭＳ Ｐゴシック" charset="-128"/>
              </a:rPr>
              <a:t> niveau : Spécialisées et personnalisées</a:t>
            </a:r>
          </a:p>
          <a:p>
            <a:pPr lvl="1"/>
            <a:r>
              <a:rPr lang="fr-FR" sz="1800" dirty="0" smtClean="0">
                <a:latin typeface="Arial" charset="0"/>
                <a:ea typeface="ＭＳ Ｐゴシック" charset="-128"/>
                <a:cs typeface="ＭＳ Ｐゴシック" charset="-128"/>
              </a:rPr>
              <a:t>Gestion brevets (CEPI)</a:t>
            </a:r>
          </a:p>
          <a:p>
            <a:pPr lvl="1"/>
            <a:r>
              <a:rPr lang="fr-FR" sz="1800" dirty="0" smtClean="0">
                <a:latin typeface="Arial" charset="0"/>
                <a:ea typeface="ＭＳ Ｐゴシック" charset="-128"/>
                <a:cs typeface="ＭＳ Ｐゴシック" charset="-128"/>
              </a:rPr>
              <a:t>Techniques de négociations, de rédaction de licence</a:t>
            </a:r>
          </a:p>
          <a:p>
            <a:pPr lvl="1"/>
            <a:r>
              <a:rPr lang="fr-FR" sz="1800" dirty="0" smtClean="0">
                <a:latin typeface="Arial" charset="0"/>
                <a:ea typeface="ＭＳ Ｐゴシック" charset="-128"/>
                <a:cs typeface="ＭＳ Ｐゴシック" charset="-128"/>
              </a:rPr>
              <a:t>Business </a:t>
            </a:r>
            <a:r>
              <a:rPr lang="fr-FR" sz="1800" dirty="0" err="1" smtClean="0">
                <a:latin typeface="Arial" charset="0"/>
                <a:ea typeface="ＭＳ Ｐゴシック" charset="-128"/>
                <a:cs typeface="ＭＳ Ｐゴシック" charset="-128"/>
              </a:rPr>
              <a:t>developpement</a:t>
            </a:r>
            <a:r>
              <a:rPr lang="fr-FR" sz="1800" dirty="0" smtClean="0">
                <a:latin typeface="Arial" charset="0"/>
                <a:ea typeface="ＭＳ Ｐゴシック" charset="-128"/>
                <a:cs typeface="ＭＳ Ｐゴシック" charset="-128"/>
              </a:rPr>
              <a:t> sectoriel (ICT, </a:t>
            </a:r>
            <a:r>
              <a:rPr lang="fr-FR" sz="1800" dirty="0" err="1" smtClean="0">
                <a:latin typeface="Arial" charset="0"/>
                <a:ea typeface="ＭＳ Ｐゴシック" charset="-128"/>
                <a:cs typeface="ＭＳ Ｐゴシック" charset="-128"/>
              </a:rPr>
              <a:t>biotech</a:t>
            </a:r>
            <a:r>
              <a:rPr lang="fr-FR" sz="1800" dirty="0" smtClean="0">
                <a:latin typeface="Arial" charset="0"/>
                <a:ea typeface="ＭＳ Ｐゴシック" charset="-128"/>
                <a:cs typeface="ＭＳ Ｐゴシック" charset="-128"/>
              </a:rPr>
              <a:t>, ...)</a:t>
            </a:r>
          </a:p>
          <a:p>
            <a:pPr lvl="1"/>
            <a:r>
              <a:rPr lang="fr-FR" sz="1800" dirty="0" smtClean="0">
                <a:latin typeface="Arial" charset="0"/>
                <a:ea typeface="ＭＳ Ｐゴシック" charset="-128"/>
                <a:cs typeface="ＭＳ Ｐゴシック" charset="-128"/>
              </a:rPr>
              <a:t>Associations internationales, master classes</a:t>
            </a:r>
          </a:p>
          <a:p>
            <a:r>
              <a:rPr lang="fr-FR" sz="2000" dirty="0" smtClean="0">
                <a:latin typeface="Arial" charset="0"/>
                <a:ea typeface="ＭＳ Ｐゴシック" charset="-128"/>
                <a:cs typeface="ＭＳ Ｐゴシック" charset="-128"/>
              </a:rPr>
              <a:t>3</a:t>
            </a:r>
            <a:r>
              <a:rPr lang="fr-FR" sz="2000" baseline="30000" dirty="0" smtClean="0">
                <a:latin typeface="Arial" charset="0"/>
                <a:ea typeface="ＭＳ Ｐゴシック" charset="-128"/>
                <a:cs typeface="ＭＳ Ｐゴシック" charset="-128"/>
              </a:rPr>
              <a:t>e</a:t>
            </a:r>
            <a:r>
              <a:rPr lang="fr-FR" sz="2000" dirty="0" smtClean="0">
                <a:latin typeface="Arial" charset="0"/>
                <a:ea typeface="ＭＳ Ｐゴシック" charset="-128"/>
                <a:cs typeface="ＭＳ Ｐゴシック" charset="-128"/>
              </a:rPr>
              <a:t> niveau : Certification (CLP, </a:t>
            </a:r>
            <a:r>
              <a:rPr lang="fr-FR" sz="2000" dirty="0" err="1" smtClean="0">
                <a:latin typeface="Arial" charset="0"/>
                <a:ea typeface="ＭＳ Ｐゴシック" charset="-128"/>
                <a:cs typeface="ＭＳ Ｐゴシック" charset="-128"/>
              </a:rPr>
              <a:t>EUKTs</a:t>
            </a:r>
            <a:r>
              <a:rPr lang="fr-FR" sz="2000" dirty="0" smtClean="0">
                <a:latin typeface="Arial" charset="0"/>
                <a:ea typeface="ＭＳ Ｐゴシック" charset="-128"/>
                <a:cs typeface="ＭＳ Ｐゴシック" charset="-128"/>
              </a:rPr>
              <a:t>, …) </a:t>
            </a:r>
          </a:p>
          <a:p>
            <a:pPr lvl="1"/>
            <a:r>
              <a:rPr lang="fr-FR" sz="1800" dirty="0" smtClean="0">
                <a:latin typeface="Arial" charset="0"/>
                <a:ea typeface="ＭＳ Ｐゴシック" charset="-128"/>
                <a:cs typeface="ＭＳ Ｐゴシック" charset="-128"/>
              </a:rPr>
              <a:t>Reconnaissance par les pairs</a:t>
            </a:r>
          </a:p>
          <a:p>
            <a:pPr lvl="1"/>
            <a:r>
              <a:rPr lang="fr-FR" sz="1800" dirty="0" smtClean="0">
                <a:latin typeface="Arial" charset="0"/>
                <a:ea typeface="ＭＳ Ｐゴシック" charset="-128"/>
                <a:cs typeface="ＭＳ Ｐゴシック" charset="-128"/>
              </a:rPr>
              <a:t>Crédibilisation institution</a:t>
            </a:r>
          </a:p>
          <a:p>
            <a:pPr lvl="1"/>
            <a:r>
              <a:rPr lang="fr-FR" sz="1800" dirty="0" smtClean="0">
                <a:latin typeface="Arial" charset="0"/>
                <a:ea typeface="ＭＳ Ｐゴシック" charset="-128"/>
                <a:cs typeface="ＭＳ Ｐゴシック" charset="-128"/>
              </a:rPr>
              <a:t>Encouragement à la mobilité </a:t>
            </a:r>
          </a:p>
          <a:p>
            <a:pPr>
              <a:buFont typeface="Times" charset="0"/>
              <a:buNone/>
            </a:pPr>
            <a:endParaRPr lang="fr-FR" dirty="0" smtClean="0">
              <a:latin typeface="Arial" charset="0"/>
              <a:ea typeface="ＭＳ Ｐゴシック" charset="-128"/>
              <a:cs typeface="ＭＳ Ｐゴシック" charset="-128"/>
            </a:endParaRPr>
          </a:p>
          <a:p>
            <a:pPr lvl="1">
              <a:buFontTx/>
              <a:buNone/>
            </a:pPr>
            <a:endParaRPr lang="fr-FR" sz="1800" dirty="0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ZoneTexte 1"/>
          <p:cNvSpPr txBox="1">
            <a:spLocks noChangeArrowheads="1"/>
          </p:cNvSpPr>
          <p:nvPr/>
        </p:nvSpPr>
        <p:spPr bwMode="auto">
          <a:xfrm>
            <a:off x="2362200" y="762000"/>
            <a:ext cx="57261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3600" b="1">
                <a:solidFill>
                  <a:srgbClr val="014552"/>
                </a:solidFill>
                <a:latin typeface="Arial" charset="0"/>
                <a:ea typeface="Arial" charset="0"/>
                <a:cs typeface="Arial" charset="0"/>
              </a:rPr>
              <a:t>Référentiel Compétences</a:t>
            </a:r>
          </a:p>
        </p:txBody>
      </p:sp>
      <p:sp>
        <p:nvSpPr>
          <p:cNvPr id="16386" name="ZoneTexte 4"/>
          <p:cNvSpPr txBox="1">
            <a:spLocks noChangeArrowheads="1"/>
          </p:cNvSpPr>
          <p:nvPr/>
        </p:nvSpPr>
        <p:spPr bwMode="auto">
          <a:xfrm>
            <a:off x="762000" y="1981200"/>
            <a:ext cx="7848600" cy="406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077913" indent="-1077913"/>
            <a:r>
              <a:rPr lang="fr-FR" sz="1800">
                <a:solidFill>
                  <a:srgbClr val="8BB82A"/>
                </a:solidFill>
                <a:latin typeface="Arial" charset="0"/>
                <a:ea typeface="Arial" charset="0"/>
                <a:cs typeface="Arial" charset="0"/>
              </a:rPr>
              <a:t>Niveau 1 : </a:t>
            </a:r>
            <a:r>
              <a:rPr lang="fr-FR" sz="1800">
                <a:latin typeface="Arial" charset="0"/>
                <a:ea typeface="Arial" charset="0"/>
                <a:cs typeface="Arial" charset="0"/>
              </a:rPr>
              <a:t>aucune compétence</a:t>
            </a:r>
          </a:p>
          <a:p>
            <a:pPr marL="1077913" indent="-1077913"/>
            <a:endParaRPr lang="fr-FR" sz="1800">
              <a:latin typeface="Arial" charset="0"/>
              <a:ea typeface="Arial" charset="0"/>
              <a:cs typeface="Arial" charset="0"/>
            </a:endParaRPr>
          </a:p>
          <a:p>
            <a:pPr marL="1077913" indent="-1077913"/>
            <a:r>
              <a:rPr lang="fr-FR" sz="1800">
                <a:solidFill>
                  <a:srgbClr val="8BB82A"/>
                </a:solidFill>
                <a:latin typeface="Arial" charset="0"/>
                <a:ea typeface="Arial" charset="0"/>
                <a:cs typeface="Arial" charset="0"/>
              </a:rPr>
              <a:t>Niveau 2 : </a:t>
            </a:r>
            <a:r>
              <a:rPr lang="fr-FR" sz="1800">
                <a:latin typeface="Arial" charset="0"/>
                <a:ea typeface="Arial" charset="0"/>
                <a:cs typeface="Arial" charset="0"/>
              </a:rPr>
              <a:t>connaissances théoriques utiles à la compréhension générale, dans un contexte déterminé</a:t>
            </a:r>
          </a:p>
          <a:p>
            <a:pPr marL="1077913" indent="-1077913"/>
            <a:endParaRPr lang="fr-FR" sz="1800">
              <a:latin typeface="Arial" charset="0"/>
              <a:ea typeface="Arial" charset="0"/>
              <a:cs typeface="Arial" charset="0"/>
            </a:endParaRPr>
          </a:p>
          <a:p>
            <a:pPr marL="1077913" indent="-1077913"/>
            <a:r>
              <a:rPr lang="fr-FR" sz="1800">
                <a:solidFill>
                  <a:srgbClr val="8BB82A"/>
                </a:solidFill>
                <a:latin typeface="Arial" charset="0"/>
                <a:ea typeface="Arial" charset="0"/>
                <a:cs typeface="Arial" charset="0"/>
              </a:rPr>
              <a:t>Niveau 3 : </a:t>
            </a:r>
            <a:r>
              <a:rPr lang="fr-FR" sz="1800">
                <a:latin typeface="Arial" charset="0"/>
                <a:ea typeface="Arial" charset="0"/>
                <a:cs typeface="Arial" charset="0"/>
              </a:rPr>
              <a:t>connaissances théoriques utiles à l</a:t>
            </a:r>
            <a:r>
              <a:rPr lang="ja-JP" altLang="fr-FR" sz="1800">
                <a:latin typeface="Arial" charset="0"/>
                <a:ea typeface="Arial" charset="0"/>
                <a:cs typeface="Arial" charset="0"/>
              </a:rPr>
              <a:t>’</a:t>
            </a:r>
            <a:r>
              <a:rPr lang="fr-FR" altLang="ja-JP" sz="1800">
                <a:latin typeface="Arial" charset="0"/>
                <a:ea typeface="Arial" charset="0"/>
                <a:cs typeface="Arial" charset="0"/>
              </a:rPr>
              <a:t>analyse détaillée, dans un contexte complexe</a:t>
            </a:r>
          </a:p>
          <a:p>
            <a:pPr marL="1077913" indent="-1077913"/>
            <a:endParaRPr lang="fr-FR" sz="1800">
              <a:latin typeface="Arial" charset="0"/>
              <a:ea typeface="Arial" charset="0"/>
              <a:cs typeface="Arial" charset="0"/>
            </a:endParaRPr>
          </a:p>
          <a:p>
            <a:pPr marL="1077913" indent="-1077913"/>
            <a:r>
              <a:rPr lang="fr-FR" sz="1800">
                <a:solidFill>
                  <a:srgbClr val="8BB82A"/>
                </a:solidFill>
                <a:latin typeface="Arial" charset="0"/>
                <a:ea typeface="Arial" charset="0"/>
                <a:cs typeface="Arial" charset="0"/>
              </a:rPr>
              <a:t>Niveau 4 : </a:t>
            </a:r>
            <a:r>
              <a:rPr lang="fr-FR" sz="1800">
                <a:latin typeface="Arial" charset="0"/>
                <a:ea typeface="Arial" charset="0"/>
                <a:cs typeface="Arial" charset="0"/>
              </a:rPr>
              <a:t>connaissances théoriques et pratiques utiles à une action spécifique dans un contexte déterminé</a:t>
            </a:r>
          </a:p>
          <a:p>
            <a:pPr marL="1077913" indent="-1077913"/>
            <a:endParaRPr lang="fr-FR" sz="1800">
              <a:latin typeface="Arial" charset="0"/>
              <a:ea typeface="Arial" charset="0"/>
              <a:cs typeface="Arial" charset="0"/>
            </a:endParaRPr>
          </a:p>
          <a:p>
            <a:pPr marL="1077913" indent="-1077913"/>
            <a:r>
              <a:rPr lang="fr-FR" sz="1800">
                <a:solidFill>
                  <a:srgbClr val="8BB82A"/>
                </a:solidFill>
                <a:latin typeface="Arial" charset="0"/>
                <a:ea typeface="Arial" charset="0"/>
                <a:cs typeface="Arial" charset="0"/>
              </a:rPr>
              <a:t>Niveau 5 : </a:t>
            </a:r>
            <a:r>
              <a:rPr lang="fr-FR" sz="1800">
                <a:latin typeface="Arial" charset="0"/>
                <a:ea typeface="Arial" charset="0"/>
                <a:cs typeface="Arial" charset="0"/>
              </a:rPr>
              <a:t>connaissances théoriques et pratiques utiles à une large gamme d</a:t>
            </a:r>
            <a:r>
              <a:rPr lang="ja-JP" altLang="fr-FR" sz="1800">
                <a:latin typeface="Arial" charset="0"/>
                <a:ea typeface="Arial" charset="0"/>
                <a:cs typeface="Arial" charset="0"/>
              </a:rPr>
              <a:t>’</a:t>
            </a:r>
            <a:r>
              <a:rPr lang="fr-FR" altLang="ja-JP" sz="1800">
                <a:latin typeface="Arial" charset="0"/>
                <a:ea typeface="Arial" charset="0"/>
                <a:cs typeface="Arial" charset="0"/>
              </a:rPr>
              <a:t>actions dans un contexte complexe </a:t>
            </a:r>
          </a:p>
          <a:p>
            <a:pPr marL="1077913" indent="-1077913"/>
            <a:endParaRPr lang="fr-FR"/>
          </a:p>
        </p:txBody>
      </p:sp>
      <p:pic>
        <p:nvPicPr>
          <p:cNvPr id="4" name="Image 8" descr="Disque Dur:Users:rdelcourt:Desktop:logo Lie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3800" y="1524000"/>
            <a:ext cx="1295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25"/>
          <p:cNvGrpSpPr>
            <a:grpSpLocks/>
          </p:cNvGrpSpPr>
          <p:nvPr/>
        </p:nvGrpSpPr>
        <p:grpSpPr bwMode="auto">
          <a:xfrm>
            <a:off x="1981200" y="1752600"/>
            <a:ext cx="5029200" cy="4038600"/>
            <a:chOff x="2362200" y="1600200"/>
            <a:chExt cx="5029200" cy="4038600"/>
          </a:xfrm>
        </p:grpSpPr>
        <p:sp>
          <p:nvSpPr>
            <p:cNvPr id="3" name="Rectangle 2"/>
            <p:cNvSpPr/>
            <p:nvPr/>
          </p:nvSpPr>
          <p:spPr>
            <a:xfrm>
              <a:off x="2984500" y="4999038"/>
              <a:ext cx="3505200" cy="411162"/>
            </a:xfrm>
            <a:prstGeom prst="rect">
              <a:avLst/>
            </a:prstGeom>
            <a:noFill/>
            <a:ln w="19050" cmpd="sng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fr-FR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505200" y="3932238"/>
              <a:ext cx="2514600" cy="411162"/>
            </a:xfrm>
            <a:prstGeom prst="rect">
              <a:avLst/>
            </a:prstGeom>
            <a:noFill/>
            <a:ln w="19050" cmpd="sng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fr-FR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4572000" y="1828800"/>
              <a:ext cx="457200" cy="3657600"/>
            </a:xfrm>
            <a:prstGeom prst="rect">
              <a:avLst/>
            </a:prstGeom>
            <a:noFill/>
            <a:ln w="19050" cmpd="sng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fr-FR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4038600" y="1600200"/>
              <a:ext cx="1524000" cy="8382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innerShdw blurRad="63500" dist="50800" dir="8100000">
                <a:srgbClr val="0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fr-FR" sz="1600" b="1" dirty="0">
                  <a:solidFill>
                    <a:srgbClr val="FFFFFF"/>
                  </a:solidFill>
                  <a:ea typeface="ＭＳ Ｐゴシック" charset="-128"/>
                  <a:cs typeface="ＭＳ Ｐゴシック" charset="-128"/>
                </a:rPr>
                <a:t>Compétences stratégiques</a:t>
              </a: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4038600" y="2667000"/>
              <a:ext cx="1524000" cy="8382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innerShdw blurRad="63500" dist="50800" dir="8100000">
                <a:srgbClr val="0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fr-FR" sz="1600" b="1">
                  <a:solidFill>
                    <a:srgbClr val="FFFFFF"/>
                  </a:solidFill>
                  <a:ea typeface="ＭＳ Ｐゴシック" charset="-128"/>
                  <a:cs typeface="ＭＳ Ｐゴシック" charset="-128"/>
                </a:rPr>
                <a:t>Compétences managériales</a:t>
              </a: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4953000" y="3733800"/>
              <a:ext cx="1524000" cy="8382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innerShdw blurRad="63500" dist="50800" dir="8100000">
                <a:srgbClr val="0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fr-FR" sz="1600" b="1">
                  <a:solidFill>
                    <a:srgbClr val="FFFFFF"/>
                  </a:solidFill>
                  <a:ea typeface="ＭＳ Ｐゴシック" charset="-128"/>
                  <a:cs typeface="ＭＳ Ｐゴシック" charset="-128"/>
                </a:rPr>
                <a:t>Compétences relationnelles</a:t>
              </a: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3124200" y="3733800"/>
              <a:ext cx="1524000" cy="8382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innerShdw blurRad="63500" dist="50800" dir="8100000">
                <a:srgbClr val="0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fr-FR" sz="1600" b="1">
                  <a:solidFill>
                    <a:srgbClr val="FFFFFF"/>
                  </a:solidFill>
                  <a:ea typeface="ＭＳ Ｐゴシック" charset="-128"/>
                  <a:cs typeface="ＭＳ Ｐゴシック" charset="-128"/>
                </a:rPr>
                <a:t>Compétences opérationnelles</a:t>
              </a: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5867400" y="4800600"/>
              <a:ext cx="1524000" cy="8382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innerShdw blurRad="63500" dist="50800" dir="8100000">
                <a:srgbClr val="0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fr-FR" sz="1600" b="1">
                  <a:solidFill>
                    <a:srgbClr val="FFFFFF"/>
                  </a:solidFill>
                  <a:ea typeface="ＭＳ Ｐゴシック" charset="-128"/>
                  <a:cs typeface="ＭＳ Ｐゴシック" charset="-128"/>
                </a:rPr>
                <a:t>Compétences techniques</a:t>
              </a: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4114800" y="4800600"/>
              <a:ext cx="1524000" cy="8382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innerShdw blurRad="63500" dist="50800" dir="8100000">
                <a:srgbClr val="0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fr-FR" sz="1600" b="1">
                  <a:solidFill>
                    <a:srgbClr val="FFFFFF"/>
                  </a:solidFill>
                  <a:ea typeface="ＭＳ Ｐゴシック" charset="-128"/>
                  <a:cs typeface="ＭＳ Ｐゴシック" charset="-128"/>
                </a:rPr>
                <a:t>Compétences informatiques</a:t>
              </a: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2362200" y="4800600"/>
              <a:ext cx="1524000" cy="8382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innerShdw blurRad="63500" dist="50800" dir="8100000">
                <a:srgbClr val="0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fr-FR" sz="1600" b="1">
                  <a:solidFill>
                    <a:srgbClr val="FFFFFF"/>
                  </a:solidFill>
                  <a:ea typeface="ＭＳ Ｐゴシック" charset="-128"/>
                  <a:cs typeface="ＭＳ Ｐゴシック" charset="-128"/>
                </a:rPr>
                <a:t>Compétences linguistiques</a:t>
              </a:r>
            </a:p>
          </p:txBody>
        </p:sp>
      </p:grpSp>
      <p:sp>
        <p:nvSpPr>
          <p:cNvPr id="17410" name="ZoneTexte 12"/>
          <p:cNvSpPr txBox="1">
            <a:spLocks noChangeArrowheads="1"/>
          </p:cNvSpPr>
          <p:nvPr/>
        </p:nvSpPr>
        <p:spPr bwMode="auto">
          <a:xfrm>
            <a:off x="1600200" y="914400"/>
            <a:ext cx="5778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3600" b="1">
                <a:solidFill>
                  <a:srgbClr val="014552"/>
                </a:solidFill>
                <a:latin typeface="Arial" charset="0"/>
                <a:ea typeface="Arial" charset="0"/>
                <a:cs typeface="Arial" charset="0"/>
              </a:rPr>
              <a:t>Familles de compétences</a:t>
            </a:r>
          </a:p>
        </p:txBody>
      </p:sp>
      <p:pic>
        <p:nvPicPr>
          <p:cNvPr id="14" name="Image 8" descr="Disque Dur:Users:rdelcourt:Desktop:logo Lie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1752600"/>
            <a:ext cx="1295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re 1"/>
          <p:cNvSpPr>
            <a:spLocks noGrp="1"/>
          </p:cNvSpPr>
          <p:nvPr>
            <p:ph type="title"/>
          </p:nvPr>
        </p:nvSpPr>
        <p:spPr>
          <a:xfrm>
            <a:off x="2133600" y="908720"/>
            <a:ext cx="6324600" cy="648072"/>
          </a:xfrm>
        </p:spPr>
        <p:txBody>
          <a:bodyPr>
            <a:normAutofit fontScale="90000"/>
          </a:bodyPr>
          <a:lstStyle/>
          <a:p>
            <a:r>
              <a:rPr lang="fr-FR" sz="3200" dirty="0" smtClean="0">
                <a:latin typeface="Arial" charset="0"/>
                <a:ea typeface="ＭＳ Ｐゴシック" charset="-128"/>
              </a:rPr>
              <a:t>Quelle carrière ?</a:t>
            </a:r>
            <a:r>
              <a:rPr lang="fr-FR" sz="2400" dirty="0" smtClean="0">
                <a:latin typeface="Arial" charset="0"/>
                <a:ea typeface="ＭＳ Ｐゴシック" charset="-128"/>
              </a:rPr>
              <a:t/>
            </a:r>
            <a:br>
              <a:rPr lang="fr-FR" sz="2400" dirty="0" smtClean="0">
                <a:latin typeface="Arial" charset="0"/>
                <a:ea typeface="ＭＳ Ｐゴシック" charset="-128"/>
              </a:rPr>
            </a:br>
            <a:endParaRPr lang="fr-FR" sz="2400" dirty="0" smtClean="0">
              <a:latin typeface="Arial" charset="0"/>
              <a:ea typeface="ＭＳ Ｐゴシック" charset="-128"/>
            </a:endParaRPr>
          </a:p>
        </p:txBody>
      </p:sp>
      <p:sp>
        <p:nvSpPr>
          <p:cNvPr id="24579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33056"/>
          </a:xfrm>
        </p:spPr>
        <p:txBody>
          <a:bodyPr/>
          <a:lstStyle/>
          <a:p>
            <a:r>
              <a:rPr lang="fr-FR" sz="2000" dirty="0" smtClean="0">
                <a:latin typeface="Arial" charset="0"/>
                <a:ea typeface="ＭＳ Ｐゴシック" charset="-128"/>
                <a:cs typeface="ＭＳ Ｐゴシック" charset="-128"/>
              </a:rPr>
              <a:t>Passage d’une fonction dans une université à une fonction dans une structure de valorisation parapublique</a:t>
            </a:r>
          </a:p>
          <a:p>
            <a:r>
              <a:rPr lang="fr-FR" sz="2000" dirty="0" smtClean="0">
                <a:latin typeface="Arial" charset="0"/>
                <a:ea typeface="ＭＳ Ｐゴシック" charset="-128"/>
                <a:cs typeface="ＭＳ Ｐゴシック" charset="-128"/>
              </a:rPr>
              <a:t>Regroupant des métiers différents, donc devenant de véritables entreprises, avec gestion du personnel propre</a:t>
            </a:r>
          </a:p>
          <a:p>
            <a:r>
              <a:rPr lang="fr-FR" sz="2000" dirty="0" smtClean="0">
                <a:latin typeface="Arial" charset="0"/>
                <a:ea typeface="ＭＳ Ｐゴシック" charset="-128"/>
                <a:cs typeface="ＭＳ Ｐゴシック" charset="-128"/>
              </a:rPr>
              <a:t>Possibilité d’évolution plus large</a:t>
            </a:r>
          </a:p>
          <a:p>
            <a:r>
              <a:rPr lang="fr-FR" sz="2000" dirty="0" smtClean="0">
                <a:latin typeface="Arial" charset="0"/>
                <a:ea typeface="ＭＳ Ｐゴシック" charset="-128"/>
                <a:cs typeface="ＭＳ Ｐゴシック" charset="-128"/>
              </a:rPr>
              <a:t>Possibilité de formations de haut niveau</a:t>
            </a:r>
          </a:p>
          <a:p>
            <a:r>
              <a:rPr lang="fr-FR" sz="2000" dirty="0" smtClean="0">
                <a:latin typeface="Arial" charset="0"/>
                <a:ea typeface="ＭＳ Ｐゴシック" charset="-128"/>
                <a:cs typeface="ＭＳ Ｐゴシック" charset="-128"/>
              </a:rPr>
              <a:t>Risques/opportunités de mobilité accrue</a:t>
            </a:r>
          </a:p>
          <a:p>
            <a:r>
              <a:rPr lang="fr-FR" sz="2000" dirty="0" smtClean="0">
                <a:latin typeface="Arial" charset="0"/>
                <a:ea typeface="ＭＳ Ｐゴシック" charset="-128"/>
                <a:cs typeface="ＭＳ Ｐゴシック" charset="-128"/>
              </a:rPr>
              <a:t>Vers une reconnaissance du métier, de la profession, des compétences</a:t>
            </a:r>
          </a:p>
          <a:p>
            <a:r>
              <a:rPr lang="fr-FR" sz="2000" dirty="0" smtClean="0">
                <a:latin typeface="Arial" charset="0"/>
                <a:ea typeface="ＭＳ Ｐゴシック" charset="-128"/>
                <a:cs typeface="ＭＳ Ｐゴシック" charset="-128"/>
              </a:rPr>
              <a:t>Un environnement entrepreneurial : des opportunités à saisir</a:t>
            </a:r>
          </a:p>
          <a:p>
            <a:endParaRPr lang="fr-FR" sz="2000" dirty="0" smtClean="0">
              <a:latin typeface="Arial" charset="0"/>
              <a:ea typeface="ＭＳ Ｐゴシック" charset="-128"/>
              <a:cs typeface="ＭＳ Ｐゴシック" charset="-128"/>
            </a:endParaRPr>
          </a:p>
          <a:p>
            <a:endParaRPr lang="fr-FR" sz="2000" dirty="0" smtClean="0">
              <a:latin typeface="Arial" charset="0"/>
              <a:ea typeface="ＭＳ Ｐゴシック" charset="-128"/>
              <a:cs typeface="ＭＳ Ｐゴシック" charset="-128"/>
            </a:endParaRPr>
          </a:p>
          <a:p>
            <a:endParaRPr lang="fr-FR" sz="2000" dirty="0" smtClean="0">
              <a:latin typeface="Arial" charset="0"/>
              <a:ea typeface="ＭＳ Ｐゴシック" charset="-128"/>
              <a:cs typeface="ＭＳ Ｐゴシック" charset="-128"/>
            </a:endParaRPr>
          </a:p>
          <a:p>
            <a:endParaRPr lang="fr-FR" sz="2000" dirty="0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u contenu 2"/>
          <p:cNvSpPr>
            <a:spLocks noGrp="1"/>
          </p:cNvSpPr>
          <p:nvPr>
            <p:ph idx="1"/>
          </p:nvPr>
        </p:nvSpPr>
        <p:spPr>
          <a:xfrm>
            <a:off x="395536" y="1600201"/>
            <a:ext cx="8291264" cy="4205064"/>
          </a:xfrm>
        </p:spPr>
        <p:txBody>
          <a:bodyPr>
            <a:normAutofit/>
          </a:bodyPr>
          <a:lstStyle/>
          <a:p>
            <a:pPr>
              <a:buFont typeface="Times" charset="0"/>
              <a:buNone/>
            </a:pPr>
            <a:r>
              <a:rPr lang="fr-FR" sz="2200" dirty="0" smtClean="0">
                <a:latin typeface="Arial" charset="0"/>
                <a:ea typeface="ＭＳ Ｐゴシック" charset="-128"/>
              </a:rPr>
              <a:t>	De nouveaux métiers apparaissent et prennent forme dans la valorisation</a:t>
            </a:r>
          </a:p>
          <a:p>
            <a:pPr>
              <a:buFont typeface="Times" charset="0"/>
              <a:buNone/>
            </a:pPr>
            <a:endParaRPr lang="fr-FR" sz="2200" dirty="0" smtClean="0">
              <a:latin typeface="Arial" charset="0"/>
              <a:ea typeface="ＭＳ Ｐゴシック" charset="-128"/>
            </a:endParaRPr>
          </a:p>
          <a:p>
            <a:pPr>
              <a:buFont typeface="Times" charset="0"/>
              <a:buNone/>
            </a:pPr>
            <a:r>
              <a:rPr lang="fr-FR" sz="2200" dirty="0" smtClean="0">
                <a:latin typeface="Arial" charset="0"/>
                <a:ea typeface="ＭＳ Ｐゴシック" charset="-128"/>
              </a:rPr>
              <a:t>	Les structures de valorisation doivent évoluer pour accueillir ces métiers, les organiser dans des équipes pluridisciplinaires, alliant spécialistes et généralistes ; elles deviennent des vraies </a:t>
            </a:r>
            <a:r>
              <a:rPr lang="fr-FR" sz="2200" dirty="0" err="1" smtClean="0">
                <a:latin typeface="Arial" charset="0"/>
                <a:ea typeface="ＭＳ Ｐゴシック" charset="-128"/>
              </a:rPr>
              <a:t>PMEs</a:t>
            </a:r>
            <a:r>
              <a:rPr lang="fr-FR" sz="2200" dirty="0" smtClean="0">
                <a:latin typeface="Arial" charset="0"/>
                <a:ea typeface="ＭＳ Ｐゴシック" charset="-128"/>
              </a:rPr>
              <a:t>,</a:t>
            </a:r>
            <a:r>
              <a:rPr lang="fr-FR" sz="2200" dirty="0" smtClean="0">
                <a:latin typeface="Arial" charset="0"/>
                <a:ea typeface="ＭＳ Ｐゴシック" charset="-128"/>
              </a:rPr>
              <a:t> avec un plus ou moins grand degré d’autonomie</a:t>
            </a:r>
          </a:p>
          <a:p>
            <a:pPr>
              <a:buFont typeface="Times" charset="0"/>
              <a:buNone/>
            </a:pPr>
            <a:endParaRPr lang="fr-FR" sz="2200" dirty="0" smtClean="0">
              <a:latin typeface="Arial" charset="0"/>
              <a:ea typeface="ＭＳ Ｐゴシック" charset="-128"/>
            </a:endParaRPr>
          </a:p>
          <a:p>
            <a:pPr>
              <a:buFont typeface="Times" charset="0"/>
              <a:buNone/>
            </a:pPr>
            <a:r>
              <a:rPr lang="fr-FR" sz="2200" dirty="0" smtClean="0">
                <a:latin typeface="Arial" charset="0"/>
                <a:ea typeface="ＭＳ Ｐゴシック" charset="-128"/>
              </a:rPr>
              <a:t>	Les </a:t>
            </a:r>
            <a:r>
              <a:rPr lang="fr-FR" sz="2200" dirty="0" err="1" smtClean="0">
                <a:latin typeface="Arial" charset="0"/>
                <a:ea typeface="ＭＳ Ｐゴシック" charset="-128"/>
              </a:rPr>
              <a:t>TTOs</a:t>
            </a:r>
            <a:r>
              <a:rPr lang="fr-FR" sz="2200" dirty="0" smtClean="0">
                <a:latin typeface="Arial" charset="0"/>
                <a:ea typeface="ＭＳ Ｐゴシック" charset="-128"/>
              </a:rPr>
              <a:t> devront veiller à faire évoluer chaque individu à son niveau ; les associations nationales et internationales devront fournir les occasions </a:t>
            </a:r>
            <a:r>
              <a:rPr lang="fr-FR" sz="2200" dirty="0" smtClean="0">
                <a:latin typeface="Arial" charset="0"/>
                <a:ea typeface="ＭＳ Ｐゴシック" charset="-128"/>
              </a:rPr>
              <a:t>de former les cadres</a:t>
            </a:r>
          </a:p>
          <a:p>
            <a:pPr>
              <a:buFont typeface="Times" charset="0"/>
              <a:buNone/>
            </a:pPr>
            <a:endParaRPr lang="fr-FR" sz="2200" dirty="0" smtClean="0">
              <a:latin typeface="Arial" charset="0"/>
              <a:ea typeface="ＭＳ Ｐゴシック" charset="-128"/>
            </a:endParaRPr>
          </a:p>
          <a:p>
            <a:pPr lvl="1">
              <a:buFontTx/>
              <a:buNone/>
            </a:pPr>
            <a:endParaRPr lang="fr-FR" sz="2200" dirty="0" smtClean="0">
              <a:latin typeface="Arial" charset="0"/>
              <a:ea typeface="ＭＳ Ｐゴシック" charset="-128"/>
            </a:endParaRPr>
          </a:p>
          <a:p>
            <a:pPr>
              <a:buFont typeface="Arial" charset="0"/>
              <a:buChar char="•"/>
            </a:pPr>
            <a:endParaRPr lang="fr-FR" sz="2200" dirty="0" smtClean="0">
              <a:latin typeface="Arial" charset="0"/>
              <a:ea typeface="ＭＳ Ｐゴシック" charset="-128"/>
            </a:endParaRPr>
          </a:p>
        </p:txBody>
      </p:sp>
      <p:sp>
        <p:nvSpPr>
          <p:cNvPr id="25603" name="Titre 5"/>
          <p:cNvSpPr>
            <a:spLocks noGrp="1"/>
          </p:cNvSpPr>
          <p:nvPr>
            <p:ph type="title"/>
          </p:nvPr>
        </p:nvSpPr>
        <p:spPr>
          <a:xfrm>
            <a:off x="1905000" y="533400"/>
            <a:ext cx="6781800" cy="914400"/>
          </a:xfrm>
        </p:spPr>
        <p:txBody>
          <a:bodyPr/>
          <a:lstStyle/>
          <a:p>
            <a:r>
              <a:rPr lang="fr-FR" sz="3200" dirty="0" smtClean="0">
                <a:latin typeface="Arial" charset="0"/>
                <a:ea typeface="ＭＳ Ｐゴシック" charset="-128"/>
              </a:rPr>
              <a:t>Conclusions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/>
          <p:cNvSpPr>
            <a:spLocks noGrp="1"/>
          </p:cNvSpPr>
          <p:nvPr>
            <p:ph type="title"/>
          </p:nvPr>
        </p:nvSpPr>
        <p:spPr>
          <a:xfrm>
            <a:off x="2057400" y="1124744"/>
            <a:ext cx="6400800" cy="864096"/>
          </a:xfrm>
        </p:spPr>
        <p:txBody>
          <a:bodyPr>
            <a:normAutofit/>
          </a:bodyPr>
          <a:lstStyle/>
          <a:p>
            <a:r>
              <a:rPr lang="fr-FR" sz="3200" dirty="0" smtClean="0">
                <a:latin typeface="Arial" charset="0"/>
                <a:ea typeface="ＭＳ Ｐゴシック" charset="-128"/>
              </a:rPr>
              <a:t>20 ans …</a:t>
            </a:r>
          </a:p>
        </p:txBody>
      </p:sp>
      <p:sp>
        <p:nvSpPr>
          <p:cNvPr id="12291" name="Espace réservé du contenu 2"/>
          <p:cNvSpPr>
            <a:spLocks noGrp="1"/>
          </p:cNvSpPr>
          <p:nvPr>
            <p:ph idx="1"/>
          </p:nvPr>
        </p:nvSpPr>
        <p:spPr>
          <a:xfrm>
            <a:off x="457200" y="2348881"/>
            <a:ext cx="8229600" cy="2016224"/>
          </a:xfrm>
        </p:spPr>
        <p:txBody>
          <a:bodyPr/>
          <a:lstStyle/>
          <a:p>
            <a:r>
              <a:rPr lang="fr-FR" dirty="0" smtClean="0">
                <a:latin typeface="Arial" charset="0"/>
                <a:ea typeface="ＭＳ Ｐゴシック" charset="-128"/>
              </a:rPr>
              <a:t>Quel périmètre d’action ?</a:t>
            </a:r>
          </a:p>
          <a:p>
            <a:r>
              <a:rPr lang="fr-FR" dirty="0" smtClean="0">
                <a:latin typeface="Arial" charset="0"/>
                <a:ea typeface="ＭＳ Ｐゴシック" charset="-128"/>
              </a:rPr>
              <a:t>Qu’est-ce qui a changé ?</a:t>
            </a:r>
          </a:p>
          <a:p>
            <a:r>
              <a:rPr lang="fr-FR" dirty="0" smtClean="0">
                <a:latin typeface="Arial" charset="0"/>
                <a:ea typeface="ＭＳ Ｐゴシック" charset="-128"/>
              </a:rPr>
              <a:t>Quels défis pour demain ?</a:t>
            </a:r>
          </a:p>
          <a:p>
            <a:endParaRPr lang="fr-FR" dirty="0" smtClean="0">
              <a:latin typeface="Arial" charset="0"/>
              <a:ea typeface="ＭＳ Ｐゴシック" charset="-128"/>
            </a:endParaRPr>
          </a:p>
          <a:p>
            <a:pPr>
              <a:buFont typeface="Times" charset="0"/>
              <a:buNone/>
            </a:pPr>
            <a:endParaRPr lang="fr-FR" dirty="0" smtClean="0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Times" charset="0"/>
              <a:buNone/>
            </a:pPr>
            <a:endParaRPr lang="fr-FR" sz="1800">
              <a:latin typeface="Arial" charset="0"/>
              <a:ea typeface="ＭＳ Ｐゴシック" charset="-128"/>
              <a:cs typeface="ＭＳ Ｐゴシック" charset="-128"/>
            </a:endParaRPr>
          </a:p>
          <a:p>
            <a:pPr marL="0" indent="0">
              <a:lnSpc>
                <a:spcPct val="150000"/>
              </a:lnSpc>
              <a:buFont typeface="Times" charset="0"/>
              <a:buNone/>
            </a:pPr>
            <a:endParaRPr lang="fr-FR" sz="180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2790825" y="5956300"/>
            <a:ext cx="59055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2600" b="1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pitchFamily="-109" charset="0"/>
                <a:ea typeface="ＭＳ Ｐゴシック" pitchFamily="-109" charset="-128"/>
                <a:cs typeface="ＭＳ Ｐゴシック" pitchFamily="-109" charset="-128"/>
              </a:rPr>
              <a:t>The Open Innovation model </a:t>
            </a:r>
            <a:r>
              <a:rPr lang="fr-FR" sz="1800" b="1" i="1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pitchFamily="-109" charset="0"/>
                <a:ea typeface="ＭＳ Ｐゴシック" pitchFamily="-109" charset="-128"/>
                <a:cs typeface="ＭＳ Ｐゴシック" pitchFamily="-109" charset="-128"/>
              </a:rPr>
              <a:t>(H. Chesbrough)</a:t>
            </a:r>
          </a:p>
        </p:txBody>
      </p:sp>
      <p:sp>
        <p:nvSpPr>
          <p:cNvPr id="13316" name="Rectangle 29"/>
          <p:cNvSpPr>
            <a:spLocks noChangeArrowheads="1"/>
          </p:cNvSpPr>
          <p:nvPr/>
        </p:nvSpPr>
        <p:spPr bwMode="auto">
          <a:xfrm>
            <a:off x="3454400" y="1028700"/>
            <a:ext cx="2032000" cy="51435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317" name="Rectangle 30"/>
          <p:cNvSpPr>
            <a:spLocks noChangeArrowheads="1"/>
          </p:cNvSpPr>
          <p:nvPr/>
        </p:nvSpPr>
        <p:spPr bwMode="auto">
          <a:xfrm>
            <a:off x="3454400" y="2057400"/>
            <a:ext cx="2032000" cy="514350"/>
          </a:xfrm>
          <a:prstGeom prst="rect">
            <a:avLst/>
          </a:prstGeom>
          <a:solidFill>
            <a:srgbClr val="CC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318" name="Rectangle 31"/>
          <p:cNvSpPr>
            <a:spLocks noChangeArrowheads="1"/>
          </p:cNvSpPr>
          <p:nvPr/>
        </p:nvSpPr>
        <p:spPr bwMode="auto">
          <a:xfrm>
            <a:off x="3454400" y="2743200"/>
            <a:ext cx="2032000" cy="514350"/>
          </a:xfrm>
          <a:prstGeom prst="rect">
            <a:avLst/>
          </a:prstGeom>
          <a:solidFill>
            <a:srgbClr val="CC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680" name="Rectangle 32"/>
          <p:cNvSpPr>
            <a:spLocks noChangeArrowheads="1"/>
          </p:cNvSpPr>
          <p:nvPr/>
        </p:nvSpPr>
        <p:spPr bwMode="auto">
          <a:xfrm>
            <a:off x="3419475" y="3860800"/>
            <a:ext cx="2032000" cy="514350"/>
          </a:xfrm>
          <a:prstGeom prst="rect">
            <a:avLst/>
          </a:prstGeom>
          <a:solidFill>
            <a:schemeClr val="tx2">
              <a:lumMod val="75000"/>
              <a:alpha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7681" name="Rectangle 33"/>
          <p:cNvSpPr>
            <a:spLocks noChangeArrowheads="1"/>
          </p:cNvSpPr>
          <p:nvPr/>
        </p:nvSpPr>
        <p:spPr bwMode="auto">
          <a:xfrm>
            <a:off x="990600" y="3886200"/>
            <a:ext cx="2032000" cy="514350"/>
          </a:xfrm>
          <a:prstGeom prst="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3321" name="Rectangle 34"/>
          <p:cNvSpPr>
            <a:spLocks noChangeArrowheads="1"/>
          </p:cNvSpPr>
          <p:nvPr/>
        </p:nvSpPr>
        <p:spPr bwMode="auto">
          <a:xfrm>
            <a:off x="5994400" y="3886200"/>
            <a:ext cx="2032000" cy="514350"/>
          </a:xfrm>
          <a:prstGeom prst="rect">
            <a:avLst/>
          </a:prstGeom>
          <a:solidFill>
            <a:srgbClr val="A2C1FE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683" name="Rectangle 35"/>
          <p:cNvSpPr>
            <a:spLocks noChangeArrowheads="1"/>
          </p:cNvSpPr>
          <p:nvPr/>
        </p:nvSpPr>
        <p:spPr bwMode="auto">
          <a:xfrm>
            <a:off x="5994400" y="4857750"/>
            <a:ext cx="2032000" cy="514350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3323" name="Oval 36"/>
          <p:cNvSpPr>
            <a:spLocks noChangeArrowheads="1"/>
          </p:cNvSpPr>
          <p:nvPr/>
        </p:nvSpPr>
        <p:spPr bwMode="auto">
          <a:xfrm>
            <a:off x="5892800" y="342900"/>
            <a:ext cx="2032000" cy="514350"/>
          </a:xfrm>
          <a:prstGeom prst="ellipse">
            <a:avLst/>
          </a:prstGeom>
          <a:solidFill>
            <a:schemeClr val="bg1">
              <a:alpha val="5098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324" name="Oval 37"/>
          <p:cNvSpPr>
            <a:spLocks noChangeArrowheads="1"/>
          </p:cNvSpPr>
          <p:nvPr/>
        </p:nvSpPr>
        <p:spPr bwMode="auto">
          <a:xfrm>
            <a:off x="5892800" y="1028700"/>
            <a:ext cx="2032000" cy="514350"/>
          </a:xfrm>
          <a:prstGeom prst="ellipse">
            <a:avLst/>
          </a:prstGeom>
          <a:solidFill>
            <a:schemeClr val="bg1">
              <a:alpha val="5098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325" name="Oval 38"/>
          <p:cNvSpPr>
            <a:spLocks noChangeArrowheads="1"/>
          </p:cNvSpPr>
          <p:nvPr/>
        </p:nvSpPr>
        <p:spPr bwMode="auto">
          <a:xfrm>
            <a:off x="1016000" y="342900"/>
            <a:ext cx="2235200" cy="514350"/>
          </a:xfrm>
          <a:prstGeom prst="ellipse">
            <a:avLst/>
          </a:prstGeom>
          <a:solidFill>
            <a:schemeClr val="bg1">
              <a:alpha val="47842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326" name="Oval 39"/>
          <p:cNvSpPr>
            <a:spLocks noChangeArrowheads="1"/>
          </p:cNvSpPr>
          <p:nvPr/>
        </p:nvSpPr>
        <p:spPr bwMode="auto">
          <a:xfrm>
            <a:off x="1016000" y="2343150"/>
            <a:ext cx="2032000" cy="514350"/>
          </a:xfrm>
          <a:prstGeom prst="ellipse">
            <a:avLst/>
          </a:prstGeom>
          <a:solidFill>
            <a:srgbClr val="FF8B8B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327" name="Oval 40"/>
          <p:cNvSpPr>
            <a:spLocks noChangeArrowheads="1"/>
          </p:cNvSpPr>
          <p:nvPr/>
        </p:nvSpPr>
        <p:spPr bwMode="auto">
          <a:xfrm>
            <a:off x="5994400" y="3143250"/>
            <a:ext cx="2032000" cy="51435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328" name="Text Box 41"/>
          <p:cNvSpPr txBox="1">
            <a:spLocks noChangeArrowheads="1"/>
          </p:cNvSpPr>
          <p:nvPr/>
        </p:nvSpPr>
        <p:spPr bwMode="auto">
          <a:xfrm>
            <a:off x="3783013" y="2122488"/>
            <a:ext cx="14843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6" tIns="45702" rIns="91406" bIns="45702">
            <a:prstTxWarp prst="textNoShape">
              <a:avLst/>
            </a:prstTxWarp>
            <a:spAutoFit/>
          </a:bodyPr>
          <a:lstStyle/>
          <a:p>
            <a:pPr algn="ctr"/>
            <a:r>
              <a:rPr lang="fr-BE" sz="1600" b="1"/>
              <a:t>INVENTIONS</a:t>
            </a:r>
            <a:endParaRPr lang="fr-FR" sz="1600" b="1"/>
          </a:p>
        </p:txBody>
      </p:sp>
      <p:sp>
        <p:nvSpPr>
          <p:cNvPr id="13329" name="Text Box 42"/>
          <p:cNvSpPr txBox="1">
            <a:spLocks noChangeArrowheads="1"/>
          </p:cNvSpPr>
          <p:nvPr/>
        </p:nvSpPr>
        <p:spPr bwMode="auto">
          <a:xfrm>
            <a:off x="4191000" y="2819400"/>
            <a:ext cx="5381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6" tIns="45702" rIns="91406" bIns="45702">
            <a:prstTxWarp prst="textNoShape">
              <a:avLst/>
            </a:prstTxWarp>
            <a:spAutoFit/>
          </a:bodyPr>
          <a:lstStyle/>
          <a:p>
            <a:pPr algn="ctr"/>
            <a:r>
              <a:rPr lang="fr-BE" sz="1600" b="1"/>
              <a:t>IPR</a:t>
            </a:r>
            <a:endParaRPr lang="fr-BE" sz="1400" b="1"/>
          </a:p>
        </p:txBody>
      </p:sp>
      <p:sp>
        <p:nvSpPr>
          <p:cNvPr id="13330" name="Line 43"/>
          <p:cNvSpPr>
            <a:spLocks noChangeShapeType="1"/>
          </p:cNvSpPr>
          <p:nvPr/>
        </p:nvSpPr>
        <p:spPr bwMode="auto">
          <a:xfrm flipH="1">
            <a:off x="5181600" y="685800"/>
            <a:ext cx="711200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29" tIns="45714" rIns="91429" bIns="45714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331" name="Line 44"/>
          <p:cNvSpPr>
            <a:spLocks noChangeShapeType="1"/>
          </p:cNvSpPr>
          <p:nvPr/>
        </p:nvSpPr>
        <p:spPr bwMode="auto">
          <a:xfrm>
            <a:off x="3149600" y="742950"/>
            <a:ext cx="609600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29" tIns="45714" rIns="91429" bIns="45714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332" name="Line 45"/>
          <p:cNvSpPr>
            <a:spLocks noChangeShapeType="1"/>
          </p:cNvSpPr>
          <p:nvPr/>
        </p:nvSpPr>
        <p:spPr bwMode="auto">
          <a:xfrm>
            <a:off x="4470400" y="1543050"/>
            <a:ext cx="0" cy="5143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29" tIns="45714" rIns="91429" bIns="45714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333" name="Line 46"/>
          <p:cNvSpPr>
            <a:spLocks noChangeShapeType="1"/>
          </p:cNvSpPr>
          <p:nvPr/>
        </p:nvSpPr>
        <p:spPr bwMode="auto">
          <a:xfrm>
            <a:off x="3962400" y="1543050"/>
            <a:ext cx="0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9" tIns="45714" rIns="91429" bIns="45714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334" name="Line 47"/>
          <p:cNvSpPr>
            <a:spLocks noChangeShapeType="1"/>
          </p:cNvSpPr>
          <p:nvPr/>
        </p:nvSpPr>
        <p:spPr bwMode="auto">
          <a:xfrm>
            <a:off x="5080000" y="1543050"/>
            <a:ext cx="0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9" tIns="45714" rIns="91429" bIns="45714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335" name="Line 48"/>
          <p:cNvSpPr>
            <a:spLocks noChangeShapeType="1"/>
          </p:cNvSpPr>
          <p:nvPr/>
        </p:nvSpPr>
        <p:spPr bwMode="auto">
          <a:xfrm flipH="1">
            <a:off x="2540000" y="1714500"/>
            <a:ext cx="142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9" tIns="45714" rIns="91429" bIns="45714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336" name="Line 49"/>
          <p:cNvSpPr>
            <a:spLocks noChangeShapeType="1"/>
          </p:cNvSpPr>
          <p:nvPr/>
        </p:nvSpPr>
        <p:spPr bwMode="auto">
          <a:xfrm flipV="1">
            <a:off x="2540000" y="857250"/>
            <a:ext cx="0" cy="857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29" tIns="45714" rIns="91429" bIns="45714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337" name="Line 50"/>
          <p:cNvSpPr>
            <a:spLocks noChangeShapeType="1"/>
          </p:cNvSpPr>
          <p:nvPr/>
        </p:nvSpPr>
        <p:spPr bwMode="auto">
          <a:xfrm>
            <a:off x="5080000" y="1714500"/>
            <a:ext cx="142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29" tIns="45714" rIns="91429" bIns="45714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338" name="Text Box 51"/>
          <p:cNvSpPr txBox="1">
            <a:spLocks noChangeArrowheads="1"/>
          </p:cNvSpPr>
          <p:nvPr/>
        </p:nvSpPr>
        <p:spPr bwMode="auto">
          <a:xfrm>
            <a:off x="6502400" y="1576388"/>
            <a:ext cx="11795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6" tIns="45702" rIns="91406" bIns="45702">
            <a:prstTxWarp prst="textNoShape">
              <a:avLst/>
            </a:prstTxWarp>
            <a:spAutoFit/>
          </a:bodyPr>
          <a:lstStyle/>
          <a:p>
            <a:r>
              <a:rPr lang="fr-BE" sz="1400" b="1">
                <a:latin typeface="Arial Narrow" charset="0"/>
              </a:rPr>
              <a:t>PUBLICATION</a:t>
            </a:r>
            <a:endParaRPr lang="fr-FR" sz="1400" b="1">
              <a:latin typeface="Arial Narrow" charset="0"/>
            </a:endParaRPr>
          </a:p>
        </p:txBody>
      </p:sp>
      <p:sp>
        <p:nvSpPr>
          <p:cNvPr id="13339" name="Line 52"/>
          <p:cNvSpPr>
            <a:spLocks noChangeShapeType="1"/>
          </p:cNvSpPr>
          <p:nvPr/>
        </p:nvSpPr>
        <p:spPr bwMode="auto">
          <a:xfrm flipH="1">
            <a:off x="5486400" y="1257300"/>
            <a:ext cx="40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29" tIns="45714" rIns="91429" bIns="45714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340" name="Line 53"/>
          <p:cNvSpPr>
            <a:spLocks noChangeShapeType="1"/>
          </p:cNvSpPr>
          <p:nvPr/>
        </p:nvSpPr>
        <p:spPr bwMode="auto">
          <a:xfrm>
            <a:off x="7010400" y="857250"/>
            <a:ext cx="0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29" tIns="45714" rIns="91429" bIns="45714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341" name="Line 54"/>
          <p:cNvSpPr>
            <a:spLocks noChangeShapeType="1"/>
          </p:cNvSpPr>
          <p:nvPr/>
        </p:nvSpPr>
        <p:spPr bwMode="auto">
          <a:xfrm>
            <a:off x="5486400" y="29718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9" tIns="45714" rIns="91429" bIns="45714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342" name="Line 55"/>
          <p:cNvSpPr>
            <a:spLocks noChangeShapeType="1"/>
          </p:cNvSpPr>
          <p:nvPr/>
        </p:nvSpPr>
        <p:spPr bwMode="auto">
          <a:xfrm flipV="1">
            <a:off x="7010400" y="19050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29" tIns="45714" rIns="91429" bIns="45714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343" name="Line 56"/>
          <p:cNvSpPr>
            <a:spLocks noChangeShapeType="1"/>
          </p:cNvSpPr>
          <p:nvPr/>
        </p:nvSpPr>
        <p:spPr bwMode="auto">
          <a:xfrm>
            <a:off x="4470400" y="2571750"/>
            <a:ext cx="0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29" tIns="45714" rIns="91429" bIns="45714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344" name="Line 57"/>
          <p:cNvSpPr>
            <a:spLocks noChangeShapeType="1"/>
          </p:cNvSpPr>
          <p:nvPr/>
        </p:nvSpPr>
        <p:spPr bwMode="auto">
          <a:xfrm>
            <a:off x="4419600" y="3276600"/>
            <a:ext cx="7938" cy="636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29" tIns="45714" rIns="91429" bIns="45714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345" name="Text Box 58"/>
          <p:cNvSpPr txBox="1">
            <a:spLocks noChangeArrowheads="1"/>
          </p:cNvSpPr>
          <p:nvPr/>
        </p:nvSpPr>
        <p:spPr bwMode="auto">
          <a:xfrm>
            <a:off x="3352800" y="3962400"/>
            <a:ext cx="2286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6" tIns="45702" rIns="91406" bIns="45702">
            <a:prstTxWarp prst="textNoShape">
              <a:avLst/>
            </a:prstTxWarp>
            <a:spAutoFit/>
          </a:bodyPr>
          <a:lstStyle/>
          <a:p>
            <a:pPr algn="ctr"/>
            <a:r>
              <a:rPr lang="fr-BE" sz="1600" b="1">
                <a:latin typeface="Arial Narrow" charset="0"/>
              </a:rPr>
              <a:t>PROOF OF  PRINCIPLE</a:t>
            </a:r>
            <a:endParaRPr lang="fr-FR" sz="1600" b="1">
              <a:latin typeface="Arial Narrow" charset="0"/>
            </a:endParaRPr>
          </a:p>
        </p:txBody>
      </p:sp>
      <p:sp>
        <p:nvSpPr>
          <p:cNvPr id="13346" name="Text Box 59"/>
          <p:cNvSpPr txBox="1">
            <a:spLocks noChangeArrowheads="1"/>
          </p:cNvSpPr>
          <p:nvPr/>
        </p:nvSpPr>
        <p:spPr bwMode="auto">
          <a:xfrm>
            <a:off x="900113" y="3933825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6" tIns="45702" rIns="91406" bIns="45702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1400" b="1"/>
              <a:t>COLLABORATION</a:t>
            </a:r>
          </a:p>
          <a:p>
            <a:pPr algn="ctr">
              <a:lnSpc>
                <a:spcPct val="80000"/>
              </a:lnSpc>
            </a:pPr>
            <a:r>
              <a:rPr lang="en-GB" sz="1400" b="1"/>
              <a:t>WITH COMPANIES</a:t>
            </a:r>
          </a:p>
        </p:txBody>
      </p:sp>
      <p:sp>
        <p:nvSpPr>
          <p:cNvPr id="13347" name="Text Box 60"/>
          <p:cNvSpPr txBox="1">
            <a:spLocks noChangeArrowheads="1"/>
          </p:cNvSpPr>
          <p:nvPr/>
        </p:nvSpPr>
        <p:spPr bwMode="auto">
          <a:xfrm>
            <a:off x="6324600" y="3962400"/>
            <a:ext cx="1365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6" tIns="45702" rIns="91406" bIns="45702">
            <a:prstTxWarp prst="textNoShape">
              <a:avLst/>
            </a:prstTxWarp>
            <a:spAutoFit/>
          </a:bodyPr>
          <a:lstStyle/>
          <a:p>
            <a:pPr algn="ctr"/>
            <a:r>
              <a:rPr lang="fr-BE" sz="1400" b="1"/>
              <a:t>INCUBATORS</a:t>
            </a:r>
          </a:p>
        </p:txBody>
      </p:sp>
      <p:sp>
        <p:nvSpPr>
          <p:cNvPr id="13348" name="Text Box 61"/>
          <p:cNvSpPr txBox="1">
            <a:spLocks noChangeArrowheads="1"/>
          </p:cNvSpPr>
          <p:nvPr/>
        </p:nvSpPr>
        <p:spPr bwMode="auto">
          <a:xfrm>
            <a:off x="5943600" y="4724400"/>
            <a:ext cx="1981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6" tIns="45702" rIns="91406" bIns="45702">
            <a:prstTxWarp prst="textNoShape">
              <a:avLst/>
            </a:prstTxWarp>
            <a:spAutoFit/>
          </a:bodyPr>
          <a:lstStyle/>
          <a:p>
            <a:pPr algn="ctr"/>
            <a:endParaRPr lang="fr-BE" sz="1600" b="1">
              <a:latin typeface="Arial Narrow" charset="0"/>
            </a:endParaRPr>
          </a:p>
          <a:p>
            <a:pPr algn="ctr"/>
            <a:r>
              <a:rPr lang="fr-BE" sz="1600" b="1">
                <a:latin typeface="Arial Narrow" charset="0"/>
              </a:rPr>
              <a:t>SPIN-OFFS </a:t>
            </a:r>
          </a:p>
          <a:p>
            <a:pPr algn="ctr"/>
            <a:endParaRPr lang="fr-FR" sz="1600" b="1">
              <a:latin typeface="Arial Narrow" charset="0"/>
            </a:endParaRPr>
          </a:p>
        </p:txBody>
      </p:sp>
      <p:sp>
        <p:nvSpPr>
          <p:cNvPr id="13349" name="Text Box 62"/>
          <p:cNvSpPr txBox="1">
            <a:spLocks noChangeArrowheads="1"/>
          </p:cNvSpPr>
          <p:nvPr/>
        </p:nvSpPr>
        <p:spPr bwMode="auto">
          <a:xfrm>
            <a:off x="6172200" y="3200400"/>
            <a:ext cx="18288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6" tIns="45702" rIns="91406" bIns="45702">
            <a:prstTxWarp prst="textNoShape">
              <a:avLst/>
            </a:prstTxWarp>
            <a:spAutoFit/>
          </a:bodyPr>
          <a:lstStyle/>
          <a:p>
            <a:pPr algn="ctr"/>
            <a:r>
              <a:rPr lang="fr-BE" sz="1600" b="1"/>
              <a:t>SEED-CAPITAL</a:t>
            </a:r>
            <a:endParaRPr lang="fr-FR" sz="1600" b="1"/>
          </a:p>
        </p:txBody>
      </p:sp>
      <p:sp>
        <p:nvSpPr>
          <p:cNvPr id="13350" name="Text Box 63"/>
          <p:cNvSpPr txBox="1">
            <a:spLocks noChangeArrowheads="1"/>
          </p:cNvSpPr>
          <p:nvPr/>
        </p:nvSpPr>
        <p:spPr bwMode="auto">
          <a:xfrm>
            <a:off x="1066800" y="2514600"/>
            <a:ext cx="2057400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6" tIns="45702" rIns="91406" bIns="45702">
            <a:prstTxWarp prst="textNoShape">
              <a:avLst/>
            </a:prstTxWarp>
            <a:spAutoFit/>
          </a:bodyPr>
          <a:lstStyle/>
          <a:p>
            <a:pPr algn="ctr">
              <a:lnSpc>
                <a:spcPct val="70000"/>
              </a:lnSpc>
            </a:pPr>
            <a:r>
              <a:rPr lang="fr-BE" sz="1200" b="1"/>
              <a:t>Public financing</a:t>
            </a:r>
          </a:p>
        </p:txBody>
      </p:sp>
      <p:sp>
        <p:nvSpPr>
          <p:cNvPr id="13351" name="Line 64"/>
          <p:cNvSpPr>
            <a:spLocks noChangeShapeType="1"/>
          </p:cNvSpPr>
          <p:nvPr/>
        </p:nvSpPr>
        <p:spPr bwMode="auto">
          <a:xfrm>
            <a:off x="2032000" y="2857500"/>
            <a:ext cx="0" cy="1028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29" tIns="45714" rIns="91429" bIns="45714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352" name="Line 65"/>
          <p:cNvSpPr>
            <a:spLocks noChangeShapeType="1"/>
          </p:cNvSpPr>
          <p:nvPr/>
        </p:nvSpPr>
        <p:spPr bwMode="auto">
          <a:xfrm flipV="1">
            <a:off x="2032000" y="1257300"/>
            <a:ext cx="0" cy="1085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9" tIns="45714" rIns="91429" bIns="45714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353" name="Line 66"/>
          <p:cNvSpPr>
            <a:spLocks noChangeShapeType="1"/>
          </p:cNvSpPr>
          <p:nvPr/>
        </p:nvSpPr>
        <p:spPr bwMode="auto">
          <a:xfrm>
            <a:off x="2032000" y="1257300"/>
            <a:ext cx="142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29" tIns="45714" rIns="91429" bIns="45714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354" name="Text Box 67"/>
          <p:cNvSpPr txBox="1">
            <a:spLocks noChangeArrowheads="1"/>
          </p:cNvSpPr>
          <p:nvPr/>
        </p:nvSpPr>
        <p:spPr bwMode="auto">
          <a:xfrm>
            <a:off x="538163" y="400050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6" tIns="45702" rIns="91406" bIns="45702">
            <a:prstTxWarp prst="textNoShape">
              <a:avLst/>
            </a:prstTxWarp>
            <a:spAutoFit/>
          </a:bodyPr>
          <a:lstStyle/>
          <a:p>
            <a:pPr algn="ctr"/>
            <a:endParaRPr lang="en-GB" sz="1200">
              <a:latin typeface="Arial Narrow" charset="0"/>
            </a:endParaRPr>
          </a:p>
        </p:txBody>
      </p:sp>
      <p:sp>
        <p:nvSpPr>
          <p:cNvPr id="13355" name="AutoShape 68"/>
          <p:cNvSpPr>
            <a:spLocks noChangeArrowheads="1"/>
          </p:cNvSpPr>
          <p:nvPr/>
        </p:nvSpPr>
        <p:spPr bwMode="auto">
          <a:xfrm>
            <a:off x="0" y="0"/>
            <a:ext cx="711200" cy="1676400"/>
          </a:xfrm>
          <a:prstGeom prst="downArrow">
            <a:avLst>
              <a:gd name="adj1" fmla="val 50000"/>
              <a:gd name="adj2" fmla="val 58929"/>
            </a:avLst>
          </a:prstGeom>
          <a:noFill/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356" name="AutoShape 69"/>
          <p:cNvSpPr>
            <a:spLocks noChangeArrowheads="1"/>
          </p:cNvSpPr>
          <p:nvPr/>
        </p:nvSpPr>
        <p:spPr bwMode="auto">
          <a:xfrm>
            <a:off x="0" y="2057400"/>
            <a:ext cx="812800" cy="2343150"/>
          </a:xfrm>
          <a:prstGeom prst="downArrow">
            <a:avLst>
              <a:gd name="adj1" fmla="val 50000"/>
              <a:gd name="adj2" fmla="val 72070"/>
            </a:avLst>
          </a:prstGeom>
          <a:noFill/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357" name="AutoShape 70"/>
          <p:cNvSpPr>
            <a:spLocks noChangeArrowheads="1"/>
          </p:cNvSpPr>
          <p:nvPr/>
        </p:nvSpPr>
        <p:spPr bwMode="auto">
          <a:xfrm>
            <a:off x="0" y="4800600"/>
            <a:ext cx="914400" cy="2057400"/>
          </a:xfrm>
          <a:prstGeom prst="downArrow">
            <a:avLst>
              <a:gd name="adj1" fmla="val 50000"/>
              <a:gd name="adj2" fmla="val 56250"/>
            </a:avLst>
          </a:prstGeom>
          <a:noFill/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358" name="Text Box 71"/>
          <p:cNvSpPr txBox="1">
            <a:spLocks noChangeArrowheads="1"/>
          </p:cNvSpPr>
          <p:nvPr/>
        </p:nvSpPr>
        <p:spPr bwMode="auto">
          <a:xfrm>
            <a:off x="720725" y="425450"/>
            <a:ext cx="1841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6" tIns="45702" rIns="91406" bIns="45702">
            <a:prstTxWarp prst="textNoShape">
              <a:avLst/>
            </a:prstTxWarp>
            <a:spAutoFit/>
          </a:bodyPr>
          <a:lstStyle/>
          <a:p>
            <a:pPr algn="ctr"/>
            <a:endParaRPr lang="en-GB" sz="1200">
              <a:latin typeface="Arial Narrow" charset="0"/>
            </a:endParaRPr>
          </a:p>
        </p:txBody>
      </p:sp>
      <p:sp>
        <p:nvSpPr>
          <p:cNvPr id="13359" name="Text Box 72"/>
          <p:cNvSpPr txBox="1">
            <a:spLocks noChangeArrowheads="1"/>
          </p:cNvSpPr>
          <p:nvPr/>
        </p:nvSpPr>
        <p:spPr bwMode="auto">
          <a:xfrm>
            <a:off x="0" y="2171700"/>
            <a:ext cx="812800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6" tIns="45702" rIns="91406" bIns="45702">
            <a:prstTxWarp prst="textNoShape">
              <a:avLst/>
            </a:prstTxWarp>
            <a:spAutoFit/>
          </a:bodyPr>
          <a:lstStyle/>
          <a:p>
            <a:pPr algn="ctr"/>
            <a:r>
              <a:rPr lang="fr-BE" sz="1300" b="1">
                <a:latin typeface="Arial Narrow" charset="0"/>
              </a:rPr>
              <a:t>I</a:t>
            </a:r>
          </a:p>
          <a:p>
            <a:pPr algn="ctr"/>
            <a:r>
              <a:rPr lang="fr-BE" sz="1300" b="1">
                <a:latin typeface="Arial Narrow" charset="0"/>
              </a:rPr>
              <a:t>N</a:t>
            </a:r>
          </a:p>
          <a:p>
            <a:pPr algn="ctr"/>
            <a:r>
              <a:rPr lang="fr-BE" sz="1300" b="1">
                <a:latin typeface="Arial Narrow" charset="0"/>
              </a:rPr>
              <a:t>N</a:t>
            </a:r>
          </a:p>
          <a:p>
            <a:pPr algn="ctr"/>
            <a:r>
              <a:rPr lang="fr-BE" sz="1300" b="1">
                <a:latin typeface="Arial Narrow" charset="0"/>
              </a:rPr>
              <a:t>O</a:t>
            </a:r>
          </a:p>
          <a:p>
            <a:pPr algn="ctr"/>
            <a:r>
              <a:rPr lang="fr-BE" sz="1300" b="1">
                <a:latin typeface="Arial Narrow" charset="0"/>
              </a:rPr>
              <a:t>V</a:t>
            </a:r>
          </a:p>
          <a:p>
            <a:pPr algn="ctr"/>
            <a:r>
              <a:rPr lang="fr-BE" sz="1300" b="1">
                <a:latin typeface="Arial Narrow" charset="0"/>
              </a:rPr>
              <a:t>A</a:t>
            </a:r>
          </a:p>
          <a:p>
            <a:pPr algn="ctr"/>
            <a:r>
              <a:rPr lang="fr-BE" sz="1300" b="1">
                <a:latin typeface="Arial Narrow" charset="0"/>
              </a:rPr>
              <a:t>T</a:t>
            </a:r>
          </a:p>
          <a:p>
            <a:pPr algn="ctr"/>
            <a:r>
              <a:rPr lang="fr-BE" sz="1300" b="1">
                <a:latin typeface="Arial Narrow" charset="0"/>
              </a:rPr>
              <a:t>I</a:t>
            </a:r>
          </a:p>
          <a:p>
            <a:pPr algn="ctr"/>
            <a:r>
              <a:rPr lang="fr-BE" sz="1300" b="1">
                <a:latin typeface="Arial Narrow" charset="0"/>
              </a:rPr>
              <a:t>O</a:t>
            </a:r>
          </a:p>
          <a:p>
            <a:pPr algn="ctr"/>
            <a:r>
              <a:rPr lang="fr-BE" sz="1300" b="1">
                <a:latin typeface="Arial Narrow" charset="0"/>
              </a:rPr>
              <a:t>N</a:t>
            </a:r>
            <a:endParaRPr lang="fr-FR" sz="1300" b="1">
              <a:latin typeface="Arial Narrow" charset="0"/>
            </a:endParaRPr>
          </a:p>
        </p:txBody>
      </p:sp>
      <p:sp>
        <p:nvSpPr>
          <p:cNvPr id="13360" name="Line 73"/>
          <p:cNvSpPr>
            <a:spLocks noChangeShapeType="1"/>
          </p:cNvSpPr>
          <p:nvPr/>
        </p:nvSpPr>
        <p:spPr bwMode="auto">
          <a:xfrm>
            <a:off x="2051050" y="4437063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29" tIns="45714" rIns="91429" bIns="45714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361" name="Text Box 74"/>
          <p:cNvSpPr txBox="1">
            <a:spLocks noChangeArrowheads="1"/>
          </p:cNvSpPr>
          <p:nvPr/>
        </p:nvSpPr>
        <p:spPr bwMode="auto">
          <a:xfrm>
            <a:off x="1335088" y="5229225"/>
            <a:ext cx="14192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6" tIns="45702" rIns="91406" bIns="45702">
            <a:prstTxWarp prst="textNoShape">
              <a:avLst/>
            </a:prstTxWarp>
            <a:spAutoFit/>
          </a:bodyPr>
          <a:lstStyle/>
          <a:p>
            <a:pPr algn="ctr"/>
            <a:r>
              <a:rPr lang="fr-BE" sz="1600" b="1"/>
              <a:t>New Products</a:t>
            </a:r>
          </a:p>
          <a:p>
            <a:pPr algn="ctr"/>
            <a:r>
              <a:rPr lang="fr-BE" sz="1600" b="1"/>
              <a:t>New Services</a:t>
            </a:r>
          </a:p>
        </p:txBody>
      </p:sp>
      <p:sp>
        <p:nvSpPr>
          <p:cNvPr id="13362" name="Line 75"/>
          <p:cNvSpPr>
            <a:spLocks noChangeShapeType="1"/>
          </p:cNvSpPr>
          <p:nvPr/>
        </p:nvSpPr>
        <p:spPr bwMode="auto">
          <a:xfrm flipH="1">
            <a:off x="4427538" y="4365625"/>
            <a:ext cx="0" cy="935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29" tIns="45714" rIns="91429" bIns="45714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363" name="Text Box 76"/>
          <p:cNvSpPr txBox="1">
            <a:spLocks noChangeArrowheads="1"/>
          </p:cNvSpPr>
          <p:nvPr/>
        </p:nvSpPr>
        <p:spPr bwMode="auto">
          <a:xfrm>
            <a:off x="3924300" y="5229225"/>
            <a:ext cx="9937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6" tIns="45702" rIns="91406" bIns="45702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600" b="1"/>
              <a:t>Licences</a:t>
            </a:r>
          </a:p>
          <a:p>
            <a:pPr algn="ctr"/>
            <a:r>
              <a:rPr lang="en-GB" sz="1600" b="1"/>
              <a:t>Royalties</a:t>
            </a:r>
          </a:p>
        </p:txBody>
      </p:sp>
      <p:sp>
        <p:nvSpPr>
          <p:cNvPr id="13364" name="Line 77"/>
          <p:cNvSpPr>
            <a:spLocks noChangeShapeType="1"/>
          </p:cNvSpPr>
          <p:nvPr/>
        </p:nvSpPr>
        <p:spPr bwMode="auto">
          <a:xfrm flipH="1">
            <a:off x="3048000" y="4114800"/>
            <a:ext cx="40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29" tIns="45714" rIns="91429" bIns="45714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365" name="Line 78"/>
          <p:cNvSpPr>
            <a:spLocks noChangeShapeType="1"/>
          </p:cNvSpPr>
          <p:nvPr/>
        </p:nvSpPr>
        <p:spPr bwMode="auto">
          <a:xfrm>
            <a:off x="5486400" y="4114800"/>
            <a:ext cx="50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29" tIns="45714" rIns="91429" bIns="45714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366" name="Line 79"/>
          <p:cNvSpPr>
            <a:spLocks noChangeShapeType="1"/>
          </p:cNvSpPr>
          <p:nvPr/>
        </p:nvSpPr>
        <p:spPr bwMode="auto">
          <a:xfrm>
            <a:off x="7010400" y="440055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29" tIns="45714" rIns="91429" bIns="45714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367" name="Line 80"/>
          <p:cNvSpPr>
            <a:spLocks noChangeShapeType="1"/>
          </p:cNvSpPr>
          <p:nvPr/>
        </p:nvSpPr>
        <p:spPr bwMode="auto">
          <a:xfrm>
            <a:off x="7010400" y="3657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29" tIns="45714" rIns="91429" bIns="45714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368" name="Line 81"/>
          <p:cNvSpPr>
            <a:spLocks noChangeShapeType="1"/>
          </p:cNvSpPr>
          <p:nvPr/>
        </p:nvSpPr>
        <p:spPr bwMode="auto">
          <a:xfrm flipH="1">
            <a:off x="5283200" y="3543300"/>
            <a:ext cx="812800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29" tIns="45714" rIns="91429" bIns="45714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369" name="Line 82"/>
          <p:cNvSpPr>
            <a:spLocks noChangeShapeType="1"/>
          </p:cNvSpPr>
          <p:nvPr/>
        </p:nvSpPr>
        <p:spPr bwMode="auto">
          <a:xfrm>
            <a:off x="304800" y="1885950"/>
            <a:ext cx="8432800" cy="0"/>
          </a:xfrm>
          <a:prstGeom prst="line">
            <a:avLst/>
          </a:prstGeom>
          <a:noFill/>
          <a:ln w="9525">
            <a:solidFill>
              <a:srgbClr val="A50021"/>
            </a:solidFill>
            <a:prstDash val="dash"/>
            <a:round/>
            <a:headEnd/>
            <a:tailEnd/>
          </a:ln>
        </p:spPr>
        <p:txBody>
          <a:bodyPr lIns="91429" tIns="45714" rIns="91429" bIns="45714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370" name="Line 83"/>
          <p:cNvSpPr>
            <a:spLocks noChangeShapeType="1"/>
          </p:cNvSpPr>
          <p:nvPr/>
        </p:nvSpPr>
        <p:spPr bwMode="auto">
          <a:xfrm>
            <a:off x="406400" y="4686300"/>
            <a:ext cx="8432800" cy="0"/>
          </a:xfrm>
          <a:prstGeom prst="line">
            <a:avLst/>
          </a:prstGeom>
          <a:noFill/>
          <a:ln w="9525">
            <a:solidFill>
              <a:srgbClr val="A50021"/>
            </a:solidFill>
            <a:prstDash val="dash"/>
            <a:round/>
            <a:headEnd/>
            <a:tailEnd/>
          </a:ln>
        </p:spPr>
        <p:txBody>
          <a:bodyPr lIns="91429" tIns="45714" rIns="91429" bIns="45714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371" name="Line 84"/>
          <p:cNvSpPr>
            <a:spLocks noChangeShapeType="1"/>
          </p:cNvSpPr>
          <p:nvPr/>
        </p:nvSpPr>
        <p:spPr bwMode="auto">
          <a:xfrm flipH="1" flipV="1">
            <a:off x="5486400" y="3143250"/>
            <a:ext cx="60960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29" tIns="45714" rIns="91429" bIns="45714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372" name="Rectangle 8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373" name="AutoShape 86"/>
          <p:cNvSpPr>
            <a:spLocks noChangeArrowheads="1"/>
          </p:cNvSpPr>
          <p:nvPr/>
        </p:nvSpPr>
        <p:spPr bwMode="auto">
          <a:xfrm flipH="1">
            <a:off x="2438400" y="3371850"/>
            <a:ext cx="1524000" cy="457200"/>
          </a:xfrm>
          <a:prstGeom prst="curvedUpArrow">
            <a:avLst>
              <a:gd name="adj1" fmla="val 66667"/>
              <a:gd name="adj2" fmla="val 133333"/>
              <a:gd name="adj3" fmla="val 33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374" name="Line 88"/>
          <p:cNvSpPr>
            <a:spLocks noChangeShapeType="1"/>
          </p:cNvSpPr>
          <p:nvPr/>
        </p:nvSpPr>
        <p:spPr bwMode="auto">
          <a:xfrm>
            <a:off x="7956550" y="3500438"/>
            <a:ext cx="503238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9" tIns="45714" rIns="91429" bIns="45714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375" name="Line 89"/>
          <p:cNvSpPr>
            <a:spLocks noChangeShapeType="1"/>
          </p:cNvSpPr>
          <p:nvPr/>
        </p:nvSpPr>
        <p:spPr bwMode="auto">
          <a:xfrm flipH="1">
            <a:off x="8459788" y="386080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9" tIns="45714" rIns="91429" bIns="45714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376" name="Line 90"/>
          <p:cNvSpPr>
            <a:spLocks noChangeShapeType="1"/>
          </p:cNvSpPr>
          <p:nvPr/>
        </p:nvSpPr>
        <p:spPr bwMode="auto">
          <a:xfrm flipH="1">
            <a:off x="7740650" y="4437063"/>
            <a:ext cx="719138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29" tIns="45714" rIns="91429" bIns="45714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377" name="Text Box 91"/>
          <p:cNvSpPr txBox="1">
            <a:spLocks noChangeArrowheads="1"/>
          </p:cNvSpPr>
          <p:nvPr/>
        </p:nvSpPr>
        <p:spPr bwMode="auto">
          <a:xfrm>
            <a:off x="1485900" y="304800"/>
            <a:ext cx="11684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6" tIns="45702" rIns="91406" bIns="45702">
            <a:prstTxWarp prst="textNoShape">
              <a:avLst/>
            </a:prstTxWarp>
            <a:spAutoFit/>
          </a:bodyPr>
          <a:lstStyle/>
          <a:p>
            <a:pPr algn="ctr"/>
            <a:r>
              <a:rPr lang="fr-BE" sz="1400" b="1"/>
              <a:t>Contracts</a:t>
            </a:r>
          </a:p>
          <a:p>
            <a:pPr algn="ctr"/>
            <a:r>
              <a:rPr lang="fr-BE" sz="1400" b="1"/>
              <a:t>Entreprises</a:t>
            </a:r>
            <a:endParaRPr lang="fr-FR" sz="1400" b="1"/>
          </a:p>
        </p:txBody>
      </p:sp>
      <p:sp>
        <p:nvSpPr>
          <p:cNvPr id="13378" name="Text Box 92"/>
          <p:cNvSpPr txBox="1">
            <a:spLocks noChangeArrowheads="1"/>
          </p:cNvSpPr>
          <p:nvPr/>
        </p:nvSpPr>
        <p:spPr bwMode="auto">
          <a:xfrm>
            <a:off x="6084888" y="476250"/>
            <a:ext cx="20574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6" tIns="45702" rIns="91406" bIns="45702">
            <a:prstTxWarp prst="textNoShape">
              <a:avLst/>
            </a:prstTxWarp>
            <a:spAutoFit/>
          </a:bodyPr>
          <a:lstStyle/>
          <a:p>
            <a:pPr algn="ctr">
              <a:lnSpc>
                <a:spcPct val="65000"/>
              </a:lnSpc>
            </a:pPr>
            <a:r>
              <a:rPr lang="fr-BE" sz="1400" b="1"/>
              <a:t>Public financing</a:t>
            </a:r>
          </a:p>
        </p:txBody>
      </p:sp>
      <p:sp>
        <p:nvSpPr>
          <p:cNvPr id="13379" name="Text Box 93"/>
          <p:cNvSpPr txBox="1">
            <a:spLocks noChangeArrowheads="1"/>
          </p:cNvSpPr>
          <p:nvPr/>
        </p:nvSpPr>
        <p:spPr bwMode="auto">
          <a:xfrm>
            <a:off x="3898900" y="1036638"/>
            <a:ext cx="13239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6" tIns="45702" rIns="91406" bIns="45702">
            <a:prstTxWarp prst="textNoShape">
              <a:avLst/>
            </a:prstTxWarp>
            <a:spAutoFit/>
          </a:bodyPr>
          <a:lstStyle/>
          <a:p>
            <a:pPr algn="ctr"/>
            <a:r>
              <a:rPr lang="fr-BE" sz="1600" b="1"/>
              <a:t>RESEARCH</a:t>
            </a:r>
            <a:endParaRPr lang="fr-BE" sz="1400" b="1"/>
          </a:p>
        </p:txBody>
      </p:sp>
      <p:sp>
        <p:nvSpPr>
          <p:cNvPr id="13380" name="Text Box 94"/>
          <p:cNvSpPr txBox="1">
            <a:spLocks noChangeArrowheads="1"/>
          </p:cNvSpPr>
          <p:nvPr/>
        </p:nvSpPr>
        <p:spPr bwMode="auto">
          <a:xfrm>
            <a:off x="6232525" y="1011238"/>
            <a:ext cx="1289050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6" tIns="45702" rIns="91406" bIns="45702">
            <a:prstTxWarp prst="textNoShape">
              <a:avLst/>
            </a:prstTxWarp>
            <a:spAutoFit/>
          </a:bodyPr>
          <a:lstStyle/>
          <a:p>
            <a:pPr algn="ctr"/>
            <a:r>
              <a:rPr lang="fr-BE" sz="1400" b="1"/>
              <a:t>Infrastructure</a:t>
            </a:r>
          </a:p>
          <a:p>
            <a:pPr algn="ctr"/>
            <a:r>
              <a:rPr lang="fr-BE" sz="1400" b="1"/>
              <a:t>Researchers</a:t>
            </a:r>
          </a:p>
        </p:txBody>
      </p:sp>
      <p:sp>
        <p:nvSpPr>
          <p:cNvPr id="13381" name="Text Box 95"/>
          <p:cNvSpPr txBox="1">
            <a:spLocks noChangeArrowheads="1"/>
          </p:cNvSpPr>
          <p:nvPr/>
        </p:nvSpPr>
        <p:spPr bwMode="auto">
          <a:xfrm>
            <a:off x="0" y="0"/>
            <a:ext cx="711200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6" tIns="45702" rIns="91406" bIns="45702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endParaRPr lang="fr-BE" sz="1200">
              <a:latin typeface="Arial Narrow" charset="0"/>
            </a:endParaRPr>
          </a:p>
          <a:p>
            <a:pPr algn="ctr">
              <a:lnSpc>
                <a:spcPct val="80000"/>
              </a:lnSpc>
            </a:pPr>
            <a:r>
              <a:rPr lang="fr-BE" sz="1200" b="1">
                <a:latin typeface="Arial Narrow" charset="0"/>
              </a:rPr>
              <a:t>R</a:t>
            </a:r>
          </a:p>
          <a:p>
            <a:pPr algn="ctr">
              <a:lnSpc>
                <a:spcPct val="80000"/>
              </a:lnSpc>
            </a:pPr>
            <a:r>
              <a:rPr lang="fr-BE" sz="1200" b="1">
                <a:latin typeface="Arial Narrow" charset="0"/>
              </a:rPr>
              <a:t>E</a:t>
            </a:r>
          </a:p>
          <a:p>
            <a:pPr algn="ctr">
              <a:lnSpc>
                <a:spcPct val="80000"/>
              </a:lnSpc>
            </a:pPr>
            <a:r>
              <a:rPr lang="fr-BE" sz="1200" b="1">
                <a:latin typeface="Arial Narrow" charset="0"/>
              </a:rPr>
              <a:t>S</a:t>
            </a:r>
          </a:p>
          <a:p>
            <a:pPr algn="ctr">
              <a:lnSpc>
                <a:spcPct val="80000"/>
              </a:lnSpc>
            </a:pPr>
            <a:r>
              <a:rPr lang="fr-BE" sz="1200" b="1">
                <a:latin typeface="Arial Narrow" charset="0"/>
              </a:rPr>
              <a:t>E</a:t>
            </a:r>
          </a:p>
          <a:p>
            <a:pPr algn="ctr">
              <a:lnSpc>
                <a:spcPct val="80000"/>
              </a:lnSpc>
            </a:pPr>
            <a:r>
              <a:rPr lang="fr-BE" sz="1200" b="1">
                <a:latin typeface="Arial Narrow" charset="0"/>
              </a:rPr>
              <a:t>A</a:t>
            </a:r>
          </a:p>
          <a:p>
            <a:pPr algn="ctr">
              <a:lnSpc>
                <a:spcPct val="80000"/>
              </a:lnSpc>
            </a:pPr>
            <a:r>
              <a:rPr lang="fr-BE" sz="1200" b="1">
                <a:latin typeface="Arial Narrow" charset="0"/>
              </a:rPr>
              <a:t>R</a:t>
            </a:r>
          </a:p>
          <a:p>
            <a:pPr algn="ctr">
              <a:lnSpc>
                <a:spcPct val="80000"/>
              </a:lnSpc>
            </a:pPr>
            <a:r>
              <a:rPr lang="fr-BE" sz="1200" b="1">
                <a:latin typeface="Arial Narrow" charset="0"/>
              </a:rPr>
              <a:t>C</a:t>
            </a:r>
          </a:p>
          <a:p>
            <a:pPr algn="ctr">
              <a:lnSpc>
                <a:spcPct val="80000"/>
              </a:lnSpc>
            </a:pPr>
            <a:r>
              <a:rPr lang="fr-BE" sz="1200" b="1">
                <a:latin typeface="Arial Narrow" charset="0"/>
              </a:rPr>
              <a:t>H</a:t>
            </a:r>
          </a:p>
          <a:p>
            <a:pPr algn="ctr">
              <a:lnSpc>
                <a:spcPct val="80000"/>
              </a:lnSpc>
            </a:pPr>
            <a:endParaRPr lang="fr-FR" sz="1200" b="1">
              <a:latin typeface="Arial Narrow" charset="0"/>
            </a:endParaRPr>
          </a:p>
        </p:txBody>
      </p:sp>
      <p:sp>
        <p:nvSpPr>
          <p:cNvPr id="13382" name="Text Box 96"/>
          <p:cNvSpPr txBox="1">
            <a:spLocks noChangeArrowheads="1"/>
          </p:cNvSpPr>
          <p:nvPr/>
        </p:nvSpPr>
        <p:spPr bwMode="auto">
          <a:xfrm>
            <a:off x="304800" y="4876800"/>
            <a:ext cx="304800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6" tIns="45702" rIns="91406" bIns="45702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fr-BE" sz="1200" b="1">
                <a:latin typeface="Arial Narrow" charset="0"/>
              </a:rPr>
              <a:t>D</a:t>
            </a:r>
          </a:p>
          <a:p>
            <a:pPr algn="ctr">
              <a:lnSpc>
                <a:spcPct val="80000"/>
              </a:lnSpc>
            </a:pPr>
            <a:r>
              <a:rPr lang="fr-BE" sz="1200" b="1">
                <a:latin typeface="Arial Narrow" charset="0"/>
              </a:rPr>
              <a:t>E</a:t>
            </a:r>
          </a:p>
          <a:p>
            <a:pPr algn="ctr">
              <a:lnSpc>
                <a:spcPct val="80000"/>
              </a:lnSpc>
            </a:pPr>
            <a:r>
              <a:rPr lang="fr-BE" sz="1200" b="1">
                <a:latin typeface="Arial Narrow" charset="0"/>
              </a:rPr>
              <a:t>V</a:t>
            </a:r>
          </a:p>
          <a:p>
            <a:pPr algn="ctr">
              <a:lnSpc>
                <a:spcPct val="80000"/>
              </a:lnSpc>
            </a:pPr>
            <a:r>
              <a:rPr lang="fr-BE" sz="1200" b="1">
                <a:latin typeface="Arial Narrow" charset="0"/>
              </a:rPr>
              <a:t>E</a:t>
            </a:r>
          </a:p>
          <a:p>
            <a:pPr algn="ctr">
              <a:lnSpc>
                <a:spcPct val="80000"/>
              </a:lnSpc>
            </a:pPr>
            <a:r>
              <a:rPr lang="fr-BE" sz="1200" b="1">
                <a:latin typeface="Arial Narrow" charset="0"/>
              </a:rPr>
              <a:t>L</a:t>
            </a:r>
          </a:p>
          <a:p>
            <a:pPr algn="ctr">
              <a:lnSpc>
                <a:spcPct val="80000"/>
              </a:lnSpc>
            </a:pPr>
            <a:r>
              <a:rPr lang="fr-BE" sz="1200" b="1">
                <a:latin typeface="Arial Narrow" charset="0"/>
              </a:rPr>
              <a:t>O</a:t>
            </a:r>
          </a:p>
          <a:p>
            <a:pPr algn="ctr">
              <a:lnSpc>
                <a:spcPct val="80000"/>
              </a:lnSpc>
            </a:pPr>
            <a:r>
              <a:rPr lang="fr-BE" sz="1200" b="1">
                <a:latin typeface="Arial Narrow" charset="0"/>
              </a:rPr>
              <a:t>P</a:t>
            </a:r>
          </a:p>
          <a:p>
            <a:pPr algn="ctr">
              <a:lnSpc>
                <a:spcPct val="80000"/>
              </a:lnSpc>
            </a:pPr>
            <a:r>
              <a:rPr lang="fr-BE" sz="1200" b="1">
                <a:latin typeface="Arial Narrow" charset="0"/>
              </a:rPr>
              <a:t>M</a:t>
            </a:r>
          </a:p>
          <a:p>
            <a:pPr algn="ctr">
              <a:lnSpc>
                <a:spcPct val="80000"/>
              </a:lnSpc>
            </a:pPr>
            <a:r>
              <a:rPr lang="fr-BE" sz="1200" b="1">
                <a:latin typeface="Arial Narrow" charset="0"/>
              </a:rPr>
              <a:t>E</a:t>
            </a:r>
          </a:p>
          <a:p>
            <a:pPr algn="ctr">
              <a:lnSpc>
                <a:spcPct val="80000"/>
              </a:lnSpc>
            </a:pPr>
            <a:r>
              <a:rPr lang="fr-BE" sz="1200" b="1">
                <a:latin typeface="Arial Narrow" charset="0"/>
              </a:rPr>
              <a:t>N</a:t>
            </a:r>
          </a:p>
          <a:p>
            <a:pPr algn="ctr">
              <a:lnSpc>
                <a:spcPct val="80000"/>
              </a:lnSpc>
            </a:pPr>
            <a:r>
              <a:rPr lang="fr-BE" sz="1200" b="1">
                <a:latin typeface="Arial Narrow" charset="0"/>
              </a:rPr>
              <a:t>T</a:t>
            </a:r>
            <a:endParaRPr lang="fr-FR" sz="1200" b="1">
              <a:latin typeface="Arial Narrow" charset="0"/>
            </a:endParaRPr>
          </a:p>
        </p:txBody>
      </p:sp>
      <p:sp>
        <p:nvSpPr>
          <p:cNvPr id="13383" name="AutoShape 98"/>
          <p:cNvSpPr>
            <a:spLocks noChangeArrowheads="1"/>
          </p:cNvSpPr>
          <p:nvPr/>
        </p:nvSpPr>
        <p:spPr bwMode="auto">
          <a:xfrm rot="10800000" flipH="1">
            <a:off x="1908175" y="1052513"/>
            <a:ext cx="1524000" cy="457200"/>
          </a:xfrm>
          <a:prstGeom prst="curvedUpArrow">
            <a:avLst>
              <a:gd name="adj1" fmla="val 66667"/>
              <a:gd name="adj2" fmla="val 133333"/>
              <a:gd name="adj3" fmla="val 33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>
          <a:xfrm>
            <a:off x="2133600" y="908720"/>
            <a:ext cx="6324600" cy="1008112"/>
          </a:xfrm>
        </p:spPr>
        <p:txBody>
          <a:bodyPr>
            <a:normAutofit fontScale="90000"/>
          </a:bodyPr>
          <a:lstStyle/>
          <a:p>
            <a:r>
              <a:rPr lang="fr-FR" sz="3200" dirty="0" smtClean="0">
                <a:latin typeface="Arial" charset="0"/>
                <a:ea typeface="ＭＳ Ｐゴシック" charset="-128"/>
              </a:rPr>
              <a:t>Quel périmètre </a:t>
            </a:r>
            <a:r>
              <a:rPr lang="fr-FR" sz="3200" dirty="0">
                <a:latin typeface="Arial" charset="0"/>
                <a:ea typeface="ＭＳ Ｐゴシック" charset="-128"/>
              </a:rPr>
              <a:t>d’actions ? </a:t>
            </a:r>
            <a:r>
              <a:rPr lang="fr-FR" sz="3200" dirty="0" smtClean="0">
                <a:latin typeface="Arial" charset="0"/>
                <a:ea typeface="ＭＳ Ｐゴシック" charset="-128"/>
              </a:rPr>
              <a:t/>
            </a:r>
            <a:br>
              <a:rPr lang="fr-FR" sz="3200" dirty="0" smtClean="0">
                <a:latin typeface="Arial" charset="0"/>
                <a:ea typeface="ＭＳ Ｐゴシック" charset="-128"/>
              </a:rPr>
            </a:br>
            <a:r>
              <a:rPr lang="fr-FR" sz="3200" dirty="0" smtClean="0">
                <a:solidFill>
                  <a:srgbClr val="7DBD1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Question : Quels métiers ?</a:t>
            </a:r>
            <a:r>
              <a:rPr lang="fr-FR" sz="3200" dirty="0" smtClean="0">
                <a:latin typeface="Arial" charset="0"/>
                <a:ea typeface="ＭＳ Ｐゴシック" charset="-128"/>
              </a:rPr>
              <a:t> </a:t>
            </a:r>
            <a:r>
              <a:rPr lang="fr-FR" sz="2400" dirty="0" smtClean="0">
                <a:latin typeface="Arial" charset="0"/>
                <a:ea typeface="ＭＳ Ｐゴシック" charset="-128"/>
              </a:rPr>
              <a:t/>
            </a:r>
            <a:br>
              <a:rPr lang="fr-FR" sz="2400" dirty="0" smtClean="0">
                <a:latin typeface="Arial" charset="0"/>
                <a:ea typeface="ＭＳ Ｐゴシック" charset="-128"/>
              </a:rPr>
            </a:br>
            <a:endParaRPr lang="fr-FR" sz="2400" dirty="0" smtClean="0">
              <a:latin typeface="Arial" charset="0"/>
              <a:ea typeface="ＭＳ Ｐゴシック" charset="-128"/>
            </a:endParaRPr>
          </a:p>
        </p:txBody>
      </p:sp>
      <p:sp>
        <p:nvSpPr>
          <p:cNvPr id="1536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16831"/>
            <a:ext cx="8229600" cy="3744417"/>
          </a:xfrm>
        </p:spPr>
        <p:txBody>
          <a:bodyPr>
            <a:normAutofit fontScale="92500" lnSpcReduction="10000"/>
          </a:bodyPr>
          <a:lstStyle/>
          <a:p>
            <a:r>
              <a:rPr lang="fr-FR" sz="1800" dirty="0" smtClean="0">
                <a:latin typeface="Arial" charset="0"/>
                <a:ea typeface="ＭＳ Ｐゴシック" charset="-128"/>
                <a:cs typeface="ＭＳ Ｐゴシック" charset="-128"/>
              </a:rPr>
              <a:t>Financement de la recherche </a:t>
            </a:r>
          </a:p>
          <a:p>
            <a:r>
              <a:rPr lang="fr-FR" sz="1800" dirty="0" err="1" smtClean="0">
                <a:latin typeface="Arial" charset="0"/>
                <a:ea typeface="ＭＳ Ｐゴシック" charset="-128"/>
                <a:cs typeface="ＭＳ Ｐゴシック" charset="-128"/>
              </a:rPr>
              <a:t>Contracting</a:t>
            </a:r>
            <a:r>
              <a:rPr lang="fr-FR" sz="1800" dirty="0" smtClean="0">
                <a:latin typeface="Arial" charset="0"/>
                <a:ea typeface="ＭＳ Ｐゴシック" charset="-128"/>
                <a:cs typeface="ＭＳ Ｐゴシック" charset="-128"/>
              </a:rPr>
              <a:t> Entreprises</a:t>
            </a:r>
          </a:p>
          <a:p>
            <a:r>
              <a:rPr lang="fr-FR" sz="1800" dirty="0" smtClean="0">
                <a:latin typeface="Arial" charset="0"/>
                <a:ea typeface="ＭＳ Ｐゴシック" charset="-128"/>
                <a:cs typeface="ＭＳ Ｐゴシック" charset="-128"/>
              </a:rPr>
              <a:t>Promotion des compétences</a:t>
            </a:r>
          </a:p>
          <a:p>
            <a:pPr>
              <a:buNone/>
            </a:pPr>
            <a:endParaRPr lang="fr-FR" sz="1800" dirty="0" smtClean="0"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fr-FR" sz="1800" dirty="0" smtClean="0">
                <a:latin typeface="Arial" charset="0"/>
                <a:ea typeface="ＭＳ Ｐゴシック" charset="-128"/>
                <a:cs typeface="ＭＳ Ｐゴシック" charset="-128"/>
              </a:rPr>
              <a:t>Recherche partenariale, </a:t>
            </a:r>
            <a:r>
              <a:rPr lang="fr-FR" sz="1800" dirty="0" err="1" smtClean="0">
                <a:latin typeface="Arial" charset="0"/>
                <a:ea typeface="ＭＳ Ｐゴシック" charset="-128"/>
                <a:cs typeface="ＭＳ Ｐゴシック" charset="-128"/>
              </a:rPr>
              <a:t>technology</a:t>
            </a:r>
            <a:r>
              <a:rPr lang="fr-FR" sz="1800" dirty="0" smtClean="0">
                <a:latin typeface="Arial" charset="0"/>
                <a:ea typeface="ＭＳ Ｐゴシック" charset="-128"/>
                <a:cs typeface="ＭＳ Ｐゴシック" charset="-128"/>
              </a:rPr>
              <a:t> pull</a:t>
            </a:r>
          </a:p>
          <a:p>
            <a:r>
              <a:rPr lang="fr-FR" sz="1800" dirty="0" smtClean="0">
                <a:latin typeface="Arial" charset="0"/>
                <a:ea typeface="ＭＳ Ｐゴシック" charset="-128"/>
                <a:cs typeface="ＭＳ Ｐゴシック" charset="-128"/>
              </a:rPr>
              <a:t>Détection de résultats, IP management, </a:t>
            </a:r>
            <a:r>
              <a:rPr lang="fr-FR" sz="1800" dirty="0" err="1" smtClean="0">
                <a:latin typeface="Arial" charset="0"/>
                <a:ea typeface="ＭＳ Ｐゴシック" charset="-128"/>
                <a:cs typeface="ＭＳ Ｐゴシック" charset="-128"/>
              </a:rPr>
              <a:t>technology</a:t>
            </a:r>
            <a:r>
              <a:rPr lang="fr-FR" sz="1800" dirty="0" smtClean="0">
                <a:latin typeface="Arial" charset="0"/>
                <a:ea typeface="ＭＳ Ｐゴシック" charset="-128"/>
                <a:cs typeface="ＭＳ Ｐゴシック" charset="-128"/>
              </a:rPr>
              <a:t> push</a:t>
            </a:r>
          </a:p>
          <a:p>
            <a:r>
              <a:rPr lang="fr-FR" sz="1800" dirty="0" smtClean="0">
                <a:latin typeface="Arial" charset="0"/>
                <a:ea typeface="ＭＳ Ｐゴシック" charset="-128"/>
                <a:cs typeface="ＭＳ Ｐゴシック" charset="-128"/>
              </a:rPr>
              <a:t>Preuve de principe, validation technique et économique</a:t>
            </a:r>
          </a:p>
          <a:p>
            <a:r>
              <a:rPr lang="fr-FR" sz="1800" dirty="0" smtClean="0">
                <a:latin typeface="Arial" charset="0"/>
                <a:ea typeface="ＭＳ Ｐゴシック" charset="-128"/>
                <a:cs typeface="ＭＳ Ｐゴシック" charset="-128"/>
              </a:rPr>
              <a:t>Business </a:t>
            </a:r>
            <a:r>
              <a:rPr lang="fr-FR" sz="1800" dirty="0" err="1" smtClean="0">
                <a:latin typeface="Arial" charset="0"/>
                <a:ea typeface="ＭＳ Ｐゴシック" charset="-128"/>
                <a:cs typeface="ＭＳ Ｐゴシック" charset="-128"/>
              </a:rPr>
              <a:t>development</a:t>
            </a:r>
            <a:endParaRPr lang="fr-FR" sz="1800" dirty="0" smtClean="0"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fr-FR" sz="1800" dirty="0" smtClean="0">
                <a:latin typeface="Arial" charset="0"/>
                <a:ea typeface="ＭＳ Ｐゴシック" charset="-128"/>
                <a:cs typeface="ＭＳ Ｐゴシック" charset="-128"/>
              </a:rPr>
              <a:t>Transferts, licences</a:t>
            </a:r>
          </a:p>
          <a:p>
            <a:pPr>
              <a:buNone/>
            </a:pPr>
            <a:r>
              <a:rPr lang="fr-FR" sz="1800" dirty="0" smtClean="0"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</a:p>
          <a:p>
            <a:r>
              <a:rPr lang="fr-FR" sz="1800" dirty="0" smtClean="0">
                <a:latin typeface="Arial" charset="0"/>
                <a:ea typeface="ＭＳ Ｐゴシック" charset="-128"/>
                <a:cs typeface="ＭＳ Ｐゴシック" charset="-128"/>
              </a:rPr>
              <a:t>Incubation</a:t>
            </a:r>
          </a:p>
          <a:p>
            <a:r>
              <a:rPr lang="fr-FR" sz="1800" dirty="0" smtClean="0">
                <a:latin typeface="Arial" charset="0"/>
                <a:ea typeface="ＭＳ Ｐゴシック" charset="-128"/>
                <a:cs typeface="ＭＳ Ｐゴシック" charset="-128"/>
              </a:rPr>
              <a:t>Capital d’amorçage</a:t>
            </a:r>
            <a:r>
              <a:rPr lang="fr-FR" sz="1800" dirty="0" smtClean="0">
                <a:solidFill>
                  <a:srgbClr val="7DBD1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1"/>
          <p:cNvSpPr>
            <a:spLocks noGrp="1"/>
          </p:cNvSpPr>
          <p:nvPr>
            <p:ph type="title"/>
          </p:nvPr>
        </p:nvSpPr>
        <p:spPr>
          <a:xfrm>
            <a:off x="2133600" y="836712"/>
            <a:ext cx="6324600" cy="720080"/>
          </a:xfrm>
        </p:spPr>
        <p:txBody>
          <a:bodyPr>
            <a:normAutofit fontScale="90000"/>
          </a:bodyPr>
          <a:lstStyle/>
          <a:p>
            <a:r>
              <a:rPr lang="fr-FR" sz="3200" dirty="0" smtClean="0">
                <a:latin typeface="Arial" charset="0"/>
                <a:ea typeface="ＭＳ Ｐゴシック" charset="-128"/>
              </a:rPr>
              <a:t>Changement de paradigme</a:t>
            </a:r>
            <a:r>
              <a:rPr lang="fr-FR" sz="2400" dirty="0" smtClean="0">
                <a:latin typeface="Arial" charset="0"/>
                <a:ea typeface="ＭＳ Ｐゴシック" charset="-128"/>
              </a:rPr>
              <a:t/>
            </a:r>
            <a:br>
              <a:rPr lang="fr-FR" sz="2400" dirty="0" smtClean="0">
                <a:latin typeface="Arial" charset="0"/>
                <a:ea typeface="ＭＳ Ｐゴシック" charset="-128"/>
              </a:rPr>
            </a:br>
            <a:endParaRPr lang="fr-FR" sz="2400" dirty="0" smtClean="0">
              <a:latin typeface="Arial" charset="0"/>
              <a:ea typeface="ＭＳ Ｐゴシック" charset="-128"/>
            </a:endParaRPr>
          </a:p>
        </p:txBody>
      </p:sp>
      <p:sp>
        <p:nvSpPr>
          <p:cNvPr id="16387" name="Espace réservé du contenu 2"/>
          <p:cNvSpPr>
            <a:spLocks noGrp="1"/>
          </p:cNvSpPr>
          <p:nvPr>
            <p:ph idx="1"/>
          </p:nvPr>
        </p:nvSpPr>
        <p:spPr>
          <a:xfrm>
            <a:off x="251520" y="1600201"/>
            <a:ext cx="8712968" cy="4349080"/>
          </a:xfrm>
        </p:spPr>
        <p:txBody>
          <a:bodyPr>
            <a:normAutofit lnSpcReduction="10000"/>
          </a:bodyPr>
          <a:lstStyle/>
          <a:p>
            <a:pPr indent="-285750">
              <a:lnSpc>
                <a:spcPct val="90000"/>
              </a:lnSpc>
              <a:buFont typeface="Arial"/>
              <a:buChar char="•"/>
            </a:pPr>
            <a:r>
              <a:rPr lang="fr-FR" sz="1800" dirty="0" smtClean="0">
                <a:latin typeface="Arial" charset="0"/>
                <a:ea typeface="ＭＳ Ｐゴシック" charset="-128"/>
                <a:cs typeface="ＭＳ Ｐゴシック" charset="-128"/>
              </a:rPr>
              <a:t>L’entreprise se focalise de plus en plus sur son « </a:t>
            </a:r>
            <a:r>
              <a:rPr lang="fr-FR" sz="1800" dirty="0" err="1" smtClean="0">
                <a:latin typeface="Arial" charset="0"/>
                <a:ea typeface="ＭＳ Ｐゴシック" charset="-128"/>
                <a:cs typeface="ＭＳ Ｐゴシック" charset="-128"/>
              </a:rPr>
              <a:t>core</a:t>
            </a:r>
            <a:r>
              <a:rPr lang="fr-FR" sz="1800" dirty="0" smtClean="0">
                <a:latin typeface="Arial" charset="0"/>
                <a:ea typeface="ＭＳ Ｐゴシック" charset="-128"/>
                <a:cs typeface="ＭＳ Ｐゴシック" charset="-128"/>
              </a:rPr>
              <a:t> business », et n’a plus le temps d’innover vraiment</a:t>
            </a:r>
          </a:p>
          <a:p>
            <a:pPr indent="-285750">
              <a:lnSpc>
                <a:spcPct val="90000"/>
              </a:lnSpc>
              <a:buFont typeface="Arial"/>
              <a:buChar char="•"/>
            </a:pPr>
            <a:r>
              <a:rPr lang="fr-FR" sz="1800" dirty="0" smtClean="0">
                <a:latin typeface="Arial" charset="0"/>
                <a:ea typeface="ＭＳ Ｐゴシック" charset="-128"/>
                <a:cs typeface="ＭＳ Ｐゴシック" charset="-128"/>
              </a:rPr>
              <a:t>La recherche est de plus en plus multi/transdisciplinaire</a:t>
            </a:r>
          </a:p>
          <a:p>
            <a:pPr indent="-285750">
              <a:lnSpc>
                <a:spcPct val="90000"/>
              </a:lnSpc>
              <a:buFont typeface="Arial"/>
              <a:buChar char="•"/>
            </a:pPr>
            <a:r>
              <a:rPr lang="fr-FR" sz="1800" dirty="0" smtClean="0">
                <a:latin typeface="Arial" charset="0"/>
                <a:ea typeface="ＭＳ Ｐゴシック" charset="-128"/>
                <a:cs typeface="ＭＳ Ｐゴシック" charset="-128"/>
              </a:rPr>
              <a:t>L’Université est devenue un acteur économique</a:t>
            </a:r>
          </a:p>
          <a:p>
            <a:pPr indent="-285750">
              <a:lnSpc>
                <a:spcPct val="90000"/>
              </a:lnSpc>
              <a:buFont typeface="Arial"/>
              <a:buChar char="•"/>
            </a:pPr>
            <a:r>
              <a:rPr lang="fr-FR" sz="1800" dirty="0" smtClean="0">
                <a:latin typeface="Arial" charset="0"/>
                <a:ea typeface="ＭＳ Ｐゴシック" charset="-128"/>
                <a:cs typeface="ＭＳ Ｐゴシック" charset="-128"/>
              </a:rPr>
              <a:t>La globalisation est totale : marchés, productions, développements, communications, et aussi la recherche</a:t>
            </a:r>
            <a:endParaRPr lang="fr-FR" dirty="0" smtClean="0">
              <a:latin typeface="Arial" charset="0"/>
              <a:ea typeface="ＭＳ Ｐゴシック" charset="-128"/>
              <a:cs typeface="ＭＳ Ｐゴシック" charset="-128"/>
            </a:endParaRPr>
          </a:p>
          <a:p>
            <a:pPr algn="ctr">
              <a:buFont typeface="Times" charset="0"/>
              <a:buNone/>
            </a:pPr>
            <a:r>
              <a:rPr lang="fr-FR" dirty="0" smtClean="0">
                <a:latin typeface="Arial" charset="0"/>
                <a:ea typeface="ＭＳ Ｐゴシック" charset="-128"/>
                <a:cs typeface="ＭＳ Ｐゴシック" charset="-128"/>
              </a:rPr>
              <a:t>Tout est dans tout !</a:t>
            </a:r>
          </a:p>
          <a:p>
            <a:pPr algn="ctr">
              <a:buFont typeface="Times" charset="0"/>
              <a:buNone/>
            </a:pPr>
            <a:endParaRPr lang="fr-FR" dirty="0" smtClean="0"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fr-FR" sz="2000" dirty="0" smtClean="0">
                <a:latin typeface="Arial" charset="0"/>
                <a:ea typeface="ＭＳ Ｐゴシック" charset="-128"/>
                <a:cs typeface="ＭＳ Ｐゴシック" charset="-128"/>
              </a:rPr>
              <a:t>Les pôles de compétitivité</a:t>
            </a:r>
          </a:p>
          <a:p>
            <a:r>
              <a:rPr lang="fr-FR" sz="2000" dirty="0" smtClean="0">
                <a:latin typeface="Arial" charset="0"/>
                <a:ea typeface="ＭＳ Ｐゴシック" charset="-128"/>
                <a:cs typeface="ＭＳ Ｐゴシック" charset="-128"/>
              </a:rPr>
              <a:t>Continuum Recherche fondamentale vs valorisable</a:t>
            </a:r>
          </a:p>
          <a:p>
            <a:r>
              <a:rPr lang="fr-FR" sz="2000" dirty="0" smtClean="0">
                <a:latin typeface="Arial" charset="0"/>
                <a:ea typeface="ＭＳ Ｐゴシック" charset="-128"/>
                <a:cs typeface="ＭＳ Ｐゴシック" charset="-128"/>
              </a:rPr>
              <a:t>Partenariats </a:t>
            </a:r>
            <a:r>
              <a:rPr lang="fr-FR" sz="2000" dirty="0" err="1" smtClean="0">
                <a:latin typeface="Arial" charset="0"/>
                <a:ea typeface="ＭＳ Ｐゴシック" charset="-128"/>
                <a:cs typeface="ＭＳ Ｐゴシック" charset="-128"/>
              </a:rPr>
              <a:t>Public-Privé</a:t>
            </a:r>
            <a:r>
              <a:rPr lang="fr-FR" sz="2000" dirty="0" smtClean="0">
                <a:latin typeface="Arial" charset="0"/>
                <a:ea typeface="ＭＳ Ｐゴシック" charset="-128"/>
                <a:cs typeface="ＭＳ Ｐゴシック" charset="-128"/>
              </a:rPr>
              <a:t>, y compris pour les infrastructures de recherche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/>
          <p:cNvSpPr>
            <a:spLocks noGrp="1"/>
          </p:cNvSpPr>
          <p:nvPr>
            <p:ph type="title"/>
          </p:nvPr>
        </p:nvSpPr>
        <p:spPr>
          <a:xfrm>
            <a:off x="2133600" y="980728"/>
            <a:ext cx="6324600" cy="864096"/>
          </a:xfrm>
        </p:spPr>
        <p:txBody>
          <a:bodyPr>
            <a:normAutofit fontScale="90000"/>
          </a:bodyPr>
          <a:lstStyle/>
          <a:p>
            <a:r>
              <a:rPr lang="fr-FR" sz="3200" dirty="0" smtClean="0">
                <a:latin typeface="Arial" charset="0"/>
                <a:ea typeface="ＭＳ Ｐゴシック" charset="-128"/>
              </a:rPr>
              <a:t>Les Défis</a:t>
            </a:r>
            <a:r>
              <a:rPr lang="fr-FR" sz="2400" dirty="0" smtClean="0">
                <a:latin typeface="Arial" charset="0"/>
                <a:ea typeface="ＭＳ Ｐゴシック" charset="-128"/>
              </a:rPr>
              <a:t/>
            </a:r>
            <a:br>
              <a:rPr lang="fr-FR" sz="2400" dirty="0" smtClean="0">
                <a:latin typeface="Arial" charset="0"/>
                <a:ea typeface="ＭＳ Ｐゴシック" charset="-128"/>
              </a:rPr>
            </a:br>
            <a:endParaRPr lang="fr-FR" sz="2400" dirty="0" smtClean="0">
              <a:latin typeface="Arial" charset="0"/>
              <a:ea typeface="ＭＳ Ｐゴシック" charset="-128"/>
            </a:endParaRPr>
          </a:p>
        </p:txBody>
      </p:sp>
      <p:sp>
        <p:nvSpPr>
          <p:cNvPr id="17411" name="Espace réservé du contenu 2"/>
          <p:cNvSpPr>
            <a:spLocks noGrp="1"/>
          </p:cNvSpPr>
          <p:nvPr>
            <p:ph idx="1"/>
          </p:nvPr>
        </p:nvSpPr>
        <p:spPr>
          <a:xfrm>
            <a:off x="457200" y="2348881"/>
            <a:ext cx="8229600" cy="3240360"/>
          </a:xfrm>
        </p:spPr>
        <p:txBody>
          <a:bodyPr/>
          <a:lstStyle/>
          <a:p>
            <a:r>
              <a:rPr lang="fr-FR" sz="2000" dirty="0" smtClean="0">
                <a:latin typeface="Arial" charset="0"/>
                <a:ea typeface="ＭＳ Ｐゴシック" charset="-128"/>
                <a:cs typeface="ＭＳ Ｐゴシック" charset="-128"/>
              </a:rPr>
              <a:t>Choisir les métiers qu’on fait et ceux qu’on ne fait pas</a:t>
            </a:r>
          </a:p>
          <a:p>
            <a:r>
              <a:rPr lang="fr-FR" sz="2000" dirty="0" smtClean="0">
                <a:latin typeface="Arial" charset="0"/>
                <a:ea typeface="ＭＳ Ｐゴシック" charset="-128"/>
                <a:cs typeface="ＭＳ Ｐゴシック" charset="-128"/>
              </a:rPr>
              <a:t>Choisir les modèles d’affaires compatibles avec ces métiers</a:t>
            </a:r>
          </a:p>
          <a:p>
            <a:r>
              <a:rPr lang="fr-FR" sz="2000" dirty="0" smtClean="0">
                <a:latin typeface="Arial" charset="0"/>
                <a:ea typeface="ＭＳ Ｐゴシック" charset="-128"/>
                <a:cs typeface="ＭＳ Ｐゴシック" charset="-128"/>
              </a:rPr>
              <a:t>Recruter largement </a:t>
            </a:r>
          </a:p>
          <a:p>
            <a:r>
              <a:rPr lang="fr-FR" sz="2000" dirty="0" smtClean="0">
                <a:latin typeface="Arial" charset="0"/>
                <a:ea typeface="ＭＳ Ｐゴシック" charset="-128"/>
                <a:cs typeface="ＭＳ Ｐゴシック" charset="-128"/>
              </a:rPr>
              <a:t>Organiser les équipes </a:t>
            </a:r>
          </a:p>
          <a:p>
            <a:pPr>
              <a:buFont typeface="Times" charset="0"/>
              <a:buNone/>
            </a:pPr>
            <a:endParaRPr lang="fr-FR" sz="1800" dirty="0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/>
          <p:cNvSpPr>
            <a:spLocks noGrp="1"/>
          </p:cNvSpPr>
          <p:nvPr>
            <p:ph type="title"/>
          </p:nvPr>
        </p:nvSpPr>
        <p:spPr>
          <a:xfrm>
            <a:off x="2133600" y="908720"/>
            <a:ext cx="6324600" cy="648072"/>
          </a:xfrm>
        </p:spPr>
        <p:txBody>
          <a:bodyPr>
            <a:normAutofit fontScale="90000"/>
          </a:bodyPr>
          <a:lstStyle/>
          <a:p>
            <a:r>
              <a:rPr lang="fr-FR" sz="3200" dirty="0" smtClean="0">
                <a:latin typeface="Arial" charset="0"/>
                <a:ea typeface="ＭＳ Ｐゴシック" charset="-128"/>
              </a:rPr>
              <a:t>Les Métiers</a:t>
            </a:r>
            <a:r>
              <a:rPr lang="fr-FR" sz="2400" dirty="0" smtClean="0">
                <a:latin typeface="Arial" charset="0"/>
                <a:ea typeface="ＭＳ Ｐゴシック" charset="-128"/>
              </a:rPr>
              <a:t/>
            </a:r>
            <a:br>
              <a:rPr lang="fr-FR" sz="2400" dirty="0" smtClean="0">
                <a:latin typeface="Arial" charset="0"/>
                <a:ea typeface="ＭＳ Ｐゴシック" charset="-128"/>
              </a:rPr>
            </a:br>
            <a:endParaRPr lang="fr-FR" sz="2400" dirty="0" smtClean="0">
              <a:latin typeface="Arial" charset="0"/>
              <a:ea typeface="ＭＳ Ｐゴシック" charset="-128"/>
            </a:endParaRPr>
          </a:p>
        </p:txBody>
      </p:sp>
      <p:sp>
        <p:nvSpPr>
          <p:cNvPr id="18435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9080"/>
          </a:xfrm>
        </p:spPr>
        <p:txBody>
          <a:bodyPr>
            <a:normAutofit lnSpcReduction="10000"/>
          </a:bodyPr>
          <a:lstStyle/>
          <a:p>
            <a:r>
              <a:rPr lang="fr-FR" dirty="0" smtClean="0">
                <a:latin typeface="Arial" charset="0"/>
                <a:ea typeface="ＭＳ Ｐゴシック" charset="-128"/>
                <a:cs typeface="ＭＳ Ｐゴシック" charset="-128"/>
              </a:rPr>
              <a:t>Au centre :</a:t>
            </a:r>
          </a:p>
          <a:p>
            <a:pPr lvl="1"/>
            <a:r>
              <a:rPr lang="fr-FR" sz="1800" dirty="0" smtClean="0">
                <a:latin typeface="Arial" charset="0"/>
                <a:ea typeface="ＭＳ Ｐゴシック" charset="-128"/>
                <a:cs typeface="ＭＳ Ｐゴシック" charset="-128"/>
              </a:rPr>
              <a:t>Détection de projet</a:t>
            </a:r>
          </a:p>
          <a:p>
            <a:pPr lvl="1"/>
            <a:r>
              <a:rPr lang="fr-FR" sz="1800" dirty="0" smtClean="0">
                <a:latin typeface="Arial" charset="0"/>
                <a:ea typeface="ＭＳ Ｐゴシック" charset="-128"/>
                <a:cs typeface="ＭＳ Ｐゴシック" charset="-128"/>
              </a:rPr>
              <a:t>Gestion de la PI</a:t>
            </a:r>
          </a:p>
          <a:p>
            <a:pPr lvl="1"/>
            <a:r>
              <a:rPr lang="fr-FR" sz="1800" dirty="0" smtClean="0">
                <a:latin typeface="Arial" charset="0"/>
                <a:ea typeface="ＭＳ Ｐゴシック" charset="-128"/>
                <a:cs typeface="ＭＳ Ｐゴシック" charset="-128"/>
              </a:rPr>
              <a:t>Gestion des brevets, des procédures</a:t>
            </a:r>
          </a:p>
          <a:p>
            <a:pPr lvl="1"/>
            <a:r>
              <a:rPr lang="fr-FR" sz="1800" dirty="0" smtClean="0">
                <a:latin typeface="Arial" charset="0"/>
                <a:ea typeface="ＭＳ Ｐゴシック" charset="-128"/>
                <a:cs typeface="ＭＳ Ｐゴシック" charset="-128"/>
              </a:rPr>
              <a:t>Recherche de partenaires</a:t>
            </a:r>
          </a:p>
          <a:p>
            <a:pPr lvl="1"/>
            <a:r>
              <a:rPr lang="fr-FR" sz="1800" dirty="0" smtClean="0">
                <a:latin typeface="Arial" charset="0"/>
                <a:ea typeface="ＭＳ Ｐゴシック" charset="-128"/>
                <a:cs typeface="ＭＳ Ｐゴシック" charset="-128"/>
              </a:rPr>
              <a:t>Négociation de licences, schémas de transfert, rédaction contrats</a:t>
            </a:r>
          </a:p>
          <a:p>
            <a:pPr lvl="1"/>
            <a:endParaRPr lang="fr-FR" sz="1800" dirty="0" smtClean="0"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fr-FR" dirty="0" smtClean="0">
                <a:latin typeface="Arial" charset="0"/>
                <a:ea typeface="ＭＳ Ｐゴシック" charset="-128"/>
                <a:cs typeface="ＭＳ Ｐゴシック" charset="-128"/>
              </a:rPr>
              <a:t>Mais aussi</a:t>
            </a:r>
          </a:p>
          <a:p>
            <a:pPr lvl="1"/>
            <a:r>
              <a:rPr lang="fr-FR" sz="1800" dirty="0" smtClean="0">
                <a:latin typeface="Arial" charset="0"/>
                <a:ea typeface="ＭＳ Ｐゴシック" charset="-128"/>
                <a:cs typeface="ＭＳ Ｐゴシック" charset="-128"/>
              </a:rPr>
              <a:t>Validation technique et économique des innovations</a:t>
            </a:r>
          </a:p>
          <a:p>
            <a:pPr lvl="1"/>
            <a:r>
              <a:rPr lang="fr-FR" sz="1800" dirty="0" smtClean="0">
                <a:latin typeface="Arial" charset="0"/>
                <a:ea typeface="ＭＳ Ｐゴシック" charset="-128"/>
                <a:cs typeface="ＭＳ Ｐゴシック" charset="-128"/>
              </a:rPr>
              <a:t>Financement de la preuve de principe</a:t>
            </a:r>
          </a:p>
          <a:p>
            <a:pPr lvl="1"/>
            <a:r>
              <a:rPr lang="fr-FR" sz="1800" dirty="0" smtClean="0">
                <a:latin typeface="Arial" charset="0"/>
                <a:ea typeface="ＭＳ Ｐゴシック" charset="-128"/>
                <a:cs typeface="ＭＳ Ｐゴシック" charset="-128"/>
              </a:rPr>
              <a:t>Gestion de portefeuilles de brevets, de licences</a:t>
            </a:r>
          </a:p>
          <a:p>
            <a:pPr lvl="1"/>
            <a:r>
              <a:rPr lang="fr-FR" sz="1800" dirty="0" smtClean="0">
                <a:latin typeface="Arial" charset="0"/>
                <a:ea typeface="ＭＳ Ｐゴシック" charset="-128"/>
                <a:cs typeface="ＭＳ Ｐゴシック" charset="-128"/>
              </a:rPr>
              <a:t>Actions en litiges</a:t>
            </a:r>
          </a:p>
          <a:p>
            <a:pPr lvl="1"/>
            <a:endParaRPr lang="fr-FR" sz="1800" dirty="0" smtClean="0">
              <a:latin typeface="Arial" charset="0"/>
              <a:ea typeface="ＭＳ Ｐゴシック" charset="-128"/>
              <a:cs typeface="ＭＳ Ｐゴシック" charset="-128"/>
            </a:endParaRPr>
          </a:p>
          <a:p>
            <a:pPr>
              <a:buFont typeface="Times" charset="0"/>
              <a:buNone/>
            </a:pPr>
            <a:endParaRPr lang="fr-FR" dirty="0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1"/>
          <p:cNvSpPr>
            <a:spLocks noGrp="1"/>
          </p:cNvSpPr>
          <p:nvPr>
            <p:ph type="title"/>
          </p:nvPr>
        </p:nvSpPr>
        <p:spPr>
          <a:xfrm>
            <a:off x="2133600" y="908720"/>
            <a:ext cx="6324600" cy="792088"/>
          </a:xfrm>
        </p:spPr>
        <p:txBody>
          <a:bodyPr>
            <a:normAutofit fontScale="90000"/>
          </a:bodyPr>
          <a:lstStyle/>
          <a:p>
            <a:r>
              <a:rPr lang="fr-FR" sz="3200" dirty="0" smtClean="0">
                <a:latin typeface="Arial" charset="0"/>
                <a:ea typeface="ＭＳ Ｐゴシック" charset="-128"/>
              </a:rPr>
              <a:t>Les Métiers</a:t>
            </a:r>
            <a:r>
              <a:rPr lang="fr-FR" sz="2400" dirty="0" smtClean="0">
                <a:latin typeface="Arial" charset="0"/>
                <a:ea typeface="ＭＳ Ｐゴシック" charset="-128"/>
              </a:rPr>
              <a:t/>
            </a:r>
            <a:br>
              <a:rPr lang="fr-FR" sz="2400" dirty="0" smtClean="0">
                <a:latin typeface="Arial" charset="0"/>
                <a:ea typeface="ＭＳ Ｐゴシック" charset="-128"/>
              </a:rPr>
            </a:br>
            <a:endParaRPr lang="fr-FR" sz="2400" dirty="0" smtClean="0">
              <a:latin typeface="Arial" charset="0"/>
              <a:ea typeface="ＭＳ Ｐゴシック" charset="-128"/>
            </a:endParaRPr>
          </a:p>
        </p:txBody>
      </p:sp>
      <p:sp>
        <p:nvSpPr>
          <p:cNvPr id="19459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77072"/>
          </a:xfrm>
        </p:spPr>
        <p:txBody>
          <a:bodyPr/>
          <a:lstStyle/>
          <a:p>
            <a:r>
              <a:rPr lang="fr-FR" dirty="0" smtClean="0">
                <a:latin typeface="Arial" charset="0"/>
                <a:ea typeface="ＭＳ Ｐゴシック" charset="-128"/>
                <a:cs typeface="ＭＳ Ｐゴシック" charset="-128"/>
              </a:rPr>
              <a:t>En amont :</a:t>
            </a:r>
          </a:p>
          <a:p>
            <a:pPr lvl="1"/>
            <a:r>
              <a:rPr lang="fr-FR" sz="1800" dirty="0" smtClean="0">
                <a:latin typeface="Arial" charset="0"/>
                <a:ea typeface="ＭＳ Ｐゴシック" charset="-128"/>
                <a:cs typeface="ＭＳ Ｐゴシック" charset="-128"/>
              </a:rPr>
              <a:t>Montage de projets en partenariat (bilatéraux, multilatéraux)</a:t>
            </a:r>
          </a:p>
          <a:p>
            <a:pPr lvl="1"/>
            <a:r>
              <a:rPr lang="fr-FR" sz="1800" dirty="0" smtClean="0">
                <a:latin typeface="Arial" charset="0"/>
                <a:ea typeface="ＭＳ Ｐゴシック" charset="-128"/>
                <a:cs typeface="ＭＳ Ｐゴシック" charset="-128"/>
              </a:rPr>
              <a:t>Négociation des accords  de consortium</a:t>
            </a:r>
          </a:p>
          <a:p>
            <a:pPr lvl="1"/>
            <a:r>
              <a:rPr lang="fr-FR" sz="1800" dirty="0" smtClean="0">
                <a:latin typeface="Arial" charset="0"/>
                <a:ea typeface="ＭＳ Ｐゴシック" charset="-128"/>
                <a:cs typeface="ＭＳ Ｐゴシック" charset="-128"/>
              </a:rPr>
              <a:t>Soutien aux laboratoires pour répondre aux appels (FP7)</a:t>
            </a:r>
          </a:p>
          <a:p>
            <a:pPr lvl="1">
              <a:buFontTx/>
              <a:buNone/>
            </a:pPr>
            <a:r>
              <a:rPr lang="fr-FR" sz="1800" dirty="0" smtClean="0"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</a:p>
          <a:p>
            <a:r>
              <a:rPr lang="fr-FR" dirty="0" smtClean="0">
                <a:latin typeface="Arial" charset="0"/>
                <a:ea typeface="ＭＳ Ｐゴシック" charset="-128"/>
                <a:cs typeface="ＭＳ Ｐゴシック" charset="-128"/>
              </a:rPr>
              <a:t>Très en amont :</a:t>
            </a:r>
          </a:p>
          <a:p>
            <a:pPr lvl="1"/>
            <a:r>
              <a:rPr lang="fr-FR" sz="1800" dirty="0" smtClean="0">
                <a:latin typeface="Arial" charset="0"/>
                <a:ea typeface="ＭＳ Ｐゴシック" charset="-128"/>
                <a:cs typeface="ＭＳ Ｐゴシック" charset="-128"/>
              </a:rPr>
              <a:t>Animation technologique</a:t>
            </a:r>
          </a:p>
          <a:p>
            <a:pPr lvl="1"/>
            <a:r>
              <a:rPr lang="fr-FR" sz="1800" dirty="0" smtClean="0">
                <a:latin typeface="Arial" charset="0"/>
                <a:ea typeface="ＭＳ Ｐゴシック" charset="-128"/>
                <a:cs typeface="ＭＳ Ｐゴシック" charset="-128"/>
              </a:rPr>
              <a:t>Activités de Parc scientifique</a:t>
            </a:r>
          </a:p>
          <a:p>
            <a:pPr lvl="1"/>
            <a:r>
              <a:rPr lang="fr-FR" sz="1800" dirty="0" smtClean="0">
                <a:latin typeface="Arial" charset="0"/>
                <a:ea typeface="ＭＳ Ｐゴシック" charset="-128"/>
                <a:cs typeface="ＭＳ Ｐゴシック" charset="-128"/>
              </a:rPr>
              <a:t>Formation continuée</a:t>
            </a:r>
          </a:p>
          <a:p>
            <a:pPr lvl="1"/>
            <a:r>
              <a:rPr lang="fr-FR" sz="1800" dirty="0" smtClean="0">
                <a:latin typeface="Arial" charset="0"/>
                <a:ea typeface="ＭＳ Ｐゴシック" charset="-128"/>
                <a:cs typeface="ＭＳ Ｐゴシック" charset="-128"/>
              </a:rPr>
              <a:t>Promotion de l’université en B to B (portes ouvertes, internet, …) </a:t>
            </a:r>
          </a:p>
          <a:p>
            <a:pPr>
              <a:buFont typeface="Times" charset="0"/>
              <a:buNone/>
            </a:pPr>
            <a:endParaRPr lang="fr-FR" sz="1800" dirty="0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1"/>
          <p:cNvSpPr>
            <a:spLocks noGrp="1"/>
          </p:cNvSpPr>
          <p:nvPr>
            <p:ph type="title"/>
          </p:nvPr>
        </p:nvSpPr>
        <p:spPr>
          <a:xfrm>
            <a:off x="2133600" y="908720"/>
            <a:ext cx="6324600" cy="576064"/>
          </a:xfrm>
        </p:spPr>
        <p:txBody>
          <a:bodyPr>
            <a:normAutofit fontScale="90000"/>
          </a:bodyPr>
          <a:lstStyle/>
          <a:p>
            <a:r>
              <a:rPr lang="fr-FR" sz="3200" dirty="0" smtClean="0">
                <a:latin typeface="Arial" charset="0"/>
                <a:ea typeface="ＭＳ Ｐゴシック" charset="-128"/>
              </a:rPr>
              <a:t>Les Métiers</a:t>
            </a:r>
            <a:r>
              <a:rPr lang="fr-FR" sz="2400" dirty="0" smtClean="0">
                <a:latin typeface="Arial" charset="0"/>
                <a:ea typeface="ＭＳ Ｐゴシック" charset="-128"/>
              </a:rPr>
              <a:t/>
            </a:r>
            <a:br>
              <a:rPr lang="fr-FR" sz="2400" dirty="0" smtClean="0">
                <a:latin typeface="Arial" charset="0"/>
                <a:ea typeface="ＭＳ Ｐゴシック" charset="-128"/>
              </a:rPr>
            </a:br>
            <a:endParaRPr lang="fr-FR" sz="2400" dirty="0" smtClean="0">
              <a:latin typeface="Arial" charset="0"/>
              <a:ea typeface="ＭＳ Ｐゴシック" charset="-128"/>
            </a:endParaRPr>
          </a:p>
        </p:txBody>
      </p:sp>
      <p:sp>
        <p:nvSpPr>
          <p:cNvPr id="2048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9080"/>
          </a:xfrm>
        </p:spPr>
        <p:txBody>
          <a:bodyPr>
            <a:normAutofit/>
          </a:bodyPr>
          <a:lstStyle/>
          <a:p>
            <a:r>
              <a:rPr lang="fr-FR" dirty="0" smtClean="0">
                <a:latin typeface="Arial" charset="0"/>
                <a:ea typeface="ＭＳ Ｐゴシック" charset="-128"/>
                <a:cs typeface="ＭＳ Ｐゴシック" charset="-128"/>
              </a:rPr>
              <a:t>En aval :</a:t>
            </a:r>
          </a:p>
          <a:p>
            <a:pPr lvl="1"/>
            <a:r>
              <a:rPr lang="fr-FR" sz="1800" dirty="0" smtClean="0">
                <a:latin typeface="Arial" charset="0"/>
                <a:ea typeface="ＭＳ Ｐゴシック" charset="-128"/>
                <a:cs typeface="ＭＳ Ｐゴシック" charset="-128"/>
              </a:rPr>
              <a:t>Business développement, études de marché</a:t>
            </a:r>
          </a:p>
          <a:p>
            <a:pPr lvl="1"/>
            <a:r>
              <a:rPr lang="fr-FR" sz="1800" dirty="0" smtClean="0">
                <a:latin typeface="Arial" charset="0"/>
                <a:ea typeface="ＭＳ Ｐゴシック" charset="-128"/>
                <a:cs typeface="ＭＳ Ｐゴシック" charset="-128"/>
              </a:rPr>
              <a:t>Plans d’affaires spin-</a:t>
            </a:r>
            <a:r>
              <a:rPr lang="fr-FR" sz="1800" dirty="0" err="1" smtClean="0">
                <a:latin typeface="Arial" charset="0"/>
                <a:ea typeface="ＭＳ Ｐゴシック" charset="-128"/>
                <a:cs typeface="ＭＳ Ｐゴシック" charset="-128"/>
              </a:rPr>
              <a:t>offs</a:t>
            </a:r>
            <a:endParaRPr lang="fr-FR" sz="1800" dirty="0" smtClean="0">
              <a:latin typeface="Arial" charset="0"/>
              <a:ea typeface="ＭＳ Ｐゴシック" charset="-128"/>
              <a:cs typeface="ＭＳ Ｐゴシック" charset="-128"/>
            </a:endParaRPr>
          </a:p>
          <a:p>
            <a:pPr lvl="1"/>
            <a:r>
              <a:rPr lang="fr-FR" sz="1800" dirty="0" smtClean="0">
                <a:latin typeface="Arial" charset="0"/>
                <a:ea typeface="ＭＳ Ｐゴシック" charset="-128"/>
                <a:cs typeface="ＭＳ Ｐゴシック" charset="-128"/>
              </a:rPr>
              <a:t>Coaching d’entrepreneurs</a:t>
            </a:r>
          </a:p>
          <a:p>
            <a:pPr lvl="1"/>
            <a:r>
              <a:rPr lang="fr-FR" sz="1800" dirty="0" smtClean="0">
                <a:latin typeface="Arial" charset="0"/>
                <a:ea typeface="ＭＳ Ｐゴシック" charset="-128"/>
                <a:cs typeface="ＭＳ Ｐゴシック" charset="-128"/>
              </a:rPr>
              <a:t>Formation en management, de création d’entreprises</a:t>
            </a:r>
          </a:p>
          <a:p>
            <a:pPr lvl="1">
              <a:buFontTx/>
              <a:buNone/>
            </a:pPr>
            <a:endParaRPr lang="fr-FR" sz="1800" dirty="0" smtClean="0"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fr-FR" dirty="0" smtClean="0">
                <a:latin typeface="Arial" charset="0"/>
                <a:ea typeface="ＭＳ Ｐゴシック" charset="-128"/>
                <a:cs typeface="ＭＳ Ｐゴシック" charset="-128"/>
              </a:rPr>
              <a:t>Très en aval :</a:t>
            </a:r>
          </a:p>
          <a:p>
            <a:pPr lvl="1"/>
            <a:r>
              <a:rPr lang="fr-FR" sz="1800" dirty="0" smtClean="0">
                <a:latin typeface="Arial" charset="0"/>
                <a:ea typeface="ＭＳ Ｐゴシック" charset="-128"/>
                <a:cs typeface="ＭＳ Ｐゴシック" charset="-128"/>
              </a:rPr>
              <a:t>Création d’entreprises spin-off</a:t>
            </a:r>
          </a:p>
          <a:p>
            <a:pPr lvl="1"/>
            <a:r>
              <a:rPr lang="fr-FR" sz="1800" dirty="0" smtClean="0">
                <a:latin typeface="Arial" charset="0"/>
                <a:ea typeface="ＭＳ Ｐゴシック" charset="-128"/>
                <a:cs typeface="ＭＳ Ｐゴシック" charset="-128"/>
              </a:rPr>
              <a:t>Investissement</a:t>
            </a:r>
          </a:p>
          <a:p>
            <a:pPr lvl="1"/>
            <a:r>
              <a:rPr lang="fr-FR" sz="1800" dirty="0" smtClean="0">
                <a:latin typeface="Arial" charset="0"/>
                <a:ea typeface="ＭＳ Ｐゴシック" charset="-128"/>
                <a:cs typeface="ＭＳ Ｐゴシック" charset="-128"/>
              </a:rPr>
              <a:t>Accompagnement de 1</a:t>
            </a:r>
            <a:r>
              <a:rPr lang="fr-FR" sz="1800" baseline="30000" dirty="0" smtClean="0">
                <a:latin typeface="Arial" charset="0"/>
                <a:ea typeface="ＭＳ Ｐゴシック" charset="-128"/>
                <a:cs typeface="ＭＳ Ｐゴシック" charset="-128"/>
              </a:rPr>
              <a:t>ère</a:t>
            </a:r>
            <a:r>
              <a:rPr lang="fr-FR" sz="1800" dirty="0" smtClean="0">
                <a:latin typeface="Arial" charset="0"/>
                <a:ea typeface="ＭＳ Ｐゴシック" charset="-128"/>
                <a:cs typeface="ＭＳ Ｐゴシック" charset="-128"/>
              </a:rPr>
              <a:t> ligne, de 2</a:t>
            </a:r>
            <a:r>
              <a:rPr lang="fr-FR" sz="1800" baseline="30000" dirty="0" smtClean="0">
                <a:latin typeface="Arial" charset="0"/>
                <a:ea typeface="ＭＳ Ｐゴシック" charset="-128"/>
                <a:cs typeface="ＭＳ Ｐゴシック" charset="-128"/>
              </a:rPr>
              <a:t>de</a:t>
            </a:r>
            <a:r>
              <a:rPr lang="fr-FR" sz="1800" dirty="0" smtClean="0">
                <a:latin typeface="Arial" charset="0"/>
                <a:ea typeface="ＭＳ Ｐゴシック" charset="-128"/>
                <a:cs typeface="ＭＳ Ｐゴシック" charset="-128"/>
              </a:rPr>
              <a:t> ligne</a:t>
            </a:r>
          </a:p>
          <a:p>
            <a:pPr lvl="1"/>
            <a:r>
              <a:rPr lang="fr-FR" sz="1800" dirty="0" smtClean="0">
                <a:latin typeface="Arial" charset="0"/>
                <a:ea typeface="ＭＳ Ｐゴシック" charset="-128"/>
                <a:cs typeface="ＭＳ Ｐゴシック" charset="-128"/>
              </a:rPr>
              <a:t>Soutien au développement commercial</a:t>
            </a:r>
            <a:r>
              <a:rPr lang="fr-FR" sz="1400" dirty="0" smtClean="0"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</a:p>
          <a:p>
            <a:pPr>
              <a:buFont typeface="Times" charset="0"/>
              <a:buNone/>
            </a:pPr>
            <a:endParaRPr lang="fr-FR" sz="1800" dirty="0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867</TotalTime>
  <Words>882</Words>
  <Application>Microsoft Macintosh PowerPoint</Application>
  <PresentationFormat>Présentation à l'écran (4:3)</PresentationFormat>
  <Paragraphs>208</Paragraphs>
  <Slides>19</Slides>
  <Notes>4</Notes>
  <HiddenSlides>0</HiddenSlides>
  <MMClips>0</MMClips>
  <ScaleCrop>false</ScaleCrop>
  <HeadingPairs>
    <vt:vector size="6" baseType="variant">
      <vt:variant>
        <vt:lpstr>Modèle de conception</vt:lpstr>
      </vt:variant>
      <vt:variant>
        <vt:i4>1</vt:i4>
      </vt:variant>
      <vt:variant>
        <vt:lpstr>Liaisons</vt:lpstr>
      </vt:variant>
      <vt:variant>
        <vt:i4>4</vt:i4>
      </vt:variant>
      <vt:variant>
        <vt:lpstr>Titres des diapositives</vt:lpstr>
      </vt:variant>
      <vt:variant>
        <vt:i4>19</vt:i4>
      </vt:variant>
    </vt:vector>
  </HeadingPairs>
  <TitlesOfParts>
    <vt:vector size="24" baseType="lpstr">
      <vt:lpstr>Thème Office</vt:lpstr>
      <vt:lpstr>???</vt:lpstr>
      <vt:lpstr>???</vt:lpstr>
      <vt:lpstr>???</vt:lpstr>
      <vt:lpstr>???</vt:lpstr>
      <vt:lpstr>  Congrès C.U.R.I.E. 20 ans de formation ! Et demain ?  Tours, 8 juin 2011 </vt:lpstr>
      <vt:lpstr>20 ans …</vt:lpstr>
      <vt:lpstr>Diapositive 3</vt:lpstr>
      <vt:lpstr>Quel périmètre d’actions ?  Question : Quels métiers ?  </vt:lpstr>
      <vt:lpstr>Changement de paradigme </vt:lpstr>
      <vt:lpstr>Les Défis </vt:lpstr>
      <vt:lpstr>Les Métiers </vt:lpstr>
      <vt:lpstr>Les Métiers </vt:lpstr>
      <vt:lpstr>Les Métiers </vt:lpstr>
      <vt:lpstr>Diapositive 10</vt:lpstr>
      <vt:lpstr>Diapositive 11</vt:lpstr>
      <vt:lpstr>Diapositive 12</vt:lpstr>
      <vt:lpstr>Les Modèles de TTO </vt:lpstr>
      <vt:lpstr>Les équipes </vt:lpstr>
      <vt:lpstr>Quelles formations alors ? </vt:lpstr>
      <vt:lpstr>Diapositive 16</vt:lpstr>
      <vt:lpstr>Diapositive 17</vt:lpstr>
      <vt:lpstr>Quelle carrière ? </vt:lpstr>
      <vt:lpstr>Conclusions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Administrateur</dc:creator>
  <cp:lastModifiedBy>Michel Morant</cp:lastModifiedBy>
  <cp:revision>53</cp:revision>
  <dcterms:created xsi:type="dcterms:W3CDTF">2011-06-04T00:44:26Z</dcterms:created>
  <dcterms:modified xsi:type="dcterms:W3CDTF">2011-06-04T02:29:18Z</dcterms:modified>
</cp:coreProperties>
</file>