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gif" ContentType="image/gif"/>
  <Default Extension="tiff" ContentType="image/tif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6" r:id="rId2"/>
  </p:sldIdLst>
  <p:sldSz cx="30279975" cy="42808525"/>
  <p:notesSz cx="6858000" cy="9144000"/>
  <p:defaultTextStyle>
    <a:defPPr>
      <a:defRPr lang="fr-FR"/>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Lg" initials="U" lastIdx="26" clrIdx="0"/>
  <p:cmAuthor id="1" name="François Verheggen" initials="FV" lastIdx="1" clrIdx="1"/>
  <p:cmAuthor id="2" name=" Axel Vandereycken" initials="AV" lastIdx="3"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CCFF99"/>
    <a:srgbClr val="99FF33"/>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57" autoAdjust="0"/>
  </p:normalViewPr>
  <p:slideViewPr>
    <p:cSldViewPr>
      <p:cViewPr>
        <p:scale>
          <a:sx n="30" d="100"/>
          <a:sy n="30" d="100"/>
        </p:scale>
        <p:origin x="-888" y="-62"/>
      </p:cViewPr>
      <p:guideLst>
        <p:guide orient="horz" pos="13483"/>
        <p:guide pos="9537"/>
      </p:guideLst>
    </p:cSldViewPr>
  </p:slideViewPr>
  <p:notesTextViewPr>
    <p:cViewPr>
      <p:scale>
        <a:sx n="100" d="100"/>
        <a:sy n="100" d="100"/>
      </p:scale>
      <p:origin x="0" y="0"/>
    </p:cViewPr>
  </p:notesTextViewPr>
  <p:notesViewPr>
    <p:cSldViewPr>
      <p:cViewPr varScale="1">
        <p:scale>
          <a:sx n="64" d="100"/>
          <a:sy n="64" d="100"/>
        </p:scale>
        <p:origin x="-3144" y="-77"/>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1D62C0-8FE7-4887-9582-B9A8CCDA38E1}" type="datetimeFigureOut">
              <a:rPr lang="fr-BE" smtClean="0"/>
              <a:pPr/>
              <a:t>11/07/2011</a:t>
            </a:fld>
            <a:endParaRPr lang="fr-BE"/>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E903AC-BAB3-401F-A3C6-9A9DDC7C1B5B}" type="slidenum">
              <a:rPr lang="fr-BE" smtClean="0"/>
              <a:pPr/>
              <a:t>‹N°›</a:t>
            </a:fld>
            <a:endParaRPr lang="fr-B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a:p>
        </p:txBody>
      </p:sp>
      <p:sp>
        <p:nvSpPr>
          <p:cNvPr id="4" name="Espace réservé du numéro de diapositive 3"/>
          <p:cNvSpPr>
            <a:spLocks noGrp="1"/>
          </p:cNvSpPr>
          <p:nvPr>
            <p:ph type="sldNum" sz="quarter" idx="10"/>
          </p:nvPr>
        </p:nvSpPr>
        <p:spPr/>
        <p:txBody>
          <a:bodyPr/>
          <a:lstStyle/>
          <a:p>
            <a:fld id="{BCE903AC-BAB3-401F-A3C6-9A9DDC7C1B5B}" type="slidenum">
              <a:rPr lang="fr-BE" smtClean="0"/>
              <a:pPr/>
              <a:t>1</a:t>
            </a:fld>
            <a:endParaRPr lang="fr-B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270998" y="13298398"/>
            <a:ext cx="25737979" cy="917608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4541996" y="24258164"/>
            <a:ext cx="21195983" cy="10939956"/>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45C31CAA-C8CE-4AA7-A951-DC3585D1BDB7}" type="datetimeFigureOut">
              <a:rPr lang="fr-BE" smtClean="0"/>
              <a:pPr/>
              <a:t>11/07/2011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E8C50AFA-0209-4377-BF54-991138F82C44}"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45C31CAA-C8CE-4AA7-A951-DC3585D1BDB7}" type="datetimeFigureOut">
              <a:rPr lang="fr-BE" smtClean="0"/>
              <a:pPr/>
              <a:t>11/07/2011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E8C50AFA-0209-4377-BF54-991138F82C44}"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1952982" y="1714333"/>
            <a:ext cx="6812994" cy="36525976"/>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1513999" y="1714333"/>
            <a:ext cx="19934317" cy="36525976"/>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45C31CAA-C8CE-4AA7-A951-DC3585D1BDB7}" type="datetimeFigureOut">
              <a:rPr lang="fr-BE" smtClean="0"/>
              <a:pPr/>
              <a:t>11/07/2011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E8C50AFA-0209-4377-BF54-991138F82C44}"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45C31CAA-C8CE-4AA7-A951-DC3585D1BDB7}" type="datetimeFigureOut">
              <a:rPr lang="fr-BE" smtClean="0"/>
              <a:pPr/>
              <a:t>11/07/2011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E8C50AFA-0209-4377-BF54-991138F82C44}"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391910" y="27508442"/>
            <a:ext cx="25737979" cy="8502249"/>
          </a:xfrm>
        </p:spPr>
        <p:txBody>
          <a:bodyPr anchor="t"/>
          <a:lstStyle>
            <a:lvl1pPr algn="l">
              <a:defRPr sz="183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2391910" y="18144085"/>
            <a:ext cx="25737979" cy="9364360"/>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5C31CAA-C8CE-4AA7-A951-DC3585D1BDB7}" type="datetimeFigureOut">
              <a:rPr lang="fr-BE" smtClean="0"/>
              <a:pPr/>
              <a:t>11/07/2011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E8C50AFA-0209-4377-BF54-991138F82C44}"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1513999" y="9988663"/>
            <a:ext cx="13373656" cy="28251646"/>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15392320" y="9988663"/>
            <a:ext cx="13373656" cy="28251646"/>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45C31CAA-C8CE-4AA7-A951-DC3585D1BDB7}" type="datetimeFigureOut">
              <a:rPr lang="fr-BE" smtClean="0"/>
              <a:pPr/>
              <a:t>11/07/2011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E8C50AFA-0209-4377-BF54-991138F82C44}"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1514001" y="9582373"/>
            <a:ext cx="13378914"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514001" y="13575850"/>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15381810" y="9582373"/>
            <a:ext cx="13384168"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5381810" y="13575850"/>
            <a:ext cx="13384168"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45C31CAA-C8CE-4AA7-A951-DC3585D1BDB7}" type="datetimeFigureOut">
              <a:rPr lang="fr-BE" smtClean="0"/>
              <a:pPr/>
              <a:t>11/07/2011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E8C50AFA-0209-4377-BF54-991138F82C44}"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45C31CAA-C8CE-4AA7-A951-DC3585D1BDB7}" type="datetimeFigureOut">
              <a:rPr lang="fr-BE" smtClean="0"/>
              <a:pPr/>
              <a:t>11/07/2011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E8C50AFA-0209-4377-BF54-991138F82C44}"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5C31CAA-C8CE-4AA7-A951-DC3585D1BDB7}" type="datetimeFigureOut">
              <a:rPr lang="fr-BE" smtClean="0"/>
              <a:pPr/>
              <a:t>11/07/2011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E8C50AFA-0209-4377-BF54-991138F82C44}"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14001" y="1704415"/>
            <a:ext cx="9961904" cy="7253667"/>
          </a:xfrm>
        </p:spPr>
        <p:txBody>
          <a:bodyPr anchor="b"/>
          <a:lstStyle>
            <a:lvl1pPr algn="l">
              <a:defRPr sz="9100" b="1"/>
            </a:lvl1pPr>
          </a:lstStyle>
          <a:p>
            <a:r>
              <a:rPr lang="fr-FR" smtClean="0"/>
              <a:t>Cliquez pour modifier le style du titre</a:t>
            </a:r>
            <a:endParaRPr lang="fr-BE"/>
          </a:p>
        </p:txBody>
      </p:sp>
      <p:sp>
        <p:nvSpPr>
          <p:cNvPr id="3" name="Espace réservé du contenu 2"/>
          <p:cNvSpPr>
            <a:spLocks noGrp="1"/>
          </p:cNvSpPr>
          <p:nvPr>
            <p:ph idx="1"/>
          </p:nvPr>
        </p:nvSpPr>
        <p:spPr>
          <a:xfrm>
            <a:off x="11838629" y="1704417"/>
            <a:ext cx="16927349" cy="36535892"/>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1514001" y="8958084"/>
            <a:ext cx="9961904" cy="29282225"/>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5C31CAA-C8CE-4AA7-A951-DC3585D1BDB7}" type="datetimeFigureOut">
              <a:rPr lang="fr-BE" smtClean="0"/>
              <a:pPr/>
              <a:t>11/07/2011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E8C50AFA-0209-4377-BF54-991138F82C44}"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935087" y="29965970"/>
            <a:ext cx="18167985" cy="3537654"/>
          </a:xfrm>
        </p:spPr>
        <p:txBody>
          <a:bodyPr anchor="b"/>
          <a:lstStyle>
            <a:lvl1pPr algn="l">
              <a:defRPr sz="91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5935087" y="3825019"/>
            <a:ext cx="18167985" cy="2568511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fr-BE"/>
          </a:p>
        </p:txBody>
      </p:sp>
      <p:sp>
        <p:nvSpPr>
          <p:cNvPr id="4" name="Espace réservé du texte 3"/>
          <p:cNvSpPr>
            <a:spLocks noGrp="1"/>
          </p:cNvSpPr>
          <p:nvPr>
            <p:ph type="body" sz="half" idx="2"/>
          </p:nvPr>
        </p:nvSpPr>
        <p:spPr>
          <a:xfrm>
            <a:off x="5935087" y="33503624"/>
            <a:ext cx="18167985" cy="5024051"/>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5C31CAA-C8CE-4AA7-A951-DC3585D1BDB7}" type="datetimeFigureOut">
              <a:rPr lang="fr-BE" smtClean="0"/>
              <a:pPr/>
              <a:t>11/07/2011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E8C50AFA-0209-4377-BF54-991138F82C44}"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513999" y="1714326"/>
            <a:ext cx="27251978" cy="7134754"/>
          </a:xfrm>
          <a:prstGeom prst="rect">
            <a:avLst/>
          </a:prstGeom>
        </p:spPr>
        <p:txBody>
          <a:bodyPr vert="horz" lIns="417643" tIns="208822" rIns="417643" bIns="208822"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1513999" y="9988663"/>
            <a:ext cx="27251978" cy="28251646"/>
          </a:xfrm>
          <a:prstGeom prst="rect">
            <a:avLst/>
          </a:prstGeom>
        </p:spPr>
        <p:txBody>
          <a:bodyPr vert="horz" lIns="417643" tIns="208822" rIns="417643" bIns="208822"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1513998" y="39677166"/>
            <a:ext cx="7065328" cy="2279156"/>
          </a:xfrm>
          <a:prstGeom prst="rect">
            <a:avLst/>
          </a:prstGeom>
        </p:spPr>
        <p:txBody>
          <a:bodyPr vert="horz" lIns="417643" tIns="208822" rIns="417643" bIns="208822" rtlCol="0" anchor="ctr"/>
          <a:lstStyle>
            <a:lvl1pPr algn="l">
              <a:defRPr sz="5500">
                <a:solidFill>
                  <a:schemeClr val="tx1">
                    <a:tint val="75000"/>
                  </a:schemeClr>
                </a:solidFill>
              </a:defRPr>
            </a:lvl1pPr>
          </a:lstStyle>
          <a:p>
            <a:fld id="{45C31CAA-C8CE-4AA7-A951-DC3585D1BDB7}" type="datetimeFigureOut">
              <a:rPr lang="fr-BE" smtClean="0"/>
              <a:pPr/>
              <a:t>11/07/2011</a:t>
            </a:fld>
            <a:endParaRPr lang="fr-BE"/>
          </a:p>
        </p:txBody>
      </p:sp>
      <p:sp>
        <p:nvSpPr>
          <p:cNvPr id="5" name="Espace réservé du pied de page 4"/>
          <p:cNvSpPr>
            <a:spLocks noGrp="1"/>
          </p:cNvSpPr>
          <p:nvPr>
            <p:ph type="ftr" sz="quarter" idx="3"/>
          </p:nvPr>
        </p:nvSpPr>
        <p:spPr>
          <a:xfrm>
            <a:off x="10345658" y="39677166"/>
            <a:ext cx="9588659" cy="2279156"/>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21700649" y="39677166"/>
            <a:ext cx="7065328" cy="2279156"/>
          </a:xfrm>
          <a:prstGeom prst="rect">
            <a:avLst/>
          </a:prstGeom>
        </p:spPr>
        <p:txBody>
          <a:bodyPr vert="horz" lIns="417643" tIns="208822" rIns="417643" bIns="208822" rtlCol="0" anchor="ctr"/>
          <a:lstStyle>
            <a:lvl1pPr algn="r">
              <a:defRPr sz="5500">
                <a:solidFill>
                  <a:schemeClr val="tx1">
                    <a:tint val="75000"/>
                  </a:schemeClr>
                </a:solidFill>
              </a:defRPr>
            </a:lvl1pPr>
          </a:lstStyle>
          <a:p>
            <a:fld id="{E8C50AFA-0209-4377-BF54-991138F82C44}"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fr-FR"/>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emf"/><Relationship Id="rId13" Type="http://schemas.openxmlformats.org/officeDocument/2006/relationships/image" Target="../media/image11.tiff"/><Relationship Id="rId3" Type="http://schemas.openxmlformats.org/officeDocument/2006/relationships/image" Target="../media/image1.png"/><Relationship Id="rId7" Type="http://schemas.openxmlformats.org/officeDocument/2006/relationships/image" Target="../media/image5.emf"/><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11" Type="http://schemas.openxmlformats.org/officeDocument/2006/relationships/image" Target="../media/image9.emf"/><Relationship Id="rId5" Type="http://schemas.openxmlformats.org/officeDocument/2006/relationships/image" Target="../media/image3.gif"/><Relationship Id="rId10" Type="http://schemas.openxmlformats.org/officeDocument/2006/relationships/image" Target="../media/image8.emf"/><Relationship Id="rId4" Type="http://schemas.openxmlformats.org/officeDocument/2006/relationships/image" Target="../media/image2.gif"/><Relationship Id="rId9"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92D050">
                <a:alpha val="50000"/>
              </a:srgbClr>
            </a:gs>
            <a:gs pos="51000">
              <a:srgbClr val="92D050">
                <a:alpha val="51000"/>
              </a:srgbClr>
            </a:gs>
            <a:gs pos="100000">
              <a:srgbClr val="92D050">
                <a:alpha val="50000"/>
              </a:srgbClr>
            </a:gs>
          </a:gsLst>
          <a:path path="circle">
            <a:fillToRect l="100000" t="100000"/>
          </a:path>
          <a:tileRect r="-100000" b="-100000"/>
        </a:gradFill>
        <a:effectLst/>
      </p:bgPr>
    </p:bg>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7453355" y="1170014"/>
            <a:ext cx="1844162" cy="1921455"/>
          </a:xfrm>
          <a:prstGeom prst="rect">
            <a:avLst/>
          </a:prstGeom>
          <a:noFill/>
          <a:ln w="9525">
            <a:noFill/>
            <a:miter lim="800000"/>
            <a:headEnd/>
            <a:tailEnd/>
          </a:ln>
        </p:spPr>
      </p:pic>
      <p:pic>
        <p:nvPicPr>
          <p:cNvPr id="6" name="Picture 4"/>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26908" y="3473088"/>
            <a:ext cx="3495855" cy="1225318"/>
          </a:xfrm>
          <a:prstGeom prst="rect">
            <a:avLst/>
          </a:prstGeom>
          <a:noFill/>
          <a:ln w="9525">
            <a:noFill/>
            <a:miter lim="800000"/>
            <a:headEnd/>
            <a:tailEnd/>
          </a:ln>
          <a:effectLst/>
        </p:spPr>
      </p:pic>
      <p:pic>
        <p:nvPicPr>
          <p:cNvPr id="7" name="Picture 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103920" y="953990"/>
            <a:ext cx="2514788" cy="1944216"/>
          </a:xfrm>
          <a:prstGeom prst="rect">
            <a:avLst/>
          </a:prstGeom>
          <a:noFill/>
          <a:ln w="9525">
            <a:noFill/>
            <a:miter lim="800000"/>
            <a:headEnd/>
            <a:tailEnd/>
          </a:ln>
          <a:effectLst/>
        </p:spPr>
      </p:pic>
      <p:sp>
        <p:nvSpPr>
          <p:cNvPr id="8" name="ZoneTexte 7"/>
          <p:cNvSpPr txBox="1"/>
          <p:nvPr/>
        </p:nvSpPr>
        <p:spPr>
          <a:xfrm>
            <a:off x="4554811" y="1098006"/>
            <a:ext cx="22255473" cy="3191712"/>
          </a:xfrm>
          <a:prstGeom prst="rect">
            <a:avLst/>
          </a:prstGeom>
          <a:solidFill>
            <a:srgbClr val="FFFFCC"/>
          </a:solidFill>
          <a:ln w="28575">
            <a:solidFill>
              <a:schemeClr val="tx1"/>
            </a:solidFill>
          </a:ln>
        </p:spPr>
        <p:txBody>
          <a:bodyPr wrap="square" lIns="417643" tIns="208822" rIns="417643" bIns="208822" rtlCol="0">
            <a:spAutoFit/>
          </a:bodyPr>
          <a:lstStyle/>
          <a:p>
            <a:pPr algn="ctr"/>
            <a:r>
              <a:rPr lang="en-GB" sz="6000" b="1" cap="small" dirty="0" smtClean="0">
                <a:latin typeface="Garamond" pitchFamily="18" charset="0"/>
              </a:rPr>
              <a:t>Implication of hydrocarbons in the aggregation behaviour of </a:t>
            </a:r>
            <a:r>
              <a:rPr lang="en-GB" sz="6000" b="1" i="1" cap="small" dirty="0" smtClean="0">
                <a:latin typeface="Garamond" pitchFamily="18" charset="0"/>
              </a:rPr>
              <a:t>Harmonia axyridis </a:t>
            </a:r>
            <a:r>
              <a:rPr lang="en-GB" sz="6000" b="1" cap="small" dirty="0" smtClean="0">
                <a:latin typeface="Garamond" pitchFamily="18" charset="0"/>
              </a:rPr>
              <a:t>(PALLAS) </a:t>
            </a:r>
          </a:p>
          <a:p>
            <a:pPr algn="ctr"/>
            <a:r>
              <a:rPr lang="en-GB" sz="6000" b="1" cap="small" dirty="0" smtClean="0">
                <a:latin typeface="Garamond" pitchFamily="18" charset="0"/>
              </a:rPr>
              <a:t>(Coleoptera : Coccinellidae)</a:t>
            </a:r>
            <a:endParaRPr lang="en-GB" dirty="0"/>
          </a:p>
        </p:txBody>
      </p:sp>
      <p:sp>
        <p:nvSpPr>
          <p:cNvPr id="14" name="ZoneTexte 13"/>
          <p:cNvSpPr txBox="1"/>
          <p:nvPr/>
        </p:nvSpPr>
        <p:spPr>
          <a:xfrm>
            <a:off x="16652155" y="41782526"/>
            <a:ext cx="13033448" cy="707886"/>
          </a:xfrm>
          <a:prstGeom prst="rect">
            <a:avLst/>
          </a:prstGeom>
          <a:noFill/>
        </p:spPr>
        <p:txBody>
          <a:bodyPr wrap="square" rtlCol="0">
            <a:spAutoFit/>
          </a:bodyPr>
          <a:lstStyle/>
          <a:p>
            <a:pPr algn="r"/>
            <a:r>
              <a:rPr lang="en-GB" sz="2000" dirty="0" smtClean="0"/>
              <a:t>Contact : Ir. </a:t>
            </a:r>
            <a:r>
              <a:rPr lang="en-GB" sz="2000" dirty="0" err="1" smtClean="0"/>
              <a:t>Durieux</a:t>
            </a:r>
            <a:r>
              <a:rPr lang="en-GB" sz="2000" dirty="0" smtClean="0"/>
              <a:t> </a:t>
            </a:r>
            <a:r>
              <a:rPr lang="en-GB" sz="2000" dirty="0" err="1" smtClean="0"/>
              <a:t>Delphine</a:t>
            </a:r>
            <a:r>
              <a:rPr lang="en-GB" sz="2000" dirty="0" smtClean="0"/>
              <a:t>     entomologie.gembloux@ulg.ac.be</a:t>
            </a:r>
          </a:p>
          <a:p>
            <a:pPr algn="r"/>
            <a:r>
              <a:rPr lang="en-GB" sz="2000" dirty="0" err="1" smtClean="0"/>
              <a:t>Durieux</a:t>
            </a:r>
            <a:r>
              <a:rPr lang="en-GB" sz="2000" dirty="0" smtClean="0"/>
              <a:t> </a:t>
            </a:r>
            <a:r>
              <a:rPr lang="en-GB" sz="2000" dirty="0" err="1" smtClean="0"/>
              <a:t>Delphine</a:t>
            </a:r>
            <a:r>
              <a:rPr lang="en-GB" sz="2000" dirty="0" smtClean="0"/>
              <a:t> was financially supported by FRIA (</a:t>
            </a:r>
            <a:r>
              <a:rPr lang="en-GB" sz="2000" dirty="0" err="1" smtClean="0"/>
              <a:t>Fonds</a:t>
            </a:r>
            <a:r>
              <a:rPr lang="en-GB" sz="2000" dirty="0" smtClean="0"/>
              <a:t> pour la formation à la </a:t>
            </a:r>
            <a:r>
              <a:rPr lang="en-GB" sz="2000" dirty="0" err="1" smtClean="0"/>
              <a:t>Recherche</a:t>
            </a:r>
            <a:r>
              <a:rPr lang="en-GB" sz="2000" dirty="0" smtClean="0"/>
              <a:t> </a:t>
            </a:r>
            <a:r>
              <a:rPr lang="en-GB" sz="2000" dirty="0" err="1" smtClean="0"/>
              <a:t>dans</a:t>
            </a:r>
            <a:r>
              <a:rPr lang="en-GB" sz="2000" dirty="0" smtClean="0"/>
              <a:t> </a:t>
            </a:r>
            <a:r>
              <a:rPr lang="en-GB" sz="2000" dirty="0" err="1" smtClean="0"/>
              <a:t>l’Industrie</a:t>
            </a:r>
            <a:r>
              <a:rPr lang="en-GB" sz="2000" dirty="0" smtClean="0"/>
              <a:t> et </a:t>
            </a:r>
            <a:r>
              <a:rPr lang="en-GB" sz="2000" dirty="0" err="1" smtClean="0"/>
              <a:t>l’Agriculture</a:t>
            </a:r>
            <a:r>
              <a:rPr lang="en-GB" sz="2000" dirty="0" smtClean="0"/>
              <a:t>)</a:t>
            </a:r>
            <a:endParaRPr lang="en-GB" sz="2000" dirty="0"/>
          </a:p>
        </p:txBody>
      </p:sp>
      <p:sp>
        <p:nvSpPr>
          <p:cNvPr id="13" name="ZoneTexte 12"/>
          <p:cNvSpPr txBox="1"/>
          <p:nvPr/>
        </p:nvSpPr>
        <p:spPr>
          <a:xfrm>
            <a:off x="5130875" y="4554390"/>
            <a:ext cx="20882320" cy="2677656"/>
          </a:xfrm>
          <a:prstGeom prst="rect">
            <a:avLst/>
          </a:prstGeom>
          <a:noFill/>
        </p:spPr>
        <p:txBody>
          <a:bodyPr wrap="square" rtlCol="0">
            <a:spAutoFit/>
          </a:bodyPr>
          <a:lstStyle/>
          <a:p>
            <a:pPr algn="ctr"/>
            <a:r>
              <a:rPr lang="en-GB" sz="4300" dirty="0" err="1" smtClean="0">
                <a:latin typeface="Times" pitchFamily="18" charset="0"/>
              </a:rPr>
              <a:t>Delphine</a:t>
            </a:r>
            <a:r>
              <a:rPr lang="en-GB" sz="4300" dirty="0" smtClean="0">
                <a:latin typeface="Times" pitchFamily="18" charset="0"/>
              </a:rPr>
              <a:t> Durieux</a:t>
            </a:r>
            <a:r>
              <a:rPr lang="en-GB" sz="4300" baseline="30000" dirty="0" smtClean="0">
                <a:latin typeface="Times" pitchFamily="18" charset="0"/>
              </a:rPr>
              <a:t>1</a:t>
            </a:r>
            <a:r>
              <a:rPr lang="en-GB" sz="4300" dirty="0" smtClean="0">
                <a:latin typeface="Times" pitchFamily="18" charset="0"/>
              </a:rPr>
              <a:t>, </a:t>
            </a:r>
            <a:r>
              <a:rPr lang="en-GB" sz="4300" u="sng" dirty="0" smtClean="0">
                <a:latin typeface="Times" pitchFamily="18" charset="0"/>
              </a:rPr>
              <a:t>Christophe Fischer</a:t>
            </a:r>
            <a:r>
              <a:rPr lang="en-GB" sz="4300" baseline="30000" dirty="0" smtClean="0">
                <a:latin typeface="Times" pitchFamily="18" charset="0"/>
              </a:rPr>
              <a:t>2</a:t>
            </a:r>
            <a:r>
              <a:rPr lang="en-GB" sz="4300" dirty="0" smtClean="0">
                <a:latin typeface="Times" pitchFamily="18" charset="0"/>
              </a:rPr>
              <a:t>, Georges Lognay</a:t>
            </a:r>
            <a:r>
              <a:rPr lang="en-GB" sz="4300" baseline="30000" dirty="0" smtClean="0">
                <a:latin typeface="Times" pitchFamily="18" charset="0"/>
              </a:rPr>
              <a:t>2</a:t>
            </a:r>
            <a:r>
              <a:rPr lang="en-GB" sz="4300" dirty="0" smtClean="0">
                <a:latin typeface="Times" pitchFamily="18" charset="0"/>
              </a:rPr>
              <a:t>, Jean-Louis Deneubourg</a:t>
            </a:r>
            <a:r>
              <a:rPr lang="en-GB" sz="4300" baseline="30000" dirty="0" smtClean="0">
                <a:latin typeface="Times" pitchFamily="18" charset="0"/>
              </a:rPr>
              <a:t>3</a:t>
            </a:r>
            <a:r>
              <a:rPr lang="en-GB" sz="4300" dirty="0" smtClean="0">
                <a:latin typeface="Times" pitchFamily="18" charset="0"/>
              </a:rPr>
              <a:t>, </a:t>
            </a:r>
          </a:p>
          <a:p>
            <a:pPr algn="ctr"/>
            <a:r>
              <a:rPr lang="en-GB" sz="4300" dirty="0" smtClean="0">
                <a:latin typeface="Times" pitchFamily="18" charset="0"/>
              </a:rPr>
              <a:t>Axel Vandereycken</a:t>
            </a:r>
            <a:r>
              <a:rPr lang="en-GB" sz="4300" baseline="30000" dirty="0" smtClean="0">
                <a:latin typeface="Times" pitchFamily="18" charset="0"/>
              </a:rPr>
              <a:t>1</a:t>
            </a:r>
            <a:r>
              <a:rPr lang="en-GB" sz="4300" dirty="0" smtClean="0">
                <a:latin typeface="Times" pitchFamily="18" charset="0"/>
              </a:rPr>
              <a:t>, Emilie Joie</a:t>
            </a:r>
            <a:r>
              <a:rPr lang="en-GB" sz="4300" baseline="30000" dirty="0" smtClean="0">
                <a:latin typeface="Times" pitchFamily="18" charset="0"/>
              </a:rPr>
              <a:t>1</a:t>
            </a:r>
            <a:r>
              <a:rPr lang="en-GB" sz="4300" dirty="0" smtClean="0">
                <a:latin typeface="Times" pitchFamily="18" charset="0"/>
              </a:rPr>
              <a:t>, Eric Haubruge</a:t>
            </a:r>
            <a:r>
              <a:rPr lang="en-GB" sz="4300" baseline="30000" dirty="0" smtClean="0">
                <a:latin typeface="Times" pitchFamily="18" charset="0"/>
              </a:rPr>
              <a:t>1</a:t>
            </a:r>
            <a:r>
              <a:rPr lang="en-GB" sz="4300" dirty="0" smtClean="0">
                <a:latin typeface="Times" pitchFamily="18" charset="0"/>
              </a:rPr>
              <a:t>,</a:t>
            </a:r>
            <a:r>
              <a:rPr lang="en-GB" sz="4300" cap="all" dirty="0" smtClean="0">
                <a:latin typeface="Times" pitchFamily="18" charset="0"/>
              </a:rPr>
              <a:t> </a:t>
            </a:r>
            <a:r>
              <a:rPr lang="en-GB" sz="4300" dirty="0" smtClean="0">
                <a:latin typeface="Times" pitchFamily="18" charset="0"/>
              </a:rPr>
              <a:t>and</a:t>
            </a:r>
            <a:r>
              <a:rPr lang="en-GB" sz="4300" cap="all" dirty="0" smtClean="0">
                <a:latin typeface="Times" pitchFamily="18" charset="0"/>
              </a:rPr>
              <a:t> </a:t>
            </a:r>
            <a:r>
              <a:rPr lang="en-GB" sz="4300" dirty="0" smtClean="0">
                <a:latin typeface="Times" pitchFamily="18" charset="0"/>
              </a:rPr>
              <a:t>François J. Verheggen</a:t>
            </a:r>
            <a:r>
              <a:rPr lang="en-GB" sz="4300" baseline="30000" dirty="0" smtClean="0">
                <a:latin typeface="Times" pitchFamily="18" charset="0"/>
              </a:rPr>
              <a:t>1</a:t>
            </a:r>
          </a:p>
          <a:p>
            <a:endParaRPr lang="en-GB" dirty="0"/>
          </a:p>
        </p:txBody>
      </p:sp>
      <p:sp>
        <p:nvSpPr>
          <p:cNvPr id="15" name="ZoneTexte 14"/>
          <p:cNvSpPr txBox="1"/>
          <p:nvPr/>
        </p:nvSpPr>
        <p:spPr>
          <a:xfrm>
            <a:off x="1026419" y="8704134"/>
            <a:ext cx="28443160" cy="5355312"/>
          </a:xfrm>
          <a:prstGeom prst="rect">
            <a:avLst/>
          </a:prstGeom>
          <a:noFill/>
        </p:spPr>
        <p:txBody>
          <a:bodyPr wrap="square" rtlCol="0">
            <a:spAutoFit/>
          </a:bodyPr>
          <a:lstStyle/>
          <a:p>
            <a:endParaRPr lang="en-GB" sz="700" b="1" cap="small" dirty="0" smtClean="0">
              <a:latin typeface="Garamond" pitchFamily="18" charset="0"/>
            </a:endParaRPr>
          </a:p>
          <a:p>
            <a:pPr algn="just"/>
            <a:endParaRPr lang="en-GB" sz="1500" cap="small" dirty="0" smtClean="0">
              <a:latin typeface="Times" pitchFamily="18" charset="0"/>
            </a:endParaRPr>
          </a:p>
          <a:p>
            <a:pPr algn="just"/>
            <a:r>
              <a:rPr lang="en-GB" sz="3200" dirty="0" smtClean="0">
                <a:latin typeface="+mj-lt"/>
              </a:rPr>
              <a:t>The Multicoloured Asian ladybird beetle, </a:t>
            </a:r>
            <a:r>
              <a:rPr lang="en-GB" sz="3200" i="1" dirty="0" err="1" smtClean="0">
                <a:latin typeface="+mj-lt"/>
              </a:rPr>
              <a:t>Harmonia</a:t>
            </a:r>
            <a:r>
              <a:rPr lang="en-GB" sz="3200" i="1" dirty="0" smtClean="0">
                <a:latin typeface="+mj-lt"/>
              </a:rPr>
              <a:t> axyridis </a:t>
            </a:r>
            <a:r>
              <a:rPr lang="en-GB" sz="3200" dirty="0" smtClean="0">
                <a:latin typeface="+mj-lt"/>
              </a:rPr>
              <a:t>Pallas, has been introduced in Europe </a:t>
            </a:r>
            <a:r>
              <a:rPr lang="en-GB" sz="3200" dirty="0" smtClean="0"/>
              <a:t>at the end of the nineties, </a:t>
            </a:r>
            <a:r>
              <a:rPr lang="en-GB" sz="3200" dirty="0" smtClean="0">
                <a:latin typeface="+mj-lt"/>
              </a:rPr>
              <a:t>in order to control aphid and coccid populations in a biological way. It was believed that it would not survive winter harshness of European climate but this exotic species found a solution by aggregating inside dwellings and buildings during those unfavourable conditions. Infestations of </a:t>
            </a:r>
            <a:r>
              <a:rPr lang="en-GB" sz="3200" i="1" dirty="0" smtClean="0">
                <a:latin typeface="+mj-lt"/>
              </a:rPr>
              <a:t>H. axyridis</a:t>
            </a:r>
            <a:r>
              <a:rPr lang="en-GB" sz="3200" dirty="0" smtClean="0">
                <a:latin typeface="+mj-lt"/>
              </a:rPr>
              <a:t> become more and more important, causing annoyance from their number but also allergic reactions (rhinitis, conjunctivitis, asthma,…). This overwintering behaviour is well documented concerning migratory flight and </a:t>
            </a:r>
            <a:r>
              <a:rPr lang="en-GB" sz="3200" dirty="0" err="1" smtClean="0">
                <a:latin typeface="+mj-lt"/>
              </a:rPr>
              <a:t>macrosite</a:t>
            </a:r>
            <a:r>
              <a:rPr lang="en-GB" sz="3200" dirty="0" smtClean="0">
                <a:latin typeface="+mj-lt"/>
              </a:rPr>
              <a:t> choice (i.e. the visual benchmark towards which ladybirds fly to aggregate). </a:t>
            </a:r>
            <a:r>
              <a:rPr lang="en-GB" sz="3200" i="1" dirty="0" smtClean="0">
                <a:latin typeface="+mj-lt"/>
              </a:rPr>
              <a:t>H. axyridis</a:t>
            </a:r>
            <a:r>
              <a:rPr lang="en-GB" sz="3200" dirty="0" smtClean="0">
                <a:latin typeface="+mj-lt"/>
              </a:rPr>
              <a:t> shows a </a:t>
            </a:r>
            <a:r>
              <a:rPr lang="en-GB" sz="3200" dirty="0" err="1" smtClean="0">
                <a:latin typeface="+mj-lt"/>
              </a:rPr>
              <a:t>hypsotactic</a:t>
            </a:r>
            <a:r>
              <a:rPr lang="en-GB" sz="3200" dirty="0" smtClean="0">
                <a:latin typeface="+mj-lt"/>
              </a:rPr>
              <a:t> behaviour (i.e. moving toward prominent objects on the horizon) and a clear preference for contrasting elements. But information about factors influencing the </a:t>
            </a:r>
            <a:r>
              <a:rPr lang="en-GB" sz="3200" dirty="0" err="1" smtClean="0">
                <a:latin typeface="+mj-lt"/>
              </a:rPr>
              <a:t>microsite</a:t>
            </a:r>
            <a:r>
              <a:rPr lang="en-GB" sz="3200" dirty="0" smtClean="0">
                <a:latin typeface="+mj-lt"/>
              </a:rPr>
              <a:t> selection is lacking, the </a:t>
            </a:r>
            <a:r>
              <a:rPr lang="en-GB" sz="3200" dirty="0" err="1" smtClean="0">
                <a:latin typeface="+mj-lt"/>
              </a:rPr>
              <a:t>microsite</a:t>
            </a:r>
            <a:r>
              <a:rPr lang="en-GB" sz="3200" dirty="0" smtClean="0">
                <a:latin typeface="+mj-lt"/>
              </a:rPr>
              <a:t> being the shelter wherein ladybirds take refuge to overwinter. In this work, we highlighted the existence of long chain hydrocarbons in aggregation sites and we observed the behavioural impact of these chemicals on the multicoloured Asian ladybeetle in multi-choice experiments conducted under laboratory conditions. Following our observations in infested houses, we have also tested the hypothesis that </a:t>
            </a:r>
            <a:r>
              <a:rPr lang="en-GB" sz="3200" i="1" dirty="0" smtClean="0">
                <a:latin typeface="+mj-lt"/>
              </a:rPr>
              <a:t>H. axyridis </a:t>
            </a:r>
            <a:r>
              <a:rPr lang="en-GB" sz="3200" dirty="0" smtClean="0">
                <a:latin typeface="+mj-lt"/>
              </a:rPr>
              <a:t>follows trails to join aggregates, using chemical trail in a Y-olfactometer.</a:t>
            </a:r>
          </a:p>
          <a:p>
            <a:pPr algn="just"/>
            <a:endParaRPr lang="en-GB" sz="3200" b="1" cap="small" dirty="0">
              <a:latin typeface="+mj-lt"/>
            </a:endParaRPr>
          </a:p>
        </p:txBody>
      </p:sp>
      <p:sp>
        <p:nvSpPr>
          <p:cNvPr id="16" name="ZoneTexte 15"/>
          <p:cNvSpPr txBox="1"/>
          <p:nvPr/>
        </p:nvSpPr>
        <p:spPr>
          <a:xfrm>
            <a:off x="1026419" y="14351541"/>
            <a:ext cx="8640960" cy="784830"/>
          </a:xfrm>
          <a:prstGeom prst="rect">
            <a:avLst/>
          </a:prstGeom>
          <a:noFill/>
          <a:ln w="28575">
            <a:solidFill>
              <a:schemeClr val="tx1"/>
            </a:solidFill>
          </a:ln>
        </p:spPr>
        <p:txBody>
          <a:bodyPr wrap="square" rtlCol="0">
            <a:spAutoFit/>
          </a:bodyPr>
          <a:lstStyle/>
          <a:p>
            <a:r>
              <a:rPr lang="en-GB" sz="4500" b="1" cap="small" dirty="0" smtClean="0">
                <a:latin typeface="Garamond" pitchFamily="18" charset="0"/>
              </a:rPr>
              <a:t>Experimentations and results</a:t>
            </a:r>
            <a:endParaRPr lang="en-GB" sz="3200" b="1" cap="small" dirty="0">
              <a:latin typeface="Garamond" pitchFamily="18" charset="0"/>
            </a:endParaRPr>
          </a:p>
        </p:txBody>
      </p:sp>
      <p:sp>
        <p:nvSpPr>
          <p:cNvPr id="18" name="ZoneTexte 17"/>
          <p:cNvSpPr txBox="1"/>
          <p:nvPr/>
        </p:nvSpPr>
        <p:spPr>
          <a:xfrm>
            <a:off x="1026419" y="38758190"/>
            <a:ext cx="7848872" cy="784830"/>
          </a:xfrm>
          <a:prstGeom prst="rect">
            <a:avLst/>
          </a:prstGeom>
          <a:noFill/>
          <a:ln w="28575">
            <a:solidFill>
              <a:schemeClr val="tx1"/>
            </a:solidFill>
          </a:ln>
        </p:spPr>
        <p:txBody>
          <a:bodyPr wrap="square" rtlCol="0">
            <a:spAutoFit/>
          </a:bodyPr>
          <a:lstStyle/>
          <a:p>
            <a:r>
              <a:rPr lang="en-GB" sz="4500" b="1" cap="small" dirty="0" smtClean="0">
                <a:latin typeface="Garamond" pitchFamily="18" charset="0"/>
              </a:rPr>
              <a:t>Discussion and conclusions</a:t>
            </a:r>
            <a:endParaRPr lang="en-GB" sz="4500" b="1" cap="small" dirty="0">
              <a:latin typeface="Garamond" pitchFamily="18" charset="0"/>
            </a:endParaRPr>
          </a:p>
        </p:txBody>
      </p:sp>
      <p:sp>
        <p:nvSpPr>
          <p:cNvPr id="20" name="ZoneTexte 19"/>
          <p:cNvSpPr txBox="1"/>
          <p:nvPr/>
        </p:nvSpPr>
        <p:spPr>
          <a:xfrm>
            <a:off x="1242443" y="15427598"/>
            <a:ext cx="6336704" cy="707886"/>
          </a:xfrm>
          <a:prstGeom prst="rect">
            <a:avLst/>
          </a:prstGeom>
          <a:noFill/>
        </p:spPr>
        <p:txBody>
          <a:bodyPr wrap="square" rtlCol="0">
            <a:spAutoFit/>
          </a:bodyPr>
          <a:lstStyle/>
          <a:p>
            <a:r>
              <a:rPr lang="en-GB" sz="4000" b="1" dirty="0" smtClean="0"/>
              <a:t>Multi-choice experiment</a:t>
            </a:r>
          </a:p>
        </p:txBody>
      </p:sp>
      <p:sp>
        <p:nvSpPr>
          <p:cNvPr id="21" name="ZoneTexte 20"/>
          <p:cNvSpPr txBox="1"/>
          <p:nvPr/>
        </p:nvSpPr>
        <p:spPr>
          <a:xfrm>
            <a:off x="16004083" y="15427598"/>
            <a:ext cx="8568952" cy="707886"/>
          </a:xfrm>
          <a:prstGeom prst="rect">
            <a:avLst/>
          </a:prstGeom>
          <a:noFill/>
        </p:spPr>
        <p:txBody>
          <a:bodyPr wrap="square" rtlCol="0">
            <a:spAutoFit/>
          </a:bodyPr>
          <a:lstStyle/>
          <a:p>
            <a:r>
              <a:rPr lang="en-GB" sz="4000" b="1" smtClean="0"/>
              <a:t>Trail assays</a:t>
            </a:r>
            <a:endParaRPr lang="en-GB" sz="4000" b="1"/>
          </a:p>
        </p:txBody>
      </p:sp>
      <p:sp>
        <p:nvSpPr>
          <p:cNvPr id="22" name="ZoneTexte 21"/>
          <p:cNvSpPr txBox="1"/>
          <p:nvPr/>
        </p:nvSpPr>
        <p:spPr>
          <a:xfrm>
            <a:off x="1242443" y="31281552"/>
            <a:ext cx="8568952" cy="707886"/>
          </a:xfrm>
          <a:prstGeom prst="rect">
            <a:avLst/>
          </a:prstGeom>
          <a:noFill/>
        </p:spPr>
        <p:txBody>
          <a:bodyPr wrap="square" rtlCol="0">
            <a:spAutoFit/>
          </a:bodyPr>
          <a:lstStyle/>
          <a:p>
            <a:r>
              <a:rPr lang="en-GB" sz="4000" b="1" dirty="0" smtClean="0"/>
              <a:t>Chemical analyses</a:t>
            </a:r>
            <a:endParaRPr lang="en-GB" sz="4000" b="1" dirty="0"/>
          </a:p>
        </p:txBody>
      </p:sp>
      <p:sp>
        <p:nvSpPr>
          <p:cNvPr id="25" name="ZoneTexte 24"/>
          <p:cNvSpPr txBox="1"/>
          <p:nvPr/>
        </p:nvSpPr>
        <p:spPr>
          <a:xfrm>
            <a:off x="1026419" y="16219686"/>
            <a:ext cx="9793088" cy="5509200"/>
          </a:xfrm>
          <a:prstGeom prst="rect">
            <a:avLst/>
          </a:prstGeom>
          <a:noFill/>
        </p:spPr>
        <p:txBody>
          <a:bodyPr wrap="square" rtlCol="0">
            <a:spAutoFit/>
          </a:bodyPr>
          <a:lstStyle/>
          <a:p>
            <a:pPr algn="just"/>
            <a:r>
              <a:rPr lang="en-GB" sz="3200" dirty="0" smtClean="0">
                <a:latin typeface="+mj-lt"/>
              </a:rPr>
              <a:t>10 ladybirds, coming from hivernation sites, were placed in an arena sidelong covered with a metal strip, partially coated with the aggregation blend. The arena was divided in seven areas: six identical portions, only the portion 1 containing the blend, and a circle one in the centre, defining a neutral area (Figure 1). The position of the ladybirds were registered after 24 hours. Two aggregation blends of different origin were tested: the first one was deposited by overwintering ladybirds themselves and the second was collected in infested houses and deposited by the experimenter. </a:t>
            </a:r>
            <a:endParaRPr lang="en-GB" sz="3200" dirty="0">
              <a:latin typeface="+mj-lt"/>
            </a:endParaRPr>
          </a:p>
        </p:txBody>
      </p:sp>
      <p:pic>
        <p:nvPicPr>
          <p:cNvPr id="3" name="Picture 4"/>
          <p:cNvPicPr>
            <a:picLocks noChangeAspect="1" noChangeArrowheads="1"/>
          </p:cNvPicPr>
          <p:nvPr/>
        </p:nvPicPr>
        <p:blipFill>
          <a:blip r:embed="rId6" cstate="print"/>
          <a:srcRect/>
          <a:stretch>
            <a:fillRect/>
          </a:stretch>
        </p:blipFill>
        <p:spPr bwMode="auto">
          <a:xfrm>
            <a:off x="16004083" y="22300049"/>
            <a:ext cx="6692827" cy="3527968"/>
          </a:xfrm>
          <a:prstGeom prst="rect">
            <a:avLst/>
          </a:prstGeom>
          <a:noFill/>
          <a:ln w="9525">
            <a:noFill/>
            <a:miter lim="800000"/>
            <a:headEnd/>
            <a:tailEnd/>
          </a:ln>
          <a:effectLst/>
        </p:spPr>
      </p:pic>
      <p:pic>
        <p:nvPicPr>
          <p:cNvPr id="4" name="Picture 5"/>
          <p:cNvPicPr>
            <a:picLocks noChangeAspect="1" noChangeArrowheads="1"/>
          </p:cNvPicPr>
          <p:nvPr/>
        </p:nvPicPr>
        <p:blipFill>
          <a:blip r:embed="rId7" cstate="print"/>
          <a:srcRect/>
          <a:stretch>
            <a:fillRect/>
          </a:stretch>
        </p:blipFill>
        <p:spPr bwMode="auto">
          <a:xfrm>
            <a:off x="23069916" y="22300033"/>
            <a:ext cx="6382684" cy="3528000"/>
          </a:xfrm>
          <a:prstGeom prst="rect">
            <a:avLst/>
          </a:prstGeom>
          <a:noFill/>
          <a:ln w="9525">
            <a:noFill/>
            <a:miter lim="800000"/>
            <a:headEnd/>
            <a:tailEnd/>
          </a:ln>
          <a:effectLst/>
        </p:spPr>
      </p:pic>
      <p:sp>
        <p:nvSpPr>
          <p:cNvPr id="33" name="ZoneTexte 32"/>
          <p:cNvSpPr txBox="1"/>
          <p:nvPr/>
        </p:nvSpPr>
        <p:spPr>
          <a:xfrm>
            <a:off x="15860067" y="16219686"/>
            <a:ext cx="10945216" cy="4031873"/>
          </a:xfrm>
          <a:prstGeom prst="rect">
            <a:avLst/>
          </a:prstGeom>
          <a:noFill/>
        </p:spPr>
        <p:txBody>
          <a:bodyPr wrap="square" rtlCol="0">
            <a:spAutoFit/>
          </a:bodyPr>
          <a:lstStyle/>
          <a:p>
            <a:pPr algn="just"/>
            <a:r>
              <a:rPr lang="en-GB" sz="3200" dirty="0" smtClean="0"/>
              <a:t>The behaviour of </a:t>
            </a:r>
            <a:r>
              <a:rPr lang="en-GB" sz="3200" i="1" dirty="0" smtClean="0"/>
              <a:t>H. axyridis</a:t>
            </a:r>
            <a:r>
              <a:rPr lang="en-GB" sz="3200" dirty="0" smtClean="0"/>
              <a:t> towards any trail pheromone deposited by congeners was tested in a Y-olfactometer, by marking one of the two arms with the trail (Figure 3). Again, two blends were tested: the first one was deposited by two ladybirds in one arm of the olfactometer during 20 hours, the other one was deposited by the experimenter and was obtained by allowing 40 ladybirds walking in a glass </a:t>
            </a:r>
            <a:r>
              <a:rPr lang="en-GB" sz="3200" dirty="0" err="1" smtClean="0"/>
              <a:t>petri</a:t>
            </a:r>
            <a:r>
              <a:rPr lang="en-GB" sz="3200" dirty="0" smtClean="0"/>
              <a:t> dish during 24 hours. </a:t>
            </a:r>
            <a:endParaRPr lang="en-GB" sz="3200" dirty="0"/>
          </a:p>
        </p:txBody>
      </p:sp>
      <p:cxnSp>
        <p:nvCxnSpPr>
          <p:cNvPr id="40" name="Connecteur droit 39"/>
          <p:cNvCxnSpPr/>
          <p:nvPr/>
        </p:nvCxnSpPr>
        <p:spPr>
          <a:xfrm rot="5400000">
            <a:off x="7687159" y="23024442"/>
            <a:ext cx="1533770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ZoneTexte 41"/>
          <p:cNvSpPr txBox="1"/>
          <p:nvPr/>
        </p:nvSpPr>
        <p:spPr>
          <a:xfrm>
            <a:off x="12763723" y="32280372"/>
            <a:ext cx="16633848" cy="1569660"/>
          </a:xfrm>
          <a:prstGeom prst="rect">
            <a:avLst/>
          </a:prstGeom>
          <a:noFill/>
        </p:spPr>
        <p:txBody>
          <a:bodyPr wrap="square" rtlCol="0">
            <a:spAutoFit/>
          </a:bodyPr>
          <a:lstStyle/>
          <a:p>
            <a:pPr algn="just"/>
            <a:r>
              <a:rPr lang="en-GB" sz="3200" dirty="0" smtClean="0"/>
              <a:t>The aggregation blends, coming from infested dwellings and the trail, obtained in laboratory from individuals collected in their </a:t>
            </a:r>
            <a:r>
              <a:rPr lang="en-GB" sz="3200" dirty="0" err="1" smtClean="0"/>
              <a:t>hivernation</a:t>
            </a:r>
            <a:r>
              <a:rPr lang="en-GB" sz="3200" dirty="0" smtClean="0"/>
              <a:t> site, were analyzed by GC-MS (gas chromatography – mass spectrometry).</a:t>
            </a:r>
            <a:endParaRPr lang="en-GB" sz="3200" dirty="0"/>
          </a:p>
        </p:txBody>
      </p:sp>
      <p:sp>
        <p:nvSpPr>
          <p:cNvPr id="44" name="ZoneTexte 43"/>
          <p:cNvSpPr txBox="1"/>
          <p:nvPr/>
        </p:nvSpPr>
        <p:spPr>
          <a:xfrm>
            <a:off x="11179547" y="19271258"/>
            <a:ext cx="3456384" cy="2015936"/>
          </a:xfrm>
          <a:prstGeom prst="rect">
            <a:avLst/>
          </a:prstGeom>
          <a:noFill/>
        </p:spPr>
        <p:txBody>
          <a:bodyPr wrap="square" rtlCol="0">
            <a:spAutoFit/>
          </a:bodyPr>
          <a:lstStyle/>
          <a:p>
            <a:pPr algn="just"/>
            <a:r>
              <a:rPr lang="en-GB" sz="2500" smtClean="0"/>
              <a:t>Figure 1 : experimental set up used in the multi-choice experiment. The red curve represents the the deposited blend.</a:t>
            </a:r>
            <a:endParaRPr lang="en-GB" sz="2500"/>
          </a:p>
        </p:txBody>
      </p:sp>
      <p:grpSp>
        <p:nvGrpSpPr>
          <p:cNvPr id="52" name="Groupe 51"/>
          <p:cNvGrpSpPr/>
          <p:nvPr/>
        </p:nvGrpSpPr>
        <p:grpSpPr>
          <a:xfrm>
            <a:off x="11304719" y="16399079"/>
            <a:ext cx="3240360" cy="2772935"/>
            <a:chOff x="11304719" y="16120442"/>
            <a:chExt cx="3240360" cy="2772935"/>
          </a:xfrm>
        </p:grpSpPr>
        <p:pic>
          <p:nvPicPr>
            <p:cNvPr id="34" name="Picture 4"/>
            <p:cNvPicPr>
              <a:picLocks noChangeAspect="1" noChangeArrowheads="1"/>
            </p:cNvPicPr>
            <p:nvPr/>
          </p:nvPicPr>
          <p:blipFill>
            <a:blip r:embed="rId8" cstate="print"/>
            <a:srcRect/>
            <a:stretch>
              <a:fillRect/>
            </a:stretch>
          </p:blipFill>
          <p:spPr bwMode="auto">
            <a:xfrm>
              <a:off x="11304719" y="16120442"/>
              <a:ext cx="3240360" cy="2772935"/>
            </a:xfrm>
            <a:prstGeom prst="rect">
              <a:avLst/>
            </a:prstGeom>
            <a:noFill/>
            <a:ln w="9525">
              <a:noFill/>
              <a:miter lim="800000"/>
              <a:headEnd/>
              <a:tailEnd/>
            </a:ln>
            <a:effectLst/>
          </p:spPr>
        </p:pic>
        <p:sp>
          <p:nvSpPr>
            <p:cNvPr id="46" name="Arc 45"/>
            <p:cNvSpPr/>
            <p:nvPr/>
          </p:nvSpPr>
          <p:spPr>
            <a:xfrm>
              <a:off x="12604279" y="16372200"/>
              <a:ext cx="576064" cy="193164"/>
            </a:xfrm>
            <a:prstGeom prst="arc">
              <a:avLst>
                <a:gd name="adj1" fmla="val 12184026"/>
                <a:gd name="adj2" fmla="val 20530442"/>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solidFill>
                  <a:srgbClr val="FF0000"/>
                </a:solidFill>
              </a:endParaRPr>
            </a:p>
          </p:txBody>
        </p:sp>
      </p:grpSp>
      <p:sp>
        <p:nvSpPr>
          <p:cNvPr id="51" name="ZoneTexte 50"/>
          <p:cNvSpPr txBox="1"/>
          <p:nvPr/>
        </p:nvSpPr>
        <p:spPr>
          <a:xfrm>
            <a:off x="27237331" y="18980958"/>
            <a:ext cx="2160240" cy="1631216"/>
          </a:xfrm>
          <a:prstGeom prst="rect">
            <a:avLst/>
          </a:prstGeom>
          <a:noFill/>
        </p:spPr>
        <p:txBody>
          <a:bodyPr wrap="square" rtlCol="0">
            <a:spAutoFit/>
          </a:bodyPr>
          <a:lstStyle/>
          <a:p>
            <a:pPr algn="just"/>
            <a:r>
              <a:rPr lang="en-GB" sz="2500" smtClean="0"/>
              <a:t>Figure 3 : olfactometric set up used in the trail assays</a:t>
            </a:r>
            <a:endParaRPr lang="en-GB" sz="2500"/>
          </a:p>
        </p:txBody>
      </p:sp>
      <p:sp>
        <p:nvSpPr>
          <p:cNvPr id="57" name="ZoneTexte 56"/>
          <p:cNvSpPr txBox="1"/>
          <p:nvPr/>
        </p:nvSpPr>
        <p:spPr>
          <a:xfrm>
            <a:off x="19100427" y="25796750"/>
            <a:ext cx="648072" cy="477054"/>
          </a:xfrm>
          <a:prstGeom prst="rect">
            <a:avLst/>
          </a:prstGeom>
          <a:noFill/>
        </p:spPr>
        <p:txBody>
          <a:bodyPr wrap="square" rtlCol="0">
            <a:spAutoFit/>
          </a:bodyPr>
          <a:lstStyle/>
          <a:p>
            <a:r>
              <a:rPr lang="en-GB" sz="2500" dirty="0" smtClean="0"/>
              <a:t>(a)</a:t>
            </a:r>
            <a:endParaRPr lang="en-GB" sz="2500" dirty="0"/>
          </a:p>
        </p:txBody>
      </p:sp>
      <p:sp>
        <p:nvSpPr>
          <p:cNvPr id="58" name="ZoneTexte 57"/>
          <p:cNvSpPr txBox="1"/>
          <p:nvPr/>
        </p:nvSpPr>
        <p:spPr>
          <a:xfrm>
            <a:off x="26013195" y="25796750"/>
            <a:ext cx="864096" cy="477054"/>
          </a:xfrm>
          <a:prstGeom prst="rect">
            <a:avLst/>
          </a:prstGeom>
          <a:noFill/>
        </p:spPr>
        <p:txBody>
          <a:bodyPr wrap="square" rtlCol="0">
            <a:spAutoFit/>
          </a:bodyPr>
          <a:lstStyle/>
          <a:p>
            <a:r>
              <a:rPr lang="en-GB" sz="2500" dirty="0" smtClean="0"/>
              <a:t>(b)</a:t>
            </a:r>
            <a:endParaRPr lang="en-GB" sz="2500" dirty="0"/>
          </a:p>
        </p:txBody>
      </p:sp>
      <p:sp>
        <p:nvSpPr>
          <p:cNvPr id="59" name="ZoneTexte 58"/>
          <p:cNvSpPr txBox="1"/>
          <p:nvPr/>
        </p:nvSpPr>
        <p:spPr>
          <a:xfrm>
            <a:off x="16004083" y="26757822"/>
            <a:ext cx="13393488" cy="1631216"/>
          </a:xfrm>
          <a:prstGeom prst="rect">
            <a:avLst/>
          </a:prstGeom>
          <a:noFill/>
        </p:spPr>
        <p:txBody>
          <a:bodyPr wrap="square" rtlCol="0">
            <a:spAutoFit/>
          </a:bodyPr>
          <a:lstStyle/>
          <a:p>
            <a:pPr algn="just"/>
            <a:r>
              <a:rPr lang="en-GB" sz="2500" dirty="0" smtClean="0"/>
              <a:t>Figure 4: Comparison of observed proportions of ladybirds, males and females, having chosen the marked arm (in dark grey) with theoretical proportions (in light grey) for experiments using trail deposited by ladybirds themselves (a) and by the experimenter (b) (* , ** and *** indicating statistical differences with P &lt; 0.05, P &lt; 0.01 and P &lt; 0.001 respectively)</a:t>
            </a:r>
            <a:endParaRPr lang="en-GB" sz="2500" dirty="0"/>
          </a:p>
        </p:txBody>
      </p:sp>
      <p:sp>
        <p:nvSpPr>
          <p:cNvPr id="60" name="ZoneTexte 59"/>
          <p:cNvSpPr txBox="1"/>
          <p:nvPr/>
        </p:nvSpPr>
        <p:spPr>
          <a:xfrm>
            <a:off x="16076091" y="28631191"/>
            <a:ext cx="13393488" cy="1077218"/>
          </a:xfrm>
          <a:prstGeom prst="rect">
            <a:avLst/>
          </a:prstGeom>
          <a:noFill/>
          <a:ln>
            <a:solidFill>
              <a:schemeClr val="tx1"/>
            </a:solidFill>
          </a:ln>
        </p:spPr>
        <p:txBody>
          <a:bodyPr wrap="square" rtlCol="0">
            <a:spAutoFit/>
          </a:bodyPr>
          <a:lstStyle/>
          <a:p>
            <a:r>
              <a:rPr lang="en-GB" sz="3200" dirty="0" smtClean="0"/>
              <a:t>Both males and females </a:t>
            </a:r>
            <a:r>
              <a:rPr lang="en-GB" sz="3200" i="1" dirty="0" smtClean="0"/>
              <a:t>H. </a:t>
            </a:r>
            <a:r>
              <a:rPr lang="en-GB" sz="3200" i="1" dirty="0" err="1" smtClean="0"/>
              <a:t>axyridis</a:t>
            </a:r>
            <a:r>
              <a:rPr lang="en-GB" sz="3200" dirty="0" smtClean="0"/>
              <a:t> preferentially chose the arm containing the trail, whether the blend was deposited by the ladybirds or by the experimenter.</a:t>
            </a:r>
            <a:endParaRPr lang="en-GB" sz="3200" dirty="0"/>
          </a:p>
        </p:txBody>
      </p:sp>
      <p:pic>
        <p:nvPicPr>
          <p:cNvPr id="1026" name="Picture 2"/>
          <p:cNvPicPr>
            <a:picLocks noChangeAspect="1" noChangeArrowheads="1"/>
          </p:cNvPicPr>
          <p:nvPr/>
        </p:nvPicPr>
        <p:blipFill>
          <a:blip r:embed="rId9" cstate="print"/>
          <a:srcRect/>
          <a:stretch>
            <a:fillRect/>
          </a:stretch>
        </p:blipFill>
        <p:spPr bwMode="auto">
          <a:xfrm>
            <a:off x="1026419" y="22053994"/>
            <a:ext cx="6692400" cy="4020079"/>
          </a:xfrm>
          <a:prstGeom prst="rect">
            <a:avLst/>
          </a:prstGeom>
          <a:noFill/>
          <a:ln w="9525">
            <a:noFill/>
            <a:miter lim="800000"/>
            <a:headEnd/>
            <a:tailEnd/>
          </a:ln>
          <a:effectLst/>
        </p:spPr>
      </p:pic>
      <p:grpSp>
        <p:nvGrpSpPr>
          <p:cNvPr id="49" name="Groupe 48"/>
          <p:cNvGrpSpPr/>
          <p:nvPr/>
        </p:nvGrpSpPr>
        <p:grpSpPr>
          <a:xfrm>
            <a:off x="8147046" y="22053994"/>
            <a:ext cx="6692400" cy="4020079"/>
            <a:chOff x="8291062" y="22002098"/>
            <a:chExt cx="6692400" cy="4020079"/>
          </a:xfrm>
        </p:grpSpPr>
        <p:pic>
          <p:nvPicPr>
            <p:cNvPr id="1028" name="Picture 4"/>
            <p:cNvPicPr>
              <a:picLocks noChangeAspect="1" noChangeArrowheads="1"/>
            </p:cNvPicPr>
            <p:nvPr/>
          </p:nvPicPr>
          <p:blipFill>
            <a:blip r:embed="rId10" cstate="print"/>
            <a:srcRect/>
            <a:stretch>
              <a:fillRect/>
            </a:stretch>
          </p:blipFill>
          <p:spPr bwMode="auto">
            <a:xfrm>
              <a:off x="8291062" y="22002098"/>
              <a:ext cx="6692400" cy="4020079"/>
            </a:xfrm>
            <a:prstGeom prst="rect">
              <a:avLst/>
            </a:prstGeom>
            <a:noFill/>
            <a:ln w="9525">
              <a:noFill/>
              <a:miter lim="800000"/>
              <a:headEnd/>
              <a:tailEnd/>
            </a:ln>
            <a:effectLst/>
          </p:spPr>
        </p:pic>
        <p:sp>
          <p:nvSpPr>
            <p:cNvPr id="48" name="ZoneTexte 47"/>
            <p:cNvSpPr txBox="1"/>
            <p:nvPr/>
          </p:nvSpPr>
          <p:spPr>
            <a:xfrm>
              <a:off x="11827619" y="22535779"/>
              <a:ext cx="792088" cy="430887"/>
            </a:xfrm>
            <a:prstGeom prst="rect">
              <a:avLst/>
            </a:prstGeom>
            <a:noFill/>
          </p:spPr>
          <p:txBody>
            <a:bodyPr wrap="square" rtlCol="0">
              <a:spAutoFit/>
            </a:bodyPr>
            <a:lstStyle/>
            <a:p>
              <a:r>
                <a:rPr lang="en-GB" sz="2100" smtClean="0"/>
                <a:t>***</a:t>
              </a:r>
              <a:endParaRPr lang="en-GB" sz="2100"/>
            </a:p>
          </p:txBody>
        </p:sp>
      </p:grpSp>
      <p:sp>
        <p:nvSpPr>
          <p:cNvPr id="50" name="ZoneTexte 49"/>
          <p:cNvSpPr txBox="1"/>
          <p:nvPr/>
        </p:nvSpPr>
        <p:spPr>
          <a:xfrm>
            <a:off x="4050755" y="26162020"/>
            <a:ext cx="648072" cy="477054"/>
          </a:xfrm>
          <a:prstGeom prst="rect">
            <a:avLst/>
          </a:prstGeom>
          <a:noFill/>
        </p:spPr>
        <p:txBody>
          <a:bodyPr wrap="square" rtlCol="0">
            <a:spAutoFit/>
          </a:bodyPr>
          <a:lstStyle/>
          <a:p>
            <a:r>
              <a:rPr lang="en-GB" sz="2500" smtClean="0"/>
              <a:t>(a)</a:t>
            </a:r>
            <a:endParaRPr lang="en-GB" sz="2500"/>
          </a:p>
        </p:txBody>
      </p:sp>
      <p:sp>
        <p:nvSpPr>
          <p:cNvPr id="53" name="ZoneTexte 52"/>
          <p:cNvSpPr txBox="1"/>
          <p:nvPr/>
        </p:nvSpPr>
        <p:spPr>
          <a:xfrm>
            <a:off x="11251555" y="26162020"/>
            <a:ext cx="720080" cy="477054"/>
          </a:xfrm>
          <a:prstGeom prst="rect">
            <a:avLst/>
          </a:prstGeom>
          <a:noFill/>
        </p:spPr>
        <p:txBody>
          <a:bodyPr wrap="square" rtlCol="0">
            <a:spAutoFit/>
          </a:bodyPr>
          <a:lstStyle/>
          <a:p>
            <a:r>
              <a:rPr lang="en-GB" sz="2500" smtClean="0"/>
              <a:t>(b)</a:t>
            </a:r>
            <a:endParaRPr lang="en-GB" sz="2500"/>
          </a:p>
        </p:txBody>
      </p:sp>
      <p:sp>
        <p:nvSpPr>
          <p:cNvPr id="55" name="ZoneTexte 54"/>
          <p:cNvSpPr txBox="1"/>
          <p:nvPr/>
        </p:nvSpPr>
        <p:spPr>
          <a:xfrm>
            <a:off x="1026419" y="26757822"/>
            <a:ext cx="13825536" cy="1246495"/>
          </a:xfrm>
          <a:prstGeom prst="rect">
            <a:avLst/>
          </a:prstGeom>
          <a:noFill/>
        </p:spPr>
        <p:txBody>
          <a:bodyPr wrap="square" rtlCol="0">
            <a:spAutoFit/>
          </a:bodyPr>
          <a:lstStyle/>
          <a:p>
            <a:pPr algn="just"/>
            <a:r>
              <a:rPr lang="en-GB" sz="2500" dirty="0" smtClean="0"/>
              <a:t>Figure 2 : Number of </a:t>
            </a:r>
            <a:r>
              <a:rPr lang="en-GB" sz="2500" i="1" dirty="0" smtClean="0"/>
              <a:t>H. axyridis</a:t>
            </a:r>
            <a:r>
              <a:rPr lang="en-GB" sz="2500" dirty="0" smtClean="0"/>
              <a:t> present in each area of the multi-choice set up 24 hours after the beginning of the test. Area 1 is the only one to contain the aggregation blend  deposited by ladybirds themselves (a) or by the experimenter (b) (*** indicating statistical differences with P &lt; 0.001)</a:t>
            </a:r>
            <a:endParaRPr lang="en-GB" sz="2500" dirty="0"/>
          </a:p>
        </p:txBody>
      </p:sp>
      <p:sp>
        <p:nvSpPr>
          <p:cNvPr id="61" name="ZoneTexte 60"/>
          <p:cNvSpPr txBox="1"/>
          <p:nvPr/>
        </p:nvSpPr>
        <p:spPr>
          <a:xfrm>
            <a:off x="1098427" y="28631191"/>
            <a:ext cx="13681520" cy="2062103"/>
          </a:xfrm>
          <a:prstGeom prst="rect">
            <a:avLst/>
          </a:prstGeom>
          <a:noFill/>
          <a:ln>
            <a:solidFill>
              <a:schemeClr val="tx1"/>
            </a:solidFill>
          </a:ln>
        </p:spPr>
        <p:txBody>
          <a:bodyPr wrap="square" rtlCol="0">
            <a:spAutoFit/>
          </a:bodyPr>
          <a:lstStyle/>
          <a:p>
            <a:pPr algn="just"/>
            <a:r>
              <a:rPr lang="en-GB" sz="3200" dirty="0" smtClean="0"/>
              <a:t>A greater proportion of </a:t>
            </a:r>
            <a:r>
              <a:rPr lang="en-GB" sz="3200" i="1" dirty="0" smtClean="0"/>
              <a:t>H. axyridis</a:t>
            </a:r>
            <a:r>
              <a:rPr lang="en-GB" sz="3200" dirty="0" smtClean="0"/>
              <a:t> is observed in the area containing the blend (area 1), compared to those present in control areas (areas 2 to 6). This was highlighted both for the blend deposited by the ladybirds and by the experimenter.</a:t>
            </a:r>
            <a:endParaRPr lang="en-GB" sz="3200" dirty="0"/>
          </a:p>
        </p:txBody>
      </p:sp>
      <p:sp>
        <p:nvSpPr>
          <p:cNvPr id="70" name="ZoneTexte 69"/>
          <p:cNvSpPr txBox="1"/>
          <p:nvPr/>
        </p:nvSpPr>
        <p:spPr>
          <a:xfrm>
            <a:off x="12907739" y="34175807"/>
            <a:ext cx="16489832" cy="2554545"/>
          </a:xfrm>
          <a:prstGeom prst="rect">
            <a:avLst/>
          </a:prstGeom>
          <a:noFill/>
          <a:ln>
            <a:solidFill>
              <a:schemeClr val="tx1"/>
            </a:solidFill>
          </a:ln>
        </p:spPr>
        <p:txBody>
          <a:bodyPr wrap="square" rtlCol="0">
            <a:spAutoFit/>
          </a:bodyPr>
          <a:lstStyle/>
          <a:p>
            <a:pPr algn="just"/>
            <a:r>
              <a:rPr lang="en-GB" sz="3200" dirty="0" smtClean="0"/>
              <a:t>The spectral analysis revealed that the aggregation blend is mainly made up of saturated (peaks 1, 2, 3, 4, 6, 7, 10, 13 and 17) and unsaturated (peaks 5, 8, 9, 11, 12, 14, 15 and 16) hydrocarbons (Figure 5).</a:t>
            </a:r>
          </a:p>
          <a:p>
            <a:pPr algn="just"/>
            <a:r>
              <a:rPr lang="en-GB" sz="3200" dirty="0" smtClean="0"/>
              <a:t>It also appeared that the trail contains the same compounds, but the proportion between them differ from that observed for the aggregation blend.</a:t>
            </a:r>
            <a:endParaRPr lang="en-GB" sz="3200" dirty="0"/>
          </a:p>
        </p:txBody>
      </p:sp>
      <p:pic>
        <p:nvPicPr>
          <p:cNvPr id="1031" name="Picture 7"/>
          <p:cNvPicPr>
            <a:picLocks noChangeAspect="1" noChangeArrowheads="1"/>
          </p:cNvPicPr>
          <p:nvPr/>
        </p:nvPicPr>
        <p:blipFill>
          <a:blip r:embed="rId11" cstate="print">
            <a:duotone>
              <a:prstClr val="black"/>
              <a:schemeClr val="bg1">
                <a:tint val="45000"/>
                <a:satMod val="400000"/>
              </a:schemeClr>
            </a:duotone>
          </a:blip>
          <a:srcRect/>
          <a:stretch>
            <a:fillRect/>
          </a:stretch>
        </p:blipFill>
        <p:spPr bwMode="auto">
          <a:xfrm>
            <a:off x="1674491" y="32205462"/>
            <a:ext cx="9865096" cy="5121177"/>
          </a:xfrm>
          <a:prstGeom prst="rect">
            <a:avLst/>
          </a:prstGeom>
          <a:noFill/>
          <a:ln w="9525">
            <a:noFill/>
            <a:miter lim="800000"/>
            <a:headEnd/>
            <a:tailEnd/>
          </a:ln>
          <a:effectLst/>
        </p:spPr>
      </p:pic>
      <p:sp>
        <p:nvSpPr>
          <p:cNvPr id="94" name="ZoneTexte 93"/>
          <p:cNvSpPr txBox="1"/>
          <p:nvPr/>
        </p:nvSpPr>
        <p:spPr>
          <a:xfrm>
            <a:off x="4305093" y="35789430"/>
            <a:ext cx="360040" cy="430887"/>
          </a:xfrm>
          <a:prstGeom prst="rect">
            <a:avLst/>
          </a:prstGeom>
          <a:noFill/>
        </p:spPr>
        <p:txBody>
          <a:bodyPr wrap="square" rtlCol="0">
            <a:spAutoFit/>
          </a:bodyPr>
          <a:lstStyle/>
          <a:p>
            <a:r>
              <a:rPr lang="en-GB" sz="2200" smtClean="0"/>
              <a:t>1</a:t>
            </a:r>
            <a:endParaRPr lang="en-GB" sz="2200"/>
          </a:p>
        </p:txBody>
      </p:sp>
      <p:sp>
        <p:nvSpPr>
          <p:cNvPr id="95" name="ZoneTexte 94"/>
          <p:cNvSpPr txBox="1"/>
          <p:nvPr/>
        </p:nvSpPr>
        <p:spPr>
          <a:xfrm>
            <a:off x="5130875" y="35733854"/>
            <a:ext cx="360040" cy="430887"/>
          </a:xfrm>
          <a:prstGeom prst="rect">
            <a:avLst/>
          </a:prstGeom>
          <a:noFill/>
        </p:spPr>
        <p:txBody>
          <a:bodyPr wrap="square" rtlCol="0">
            <a:spAutoFit/>
          </a:bodyPr>
          <a:lstStyle/>
          <a:p>
            <a:r>
              <a:rPr lang="en-GB" sz="2200" smtClean="0"/>
              <a:t>2</a:t>
            </a:r>
            <a:endParaRPr lang="en-GB" sz="2200"/>
          </a:p>
        </p:txBody>
      </p:sp>
      <p:cxnSp>
        <p:nvCxnSpPr>
          <p:cNvPr id="97" name="Connecteur droit 96"/>
          <p:cNvCxnSpPr/>
          <p:nvPr/>
        </p:nvCxnSpPr>
        <p:spPr>
          <a:xfrm rot="16200000" flipH="1">
            <a:off x="4135712" y="36491856"/>
            <a:ext cx="784243" cy="1135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Connecteur droit 102"/>
          <p:cNvCxnSpPr/>
          <p:nvPr/>
        </p:nvCxnSpPr>
        <p:spPr>
          <a:xfrm rot="16200000" flipH="1">
            <a:off x="4911649" y="36450732"/>
            <a:ext cx="723382" cy="31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ZoneTexte 113"/>
          <p:cNvSpPr txBox="1"/>
          <p:nvPr/>
        </p:nvSpPr>
        <p:spPr>
          <a:xfrm>
            <a:off x="5418907" y="32277470"/>
            <a:ext cx="360040" cy="430887"/>
          </a:xfrm>
          <a:prstGeom prst="rect">
            <a:avLst/>
          </a:prstGeom>
          <a:noFill/>
        </p:spPr>
        <p:txBody>
          <a:bodyPr wrap="square" rtlCol="0">
            <a:spAutoFit/>
          </a:bodyPr>
          <a:lstStyle/>
          <a:p>
            <a:r>
              <a:rPr lang="en-GB" sz="2200" smtClean="0"/>
              <a:t>3</a:t>
            </a:r>
            <a:endParaRPr lang="en-GB" sz="2200"/>
          </a:p>
        </p:txBody>
      </p:sp>
      <p:sp>
        <p:nvSpPr>
          <p:cNvPr id="115" name="ZoneTexte 114"/>
          <p:cNvSpPr txBox="1"/>
          <p:nvPr/>
        </p:nvSpPr>
        <p:spPr>
          <a:xfrm>
            <a:off x="6742439" y="33343841"/>
            <a:ext cx="360040" cy="430887"/>
          </a:xfrm>
          <a:prstGeom prst="rect">
            <a:avLst/>
          </a:prstGeom>
          <a:noFill/>
        </p:spPr>
        <p:txBody>
          <a:bodyPr wrap="square" rtlCol="0">
            <a:spAutoFit/>
          </a:bodyPr>
          <a:lstStyle/>
          <a:p>
            <a:r>
              <a:rPr lang="en-GB" sz="2200" smtClean="0"/>
              <a:t>5</a:t>
            </a:r>
            <a:endParaRPr lang="en-GB" sz="2200"/>
          </a:p>
        </p:txBody>
      </p:sp>
      <p:sp>
        <p:nvSpPr>
          <p:cNvPr id="116" name="ZoneTexte 115"/>
          <p:cNvSpPr txBox="1"/>
          <p:nvPr/>
        </p:nvSpPr>
        <p:spPr>
          <a:xfrm>
            <a:off x="6427019" y="35877870"/>
            <a:ext cx="360040" cy="430887"/>
          </a:xfrm>
          <a:prstGeom prst="rect">
            <a:avLst/>
          </a:prstGeom>
          <a:noFill/>
        </p:spPr>
        <p:txBody>
          <a:bodyPr wrap="square" rtlCol="0">
            <a:spAutoFit/>
          </a:bodyPr>
          <a:lstStyle/>
          <a:p>
            <a:r>
              <a:rPr lang="en-GB" sz="2200" smtClean="0"/>
              <a:t>4</a:t>
            </a:r>
            <a:endParaRPr lang="en-GB" sz="2200"/>
          </a:p>
        </p:txBody>
      </p:sp>
      <p:sp>
        <p:nvSpPr>
          <p:cNvPr id="117" name="ZoneTexte 116"/>
          <p:cNvSpPr txBox="1"/>
          <p:nvPr/>
        </p:nvSpPr>
        <p:spPr>
          <a:xfrm>
            <a:off x="7291115" y="33861646"/>
            <a:ext cx="360040" cy="430887"/>
          </a:xfrm>
          <a:prstGeom prst="rect">
            <a:avLst/>
          </a:prstGeom>
          <a:noFill/>
        </p:spPr>
        <p:txBody>
          <a:bodyPr wrap="square" rtlCol="0">
            <a:spAutoFit/>
          </a:bodyPr>
          <a:lstStyle/>
          <a:p>
            <a:r>
              <a:rPr lang="en-GB" sz="2200" smtClean="0"/>
              <a:t>6</a:t>
            </a:r>
            <a:endParaRPr lang="en-GB" sz="2200"/>
          </a:p>
        </p:txBody>
      </p:sp>
      <p:sp>
        <p:nvSpPr>
          <p:cNvPr id="118" name="ZoneTexte 117"/>
          <p:cNvSpPr txBox="1"/>
          <p:nvPr/>
        </p:nvSpPr>
        <p:spPr>
          <a:xfrm>
            <a:off x="7557833" y="36244948"/>
            <a:ext cx="360040" cy="430887"/>
          </a:xfrm>
          <a:prstGeom prst="rect">
            <a:avLst/>
          </a:prstGeom>
          <a:noFill/>
        </p:spPr>
        <p:txBody>
          <a:bodyPr wrap="square" rtlCol="0">
            <a:spAutoFit/>
          </a:bodyPr>
          <a:lstStyle/>
          <a:p>
            <a:r>
              <a:rPr lang="en-GB" sz="2200" smtClean="0"/>
              <a:t>7</a:t>
            </a:r>
            <a:endParaRPr lang="en-GB" sz="2200"/>
          </a:p>
        </p:txBody>
      </p:sp>
      <p:sp>
        <p:nvSpPr>
          <p:cNvPr id="119" name="ZoneTexte 118"/>
          <p:cNvSpPr txBox="1"/>
          <p:nvPr/>
        </p:nvSpPr>
        <p:spPr>
          <a:xfrm>
            <a:off x="8271518" y="34049961"/>
            <a:ext cx="360040" cy="430887"/>
          </a:xfrm>
          <a:prstGeom prst="rect">
            <a:avLst/>
          </a:prstGeom>
          <a:noFill/>
        </p:spPr>
        <p:txBody>
          <a:bodyPr wrap="square" rtlCol="0">
            <a:spAutoFit/>
          </a:bodyPr>
          <a:lstStyle/>
          <a:p>
            <a:r>
              <a:rPr lang="en-GB" sz="2200" dirty="0" smtClean="0"/>
              <a:t>9</a:t>
            </a:r>
            <a:endParaRPr lang="en-GB" sz="2200" dirty="0"/>
          </a:p>
        </p:txBody>
      </p:sp>
      <p:sp>
        <p:nvSpPr>
          <p:cNvPr id="120" name="ZoneTexte 119"/>
          <p:cNvSpPr txBox="1"/>
          <p:nvPr/>
        </p:nvSpPr>
        <p:spPr>
          <a:xfrm>
            <a:off x="8351735" y="35580962"/>
            <a:ext cx="523555" cy="430887"/>
          </a:xfrm>
          <a:prstGeom prst="rect">
            <a:avLst/>
          </a:prstGeom>
          <a:noFill/>
        </p:spPr>
        <p:txBody>
          <a:bodyPr wrap="square" rtlCol="0">
            <a:spAutoFit/>
          </a:bodyPr>
          <a:lstStyle/>
          <a:p>
            <a:r>
              <a:rPr lang="en-GB" sz="2200" dirty="0" smtClean="0"/>
              <a:t>10</a:t>
            </a:r>
            <a:endParaRPr lang="en-GB" sz="2200" dirty="0"/>
          </a:p>
        </p:txBody>
      </p:sp>
      <p:sp>
        <p:nvSpPr>
          <p:cNvPr id="121" name="ZoneTexte 120"/>
          <p:cNvSpPr txBox="1"/>
          <p:nvPr/>
        </p:nvSpPr>
        <p:spPr>
          <a:xfrm>
            <a:off x="9235331" y="35589838"/>
            <a:ext cx="504056" cy="430887"/>
          </a:xfrm>
          <a:prstGeom prst="rect">
            <a:avLst/>
          </a:prstGeom>
          <a:noFill/>
        </p:spPr>
        <p:txBody>
          <a:bodyPr wrap="square" rtlCol="0">
            <a:spAutoFit/>
          </a:bodyPr>
          <a:lstStyle/>
          <a:p>
            <a:r>
              <a:rPr lang="en-GB" sz="2200" dirty="0" smtClean="0"/>
              <a:t>12</a:t>
            </a:r>
            <a:endParaRPr lang="en-GB" sz="2200" dirty="0"/>
          </a:p>
        </p:txBody>
      </p:sp>
      <p:sp>
        <p:nvSpPr>
          <p:cNvPr id="122" name="ZoneTexte 121"/>
          <p:cNvSpPr txBox="1"/>
          <p:nvPr/>
        </p:nvSpPr>
        <p:spPr>
          <a:xfrm>
            <a:off x="9379347" y="36165902"/>
            <a:ext cx="504056" cy="430887"/>
          </a:xfrm>
          <a:prstGeom prst="rect">
            <a:avLst/>
          </a:prstGeom>
          <a:noFill/>
        </p:spPr>
        <p:txBody>
          <a:bodyPr wrap="square" rtlCol="0">
            <a:spAutoFit/>
          </a:bodyPr>
          <a:lstStyle/>
          <a:p>
            <a:r>
              <a:rPr lang="en-GB" sz="2200" dirty="0" smtClean="0"/>
              <a:t>13</a:t>
            </a:r>
            <a:endParaRPr lang="en-GB" sz="2200" dirty="0"/>
          </a:p>
        </p:txBody>
      </p:sp>
      <p:sp>
        <p:nvSpPr>
          <p:cNvPr id="123" name="ZoneTexte 122"/>
          <p:cNvSpPr txBox="1"/>
          <p:nvPr/>
        </p:nvSpPr>
        <p:spPr>
          <a:xfrm>
            <a:off x="9307339" y="33645622"/>
            <a:ext cx="504056" cy="430887"/>
          </a:xfrm>
          <a:prstGeom prst="rect">
            <a:avLst/>
          </a:prstGeom>
          <a:noFill/>
        </p:spPr>
        <p:txBody>
          <a:bodyPr wrap="square" rtlCol="0">
            <a:spAutoFit/>
          </a:bodyPr>
          <a:lstStyle/>
          <a:p>
            <a:r>
              <a:rPr lang="en-GB" sz="2200" dirty="0" smtClean="0"/>
              <a:t>11</a:t>
            </a:r>
            <a:endParaRPr lang="en-GB" sz="2200" dirty="0"/>
          </a:p>
        </p:txBody>
      </p:sp>
      <p:sp>
        <p:nvSpPr>
          <p:cNvPr id="124" name="ZoneTexte 123"/>
          <p:cNvSpPr txBox="1"/>
          <p:nvPr/>
        </p:nvSpPr>
        <p:spPr>
          <a:xfrm>
            <a:off x="10459467" y="34726903"/>
            <a:ext cx="504056" cy="430887"/>
          </a:xfrm>
          <a:prstGeom prst="rect">
            <a:avLst/>
          </a:prstGeom>
          <a:noFill/>
        </p:spPr>
        <p:txBody>
          <a:bodyPr wrap="square" rtlCol="0">
            <a:spAutoFit/>
          </a:bodyPr>
          <a:lstStyle/>
          <a:p>
            <a:r>
              <a:rPr lang="en-GB" sz="2200" dirty="0" smtClean="0"/>
              <a:t>15</a:t>
            </a:r>
            <a:endParaRPr lang="en-GB" sz="2200" dirty="0"/>
          </a:p>
        </p:txBody>
      </p:sp>
      <p:sp>
        <p:nvSpPr>
          <p:cNvPr id="125" name="ZoneTexte 124"/>
          <p:cNvSpPr txBox="1"/>
          <p:nvPr/>
        </p:nvSpPr>
        <p:spPr>
          <a:xfrm>
            <a:off x="10387459" y="35807023"/>
            <a:ext cx="504056" cy="430887"/>
          </a:xfrm>
          <a:prstGeom prst="rect">
            <a:avLst/>
          </a:prstGeom>
          <a:noFill/>
        </p:spPr>
        <p:txBody>
          <a:bodyPr wrap="square" rtlCol="0">
            <a:spAutoFit/>
          </a:bodyPr>
          <a:lstStyle/>
          <a:p>
            <a:r>
              <a:rPr lang="en-GB" sz="2200" dirty="0" smtClean="0"/>
              <a:t>16</a:t>
            </a:r>
            <a:endParaRPr lang="en-GB" sz="2200" dirty="0"/>
          </a:p>
        </p:txBody>
      </p:sp>
      <p:cxnSp>
        <p:nvCxnSpPr>
          <p:cNvPr id="129" name="Connecteur droit 128"/>
          <p:cNvCxnSpPr/>
          <p:nvPr/>
        </p:nvCxnSpPr>
        <p:spPr>
          <a:xfrm rot="16200000" flipH="1">
            <a:off x="5706939" y="32637510"/>
            <a:ext cx="216024"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Connecteur droit 130"/>
          <p:cNvCxnSpPr/>
          <p:nvPr/>
        </p:nvCxnSpPr>
        <p:spPr>
          <a:xfrm rot="5400000">
            <a:off x="6409018" y="36399927"/>
            <a:ext cx="360040" cy="360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Connecteur droit 138"/>
          <p:cNvCxnSpPr/>
          <p:nvPr/>
        </p:nvCxnSpPr>
        <p:spPr>
          <a:xfrm rot="16200000" flipH="1">
            <a:off x="6849441" y="33799267"/>
            <a:ext cx="259367" cy="960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Connecteur droit 143"/>
          <p:cNvCxnSpPr/>
          <p:nvPr/>
        </p:nvCxnSpPr>
        <p:spPr>
          <a:xfrm rot="5400000">
            <a:off x="7092512" y="34383123"/>
            <a:ext cx="361201" cy="1800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Connecteur droit 145"/>
          <p:cNvCxnSpPr/>
          <p:nvPr/>
        </p:nvCxnSpPr>
        <p:spPr>
          <a:xfrm rot="16200000" flipH="1">
            <a:off x="7612381" y="36712396"/>
            <a:ext cx="270455" cy="41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0" name="Connecteur droit 149"/>
          <p:cNvCxnSpPr/>
          <p:nvPr/>
        </p:nvCxnSpPr>
        <p:spPr>
          <a:xfrm rot="5400000">
            <a:off x="8191216" y="34473715"/>
            <a:ext cx="216024" cy="1440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Connecteur droit 153"/>
          <p:cNvCxnSpPr/>
          <p:nvPr/>
        </p:nvCxnSpPr>
        <p:spPr>
          <a:xfrm rot="5400000">
            <a:off x="8189222" y="36140186"/>
            <a:ext cx="433209" cy="1080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8" name="ZoneTexte 157"/>
          <p:cNvSpPr txBox="1"/>
          <p:nvPr/>
        </p:nvSpPr>
        <p:spPr>
          <a:xfrm>
            <a:off x="9667379" y="35013774"/>
            <a:ext cx="504056" cy="430887"/>
          </a:xfrm>
          <a:prstGeom prst="rect">
            <a:avLst/>
          </a:prstGeom>
          <a:noFill/>
        </p:spPr>
        <p:txBody>
          <a:bodyPr wrap="square" rtlCol="0">
            <a:spAutoFit/>
          </a:bodyPr>
          <a:lstStyle/>
          <a:p>
            <a:r>
              <a:rPr lang="en-GB" sz="2200" dirty="0" smtClean="0"/>
              <a:t>14</a:t>
            </a:r>
            <a:endParaRPr lang="en-GB" sz="2200" dirty="0"/>
          </a:p>
        </p:txBody>
      </p:sp>
      <p:cxnSp>
        <p:nvCxnSpPr>
          <p:cNvPr id="160" name="Connecteur droit 159"/>
          <p:cNvCxnSpPr/>
          <p:nvPr/>
        </p:nvCxnSpPr>
        <p:spPr>
          <a:xfrm rot="5400000">
            <a:off x="9128528" y="34086395"/>
            <a:ext cx="403560" cy="24209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Connecteur droit 166"/>
          <p:cNvCxnSpPr/>
          <p:nvPr/>
        </p:nvCxnSpPr>
        <p:spPr>
          <a:xfrm rot="5400000">
            <a:off x="9254893" y="36002326"/>
            <a:ext cx="270050" cy="16515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Connecteur droit 170"/>
          <p:cNvCxnSpPr/>
          <p:nvPr/>
        </p:nvCxnSpPr>
        <p:spPr>
          <a:xfrm rot="5400000">
            <a:off x="9358555" y="36584465"/>
            <a:ext cx="259336" cy="1422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Connecteur droit 173"/>
          <p:cNvCxnSpPr/>
          <p:nvPr/>
        </p:nvCxnSpPr>
        <p:spPr>
          <a:xfrm rot="16200000" flipH="1">
            <a:off x="9856960" y="35493338"/>
            <a:ext cx="464129" cy="24938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Connecteur droit 179"/>
          <p:cNvCxnSpPr/>
          <p:nvPr/>
        </p:nvCxnSpPr>
        <p:spPr>
          <a:xfrm rot="5400000">
            <a:off x="10243443" y="35085782"/>
            <a:ext cx="288032" cy="2880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Connecteur droit 181"/>
          <p:cNvCxnSpPr/>
          <p:nvPr/>
        </p:nvCxnSpPr>
        <p:spPr>
          <a:xfrm rot="5400000">
            <a:off x="10189440" y="36399929"/>
            <a:ext cx="504054" cy="1800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6" name="ZoneTexte 185"/>
          <p:cNvSpPr txBox="1"/>
          <p:nvPr/>
        </p:nvSpPr>
        <p:spPr>
          <a:xfrm>
            <a:off x="1026419" y="39792431"/>
            <a:ext cx="28587176" cy="1569660"/>
          </a:xfrm>
          <a:prstGeom prst="rect">
            <a:avLst/>
          </a:prstGeom>
          <a:noFill/>
        </p:spPr>
        <p:txBody>
          <a:bodyPr wrap="square" rtlCol="0">
            <a:spAutoFit/>
          </a:bodyPr>
          <a:lstStyle/>
          <a:p>
            <a:pPr algn="just"/>
            <a:r>
              <a:rPr lang="en-GB" sz="3200" dirty="0" smtClean="0"/>
              <a:t>Our results highlight the use of hydrocarbons by the Multicoloured Asian ladybird beetles during their aggregation period. Two different blends were observed, one leading congeners towards the aggregate already formed and the other ensuring the cohesion of the group. These results support the potential use of these blends, in association of volatiles, in making of traps in order to control infestations of this species in dwellings.</a:t>
            </a:r>
            <a:endParaRPr lang="en-GB" sz="3200" dirty="0"/>
          </a:p>
        </p:txBody>
      </p:sp>
      <p:sp>
        <p:nvSpPr>
          <p:cNvPr id="187" name="ZoneTexte 186"/>
          <p:cNvSpPr txBox="1"/>
          <p:nvPr/>
        </p:nvSpPr>
        <p:spPr>
          <a:xfrm>
            <a:off x="1602483" y="37417040"/>
            <a:ext cx="10585176" cy="477054"/>
          </a:xfrm>
          <a:prstGeom prst="rect">
            <a:avLst/>
          </a:prstGeom>
          <a:noFill/>
        </p:spPr>
        <p:txBody>
          <a:bodyPr wrap="square" rtlCol="0">
            <a:spAutoFit/>
          </a:bodyPr>
          <a:lstStyle/>
          <a:p>
            <a:r>
              <a:rPr lang="en-GB" sz="2500" smtClean="0"/>
              <a:t>Figure 5 : GC profile of an aggregation blend collected in infested dwelling </a:t>
            </a:r>
            <a:endParaRPr lang="en-GB" sz="2500"/>
          </a:p>
        </p:txBody>
      </p:sp>
      <p:pic>
        <p:nvPicPr>
          <p:cNvPr id="2" name="Picture 2"/>
          <p:cNvPicPr>
            <a:picLocks noChangeAspect="1" noChangeArrowheads="1"/>
          </p:cNvPicPr>
          <p:nvPr/>
        </p:nvPicPr>
        <p:blipFill>
          <a:blip r:embed="rId12" cstate="print">
            <a:lum bright="20000" contrast="20000"/>
          </a:blip>
          <a:srcRect/>
          <a:stretch>
            <a:fillRect/>
          </a:stretch>
        </p:blipFill>
        <p:spPr bwMode="auto">
          <a:xfrm rot="16200000">
            <a:off x="26161912" y="3501926"/>
            <a:ext cx="2327210" cy="2559931"/>
          </a:xfrm>
          <a:prstGeom prst="rect">
            <a:avLst/>
          </a:prstGeom>
          <a:noFill/>
          <a:ln w="15875">
            <a:solidFill>
              <a:schemeClr val="tx1"/>
            </a:solidFill>
            <a:miter lim="800000"/>
            <a:headEnd/>
            <a:tailEnd/>
          </a:ln>
        </p:spPr>
      </p:pic>
      <p:sp>
        <p:nvSpPr>
          <p:cNvPr id="85" name="Rectangle 84"/>
          <p:cNvSpPr/>
          <p:nvPr/>
        </p:nvSpPr>
        <p:spPr>
          <a:xfrm>
            <a:off x="1026420" y="7938766"/>
            <a:ext cx="4104456" cy="784830"/>
          </a:xfrm>
          <a:prstGeom prst="rect">
            <a:avLst/>
          </a:prstGeom>
          <a:ln w="28575">
            <a:solidFill>
              <a:schemeClr val="tx1"/>
            </a:solidFill>
          </a:ln>
        </p:spPr>
        <p:txBody>
          <a:bodyPr wrap="square">
            <a:spAutoFit/>
          </a:bodyPr>
          <a:lstStyle/>
          <a:p>
            <a:r>
              <a:rPr lang="en-GB" sz="4500" b="1" cap="small" dirty="0" smtClean="0">
                <a:latin typeface="Garamond" pitchFamily="18" charset="0"/>
              </a:rPr>
              <a:t>Introduction</a:t>
            </a:r>
          </a:p>
        </p:txBody>
      </p:sp>
      <p:sp>
        <p:nvSpPr>
          <p:cNvPr id="78" name="ZoneTexte 77"/>
          <p:cNvSpPr txBox="1"/>
          <p:nvPr/>
        </p:nvSpPr>
        <p:spPr>
          <a:xfrm>
            <a:off x="2682603" y="6066558"/>
            <a:ext cx="25922880" cy="1384995"/>
          </a:xfrm>
          <a:prstGeom prst="rect">
            <a:avLst/>
          </a:prstGeom>
          <a:noFill/>
        </p:spPr>
        <p:txBody>
          <a:bodyPr wrap="square" rtlCol="0">
            <a:spAutoFit/>
          </a:bodyPr>
          <a:lstStyle/>
          <a:p>
            <a:pPr algn="ctr"/>
            <a:r>
              <a:rPr lang="fr-BE" sz="2800" dirty="0" smtClean="0">
                <a:solidFill>
                  <a:srgbClr val="C00000"/>
                </a:solidFill>
                <a:latin typeface="Times" pitchFamily="18" charset="0"/>
              </a:rPr>
              <a:t>1 </a:t>
            </a:r>
            <a:r>
              <a:rPr lang="fr-BE" sz="2800" dirty="0" err="1" smtClean="0">
                <a:solidFill>
                  <a:srgbClr val="C00000"/>
                </a:solidFill>
                <a:latin typeface="Times" pitchFamily="18" charset="0"/>
              </a:rPr>
              <a:t>Functional</a:t>
            </a:r>
            <a:r>
              <a:rPr lang="fr-BE" sz="2800" dirty="0" smtClean="0">
                <a:solidFill>
                  <a:srgbClr val="C00000"/>
                </a:solidFill>
                <a:latin typeface="Times" pitchFamily="18" charset="0"/>
              </a:rPr>
              <a:t> and </a:t>
            </a:r>
            <a:r>
              <a:rPr lang="fr-BE" sz="2800" dirty="0" err="1" smtClean="0">
                <a:solidFill>
                  <a:srgbClr val="C00000"/>
                </a:solidFill>
                <a:latin typeface="Times" pitchFamily="18" charset="0"/>
              </a:rPr>
              <a:t>Evolutionary</a:t>
            </a:r>
            <a:r>
              <a:rPr lang="fr-BE" sz="2800" dirty="0" smtClean="0">
                <a:solidFill>
                  <a:srgbClr val="C00000"/>
                </a:solidFill>
                <a:latin typeface="Times" pitchFamily="18" charset="0"/>
              </a:rPr>
              <a:t> </a:t>
            </a:r>
            <a:r>
              <a:rPr lang="fr-BE" sz="2800" dirty="0" err="1" smtClean="0">
                <a:solidFill>
                  <a:srgbClr val="C00000"/>
                </a:solidFill>
                <a:latin typeface="Times" pitchFamily="18" charset="0"/>
              </a:rPr>
              <a:t>Entomology</a:t>
            </a:r>
            <a:r>
              <a:rPr lang="fr-BE" sz="2800" dirty="0" smtClean="0">
                <a:solidFill>
                  <a:srgbClr val="C00000"/>
                </a:solidFill>
                <a:latin typeface="Times" pitchFamily="18" charset="0"/>
              </a:rPr>
              <a:t> – Gembloux Agro-Bio </a:t>
            </a:r>
            <a:r>
              <a:rPr lang="fr-BE" sz="2800" dirty="0" smtClean="0">
                <a:solidFill>
                  <a:srgbClr val="C00000"/>
                </a:solidFill>
                <a:latin typeface="Times" pitchFamily="18" charset="0"/>
              </a:rPr>
              <a:t>Tech - </a:t>
            </a:r>
            <a:r>
              <a:rPr lang="fr-BE" sz="2800" dirty="0" err="1" smtClean="0">
                <a:solidFill>
                  <a:srgbClr val="C00000"/>
                </a:solidFill>
                <a:latin typeface="Times" pitchFamily="18" charset="0"/>
              </a:rPr>
              <a:t>University</a:t>
            </a:r>
            <a:r>
              <a:rPr lang="fr-BE" sz="2800" dirty="0" smtClean="0">
                <a:solidFill>
                  <a:srgbClr val="C00000"/>
                </a:solidFill>
                <a:latin typeface="Times" pitchFamily="18" charset="0"/>
              </a:rPr>
              <a:t> </a:t>
            </a:r>
            <a:r>
              <a:rPr lang="fr-BE" sz="2800" dirty="0" smtClean="0">
                <a:solidFill>
                  <a:srgbClr val="C00000"/>
                </a:solidFill>
                <a:latin typeface="Times" pitchFamily="18" charset="0"/>
              </a:rPr>
              <a:t>of </a:t>
            </a:r>
            <a:r>
              <a:rPr lang="fr-BE" sz="2800" dirty="0" err="1" smtClean="0">
                <a:solidFill>
                  <a:srgbClr val="C00000"/>
                </a:solidFill>
                <a:latin typeface="Times" pitchFamily="18" charset="0"/>
              </a:rPr>
              <a:t>Liege</a:t>
            </a:r>
            <a:r>
              <a:rPr lang="fr-BE" sz="2800" dirty="0" smtClean="0">
                <a:solidFill>
                  <a:srgbClr val="C00000"/>
                </a:solidFill>
                <a:latin typeface="Times" pitchFamily="18" charset="0"/>
              </a:rPr>
              <a:t> – Passage des Déportés, 2 – 5030 Gembloux (</a:t>
            </a:r>
            <a:r>
              <a:rPr lang="fr-BE" sz="2800" dirty="0" err="1" smtClean="0">
                <a:solidFill>
                  <a:srgbClr val="C00000"/>
                </a:solidFill>
                <a:latin typeface="Times" pitchFamily="18" charset="0"/>
              </a:rPr>
              <a:t>Belgium</a:t>
            </a:r>
            <a:r>
              <a:rPr lang="fr-BE" sz="2800" dirty="0" smtClean="0">
                <a:solidFill>
                  <a:srgbClr val="C00000"/>
                </a:solidFill>
                <a:latin typeface="Times" pitchFamily="18" charset="0"/>
              </a:rPr>
              <a:t>) </a:t>
            </a:r>
          </a:p>
          <a:p>
            <a:pPr algn="ctr"/>
            <a:r>
              <a:rPr lang="fr-BE" sz="2800" dirty="0" smtClean="0">
                <a:solidFill>
                  <a:srgbClr val="C00000"/>
                </a:solidFill>
                <a:latin typeface="Times" pitchFamily="18" charset="0"/>
              </a:rPr>
              <a:t>2 Unit of </a:t>
            </a:r>
            <a:r>
              <a:rPr lang="fr-BE" sz="2800" dirty="0" err="1" smtClean="0">
                <a:solidFill>
                  <a:srgbClr val="C00000"/>
                </a:solidFill>
                <a:latin typeface="Times" pitchFamily="18" charset="0"/>
              </a:rPr>
              <a:t>Analysis</a:t>
            </a:r>
            <a:r>
              <a:rPr lang="fr-BE" sz="2800" dirty="0" smtClean="0">
                <a:solidFill>
                  <a:srgbClr val="C00000"/>
                </a:solidFill>
                <a:latin typeface="Times" pitchFamily="18" charset="0"/>
              </a:rPr>
              <a:t> </a:t>
            </a:r>
            <a:r>
              <a:rPr lang="fr-BE" sz="2800" dirty="0" err="1" smtClean="0">
                <a:solidFill>
                  <a:srgbClr val="C00000"/>
                </a:solidFill>
                <a:latin typeface="Times" pitchFamily="18" charset="0"/>
              </a:rPr>
              <a:t>Quality</a:t>
            </a:r>
            <a:r>
              <a:rPr lang="fr-BE" sz="2800" dirty="0" smtClean="0">
                <a:solidFill>
                  <a:srgbClr val="C00000"/>
                </a:solidFill>
                <a:latin typeface="Times" pitchFamily="18" charset="0"/>
              </a:rPr>
              <a:t> and </a:t>
            </a:r>
            <a:r>
              <a:rPr lang="fr-BE" sz="2800" dirty="0" err="1" smtClean="0">
                <a:solidFill>
                  <a:srgbClr val="C00000"/>
                </a:solidFill>
                <a:latin typeface="Times" pitchFamily="18" charset="0"/>
              </a:rPr>
              <a:t>Risk</a:t>
            </a:r>
            <a:r>
              <a:rPr lang="fr-BE" sz="2800" dirty="0" smtClean="0">
                <a:solidFill>
                  <a:srgbClr val="C00000"/>
                </a:solidFill>
                <a:latin typeface="Times" pitchFamily="18" charset="0"/>
              </a:rPr>
              <a:t> – </a:t>
            </a:r>
            <a:r>
              <a:rPr lang="fr-BE" sz="2800" dirty="0" err="1" smtClean="0">
                <a:solidFill>
                  <a:srgbClr val="C00000"/>
                </a:solidFill>
                <a:latin typeface="Times" pitchFamily="18" charset="0"/>
              </a:rPr>
              <a:t>Laboratory</a:t>
            </a:r>
            <a:r>
              <a:rPr lang="fr-BE" sz="2800" dirty="0" smtClean="0">
                <a:solidFill>
                  <a:srgbClr val="C00000"/>
                </a:solidFill>
                <a:latin typeface="Times" pitchFamily="18" charset="0"/>
              </a:rPr>
              <a:t> of </a:t>
            </a:r>
            <a:r>
              <a:rPr lang="fr-BE" sz="2800" dirty="0" err="1" smtClean="0">
                <a:solidFill>
                  <a:srgbClr val="C00000"/>
                </a:solidFill>
                <a:latin typeface="Times" pitchFamily="18" charset="0"/>
              </a:rPr>
              <a:t>Analytical</a:t>
            </a:r>
            <a:r>
              <a:rPr lang="fr-BE" sz="2800" dirty="0" smtClean="0">
                <a:solidFill>
                  <a:srgbClr val="C00000"/>
                </a:solidFill>
                <a:latin typeface="Times" pitchFamily="18" charset="0"/>
              </a:rPr>
              <a:t> </a:t>
            </a:r>
            <a:r>
              <a:rPr lang="fr-BE" sz="2800" dirty="0" err="1" smtClean="0">
                <a:solidFill>
                  <a:srgbClr val="C00000"/>
                </a:solidFill>
                <a:latin typeface="Times" pitchFamily="18" charset="0"/>
              </a:rPr>
              <a:t>Chemistry</a:t>
            </a:r>
            <a:r>
              <a:rPr lang="fr-BE" sz="2800" dirty="0" smtClean="0">
                <a:solidFill>
                  <a:srgbClr val="C00000"/>
                </a:solidFill>
                <a:latin typeface="Times" pitchFamily="18" charset="0"/>
              </a:rPr>
              <a:t> - Gembloux Agro-Bio </a:t>
            </a:r>
            <a:r>
              <a:rPr lang="fr-BE" sz="2800" dirty="0" smtClean="0">
                <a:solidFill>
                  <a:srgbClr val="C00000"/>
                </a:solidFill>
                <a:latin typeface="Times" pitchFamily="18" charset="0"/>
              </a:rPr>
              <a:t>Tech - </a:t>
            </a:r>
            <a:r>
              <a:rPr lang="fr-BE" sz="2800" dirty="0" err="1" smtClean="0">
                <a:solidFill>
                  <a:srgbClr val="C00000"/>
                </a:solidFill>
                <a:latin typeface="Times" pitchFamily="18" charset="0"/>
              </a:rPr>
              <a:t>University</a:t>
            </a:r>
            <a:r>
              <a:rPr lang="fr-BE" sz="2800" dirty="0" smtClean="0">
                <a:solidFill>
                  <a:srgbClr val="C00000"/>
                </a:solidFill>
                <a:latin typeface="Times" pitchFamily="18" charset="0"/>
              </a:rPr>
              <a:t> of </a:t>
            </a:r>
            <a:r>
              <a:rPr lang="fr-BE" sz="2800" dirty="0" err="1" smtClean="0">
                <a:solidFill>
                  <a:srgbClr val="C00000"/>
                </a:solidFill>
                <a:latin typeface="Times" pitchFamily="18" charset="0"/>
              </a:rPr>
              <a:t>Liege</a:t>
            </a:r>
            <a:r>
              <a:rPr lang="fr-BE" sz="2800" dirty="0" smtClean="0">
                <a:solidFill>
                  <a:srgbClr val="C00000"/>
                </a:solidFill>
                <a:latin typeface="Times" pitchFamily="18" charset="0"/>
              </a:rPr>
              <a:t> – Passage des Déportés, 2 – 5030 Gembloux (</a:t>
            </a:r>
            <a:r>
              <a:rPr lang="fr-BE" sz="2800" dirty="0" err="1" smtClean="0">
                <a:solidFill>
                  <a:srgbClr val="C00000"/>
                </a:solidFill>
                <a:latin typeface="Times" pitchFamily="18" charset="0"/>
              </a:rPr>
              <a:t>Belgium</a:t>
            </a:r>
            <a:r>
              <a:rPr lang="fr-BE" sz="2800" dirty="0" smtClean="0">
                <a:solidFill>
                  <a:srgbClr val="C00000"/>
                </a:solidFill>
                <a:latin typeface="Times" pitchFamily="18" charset="0"/>
              </a:rPr>
              <a:t>) </a:t>
            </a:r>
          </a:p>
          <a:p>
            <a:pPr algn="ctr"/>
            <a:r>
              <a:rPr lang="fr-BE" sz="2800" dirty="0" smtClean="0">
                <a:solidFill>
                  <a:srgbClr val="C00000"/>
                </a:solidFill>
                <a:latin typeface="Times" pitchFamily="18" charset="0"/>
              </a:rPr>
              <a:t>3 Unit of Social </a:t>
            </a:r>
            <a:r>
              <a:rPr lang="fr-BE" sz="2800" dirty="0" err="1" smtClean="0">
                <a:solidFill>
                  <a:srgbClr val="C00000"/>
                </a:solidFill>
                <a:latin typeface="Times" pitchFamily="18" charset="0"/>
              </a:rPr>
              <a:t>Ecology</a:t>
            </a:r>
            <a:r>
              <a:rPr lang="fr-BE" sz="2800" dirty="0" smtClean="0">
                <a:solidFill>
                  <a:srgbClr val="C00000"/>
                </a:solidFill>
                <a:latin typeface="Times" pitchFamily="18" charset="0"/>
              </a:rPr>
              <a:t> – Université libre de Bruxelles – Campus </a:t>
            </a:r>
            <a:r>
              <a:rPr lang="fr-BE" sz="2800" dirty="0" smtClean="0">
                <a:solidFill>
                  <a:srgbClr val="C00000"/>
                </a:solidFill>
                <a:latin typeface="Times" pitchFamily="18" charset="0"/>
              </a:rPr>
              <a:t>Plaine </a:t>
            </a:r>
            <a:r>
              <a:rPr lang="fr-BE" sz="2800" dirty="0" smtClean="0">
                <a:solidFill>
                  <a:srgbClr val="C00000"/>
                </a:solidFill>
                <a:latin typeface="Times" pitchFamily="18" charset="0"/>
              </a:rPr>
              <a:t>–CP 231 </a:t>
            </a:r>
            <a:r>
              <a:rPr lang="fr-BE" sz="2800" dirty="0" smtClean="0">
                <a:solidFill>
                  <a:srgbClr val="C00000"/>
                </a:solidFill>
                <a:latin typeface="Times" pitchFamily="18" charset="0"/>
              </a:rPr>
              <a:t>– 1050 </a:t>
            </a:r>
            <a:r>
              <a:rPr lang="fr-BE" sz="2800" dirty="0" smtClean="0">
                <a:solidFill>
                  <a:srgbClr val="C00000"/>
                </a:solidFill>
                <a:latin typeface="Times" pitchFamily="18" charset="0"/>
              </a:rPr>
              <a:t>Brussels (</a:t>
            </a:r>
            <a:r>
              <a:rPr lang="fr-BE" sz="2800" dirty="0" err="1" smtClean="0">
                <a:solidFill>
                  <a:srgbClr val="C00000"/>
                </a:solidFill>
                <a:latin typeface="Times" pitchFamily="18" charset="0"/>
              </a:rPr>
              <a:t>Belgium</a:t>
            </a:r>
            <a:r>
              <a:rPr lang="fr-BE" sz="2800" dirty="0" smtClean="0">
                <a:solidFill>
                  <a:srgbClr val="C00000"/>
                </a:solidFill>
                <a:latin typeface="Times" pitchFamily="18" charset="0"/>
              </a:rPr>
              <a:t>)</a:t>
            </a:r>
            <a:endParaRPr lang="fr-BE" sz="2800" dirty="0">
              <a:solidFill>
                <a:srgbClr val="C00000"/>
              </a:solidFill>
              <a:latin typeface="Times" pitchFamily="18" charset="0"/>
            </a:endParaRPr>
          </a:p>
        </p:txBody>
      </p:sp>
      <p:pic>
        <p:nvPicPr>
          <p:cNvPr id="79" name="Image 78" descr="olfacto en Y.tif"/>
          <p:cNvPicPr>
            <a:picLocks noChangeAspect="1"/>
          </p:cNvPicPr>
          <p:nvPr/>
        </p:nvPicPr>
        <p:blipFill>
          <a:blip r:embed="rId13" cstate="print"/>
          <a:stretch>
            <a:fillRect/>
          </a:stretch>
        </p:blipFill>
        <p:spPr>
          <a:xfrm>
            <a:off x="27266371" y="15571614"/>
            <a:ext cx="2131200" cy="3309507"/>
          </a:xfrm>
          <a:prstGeom prst="rect">
            <a:avLst/>
          </a:prstGeom>
        </p:spPr>
      </p:pic>
      <p:cxnSp>
        <p:nvCxnSpPr>
          <p:cNvPr id="82" name="Connecteur droit 81"/>
          <p:cNvCxnSpPr/>
          <p:nvPr/>
        </p:nvCxnSpPr>
        <p:spPr>
          <a:xfrm rot="5400000">
            <a:off x="10348266" y="36466711"/>
            <a:ext cx="556026" cy="38645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9" name="ZoneTexte 88"/>
          <p:cNvSpPr txBox="1"/>
          <p:nvPr/>
        </p:nvSpPr>
        <p:spPr>
          <a:xfrm>
            <a:off x="10747499" y="36021886"/>
            <a:ext cx="504056" cy="430887"/>
          </a:xfrm>
          <a:prstGeom prst="rect">
            <a:avLst/>
          </a:prstGeom>
          <a:noFill/>
        </p:spPr>
        <p:txBody>
          <a:bodyPr wrap="square" rtlCol="0">
            <a:spAutoFit/>
          </a:bodyPr>
          <a:lstStyle/>
          <a:p>
            <a:r>
              <a:rPr lang="en-GB" sz="2200" dirty="0" smtClean="0"/>
              <a:t>17</a:t>
            </a:r>
            <a:endParaRPr lang="en-GB" sz="2200" dirty="0"/>
          </a:p>
        </p:txBody>
      </p:sp>
      <p:sp>
        <p:nvSpPr>
          <p:cNvPr id="90" name="ZoneTexte 89"/>
          <p:cNvSpPr txBox="1"/>
          <p:nvPr/>
        </p:nvSpPr>
        <p:spPr>
          <a:xfrm>
            <a:off x="7795171" y="35949878"/>
            <a:ext cx="360040" cy="430887"/>
          </a:xfrm>
          <a:prstGeom prst="rect">
            <a:avLst/>
          </a:prstGeom>
          <a:noFill/>
        </p:spPr>
        <p:txBody>
          <a:bodyPr wrap="square" rtlCol="0">
            <a:spAutoFit/>
          </a:bodyPr>
          <a:lstStyle/>
          <a:p>
            <a:r>
              <a:rPr lang="en-GB" sz="2200" dirty="0" smtClean="0"/>
              <a:t>8</a:t>
            </a:r>
            <a:endParaRPr lang="en-GB" sz="2200" dirty="0"/>
          </a:p>
        </p:txBody>
      </p:sp>
      <p:cxnSp>
        <p:nvCxnSpPr>
          <p:cNvPr id="91" name="Connecteur droit 90"/>
          <p:cNvCxnSpPr/>
          <p:nvPr/>
        </p:nvCxnSpPr>
        <p:spPr>
          <a:xfrm rot="16200000" flipH="1">
            <a:off x="7939187" y="36381926"/>
            <a:ext cx="288032"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1252</TotalTime>
  <Words>1060</Words>
  <Application>Microsoft Office PowerPoint</Application>
  <PresentationFormat>Personnalisé</PresentationFormat>
  <Paragraphs>54</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ULg</dc:creator>
  <cp:lastModifiedBy>ULg</cp:lastModifiedBy>
  <cp:revision>131</cp:revision>
  <dcterms:created xsi:type="dcterms:W3CDTF">2011-06-01T08:35:24Z</dcterms:created>
  <dcterms:modified xsi:type="dcterms:W3CDTF">2011-07-11T06:24:50Z</dcterms:modified>
</cp:coreProperties>
</file>