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31" r:id="rId2"/>
    <p:sldId id="352" r:id="rId3"/>
    <p:sldId id="333" r:id="rId4"/>
    <p:sldId id="338" r:id="rId5"/>
    <p:sldId id="384" r:id="rId6"/>
    <p:sldId id="343" r:id="rId7"/>
    <p:sldId id="336" r:id="rId8"/>
    <p:sldId id="356" r:id="rId9"/>
    <p:sldId id="344" r:id="rId10"/>
    <p:sldId id="337" r:id="rId11"/>
    <p:sldId id="319" r:id="rId12"/>
    <p:sldId id="321" r:id="rId13"/>
    <p:sldId id="322" r:id="rId14"/>
    <p:sldId id="323" r:id="rId15"/>
    <p:sldId id="361" r:id="rId16"/>
    <p:sldId id="324" r:id="rId17"/>
    <p:sldId id="329" r:id="rId18"/>
    <p:sldId id="345" r:id="rId19"/>
    <p:sldId id="354" r:id="rId20"/>
    <p:sldId id="355" r:id="rId21"/>
    <p:sldId id="353" r:id="rId22"/>
    <p:sldId id="346" r:id="rId23"/>
    <p:sldId id="347" r:id="rId24"/>
    <p:sldId id="348" r:id="rId25"/>
    <p:sldId id="350" r:id="rId26"/>
    <p:sldId id="351" r:id="rId27"/>
    <p:sldId id="357" r:id="rId28"/>
    <p:sldId id="358" r:id="rId29"/>
    <p:sldId id="359" r:id="rId30"/>
    <p:sldId id="275" r:id="rId31"/>
    <p:sldId id="368" r:id="rId32"/>
    <p:sldId id="362" r:id="rId33"/>
    <p:sldId id="365" r:id="rId34"/>
    <p:sldId id="366" r:id="rId35"/>
    <p:sldId id="367" r:id="rId36"/>
    <p:sldId id="369" r:id="rId37"/>
    <p:sldId id="370" r:id="rId38"/>
    <p:sldId id="371" r:id="rId39"/>
    <p:sldId id="372" r:id="rId40"/>
    <p:sldId id="373" r:id="rId41"/>
    <p:sldId id="315" r:id="rId42"/>
    <p:sldId id="374" r:id="rId43"/>
    <p:sldId id="375" r:id="rId44"/>
    <p:sldId id="376" r:id="rId45"/>
    <p:sldId id="378" r:id="rId46"/>
    <p:sldId id="379" r:id="rId47"/>
    <p:sldId id="380" r:id="rId48"/>
    <p:sldId id="381" r:id="rId49"/>
    <p:sldId id="382" r:id="rId50"/>
    <p:sldId id="383" r:id="rId51"/>
  </p:sldIdLst>
  <p:sldSz cx="9144000" cy="6858000" type="screen4x3"/>
  <p:notesSz cx="6794500" cy="9931400"/>
  <p:defaultTextStyle>
    <a:defPPr>
      <a:defRPr lang="en-US"/>
    </a:defPPr>
    <a:lvl1pPr algn="l" rtl="0" fontAlgn="base">
      <a:spcBef>
        <a:spcPct val="0"/>
      </a:spcBef>
      <a:spcAft>
        <a:spcPct val="0"/>
      </a:spcAft>
      <a:defRPr sz="2600" kern="1200">
        <a:solidFill>
          <a:schemeClr val="bg1"/>
        </a:solidFill>
        <a:latin typeface="Arial Narrow" pitchFamily="34" charset="0"/>
        <a:ea typeface="+mn-ea"/>
        <a:cs typeface="+mn-cs"/>
      </a:defRPr>
    </a:lvl1pPr>
    <a:lvl2pPr marL="457200" algn="l" rtl="0" fontAlgn="base">
      <a:spcBef>
        <a:spcPct val="0"/>
      </a:spcBef>
      <a:spcAft>
        <a:spcPct val="0"/>
      </a:spcAft>
      <a:defRPr sz="2600" kern="1200">
        <a:solidFill>
          <a:schemeClr val="bg1"/>
        </a:solidFill>
        <a:latin typeface="Arial Narrow" pitchFamily="34" charset="0"/>
        <a:ea typeface="+mn-ea"/>
        <a:cs typeface="+mn-cs"/>
      </a:defRPr>
    </a:lvl2pPr>
    <a:lvl3pPr marL="914400" algn="l" rtl="0" fontAlgn="base">
      <a:spcBef>
        <a:spcPct val="0"/>
      </a:spcBef>
      <a:spcAft>
        <a:spcPct val="0"/>
      </a:spcAft>
      <a:defRPr sz="2600" kern="1200">
        <a:solidFill>
          <a:schemeClr val="bg1"/>
        </a:solidFill>
        <a:latin typeface="Arial Narrow" pitchFamily="34" charset="0"/>
        <a:ea typeface="+mn-ea"/>
        <a:cs typeface="+mn-cs"/>
      </a:defRPr>
    </a:lvl3pPr>
    <a:lvl4pPr marL="1371600" algn="l" rtl="0" fontAlgn="base">
      <a:spcBef>
        <a:spcPct val="0"/>
      </a:spcBef>
      <a:spcAft>
        <a:spcPct val="0"/>
      </a:spcAft>
      <a:defRPr sz="2600" kern="1200">
        <a:solidFill>
          <a:schemeClr val="bg1"/>
        </a:solidFill>
        <a:latin typeface="Arial Narrow" pitchFamily="34" charset="0"/>
        <a:ea typeface="+mn-ea"/>
        <a:cs typeface="+mn-cs"/>
      </a:defRPr>
    </a:lvl4pPr>
    <a:lvl5pPr marL="1828800" algn="l" rtl="0" fontAlgn="base">
      <a:spcBef>
        <a:spcPct val="0"/>
      </a:spcBef>
      <a:spcAft>
        <a:spcPct val="0"/>
      </a:spcAft>
      <a:defRPr sz="2600" kern="1200">
        <a:solidFill>
          <a:schemeClr val="bg1"/>
        </a:solidFill>
        <a:latin typeface="Arial Narrow" pitchFamily="34" charset="0"/>
        <a:ea typeface="+mn-ea"/>
        <a:cs typeface="+mn-cs"/>
      </a:defRPr>
    </a:lvl5pPr>
    <a:lvl6pPr marL="2286000" algn="l" defTabSz="914400" rtl="0" eaLnBrk="1" latinLnBrk="0" hangingPunct="1">
      <a:defRPr sz="2600" kern="1200">
        <a:solidFill>
          <a:schemeClr val="bg1"/>
        </a:solidFill>
        <a:latin typeface="Arial Narrow" pitchFamily="34" charset="0"/>
        <a:ea typeface="+mn-ea"/>
        <a:cs typeface="+mn-cs"/>
      </a:defRPr>
    </a:lvl6pPr>
    <a:lvl7pPr marL="2743200" algn="l" defTabSz="914400" rtl="0" eaLnBrk="1" latinLnBrk="0" hangingPunct="1">
      <a:defRPr sz="2600" kern="1200">
        <a:solidFill>
          <a:schemeClr val="bg1"/>
        </a:solidFill>
        <a:latin typeface="Arial Narrow" pitchFamily="34" charset="0"/>
        <a:ea typeface="+mn-ea"/>
        <a:cs typeface="+mn-cs"/>
      </a:defRPr>
    </a:lvl7pPr>
    <a:lvl8pPr marL="3200400" algn="l" defTabSz="914400" rtl="0" eaLnBrk="1" latinLnBrk="0" hangingPunct="1">
      <a:defRPr sz="2600" kern="1200">
        <a:solidFill>
          <a:schemeClr val="bg1"/>
        </a:solidFill>
        <a:latin typeface="Arial Narrow" pitchFamily="34" charset="0"/>
        <a:ea typeface="+mn-ea"/>
        <a:cs typeface="+mn-cs"/>
      </a:defRPr>
    </a:lvl8pPr>
    <a:lvl9pPr marL="3657600" algn="l" defTabSz="914400" rtl="0" eaLnBrk="1" latinLnBrk="0" hangingPunct="1">
      <a:defRPr sz="2600" kern="1200">
        <a:solidFill>
          <a:schemeClr val="bg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CCFF"/>
    <a:srgbClr val="5F5F5F"/>
    <a:srgbClr val="B2B2B2"/>
    <a:srgbClr val="FFFF66"/>
    <a:srgbClr val="006600"/>
    <a:srgbClr val="FF33CC"/>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69" autoAdjust="0"/>
  </p:normalViewPr>
  <p:slideViewPr>
    <p:cSldViewPr>
      <p:cViewPr>
        <p:scale>
          <a:sx n="66" d="100"/>
          <a:sy n="66" d="100"/>
        </p:scale>
        <p:origin x="-1056" y="-330"/>
      </p:cViewPr>
      <p:guideLst>
        <p:guide orient="horz" pos="2160"/>
        <p:guide pos="2880"/>
      </p:guideLst>
    </p:cSldViewPr>
  </p:slideViewPr>
  <p:notesTextViewPr>
    <p:cViewPr>
      <p:scale>
        <a:sx n="150" d="100"/>
        <a:sy n="15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36442C64-5E6A-4EFE-BD1E-A3E4040514CE}" type="datetimeFigureOut">
              <a:rPr lang="en-US" smtClean="0"/>
              <a:t>5/27/2011</a:t>
            </a:fld>
            <a:endParaRPr lang="en-US"/>
          </a:p>
        </p:txBody>
      </p:sp>
      <p:sp>
        <p:nvSpPr>
          <p:cNvPr id="4" name="Espace réservé du pied de page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0762D2F-D02B-4846-B3AA-F9B493E3A75A}" type="slidenum">
              <a:rPr lang="en-US" smtClean="0"/>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Narrow" pitchFamily="34" charset="0"/>
              </a:defRPr>
            </a:lvl1pPr>
          </a:lstStyle>
          <a:p>
            <a:pPr>
              <a:defRPr/>
            </a:pPr>
            <a:endParaRPr lang="fr-FR"/>
          </a:p>
        </p:txBody>
      </p:sp>
      <p:sp>
        <p:nvSpPr>
          <p:cNvPr id="17411"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Narrow" pitchFamily="34" charset="0"/>
              </a:defRPr>
            </a:lvl1pPr>
          </a:lstStyle>
          <a:p>
            <a:pPr>
              <a:defRPr/>
            </a:pPr>
            <a:fld id="{AA87106F-A82F-47DB-9576-384DE5E103D9}" type="datetimeFigureOut">
              <a:rPr lang="fr-FR"/>
              <a:pPr>
                <a:defRPr/>
              </a:pPr>
              <a:t>27/05/2011</a:t>
            </a:fld>
            <a:endParaRPr lang="fr-FR"/>
          </a:p>
        </p:txBody>
      </p:sp>
      <p:sp>
        <p:nvSpPr>
          <p:cNvPr id="1331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7414"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Narrow" pitchFamily="34" charset="0"/>
              </a:defRPr>
            </a:lvl1pPr>
          </a:lstStyle>
          <a:p>
            <a:pPr>
              <a:defRPr/>
            </a:pPr>
            <a:endParaRPr lang="fr-FR"/>
          </a:p>
        </p:txBody>
      </p:sp>
      <p:sp>
        <p:nvSpPr>
          <p:cNvPr id="17415"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Narrow" pitchFamily="34" charset="0"/>
              </a:defRPr>
            </a:lvl1pPr>
          </a:lstStyle>
          <a:p>
            <a:pPr>
              <a:defRPr/>
            </a:pPr>
            <a:fld id="{55610B10-F9E9-42B8-B73D-06AE65776CB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lIns="87869" tIns="43935" rIns="87869" bIns="43935"/>
          <a:lstStyle/>
          <a:p>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r>
              <a:rPr lang="fr-FR" smtClean="0"/>
              <a:t>This type of anoestrus is characterized by the presence of a follicular cyst. This cyst can continue to growth or can evolve to a luteinized follicular cyst. </a:t>
            </a:r>
          </a:p>
          <a:p>
            <a:pPr eaLnBrk="1" hangingPunct="1"/>
            <a:r>
              <a:rPr lang="fr-FR" smtClean="0"/>
              <a:t>In presence of a cyst, follicular growth can be or not inhibited. </a:t>
            </a:r>
          </a:p>
          <a:p>
            <a:pPr eaLnBrk="1" hangingPunct="1"/>
            <a:endParaRPr lang="fr-B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r>
              <a:rPr lang="fr-FR" smtClean="0"/>
              <a:t>At manual palpation or at ultrasonography examination follicular and luteinized ovarian cysts present different caracteristics. They must be distinguished from a cavitary corpus luteum who is a non pathological ovarian structure.</a:t>
            </a:r>
          </a:p>
          <a:p>
            <a:r>
              <a:rPr lang="fr-FR" smtClean="0"/>
              <a:t>On transrectal palpation follicular cysts have a thin wall, feel fluctuant, and are likely to rupture during</a:t>
            </a:r>
          </a:p>
          <a:p>
            <a:r>
              <a:rPr lang="fr-FR" smtClean="0"/>
              <a:t>manipulation. Luteal cysts on the other hand, have a thicker wall made up of luteal tissue, which makes them feel firmer. </a:t>
            </a:r>
          </a:p>
          <a:p>
            <a:r>
              <a:rPr lang="fr-FR" smtClean="0"/>
              <a:t>The follicular cyst presents the same ultrasonographic characteristics as a follicle. Its diameter is &gt; 25 mm and the thickness of the wall &lt; 3 mm </a:t>
            </a:r>
          </a:p>
          <a:p>
            <a:r>
              <a:rPr lang="fr-FR" smtClean="0"/>
              <a:t>Follicular cysts are anechogenic.</a:t>
            </a:r>
          </a:p>
          <a:p>
            <a:r>
              <a:rPr lang="fr-FR" smtClean="0"/>
              <a:t>Some authors have proposed to base the differential diagnosis between a follicular and a luteal cyst on the thickness of the cyst wall, whereby the thickness of the wall of a follicular cyst is  3 mm, and the thickness of the wall of a luteal cyst is &gt; 3 mm. </a:t>
            </a:r>
          </a:p>
          <a:p>
            <a:r>
              <a:rPr lang="fr-FR" smtClean="0"/>
              <a:t>Differential diagnosis between a corpus luteum with a cavity and a luteal cyst can be based on the following</a:t>
            </a:r>
          </a:p>
          <a:p>
            <a:r>
              <a:rPr lang="fr-FR" smtClean="0"/>
              <a:t>Criteria</a:t>
            </a:r>
          </a:p>
          <a:p>
            <a:r>
              <a:rPr lang="fr-FR" smtClean="0"/>
              <a:t>- the lacuna of the corpus luteum usually has a diameter of less than 25 to 30 mm ;</a:t>
            </a:r>
          </a:p>
          <a:p>
            <a:r>
              <a:rPr lang="fr-FR" smtClean="0"/>
              <a:t>- the thickness of the surrounding luteal tissue ranges from 5 to 10 mm;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r>
              <a:rPr lang="fr-FR" smtClean="0"/>
              <a:t>In the anoestrus in type IV, the dominant follicle continues to grow until ovulation. </a:t>
            </a:r>
          </a:p>
          <a:p>
            <a:pPr eaLnBrk="1" hangingPunct="1"/>
            <a:r>
              <a:rPr lang="fr-FR" smtClean="0"/>
              <a:t>This ovulation is followed by the development of a corpus luteum but corpus luteum does not regress and persist on the ovary.</a:t>
            </a:r>
            <a:br>
              <a:rPr lang="fr-FR" smtClean="0"/>
            </a:br>
            <a:r>
              <a:rPr lang="fr-FR" smtClean="0"/>
              <a:t>This lack of reduction involves an alteration of the luteolytic process. It is possible that the synthesis of estradiol by the follicle growth was not sufficient for inducing the formation of oxytocin receptors in endometrium and thus prevent and the pulsatile release of PGF2a. It is also possible that the synthesis of PGF2a was not sufficient because of extensive endometrial lesions induced by a pyometra. </a:t>
            </a:r>
          </a:p>
          <a:p>
            <a:pPr eaLnBrk="1" hangingPunct="1"/>
            <a:r>
              <a:rPr lang="fr-FR" smtClean="0"/>
              <a:t>At palpation uterus is usually enlarged and the cervix is or not open. So pus can or not be seen by vaginoscopy. </a:t>
            </a:r>
            <a:endParaRPr lang="fr-BE" smtClean="0"/>
          </a:p>
          <a:p>
            <a:pPr eaLnBrk="1" hangingPunct="1"/>
            <a:endParaRPr lang="fr-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r>
              <a:rPr lang="fr-BE" smtClean="0"/>
              <a:t>In summary,</a:t>
            </a:r>
          </a:p>
          <a:p>
            <a:pPr eaLnBrk="1" hangingPunct="1"/>
            <a:r>
              <a:rPr lang="fr-BE" smtClean="0"/>
              <a:t>Normally a follicular wave is followed by ovulation and development of a corpus luteum. </a:t>
            </a:r>
          </a:p>
          <a:p>
            <a:pPr eaLnBrk="1" hangingPunct="1"/>
            <a:r>
              <a:rPr lang="fr-BE" smtClean="0"/>
              <a:t>In anestrus type I, dominant follicle doesn’t appears.</a:t>
            </a:r>
          </a:p>
          <a:p>
            <a:pPr eaLnBrk="1" hangingPunct="1"/>
            <a:r>
              <a:rPr lang="fr-BE" smtClean="0"/>
              <a:t>In anestrus type II ovulation doesn’t appears.</a:t>
            </a:r>
          </a:p>
          <a:p>
            <a:pPr eaLnBrk="1" hangingPunct="1"/>
            <a:r>
              <a:rPr lang="fr-BE" smtClean="0"/>
              <a:t>In anoestrus type III, follicular growth continue and a cyst appears.</a:t>
            </a:r>
          </a:p>
          <a:p>
            <a:pPr eaLnBrk="1" hangingPunct="1"/>
            <a:r>
              <a:rPr lang="fr-BE" smtClean="0"/>
              <a:t>In anestrus type IV, corpus luteum persist.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txBox="1">
            <a:spLocks noGrp="1" noChangeArrowheads="1"/>
          </p:cNvSpPr>
          <p:nvPr/>
        </p:nvSpPr>
        <p:spPr bwMode="auto">
          <a:xfrm>
            <a:off x="3850217" y="9434830"/>
            <a:ext cx="2944283" cy="496570"/>
          </a:xfrm>
          <a:prstGeom prst="rect">
            <a:avLst/>
          </a:prstGeom>
          <a:noFill/>
          <a:ln w="9525">
            <a:noFill/>
            <a:miter lim="800000"/>
            <a:headEnd/>
            <a:tailEnd/>
          </a:ln>
        </p:spPr>
        <p:txBody>
          <a:bodyPr anchor="b"/>
          <a:lstStyle/>
          <a:p>
            <a:pPr algn="r" eaLnBrk="0" hangingPunct="0"/>
            <a:fld id="{0805F54C-0F88-4312-BB16-57F3C98B2C9A}" type="slidenum">
              <a:rPr lang="fr-FR" sz="1200">
                <a:solidFill>
                  <a:schemeClr val="tx1"/>
                </a:solidFill>
                <a:latin typeface="Times New Roman" pitchFamily="18" charset="0"/>
              </a:rPr>
              <a:pPr algn="r" eaLnBrk="0" hangingPunct="0"/>
              <a:t>19</a:t>
            </a:fld>
            <a:endParaRPr lang="fr-FR" sz="1200">
              <a:solidFill>
                <a:schemeClr val="tx1"/>
              </a:solidFill>
              <a:latin typeface="Times New Roman" pitchFamily="18"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fr-BE" smtClean="0"/>
              <a:t>According to many studies, post-partum anestrus defined as an absence of regular follicular growth after day 50 to 60, appears at a frequency between 10 to 30 %. </a:t>
            </a:r>
          </a:p>
          <a:p>
            <a:r>
              <a:rPr lang="fr-BE" smtClean="0"/>
              <a:t>It’s one of the most important factor responsible for an increase of calving interval. </a:t>
            </a:r>
          </a:p>
          <a:p>
            <a:endParaRPr lang="fr-BE" smtClean="0"/>
          </a:p>
          <a:p>
            <a:endParaRPr lang="fr-BE" smtClean="0"/>
          </a:p>
          <a:p>
            <a:r>
              <a:rPr lang="fr-BE" smtClean="0"/>
              <a:t>NZ 2003 : Rhodes et al. J.Dairy Sci, 2003, 86, 1876-1894.</a:t>
            </a:r>
          </a:p>
          <a:p>
            <a:r>
              <a:rPr lang="fr-BE" smtClean="0"/>
              <a:t>USA 2003 : Gumen et al. J.Dairy Sci, 2003, 86, 3184-3194</a:t>
            </a:r>
          </a:p>
          <a:p>
            <a:r>
              <a:rPr lang="fr-BE" smtClean="0"/>
              <a:t>UK 1998 : Lamming et Darwash Anim Reprod Sci, 1998, 52, 175-190</a:t>
            </a:r>
          </a:p>
          <a:p>
            <a:r>
              <a:rPr lang="fr-BE" smtClean="0"/>
              <a:t>B 2000 : Opsomer et al. Theriogenology 2000, 53, 841-857</a:t>
            </a:r>
          </a:p>
          <a:p>
            <a:r>
              <a:rPr lang="fr-BE" smtClean="0"/>
              <a:t>USA Fl Moreira et al. J.Dairy Sci, 2001, 84,1646-1659.</a:t>
            </a:r>
          </a:p>
          <a:p>
            <a:r>
              <a:rPr lang="fr-BE" smtClean="0"/>
              <a:t>USA K Cartmill et al. J.Dairy Sci 2001, 84, 1051-1059</a:t>
            </a:r>
          </a:p>
          <a:p>
            <a:r>
              <a:rPr lang="fr-BE" smtClean="0"/>
              <a:t>USA MW Pursley et al. Improved fertility in non cycling lactating dairy cows treated with exogenous progesterone during Ovsynch. Midwestern branch ADSA: 2001, 63 (abs)</a:t>
            </a:r>
          </a:p>
          <a:p>
            <a:r>
              <a:rPr lang="fr-BE" smtClean="0"/>
              <a:t>USA C Galvao et al. J.Anim.Sci., 2004, 82,3508-3517</a:t>
            </a:r>
          </a:p>
          <a:p>
            <a:r>
              <a:rPr lang="fr-BE" smtClean="0"/>
              <a:t>USA W Lopez et al. J.Dairy Sci 2004, 87 (Suppl1, 64 (abs)</a:t>
            </a:r>
          </a:p>
          <a:p>
            <a:r>
              <a:rPr lang="fr-BE" smtClean="0"/>
              <a:t>USA K El Zarkouny et al. J.Dairy Sci 2004,87 1024-1037</a:t>
            </a:r>
          </a:p>
          <a:p>
            <a:r>
              <a:rPr lang="fr-BE" smtClean="0"/>
              <a:t>Mex 2004 Moreira et al. J.Dairy Sci 87 (Suppl1), 373 (abs)</a:t>
            </a:r>
          </a:p>
          <a:p>
            <a:r>
              <a:rPr lang="fr-BE" smtClean="0"/>
              <a:t>Austr 2006 Segwagwe et al. JS Afr.Vet Assoc. 2006,77,1,33-39</a:t>
            </a:r>
          </a:p>
          <a:p>
            <a:r>
              <a:rPr lang="fr-BE" smtClean="0"/>
              <a:t>Autr 1989 Jubb et al. Austr Vet J, 1989,66,334-336</a:t>
            </a:r>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p:spPr>
        <p:txBody>
          <a:bodyPr/>
          <a:lstStyle/>
          <a:p>
            <a:r>
              <a:rPr lang="fr-BE" smtClean="0"/>
              <a:t>Considering studies with huge numbers of cows, the frequency of cysts is between 7 and 12 %.  Also, we can consider that at the herd level, the threshold value can be 10 %.</a:t>
            </a:r>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p:spPr>
        <p:txBody>
          <a:bodyPr/>
          <a:lstStyle/>
          <a:p>
            <a:r>
              <a:rPr lang="fr-BE" smtClean="0"/>
              <a:t>Negative energy balance is the most important risk factor responsible of postpartm anestrus type I, II or III. </a:t>
            </a:r>
          </a:p>
          <a:p>
            <a:r>
              <a:rPr lang="fr-BE" smtClean="0"/>
              <a:t>His effect if mediated through an inhibition of synthesis and/or a release of LH.</a:t>
            </a:r>
          </a:p>
          <a:p>
            <a:r>
              <a:rPr lang="fr-BE" smtClean="0"/>
              <a:t>Most cows go through some period of negative energy balance during early lactation when feed consumption does not meet demands of milk production.</a:t>
            </a:r>
          </a:p>
          <a:p>
            <a:r>
              <a:rPr lang="fr-BE" smtClean="0"/>
              <a:t>The blue line showned on this graphy represent the increase demand in energy after calving. The green line represents evolution of milk production. If milk production is higher than the ingestion capacity of the cow, </a:t>
            </a:r>
          </a:p>
          <a:p>
            <a:r>
              <a:rPr lang="fr-BE" smtClean="0"/>
              <a:t>Negative energy balance appears during one or two weeks. Sometimes this period is prolonged.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p:spPr>
        <p:txBody>
          <a:bodyPr/>
          <a:lstStyle/>
          <a:p>
            <a:r>
              <a:rPr lang="nl-NL" smtClean="0"/>
              <a:t>Suckling can induce anoestrus type 1, 2, and 3 depending on nutrition.</a:t>
            </a:r>
          </a:p>
          <a:p>
            <a:r>
              <a:rPr lang="nl-NL" smtClean="0"/>
              <a:t>Suckling exerts an effect through an inhibition of synthesis and/or release LH</a:t>
            </a:r>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a:ln/>
        </p:spPr>
        <p:txBody>
          <a:bodyPr/>
          <a:lstStyle/>
          <a:p>
            <a:r>
              <a:rPr lang="fr-BE" smtClean="0"/>
              <a:t>Placental retention and uterine infections are predisposing factors of pyometra. </a:t>
            </a:r>
          </a:p>
          <a:p>
            <a:r>
              <a:rPr lang="fr-BE" smtClean="0"/>
              <a:t>Acute metritis can modify synthesis and/or liberation of LH. </a:t>
            </a:r>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a:ln/>
        </p:spPr>
        <p:txBody>
          <a:bodyPr/>
          <a:lstStyle/>
          <a:p>
            <a:r>
              <a:rPr lang="fr-BE" smtClean="0"/>
              <a:t>Pathogeny of ovarian cyst is rather very complex. Four groups of factors can be distinguished.</a:t>
            </a:r>
          </a:p>
          <a:p>
            <a:r>
              <a:rPr lang="fr-BE" smtClean="0"/>
              <a:t>Hypothalamo-hypophysis complex function can be affected by modification of ovarian steroids feedback.</a:t>
            </a:r>
          </a:p>
          <a:p>
            <a:r>
              <a:rPr lang="fr-BE" smtClean="0"/>
              <a:t>Alterations of follicular wall can result in an absence of ovulation.</a:t>
            </a:r>
          </a:p>
          <a:p>
            <a:r>
              <a:rPr lang="fr-BE" smtClean="0"/>
              <a:t>Concerning animal factors, frequency of cyst increase with niulmber of lactations, level of milk production, stage os post-partum, frequency of post-partum pathologies. Moreover some family of cows present more often cysts. </a:t>
            </a:r>
          </a:p>
          <a:p>
            <a:r>
              <a:rPr lang="fr-BE" smtClean="0"/>
              <a:t>But the most important determining factor if an extended period of negative energy balance.  Such status induced hyoinsulinemia and so increase of non esterified fatty acids and cetone bodies. </a:t>
            </a:r>
          </a:p>
          <a:p>
            <a:r>
              <a:rPr lang="fr-BE" smtClean="0"/>
              <a:t>Hypoglycemia is also observed during a negative energy balance. Such hypoglycemia incresase hypoinsulinemia. </a:t>
            </a:r>
          </a:p>
          <a:p>
            <a:r>
              <a:rPr lang="fr-BE" smtClean="0"/>
              <a:t>Decrease of leptine induces a decrease of GnRH.</a:t>
            </a:r>
          </a:p>
          <a:p>
            <a:r>
              <a:rPr lang="fr-BE" smtClean="0"/>
              <a:t>Finally, decrease of IGF1 induced a direct decrease of LH and FSH</a:t>
            </a:r>
          </a:p>
          <a:p>
            <a:endParaRPr lang="fr-BE" smtClean="0"/>
          </a:p>
          <a:p>
            <a:r>
              <a:rPr lang="fr-BE" smtClean="0"/>
              <a:t>Environment that’s say season, stress or nutrition can also be a risk factor of ovarian cyst.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xfrm>
            <a:off x="679450" y="4717416"/>
            <a:ext cx="5405717" cy="4439819"/>
          </a:xfrm>
          <a:noFill/>
          <a:ln>
            <a:solidFill>
              <a:schemeClr val="tx2"/>
            </a:solidFill>
          </a:ln>
        </p:spPr>
        <p:txBody>
          <a:bodyPr/>
          <a:lstStyle/>
          <a:p>
            <a:r>
              <a:rPr lang="fr-BE" smtClean="0"/>
              <a:t>Normally, after calving and the end of previous pregnancy, we have normally 80 days to obtain a new pregnancy. In fact this period is a little bit longer.  </a:t>
            </a:r>
          </a:p>
          <a:p>
            <a:r>
              <a:rPr lang="fr-BE" smtClean="0"/>
              <a:t>After calving we have the waiting period. Normally, a cow should be inseminated  after this period of 50 to 60 days. This period is followed by reproduction period or breeding period. If the cows is pregnant after one or two insemination, the lenght of this period should be of 1 to 30 days on average. </a:t>
            </a:r>
          </a:p>
          <a:p>
            <a:r>
              <a:rPr lang="fr-BE" smtClean="0"/>
              <a:t>Waiting period includes involution period of the uterus. 30 days are normally necessary to obtain uterine horns with a diamter less than 5 cm.  </a:t>
            </a:r>
          </a:p>
          <a:p>
            <a:r>
              <a:rPr lang="fr-BE" smtClean="0"/>
              <a:t>After calving a cow needs to be cycled as soon as possible and at the latest 50 to 60 days post-partum. </a:t>
            </a:r>
          </a:p>
          <a:p>
            <a:r>
              <a:rPr lang="fr-BE" smtClean="0"/>
              <a:t>During the same time, milk production increases drastically. Before calving it’s necessary to respect a dry period. This period of time is necessary to restore mammary gland tissue, to adjust by nutrition the body condition score or sometimes to vaccine the cow. </a:t>
            </a:r>
          </a:p>
          <a:p>
            <a:r>
              <a:rPr lang="fr-BE" smtClean="0"/>
              <a:t>Finally, it’s also necessary to mention the transition period. The transition period is roughly defined as three weeks prior to calving until three weeks after calving. Major metabolic transitions occur in a cow’s body as she converts from a non-lactating to a lactating state and undergoes the stress of parturition. Cows often fail to adapt to these metabolic and management changes, resulting in 75% of dairy cow disease incidence during the first month after calving. </a:t>
            </a:r>
          </a:p>
          <a:p>
            <a:r>
              <a:rPr lang="fr-BE" smtClean="0"/>
              <a:t>If we add 20 days before calving to 80 days after calving, we have in fact more or less 100 days to get a cow pregnant. That’ the challenge for each vet and …farmer. </a:t>
            </a:r>
          </a:p>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p:spPr>
        <p:txBody>
          <a:bodyPr/>
          <a:lstStyle/>
          <a:p>
            <a:r>
              <a:rPr lang="fr-FR" smtClean="0"/>
              <a:t>Obtaining an ovulation (1) presupposes optimal growth of follicular wave (2). The terminal growth can be achieved if we induce a decrease of progesterone (3) by the removal of a progestogen or by the injection of PGF2a to induce luteolysis of the corpus luteum eventually present. The decrease of P4 is essential for optimal release of FSH (4) for follicular growth and LH (5) for ovulation. In anostrus animals, FSH effect can be reenforced by the injection of eCG (6). Similarly injection of GnRH (7) can reenforce LH release. The emergence at the optimum time (ie within which the oocyte can assure the best chance of being fertilized) of this wave of follicular atresia involves atresia (8) of the FD of the previous wave of follicular growth (9), if present at time of treatment. The atresia may be obtained indirectly by GnRH (10), the injection may induce ovulation or luteinization of FD and in a second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fr-FR" smtClean="0"/>
              <a:t>The waiting period should normally be 50 to 60 days. This period should considered as normal. If prolonged, the situation can be considered as an abormal situation. During the waiting period two different anoestrus can be observed. The first is called physiological anoestrus. During this period of 15 daus in milking cows and 30 days in suckling cows, the hypophysis don’t answer to a stimulation by the GnRH. Later, we can observe in some cows a period of functionnal anoestrus. The period of time is caracterized by an absence of regular follicular growth, ovulation and development of an corpus luteum. IOf no oestrus is observed during the first 50 days postpartum, anoestrus become pathological. Three mains reasons can be involved. The fist and the main frequent is functionnal anoestrus. The situation observed before days 50 is prolonged. The second is an anoestrus due to a pyometra and the thirs is an anoestrus due to an ovarian cyst. </a:t>
            </a:r>
          </a:p>
          <a:p>
            <a:r>
              <a:rPr lang="fr-FR" smtClean="0"/>
              <a:t>We need to mention two last kind of postpartum anoestrus. The first is due to an insufficient or absence of manifestaion of heat signs. The second is due to an absence of heat detection by the farmer.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fr-BE" smtClean="0"/>
              <a:t>Absence or reduction of heat manifestation is a problem more frequently observed in high producing dairy cows (more than 8000 liters per lactation). So Lopez in 2004 has observed that estrus duration decrease when milk production increase.  According to Wiltbank, such possibility is due to an increase of steroids catabolism in high producing dairy cows.  </a:t>
            </a: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fr-BE" sz="1800" smtClean="0">
                <a:solidFill>
                  <a:schemeClr val="bg2"/>
                </a:solidFill>
              </a:rPr>
              <a:t>Different post-partum anoestrus can be also distinguished according to the follicular growth dynamic</a:t>
            </a:r>
            <a:endParaRPr lang="fr-FR" sz="1800" smtClean="0">
              <a:solidFill>
                <a:schemeClr val="bg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lnSpc>
                <a:spcPct val="80000"/>
              </a:lnSpc>
            </a:pPr>
            <a:r>
              <a:rPr lang="fr-FR" sz="1400" smtClean="0"/>
              <a:t>Cows as in many other mammals, follicular growth develops in the form of waves. During a 21-day cycle, there are usually two waves. The first wave emerge from the stock of primordial follicles at day 1 and the second at two 11. Such recruted, emerging follicles can be distinguished by ultrasonography. </a:t>
            </a:r>
          </a:p>
          <a:p>
            <a:pPr eaLnBrk="1" hangingPunct="1">
              <a:lnSpc>
                <a:spcPct val="80000"/>
              </a:lnSpc>
            </a:pPr>
            <a:r>
              <a:rPr lang="fr-FR" sz="1400" smtClean="0"/>
              <a:t>During the 2.5 days of the emergence of a wave, the future dominant follicle is selected and continue to grow (6). The others non selected follicles undergoes atresia. </a:t>
            </a:r>
          </a:p>
          <a:p>
            <a:pPr eaLnBrk="1" hangingPunct="1">
              <a:lnSpc>
                <a:spcPct val="80000"/>
              </a:lnSpc>
            </a:pPr>
            <a:r>
              <a:rPr lang="fr-FR" sz="1400" smtClean="0"/>
              <a:t>The diameter of the dominant follicles at this time is between 8 and 9 mm (7) that’to say 1 or 2mm higher than the other selected follicles.  This moment is called follicular deviation. </a:t>
            </a:r>
          </a:p>
          <a:p>
            <a:pPr eaLnBrk="1" hangingPunct="1">
              <a:lnSpc>
                <a:spcPct val="80000"/>
              </a:lnSpc>
            </a:pPr>
            <a:r>
              <a:rPr lang="fr-FR" sz="1400" smtClean="0"/>
              <a:t>The follicle continues to grow until they reach a diameter of 10mm (8). </a:t>
            </a:r>
          </a:p>
          <a:p>
            <a:pPr eaLnBrk="1" hangingPunct="1">
              <a:lnSpc>
                <a:spcPct val="80000"/>
              </a:lnSpc>
            </a:pPr>
            <a:r>
              <a:rPr lang="fr-FR" sz="1400" smtClean="0"/>
              <a:t>The growth of the dominant follicle will continue until reaching a maximum diameter of 16 mm. </a:t>
            </a:r>
          </a:p>
          <a:p>
            <a:pPr eaLnBrk="1" hangingPunct="1">
              <a:lnSpc>
                <a:spcPct val="80000"/>
              </a:lnSpc>
            </a:pPr>
            <a:r>
              <a:rPr lang="fr-FR" sz="1400" smtClean="0"/>
              <a:t>After and during more opr less 6 days, the dominant follicles goes through a static phase followed by atresia.</a:t>
            </a:r>
          </a:p>
          <a:p>
            <a:pPr eaLnBrk="1" hangingPunct="1">
              <a:lnSpc>
                <a:spcPct val="80000"/>
              </a:lnSpc>
            </a:pPr>
            <a:r>
              <a:rPr lang="fr-FR" sz="1400" smtClean="0"/>
              <a:t>This atresia is followed by a new wave </a:t>
            </a:r>
          </a:p>
          <a:p>
            <a:pPr eaLnBrk="1" hangingPunct="1">
              <a:lnSpc>
                <a:spcPct val="80000"/>
              </a:lnSpc>
            </a:pPr>
            <a:r>
              <a:rPr lang="fr-FR" sz="1400" smtClean="0"/>
              <a:t>In proestrus, the dominant follicle of the second wave continue his growth  until ovulation.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r>
              <a:rPr lang="fr-BE" smtClean="0"/>
              <a:t>So during a wave, it’s possible to distinguish different types of follicles. </a:t>
            </a:r>
          </a:p>
          <a:p>
            <a:pPr eaLnBrk="1" hangingPunct="1"/>
            <a:r>
              <a:rPr lang="fr-BE" smtClean="0"/>
              <a:t>Several merging follicles whose diamter is less than 8 to 9 mm</a:t>
            </a:r>
          </a:p>
          <a:p>
            <a:pPr eaLnBrk="1" hangingPunct="1"/>
            <a:r>
              <a:rPr lang="fr-BE" smtClean="0"/>
              <a:t>Usually one dominant follicles with a diameter between 8 to 10 mm</a:t>
            </a:r>
          </a:p>
          <a:p>
            <a:pPr eaLnBrk="1" hangingPunct="1"/>
            <a:r>
              <a:rPr lang="fr-BE" smtClean="0"/>
              <a:t>And finally a dominant preovulatory follicle with a diameter between 10 to 20 mm. </a:t>
            </a:r>
          </a:p>
          <a:p>
            <a:pPr eaLnBrk="1" hangingPunct="1"/>
            <a:endParaRPr lang="fr-BE" smtClean="0"/>
          </a:p>
          <a:p>
            <a:pPr eaLnBrk="1" hangingPunct="1"/>
            <a:endParaRPr lang="fr-BE" smtClean="0"/>
          </a:p>
          <a:p>
            <a:pPr eaLnBrk="1" hangingPunct="1"/>
            <a:endParaRPr lang="fr-B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r>
              <a:rPr lang="fr-FR" smtClean="0"/>
              <a:t>According to follicular and luteal ovarian activity four kinds of anoestrus can be distinguished during the postpartum period.</a:t>
            </a:r>
          </a:p>
          <a:p>
            <a:pPr eaLnBrk="1" hangingPunct="1"/>
            <a:r>
              <a:rPr lang="fr-FR" smtClean="0"/>
              <a:t>In anoestrus type I only receruited follicles with a diamter less than 8 mm can be observed by ultrasonography. At palpation such ovaries appears as smooth or granular. </a:t>
            </a:r>
          </a:p>
          <a:p>
            <a:pPr eaLnBrk="1" hangingPunct="1"/>
            <a:r>
              <a:rPr lang="fr-FR" smtClean="0"/>
              <a:t>These follicles do not develop and therefore can not reach the point of deviation.</a:t>
            </a:r>
          </a:p>
          <a:p>
            <a:pPr eaLnBrk="1" hangingPunct="1"/>
            <a:r>
              <a:rPr lang="fr-FR" smtClean="0"/>
              <a:t>Such situation results from a lack of luteinizing hormone (LH) needed for the final growth of the follicle </a:t>
            </a:r>
          </a:p>
          <a:p>
            <a:pPr eaLnBrk="1" hangingPunct="1"/>
            <a:r>
              <a:rPr lang="fr-FR" smtClean="0"/>
              <a:t>This lack is results from a severe undernutrition state. </a:t>
            </a:r>
          </a:p>
          <a:p>
            <a:pPr eaLnBrk="1" hangingPunct="1"/>
            <a:r>
              <a:rPr lang="fr-FR" smtClean="0"/>
              <a:t>This situation should occur in less than 10% of cows in a herd.</a:t>
            </a:r>
            <a:endParaRPr lang="fr-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r>
              <a:rPr lang="fr-FR" smtClean="0"/>
              <a:t>During anoestrus type II, there was a follicular growth that continues until that stage of the deviation and the emergence of a dominant follicle. </a:t>
            </a:r>
          </a:p>
          <a:p>
            <a:pPr eaLnBrk="1" hangingPunct="1"/>
            <a:r>
              <a:rPr lang="fr-FR" smtClean="0"/>
              <a:t>This growth is then followed by regression of the follicle. </a:t>
            </a:r>
          </a:p>
          <a:p>
            <a:pPr eaLnBrk="1" hangingPunct="1"/>
            <a:r>
              <a:rPr lang="fr-FR" smtClean="0"/>
              <a:t>2 to 3 days later a new wave of growth can appear. </a:t>
            </a:r>
          </a:p>
          <a:p>
            <a:pPr eaLnBrk="1" hangingPunct="1"/>
            <a:r>
              <a:rPr lang="fr-FR" smtClean="0"/>
              <a:t>Some times, nine waves can succeed before reaching ovulation </a:t>
            </a:r>
          </a:p>
          <a:p>
            <a:pPr eaLnBrk="1" hangingPunct="1"/>
            <a:r>
              <a:rPr lang="fr-FR" smtClean="0"/>
              <a:t>This lack of ovulation after follicular growth regularly is probably be due to an insufficient synthesis of estradiol by the follicle growth or a lack of his positive feedback on the release of luteinizing hormone.</a:t>
            </a:r>
          </a:p>
          <a:p>
            <a:pPr eaLnBrk="1" hangingPunct="1"/>
            <a:r>
              <a:rPr lang="fr-FR" smtClean="0"/>
              <a:t>At palpation, it’s quite possible to palpate a follicle without presence of cyst or corpus luteum.</a:t>
            </a:r>
            <a:endParaRPr lang="fr-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BF52605E-F3D3-4006-A31B-642B8A482ED1}" type="datetimeFigureOut">
              <a:rPr lang="en-US"/>
              <a:pPr>
                <a:defRPr/>
              </a:pPr>
              <a:t>5/27/2011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58AEA28B-06A0-4E3F-8F84-233C32601614}"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F7688C63-DC53-45D3-ABBE-BE5832A5B144}" type="datetimeFigureOut">
              <a:rPr lang="en-US"/>
              <a:pPr>
                <a:defRPr/>
              </a:pPr>
              <a:t>5/27/2011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9D83BE5-D47F-4F3E-88A5-7F4702BD889E}"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722D249A-EA0D-4564-948D-3DA86C3CAA62}" type="datetimeFigureOut">
              <a:rPr lang="en-US"/>
              <a:pPr>
                <a:defRPr/>
              </a:pPr>
              <a:t>5/27/2011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525845D8-172C-42A6-8BB5-0769DE08541E}"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26EED13A-2D25-4773-A521-5F6F57ABF244}" type="datetimeFigureOut">
              <a:rPr lang="en-US"/>
              <a:pPr>
                <a:defRPr/>
              </a:pPr>
              <a:t>5/27/2011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8BE6B219-4312-44C5-AD8D-68E083E497DE}"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4B92D43-3CE5-4AC7-85DD-53E8AC1B5FD4}" type="datetimeFigureOut">
              <a:rPr lang="en-US"/>
              <a:pPr>
                <a:defRPr/>
              </a:pPr>
              <a:t>5/27/2011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82846CD-33D3-4F5A-9D0D-CC49ABCEEAD7}"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2563FF2D-8966-465C-8AA1-E0379A483CBD}" type="datetimeFigureOut">
              <a:rPr lang="en-US"/>
              <a:pPr>
                <a:defRPr/>
              </a:pPr>
              <a:t>5/27/2011</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F7C591EB-9A4D-4394-B580-B7F39FDDA104}"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A7E25299-2653-4636-986D-A2A10866E058}" type="datetimeFigureOut">
              <a:rPr lang="en-US"/>
              <a:pPr>
                <a:defRPr/>
              </a:pPr>
              <a:t>5/27/2011</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93D9FC4B-17AC-4218-BF97-937C69A2AC26}"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BB746E2E-6410-479D-AF82-BD494DD85A40}" type="datetimeFigureOut">
              <a:rPr lang="en-US"/>
              <a:pPr>
                <a:defRPr/>
              </a:pPr>
              <a:t>5/27/2011</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7092093D-392F-4E87-ACC7-141AACB18AA6}"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EC3B12D-5B09-4E56-B73C-4EB85A3DACB8}" type="datetimeFigureOut">
              <a:rPr lang="en-US"/>
              <a:pPr>
                <a:defRPr/>
              </a:pPr>
              <a:t>5/27/2011</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09095C80-03B8-4453-9344-78275E238155}"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F69AC3F-900D-4658-9AF2-1767F12CA1F5}" type="datetimeFigureOut">
              <a:rPr lang="en-US"/>
              <a:pPr>
                <a:defRPr/>
              </a:pPr>
              <a:t>5/27/2011</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DCF0A08D-7472-49F9-B399-FD0190000C39}"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C5BA159-EBD1-4FDA-A220-4D9582DA1822}" type="datetimeFigureOut">
              <a:rPr lang="en-US"/>
              <a:pPr>
                <a:defRPr/>
              </a:pPr>
              <a:t>5/27/2011</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CED31005-C04D-4A73-95CB-E626CEB768EA}"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B0000"/>
            </a:gs>
            <a:gs pos="100000">
              <a:srgbClr val="800000"/>
            </a:gs>
          </a:gsLst>
          <a:lin ang="5400000" scaled="1"/>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7931150" cy="922337"/>
          </a:xfrm>
          <a:prstGeom prst="rect">
            <a:avLst/>
          </a:prstGeom>
          <a:solidFill>
            <a:srgbClr val="B2B2B2"/>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Espace réservé du texte 2"/>
          <p:cNvSpPr>
            <a:spLocks noGrp="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24B2834-3A32-42BE-9C11-0D4AB283AF8F}" type="datetimeFigureOut">
              <a:rPr lang="en-US"/>
              <a:pPr>
                <a:defRPr/>
              </a:pPr>
              <a:t>5/27/2011</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E91AB06-800B-4D21-8B3E-861451B95385}"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Narrow" pitchFamily="34" charset="0"/>
        </a:defRPr>
      </a:lvl2pPr>
      <a:lvl3pPr algn="l" rtl="0" eaLnBrk="0" fontAlgn="base" hangingPunct="0">
        <a:spcBef>
          <a:spcPct val="0"/>
        </a:spcBef>
        <a:spcAft>
          <a:spcPct val="0"/>
        </a:spcAft>
        <a:defRPr sz="3200">
          <a:solidFill>
            <a:schemeClr val="tx1"/>
          </a:solidFill>
          <a:latin typeface="Arial Narrow" pitchFamily="34" charset="0"/>
        </a:defRPr>
      </a:lvl3pPr>
      <a:lvl4pPr algn="l" rtl="0" eaLnBrk="0" fontAlgn="base" hangingPunct="0">
        <a:spcBef>
          <a:spcPct val="0"/>
        </a:spcBef>
        <a:spcAft>
          <a:spcPct val="0"/>
        </a:spcAft>
        <a:defRPr sz="3200">
          <a:solidFill>
            <a:schemeClr val="tx1"/>
          </a:solidFill>
          <a:latin typeface="Arial Narrow" pitchFamily="34" charset="0"/>
        </a:defRPr>
      </a:lvl4pPr>
      <a:lvl5pPr algn="l" rtl="0" eaLnBrk="0" fontAlgn="base" hangingPunct="0">
        <a:spcBef>
          <a:spcPct val="0"/>
        </a:spcBef>
        <a:spcAft>
          <a:spcPct val="0"/>
        </a:spcAft>
        <a:defRPr sz="3200">
          <a:solidFill>
            <a:schemeClr val="tx1"/>
          </a:solidFill>
          <a:latin typeface="Arial Narrow" pitchFamily="34" charset="0"/>
        </a:defRPr>
      </a:lvl5pPr>
      <a:lvl6pPr marL="457200" algn="ctr" rtl="0" fontAlgn="base">
        <a:spcBef>
          <a:spcPct val="0"/>
        </a:spcBef>
        <a:spcAft>
          <a:spcPct val="0"/>
        </a:spcAft>
        <a:defRPr sz="4400">
          <a:solidFill>
            <a:schemeClr val="tx1"/>
          </a:solidFill>
          <a:latin typeface="Arial Narrow" pitchFamily="34" charset="0"/>
        </a:defRPr>
      </a:lvl6pPr>
      <a:lvl7pPr marL="914400" algn="ctr" rtl="0" fontAlgn="base">
        <a:spcBef>
          <a:spcPct val="0"/>
        </a:spcBef>
        <a:spcAft>
          <a:spcPct val="0"/>
        </a:spcAft>
        <a:defRPr sz="4400">
          <a:solidFill>
            <a:schemeClr val="tx1"/>
          </a:solidFill>
          <a:latin typeface="Arial Narrow" pitchFamily="34" charset="0"/>
        </a:defRPr>
      </a:lvl7pPr>
      <a:lvl8pPr marL="1371600" algn="ctr" rtl="0" fontAlgn="base">
        <a:spcBef>
          <a:spcPct val="0"/>
        </a:spcBef>
        <a:spcAft>
          <a:spcPct val="0"/>
        </a:spcAft>
        <a:defRPr sz="4400">
          <a:solidFill>
            <a:schemeClr val="tx1"/>
          </a:solidFill>
          <a:latin typeface="Arial Narrow" pitchFamily="34" charset="0"/>
        </a:defRPr>
      </a:lvl8pPr>
      <a:lvl9pPr marL="1828800" algn="ctr" rtl="0" fontAlgn="base">
        <a:spcBef>
          <a:spcPct val="0"/>
        </a:spcBef>
        <a:spcAft>
          <a:spcPct val="0"/>
        </a:spcAft>
        <a:defRPr sz="4400">
          <a:solidFill>
            <a:schemeClr val="tx1"/>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an.hanzen@ulg.ac.b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orbi.ulg.ac.be/" TargetMode="External"/><Relationship Id="rId4" Type="http://schemas.openxmlformats.org/officeDocument/2006/relationships/hyperlink" Target="http://www.therioruminant.ulg.ac.be/index.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ctrTitle" idx="4294967295"/>
          </p:nvPr>
        </p:nvSpPr>
        <p:spPr>
          <a:xfrm>
            <a:off x="395288" y="476250"/>
            <a:ext cx="8280400" cy="2232025"/>
          </a:xfrm>
        </p:spPr>
        <p:txBody>
          <a:bodyPr/>
          <a:lstStyle/>
          <a:p>
            <a:pPr algn="ctr" eaLnBrk="1" hangingPunct="1"/>
            <a:r>
              <a:rPr lang="fr-BE" sz="4000" smtClean="0"/>
              <a:t>Abnormalities of cyclicity </a:t>
            </a:r>
            <a:br>
              <a:rPr lang="fr-BE" sz="4000" smtClean="0"/>
            </a:br>
            <a:r>
              <a:rPr lang="fr-BE" sz="4000" smtClean="0"/>
              <a:t>during the post-partum in the cow.</a:t>
            </a:r>
            <a:br>
              <a:rPr lang="fr-BE" sz="4000" smtClean="0"/>
            </a:br>
            <a:r>
              <a:rPr lang="fr-BE" sz="4000" smtClean="0"/>
              <a:t>Physiopathological aspects and treatments </a:t>
            </a:r>
            <a:endParaRPr lang="fr-BE" sz="3800" smtClean="0">
              <a:solidFill>
                <a:srgbClr val="FFFF00"/>
              </a:solidFill>
            </a:endParaRPr>
          </a:p>
        </p:txBody>
      </p:sp>
      <p:sp>
        <p:nvSpPr>
          <p:cNvPr id="14338" name="Rectangle 5"/>
          <p:cNvSpPr>
            <a:spLocks noGrp="1" noChangeArrowheads="1"/>
          </p:cNvSpPr>
          <p:nvPr>
            <p:ph type="subTitle" idx="4294967295"/>
          </p:nvPr>
        </p:nvSpPr>
        <p:spPr>
          <a:xfrm>
            <a:off x="611188" y="2924175"/>
            <a:ext cx="7993062" cy="3673475"/>
          </a:xfrm>
        </p:spPr>
        <p:txBody>
          <a:bodyPr/>
          <a:lstStyle/>
          <a:p>
            <a:pPr marL="0" indent="0" algn="ctr" eaLnBrk="1" hangingPunct="1">
              <a:lnSpc>
                <a:spcPct val="80000"/>
              </a:lnSpc>
              <a:buFont typeface="Arial" charset="0"/>
              <a:buNone/>
            </a:pPr>
            <a:r>
              <a:rPr lang="fr-FR" sz="3000" smtClean="0"/>
              <a:t>Prof. Christian Hanzen</a:t>
            </a:r>
          </a:p>
          <a:p>
            <a:pPr marL="0" indent="0" algn="ctr" eaLnBrk="1" hangingPunct="1">
              <a:lnSpc>
                <a:spcPct val="80000"/>
              </a:lnSpc>
              <a:buFont typeface="Arial" charset="0"/>
              <a:buNone/>
            </a:pPr>
            <a:r>
              <a:rPr lang="fr-BE" sz="3000" smtClean="0"/>
              <a:t>Prof. Zdzislaw Gajewski</a:t>
            </a:r>
            <a:r>
              <a:rPr lang="fr-FR" smtClean="0"/>
              <a:t> </a:t>
            </a:r>
            <a:endParaRPr lang="fr-FR" sz="3000" smtClean="0"/>
          </a:p>
          <a:p>
            <a:pPr marL="0" indent="0" algn="ctr" eaLnBrk="1" hangingPunct="1">
              <a:lnSpc>
                <a:spcPct val="80000"/>
              </a:lnSpc>
              <a:buFont typeface="Arial" charset="0"/>
              <a:buNone/>
            </a:pPr>
            <a:r>
              <a:rPr lang="fr-BE" sz="3000" smtClean="0"/>
              <a:t>Dr. Léonard Théron</a:t>
            </a:r>
            <a:endParaRPr lang="fr-FR" sz="3000" smtClean="0"/>
          </a:p>
          <a:p>
            <a:pPr marL="0" indent="0" algn="ctr" eaLnBrk="1" hangingPunct="1">
              <a:lnSpc>
                <a:spcPct val="80000"/>
              </a:lnSpc>
              <a:buFont typeface="Arial" charset="0"/>
              <a:buNone/>
            </a:pPr>
            <a:endParaRPr lang="fr-BE" sz="2200" smtClean="0"/>
          </a:p>
          <a:p>
            <a:pPr marL="0" indent="0" algn="ctr" eaLnBrk="1" hangingPunct="1">
              <a:buFont typeface="Arial" charset="0"/>
              <a:buNone/>
            </a:pPr>
            <a:r>
              <a:rPr lang="fr-FR" sz="2200" smtClean="0"/>
              <a:t>Université de Liège</a:t>
            </a:r>
            <a:br>
              <a:rPr lang="fr-FR" sz="2200" smtClean="0"/>
            </a:br>
            <a:r>
              <a:rPr lang="fr-FR" sz="2200" smtClean="0"/>
              <a:t>Faculté de Médecine Vétérinaire</a:t>
            </a:r>
            <a:br>
              <a:rPr lang="fr-FR" sz="2200" smtClean="0"/>
            </a:br>
            <a:r>
              <a:rPr lang="fr-FR" sz="2200" smtClean="0"/>
              <a:t>Service de Thériogenologie des animaux de production</a:t>
            </a:r>
            <a:br>
              <a:rPr lang="fr-FR" sz="2200" smtClean="0"/>
            </a:br>
            <a:r>
              <a:rPr lang="fr-FR" sz="2200" smtClean="0"/>
              <a:t>E-mail : </a:t>
            </a:r>
            <a:r>
              <a:rPr lang="fr-FR" sz="2200" smtClean="0">
                <a:hlinkClick r:id="rId3"/>
              </a:rPr>
              <a:t>Christian.hanzen@ulg.ac.be</a:t>
            </a:r>
            <a:r>
              <a:rPr lang="fr-FR" sz="2200" smtClean="0"/>
              <a:t/>
            </a:r>
            <a:br>
              <a:rPr lang="fr-FR" sz="2200" smtClean="0"/>
            </a:br>
            <a:r>
              <a:rPr lang="pl-PL" sz="2200" smtClean="0"/>
              <a:t>Adres strony</a:t>
            </a:r>
            <a:r>
              <a:rPr lang="fr-FR" sz="2200" smtClean="0"/>
              <a:t>: </a:t>
            </a:r>
            <a:r>
              <a:rPr lang="fr-FR" sz="2200" smtClean="0">
                <a:hlinkClick r:id="rId4"/>
              </a:rPr>
              <a:t>http://www.therioruminant.ulg.ac.be/index.html</a:t>
            </a:r>
            <a:r>
              <a:rPr lang="fr-FR" sz="2200" smtClean="0"/>
              <a:t/>
            </a:r>
            <a:br>
              <a:rPr lang="fr-FR" sz="2200" smtClean="0"/>
            </a:br>
            <a:r>
              <a:rPr lang="fr-FR" sz="2200" smtClean="0"/>
              <a:t>Publi</a:t>
            </a:r>
            <a:r>
              <a:rPr lang="pl-PL" sz="2200" smtClean="0"/>
              <a:t>kacje</a:t>
            </a:r>
            <a:r>
              <a:rPr lang="fr-FR" sz="2200" smtClean="0"/>
              <a:t> : </a:t>
            </a:r>
            <a:r>
              <a:rPr lang="fr-FR" sz="2200" smtClean="0">
                <a:hlinkClick r:id="rId5"/>
              </a:rPr>
              <a:t>http://orbi.ulg.ac.be/</a:t>
            </a:r>
            <a:endParaRPr lang="fr-BE" sz="2200" smtClean="0"/>
          </a:p>
          <a:p>
            <a:pPr marL="0" indent="0" algn="ctr" eaLnBrk="1" hangingPunct="1">
              <a:lnSpc>
                <a:spcPct val="80000"/>
              </a:lnSpc>
              <a:buFont typeface="Arial" charset="0"/>
              <a:buNone/>
            </a:pPr>
            <a:endParaRPr lang="fr-BE" sz="2400" smtClean="0"/>
          </a:p>
          <a:p>
            <a:pPr marL="0" indent="0" algn="ctr" eaLnBrk="1" hangingPunct="1">
              <a:lnSpc>
                <a:spcPct val="80000"/>
              </a:lnSpc>
              <a:buFont typeface="Arial" charset="0"/>
              <a:buNone/>
            </a:pPr>
            <a:endParaRPr lang="fr-BE"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99"/>
          <p:cNvSpPr txBox="1">
            <a:spLocks noChangeArrowheads="1"/>
          </p:cNvSpPr>
          <p:nvPr/>
        </p:nvSpPr>
        <p:spPr bwMode="auto">
          <a:xfrm>
            <a:off x="179388" y="260350"/>
            <a:ext cx="6800850" cy="466725"/>
          </a:xfrm>
          <a:prstGeom prst="rect">
            <a:avLst/>
          </a:prstGeom>
          <a:solidFill>
            <a:srgbClr val="000066"/>
          </a:solidFill>
          <a:ln w="9525">
            <a:solidFill>
              <a:schemeClr val="bg2"/>
            </a:solidFill>
            <a:miter lim="800000"/>
            <a:headEnd/>
            <a:tailEnd/>
          </a:ln>
        </p:spPr>
        <p:txBody>
          <a:bodyPr wrap="none">
            <a:spAutoFit/>
          </a:bodyPr>
          <a:lstStyle/>
          <a:p>
            <a:r>
              <a:rPr lang="fr-BE" sz="2400"/>
              <a:t>During a normal estrous cycle : 2 waves of follicular growth </a:t>
            </a:r>
            <a:endParaRPr lang="fr-FR" sz="2400"/>
          </a:p>
        </p:txBody>
      </p:sp>
      <p:sp>
        <p:nvSpPr>
          <p:cNvPr id="28674" name="Rectangle 2"/>
          <p:cNvSpPr>
            <a:spLocks noChangeArrowheads="1"/>
          </p:cNvSpPr>
          <p:nvPr/>
        </p:nvSpPr>
        <p:spPr bwMode="auto">
          <a:xfrm>
            <a:off x="1187450" y="1557338"/>
            <a:ext cx="268288" cy="3968750"/>
          </a:xfrm>
          <a:prstGeom prst="rect">
            <a:avLst/>
          </a:prstGeom>
          <a:solidFill>
            <a:srgbClr val="006600"/>
          </a:solidFill>
          <a:ln w="12700">
            <a:solidFill>
              <a:schemeClr val="tx1"/>
            </a:solidFill>
            <a:miter lim="800000"/>
            <a:headEnd/>
            <a:tailEnd/>
          </a:ln>
        </p:spPr>
        <p:txBody>
          <a:bodyPr wrap="none" anchor="ctr"/>
          <a:lstStyle/>
          <a:p>
            <a:pPr algn="ctr"/>
            <a:endParaRPr lang="fr-FR" sz="1800">
              <a:solidFill>
                <a:schemeClr val="tx1"/>
              </a:solidFill>
              <a:latin typeface="Arial" charset="0"/>
            </a:endParaRPr>
          </a:p>
        </p:txBody>
      </p:sp>
      <p:sp>
        <p:nvSpPr>
          <p:cNvPr id="28675" name="Rectangle 3"/>
          <p:cNvSpPr>
            <a:spLocks noChangeArrowheads="1"/>
          </p:cNvSpPr>
          <p:nvPr/>
        </p:nvSpPr>
        <p:spPr bwMode="auto">
          <a:xfrm>
            <a:off x="6804025" y="1557338"/>
            <a:ext cx="792163" cy="3976687"/>
          </a:xfrm>
          <a:prstGeom prst="rect">
            <a:avLst/>
          </a:prstGeom>
          <a:solidFill>
            <a:srgbClr val="006600"/>
          </a:solidFill>
          <a:ln w="12700">
            <a:solidFill>
              <a:schemeClr val="tx1"/>
            </a:solidFill>
            <a:miter lim="800000"/>
            <a:headEnd/>
            <a:tailEnd/>
          </a:ln>
        </p:spPr>
        <p:txBody>
          <a:bodyPr wrap="none" anchor="ctr"/>
          <a:lstStyle/>
          <a:p>
            <a:pPr algn="ctr"/>
            <a:endParaRPr lang="fr-FR" sz="1800">
              <a:solidFill>
                <a:schemeClr val="tx1"/>
              </a:solidFill>
              <a:latin typeface="Arial" charset="0"/>
            </a:endParaRPr>
          </a:p>
        </p:txBody>
      </p:sp>
      <p:cxnSp>
        <p:nvCxnSpPr>
          <p:cNvPr id="28676" name="Connecteur droit 50"/>
          <p:cNvCxnSpPr>
            <a:cxnSpLocks noChangeShapeType="1"/>
          </p:cNvCxnSpPr>
          <p:nvPr/>
        </p:nvCxnSpPr>
        <p:spPr bwMode="auto">
          <a:xfrm>
            <a:off x="468313" y="5692775"/>
            <a:ext cx="7634287" cy="0"/>
          </a:xfrm>
          <a:prstGeom prst="line">
            <a:avLst/>
          </a:prstGeom>
          <a:noFill/>
          <a:ln w="9525" algn="ctr">
            <a:solidFill>
              <a:schemeClr val="bg1"/>
            </a:solidFill>
            <a:round/>
            <a:headEnd/>
            <a:tailEnd/>
          </a:ln>
        </p:spPr>
      </p:cxnSp>
      <p:cxnSp>
        <p:nvCxnSpPr>
          <p:cNvPr id="28677" name="Connecteur droit 52"/>
          <p:cNvCxnSpPr>
            <a:cxnSpLocks noChangeShapeType="1"/>
          </p:cNvCxnSpPr>
          <p:nvPr/>
        </p:nvCxnSpPr>
        <p:spPr bwMode="auto">
          <a:xfrm>
            <a:off x="1711325" y="5661025"/>
            <a:ext cx="0" cy="144463"/>
          </a:xfrm>
          <a:prstGeom prst="line">
            <a:avLst/>
          </a:prstGeom>
          <a:noFill/>
          <a:ln w="9525" algn="ctr">
            <a:solidFill>
              <a:schemeClr val="bg1"/>
            </a:solidFill>
            <a:round/>
            <a:headEnd/>
            <a:tailEnd/>
          </a:ln>
        </p:spPr>
      </p:cxnSp>
      <p:cxnSp>
        <p:nvCxnSpPr>
          <p:cNvPr id="28678" name="Connecteur droit 53"/>
          <p:cNvCxnSpPr>
            <a:cxnSpLocks noChangeShapeType="1"/>
          </p:cNvCxnSpPr>
          <p:nvPr/>
        </p:nvCxnSpPr>
        <p:spPr bwMode="auto">
          <a:xfrm>
            <a:off x="2005013" y="5661025"/>
            <a:ext cx="0" cy="144463"/>
          </a:xfrm>
          <a:prstGeom prst="line">
            <a:avLst/>
          </a:prstGeom>
          <a:noFill/>
          <a:ln w="9525" algn="ctr">
            <a:solidFill>
              <a:schemeClr val="bg1"/>
            </a:solidFill>
            <a:round/>
            <a:headEnd/>
            <a:tailEnd/>
          </a:ln>
        </p:spPr>
      </p:cxnSp>
      <p:cxnSp>
        <p:nvCxnSpPr>
          <p:cNvPr id="28679" name="Connecteur droit 54"/>
          <p:cNvCxnSpPr>
            <a:cxnSpLocks noChangeShapeType="1"/>
          </p:cNvCxnSpPr>
          <p:nvPr/>
        </p:nvCxnSpPr>
        <p:spPr bwMode="auto">
          <a:xfrm>
            <a:off x="2298700" y="5661025"/>
            <a:ext cx="0" cy="144463"/>
          </a:xfrm>
          <a:prstGeom prst="line">
            <a:avLst/>
          </a:prstGeom>
          <a:noFill/>
          <a:ln w="9525" algn="ctr">
            <a:solidFill>
              <a:schemeClr val="bg1"/>
            </a:solidFill>
            <a:round/>
            <a:headEnd/>
            <a:tailEnd/>
          </a:ln>
        </p:spPr>
      </p:cxnSp>
      <p:cxnSp>
        <p:nvCxnSpPr>
          <p:cNvPr id="28680" name="Connecteur droit 55"/>
          <p:cNvCxnSpPr>
            <a:cxnSpLocks noChangeShapeType="1"/>
          </p:cNvCxnSpPr>
          <p:nvPr/>
        </p:nvCxnSpPr>
        <p:spPr bwMode="auto">
          <a:xfrm>
            <a:off x="2592388" y="5661025"/>
            <a:ext cx="0" cy="144463"/>
          </a:xfrm>
          <a:prstGeom prst="line">
            <a:avLst/>
          </a:prstGeom>
          <a:noFill/>
          <a:ln w="9525" algn="ctr">
            <a:solidFill>
              <a:schemeClr val="bg1"/>
            </a:solidFill>
            <a:round/>
            <a:headEnd/>
            <a:tailEnd/>
          </a:ln>
        </p:spPr>
      </p:cxnSp>
      <p:cxnSp>
        <p:nvCxnSpPr>
          <p:cNvPr id="28681" name="Connecteur droit 56"/>
          <p:cNvCxnSpPr>
            <a:cxnSpLocks noChangeShapeType="1"/>
          </p:cNvCxnSpPr>
          <p:nvPr/>
        </p:nvCxnSpPr>
        <p:spPr bwMode="auto">
          <a:xfrm>
            <a:off x="2884488" y="5661025"/>
            <a:ext cx="0" cy="144463"/>
          </a:xfrm>
          <a:prstGeom prst="line">
            <a:avLst/>
          </a:prstGeom>
          <a:noFill/>
          <a:ln w="9525" algn="ctr">
            <a:solidFill>
              <a:schemeClr val="bg1"/>
            </a:solidFill>
            <a:round/>
            <a:headEnd/>
            <a:tailEnd/>
          </a:ln>
        </p:spPr>
      </p:cxnSp>
      <p:cxnSp>
        <p:nvCxnSpPr>
          <p:cNvPr id="28682" name="Connecteur droit 57"/>
          <p:cNvCxnSpPr>
            <a:cxnSpLocks noChangeShapeType="1"/>
          </p:cNvCxnSpPr>
          <p:nvPr/>
        </p:nvCxnSpPr>
        <p:spPr bwMode="auto">
          <a:xfrm>
            <a:off x="3178175" y="5661025"/>
            <a:ext cx="0" cy="144463"/>
          </a:xfrm>
          <a:prstGeom prst="line">
            <a:avLst/>
          </a:prstGeom>
          <a:noFill/>
          <a:ln w="9525" algn="ctr">
            <a:solidFill>
              <a:schemeClr val="bg1"/>
            </a:solidFill>
            <a:round/>
            <a:headEnd/>
            <a:tailEnd/>
          </a:ln>
        </p:spPr>
      </p:cxnSp>
      <p:cxnSp>
        <p:nvCxnSpPr>
          <p:cNvPr id="28683" name="Connecteur droit 58"/>
          <p:cNvCxnSpPr>
            <a:cxnSpLocks noChangeShapeType="1"/>
          </p:cNvCxnSpPr>
          <p:nvPr/>
        </p:nvCxnSpPr>
        <p:spPr bwMode="auto">
          <a:xfrm>
            <a:off x="3468688" y="5661025"/>
            <a:ext cx="0" cy="144463"/>
          </a:xfrm>
          <a:prstGeom prst="line">
            <a:avLst/>
          </a:prstGeom>
          <a:noFill/>
          <a:ln w="9525" algn="ctr">
            <a:solidFill>
              <a:schemeClr val="bg1"/>
            </a:solidFill>
            <a:round/>
            <a:headEnd/>
            <a:tailEnd/>
          </a:ln>
        </p:spPr>
      </p:cxnSp>
      <p:cxnSp>
        <p:nvCxnSpPr>
          <p:cNvPr id="28684" name="Connecteur droit 60"/>
          <p:cNvCxnSpPr>
            <a:cxnSpLocks noChangeShapeType="1"/>
          </p:cNvCxnSpPr>
          <p:nvPr/>
        </p:nvCxnSpPr>
        <p:spPr bwMode="auto">
          <a:xfrm>
            <a:off x="3767138" y="5661025"/>
            <a:ext cx="0" cy="144463"/>
          </a:xfrm>
          <a:prstGeom prst="line">
            <a:avLst/>
          </a:prstGeom>
          <a:noFill/>
          <a:ln w="9525" algn="ctr">
            <a:solidFill>
              <a:schemeClr val="bg1"/>
            </a:solidFill>
            <a:round/>
            <a:headEnd/>
            <a:tailEnd/>
          </a:ln>
        </p:spPr>
      </p:cxnSp>
      <p:cxnSp>
        <p:nvCxnSpPr>
          <p:cNvPr id="28685" name="Connecteur droit 61"/>
          <p:cNvCxnSpPr>
            <a:cxnSpLocks noChangeShapeType="1"/>
          </p:cNvCxnSpPr>
          <p:nvPr/>
        </p:nvCxnSpPr>
        <p:spPr bwMode="auto">
          <a:xfrm>
            <a:off x="4057650" y="5661025"/>
            <a:ext cx="0" cy="144463"/>
          </a:xfrm>
          <a:prstGeom prst="line">
            <a:avLst/>
          </a:prstGeom>
          <a:noFill/>
          <a:ln w="9525" algn="ctr">
            <a:solidFill>
              <a:schemeClr val="bg1"/>
            </a:solidFill>
            <a:round/>
            <a:headEnd/>
            <a:tailEnd/>
          </a:ln>
        </p:spPr>
      </p:cxnSp>
      <p:cxnSp>
        <p:nvCxnSpPr>
          <p:cNvPr id="28686" name="Connecteur droit 62"/>
          <p:cNvCxnSpPr>
            <a:cxnSpLocks noChangeShapeType="1"/>
          </p:cNvCxnSpPr>
          <p:nvPr/>
        </p:nvCxnSpPr>
        <p:spPr bwMode="auto">
          <a:xfrm>
            <a:off x="4352925" y="5661025"/>
            <a:ext cx="0" cy="144463"/>
          </a:xfrm>
          <a:prstGeom prst="line">
            <a:avLst/>
          </a:prstGeom>
          <a:noFill/>
          <a:ln w="9525" algn="ctr">
            <a:solidFill>
              <a:schemeClr val="bg1"/>
            </a:solidFill>
            <a:round/>
            <a:headEnd/>
            <a:tailEnd/>
          </a:ln>
        </p:spPr>
      </p:cxnSp>
      <p:cxnSp>
        <p:nvCxnSpPr>
          <p:cNvPr id="28687" name="Connecteur droit 63"/>
          <p:cNvCxnSpPr>
            <a:cxnSpLocks noChangeShapeType="1"/>
          </p:cNvCxnSpPr>
          <p:nvPr/>
        </p:nvCxnSpPr>
        <p:spPr bwMode="auto">
          <a:xfrm>
            <a:off x="4643438" y="5661025"/>
            <a:ext cx="0" cy="144463"/>
          </a:xfrm>
          <a:prstGeom prst="line">
            <a:avLst/>
          </a:prstGeom>
          <a:noFill/>
          <a:ln w="9525" algn="ctr">
            <a:solidFill>
              <a:schemeClr val="bg1"/>
            </a:solidFill>
            <a:round/>
            <a:headEnd/>
            <a:tailEnd/>
          </a:ln>
        </p:spPr>
      </p:cxnSp>
      <p:cxnSp>
        <p:nvCxnSpPr>
          <p:cNvPr id="28688" name="Connecteur droit 64"/>
          <p:cNvCxnSpPr>
            <a:cxnSpLocks noChangeShapeType="1"/>
          </p:cNvCxnSpPr>
          <p:nvPr/>
        </p:nvCxnSpPr>
        <p:spPr bwMode="auto">
          <a:xfrm>
            <a:off x="4938713" y="5661025"/>
            <a:ext cx="0" cy="144463"/>
          </a:xfrm>
          <a:prstGeom prst="line">
            <a:avLst/>
          </a:prstGeom>
          <a:noFill/>
          <a:ln w="9525" algn="ctr">
            <a:solidFill>
              <a:schemeClr val="bg1"/>
            </a:solidFill>
            <a:round/>
            <a:headEnd/>
            <a:tailEnd/>
          </a:ln>
        </p:spPr>
      </p:cxnSp>
      <p:cxnSp>
        <p:nvCxnSpPr>
          <p:cNvPr id="28689" name="Connecteur droit 65"/>
          <p:cNvCxnSpPr>
            <a:cxnSpLocks noChangeShapeType="1"/>
          </p:cNvCxnSpPr>
          <p:nvPr/>
        </p:nvCxnSpPr>
        <p:spPr bwMode="auto">
          <a:xfrm>
            <a:off x="5230813" y="5661025"/>
            <a:ext cx="0" cy="144463"/>
          </a:xfrm>
          <a:prstGeom prst="line">
            <a:avLst/>
          </a:prstGeom>
          <a:noFill/>
          <a:ln w="9525" algn="ctr">
            <a:solidFill>
              <a:schemeClr val="bg1"/>
            </a:solidFill>
            <a:round/>
            <a:headEnd/>
            <a:tailEnd/>
          </a:ln>
        </p:spPr>
      </p:cxnSp>
      <p:cxnSp>
        <p:nvCxnSpPr>
          <p:cNvPr id="28690" name="Connecteur droit 66"/>
          <p:cNvCxnSpPr>
            <a:cxnSpLocks noChangeShapeType="1"/>
          </p:cNvCxnSpPr>
          <p:nvPr/>
        </p:nvCxnSpPr>
        <p:spPr bwMode="auto">
          <a:xfrm>
            <a:off x="5524500" y="5661025"/>
            <a:ext cx="0" cy="144463"/>
          </a:xfrm>
          <a:prstGeom prst="line">
            <a:avLst/>
          </a:prstGeom>
          <a:noFill/>
          <a:ln w="9525" algn="ctr">
            <a:solidFill>
              <a:schemeClr val="bg1"/>
            </a:solidFill>
            <a:round/>
            <a:headEnd/>
            <a:tailEnd/>
          </a:ln>
        </p:spPr>
      </p:cxnSp>
      <p:cxnSp>
        <p:nvCxnSpPr>
          <p:cNvPr id="28691" name="Connecteur droit 67"/>
          <p:cNvCxnSpPr>
            <a:cxnSpLocks noChangeShapeType="1"/>
          </p:cNvCxnSpPr>
          <p:nvPr/>
        </p:nvCxnSpPr>
        <p:spPr bwMode="auto">
          <a:xfrm>
            <a:off x="5818188" y="5661025"/>
            <a:ext cx="0" cy="144463"/>
          </a:xfrm>
          <a:prstGeom prst="line">
            <a:avLst/>
          </a:prstGeom>
          <a:noFill/>
          <a:ln w="9525" algn="ctr">
            <a:solidFill>
              <a:schemeClr val="bg1"/>
            </a:solidFill>
            <a:round/>
            <a:headEnd/>
            <a:tailEnd/>
          </a:ln>
        </p:spPr>
      </p:cxnSp>
      <p:cxnSp>
        <p:nvCxnSpPr>
          <p:cNvPr id="28692" name="Connecteur droit 68"/>
          <p:cNvCxnSpPr>
            <a:cxnSpLocks noChangeShapeType="1"/>
          </p:cNvCxnSpPr>
          <p:nvPr/>
        </p:nvCxnSpPr>
        <p:spPr bwMode="auto">
          <a:xfrm>
            <a:off x="6111875" y="5661025"/>
            <a:ext cx="0" cy="144463"/>
          </a:xfrm>
          <a:prstGeom prst="line">
            <a:avLst/>
          </a:prstGeom>
          <a:noFill/>
          <a:ln w="9525" algn="ctr">
            <a:solidFill>
              <a:schemeClr val="bg1"/>
            </a:solidFill>
            <a:round/>
            <a:headEnd/>
            <a:tailEnd/>
          </a:ln>
        </p:spPr>
      </p:cxnSp>
      <p:cxnSp>
        <p:nvCxnSpPr>
          <p:cNvPr id="28693" name="Connecteur droit 69"/>
          <p:cNvCxnSpPr>
            <a:cxnSpLocks noChangeShapeType="1"/>
          </p:cNvCxnSpPr>
          <p:nvPr/>
        </p:nvCxnSpPr>
        <p:spPr bwMode="auto">
          <a:xfrm>
            <a:off x="6405563" y="5661025"/>
            <a:ext cx="0" cy="144463"/>
          </a:xfrm>
          <a:prstGeom prst="line">
            <a:avLst/>
          </a:prstGeom>
          <a:noFill/>
          <a:ln w="9525" algn="ctr">
            <a:solidFill>
              <a:schemeClr val="bg1"/>
            </a:solidFill>
            <a:round/>
            <a:headEnd/>
            <a:tailEnd/>
          </a:ln>
        </p:spPr>
      </p:cxnSp>
      <p:cxnSp>
        <p:nvCxnSpPr>
          <p:cNvPr id="28694" name="Connecteur droit 70"/>
          <p:cNvCxnSpPr>
            <a:cxnSpLocks noChangeShapeType="1"/>
          </p:cNvCxnSpPr>
          <p:nvPr/>
        </p:nvCxnSpPr>
        <p:spPr bwMode="auto">
          <a:xfrm>
            <a:off x="6697663" y="5661025"/>
            <a:ext cx="0" cy="144463"/>
          </a:xfrm>
          <a:prstGeom prst="line">
            <a:avLst/>
          </a:prstGeom>
          <a:noFill/>
          <a:ln w="9525" algn="ctr">
            <a:solidFill>
              <a:schemeClr val="bg1"/>
            </a:solidFill>
            <a:round/>
            <a:headEnd/>
            <a:tailEnd/>
          </a:ln>
        </p:spPr>
      </p:cxnSp>
      <p:cxnSp>
        <p:nvCxnSpPr>
          <p:cNvPr id="28695" name="Connecteur droit 71"/>
          <p:cNvCxnSpPr>
            <a:cxnSpLocks noChangeShapeType="1"/>
          </p:cNvCxnSpPr>
          <p:nvPr/>
        </p:nvCxnSpPr>
        <p:spPr bwMode="auto">
          <a:xfrm>
            <a:off x="6989763" y="5661025"/>
            <a:ext cx="0" cy="144463"/>
          </a:xfrm>
          <a:prstGeom prst="line">
            <a:avLst/>
          </a:prstGeom>
          <a:noFill/>
          <a:ln w="9525" algn="ctr">
            <a:solidFill>
              <a:schemeClr val="bg1"/>
            </a:solidFill>
            <a:round/>
            <a:headEnd/>
            <a:tailEnd/>
          </a:ln>
        </p:spPr>
      </p:cxnSp>
      <p:cxnSp>
        <p:nvCxnSpPr>
          <p:cNvPr id="28696" name="Connecteur droit 72"/>
          <p:cNvCxnSpPr>
            <a:cxnSpLocks noChangeShapeType="1"/>
          </p:cNvCxnSpPr>
          <p:nvPr/>
        </p:nvCxnSpPr>
        <p:spPr bwMode="auto">
          <a:xfrm>
            <a:off x="7283450" y="5661025"/>
            <a:ext cx="0" cy="144463"/>
          </a:xfrm>
          <a:prstGeom prst="line">
            <a:avLst/>
          </a:prstGeom>
          <a:noFill/>
          <a:ln w="9525" algn="ctr">
            <a:solidFill>
              <a:schemeClr val="bg1"/>
            </a:solidFill>
            <a:round/>
            <a:headEnd/>
            <a:tailEnd/>
          </a:ln>
        </p:spPr>
      </p:cxnSp>
      <p:cxnSp>
        <p:nvCxnSpPr>
          <p:cNvPr id="28697" name="Connecteur droit 73"/>
          <p:cNvCxnSpPr>
            <a:cxnSpLocks noChangeShapeType="1"/>
          </p:cNvCxnSpPr>
          <p:nvPr/>
        </p:nvCxnSpPr>
        <p:spPr bwMode="auto">
          <a:xfrm>
            <a:off x="7577138" y="5661025"/>
            <a:ext cx="0" cy="144463"/>
          </a:xfrm>
          <a:prstGeom prst="line">
            <a:avLst/>
          </a:prstGeom>
          <a:noFill/>
          <a:ln w="9525" algn="ctr">
            <a:solidFill>
              <a:schemeClr val="bg1"/>
            </a:solidFill>
            <a:round/>
            <a:headEnd/>
            <a:tailEnd/>
          </a:ln>
        </p:spPr>
      </p:cxnSp>
      <p:sp>
        <p:nvSpPr>
          <p:cNvPr id="17435" name="ZoneTexte 78"/>
          <p:cNvSpPr txBox="1">
            <a:spLocks noChangeArrowheads="1"/>
          </p:cNvSpPr>
          <p:nvPr/>
        </p:nvSpPr>
        <p:spPr bwMode="auto">
          <a:xfrm>
            <a:off x="1419225" y="5805488"/>
            <a:ext cx="285750" cy="346075"/>
          </a:xfrm>
          <a:prstGeom prst="rect">
            <a:avLst/>
          </a:prstGeom>
          <a:noFill/>
          <a:ln w="9525">
            <a:solidFill>
              <a:srgbClr val="FF3399"/>
            </a:solidFill>
            <a:miter lim="800000"/>
            <a:headEnd/>
            <a:tailEnd/>
          </a:ln>
        </p:spPr>
        <p:txBody>
          <a:bodyPr wrap="none">
            <a:spAutoFit/>
          </a:bodyPr>
          <a:lstStyle/>
          <a:p>
            <a:r>
              <a:rPr lang="fr-BE" sz="1600">
                <a:solidFill>
                  <a:srgbClr val="FF3399"/>
                </a:solidFill>
              </a:rPr>
              <a:t>1</a:t>
            </a:r>
            <a:endParaRPr lang="en-US" sz="1600">
              <a:solidFill>
                <a:srgbClr val="FF3399"/>
              </a:solidFill>
            </a:endParaRPr>
          </a:p>
        </p:txBody>
      </p:sp>
      <p:sp>
        <p:nvSpPr>
          <p:cNvPr id="28699" name="ZoneTexte 79"/>
          <p:cNvSpPr txBox="1">
            <a:spLocks noChangeArrowheads="1"/>
          </p:cNvSpPr>
          <p:nvPr/>
        </p:nvSpPr>
        <p:spPr bwMode="auto">
          <a:xfrm>
            <a:off x="1711325" y="5805488"/>
            <a:ext cx="276225" cy="336550"/>
          </a:xfrm>
          <a:prstGeom prst="rect">
            <a:avLst/>
          </a:prstGeom>
          <a:noFill/>
          <a:ln w="9525">
            <a:noFill/>
            <a:miter lim="800000"/>
            <a:headEnd/>
            <a:tailEnd/>
          </a:ln>
        </p:spPr>
        <p:txBody>
          <a:bodyPr wrap="none">
            <a:spAutoFit/>
          </a:bodyPr>
          <a:lstStyle/>
          <a:p>
            <a:r>
              <a:rPr lang="fr-BE" sz="1600"/>
              <a:t>2</a:t>
            </a:r>
            <a:endParaRPr lang="en-US" sz="1600"/>
          </a:p>
        </p:txBody>
      </p:sp>
      <p:sp>
        <p:nvSpPr>
          <p:cNvPr id="28700" name="ZoneTexte 80"/>
          <p:cNvSpPr txBox="1">
            <a:spLocks noChangeArrowheads="1"/>
          </p:cNvSpPr>
          <p:nvPr/>
        </p:nvSpPr>
        <p:spPr bwMode="auto">
          <a:xfrm>
            <a:off x="2005013" y="5805488"/>
            <a:ext cx="276225" cy="336550"/>
          </a:xfrm>
          <a:prstGeom prst="rect">
            <a:avLst/>
          </a:prstGeom>
          <a:noFill/>
          <a:ln w="9525">
            <a:noFill/>
            <a:miter lim="800000"/>
            <a:headEnd/>
            <a:tailEnd/>
          </a:ln>
        </p:spPr>
        <p:txBody>
          <a:bodyPr wrap="none">
            <a:spAutoFit/>
          </a:bodyPr>
          <a:lstStyle/>
          <a:p>
            <a:r>
              <a:rPr lang="fr-BE" sz="1600"/>
              <a:t>3</a:t>
            </a:r>
            <a:endParaRPr lang="en-US" sz="1600"/>
          </a:p>
        </p:txBody>
      </p:sp>
      <p:sp>
        <p:nvSpPr>
          <p:cNvPr id="28701" name="ZoneTexte 90"/>
          <p:cNvSpPr txBox="1">
            <a:spLocks noChangeArrowheads="1"/>
          </p:cNvSpPr>
          <p:nvPr/>
        </p:nvSpPr>
        <p:spPr bwMode="auto">
          <a:xfrm>
            <a:off x="2298700" y="5805488"/>
            <a:ext cx="276225" cy="336550"/>
          </a:xfrm>
          <a:prstGeom prst="rect">
            <a:avLst/>
          </a:prstGeom>
          <a:noFill/>
          <a:ln w="9525">
            <a:noFill/>
            <a:miter lim="800000"/>
            <a:headEnd/>
            <a:tailEnd/>
          </a:ln>
        </p:spPr>
        <p:txBody>
          <a:bodyPr wrap="none">
            <a:spAutoFit/>
          </a:bodyPr>
          <a:lstStyle/>
          <a:p>
            <a:r>
              <a:rPr lang="fr-BE" sz="1600"/>
              <a:t>4</a:t>
            </a:r>
            <a:endParaRPr lang="en-US" sz="1600"/>
          </a:p>
        </p:txBody>
      </p:sp>
      <p:sp>
        <p:nvSpPr>
          <p:cNvPr id="28702" name="ZoneTexte 91"/>
          <p:cNvSpPr txBox="1">
            <a:spLocks noChangeArrowheads="1"/>
          </p:cNvSpPr>
          <p:nvPr/>
        </p:nvSpPr>
        <p:spPr bwMode="auto">
          <a:xfrm>
            <a:off x="2592388" y="5805488"/>
            <a:ext cx="276225" cy="336550"/>
          </a:xfrm>
          <a:prstGeom prst="rect">
            <a:avLst/>
          </a:prstGeom>
          <a:noFill/>
          <a:ln w="9525">
            <a:noFill/>
            <a:miter lim="800000"/>
            <a:headEnd/>
            <a:tailEnd/>
          </a:ln>
        </p:spPr>
        <p:txBody>
          <a:bodyPr wrap="none">
            <a:spAutoFit/>
          </a:bodyPr>
          <a:lstStyle/>
          <a:p>
            <a:r>
              <a:rPr lang="fr-BE" sz="1600"/>
              <a:t>5</a:t>
            </a:r>
            <a:endParaRPr lang="en-US" sz="1600"/>
          </a:p>
        </p:txBody>
      </p:sp>
      <p:sp>
        <p:nvSpPr>
          <p:cNvPr id="28703" name="ZoneTexte 92"/>
          <p:cNvSpPr txBox="1">
            <a:spLocks noChangeArrowheads="1"/>
          </p:cNvSpPr>
          <p:nvPr/>
        </p:nvSpPr>
        <p:spPr bwMode="auto">
          <a:xfrm>
            <a:off x="2884488" y="5805488"/>
            <a:ext cx="276225" cy="336550"/>
          </a:xfrm>
          <a:prstGeom prst="rect">
            <a:avLst/>
          </a:prstGeom>
          <a:noFill/>
          <a:ln w="9525">
            <a:noFill/>
            <a:miter lim="800000"/>
            <a:headEnd/>
            <a:tailEnd/>
          </a:ln>
        </p:spPr>
        <p:txBody>
          <a:bodyPr wrap="none">
            <a:spAutoFit/>
          </a:bodyPr>
          <a:lstStyle/>
          <a:p>
            <a:r>
              <a:rPr lang="fr-BE" sz="1600"/>
              <a:t>6</a:t>
            </a:r>
            <a:endParaRPr lang="en-US" sz="1600"/>
          </a:p>
        </p:txBody>
      </p:sp>
      <p:sp>
        <p:nvSpPr>
          <p:cNvPr id="28704" name="ZoneTexte 93"/>
          <p:cNvSpPr txBox="1">
            <a:spLocks noChangeArrowheads="1"/>
          </p:cNvSpPr>
          <p:nvPr/>
        </p:nvSpPr>
        <p:spPr bwMode="auto">
          <a:xfrm>
            <a:off x="3178175" y="5805488"/>
            <a:ext cx="276225" cy="336550"/>
          </a:xfrm>
          <a:prstGeom prst="rect">
            <a:avLst/>
          </a:prstGeom>
          <a:noFill/>
          <a:ln w="9525">
            <a:noFill/>
            <a:miter lim="800000"/>
            <a:headEnd/>
            <a:tailEnd/>
          </a:ln>
        </p:spPr>
        <p:txBody>
          <a:bodyPr wrap="none">
            <a:spAutoFit/>
          </a:bodyPr>
          <a:lstStyle/>
          <a:p>
            <a:r>
              <a:rPr lang="fr-BE" sz="1600"/>
              <a:t>7</a:t>
            </a:r>
            <a:endParaRPr lang="en-US" sz="1600"/>
          </a:p>
        </p:txBody>
      </p:sp>
      <p:sp>
        <p:nvSpPr>
          <p:cNvPr id="28705" name="ZoneTexte 94"/>
          <p:cNvSpPr txBox="1">
            <a:spLocks noChangeArrowheads="1"/>
          </p:cNvSpPr>
          <p:nvPr/>
        </p:nvSpPr>
        <p:spPr bwMode="auto">
          <a:xfrm>
            <a:off x="3468688" y="5805488"/>
            <a:ext cx="276225" cy="336550"/>
          </a:xfrm>
          <a:prstGeom prst="rect">
            <a:avLst/>
          </a:prstGeom>
          <a:noFill/>
          <a:ln w="9525">
            <a:noFill/>
            <a:miter lim="800000"/>
            <a:headEnd/>
            <a:tailEnd/>
          </a:ln>
        </p:spPr>
        <p:txBody>
          <a:bodyPr wrap="none">
            <a:spAutoFit/>
          </a:bodyPr>
          <a:lstStyle/>
          <a:p>
            <a:r>
              <a:rPr lang="fr-BE" sz="1600"/>
              <a:t>8</a:t>
            </a:r>
            <a:endParaRPr lang="en-US" sz="1600"/>
          </a:p>
        </p:txBody>
      </p:sp>
      <p:sp>
        <p:nvSpPr>
          <p:cNvPr id="28706" name="ZoneTexte 95"/>
          <p:cNvSpPr txBox="1">
            <a:spLocks noChangeArrowheads="1"/>
          </p:cNvSpPr>
          <p:nvPr/>
        </p:nvSpPr>
        <p:spPr bwMode="auto">
          <a:xfrm>
            <a:off x="3767138" y="5805488"/>
            <a:ext cx="276225" cy="336550"/>
          </a:xfrm>
          <a:prstGeom prst="rect">
            <a:avLst/>
          </a:prstGeom>
          <a:noFill/>
          <a:ln w="9525">
            <a:noFill/>
            <a:miter lim="800000"/>
            <a:headEnd/>
            <a:tailEnd/>
          </a:ln>
        </p:spPr>
        <p:txBody>
          <a:bodyPr wrap="none">
            <a:spAutoFit/>
          </a:bodyPr>
          <a:lstStyle/>
          <a:p>
            <a:r>
              <a:rPr lang="fr-BE" sz="1600"/>
              <a:t>9</a:t>
            </a:r>
            <a:endParaRPr lang="en-US" sz="1600"/>
          </a:p>
        </p:txBody>
      </p:sp>
      <p:sp>
        <p:nvSpPr>
          <p:cNvPr id="28707" name="ZoneTexte 96"/>
          <p:cNvSpPr txBox="1">
            <a:spLocks noChangeArrowheads="1"/>
          </p:cNvSpPr>
          <p:nvPr/>
        </p:nvSpPr>
        <p:spPr bwMode="auto">
          <a:xfrm>
            <a:off x="4057650" y="5805488"/>
            <a:ext cx="368300" cy="336550"/>
          </a:xfrm>
          <a:prstGeom prst="rect">
            <a:avLst/>
          </a:prstGeom>
          <a:noFill/>
          <a:ln w="9525">
            <a:noFill/>
            <a:miter lim="800000"/>
            <a:headEnd/>
            <a:tailEnd/>
          </a:ln>
        </p:spPr>
        <p:txBody>
          <a:bodyPr wrap="none">
            <a:spAutoFit/>
          </a:bodyPr>
          <a:lstStyle/>
          <a:p>
            <a:r>
              <a:rPr lang="fr-BE" sz="1600"/>
              <a:t>10</a:t>
            </a:r>
            <a:endParaRPr lang="en-US" sz="1600"/>
          </a:p>
        </p:txBody>
      </p:sp>
      <p:sp>
        <p:nvSpPr>
          <p:cNvPr id="17445" name="ZoneTexte 97"/>
          <p:cNvSpPr txBox="1">
            <a:spLocks noChangeArrowheads="1"/>
          </p:cNvSpPr>
          <p:nvPr/>
        </p:nvSpPr>
        <p:spPr bwMode="auto">
          <a:xfrm>
            <a:off x="4352925" y="5805488"/>
            <a:ext cx="377825" cy="346075"/>
          </a:xfrm>
          <a:prstGeom prst="rect">
            <a:avLst/>
          </a:prstGeom>
          <a:noFill/>
          <a:ln w="9525">
            <a:solidFill>
              <a:srgbClr val="FF3399"/>
            </a:solidFill>
            <a:miter lim="800000"/>
            <a:headEnd/>
            <a:tailEnd/>
          </a:ln>
        </p:spPr>
        <p:txBody>
          <a:bodyPr wrap="none">
            <a:spAutoFit/>
          </a:bodyPr>
          <a:lstStyle/>
          <a:p>
            <a:r>
              <a:rPr lang="fr-BE" sz="1600">
                <a:solidFill>
                  <a:srgbClr val="FF3399"/>
                </a:solidFill>
              </a:rPr>
              <a:t>11</a:t>
            </a:r>
            <a:endParaRPr lang="en-US" sz="1600">
              <a:solidFill>
                <a:srgbClr val="FF3399"/>
              </a:solidFill>
            </a:endParaRPr>
          </a:p>
        </p:txBody>
      </p:sp>
      <p:sp>
        <p:nvSpPr>
          <p:cNvPr id="28709" name="ZoneTexte 98"/>
          <p:cNvSpPr txBox="1">
            <a:spLocks noChangeArrowheads="1"/>
          </p:cNvSpPr>
          <p:nvPr/>
        </p:nvSpPr>
        <p:spPr bwMode="auto">
          <a:xfrm>
            <a:off x="4643438" y="5805488"/>
            <a:ext cx="368300" cy="336550"/>
          </a:xfrm>
          <a:prstGeom prst="rect">
            <a:avLst/>
          </a:prstGeom>
          <a:noFill/>
          <a:ln w="9525">
            <a:noFill/>
            <a:miter lim="800000"/>
            <a:headEnd/>
            <a:tailEnd/>
          </a:ln>
        </p:spPr>
        <p:txBody>
          <a:bodyPr wrap="none">
            <a:spAutoFit/>
          </a:bodyPr>
          <a:lstStyle/>
          <a:p>
            <a:r>
              <a:rPr lang="fr-BE" sz="1600"/>
              <a:t>12</a:t>
            </a:r>
            <a:endParaRPr lang="en-US" sz="1600"/>
          </a:p>
        </p:txBody>
      </p:sp>
      <p:sp>
        <p:nvSpPr>
          <p:cNvPr id="28710" name="ZoneTexte 99"/>
          <p:cNvSpPr txBox="1">
            <a:spLocks noChangeArrowheads="1"/>
          </p:cNvSpPr>
          <p:nvPr/>
        </p:nvSpPr>
        <p:spPr bwMode="auto">
          <a:xfrm>
            <a:off x="4938713" y="5805488"/>
            <a:ext cx="368300" cy="336550"/>
          </a:xfrm>
          <a:prstGeom prst="rect">
            <a:avLst/>
          </a:prstGeom>
          <a:noFill/>
          <a:ln w="9525">
            <a:noFill/>
            <a:miter lim="800000"/>
            <a:headEnd/>
            <a:tailEnd/>
          </a:ln>
        </p:spPr>
        <p:txBody>
          <a:bodyPr wrap="none">
            <a:spAutoFit/>
          </a:bodyPr>
          <a:lstStyle/>
          <a:p>
            <a:r>
              <a:rPr lang="fr-BE" sz="1600"/>
              <a:t>13</a:t>
            </a:r>
            <a:endParaRPr lang="en-US" sz="1600"/>
          </a:p>
        </p:txBody>
      </p:sp>
      <p:sp>
        <p:nvSpPr>
          <p:cNvPr id="28711" name="ZoneTexte 100"/>
          <p:cNvSpPr txBox="1">
            <a:spLocks noChangeArrowheads="1"/>
          </p:cNvSpPr>
          <p:nvPr/>
        </p:nvSpPr>
        <p:spPr bwMode="auto">
          <a:xfrm>
            <a:off x="5230813" y="5805488"/>
            <a:ext cx="368300" cy="336550"/>
          </a:xfrm>
          <a:prstGeom prst="rect">
            <a:avLst/>
          </a:prstGeom>
          <a:noFill/>
          <a:ln w="9525">
            <a:noFill/>
            <a:miter lim="800000"/>
            <a:headEnd/>
            <a:tailEnd/>
          </a:ln>
        </p:spPr>
        <p:txBody>
          <a:bodyPr wrap="none">
            <a:spAutoFit/>
          </a:bodyPr>
          <a:lstStyle/>
          <a:p>
            <a:r>
              <a:rPr lang="fr-BE" sz="1600"/>
              <a:t>14</a:t>
            </a:r>
            <a:endParaRPr lang="en-US" sz="1600"/>
          </a:p>
        </p:txBody>
      </p:sp>
      <p:sp>
        <p:nvSpPr>
          <p:cNvPr id="28712" name="ZoneTexte 101"/>
          <p:cNvSpPr txBox="1">
            <a:spLocks noChangeArrowheads="1"/>
          </p:cNvSpPr>
          <p:nvPr/>
        </p:nvSpPr>
        <p:spPr bwMode="auto">
          <a:xfrm>
            <a:off x="5524500" y="5805488"/>
            <a:ext cx="368300" cy="336550"/>
          </a:xfrm>
          <a:prstGeom prst="rect">
            <a:avLst/>
          </a:prstGeom>
          <a:noFill/>
          <a:ln w="9525">
            <a:noFill/>
            <a:miter lim="800000"/>
            <a:headEnd/>
            <a:tailEnd/>
          </a:ln>
        </p:spPr>
        <p:txBody>
          <a:bodyPr wrap="none">
            <a:spAutoFit/>
          </a:bodyPr>
          <a:lstStyle/>
          <a:p>
            <a:r>
              <a:rPr lang="fr-BE" sz="1600"/>
              <a:t>15</a:t>
            </a:r>
            <a:endParaRPr lang="en-US" sz="1600"/>
          </a:p>
        </p:txBody>
      </p:sp>
      <p:sp>
        <p:nvSpPr>
          <p:cNvPr id="28713" name="ZoneTexte 102"/>
          <p:cNvSpPr txBox="1">
            <a:spLocks noChangeArrowheads="1"/>
          </p:cNvSpPr>
          <p:nvPr/>
        </p:nvSpPr>
        <p:spPr bwMode="auto">
          <a:xfrm>
            <a:off x="5818188" y="5805488"/>
            <a:ext cx="368300" cy="336550"/>
          </a:xfrm>
          <a:prstGeom prst="rect">
            <a:avLst/>
          </a:prstGeom>
          <a:noFill/>
          <a:ln w="9525">
            <a:noFill/>
            <a:miter lim="800000"/>
            <a:headEnd/>
            <a:tailEnd/>
          </a:ln>
        </p:spPr>
        <p:txBody>
          <a:bodyPr wrap="none">
            <a:spAutoFit/>
          </a:bodyPr>
          <a:lstStyle/>
          <a:p>
            <a:r>
              <a:rPr lang="fr-BE" sz="1600"/>
              <a:t>16</a:t>
            </a:r>
            <a:endParaRPr lang="en-US" sz="1600"/>
          </a:p>
        </p:txBody>
      </p:sp>
      <p:sp>
        <p:nvSpPr>
          <p:cNvPr id="28714" name="ZoneTexte 103"/>
          <p:cNvSpPr txBox="1">
            <a:spLocks noChangeArrowheads="1"/>
          </p:cNvSpPr>
          <p:nvPr/>
        </p:nvSpPr>
        <p:spPr bwMode="auto">
          <a:xfrm>
            <a:off x="6111875" y="5805488"/>
            <a:ext cx="368300" cy="336550"/>
          </a:xfrm>
          <a:prstGeom prst="rect">
            <a:avLst/>
          </a:prstGeom>
          <a:noFill/>
          <a:ln w="9525">
            <a:noFill/>
            <a:miter lim="800000"/>
            <a:headEnd/>
            <a:tailEnd/>
          </a:ln>
        </p:spPr>
        <p:txBody>
          <a:bodyPr wrap="none">
            <a:spAutoFit/>
          </a:bodyPr>
          <a:lstStyle/>
          <a:p>
            <a:r>
              <a:rPr lang="fr-BE" sz="1600"/>
              <a:t>17</a:t>
            </a:r>
            <a:endParaRPr lang="en-US" sz="1600"/>
          </a:p>
        </p:txBody>
      </p:sp>
      <p:sp>
        <p:nvSpPr>
          <p:cNvPr id="28715" name="ZoneTexte 104"/>
          <p:cNvSpPr txBox="1">
            <a:spLocks noChangeArrowheads="1"/>
          </p:cNvSpPr>
          <p:nvPr/>
        </p:nvSpPr>
        <p:spPr bwMode="auto">
          <a:xfrm>
            <a:off x="6405563" y="5805488"/>
            <a:ext cx="368300" cy="336550"/>
          </a:xfrm>
          <a:prstGeom prst="rect">
            <a:avLst/>
          </a:prstGeom>
          <a:noFill/>
          <a:ln w="9525">
            <a:noFill/>
            <a:miter lim="800000"/>
            <a:headEnd/>
            <a:tailEnd/>
          </a:ln>
        </p:spPr>
        <p:txBody>
          <a:bodyPr wrap="none">
            <a:spAutoFit/>
          </a:bodyPr>
          <a:lstStyle/>
          <a:p>
            <a:r>
              <a:rPr lang="fr-BE" sz="1600"/>
              <a:t>18</a:t>
            </a:r>
            <a:endParaRPr lang="en-US" sz="1600"/>
          </a:p>
        </p:txBody>
      </p:sp>
      <p:sp>
        <p:nvSpPr>
          <p:cNvPr id="28716" name="ZoneTexte 105"/>
          <p:cNvSpPr txBox="1">
            <a:spLocks noChangeArrowheads="1"/>
          </p:cNvSpPr>
          <p:nvPr/>
        </p:nvSpPr>
        <p:spPr bwMode="auto">
          <a:xfrm>
            <a:off x="6697663" y="5805488"/>
            <a:ext cx="368300" cy="336550"/>
          </a:xfrm>
          <a:prstGeom prst="rect">
            <a:avLst/>
          </a:prstGeom>
          <a:noFill/>
          <a:ln w="9525">
            <a:noFill/>
            <a:miter lim="800000"/>
            <a:headEnd/>
            <a:tailEnd/>
          </a:ln>
        </p:spPr>
        <p:txBody>
          <a:bodyPr wrap="none">
            <a:spAutoFit/>
          </a:bodyPr>
          <a:lstStyle/>
          <a:p>
            <a:r>
              <a:rPr lang="fr-BE" sz="1600"/>
              <a:t>19</a:t>
            </a:r>
            <a:endParaRPr lang="en-US" sz="1600"/>
          </a:p>
        </p:txBody>
      </p:sp>
      <p:sp>
        <p:nvSpPr>
          <p:cNvPr id="28717" name="ZoneTexte 106"/>
          <p:cNvSpPr txBox="1">
            <a:spLocks noChangeArrowheads="1"/>
          </p:cNvSpPr>
          <p:nvPr/>
        </p:nvSpPr>
        <p:spPr bwMode="auto">
          <a:xfrm>
            <a:off x="6989763" y="5805488"/>
            <a:ext cx="368300" cy="336550"/>
          </a:xfrm>
          <a:prstGeom prst="rect">
            <a:avLst/>
          </a:prstGeom>
          <a:noFill/>
          <a:ln w="9525">
            <a:noFill/>
            <a:miter lim="800000"/>
            <a:headEnd/>
            <a:tailEnd/>
          </a:ln>
        </p:spPr>
        <p:txBody>
          <a:bodyPr wrap="none">
            <a:spAutoFit/>
          </a:bodyPr>
          <a:lstStyle/>
          <a:p>
            <a:r>
              <a:rPr lang="fr-BE" sz="1600"/>
              <a:t>20</a:t>
            </a:r>
            <a:endParaRPr lang="en-US" sz="1600"/>
          </a:p>
        </p:txBody>
      </p:sp>
      <p:sp>
        <p:nvSpPr>
          <p:cNvPr id="28718" name="ZoneTexte 107"/>
          <p:cNvSpPr txBox="1">
            <a:spLocks noChangeArrowheads="1"/>
          </p:cNvSpPr>
          <p:nvPr/>
        </p:nvSpPr>
        <p:spPr bwMode="auto">
          <a:xfrm>
            <a:off x="7283450" y="5805488"/>
            <a:ext cx="368300" cy="336550"/>
          </a:xfrm>
          <a:prstGeom prst="rect">
            <a:avLst/>
          </a:prstGeom>
          <a:noFill/>
          <a:ln w="9525">
            <a:noFill/>
            <a:miter lim="800000"/>
            <a:headEnd/>
            <a:tailEnd/>
          </a:ln>
        </p:spPr>
        <p:txBody>
          <a:bodyPr wrap="none">
            <a:spAutoFit/>
          </a:bodyPr>
          <a:lstStyle/>
          <a:p>
            <a:r>
              <a:rPr lang="fr-BE" sz="1600"/>
              <a:t>21</a:t>
            </a:r>
            <a:endParaRPr lang="en-US" sz="1600"/>
          </a:p>
        </p:txBody>
      </p:sp>
      <p:cxnSp>
        <p:nvCxnSpPr>
          <p:cNvPr id="28719" name="Connecteur droit 113"/>
          <p:cNvCxnSpPr>
            <a:cxnSpLocks noChangeShapeType="1"/>
          </p:cNvCxnSpPr>
          <p:nvPr/>
        </p:nvCxnSpPr>
        <p:spPr bwMode="auto">
          <a:xfrm>
            <a:off x="1463675" y="5661025"/>
            <a:ext cx="0" cy="144463"/>
          </a:xfrm>
          <a:prstGeom prst="line">
            <a:avLst/>
          </a:prstGeom>
          <a:noFill/>
          <a:ln w="9525" algn="ctr">
            <a:solidFill>
              <a:schemeClr val="bg1"/>
            </a:solidFill>
            <a:round/>
            <a:headEnd/>
            <a:tailEnd/>
          </a:ln>
        </p:spPr>
      </p:cxnSp>
      <p:cxnSp>
        <p:nvCxnSpPr>
          <p:cNvPr id="28720" name="Connecteur droit 143"/>
          <p:cNvCxnSpPr>
            <a:cxnSpLocks noChangeShapeType="1"/>
          </p:cNvCxnSpPr>
          <p:nvPr/>
        </p:nvCxnSpPr>
        <p:spPr bwMode="auto">
          <a:xfrm>
            <a:off x="1193800" y="5661025"/>
            <a:ext cx="0" cy="144463"/>
          </a:xfrm>
          <a:prstGeom prst="line">
            <a:avLst/>
          </a:prstGeom>
          <a:noFill/>
          <a:ln w="9525" algn="ctr">
            <a:solidFill>
              <a:schemeClr val="bg1"/>
            </a:solidFill>
            <a:round/>
            <a:headEnd/>
            <a:tailEnd/>
          </a:ln>
        </p:spPr>
      </p:cxnSp>
      <p:sp>
        <p:nvSpPr>
          <p:cNvPr id="28721" name="ZoneTexte 78"/>
          <p:cNvSpPr txBox="1">
            <a:spLocks noChangeArrowheads="1"/>
          </p:cNvSpPr>
          <p:nvPr/>
        </p:nvSpPr>
        <p:spPr bwMode="auto">
          <a:xfrm>
            <a:off x="1192213" y="5803900"/>
            <a:ext cx="276225" cy="336550"/>
          </a:xfrm>
          <a:prstGeom prst="rect">
            <a:avLst/>
          </a:prstGeom>
          <a:noFill/>
          <a:ln w="9525">
            <a:noFill/>
            <a:miter lim="800000"/>
            <a:headEnd/>
            <a:tailEnd/>
          </a:ln>
        </p:spPr>
        <p:txBody>
          <a:bodyPr wrap="none">
            <a:spAutoFit/>
          </a:bodyPr>
          <a:lstStyle/>
          <a:p>
            <a:r>
              <a:rPr lang="fr-BE" sz="1600"/>
              <a:t>0</a:t>
            </a:r>
            <a:endParaRPr lang="en-US" sz="1600"/>
          </a:p>
        </p:txBody>
      </p:sp>
      <p:cxnSp>
        <p:nvCxnSpPr>
          <p:cNvPr id="28722" name="Connecteur droit 73"/>
          <p:cNvCxnSpPr>
            <a:cxnSpLocks noChangeShapeType="1"/>
          </p:cNvCxnSpPr>
          <p:nvPr/>
        </p:nvCxnSpPr>
        <p:spPr bwMode="auto">
          <a:xfrm>
            <a:off x="7856538" y="5691188"/>
            <a:ext cx="0" cy="142875"/>
          </a:xfrm>
          <a:prstGeom prst="line">
            <a:avLst/>
          </a:prstGeom>
          <a:noFill/>
          <a:ln w="9525" algn="ctr">
            <a:solidFill>
              <a:schemeClr val="bg1"/>
            </a:solidFill>
            <a:round/>
            <a:headEnd/>
            <a:tailEnd/>
          </a:ln>
        </p:spPr>
      </p:cxnSp>
      <p:sp>
        <p:nvSpPr>
          <p:cNvPr id="28723" name="ZoneTexte 107"/>
          <p:cNvSpPr txBox="1">
            <a:spLocks noChangeArrowheads="1"/>
          </p:cNvSpPr>
          <p:nvPr/>
        </p:nvSpPr>
        <p:spPr bwMode="auto">
          <a:xfrm>
            <a:off x="7627938" y="5803900"/>
            <a:ext cx="276225" cy="336550"/>
          </a:xfrm>
          <a:prstGeom prst="rect">
            <a:avLst/>
          </a:prstGeom>
          <a:noFill/>
          <a:ln w="9525">
            <a:noFill/>
            <a:miter lim="800000"/>
            <a:headEnd/>
            <a:tailEnd/>
          </a:ln>
        </p:spPr>
        <p:txBody>
          <a:bodyPr wrap="none">
            <a:spAutoFit/>
          </a:bodyPr>
          <a:lstStyle/>
          <a:p>
            <a:r>
              <a:rPr lang="fr-BE" sz="1600"/>
              <a:t>0</a:t>
            </a:r>
            <a:endParaRPr lang="en-US" sz="1600"/>
          </a:p>
        </p:txBody>
      </p:sp>
      <p:cxnSp>
        <p:nvCxnSpPr>
          <p:cNvPr id="28724" name="Connecteur droit 143"/>
          <p:cNvCxnSpPr>
            <a:cxnSpLocks noChangeShapeType="1"/>
          </p:cNvCxnSpPr>
          <p:nvPr/>
        </p:nvCxnSpPr>
        <p:spPr bwMode="auto">
          <a:xfrm>
            <a:off x="966788" y="5691188"/>
            <a:ext cx="0" cy="142875"/>
          </a:xfrm>
          <a:prstGeom prst="line">
            <a:avLst/>
          </a:prstGeom>
          <a:noFill/>
          <a:ln w="9525" algn="ctr">
            <a:solidFill>
              <a:schemeClr val="bg1"/>
            </a:solidFill>
            <a:round/>
            <a:headEnd/>
            <a:tailEnd/>
          </a:ln>
        </p:spPr>
      </p:cxnSp>
      <p:cxnSp>
        <p:nvCxnSpPr>
          <p:cNvPr id="28725" name="Connecteur droit 143"/>
          <p:cNvCxnSpPr>
            <a:cxnSpLocks noChangeShapeType="1"/>
          </p:cNvCxnSpPr>
          <p:nvPr/>
        </p:nvCxnSpPr>
        <p:spPr bwMode="auto">
          <a:xfrm>
            <a:off x="717550" y="5692775"/>
            <a:ext cx="0" cy="144463"/>
          </a:xfrm>
          <a:prstGeom prst="line">
            <a:avLst/>
          </a:prstGeom>
          <a:noFill/>
          <a:ln w="9525" algn="ctr">
            <a:solidFill>
              <a:schemeClr val="bg1"/>
            </a:solidFill>
            <a:round/>
            <a:headEnd/>
            <a:tailEnd/>
          </a:ln>
        </p:spPr>
      </p:cxnSp>
      <p:sp>
        <p:nvSpPr>
          <p:cNvPr id="28726" name="ZoneTexte 78"/>
          <p:cNvSpPr txBox="1">
            <a:spLocks noChangeArrowheads="1"/>
          </p:cNvSpPr>
          <p:nvPr/>
        </p:nvSpPr>
        <p:spPr bwMode="auto">
          <a:xfrm>
            <a:off x="893763" y="5803900"/>
            <a:ext cx="331787" cy="336550"/>
          </a:xfrm>
          <a:prstGeom prst="rect">
            <a:avLst/>
          </a:prstGeom>
          <a:noFill/>
          <a:ln w="9525">
            <a:noFill/>
            <a:miter lim="800000"/>
            <a:headEnd/>
            <a:tailEnd/>
          </a:ln>
        </p:spPr>
        <p:txBody>
          <a:bodyPr wrap="none">
            <a:spAutoFit/>
          </a:bodyPr>
          <a:lstStyle/>
          <a:p>
            <a:r>
              <a:rPr lang="fr-BE" sz="1600"/>
              <a:t>-1</a:t>
            </a:r>
            <a:endParaRPr lang="en-US" sz="1600"/>
          </a:p>
        </p:txBody>
      </p:sp>
      <p:sp>
        <p:nvSpPr>
          <p:cNvPr id="28727" name="ZoneTexte 78"/>
          <p:cNvSpPr txBox="1">
            <a:spLocks noChangeArrowheads="1"/>
          </p:cNvSpPr>
          <p:nvPr/>
        </p:nvSpPr>
        <p:spPr bwMode="auto">
          <a:xfrm>
            <a:off x="633413" y="5805488"/>
            <a:ext cx="331787" cy="336550"/>
          </a:xfrm>
          <a:prstGeom prst="rect">
            <a:avLst/>
          </a:prstGeom>
          <a:noFill/>
          <a:ln w="9525">
            <a:noFill/>
            <a:miter lim="800000"/>
            <a:headEnd/>
            <a:tailEnd/>
          </a:ln>
        </p:spPr>
        <p:txBody>
          <a:bodyPr wrap="none">
            <a:spAutoFit/>
          </a:bodyPr>
          <a:lstStyle/>
          <a:p>
            <a:r>
              <a:rPr lang="fr-BE" sz="1600"/>
              <a:t>-2</a:t>
            </a:r>
            <a:endParaRPr lang="en-US" sz="1600"/>
          </a:p>
        </p:txBody>
      </p:sp>
      <p:sp>
        <p:nvSpPr>
          <p:cNvPr id="28728" name="ZoneTexte 78"/>
          <p:cNvSpPr txBox="1">
            <a:spLocks noChangeArrowheads="1"/>
          </p:cNvSpPr>
          <p:nvPr/>
        </p:nvSpPr>
        <p:spPr bwMode="auto">
          <a:xfrm>
            <a:off x="300038" y="5805488"/>
            <a:ext cx="331787" cy="336550"/>
          </a:xfrm>
          <a:prstGeom prst="rect">
            <a:avLst/>
          </a:prstGeom>
          <a:noFill/>
          <a:ln w="9525">
            <a:noFill/>
            <a:miter lim="800000"/>
            <a:headEnd/>
            <a:tailEnd/>
          </a:ln>
        </p:spPr>
        <p:txBody>
          <a:bodyPr wrap="none">
            <a:spAutoFit/>
          </a:bodyPr>
          <a:lstStyle/>
          <a:p>
            <a:r>
              <a:rPr lang="fr-BE" sz="1600"/>
              <a:t>-3</a:t>
            </a:r>
            <a:endParaRPr lang="en-US" sz="1600"/>
          </a:p>
        </p:txBody>
      </p:sp>
      <p:cxnSp>
        <p:nvCxnSpPr>
          <p:cNvPr id="28729" name="Connecteur droit 73"/>
          <p:cNvCxnSpPr>
            <a:cxnSpLocks noChangeShapeType="1"/>
          </p:cNvCxnSpPr>
          <p:nvPr/>
        </p:nvCxnSpPr>
        <p:spPr bwMode="auto">
          <a:xfrm>
            <a:off x="468313" y="5692775"/>
            <a:ext cx="0" cy="144463"/>
          </a:xfrm>
          <a:prstGeom prst="line">
            <a:avLst/>
          </a:prstGeom>
          <a:noFill/>
          <a:ln w="9525" algn="ctr">
            <a:solidFill>
              <a:schemeClr val="bg1"/>
            </a:solidFill>
            <a:round/>
            <a:headEnd/>
            <a:tailEnd/>
          </a:ln>
        </p:spPr>
      </p:cxnSp>
      <p:sp>
        <p:nvSpPr>
          <p:cNvPr id="28730" name="Rectangle 74"/>
          <p:cNvSpPr>
            <a:spLocks noChangeArrowheads="1"/>
          </p:cNvSpPr>
          <p:nvPr/>
        </p:nvSpPr>
        <p:spPr bwMode="auto">
          <a:xfrm>
            <a:off x="1547813" y="1557338"/>
            <a:ext cx="1706562" cy="4032250"/>
          </a:xfrm>
          <a:prstGeom prst="rect">
            <a:avLst/>
          </a:prstGeom>
          <a:noFill/>
          <a:ln w="9525">
            <a:solidFill>
              <a:schemeClr val="bg2"/>
            </a:solidFill>
            <a:miter lim="800000"/>
            <a:headEnd/>
            <a:tailEnd/>
          </a:ln>
        </p:spPr>
        <p:txBody>
          <a:bodyPr wrap="none" anchor="ctr"/>
          <a:lstStyle/>
          <a:p>
            <a:pPr algn="ctr"/>
            <a:endParaRPr lang="fr-FR" sz="1800">
              <a:solidFill>
                <a:schemeClr val="tx1"/>
              </a:solidFill>
              <a:latin typeface="Arial" charset="0"/>
            </a:endParaRPr>
          </a:p>
        </p:txBody>
      </p:sp>
      <p:sp>
        <p:nvSpPr>
          <p:cNvPr id="28731" name="Rectangle 104"/>
          <p:cNvSpPr>
            <a:spLocks noChangeArrowheads="1"/>
          </p:cNvSpPr>
          <p:nvPr/>
        </p:nvSpPr>
        <p:spPr bwMode="auto">
          <a:xfrm>
            <a:off x="3328988" y="1557338"/>
            <a:ext cx="3403600" cy="4032250"/>
          </a:xfrm>
          <a:prstGeom prst="rect">
            <a:avLst/>
          </a:prstGeom>
          <a:noFill/>
          <a:ln w="9525">
            <a:solidFill>
              <a:schemeClr val="bg2"/>
            </a:solidFill>
            <a:miter lim="800000"/>
            <a:headEnd/>
            <a:tailEnd/>
          </a:ln>
        </p:spPr>
        <p:txBody>
          <a:bodyPr wrap="none" anchor="ctr"/>
          <a:lstStyle/>
          <a:p>
            <a:pPr algn="ctr"/>
            <a:endParaRPr lang="fr-FR" sz="1800">
              <a:solidFill>
                <a:schemeClr val="tx1"/>
              </a:solidFill>
              <a:latin typeface="Arial" charset="0"/>
            </a:endParaRPr>
          </a:p>
        </p:txBody>
      </p:sp>
      <p:grpSp>
        <p:nvGrpSpPr>
          <p:cNvPr id="28732" name="Group 151"/>
          <p:cNvGrpSpPr>
            <a:grpSpLocks/>
          </p:cNvGrpSpPr>
          <p:nvPr/>
        </p:nvGrpSpPr>
        <p:grpSpPr bwMode="auto">
          <a:xfrm>
            <a:off x="395288" y="908050"/>
            <a:ext cx="560387" cy="4524375"/>
            <a:chOff x="476" y="572"/>
            <a:chExt cx="353" cy="2850"/>
          </a:xfrm>
        </p:grpSpPr>
        <p:sp>
          <p:nvSpPr>
            <p:cNvPr id="28969"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28970" name="Group 150"/>
            <p:cNvGrpSpPr>
              <a:grpSpLocks/>
            </p:cNvGrpSpPr>
            <p:nvPr/>
          </p:nvGrpSpPr>
          <p:grpSpPr bwMode="auto">
            <a:xfrm>
              <a:off x="476" y="572"/>
              <a:ext cx="353" cy="2800"/>
              <a:chOff x="463" y="675"/>
              <a:chExt cx="353" cy="2800"/>
            </a:xfrm>
          </p:grpSpPr>
          <p:grpSp>
            <p:nvGrpSpPr>
              <p:cNvPr id="28971" name="Group 147"/>
              <p:cNvGrpSpPr>
                <a:grpSpLocks/>
              </p:cNvGrpSpPr>
              <p:nvPr/>
            </p:nvGrpSpPr>
            <p:grpSpPr bwMode="auto">
              <a:xfrm>
                <a:off x="521" y="935"/>
                <a:ext cx="295" cy="2540"/>
                <a:chOff x="521" y="935"/>
                <a:chExt cx="295" cy="2540"/>
              </a:xfrm>
            </p:grpSpPr>
            <p:sp>
              <p:nvSpPr>
                <p:cNvPr id="28973"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28974"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28975"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28976"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28977"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28978"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28979"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28980"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28981"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28982"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28983"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28984"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28985"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28986"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28987"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28988"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28989"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28990"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28991"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28992"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28993"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28994"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28995"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28996"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28997"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28998"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28999"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29000"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29001"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29002"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29003"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29004"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29005"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29006"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29007"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29008"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29009"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29010"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28972"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sp>
        <p:nvSpPr>
          <p:cNvPr id="21677" name="Oval 173"/>
          <p:cNvSpPr>
            <a:spLocks noChangeArrowheads="1"/>
          </p:cNvSpPr>
          <p:nvPr/>
        </p:nvSpPr>
        <p:spPr bwMode="auto">
          <a:xfrm>
            <a:off x="1979613" y="3789363"/>
            <a:ext cx="431800" cy="431800"/>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1816" name="Group 312"/>
          <p:cNvGrpSpPr>
            <a:grpSpLocks/>
          </p:cNvGrpSpPr>
          <p:nvPr/>
        </p:nvGrpSpPr>
        <p:grpSpPr bwMode="auto">
          <a:xfrm>
            <a:off x="1476375" y="5445125"/>
            <a:ext cx="6338888" cy="142875"/>
            <a:chOff x="930" y="3430"/>
            <a:chExt cx="3993" cy="90"/>
          </a:xfrm>
        </p:grpSpPr>
        <p:grpSp>
          <p:nvGrpSpPr>
            <p:cNvPr id="28831" name="Group 160"/>
            <p:cNvGrpSpPr>
              <a:grpSpLocks/>
            </p:cNvGrpSpPr>
            <p:nvPr/>
          </p:nvGrpSpPr>
          <p:grpSpPr bwMode="auto">
            <a:xfrm>
              <a:off x="930" y="3430"/>
              <a:ext cx="182" cy="90"/>
              <a:chOff x="2381" y="2024"/>
              <a:chExt cx="271" cy="136"/>
            </a:xfrm>
          </p:grpSpPr>
          <p:sp>
            <p:nvSpPr>
              <p:cNvPr id="28964"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65"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66"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67"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68"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32" name="Group 174"/>
            <p:cNvGrpSpPr>
              <a:grpSpLocks/>
            </p:cNvGrpSpPr>
            <p:nvPr/>
          </p:nvGrpSpPr>
          <p:grpSpPr bwMode="auto">
            <a:xfrm>
              <a:off x="1111" y="3430"/>
              <a:ext cx="182" cy="90"/>
              <a:chOff x="2381" y="2024"/>
              <a:chExt cx="271" cy="136"/>
            </a:xfrm>
          </p:grpSpPr>
          <p:sp>
            <p:nvSpPr>
              <p:cNvPr id="28959"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60"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61"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62"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63"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33" name="Group 180"/>
            <p:cNvGrpSpPr>
              <a:grpSpLocks/>
            </p:cNvGrpSpPr>
            <p:nvPr/>
          </p:nvGrpSpPr>
          <p:grpSpPr bwMode="auto">
            <a:xfrm>
              <a:off x="1837" y="3430"/>
              <a:ext cx="182" cy="90"/>
              <a:chOff x="2381" y="2024"/>
              <a:chExt cx="271" cy="136"/>
            </a:xfrm>
          </p:grpSpPr>
          <p:sp>
            <p:nvSpPr>
              <p:cNvPr id="28954"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55"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56"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57"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58"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34" name="Group 186"/>
            <p:cNvGrpSpPr>
              <a:grpSpLocks/>
            </p:cNvGrpSpPr>
            <p:nvPr/>
          </p:nvGrpSpPr>
          <p:grpSpPr bwMode="auto">
            <a:xfrm>
              <a:off x="1474" y="3430"/>
              <a:ext cx="182" cy="90"/>
              <a:chOff x="2381" y="2024"/>
              <a:chExt cx="271" cy="136"/>
            </a:xfrm>
          </p:grpSpPr>
          <p:sp>
            <p:nvSpPr>
              <p:cNvPr id="28949"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50"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51"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52"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53"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35" name="Group 192"/>
            <p:cNvGrpSpPr>
              <a:grpSpLocks/>
            </p:cNvGrpSpPr>
            <p:nvPr/>
          </p:nvGrpSpPr>
          <p:grpSpPr bwMode="auto">
            <a:xfrm>
              <a:off x="1655" y="3430"/>
              <a:ext cx="182" cy="90"/>
              <a:chOff x="2381" y="2024"/>
              <a:chExt cx="271" cy="136"/>
            </a:xfrm>
          </p:grpSpPr>
          <p:sp>
            <p:nvSpPr>
              <p:cNvPr id="28944"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45"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46"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47"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48"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36" name="Group 198"/>
            <p:cNvGrpSpPr>
              <a:grpSpLocks/>
            </p:cNvGrpSpPr>
            <p:nvPr/>
          </p:nvGrpSpPr>
          <p:grpSpPr bwMode="auto">
            <a:xfrm>
              <a:off x="1292" y="3430"/>
              <a:ext cx="182" cy="90"/>
              <a:chOff x="2381" y="2024"/>
              <a:chExt cx="271" cy="136"/>
            </a:xfrm>
          </p:grpSpPr>
          <p:sp>
            <p:nvSpPr>
              <p:cNvPr id="28939"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40"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41"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42"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43"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37" name="Group 204"/>
            <p:cNvGrpSpPr>
              <a:grpSpLocks/>
            </p:cNvGrpSpPr>
            <p:nvPr/>
          </p:nvGrpSpPr>
          <p:grpSpPr bwMode="auto">
            <a:xfrm>
              <a:off x="2880" y="3430"/>
              <a:ext cx="182" cy="90"/>
              <a:chOff x="2381" y="2024"/>
              <a:chExt cx="271" cy="136"/>
            </a:xfrm>
          </p:grpSpPr>
          <p:sp>
            <p:nvSpPr>
              <p:cNvPr id="28934"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35"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36"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37"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38"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38" name="Group 210"/>
            <p:cNvGrpSpPr>
              <a:grpSpLocks/>
            </p:cNvGrpSpPr>
            <p:nvPr/>
          </p:nvGrpSpPr>
          <p:grpSpPr bwMode="auto">
            <a:xfrm>
              <a:off x="2699" y="3430"/>
              <a:ext cx="182" cy="90"/>
              <a:chOff x="2381" y="2024"/>
              <a:chExt cx="271" cy="136"/>
            </a:xfrm>
          </p:grpSpPr>
          <p:sp>
            <p:nvSpPr>
              <p:cNvPr id="28929"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30"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31"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32"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33"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39" name="Group 216"/>
            <p:cNvGrpSpPr>
              <a:grpSpLocks/>
            </p:cNvGrpSpPr>
            <p:nvPr/>
          </p:nvGrpSpPr>
          <p:grpSpPr bwMode="auto">
            <a:xfrm>
              <a:off x="2562" y="3430"/>
              <a:ext cx="182" cy="90"/>
              <a:chOff x="2381" y="2024"/>
              <a:chExt cx="271" cy="136"/>
            </a:xfrm>
          </p:grpSpPr>
          <p:sp>
            <p:nvSpPr>
              <p:cNvPr id="28924"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25"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26"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27"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28"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0" name="Group 222"/>
            <p:cNvGrpSpPr>
              <a:grpSpLocks/>
            </p:cNvGrpSpPr>
            <p:nvPr/>
          </p:nvGrpSpPr>
          <p:grpSpPr bwMode="auto">
            <a:xfrm>
              <a:off x="2381" y="3430"/>
              <a:ext cx="182" cy="90"/>
              <a:chOff x="2381" y="2024"/>
              <a:chExt cx="271" cy="136"/>
            </a:xfrm>
          </p:grpSpPr>
          <p:sp>
            <p:nvSpPr>
              <p:cNvPr id="28919"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20"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21"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22"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23"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1" name="Group 228"/>
            <p:cNvGrpSpPr>
              <a:grpSpLocks/>
            </p:cNvGrpSpPr>
            <p:nvPr/>
          </p:nvGrpSpPr>
          <p:grpSpPr bwMode="auto">
            <a:xfrm>
              <a:off x="2200" y="3430"/>
              <a:ext cx="182" cy="90"/>
              <a:chOff x="2381" y="2024"/>
              <a:chExt cx="271" cy="136"/>
            </a:xfrm>
          </p:grpSpPr>
          <p:sp>
            <p:nvSpPr>
              <p:cNvPr id="28914"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15"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16"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17"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18"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2" name="Group 234"/>
            <p:cNvGrpSpPr>
              <a:grpSpLocks/>
            </p:cNvGrpSpPr>
            <p:nvPr/>
          </p:nvGrpSpPr>
          <p:grpSpPr bwMode="auto">
            <a:xfrm>
              <a:off x="2018" y="3430"/>
              <a:ext cx="182" cy="90"/>
              <a:chOff x="2381" y="2024"/>
              <a:chExt cx="271" cy="136"/>
            </a:xfrm>
          </p:grpSpPr>
          <p:sp>
            <p:nvSpPr>
              <p:cNvPr id="28909"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10"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11"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12"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13"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3" name="Group 240"/>
            <p:cNvGrpSpPr>
              <a:grpSpLocks/>
            </p:cNvGrpSpPr>
            <p:nvPr/>
          </p:nvGrpSpPr>
          <p:grpSpPr bwMode="auto">
            <a:xfrm>
              <a:off x="3924" y="3430"/>
              <a:ext cx="182" cy="90"/>
              <a:chOff x="2381" y="2024"/>
              <a:chExt cx="271" cy="136"/>
            </a:xfrm>
          </p:grpSpPr>
          <p:sp>
            <p:nvSpPr>
              <p:cNvPr id="28904"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05"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06"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07"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08"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4" name="Group 246"/>
            <p:cNvGrpSpPr>
              <a:grpSpLocks/>
            </p:cNvGrpSpPr>
            <p:nvPr/>
          </p:nvGrpSpPr>
          <p:grpSpPr bwMode="auto">
            <a:xfrm>
              <a:off x="3743" y="3430"/>
              <a:ext cx="182" cy="90"/>
              <a:chOff x="2381" y="2024"/>
              <a:chExt cx="271" cy="136"/>
            </a:xfrm>
          </p:grpSpPr>
          <p:sp>
            <p:nvSpPr>
              <p:cNvPr id="28899"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00"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01"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02"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903"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5" name="Group 252"/>
            <p:cNvGrpSpPr>
              <a:grpSpLocks/>
            </p:cNvGrpSpPr>
            <p:nvPr/>
          </p:nvGrpSpPr>
          <p:grpSpPr bwMode="auto">
            <a:xfrm>
              <a:off x="3606" y="3430"/>
              <a:ext cx="182" cy="90"/>
              <a:chOff x="2381" y="2024"/>
              <a:chExt cx="271" cy="136"/>
            </a:xfrm>
          </p:grpSpPr>
          <p:sp>
            <p:nvSpPr>
              <p:cNvPr id="28894"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95"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96"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97"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98"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6" name="Group 258"/>
            <p:cNvGrpSpPr>
              <a:grpSpLocks/>
            </p:cNvGrpSpPr>
            <p:nvPr/>
          </p:nvGrpSpPr>
          <p:grpSpPr bwMode="auto">
            <a:xfrm>
              <a:off x="3425" y="3430"/>
              <a:ext cx="182" cy="90"/>
              <a:chOff x="2381" y="2024"/>
              <a:chExt cx="271" cy="136"/>
            </a:xfrm>
          </p:grpSpPr>
          <p:sp>
            <p:nvSpPr>
              <p:cNvPr id="28889"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90"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91"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92"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93"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7" name="Group 264"/>
            <p:cNvGrpSpPr>
              <a:grpSpLocks/>
            </p:cNvGrpSpPr>
            <p:nvPr/>
          </p:nvGrpSpPr>
          <p:grpSpPr bwMode="auto">
            <a:xfrm>
              <a:off x="3244" y="3430"/>
              <a:ext cx="182" cy="90"/>
              <a:chOff x="2381" y="2024"/>
              <a:chExt cx="271" cy="136"/>
            </a:xfrm>
          </p:grpSpPr>
          <p:sp>
            <p:nvSpPr>
              <p:cNvPr id="28884"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85"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86"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87"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88"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8" name="Group 270"/>
            <p:cNvGrpSpPr>
              <a:grpSpLocks/>
            </p:cNvGrpSpPr>
            <p:nvPr/>
          </p:nvGrpSpPr>
          <p:grpSpPr bwMode="auto">
            <a:xfrm>
              <a:off x="3062" y="3430"/>
              <a:ext cx="182" cy="90"/>
              <a:chOff x="2381" y="2024"/>
              <a:chExt cx="271" cy="136"/>
            </a:xfrm>
          </p:grpSpPr>
          <p:sp>
            <p:nvSpPr>
              <p:cNvPr id="28879"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80"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81"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82"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83"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49" name="Group 282"/>
            <p:cNvGrpSpPr>
              <a:grpSpLocks/>
            </p:cNvGrpSpPr>
            <p:nvPr/>
          </p:nvGrpSpPr>
          <p:grpSpPr bwMode="auto">
            <a:xfrm>
              <a:off x="4741" y="3430"/>
              <a:ext cx="182" cy="90"/>
              <a:chOff x="2381" y="2024"/>
              <a:chExt cx="271" cy="136"/>
            </a:xfrm>
          </p:grpSpPr>
          <p:sp>
            <p:nvSpPr>
              <p:cNvPr id="28874"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75"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76"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77"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78"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50" name="Group 288"/>
            <p:cNvGrpSpPr>
              <a:grpSpLocks/>
            </p:cNvGrpSpPr>
            <p:nvPr/>
          </p:nvGrpSpPr>
          <p:grpSpPr bwMode="auto">
            <a:xfrm>
              <a:off x="4604" y="3430"/>
              <a:ext cx="182" cy="90"/>
              <a:chOff x="2381" y="2024"/>
              <a:chExt cx="271" cy="136"/>
            </a:xfrm>
          </p:grpSpPr>
          <p:sp>
            <p:nvSpPr>
              <p:cNvPr id="28869"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70"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71"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72"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73"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51" name="Group 294"/>
            <p:cNvGrpSpPr>
              <a:grpSpLocks/>
            </p:cNvGrpSpPr>
            <p:nvPr/>
          </p:nvGrpSpPr>
          <p:grpSpPr bwMode="auto">
            <a:xfrm>
              <a:off x="4423" y="3430"/>
              <a:ext cx="182" cy="90"/>
              <a:chOff x="2381" y="2024"/>
              <a:chExt cx="271" cy="136"/>
            </a:xfrm>
          </p:grpSpPr>
          <p:sp>
            <p:nvSpPr>
              <p:cNvPr id="28864"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65"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66"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67"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68"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52" name="Group 300"/>
            <p:cNvGrpSpPr>
              <a:grpSpLocks/>
            </p:cNvGrpSpPr>
            <p:nvPr/>
          </p:nvGrpSpPr>
          <p:grpSpPr bwMode="auto">
            <a:xfrm>
              <a:off x="4242" y="3430"/>
              <a:ext cx="182" cy="90"/>
              <a:chOff x="2381" y="2024"/>
              <a:chExt cx="271" cy="136"/>
            </a:xfrm>
          </p:grpSpPr>
          <p:sp>
            <p:nvSpPr>
              <p:cNvPr id="28859"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60"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61"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62"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63"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8853" name="Group 306"/>
            <p:cNvGrpSpPr>
              <a:grpSpLocks/>
            </p:cNvGrpSpPr>
            <p:nvPr/>
          </p:nvGrpSpPr>
          <p:grpSpPr bwMode="auto">
            <a:xfrm>
              <a:off x="4060" y="3430"/>
              <a:ext cx="182" cy="90"/>
              <a:chOff x="2381" y="2024"/>
              <a:chExt cx="271" cy="136"/>
            </a:xfrm>
          </p:grpSpPr>
          <p:sp>
            <p:nvSpPr>
              <p:cNvPr id="28854"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55"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56"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57"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58"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21846" name="Group 342"/>
          <p:cNvGrpSpPr>
            <a:grpSpLocks/>
          </p:cNvGrpSpPr>
          <p:nvPr/>
        </p:nvGrpSpPr>
        <p:grpSpPr bwMode="auto">
          <a:xfrm>
            <a:off x="1547813" y="5013325"/>
            <a:ext cx="360362" cy="431800"/>
            <a:chOff x="975" y="3158"/>
            <a:chExt cx="227" cy="272"/>
          </a:xfrm>
        </p:grpSpPr>
        <p:sp>
          <p:nvSpPr>
            <p:cNvPr id="28822"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23"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24"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25"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26"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27"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28"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29"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30"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1834" name="Oval 330"/>
          <p:cNvSpPr>
            <a:spLocks noChangeArrowheads="1"/>
          </p:cNvSpPr>
          <p:nvPr/>
        </p:nvSpPr>
        <p:spPr bwMode="auto">
          <a:xfrm>
            <a:off x="1476375" y="4797425"/>
            <a:ext cx="287338" cy="287338"/>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1847" name="Group 343"/>
          <p:cNvGrpSpPr>
            <a:grpSpLocks/>
          </p:cNvGrpSpPr>
          <p:nvPr/>
        </p:nvGrpSpPr>
        <p:grpSpPr bwMode="auto">
          <a:xfrm>
            <a:off x="1619250" y="4149725"/>
            <a:ext cx="719138" cy="935038"/>
            <a:chOff x="975" y="2614"/>
            <a:chExt cx="453" cy="589"/>
          </a:xfrm>
        </p:grpSpPr>
        <p:sp>
          <p:nvSpPr>
            <p:cNvPr id="28813"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14"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15"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16"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17"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18"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19"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20"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21"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852" name="Group 348"/>
          <p:cNvGrpSpPr>
            <a:grpSpLocks/>
          </p:cNvGrpSpPr>
          <p:nvPr/>
        </p:nvGrpSpPr>
        <p:grpSpPr bwMode="auto">
          <a:xfrm>
            <a:off x="2268538" y="4149725"/>
            <a:ext cx="431800" cy="215900"/>
            <a:chOff x="1429" y="2614"/>
            <a:chExt cx="272" cy="136"/>
          </a:xfrm>
        </p:grpSpPr>
        <p:sp>
          <p:nvSpPr>
            <p:cNvPr id="28811"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12"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853" name="Group 349"/>
          <p:cNvGrpSpPr>
            <a:grpSpLocks/>
          </p:cNvGrpSpPr>
          <p:nvPr/>
        </p:nvGrpSpPr>
        <p:grpSpPr bwMode="auto">
          <a:xfrm>
            <a:off x="2700338" y="4221163"/>
            <a:ext cx="1079500" cy="1079500"/>
            <a:chOff x="1701" y="2659"/>
            <a:chExt cx="680" cy="680"/>
          </a:xfrm>
        </p:grpSpPr>
        <p:sp>
          <p:nvSpPr>
            <p:cNvPr id="28804"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05"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06"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07"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08"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09"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10"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1850" name="Oval 346"/>
          <p:cNvSpPr>
            <a:spLocks noChangeArrowheads="1"/>
          </p:cNvSpPr>
          <p:nvPr/>
        </p:nvSpPr>
        <p:spPr bwMode="auto">
          <a:xfrm rot="-473338">
            <a:off x="2195513" y="3357563"/>
            <a:ext cx="504825" cy="504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1934" name="Group 430"/>
          <p:cNvGrpSpPr>
            <a:grpSpLocks/>
          </p:cNvGrpSpPr>
          <p:nvPr/>
        </p:nvGrpSpPr>
        <p:grpSpPr bwMode="auto">
          <a:xfrm>
            <a:off x="2459038" y="2133600"/>
            <a:ext cx="1247775" cy="1273175"/>
            <a:chOff x="1549" y="1344"/>
            <a:chExt cx="786" cy="802"/>
          </a:xfrm>
        </p:grpSpPr>
        <p:sp>
          <p:nvSpPr>
            <p:cNvPr id="28801"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02"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03"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36" name="Group 432"/>
          <p:cNvGrpSpPr>
            <a:grpSpLocks/>
          </p:cNvGrpSpPr>
          <p:nvPr/>
        </p:nvGrpSpPr>
        <p:grpSpPr bwMode="auto">
          <a:xfrm>
            <a:off x="3708400" y="2060575"/>
            <a:ext cx="1150938" cy="576263"/>
            <a:chOff x="2336" y="1298"/>
            <a:chExt cx="725" cy="363"/>
          </a:xfrm>
        </p:grpSpPr>
        <p:sp>
          <p:nvSpPr>
            <p:cNvPr id="28799"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800" name="Oval 357"/>
            <p:cNvSpPr>
              <a:spLocks noChangeArrowheads="1"/>
            </p:cNvSpPr>
            <p:nvPr/>
          </p:nvSpPr>
          <p:spPr bwMode="auto">
            <a:xfrm>
              <a:off x="2699"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35" name="Group 431"/>
          <p:cNvGrpSpPr>
            <a:grpSpLocks/>
          </p:cNvGrpSpPr>
          <p:nvPr/>
        </p:nvGrpSpPr>
        <p:grpSpPr bwMode="auto">
          <a:xfrm>
            <a:off x="4859338" y="2205038"/>
            <a:ext cx="2738437" cy="3167062"/>
            <a:chOff x="3061" y="1389"/>
            <a:chExt cx="1725" cy="1995"/>
          </a:xfrm>
        </p:grpSpPr>
        <p:sp>
          <p:nvSpPr>
            <p:cNvPr id="28788"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89"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90"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91"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92"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93"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94"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95"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96"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97"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98"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887" name="Group 383"/>
          <p:cNvGrpSpPr>
            <a:grpSpLocks/>
          </p:cNvGrpSpPr>
          <p:nvPr/>
        </p:nvGrpSpPr>
        <p:grpSpPr bwMode="auto">
          <a:xfrm>
            <a:off x="4284663" y="5013325"/>
            <a:ext cx="360362" cy="431800"/>
            <a:chOff x="975" y="3158"/>
            <a:chExt cx="227" cy="272"/>
          </a:xfrm>
        </p:grpSpPr>
        <p:sp>
          <p:nvSpPr>
            <p:cNvPr id="28779" name="Oval 384"/>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80" name="Oval 385"/>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81" name="Oval 386"/>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82" name="Oval 387"/>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83" name="Oval 388"/>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84" name="Oval 38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85" name="Oval 390"/>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86" name="Oval 391"/>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87" name="Oval 392"/>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1912" name="Oval 408"/>
          <p:cNvSpPr>
            <a:spLocks noChangeArrowheads="1"/>
          </p:cNvSpPr>
          <p:nvPr/>
        </p:nvSpPr>
        <p:spPr bwMode="auto">
          <a:xfrm rot="558167">
            <a:off x="5219700" y="3429000"/>
            <a:ext cx="503238" cy="504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1915" name="Group 411"/>
          <p:cNvGrpSpPr>
            <a:grpSpLocks/>
          </p:cNvGrpSpPr>
          <p:nvPr/>
        </p:nvGrpSpPr>
        <p:grpSpPr bwMode="auto">
          <a:xfrm>
            <a:off x="5076825" y="4292600"/>
            <a:ext cx="431800" cy="215900"/>
            <a:chOff x="1429" y="2614"/>
            <a:chExt cx="272" cy="136"/>
          </a:xfrm>
        </p:grpSpPr>
        <p:sp>
          <p:nvSpPr>
            <p:cNvPr id="28777" name="Oval 412"/>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78" name="Oval 413"/>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18" name="Group 414"/>
          <p:cNvGrpSpPr>
            <a:grpSpLocks/>
          </p:cNvGrpSpPr>
          <p:nvPr/>
        </p:nvGrpSpPr>
        <p:grpSpPr bwMode="auto">
          <a:xfrm>
            <a:off x="5435600" y="4292600"/>
            <a:ext cx="1079500" cy="1079500"/>
            <a:chOff x="1701" y="2659"/>
            <a:chExt cx="680" cy="680"/>
          </a:xfrm>
        </p:grpSpPr>
        <p:sp>
          <p:nvSpPr>
            <p:cNvPr id="28770" name="Oval 41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71" name="Oval 41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72" name="Oval 41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73" name="Oval 41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74" name="Oval 41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75" name="Oval 42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76" name="Oval 42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39" name="Group 435"/>
          <p:cNvGrpSpPr>
            <a:grpSpLocks/>
          </p:cNvGrpSpPr>
          <p:nvPr/>
        </p:nvGrpSpPr>
        <p:grpSpPr bwMode="auto">
          <a:xfrm>
            <a:off x="5651500" y="2349500"/>
            <a:ext cx="1511300" cy="1222375"/>
            <a:chOff x="3560" y="1480"/>
            <a:chExt cx="952" cy="770"/>
          </a:xfrm>
        </p:grpSpPr>
        <p:sp>
          <p:nvSpPr>
            <p:cNvPr id="28767" name="Oval 409"/>
            <p:cNvSpPr>
              <a:spLocks noChangeArrowheads="1"/>
            </p:cNvSpPr>
            <p:nvPr/>
          </p:nvSpPr>
          <p:spPr bwMode="auto">
            <a:xfrm rot="558167">
              <a:off x="3560" y="1933"/>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68" name="Oval 410"/>
            <p:cNvSpPr>
              <a:spLocks noChangeArrowheads="1"/>
            </p:cNvSpPr>
            <p:nvPr/>
          </p:nvSpPr>
          <p:spPr bwMode="auto">
            <a:xfrm rot="558167">
              <a:off x="3833" y="1706"/>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69" name="Oval 422"/>
            <p:cNvSpPr>
              <a:spLocks noChangeArrowheads="1"/>
            </p:cNvSpPr>
            <p:nvPr/>
          </p:nvSpPr>
          <p:spPr bwMode="auto">
            <a:xfrm rot="558167">
              <a:off x="4150" y="1480"/>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21940" name="Group 436"/>
          <p:cNvGrpSpPr>
            <a:grpSpLocks/>
          </p:cNvGrpSpPr>
          <p:nvPr/>
        </p:nvGrpSpPr>
        <p:grpSpPr bwMode="auto">
          <a:xfrm>
            <a:off x="7092950" y="1700213"/>
            <a:ext cx="1077913" cy="865187"/>
            <a:chOff x="4468" y="1071"/>
            <a:chExt cx="679" cy="545"/>
          </a:xfrm>
        </p:grpSpPr>
        <p:sp>
          <p:nvSpPr>
            <p:cNvPr id="28765" name="Oval 423"/>
            <p:cNvSpPr>
              <a:spLocks noChangeArrowheads="1"/>
            </p:cNvSpPr>
            <p:nvPr/>
          </p:nvSpPr>
          <p:spPr bwMode="auto">
            <a:xfrm rot="558167">
              <a:off x="4468" y="1253"/>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66" name="Oval 424"/>
            <p:cNvSpPr>
              <a:spLocks noChangeArrowheads="1"/>
            </p:cNvSpPr>
            <p:nvPr/>
          </p:nvSpPr>
          <p:spPr bwMode="auto">
            <a:xfrm rot="558167">
              <a:off x="4785" y="1071"/>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1930" name="AutoShape 426"/>
          <p:cNvSpPr>
            <a:spLocks noChangeArrowheads="1"/>
          </p:cNvSpPr>
          <p:nvPr/>
        </p:nvSpPr>
        <p:spPr bwMode="auto">
          <a:xfrm>
            <a:off x="8316913" y="1628775"/>
            <a:ext cx="360362" cy="863600"/>
          </a:xfrm>
          <a:prstGeom prst="moon">
            <a:avLst>
              <a:gd name="adj" fmla="val 50000"/>
            </a:avLst>
          </a:prstGeom>
          <a:solidFill>
            <a:srgbClr val="FF0066"/>
          </a:solidFill>
          <a:ln w="9525">
            <a:solidFill>
              <a:schemeClr val="tx1"/>
            </a:solidFill>
            <a:miter lim="800000"/>
            <a:headEnd/>
            <a:tailEnd/>
          </a:ln>
        </p:spPr>
        <p:txBody>
          <a:bodyPr wrap="none" anchor="ctr"/>
          <a:lstStyle/>
          <a:p>
            <a:pPr algn="ctr"/>
            <a:endParaRPr lang="fr-FR" sz="1800">
              <a:solidFill>
                <a:schemeClr val="tx1"/>
              </a:solidFill>
              <a:latin typeface="Arial" charset="0"/>
            </a:endParaRPr>
          </a:p>
        </p:txBody>
      </p:sp>
      <p:grpSp>
        <p:nvGrpSpPr>
          <p:cNvPr id="21938" name="Group 434"/>
          <p:cNvGrpSpPr>
            <a:grpSpLocks/>
          </p:cNvGrpSpPr>
          <p:nvPr/>
        </p:nvGrpSpPr>
        <p:grpSpPr bwMode="auto">
          <a:xfrm>
            <a:off x="4211638" y="3716338"/>
            <a:ext cx="1008062" cy="1295400"/>
            <a:chOff x="2699" y="2387"/>
            <a:chExt cx="635" cy="816"/>
          </a:xfrm>
        </p:grpSpPr>
        <p:sp>
          <p:nvSpPr>
            <p:cNvPr id="28752" name="Oval 403"/>
            <p:cNvSpPr>
              <a:spLocks noChangeArrowheads="1"/>
            </p:cNvSpPr>
            <p:nvPr/>
          </p:nvSpPr>
          <p:spPr bwMode="auto">
            <a:xfrm>
              <a:off x="3061" y="2387"/>
              <a:ext cx="273"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28753" name="Group 433"/>
            <p:cNvGrpSpPr>
              <a:grpSpLocks/>
            </p:cNvGrpSpPr>
            <p:nvPr/>
          </p:nvGrpSpPr>
          <p:grpSpPr bwMode="auto">
            <a:xfrm>
              <a:off x="2699" y="2614"/>
              <a:ext cx="543" cy="589"/>
              <a:chOff x="2699" y="2614"/>
              <a:chExt cx="543" cy="589"/>
            </a:xfrm>
          </p:grpSpPr>
          <p:grpSp>
            <p:nvGrpSpPr>
              <p:cNvPr id="28754" name="Group 393"/>
              <p:cNvGrpSpPr>
                <a:grpSpLocks/>
              </p:cNvGrpSpPr>
              <p:nvPr/>
            </p:nvGrpSpPr>
            <p:grpSpPr bwMode="auto">
              <a:xfrm rot="655987">
                <a:off x="2789" y="2614"/>
                <a:ext cx="453" cy="589"/>
                <a:chOff x="975" y="2614"/>
                <a:chExt cx="453" cy="589"/>
              </a:xfrm>
            </p:grpSpPr>
            <p:sp>
              <p:nvSpPr>
                <p:cNvPr id="28756" name="Oval 394"/>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57" name="Oval 395"/>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58" name="Oval 396"/>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59" name="Oval 397"/>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60" name="Oval 398"/>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61" name="Oval 399"/>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62" name="Oval 400"/>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63" name="Oval 40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28764" name="Oval 40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28755" name="Oval 429"/>
              <p:cNvSpPr>
                <a:spLocks noChangeArrowheads="1"/>
              </p:cNvSpPr>
              <p:nvPr/>
            </p:nvSpPr>
            <p:spPr bwMode="auto">
              <a:xfrm>
                <a:off x="2699"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8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8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8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8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8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8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6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8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9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9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9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9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8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9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9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9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91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9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19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5" grpId="0" animBg="1"/>
      <p:bldP spid="17445" grpId="0" animBg="1"/>
      <p:bldP spid="21677" grpId="0" animBg="1"/>
      <p:bldP spid="21834" grpId="0" animBg="1"/>
      <p:bldP spid="21850" grpId="0" animBg="1"/>
      <p:bldP spid="21912" grpId="0" animBg="1"/>
      <p:bldP spid="219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99"/>
          <p:cNvSpPr txBox="1">
            <a:spLocks noChangeArrowheads="1"/>
          </p:cNvSpPr>
          <p:nvPr/>
        </p:nvSpPr>
        <p:spPr bwMode="auto">
          <a:xfrm>
            <a:off x="611188" y="284163"/>
            <a:ext cx="6842125" cy="498475"/>
          </a:xfrm>
          <a:prstGeom prst="rect">
            <a:avLst/>
          </a:prstGeom>
          <a:solidFill>
            <a:srgbClr val="000066"/>
          </a:solidFill>
          <a:ln w="9525">
            <a:solidFill>
              <a:schemeClr val="bg2"/>
            </a:solidFill>
            <a:miter lim="800000"/>
            <a:headEnd/>
            <a:tailEnd/>
          </a:ln>
        </p:spPr>
        <p:txBody>
          <a:bodyPr wrap="none">
            <a:spAutoFit/>
          </a:bodyPr>
          <a:lstStyle/>
          <a:p>
            <a:r>
              <a:rPr lang="fr-BE"/>
              <a:t>Different stages of follicular development during a wave</a:t>
            </a:r>
            <a:endParaRPr lang="fr-FR"/>
          </a:p>
        </p:txBody>
      </p:sp>
      <p:cxnSp>
        <p:nvCxnSpPr>
          <p:cNvPr id="30722" name="Connecteur droit 50"/>
          <p:cNvCxnSpPr>
            <a:cxnSpLocks noChangeShapeType="1"/>
          </p:cNvCxnSpPr>
          <p:nvPr/>
        </p:nvCxnSpPr>
        <p:spPr bwMode="auto">
          <a:xfrm>
            <a:off x="779463" y="5680075"/>
            <a:ext cx="7634287" cy="0"/>
          </a:xfrm>
          <a:prstGeom prst="line">
            <a:avLst/>
          </a:prstGeom>
          <a:noFill/>
          <a:ln w="9525" algn="ctr">
            <a:solidFill>
              <a:schemeClr val="bg1"/>
            </a:solidFill>
            <a:round/>
            <a:headEnd/>
            <a:tailEnd/>
          </a:ln>
        </p:spPr>
      </p:cxnSp>
      <p:cxnSp>
        <p:nvCxnSpPr>
          <p:cNvPr id="30723" name="Connecteur droit 52"/>
          <p:cNvCxnSpPr>
            <a:cxnSpLocks noChangeShapeType="1"/>
          </p:cNvCxnSpPr>
          <p:nvPr/>
        </p:nvCxnSpPr>
        <p:spPr bwMode="auto">
          <a:xfrm>
            <a:off x="2022475" y="5648325"/>
            <a:ext cx="0" cy="144463"/>
          </a:xfrm>
          <a:prstGeom prst="line">
            <a:avLst/>
          </a:prstGeom>
          <a:noFill/>
          <a:ln w="9525" algn="ctr">
            <a:solidFill>
              <a:schemeClr val="bg1"/>
            </a:solidFill>
            <a:round/>
            <a:headEnd/>
            <a:tailEnd/>
          </a:ln>
        </p:spPr>
      </p:cxnSp>
      <p:cxnSp>
        <p:nvCxnSpPr>
          <p:cNvPr id="30724" name="Connecteur droit 53"/>
          <p:cNvCxnSpPr>
            <a:cxnSpLocks noChangeShapeType="1"/>
          </p:cNvCxnSpPr>
          <p:nvPr/>
        </p:nvCxnSpPr>
        <p:spPr bwMode="auto">
          <a:xfrm>
            <a:off x="2316163" y="5648325"/>
            <a:ext cx="0" cy="144463"/>
          </a:xfrm>
          <a:prstGeom prst="line">
            <a:avLst/>
          </a:prstGeom>
          <a:noFill/>
          <a:ln w="9525" algn="ctr">
            <a:solidFill>
              <a:schemeClr val="bg1"/>
            </a:solidFill>
            <a:round/>
            <a:headEnd/>
            <a:tailEnd/>
          </a:ln>
        </p:spPr>
      </p:cxnSp>
      <p:cxnSp>
        <p:nvCxnSpPr>
          <p:cNvPr id="30725" name="Connecteur droit 54"/>
          <p:cNvCxnSpPr>
            <a:cxnSpLocks noChangeShapeType="1"/>
          </p:cNvCxnSpPr>
          <p:nvPr/>
        </p:nvCxnSpPr>
        <p:spPr bwMode="auto">
          <a:xfrm>
            <a:off x="2609850" y="5648325"/>
            <a:ext cx="0" cy="144463"/>
          </a:xfrm>
          <a:prstGeom prst="line">
            <a:avLst/>
          </a:prstGeom>
          <a:noFill/>
          <a:ln w="9525" algn="ctr">
            <a:solidFill>
              <a:schemeClr val="bg1"/>
            </a:solidFill>
            <a:round/>
            <a:headEnd/>
            <a:tailEnd/>
          </a:ln>
        </p:spPr>
      </p:cxnSp>
      <p:cxnSp>
        <p:nvCxnSpPr>
          <p:cNvPr id="30726" name="Connecteur droit 55"/>
          <p:cNvCxnSpPr>
            <a:cxnSpLocks noChangeShapeType="1"/>
          </p:cNvCxnSpPr>
          <p:nvPr/>
        </p:nvCxnSpPr>
        <p:spPr bwMode="auto">
          <a:xfrm>
            <a:off x="2903538" y="5648325"/>
            <a:ext cx="0" cy="144463"/>
          </a:xfrm>
          <a:prstGeom prst="line">
            <a:avLst/>
          </a:prstGeom>
          <a:noFill/>
          <a:ln w="9525" algn="ctr">
            <a:solidFill>
              <a:schemeClr val="bg1"/>
            </a:solidFill>
            <a:round/>
            <a:headEnd/>
            <a:tailEnd/>
          </a:ln>
        </p:spPr>
      </p:cxnSp>
      <p:cxnSp>
        <p:nvCxnSpPr>
          <p:cNvPr id="30727" name="Connecteur droit 56"/>
          <p:cNvCxnSpPr>
            <a:cxnSpLocks noChangeShapeType="1"/>
          </p:cNvCxnSpPr>
          <p:nvPr/>
        </p:nvCxnSpPr>
        <p:spPr bwMode="auto">
          <a:xfrm>
            <a:off x="3195638" y="5648325"/>
            <a:ext cx="0" cy="144463"/>
          </a:xfrm>
          <a:prstGeom prst="line">
            <a:avLst/>
          </a:prstGeom>
          <a:noFill/>
          <a:ln w="9525" algn="ctr">
            <a:solidFill>
              <a:schemeClr val="bg1"/>
            </a:solidFill>
            <a:round/>
            <a:headEnd/>
            <a:tailEnd/>
          </a:ln>
        </p:spPr>
      </p:cxnSp>
      <p:cxnSp>
        <p:nvCxnSpPr>
          <p:cNvPr id="30728" name="Connecteur droit 57"/>
          <p:cNvCxnSpPr>
            <a:cxnSpLocks noChangeShapeType="1"/>
          </p:cNvCxnSpPr>
          <p:nvPr/>
        </p:nvCxnSpPr>
        <p:spPr bwMode="auto">
          <a:xfrm>
            <a:off x="3489325" y="5648325"/>
            <a:ext cx="0" cy="144463"/>
          </a:xfrm>
          <a:prstGeom prst="line">
            <a:avLst/>
          </a:prstGeom>
          <a:noFill/>
          <a:ln w="9525" algn="ctr">
            <a:solidFill>
              <a:schemeClr val="bg1"/>
            </a:solidFill>
            <a:round/>
            <a:headEnd/>
            <a:tailEnd/>
          </a:ln>
        </p:spPr>
      </p:cxnSp>
      <p:cxnSp>
        <p:nvCxnSpPr>
          <p:cNvPr id="30729" name="Connecteur droit 58"/>
          <p:cNvCxnSpPr>
            <a:cxnSpLocks noChangeShapeType="1"/>
          </p:cNvCxnSpPr>
          <p:nvPr/>
        </p:nvCxnSpPr>
        <p:spPr bwMode="auto">
          <a:xfrm>
            <a:off x="3779838" y="5648325"/>
            <a:ext cx="0" cy="144463"/>
          </a:xfrm>
          <a:prstGeom prst="line">
            <a:avLst/>
          </a:prstGeom>
          <a:noFill/>
          <a:ln w="9525" algn="ctr">
            <a:solidFill>
              <a:schemeClr val="bg1"/>
            </a:solidFill>
            <a:round/>
            <a:headEnd/>
            <a:tailEnd/>
          </a:ln>
        </p:spPr>
      </p:cxnSp>
      <p:cxnSp>
        <p:nvCxnSpPr>
          <p:cNvPr id="30730" name="Connecteur droit 60"/>
          <p:cNvCxnSpPr>
            <a:cxnSpLocks noChangeShapeType="1"/>
          </p:cNvCxnSpPr>
          <p:nvPr/>
        </p:nvCxnSpPr>
        <p:spPr bwMode="auto">
          <a:xfrm>
            <a:off x="4078288" y="5648325"/>
            <a:ext cx="0" cy="144463"/>
          </a:xfrm>
          <a:prstGeom prst="line">
            <a:avLst/>
          </a:prstGeom>
          <a:noFill/>
          <a:ln w="9525" algn="ctr">
            <a:solidFill>
              <a:schemeClr val="bg1"/>
            </a:solidFill>
            <a:round/>
            <a:headEnd/>
            <a:tailEnd/>
          </a:ln>
        </p:spPr>
      </p:cxnSp>
      <p:cxnSp>
        <p:nvCxnSpPr>
          <p:cNvPr id="30731" name="Connecteur droit 61"/>
          <p:cNvCxnSpPr>
            <a:cxnSpLocks noChangeShapeType="1"/>
          </p:cNvCxnSpPr>
          <p:nvPr/>
        </p:nvCxnSpPr>
        <p:spPr bwMode="auto">
          <a:xfrm>
            <a:off x="4368800" y="5648325"/>
            <a:ext cx="0" cy="144463"/>
          </a:xfrm>
          <a:prstGeom prst="line">
            <a:avLst/>
          </a:prstGeom>
          <a:noFill/>
          <a:ln w="9525" algn="ctr">
            <a:solidFill>
              <a:schemeClr val="bg1"/>
            </a:solidFill>
            <a:round/>
            <a:headEnd/>
            <a:tailEnd/>
          </a:ln>
        </p:spPr>
      </p:cxnSp>
      <p:cxnSp>
        <p:nvCxnSpPr>
          <p:cNvPr id="30732" name="Connecteur droit 62"/>
          <p:cNvCxnSpPr>
            <a:cxnSpLocks noChangeShapeType="1"/>
          </p:cNvCxnSpPr>
          <p:nvPr/>
        </p:nvCxnSpPr>
        <p:spPr bwMode="auto">
          <a:xfrm>
            <a:off x="4664075" y="5648325"/>
            <a:ext cx="0" cy="144463"/>
          </a:xfrm>
          <a:prstGeom prst="line">
            <a:avLst/>
          </a:prstGeom>
          <a:noFill/>
          <a:ln w="9525" algn="ctr">
            <a:solidFill>
              <a:schemeClr val="bg1"/>
            </a:solidFill>
            <a:round/>
            <a:headEnd/>
            <a:tailEnd/>
          </a:ln>
        </p:spPr>
      </p:cxnSp>
      <p:cxnSp>
        <p:nvCxnSpPr>
          <p:cNvPr id="30733" name="Connecteur droit 63"/>
          <p:cNvCxnSpPr>
            <a:cxnSpLocks noChangeShapeType="1"/>
          </p:cNvCxnSpPr>
          <p:nvPr/>
        </p:nvCxnSpPr>
        <p:spPr bwMode="auto">
          <a:xfrm>
            <a:off x="4954588" y="5648325"/>
            <a:ext cx="0" cy="144463"/>
          </a:xfrm>
          <a:prstGeom prst="line">
            <a:avLst/>
          </a:prstGeom>
          <a:noFill/>
          <a:ln w="9525" algn="ctr">
            <a:solidFill>
              <a:schemeClr val="bg1"/>
            </a:solidFill>
            <a:round/>
            <a:headEnd/>
            <a:tailEnd/>
          </a:ln>
        </p:spPr>
      </p:cxnSp>
      <p:cxnSp>
        <p:nvCxnSpPr>
          <p:cNvPr id="30734" name="Connecteur droit 64"/>
          <p:cNvCxnSpPr>
            <a:cxnSpLocks noChangeShapeType="1"/>
          </p:cNvCxnSpPr>
          <p:nvPr/>
        </p:nvCxnSpPr>
        <p:spPr bwMode="auto">
          <a:xfrm>
            <a:off x="5249863" y="5648325"/>
            <a:ext cx="0" cy="144463"/>
          </a:xfrm>
          <a:prstGeom prst="line">
            <a:avLst/>
          </a:prstGeom>
          <a:noFill/>
          <a:ln w="9525" algn="ctr">
            <a:solidFill>
              <a:schemeClr val="bg1"/>
            </a:solidFill>
            <a:round/>
            <a:headEnd/>
            <a:tailEnd/>
          </a:ln>
        </p:spPr>
      </p:cxnSp>
      <p:cxnSp>
        <p:nvCxnSpPr>
          <p:cNvPr id="30735" name="Connecteur droit 65"/>
          <p:cNvCxnSpPr>
            <a:cxnSpLocks noChangeShapeType="1"/>
          </p:cNvCxnSpPr>
          <p:nvPr/>
        </p:nvCxnSpPr>
        <p:spPr bwMode="auto">
          <a:xfrm>
            <a:off x="5541963" y="5648325"/>
            <a:ext cx="0" cy="144463"/>
          </a:xfrm>
          <a:prstGeom prst="line">
            <a:avLst/>
          </a:prstGeom>
          <a:noFill/>
          <a:ln w="9525" algn="ctr">
            <a:solidFill>
              <a:schemeClr val="bg1"/>
            </a:solidFill>
            <a:round/>
            <a:headEnd/>
            <a:tailEnd/>
          </a:ln>
        </p:spPr>
      </p:cxnSp>
      <p:cxnSp>
        <p:nvCxnSpPr>
          <p:cNvPr id="30736" name="Connecteur droit 66"/>
          <p:cNvCxnSpPr>
            <a:cxnSpLocks noChangeShapeType="1"/>
          </p:cNvCxnSpPr>
          <p:nvPr/>
        </p:nvCxnSpPr>
        <p:spPr bwMode="auto">
          <a:xfrm>
            <a:off x="5835650" y="5648325"/>
            <a:ext cx="0" cy="144463"/>
          </a:xfrm>
          <a:prstGeom prst="line">
            <a:avLst/>
          </a:prstGeom>
          <a:noFill/>
          <a:ln w="9525" algn="ctr">
            <a:solidFill>
              <a:schemeClr val="bg1"/>
            </a:solidFill>
            <a:round/>
            <a:headEnd/>
            <a:tailEnd/>
          </a:ln>
        </p:spPr>
      </p:cxnSp>
      <p:cxnSp>
        <p:nvCxnSpPr>
          <p:cNvPr id="30737" name="Connecteur droit 67"/>
          <p:cNvCxnSpPr>
            <a:cxnSpLocks noChangeShapeType="1"/>
          </p:cNvCxnSpPr>
          <p:nvPr/>
        </p:nvCxnSpPr>
        <p:spPr bwMode="auto">
          <a:xfrm>
            <a:off x="6129338" y="5648325"/>
            <a:ext cx="0" cy="144463"/>
          </a:xfrm>
          <a:prstGeom prst="line">
            <a:avLst/>
          </a:prstGeom>
          <a:noFill/>
          <a:ln w="9525" algn="ctr">
            <a:solidFill>
              <a:schemeClr val="bg1"/>
            </a:solidFill>
            <a:round/>
            <a:headEnd/>
            <a:tailEnd/>
          </a:ln>
        </p:spPr>
      </p:cxnSp>
      <p:cxnSp>
        <p:nvCxnSpPr>
          <p:cNvPr id="30738" name="Connecteur droit 68"/>
          <p:cNvCxnSpPr>
            <a:cxnSpLocks noChangeShapeType="1"/>
          </p:cNvCxnSpPr>
          <p:nvPr/>
        </p:nvCxnSpPr>
        <p:spPr bwMode="auto">
          <a:xfrm>
            <a:off x="6423025" y="5648325"/>
            <a:ext cx="0" cy="144463"/>
          </a:xfrm>
          <a:prstGeom prst="line">
            <a:avLst/>
          </a:prstGeom>
          <a:noFill/>
          <a:ln w="9525" algn="ctr">
            <a:solidFill>
              <a:schemeClr val="bg1"/>
            </a:solidFill>
            <a:round/>
            <a:headEnd/>
            <a:tailEnd/>
          </a:ln>
        </p:spPr>
      </p:cxnSp>
      <p:cxnSp>
        <p:nvCxnSpPr>
          <p:cNvPr id="30739" name="Connecteur droit 69"/>
          <p:cNvCxnSpPr>
            <a:cxnSpLocks noChangeShapeType="1"/>
          </p:cNvCxnSpPr>
          <p:nvPr/>
        </p:nvCxnSpPr>
        <p:spPr bwMode="auto">
          <a:xfrm>
            <a:off x="6716713" y="5648325"/>
            <a:ext cx="0" cy="144463"/>
          </a:xfrm>
          <a:prstGeom prst="line">
            <a:avLst/>
          </a:prstGeom>
          <a:noFill/>
          <a:ln w="9525" algn="ctr">
            <a:solidFill>
              <a:schemeClr val="bg1"/>
            </a:solidFill>
            <a:round/>
            <a:headEnd/>
            <a:tailEnd/>
          </a:ln>
        </p:spPr>
      </p:cxnSp>
      <p:cxnSp>
        <p:nvCxnSpPr>
          <p:cNvPr id="30740" name="Connecteur droit 70"/>
          <p:cNvCxnSpPr>
            <a:cxnSpLocks noChangeShapeType="1"/>
          </p:cNvCxnSpPr>
          <p:nvPr/>
        </p:nvCxnSpPr>
        <p:spPr bwMode="auto">
          <a:xfrm>
            <a:off x="7008813" y="5648325"/>
            <a:ext cx="0" cy="144463"/>
          </a:xfrm>
          <a:prstGeom prst="line">
            <a:avLst/>
          </a:prstGeom>
          <a:noFill/>
          <a:ln w="9525" algn="ctr">
            <a:solidFill>
              <a:schemeClr val="bg1"/>
            </a:solidFill>
            <a:round/>
            <a:headEnd/>
            <a:tailEnd/>
          </a:ln>
        </p:spPr>
      </p:cxnSp>
      <p:cxnSp>
        <p:nvCxnSpPr>
          <p:cNvPr id="30741" name="Connecteur droit 71"/>
          <p:cNvCxnSpPr>
            <a:cxnSpLocks noChangeShapeType="1"/>
          </p:cNvCxnSpPr>
          <p:nvPr/>
        </p:nvCxnSpPr>
        <p:spPr bwMode="auto">
          <a:xfrm>
            <a:off x="7300913" y="5648325"/>
            <a:ext cx="0" cy="144463"/>
          </a:xfrm>
          <a:prstGeom prst="line">
            <a:avLst/>
          </a:prstGeom>
          <a:noFill/>
          <a:ln w="9525" algn="ctr">
            <a:solidFill>
              <a:schemeClr val="bg1"/>
            </a:solidFill>
            <a:round/>
            <a:headEnd/>
            <a:tailEnd/>
          </a:ln>
        </p:spPr>
      </p:cxnSp>
      <p:cxnSp>
        <p:nvCxnSpPr>
          <p:cNvPr id="30742" name="Connecteur droit 72"/>
          <p:cNvCxnSpPr>
            <a:cxnSpLocks noChangeShapeType="1"/>
          </p:cNvCxnSpPr>
          <p:nvPr/>
        </p:nvCxnSpPr>
        <p:spPr bwMode="auto">
          <a:xfrm>
            <a:off x="7594600" y="5648325"/>
            <a:ext cx="0" cy="144463"/>
          </a:xfrm>
          <a:prstGeom prst="line">
            <a:avLst/>
          </a:prstGeom>
          <a:noFill/>
          <a:ln w="9525" algn="ctr">
            <a:solidFill>
              <a:schemeClr val="bg1"/>
            </a:solidFill>
            <a:round/>
            <a:headEnd/>
            <a:tailEnd/>
          </a:ln>
        </p:spPr>
      </p:cxnSp>
      <p:cxnSp>
        <p:nvCxnSpPr>
          <p:cNvPr id="30743" name="Connecteur droit 73"/>
          <p:cNvCxnSpPr>
            <a:cxnSpLocks noChangeShapeType="1"/>
          </p:cNvCxnSpPr>
          <p:nvPr/>
        </p:nvCxnSpPr>
        <p:spPr bwMode="auto">
          <a:xfrm>
            <a:off x="7888288" y="5648325"/>
            <a:ext cx="0" cy="144463"/>
          </a:xfrm>
          <a:prstGeom prst="line">
            <a:avLst/>
          </a:prstGeom>
          <a:noFill/>
          <a:ln w="9525" algn="ctr">
            <a:solidFill>
              <a:schemeClr val="bg1"/>
            </a:solidFill>
            <a:round/>
            <a:headEnd/>
            <a:tailEnd/>
          </a:ln>
        </p:spPr>
      </p:cxnSp>
      <p:sp>
        <p:nvSpPr>
          <p:cNvPr id="30744" name="ZoneTexte 78"/>
          <p:cNvSpPr txBox="1">
            <a:spLocks noChangeArrowheads="1"/>
          </p:cNvSpPr>
          <p:nvPr/>
        </p:nvSpPr>
        <p:spPr bwMode="auto">
          <a:xfrm>
            <a:off x="1730375" y="5792788"/>
            <a:ext cx="276225" cy="336550"/>
          </a:xfrm>
          <a:prstGeom prst="rect">
            <a:avLst/>
          </a:prstGeom>
          <a:noFill/>
          <a:ln w="9525">
            <a:noFill/>
            <a:miter lim="800000"/>
            <a:headEnd/>
            <a:tailEnd/>
          </a:ln>
        </p:spPr>
        <p:txBody>
          <a:bodyPr wrap="none">
            <a:spAutoFit/>
          </a:bodyPr>
          <a:lstStyle/>
          <a:p>
            <a:r>
              <a:rPr lang="fr-BE" sz="1600"/>
              <a:t>1</a:t>
            </a:r>
            <a:endParaRPr lang="en-US" sz="1600"/>
          </a:p>
        </p:txBody>
      </p:sp>
      <p:sp>
        <p:nvSpPr>
          <p:cNvPr id="30745" name="ZoneTexte 79"/>
          <p:cNvSpPr txBox="1">
            <a:spLocks noChangeArrowheads="1"/>
          </p:cNvSpPr>
          <p:nvPr/>
        </p:nvSpPr>
        <p:spPr bwMode="auto">
          <a:xfrm>
            <a:off x="2022475" y="5792788"/>
            <a:ext cx="276225" cy="336550"/>
          </a:xfrm>
          <a:prstGeom prst="rect">
            <a:avLst/>
          </a:prstGeom>
          <a:noFill/>
          <a:ln w="9525">
            <a:noFill/>
            <a:miter lim="800000"/>
            <a:headEnd/>
            <a:tailEnd/>
          </a:ln>
        </p:spPr>
        <p:txBody>
          <a:bodyPr wrap="none">
            <a:spAutoFit/>
          </a:bodyPr>
          <a:lstStyle/>
          <a:p>
            <a:r>
              <a:rPr lang="fr-BE" sz="1600"/>
              <a:t>2</a:t>
            </a:r>
            <a:endParaRPr lang="en-US" sz="1600"/>
          </a:p>
        </p:txBody>
      </p:sp>
      <p:sp>
        <p:nvSpPr>
          <p:cNvPr id="30746" name="ZoneTexte 80"/>
          <p:cNvSpPr txBox="1">
            <a:spLocks noChangeArrowheads="1"/>
          </p:cNvSpPr>
          <p:nvPr/>
        </p:nvSpPr>
        <p:spPr bwMode="auto">
          <a:xfrm>
            <a:off x="2316163" y="5792788"/>
            <a:ext cx="276225" cy="336550"/>
          </a:xfrm>
          <a:prstGeom prst="rect">
            <a:avLst/>
          </a:prstGeom>
          <a:noFill/>
          <a:ln w="9525">
            <a:noFill/>
            <a:miter lim="800000"/>
            <a:headEnd/>
            <a:tailEnd/>
          </a:ln>
        </p:spPr>
        <p:txBody>
          <a:bodyPr wrap="none">
            <a:spAutoFit/>
          </a:bodyPr>
          <a:lstStyle/>
          <a:p>
            <a:r>
              <a:rPr lang="fr-BE" sz="1600"/>
              <a:t>3</a:t>
            </a:r>
            <a:endParaRPr lang="en-US" sz="1600"/>
          </a:p>
        </p:txBody>
      </p:sp>
      <p:sp>
        <p:nvSpPr>
          <p:cNvPr id="30747" name="ZoneTexte 90"/>
          <p:cNvSpPr txBox="1">
            <a:spLocks noChangeArrowheads="1"/>
          </p:cNvSpPr>
          <p:nvPr/>
        </p:nvSpPr>
        <p:spPr bwMode="auto">
          <a:xfrm>
            <a:off x="2609850" y="5792788"/>
            <a:ext cx="276225" cy="336550"/>
          </a:xfrm>
          <a:prstGeom prst="rect">
            <a:avLst/>
          </a:prstGeom>
          <a:noFill/>
          <a:ln w="9525">
            <a:noFill/>
            <a:miter lim="800000"/>
            <a:headEnd/>
            <a:tailEnd/>
          </a:ln>
        </p:spPr>
        <p:txBody>
          <a:bodyPr wrap="none">
            <a:spAutoFit/>
          </a:bodyPr>
          <a:lstStyle/>
          <a:p>
            <a:r>
              <a:rPr lang="fr-BE" sz="1600"/>
              <a:t>4</a:t>
            </a:r>
            <a:endParaRPr lang="en-US" sz="1600"/>
          </a:p>
        </p:txBody>
      </p:sp>
      <p:sp>
        <p:nvSpPr>
          <p:cNvPr id="30748" name="ZoneTexte 91"/>
          <p:cNvSpPr txBox="1">
            <a:spLocks noChangeArrowheads="1"/>
          </p:cNvSpPr>
          <p:nvPr/>
        </p:nvSpPr>
        <p:spPr bwMode="auto">
          <a:xfrm>
            <a:off x="2903538" y="5792788"/>
            <a:ext cx="276225" cy="336550"/>
          </a:xfrm>
          <a:prstGeom prst="rect">
            <a:avLst/>
          </a:prstGeom>
          <a:noFill/>
          <a:ln w="9525">
            <a:noFill/>
            <a:miter lim="800000"/>
            <a:headEnd/>
            <a:tailEnd/>
          </a:ln>
        </p:spPr>
        <p:txBody>
          <a:bodyPr wrap="none">
            <a:spAutoFit/>
          </a:bodyPr>
          <a:lstStyle/>
          <a:p>
            <a:r>
              <a:rPr lang="fr-BE" sz="1600"/>
              <a:t>5</a:t>
            </a:r>
            <a:endParaRPr lang="en-US" sz="1600"/>
          </a:p>
        </p:txBody>
      </p:sp>
      <p:sp>
        <p:nvSpPr>
          <p:cNvPr id="30749" name="ZoneTexte 92"/>
          <p:cNvSpPr txBox="1">
            <a:spLocks noChangeArrowheads="1"/>
          </p:cNvSpPr>
          <p:nvPr/>
        </p:nvSpPr>
        <p:spPr bwMode="auto">
          <a:xfrm>
            <a:off x="3195638" y="5792788"/>
            <a:ext cx="276225" cy="336550"/>
          </a:xfrm>
          <a:prstGeom prst="rect">
            <a:avLst/>
          </a:prstGeom>
          <a:noFill/>
          <a:ln w="9525">
            <a:noFill/>
            <a:miter lim="800000"/>
            <a:headEnd/>
            <a:tailEnd/>
          </a:ln>
        </p:spPr>
        <p:txBody>
          <a:bodyPr wrap="none">
            <a:spAutoFit/>
          </a:bodyPr>
          <a:lstStyle/>
          <a:p>
            <a:r>
              <a:rPr lang="fr-BE" sz="1600"/>
              <a:t>6</a:t>
            </a:r>
            <a:endParaRPr lang="en-US" sz="1600"/>
          </a:p>
        </p:txBody>
      </p:sp>
      <p:sp>
        <p:nvSpPr>
          <p:cNvPr id="30750" name="ZoneTexte 93"/>
          <p:cNvSpPr txBox="1">
            <a:spLocks noChangeArrowheads="1"/>
          </p:cNvSpPr>
          <p:nvPr/>
        </p:nvSpPr>
        <p:spPr bwMode="auto">
          <a:xfrm>
            <a:off x="3489325" y="5792788"/>
            <a:ext cx="276225" cy="336550"/>
          </a:xfrm>
          <a:prstGeom prst="rect">
            <a:avLst/>
          </a:prstGeom>
          <a:noFill/>
          <a:ln w="9525">
            <a:noFill/>
            <a:miter lim="800000"/>
            <a:headEnd/>
            <a:tailEnd/>
          </a:ln>
        </p:spPr>
        <p:txBody>
          <a:bodyPr wrap="none">
            <a:spAutoFit/>
          </a:bodyPr>
          <a:lstStyle/>
          <a:p>
            <a:r>
              <a:rPr lang="fr-BE" sz="1600"/>
              <a:t>7</a:t>
            </a:r>
            <a:endParaRPr lang="en-US" sz="1600"/>
          </a:p>
        </p:txBody>
      </p:sp>
      <p:sp>
        <p:nvSpPr>
          <p:cNvPr id="30751" name="ZoneTexte 94"/>
          <p:cNvSpPr txBox="1">
            <a:spLocks noChangeArrowheads="1"/>
          </p:cNvSpPr>
          <p:nvPr/>
        </p:nvSpPr>
        <p:spPr bwMode="auto">
          <a:xfrm>
            <a:off x="3779838" y="5792788"/>
            <a:ext cx="276225" cy="336550"/>
          </a:xfrm>
          <a:prstGeom prst="rect">
            <a:avLst/>
          </a:prstGeom>
          <a:noFill/>
          <a:ln w="9525">
            <a:noFill/>
            <a:miter lim="800000"/>
            <a:headEnd/>
            <a:tailEnd/>
          </a:ln>
        </p:spPr>
        <p:txBody>
          <a:bodyPr wrap="none">
            <a:spAutoFit/>
          </a:bodyPr>
          <a:lstStyle/>
          <a:p>
            <a:r>
              <a:rPr lang="fr-BE" sz="1600"/>
              <a:t>8</a:t>
            </a:r>
            <a:endParaRPr lang="en-US" sz="1600"/>
          </a:p>
        </p:txBody>
      </p:sp>
      <p:sp>
        <p:nvSpPr>
          <p:cNvPr id="30752" name="ZoneTexte 95"/>
          <p:cNvSpPr txBox="1">
            <a:spLocks noChangeArrowheads="1"/>
          </p:cNvSpPr>
          <p:nvPr/>
        </p:nvSpPr>
        <p:spPr bwMode="auto">
          <a:xfrm>
            <a:off x="4078288" y="5792788"/>
            <a:ext cx="276225" cy="336550"/>
          </a:xfrm>
          <a:prstGeom prst="rect">
            <a:avLst/>
          </a:prstGeom>
          <a:noFill/>
          <a:ln w="9525">
            <a:noFill/>
            <a:miter lim="800000"/>
            <a:headEnd/>
            <a:tailEnd/>
          </a:ln>
        </p:spPr>
        <p:txBody>
          <a:bodyPr wrap="none">
            <a:spAutoFit/>
          </a:bodyPr>
          <a:lstStyle/>
          <a:p>
            <a:r>
              <a:rPr lang="fr-BE" sz="1600"/>
              <a:t>9</a:t>
            </a:r>
            <a:endParaRPr lang="en-US" sz="1600"/>
          </a:p>
        </p:txBody>
      </p:sp>
      <p:sp>
        <p:nvSpPr>
          <p:cNvPr id="30753" name="ZoneTexte 96"/>
          <p:cNvSpPr txBox="1">
            <a:spLocks noChangeArrowheads="1"/>
          </p:cNvSpPr>
          <p:nvPr/>
        </p:nvSpPr>
        <p:spPr bwMode="auto">
          <a:xfrm>
            <a:off x="4368800" y="5792788"/>
            <a:ext cx="368300" cy="336550"/>
          </a:xfrm>
          <a:prstGeom prst="rect">
            <a:avLst/>
          </a:prstGeom>
          <a:noFill/>
          <a:ln w="9525">
            <a:noFill/>
            <a:miter lim="800000"/>
            <a:headEnd/>
            <a:tailEnd/>
          </a:ln>
        </p:spPr>
        <p:txBody>
          <a:bodyPr wrap="none">
            <a:spAutoFit/>
          </a:bodyPr>
          <a:lstStyle/>
          <a:p>
            <a:r>
              <a:rPr lang="fr-BE" sz="1600"/>
              <a:t>10</a:t>
            </a:r>
            <a:endParaRPr lang="en-US" sz="1600"/>
          </a:p>
        </p:txBody>
      </p:sp>
      <p:sp>
        <p:nvSpPr>
          <p:cNvPr id="30754" name="ZoneTexte 97"/>
          <p:cNvSpPr txBox="1">
            <a:spLocks noChangeArrowheads="1"/>
          </p:cNvSpPr>
          <p:nvPr/>
        </p:nvSpPr>
        <p:spPr bwMode="auto">
          <a:xfrm>
            <a:off x="4664075" y="5792788"/>
            <a:ext cx="368300" cy="336550"/>
          </a:xfrm>
          <a:prstGeom prst="rect">
            <a:avLst/>
          </a:prstGeom>
          <a:noFill/>
          <a:ln w="9525">
            <a:noFill/>
            <a:miter lim="800000"/>
            <a:headEnd/>
            <a:tailEnd/>
          </a:ln>
        </p:spPr>
        <p:txBody>
          <a:bodyPr wrap="none">
            <a:spAutoFit/>
          </a:bodyPr>
          <a:lstStyle/>
          <a:p>
            <a:r>
              <a:rPr lang="fr-BE" sz="1600"/>
              <a:t>11</a:t>
            </a:r>
            <a:endParaRPr lang="en-US" sz="1600"/>
          </a:p>
        </p:txBody>
      </p:sp>
      <p:sp>
        <p:nvSpPr>
          <p:cNvPr id="30755" name="ZoneTexte 98"/>
          <p:cNvSpPr txBox="1">
            <a:spLocks noChangeArrowheads="1"/>
          </p:cNvSpPr>
          <p:nvPr/>
        </p:nvSpPr>
        <p:spPr bwMode="auto">
          <a:xfrm>
            <a:off x="4954588" y="5792788"/>
            <a:ext cx="368300" cy="336550"/>
          </a:xfrm>
          <a:prstGeom prst="rect">
            <a:avLst/>
          </a:prstGeom>
          <a:noFill/>
          <a:ln w="9525">
            <a:noFill/>
            <a:miter lim="800000"/>
            <a:headEnd/>
            <a:tailEnd/>
          </a:ln>
        </p:spPr>
        <p:txBody>
          <a:bodyPr wrap="none">
            <a:spAutoFit/>
          </a:bodyPr>
          <a:lstStyle/>
          <a:p>
            <a:r>
              <a:rPr lang="fr-BE" sz="1600"/>
              <a:t>12</a:t>
            </a:r>
            <a:endParaRPr lang="en-US" sz="1600"/>
          </a:p>
        </p:txBody>
      </p:sp>
      <p:sp>
        <p:nvSpPr>
          <p:cNvPr id="30756" name="ZoneTexte 99"/>
          <p:cNvSpPr txBox="1">
            <a:spLocks noChangeArrowheads="1"/>
          </p:cNvSpPr>
          <p:nvPr/>
        </p:nvSpPr>
        <p:spPr bwMode="auto">
          <a:xfrm>
            <a:off x="5249863" y="5792788"/>
            <a:ext cx="368300" cy="336550"/>
          </a:xfrm>
          <a:prstGeom prst="rect">
            <a:avLst/>
          </a:prstGeom>
          <a:noFill/>
          <a:ln w="9525">
            <a:noFill/>
            <a:miter lim="800000"/>
            <a:headEnd/>
            <a:tailEnd/>
          </a:ln>
        </p:spPr>
        <p:txBody>
          <a:bodyPr wrap="none">
            <a:spAutoFit/>
          </a:bodyPr>
          <a:lstStyle/>
          <a:p>
            <a:r>
              <a:rPr lang="fr-BE" sz="1600"/>
              <a:t>13</a:t>
            </a:r>
            <a:endParaRPr lang="en-US" sz="1600"/>
          </a:p>
        </p:txBody>
      </p:sp>
      <p:sp>
        <p:nvSpPr>
          <p:cNvPr id="30757" name="ZoneTexte 100"/>
          <p:cNvSpPr txBox="1">
            <a:spLocks noChangeArrowheads="1"/>
          </p:cNvSpPr>
          <p:nvPr/>
        </p:nvSpPr>
        <p:spPr bwMode="auto">
          <a:xfrm>
            <a:off x="5541963" y="5792788"/>
            <a:ext cx="368300" cy="336550"/>
          </a:xfrm>
          <a:prstGeom prst="rect">
            <a:avLst/>
          </a:prstGeom>
          <a:noFill/>
          <a:ln w="9525">
            <a:noFill/>
            <a:miter lim="800000"/>
            <a:headEnd/>
            <a:tailEnd/>
          </a:ln>
        </p:spPr>
        <p:txBody>
          <a:bodyPr wrap="none">
            <a:spAutoFit/>
          </a:bodyPr>
          <a:lstStyle/>
          <a:p>
            <a:r>
              <a:rPr lang="fr-BE" sz="1600"/>
              <a:t>14</a:t>
            </a:r>
            <a:endParaRPr lang="en-US" sz="1600"/>
          </a:p>
        </p:txBody>
      </p:sp>
      <p:sp>
        <p:nvSpPr>
          <p:cNvPr id="30758" name="ZoneTexte 101"/>
          <p:cNvSpPr txBox="1">
            <a:spLocks noChangeArrowheads="1"/>
          </p:cNvSpPr>
          <p:nvPr/>
        </p:nvSpPr>
        <p:spPr bwMode="auto">
          <a:xfrm>
            <a:off x="5835650" y="5792788"/>
            <a:ext cx="368300" cy="336550"/>
          </a:xfrm>
          <a:prstGeom prst="rect">
            <a:avLst/>
          </a:prstGeom>
          <a:noFill/>
          <a:ln w="9525">
            <a:noFill/>
            <a:miter lim="800000"/>
            <a:headEnd/>
            <a:tailEnd/>
          </a:ln>
        </p:spPr>
        <p:txBody>
          <a:bodyPr wrap="none">
            <a:spAutoFit/>
          </a:bodyPr>
          <a:lstStyle/>
          <a:p>
            <a:r>
              <a:rPr lang="fr-BE" sz="1600"/>
              <a:t>15</a:t>
            </a:r>
            <a:endParaRPr lang="en-US" sz="1600"/>
          </a:p>
        </p:txBody>
      </p:sp>
      <p:sp>
        <p:nvSpPr>
          <p:cNvPr id="30759" name="ZoneTexte 102"/>
          <p:cNvSpPr txBox="1">
            <a:spLocks noChangeArrowheads="1"/>
          </p:cNvSpPr>
          <p:nvPr/>
        </p:nvSpPr>
        <p:spPr bwMode="auto">
          <a:xfrm>
            <a:off x="6129338" y="5792788"/>
            <a:ext cx="368300" cy="336550"/>
          </a:xfrm>
          <a:prstGeom prst="rect">
            <a:avLst/>
          </a:prstGeom>
          <a:noFill/>
          <a:ln w="9525">
            <a:noFill/>
            <a:miter lim="800000"/>
            <a:headEnd/>
            <a:tailEnd/>
          </a:ln>
        </p:spPr>
        <p:txBody>
          <a:bodyPr wrap="none">
            <a:spAutoFit/>
          </a:bodyPr>
          <a:lstStyle/>
          <a:p>
            <a:r>
              <a:rPr lang="fr-BE" sz="1600"/>
              <a:t>16</a:t>
            </a:r>
            <a:endParaRPr lang="en-US" sz="1600"/>
          </a:p>
        </p:txBody>
      </p:sp>
      <p:sp>
        <p:nvSpPr>
          <p:cNvPr id="30760" name="ZoneTexte 103"/>
          <p:cNvSpPr txBox="1">
            <a:spLocks noChangeArrowheads="1"/>
          </p:cNvSpPr>
          <p:nvPr/>
        </p:nvSpPr>
        <p:spPr bwMode="auto">
          <a:xfrm>
            <a:off x="6423025" y="5792788"/>
            <a:ext cx="368300" cy="336550"/>
          </a:xfrm>
          <a:prstGeom prst="rect">
            <a:avLst/>
          </a:prstGeom>
          <a:noFill/>
          <a:ln w="9525">
            <a:noFill/>
            <a:miter lim="800000"/>
            <a:headEnd/>
            <a:tailEnd/>
          </a:ln>
        </p:spPr>
        <p:txBody>
          <a:bodyPr wrap="none">
            <a:spAutoFit/>
          </a:bodyPr>
          <a:lstStyle/>
          <a:p>
            <a:r>
              <a:rPr lang="fr-BE" sz="1600"/>
              <a:t>17</a:t>
            </a:r>
            <a:endParaRPr lang="en-US" sz="1600"/>
          </a:p>
        </p:txBody>
      </p:sp>
      <p:sp>
        <p:nvSpPr>
          <p:cNvPr id="30761" name="ZoneTexte 104"/>
          <p:cNvSpPr txBox="1">
            <a:spLocks noChangeArrowheads="1"/>
          </p:cNvSpPr>
          <p:nvPr/>
        </p:nvSpPr>
        <p:spPr bwMode="auto">
          <a:xfrm>
            <a:off x="6716713" y="5792788"/>
            <a:ext cx="368300" cy="336550"/>
          </a:xfrm>
          <a:prstGeom prst="rect">
            <a:avLst/>
          </a:prstGeom>
          <a:noFill/>
          <a:ln w="9525">
            <a:noFill/>
            <a:miter lim="800000"/>
            <a:headEnd/>
            <a:tailEnd/>
          </a:ln>
        </p:spPr>
        <p:txBody>
          <a:bodyPr wrap="none">
            <a:spAutoFit/>
          </a:bodyPr>
          <a:lstStyle/>
          <a:p>
            <a:r>
              <a:rPr lang="fr-BE" sz="1600"/>
              <a:t>18</a:t>
            </a:r>
            <a:endParaRPr lang="en-US" sz="1600"/>
          </a:p>
        </p:txBody>
      </p:sp>
      <p:sp>
        <p:nvSpPr>
          <p:cNvPr id="30762" name="ZoneTexte 105"/>
          <p:cNvSpPr txBox="1">
            <a:spLocks noChangeArrowheads="1"/>
          </p:cNvSpPr>
          <p:nvPr/>
        </p:nvSpPr>
        <p:spPr bwMode="auto">
          <a:xfrm>
            <a:off x="7008813" y="5792788"/>
            <a:ext cx="368300" cy="336550"/>
          </a:xfrm>
          <a:prstGeom prst="rect">
            <a:avLst/>
          </a:prstGeom>
          <a:noFill/>
          <a:ln w="9525">
            <a:noFill/>
            <a:miter lim="800000"/>
            <a:headEnd/>
            <a:tailEnd/>
          </a:ln>
        </p:spPr>
        <p:txBody>
          <a:bodyPr wrap="none">
            <a:spAutoFit/>
          </a:bodyPr>
          <a:lstStyle/>
          <a:p>
            <a:r>
              <a:rPr lang="fr-BE" sz="1600"/>
              <a:t>19</a:t>
            </a:r>
            <a:endParaRPr lang="en-US" sz="1600"/>
          </a:p>
        </p:txBody>
      </p:sp>
      <p:sp>
        <p:nvSpPr>
          <p:cNvPr id="30763" name="ZoneTexte 106"/>
          <p:cNvSpPr txBox="1">
            <a:spLocks noChangeArrowheads="1"/>
          </p:cNvSpPr>
          <p:nvPr/>
        </p:nvSpPr>
        <p:spPr bwMode="auto">
          <a:xfrm>
            <a:off x="7300913" y="5792788"/>
            <a:ext cx="368300" cy="336550"/>
          </a:xfrm>
          <a:prstGeom prst="rect">
            <a:avLst/>
          </a:prstGeom>
          <a:noFill/>
          <a:ln w="9525">
            <a:noFill/>
            <a:miter lim="800000"/>
            <a:headEnd/>
            <a:tailEnd/>
          </a:ln>
        </p:spPr>
        <p:txBody>
          <a:bodyPr wrap="none">
            <a:spAutoFit/>
          </a:bodyPr>
          <a:lstStyle/>
          <a:p>
            <a:r>
              <a:rPr lang="fr-BE" sz="1600"/>
              <a:t>20</a:t>
            </a:r>
            <a:endParaRPr lang="en-US" sz="1600"/>
          </a:p>
        </p:txBody>
      </p:sp>
      <p:sp>
        <p:nvSpPr>
          <p:cNvPr id="30764" name="ZoneTexte 107"/>
          <p:cNvSpPr txBox="1">
            <a:spLocks noChangeArrowheads="1"/>
          </p:cNvSpPr>
          <p:nvPr/>
        </p:nvSpPr>
        <p:spPr bwMode="auto">
          <a:xfrm>
            <a:off x="7594600" y="5792788"/>
            <a:ext cx="368300" cy="336550"/>
          </a:xfrm>
          <a:prstGeom prst="rect">
            <a:avLst/>
          </a:prstGeom>
          <a:noFill/>
          <a:ln w="9525">
            <a:noFill/>
            <a:miter lim="800000"/>
            <a:headEnd/>
            <a:tailEnd/>
          </a:ln>
        </p:spPr>
        <p:txBody>
          <a:bodyPr wrap="none">
            <a:spAutoFit/>
          </a:bodyPr>
          <a:lstStyle/>
          <a:p>
            <a:r>
              <a:rPr lang="fr-BE" sz="1600"/>
              <a:t>21</a:t>
            </a:r>
            <a:endParaRPr lang="en-US" sz="1600"/>
          </a:p>
        </p:txBody>
      </p:sp>
      <p:cxnSp>
        <p:nvCxnSpPr>
          <p:cNvPr id="30765" name="Connecteur droit 113"/>
          <p:cNvCxnSpPr>
            <a:cxnSpLocks noChangeShapeType="1"/>
          </p:cNvCxnSpPr>
          <p:nvPr/>
        </p:nvCxnSpPr>
        <p:spPr bwMode="auto">
          <a:xfrm>
            <a:off x="1774825" y="5648325"/>
            <a:ext cx="0" cy="144463"/>
          </a:xfrm>
          <a:prstGeom prst="line">
            <a:avLst/>
          </a:prstGeom>
          <a:noFill/>
          <a:ln w="9525" algn="ctr">
            <a:solidFill>
              <a:schemeClr val="bg1"/>
            </a:solidFill>
            <a:round/>
            <a:headEnd/>
            <a:tailEnd/>
          </a:ln>
        </p:spPr>
      </p:cxnSp>
      <p:cxnSp>
        <p:nvCxnSpPr>
          <p:cNvPr id="30766" name="Connecteur droit 143"/>
          <p:cNvCxnSpPr>
            <a:cxnSpLocks noChangeShapeType="1"/>
          </p:cNvCxnSpPr>
          <p:nvPr/>
        </p:nvCxnSpPr>
        <p:spPr bwMode="auto">
          <a:xfrm>
            <a:off x="1504950" y="5648325"/>
            <a:ext cx="0" cy="144463"/>
          </a:xfrm>
          <a:prstGeom prst="line">
            <a:avLst/>
          </a:prstGeom>
          <a:noFill/>
          <a:ln w="9525" algn="ctr">
            <a:solidFill>
              <a:schemeClr val="bg1"/>
            </a:solidFill>
            <a:round/>
            <a:headEnd/>
            <a:tailEnd/>
          </a:ln>
        </p:spPr>
      </p:cxnSp>
      <p:sp>
        <p:nvSpPr>
          <p:cNvPr id="30767" name="ZoneTexte 78"/>
          <p:cNvSpPr txBox="1">
            <a:spLocks noChangeArrowheads="1"/>
          </p:cNvSpPr>
          <p:nvPr/>
        </p:nvSpPr>
        <p:spPr bwMode="auto">
          <a:xfrm>
            <a:off x="1503363" y="5791200"/>
            <a:ext cx="276225" cy="336550"/>
          </a:xfrm>
          <a:prstGeom prst="rect">
            <a:avLst/>
          </a:prstGeom>
          <a:noFill/>
          <a:ln w="9525">
            <a:noFill/>
            <a:miter lim="800000"/>
            <a:headEnd/>
            <a:tailEnd/>
          </a:ln>
        </p:spPr>
        <p:txBody>
          <a:bodyPr wrap="none">
            <a:spAutoFit/>
          </a:bodyPr>
          <a:lstStyle/>
          <a:p>
            <a:r>
              <a:rPr lang="fr-BE" sz="1600"/>
              <a:t>0</a:t>
            </a:r>
            <a:endParaRPr lang="en-US" sz="1600"/>
          </a:p>
        </p:txBody>
      </p:sp>
      <p:cxnSp>
        <p:nvCxnSpPr>
          <p:cNvPr id="30768" name="Connecteur droit 73"/>
          <p:cNvCxnSpPr>
            <a:cxnSpLocks noChangeShapeType="1"/>
          </p:cNvCxnSpPr>
          <p:nvPr/>
        </p:nvCxnSpPr>
        <p:spPr bwMode="auto">
          <a:xfrm>
            <a:off x="8167688" y="5678488"/>
            <a:ext cx="0" cy="142875"/>
          </a:xfrm>
          <a:prstGeom prst="line">
            <a:avLst/>
          </a:prstGeom>
          <a:noFill/>
          <a:ln w="9525" algn="ctr">
            <a:solidFill>
              <a:schemeClr val="bg1"/>
            </a:solidFill>
            <a:round/>
            <a:headEnd/>
            <a:tailEnd/>
          </a:ln>
        </p:spPr>
      </p:cxnSp>
      <p:sp>
        <p:nvSpPr>
          <p:cNvPr id="30769" name="ZoneTexte 107"/>
          <p:cNvSpPr txBox="1">
            <a:spLocks noChangeArrowheads="1"/>
          </p:cNvSpPr>
          <p:nvPr/>
        </p:nvSpPr>
        <p:spPr bwMode="auto">
          <a:xfrm>
            <a:off x="7939088" y="5791200"/>
            <a:ext cx="276225" cy="336550"/>
          </a:xfrm>
          <a:prstGeom prst="rect">
            <a:avLst/>
          </a:prstGeom>
          <a:noFill/>
          <a:ln w="9525">
            <a:noFill/>
            <a:miter lim="800000"/>
            <a:headEnd/>
            <a:tailEnd/>
          </a:ln>
        </p:spPr>
        <p:txBody>
          <a:bodyPr wrap="none">
            <a:spAutoFit/>
          </a:bodyPr>
          <a:lstStyle/>
          <a:p>
            <a:r>
              <a:rPr lang="fr-BE" sz="1600"/>
              <a:t>0</a:t>
            </a:r>
            <a:endParaRPr lang="en-US" sz="1600"/>
          </a:p>
        </p:txBody>
      </p:sp>
      <p:cxnSp>
        <p:nvCxnSpPr>
          <p:cNvPr id="30770" name="Connecteur droit 143"/>
          <p:cNvCxnSpPr>
            <a:cxnSpLocks noChangeShapeType="1"/>
          </p:cNvCxnSpPr>
          <p:nvPr/>
        </p:nvCxnSpPr>
        <p:spPr bwMode="auto">
          <a:xfrm>
            <a:off x="1277938" y="5678488"/>
            <a:ext cx="0" cy="142875"/>
          </a:xfrm>
          <a:prstGeom prst="line">
            <a:avLst/>
          </a:prstGeom>
          <a:noFill/>
          <a:ln w="9525" algn="ctr">
            <a:solidFill>
              <a:schemeClr val="bg1"/>
            </a:solidFill>
            <a:round/>
            <a:headEnd/>
            <a:tailEnd/>
          </a:ln>
        </p:spPr>
      </p:cxnSp>
      <p:cxnSp>
        <p:nvCxnSpPr>
          <p:cNvPr id="30771" name="Connecteur droit 143"/>
          <p:cNvCxnSpPr>
            <a:cxnSpLocks noChangeShapeType="1"/>
          </p:cNvCxnSpPr>
          <p:nvPr/>
        </p:nvCxnSpPr>
        <p:spPr bwMode="auto">
          <a:xfrm>
            <a:off x="1028700" y="5680075"/>
            <a:ext cx="0" cy="144463"/>
          </a:xfrm>
          <a:prstGeom prst="line">
            <a:avLst/>
          </a:prstGeom>
          <a:noFill/>
          <a:ln w="9525" algn="ctr">
            <a:solidFill>
              <a:schemeClr val="bg1"/>
            </a:solidFill>
            <a:round/>
            <a:headEnd/>
            <a:tailEnd/>
          </a:ln>
        </p:spPr>
      </p:cxnSp>
      <p:sp>
        <p:nvSpPr>
          <p:cNvPr id="30772" name="ZoneTexte 78"/>
          <p:cNvSpPr txBox="1">
            <a:spLocks noChangeArrowheads="1"/>
          </p:cNvSpPr>
          <p:nvPr/>
        </p:nvSpPr>
        <p:spPr bwMode="auto">
          <a:xfrm>
            <a:off x="1204913" y="5791200"/>
            <a:ext cx="331787" cy="336550"/>
          </a:xfrm>
          <a:prstGeom prst="rect">
            <a:avLst/>
          </a:prstGeom>
          <a:noFill/>
          <a:ln w="9525">
            <a:noFill/>
            <a:miter lim="800000"/>
            <a:headEnd/>
            <a:tailEnd/>
          </a:ln>
        </p:spPr>
        <p:txBody>
          <a:bodyPr wrap="none">
            <a:spAutoFit/>
          </a:bodyPr>
          <a:lstStyle/>
          <a:p>
            <a:r>
              <a:rPr lang="fr-BE" sz="1600"/>
              <a:t>-1</a:t>
            </a:r>
            <a:endParaRPr lang="en-US" sz="1600"/>
          </a:p>
        </p:txBody>
      </p:sp>
      <p:sp>
        <p:nvSpPr>
          <p:cNvPr id="30773" name="ZoneTexte 78"/>
          <p:cNvSpPr txBox="1">
            <a:spLocks noChangeArrowheads="1"/>
          </p:cNvSpPr>
          <p:nvPr/>
        </p:nvSpPr>
        <p:spPr bwMode="auto">
          <a:xfrm>
            <a:off x="944563" y="5792788"/>
            <a:ext cx="331787" cy="336550"/>
          </a:xfrm>
          <a:prstGeom prst="rect">
            <a:avLst/>
          </a:prstGeom>
          <a:noFill/>
          <a:ln w="9525">
            <a:noFill/>
            <a:miter lim="800000"/>
            <a:headEnd/>
            <a:tailEnd/>
          </a:ln>
        </p:spPr>
        <p:txBody>
          <a:bodyPr wrap="none">
            <a:spAutoFit/>
          </a:bodyPr>
          <a:lstStyle/>
          <a:p>
            <a:r>
              <a:rPr lang="fr-BE" sz="1600"/>
              <a:t>-2</a:t>
            </a:r>
            <a:endParaRPr lang="en-US" sz="1600"/>
          </a:p>
        </p:txBody>
      </p:sp>
      <p:sp>
        <p:nvSpPr>
          <p:cNvPr id="30774" name="ZoneTexte 78"/>
          <p:cNvSpPr txBox="1">
            <a:spLocks noChangeArrowheads="1"/>
          </p:cNvSpPr>
          <p:nvPr/>
        </p:nvSpPr>
        <p:spPr bwMode="auto">
          <a:xfrm>
            <a:off x="611188" y="5792788"/>
            <a:ext cx="331787" cy="336550"/>
          </a:xfrm>
          <a:prstGeom prst="rect">
            <a:avLst/>
          </a:prstGeom>
          <a:noFill/>
          <a:ln w="9525">
            <a:noFill/>
            <a:miter lim="800000"/>
            <a:headEnd/>
            <a:tailEnd/>
          </a:ln>
        </p:spPr>
        <p:txBody>
          <a:bodyPr wrap="none">
            <a:spAutoFit/>
          </a:bodyPr>
          <a:lstStyle/>
          <a:p>
            <a:r>
              <a:rPr lang="fr-BE" sz="1600"/>
              <a:t>-3</a:t>
            </a:r>
            <a:endParaRPr lang="en-US" sz="1600"/>
          </a:p>
        </p:txBody>
      </p:sp>
      <p:cxnSp>
        <p:nvCxnSpPr>
          <p:cNvPr id="30775" name="Connecteur droit 73"/>
          <p:cNvCxnSpPr>
            <a:cxnSpLocks noChangeShapeType="1"/>
          </p:cNvCxnSpPr>
          <p:nvPr/>
        </p:nvCxnSpPr>
        <p:spPr bwMode="auto">
          <a:xfrm>
            <a:off x="779463" y="5680075"/>
            <a:ext cx="0" cy="144463"/>
          </a:xfrm>
          <a:prstGeom prst="line">
            <a:avLst/>
          </a:prstGeom>
          <a:noFill/>
          <a:ln w="9525" algn="ctr">
            <a:solidFill>
              <a:schemeClr val="bg1"/>
            </a:solidFill>
            <a:round/>
            <a:headEnd/>
            <a:tailEnd/>
          </a:ln>
        </p:spPr>
      </p:cxnSp>
      <p:grpSp>
        <p:nvGrpSpPr>
          <p:cNvPr id="30776" name="Group 151"/>
          <p:cNvGrpSpPr>
            <a:grpSpLocks/>
          </p:cNvGrpSpPr>
          <p:nvPr/>
        </p:nvGrpSpPr>
        <p:grpSpPr bwMode="auto">
          <a:xfrm>
            <a:off x="755650" y="908050"/>
            <a:ext cx="560388" cy="4524375"/>
            <a:chOff x="476" y="572"/>
            <a:chExt cx="353" cy="2850"/>
          </a:xfrm>
        </p:grpSpPr>
        <p:sp>
          <p:nvSpPr>
            <p:cNvPr id="30979"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30980" name="Group 150"/>
            <p:cNvGrpSpPr>
              <a:grpSpLocks/>
            </p:cNvGrpSpPr>
            <p:nvPr/>
          </p:nvGrpSpPr>
          <p:grpSpPr bwMode="auto">
            <a:xfrm>
              <a:off x="476" y="572"/>
              <a:ext cx="353" cy="2800"/>
              <a:chOff x="463" y="675"/>
              <a:chExt cx="353" cy="2800"/>
            </a:xfrm>
          </p:grpSpPr>
          <p:grpSp>
            <p:nvGrpSpPr>
              <p:cNvPr id="30981" name="Group 147"/>
              <p:cNvGrpSpPr>
                <a:grpSpLocks/>
              </p:cNvGrpSpPr>
              <p:nvPr/>
            </p:nvGrpSpPr>
            <p:grpSpPr bwMode="auto">
              <a:xfrm>
                <a:off x="521" y="935"/>
                <a:ext cx="295" cy="2540"/>
                <a:chOff x="521" y="935"/>
                <a:chExt cx="295" cy="2540"/>
              </a:xfrm>
            </p:grpSpPr>
            <p:sp>
              <p:nvSpPr>
                <p:cNvPr id="30983"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30984"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30985"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30986"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30987"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30988"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30989"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30990"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30991"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30992"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30993"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30994"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30995"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30996"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30997"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30998"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30999"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31000"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31001"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31002"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31003"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31004"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31005"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31006"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31007"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31008"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31009"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31010"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31011"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31012"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31013"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31014"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31015"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1016"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1017"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31018"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31019"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31020"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30982"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30777" name="Group 312"/>
          <p:cNvGrpSpPr>
            <a:grpSpLocks/>
          </p:cNvGrpSpPr>
          <p:nvPr/>
        </p:nvGrpSpPr>
        <p:grpSpPr bwMode="auto">
          <a:xfrm>
            <a:off x="1476375" y="5445125"/>
            <a:ext cx="6338888" cy="142875"/>
            <a:chOff x="930" y="3430"/>
            <a:chExt cx="3993" cy="90"/>
          </a:xfrm>
        </p:grpSpPr>
        <p:grpSp>
          <p:nvGrpSpPr>
            <p:cNvPr id="30841" name="Group 160"/>
            <p:cNvGrpSpPr>
              <a:grpSpLocks/>
            </p:cNvGrpSpPr>
            <p:nvPr/>
          </p:nvGrpSpPr>
          <p:grpSpPr bwMode="auto">
            <a:xfrm>
              <a:off x="930" y="3430"/>
              <a:ext cx="182" cy="90"/>
              <a:chOff x="2381" y="2024"/>
              <a:chExt cx="271" cy="136"/>
            </a:xfrm>
          </p:grpSpPr>
          <p:sp>
            <p:nvSpPr>
              <p:cNvPr id="30974"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75"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76"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77"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78"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42" name="Group 174"/>
            <p:cNvGrpSpPr>
              <a:grpSpLocks/>
            </p:cNvGrpSpPr>
            <p:nvPr/>
          </p:nvGrpSpPr>
          <p:grpSpPr bwMode="auto">
            <a:xfrm>
              <a:off x="1111" y="3430"/>
              <a:ext cx="182" cy="90"/>
              <a:chOff x="2381" y="2024"/>
              <a:chExt cx="271" cy="136"/>
            </a:xfrm>
          </p:grpSpPr>
          <p:sp>
            <p:nvSpPr>
              <p:cNvPr id="30969"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70"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71"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72"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73"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43" name="Group 180"/>
            <p:cNvGrpSpPr>
              <a:grpSpLocks/>
            </p:cNvGrpSpPr>
            <p:nvPr/>
          </p:nvGrpSpPr>
          <p:grpSpPr bwMode="auto">
            <a:xfrm>
              <a:off x="1837" y="3430"/>
              <a:ext cx="182" cy="90"/>
              <a:chOff x="2381" y="2024"/>
              <a:chExt cx="271" cy="136"/>
            </a:xfrm>
          </p:grpSpPr>
          <p:sp>
            <p:nvSpPr>
              <p:cNvPr id="30964"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65"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66"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67"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68"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44" name="Group 186"/>
            <p:cNvGrpSpPr>
              <a:grpSpLocks/>
            </p:cNvGrpSpPr>
            <p:nvPr/>
          </p:nvGrpSpPr>
          <p:grpSpPr bwMode="auto">
            <a:xfrm>
              <a:off x="1474" y="3430"/>
              <a:ext cx="182" cy="90"/>
              <a:chOff x="2381" y="2024"/>
              <a:chExt cx="271" cy="136"/>
            </a:xfrm>
          </p:grpSpPr>
          <p:sp>
            <p:nvSpPr>
              <p:cNvPr id="30959"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60"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61"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62"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63"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45" name="Group 192"/>
            <p:cNvGrpSpPr>
              <a:grpSpLocks/>
            </p:cNvGrpSpPr>
            <p:nvPr/>
          </p:nvGrpSpPr>
          <p:grpSpPr bwMode="auto">
            <a:xfrm>
              <a:off x="1655" y="3430"/>
              <a:ext cx="182" cy="90"/>
              <a:chOff x="2381" y="2024"/>
              <a:chExt cx="271" cy="136"/>
            </a:xfrm>
          </p:grpSpPr>
          <p:sp>
            <p:nvSpPr>
              <p:cNvPr id="30954"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55"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56"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57"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58"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46" name="Group 198"/>
            <p:cNvGrpSpPr>
              <a:grpSpLocks/>
            </p:cNvGrpSpPr>
            <p:nvPr/>
          </p:nvGrpSpPr>
          <p:grpSpPr bwMode="auto">
            <a:xfrm>
              <a:off x="1292" y="3430"/>
              <a:ext cx="182" cy="90"/>
              <a:chOff x="2381" y="2024"/>
              <a:chExt cx="271" cy="136"/>
            </a:xfrm>
          </p:grpSpPr>
          <p:sp>
            <p:nvSpPr>
              <p:cNvPr id="30949"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50"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51"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52"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53"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47" name="Group 204"/>
            <p:cNvGrpSpPr>
              <a:grpSpLocks/>
            </p:cNvGrpSpPr>
            <p:nvPr/>
          </p:nvGrpSpPr>
          <p:grpSpPr bwMode="auto">
            <a:xfrm>
              <a:off x="2880" y="3430"/>
              <a:ext cx="182" cy="90"/>
              <a:chOff x="2381" y="2024"/>
              <a:chExt cx="271" cy="136"/>
            </a:xfrm>
          </p:grpSpPr>
          <p:sp>
            <p:nvSpPr>
              <p:cNvPr id="30944"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45"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46"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47"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48"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48" name="Group 210"/>
            <p:cNvGrpSpPr>
              <a:grpSpLocks/>
            </p:cNvGrpSpPr>
            <p:nvPr/>
          </p:nvGrpSpPr>
          <p:grpSpPr bwMode="auto">
            <a:xfrm>
              <a:off x="2699" y="3430"/>
              <a:ext cx="182" cy="90"/>
              <a:chOff x="2381" y="2024"/>
              <a:chExt cx="271" cy="136"/>
            </a:xfrm>
          </p:grpSpPr>
          <p:sp>
            <p:nvSpPr>
              <p:cNvPr id="30939"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40"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41"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42"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43"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49" name="Group 216"/>
            <p:cNvGrpSpPr>
              <a:grpSpLocks/>
            </p:cNvGrpSpPr>
            <p:nvPr/>
          </p:nvGrpSpPr>
          <p:grpSpPr bwMode="auto">
            <a:xfrm>
              <a:off x="2562" y="3430"/>
              <a:ext cx="182" cy="90"/>
              <a:chOff x="2381" y="2024"/>
              <a:chExt cx="271" cy="136"/>
            </a:xfrm>
          </p:grpSpPr>
          <p:sp>
            <p:nvSpPr>
              <p:cNvPr id="30934"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35"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36"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37"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38"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0" name="Group 222"/>
            <p:cNvGrpSpPr>
              <a:grpSpLocks/>
            </p:cNvGrpSpPr>
            <p:nvPr/>
          </p:nvGrpSpPr>
          <p:grpSpPr bwMode="auto">
            <a:xfrm>
              <a:off x="2381" y="3430"/>
              <a:ext cx="182" cy="90"/>
              <a:chOff x="2381" y="2024"/>
              <a:chExt cx="271" cy="136"/>
            </a:xfrm>
          </p:grpSpPr>
          <p:sp>
            <p:nvSpPr>
              <p:cNvPr id="30929"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30"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31"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32"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33"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1" name="Group 228"/>
            <p:cNvGrpSpPr>
              <a:grpSpLocks/>
            </p:cNvGrpSpPr>
            <p:nvPr/>
          </p:nvGrpSpPr>
          <p:grpSpPr bwMode="auto">
            <a:xfrm>
              <a:off x="2200" y="3430"/>
              <a:ext cx="182" cy="90"/>
              <a:chOff x="2381" y="2024"/>
              <a:chExt cx="271" cy="136"/>
            </a:xfrm>
          </p:grpSpPr>
          <p:sp>
            <p:nvSpPr>
              <p:cNvPr id="30924"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25"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26"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27"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28"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2" name="Group 234"/>
            <p:cNvGrpSpPr>
              <a:grpSpLocks/>
            </p:cNvGrpSpPr>
            <p:nvPr/>
          </p:nvGrpSpPr>
          <p:grpSpPr bwMode="auto">
            <a:xfrm>
              <a:off x="2018" y="3430"/>
              <a:ext cx="182" cy="90"/>
              <a:chOff x="2381" y="2024"/>
              <a:chExt cx="271" cy="136"/>
            </a:xfrm>
          </p:grpSpPr>
          <p:sp>
            <p:nvSpPr>
              <p:cNvPr id="30919"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20"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21"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22"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23"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3" name="Group 240"/>
            <p:cNvGrpSpPr>
              <a:grpSpLocks/>
            </p:cNvGrpSpPr>
            <p:nvPr/>
          </p:nvGrpSpPr>
          <p:grpSpPr bwMode="auto">
            <a:xfrm>
              <a:off x="3924" y="3430"/>
              <a:ext cx="182" cy="90"/>
              <a:chOff x="2381" y="2024"/>
              <a:chExt cx="271" cy="136"/>
            </a:xfrm>
          </p:grpSpPr>
          <p:sp>
            <p:nvSpPr>
              <p:cNvPr id="30914"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15"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16"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17"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18"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4" name="Group 246"/>
            <p:cNvGrpSpPr>
              <a:grpSpLocks/>
            </p:cNvGrpSpPr>
            <p:nvPr/>
          </p:nvGrpSpPr>
          <p:grpSpPr bwMode="auto">
            <a:xfrm>
              <a:off x="3743" y="3430"/>
              <a:ext cx="182" cy="90"/>
              <a:chOff x="2381" y="2024"/>
              <a:chExt cx="271" cy="136"/>
            </a:xfrm>
          </p:grpSpPr>
          <p:sp>
            <p:nvSpPr>
              <p:cNvPr id="30909"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10"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11"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12"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13"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5" name="Group 252"/>
            <p:cNvGrpSpPr>
              <a:grpSpLocks/>
            </p:cNvGrpSpPr>
            <p:nvPr/>
          </p:nvGrpSpPr>
          <p:grpSpPr bwMode="auto">
            <a:xfrm>
              <a:off x="3606" y="3430"/>
              <a:ext cx="182" cy="90"/>
              <a:chOff x="2381" y="2024"/>
              <a:chExt cx="271" cy="136"/>
            </a:xfrm>
          </p:grpSpPr>
          <p:sp>
            <p:nvSpPr>
              <p:cNvPr id="30904"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05"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06"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07"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08"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6" name="Group 258"/>
            <p:cNvGrpSpPr>
              <a:grpSpLocks/>
            </p:cNvGrpSpPr>
            <p:nvPr/>
          </p:nvGrpSpPr>
          <p:grpSpPr bwMode="auto">
            <a:xfrm>
              <a:off x="3425" y="3430"/>
              <a:ext cx="182" cy="90"/>
              <a:chOff x="2381" y="2024"/>
              <a:chExt cx="271" cy="136"/>
            </a:xfrm>
          </p:grpSpPr>
          <p:sp>
            <p:nvSpPr>
              <p:cNvPr id="30899"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00"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01"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02"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903"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7" name="Group 264"/>
            <p:cNvGrpSpPr>
              <a:grpSpLocks/>
            </p:cNvGrpSpPr>
            <p:nvPr/>
          </p:nvGrpSpPr>
          <p:grpSpPr bwMode="auto">
            <a:xfrm>
              <a:off x="3244" y="3430"/>
              <a:ext cx="182" cy="90"/>
              <a:chOff x="2381" y="2024"/>
              <a:chExt cx="271" cy="136"/>
            </a:xfrm>
          </p:grpSpPr>
          <p:sp>
            <p:nvSpPr>
              <p:cNvPr id="30894"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95"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96"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97"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98"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8" name="Group 270"/>
            <p:cNvGrpSpPr>
              <a:grpSpLocks/>
            </p:cNvGrpSpPr>
            <p:nvPr/>
          </p:nvGrpSpPr>
          <p:grpSpPr bwMode="auto">
            <a:xfrm>
              <a:off x="3062" y="3430"/>
              <a:ext cx="182" cy="90"/>
              <a:chOff x="2381" y="2024"/>
              <a:chExt cx="271" cy="136"/>
            </a:xfrm>
          </p:grpSpPr>
          <p:sp>
            <p:nvSpPr>
              <p:cNvPr id="30889"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90"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91"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92"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93"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59" name="Group 282"/>
            <p:cNvGrpSpPr>
              <a:grpSpLocks/>
            </p:cNvGrpSpPr>
            <p:nvPr/>
          </p:nvGrpSpPr>
          <p:grpSpPr bwMode="auto">
            <a:xfrm>
              <a:off x="4741" y="3430"/>
              <a:ext cx="182" cy="90"/>
              <a:chOff x="2381" y="2024"/>
              <a:chExt cx="271" cy="136"/>
            </a:xfrm>
          </p:grpSpPr>
          <p:sp>
            <p:nvSpPr>
              <p:cNvPr id="30884"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85"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86"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87"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88"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60" name="Group 288"/>
            <p:cNvGrpSpPr>
              <a:grpSpLocks/>
            </p:cNvGrpSpPr>
            <p:nvPr/>
          </p:nvGrpSpPr>
          <p:grpSpPr bwMode="auto">
            <a:xfrm>
              <a:off x="4604" y="3430"/>
              <a:ext cx="182" cy="90"/>
              <a:chOff x="2381" y="2024"/>
              <a:chExt cx="271" cy="136"/>
            </a:xfrm>
          </p:grpSpPr>
          <p:sp>
            <p:nvSpPr>
              <p:cNvPr id="30879"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80"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81"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82"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83"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61" name="Group 294"/>
            <p:cNvGrpSpPr>
              <a:grpSpLocks/>
            </p:cNvGrpSpPr>
            <p:nvPr/>
          </p:nvGrpSpPr>
          <p:grpSpPr bwMode="auto">
            <a:xfrm>
              <a:off x="4423" y="3430"/>
              <a:ext cx="182" cy="90"/>
              <a:chOff x="2381" y="2024"/>
              <a:chExt cx="271" cy="136"/>
            </a:xfrm>
          </p:grpSpPr>
          <p:sp>
            <p:nvSpPr>
              <p:cNvPr id="30874"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75"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76"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77"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78"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62" name="Group 300"/>
            <p:cNvGrpSpPr>
              <a:grpSpLocks/>
            </p:cNvGrpSpPr>
            <p:nvPr/>
          </p:nvGrpSpPr>
          <p:grpSpPr bwMode="auto">
            <a:xfrm>
              <a:off x="4242" y="3430"/>
              <a:ext cx="182" cy="90"/>
              <a:chOff x="2381" y="2024"/>
              <a:chExt cx="271" cy="136"/>
            </a:xfrm>
          </p:grpSpPr>
          <p:sp>
            <p:nvSpPr>
              <p:cNvPr id="30869"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70"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71"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72"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73"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863" name="Group 306"/>
            <p:cNvGrpSpPr>
              <a:grpSpLocks/>
            </p:cNvGrpSpPr>
            <p:nvPr/>
          </p:nvGrpSpPr>
          <p:grpSpPr bwMode="auto">
            <a:xfrm>
              <a:off x="4060" y="3430"/>
              <a:ext cx="182" cy="90"/>
              <a:chOff x="2381" y="2024"/>
              <a:chExt cx="271" cy="136"/>
            </a:xfrm>
          </p:grpSpPr>
          <p:sp>
            <p:nvSpPr>
              <p:cNvPr id="30864"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65"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66"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67"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68"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0778" name="Group 340"/>
          <p:cNvGrpSpPr>
            <a:grpSpLocks/>
          </p:cNvGrpSpPr>
          <p:nvPr/>
        </p:nvGrpSpPr>
        <p:grpSpPr bwMode="auto">
          <a:xfrm>
            <a:off x="1476375" y="2060575"/>
            <a:ext cx="6121400" cy="3384550"/>
            <a:chOff x="930" y="1298"/>
            <a:chExt cx="3856" cy="2132"/>
          </a:xfrm>
        </p:grpSpPr>
        <p:sp>
          <p:nvSpPr>
            <p:cNvPr id="30788"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0789" name="Group 342"/>
            <p:cNvGrpSpPr>
              <a:grpSpLocks/>
            </p:cNvGrpSpPr>
            <p:nvPr/>
          </p:nvGrpSpPr>
          <p:grpSpPr bwMode="auto">
            <a:xfrm>
              <a:off x="975" y="3158"/>
              <a:ext cx="227" cy="272"/>
              <a:chOff x="975" y="3158"/>
              <a:chExt cx="227" cy="272"/>
            </a:xfrm>
          </p:grpSpPr>
          <p:sp>
            <p:nvSpPr>
              <p:cNvPr id="30832"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33"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34"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35"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36"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37"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38"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39"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40"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0790"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0791" name="Group 343"/>
            <p:cNvGrpSpPr>
              <a:grpSpLocks/>
            </p:cNvGrpSpPr>
            <p:nvPr/>
          </p:nvGrpSpPr>
          <p:grpSpPr bwMode="auto">
            <a:xfrm>
              <a:off x="1020" y="2614"/>
              <a:ext cx="453" cy="589"/>
              <a:chOff x="975" y="2614"/>
              <a:chExt cx="453" cy="589"/>
            </a:xfrm>
          </p:grpSpPr>
          <p:sp>
            <p:nvSpPr>
              <p:cNvPr id="30823"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24"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25"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26"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27"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28"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29"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30"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31"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792" name="Group 348"/>
            <p:cNvGrpSpPr>
              <a:grpSpLocks/>
            </p:cNvGrpSpPr>
            <p:nvPr/>
          </p:nvGrpSpPr>
          <p:grpSpPr bwMode="auto">
            <a:xfrm>
              <a:off x="1429" y="2614"/>
              <a:ext cx="272" cy="136"/>
              <a:chOff x="1429" y="2614"/>
              <a:chExt cx="272" cy="136"/>
            </a:xfrm>
          </p:grpSpPr>
          <p:sp>
            <p:nvSpPr>
              <p:cNvPr id="30821"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22"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793" name="Group 349"/>
            <p:cNvGrpSpPr>
              <a:grpSpLocks/>
            </p:cNvGrpSpPr>
            <p:nvPr/>
          </p:nvGrpSpPr>
          <p:grpSpPr bwMode="auto">
            <a:xfrm>
              <a:off x="1701" y="2659"/>
              <a:ext cx="680" cy="680"/>
              <a:chOff x="1701" y="2659"/>
              <a:chExt cx="680" cy="680"/>
            </a:xfrm>
          </p:grpSpPr>
          <p:sp>
            <p:nvSpPr>
              <p:cNvPr id="30814"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15"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16"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17"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18"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19"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20"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0794"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0795" name="Group 430"/>
            <p:cNvGrpSpPr>
              <a:grpSpLocks/>
            </p:cNvGrpSpPr>
            <p:nvPr/>
          </p:nvGrpSpPr>
          <p:grpSpPr bwMode="auto">
            <a:xfrm>
              <a:off x="1549" y="1344"/>
              <a:ext cx="786" cy="802"/>
              <a:chOff x="1549" y="1344"/>
              <a:chExt cx="786" cy="802"/>
            </a:xfrm>
          </p:grpSpPr>
          <p:sp>
            <p:nvSpPr>
              <p:cNvPr id="30811"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12"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13"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796" name="Group 432"/>
            <p:cNvGrpSpPr>
              <a:grpSpLocks/>
            </p:cNvGrpSpPr>
            <p:nvPr/>
          </p:nvGrpSpPr>
          <p:grpSpPr bwMode="auto">
            <a:xfrm>
              <a:off x="2336" y="1298"/>
              <a:ext cx="725" cy="363"/>
              <a:chOff x="2336" y="1298"/>
              <a:chExt cx="725" cy="363"/>
            </a:xfrm>
          </p:grpSpPr>
          <p:sp>
            <p:nvSpPr>
              <p:cNvPr id="30809"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10" name="Oval 357"/>
              <p:cNvSpPr>
                <a:spLocks noChangeArrowheads="1"/>
              </p:cNvSpPr>
              <p:nvPr/>
            </p:nvSpPr>
            <p:spPr bwMode="auto">
              <a:xfrm>
                <a:off x="2699"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0797" name="Group 431"/>
            <p:cNvGrpSpPr>
              <a:grpSpLocks/>
            </p:cNvGrpSpPr>
            <p:nvPr/>
          </p:nvGrpSpPr>
          <p:grpSpPr bwMode="auto">
            <a:xfrm>
              <a:off x="3061" y="1389"/>
              <a:ext cx="1725" cy="1995"/>
              <a:chOff x="3061" y="1389"/>
              <a:chExt cx="1725" cy="1995"/>
            </a:xfrm>
          </p:grpSpPr>
          <p:sp>
            <p:nvSpPr>
              <p:cNvPr id="30798"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799"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00"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01"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02"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03"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04"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05"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06"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07"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0808"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26683" name="Rectangle 307"/>
          <p:cNvSpPr>
            <a:spLocks noChangeArrowheads="1"/>
          </p:cNvSpPr>
          <p:nvPr/>
        </p:nvSpPr>
        <p:spPr bwMode="auto">
          <a:xfrm>
            <a:off x="1403350" y="4149725"/>
            <a:ext cx="865188" cy="1295400"/>
          </a:xfrm>
          <a:prstGeom prst="rect">
            <a:avLst/>
          </a:prstGeom>
          <a:noFill/>
          <a:ln w="28575">
            <a:solidFill>
              <a:srgbClr val="FFFF00"/>
            </a:solidFill>
            <a:miter lim="800000"/>
            <a:headEnd/>
            <a:tailEnd/>
          </a:ln>
        </p:spPr>
        <p:txBody>
          <a:bodyPr wrap="none" anchor="ctr"/>
          <a:lstStyle/>
          <a:p>
            <a:endParaRPr lang="fr-FR" sz="1800">
              <a:solidFill>
                <a:schemeClr val="tx1"/>
              </a:solidFill>
              <a:latin typeface="Arial" charset="0"/>
            </a:endParaRPr>
          </a:p>
        </p:txBody>
      </p:sp>
      <p:sp>
        <p:nvSpPr>
          <p:cNvPr id="26684" name="Line 309"/>
          <p:cNvSpPr>
            <a:spLocks noChangeShapeType="1"/>
          </p:cNvSpPr>
          <p:nvPr/>
        </p:nvSpPr>
        <p:spPr bwMode="auto">
          <a:xfrm>
            <a:off x="2268538" y="4581525"/>
            <a:ext cx="1943100" cy="0"/>
          </a:xfrm>
          <a:prstGeom prst="line">
            <a:avLst/>
          </a:prstGeom>
          <a:noFill/>
          <a:ln w="9525">
            <a:solidFill>
              <a:srgbClr val="FFFF00"/>
            </a:solidFill>
            <a:round/>
            <a:headEnd/>
            <a:tailEnd type="triangle" w="med" len="med"/>
          </a:ln>
        </p:spPr>
        <p:txBody>
          <a:bodyPr/>
          <a:lstStyle/>
          <a:p>
            <a:endParaRPr lang="fr-FR"/>
          </a:p>
        </p:txBody>
      </p:sp>
      <p:sp>
        <p:nvSpPr>
          <p:cNvPr id="26685" name="Text Box 310"/>
          <p:cNvSpPr txBox="1">
            <a:spLocks noChangeArrowheads="1"/>
          </p:cNvSpPr>
          <p:nvPr/>
        </p:nvSpPr>
        <p:spPr bwMode="auto">
          <a:xfrm>
            <a:off x="4408488" y="4383088"/>
            <a:ext cx="1622425" cy="650875"/>
          </a:xfrm>
          <a:prstGeom prst="rect">
            <a:avLst/>
          </a:prstGeom>
          <a:noFill/>
          <a:ln w="9525">
            <a:solidFill>
              <a:schemeClr val="bg1"/>
            </a:solidFill>
            <a:miter lim="800000"/>
            <a:headEnd/>
            <a:tailEnd/>
          </a:ln>
        </p:spPr>
        <p:txBody>
          <a:bodyPr wrap="none">
            <a:spAutoFit/>
          </a:bodyPr>
          <a:lstStyle/>
          <a:p>
            <a:r>
              <a:rPr lang="fr-BE" sz="1800"/>
              <a:t>Emerging follicle </a:t>
            </a:r>
          </a:p>
          <a:p>
            <a:r>
              <a:rPr lang="fr-BE" sz="1800"/>
              <a:t>&lt; 9 mm</a:t>
            </a:r>
            <a:endParaRPr lang="fr-FR" sz="1800"/>
          </a:p>
        </p:txBody>
      </p:sp>
      <p:sp>
        <p:nvSpPr>
          <p:cNvPr id="26686" name="Rectangle 311"/>
          <p:cNvSpPr>
            <a:spLocks noChangeArrowheads="1"/>
          </p:cNvSpPr>
          <p:nvPr/>
        </p:nvSpPr>
        <p:spPr bwMode="auto">
          <a:xfrm>
            <a:off x="1908175" y="3357563"/>
            <a:ext cx="865188" cy="792162"/>
          </a:xfrm>
          <a:prstGeom prst="rect">
            <a:avLst/>
          </a:prstGeom>
          <a:noFill/>
          <a:ln w="28575">
            <a:solidFill>
              <a:srgbClr val="FFFF00"/>
            </a:solidFill>
            <a:miter lim="800000"/>
            <a:headEnd/>
            <a:tailEnd/>
          </a:ln>
        </p:spPr>
        <p:txBody>
          <a:bodyPr wrap="none" anchor="ctr"/>
          <a:lstStyle/>
          <a:p>
            <a:endParaRPr lang="fr-FR" sz="1800">
              <a:solidFill>
                <a:schemeClr val="tx1"/>
              </a:solidFill>
              <a:latin typeface="Arial" charset="0"/>
            </a:endParaRPr>
          </a:p>
        </p:txBody>
      </p:sp>
      <p:sp>
        <p:nvSpPr>
          <p:cNvPr id="26687" name="Line 312"/>
          <p:cNvSpPr>
            <a:spLocks noChangeShapeType="1"/>
          </p:cNvSpPr>
          <p:nvPr/>
        </p:nvSpPr>
        <p:spPr bwMode="auto">
          <a:xfrm>
            <a:off x="2771775" y="3716338"/>
            <a:ext cx="720725" cy="0"/>
          </a:xfrm>
          <a:prstGeom prst="line">
            <a:avLst/>
          </a:prstGeom>
          <a:noFill/>
          <a:ln w="9525">
            <a:solidFill>
              <a:srgbClr val="FFFF00"/>
            </a:solidFill>
            <a:round/>
            <a:headEnd/>
            <a:tailEnd type="triangle" w="med" len="med"/>
          </a:ln>
        </p:spPr>
        <p:txBody>
          <a:bodyPr/>
          <a:lstStyle/>
          <a:p>
            <a:endParaRPr lang="fr-FR"/>
          </a:p>
        </p:txBody>
      </p:sp>
      <p:sp>
        <p:nvSpPr>
          <p:cNvPr id="26688" name="Text Box 313"/>
          <p:cNvSpPr txBox="1">
            <a:spLocks noChangeArrowheads="1"/>
          </p:cNvSpPr>
          <p:nvPr/>
        </p:nvSpPr>
        <p:spPr bwMode="auto">
          <a:xfrm>
            <a:off x="3635375" y="3357563"/>
            <a:ext cx="1570038" cy="650875"/>
          </a:xfrm>
          <a:prstGeom prst="rect">
            <a:avLst/>
          </a:prstGeom>
          <a:noFill/>
          <a:ln w="9525">
            <a:solidFill>
              <a:schemeClr val="bg1"/>
            </a:solidFill>
            <a:miter lim="800000"/>
            <a:headEnd/>
            <a:tailEnd/>
          </a:ln>
        </p:spPr>
        <p:txBody>
          <a:bodyPr wrap="none">
            <a:spAutoFit/>
          </a:bodyPr>
          <a:lstStyle/>
          <a:p>
            <a:r>
              <a:rPr lang="fr-BE" sz="1800"/>
              <a:t>Dominant follicle</a:t>
            </a:r>
          </a:p>
          <a:p>
            <a:r>
              <a:rPr lang="fr-BE" sz="1800"/>
              <a:t>8 à 10 mm</a:t>
            </a:r>
            <a:endParaRPr lang="fr-FR" sz="1800"/>
          </a:p>
        </p:txBody>
      </p:sp>
      <p:sp>
        <p:nvSpPr>
          <p:cNvPr id="26689" name="Rectangle 314"/>
          <p:cNvSpPr>
            <a:spLocks noChangeArrowheads="1"/>
          </p:cNvSpPr>
          <p:nvPr/>
        </p:nvSpPr>
        <p:spPr bwMode="auto">
          <a:xfrm>
            <a:off x="2411413" y="1916113"/>
            <a:ext cx="3024187" cy="1296987"/>
          </a:xfrm>
          <a:prstGeom prst="rect">
            <a:avLst/>
          </a:prstGeom>
          <a:noFill/>
          <a:ln w="28575">
            <a:solidFill>
              <a:srgbClr val="FFFF00"/>
            </a:solidFill>
            <a:miter lim="800000"/>
            <a:headEnd/>
            <a:tailEnd/>
          </a:ln>
        </p:spPr>
        <p:txBody>
          <a:bodyPr wrap="none" anchor="ctr"/>
          <a:lstStyle/>
          <a:p>
            <a:endParaRPr lang="fr-FR" sz="1800">
              <a:solidFill>
                <a:schemeClr val="tx1"/>
              </a:solidFill>
              <a:latin typeface="Arial" charset="0"/>
            </a:endParaRPr>
          </a:p>
        </p:txBody>
      </p:sp>
      <p:sp>
        <p:nvSpPr>
          <p:cNvPr id="26690" name="Text Box 315"/>
          <p:cNvSpPr txBox="1">
            <a:spLocks noChangeArrowheads="1"/>
          </p:cNvSpPr>
          <p:nvPr/>
        </p:nvSpPr>
        <p:spPr bwMode="auto">
          <a:xfrm>
            <a:off x="6443663" y="1557338"/>
            <a:ext cx="2312987" cy="650875"/>
          </a:xfrm>
          <a:prstGeom prst="rect">
            <a:avLst/>
          </a:prstGeom>
          <a:noFill/>
          <a:ln w="9525">
            <a:solidFill>
              <a:schemeClr val="bg1"/>
            </a:solidFill>
            <a:miter lim="800000"/>
            <a:headEnd/>
            <a:tailEnd/>
          </a:ln>
        </p:spPr>
        <p:txBody>
          <a:bodyPr wrap="none">
            <a:spAutoFit/>
          </a:bodyPr>
          <a:lstStyle/>
          <a:p>
            <a:r>
              <a:rPr lang="fr-BE" sz="1800"/>
              <a:t>Potential ovulatory follicle</a:t>
            </a:r>
          </a:p>
          <a:p>
            <a:r>
              <a:rPr lang="fr-BE" sz="1800"/>
              <a:t>10 à 20 mm</a:t>
            </a:r>
            <a:endParaRPr lang="fr-FR" sz="1800"/>
          </a:p>
        </p:txBody>
      </p:sp>
      <p:sp>
        <p:nvSpPr>
          <p:cNvPr id="26691" name="Line 316"/>
          <p:cNvSpPr>
            <a:spLocks noChangeShapeType="1"/>
          </p:cNvSpPr>
          <p:nvPr/>
        </p:nvSpPr>
        <p:spPr bwMode="auto">
          <a:xfrm>
            <a:off x="5435600" y="2133600"/>
            <a:ext cx="1008063" cy="0"/>
          </a:xfrm>
          <a:prstGeom prst="line">
            <a:avLst/>
          </a:prstGeom>
          <a:noFill/>
          <a:ln w="9525">
            <a:solidFill>
              <a:srgbClr val="FFFF00"/>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3" grpId="0" animBg="1"/>
      <p:bldP spid="26684" grpId="0" animBg="1"/>
      <p:bldP spid="26685" grpId="0" animBg="1"/>
      <p:bldP spid="26686" grpId="0" animBg="1"/>
      <p:bldP spid="26687" grpId="0" animBg="1"/>
      <p:bldP spid="26688" grpId="0" animBg="1"/>
      <p:bldP spid="26689" grpId="0" animBg="1"/>
      <p:bldP spid="26690" grpId="0" animBg="1"/>
      <p:bldP spid="266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99"/>
          <p:cNvSpPr txBox="1">
            <a:spLocks noChangeArrowheads="1"/>
          </p:cNvSpPr>
          <p:nvPr/>
        </p:nvSpPr>
        <p:spPr bwMode="auto">
          <a:xfrm>
            <a:off x="468313" y="188913"/>
            <a:ext cx="4719637" cy="498475"/>
          </a:xfrm>
          <a:prstGeom prst="rect">
            <a:avLst/>
          </a:prstGeom>
          <a:solidFill>
            <a:srgbClr val="000066"/>
          </a:solidFill>
          <a:ln w="9525">
            <a:solidFill>
              <a:schemeClr val="bg2"/>
            </a:solidFill>
            <a:miter lim="800000"/>
            <a:headEnd/>
            <a:tailEnd/>
          </a:ln>
        </p:spPr>
        <p:txBody>
          <a:bodyPr wrap="none">
            <a:spAutoFit/>
          </a:bodyPr>
          <a:lstStyle/>
          <a:p>
            <a:r>
              <a:rPr lang="fr-BE"/>
              <a:t>Anoestrus type I (« inactive ovaries »)</a:t>
            </a:r>
            <a:endParaRPr lang="fr-FR"/>
          </a:p>
        </p:txBody>
      </p:sp>
      <p:cxnSp>
        <p:nvCxnSpPr>
          <p:cNvPr id="32770" name="Connecteur droit 50"/>
          <p:cNvCxnSpPr>
            <a:cxnSpLocks noChangeShapeType="1"/>
          </p:cNvCxnSpPr>
          <p:nvPr/>
        </p:nvCxnSpPr>
        <p:spPr bwMode="auto">
          <a:xfrm>
            <a:off x="779463" y="5680075"/>
            <a:ext cx="7634287" cy="0"/>
          </a:xfrm>
          <a:prstGeom prst="line">
            <a:avLst/>
          </a:prstGeom>
          <a:noFill/>
          <a:ln w="9525" algn="ctr">
            <a:solidFill>
              <a:schemeClr val="bg1"/>
            </a:solidFill>
            <a:round/>
            <a:headEnd/>
            <a:tailEnd/>
          </a:ln>
        </p:spPr>
      </p:cxnSp>
      <p:cxnSp>
        <p:nvCxnSpPr>
          <p:cNvPr id="32771" name="Connecteur droit 52"/>
          <p:cNvCxnSpPr>
            <a:cxnSpLocks noChangeShapeType="1"/>
          </p:cNvCxnSpPr>
          <p:nvPr/>
        </p:nvCxnSpPr>
        <p:spPr bwMode="auto">
          <a:xfrm>
            <a:off x="2022475" y="5648325"/>
            <a:ext cx="0" cy="144463"/>
          </a:xfrm>
          <a:prstGeom prst="line">
            <a:avLst/>
          </a:prstGeom>
          <a:noFill/>
          <a:ln w="9525" algn="ctr">
            <a:solidFill>
              <a:schemeClr val="bg1"/>
            </a:solidFill>
            <a:round/>
            <a:headEnd/>
            <a:tailEnd/>
          </a:ln>
        </p:spPr>
      </p:cxnSp>
      <p:cxnSp>
        <p:nvCxnSpPr>
          <p:cNvPr id="32772" name="Connecteur droit 53"/>
          <p:cNvCxnSpPr>
            <a:cxnSpLocks noChangeShapeType="1"/>
          </p:cNvCxnSpPr>
          <p:nvPr/>
        </p:nvCxnSpPr>
        <p:spPr bwMode="auto">
          <a:xfrm>
            <a:off x="2316163" y="5648325"/>
            <a:ext cx="0" cy="144463"/>
          </a:xfrm>
          <a:prstGeom prst="line">
            <a:avLst/>
          </a:prstGeom>
          <a:noFill/>
          <a:ln w="9525" algn="ctr">
            <a:solidFill>
              <a:schemeClr val="bg1"/>
            </a:solidFill>
            <a:round/>
            <a:headEnd/>
            <a:tailEnd/>
          </a:ln>
        </p:spPr>
      </p:cxnSp>
      <p:cxnSp>
        <p:nvCxnSpPr>
          <p:cNvPr id="32773" name="Connecteur droit 54"/>
          <p:cNvCxnSpPr>
            <a:cxnSpLocks noChangeShapeType="1"/>
          </p:cNvCxnSpPr>
          <p:nvPr/>
        </p:nvCxnSpPr>
        <p:spPr bwMode="auto">
          <a:xfrm>
            <a:off x="2609850" y="5648325"/>
            <a:ext cx="0" cy="144463"/>
          </a:xfrm>
          <a:prstGeom prst="line">
            <a:avLst/>
          </a:prstGeom>
          <a:noFill/>
          <a:ln w="9525" algn="ctr">
            <a:solidFill>
              <a:schemeClr val="bg1"/>
            </a:solidFill>
            <a:round/>
            <a:headEnd/>
            <a:tailEnd/>
          </a:ln>
        </p:spPr>
      </p:cxnSp>
      <p:cxnSp>
        <p:nvCxnSpPr>
          <p:cNvPr id="32774" name="Connecteur droit 55"/>
          <p:cNvCxnSpPr>
            <a:cxnSpLocks noChangeShapeType="1"/>
          </p:cNvCxnSpPr>
          <p:nvPr/>
        </p:nvCxnSpPr>
        <p:spPr bwMode="auto">
          <a:xfrm>
            <a:off x="2903538" y="5648325"/>
            <a:ext cx="0" cy="144463"/>
          </a:xfrm>
          <a:prstGeom prst="line">
            <a:avLst/>
          </a:prstGeom>
          <a:noFill/>
          <a:ln w="9525" algn="ctr">
            <a:solidFill>
              <a:schemeClr val="bg1"/>
            </a:solidFill>
            <a:round/>
            <a:headEnd/>
            <a:tailEnd/>
          </a:ln>
        </p:spPr>
      </p:cxnSp>
      <p:cxnSp>
        <p:nvCxnSpPr>
          <p:cNvPr id="32775" name="Connecteur droit 56"/>
          <p:cNvCxnSpPr>
            <a:cxnSpLocks noChangeShapeType="1"/>
          </p:cNvCxnSpPr>
          <p:nvPr/>
        </p:nvCxnSpPr>
        <p:spPr bwMode="auto">
          <a:xfrm>
            <a:off x="3195638" y="5648325"/>
            <a:ext cx="0" cy="144463"/>
          </a:xfrm>
          <a:prstGeom prst="line">
            <a:avLst/>
          </a:prstGeom>
          <a:noFill/>
          <a:ln w="9525" algn="ctr">
            <a:solidFill>
              <a:schemeClr val="bg1"/>
            </a:solidFill>
            <a:round/>
            <a:headEnd/>
            <a:tailEnd/>
          </a:ln>
        </p:spPr>
      </p:cxnSp>
      <p:cxnSp>
        <p:nvCxnSpPr>
          <p:cNvPr id="32776" name="Connecteur droit 57"/>
          <p:cNvCxnSpPr>
            <a:cxnSpLocks noChangeShapeType="1"/>
          </p:cNvCxnSpPr>
          <p:nvPr/>
        </p:nvCxnSpPr>
        <p:spPr bwMode="auto">
          <a:xfrm>
            <a:off x="3489325" y="5648325"/>
            <a:ext cx="0" cy="144463"/>
          </a:xfrm>
          <a:prstGeom prst="line">
            <a:avLst/>
          </a:prstGeom>
          <a:noFill/>
          <a:ln w="9525" algn="ctr">
            <a:solidFill>
              <a:schemeClr val="bg1"/>
            </a:solidFill>
            <a:round/>
            <a:headEnd/>
            <a:tailEnd/>
          </a:ln>
        </p:spPr>
      </p:cxnSp>
      <p:cxnSp>
        <p:nvCxnSpPr>
          <p:cNvPr id="32777" name="Connecteur droit 58"/>
          <p:cNvCxnSpPr>
            <a:cxnSpLocks noChangeShapeType="1"/>
          </p:cNvCxnSpPr>
          <p:nvPr/>
        </p:nvCxnSpPr>
        <p:spPr bwMode="auto">
          <a:xfrm>
            <a:off x="3779838" y="5648325"/>
            <a:ext cx="0" cy="144463"/>
          </a:xfrm>
          <a:prstGeom prst="line">
            <a:avLst/>
          </a:prstGeom>
          <a:noFill/>
          <a:ln w="9525" algn="ctr">
            <a:solidFill>
              <a:schemeClr val="bg1"/>
            </a:solidFill>
            <a:round/>
            <a:headEnd/>
            <a:tailEnd/>
          </a:ln>
        </p:spPr>
      </p:cxnSp>
      <p:cxnSp>
        <p:nvCxnSpPr>
          <p:cNvPr id="32778" name="Connecteur droit 60"/>
          <p:cNvCxnSpPr>
            <a:cxnSpLocks noChangeShapeType="1"/>
          </p:cNvCxnSpPr>
          <p:nvPr/>
        </p:nvCxnSpPr>
        <p:spPr bwMode="auto">
          <a:xfrm>
            <a:off x="4078288" y="5648325"/>
            <a:ext cx="0" cy="144463"/>
          </a:xfrm>
          <a:prstGeom prst="line">
            <a:avLst/>
          </a:prstGeom>
          <a:noFill/>
          <a:ln w="9525" algn="ctr">
            <a:solidFill>
              <a:schemeClr val="bg1"/>
            </a:solidFill>
            <a:round/>
            <a:headEnd/>
            <a:tailEnd/>
          </a:ln>
        </p:spPr>
      </p:cxnSp>
      <p:cxnSp>
        <p:nvCxnSpPr>
          <p:cNvPr id="32779" name="Connecteur droit 61"/>
          <p:cNvCxnSpPr>
            <a:cxnSpLocks noChangeShapeType="1"/>
          </p:cNvCxnSpPr>
          <p:nvPr/>
        </p:nvCxnSpPr>
        <p:spPr bwMode="auto">
          <a:xfrm>
            <a:off x="4368800" y="5648325"/>
            <a:ext cx="0" cy="144463"/>
          </a:xfrm>
          <a:prstGeom prst="line">
            <a:avLst/>
          </a:prstGeom>
          <a:noFill/>
          <a:ln w="9525" algn="ctr">
            <a:solidFill>
              <a:schemeClr val="bg1"/>
            </a:solidFill>
            <a:round/>
            <a:headEnd/>
            <a:tailEnd/>
          </a:ln>
        </p:spPr>
      </p:cxnSp>
      <p:cxnSp>
        <p:nvCxnSpPr>
          <p:cNvPr id="32780" name="Connecteur droit 62"/>
          <p:cNvCxnSpPr>
            <a:cxnSpLocks noChangeShapeType="1"/>
          </p:cNvCxnSpPr>
          <p:nvPr/>
        </p:nvCxnSpPr>
        <p:spPr bwMode="auto">
          <a:xfrm>
            <a:off x="4664075" y="5648325"/>
            <a:ext cx="0" cy="144463"/>
          </a:xfrm>
          <a:prstGeom prst="line">
            <a:avLst/>
          </a:prstGeom>
          <a:noFill/>
          <a:ln w="9525" algn="ctr">
            <a:solidFill>
              <a:schemeClr val="bg1"/>
            </a:solidFill>
            <a:round/>
            <a:headEnd/>
            <a:tailEnd/>
          </a:ln>
        </p:spPr>
      </p:cxnSp>
      <p:cxnSp>
        <p:nvCxnSpPr>
          <p:cNvPr id="32781" name="Connecteur droit 63"/>
          <p:cNvCxnSpPr>
            <a:cxnSpLocks noChangeShapeType="1"/>
          </p:cNvCxnSpPr>
          <p:nvPr/>
        </p:nvCxnSpPr>
        <p:spPr bwMode="auto">
          <a:xfrm>
            <a:off x="4954588" y="5648325"/>
            <a:ext cx="0" cy="144463"/>
          </a:xfrm>
          <a:prstGeom prst="line">
            <a:avLst/>
          </a:prstGeom>
          <a:noFill/>
          <a:ln w="9525" algn="ctr">
            <a:solidFill>
              <a:schemeClr val="bg1"/>
            </a:solidFill>
            <a:round/>
            <a:headEnd/>
            <a:tailEnd/>
          </a:ln>
        </p:spPr>
      </p:cxnSp>
      <p:cxnSp>
        <p:nvCxnSpPr>
          <p:cNvPr id="32782" name="Connecteur droit 64"/>
          <p:cNvCxnSpPr>
            <a:cxnSpLocks noChangeShapeType="1"/>
          </p:cNvCxnSpPr>
          <p:nvPr/>
        </p:nvCxnSpPr>
        <p:spPr bwMode="auto">
          <a:xfrm>
            <a:off x="5249863" y="5648325"/>
            <a:ext cx="0" cy="144463"/>
          </a:xfrm>
          <a:prstGeom prst="line">
            <a:avLst/>
          </a:prstGeom>
          <a:noFill/>
          <a:ln w="9525" algn="ctr">
            <a:solidFill>
              <a:schemeClr val="bg1"/>
            </a:solidFill>
            <a:round/>
            <a:headEnd/>
            <a:tailEnd/>
          </a:ln>
        </p:spPr>
      </p:cxnSp>
      <p:cxnSp>
        <p:nvCxnSpPr>
          <p:cNvPr id="32783" name="Connecteur droit 65"/>
          <p:cNvCxnSpPr>
            <a:cxnSpLocks noChangeShapeType="1"/>
          </p:cNvCxnSpPr>
          <p:nvPr/>
        </p:nvCxnSpPr>
        <p:spPr bwMode="auto">
          <a:xfrm>
            <a:off x="5541963" y="5648325"/>
            <a:ext cx="0" cy="144463"/>
          </a:xfrm>
          <a:prstGeom prst="line">
            <a:avLst/>
          </a:prstGeom>
          <a:noFill/>
          <a:ln w="9525" algn="ctr">
            <a:solidFill>
              <a:schemeClr val="bg1"/>
            </a:solidFill>
            <a:round/>
            <a:headEnd/>
            <a:tailEnd/>
          </a:ln>
        </p:spPr>
      </p:cxnSp>
      <p:cxnSp>
        <p:nvCxnSpPr>
          <p:cNvPr id="32784" name="Connecteur droit 66"/>
          <p:cNvCxnSpPr>
            <a:cxnSpLocks noChangeShapeType="1"/>
          </p:cNvCxnSpPr>
          <p:nvPr/>
        </p:nvCxnSpPr>
        <p:spPr bwMode="auto">
          <a:xfrm>
            <a:off x="5835650" y="5648325"/>
            <a:ext cx="0" cy="144463"/>
          </a:xfrm>
          <a:prstGeom prst="line">
            <a:avLst/>
          </a:prstGeom>
          <a:noFill/>
          <a:ln w="9525" algn="ctr">
            <a:solidFill>
              <a:schemeClr val="bg1"/>
            </a:solidFill>
            <a:round/>
            <a:headEnd/>
            <a:tailEnd/>
          </a:ln>
        </p:spPr>
      </p:cxnSp>
      <p:cxnSp>
        <p:nvCxnSpPr>
          <p:cNvPr id="32785" name="Connecteur droit 67"/>
          <p:cNvCxnSpPr>
            <a:cxnSpLocks noChangeShapeType="1"/>
          </p:cNvCxnSpPr>
          <p:nvPr/>
        </p:nvCxnSpPr>
        <p:spPr bwMode="auto">
          <a:xfrm>
            <a:off x="6129338" y="5648325"/>
            <a:ext cx="0" cy="144463"/>
          </a:xfrm>
          <a:prstGeom prst="line">
            <a:avLst/>
          </a:prstGeom>
          <a:noFill/>
          <a:ln w="9525" algn="ctr">
            <a:solidFill>
              <a:schemeClr val="bg1"/>
            </a:solidFill>
            <a:round/>
            <a:headEnd/>
            <a:tailEnd/>
          </a:ln>
        </p:spPr>
      </p:cxnSp>
      <p:cxnSp>
        <p:nvCxnSpPr>
          <p:cNvPr id="32786" name="Connecteur droit 68"/>
          <p:cNvCxnSpPr>
            <a:cxnSpLocks noChangeShapeType="1"/>
          </p:cNvCxnSpPr>
          <p:nvPr/>
        </p:nvCxnSpPr>
        <p:spPr bwMode="auto">
          <a:xfrm>
            <a:off x="6423025" y="5648325"/>
            <a:ext cx="0" cy="144463"/>
          </a:xfrm>
          <a:prstGeom prst="line">
            <a:avLst/>
          </a:prstGeom>
          <a:noFill/>
          <a:ln w="9525" algn="ctr">
            <a:solidFill>
              <a:schemeClr val="bg1"/>
            </a:solidFill>
            <a:round/>
            <a:headEnd/>
            <a:tailEnd/>
          </a:ln>
        </p:spPr>
      </p:cxnSp>
      <p:cxnSp>
        <p:nvCxnSpPr>
          <p:cNvPr id="32787" name="Connecteur droit 69"/>
          <p:cNvCxnSpPr>
            <a:cxnSpLocks noChangeShapeType="1"/>
          </p:cNvCxnSpPr>
          <p:nvPr/>
        </p:nvCxnSpPr>
        <p:spPr bwMode="auto">
          <a:xfrm>
            <a:off x="6716713" y="5648325"/>
            <a:ext cx="0" cy="144463"/>
          </a:xfrm>
          <a:prstGeom prst="line">
            <a:avLst/>
          </a:prstGeom>
          <a:noFill/>
          <a:ln w="9525" algn="ctr">
            <a:solidFill>
              <a:schemeClr val="bg1"/>
            </a:solidFill>
            <a:round/>
            <a:headEnd/>
            <a:tailEnd/>
          </a:ln>
        </p:spPr>
      </p:cxnSp>
      <p:cxnSp>
        <p:nvCxnSpPr>
          <p:cNvPr id="32788" name="Connecteur droit 70"/>
          <p:cNvCxnSpPr>
            <a:cxnSpLocks noChangeShapeType="1"/>
          </p:cNvCxnSpPr>
          <p:nvPr/>
        </p:nvCxnSpPr>
        <p:spPr bwMode="auto">
          <a:xfrm>
            <a:off x="7008813" y="5648325"/>
            <a:ext cx="0" cy="144463"/>
          </a:xfrm>
          <a:prstGeom prst="line">
            <a:avLst/>
          </a:prstGeom>
          <a:noFill/>
          <a:ln w="9525" algn="ctr">
            <a:solidFill>
              <a:schemeClr val="bg1"/>
            </a:solidFill>
            <a:round/>
            <a:headEnd/>
            <a:tailEnd/>
          </a:ln>
        </p:spPr>
      </p:cxnSp>
      <p:cxnSp>
        <p:nvCxnSpPr>
          <p:cNvPr id="32789" name="Connecteur droit 71"/>
          <p:cNvCxnSpPr>
            <a:cxnSpLocks noChangeShapeType="1"/>
          </p:cNvCxnSpPr>
          <p:nvPr/>
        </p:nvCxnSpPr>
        <p:spPr bwMode="auto">
          <a:xfrm>
            <a:off x="7300913" y="5648325"/>
            <a:ext cx="0" cy="144463"/>
          </a:xfrm>
          <a:prstGeom prst="line">
            <a:avLst/>
          </a:prstGeom>
          <a:noFill/>
          <a:ln w="9525" algn="ctr">
            <a:solidFill>
              <a:schemeClr val="bg1"/>
            </a:solidFill>
            <a:round/>
            <a:headEnd/>
            <a:tailEnd/>
          </a:ln>
        </p:spPr>
      </p:cxnSp>
      <p:cxnSp>
        <p:nvCxnSpPr>
          <p:cNvPr id="32790" name="Connecteur droit 72"/>
          <p:cNvCxnSpPr>
            <a:cxnSpLocks noChangeShapeType="1"/>
          </p:cNvCxnSpPr>
          <p:nvPr/>
        </p:nvCxnSpPr>
        <p:spPr bwMode="auto">
          <a:xfrm>
            <a:off x="7594600" y="5648325"/>
            <a:ext cx="0" cy="144463"/>
          </a:xfrm>
          <a:prstGeom prst="line">
            <a:avLst/>
          </a:prstGeom>
          <a:noFill/>
          <a:ln w="9525" algn="ctr">
            <a:solidFill>
              <a:schemeClr val="bg1"/>
            </a:solidFill>
            <a:round/>
            <a:headEnd/>
            <a:tailEnd/>
          </a:ln>
        </p:spPr>
      </p:cxnSp>
      <p:cxnSp>
        <p:nvCxnSpPr>
          <p:cNvPr id="32791" name="Connecteur droit 73"/>
          <p:cNvCxnSpPr>
            <a:cxnSpLocks noChangeShapeType="1"/>
          </p:cNvCxnSpPr>
          <p:nvPr/>
        </p:nvCxnSpPr>
        <p:spPr bwMode="auto">
          <a:xfrm>
            <a:off x="7888288" y="5648325"/>
            <a:ext cx="0" cy="144463"/>
          </a:xfrm>
          <a:prstGeom prst="line">
            <a:avLst/>
          </a:prstGeom>
          <a:noFill/>
          <a:ln w="9525" algn="ctr">
            <a:solidFill>
              <a:schemeClr val="bg1"/>
            </a:solidFill>
            <a:round/>
            <a:headEnd/>
            <a:tailEnd/>
          </a:ln>
        </p:spPr>
      </p:cxnSp>
      <p:cxnSp>
        <p:nvCxnSpPr>
          <p:cNvPr id="32792" name="Connecteur droit 113"/>
          <p:cNvCxnSpPr>
            <a:cxnSpLocks noChangeShapeType="1"/>
          </p:cNvCxnSpPr>
          <p:nvPr/>
        </p:nvCxnSpPr>
        <p:spPr bwMode="auto">
          <a:xfrm>
            <a:off x="1774825" y="5648325"/>
            <a:ext cx="0" cy="144463"/>
          </a:xfrm>
          <a:prstGeom prst="line">
            <a:avLst/>
          </a:prstGeom>
          <a:noFill/>
          <a:ln w="9525" algn="ctr">
            <a:solidFill>
              <a:schemeClr val="bg1"/>
            </a:solidFill>
            <a:round/>
            <a:headEnd/>
            <a:tailEnd/>
          </a:ln>
        </p:spPr>
      </p:cxnSp>
      <p:cxnSp>
        <p:nvCxnSpPr>
          <p:cNvPr id="32793" name="Connecteur droit 143"/>
          <p:cNvCxnSpPr>
            <a:cxnSpLocks noChangeShapeType="1"/>
          </p:cNvCxnSpPr>
          <p:nvPr/>
        </p:nvCxnSpPr>
        <p:spPr bwMode="auto">
          <a:xfrm>
            <a:off x="1504950" y="5648325"/>
            <a:ext cx="0" cy="144463"/>
          </a:xfrm>
          <a:prstGeom prst="line">
            <a:avLst/>
          </a:prstGeom>
          <a:noFill/>
          <a:ln w="9525" algn="ctr">
            <a:solidFill>
              <a:schemeClr val="bg1"/>
            </a:solidFill>
            <a:round/>
            <a:headEnd/>
            <a:tailEnd/>
          </a:ln>
        </p:spPr>
      </p:cxnSp>
      <p:cxnSp>
        <p:nvCxnSpPr>
          <p:cNvPr id="32794" name="Connecteur droit 73"/>
          <p:cNvCxnSpPr>
            <a:cxnSpLocks noChangeShapeType="1"/>
          </p:cNvCxnSpPr>
          <p:nvPr/>
        </p:nvCxnSpPr>
        <p:spPr bwMode="auto">
          <a:xfrm>
            <a:off x="8167688" y="5678488"/>
            <a:ext cx="0" cy="142875"/>
          </a:xfrm>
          <a:prstGeom prst="line">
            <a:avLst/>
          </a:prstGeom>
          <a:noFill/>
          <a:ln w="9525" algn="ctr">
            <a:solidFill>
              <a:schemeClr val="bg1"/>
            </a:solidFill>
            <a:round/>
            <a:headEnd/>
            <a:tailEnd/>
          </a:ln>
        </p:spPr>
      </p:cxnSp>
      <p:cxnSp>
        <p:nvCxnSpPr>
          <p:cNvPr id="32795" name="Connecteur droit 143"/>
          <p:cNvCxnSpPr>
            <a:cxnSpLocks noChangeShapeType="1"/>
          </p:cNvCxnSpPr>
          <p:nvPr/>
        </p:nvCxnSpPr>
        <p:spPr bwMode="auto">
          <a:xfrm>
            <a:off x="1277938" y="5678488"/>
            <a:ext cx="0" cy="142875"/>
          </a:xfrm>
          <a:prstGeom prst="line">
            <a:avLst/>
          </a:prstGeom>
          <a:noFill/>
          <a:ln w="9525" algn="ctr">
            <a:solidFill>
              <a:schemeClr val="bg1"/>
            </a:solidFill>
            <a:round/>
            <a:headEnd/>
            <a:tailEnd/>
          </a:ln>
        </p:spPr>
      </p:cxnSp>
      <p:cxnSp>
        <p:nvCxnSpPr>
          <p:cNvPr id="32796" name="Connecteur droit 143"/>
          <p:cNvCxnSpPr>
            <a:cxnSpLocks noChangeShapeType="1"/>
          </p:cNvCxnSpPr>
          <p:nvPr/>
        </p:nvCxnSpPr>
        <p:spPr bwMode="auto">
          <a:xfrm>
            <a:off x="1028700" y="5680075"/>
            <a:ext cx="0" cy="144463"/>
          </a:xfrm>
          <a:prstGeom prst="line">
            <a:avLst/>
          </a:prstGeom>
          <a:noFill/>
          <a:ln w="9525" algn="ctr">
            <a:solidFill>
              <a:schemeClr val="bg1"/>
            </a:solidFill>
            <a:round/>
            <a:headEnd/>
            <a:tailEnd/>
          </a:ln>
        </p:spPr>
      </p:cxnSp>
      <p:cxnSp>
        <p:nvCxnSpPr>
          <p:cNvPr id="32797" name="Connecteur droit 73"/>
          <p:cNvCxnSpPr>
            <a:cxnSpLocks noChangeShapeType="1"/>
          </p:cNvCxnSpPr>
          <p:nvPr/>
        </p:nvCxnSpPr>
        <p:spPr bwMode="auto">
          <a:xfrm>
            <a:off x="779463" y="5680075"/>
            <a:ext cx="0" cy="144463"/>
          </a:xfrm>
          <a:prstGeom prst="line">
            <a:avLst/>
          </a:prstGeom>
          <a:noFill/>
          <a:ln w="9525" algn="ctr">
            <a:solidFill>
              <a:schemeClr val="bg1"/>
            </a:solidFill>
            <a:round/>
            <a:headEnd/>
            <a:tailEnd/>
          </a:ln>
        </p:spPr>
      </p:cxnSp>
      <p:grpSp>
        <p:nvGrpSpPr>
          <p:cNvPr id="32798" name="Group 151"/>
          <p:cNvGrpSpPr>
            <a:grpSpLocks/>
          </p:cNvGrpSpPr>
          <p:nvPr/>
        </p:nvGrpSpPr>
        <p:grpSpPr bwMode="auto">
          <a:xfrm>
            <a:off x="755650" y="908050"/>
            <a:ext cx="560388" cy="4524375"/>
            <a:chOff x="476" y="572"/>
            <a:chExt cx="353" cy="2850"/>
          </a:xfrm>
        </p:grpSpPr>
        <p:sp>
          <p:nvSpPr>
            <p:cNvPr id="32976"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32977" name="Group 150"/>
            <p:cNvGrpSpPr>
              <a:grpSpLocks/>
            </p:cNvGrpSpPr>
            <p:nvPr/>
          </p:nvGrpSpPr>
          <p:grpSpPr bwMode="auto">
            <a:xfrm>
              <a:off x="476" y="572"/>
              <a:ext cx="353" cy="2800"/>
              <a:chOff x="463" y="675"/>
              <a:chExt cx="353" cy="2800"/>
            </a:xfrm>
          </p:grpSpPr>
          <p:grpSp>
            <p:nvGrpSpPr>
              <p:cNvPr id="32978" name="Group 147"/>
              <p:cNvGrpSpPr>
                <a:grpSpLocks/>
              </p:cNvGrpSpPr>
              <p:nvPr/>
            </p:nvGrpSpPr>
            <p:grpSpPr bwMode="auto">
              <a:xfrm>
                <a:off x="521" y="935"/>
                <a:ext cx="295" cy="2540"/>
                <a:chOff x="521" y="935"/>
                <a:chExt cx="295" cy="2540"/>
              </a:xfrm>
            </p:grpSpPr>
            <p:sp>
              <p:nvSpPr>
                <p:cNvPr id="32980"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32981"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32982"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32983"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32984"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32985"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32986"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32987"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32988"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32989"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32990"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32991"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32992"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32993"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32994"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32995"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32996"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32997"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32998"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32999"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33000"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33001"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33002"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33003"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33004"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33005"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33006"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33007"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33008"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33009"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33010"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33011"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33012"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3013"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3014"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33015"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33016"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33017"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32979"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32799" name="Group 312"/>
          <p:cNvGrpSpPr>
            <a:grpSpLocks/>
          </p:cNvGrpSpPr>
          <p:nvPr/>
        </p:nvGrpSpPr>
        <p:grpSpPr bwMode="auto">
          <a:xfrm>
            <a:off x="1476375" y="5445125"/>
            <a:ext cx="6338888" cy="142875"/>
            <a:chOff x="930" y="3430"/>
            <a:chExt cx="3993" cy="90"/>
          </a:xfrm>
        </p:grpSpPr>
        <p:grpSp>
          <p:nvGrpSpPr>
            <p:cNvPr id="32838" name="Group 160"/>
            <p:cNvGrpSpPr>
              <a:grpSpLocks/>
            </p:cNvGrpSpPr>
            <p:nvPr/>
          </p:nvGrpSpPr>
          <p:grpSpPr bwMode="auto">
            <a:xfrm>
              <a:off x="930" y="3430"/>
              <a:ext cx="182" cy="90"/>
              <a:chOff x="2381" y="2024"/>
              <a:chExt cx="271" cy="136"/>
            </a:xfrm>
          </p:grpSpPr>
          <p:sp>
            <p:nvSpPr>
              <p:cNvPr id="32971"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72"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73"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74"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75"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39" name="Group 174"/>
            <p:cNvGrpSpPr>
              <a:grpSpLocks/>
            </p:cNvGrpSpPr>
            <p:nvPr/>
          </p:nvGrpSpPr>
          <p:grpSpPr bwMode="auto">
            <a:xfrm>
              <a:off x="1111" y="3430"/>
              <a:ext cx="182" cy="90"/>
              <a:chOff x="2381" y="2024"/>
              <a:chExt cx="271" cy="136"/>
            </a:xfrm>
          </p:grpSpPr>
          <p:sp>
            <p:nvSpPr>
              <p:cNvPr id="32966"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67"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68"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69"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70"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0" name="Group 180"/>
            <p:cNvGrpSpPr>
              <a:grpSpLocks/>
            </p:cNvGrpSpPr>
            <p:nvPr/>
          </p:nvGrpSpPr>
          <p:grpSpPr bwMode="auto">
            <a:xfrm>
              <a:off x="1837" y="3430"/>
              <a:ext cx="182" cy="90"/>
              <a:chOff x="2381" y="2024"/>
              <a:chExt cx="271" cy="136"/>
            </a:xfrm>
          </p:grpSpPr>
          <p:sp>
            <p:nvSpPr>
              <p:cNvPr id="32961"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62"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63"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64"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65"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1" name="Group 186"/>
            <p:cNvGrpSpPr>
              <a:grpSpLocks/>
            </p:cNvGrpSpPr>
            <p:nvPr/>
          </p:nvGrpSpPr>
          <p:grpSpPr bwMode="auto">
            <a:xfrm>
              <a:off x="1474" y="3430"/>
              <a:ext cx="182" cy="90"/>
              <a:chOff x="2381" y="2024"/>
              <a:chExt cx="271" cy="136"/>
            </a:xfrm>
          </p:grpSpPr>
          <p:sp>
            <p:nvSpPr>
              <p:cNvPr id="32956"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57"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58"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59"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60"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2" name="Group 192"/>
            <p:cNvGrpSpPr>
              <a:grpSpLocks/>
            </p:cNvGrpSpPr>
            <p:nvPr/>
          </p:nvGrpSpPr>
          <p:grpSpPr bwMode="auto">
            <a:xfrm>
              <a:off x="1655" y="3430"/>
              <a:ext cx="182" cy="90"/>
              <a:chOff x="2381" y="2024"/>
              <a:chExt cx="271" cy="136"/>
            </a:xfrm>
          </p:grpSpPr>
          <p:sp>
            <p:nvSpPr>
              <p:cNvPr id="32951"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52"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53"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54"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55"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3" name="Group 198"/>
            <p:cNvGrpSpPr>
              <a:grpSpLocks/>
            </p:cNvGrpSpPr>
            <p:nvPr/>
          </p:nvGrpSpPr>
          <p:grpSpPr bwMode="auto">
            <a:xfrm>
              <a:off x="1292" y="3430"/>
              <a:ext cx="182" cy="90"/>
              <a:chOff x="2381" y="2024"/>
              <a:chExt cx="271" cy="136"/>
            </a:xfrm>
          </p:grpSpPr>
          <p:sp>
            <p:nvSpPr>
              <p:cNvPr id="32946"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47"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48"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49"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50"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4" name="Group 204"/>
            <p:cNvGrpSpPr>
              <a:grpSpLocks/>
            </p:cNvGrpSpPr>
            <p:nvPr/>
          </p:nvGrpSpPr>
          <p:grpSpPr bwMode="auto">
            <a:xfrm>
              <a:off x="2880" y="3430"/>
              <a:ext cx="182" cy="90"/>
              <a:chOff x="2381" y="2024"/>
              <a:chExt cx="271" cy="136"/>
            </a:xfrm>
          </p:grpSpPr>
          <p:sp>
            <p:nvSpPr>
              <p:cNvPr id="32941"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42"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43"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44"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45"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5" name="Group 210"/>
            <p:cNvGrpSpPr>
              <a:grpSpLocks/>
            </p:cNvGrpSpPr>
            <p:nvPr/>
          </p:nvGrpSpPr>
          <p:grpSpPr bwMode="auto">
            <a:xfrm>
              <a:off x="2699" y="3430"/>
              <a:ext cx="182" cy="90"/>
              <a:chOff x="2381" y="2024"/>
              <a:chExt cx="271" cy="136"/>
            </a:xfrm>
          </p:grpSpPr>
          <p:sp>
            <p:nvSpPr>
              <p:cNvPr id="32936"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37"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38"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39"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40"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6" name="Group 216"/>
            <p:cNvGrpSpPr>
              <a:grpSpLocks/>
            </p:cNvGrpSpPr>
            <p:nvPr/>
          </p:nvGrpSpPr>
          <p:grpSpPr bwMode="auto">
            <a:xfrm>
              <a:off x="2562" y="3430"/>
              <a:ext cx="182" cy="90"/>
              <a:chOff x="2381" y="2024"/>
              <a:chExt cx="271" cy="136"/>
            </a:xfrm>
          </p:grpSpPr>
          <p:sp>
            <p:nvSpPr>
              <p:cNvPr id="32931"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32"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33"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34"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35"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7" name="Group 222"/>
            <p:cNvGrpSpPr>
              <a:grpSpLocks/>
            </p:cNvGrpSpPr>
            <p:nvPr/>
          </p:nvGrpSpPr>
          <p:grpSpPr bwMode="auto">
            <a:xfrm>
              <a:off x="2381" y="3430"/>
              <a:ext cx="182" cy="90"/>
              <a:chOff x="2381" y="2024"/>
              <a:chExt cx="271" cy="136"/>
            </a:xfrm>
          </p:grpSpPr>
          <p:sp>
            <p:nvSpPr>
              <p:cNvPr id="32926"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27"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28"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29"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30"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8" name="Group 228"/>
            <p:cNvGrpSpPr>
              <a:grpSpLocks/>
            </p:cNvGrpSpPr>
            <p:nvPr/>
          </p:nvGrpSpPr>
          <p:grpSpPr bwMode="auto">
            <a:xfrm>
              <a:off x="2200" y="3430"/>
              <a:ext cx="182" cy="90"/>
              <a:chOff x="2381" y="2024"/>
              <a:chExt cx="271" cy="136"/>
            </a:xfrm>
          </p:grpSpPr>
          <p:sp>
            <p:nvSpPr>
              <p:cNvPr id="32921"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22"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23"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24"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25"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49" name="Group 234"/>
            <p:cNvGrpSpPr>
              <a:grpSpLocks/>
            </p:cNvGrpSpPr>
            <p:nvPr/>
          </p:nvGrpSpPr>
          <p:grpSpPr bwMode="auto">
            <a:xfrm>
              <a:off x="2018" y="3430"/>
              <a:ext cx="182" cy="90"/>
              <a:chOff x="2381" y="2024"/>
              <a:chExt cx="271" cy="136"/>
            </a:xfrm>
          </p:grpSpPr>
          <p:sp>
            <p:nvSpPr>
              <p:cNvPr id="32916"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17"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18"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19"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20"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0" name="Group 240"/>
            <p:cNvGrpSpPr>
              <a:grpSpLocks/>
            </p:cNvGrpSpPr>
            <p:nvPr/>
          </p:nvGrpSpPr>
          <p:grpSpPr bwMode="auto">
            <a:xfrm>
              <a:off x="3924" y="3430"/>
              <a:ext cx="182" cy="90"/>
              <a:chOff x="2381" y="2024"/>
              <a:chExt cx="271" cy="136"/>
            </a:xfrm>
          </p:grpSpPr>
          <p:sp>
            <p:nvSpPr>
              <p:cNvPr id="32911"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12"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13"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14"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15"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1" name="Group 246"/>
            <p:cNvGrpSpPr>
              <a:grpSpLocks/>
            </p:cNvGrpSpPr>
            <p:nvPr/>
          </p:nvGrpSpPr>
          <p:grpSpPr bwMode="auto">
            <a:xfrm>
              <a:off x="3743" y="3430"/>
              <a:ext cx="182" cy="90"/>
              <a:chOff x="2381" y="2024"/>
              <a:chExt cx="271" cy="136"/>
            </a:xfrm>
          </p:grpSpPr>
          <p:sp>
            <p:nvSpPr>
              <p:cNvPr id="32906"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07"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08"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09"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10"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2" name="Group 252"/>
            <p:cNvGrpSpPr>
              <a:grpSpLocks/>
            </p:cNvGrpSpPr>
            <p:nvPr/>
          </p:nvGrpSpPr>
          <p:grpSpPr bwMode="auto">
            <a:xfrm>
              <a:off x="3606" y="3430"/>
              <a:ext cx="182" cy="90"/>
              <a:chOff x="2381" y="2024"/>
              <a:chExt cx="271" cy="136"/>
            </a:xfrm>
          </p:grpSpPr>
          <p:sp>
            <p:nvSpPr>
              <p:cNvPr id="32901"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02"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03"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04"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05"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3" name="Group 258"/>
            <p:cNvGrpSpPr>
              <a:grpSpLocks/>
            </p:cNvGrpSpPr>
            <p:nvPr/>
          </p:nvGrpSpPr>
          <p:grpSpPr bwMode="auto">
            <a:xfrm>
              <a:off x="3425" y="3430"/>
              <a:ext cx="182" cy="90"/>
              <a:chOff x="2381" y="2024"/>
              <a:chExt cx="271" cy="136"/>
            </a:xfrm>
          </p:grpSpPr>
          <p:sp>
            <p:nvSpPr>
              <p:cNvPr id="32896"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97"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98"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99"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900"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4" name="Group 264"/>
            <p:cNvGrpSpPr>
              <a:grpSpLocks/>
            </p:cNvGrpSpPr>
            <p:nvPr/>
          </p:nvGrpSpPr>
          <p:grpSpPr bwMode="auto">
            <a:xfrm>
              <a:off x="3244" y="3430"/>
              <a:ext cx="182" cy="90"/>
              <a:chOff x="2381" y="2024"/>
              <a:chExt cx="271" cy="136"/>
            </a:xfrm>
          </p:grpSpPr>
          <p:sp>
            <p:nvSpPr>
              <p:cNvPr id="32891"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92"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93"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94"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95"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5" name="Group 270"/>
            <p:cNvGrpSpPr>
              <a:grpSpLocks/>
            </p:cNvGrpSpPr>
            <p:nvPr/>
          </p:nvGrpSpPr>
          <p:grpSpPr bwMode="auto">
            <a:xfrm>
              <a:off x="3062" y="3430"/>
              <a:ext cx="182" cy="90"/>
              <a:chOff x="2381" y="2024"/>
              <a:chExt cx="271" cy="136"/>
            </a:xfrm>
          </p:grpSpPr>
          <p:sp>
            <p:nvSpPr>
              <p:cNvPr id="32886"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87"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88"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89"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90"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6" name="Group 282"/>
            <p:cNvGrpSpPr>
              <a:grpSpLocks/>
            </p:cNvGrpSpPr>
            <p:nvPr/>
          </p:nvGrpSpPr>
          <p:grpSpPr bwMode="auto">
            <a:xfrm>
              <a:off x="4741" y="3430"/>
              <a:ext cx="182" cy="90"/>
              <a:chOff x="2381" y="2024"/>
              <a:chExt cx="271" cy="136"/>
            </a:xfrm>
          </p:grpSpPr>
          <p:sp>
            <p:nvSpPr>
              <p:cNvPr id="32881"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82"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83"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84"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85"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7" name="Group 288"/>
            <p:cNvGrpSpPr>
              <a:grpSpLocks/>
            </p:cNvGrpSpPr>
            <p:nvPr/>
          </p:nvGrpSpPr>
          <p:grpSpPr bwMode="auto">
            <a:xfrm>
              <a:off x="4604" y="3430"/>
              <a:ext cx="182" cy="90"/>
              <a:chOff x="2381" y="2024"/>
              <a:chExt cx="271" cy="136"/>
            </a:xfrm>
          </p:grpSpPr>
          <p:sp>
            <p:nvSpPr>
              <p:cNvPr id="32876"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77"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78"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79"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80"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8" name="Group 294"/>
            <p:cNvGrpSpPr>
              <a:grpSpLocks/>
            </p:cNvGrpSpPr>
            <p:nvPr/>
          </p:nvGrpSpPr>
          <p:grpSpPr bwMode="auto">
            <a:xfrm>
              <a:off x="4423" y="3430"/>
              <a:ext cx="182" cy="90"/>
              <a:chOff x="2381" y="2024"/>
              <a:chExt cx="271" cy="136"/>
            </a:xfrm>
          </p:grpSpPr>
          <p:sp>
            <p:nvSpPr>
              <p:cNvPr id="32871"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72"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73"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74"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75"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59" name="Group 300"/>
            <p:cNvGrpSpPr>
              <a:grpSpLocks/>
            </p:cNvGrpSpPr>
            <p:nvPr/>
          </p:nvGrpSpPr>
          <p:grpSpPr bwMode="auto">
            <a:xfrm>
              <a:off x="4242" y="3430"/>
              <a:ext cx="182" cy="90"/>
              <a:chOff x="2381" y="2024"/>
              <a:chExt cx="271" cy="136"/>
            </a:xfrm>
          </p:grpSpPr>
          <p:sp>
            <p:nvSpPr>
              <p:cNvPr id="32866"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67"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68"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69"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70"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60" name="Group 306"/>
            <p:cNvGrpSpPr>
              <a:grpSpLocks/>
            </p:cNvGrpSpPr>
            <p:nvPr/>
          </p:nvGrpSpPr>
          <p:grpSpPr bwMode="auto">
            <a:xfrm>
              <a:off x="4060" y="3430"/>
              <a:ext cx="182" cy="90"/>
              <a:chOff x="2381" y="2024"/>
              <a:chExt cx="271" cy="136"/>
            </a:xfrm>
          </p:grpSpPr>
          <p:sp>
            <p:nvSpPr>
              <p:cNvPr id="32861"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62"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63"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64"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65"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2800" name="Group 249"/>
          <p:cNvGrpSpPr>
            <a:grpSpLocks/>
          </p:cNvGrpSpPr>
          <p:nvPr/>
        </p:nvGrpSpPr>
        <p:grpSpPr bwMode="auto">
          <a:xfrm>
            <a:off x="1476375" y="4149725"/>
            <a:ext cx="2303463" cy="1295400"/>
            <a:chOff x="930" y="2614"/>
            <a:chExt cx="1451" cy="816"/>
          </a:xfrm>
        </p:grpSpPr>
        <p:grpSp>
          <p:nvGrpSpPr>
            <p:cNvPr id="32806" name="Group 342"/>
            <p:cNvGrpSpPr>
              <a:grpSpLocks/>
            </p:cNvGrpSpPr>
            <p:nvPr/>
          </p:nvGrpSpPr>
          <p:grpSpPr bwMode="auto">
            <a:xfrm>
              <a:off x="975" y="3158"/>
              <a:ext cx="227" cy="272"/>
              <a:chOff x="975" y="3158"/>
              <a:chExt cx="227" cy="272"/>
            </a:xfrm>
          </p:grpSpPr>
          <p:sp>
            <p:nvSpPr>
              <p:cNvPr id="32829"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30"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31"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32"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33"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34"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35"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36"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37"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2807"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2808" name="Group 343"/>
            <p:cNvGrpSpPr>
              <a:grpSpLocks/>
            </p:cNvGrpSpPr>
            <p:nvPr/>
          </p:nvGrpSpPr>
          <p:grpSpPr bwMode="auto">
            <a:xfrm>
              <a:off x="1020" y="2614"/>
              <a:ext cx="453" cy="589"/>
              <a:chOff x="975" y="2614"/>
              <a:chExt cx="453" cy="589"/>
            </a:xfrm>
          </p:grpSpPr>
          <p:sp>
            <p:nvSpPr>
              <p:cNvPr id="32820"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21"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22"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23"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24"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25"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26"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27"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28"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09" name="Group 348"/>
            <p:cNvGrpSpPr>
              <a:grpSpLocks/>
            </p:cNvGrpSpPr>
            <p:nvPr/>
          </p:nvGrpSpPr>
          <p:grpSpPr bwMode="auto">
            <a:xfrm>
              <a:off x="1429" y="2614"/>
              <a:ext cx="272" cy="136"/>
              <a:chOff x="1429" y="2614"/>
              <a:chExt cx="272" cy="136"/>
            </a:xfrm>
          </p:grpSpPr>
          <p:sp>
            <p:nvSpPr>
              <p:cNvPr id="32818"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9"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2810" name="Group 349"/>
            <p:cNvGrpSpPr>
              <a:grpSpLocks/>
            </p:cNvGrpSpPr>
            <p:nvPr/>
          </p:nvGrpSpPr>
          <p:grpSpPr bwMode="auto">
            <a:xfrm>
              <a:off x="1701" y="2659"/>
              <a:ext cx="680" cy="680"/>
              <a:chOff x="1701" y="2659"/>
              <a:chExt cx="680" cy="680"/>
            </a:xfrm>
          </p:grpSpPr>
          <p:sp>
            <p:nvSpPr>
              <p:cNvPr id="32811"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2"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3"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4"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5"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6"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7"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28705" name="Text Box 295"/>
          <p:cNvSpPr txBox="1">
            <a:spLocks noChangeArrowheads="1"/>
          </p:cNvSpPr>
          <p:nvPr/>
        </p:nvSpPr>
        <p:spPr bwMode="auto">
          <a:xfrm>
            <a:off x="3708400" y="1125538"/>
            <a:ext cx="5194300" cy="711200"/>
          </a:xfrm>
          <a:prstGeom prst="rect">
            <a:avLst/>
          </a:prstGeom>
          <a:noFill/>
          <a:ln w="9525">
            <a:solidFill>
              <a:schemeClr val="bg1"/>
            </a:solidFill>
            <a:miter lim="800000"/>
            <a:headEnd/>
            <a:tailEnd/>
          </a:ln>
        </p:spPr>
        <p:txBody>
          <a:bodyPr wrap="none">
            <a:spAutoFit/>
          </a:bodyPr>
          <a:lstStyle/>
          <a:p>
            <a:r>
              <a:rPr lang="fr-BE" sz="2000"/>
              <a:t>Identification by echography of small follicles (&lt; 9 mm)</a:t>
            </a:r>
          </a:p>
          <a:p>
            <a:r>
              <a:rPr lang="fr-BE" sz="2000"/>
              <a:t>without corpus luteum</a:t>
            </a:r>
            <a:endParaRPr lang="fr-FR" sz="2000"/>
          </a:p>
        </p:txBody>
      </p:sp>
      <p:sp>
        <p:nvSpPr>
          <p:cNvPr id="28706" name="Text Box 302"/>
          <p:cNvSpPr txBox="1">
            <a:spLocks noChangeArrowheads="1"/>
          </p:cNvSpPr>
          <p:nvPr/>
        </p:nvSpPr>
        <p:spPr bwMode="auto">
          <a:xfrm>
            <a:off x="3708400" y="1989138"/>
            <a:ext cx="3684588" cy="711200"/>
          </a:xfrm>
          <a:prstGeom prst="rect">
            <a:avLst/>
          </a:prstGeom>
          <a:noFill/>
          <a:ln w="9525">
            <a:solidFill>
              <a:schemeClr val="bg1"/>
            </a:solidFill>
            <a:miter lim="800000"/>
            <a:headEnd/>
            <a:tailEnd/>
          </a:ln>
        </p:spPr>
        <p:txBody>
          <a:bodyPr wrap="none">
            <a:spAutoFit/>
          </a:bodyPr>
          <a:lstStyle/>
          <a:p>
            <a:r>
              <a:rPr lang="fr-BE" sz="2000"/>
              <a:t>No development of these follicles until</a:t>
            </a:r>
          </a:p>
          <a:p>
            <a:r>
              <a:rPr lang="fr-BE" sz="2000"/>
              <a:t>deviation or dominance stage</a:t>
            </a:r>
            <a:endParaRPr lang="fr-FR" sz="2000"/>
          </a:p>
        </p:txBody>
      </p:sp>
      <p:sp>
        <p:nvSpPr>
          <p:cNvPr id="28707" name="Text Box 303"/>
          <p:cNvSpPr txBox="1">
            <a:spLocks noChangeArrowheads="1"/>
          </p:cNvSpPr>
          <p:nvPr/>
        </p:nvSpPr>
        <p:spPr bwMode="auto">
          <a:xfrm>
            <a:off x="3708400" y="2852738"/>
            <a:ext cx="4378325" cy="711200"/>
          </a:xfrm>
          <a:prstGeom prst="rect">
            <a:avLst/>
          </a:prstGeom>
          <a:noFill/>
          <a:ln w="9525">
            <a:solidFill>
              <a:schemeClr val="bg1"/>
            </a:solidFill>
            <a:miter lim="800000"/>
            <a:headEnd/>
            <a:tailEnd/>
          </a:ln>
        </p:spPr>
        <p:txBody>
          <a:bodyPr wrap="none">
            <a:spAutoFit/>
          </a:bodyPr>
          <a:lstStyle/>
          <a:p>
            <a:r>
              <a:rPr lang="fr-BE" sz="2000"/>
              <a:t>Etiology : severe undernutrition </a:t>
            </a:r>
          </a:p>
          <a:p>
            <a:r>
              <a:rPr lang="fr-BE" sz="2000"/>
              <a:t>and lack of LH stimulation for follicular growth</a:t>
            </a:r>
            <a:endParaRPr lang="fr-FR" sz="2000"/>
          </a:p>
        </p:txBody>
      </p:sp>
      <p:sp>
        <p:nvSpPr>
          <p:cNvPr id="28708" name="Text Box 304"/>
          <p:cNvSpPr txBox="1">
            <a:spLocks noChangeArrowheads="1"/>
          </p:cNvSpPr>
          <p:nvPr/>
        </p:nvSpPr>
        <p:spPr bwMode="auto">
          <a:xfrm>
            <a:off x="4211638" y="4005263"/>
            <a:ext cx="2408237" cy="406400"/>
          </a:xfrm>
          <a:prstGeom prst="rect">
            <a:avLst/>
          </a:prstGeom>
          <a:solidFill>
            <a:srgbClr val="CC3399"/>
          </a:solidFill>
          <a:ln w="9525">
            <a:solidFill>
              <a:schemeClr val="bg1"/>
            </a:solidFill>
            <a:miter lim="800000"/>
            <a:headEnd/>
            <a:tailEnd/>
          </a:ln>
        </p:spPr>
        <p:txBody>
          <a:bodyPr wrap="none">
            <a:spAutoFit/>
          </a:bodyPr>
          <a:lstStyle/>
          <a:p>
            <a:r>
              <a:rPr lang="fr-BE" sz="2000"/>
              <a:t>Norme : &lt; 10 % of cows</a:t>
            </a:r>
            <a:endParaRPr lang="fr-FR" sz="2000"/>
          </a:p>
        </p:txBody>
      </p:sp>
      <p:pic>
        <p:nvPicPr>
          <p:cNvPr id="28709" name="Picture 2" descr="dia1607"/>
          <p:cNvPicPr>
            <a:picLocks noChangeAspect="1" noChangeArrowheads="1"/>
          </p:cNvPicPr>
          <p:nvPr/>
        </p:nvPicPr>
        <p:blipFill>
          <a:blip r:embed="rId3" cstate="print"/>
          <a:srcRect/>
          <a:stretch>
            <a:fillRect/>
          </a:stretch>
        </p:blipFill>
        <p:spPr bwMode="auto">
          <a:xfrm>
            <a:off x="1619250" y="2276475"/>
            <a:ext cx="1857375" cy="145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5" grpId="0" animBg="1"/>
      <p:bldP spid="28706" grpId="0" animBg="1"/>
      <p:bldP spid="28707" grpId="0" animBg="1"/>
      <p:bldP spid="287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7" name="Connecteur droit 52"/>
          <p:cNvCxnSpPr>
            <a:cxnSpLocks noChangeShapeType="1"/>
          </p:cNvCxnSpPr>
          <p:nvPr/>
        </p:nvCxnSpPr>
        <p:spPr bwMode="auto">
          <a:xfrm>
            <a:off x="1228725" y="5980113"/>
            <a:ext cx="0" cy="107950"/>
          </a:xfrm>
          <a:prstGeom prst="line">
            <a:avLst/>
          </a:prstGeom>
          <a:noFill/>
          <a:ln w="9525" algn="ctr">
            <a:solidFill>
              <a:schemeClr val="bg1"/>
            </a:solidFill>
            <a:round/>
            <a:headEnd/>
            <a:tailEnd/>
          </a:ln>
        </p:spPr>
      </p:cxnSp>
      <p:cxnSp>
        <p:nvCxnSpPr>
          <p:cNvPr id="34818" name="Connecteur droit 53"/>
          <p:cNvCxnSpPr>
            <a:cxnSpLocks noChangeShapeType="1"/>
          </p:cNvCxnSpPr>
          <p:nvPr/>
        </p:nvCxnSpPr>
        <p:spPr bwMode="auto">
          <a:xfrm>
            <a:off x="1438275" y="5980113"/>
            <a:ext cx="0" cy="107950"/>
          </a:xfrm>
          <a:prstGeom prst="line">
            <a:avLst/>
          </a:prstGeom>
          <a:noFill/>
          <a:ln w="9525" algn="ctr">
            <a:solidFill>
              <a:schemeClr val="bg1"/>
            </a:solidFill>
            <a:round/>
            <a:headEnd/>
            <a:tailEnd/>
          </a:ln>
        </p:spPr>
      </p:cxnSp>
      <p:cxnSp>
        <p:nvCxnSpPr>
          <p:cNvPr id="34819" name="Connecteur droit 54"/>
          <p:cNvCxnSpPr>
            <a:cxnSpLocks noChangeShapeType="1"/>
          </p:cNvCxnSpPr>
          <p:nvPr/>
        </p:nvCxnSpPr>
        <p:spPr bwMode="auto">
          <a:xfrm>
            <a:off x="1649413" y="5980113"/>
            <a:ext cx="0" cy="107950"/>
          </a:xfrm>
          <a:prstGeom prst="line">
            <a:avLst/>
          </a:prstGeom>
          <a:noFill/>
          <a:ln w="9525" algn="ctr">
            <a:solidFill>
              <a:schemeClr val="bg1"/>
            </a:solidFill>
            <a:round/>
            <a:headEnd/>
            <a:tailEnd/>
          </a:ln>
        </p:spPr>
      </p:cxnSp>
      <p:cxnSp>
        <p:nvCxnSpPr>
          <p:cNvPr id="34820" name="Connecteur droit 55"/>
          <p:cNvCxnSpPr>
            <a:cxnSpLocks noChangeShapeType="1"/>
          </p:cNvCxnSpPr>
          <p:nvPr/>
        </p:nvCxnSpPr>
        <p:spPr bwMode="auto">
          <a:xfrm>
            <a:off x="1858963" y="5980113"/>
            <a:ext cx="0" cy="107950"/>
          </a:xfrm>
          <a:prstGeom prst="line">
            <a:avLst/>
          </a:prstGeom>
          <a:noFill/>
          <a:ln w="9525" algn="ctr">
            <a:solidFill>
              <a:schemeClr val="bg1"/>
            </a:solidFill>
            <a:round/>
            <a:headEnd/>
            <a:tailEnd/>
          </a:ln>
        </p:spPr>
      </p:cxnSp>
      <p:cxnSp>
        <p:nvCxnSpPr>
          <p:cNvPr id="34821" name="Connecteur droit 56"/>
          <p:cNvCxnSpPr>
            <a:cxnSpLocks noChangeShapeType="1"/>
          </p:cNvCxnSpPr>
          <p:nvPr/>
        </p:nvCxnSpPr>
        <p:spPr bwMode="auto">
          <a:xfrm>
            <a:off x="2066925" y="5980113"/>
            <a:ext cx="0" cy="107950"/>
          </a:xfrm>
          <a:prstGeom prst="line">
            <a:avLst/>
          </a:prstGeom>
          <a:noFill/>
          <a:ln w="9525" algn="ctr">
            <a:solidFill>
              <a:schemeClr val="bg1"/>
            </a:solidFill>
            <a:round/>
            <a:headEnd/>
            <a:tailEnd/>
          </a:ln>
        </p:spPr>
      </p:cxnSp>
      <p:cxnSp>
        <p:nvCxnSpPr>
          <p:cNvPr id="34822" name="Connecteur droit 57"/>
          <p:cNvCxnSpPr>
            <a:cxnSpLocks noChangeShapeType="1"/>
          </p:cNvCxnSpPr>
          <p:nvPr/>
        </p:nvCxnSpPr>
        <p:spPr bwMode="auto">
          <a:xfrm>
            <a:off x="2276475" y="5980113"/>
            <a:ext cx="0" cy="107950"/>
          </a:xfrm>
          <a:prstGeom prst="line">
            <a:avLst/>
          </a:prstGeom>
          <a:noFill/>
          <a:ln w="9525" algn="ctr">
            <a:solidFill>
              <a:schemeClr val="bg1"/>
            </a:solidFill>
            <a:round/>
            <a:headEnd/>
            <a:tailEnd/>
          </a:ln>
        </p:spPr>
      </p:cxnSp>
      <p:cxnSp>
        <p:nvCxnSpPr>
          <p:cNvPr id="34823" name="Connecteur droit 58"/>
          <p:cNvCxnSpPr>
            <a:cxnSpLocks noChangeShapeType="1"/>
          </p:cNvCxnSpPr>
          <p:nvPr/>
        </p:nvCxnSpPr>
        <p:spPr bwMode="auto">
          <a:xfrm>
            <a:off x="2484438" y="5980113"/>
            <a:ext cx="0" cy="107950"/>
          </a:xfrm>
          <a:prstGeom prst="line">
            <a:avLst/>
          </a:prstGeom>
          <a:noFill/>
          <a:ln w="9525" algn="ctr">
            <a:solidFill>
              <a:schemeClr val="bg1"/>
            </a:solidFill>
            <a:round/>
            <a:headEnd/>
            <a:tailEnd/>
          </a:ln>
        </p:spPr>
      </p:cxnSp>
      <p:cxnSp>
        <p:nvCxnSpPr>
          <p:cNvPr id="34824" name="Connecteur droit 60"/>
          <p:cNvCxnSpPr>
            <a:cxnSpLocks noChangeShapeType="1"/>
          </p:cNvCxnSpPr>
          <p:nvPr/>
        </p:nvCxnSpPr>
        <p:spPr bwMode="auto">
          <a:xfrm>
            <a:off x="2698750" y="5980113"/>
            <a:ext cx="0" cy="107950"/>
          </a:xfrm>
          <a:prstGeom prst="line">
            <a:avLst/>
          </a:prstGeom>
          <a:noFill/>
          <a:ln w="9525" algn="ctr">
            <a:solidFill>
              <a:schemeClr val="bg1"/>
            </a:solidFill>
            <a:round/>
            <a:headEnd/>
            <a:tailEnd/>
          </a:ln>
        </p:spPr>
      </p:cxnSp>
      <p:cxnSp>
        <p:nvCxnSpPr>
          <p:cNvPr id="34825" name="Connecteur droit 61"/>
          <p:cNvCxnSpPr>
            <a:cxnSpLocks noChangeShapeType="1"/>
          </p:cNvCxnSpPr>
          <p:nvPr/>
        </p:nvCxnSpPr>
        <p:spPr bwMode="auto">
          <a:xfrm>
            <a:off x="2905125" y="5980113"/>
            <a:ext cx="0" cy="107950"/>
          </a:xfrm>
          <a:prstGeom prst="line">
            <a:avLst/>
          </a:prstGeom>
          <a:noFill/>
          <a:ln w="9525" algn="ctr">
            <a:solidFill>
              <a:schemeClr val="bg1"/>
            </a:solidFill>
            <a:round/>
            <a:headEnd/>
            <a:tailEnd/>
          </a:ln>
        </p:spPr>
      </p:cxnSp>
      <p:cxnSp>
        <p:nvCxnSpPr>
          <p:cNvPr id="34826" name="Connecteur droit 62"/>
          <p:cNvCxnSpPr>
            <a:cxnSpLocks noChangeShapeType="1"/>
          </p:cNvCxnSpPr>
          <p:nvPr/>
        </p:nvCxnSpPr>
        <p:spPr bwMode="auto">
          <a:xfrm>
            <a:off x="3116263" y="5980113"/>
            <a:ext cx="0" cy="107950"/>
          </a:xfrm>
          <a:prstGeom prst="line">
            <a:avLst/>
          </a:prstGeom>
          <a:noFill/>
          <a:ln w="9525" algn="ctr">
            <a:solidFill>
              <a:schemeClr val="bg1"/>
            </a:solidFill>
            <a:round/>
            <a:headEnd/>
            <a:tailEnd/>
          </a:ln>
        </p:spPr>
      </p:cxnSp>
      <p:cxnSp>
        <p:nvCxnSpPr>
          <p:cNvPr id="34827" name="Connecteur droit 63"/>
          <p:cNvCxnSpPr>
            <a:cxnSpLocks noChangeShapeType="1"/>
          </p:cNvCxnSpPr>
          <p:nvPr/>
        </p:nvCxnSpPr>
        <p:spPr bwMode="auto">
          <a:xfrm>
            <a:off x="3324225" y="5980113"/>
            <a:ext cx="0" cy="107950"/>
          </a:xfrm>
          <a:prstGeom prst="line">
            <a:avLst/>
          </a:prstGeom>
          <a:noFill/>
          <a:ln w="9525" algn="ctr">
            <a:solidFill>
              <a:schemeClr val="bg1"/>
            </a:solidFill>
            <a:round/>
            <a:headEnd/>
            <a:tailEnd/>
          </a:ln>
        </p:spPr>
      </p:cxnSp>
      <p:cxnSp>
        <p:nvCxnSpPr>
          <p:cNvPr id="34828" name="Connecteur droit 64"/>
          <p:cNvCxnSpPr>
            <a:cxnSpLocks noChangeShapeType="1"/>
          </p:cNvCxnSpPr>
          <p:nvPr/>
        </p:nvCxnSpPr>
        <p:spPr bwMode="auto">
          <a:xfrm>
            <a:off x="3535363" y="5980113"/>
            <a:ext cx="0" cy="107950"/>
          </a:xfrm>
          <a:prstGeom prst="line">
            <a:avLst/>
          </a:prstGeom>
          <a:noFill/>
          <a:ln w="9525" algn="ctr">
            <a:solidFill>
              <a:schemeClr val="bg1"/>
            </a:solidFill>
            <a:round/>
            <a:headEnd/>
            <a:tailEnd/>
          </a:ln>
        </p:spPr>
      </p:cxnSp>
      <p:cxnSp>
        <p:nvCxnSpPr>
          <p:cNvPr id="34829" name="Connecteur droit 65"/>
          <p:cNvCxnSpPr>
            <a:cxnSpLocks noChangeShapeType="1"/>
          </p:cNvCxnSpPr>
          <p:nvPr/>
        </p:nvCxnSpPr>
        <p:spPr bwMode="auto">
          <a:xfrm>
            <a:off x="3743325" y="5980113"/>
            <a:ext cx="0" cy="107950"/>
          </a:xfrm>
          <a:prstGeom prst="line">
            <a:avLst/>
          </a:prstGeom>
          <a:noFill/>
          <a:ln w="9525" algn="ctr">
            <a:solidFill>
              <a:schemeClr val="bg1"/>
            </a:solidFill>
            <a:round/>
            <a:headEnd/>
            <a:tailEnd/>
          </a:ln>
        </p:spPr>
      </p:cxnSp>
      <p:cxnSp>
        <p:nvCxnSpPr>
          <p:cNvPr id="34830" name="Connecteur droit 66"/>
          <p:cNvCxnSpPr>
            <a:cxnSpLocks noChangeShapeType="1"/>
          </p:cNvCxnSpPr>
          <p:nvPr/>
        </p:nvCxnSpPr>
        <p:spPr bwMode="auto">
          <a:xfrm>
            <a:off x="3954463" y="5980113"/>
            <a:ext cx="0" cy="107950"/>
          </a:xfrm>
          <a:prstGeom prst="line">
            <a:avLst/>
          </a:prstGeom>
          <a:noFill/>
          <a:ln w="9525" algn="ctr">
            <a:solidFill>
              <a:schemeClr val="bg1"/>
            </a:solidFill>
            <a:round/>
            <a:headEnd/>
            <a:tailEnd/>
          </a:ln>
        </p:spPr>
      </p:cxnSp>
      <p:cxnSp>
        <p:nvCxnSpPr>
          <p:cNvPr id="34831" name="Connecteur droit 67"/>
          <p:cNvCxnSpPr>
            <a:cxnSpLocks noChangeShapeType="1"/>
          </p:cNvCxnSpPr>
          <p:nvPr/>
        </p:nvCxnSpPr>
        <p:spPr bwMode="auto">
          <a:xfrm>
            <a:off x="4164013" y="5980113"/>
            <a:ext cx="0" cy="107950"/>
          </a:xfrm>
          <a:prstGeom prst="line">
            <a:avLst/>
          </a:prstGeom>
          <a:noFill/>
          <a:ln w="9525" algn="ctr">
            <a:solidFill>
              <a:schemeClr val="bg1"/>
            </a:solidFill>
            <a:round/>
            <a:headEnd/>
            <a:tailEnd/>
          </a:ln>
        </p:spPr>
      </p:cxnSp>
      <p:cxnSp>
        <p:nvCxnSpPr>
          <p:cNvPr id="34832" name="Connecteur droit 68"/>
          <p:cNvCxnSpPr>
            <a:cxnSpLocks noChangeShapeType="1"/>
          </p:cNvCxnSpPr>
          <p:nvPr/>
        </p:nvCxnSpPr>
        <p:spPr bwMode="auto">
          <a:xfrm>
            <a:off x="4373563" y="5980113"/>
            <a:ext cx="0" cy="107950"/>
          </a:xfrm>
          <a:prstGeom prst="line">
            <a:avLst/>
          </a:prstGeom>
          <a:noFill/>
          <a:ln w="9525" algn="ctr">
            <a:solidFill>
              <a:schemeClr val="bg1"/>
            </a:solidFill>
            <a:round/>
            <a:headEnd/>
            <a:tailEnd/>
          </a:ln>
        </p:spPr>
      </p:cxnSp>
      <p:cxnSp>
        <p:nvCxnSpPr>
          <p:cNvPr id="34833" name="Connecteur droit 69"/>
          <p:cNvCxnSpPr>
            <a:cxnSpLocks noChangeShapeType="1"/>
          </p:cNvCxnSpPr>
          <p:nvPr/>
        </p:nvCxnSpPr>
        <p:spPr bwMode="auto">
          <a:xfrm>
            <a:off x="4583113" y="5980113"/>
            <a:ext cx="0" cy="107950"/>
          </a:xfrm>
          <a:prstGeom prst="line">
            <a:avLst/>
          </a:prstGeom>
          <a:noFill/>
          <a:ln w="9525" algn="ctr">
            <a:solidFill>
              <a:schemeClr val="bg1"/>
            </a:solidFill>
            <a:round/>
            <a:headEnd/>
            <a:tailEnd/>
          </a:ln>
        </p:spPr>
      </p:cxnSp>
      <p:cxnSp>
        <p:nvCxnSpPr>
          <p:cNvPr id="34834" name="Connecteur droit 70"/>
          <p:cNvCxnSpPr>
            <a:cxnSpLocks noChangeShapeType="1"/>
          </p:cNvCxnSpPr>
          <p:nvPr/>
        </p:nvCxnSpPr>
        <p:spPr bwMode="auto">
          <a:xfrm>
            <a:off x="4792663" y="5980113"/>
            <a:ext cx="0" cy="107950"/>
          </a:xfrm>
          <a:prstGeom prst="line">
            <a:avLst/>
          </a:prstGeom>
          <a:noFill/>
          <a:ln w="9525" algn="ctr">
            <a:solidFill>
              <a:schemeClr val="bg1"/>
            </a:solidFill>
            <a:round/>
            <a:headEnd/>
            <a:tailEnd/>
          </a:ln>
        </p:spPr>
      </p:cxnSp>
      <p:cxnSp>
        <p:nvCxnSpPr>
          <p:cNvPr id="34835" name="Connecteur droit 71"/>
          <p:cNvCxnSpPr>
            <a:cxnSpLocks noChangeShapeType="1"/>
          </p:cNvCxnSpPr>
          <p:nvPr/>
        </p:nvCxnSpPr>
        <p:spPr bwMode="auto">
          <a:xfrm>
            <a:off x="5000625" y="5980113"/>
            <a:ext cx="0" cy="107950"/>
          </a:xfrm>
          <a:prstGeom prst="line">
            <a:avLst/>
          </a:prstGeom>
          <a:noFill/>
          <a:ln w="9525" algn="ctr">
            <a:solidFill>
              <a:schemeClr val="bg1"/>
            </a:solidFill>
            <a:round/>
            <a:headEnd/>
            <a:tailEnd/>
          </a:ln>
        </p:spPr>
      </p:cxnSp>
      <p:cxnSp>
        <p:nvCxnSpPr>
          <p:cNvPr id="34836" name="Connecteur droit 72"/>
          <p:cNvCxnSpPr>
            <a:cxnSpLocks noChangeShapeType="1"/>
          </p:cNvCxnSpPr>
          <p:nvPr/>
        </p:nvCxnSpPr>
        <p:spPr bwMode="auto">
          <a:xfrm>
            <a:off x="5210175" y="5980113"/>
            <a:ext cx="0" cy="107950"/>
          </a:xfrm>
          <a:prstGeom prst="line">
            <a:avLst/>
          </a:prstGeom>
          <a:noFill/>
          <a:ln w="9525" algn="ctr">
            <a:solidFill>
              <a:schemeClr val="bg1"/>
            </a:solidFill>
            <a:round/>
            <a:headEnd/>
            <a:tailEnd/>
          </a:ln>
        </p:spPr>
      </p:cxnSp>
      <p:cxnSp>
        <p:nvCxnSpPr>
          <p:cNvPr id="34837" name="Connecteur droit 73"/>
          <p:cNvCxnSpPr>
            <a:cxnSpLocks noChangeShapeType="1"/>
          </p:cNvCxnSpPr>
          <p:nvPr/>
        </p:nvCxnSpPr>
        <p:spPr bwMode="auto">
          <a:xfrm>
            <a:off x="5419725" y="5980113"/>
            <a:ext cx="0" cy="107950"/>
          </a:xfrm>
          <a:prstGeom prst="line">
            <a:avLst/>
          </a:prstGeom>
          <a:noFill/>
          <a:ln w="9525" algn="ctr">
            <a:solidFill>
              <a:schemeClr val="bg1"/>
            </a:solidFill>
            <a:round/>
            <a:headEnd/>
            <a:tailEnd/>
          </a:ln>
        </p:spPr>
      </p:cxnSp>
      <p:cxnSp>
        <p:nvCxnSpPr>
          <p:cNvPr id="34838" name="Connecteur droit 113"/>
          <p:cNvCxnSpPr>
            <a:cxnSpLocks noChangeShapeType="1"/>
          </p:cNvCxnSpPr>
          <p:nvPr/>
        </p:nvCxnSpPr>
        <p:spPr bwMode="auto">
          <a:xfrm>
            <a:off x="1052513" y="5980113"/>
            <a:ext cx="0" cy="107950"/>
          </a:xfrm>
          <a:prstGeom prst="line">
            <a:avLst/>
          </a:prstGeom>
          <a:noFill/>
          <a:ln w="9525" algn="ctr">
            <a:solidFill>
              <a:schemeClr val="bg1"/>
            </a:solidFill>
            <a:round/>
            <a:headEnd/>
            <a:tailEnd/>
          </a:ln>
        </p:spPr>
      </p:cxnSp>
      <p:cxnSp>
        <p:nvCxnSpPr>
          <p:cNvPr id="34839" name="Connecteur droit 143"/>
          <p:cNvCxnSpPr>
            <a:cxnSpLocks noChangeShapeType="1"/>
          </p:cNvCxnSpPr>
          <p:nvPr/>
        </p:nvCxnSpPr>
        <p:spPr bwMode="auto">
          <a:xfrm>
            <a:off x="858838" y="5980113"/>
            <a:ext cx="0" cy="107950"/>
          </a:xfrm>
          <a:prstGeom prst="line">
            <a:avLst/>
          </a:prstGeom>
          <a:noFill/>
          <a:ln w="9525" algn="ctr">
            <a:solidFill>
              <a:schemeClr val="bg1"/>
            </a:solidFill>
            <a:round/>
            <a:headEnd/>
            <a:tailEnd/>
          </a:ln>
        </p:spPr>
      </p:cxnSp>
      <p:cxnSp>
        <p:nvCxnSpPr>
          <p:cNvPr id="34840" name="Connecteur droit 73"/>
          <p:cNvCxnSpPr>
            <a:cxnSpLocks noChangeShapeType="1"/>
          </p:cNvCxnSpPr>
          <p:nvPr/>
        </p:nvCxnSpPr>
        <p:spPr bwMode="auto">
          <a:xfrm>
            <a:off x="5619750" y="6002338"/>
            <a:ext cx="0" cy="106362"/>
          </a:xfrm>
          <a:prstGeom prst="line">
            <a:avLst/>
          </a:prstGeom>
          <a:noFill/>
          <a:ln w="9525" algn="ctr">
            <a:solidFill>
              <a:schemeClr val="bg1"/>
            </a:solidFill>
            <a:round/>
            <a:headEnd/>
            <a:tailEnd/>
          </a:ln>
        </p:spPr>
      </p:cxnSp>
      <p:cxnSp>
        <p:nvCxnSpPr>
          <p:cNvPr id="34841" name="Connecteur droit 143"/>
          <p:cNvCxnSpPr>
            <a:cxnSpLocks noChangeShapeType="1"/>
          </p:cNvCxnSpPr>
          <p:nvPr/>
        </p:nvCxnSpPr>
        <p:spPr bwMode="auto">
          <a:xfrm>
            <a:off x="696913" y="6002338"/>
            <a:ext cx="0" cy="106362"/>
          </a:xfrm>
          <a:prstGeom prst="line">
            <a:avLst/>
          </a:prstGeom>
          <a:noFill/>
          <a:ln w="9525" algn="ctr">
            <a:solidFill>
              <a:schemeClr val="bg1"/>
            </a:solidFill>
            <a:round/>
            <a:headEnd/>
            <a:tailEnd/>
          </a:ln>
        </p:spPr>
      </p:cxnSp>
      <p:cxnSp>
        <p:nvCxnSpPr>
          <p:cNvPr id="34842" name="Connecteur droit 143"/>
          <p:cNvCxnSpPr>
            <a:cxnSpLocks noChangeShapeType="1"/>
          </p:cNvCxnSpPr>
          <p:nvPr/>
        </p:nvCxnSpPr>
        <p:spPr bwMode="auto">
          <a:xfrm>
            <a:off x="519113" y="6003925"/>
            <a:ext cx="0" cy="107950"/>
          </a:xfrm>
          <a:prstGeom prst="line">
            <a:avLst/>
          </a:prstGeom>
          <a:noFill/>
          <a:ln w="9525" algn="ctr">
            <a:solidFill>
              <a:schemeClr val="bg1"/>
            </a:solidFill>
            <a:round/>
            <a:headEnd/>
            <a:tailEnd/>
          </a:ln>
        </p:spPr>
      </p:cxnSp>
      <p:cxnSp>
        <p:nvCxnSpPr>
          <p:cNvPr id="34843" name="Connecteur droit 73"/>
          <p:cNvCxnSpPr>
            <a:cxnSpLocks noChangeShapeType="1"/>
          </p:cNvCxnSpPr>
          <p:nvPr/>
        </p:nvCxnSpPr>
        <p:spPr bwMode="auto">
          <a:xfrm>
            <a:off x="341313" y="6003925"/>
            <a:ext cx="0" cy="107950"/>
          </a:xfrm>
          <a:prstGeom prst="line">
            <a:avLst/>
          </a:prstGeom>
          <a:noFill/>
          <a:ln w="9525" algn="ctr">
            <a:solidFill>
              <a:schemeClr val="bg1"/>
            </a:solidFill>
            <a:round/>
            <a:headEnd/>
            <a:tailEnd/>
          </a:ln>
        </p:spPr>
      </p:cxnSp>
      <p:grpSp>
        <p:nvGrpSpPr>
          <p:cNvPr id="34844" name="Group 151"/>
          <p:cNvGrpSpPr>
            <a:grpSpLocks/>
          </p:cNvGrpSpPr>
          <p:nvPr/>
        </p:nvGrpSpPr>
        <p:grpSpPr bwMode="auto">
          <a:xfrm>
            <a:off x="323850" y="2420938"/>
            <a:ext cx="495300" cy="3463925"/>
            <a:chOff x="476" y="572"/>
            <a:chExt cx="437" cy="2907"/>
          </a:xfrm>
        </p:grpSpPr>
        <p:sp>
          <p:nvSpPr>
            <p:cNvPr id="35347" name="Text Box 128"/>
            <p:cNvSpPr txBox="1">
              <a:spLocks noChangeArrowheads="1"/>
            </p:cNvSpPr>
            <p:nvPr/>
          </p:nvSpPr>
          <p:spPr bwMode="auto">
            <a:xfrm>
              <a:off x="610" y="3249"/>
              <a:ext cx="225" cy="230"/>
            </a:xfrm>
            <a:prstGeom prst="rect">
              <a:avLst/>
            </a:prstGeom>
            <a:noFill/>
            <a:ln w="9525">
              <a:noFill/>
              <a:miter lim="800000"/>
              <a:headEnd/>
              <a:tailEnd/>
            </a:ln>
          </p:spPr>
          <p:txBody>
            <a:bodyPr wrap="none">
              <a:spAutoFit/>
            </a:bodyPr>
            <a:lstStyle/>
            <a:p>
              <a:r>
                <a:rPr lang="fr-BE" sz="1200"/>
                <a:t>2</a:t>
              </a:r>
              <a:endParaRPr lang="fr-FR" sz="1200"/>
            </a:p>
          </p:txBody>
        </p:sp>
        <p:grpSp>
          <p:nvGrpSpPr>
            <p:cNvPr id="35348" name="Group 150"/>
            <p:cNvGrpSpPr>
              <a:grpSpLocks/>
            </p:cNvGrpSpPr>
            <p:nvPr/>
          </p:nvGrpSpPr>
          <p:grpSpPr bwMode="auto">
            <a:xfrm>
              <a:off x="476" y="572"/>
              <a:ext cx="437" cy="2804"/>
              <a:chOff x="463" y="675"/>
              <a:chExt cx="437" cy="2804"/>
            </a:xfrm>
          </p:grpSpPr>
          <p:grpSp>
            <p:nvGrpSpPr>
              <p:cNvPr id="35349" name="Group 147"/>
              <p:cNvGrpSpPr>
                <a:grpSpLocks/>
              </p:cNvGrpSpPr>
              <p:nvPr/>
            </p:nvGrpSpPr>
            <p:grpSpPr bwMode="auto">
              <a:xfrm>
                <a:off x="521" y="935"/>
                <a:ext cx="376" cy="2544"/>
                <a:chOff x="521" y="935"/>
                <a:chExt cx="376" cy="2544"/>
              </a:xfrm>
            </p:grpSpPr>
            <p:sp>
              <p:nvSpPr>
                <p:cNvPr id="35351"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35352"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35353"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35354"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35355"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35356"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35357"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35358"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35359"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35360"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35361"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35362"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35363"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35364"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35365"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35366"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35367"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35368"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35369"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35370"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35371" name="Text Box 129"/>
                <p:cNvSpPr txBox="1">
                  <a:spLocks noChangeArrowheads="1"/>
                </p:cNvSpPr>
                <p:nvPr/>
              </p:nvSpPr>
              <p:spPr bwMode="auto">
                <a:xfrm>
                  <a:off x="610" y="2432"/>
                  <a:ext cx="224" cy="231"/>
                </a:xfrm>
                <a:prstGeom prst="rect">
                  <a:avLst/>
                </a:prstGeom>
                <a:noFill/>
                <a:ln w="9525">
                  <a:noFill/>
                  <a:miter lim="800000"/>
                  <a:headEnd/>
                  <a:tailEnd/>
                </a:ln>
              </p:spPr>
              <p:txBody>
                <a:bodyPr wrap="none">
                  <a:spAutoFit/>
                </a:bodyPr>
                <a:lstStyle/>
                <a:p>
                  <a:r>
                    <a:rPr lang="fr-BE" sz="1200"/>
                    <a:t>9</a:t>
                  </a:r>
                  <a:endParaRPr lang="fr-FR" sz="1200"/>
                </a:p>
              </p:txBody>
            </p:sp>
            <p:sp>
              <p:nvSpPr>
                <p:cNvPr id="35372" name="Text Box 130"/>
                <p:cNvSpPr txBox="1">
                  <a:spLocks noChangeArrowheads="1"/>
                </p:cNvSpPr>
                <p:nvPr/>
              </p:nvSpPr>
              <p:spPr bwMode="auto">
                <a:xfrm>
                  <a:off x="610" y="2568"/>
                  <a:ext cx="224" cy="230"/>
                </a:xfrm>
                <a:prstGeom prst="rect">
                  <a:avLst/>
                </a:prstGeom>
                <a:noFill/>
                <a:ln w="9525">
                  <a:noFill/>
                  <a:miter lim="800000"/>
                  <a:headEnd/>
                  <a:tailEnd/>
                </a:ln>
              </p:spPr>
              <p:txBody>
                <a:bodyPr wrap="none">
                  <a:spAutoFit/>
                </a:bodyPr>
                <a:lstStyle/>
                <a:p>
                  <a:r>
                    <a:rPr lang="fr-BE" sz="1200"/>
                    <a:t>8</a:t>
                  </a:r>
                  <a:endParaRPr lang="fr-FR" sz="1200"/>
                </a:p>
              </p:txBody>
            </p:sp>
            <p:sp>
              <p:nvSpPr>
                <p:cNvPr id="35373" name="Text Box 131"/>
                <p:cNvSpPr txBox="1">
                  <a:spLocks noChangeArrowheads="1"/>
                </p:cNvSpPr>
                <p:nvPr/>
              </p:nvSpPr>
              <p:spPr bwMode="auto">
                <a:xfrm>
                  <a:off x="610" y="2704"/>
                  <a:ext cx="224" cy="230"/>
                </a:xfrm>
                <a:prstGeom prst="rect">
                  <a:avLst/>
                </a:prstGeom>
                <a:noFill/>
                <a:ln w="9525">
                  <a:noFill/>
                  <a:miter lim="800000"/>
                  <a:headEnd/>
                  <a:tailEnd/>
                </a:ln>
              </p:spPr>
              <p:txBody>
                <a:bodyPr wrap="none">
                  <a:spAutoFit/>
                </a:bodyPr>
                <a:lstStyle/>
                <a:p>
                  <a:r>
                    <a:rPr lang="fr-BE" sz="1200"/>
                    <a:t>7</a:t>
                  </a:r>
                  <a:endParaRPr lang="fr-FR" sz="1200"/>
                </a:p>
              </p:txBody>
            </p:sp>
            <p:sp>
              <p:nvSpPr>
                <p:cNvPr id="35374" name="Text Box 132"/>
                <p:cNvSpPr txBox="1">
                  <a:spLocks noChangeArrowheads="1"/>
                </p:cNvSpPr>
                <p:nvPr/>
              </p:nvSpPr>
              <p:spPr bwMode="auto">
                <a:xfrm>
                  <a:off x="610" y="2840"/>
                  <a:ext cx="224" cy="230"/>
                </a:xfrm>
                <a:prstGeom prst="rect">
                  <a:avLst/>
                </a:prstGeom>
                <a:noFill/>
                <a:ln w="9525">
                  <a:noFill/>
                  <a:miter lim="800000"/>
                  <a:headEnd/>
                  <a:tailEnd/>
                </a:ln>
              </p:spPr>
              <p:txBody>
                <a:bodyPr wrap="none">
                  <a:spAutoFit/>
                </a:bodyPr>
                <a:lstStyle/>
                <a:p>
                  <a:r>
                    <a:rPr lang="fr-BE" sz="1200"/>
                    <a:t>6</a:t>
                  </a:r>
                  <a:endParaRPr lang="fr-FR" sz="1200"/>
                </a:p>
              </p:txBody>
            </p:sp>
            <p:sp>
              <p:nvSpPr>
                <p:cNvPr id="35375" name="Text Box 133"/>
                <p:cNvSpPr txBox="1">
                  <a:spLocks noChangeArrowheads="1"/>
                </p:cNvSpPr>
                <p:nvPr/>
              </p:nvSpPr>
              <p:spPr bwMode="auto">
                <a:xfrm>
                  <a:off x="610" y="2976"/>
                  <a:ext cx="224" cy="230"/>
                </a:xfrm>
                <a:prstGeom prst="rect">
                  <a:avLst/>
                </a:prstGeom>
                <a:noFill/>
                <a:ln w="9525">
                  <a:noFill/>
                  <a:miter lim="800000"/>
                  <a:headEnd/>
                  <a:tailEnd/>
                </a:ln>
              </p:spPr>
              <p:txBody>
                <a:bodyPr wrap="none">
                  <a:spAutoFit/>
                </a:bodyPr>
                <a:lstStyle/>
                <a:p>
                  <a:r>
                    <a:rPr lang="fr-BE" sz="1200"/>
                    <a:t>5</a:t>
                  </a:r>
                  <a:endParaRPr lang="fr-FR" sz="1200"/>
                </a:p>
              </p:txBody>
            </p:sp>
            <p:sp>
              <p:nvSpPr>
                <p:cNvPr id="35376" name="Text Box 134"/>
                <p:cNvSpPr txBox="1">
                  <a:spLocks noChangeArrowheads="1"/>
                </p:cNvSpPr>
                <p:nvPr/>
              </p:nvSpPr>
              <p:spPr bwMode="auto">
                <a:xfrm>
                  <a:off x="610" y="3113"/>
                  <a:ext cx="224" cy="230"/>
                </a:xfrm>
                <a:prstGeom prst="rect">
                  <a:avLst/>
                </a:prstGeom>
                <a:noFill/>
                <a:ln w="9525">
                  <a:noFill/>
                  <a:miter lim="800000"/>
                  <a:headEnd/>
                  <a:tailEnd/>
                </a:ln>
              </p:spPr>
              <p:txBody>
                <a:bodyPr wrap="none">
                  <a:spAutoFit/>
                </a:bodyPr>
                <a:lstStyle/>
                <a:p>
                  <a:r>
                    <a:rPr lang="fr-BE" sz="1200"/>
                    <a:t>4</a:t>
                  </a:r>
                  <a:endParaRPr lang="fr-FR" sz="1200"/>
                </a:p>
              </p:txBody>
            </p:sp>
            <p:sp>
              <p:nvSpPr>
                <p:cNvPr id="35377" name="Text Box 135"/>
                <p:cNvSpPr txBox="1">
                  <a:spLocks noChangeArrowheads="1"/>
                </p:cNvSpPr>
                <p:nvPr/>
              </p:nvSpPr>
              <p:spPr bwMode="auto">
                <a:xfrm>
                  <a:off x="610" y="3249"/>
                  <a:ext cx="224" cy="230"/>
                </a:xfrm>
                <a:prstGeom prst="rect">
                  <a:avLst/>
                </a:prstGeom>
                <a:noFill/>
                <a:ln w="9525">
                  <a:noFill/>
                  <a:miter lim="800000"/>
                  <a:headEnd/>
                  <a:tailEnd/>
                </a:ln>
              </p:spPr>
              <p:txBody>
                <a:bodyPr wrap="none">
                  <a:spAutoFit/>
                </a:bodyPr>
                <a:lstStyle/>
                <a:p>
                  <a:r>
                    <a:rPr lang="fr-BE" sz="1200"/>
                    <a:t>3</a:t>
                  </a:r>
                  <a:endParaRPr lang="fr-FR" sz="1200"/>
                </a:p>
              </p:txBody>
            </p:sp>
            <p:sp>
              <p:nvSpPr>
                <p:cNvPr id="35378" name="Text Box 136"/>
                <p:cNvSpPr txBox="1">
                  <a:spLocks noChangeArrowheads="1"/>
                </p:cNvSpPr>
                <p:nvPr/>
              </p:nvSpPr>
              <p:spPr bwMode="auto">
                <a:xfrm>
                  <a:off x="612" y="1344"/>
                  <a:ext cx="285" cy="230"/>
                </a:xfrm>
                <a:prstGeom prst="rect">
                  <a:avLst/>
                </a:prstGeom>
                <a:noFill/>
                <a:ln w="9525">
                  <a:noFill/>
                  <a:miter lim="800000"/>
                  <a:headEnd/>
                  <a:tailEnd/>
                </a:ln>
              </p:spPr>
              <p:txBody>
                <a:bodyPr wrap="none">
                  <a:spAutoFit/>
                </a:bodyPr>
                <a:lstStyle/>
                <a:p>
                  <a:r>
                    <a:rPr lang="fr-BE" sz="1200"/>
                    <a:t>17</a:t>
                  </a:r>
                  <a:endParaRPr lang="fr-FR" sz="1200"/>
                </a:p>
              </p:txBody>
            </p:sp>
            <p:sp>
              <p:nvSpPr>
                <p:cNvPr id="35379" name="Text Box 137"/>
                <p:cNvSpPr txBox="1">
                  <a:spLocks noChangeArrowheads="1"/>
                </p:cNvSpPr>
                <p:nvPr/>
              </p:nvSpPr>
              <p:spPr bwMode="auto">
                <a:xfrm>
                  <a:off x="612" y="2296"/>
                  <a:ext cx="285" cy="231"/>
                </a:xfrm>
                <a:prstGeom prst="rect">
                  <a:avLst/>
                </a:prstGeom>
                <a:noFill/>
                <a:ln w="9525">
                  <a:noFill/>
                  <a:miter lim="800000"/>
                  <a:headEnd/>
                  <a:tailEnd/>
                </a:ln>
              </p:spPr>
              <p:txBody>
                <a:bodyPr wrap="none">
                  <a:spAutoFit/>
                </a:bodyPr>
                <a:lstStyle/>
                <a:p>
                  <a:r>
                    <a:rPr lang="fr-BE" sz="1200"/>
                    <a:t>10</a:t>
                  </a:r>
                  <a:endParaRPr lang="fr-FR" sz="1200"/>
                </a:p>
              </p:txBody>
            </p:sp>
            <p:sp>
              <p:nvSpPr>
                <p:cNvPr id="35380" name="Text Box 138"/>
                <p:cNvSpPr txBox="1">
                  <a:spLocks noChangeArrowheads="1"/>
                </p:cNvSpPr>
                <p:nvPr/>
              </p:nvSpPr>
              <p:spPr bwMode="auto">
                <a:xfrm>
                  <a:off x="612" y="1480"/>
                  <a:ext cx="285" cy="230"/>
                </a:xfrm>
                <a:prstGeom prst="rect">
                  <a:avLst/>
                </a:prstGeom>
                <a:noFill/>
                <a:ln w="9525">
                  <a:noFill/>
                  <a:miter lim="800000"/>
                  <a:headEnd/>
                  <a:tailEnd/>
                </a:ln>
              </p:spPr>
              <p:txBody>
                <a:bodyPr wrap="none">
                  <a:spAutoFit/>
                </a:bodyPr>
                <a:lstStyle/>
                <a:p>
                  <a:r>
                    <a:rPr lang="fr-BE" sz="1200"/>
                    <a:t>16</a:t>
                  </a:r>
                  <a:endParaRPr lang="fr-FR" sz="1200"/>
                </a:p>
              </p:txBody>
            </p:sp>
            <p:sp>
              <p:nvSpPr>
                <p:cNvPr id="35381" name="Text Box 139"/>
                <p:cNvSpPr txBox="1">
                  <a:spLocks noChangeArrowheads="1"/>
                </p:cNvSpPr>
                <p:nvPr/>
              </p:nvSpPr>
              <p:spPr bwMode="auto">
                <a:xfrm>
                  <a:off x="612" y="1616"/>
                  <a:ext cx="285" cy="230"/>
                </a:xfrm>
                <a:prstGeom prst="rect">
                  <a:avLst/>
                </a:prstGeom>
                <a:noFill/>
                <a:ln w="9525">
                  <a:noFill/>
                  <a:miter lim="800000"/>
                  <a:headEnd/>
                  <a:tailEnd/>
                </a:ln>
              </p:spPr>
              <p:txBody>
                <a:bodyPr wrap="none">
                  <a:spAutoFit/>
                </a:bodyPr>
                <a:lstStyle/>
                <a:p>
                  <a:r>
                    <a:rPr lang="fr-BE" sz="1200"/>
                    <a:t>15</a:t>
                  </a:r>
                  <a:endParaRPr lang="fr-FR" sz="1200"/>
                </a:p>
              </p:txBody>
            </p:sp>
            <p:sp>
              <p:nvSpPr>
                <p:cNvPr id="35382" name="Text Box 140"/>
                <p:cNvSpPr txBox="1">
                  <a:spLocks noChangeArrowheads="1"/>
                </p:cNvSpPr>
                <p:nvPr/>
              </p:nvSpPr>
              <p:spPr bwMode="auto">
                <a:xfrm>
                  <a:off x="612" y="1751"/>
                  <a:ext cx="285" cy="231"/>
                </a:xfrm>
                <a:prstGeom prst="rect">
                  <a:avLst/>
                </a:prstGeom>
                <a:noFill/>
                <a:ln w="9525">
                  <a:noFill/>
                  <a:miter lim="800000"/>
                  <a:headEnd/>
                  <a:tailEnd/>
                </a:ln>
              </p:spPr>
              <p:txBody>
                <a:bodyPr wrap="none">
                  <a:spAutoFit/>
                </a:bodyPr>
                <a:lstStyle/>
                <a:p>
                  <a:r>
                    <a:rPr lang="fr-BE" sz="1200"/>
                    <a:t>14</a:t>
                  </a:r>
                  <a:endParaRPr lang="fr-FR" sz="1200"/>
                </a:p>
              </p:txBody>
            </p:sp>
            <p:sp>
              <p:nvSpPr>
                <p:cNvPr id="35383" name="Text Box 141"/>
                <p:cNvSpPr txBox="1">
                  <a:spLocks noChangeArrowheads="1"/>
                </p:cNvSpPr>
                <p:nvPr/>
              </p:nvSpPr>
              <p:spPr bwMode="auto">
                <a:xfrm>
                  <a:off x="612" y="1889"/>
                  <a:ext cx="285" cy="230"/>
                </a:xfrm>
                <a:prstGeom prst="rect">
                  <a:avLst/>
                </a:prstGeom>
                <a:noFill/>
                <a:ln w="9525">
                  <a:noFill/>
                  <a:miter lim="800000"/>
                  <a:headEnd/>
                  <a:tailEnd/>
                </a:ln>
              </p:spPr>
              <p:txBody>
                <a:bodyPr wrap="none">
                  <a:spAutoFit/>
                </a:bodyPr>
                <a:lstStyle/>
                <a:p>
                  <a:r>
                    <a:rPr lang="fr-BE" sz="1200"/>
                    <a:t>12</a:t>
                  </a:r>
                  <a:endParaRPr lang="fr-FR" sz="1200"/>
                </a:p>
              </p:txBody>
            </p:sp>
            <p:sp>
              <p:nvSpPr>
                <p:cNvPr id="35384" name="Text Box 142"/>
                <p:cNvSpPr txBox="1">
                  <a:spLocks noChangeArrowheads="1"/>
                </p:cNvSpPr>
                <p:nvPr/>
              </p:nvSpPr>
              <p:spPr bwMode="auto">
                <a:xfrm>
                  <a:off x="612" y="2025"/>
                  <a:ext cx="285" cy="230"/>
                </a:xfrm>
                <a:prstGeom prst="rect">
                  <a:avLst/>
                </a:prstGeom>
                <a:noFill/>
                <a:ln w="9525">
                  <a:noFill/>
                  <a:miter lim="800000"/>
                  <a:headEnd/>
                  <a:tailEnd/>
                </a:ln>
              </p:spPr>
              <p:txBody>
                <a:bodyPr wrap="none">
                  <a:spAutoFit/>
                </a:bodyPr>
                <a:lstStyle/>
                <a:p>
                  <a:r>
                    <a:rPr lang="fr-BE" sz="1200"/>
                    <a:t>12</a:t>
                  </a:r>
                  <a:endParaRPr lang="fr-FR" sz="1200"/>
                </a:p>
              </p:txBody>
            </p:sp>
            <p:sp>
              <p:nvSpPr>
                <p:cNvPr id="35385" name="Text Box 143"/>
                <p:cNvSpPr txBox="1">
                  <a:spLocks noChangeArrowheads="1"/>
                </p:cNvSpPr>
                <p:nvPr/>
              </p:nvSpPr>
              <p:spPr bwMode="auto">
                <a:xfrm>
                  <a:off x="612" y="2160"/>
                  <a:ext cx="285" cy="231"/>
                </a:xfrm>
                <a:prstGeom prst="rect">
                  <a:avLst/>
                </a:prstGeom>
                <a:noFill/>
                <a:ln w="9525">
                  <a:noFill/>
                  <a:miter lim="800000"/>
                  <a:headEnd/>
                  <a:tailEnd/>
                </a:ln>
              </p:spPr>
              <p:txBody>
                <a:bodyPr wrap="none">
                  <a:spAutoFit/>
                </a:bodyPr>
                <a:lstStyle/>
                <a:p>
                  <a:r>
                    <a:rPr lang="fr-BE" sz="1200"/>
                    <a:t>11</a:t>
                  </a:r>
                  <a:endParaRPr lang="fr-FR" sz="1200"/>
                </a:p>
              </p:txBody>
            </p:sp>
            <p:sp>
              <p:nvSpPr>
                <p:cNvPr id="35386" name="Text Box 144"/>
                <p:cNvSpPr txBox="1">
                  <a:spLocks noChangeArrowheads="1"/>
                </p:cNvSpPr>
                <p:nvPr/>
              </p:nvSpPr>
              <p:spPr bwMode="auto">
                <a:xfrm>
                  <a:off x="612" y="1207"/>
                  <a:ext cx="285" cy="230"/>
                </a:xfrm>
                <a:prstGeom prst="rect">
                  <a:avLst/>
                </a:prstGeom>
                <a:noFill/>
                <a:ln w="9525">
                  <a:noFill/>
                  <a:miter lim="800000"/>
                  <a:headEnd/>
                  <a:tailEnd/>
                </a:ln>
              </p:spPr>
              <p:txBody>
                <a:bodyPr wrap="none">
                  <a:spAutoFit/>
                </a:bodyPr>
                <a:lstStyle/>
                <a:p>
                  <a:r>
                    <a:rPr lang="fr-BE" sz="1200"/>
                    <a:t>18</a:t>
                  </a:r>
                  <a:endParaRPr lang="fr-FR" sz="1200"/>
                </a:p>
              </p:txBody>
            </p:sp>
            <p:sp>
              <p:nvSpPr>
                <p:cNvPr id="35387" name="Text Box 145"/>
                <p:cNvSpPr txBox="1">
                  <a:spLocks noChangeArrowheads="1"/>
                </p:cNvSpPr>
                <p:nvPr/>
              </p:nvSpPr>
              <p:spPr bwMode="auto">
                <a:xfrm>
                  <a:off x="612" y="935"/>
                  <a:ext cx="285" cy="230"/>
                </a:xfrm>
                <a:prstGeom prst="rect">
                  <a:avLst/>
                </a:prstGeom>
                <a:noFill/>
                <a:ln w="9525">
                  <a:noFill/>
                  <a:miter lim="800000"/>
                  <a:headEnd/>
                  <a:tailEnd/>
                </a:ln>
              </p:spPr>
              <p:txBody>
                <a:bodyPr wrap="none">
                  <a:spAutoFit/>
                </a:bodyPr>
                <a:lstStyle/>
                <a:p>
                  <a:r>
                    <a:rPr lang="fr-BE" sz="1200"/>
                    <a:t>20</a:t>
                  </a:r>
                  <a:endParaRPr lang="fr-FR" sz="1200"/>
                </a:p>
              </p:txBody>
            </p:sp>
            <p:sp>
              <p:nvSpPr>
                <p:cNvPr id="35388" name="Text Box 146"/>
                <p:cNvSpPr txBox="1">
                  <a:spLocks noChangeArrowheads="1"/>
                </p:cNvSpPr>
                <p:nvPr/>
              </p:nvSpPr>
              <p:spPr bwMode="auto">
                <a:xfrm>
                  <a:off x="612" y="1071"/>
                  <a:ext cx="285" cy="230"/>
                </a:xfrm>
                <a:prstGeom prst="rect">
                  <a:avLst/>
                </a:prstGeom>
                <a:noFill/>
                <a:ln w="9525">
                  <a:noFill/>
                  <a:miter lim="800000"/>
                  <a:headEnd/>
                  <a:tailEnd/>
                </a:ln>
              </p:spPr>
              <p:txBody>
                <a:bodyPr wrap="none">
                  <a:spAutoFit/>
                </a:bodyPr>
                <a:lstStyle/>
                <a:p>
                  <a:r>
                    <a:rPr lang="fr-BE" sz="1200"/>
                    <a:t>19</a:t>
                  </a:r>
                  <a:endParaRPr lang="fr-FR" sz="1200"/>
                </a:p>
              </p:txBody>
            </p:sp>
          </p:grpSp>
          <p:sp>
            <p:nvSpPr>
              <p:cNvPr id="35350" name="Text Box 149"/>
              <p:cNvSpPr txBox="1">
                <a:spLocks noChangeArrowheads="1"/>
              </p:cNvSpPr>
              <p:nvPr/>
            </p:nvSpPr>
            <p:spPr bwMode="auto">
              <a:xfrm>
                <a:off x="463" y="675"/>
                <a:ext cx="437" cy="308"/>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34845" name="Group 312"/>
          <p:cNvGrpSpPr>
            <a:grpSpLocks/>
          </p:cNvGrpSpPr>
          <p:nvPr/>
        </p:nvGrpSpPr>
        <p:grpSpPr bwMode="auto">
          <a:xfrm>
            <a:off x="838200" y="5827713"/>
            <a:ext cx="4530725" cy="106362"/>
            <a:chOff x="930" y="3430"/>
            <a:chExt cx="3993" cy="90"/>
          </a:xfrm>
        </p:grpSpPr>
        <p:grpSp>
          <p:nvGrpSpPr>
            <p:cNvPr id="35209" name="Group 160"/>
            <p:cNvGrpSpPr>
              <a:grpSpLocks/>
            </p:cNvGrpSpPr>
            <p:nvPr/>
          </p:nvGrpSpPr>
          <p:grpSpPr bwMode="auto">
            <a:xfrm>
              <a:off x="930" y="3430"/>
              <a:ext cx="182" cy="90"/>
              <a:chOff x="2381" y="2024"/>
              <a:chExt cx="271" cy="136"/>
            </a:xfrm>
          </p:grpSpPr>
          <p:sp>
            <p:nvSpPr>
              <p:cNvPr id="35342"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43"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44"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45"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46"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0" name="Group 174"/>
            <p:cNvGrpSpPr>
              <a:grpSpLocks/>
            </p:cNvGrpSpPr>
            <p:nvPr/>
          </p:nvGrpSpPr>
          <p:grpSpPr bwMode="auto">
            <a:xfrm>
              <a:off x="1111" y="3430"/>
              <a:ext cx="182" cy="90"/>
              <a:chOff x="2381" y="2024"/>
              <a:chExt cx="271" cy="136"/>
            </a:xfrm>
          </p:grpSpPr>
          <p:sp>
            <p:nvSpPr>
              <p:cNvPr id="35337"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38"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39"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40"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41"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1" name="Group 180"/>
            <p:cNvGrpSpPr>
              <a:grpSpLocks/>
            </p:cNvGrpSpPr>
            <p:nvPr/>
          </p:nvGrpSpPr>
          <p:grpSpPr bwMode="auto">
            <a:xfrm>
              <a:off x="1837" y="3430"/>
              <a:ext cx="182" cy="90"/>
              <a:chOff x="2381" y="2024"/>
              <a:chExt cx="271" cy="136"/>
            </a:xfrm>
          </p:grpSpPr>
          <p:sp>
            <p:nvSpPr>
              <p:cNvPr id="35332"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33"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34"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35"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36"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2" name="Group 186"/>
            <p:cNvGrpSpPr>
              <a:grpSpLocks/>
            </p:cNvGrpSpPr>
            <p:nvPr/>
          </p:nvGrpSpPr>
          <p:grpSpPr bwMode="auto">
            <a:xfrm>
              <a:off x="1474" y="3430"/>
              <a:ext cx="182" cy="90"/>
              <a:chOff x="2381" y="2024"/>
              <a:chExt cx="271" cy="136"/>
            </a:xfrm>
          </p:grpSpPr>
          <p:sp>
            <p:nvSpPr>
              <p:cNvPr id="35327"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28"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29"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30"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31"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3" name="Group 192"/>
            <p:cNvGrpSpPr>
              <a:grpSpLocks/>
            </p:cNvGrpSpPr>
            <p:nvPr/>
          </p:nvGrpSpPr>
          <p:grpSpPr bwMode="auto">
            <a:xfrm>
              <a:off x="1655" y="3430"/>
              <a:ext cx="182" cy="90"/>
              <a:chOff x="2381" y="2024"/>
              <a:chExt cx="271" cy="136"/>
            </a:xfrm>
          </p:grpSpPr>
          <p:sp>
            <p:nvSpPr>
              <p:cNvPr id="35322"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23"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24"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25"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26"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4" name="Group 198"/>
            <p:cNvGrpSpPr>
              <a:grpSpLocks/>
            </p:cNvGrpSpPr>
            <p:nvPr/>
          </p:nvGrpSpPr>
          <p:grpSpPr bwMode="auto">
            <a:xfrm>
              <a:off x="1292" y="3430"/>
              <a:ext cx="182" cy="90"/>
              <a:chOff x="2381" y="2024"/>
              <a:chExt cx="271" cy="136"/>
            </a:xfrm>
          </p:grpSpPr>
          <p:sp>
            <p:nvSpPr>
              <p:cNvPr id="35317"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18"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19"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20"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21"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5" name="Group 204"/>
            <p:cNvGrpSpPr>
              <a:grpSpLocks/>
            </p:cNvGrpSpPr>
            <p:nvPr/>
          </p:nvGrpSpPr>
          <p:grpSpPr bwMode="auto">
            <a:xfrm>
              <a:off x="2880" y="3430"/>
              <a:ext cx="182" cy="90"/>
              <a:chOff x="2381" y="2024"/>
              <a:chExt cx="271" cy="136"/>
            </a:xfrm>
          </p:grpSpPr>
          <p:sp>
            <p:nvSpPr>
              <p:cNvPr id="35312"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13"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14"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15"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16"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6" name="Group 210"/>
            <p:cNvGrpSpPr>
              <a:grpSpLocks/>
            </p:cNvGrpSpPr>
            <p:nvPr/>
          </p:nvGrpSpPr>
          <p:grpSpPr bwMode="auto">
            <a:xfrm>
              <a:off x="2699" y="3430"/>
              <a:ext cx="182" cy="90"/>
              <a:chOff x="2381" y="2024"/>
              <a:chExt cx="271" cy="136"/>
            </a:xfrm>
          </p:grpSpPr>
          <p:sp>
            <p:nvSpPr>
              <p:cNvPr id="35307"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08"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09"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10"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11"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7" name="Group 216"/>
            <p:cNvGrpSpPr>
              <a:grpSpLocks/>
            </p:cNvGrpSpPr>
            <p:nvPr/>
          </p:nvGrpSpPr>
          <p:grpSpPr bwMode="auto">
            <a:xfrm>
              <a:off x="2562" y="3430"/>
              <a:ext cx="182" cy="90"/>
              <a:chOff x="2381" y="2024"/>
              <a:chExt cx="271" cy="136"/>
            </a:xfrm>
          </p:grpSpPr>
          <p:sp>
            <p:nvSpPr>
              <p:cNvPr id="35302"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03"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04"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05"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06"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8" name="Group 222"/>
            <p:cNvGrpSpPr>
              <a:grpSpLocks/>
            </p:cNvGrpSpPr>
            <p:nvPr/>
          </p:nvGrpSpPr>
          <p:grpSpPr bwMode="auto">
            <a:xfrm>
              <a:off x="2381" y="3430"/>
              <a:ext cx="182" cy="90"/>
              <a:chOff x="2381" y="2024"/>
              <a:chExt cx="271" cy="136"/>
            </a:xfrm>
          </p:grpSpPr>
          <p:sp>
            <p:nvSpPr>
              <p:cNvPr id="35297"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98"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99"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00"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301"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19" name="Group 228"/>
            <p:cNvGrpSpPr>
              <a:grpSpLocks/>
            </p:cNvGrpSpPr>
            <p:nvPr/>
          </p:nvGrpSpPr>
          <p:grpSpPr bwMode="auto">
            <a:xfrm>
              <a:off x="2200" y="3430"/>
              <a:ext cx="182" cy="90"/>
              <a:chOff x="2381" y="2024"/>
              <a:chExt cx="271" cy="136"/>
            </a:xfrm>
          </p:grpSpPr>
          <p:sp>
            <p:nvSpPr>
              <p:cNvPr id="35292"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93"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94"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95"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96"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0" name="Group 234"/>
            <p:cNvGrpSpPr>
              <a:grpSpLocks/>
            </p:cNvGrpSpPr>
            <p:nvPr/>
          </p:nvGrpSpPr>
          <p:grpSpPr bwMode="auto">
            <a:xfrm>
              <a:off x="2018" y="3430"/>
              <a:ext cx="182" cy="90"/>
              <a:chOff x="2381" y="2024"/>
              <a:chExt cx="271" cy="136"/>
            </a:xfrm>
          </p:grpSpPr>
          <p:sp>
            <p:nvSpPr>
              <p:cNvPr id="35287"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88"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89"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90"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91"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1" name="Group 240"/>
            <p:cNvGrpSpPr>
              <a:grpSpLocks/>
            </p:cNvGrpSpPr>
            <p:nvPr/>
          </p:nvGrpSpPr>
          <p:grpSpPr bwMode="auto">
            <a:xfrm>
              <a:off x="3924" y="3430"/>
              <a:ext cx="182" cy="90"/>
              <a:chOff x="2381" y="2024"/>
              <a:chExt cx="271" cy="136"/>
            </a:xfrm>
          </p:grpSpPr>
          <p:sp>
            <p:nvSpPr>
              <p:cNvPr id="35282"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83"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84"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85"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86"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2" name="Group 246"/>
            <p:cNvGrpSpPr>
              <a:grpSpLocks/>
            </p:cNvGrpSpPr>
            <p:nvPr/>
          </p:nvGrpSpPr>
          <p:grpSpPr bwMode="auto">
            <a:xfrm>
              <a:off x="3743" y="3430"/>
              <a:ext cx="182" cy="90"/>
              <a:chOff x="2381" y="2024"/>
              <a:chExt cx="271" cy="136"/>
            </a:xfrm>
          </p:grpSpPr>
          <p:sp>
            <p:nvSpPr>
              <p:cNvPr id="35277"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78"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79"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80"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81"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3" name="Group 252"/>
            <p:cNvGrpSpPr>
              <a:grpSpLocks/>
            </p:cNvGrpSpPr>
            <p:nvPr/>
          </p:nvGrpSpPr>
          <p:grpSpPr bwMode="auto">
            <a:xfrm>
              <a:off x="3606" y="3430"/>
              <a:ext cx="182" cy="90"/>
              <a:chOff x="2381" y="2024"/>
              <a:chExt cx="271" cy="136"/>
            </a:xfrm>
          </p:grpSpPr>
          <p:sp>
            <p:nvSpPr>
              <p:cNvPr id="35272"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73"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74"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75"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76"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4" name="Group 258"/>
            <p:cNvGrpSpPr>
              <a:grpSpLocks/>
            </p:cNvGrpSpPr>
            <p:nvPr/>
          </p:nvGrpSpPr>
          <p:grpSpPr bwMode="auto">
            <a:xfrm>
              <a:off x="3425" y="3430"/>
              <a:ext cx="182" cy="90"/>
              <a:chOff x="2381" y="2024"/>
              <a:chExt cx="271" cy="136"/>
            </a:xfrm>
          </p:grpSpPr>
          <p:sp>
            <p:nvSpPr>
              <p:cNvPr id="35267"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68"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69"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70"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71"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5" name="Group 264"/>
            <p:cNvGrpSpPr>
              <a:grpSpLocks/>
            </p:cNvGrpSpPr>
            <p:nvPr/>
          </p:nvGrpSpPr>
          <p:grpSpPr bwMode="auto">
            <a:xfrm>
              <a:off x="3244" y="3430"/>
              <a:ext cx="182" cy="90"/>
              <a:chOff x="2381" y="2024"/>
              <a:chExt cx="271" cy="136"/>
            </a:xfrm>
          </p:grpSpPr>
          <p:sp>
            <p:nvSpPr>
              <p:cNvPr id="35262"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63"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64"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65"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66"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6" name="Group 270"/>
            <p:cNvGrpSpPr>
              <a:grpSpLocks/>
            </p:cNvGrpSpPr>
            <p:nvPr/>
          </p:nvGrpSpPr>
          <p:grpSpPr bwMode="auto">
            <a:xfrm>
              <a:off x="3062" y="3430"/>
              <a:ext cx="182" cy="90"/>
              <a:chOff x="2381" y="2024"/>
              <a:chExt cx="271" cy="136"/>
            </a:xfrm>
          </p:grpSpPr>
          <p:sp>
            <p:nvSpPr>
              <p:cNvPr id="35257"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58"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59"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60"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61"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7" name="Group 282"/>
            <p:cNvGrpSpPr>
              <a:grpSpLocks/>
            </p:cNvGrpSpPr>
            <p:nvPr/>
          </p:nvGrpSpPr>
          <p:grpSpPr bwMode="auto">
            <a:xfrm>
              <a:off x="4741" y="3430"/>
              <a:ext cx="182" cy="90"/>
              <a:chOff x="2381" y="2024"/>
              <a:chExt cx="271" cy="136"/>
            </a:xfrm>
          </p:grpSpPr>
          <p:sp>
            <p:nvSpPr>
              <p:cNvPr id="35252"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53"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54"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55"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56"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8" name="Group 288"/>
            <p:cNvGrpSpPr>
              <a:grpSpLocks/>
            </p:cNvGrpSpPr>
            <p:nvPr/>
          </p:nvGrpSpPr>
          <p:grpSpPr bwMode="auto">
            <a:xfrm>
              <a:off x="4604" y="3430"/>
              <a:ext cx="182" cy="90"/>
              <a:chOff x="2381" y="2024"/>
              <a:chExt cx="271" cy="136"/>
            </a:xfrm>
          </p:grpSpPr>
          <p:sp>
            <p:nvSpPr>
              <p:cNvPr id="35247"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48"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49"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50"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51"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29" name="Group 294"/>
            <p:cNvGrpSpPr>
              <a:grpSpLocks/>
            </p:cNvGrpSpPr>
            <p:nvPr/>
          </p:nvGrpSpPr>
          <p:grpSpPr bwMode="auto">
            <a:xfrm>
              <a:off x="4423" y="3430"/>
              <a:ext cx="182" cy="90"/>
              <a:chOff x="2381" y="2024"/>
              <a:chExt cx="271" cy="136"/>
            </a:xfrm>
          </p:grpSpPr>
          <p:sp>
            <p:nvSpPr>
              <p:cNvPr id="35242"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43"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44"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45"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46"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30" name="Group 300"/>
            <p:cNvGrpSpPr>
              <a:grpSpLocks/>
            </p:cNvGrpSpPr>
            <p:nvPr/>
          </p:nvGrpSpPr>
          <p:grpSpPr bwMode="auto">
            <a:xfrm>
              <a:off x="4242" y="3430"/>
              <a:ext cx="182" cy="90"/>
              <a:chOff x="2381" y="2024"/>
              <a:chExt cx="271" cy="136"/>
            </a:xfrm>
          </p:grpSpPr>
          <p:sp>
            <p:nvSpPr>
              <p:cNvPr id="35237"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38"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39"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40"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41"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231" name="Group 306"/>
            <p:cNvGrpSpPr>
              <a:grpSpLocks/>
            </p:cNvGrpSpPr>
            <p:nvPr/>
          </p:nvGrpSpPr>
          <p:grpSpPr bwMode="auto">
            <a:xfrm>
              <a:off x="4060" y="3430"/>
              <a:ext cx="182" cy="90"/>
              <a:chOff x="2381" y="2024"/>
              <a:chExt cx="271" cy="136"/>
            </a:xfrm>
          </p:grpSpPr>
          <p:sp>
            <p:nvSpPr>
              <p:cNvPr id="35232"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33"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34"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35"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36"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4846" name="Group 340"/>
          <p:cNvGrpSpPr>
            <a:grpSpLocks/>
          </p:cNvGrpSpPr>
          <p:nvPr/>
        </p:nvGrpSpPr>
        <p:grpSpPr bwMode="auto">
          <a:xfrm>
            <a:off x="838200" y="3286125"/>
            <a:ext cx="4375150" cy="2541588"/>
            <a:chOff x="930" y="1298"/>
            <a:chExt cx="3856" cy="2132"/>
          </a:xfrm>
        </p:grpSpPr>
        <p:sp>
          <p:nvSpPr>
            <p:cNvPr id="35156"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5157" name="Group 342"/>
            <p:cNvGrpSpPr>
              <a:grpSpLocks/>
            </p:cNvGrpSpPr>
            <p:nvPr/>
          </p:nvGrpSpPr>
          <p:grpSpPr bwMode="auto">
            <a:xfrm>
              <a:off x="975" y="3158"/>
              <a:ext cx="227" cy="272"/>
              <a:chOff x="975" y="3158"/>
              <a:chExt cx="227" cy="272"/>
            </a:xfrm>
          </p:grpSpPr>
          <p:sp>
            <p:nvSpPr>
              <p:cNvPr id="35200"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01"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02"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03"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04"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05"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06"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07"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208"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5158"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5159" name="Group 343"/>
            <p:cNvGrpSpPr>
              <a:grpSpLocks/>
            </p:cNvGrpSpPr>
            <p:nvPr/>
          </p:nvGrpSpPr>
          <p:grpSpPr bwMode="auto">
            <a:xfrm>
              <a:off x="1020" y="2614"/>
              <a:ext cx="453" cy="589"/>
              <a:chOff x="975" y="2614"/>
              <a:chExt cx="453" cy="589"/>
            </a:xfrm>
          </p:grpSpPr>
          <p:sp>
            <p:nvSpPr>
              <p:cNvPr id="35191"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92"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93"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94"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95"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96"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97"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98"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99"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160" name="Group 348"/>
            <p:cNvGrpSpPr>
              <a:grpSpLocks/>
            </p:cNvGrpSpPr>
            <p:nvPr/>
          </p:nvGrpSpPr>
          <p:grpSpPr bwMode="auto">
            <a:xfrm>
              <a:off x="1429" y="2614"/>
              <a:ext cx="272" cy="136"/>
              <a:chOff x="1429" y="2614"/>
              <a:chExt cx="272" cy="136"/>
            </a:xfrm>
          </p:grpSpPr>
          <p:sp>
            <p:nvSpPr>
              <p:cNvPr id="35189"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90"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161" name="Group 349"/>
            <p:cNvGrpSpPr>
              <a:grpSpLocks/>
            </p:cNvGrpSpPr>
            <p:nvPr/>
          </p:nvGrpSpPr>
          <p:grpSpPr bwMode="auto">
            <a:xfrm>
              <a:off x="1701" y="2659"/>
              <a:ext cx="680" cy="680"/>
              <a:chOff x="1701" y="2659"/>
              <a:chExt cx="680" cy="680"/>
            </a:xfrm>
          </p:grpSpPr>
          <p:sp>
            <p:nvSpPr>
              <p:cNvPr id="35182"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83"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84"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85"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86"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87"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88"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5162"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5163" name="Group 430"/>
            <p:cNvGrpSpPr>
              <a:grpSpLocks/>
            </p:cNvGrpSpPr>
            <p:nvPr/>
          </p:nvGrpSpPr>
          <p:grpSpPr bwMode="auto">
            <a:xfrm>
              <a:off x="1549" y="1344"/>
              <a:ext cx="786" cy="802"/>
              <a:chOff x="1549" y="1344"/>
              <a:chExt cx="786" cy="802"/>
            </a:xfrm>
          </p:grpSpPr>
          <p:sp>
            <p:nvSpPr>
              <p:cNvPr id="35179"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80"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81"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164" name="Group 432"/>
            <p:cNvGrpSpPr>
              <a:grpSpLocks/>
            </p:cNvGrpSpPr>
            <p:nvPr/>
          </p:nvGrpSpPr>
          <p:grpSpPr bwMode="auto">
            <a:xfrm>
              <a:off x="2336" y="1298"/>
              <a:ext cx="725" cy="363"/>
              <a:chOff x="2336" y="1298"/>
              <a:chExt cx="725" cy="363"/>
            </a:xfrm>
          </p:grpSpPr>
          <p:sp>
            <p:nvSpPr>
              <p:cNvPr id="35177"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78"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165" name="Group 431"/>
            <p:cNvGrpSpPr>
              <a:grpSpLocks/>
            </p:cNvGrpSpPr>
            <p:nvPr/>
          </p:nvGrpSpPr>
          <p:grpSpPr bwMode="auto">
            <a:xfrm>
              <a:off x="3061" y="1389"/>
              <a:ext cx="1725" cy="1995"/>
              <a:chOff x="3061" y="1389"/>
              <a:chExt cx="1725" cy="1995"/>
            </a:xfrm>
          </p:grpSpPr>
          <p:sp>
            <p:nvSpPr>
              <p:cNvPr id="35166"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67"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68"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69"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70"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71"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72"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73"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74"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75"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76"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4847" name="Text Box 99"/>
          <p:cNvSpPr txBox="1">
            <a:spLocks noChangeArrowheads="1"/>
          </p:cNvSpPr>
          <p:nvPr/>
        </p:nvSpPr>
        <p:spPr bwMode="auto">
          <a:xfrm>
            <a:off x="468313" y="188913"/>
            <a:ext cx="2222500" cy="498475"/>
          </a:xfrm>
          <a:prstGeom prst="rect">
            <a:avLst/>
          </a:prstGeom>
          <a:solidFill>
            <a:srgbClr val="000066"/>
          </a:solidFill>
          <a:ln w="9525">
            <a:solidFill>
              <a:schemeClr val="bg2"/>
            </a:solidFill>
            <a:miter lim="800000"/>
            <a:headEnd/>
            <a:tailEnd/>
          </a:ln>
        </p:spPr>
        <p:txBody>
          <a:bodyPr wrap="none">
            <a:spAutoFit/>
          </a:bodyPr>
          <a:lstStyle/>
          <a:p>
            <a:r>
              <a:rPr lang="fr-BE"/>
              <a:t>Anoestrus type II</a:t>
            </a:r>
            <a:endParaRPr lang="fr-FR"/>
          </a:p>
        </p:txBody>
      </p:sp>
      <p:grpSp>
        <p:nvGrpSpPr>
          <p:cNvPr id="34848" name="Group 340"/>
          <p:cNvGrpSpPr>
            <a:grpSpLocks/>
          </p:cNvGrpSpPr>
          <p:nvPr/>
        </p:nvGrpSpPr>
        <p:grpSpPr bwMode="auto">
          <a:xfrm>
            <a:off x="2771775" y="3213100"/>
            <a:ext cx="4375150" cy="2541588"/>
            <a:chOff x="930" y="1298"/>
            <a:chExt cx="3856" cy="2132"/>
          </a:xfrm>
        </p:grpSpPr>
        <p:sp>
          <p:nvSpPr>
            <p:cNvPr id="35103"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5104" name="Group 342"/>
            <p:cNvGrpSpPr>
              <a:grpSpLocks/>
            </p:cNvGrpSpPr>
            <p:nvPr/>
          </p:nvGrpSpPr>
          <p:grpSpPr bwMode="auto">
            <a:xfrm>
              <a:off x="975" y="3158"/>
              <a:ext cx="227" cy="272"/>
              <a:chOff x="975" y="3158"/>
              <a:chExt cx="227" cy="272"/>
            </a:xfrm>
          </p:grpSpPr>
          <p:sp>
            <p:nvSpPr>
              <p:cNvPr id="35147"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48"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49"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50"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51"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52"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53"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54"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55"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5105"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5106" name="Group 343"/>
            <p:cNvGrpSpPr>
              <a:grpSpLocks/>
            </p:cNvGrpSpPr>
            <p:nvPr/>
          </p:nvGrpSpPr>
          <p:grpSpPr bwMode="auto">
            <a:xfrm>
              <a:off x="1020" y="2614"/>
              <a:ext cx="453" cy="589"/>
              <a:chOff x="975" y="2614"/>
              <a:chExt cx="453" cy="589"/>
            </a:xfrm>
          </p:grpSpPr>
          <p:sp>
            <p:nvSpPr>
              <p:cNvPr id="35138"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39"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40"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41"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42"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43"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44"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45"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46"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107" name="Group 348"/>
            <p:cNvGrpSpPr>
              <a:grpSpLocks/>
            </p:cNvGrpSpPr>
            <p:nvPr/>
          </p:nvGrpSpPr>
          <p:grpSpPr bwMode="auto">
            <a:xfrm>
              <a:off x="1429" y="2614"/>
              <a:ext cx="272" cy="136"/>
              <a:chOff x="1429" y="2614"/>
              <a:chExt cx="272" cy="136"/>
            </a:xfrm>
          </p:grpSpPr>
          <p:sp>
            <p:nvSpPr>
              <p:cNvPr id="35136"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37"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108" name="Group 349"/>
            <p:cNvGrpSpPr>
              <a:grpSpLocks/>
            </p:cNvGrpSpPr>
            <p:nvPr/>
          </p:nvGrpSpPr>
          <p:grpSpPr bwMode="auto">
            <a:xfrm>
              <a:off x="1701" y="2659"/>
              <a:ext cx="680" cy="680"/>
              <a:chOff x="1701" y="2659"/>
              <a:chExt cx="680" cy="680"/>
            </a:xfrm>
          </p:grpSpPr>
          <p:sp>
            <p:nvSpPr>
              <p:cNvPr id="35129"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30"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31"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32"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33"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34"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35"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5109"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5110" name="Group 430"/>
            <p:cNvGrpSpPr>
              <a:grpSpLocks/>
            </p:cNvGrpSpPr>
            <p:nvPr/>
          </p:nvGrpSpPr>
          <p:grpSpPr bwMode="auto">
            <a:xfrm>
              <a:off x="1549" y="1344"/>
              <a:ext cx="786" cy="802"/>
              <a:chOff x="1549" y="1344"/>
              <a:chExt cx="786" cy="802"/>
            </a:xfrm>
          </p:grpSpPr>
          <p:sp>
            <p:nvSpPr>
              <p:cNvPr id="35126"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27"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28"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111" name="Group 432"/>
            <p:cNvGrpSpPr>
              <a:grpSpLocks/>
            </p:cNvGrpSpPr>
            <p:nvPr/>
          </p:nvGrpSpPr>
          <p:grpSpPr bwMode="auto">
            <a:xfrm>
              <a:off x="2336" y="1298"/>
              <a:ext cx="725" cy="363"/>
              <a:chOff x="2336" y="1298"/>
              <a:chExt cx="725" cy="363"/>
            </a:xfrm>
          </p:grpSpPr>
          <p:sp>
            <p:nvSpPr>
              <p:cNvPr id="35124"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25"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112" name="Group 431"/>
            <p:cNvGrpSpPr>
              <a:grpSpLocks/>
            </p:cNvGrpSpPr>
            <p:nvPr/>
          </p:nvGrpSpPr>
          <p:grpSpPr bwMode="auto">
            <a:xfrm>
              <a:off x="3061" y="1389"/>
              <a:ext cx="1725" cy="1995"/>
              <a:chOff x="3061" y="1389"/>
              <a:chExt cx="1725" cy="1995"/>
            </a:xfrm>
          </p:grpSpPr>
          <p:sp>
            <p:nvSpPr>
              <p:cNvPr id="35113"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14"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15"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16"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17"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18"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19"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20"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21"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22"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23"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4849" name="Group 340"/>
          <p:cNvGrpSpPr>
            <a:grpSpLocks/>
          </p:cNvGrpSpPr>
          <p:nvPr/>
        </p:nvGrpSpPr>
        <p:grpSpPr bwMode="auto">
          <a:xfrm>
            <a:off x="4643438" y="3213100"/>
            <a:ext cx="4375150" cy="2541588"/>
            <a:chOff x="930" y="1298"/>
            <a:chExt cx="3856" cy="2132"/>
          </a:xfrm>
        </p:grpSpPr>
        <p:sp>
          <p:nvSpPr>
            <p:cNvPr id="35050"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5051" name="Group 342"/>
            <p:cNvGrpSpPr>
              <a:grpSpLocks/>
            </p:cNvGrpSpPr>
            <p:nvPr/>
          </p:nvGrpSpPr>
          <p:grpSpPr bwMode="auto">
            <a:xfrm>
              <a:off x="975" y="3158"/>
              <a:ext cx="227" cy="272"/>
              <a:chOff x="975" y="3158"/>
              <a:chExt cx="227" cy="272"/>
            </a:xfrm>
          </p:grpSpPr>
          <p:sp>
            <p:nvSpPr>
              <p:cNvPr id="35094"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95"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96"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97"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98"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99"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00"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01"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102"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5052"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5053" name="Group 343"/>
            <p:cNvGrpSpPr>
              <a:grpSpLocks/>
            </p:cNvGrpSpPr>
            <p:nvPr/>
          </p:nvGrpSpPr>
          <p:grpSpPr bwMode="auto">
            <a:xfrm>
              <a:off x="1020" y="2614"/>
              <a:ext cx="453" cy="589"/>
              <a:chOff x="975" y="2614"/>
              <a:chExt cx="453" cy="589"/>
            </a:xfrm>
          </p:grpSpPr>
          <p:sp>
            <p:nvSpPr>
              <p:cNvPr id="35085"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86"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87"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88"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89"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90"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91"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92"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93"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054" name="Group 348"/>
            <p:cNvGrpSpPr>
              <a:grpSpLocks/>
            </p:cNvGrpSpPr>
            <p:nvPr/>
          </p:nvGrpSpPr>
          <p:grpSpPr bwMode="auto">
            <a:xfrm>
              <a:off x="1429" y="2614"/>
              <a:ext cx="272" cy="136"/>
              <a:chOff x="1429" y="2614"/>
              <a:chExt cx="272" cy="136"/>
            </a:xfrm>
          </p:grpSpPr>
          <p:sp>
            <p:nvSpPr>
              <p:cNvPr id="35083"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84"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055" name="Group 349"/>
            <p:cNvGrpSpPr>
              <a:grpSpLocks/>
            </p:cNvGrpSpPr>
            <p:nvPr/>
          </p:nvGrpSpPr>
          <p:grpSpPr bwMode="auto">
            <a:xfrm>
              <a:off x="1701" y="2659"/>
              <a:ext cx="680" cy="680"/>
              <a:chOff x="1701" y="2659"/>
              <a:chExt cx="680" cy="680"/>
            </a:xfrm>
          </p:grpSpPr>
          <p:sp>
            <p:nvSpPr>
              <p:cNvPr id="35076"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77"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78"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79"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80"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81"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82"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5056"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5057" name="Group 430"/>
            <p:cNvGrpSpPr>
              <a:grpSpLocks/>
            </p:cNvGrpSpPr>
            <p:nvPr/>
          </p:nvGrpSpPr>
          <p:grpSpPr bwMode="auto">
            <a:xfrm>
              <a:off x="1549" y="1344"/>
              <a:ext cx="786" cy="802"/>
              <a:chOff x="1549" y="1344"/>
              <a:chExt cx="786" cy="802"/>
            </a:xfrm>
          </p:grpSpPr>
          <p:sp>
            <p:nvSpPr>
              <p:cNvPr id="35073"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74"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75"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058" name="Group 432"/>
            <p:cNvGrpSpPr>
              <a:grpSpLocks/>
            </p:cNvGrpSpPr>
            <p:nvPr/>
          </p:nvGrpSpPr>
          <p:grpSpPr bwMode="auto">
            <a:xfrm>
              <a:off x="2336" y="1298"/>
              <a:ext cx="725" cy="363"/>
              <a:chOff x="2336" y="1298"/>
              <a:chExt cx="725" cy="363"/>
            </a:xfrm>
          </p:grpSpPr>
          <p:sp>
            <p:nvSpPr>
              <p:cNvPr id="35071"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72"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5059" name="Group 431"/>
            <p:cNvGrpSpPr>
              <a:grpSpLocks/>
            </p:cNvGrpSpPr>
            <p:nvPr/>
          </p:nvGrpSpPr>
          <p:grpSpPr bwMode="auto">
            <a:xfrm>
              <a:off x="3061" y="1389"/>
              <a:ext cx="1725" cy="1995"/>
              <a:chOff x="3061" y="1389"/>
              <a:chExt cx="1725" cy="1995"/>
            </a:xfrm>
          </p:grpSpPr>
          <p:sp>
            <p:nvSpPr>
              <p:cNvPr id="35060"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61"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62"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63"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64"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65"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66"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67"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68"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69"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70"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4850" name="Group 312"/>
          <p:cNvGrpSpPr>
            <a:grpSpLocks/>
          </p:cNvGrpSpPr>
          <p:nvPr/>
        </p:nvGrpSpPr>
        <p:grpSpPr bwMode="auto">
          <a:xfrm>
            <a:off x="4356100" y="5805488"/>
            <a:ext cx="4530725" cy="106362"/>
            <a:chOff x="930" y="3430"/>
            <a:chExt cx="3993" cy="90"/>
          </a:xfrm>
        </p:grpSpPr>
        <p:grpSp>
          <p:nvGrpSpPr>
            <p:cNvPr id="34912" name="Group 160"/>
            <p:cNvGrpSpPr>
              <a:grpSpLocks/>
            </p:cNvGrpSpPr>
            <p:nvPr/>
          </p:nvGrpSpPr>
          <p:grpSpPr bwMode="auto">
            <a:xfrm>
              <a:off x="930" y="3430"/>
              <a:ext cx="182" cy="90"/>
              <a:chOff x="2381" y="2024"/>
              <a:chExt cx="271" cy="136"/>
            </a:xfrm>
          </p:grpSpPr>
          <p:sp>
            <p:nvSpPr>
              <p:cNvPr id="35045"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46"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47"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48"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49"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13" name="Group 174"/>
            <p:cNvGrpSpPr>
              <a:grpSpLocks/>
            </p:cNvGrpSpPr>
            <p:nvPr/>
          </p:nvGrpSpPr>
          <p:grpSpPr bwMode="auto">
            <a:xfrm>
              <a:off x="1111" y="3430"/>
              <a:ext cx="182" cy="90"/>
              <a:chOff x="2381" y="2024"/>
              <a:chExt cx="271" cy="136"/>
            </a:xfrm>
          </p:grpSpPr>
          <p:sp>
            <p:nvSpPr>
              <p:cNvPr id="35040"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41"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42"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43"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44"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14" name="Group 180"/>
            <p:cNvGrpSpPr>
              <a:grpSpLocks/>
            </p:cNvGrpSpPr>
            <p:nvPr/>
          </p:nvGrpSpPr>
          <p:grpSpPr bwMode="auto">
            <a:xfrm>
              <a:off x="1837" y="3430"/>
              <a:ext cx="182" cy="90"/>
              <a:chOff x="2381" y="2024"/>
              <a:chExt cx="271" cy="136"/>
            </a:xfrm>
          </p:grpSpPr>
          <p:sp>
            <p:nvSpPr>
              <p:cNvPr id="35035"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36"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37"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38"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39"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15" name="Group 186"/>
            <p:cNvGrpSpPr>
              <a:grpSpLocks/>
            </p:cNvGrpSpPr>
            <p:nvPr/>
          </p:nvGrpSpPr>
          <p:grpSpPr bwMode="auto">
            <a:xfrm>
              <a:off x="1474" y="3430"/>
              <a:ext cx="182" cy="90"/>
              <a:chOff x="2381" y="2024"/>
              <a:chExt cx="271" cy="136"/>
            </a:xfrm>
          </p:grpSpPr>
          <p:sp>
            <p:nvSpPr>
              <p:cNvPr id="35030"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31"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32"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33"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34"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16" name="Group 192"/>
            <p:cNvGrpSpPr>
              <a:grpSpLocks/>
            </p:cNvGrpSpPr>
            <p:nvPr/>
          </p:nvGrpSpPr>
          <p:grpSpPr bwMode="auto">
            <a:xfrm>
              <a:off x="1655" y="3430"/>
              <a:ext cx="182" cy="90"/>
              <a:chOff x="2381" y="2024"/>
              <a:chExt cx="271" cy="136"/>
            </a:xfrm>
          </p:grpSpPr>
          <p:sp>
            <p:nvSpPr>
              <p:cNvPr id="35025"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26"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27"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28"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29"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17" name="Group 198"/>
            <p:cNvGrpSpPr>
              <a:grpSpLocks/>
            </p:cNvGrpSpPr>
            <p:nvPr/>
          </p:nvGrpSpPr>
          <p:grpSpPr bwMode="auto">
            <a:xfrm>
              <a:off x="1292" y="3430"/>
              <a:ext cx="182" cy="90"/>
              <a:chOff x="2381" y="2024"/>
              <a:chExt cx="271" cy="136"/>
            </a:xfrm>
          </p:grpSpPr>
          <p:sp>
            <p:nvSpPr>
              <p:cNvPr id="35020"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21"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22"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23"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24"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18" name="Group 204"/>
            <p:cNvGrpSpPr>
              <a:grpSpLocks/>
            </p:cNvGrpSpPr>
            <p:nvPr/>
          </p:nvGrpSpPr>
          <p:grpSpPr bwMode="auto">
            <a:xfrm>
              <a:off x="2880" y="3430"/>
              <a:ext cx="182" cy="90"/>
              <a:chOff x="2381" y="2024"/>
              <a:chExt cx="271" cy="136"/>
            </a:xfrm>
          </p:grpSpPr>
          <p:sp>
            <p:nvSpPr>
              <p:cNvPr id="35015"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16"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17"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18"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19"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19" name="Group 210"/>
            <p:cNvGrpSpPr>
              <a:grpSpLocks/>
            </p:cNvGrpSpPr>
            <p:nvPr/>
          </p:nvGrpSpPr>
          <p:grpSpPr bwMode="auto">
            <a:xfrm>
              <a:off x="2699" y="3430"/>
              <a:ext cx="182" cy="90"/>
              <a:chOff x="2381" y="2024"/>
              <a:chExt cx="271" cy="136"/>
            </a:xfrm>
          </p:grpSpPr>
          <p:sp>
            <p:nvSpPr>
              <p:cNvPr id="35010"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11"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12"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13"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14"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0" name="Group 216"/>
            <p:cNvGrpSpPr>
              <a:grpSpLocks/>
            </p:cNvGrpSpPr>
            <p:nvPr/>
          </p:nvGrpSpPr>
          <p:grpSpPr bwMode="auto">
            <a:xfrm>
              <a:off x="2562" y="3430"/>
              <a:ext cx="182" cy="90"/>
              <a:chOff x="2381" y="2024"/>
              <a:chExt cx="271" cy="136"/>
            </a:xfrm>
          </p:grpSpPr>
          <p:sp>
            <p:nvSpPr>
              <p:cNvPr id="35005"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06"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07"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08"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09"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1" name="Group 222"/>
            <p:cNvGrpSpPr>
              <a:grpSpLocks/>
            </p:cNvGrpSpPr>
            <p:nvPr/>
          </p:nvGrpSpPr>
          <p:grpSpPr bwMode="auto">
            <a:xfrm>
              <a:off x="2381" y="3430"/>
              <a:ext cx="182" cy="90"/>
              <a:chOff x="2381" y="2024"/>
              <a:chExt cx="271" cy="136"/>
            </a:xfrm>
          </p:grpSpPr>
          <p:sp>
            <p:nvSpPr>
              <p:cNvPr id="35000"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01"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02"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03"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5004"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2" name="Group 228"/>
            <p:cNvGrpSpPr>
              <a:grpSpLocks/>
            </p:cNvGrpSpPr>
            <p:nvPr/>
          </p:nvGrpSpPr>
          <p:grpSpPr bwMode="auto">
            <a:xfrm>
              <a:off x="2200" y="3430"/>
              <a:ext cx="182" cy="90"/>
              <a:chOff x="2381" y="2024"/>
              <a:chExt cx="271" cy="136"/>
            </a:xfrm>
          </p:grpSpPr>
          <p:sp>
            <p:nvSpPr>
              <p:cNvPr id="34995"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96"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97"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98"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99"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3" name="Group 234"/>
            <p:cNvGrpSpPr>
              <a:grpSpLocks/>
            </p:cNvGrpSpPr>
            <p:nvPr/>
          </p:nvGrpSpPr>
          <p:grpSpPr bwMode="auto">
            <a:xfrm>
              <a:off x="2018" y="3430"/>
              <a:ext cx="182" cy="90"/>
              <a:chOff x="2381" y="2024"/>
              <a:chExt cx="271" cy="136"/>
            </a:xfrm>
          </p:grpSpPr>
          <p:sp>
            <p:nvSpPr>
              <p:cNvPr id="34990"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91"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92"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93"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94"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4" name="Group 240"/>
            <p:cNvGrpSpPr>
              <a:grpSpLocks/>
            </p:cNvGrpSpPr>
            <p:nvPr/>
          </p:nvGrpSpPr>
          <p:grpSpPr bwMode="auto">
            <a:xfrm>
              <a:off x="3924" y="3430"/>
              <a:ext cx="182" cy="90"/>
              <a:chOff x="2381" y="2024"/>
              <a:chExt cx="271" cy="136"/>
            </a:xfrm>
          </p:grpSpPr>
          <p:sp>
            <p:nvSpPr>
              <p:cNvPr id="34985"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86"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87"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88"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89"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5" name="Group 246"/>
            <p:cNvGrpSpPr>
              <a:grpSpLocks/>
            </p:cNvGrpSpPr>
            <p:nvPr/>
          </p:nvGrpSpPr>
          <p:grpSpPr bwMode="auto">
            <a:xfrm>
              <a:off x="3743" y="3430"/>
              <a:ext cx="182" cy="90"/>
              <a:chOff x="2381" y="2024"/>
              <a:chExt cx="271" cy="136"/>
            </a:xfrm>
          </p:grpSpPr>
          <p:sp>
            <p:nvSpPr>
              <p:cNvPr id="34980"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81"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82"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83"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84"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6" name="Group 252"/>
            <p:cNvGrpSpPr>
              <a:grpSpLocks/>
            </p:cNvGrpSpPr>
            <p:nvPr/>
          </p:nvGrpSpPr>
          <p:grpSpPr bwMode="auto">
            <a:xfrm>
              <a:off x="3606" y="3430"/>
              <a:ext cx="182" cy="90"/>
              <a:chOff x="2381" y="2024"/>
              <a:chExt cx="271" cy="136"/>
            </a:xfrm>
          </p:grpSpPr>
          <p:sp>
            <p:nvSpPr>
              <p:cNvPr id="34975"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76"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77"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78"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79"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7" name="Group 258"/>
            <p:cNvGrpSpPr>
              <a:grpSpLocks/>
            </p:cNvGrpSpPr>
            <p:nvPr/>
          </p:nvGrpSpPr>
          <p:grpSpPr bwMode="auto">
            <a:xfrm>
              <a:off x="3425" y="3430"/>
              <a:ext cx="182" cy="90"/>
              <a:chOff x="2381" y="2024"/>
              <a:chExt cx="271" cy="136"/>
            </a:xfrm>
          </p:grpSpPr>
          <p:sp>
            <p:nvSpPr>
              <p:cNvPr id="34970"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71"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72"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73"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74"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8" name="Group 264"/>
            <p:cNvGrpSpPr>
              <a:grpSpLocks/>
            </p:cNvGrpSpPr>
            <p:nvPr/>
          </p:nvGrpSpPr>
          <p:grpSpPr bwMode="auto">
            <a:xfrm>
              <a:off x="3244" y="3430"/>
              <a:ext cx="182" cy="90"/>
              <a:chOff x="2381" y="2024"/>
              <a:chExt cx="271" cy="136"/>
            </a:xfrm>
          </p:grpSpPr>
          <p:sp>
            <p:nvSpPr>
              <p:cNvPr id="34965"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66"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67"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68"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69"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29" name="Group 270"/>
            <p:cNvGrpSpPr>
              <a:grpSpLocks/>
            </p:cNvGrpSpPr>
            <p:nvPr/>
          </p:nvGrpSpPr>
          <p:grpSpPr bwMode="auto">
            <a:xfrm>
              <a:off x="3062" y="3430"/>
              <a:ext cx="182" cy="90"/>
              <a:chOff x="2381" y="2024"/>
              <a:chExt cx="271" cy="136"/>
            </a:xfrm>
          </p:grpSpPr>
          <p:sp>
            <p:nvSpPr>
              <p:cNvPr id="34960"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61"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62"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63"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64"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30" name="Group 282"/>
            <p:cNvGrpSpPr>
              <a:grpSpLocks/>
            </p:cNvGrpSpPr>
            <p:nvPr/>
          </p:nvGrpSpPr>
          <p:grpSpPr bwMode="auto">
            <a:xfrm>
              <a:off x="4741" y="3430"/>
              <a:ext cx="182" cy="90"/>
              <a:chOff x="2381" y="2024"/>
              <a:chExt cx="271" cy="136"/>
            </a:xfrm>
          </p:grpSpPr>
          <p:sp>
            <p:nvSpPr>
              <p:cNvPr id="34955"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56"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57"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58"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59"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31" name="Group 288"/>
            <p:cNvGrpSpPr>
              <a:grpSpLocks/>
            </p:cNvGrpSpPr>
            <p:nvPr/>
          </p:nvGrpSpPr>
          <p:grpSpPr bwMode="auto">
            <a:xfrm>
              <a:off x="4604" y="3430"/>
              <a:ext cx="182" cy="90"/>
              <a:chOff x="2381" y="2024"/>
              <a:chExt cx="271" cy="136"/>
            </a:xfrm>
          </p:grpSpPr>
          <p:sp>
            <p:nvSpPr>
              <p:cNvPr id="34950"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51"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52"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53"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54"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32" name="Group 294"/>
            <p:cNvGrpSpPr>
              <a:grpSpLocks/>
            </p:cNvGrpSpPr>
            <p:nvPr/>
          </p:nvGrpSpPr>
          <p:grpSpPr bwMode="auto">
            <a:xfrm>
              <a:off x="4423" y="3430"/>
              <a:ext cx="182" cy="90"/>
              <a:chOff x="2381" y="2024"/>
              <a:chExt cx="271" cy="136"/>
            </a:xfrm>
          </p:grpSpPr>
          <p:sp>
            <p:nvSpPr>
              <p:cNvPr id="34945"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46"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47"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48"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49"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33" name="Group 300"/>
            <p:cNvGrpSpPr>
              <a:grpSpLocks/>
            </p:cNvGrpSpPr>
            <p:nvPr/>
          </p:nvGrpSpPr>
          <p:grpSpPr bwMode="auto">
            <a:xfrm>
              <a:off x="4242" y="3430"/>
              <a:ext cx="182" cy="90"/>
              <a:chOff x="2381" y="2024"/>
              <a:chExt cx="271" cy="136"/>
            </a:xfrm>
          </p:grpSpPr>
          <p:sp>
            <p:nvSpPr>
              <p:cNvPr id="34940"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41"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42"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43"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44"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934" name="Group 306"/>
            <p:cNvGrpSpPr>
              <a:grpSpLocks/>
            </p:cNvGrpSpPr>
            <p:nvPr/>
          </p:nvGrpSpPr>
          <p:grpSpPr bwMode="auto">
            <a:xfrm>
              <a:off x="4060" y="3430"/>
              <a:ext cx="182" cy="90"/>
              <a:chOff x="2381" y="2024"/>
              <a:chExt cx="271" cy="136"/>
            </a:xfrm>
          </p:grpSpPr>
          <p:sp>
            <p:nvSpPr>
              <p:cNvPr id="34935"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36"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37"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38"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39"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0755" name="Text Box 664"/>
          <p:cNvSpPr txBox="1">
            <a:spLocks noChangeArrowheads="1"/>
          </p:cNvSpPr>
          <p:nvPr/>
        </p:nvSpPr>
        <p:spPr bwMode="auto">
          <a:xfrm>
            <a:off x="611188" y="908050"/>
            <a:ext cx="6253162" cy="376238"/>
          </a:xfrm>
          <a:prstGeom prst="rect">
            <a:avLst/>
          </a:prstGeom>
          <a:noFill/>
          <a:ln w="9525">
            <a:solidFill>
              <a:schemeClr val="bg1"/>
            </a:solidFill>
            <a:miter lim="800000"/>
            <a:headEnd/>
            <a:tailEnd/>
          </a:ln>
        </p:spPr>
        <p:txBody>
          <a:bodyPr wrap="none">
            <a:spAutoFit/>
          </a:bodyPr>
          <a:lstStyle/>
          <a:p>
            <a:r>
              <a:rPr lang="fr-FR" sz="1800"/>
              <a:t>Follicular growth continues until the deviation and dominance and atresia</a:t>
            </a:r>
          </a:p>
        </p:txBody>
      </p:sp>
      <p:sp>
        <p:nvSpPr>
          <p:cNvPr id="30756" name="Text Box 665"/>
          <p:cNvSpPr txBox="1">
            <a:spLocks noChangeArrowheads="1"/>
          </p:cNvSpPr>
          <p:nvPr/>
        </p:nvSpPr>
        <p:spPr bwMode="auto">
          <a:xfrm>
            <a:off x="611188" y="1484313"/>
            <a:ext cx="5332412" cy="376237"/>
          </a:xfrm>
          <a:prstGeom prst="rect">
            <a:avLst/>
          </a:prstGeom>
          <a:noFill/>
          <a:ln w="9525">
            <a:solidFill>
              <a:schemeClr val="bg1"/>
            </a:solidFill>
            <a:miter lim="800000"/>
            <a:headEnd/>
            <a:tailEnd/>
          </a:ln>
        </p:spPr>
        <p:txBody>
          <a:bodyPr wrap="none">
            <a:spAutoFit/>
          </a:bodyPr>
          <a:lstStyle/>
          <a:p>
            <a:r>
              <a:rPr lang="fr-FR" sz="1800"/>
              <a:t>Atresia is followed by a new wave of growth within 2 to 3 days</a:t>
            </a:r>
          </a:p>
        </p:txBody>
      </p:sp>
      <p:sp>
        <p:nvSpPr>
          <p:cNvPr id="34853" name="Line 516"/>
          <p:cNvSpPr>
            <a:spLocks noChangeShapeType="1"/>
          </p:cNvSpPr>
          <p:nvPr/>
        </p:nvSpPr>
        <p:spPr bwMode="auto">
          <a:xfrm>
            <a:off x="2987675" y="3789363"/>
            <a:ext cx="0" cy="935037"/>
          </a:xfrm>
          <a:prstGeom prst="line">
            <a:avLst/>
          </a:prstGeom>
          <a:noFill/>
          <a:ln w="3175">
            <a:solidFill>
              <a:srgbClr val="FFFF00"/>
            </a:solidFill>
            <a:round/>
            <a:headEnd/>
            <a:tailEnd type="triangle" w="med" len="med"/>
          </a:ln>
          <a:effectLst>
            <a:prstShdw prst="shdw17" dist="17961" dir="2700000">
              <a:srgbClr val="999900"/>
            </a:prstShdw>
          </a:effectLst>
        </p:spPr>
        <p:txBody>
          <a:bodyPr/>
          <a:lstStyle/>
          <a:p>
            <a:endParaRPr lang="fr-FR"/>
          </a:p>
        </p:txBody>
      </p:sp>
      <p:sp>
        <p:nvSpPr>
          <p:cNvPr id="34854" name="Line 517"/>
          <p:cNvSpPr>
            <a:spLocks noChangeShapeType="1"/>
          </p:cNvSpPr>
          <p:nvPr/>
        </p:nvSpPr>
        <p:spPr bwMode="auto">
          <a:xfrm>
            <a:off x="4932363" y="3716338"/>
            <a:ext cx="0" cy="935037"/>
          </a:xfrm>
          <a:prstGeom prst="line">
            <a:avLst/>
          </a:prstGeom>
          <a:noFill/>
          <a:ln w="3175">
            <a:solidFill>
              <a:srgbClr val="FFFF00"/>
            </a:solidFill>
            <a:round/>
            <a:headEnd/>
            <a:tailEnd type="triangle" w="med" len="med"/>
          </a:ln>
          <a:effectLst>
            <a:prstShdw prst="shdw17" dist="17961" dir="2700000">
              <a:srgbClr val="999900"/>
            </a:prstShdw>
          </a:effectLst>
        </p:spPr>
        <p:txBody>
          <a:bodyPr/>
          <a:lstStyle/>
          <a:p>
            <a:endParaRPr lang="fr-FR"/>
          </a:p>
        </p:txBody>
      </p:sp>
      <p:sp>
        <p:nvSpPr>
          <p:cNvPr id="34855" name="Line 518"/>
          <p:cNvSpPr>
            <a:spLocks noChangeShapeType="1"/>
          </p:cNvSpPr>
          <p:nvPr/>
        </p:nvSpPr>
        <p:spPr bwMode="auto">
          <a:xfrm>
            <a:off x="6732588" y="3716338"/>
            <a:ext cx="0" cy="935037"/>
          </a:xfrm>
          <a:prstGeom prst="line">
            <a:avLst/>
          </a:prstGeom>
          <a:noFill/>
          <a:ln w="3175">
            <a:solidFill>
              <a:srgbClr val="FFFF00"/>
            </a:solidFill>
            <a:round/>
            <a:headEnd/>
            <a:tailEnd type="triangle" w="med" len="med"/>
          </a:ln>
          <a:effectLst>
            <a:prstShdw prst="shdw17" dist="17961" dir="2700000">
              <a:srgbClr val="999900"/>
            </a:prstShdw>
          </a:effectLst>
        </p:spPr>
        <p:txBody>
          <a:bodyPr/>
          <a:lstStyle/>
          <a:p>
            <a:endParaRPr lang="fr-FR"/>
          </a:p>
        </p:txBody>
      </p:sp>
      <p:sp>
        <p:nvSpPr>
          <p:cNvPr id="34856" name="Oval 173"/>
          <p:cNvSpPr>
            <a:spLocks noChangeArrowheads="1"/>
          </p:cNvSpPr>
          <p:nvPr/>
        </p:nvSpPr>
        <p:spPr bwMode="auto">
          <a:xfrm>
            <a:off x="6948488" y="4511675"/>
            <a:ext cx="307975" cy="323850"/>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4857" name="Group 342"/>
          <p:cNvGrpSpPr>
            <a:grpSpLocks/>
          </p:cNvGrpSpPr>
          <p:nvPr/>
        </p:nvGrpSpPr>
        <p:grpSpPr bwMode="auto">
          <a:xfrm>
            <a:off x="6638925" y="5430838"/>
            <a:ext cx="257175" cy="323850"/>
            <a:chOff x="975" y="3158"/>
            <a:chExt cx="227" cy="272"/>
          </a:xfrm>
        </p:grpSpPr>
        <p:sp>
          <p:nvSpPr>
            <p:cNvPr id="34903"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04"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05"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06"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07"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08"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09"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10"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11"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4858" name="Oval 330"/>
          <p:cNvSpPr>
            <a:spLocks noChangeArrowheads="1"/>
          </p:cNvSpPr>
          <p:nvPr/>
        </p:nvSpPr>
        <p:spPr bwMode="auto">
          <a:xfrm>
            <a:off x="6588125" y="5268913"/>
            <a:ext cx="204788" cy="215900"/>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4859" name="Group 343"/>
          <p:cNvGrpSpPr>
            <a:grpSpLocks/>
          </p:cNvGrpSpPr>
          <p:nvPr/>
        </p:nvGrpSpPr>
        <p:grpSpPr bwMode="auto">
          <a:xfrm>
            <a:off x="6689725" y="4781550"/>
            <a:ext cx="514350" cy="703263"/>
            <a:chOff x="975" y="2614"/>
            <a:chExt cx="453" cy="589"/>
          </a:xfrm>
        </p:grpSpPr>
        <p:sp>
          <p:nvSpPr>
            <p:cNvPr id="34894"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95"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96"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97"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98"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99"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00"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01"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902"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860" name="Group 348"/>
          <p:cNvGrpSpPr>
            <a:grpSpLocks/>
          </p:cNvGrpSpPr>
          <p:nvPr/>
        </p:nvGrpSpPr>
        <p:grpSpPr bwMode="auto">
          <a:xfrm>
            <a:off x="7154863" y="4781550"/>
            <a:ext cx="307975" cy="161925"/>
            <a:chOff x="1429" y="2614"/>
            <a:chExt cx="272" cy="136"/>
          </a:xfrm>
        </p:grpSpPr>
        <p:sp>
          <p:nvSpPr>
            <p:cNvPr id="34892"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93"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4861" name="Group 349"/>
          <p:cNvGrpSpPr>
            <a:grpSpLocks/>
          </p:cNvGrpSpPr>
          <p:nvPr/>
        </p:nvGrpSpPr>
        <p:grpSpPr bwMode="auto">
          <a:xfrm>
            <a:off x="7462838" y="4835525"/>
            <a:ext cx="771525" cy="811213"/>
            <a:chOff x="1701" y="2659"/>
            <a:chExt cx="680" cy="680"/>
          </a:xfrm>
        </p:grpSpPr>
        <p:sp>
          <p:nvSpPr>
            <p:cNvPr id="34885"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86"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87"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88"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89"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90"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91"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4862" name="Oval 346"/>
          <p:cNvSpPr>
            <a:spLocks noChangeArrowheads="1"/>
          </p:cNvSpPr>
          <p:nvPr/>
        </p:nvSpPr>
        <p:spPr bwMode="auto">
          <a:xfrm rot="-473338">
            <a:off x="7102475" y="4187825"/>
            <a:ext cx="360363" cy="377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4863" name="Group 430"/>
          <p:cNvGrpSpPr>
            <a:grpSpLocks/>
          </p:cNvGrpSpPr>
          <p:nvPr/>
        </p:nvGrpSpPr>
        <p:grpSpPr bwMode="auto">
          <a:xfrm>
            <a:off x="7289800" y="3268663"/>
            <a:ext cx="892175" cy="955675"/>
            <a:chOff x="1549" y="1344"/>
            <a:chExt cx="786" cy="802"/>
          </a:xfrm>
        </p:grpSpPr>
        <p:sp>
          <p:nvSpPr>
            <p:cNvPr id="34882"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83"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84"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cxnSp>
        <p:nvCxnSpPr>
          <p:cNvPr id="34864" name="Connecteur droit 52"/>
          <p:cNvCxnSpPr>
            <a:cxnSpLocks noChangeShapeType="1"/>
          </p:cNvCxnSpPr>
          <p:nvPr/>
        </p:nvCxnSpPr>
        <p:spPr bwMode="auto">
          <a:xfrm>
            <a:off x="6670675" y="6021388"/>
            <a:ext cx="0" cy="107950"/>
          </a:xfrm>
          <a:prstGeom prst="line">
            <a:avLst/>
          </a:prstGeom>
          <a:noFill/>
          <a:ln w="9525" algn="ctr">
            <a:solidFill>
              <a:schemeClr val="bg1"/>
            </a:solidFill>
            <a:round/>
            <a:headEnd/>
            <a:tailEnd/>
          </a:ln>
        </p:spPr>
      </p:cxnSp>
      <p:cxnSp>
        <p:nvCxnSpPr>
          <p:cNvPr id="34865" name="Connecteur droit 53"/>
          <p:cNvCxnSpPr>
            <a:cxnSpLocks noChangeShapeType="1"/>
          </p:cNvCxnSpPr>
          <p:nvPr/>
        </p:nvCxnSpPr>
        <p:spPr bwMode="auto">
          <a:xfrm>
            <a:off x="6880225" y="6021388"/>
            <a:ext cx="0" cy="107950"/>
          </a:xfrm>
          <a:prstGeom prst="line">
            <a:avLst/>
          </a:prstGeom>
          <a:noFill/>
          <a:ln w="9525" algn="ctr">
            <a:solidFill>
              <a:schemeClr val="bg1"/>
            </a:solidFill>
            <a:round/>
            <a:headEnd/>
            <a:tailEnd/>
          </a:ln>
        </p:spPr>
      </p:cxnSp>
      <p:cxnSp>
        <p:nvCxnSpPr>
          <p:cNvPr id="34866" name="Connecteur droit 54"/>
          <p:cNvCxnSpPr>
            <a:cxnSpLocks noChangeShapeType="1"/>
          </p:cNvCxnSpPr>
          <p:nvPr/>
        </p:nvCxnSpPr>
        <p:spPr bwMode="auto">
          <a:xfrm>
            <a:off x="7091363" y="6021388"/>
            <a:ext cx="0" cy="107950"/>
          </a:xfrm>
          <a:prstGeom prst="line">
            <a:avLst/>
          </a:prstGeom>
          <a:noFill/>
          <a:ln w="9525" algn="ctr">
            <a:solidFill>
              <a:schemeClr val="bg1"/>
            </a:solidFill>
            <a:round/>
            <a:headEnd/>
            <a:tailEnd/>
          </a:ln>
        </p:spPr>
      </p:cxnSp>
      <p:cxnSp>
        <p:nvCxnSpPr>
          <p:cNvPr id="34867" name="Connecteur droit 55"/>
          <p:cNvCxnSpPr>
            <a:cxnSpLocks noChangeShapeType="1"/>
          </p:cNvCxnSpPr>
          <p:nvPr/>
        </p:nvCxnSpPr>
        <p:spPr bwMode="auto">
          <a:xfrm>
            <a:off x="7300913" y="6021388"/>
            <a:ext cx="0" cy="107950"/>
          </a:xfrm>
          <a:prstGeom prst="line">
            <a:avLst/>
          </a:prstGeom>
          <a:noFill/>
          <a:ln w="9525" algn="ctr">
            <a:solidFill>
              <a:schemeClr val="bg1"/>
            </a:solidFill>
            <a:round/>
            <a:headEnd/>
            <a:tailEnd/>
          </a:ln>
        </p:spPr>
      </p:cxnSp>
      <p:cxnSp>
        <p:nvCxnSpPr>
          <p:cNvPr id="34868" name="Connecteur droit 56"/>
          <p:cNvCxnSpPr>
            <a:cxnSpLocks noChangeShapeType="1"/>
          </p:cNvCxnSpPr>
          <p:nvPr/>
        </p:nvCxnSpPr>
        <p:spPr bwMode="auto">
          <a:xfrm>
            <a:off x="7508875" y="6021388"/>
            <a:ext cx="0" cy="107950"/>
          </a:xfrm>
          <a:prstGeom prst="line">
            <a:avLst/>
          </a:prstGeom>
          <a:noFill/>
          <a:ln w="9525" algn="ctr">
            <a:solidFill>
              <a:schemeClr val="bg1"/>
            </a:solidFill>
            <a:round/>
            <a:headEnd/>
            <a:tailEnd/>
          </a:ln>
        </p:spPr>
      </p:cxnSp>
      <p:cxnSp>
        <p:nvCxnSpPr>
          <p:cNvPr id="34869" name="Connecteur droit 57"/>
          <p:cNvCxnSpPr>
            <a:cxnSpLocks noChangeShapeType="1"/>
          </p:cNvCxnSpPr>
          <p:nvPr/>
        </p:nvCxnSpPr>
        <p:spPr bwMode="auto">
          <a:xfrm>
            <a:off x="7718425" y="6021388"/>
            <a:ext cx="0" cy="107950"/>
          </a:xfrm>
          <a:prstGeom prst="line">
            <a:avLst/>
          </a:prstGeom>
          <a:noFill/>
          <a:ln w="9525" algn="ctr">
            <a:solidFill>
              <a:schemeClr val="bg1"/>
            </a:solidFill>
            <a:round/>
            <a:headEnd/>
            <a:tailEnd/>
          </a:ln>
        </p:spPr>
      </p:cxnSp>
      <p:cxnSp>
        <p:nvCxnSpPr>
          <p:cNvPr id="34870" name="Connecteur droit 58"/>
          <p:cNvCxnSpPr>
            <a:cxnSpLocks noChangeShapeType="1"/>
          </p:cNvCxnSpPr>
          <p:nvPr/>
        </p:nvCxnSpPr>
        <p:spPr bwMode="auto">
          <a:xfrm>
            <a:off x="7926388" y="6021388"/>
            <a:ext cx="0" cy="107950"/>
          </a:xfrm>
          <a:prstGeom prst="line">
            <a:avLst/>
          </a:prstGeom>
          <a:noFill/>
          <a:ln w="9525" algn="ctr">
            <a:solidFill>
              <a:schemeClr val="bg1"/>
            </a:solidFill>
            <a:round/>
            <a:headEnd/>
            <a:tailEnd/>
          </a:ln>
        </p:spPr>
      </p:cxnSp>
      <p:cxnSp>
        <p:nvCxnSpPr>
          <p:cNvPr id="34871" name="Connecteur droit 60"/>
          <p:cNvCxnSpPr>
            <a:cxnSpLocks noChangeShapeType="1"/>
          </p:cNvCxnSpPr>
          <p:nvPr/>
        </p:nvCxnSpPr>
        <p:spPr bwMode="auto">
          <a:xfrm>
            <a:off x="8140700" y="6021388"/>
            <a:ext cx="0" cy="107950"/>
          </a:xfrm>
          <a:prstGeom prst="line">
            <a:avLst/>
          </a:prstGeom>
          <a:noFill/>
          <a:ln w="9525" algn="ctr">
            <a:solidFill>
              <a:schemeClr val="bg1"/>
            </a:solidFill>
            <a:round/>
            <a:headEnd/>
            <a:tailEnd/>
          </a:ln>
        </p:spPr>
      </p:cxnSp>
      <p:cxnSp>
        <p:nvCxnSpPr>
          <p:cNvPr id="34872" name="Connecteur droit 61"/>
          <p:cNvCxnSpPr>
            <a:cxnSpLocks noChangeShapeType="1"/>
          </p:cNvCxnSpPr>
          <p:nvPr/>
        </p:nvCxnSpPr>
        <p:spPr bwMode="auto">
          <a:xfrm>
            <a:off x="8347075" y="6021388"/>
            <a:ext cx="0" cy="107950"/>
          </a:xfrm>
          <a:prstGeom prst="line">
            <a:avLst/>
          </a:prstGeom>
          <a:noFill/>
          <a:ln w="9525" algn="ctr">
            <a:solidFill>
              <a:schemeClr val="bg1"/>
            </a:solidFill>
            <a:round/>
            <a:headEnd/>
            <a:tailEnd/>
          </a:ln>
        </p:spPr>
      </p:cxnSp>
      <p:cxnSp>
        <p:nvCxnSpPr>
          <p:cNvPr id="34873" name="Connecteur droit 62"/>
          <p:cNvCxnSpPr>
            <a:cxnSpLocks noChangeShapeType="1"/>
          </p:cNvCxnSpPr>
          <p:nvPr/>
        </p:nvCxnSpPr>
        <p:spPr bwMode="auto">
          <a:xfrm>
            <a:off x="8558213" y="6021388"/>
            <a:ext cx="0" cy="107950"/>
          </a:xfrm>
          <a:prstGeom prst="line">
            <a:avLst/>
          </a:prstGeom>
          <a:noFill/>
          <a:ln w="9525" algn="ctr">
            <a:solidFill>
              <a:schemeClr val="bg1"/>
            </a:solidFill>
            <a:round/>
            <a:headEnd/>
            <a:tailEnd/>
          </a:ln>
        </p:spPr>
      </p:cxnSp>
      <p:cxnSp>
        <p:nvCxnSpPr>
          <p:cNvPr id="34874" name="Connecteur droit 63"/>
          <p:cNvCxnSpPr>
            <a:cxnSpLocks noChangeShapeType="1"/>
          </p:cNvCxnSpPr>
          <p:nvPr/>
        </p:nvCxnSpPr>
        <p:spPr bwMode="auto">
          <a:xfrm>
            <a:off x="8766175" y="6021388"/>
            <a:ext cx="0" cy="107950"/>
          </a:xfrm>
          <a:prstGeom prst="line">
            <a:avLst/>
          </a:prstGeom>
          <a:noFill/>
          <a:ln w="9525" algn="ctr">
            <a:solidFill>
              <a:schemeClr val="bg1"/>
            </a:solidFill>
            <a:round/>
            <a:headEnd/>
            <a:tailEnd/>
          </a:ln>
        </p:spPr>
      </p:cxnSp>
      <p:cxnSp>
        <p:nvCxnSpPr>
          <p:cNvPr id="34875" name="Connecteur droit 113"/>
          <p:cNvCxnSpPr>
            <a:cxnSpLocks noChangeShapeType="1"/>
          </p:cNvCxnSpPr>
          <p:nvPr/>
        </p:nvCxnSpPr>
        <p:spPr bwMode="auto">
          <a:xfrm>
            <a:off x="6494463" y="6021388"/>
            <a:ext cx="0" cy="107950"/>
          </a:xfrm>
          <a:prstGeom prst="line">
            <a:avLst/>
          </a:prstGeom>
          <a:noFill/>
          <a:ln w="9525" algn="ctr">
            <a:solidFill>
              <a:schemeClr val="bg1"/>
            </a:solidFill>
            <a:round/>
            <a:headEnd/>
            <a:tailEnd/>
          </a:ln>
        </p:spPr>
      </p:cxnSp>
      <p:cxnSp>
        <p:nvCxnSpPr>
          <p:cNvPr id="34876" name="Connecteur droit 143"/>
          <p:cNvCxnSpPr>
            <a:cxnSpLocks noChangeShapeType="1"/>
          </p:cNvCxnSpPr>
          <p:nvPr/>
        </p:nvCxnSpPr>
        <p:spPr bwMode="auto">
          <a:xfrm>
            <a:off x="6300788" y="6021388"/>
            <a:ext cx="0" cy="107950"/>
          </a:xfrm>
          <a:prstGeom prst="line">
            <a:avLst/>
          </a:prstGeom>
          <a:noFill/>
          <a:ln w="9525" algn="ctr">
            <a:solidFill>
              <a:schemeClr val="bg1"/>
            </a:solidFill>
            <a:round/>
            <a:headEnd/>
            <a:tailEnd/>
          </a:ln>
        </p:spPr>
      </p:cxnSp>
      <p:cxnSp>
        <p:nvCxnSpPr>
          <p:cNvPr id="34877" name="Connecteur droit 143"/>
          <p:cNvCxnSpPr>
            <a:cxnSpLocks noChangeShapeType="1"/>
          </p:cNvCxnSpPr>
          <p:nvPr/>
        </p:nvCxnSpPr>
        <p:spPr bwMode="auto">
          <a:xfrm>
            <a:off x="6138863" y="6043613"/>
            <a:ext cx="0" cy="106362"/>
          </a:xfrm>
          <a:prstGeom prst="line">
            <a:avLst/>
          </a:prstGeom>
          <a:noFill/>
          <a:ln w="9525" algn="ctr">
            <a:solidFill>
              <a:schemeClr val="bg1"/>
            </a:solidFill>
            <a:round/>
            <a:headEnd/>
            <a:tailEnd/>
          </a:ln>
        </p:spPr>
      </p:cxnSp>
      <p:cxnSp>
        <p:nvCxnSpPr>
          <p:cNvPr id="34878" name="Connecteur droit 143"/>
          <p:cNvCxnSpPr>
            <a:cxnSpLocks noChangeShapeType="1"/>
          </p:cNvCxnSpPr>
          <p:nvPr/>
        </p:nvCxnSpPr>
        <p:spPr bwMode="auto">
          <a:xfrm>
            <a:off x="5961063" y="6045200"/>
            <a:ext cx="0" cy="107950"/>
          </a:xfrm>
          <a:prstGeom prst="line">
            <a:avLst/>
          </a:prstGeom>
          <a:noFill/>
          <a:ln w="9525" algn="ctr">
            <a:solidFill>
              <a:schemeClr val="bg1"/>
            </a:solidFill>
            <a:round/>
            <a:headEnd/>
            <a:tailEnd/>
          </a:ln>
        </p:spPr>
      </p:cxnSp>
      <p:cxnSp>
        <p:nvCxnSpPr>
          <p:cNvPr id="34879" name="Connecteur droit 73"/>
          <p:cNvCxnSpPr>
            <a:cxnSpLocks noChangeShapeType="1"/>
          </p:cNvCxnSpPr>
          <p:nvPr/>
        </p:nvCxnSpPr>
        <p:spPr bwMode="auto">
          <a:xfrm>
            <a:off x="5783263" y="6045200"/>
            <a:ext cx="0" cy="107950"/>
          </a:xfrm>
          <a:prstGeom prst="line">
            <a:avLst/>
          </a:prstGeom>
          <a:noFill/>
          <a:ln w="9525" algn="ctr">
            <a:solidFill>
              <a:schemeClr val="bg1"/>
            </a:solidFill>
            <a:round/>
            <a:headEnd/>
            <a:tailEnd/>
          </a:ln>
        </p:spPr>
      </p:cxnSp>
      <p:sp>
        <p:nvSpPr>
          <p:cNvPr id="34880" name="Line 633"/>
          <p:cNvSpPr>
            <a:spLocks noChangeShapeType="1"/>
          </p:cNvSpPr>
          <p:nvPr/>
        </p:nvSpPr>
        <p:spPr bwMode="auto">
          <a:xfrm flipV="1">
            <a:off x="323850" y="5949950"/>
            <a:ext cx="8640763" cy="71438"/>
          </a:xfrm>
          <a:prstGeom prst="line">
            <a:avLst/>
          </a:prstGeom>
          <a:noFill/>
          <a:ln w="9525">
            <a:solidFill>
              <a:schemeClr val="bg1"/>
            </a:solidFill>
            <a:round/>
            <a:headEnd/>
            <a:tailEnd/>
          </a:ln>
        </p:spPr>
        <p:txBody>
          <a:bodyPr/>
          <a:lstStyle/>
          <a:p>
            <a:endParaRPr lang="fr-FR"/>
          </a:p>
        </p:txBody>
      </p:sp>
      <p:pic>
        <p:nvPicPr>
          <p:cNvPr id="30785" name="Picture 5" descr="3145"/>
          <p:cNvPicPr>
            <a:picLocks noChangeAspect="1" noChangeArrowheads="1"/>
          </p:cNvPicPr>
          <p:nvPr/>
        </p:nvPicPr>
        <p:blipFill>
          <a:blip r:embed="rId3" cstate="print"/>
          <a:srcRect/>
          <a:stretch>
            <a:fillRect/>
          </a:stretch>
        </p:blipFill>
        <p:spPr bwMode="auto">
          <a:xfrm>
            <a:off x="7235825" y="1052513"/>
            <a:ext cx="1728788" cy="158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5" grpId="0" animBg="1"/>
      <p:bldP spid="307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99"/>
          <p:cNvSpPr txBox="1">
            <a:spLocks noChangeArrowheads="1"/>
          </p:cNvSpPr>
          <p:nvPr/>
        </p:nvSpPr>
        <p:spPr bwMode="auto">
          <a:xfrm>
            <a:off x="179388" y="188913"/>
            <a:ext cx="4927600" cy="498475"/>
          </a:xfrm>
          <a:prstGeom prst="rect">
            <a:avLst/>
          </a:prstGeom>
          <a:solidFill>
            <a:srgbClr val="000066"/>
          </a:solidFill>
          <a:ln w="9525">
            <a:solidFill>
              <a:schemeClr val="bg2"/>
            </a:solidFill>
            <a:miter lim="800000"/>
            <a:headEnd/>
            <a:tailEnd/>
          </a:ln>
        </p:spPr>
        <p:txBody>
          <a:bodyPr wrap="none">
            <a:spAutoFit/>
          </a:bodyPr>
          <a:lstStyle/>
          <a:p>
            <a:r>
              <a:rPr lang="fr-BE"/>
              <a:t>Anoestrus type III (« Cystic anoestrus»)</a:t>
            </a:r>
            <a:endParaRPr lang="fr-FR"/>
          </a:p>
        </p:txBody>
      </p:sp>
      <p:cxnSp>
        <p:nvCxnSpPr>
          <p:cNvPr id="36866" name="Connecteur droit 50"/>
          <p:cNvCxnSpPr>
            <a:cxnSpLocks noChangeShapeType="1"/>
          </p:cNvCxnSpPr>
          <p:nvPr/>
        </p:nvCxnSpPr>
        <p:spPr bwMode="auto">
          <a:xfrm>
            <a:off x="779463" y="5969000"/>
            <a:ext cx="7634287" cy="0"/>
          </a:xfrm>
          <a:prstGeom prst="line">
            <a:avLst/>
          </a:prstGeom>
          <a:noFill/>
          <a:ln w="9525" algn="ctr">
            <a:solidFill>
              <a:schemeClr val="bg1"/>
            </a:solidFill>
            <a:round/>
            <a:headEnd/>
            <a:tailEnd/>
          </a:ln>
        </p:spPr>
      </p:cxnSp>
      <p:cxnSp>
        <p:nvCxnSpPr>
          <p:cNvPr id="36867" name="Connecteur droit 52"/>
          <p:cNvCxnSpPr>
            <a:cxnSpLocks noChangeShapeType="1"/>
          </p:cNvCxnSpPr>
          <p:nvPr/>
        </p:nvCxnSpPr>
        <p:spPr bwMode="auto">
          <a:xfrm>
            <a:off x="2022475" y="5937250"/>
            <a:ext cx="0" cy="144463"/>
          </a:xfrm>
          <a:prstGeom prst="line">
            <a:avLst/>
          </a:prstGeom>
          <a:noFill/>
          <a:ln w="9525" algn="ctr">
            <a:solidFill>
              <a:schemeClr val="bg1"/>
            </a:solidFill>
            <a:round/>
            <a:headEnd/>
            <a:tailEnd/>
          </a:ln>
        </p:spPr>
      </p:cxnSp>
      <p:cxnSp>
        <p:nvCxnSpPr>
          <p:cNvPr id="36868" name="Connecteur droit 53"/>
          <p:cNvCxnSpPr>
            <a:cxnSpLocks noChangeShapeType="1"/>
          </p:cNvCxnSpPr>
          <p:nvPr/>
        </p:nvCxnSpPr>
        <p:spPr bwMode="auto">
          <a:xfrm>
            <a:off x="2316163" y="5937250"/>
            <a:ext cx="0" cy="144463"/>
          </a:xfrm>
          <a:prstGeom prst="line">
            <a:avLst/>
          </a:prstGeom>
          <a:noFill/>
          <a:ln w="9525" algn="ctr">
            <a:solidFill>
              <a:schemeClr val="bg1"/>
            </a:solidFill>
            <a:round/>
            <a:headEnd/>
            <a:tailEnd/>
          </a:ln>
        </p:spPr>
      </p:cxnSp>
      <p:cxnSp>
        <p:nvCxnSpPr>
          <p:cNvPr id="36869" name="Connecteur droit 54"/>
          <p:cNvCxnSpPr>
            <a:cxnSpLocks noChangeShapeType="1"/>
          </p:cNvCxnSpPr>
          <p:nvPr/>
        </p:nvCxnSpPr>
        <p:spPr bwMode="auto">
          <a:xfrm>
            <a:off x="2609850" y="5937250"/>
            <a:ext cx="0" cy="144463"/>
          </a:xfrm>
          <a:prstGeom prst="line">
            <a:avLst/>
          </a:prstGeom>
          <a:noFill/>
          <a:ln w="9525" algn="ctr">
            <a:solidFill>
              <a:schemeClr val="bg1"/>
            </a:solidFill>
            <a:round/>
            <a:headEnd/>
            <a:tailEnd/>
          </a:ln>
        </p:spPr>
      </p:cxnSp>
      <p:cxnSp>
        <p:nvCxnSpPr>
          <p:cNvPr id="36870" name="Connecteur droit 55"/>
          <p:cNvCxnSpPr>
            <a:cxnSpLocks noChangeShapeType="1"/>
          </p:cNvCxnSpPr>
          <p:nvPr/>
        </p:nvCxnSpPr>
        <p:spPr bwMode="auto">
          <a:xfrm>
            <a:off x="2903538" y="5937250"/>
            <a:ext cx="0" cy="144463"/>
          </a:xfrm>
          <a:prstGeom prst="line">
            <a:avLst/>
          </a:prstGeom>
          <a:noFill/>
          <a:ln w="9525" algn="ctr">
            <a:solidFill>
              <a:schemeClr val="bg1"/>
            </a:solidFill>
            <a:round/>
            <a:headEnd/>
            <a:tailEnd/>
          </a:ln>
        </p:spPr>
      </p:cxnSp>
      <p:cxnSp>
        <p:nvCxnSpPr>
          <p:cNvPr id="36871" name="Connecteur droit 56"/>
          <p:cNvCxnSpPr>
            <a:cxnSpLocks noChangeShapeType="1"/>
          </p:cNvCxnSpPr>
          <p:nvPr/>
        </p:nvCxnSpPr>
        <p:spPr bwMode="auto">
          <a:xfrm>
            <a:off x="3195638" y="5937250"/>
            <a:ext cx="0" cy="144463"/>
          </a:xfrm>
          <a:prstGeom prst="line">
            <a:avLst/>
          </a:prstGeom>
          <a:noFill/>
          <a:ln w="9525" algn="ctr">
            <a:solidFill>
              <a:schemeClr val="bg1"/>
            </a:solidFill>
            <a:round/>
            <a:headEnd/>
            <a:tailEnd/>
          </a:ln>
        </p:spPr>
      </p:cxnSp>
      <p:cxnSp>
        <p:nvCxnSpPr>
          <p:cNvPr id="36872" name="Connecteur droit 57"/>
          <p:cNvCxnSpPr>
            <a:cxnSpLocks noChangeShapeType="1"/>
          </p:cNvCxnSpPr>
          <p:nvPr/>
        </p:nvCxnSpPr>
        <p:spPr bwMode="auto">
          <a:xfrm>
            <a:off x="3489325" y="5937250"/>
            <a:ext cx="0" cy="144463"/>
          </a:xfrm>
          <a:prstGeom prst="line">
            <a:avLst/>
          </a:prstGeom>
          <a:noFill/>
          <a:ln w="9525" algn="ctr">
            <a:solidFill>
              <a:schemeClr val="bg1"/>
            </a:solidFill>
            <a:round/>
            <a:headEnd/>
            <a:tailEnd/>
          </a:ln>
        </p:spPr>
      </p:cxnSp>
      <p:cxnSp>
        <p:nvCxnSpPr>
          <p:cNvPr id="36873" name="Connecteur droit 58"/>
          <p:cNvCxnSpPr>
            <a:cxnSpLocks noChangeShapeType="1"/>
          </p:cNvCxnSpPr>
          <p:nvPr/>
        </p:nvCxnSpPr>
        <p:spPr bwMode="auto">
          <a:xfrm>
            <a:off x="3779838" y="5937250"/>
            <a:ext cx="0" cy="144463"/>
          </a:xfrm>
          <a:prstGeom prst="line">
            <a:avLst/>
          </a:prstGeom>
          <a:noFill/>
          <a:ln w="9525" algn="ctr">
            <a:solidFill>
              <a:schemeClr val="bg1"/>
            </a:solidFill>
            <a:round/>
            <a:headEnd/>
            <a:tailEnd/>
          </a:ln>
        </p:spPr>
      </p:cxnSp>
      <p:cxnSp>
        <p:nvCxnSpPr>
          <p:cNvPr id="36874" name="Connecteur droit 60"/>
          <p:cNvCxnSpPr>
            <a:cxnSpLocks noChangeShapeType="1"/>
          </p:cNvCxnSpPr>
          <p:nvPr/>
        </p:nvCxnSpPr>
        <p:spPr bwMode="auto">
          <a:xfrm>
            <a:off x="4078288" y="5937250"/>
            <a:ext cx="0" cy="144463"/>
          </a:xfrm>
          <a:prstGeom prst="line">
            <a:avLst/>
          </a:prstGeom>
          <a:noFill/>
          <a:ln w="9525" algn="ctr">
            <a:solidFill>
              <a:schemeClr val="bg1"/>
            </a:solidFill>
            <a:round/>
            <a:headEnd/>
            <a:tailEnd/>
          </a:ln>
        </p:spPr>
      </p:cxnSp>
      <p:cxnSp>
        <p:nvCxnSpPr>
          <p:cNvPr id="36875" name="Connecteur droit 61"/>
          <p:cNvCxnSpPr>
            <a:cxnSpLocks noChangeShapeType="1"/>
          </p:cNvCxnSpPr>
          <p:nvPr/>
        </p:nvCxnSpPr>
        <p:spPr bwMode="auto">
          <a:xfrm>
            <a:off x="4368800" y="5937250"/>
            <a:ext cx="0" cy="144463"/>
          </a:xfrm>
          <a:prstGeom prst="line">
            <a:avLst/>
          </a:prstGeom>
          <a:noFill/>
          <a:ln w="9525" algn="ctr">
            <a:solidFill>
              <a:schemeClr val="bg1"/>
            </a:solidFill>
            <a:round/>
            <a:headEnd/>
            <a:tailEnd/>
          </a:ln>
        </p:spPr>
      </p:cxnSp>
      <p:cxnSp>
        <p:nvCxnSpPr>
          <p:cNvPr id="36876" name="Connecteur droit 62"/>
          <p:cNvCxnSpPr>
            <a:cxnSpLocks noChangeShapeType="1"/>
          </p:cNvCxnSpPr>
          <p:nvPr/>
        </p:nvCxnSpPr>
        <p:spPr bwMode="auto">
          <a:xfrm>
            <a:off x="4664075" y="5937250"/>
            <a:ext cx="0" cy="144463"/>
          </a:xfrm>
          <a:prstGeom prst="line">
            <a:avLst/>
          </a:prstGeom>
          <a:noFill/>
          <a:ln w="9525" algn="ctr">
            <a:solidFill>
              <a:schemeClr val="bg1"/>
            </a:solidFill>
            <a:round/>
            <a:headEnd/>
            <a:tailEnd/>
          </a:ln>
        </p:spPr>
      </p:cxnSp>
      <p:cxnSp>
        <p:nvCxnSpPr>
          <p:cNvPr id="36877" name="Connecteur droit 63"/>
          <p:cNvCxnSpPr>
            <a:cxnSpLocks noChangeShapeType="1"/>
          </p:cNvCxnSpPr>
          <p:nvPr/>
        </p:nvCxnSpPr>
        <p:spPr bwMode="auto">
          <a:xfrm>
            <a:off x="4954588" y="5937250"/>
            <a:ext cx="0" cy="144463"/>
          </a:xfrm>
          <a:prstGeom prst="line">
            <a:avLst/>
          </a:prstGeom>
          <a:noFill/>
          <a:ln w="9525" algn="ctr">
            <a:solidFill>
              <a:schemeClr val="bg1"/>
            </a:solidFill>
            <a:round/>
            <a:headEnd/>
            <a:tailEnd/>
          </a:ln>
        </p:spPr>
      </p:cxnSp>
      <p:cxnSp>
        <p:nvCxnSpPr>
          <p:cNvPr id="36878" name="Connecteur droit 64"/>
          <p:cNvCxnSpPr>
            <a:cxnSpLocks noChangeShapeType="1"/>
          </p:cNvCxnSpPr>
          <p:nvPr/>
        </p:nvCxnSpPr>
        <p:spPr bwMode="auto">
          <a:xfrm>
            <a:off x="5249863" y="5937250"/>
            <a:ext cx="0" cy="144463"/>
          </a:xfrm>
          <a:prstGeom prst="line">
            <a:avLst/>
          </a:prstGeom>
          <a:noFill/>
          <a:ln w="9525" algn="ctr">
            <a:solidFill>
              <a:schemeClr val="bg1"/>
            </a:solidFill>
            <a:round/>
            <a:headEnd/>
            <a:tailEnd/>
          </a:ln>
        </p:spPr>
      </p:cxnSp>
      <p:cxnSp>
        <p:nvCxnSpPr>
          <p:cNvPr id="36879" name="Connecteur droit 65"/>
          <p:cNvCxnSpPr>
            <a:cxnSpLocks noChangeShapeType="1"/>
          </p:cNvCxnSpPr>
          <p:nvPr/>
        </p:nvCxnSpPr>
        <p:spPr bwMode="auto">
          <a:xfrm>
            <a:off x="5541963" y="5937250"/>
            <a:ext cx="0" cy="144463"/>
          </a:xfrm>
          <a:prstGeom prst="line">
            <a:avLst/>
          </a:prstGeom>
          <a:noFill/>
          <a:ln w="9525" algn="ctr">
            <a:solidFill>
              <a:schemeClr val="bg1"/>
            </a:solidFill>
            <a:round/>
            <a:headEnd/>
            <a:tailEnd/>
          </a:ln>
        </p:spPr>
      </p:cxnSp>
      <p:cxnSp>
        <p:nvCxnSpPr>
          <p:cNvPr id="36880" name="Connecteur droit 66"/>
          <p:cNvCxnSpPr>
            <a:cxnSpLocks noChangeShapeType="1"/>
          </p:cNvCxnSpPr>
          <p:nvPr/>
        </p:nvCxnSpPr>
        <p:spPr bwMode="auto">
          <a:xfrm>
            <a:off x="5835650" y="5937250"/>
            <a:ext cx="0" cy="144463"/>
          </a:xfrm>
          <a:prstGeom prst="line">
            <a:avLst/>
          </a:prstGeom>
          <a:noFill/>
          <a:ln w="9525" algn="ctr">
            <a:solidFill>
              <a:schemeClr val="bg1"/>
            </a:solidFill>
            <a:round/>
            <a:headEnd/>
            <a:tailEnd/>
          </a:ln>
        </p:spPr>
      </p:cxnSp>
      <p:cxnSp>
        <p:nvCxnSpPr>
          <p:cNvPr id="36881" name="Connecteur droit 67"/>
          <p:cNvCxnSpPr>
            <a:cxnSpLocks noChangeShapeType="1"/>
          </p:cNvCxnSpPr>
          <p:nvPr/>
        </p:nvCxnSpPr>
        <p:spPr bwMode="auto">
          <a:xfrm>
            <a:off x="6129338" y="5937250"/>
            <a:ext cx="0" cy="144463"/>
          </a:xfrm>
          <a:prstGeom prst="line">
            <a:avLst/>
          </a:prstGeom>
          <a:noFill/>
          <a:ln w="9525" algn="ctr">
            <a:solidFill>
              <a:schemeClr val="bg1"/>
            </a:solidFill>
            <a:round/>
            <a:headEnd/>
            <a:tailEnd/>
          </a:ln>
        </p:spPr>
      </p:cxnSp>
      <p:cxnSp>
        <p:nvCxnSpPr>
          <p:cNvPr id="36882" name="Connecteur droit 68"/>
          <p:cNvCxnSpPr>
            <a:cxnSpLocks noChangeShapeType="1"/>
          </p:cNvCxnSpPr>
          <p:nvPr/>
        </p:nvCxnSpPr>
        <p:spPr bwMode="auto">
          <a:xfrm>
            <a:off x="6423025" y="5937250"/>
            <a:ext cx="0" cy="144463"/>
          </a:xfrm>
          <a:prstGeom prst="line">
            <a:avLst/>
          </a:prstGeom>
          <a:noFill/>
          <a:ln w="9525" algn="ctr">
            <a:solidFill>
              <a:schemeClr val="bg1"/>
            </a:solidFill>
            <a:round/>
            <a:headEnd/>
            <a:tailEnd/>
          </a:ln>
        </p:spPr>
      </p:cxnSp>
      <p:cxnSp>
        <p:nvCxnSpPr>
          <p:cNvPr id="36883" name="Connecteur droit 69"/>
          <p:cNvCxnSpPr>
            <a:cxnSpLocks noChangeShapeType="1"/>
          </p:cNvCxnSpPr>
          <p:nvPr/>
        </p:nvCxnSpPr>
        <p:spPr bwMode="auto">
          <a:xfrm>
            <a:off x="6716713" y="5937250"/>
            <a:ext cx="0" cy="144463"/>
          </a:xfrm>
          <a:prstGeom prst="line">
            <a:avLst/>
          </a:prstGeom>
          <a:noFill/>
          <a:ln w="9525" algn="ctr">
            <a:solidFill>
              <a:schemeClr val="bg1"/>
            </a:solidFill>
            <a:round/>
            <a:headEnd/>
            <a:tailEnd/>
          </a:ln>
        </p:spPr>
      </p:cxnSp>
      <p:cxnSp>
        <p:nvCxnSpPr>
          <p:cNvPr id="36884" name="Connecteur droit 70"/>
          <p:cNvCxnSpPr>
            <a:cxnSpLocks noChangeShapeType="1"/>
          </p:cNvCxnSpPr>
          <p:nvPr/>
        </p:nvCxnSpPr>
        <p:spPr bwMode="auto">
          <a:xfrm>
            <a:off x="7008813" y="5937250"/>
            <a:ext cx="0" cy="144463"/>
          </a:xfrm>
          <a:prstGeom prst="line">
            <a:avLst/>
          </a:prstGeom>
          <a:noFill/>
          <a:ln w="9525" algn="ctr">
            <a:solidFill>
              <a:schemeClr val="bg1"/>
            </a:solidFill>
            <a:round/>
            <a:headEnd/>
            <a:tailEnd/>
          </a:ln>
        </p:spPr>
      </p:cxnSp>
      <p:cxnSp>
        <p:nvCxnSpPr>
          <p:cNvPr id="36885" name="Connecteur droit 71"/>
          <p:cNvCxnSpPr>
            <a:cxnSpLocks noChangeShapeType="1"/>
          </p:cNvCxnSpPr>
          <p:nvPr/>
        </p:nvCxnSpPr>
        <p:spPr bwMode="auto">
          <a:xfrm>
            <a:off x="7300913" y="5937250"/>
            <a:ext cx="0" cy="144463"/>
          </a:xfrm>
          <a:prstGeom prst="line">
            <a:avLst/>
          </a:prstGeom>
          <a:noFill/>
          <a:ln w="9525" algn="ctr">
            <a:solidFill>
              <a:schemeClr val="bg1"/>
            </a:solidFill>
            <a:round/>
            <a:headEnd/>
            <a:tailEnd/>
          </a:ln>
        </p:spPr>
      </p:cxnSp>
      <p:cxnSp>
        <p:nvCxnSpPr>
          <p:cNvPr id="36886" name="Connecteur droit 72"/>
          <p:cNvCxnSpPr>
            <a:cxnSpLocks noChangeShapeType="1"/>
          </p:cNvCxnSpPr>
          <p:nvPr/>
        </p:nvCxnSpPr>
        <p:spPr bwMode="auto">
          <a:xfrm>
            <a:off x="7594600" y="5937250"/>
            <a:ext cx="0" cy="144463"/>
          </a:xfrm>
          <a:prstGeom prst="line">
            <a:avLst/>
          </a:prstGeom>
          <a:noFill/>
          <a:ln w="9525" algn="ctr">
            <a:solidFill>
              <a:schemeClr val="bg1"/>
            </a:solidFill>
            <a:round/>
            <a:headEnd/>
            <a:tailEnd/>
          </a:ln>
        </p:spPr>
      </p:cxnSp>
      <p:cxnSp>
        <p:nvCxnSpPr>
          <p:cNvPr id="36887" name="Connecteur droit 73"/>
          <p:cNvCxnSpPr>
            <a:cxnSpLocks noChangeShapeType="1"/>
          </p:cNvCxnSpPr>
          <p:nvPr/>
        </p:nvCxnSpPr>
        <p:spPr bwMode="auto">
          <a:xfrm>
            <a:off x="7888288" y="5937250"/>
            <a:ext cx="0" cy="144463"/>
          </a:xfrm>
          <a:prstGeom prst="line">
            <a:avLst/>
          </a:prstGeom>
          <a:noFill/>
          <a:ln w="9525" algn="ctr">
            <a:solidFill>
              <a:schemeClr val="bg1"/>
            </a:solidFill>
            <a:round/>
            <a:headEnd/>
            <a:tailEnd/>
          </a:ln>
        </p:spPr>
      </p:cxnSp>
      <p:cxnSp>
        <p:nvCxnSpPr>
          <p:cNvPr id="36888" name="Connecteur droit 113"/>
          <p:cNvCxnSpPr>
            <a:cxnSpLocks noChangeShapeType="1"/>
          </p:cNvCxnSpPr>
          <p:nvPr/>
        </p:nvCxnSpPr>
        <p:spPr bwMode="auto">
          <a:xfrm>
            <a:off x="1774825" y="5937250"/>
            <a:ext cx="0" cy="144463"/>
          </a:xfrm>
          <a:prstGeom prst="line">
            <a:avLst/>
          </a:prstGeom>
          <a:noFill/>
          <a:ln w="9525" algn="ctr">
            <a:solidFill>
              <a:schemeClr val="bg1"/>
            </a:solidFill>
            <a:round/>
            <a:headEnd/>
            <a:tailEnd/>
          </a:ln>
        </p:spPr>
      </p:cxnSp>
      <p:cxnSp>
        <p:nvCxnSpPr>
          <p:cNvPr id="36889" name="Connecteur droit 143"/>
          <p:cNvCxnSpPr>
            <a:cxnSpLocks noChangeShapeType="1"/>
          </p:cNvCxnSpPr>
          <p:nvPr/>
        </p:nvCxnSpPr>
        <p:spPr bwMode="auto">
          <a:xfrm>
            <a:off x="1504950" y="5937250"/>
            <a:ext cx="0" cy="144463"/>
          </a:xfrm>
          <a:prstGeom prst="line">
            <a:avLst/>
          </a:prstGeom>
          <a:noFill/>
          <a:ln w="9525" algn="ctr">
            <a:solidFill>
              <a:schemeClr val="bg1"/>
            </a:solidFill>
            <a:round/>
            <a:headEnd/>
            <a:tailEnd/>
          </a:ln>
        </p:spPr>
      </p:cxnSp>
      <p:cxnSp>
        <p:nvCxnSpPr>
          <p:cNvPr id="36890" name="Connecteur droit 73"/>
          <p:cNvCxnSpPr>
            <a:cxnSpLocks noChangeShapeType="1"/>
          </p:cNvCxnSpPr>
          <p:nvPr/>
        </p:nvCxnSpPr>
        <p:spPr bwMode="auto">
          <a:xfrm>
            <a:off x="8167688" y="5967413"/>
            <a:ext cx="0" cy="142875"/>
          </a:xfrm>
          <a:prstGeom prst="line">
            <a:avLst/>
          </a:prstGeom>
          <a:noFill/>
          <a:ln w="9525" algn="ctr">
            <a:solidFill>
              <a:schemeClr val="bg1"/>
            </a:solidFill>
            <a:round/>
            <a:headEnd/>
            <a:tailEnd/>
          </a:ln>
        </p:spPr>
      </p:cxnSp>
      <p:cxnSp>
        <p:nvCxnSpPr>
          <p:cNvPr id="36891" name="Connecteur droit 143"/>
          <p:cNvCxnSpPr>
            <a:cxnSpLocks noChangeShapeType="1"/>
          </p:cNvCxnSpPr>
          <p:nvPr/>
        </p:nvCxnSpPr>
        <p:spPr bwMode="auto">
          <a:xfrm>
            <a:off x="1277938" y="5967413"/>
            <a:ext cx="0" cy="142875"/>
          </a:xfrm>
          <a:prstGeom prst="line">
            <a:avLst/>
          </a:prstGeom>
          <a:noFill/>
          <a:ln w="9525" algn="ctr">
            <a:solidFill>
              <a:schemeClr val="bg1"/>
            </a:solidFill>
            <a:round/>
            <a:headEnd/>
            <a:tailEnd/>
          </a:ln>
        </p:spPr>
      </p:cxnSp>
      <p:cxnSp>
        <p:nvCxnSpPr>
          <p:cNvPr id="36892" name="Connecteur droit 143"/>
          <p:cNvCxnSpPr>
            <a:cxnSpLocks noChangeShapeType="1"/>
          </p:cNvCxnSpPr>
          <p:nvPr/>
        </p:nvCxnSpPr>
        <p:spPr bwMode="auto">
          <a:xfrm>
            <a:off x="1028700" y="5969000"/>
            <a:ext cx="0" cy="144463"/>
          </a:xfrm>
          <a:prstGeom prst="line">
            <a:avLst/>
          </a:prstGeom>
          <a:noFill/>
          <a:ln w="9525" algn="ctr">
            <a:solidFill>
              <a:schemeClr val="bg1"/>
            </a:solidFill>
            <a:round/>
            <a:headEnd/>
            <a:tailEnd/>
          </a:ln>
        </p:spPr>
      </p:cxnSp>
      <p:cxnSp>
        <p:nvCxnSpPr>
          <p:cNvPr id="36893" name="Connecteur droit 73"/>
          <p:cNvCxnSpPr>
            <a:cxnSpLocks noChangeShapeType="1"/>
          </p:cNvCxnSpPr>
          <p:nvPr/>
        </p:nvCxnSpPr>
        <p:spPr bwMode="auto">
          <a:xfrm>
            <a:off x="779463" y="5969000"/>
            <a:ext cx="0" cy="144463"/>
          </a:xfrm>
          <a:prstGeom prst="line">
            <a:avLst/>
          </a:prstGeom>
          <a:noFill/>
          <a:ln w="9525" algn="ctr">
            <a:solidFill>
              <a:schemeClr val="bg1"/>
            </a:solidFill>
            <a:round/>
            <a:headEnd/>
            <a:tailEnd/>
          </a:ln>
        </p:spPr>
      </p:cxnSp>
      <p:grpSp>
        <p:nvGrpSpPr>
          <p:cNvPr id="36894" name="Group 151"/>
          <p:cNvGrpSpPr>
            <a:grpSpLocks/>
          </p:cNvGrpSpPr>
          <p:nvPr/>
        </p:nvGrpSpPr>
        <p:grpSpPr bwMode="auto">
          <a:xfrm>
            <a:off x="755650" y="1196975"/>
            <a:ext cx="560388" cy="4524375"/>
            <a:chOff x="476" y="572"/>
            <a:chExt cx="353" cy="2850"/>
          </a:xfrm>
        </p:grpSpPr>
        <p:sp>
          <p:nvSpPr>
            <p:cNvPr id="37385"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37386" name="Group 150"/>
            <p:cNvGrpSpPr>
              <a:grpSpLocks/>
            </p:cNvGrpSpPr>
            <p:nvPr/>
          </p:nvGrpSpPr>
          <p:grpSpPr bwMode="auto">
            <a:xfrm>
              <a:off x="476" y="572"/>
              <a:ext cx="353" cy="2800"/>
              <a:chOff x="463" y="675"/>
              <a:chExt cx="353" cy="2800"/>
            </a:xfrm>
          </p:grpSpPr>
          <p:grpSp>
            <p:nvGrpSpPr>
              <p:cNvPr id="37387" name="Group 147"/>
              <p:cNvGrpSpPr>
                <a:grpSpLocks/>
              </p:cNvGrpSpPr>
              <p:nvPr/>
            </p:nvGrpSpPr>
            <p:grpSpPr bwMode="auto">
              <a:xfrm>
                <a:off x="521" y="935"/>
                <a:ext cx="295" cy="2540"/>
                <a:chOff x="521" y="935"/>
                <a:chExt cx="295" cy="2540"/>
              </a:xfrm>
            </p:grpSpPr>
            <p:sp>
              <p:nvSpPr>
                <p:cNvPr id="37389"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37390"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37391"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37392"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37393"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37394"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37395"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37396"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37397"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37398"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37399"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37400"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37401"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37402"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37403"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37404"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37405"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37406"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37407"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37408"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37409"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37410"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37411"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37412"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37413"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37414"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37415"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37416"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37417"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37418"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37419"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37420"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37421"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7422"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37423"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37424"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37425"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37426"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37388"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36895" name="Group 312"/>
          <p:cNvGrpSpPr>
            <a:grpSpLocks/>
          </p:cNvGrpSpPr>
          <p:nvPr/>
        </p:nvGrpSpPr>
        <p:grpSpPr bwMode="auto">
          <a:xfrm>
            <a:off x="1476375" y="5734050"/>
            <a:ext cx="6338888" cy="142875"/>
            <a:chOff x="930" y="3430"/>
            <a:chExt cx="3993" cy="90"/>
          </a:xfrm>
        </p:grpSpPr>
        <p:grpSp>
          <p:nvGrpSpPr>
            <p:cNvPr id="37247" name="Group 160"/>
            <p:cNvGrpSpPr>
              <a:grpSpLocks/>
            </p:cNvGrpSpPr>
            <p:nvPr/>
          </p:nvGrpSpPr>
          <p:grpSpPr bwMode="auto">
            <a:xfrm>
              <a:off x="930" y="3430"/>
              <a:ext cx="182" cy="90"/>
              <a:chOff x="2381" y="2024"/>
              <a:chExt cx="271" cy="136"/>
            </a:xfrm>
          </p:grpSpPr>
          <p:sp>
            <p:nvSpPr>
              <p:cNvPr id="37380"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81"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82"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83"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84"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48" name="Group 174"/>
            <p:cNvGrpSpPr>
              <a:grpSpLocks/>
            </p:cNvGrpSpPr>
            <p:nvPr/>
          </p:nvGrpSpPr>
          <p:grpSpPr bwMode="auto">
            <a:xfrm>
              <a:off x="1111" y="3430"/>
              <a:ext cx="182" cy="90"/>
              <a:chOff x="2381" y="2024"/>
              <a:chExt cx="271" cy="136"/>
            </a:xfrm>
          </p:grpSpPr>
          <p:sp>
            <p:nvSpPr>
              <p:cNvPr id="37375"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76"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77"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78"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79"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49" name="Group 180"/>
            <p:cNvGrpSpPr>
              <a:grpSpLocks/>
            </p:cNvGrpSpPr>
            <p:nvPr/>
          </p:nvGrpSpPr>
          <p:grpSpPr bwMode="auto">
            <a:xfrm>
              <a:off x="1837" y="3430"/>
              <a:ext cx="182" cy="90"/>
              <a:chOff x="2381" y="2024"/>
              <a:chExt cx="271" cy="136"/>
            </a:xfrm>
          </p:grpSpPr>
          <p:sp>
            <p:nvSpPr>
              <p:cNvPr id="37370"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71"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72"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73"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74"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0" name="Group 186"/>
            <p:cNvGrpSpPr>
              <a:grpSpLocks/>
            </p:cNvGrpSpPr>
            <p:nvPr/>
          </p:nvGrpSpPr>
          <p:grpSpPr bwMode="auto">
            <a:xfrm>
              <a:off x="1474" y="3430"/>
              <a:ext cx="182" cy="90"/>
              <a:chOff x="2381" y="2024"/>
              <a:chExt cx="271" cy="136"/>
            </a:xfrm>
          </p:grpSpPr>
          <p:sp>
            <p:nvSpPr>
              <p:cNvPr id="37365"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66"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67"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68"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69"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1" name="Group 192"/>
            <p:cNvGrpSpPr>
              <a:grpSpLocks/>
            </p:cNvGrpSpPr>
            <p:nvPr/>
          </p:nvGrpSpPr>
          <p:grpSpPr bwMode="auto">
            <a:xfrm>
              <a:off x="1655" y="3430"/>
              <a:ext cx="182" cy="90"/>
              <a:chOff x="2381" y="2024"/>
              <a:chExt cx="271" cy="136"/>
            </a:xfrm>
          </p:grpSpPr>
          <p:sp>
            <p:nvSpPr>
              <p:cNvPr id="37360"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61"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62"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63"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64"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2" name="Group 198"/>
            <p:cNvGrpSpPr>
              <a:grpSpLocks/>
            </p:cNvGrpSpPr>
            <p:nvPr/>
          </p:nvGrpSpPr>
          <p:grpSpPr bwMode="auto">
            <a:xfrm>
              <a:off x="1292" y="3430"/>
              <a:ext cx="182" cy="90"/>
              <a:chOff x="2381" y="2024"/>
              <a:chExt cx="271" cy="136"/>
            </a:xfrm>
          </p:grpSpPr>
          <p:sp>
            <p:nvSpPr>
              <p:cNvPr id="37355"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56"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57"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58"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59"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3" name="Group 204"/>
            <p:cNvGrpSpPr>
              <a:grpSpLocks/>
            </p:cNvGrpSpPr>
            <p:nvPr/>
          </p:nvGrpSpPr>
          <p:grpSpPr bwMode="auto">
            <a:xfrm>
              <a:off x="2880" y="3430"/>
              <a:ext cx="182" cy="90"/>
              <a:chOff x="2381" y="2024"/>
              <a:chExt cx="271" cy="136"/>
            </a:xfrm>
          </p:grpSpPr>
          <p:sp>
            <p:nvSpPr>
              <p:cNvPr id="37350"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51"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52"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53"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54"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4" name="Group 210"/>
            <p:cNvGrpSpPr>
              <a:grpSpLocks/>
            </p:cNvGrpSpPr>
            <p:nvPr/>
          </p:nvGrpSpPr>
          <p:grpSpPr bwMode="auto">
            <a:xfrm>
              <a:off x="2699" y="3430"/>
              <a:ext cx="182" cy="90"/>
              <a:chOff x="2381" y="2024"/>
              <a:chExt cx="271" cy="136"/>
            </a:xfrm>
          </p:grpSpPr>
          <p:sp>
            <p:nvSpPr>
              <p:cNvPr id="37345"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46"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47"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48"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49"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5" name="Group 216"/>
            <p:cNvGrpSpPr>
              <a:grpSpLocks/>
            </p:cNvGrpSpPr>
            <p:nvPr/>
          </p:nvGrpSpPr>
          <p:grpSpPr bwMode="auto">
            <a:xfrm>
              <a:off x="2562" y="3430"/>
              <a:ext cx="182" cy="90"/>
              <a:chOff x="2381" y="2024"/>
              <a:chExt cx="271" cy="136"/>
            </a:xfrm>
          </p:grpSpPr>
          <p:sp>
            <p:nvSpPr>
              <p:cNvPr id="37340"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41"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42"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43"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44"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6" name="Group 222"/>
            <p:cNvGrpSpPr>
              <a:grpSpLocks/>
            </p:cNvGrpSpPr>
            <p:nvPr/>
          </p:nvGrpSpPr>
          <p:grpSpPr bwMode="auto">
            <a:xfrm>
              <a:off x="2381" y="3430"/>
              <a:ext cx="182" cy="90"/>
              <a:chOff x="2381" y="2024"/>
              <a:chExt cx="271" cy="136"/>
            </a:xfrm>
          </p:grpSpPr>
          <p:sp>
            <p:nvSpPr>
              <p:cNvPr id="37335"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36"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37"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38"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39"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7" name="Group 228"/>
            <p:cNvGrpSpPr>
              <a:grpSpLocks/>
            </p:cNvGrpSpPr>
            <p:nvPr/>
          </p:nvGrpSpPr>
          <p:grpSpPr bwMode="auto">
            <a:xfrm>
              <a:off x="2200" y="3430"/>
              <a:ext cx="182" cy="90"/>
              <a:chOff x="2381" y="2024"/>
              <a:chExt cx="271" cy="136"/>
            </a:xfrm>
          </p:grpSpPr>
          <p:sp>
            <p:nvSpPr>
              <p:cNvPr id="37330"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31"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32"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33"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34"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8" name="Group 234"/>
            <p:cNvGrpSpPr>
              <a:grpSpLocks/>
            </p:cNvGrpSpPr>
            <p:nvPr/>
          </p:nvGrpSpPr>
          <p:grpSpPr bwMode="auto">
            <a:xfrm>
              <a:off x="2018" y="3430"/>
              <a:ext cx="182" cy="90"/>
              <a:chOff x="2381" y="2024"/>
              <a:chExt cx="271" cy="136"/>
            </a:xfrm>
          </p:grpSpPr>
          <p:sp>
            <p:nvSpPr>
              <p:cNvPr id="37325"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26"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27"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28"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29"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59" name="Group 240"/>
            <p:cNvGrpSpPr>
              <a:grpSpLocks/>
            </p:cNvGrpSpPr>
            <p:nvPr/>
          </p:nvGrpSpPr>
          <p:grpSpPr bwMode="auto">
            <a:xfrm>
              <a:off x="3924" y="3430"/>
              <a:ext cx="182" cy="90"/>
              <a:chOff x="2381" y="2024"/>
              <a:chExt cx="271" cy="136"/>
            </a:xfrm>
          </p:grpSpPr>
          <p:sp>
            <p:nvSpPr>
              <p:cNvPr id="37320"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21"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22"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23"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24"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0" name="Group 246"/>
            <p:cNvGrpSpPr>
              <a:grpSpLocks/>
            </p:cNvGrpSpPr>
            <p:nvPr/>
          </p:nvGrpSpPr>
          <p:grpSpPr bwMode="auto">
            <a:xfrm>
              <a:off x="3743" y="3430"/>
              <a:ext cx="182" cy="90"/>
              <a:chOff x="2381" y="2024"/>
              <a:chExt cx="271" cy="136"/>
            </a:xfrm>
          </p:grpSpPr>
          <p:sp>
            <p:nvSpPr>
              <p:cNvPr id="37315"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16"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17"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18"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19"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1" name="Group 252"/>
            <p:cNvGrpSpPr>
              <a:grpSpLocks/>
            </p:cNvGrpSpPr>
            <p:nvPr/>
          </p:nvGrpSpPr>
          <p:grpSpPr bwMode="auto">
            <a:xfrm>
              <a:off x="3606" y="3430"/>
              <a:ext cx="182" cy="90"/>
              <a:chOff x="2381" y="2024"/>
              <a:chExt cx="271" cy="136"/>
            </a:xfrm>
          </p:grpSpPr>
          <p:sp>
            <p:nvSpPr>
              <p:cNvPr id="37310"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11"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12"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13"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14"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2" name="Group 258"/>
            <p:cNvGrpSpPr>
              <a:grpSpLocks/>
            </p:cNvGrpSpPr>
            <p:nvPr/>
          </p:nvGrpSpPr>
          <p:grpSpPr bwMode="auto">
            <a:xfrm>
              <a:off x="3425" y="3430"/>
              <a:ext cx="182" cy="90"/>
              <a:chOff x="2381" y="2024"/>
              <a:chExt cx="271" cy="136"/>
            </a:xfrm>
          </p:grpSpPr>
          <p:sp>
            <p:nvSpPr>
              <p:cNvPr id="37305"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06"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07"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08"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09"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3" name="Group 264"/>
            <p:cNvGrpSpPr>
              <a:grpSpLocks/>
            </p:cNvGrpSpPr>
            <p:nvPr/>
          </p:nvGrpSpPr>
          <p:grpSpPr bwMode="auto">
            <a:xfrm>
              <a:off x="3244" y="3430"/>
              <a:ext cx="182" cy="90"/>
              <a:chOff x="2381" y="2024"/>
              <a:chExt cx="271" cy="136"/>
            </a:xfrm>
          </p:grpSpPr>
          <p:sp>
            <p:nvSpPr>
              <p:cNvPr id="37300"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01"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02"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03"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304"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4" name="Group 270"/>
            <p:cNvGrpSpPr>
              <a:grpSpLocks/>
            </p:cNvGrpSpPr>
            <p:nvPr/>
          </p:nvGrpSpPr>
          <p:grpSpPr bwMode="auto">
            <a:xfrm>
              <a:off x="3062" y="3430"/>
              <a:ext cx="182" cy="90"/>
              <a:chOff x="2381" y="2024"/>
              <a:chExt cx="271" cy="136"/>
            </a:xfrm>
          </p:grpSpPr>
          <p:sp>
            <p:nvSpPr>
              <p:cNvPr id="37295"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96"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97"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98"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99"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5" name="Group 282"/>
            <p:cNvGrpSpPr>
              <a:grpSpLocks/>
            </p:cNvGrpSpPr>
            <p:nvPr/>
          </p:nvGrpSpPr>
          <p:grpSpPr bwMode="auto">
            <a:xfrm>
              <a:off x="4741" y="3430"/>
              <a:ext cx="182" cy="90"/>
              <a:chOff x="2381" y="2024"/>
              <a:chExt cx="271" cy="136"/>
            </a:xfrm>
          </p:grpSpPr>
          <p:sp>
            <p:nvSpPr>
              <p:cNvPr id="37290"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91"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92"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93"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94"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6" name="Group 288"/>
            <p:cNvGrpSpPr>
              <a:grpSpLocks/>
            </p:cNvGrpSpPr>
            <p:nvPr/>
          </p:nvGrpSpPr>
          <p:grpSpPr bwMode="auto">
            <a:xfrm>
              <a:off x="4604" y="3430"/>
              <a:ext cx="182" cy="90"/>
              <a:chOff x="2381" y="2024"/>
              <a:chExt cx="271" cy="136"/>
            </a:xfrm>
          </p:grpSpPr>
          <p:sp>
            <p:nvSpPr>
              <p:cNvPr id="37285"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86"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87"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88"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89"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7" name="Group 294"/>
            <p:cNvGrpSpPr>
              <a:grpSpLocks/>
            </p:cNvGrpSpPr>
            <p:nvPr/>
          </p:nvGrpSpPr>
          <p:grpSpPr bwMode="auto">
            <a:xfrm>
              <a:off x="4423" y="3430"/>
              <a:ext cx="182" cy="90"/>
              <a:chOff x="2381" y="2024"/>
              <a:chExt cx="271" cy="136"/>
            </a:xfrm>
          </p:grpSpPr>
          <p:sp>
            <p:nvSpPr>
              <p:cNvPr id="37280"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81"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82"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83"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84"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8" name="Group 300"/>
            <p:cNvGrpSpPr>
              <a:grpSpLocks/>
            </p:cNvGrpSpPr>
            <p:nvPr/>
          </p:nvGrpSpPr>
          <p:grpSpPr bwMode="auto">
            <a:xfrm>
              <a:off x="4242" y="3430"/>
              <a:ext cx="182" cy="90"/>
              <a:chOff x="2381" y="2024"/>
              <a:chExt cx="271" cy="136"/>
            </a:xfrm>
          </p:grpSpPr>
          <p:sp>
            <p:nvSpPr>
              <p:cNvPr id="37275"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76"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77"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78"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79"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269" name="Group 306"/>
            <p:cNvGrpSpPr>
              <a:grpSpLocks/>
            </p:cNvGrpSpPr>
            <p:nvPr/>
          </p:nvGrpSpPr>
          <p:grpSpPr bwMode="auto">
            <a:xfrm>
              <a:off x="4060" y="3430"/>
              <a:ext cx="182" cy="90"/>
              <a:chOff x="2381" y="2024"/>
              <a:chExt cx="271" cy="136"/>
            </a:xfrm>
          </p:grpSpPr>
          <p:sp>
            <p:nvSpPr>
              <p:cNvPr id="37270"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71"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72"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73"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74"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6896" name="Oval 173"/>
          <p:cNvSpPr>
            <a:spLocks noChangeArrowheads="1"/>
          </p:cNvSpPr>
          <p:nvPr/>
        </p:nvSpPr>
        <p:spPr bwMode="auto">
          <a:xfrm>
            <a:off x="1979613" y="4078288"/>
            <a:ext cx="431800" cy="431800"/>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897" name="Group 342"/>
          <p:cNvGrpSpPr>
            <a:grpSpLocks/>
          </p:cNvGrpSpPr>
          <p:nvPr/>
        </p:nvGrpSpPr>
        <p:grpSpPr bwMode="auto">
          <a:xfrm>
            <a:off x="1547813" y="5302250"/>
            <a:ext cx="360362" cy="431800"/>
            <a:chOff x="975" y="3158"/>
            <a:chExt cx="227" cy="272"/>
          </a:xfrm>
        </p:grpSpPr>
        <p:sp>
          <p:nvSpPr>
            <p:cNvPr id="37238"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39"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40"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41"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42"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43"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44"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45"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46"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6898" name="Oval 330"/>
          <p:cNvSpPr>
            <a:spLocks noChangeArrowheads="1"/>
          </p:cNvSpPr>
          <p:nvPr/>
        </p:nvSpPr>
        <p:spPr bwMode="auto">
          <a:xfrm>
            <a:off x="1476375" y="5086350"/>
            <a:ext cx="287338" cy="287338"/>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899" name="Group 343"/>
          <p:cNvGrpSpPr>
            <a:grpSpLocks/>
          </p:cNvGrpSpPr>
          <p:nvPr/>
        </p:nvGrpSpPr>
        <p:grpSpPr bwMode="auto">
          <a:xfrm>
            <a:off x="1619250" y="4438650"/>
            <a:ext cx="719138" cy="935038"/>
            <a:chOff x="975" y="2614"/>
            <a:chExt cx="453" cy="589"/>
          </a:xfrm>
        </p:grpSpPr>
        <p:sp>
          <p:nvSpPr>
            <p:cNvPr id="37229"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30"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31"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32"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33"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34"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35"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36"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37"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00" name="Group 348"/>
          <p:cNvGrpSpPr>
            <a:grpSpLocks/>
          </p:cNvGrpSpPr>
          <p:nvPr/>
        </p:nvGrpSpPr>
        <p:grpSpPr bwMode="auto">
          <a:xfrm>
            <a:off x="2268538" y="4438650"/>
            <a:ext cx="431800" cy="215900"/>
            <a:chOff x="1429" y="2614"/>
            <a:chExt cx="272" cy="136"/>
          </a:xfrm>
        </p:grpSpPr>
        <p:sp>
          <p:nvSpPr>
            <p:cNvPr id="37227"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28"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01" name="Group 349"/>
          <p:cNvGrpSpPr>
            <a:grpSpLocks/>
          </p:cNvGrpSpPr>
          <p:nvPr/>
        </p:nvGrpSpPr>
        <p:grpSpPr bwMode="auto">
          <a:xfrm>
            <a:off x="2700338" y="4510088"/>
            <a:ext cx="1079500" cy="1079500"/>
            <a:chOff x="1701" y="2659"/>
            <a:chExt cx="680" cy="680"/>
          </a:xfrm>
        </p:grpSpPr>
        <p:sp>
          <p:nvSpPr>
            <p:cNvPr id="37220"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21"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22"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23"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24"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25"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26"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6902" name="Oval 346"/>
          <p:cNvSpPr>
            <a:spLocks noChangeArrowheads="1"/>
          </p:cNvSpPr>
          <p:nvPr/>
        </p:nvSpPr>
        <p:spPr bwMode="auto">
          <a:xfrm rot="-473338">
            <a:off x="2195513" y="3646488"/>
            <a:ext cx="504825" cy="504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03" name="Oval 351"/>
          <p:cNvSpPr>
            <a:spLocks noChangeArrowheads="1"/>
          </p:cNvSpPr>
          <p:nvPr/>
        </p:nvSpPr>
        <p:spPr bwMode="auto">
          <a:xfrm rot="218809">
            <a:off x="2459038" y="3190875"/>
            <a:ext cx="503237" cy="504825"/>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04" name="Oval 354"/>
          <p:cNvSpPr>
            <a:spLocks noChangeArrowheads="1"/>
          </p:cNvSpPr>
          <p:nvPr/>
        </p:nvSpPr>
        <p:spPr bwMode="auto">
          <a:xfrm rot="218809">
            <a:off x="2771775" y="2781300"/>
            <a:ext cx="503238" cy="50323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05" name="Oval 355"/>
          <p:cNvSpPr>
            <a:spLocks noChangeArrowheads="1"/>
          </p:cNvSpPr>
          <p:nvPr/>
        </p:nvSpPr>
        <p:spPr bwMode="auto">
          <a:xfrm rot="218809">
            <a:off x="3132138" y="2349500"/>
            <a:ext cx="574675" cy="5762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06" name="Oval 356"/>
          <p:cNvSpPr>
            <a:spLocks noChangeArrowheads="1"/>
          </p:cNvSpPr>
          <p:nvPr/>
        </p:nvSpPr>
        <p:spPr bwMode="auto">
          <a:xfrm>
            <a:off x="3563938" y="1630363"/>
            <a:ext cx="936625" cy="936625"/>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1" name="Oval 357"/>
          <p:cNvSpPr>
            <a:spLocks noChangeArrowheads="1"/>
          </p:cNvSpPr>
          <p:nvPr/>
        </p:nvSpPr>
        <p:spPr bwMode="auto">
          <a:xfrm>
            <a:off x="4427538" y="1054100"/>
            <a:ext cx="1081087" cy="1079500"/>
          </a:xfrm>
          <a:prstGeom prst="ellipse">
            <a:avLst/>
          </a:prstGeom>
          <a:solidFill>
            <a:schemeClr val="tx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2" name="Oval 357"/>
          <p:cNvSpPr>
            <a:spLocks noChangeArrowheads="1"/>
          </p:cNvSpPr>
          <p:nvPr/>
        </p:nvSpPr>
        <p:spPr bwMode="auto">
          <a:xfrm>
            <a:off x="5867400" y="981075"/>
            <a:ext cx="1081088" cy="1079500"/>
          </a:xfrm>
          <a:prstGeom prst="ellipse">
            <a:avLst/>
          </a:prstGeom>
          <a:solidFill>
            <a:schemeClr val="tx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3" name="Oval 357"/>
          <p:cNvSpPr>
            <a:spLocks noChangeArrowheads="1"/>
          </p:cNvSpPr>
          <p:nvPr/>
        </p:nvSpPr>
        <p:spPr bwMode="auto">
          <a:xfrm>
            <a:off x="5940425" y="2205038"/>
            <a:ext cx="1081088" cy="1079500"/>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2814" name="Oval 355"/>
          <p:cNvSpPr>
            <a:spLocks noChangeArrowheads="1"/>
          </p:cNvSpPr>
          <p:nvPr/>
        </p:nvSpPr>
        <p:spPr bwMode="auto">
          <a:xfrm rot="218809">
            <a:off x="6083300" y="2351088"/>
            <a:ext cx="792163" cy="792162"/>
          </a:xfrm>
          <a:prstGeom prst="ellipse">
            <a:avLst/>
          </a:prstGeom>
          <a:solidFill>
            <a:schemeClr val="tx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102705" name="Text Box 305"/>
          <p:cNvSpPr txBox="1">
            <a:spLocks noChangeArrowheads="1"/>
          </p:cNvSpPr>
          <p:nvPr/>
        </p:nvSpPr>
        <p:spPr bwMode="auto">
          <a:xfrm>
            <a:off x="6135688" y="1289050"/>
            <a:ext cx="4762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rPr>
              <a:t>KF</a:t>
            </a:r>
            <a:endParaRPr lang="fr-FR" sz="1800">
              <a:latin typeface="Arial" charset="0"/>
            </a:endParaRPr>
          </a:p>
        </p:txBody>
      </p:sp>
      <p:sp>
        <p:nvSpPr>
          <p:cNvPr id="102706" name="Text Box 306"/>
          <p:cNvSpPr txBox="1">
            <a:spLocks noChangeArrowheads="1"/>
          </p:cNvSpPr>
          <p:nvPr/>
        </p:nvSpPr>
        <p:spPr bwMode="auto">
          <a:xfrm>
            <a:off x="6227763" y="2565400"/>
            <a:ext cx="6032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rPr>
              <a:t>KFL</a:t>
            </a:r>
            <a:endParaRPr lang="fr-FR" sz="1800">
              <a:latin typeface="Arial" charset="0"/>
            </a:endParaRPr>
          </a:p>
        </p:txBody>
      </p:sp>
      <p:sp>
        <p:nvSpPr>
          <p:cNvPr id="102708" name="Text Box 308"/>
          <p:cNvSpPr txBox="1">
            <a:spLocks noChangeArrowheads="1"/>
          </p:cNvSpPr>
          <p:nvPr/>
        </p:nvSpPr>
        <p:spPr bwMode="auto">
          <a:xfrm>
            <a:off x="4716463" y="1341438"/>
            <a:ext cx="4762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rPr>
              <a:t>KF</a:t>
            </a:r>
            <a:endParaRPr lang="fr-FR" sz="1800">
              <a:latin typeface="Arial" charset="0"/>
            </a:endParaRPr>
          </a:p>
        </p:txBody>
      </p:sp>
      <p:sp>
        <p:nvSpPr>
          <p:cNvPr id="32818" name="Line 309"/>
          <p:cNvSpPr>
            <a:spLocks noChangeShapeType="1"/>
          </p:cNvSpPr>
          <p:nvPr/>
        </p:nvSpPr>
        <p:spPr bwMode="auto">
          <a:xfrm>
            <a:off x="5364163" y="1989138"/>
            <a:ext cx="576262" cy="433387"/>
          </a:xfrm>
          <a:prstGeom prst="line">
            <a:avLst/>
          </a:prstGeom>
          <a:noFill/>
          <a:ln w="9525">
            <a:solidFill>
              <a:srgbClr val="FFFF00"/>
            </a:solidFill>
            <a:round/>
            <a:headEnd/>
            <a:tailEnd type="triangle" w="med" len="med"/>
          </a:ln>
          <a:effectLst>
            <a:prstShdw prst="shdw17" dist="17961" dir="2700000">
              <a:srgbClr val="999900"/>
            </a:prstShdw>
          </a:effectLst>
        </p:spPr>
        <p:txBody>
          <a:bodyPr/>
          <a:lstStyle/>
          <a:p>
            <a:endParaRPr lang="fr-FR"/>
          </a:p>
        </p:txBody>
      </p:sp>
      <p:sp>
        <p:nvSpPr>
          <p:cNvPr id="32819" name="Line 310"/>
          <p:cNvSpPr>
            <a:spLocks noChangeShapeType="1"/>
          </p:cNvSpPr>
          <p:nvPr/>
        </p:nvSpPr>
        <p:spPr bwMode="auto">
          <a:xfrm>
            <a:off x="5580063" y="1557338"/>
            <a:ext cx="287337" cy="0"/>
          </a:xfrm>
          <a:prstGeom prst="line">
            <a:avLst/>
          </a:prstGeom>
          <a:noFill/>
          <a:ln w="3175">
            <a:solidFill>
              <a:srgbClr val="FFFF00"/>
            </a:solidFill>
            <a:round/>
            <a:headEnd/>
            <a:tailEnd type="triangle" w="med" len="med"/>
          </a:ln>
        </p:spPr>
        <p:txBody>
          <a:bodyPr/>
          <a:lstStyle/>
          <a:p>
            <a:endParaRPr lang="fr-FR"/>
          </a:p>
        </p:txBody>
      </p:sp>
      <p:grpSp>
        <p:nvGrpSpPr>
          <p:cNvPr id="32820" name="Group 607"/>
          <p:cNvGrpSpPr>
            <a:grpSpLocks/>
          </p:cNvGrpSpPr>
          <p:nvPr/>
        </p:nvGrpSpPr>
        <p:grpSpPr bwMode="auto">
          <a:xfrm>
            <a:off x="5076825" y="3502025"/>
            <a:ext cx="3097213" cy="720725"/>
            <a:chOff x="3061" y="2069"/>
            <a:chExt cx="1951" cy="454"/>
          </a:xfrm>
        </p:grpSpPr>
        <p:grpSp>
          <p:nvGrpSpPr>
            <p:cNvPr id="37087" name="Group 473"/>
            <p:cNvGrpSpPr>
              <a:grpSpLocks/>
            </p:cNvGrpSpPr>
            <p:nvPr/>
          </p:nvGrpSpPr>
          <p:grpSpPr bwMode="auto">
            <a:xfrm>
              <a:off x="3152" y="2251"/>
              <a:ext cx="363" cy="181"/>
              <a:chOff x="930" y="2614"/>
              <a:chExt cx="1451" cy="816"/>
            </a:xfrm>
          </p:grpSpPr>
          <p:grpSp>
            <p:nvGrpSpPr>
              <p:cNvPr id="37188" name="Group 342"/>
              <p:cNvGrpSpPr>
                <a:grpSpLocks/>
              </p:cNvGrpSpPr>
              <p:nvPr/>
            </p:nvGrpSpPr>
            <p:grpSpPr bwMode="auto">
              <a:xfrm>
                <a:off x="975" y="3158"/>
                <a:ext cx="227" cy="272"/>
                <a:chOff x="975" y="3158"/>
                <a:chExt cx="227" cy="272"/>
              </a:xfrm>
            </p:grpSpPr>
            <p:sp>
              <p:nvSpPr>
                <p:cNvPr id="37211"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12"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13"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14"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15"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16"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17"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18"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19"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7189"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7190" name="Group 343"/>
              <p:cNvGrpSpPr>
                <a:grpSpLocks/>
              </p:cNvGrpSpPr>
              <p:nvPr/>
            </p:nvGrpSpPr>
            <p:grpSpPr bwMode="auto">
              <a:xfrm>
                <a:off x="1020" y="2614"/>
                <a:ext cx="453" cy="589"/>
                <a:chOff x="975" y="2614"/>
                <a:chExt cx="453" cy="589"/>
              </a:xfrm>
            </p:grpSpPr>
            <p:sp>
              <p:nvSpPr>
                <p:cNvPr id="37202"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03"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04"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05"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06"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07"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08"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09"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10"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191" name="Group 348"/>
              <p:cNvGrpSpPr>
                <a:grpSpLocks/>
              </p:cNvGrpSpPr>
              <p:nvPr/>
            </p:nvGrpSpPr>
            <p:grpSpPr bwMode="auto">
              <a:xfrm>
                <a:off x="1429" y="2614"/>
                <a:ext cx="272" cy="136"/>
                <a:chOff x="1429" y="2614"/>
                <a:chExt cx="272" cy="136"/>
              </a:xfrm>
            </p:grpSpPr>
            <p:sp>
              <p:nvSpPr>
                <p:cNvPr id="37200"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201"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192" name="Group 349"/>
              <p:cNvGrpSpPr>
                <a:grpSpLocks/>
              </p:cNvGrpSpPr>
              <p:nvPr/>
            </p:nvGrpSpPr>
            <p:grpSpPr bwMode="auto">
              <a:xfrm>
                <a:off x="1701" y="2659"/>
                <a:ext cx="680" cy="680"/>
                <a:chOff x="1701" y="2659"/>
                <a:chExt cx="680" cy="680"/>
              </a:xfrm>
            </p:grpSpPr>
            <p:sp>
              <p:nvSpPr>
                <p:cNvPr id="37193"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94"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95"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96"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97"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98"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99"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7088" name="Group 506"/>
            <p:cNvGrpSpPr>
              <a:grpSpLocks/>
            </p:cNvGrpSpPr>
            <p:nvPr/>
          </p:nvGrpSpPr>
          <p:grpSpPr bwMode="auto">
            <a:xfrm>
              <a:off x="3650" y="2251"/>
              <a:ext cx="363" cy="181"/>
              <a:chOff x="930" y="2614"/>
              <a:chExt cx="1451" cy="816"/>
            </a:xfrm>
          </p:grpSpPr>
          <p:grpSp>
            <p:nvGrpSpPr>
              <p:cNvPr id="37156" name="Group 342"/>
              <p:cNvGrpSpPr>
                <a:grpSpLocks/>
              </p:cNvGrpSpPr>
              <p:nvPr/>
            </p:nvGrpSpPr>
            <p:grpSpPr bwMode="auto">
              <a:xfrm>
                <a:off x="975" y="3158"/>
                <a:ext cx="227" cy="272"/>
                <a:chOff x="975" y="3158"/>
                <a:chExt cx="227" cy="272"/>
              </a:xfrm>
            </p:grpSpPr>
            <p:sp>
              <p:nvSpPr>
                <p:cNvPr id="37179"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80"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81"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82"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83"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84"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85"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86"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87"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7157"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7158" name="Group 343"/>
              <p:cNvGrpSpPr>
                <a:grpSpLocks/>
              </p:cNvGrpSpPr>
              <p:nvPr/>
            </p:nvGrpSpPr>
            <p:grpSpPr bwMode="auto">
              <a:xfrm>
                <a:off x="1020" y="2614"/>
                <a:ext cx="453" cy="589"/>
                <a:chOff x="975" y="2614"/>
                <a:chExt cx="453" cy="589"/>
              </a:xfrm>
            </p:grpSpPr>
            <p:sp>
              <p:nvSpPr>
                <p:cNvPr id="37170"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71"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72"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73"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74"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75"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76"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77"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78"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159" name="Group 348"/>
              <p:cNvGrpSpPr>
                <a:grpSpLocks/>
              </p:cNvGrpSpPr>
              <p:nvPr/>
            </p:nvGrpSpPr>
            <p:grpSpPr bwMode="auto">
              <a:xfrm>
                <a:off x="1429" y="2614"/>
                <a:ext cx="272" cy="136"/>
                <a:chOff x="1429" y="2614"/>
                <a:chExt cx="272" cy="136"/>
              </a:xfrm>
            </p:grpSpPr>
            <p:sp>
              <p:nvSpPr>
                <p:cNvPr id="37168"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69"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160" name="Group 349"/>
              <p:cNvGrpSpPr>
                <a:grpSpLocks/>
              </p:cNvGrpSpPr>
              <p:nvPr/>
            </p:nvGrpSpPr>
            <p:grpSpPr bwMode="auto">
              <a:xfrm>
                <a:off x="1701" y="2659"/>
                <a:ext cx="680" cy="680"/>
                <a:chOff x="1701" y="2659"/>
                <a:chExt cx="680" cy="680"/>
              </a:xfrm>
            </p:grpSpPr>
            <p:sp>
              <p:nvSpPr>
                <p:cNvPr id="37161"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62"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63"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64"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65"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66"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67"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7089" name="Group 539"/>
            <p:cNvGrpSpPr>
              <a:grpSpLocks/>
            </p:cNvGrpSpPr>
            <p:nvPr/>
          </p:nvGrpSpPr>
          <p:grpSpPr bwMode="auto">
            <a:xfrm>
              <a:off x="4104" y="2251"/>
              <a:ext cx="363" cy="181"/>
              <a:chOff x="930" y="2614"/>
              <a:chExt cx="1451" cy="816"/>
            </a:xfrm>
          </p:grpSpPr>
          <p:grpSp>
            <p:nvGrpSpPr>
              <p:cNvPr id="37124" name="Group 342"/>
              <p:cNvGrpSpPr>
                <a:grpSpLocks/>
              </p:cNvGrpSpPr>
              <p:nvPr/>
            </p:nvGrpSpPr>
            <p:grpSpPr bwMode="auto">
              <a:xfrm>
                <a:off x="975" y="3158"/>
                <a:ext cx="227" cy="272"/>
                <a:chOff x="975" y="3158"/>
                <a:chExt cx="227" cy="272"/>
              </a:xfrm>
            </p:grpSpPr>
            <p:sp>
              <p:nvSpPr>
                <p:cNvPr id="37147"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48"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49"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50"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51"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52"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53"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54"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55"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7125"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7126" name="Group 343"/>
              <p:cNvGrpSpPr>
                <a:grpSpLocks/>
              </p:cNvGrpSpPr>
              <p:nvPr/>
            </p:nvGrpSpPr>
            <p:grpSpPr bwMode="auto">
              <a:xfrm>
                <a:off x="1020" y="2614"/>
                <a:ext cx="453" cy="589"/>
                <a:chOff x="975" y="2614"/>
                <a:chExt cx="453" cy="589"/>
              </a:xfrm>
            </p:grpSpPr>
            <p:sp>
              <p:nvSpPr>
                <p:cNvPr id="37138"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39"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40"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41"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42"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43"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44"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45"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46"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127" name="Group 348"/>
              <p:cNvGrpSpPr>
                <a:grpSpLocks/>
              </p:cNvGrpSpPr>
              <p:nvPr/>
            </p:nvGrpSpPr>
            <p:grpSpPr bwMode="auto">
              <a:xfrm>
                <a:off x="1429" y="2614"/>
                <a:ext cx="272" cy="136"/>
                <a:chOff x="1429" y="2614"/>
                <a:chExt cx="272" cy="136"/>
              </a:xfrm>
            </p:grpSpPr>
            <p:sp>
              <p:nvSpPr>
                <p:cNvPr id="37136"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37"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128" name="Group 349"/>
              <p:cNvGrpSpPr>
                <a:grpSpLocks/>
              </p:cNvGrpSpPr>
              <p:nvPr/>
            </p:nvGrpSpPr>
            <p:grpSpPr bwMode="auto">
              <a:xfrm>
                <a:off x="1701" y="2659"/>
                <a:ext cx="680" cy="680"/>
                <a:chOff x="1701" y="2659"/>
                <a:chExt cx="680" cy="680"/>
              </a:xfrm>
            </p:grpSpPr>
            <p:sp>
              <p:nvSpPr>
                <p:cNvPr id="37129"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30"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31"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32"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33"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34"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35"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7090" name="Group 572"/>
            <p:cNvGrpSpPr>
              <a:grpSpLocks/>
            </p:cNvGrpSpPr>
            <p:nvPr/>
          </p:nvGrpSpPr>
          <p:grpSpPr bwMode="auto">
            <a:xfrm>
              <a:off x="4512" y="2251"/>
              <a:ext cx="363" cy="181"/>
              <a:chOff x="930" y="2614"/>
              <a:chExt cx="1451" cy="816"/>
            </a:xfrm>
          </p:grpSpPr>
          <p:grpSp>
            <p:nvGrpSpPr>
              <p:cNvPr id="37092" name="Group 342"/>
              <p:cNvGrpSpPr>
                <a:grpSpLocks/>
              </p:cNvGrpSpPr>
              <p:nvPr/>
            </p:nvGrpSpPr>
            <p:grpSpPr bwMode="auto">
              <a:xfrm>
                <a:off x="975" y="3158"/>
                <a:ext cx="227" cy="272"/>
                <a:chOff x="975" y="3158"/>
                <a:chExt cx="227" cy="272"/>
              </a:xfrm>
            </p:grpSpPr>
            <p:sp>
              <p:nvSpPr>
                <p:cNvPr id="37115"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16"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17"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18"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19"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20"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21"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22"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23"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7093"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7094" name="Group 343"/>
              <p:cNvGrpSpPr>
                <a:grpSpLocks/>
              </p:cNvGrpSpPr>
              <p:nvPr/>
            </p:nvGrpSpPr>
            <p:grpSpPr bwMode="auto">
              <a:xfrm>
                <a:off x="1020" y="2614"/>
                <a:ext cx="453" cy="589"/>
                <a:chOff x="975" y="2614"/>
                <a:chExt cx="453" cy="589"/>
              </a:xfrm>
            </p:grpSpPr>
            <p:sp>
              <p:nvSpPr>
                <p:cNvPr id="37106"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07"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08"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09"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10"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11"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12"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13"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14"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095" name="Group 348"/>
              <p:cNvGrpSpPr>
                <a:grpSpLocks/>
              </p:cNvGrpSpPr>
              <p:nvPr/>
            </p:nvGrpSpPr>
            <p:grpSpPr bwMode="auto">
              <a:xfrm>
                <a:off x="1429" y="2614"/>
                <a:ext cx="272" cy="136"/>
                <a:chOff x="1429" y="2614"/>
                <a:chExt cx="272" cy="136"/>
              </a:xfrm>
            </p:grpSpPr>
            <p:sp>
              <p:nvSpPr>
                <p:cNvPr id="37104"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05"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096" name="Group 349"/>
              <p:cNvGrpSpPr>
                <a:grpSpLocks/>
              </p:cNvGrpSpPr>
              <p:nvPr/>
            </p:nvGrpSpPr>
            <p:grpSpPr bwMode="auto">
              <a:xfrm>
                <a:off x="1701" y="2659"/>
                <a:ext cx="680" cy="680"/>
                <a:chOff x="1701" y="2659"/>
                <a:chExt cx="680" cy="680"/>
              </a:xfrm>
            </p:grpSpPr>
            <p:sp>
              <p:nvSpPr>
                <p:cNvPr id="37097"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98"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99"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00"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01"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02"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103"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7091" name="Rectangle 605"/>
            <p:cNvSpPr>
              <a:spLocks noChangeArrowheads="1"/>
            </p:cNvSpPr>
            <p:nvPr/>
          </p:nvSpPr>
          <p:spPr bwMode="auto">
            <a:xfrm>
              <a:off x="3061" y="2069"/>
              <a:ext cx="1951" cy="454"/>
            </a:xfrm>
            <a:prstGeom prst="rect">
              <a:avLst/>
            </a:prstGeom>
            <a:noFill/>
            <a:ln w="3175">
              <a:solidFill>
                <a:schemeClr val="bg1"/>
              </a:solidFill>
              <a:miter lim="800000"/>
              <a:headEnd/>
              <a:tailEnd/>
            </a:ln>
          </p:spPr>
          <p:txBody>
            <a:bodyPr wrap="none" anchor="ctr"/>
            <a:lstStyle/>
            <a:p>
              <a:endParaRPr lang="fr-FR" sz="1800">
                <a:solidFill>
                  <a:schemeClr val="tx1"/>
                </a:solidFill>
                <a:latin typeface="Arial" charset="0"/>
              </a:endParaRPr>
            </a:p>
          </p:txBody>
        </p:sp>
      </p:grpSp>
      <p:grpSp>
        <p:nvGrpSpPr>
          <p:cNvPr id="32821" name="Group 608"/>
          <p:cNvGrpSpPr>
            <a:grpSpLocks/>
          </p:cNvGrpSpPr>
          <p:nvPr/>
        </p:nvGrpSpPr>
        <p:grpSpPr bwMode="auto">
          <a:xfrm>
            <a:off x="4500563" y="4365625"/>
            <a:ext cx="3097212" cy="1081088"/>
            <a:chOff x="3061" y="2568"/>
            <a:chExt cx="1951" cy="681"/>
          </a:xfrm>
        </p:grpSpPr>
        <p:grpSp>
          <p:nvGrpSpPr>
            <p:cNvPr id="36924" name="Group 340"/>
            <p:cNvGrpSpPr>
              <a:grpSpLocks/>
            </p:cNvGrpSpPr>
            <p:nvPr/>
          </p:nvGrpSpPr>
          <p:grpSpPr bwMode="auto">
            <a:xfrm>
              <a:off x="3106" y="2659"/>
              <a:ext cx="771" cy="513"/>
              <a:chOff x="930" y="1298"/>
              <a:chExt cx="3856" cy="2132"/>
            </a:xfrm>
          </p:grpSpPr>
          <p:sp>
            <p:nvSpPr>
              <p:cNvPr id="37034"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7035" name="Group 342"/>
              <p:cNvGrpSpPr>
                <a:grpSpLocks/>
              </p:cNvGrpSpPr>
              <p:nvPr/>
            </p:nvGrpSpPr>
            <p:grpSpPr bwMode="auto">
              <a:xfrm>
                <a:off x="975" y="3158"/>
                <a:ext cx="227" cy="272"/>
                <a:chOff x="975" y="3158"/>
                <a:chExt cx="227" cy="272"/>
              </a:xfrm>
            </p:grpSpPr>
            <p:sp>
              <p:nvSpPr>
                <p:cNvPr id="37078"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9"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0"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1"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2"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3"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4"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5"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86"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7036"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7037" name="Group 343"/>
              <p:cNvGrpSpPr>
                <a:grpSpLocks/>
              </p:cNvGrpSpPr>
              <p:nvPr/>
            </p:nvGrpSpPr>
            <p:grpSpPr bwMode="auto">
              <a:xfrm>
                <a:off x="1020" y="2614"/>
                <a:ext cx="453" cy="589"/>
                <a:chOff x="975" y="2614"/>
                <a:chExt cx="453" cy="589"/>
              </a:xfrm>
            </p:grpSpPr>
            <p:sp>
              <p:nvSpPr>
                <p:cNvPr id="37069"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0"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1"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2"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3"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4"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5"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6"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77"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038" name="Group 348"/>
              <p:cNvGrpSpPr>
                <a:grpSpLocks/>
              </p:cNvGrpSpPr>
              <p:nvPr/>
            </p:nvGrpSpPr>
            <p:grpSpPr bwMode="auto">
              <a:xfrm>
                <a:off x="1429" y="2614"/>
                <a:ext cx="272" cy="136"/>
                <a:chOff x="1429" y="2614"/>
                <a:chExt cx="272" cy="136"/>
              </a:xfrm>
            </p:grpSpPr>
            <p:sp>
              <p:nvSpPr>
                <p:cNvPr id="37067"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8"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039" name="Group 349"/>
              <p:cNvGrpSpPr>
                <a:grpSpLocks/>
              </p:cNvGrpSpPr>
              <p:nvPr/>
            </p:nvGrpSpPr>
            <p:grpSpPr bwMode="auto">
              <a:xfrm>
                <a:off x="1701" y="2659"/>
                <a:ext cx="680" cy="680"/>
                <a:chOff x="1701" y="2659"/>
                <a:chExt cx="680" cy="680"/>
              </a:xfrm>
            </p:grpSpPr>
            <p:sp>
              <p:nvSpPr>
                <p:cNvPr id="37060"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1"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2"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3"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4"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5"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66"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7040"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7041" name="Group 430"/>
              <p:cNvGrpSpPr>
                <a:grpSpLocks/>
              </p:cNvGrpSpPr>
              <p:nvPr/>
            </p:nvGrpSpPr>
            <p:grpSpPr bwMode="auto">
              <a:xfrm>
                <a:off x="1549" y="1344"/>
                <a:ext cx="786" cy="802"/>
                <a:chOff x="1549" y="1344"/>
                <a:chExt cx="786" cy="802"/>
              </a:xfrm>
            </p:grpSpPr>
            <p:sp>
              <p:nvSpPr>
                <p:cNvPr id="37057"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8"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9"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042" name="Group 432"/>
              <p:cNvGrpSpPr>
                <a:grpSpLocks/>
              </p:cNvGrpSpPr>
              <p:nvPr/>
            </p:nvGrpSpPr>
            <p:grpSpPr bwMode="auto">
              <a:xfrm>
                <a:off x="2336" y="1298"/>
                <a:ext cx="725" cy="363"/>
                <a:chOff x="2336" y="1298"/>
                <a:chExt cx="725" cy="363"/>
              </a:xfrm>
            </p:grpSpPr>
            <p:sp>
              <p:nvSpPr>
                <p:cNvPr id="37055"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6"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7043" name="Group 431"/>
              <p:cNvGrpSpPr>
                <a:grpSpLocks/>
              </p:cNvGrpSpPr>
              <p:nvPr/>
            </p:nvGrpSpPr>
            <p:grpSpPr bwMode="auto">
              <a:xfrm>
                <a:off x="3061" y="1389"/>
                <a:ext cx="1725" cy="1995"/>
                <a:chOff x="3061" y="1389"/>
                <a:chExt cx="1725" cy="1995"/>
              </a:xfrm>
            </p:grpSpPr>
            <p:sp>
              <p:nvSpPr>
                <p:cNvPr id="37044"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5"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6"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7"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8"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49"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0"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1"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2"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3"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54"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6925" name="Group 340"/>
            <p:cNvGrpSpPr>
              <a:grpSpLocks/>
            </p:cNvGrpSpPr>
            <p:nvPr/>
          </p:nvGrpSpPr>
          <p:grpSpPr bwMode="auto">
            <a:xfrm>
              <a:off x="3650" y="2659"/>
              <a:ext cx="771" cy="513"/>
              <a:chOff x="930" y="1298"/>
              <a:chExt cx="3856" cy="2132"/>
            </a:xfrm>
          </p:grpSpPr>
          <p:sp>
            <p:nvSpPr>
              <p:cNvPr id="36981"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982" name="Group 342"/>
              <p:cNvGrpSpPr>
                <a:grpSpLocks/>
              </p:cNvGrpSpPr>
              <p:nvPr/>
            </p:nvGrpSpPr>
            <p:grpSpPr bwMode="auto">
              <a:xfrm>
                <a:off x="975" y="3158"/>
                <a:ext cx="227" cy="272"/>
                <a:chOff x="975" y="3158"/>
                <a:chExt cx="227" cy="272"/>
              </a:xfrm>
            </p:grpSpPr>
            <p:sp>
              <p:nvSpPr>
                <p:cNvPr id="37025"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6"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7"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8"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9"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0"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1"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2"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33"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6983"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984" name="Group 343"/>
              <p:cNvGrpSpPr>
                <a:grpSpLocks/>
              </p:cNvGrpSpPr>
              <p:nvPr/>
            </p:nvGrpSpPr>
            <p:grpSpPr bwMode="auto">
              <a:xfrm>
                <a:off x="1020" y="2614"/>
                <a:ext cx="453" cy="589"/>
                <a:chOff x="975" y="2614"/>
                <a:chExt cx="453" cy="589"/>
              </a:xfrm>
            </p:grpSpPr>
            <p:sp>
              <p:nvSpPr>
                <p:cNvPr id="37016"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7"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8"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9"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0"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1"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2"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3"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24"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85" name="Group 348"/>
              <p:cNvGrpSpPr>
                <a:grpSpLocks/>
              </p:cNvGrpSpPr>
              <p:nvPr/>
            </p:nvGrpSpPr>
            <p:grpSpPr bwMode="auto">
              <a:xfrm>
                <a:off x="1429" y="2614"/>
                <a:ext cx="272" cy="136"/>
                <a:chOff x="1429" y="2614"/>
                <a:chExt cx="272" cy="136"/>
              </a:xfrm>
            </p:grpSpPr>
            <p:sp>
              <p:nvSpPr>
                <p:cNvPr id="37014"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5"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86" name="Group 349"/>
              <p:cNvGrpSpPr>
                <a:grpSpLocks/>
              </p:cNvGrpSpPr>
              <p:nvPr/>
            </p:nvGrpSpPr>
            <p:grpSpPr bwMode="auto">
              <a:xfrm>
                <a:off x="1701" y="2659"/>
                <a:ext cx="680" cy="680"/>
                <a:chOff x="1701" y="2659"/>
                <a:chExt cx="680" cy="680"/>
              </a:xfrm>
            </p:grpSpPr>
            <p:sp>
              <p:nvSpPr>
                <p:cNvPr id="37007"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8"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9"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0"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1"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2"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13"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6987"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988" name="Group 430"/>
              <p:cNvGrpSpPr>
                <a:grpSpLocks/>
              </p:cNvGrpSpPr>
              <p:nvPr/>
            </p:nvGrpSpPr>
            <p:grpSpPr bwMode="auto">
              <a:xfrm>
                <a:off x="1549" y="1344"/>
                <a:ext cx="786" cy="802"/>
                <a:chOff x="1549" y="1344"/>
                <a:chExt cx="786" cy="802"/>
              </a:xfrm>
            </p:grpSpPr>
            <p:sp>
              <p:nvSpPr>
                <p:cNvPr id="37004"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5"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6"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89" name="Group 432"/>
              <p:cNvGrpSpPr>
                <a:grpSpLocks/>
              </p:cNvGrpSpPr>
              <p:nvPr/>
            </p:nvGrpSpPr>
            <p:grpSpPr bwMode="auto">
              <a:xfrm>
                <a:off x="2336" y="1298"/>
                <a:ext cx="725" cy="363"/>
                <a:chOff x="2336" y="1298"/>
                <a:chExt cx="725" cy="363"/>
              </a:xfrm>
            </p:grpSpPr>
            <p:sp>
              <p:nvSpPr>
                <p:cNvPr id="37002"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3"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90" name="Group 431"/>
              <p:cNvGrpSpPr>
                <a:grpSpLocks/>
              </p:cNvGrpSpPr>
              <p:nvPr/>
            </p:nvGrpSpPr>
            <p:grpSpPr bwMode="auto">
              <a:xfrm>
                <a:off x="3061" y="1389"/>
                <a:ext cx="1725" cy="1995"/>
                <a:chOff x="3061" y="1389"/>
                <a:chExt cx="1725" cy="1995"/>
              </a:xfrm>
            </p:grpSpPr>
            <p:sp>
              <p:nvSpPr>
                <p:cNvPr id="36991"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2"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3"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4"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5"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6"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7"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8"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99"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0"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7001"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grpSp>
          <p:nvGrpSpPr>
            <p:cNvPr id="36926" name="Group 340"/>
            <p:cNvGrpSpPr>
              <a:grpSpLocks/>
            </p:cNvGrpSpPr>
            <p:nvPr/>
          </p:nvGrpSpPr>
          <p:grpSpPr bwMode="auto">
            <a:xfrm>
              <a:off x="4195" y="2659"/>
              <a:ext cx="771" cy="513"/>
              <a:chOff x="930" y="1298"/>
              <a:chExt cx="3856" cy="2132"/>
            </a:xfrm>
          </p:grpSpPr>
          <p:sp>
            <p:nvSpPr>
              <p:cNvPr id="36928" name="Oval 173"/>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929" name="Group 342"/>
              <p:cNvGrpSpPr>
                <a:grpSpLocks/>
              </p:cNvGrpSpPr>
              <p:nvPr/>
            </p:nvGrpSpPr>
            <p:grpSpPr bwMode="auto">
              <a:xfrm>
                <a:off x="975" y="3158"/>
                <a:ext cx="227" cy="272"/>
                <a:chOff x="975" y="3158"/>
                <a:chExt cx="227" cy="272"/>
              </a:xfrm>
            </p:grpSpPr>
            <p:sp>
              <p:nvSpPr>
                <p:cNvPr id="36972"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3"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4"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5"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6"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7"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8"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9"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80"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6930"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931" name="Group 343"/>
              <p:cNvGrpSpPr>
                <a:grpSpLocks/>
              </p:cNvGrpSpPr>
              <p:nvPr/>
            </p:nvGrpSpPr>
            <p:grpSpPr bwMode="auto">
              <a:xfrm>
                <a:off x="1020" y="2614"/>
                <a:ext cx="453" cy="589"/>
                <a:chOff x="975" y="2614"/>
                <a:chExt cx="453" cy="589"/>
              </a:xfrm>
            </p:grpSpPr>
            <p:sp>
              <p:nvSpPr>
                <p:cNvPr id="36963"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64"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65"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66"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67"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68"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69"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0"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71"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32" name="Group 348"/>
              <p:cNvGrpSpPr>
                <a:grpSpLocks/>
              </p:cNvGrpSpPr>
              <p:nvPr/>
            </p:nvGrpSpPr>
            <p:grpSpPr bwMode="auto">
              <a:xfrm>
                <a:off x="1429" y="2614"/>
                <a:ext cx="272" cy="136"/>
                <a:chOff x="1429" y="2614"/>
                <a:chExt cx="272" cy="136"/>
              </a:xfrm>
            </p:grpSpPr>
            <p:sp>
              <p:nvSpPr>
                <p:cNvPr id="36961"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62"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33" name="Group 349"/>
              <p:cNvGrpSpPr>
                <a:grpSpLocks/>
              </p:cNvGrpSpPr>
              <p:nvPr/>
            </p:nvGrpSpPr>
            <p:grpSpPr bwMode="auto">
              <a:xfrm>
                <a:off x="1701" y="2659"/>
                <a:ext cx="680" cy="680"/>
                <a:chOff x="1701" y="2659"/>
                <a:chExt cx="680" cy="680"/>
              </a:xfrm>
            </p:grpSpPr>
            <p:sp>
              <p:nvSpPr>
                <p:cNvPr id="36954"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55"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56"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57"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58"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59"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60"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36934" name="Oval 34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36935" name="Group 430"/>
              <p:cNvGrpSpPr>
                <a:grpSpLocks/>
              </p:cNvGrpSpPr>
              <p:nvPr/>
            </p:nvGrpSpPr>
            <p:grpSpPr bwMode="auto">
              <a:xfrm>
                <a:off x="1549" y="1344"/>
                <a:ext cx="786" cy="802"/>
                <a:chOff x="1549" y="1344"/>
                <a:chExt cx="786" cy="802"/>
              </a:xfrm>
            </p:grpSpPr>
            <p:sp>
              <p:nvSpPr>
                <p:cNvPr id="36951"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52"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53"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36" name="Group 432"/>
              <p:cNvGrpSpPr>
                <a:grpSpLocks/>
              </p:cNvGrpSpPr>
              <p:nvPr/>
            </p:nvGrpSpPr>
            <p:grpSpPr bwMode="auto">
              <a:xfrm>
                <a:off x="2336" y="1298"/>
                <a:ext cx="725" cy="363"/>
                <a:chOff x="2336" y="1298"/>
                <a:chExt cx="725" cy="363"/>
              </a:xfrm>
            </p:grpSpPr>
            <p:sp>
              <p:nvSpPr>
                <p:cNvPr id="36949"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50"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36937" name="Group 431"/>
              <p:cNvGrpSpPr>
                <a:grpSpLocks/>
              </p:cNvGrpSpPr>
              <p:nvPr/>
            </p:nvGrpSpPr>
            <p:grpSpPr bwMode="auto">
              <a:xfrm>
                <a:off x="3061" y="1389"/>
                <a:ext cx="1725" cy="1995"/>
                <a:chOff x="3061" y="1389"/>
                <a:chExt cx="1725" cy="1995"/>
              </a:xfrm>
            </p:grpSpPr>
            <p:sp>
              <p:nvSpPr>
                <p:cNvPr id="36938"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39"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0"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1"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2"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3"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4"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5"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6"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7"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6948"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36927" name="Rectangle 606"/>
            <p:cNvSpPr>
              <a:spLocks noChangeArrowheads="1"/>
            </p:cNvSpPr>
            <p:nvPr/>
          </p:nvSpPr>
          <p:spPr bwMode="auto">
            <a:xfrm>
              <a:off x="3061" y="2568"/>
              <a:ext cx="1951" cy="681"/>
            </a:xfrm>
            <a:prstGeom prst="rect">
              <a:avLst/>
            </a:prstGeom>
            <a:noFill/>
            <a:ln w="3175">
              <a:solidFill>
                <a:schemeClr val="bg1"/>
              </a:solidFill>
              <a:miter lim="800000"/>
              <a:headEnd/>
              <a:tailEnd/>
            </a:ln>
          </p:spPr>
          <p:txBody>
            <a:bodyPr wrap="none" anchor="ctr"/>
            <a:lstStyle/>
            <a:p>
              <a:endParaRPr lang="fr-FR" sz="1800">
                <a:solidFill>
                  <a:schemeClr val="tx1"/>
                </a:solidFill>
                <a:latin typeface="Arial" charset="0"/>
              </a:endParaRPr>
            </a:p>
          </p:txBody>
        </p:sp>
      </p:grpSp>
      <p:sp>
        <p:nvSpPr>
          <p:cNvPr id="32822" name="Line 609"/>
          <p:cNvSpPr>
            <a:spLocks noChangeShapeType="1"/>
          </p:cNvSpPr>
          <p:nvPr/>
        </p:nvSpPr>
        <p:spPr bwMode="auto">
          <a:xfrm>
            <a:off x="5148263" y="2205038"/>
            <a:ext cx="0" cy="1296987"/>
          </a:xfrm>
          <a:prstGeom prst="line">
            <a:avLst/>
          </a:prstGeom>
          <a:noFill/>
          <a:ln w="9525">
            <a:solidFill>
              <a:schemeClr val="bg1"/>
            </a:solidFill>
            <a:round/>
            <a:headEnd/>
            <a:tailEnd type="triangle" w="med" len="med"/>
          </a:ln>
        </p:spPr>
        <p:txBody>
          <a:bodyPr/>
          <a:lstStyle/>
          <a:p>
            <a:endParaRPr lang="fr-FR"/>
          </a:p>
        </p:txBody>
      </p:sp>
      <p:sp>
        <p:nvSpPr>
          <p:cNvPr id="32823" name="Line 610"/>
          <p:cNvSpPr>
            <a:spLocks noChangeShapeType="1"/>
          </p:cNvSpPr>
          <p:nvPr/>
        </p:nvSpPr>
        <p:spPr bwMode="auto">
          <a:xfrm>
            <a:off x="4716463" y="2062163"/>
            <a:ext cx="0" cy="2232025"/>
          </a:xfrm>
          <a:prstGeom prst="line">
            <a:avLst/>
          </a:prstGeom>
          <a:noFill/>
          <a:ln w="9525">
            <a:solidFill>
              <a:schemeClr val="bg1"/>
            </a:solidFill>
            <a:round/>
            <a:headEnd/>
            <a:tailEnd type="triangle" w="med" len="med"/>
          </a:ln>
        </p:spPr>
        <p:txBody>
          <a:bodyPr/>
          <a:lstStyle/>
          <a:p>
            <a:endParaRPr lang="fr-FR"/>
          </a:p>
        </p:txBody>
      </p:sp>
      <p:sp>
        <p:nvSpPr>
          <p:cNvPr id="103011" name="Text Box 611"/>
          <p:cNvSpPr txBox="1">
            <a:spLocks noChangeArrowheads="1"/>
          </p:cNvSpPr>
          <p:nvPr/>
        </p:nvSpPr>
        <p:spPr bwMode="auto">
          <a:xfrm>
            <a:off x="8316913" y="3646488"/>
            <a:ext cx="3365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rPr>
              <a:t>A</a:t>
            </a:r>
            <a:endParaRPr lang="fr-FR" sz="1800">
              <a:latin typeface="Arial" charset="0"/>
            </a:endParaRPr>
          </a:p>
        </p:txBody>
      </p:sp>
      <p:sp>
        <p:nvSpPr>
          <p:cNvPr id="103013" name="Text Box 613"/>
          <p:cNvSpPr txBox="1">
            <a:spLocks noChangeArrowheads="1"/>
          </p:cNvSpPr>
          <p:nvPr/>
        </p:nvSpPr>
        <p:spPr bwMode="auto">
          <a:xfrm>
            <a:off x="7740650" y="4725988"/>
            <a:ext cx="3365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800">
                <a:latin typeface="Arial" charset="0"/>
              </a:rPr>
              <a:t>B</a:t>
            </a:r>
            <a:endParaRPr lang="fr-FR" sz="1800">
              <a:latin typeface="Arial" charset="0"/>
            </a:endParaRPr>
          </a:p>
        </p:txBody>
      </p:sp>
      <p:pic>
        <p:nvPicPr>
          <p:cNvPr id="32826" name="Picture 6" descr="0489"/>
          <p:cNvPicPr>
            <a:picLocks noChangeAspect="1" noChangeArrowheads="1"/>
          </p:cNvPicPr>
          <p:nvPr/>
        </p:nvPicPr>
        <p:blipFill>
          <a:blip r:embed="rId3" cstate="print"/>
          <a:srcRect/>
          <a:stretch>
            <a:fillRect/>
          </a:stretch>
        </p:blipFill>
        <p:spPr bwMode="auto">
          <a:xfrm>
            <a:off x="7235825" y="1874838"/>
            <a:ext cx="1728788" cy="1401762"/>
          </a:xfrm>
          <a:prstGeom prst="rect">
            <a:avLst/>
          </a:prstGeom>
          <a:noFill/>
          <a:ln w="9525">
            <a:noFill/>
            <a:miter lim="800000"/>
            <a:headEnd/>
            <a:tailEnd/>
          </a:ln>
        </p:spPr>
      </p:pic>
      <p:pic>
        <p:nvPicPr>
          <p:cNvPr id="32827" name="Picture 5" descr="3178"/>
          <p:cNvPicPr>
            <a:picLocks noChangeAspect="1" noChangeArrowheads="1"/>
          </p:cNvPicPr>
          <p:nvPr/>
        </p:nvPicPr>
        <p:blipFill>
          <a:blip r:embed="rId4" cstate="print"/>
          <a:srcRect/>
          <a:stretch>
            <a:fillRect/>
          </a:stretch>
        </p:blipFill>
        <p:spPr bwMode="auto">
          <a:xfrm>
            <a:off x="7235825" y="260350"/>
            <a:ext cx="1617663" cy="1368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0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28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8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8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7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8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8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7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8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8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8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8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8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0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8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8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0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28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821"/>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0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1" grpId="1" animBg="1"/>
      <p:bldP spid="32812" grpId="0" animBg="1"/>
      <p:bldP spid="32813" grpId="0" animBg="1"/>
      <p:bldP spid="32814" grpId="0" animBg="1"/>
      <p:bldP spid="102705" grpId="0"/>
      <p:bldP spid="102706" grpId="0"/>
      <p:bldP spid="102708" grpId="0"/>
      <p:bldP spid="32818" grpId="0" animBg="1"/>
      <p:bldP spid="32819" grpId="0" animBg="1"/>
      <p:bldP spid="32822" grpId="0" animBg="1"/>
      <p:bldP spid="32823" grpId="0" animBg="1"/>
      <p:bldP spid="32823" grpId="1" animBg="1"/>
      <p:bldP spid="103011" grpId="0"/>
      <p:bldP spid="103013" grpId="0"/>
      <p:bldP spid="1030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a:xfrm>
            <a:off x="457200" y="274638"/>
            <a:ext cx="8435975" cy="706437"/>
          </a:xfrm>
        </p:spPr>
        <p:txBody>
          <a:bodyPr/>
          <a:lstStyle/>
          <a:p>
            <a:r>
              <a:rPr lang="fr-BE" sz="2800" smtClean="0"/>
              <a:t>Differential diagnosis of ovarian cysts (US &gt; manual palpation)</a:t>
            </a:r>
            <a:endParaRPr lang="fr-FR" sz="2800" smtClean="0"/>
          </a:p>
        </p:txBody>
      </p:sp>
      <p:sp>
        <p:nvSpPr>
          <p:cNvPr id="38914" name="Rectangle 3"/>
          <p:cNvSpPr>
            <a:spLocks noChangeArrowheads="1"/>
          </p:cNvSpPr>
          <p:nvPr/>
        </p:nvSpPr>
        <p:spPr bwMode="auto">
          <a:xfrm>
            <a:off x="827088" y="1268413"/>
            <a:ext cx="2087562" cy="436562"/>
          </a:xfrm>
          <a:prstGeom prst="rect">
            <a:avLst/>
          </a:prstGeom>
          <a:noFill/>
          <a:ln w="9525">
            <a:solidFill>
              <a:srgbClr val="FFFF00"/>
            </a:solidFill>
            <a:miter lim="800000"/>
            <a:headEnd/>
            <a:tailEnd/>
          </a:ln>
        </p:spPr>
        <p:txBody>
          <a:bodyPr anchor="ctr">
            <a:spAutoFit/>
          </a:bodyPr>
          <a:lstStyle/>
          <a:p>
            <a:r>
              <a:rPr lang="fr-BE" sz="2200">
                <a:solidFill>
                  <a:srgbClr val="FFFF00"/>
                </a:solidFill>
              </a:rPr>
              <a:t>Follicular cyst</a:t>
            </a:r>
            <a:endParaRPr lang="fr-FR" sz="2000">
              <a:solidFill>
                <a:srgbClr val="FFFF00"/>
              </a:solidFill>
            </a:endParaRPr>
          </a:p>
        </p:txBody>
      </p:sp>
      <p:grpSp>
        <p:nvGrpSpPr>
          <p:cNvPr id="38915" name="Group 4"/>
          <p:cNvGrpSpPr>
            <a:grpSpLocks/>
          </p:cNvGrpSpPr>
          <p:nvPr/>
        </p:nvGrpSpPr>
        <p:grpSpPr bwMode="auto">
          <a:xfrm>
            <a:off x="900113" y="2060575"/>
            <a:ext cx="1423987" cy="1104900"/>
            <a:chOff x="521" y="1344"/>
            <a:chExt cx="1170" cy="832"/>
          </a:xfrm>
        </p:grpSpPr>
        <p:sp>
          <p:nvSpPr>
            <p:cNvPr id="38942" name="Freeform 5"/>
            <p:cNvSpPr>
              <a:spLocks/>
            </p:cNvSpPr>
            <p:nvPr/>
          </p:nvSpPr>
          <p:spPr bwMode="auto">
            <a:xfrm>
              <a:off x="521" y="1344"/>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sp>
          <p:nvSpPr>
            <p:cNvPr id="38943" name="Oval 6"/>
            <p:cNvSpPr>
              <a:spLocks noChangeArrowheads="1"/>
            </p:cNvSpPr>
            <p:nvPr/>
          </p:nvSpPr>
          <p:spPr bwMode="auto">
            <a:xfrm>
              <a:off x="930" y="1480"/>
              <a:ext cx="725" cy="680"/>
            </a:xfrm>
            <a:prstGeom prst="ellipse">
              <a:avLst/>
            </a:prstGeom>
            <a:solidFill>
              <a:srgbClr val="080808"/>
            </a:solidFill>
            <a:ln w="28575">
              <a:solidFill>
                <a:schemeClr val="tx1"/>
              </a:solidFill>
              <a:round/>
              <a:headEnd/>
              <a:tailEnd/>
            </a:ln>
          </p:spPr>
          <p:txBody>
            <a:bodyPr wrap="none" anchor="ctr"/>
            <a:lstStyle/>
            <a:p>
              <a:pPr algn="ctr"/>
              <a:endParaRPr lang="fr-FR" sz="2000">
                <a:solidFill>
                  <a:srgbClr val="080808"/>
                </a:solidFill>
                <a:latin typeface="Times New Roman" pitchFamily="18" charset="0"/>
              </a:endParaRPr>
            </a:p>
          </p:txBody>
        </p:sp>
      </p:grpSp>
      <p:pic>
        <p:nvPicPr>
          <p:cNvPr id="219144" name="Picture 7" descr="3173"/>
          <p:cNvPicPr>
            <a:picLocks noChangeAspect="1" noChangeArrowheads="1"/>
          </p:cNvPicPr>
          <p:nvPr/>
        </p:nvPicPr>
        <p:blipFill>
          <a:blip r:embed="rId3" cstate="print"/>
          <a:srcRect/>
          <a:stretch>
            <a:fillRect/>
          </a:stretch>
        </p:blipFill>
        <p:spPr bwMode="auto">
          <a:xfrm>
            <a:off x="755650" y="3357563"/>
            <a:ext cx="1801813" cy="1350962"/>
          </a:xfrm>
          <a:prstGeom prst="rect">
            <a:avLst/>
          </a:prstGeom>
          <a:noFill/>
          <a:ln w="9525">
            <a:noFill/>
            <a:miter lim="800000"/>
            <a:headEnd/>
            <a:tailEnd/>
          </a:ln>
        </p:spPr>
      </p:pic>
      <p:grpSp>
        <p:nvGrpSpPr>
          <p:cNvPr id="81928" name="Group 8"/>
          <p:cNvGrpSpPr>
            <a:grpSpLocks/>
          </p:cNvGrpSpPr>
          <p:nvPr/>
        </p:nvGrpSpPr>
        <p:grpSpPr bwMode="auto">
          <a:xfrm>
            <a:off x="755650" y="4941888"/>
            <a:ext cx="1584325" cy="1606550"/>
            <a:chOff x="1927" y="1162"/>
            <a:chExt cx="1603" cy="1781"/>
          </a:xfrm>
        </p:grpSpPr>
        <p:pic>
          <p:nvPicPr>
            <p:cNvPr id="38938" name="Picture 9" descr="cyst3 hyperec-SS"/>
            <p:cNvPicPr>
              <a:picLocks noChangeAspect="1" noChangeArrowheads="1"/>
            </p:cNvPicPr>
            <p:nvPr/>
          </p:nvPicPr>
          <p:blipFill>
            <a:blip r:embed="rId4" cstate="print">
              <a:lum bright="4000"/>
            </a:blip>
            <a:srcRect/>
            <a:stretch>
              <a:fillRect/>
            </a:stretch>
          </p:blipFill>
          <p:spPr bwMode="auto">
            <a:xfrm>
              <a:off x="1927" y="1162"/>
              <a:ext cx="1603" cy="1718"/>
            </a:xfrm>
            <a:prstGeom prst="rect">
              <a:avLst/>
            </a:prstGeom>
            <a:noFill/>
            <a:ln w="9525">
              <a:noFill/>
              <a:miter lim="800000"/>
              <a:headEnd/>
              <a:tailEnd/>
            </a:ln>
          </p:spPr>
        </p:pic>
        <p:sp>
          <p:nvSpPr>
            <p:cNvPr id="38939" name="Freeform 10"/>
            <p:cNvSpPr>
              <a:spLocks/>
            </p:cNvSpPr>
            <p:nvPr/>
          </p:nvSpPr>
          <p:spPr bwMode="auto">
            <a:xfrm>
              <a:off x="2046" y="1296"/>
              <a:ext cx="1333" cy="1002"/>
            </a:xfrm>
            <a:custGeom>
              <a:avLst/>
              <a:gdLst>
                <a:gd name="T0" fmla="*/ 990 w 1333"/>
                <a:gd name="T1" fmla="*/ 24 h 1002"/>
                <a:gd name="T2" fmla="*/ 936 w 1333"/>
                <a:gd name="T3" fmla="*/ 6 h 1002"/>
                <a:gd name="T4" fmla="*/ 918 w 1333"/>
                <a:gd name="T5" fmla="*/ 0 h 1002"/>
                <a:gd name="T6" fmla="*/ 564 w 1333"/>
                <a:gd name="T7" fmla="*/ 24 h 1002"/>
                <a:gd name="T8" fmla="*/ 300 w 1333"/>
                <a:gd name="T9" fmla="*/ 90 h 1002"/>
                <a:gd name="T10" fmla="*/ 246 w 1333"/>
                <a:gd name="T11" fmla="*/ 120 h 1002"/>
                <a:gd name="T12" fmla="*/ 198 w 1333"/>
                <a:gd name="T13" fmla="*/ 162 h 1002"/>
                <a:gd name="T14" fmla="*/ 162 w 1333"/>
                <a:gd name="T15" fmla="*/ 186 h 1002"/>
                <a:gd name="T16" fmla="*/ 120 w 1333"/>
                <a:gd name="T17" fmla="*/ 234 h 1002"/>
                <a:gd name="T18" fmla="*/ 108 w 1333"/>
                <a:gd name="T19" fmla="*/ 252 h 1002"/>
                <a:gd name="T20" fmla="*/ 90 w 1333"/>
                <a:gd name="T21" fmla="*/ 258 h 1002"/>
                <a:gd name="T22" fmla="*/ 54 w 1333"/>
                <a:gd name="T23" fmla="*/ 312 h 1002"/>
                <a:gd name="T24" fmla="*/ 36 w 1333"/>
                <a:gd name="T25" fmla="*/ 366 h 1002"/>
                <a:gd name="T26" fmla="*/ 30 w 1333"/>
                <a:gd name="T27" fmla="*/ 384 h 1002"/>
                <a:gd name="T28" fmla="*/ 0 w 1333"/>
                <a:gd name="T29" fmla="*/ 516 h 1002"/>
                <a:gd name="T30" fmla="*/ 78 w 1333"/>
                <a:gd name="T31" fmla="*/ 732 h 1002"/>
                <a:gd name="T32" fmla="*/ 144 w 1333"/>
                <a:gd name="T33" fmla="*/ 840 h 1002"/>
                <a:gd name="T34" fmla="*/ 150 w 1333"/>
                <a:gd name="T35" fmla="*/ 858 h 1002"/>
                <a:gd name="T36" fmla="*/ 240 w 1333"/>
                <a:gd name="T37" fmla="*/ 906 h 1002"/>
                <a:gd name="T38" fmla="*/ 312 w 1333"/>
                <a:gd name="T39" fmla="*/ 954 h 1002"/>
                <a:gd name="T40" fmla="*/ 336 w 1333"/>
                <a:gd name="T41" fmla="*/ 960 h 1002"/>
                <a:gd name="T42" fmla="*/ 456 w 1333"/>
                <a:gd name="T43" fmla="*/ 1002 h 1002"/>
                <a:gd name="T44" fmla="*/ 900 w 1333"/>
                <a:gd name="T45" fmla="*/ 996 h 1002"/>
                <a:gd name="T46" fmla="*/ 1080 w 1333"/>
                <a:gd name="T47" fmla="*/ 888 h 1002"/>
                <a:gd name="T48" fmla="*/ 1092 w 1333"/>
                <a:gd name="T49" fmla="*/ 870 h 1002"/>
                <a:gd name="T50" fmla="*/ 1128 w 1333"/>
                <a:gd name="T51" fmla="*/ 846 h 1002"/>
                <a:gd name="T52" fmla="*/ 1194 w 1333"/>
                <a:gd name="T53" fmla="*/ 738 h 1002"/>
                <a:gd name="T54" fmla="*/ 1224 w 1333"/>
                <a:gd name="T55" fmla="*/ 702 h 1002"/>
                <a:gd name="T56" fmla="*/ 1254 w 1333"/>
                <a:gd name="T57" fmla="*/ 630 h 1002"/>
                <a:gd name="T58" fmla="*/ 1284 w 1333"/>
                <a:gd name="T59" fmla="*/ 576 h 1002"/>
                <a:gd name="T60" fmla="*/ 1296 w 1333"/>
                <a:gd name="T61" fmla="*/ 540 h 1002"/>
                <a:gd name="T62" fmla="*/ 1302 w 1333"/>
                <a:gd name="T63" fmla="*/ 522 h 1002"/>
                <a:gd name="T64" fmla="*/ 1194 w 1333"/>
                <a:gd name="T65" fmla="*/ 144 h 1002"/>
                <a:gd name="T66" fmla="*/ 1074 w 1333"/>
                <a:gd name="T67" fmla="*/ 54 h 1002"/>
                <a:gd name="T68" fmla="*/ 1008 w 1333"/>
                <a:gd name="T69" fmla="*/ 36 h 1002"/>
                <a:gd name="T70" fmla="*/ 972 w 1333"/>
                <a:gd name="T71" fmla="*/ 18 h 1002"/>
                <a:gd name="T72" fmla="*/ 990 w 1333"/>
                <a:gd name="T73" fmla="*/ 24 h 10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33"/>
                <a:gd name="T112" fmla="*/ 0 h 1002"/>
                <a:gd name="T113" fmla="*/ 1333 w 1333"/>
                <a:gd name="T114" fmla="*/ 1002 h 10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33" h="1002">
                  <a:moveTo>
                    <a:pt x="990" y="24"/>
                  </a:moveTo>
                  <a:cubicBezTo>
                    <a:pt x="972" y="18"/>
                    <a:pt x="954" y="12"/>
                    <a:pt x="936" y="6"/>
                  </a:cubicBezTo>
                  <a:cubicBezTo>
                    <a:pt x="930" y="4"/>
                    <a:pt x="918" y="0"/>
                    <a:pt x="918" y="0"/>
                  </a:cubicBezTo>
                  <a:cubicBezTo>
                    <a:pt x="798" y="5"/>
                    <a:pt x="683" y="19"/>
                    <a:pt x="564" y="24"/>
                  </a:cubicBezTo>
                  <a:cubicBezTo>
                    <a:pt x="474" y="54"/>
                    <a:pt x="394" y="83"/>
                    <a:pt x="300" y="90"/>
                  </a:cubicBezTo>
                  <a:cubicBezTo>
                    <a:pt x="280" y="97"/>
                    <a:pt x="246" y="120"/>
                    <a:pt x="246" y="120"/>
                  </a:cubicBezTo>
                  <a:cubicBezTo>
                    <a:pt x="226" y="150"/>
                    <a:pt x="240" y="134"/>
                    <a:pt x="198" y="162"/>
                  </a:cubicBezTo>
                  <a:cubicBezTo>
                    <a:pt x="186" y="170"/>
                    <a:pt x="162" y="186"/>
                    <a:pt x="162" y="186"/>
                  </a:cubicBezTo>
                  <a:cubicBezTo>
                    <a:pt x="134" y="228"/>
                    <a:pt x="150" y="214"/>
                    <a:pt x="120" y="234"/>
                  </a:cubicBezTo>
                  <a:cubicBezTo>
                    <a:pt x="116" y="240"/>
                    <a:pt x="114" y="247"/>
                    <a:pt x="108" y="252"/>
                  </a:cubicBezTo>
                  <a:cubicBezTo>
                    <a:pt x="103" y="256"/>
                    <a:pt x="94" y="254"/>
                    <a:pt x="90" y="258"/>
                  </a:cubicBezTo>
                  <a:cubicBezTo>
                    <a:pt x="75" y="273"/>
                    <a:pt x="66" y="294"/>
                    <a:pt x="54" y="312"/>
                  </a:cubicBezTo>
                  <a:cubicBezTo>
                    <a:pt x="43" y="328"/>
                    <a:pt x="42" y="348"/>
                    <a:pt x="36" y="366"/>
                  </a:cubicBezTo>
                  <a:cubicBezTo>
                    <a:pt x="34" y="372"/>
                    <a:pt x="30" y="384"/>
                    <a:pt x="30" y="384"/>
                  </a:cubicBezTo>
                  <a:cubicBezTo>
                    <a:pt x="24" y="430"/>
                    <a:pt x="11" y="471"/>
                    <a:pt x="0" y="516"/>
                  </a:cubicBezTo>
                  <a:cubicBezTo>
                    <a:pt x="7" y="596"/>
                    <a:pt x="5" y="684"/>
                    <a:pt x="78" y="732"/>
                  </a:cubicBezTo>
                  <a:cubicBezTo>
                    <a:pt x="101" y="767"/>
                    <a:pt x="120" y="805"/>
                    <a:pt x="144" y="840"/>
                  </a:cubicBezTo>
                  <a:cubicBezTo>
                    <a:pt x="148" y="845"/>
                    <a:pt x="146" y="853"/>
                    <a:pt x="150" y="858"/>
                  </a:cubicBezTo>
                  <a:cubicBezTo>
                    <a:pt x="162" y="873"/>
                    <a:pt x="220" y="895"/>
                    <a:pt x="240" y="906"/>
                  </a:cubicBezTo>
                  <a:cubicBezTo>
                    <a:pt x="265" y="920"/>
                    <a:pt x="288" y="938"/>
                    <a:pt x="312" y="954"/>
                  </a:cubicBezTo>
                  <a:cubicBezTo>
                    <a:pt x="319" y="959"/>
                    <a:pt x="328" y="958"/>
                    <a:pt x="336" y="960"/>
                  </a:cubicBezTo>
                  <a:cubicBezTo>
                    <a:pt x="374" y="972"/>
                    <a:pt x="423" y="980"/>
                    <a:pt x="456" y="1002"/>
                  </a:cubicBezTo>
                  <a:cubicBezTo>
                    <a:pt x="604" y="1000"/>
                    <a:pt x="752" y="1002"/>
                    <a:pt x="900" y="996"/>
                  </a:cubicBezTo>
                  <a:cubicBezTo>
                    <a:pt x="969" y="993"/>
                    <a:pt x="1027" y="923"/>
                    <a:pt x="1080" y="888"/>
                  </a:cubicBezTo>
                  <a:cubicBezTo>
                    <a:pt x="1084" y="882"/>
                    <a:pt x="1087" y="875"/>
                    <a:pt x="1092" y="870"/>
                  </a:cubicBezTo>
                  <a:cubicBezTo>
                    <a:pt x="1103" y="861"/>
                    <a:pt x="1128" y="846"/>
                    <a:pt x="1128" y="846"/>
                  </a:cubicBezTo>
                  <a:cubicBezTo>
                    <a:pt x="1150" y="813"/>
                    <a:pt x="1166" y="766"/>
                    <a:pt x="1194" y="738"/>
                  </a:cubicBezTo>
                  <a:cubicBezTo>
                    <a:pt x="1205" y="727"/>
                    <a:pt x="1217" y="717"/>
                    <a:pt x="1224" y="702"/>
                  </a:cubicBezTo>
                  <a:cubicBezTo>
                    <a:pt x="1235" y="676"/>
                    <a:pt x="1242" y="654"/>
                    <a:pt x="1254" y="630"/>
                  </a:cubicBezTo>
                  <a:cubicBezTo>
                    <a:pt x="1263" y="612"/>
                    <a:pt x="1277" y="596"/>
                    <a:pt x="1284" y="576"/>
                  </a:cubicBezTo>
                  <a:cubicBezTo>
                    <a:pt x="1288" y="564"/>
                    <a:pt x="1292" y="552"/>
                    <a:pt x="1296" y="540"/>
                  </a:cubicBezTo>
                  <a:cubicBezTo>
                    <a:pt x="1298" y="534"/>
                    <a:pt x="1302" y="522"/>
                    <a:pt x="1302" y="522"/>
                  </a:cubicBezTo>
                  <a:cubicBezTo>
                    <a:pt x="1298" y="355"/>
                    <a:pt x="1333" y="236"/>
                    <a:pt x="1194" y="144"/>
                  </a:cubicBezTo>
                  <a:cubicBezTo>
                    <a:pt x="1167" y="104"/>
                    <a:pt x="1122" y="66"/>
                    <a:pt x="1074" y="54"/>
                  </a:cubicBezTo>
                  <a:cubicBezTo>
                    <a:pt x="1033" y="27"/>
                    <a:pt x="1084" y="57"/>
                    <a:pt x="1008" y="36"/>
                  </a:cubicBezTo>
                  <a:cubicBezTo>
                    <a:pt x="995" y="32"/>
                    <a:pt x="972" y="18"/>
                    <a:pt x="972" y="18"/>
                  </a:cubicBezTo>
                  <a:cubicBezTo>
                    <a:pt x="972" y="18"/>
                    <a:pt x="984" y="22"/>
                    <a:pt x="990" y="24"/>
                  </a:cubicBezTo>
                  <a:close/>
                </a:path>
              </a:pathLst>
            </a:custGeom>
            <a:noFill/>
            <a:ln w="9525">
              <a:solidFill>
                <a:srgbClr val="FF0000"/>
              </a:solidFill>
              <a:round/>
              <a:headEnd/>
              <a:tailEnd/>
            </a:ln>
          </p:spPr>
          <p:txBody>
            <a:bodyPr/>
            <a:lstStyle/>
            <a:p>
              <a:endParaRPr lang="fr-FR"/>
            </a:p>
          </p:txBody>
        </p:sp>
        <p:sp>
          <p:nvSpPr>
            <p:cNvPr id="38940" name="Freeform 11"/>
            <p:cNvSpPr>
              <a:spLocks/>
            </p:cNvSpPr>
            <p:nvPr/>
          </p:nvSpPr>
          <p:spPr bwMode="auto">
            <a:xfrm>
              <a:off x="2124" y="1368"/>
              <a:ext cx="1203" cy="882"/>
            </a:xfrm>
            <a:custGeom>
              <a:avLst/>
              <a:gdLst>
                <a:gd name="T0" fmla="*/ 690 w 1203"/>
                <a:gd name="T1" fmla="*/ 0 h 882"/>
                <a:gd name="T2" fmla="*/ 492 w 1203"/>
                <a:gd name="T3" fmla="*/ 6 h 882"/>
                <a:gd name="T4" fmla="*/ 444 w 1203"/>
                <a:gd name="T5" fmla="*/ 36 h 882"/>
                <a:gd name="T6" fmla="*/ 354 w 1203"/>
                <a:gd name="T7" fmla="*/ 42 h 882"/>
                <a:gd name="T8" fmla="*/ 282 w 1203"/>
                <a:gd name="T9" fmla="*/ 78 h 882"/>
                <a:gd name="T10" fmla="*/ 210 w 1203"/>
                <a:gd name="T11" fmla="*/ 108 h 882"/>
                <a:gd name="T12" fmla="*/ 150 w 1203"/>
                <a:gd name="T13" fmla="*/ 168 h 882"/>
                <a:gd name="T14" fmla="*/ 90 w 1203"/>
                <a:gd name="T15" fmla="*/ 228 h 882"/>
                <a:gd name="T16" fmla="*/ 48 w 1203"/>
                <a:gd name="T17" fmla="*/ 276 h 882"/>
                <a:gd name="T18" fmla="*/ 0 w 1203"/>
                <a:gd name="T19" fmla="*/ 438 h 882"/>
                <a:gd name="T20" fmla="*/ 6 w 1203"/>
                <a:gd name="T21" fmla="*/ 552 h 882"/>
                <a:gd name="T22" fmla="*/ 24 w 1203"/>
                <a:gd name="T23" fmla="*/ 618 h 882"/>
                <a:gd name="T24" fmla="*/ 78 w 1203"/>
                <a:gd name="T25" fmla="*/ 642 h 882"/>
                <a:gd name="T26" fmla="*/ 114 w 1203"/>
                <a:gd name="T27" fmla="*/ 696 h 882"/>
                <a:gd name="T28" fmla="*/ 132 w 1203"/>
                <a:gd name="T29" fmla="*/ 732 h 882"/>
                <a:gd name="T30" fmla="*/ 168 w 1203"/>
                <a:gd name="T31" fmla="*/ 756 h 882"/>
                <a:gd name="T32" fmla="*/ 180 w 1203"/>
                <a:gd name="T33" fmla="*/ 774 h 882"/>
                <a:gd name="T34" fmla="*/ 216 w 1203"/>
                <a:gd name="T35" fmla="*/ 786 h 882"/>
                <a:gd name="T36" fmla="*/ 492 w 1203"/>
                <a:gd name="T37" fmla="*/ 858 h 882"/>
                <a:gd name="T38" fmla="*/ 570 w 1203"/>
                <a:gd name="T39" fmla="*/ 882 h 882"/>
                <a:gd name="T40" fmla="*/ 852 w 1203"/>
                <a:gd name="T41" fmla="*/ 876 h 882"/>
                <a:gd name="T42" fmla="*/ 912 w 1203"/>
                <a:gd name="T43" fmla="*/ 846 h 882"/>
                <a:gd name="T44" fmla="*/ 960 w 1203"/>
                <a:gd name="T45" fmla="*/ 798 h 882"/>
                <a:gd name="T46" fmla="*/ 996 w 1203"/>
                <a:gd name="T47" fmla="*/ 774 h 882"/>
                <a:gd name="T48" fmla="*/ 1014 w 1203"/>
                <a:gd name="T49" fmla="*/ 762 h 882"/>
                <a:gd name="T50" fmla="*/ 1056 w 1203"/>
                <a:gd name="T51" fmla="*/ 708 h 882"/>
                <a:gd name="T52" fmla="*/ 1062 w 1203"/>
                <a:gd name="T53" fmla="*/ 660 h 882"/>
                <a:gd name="T54" fmla="*/ 1098 w 1203"/>
                <a:gd name="T55" fmla="*/ 636 h 882"/>
                <a:gd name="T56" fmla="*/ 1128 w 1203"/>
                <a:gd name="T57" fmla="*/ 582 h 882"/>
                <a:gd name="T58" fmla="*/ 1164 w 1203"/>
                <a:gd name="T59" fmla="*/ 498 h 882"/>
                <a:gd name="T60" fmla="*/ 1176 w 1203"/>
                <a:gd name="T61" fmla="*/ 396 h 882"/>
                <a:gd name="T62" fmla="*/ 1134 w 1203"/>
                <a:gd name="T63" fmla="*/ 174 h 882"/>
                <a:gd name="T64" fmla="*/ 1074 w 1203"/>
                <a:gd name="T65" fmla="*/ 114 h 882"/>
                <a:gd name="T66" fmla="*/ 990 w 1203"/>
                <a:gd name="T67" fmla="*/ 48 h 882"/>
                <a:gd name="T68" fmla="*/ 906 w 1203"/>
                <a:gd name="T69" fmla="*/ 24 h 882"/>
                <a:gd name="T70" fmla="*/ 852 w 1203"/>
                <a:gd name="T71" fmla="*/ 0 h 882"/>
                <a:gd name="T72" fmla="*/ 690 w 1203"/>
                <a:gd name="T73" fmla="*/ 0 h 8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882"/>
                <a:gd name="T113" fmla="*/ 1203 w 1203"/>
                <a:gd name="T114" fmla="*/ 882 h 8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882">
                  <a:moveTo>
                    <a:pt x="690" y="0"/>
                  </a:moveTo>
                  <a:cubicBezTo>
                    <a:pt x="624" y="2"/>
                    <a:pt x="558" y="2"/>
                    <a:pt x="492" y="6"/>
                  </a:cubicBezTo>
                  <a:cubicBezTo>
                    <a:pt x="465" y="7"/>
                    <a:pt x="471" y="33"/>
                    <a:pt x="444" y="36"/>
                  </a:cubicBezTo>
                  <a:cubicBezTo>
                    <a:pt x="414" y="39"/>
                    <a:pt x="384" y="40"/>
                    <a:pt x="354" y="42"/>
                  </a:cubicBezTo>
                  <a:cubicBezTo>
                    <a:pt x="304" y="59"/>
                    <a:pt x="329" y="47"/>
                    <a:pt x="282" y="78"/>
                  </a:cubicBezTo>
                  <a:cubicBezTo>
                    <a:pt x="260" y="92"/>
                    <a:pt x="232" y="93"/>
                    <a:pt x="210" y="108"/>
                  </a:cubicBezTo>
                  <a:cubicBezTo>
                    <a:pt x="195" y="130"/>
                    <a:pt x="172" y="153"/>
                    <a:pt x="150" y="168"/>
                  </a:cubicBezTo>
                  <a:cubicBezTo>
                    <a:pt x="135" y="190"/>
                    <a:pt x="112" y="213"/>
                    <a:pt x="90" y="228"/>
                  </a:cubicBezTo>
                  <a:cubicBezTo>
                    <a:pt x="77" y="247"/>
                    <a:pt x="57" y="255"/>
                    <a:pt x="48" y="276"/>
                  </a:cubicBezTo>
                  <a:cubicBezTo>
                    <a:pt x="25" y="327"/>
                    <a:pt x="13" y="384"/>
                    <a:pt x="0" y="438"/>
                  </a:cubicBezTo>
                  <a:cubicBezTo>
                    <a:pt x="2" y="476"/>
                    <a:pt x="3" y="514"/>
                    <a:pt x="6" y="552"/>
                  </a:cubicBezTo>
                  <a:cubicBezTo>
                    <a:pt x="7" y="559"/>
                    <a:pt x="19" y="616"/>
                    <a:pt x="24" y="618"/>
                  </a:cubicBezTo>
                  <a:cubicBezTo>
                    <a:pt x="67" y="632"/>
                    <a:pt x="49" y="623"/>
                    <a:pt x="78" y="642"/>
                  </a:cubicBezTo>
                  <a:cubicBezTo>
                    <a:pt x="90" y="660"/>
                    <a:pt x="107" y="675"/>
                    <a:pt x="114" y="696"/>
                  </a:cubicBezTo>
                  <a:cubicBezTo>
                    <a:pt x="118" y="709"/>
                    <a:pt x="121" y="722"/>
                    <a:pt x="132" y="732"/>
                  </a:cubicBezTo>
                  <a:cubicBezTo>
                    <a:pt x="143" y="741"/>
                    <a:pt x="168" y="756"/>
                    <a:pt x="168" y="756"/>
                  </a:cubicBezTo>
                  <a:cubicBezTo>
                    <a:pt x="172" y="762"/>
                    <a:pt x="174" y="770"/>
                    <a:pt x="180" y="774"/>
                  </a:cubicBezTo>
                  <a:cubicBezTo>
                    <a:pt x="191" y="781"/>
                    <a:pt x="216" y="786"/>
                    <a:pt x="216" y="786"/>
                  </a:cubicBezTo>
                  <a:cubicBezTo>
                    <a:pt x="276" y="846"/>
                    <a:pt x="418" y="854"/>
                    <a:pt x="492" y="858"/>
                  </a:cubicBezTo>
                  <a:cubicBezTo>
                    <a:pt x="518" y="867"/>
                    <a:pt x="543" y="875"/>
                    <a:pt x="570" y="882"/>
                  </a:cubicBezTo>
                  <a:cubicBezTo>
                    <a:pt x="664" y="880"/>
                    <a:pt x="758" y="880"/>
                    <a:pt x="852" y="876"/>
                  </a:cubicBezTo>
                  <a:cubicBezTo>
                    <a:pt x="874" y="875"/>
                    <a:pt x="912" y="846"/>
                    <a:pt x="912" y="846"/>
                  </a:cubicBezTo>
                  <a:cubicBezTo>
                    <a:pt x="924" y="827"/>
                    <a:pt x="942" y="812"/>
                    <a:pt x="960" y="798"/>
                  </a:cubicBezTo>
                  <a:cubicBezTo>
                    <a:pt x="971" y="789"/>
                    <a:pt x="984" y="782"/>
                    <a:pt x="996" y="774"/>
                  </a:cubicBezTo>
                  <a:cubicBezTo>
                    <a:pt x="1002" y="770"/>
                    <a:pt x="1014" y="762"/>
                    <a:pt x="1014" y="762"/>
                  </a:cubicBezTo>
                  <a:cubicBezTo>
                    <a:pt x="1027" y="743"/>
                    <a:pt x="1043" y="727"/>
                    <a:pt x="1056" y="708"/>
                  </a:cubicBezTo>
                  <a:cubicBezTo>
                    <a:pt x="1058" y="692"/>
                    <a:pt x="1054" y="674"/>
                    <a:pt x="1062" y="660"/>
                  </a:cubicBezTo>
                  <a:cubicBezTo>
                    <a:pt x="1069" y="648"/>
                    <a:pt x="1098" y="636"/>
                    <a:pt x="1098" y="636"/>
                  </a:cubicBezTo>
                  <a:cubicBezTo>
                    <a:pt x="1126" y="595"/>
                    <a:pt x="1117" y="614"/>
                    <a:pt x="1128" y="582"/>
                  </a:cubicBezTo>
                  <a:cubicBezTo>
                    <a:pt x="1134" y="534"/>
                    <a:pt x="1133" y="529"/>
                    <a:pt x="1164" y="498"/>
                  </a:cubicBezTo>
                  <a:cubicBezTo>
                    <a:pt x="1177" y="458"/>
                    <a:pt x="1176" y="467"/>
                    <a:pt x="1176" y="396"/>
                  </a:cubicBezTo>
                  <a:cubicBezTo>
                    <a:pt x="1176" y="327"/>
                    <a:pt x="1203" y="220"/>
                    <a:pt x="1134" y="174"/>
                  </a:cubicBezTo>
                  <a:cubicBezTo>
                    <a:pt x="1119" y="152"/>
                    <a:pt x="1096" y="129"/>
                    <a:pt x="1074" y="114"/>
                  </a:cubicBezTo>
                  <a:cubicBezTo>
                    <a:pt x="1054" y="84"/>
                    <a:pt x="1026" y="57"/>
                    <a:pt x="990" y="48"/>
                  </a:cubicBezTo>
                  <a:cubicBezTo>
                    <a:pt x="964" y="41"/>
                    <a:pt x="929" y="39"/>
                    <a:pt x="906" y="24"/>
                  </a:cubicBezTo>
                  <a:cubicBezTo>
                    <a:pt x="890" y="13"/>
                    <a:pt x="873" y="0"/>
                    <a:pt x="852" y="0"/>
                  </a:cubicBezTo>
                  <a:cubicBezTo>
                    <a:pt x="798" y="0"/>
                    <a:pt x="744" y="0"/>
                    <a:pt x="690" y="0"/>
                  </a:cubicBezTo>
                  <a:close/>
                </a:path>
              </a:pathLst>
            </a:custGeom>
            <a:noFill/>
            <a:ln w="9525">
              <a:solidFill>
                <a:srgbClr val="FF0000"/>
              </a:solidFill>
              <a:round/>
              <a:headEnd/>
              <a:tailEnd/>
            </a:ln>
          </p:spPr>
          <p:txBody>
            <a:bodyPr/>
            <a:lstStyle/>
            <a:p>
              <a:endParaRPr lang="fr-FR"/>
            </a:p>
          </p:txBody>
        </p:sp>
        <p:sp>
          <p:nvSpPr>
            <p:cNvPr id="38941" name="Text Box 12"/>
            <p:cNvSpPr txBox="1">
              <a:spLocks noChangeArrowheads="1"/>
            </p:cNvSpPr>
            <p:nvPr/>
          </p:nvSpPr>
          <p:spPr bwMode="auto">
            <a:xfrm>
              <a:off x="1974" y="2570"/>
              <a:ext cx="698" cy="373"/>
            </a:xfrm>
            <a:prstGeom prst="rect">
              <a:avLst/>
            </a:prstGeom>
            <a:noFill/>
            <a:ln w="9525">
              <a:noFill/>
              <a:miter lim="800000"/>
              <a:headEnd/>
              <a:tailEnd/>
            </a:ln>
          </p:spPr>
          <p:txBody>
            <a:bodyPr wrap="none">
              <a:spAutoFit/>
            </a:bodyPr>
            <a:lstStyle/>
            <a:p>
              <a:r>
                <a:rPr lang="fr-BE" sz="1600">
                  <a:solidFill>
                    <a:srgbClr val="FF00FF"/>
                  </a:solidFill>
                </a:rPr>
                <a:t>20 mm</a:t>
              </a:r>
              <a:endParaRPr lang="fr-FR" sz="1600">
                <a:solidFill>
                  <a:srgbClr val="FF00FF"/>
                </a:solidFill>
              </a:endParaRPr>
            </a:p>
          </p:txBody>
        </p:sp>
      </p:grpSp>
      <p:grpSp>
        <p:nvGrpSpPr>
          <p:cNvPr id="219150" name="Group 13"/>
          <p:cNvGrpSpPr>
            <a:grpSpLocks/>
          </p:cNvGrpSpPr>
          <p:nvPr/>
        </p:nvGrpSpPr>
        <p:grpSpPr bwMode="auto">
          <a:xfrm>
            <a:off x="3635375" y="1916113"/>
            <a:ext cx="1800225" cy="1176337"/>
            <a:chOff x="1474" y="851"/>
            <a:chExt cx="1179" cy="832"/>
          </a:xfrm>
        </p:grpSpPr>
        <p:sp>
          <p:nvSpPr>
            <p:cNvPr id="38934" name="Freeform 14"/>
            <p:cNvSpPr>
              <a:spLocks/>
            </p:cNvSpPr>
            <p:nvPr/>
          </p:nvSpPr>
          <p:spPr bwMode="auto">
            <a:xfrm>
              <a:off x="1474" y="851"/>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grpSp>
          <p:nvGrpSpPr>
            <p:cNvPr id="38935" name="Group 15"/>
            <p:cNvGrpSpPr>
              <a:grpSpLocks/>
            </p:cNvGrpSpPr>
            <p:nvPr/>
          </p:nvGrpSpPr>
          <p:grpSpPr bwMode="auto">
            <a:xfrm>
              <a:off x="1882" y="896"/>
              <a:ext cx="771" cy="771"/>
              <a:chOff x="3288" y="1661"/>
              <a:chExt cx="726" cy="726"/>
            </a:xfrm>
          </p:grpSpPr>
          <p:sp>
            <p:nvSpPr>
              <p:cNvPr id="38936" name="Oval 16"/>
              <p:cNvSpPr>
                <a:spLocks noChangeArrowheads="1"/>
              </p:cNvSpPr>
              <p:nvPr/>
            </p:nvSpPr>
            <p:spPr bwMode="auto">
              <a:xfrm>
                <a:off x="3288" y="1661"/>
                <a:ext cx="726" cy="726"/>
              </a:xfrm>
              <a:prstGeom prst="ellipse">
                <a:avLst/>
              </a:prstGeom>
              <a:solidFill>
                <a:srgbClr val="FFFF00"/>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sp>
            <p:nvSpPr>
              <p:cNvPr id="38937" name="Oval 17"/>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grpSp>
      </p:grpSp>
      <p:grpSp>
        <p:nvGrpSpPr>
          <p:cNvPr id="81938" name="Group 18"/>
          <p:cNvGrpSpPr>
            <a:grpSpLocks/>
          </p:cNvGrpSpPr>
          <p:nvPr/>
        </p:nvGrpSpPr>
        <p:grpSpPr bwMode="auto">
          <a:xfrm>
            <a:off x="3635375" y="4941888"/>
            <a:ext cx="1728788" cy="1654175"/>
            <a:chOff x="1610" y="1265"/>
            <a:chExt cx="2177" cy="1909"/>
          </a:xfrm>
        </p:grpSpPr>
        <p:grpSp>
          <p:nvGrpSpPr>
            <p:cNvPr id="38929" name="Group 19"/>
            <p:cNvGrpSpPr>
              <a:grpSpLocks/>
            </p:cNvGrpSpPr>
            <p:nvPr/>
          </p:nvGrpSpPr>
          <p:grpSpPr bwMode="auto">
            <a:xfrm>
              <a:off x="1610" y="1265"/>
              <a:ext cx="2177" cy="1788"/>
              <a:chOff x="1610" y="1265"/>
              <a:chExt cx="2177" cy="1788"/>
            </a:xfrm>
          </p:grpSpPr>
          <p:pic>
            <p:nvPicPr>
              <p:cNvPr id="38931" name="Picture 20" descr="Mixed cyst-bar"/>
              <p:cNvPicPr>
                <a:picLocks noChangeAspect="1" noChangeArrowheads="1"/>
              </p:cNvPicPr>
              <p:nvPr/>
            </p:nvPicPr>
            <p:blipFill>
              <a:blip r:embed="rId5" cstate="print">
                <a:lum bright="20000"/>
              </a:blip>
              <a:srcRect/>
              <a:stretch>
                <a:fillRect/>
              </a:stretch>
            </p:blipFill>
            <p:spPr bwMode="auto">
              <a:xfrm>
                <a:off x="1610" y="1265"/>
                <a:ext cx="2177" cy="1788"/>
              </a:xfrm>
              <a:prstGeom prst="rect">
                <a:avLst/>
              </a:prstGeom>
              <a:noFill/>
              <a:ln w="9525">
                <a:noFill/>
                <a:miter lim="800000"/>
                <a:headEnd/>
                <a:tailEnd/>
              </a:ln>
            </p:spPr>
          </p:pic>
          <p:sp>
            <p:nvSpPr>
              <p:cNvPr id="38932" name="Freeform 21"/>
              <p:cNvSpPr>
                <a:spLocks/>
              </p:cNvSpPr>
              <p:nvPr/>
            </p:nvSpPr>
            <p:spPr bwMode="auto">
              <a:xfrm>
                <a:off x="1905" y="1378"/>
                <a:ext cx="1665" cy="1304"/>
              </a:xfrm>
              <a:custGeom>
                <a:avLst/>
                <a:gdLst>
                  <a:gd name="T0" fmla="*/ 1311 w 1665"/>
                  <a:gd name="T1" fmla="*/ 38 h 1304"/>
                  <a:gd name="T2" fmla="*/ 981 w 1665"/>
                  <a:gd name="T3" fmla="*/ 26 h 1304"/>
                  <a:gd name="T4" fmla="*/ 495 w 1665"/>
                  <a:gd name="T5" fmla="*/ 38 h 1304"/>
                  <a:gd name="T6" fmla="*/ 459 w 1665"/>
                  <a:gd name="T7" fmla="*/ 50 h 1304"/>
                  <a:gd name="T8" fmla="*/ 405 w 1665"/>
                  <a:gd name="T9" fmla="*/ 86 h 1304"/>
                  <a:gd name="T10" fmla="*/ 309 w 1665"/>
                  <a:gd name="T11" fmla="*/ 122 h 1304"/>
                  <a:gd name="T12" fmla="*/ 261 w 1665"/>
                  <a:gd name="T13" fmla="*/ 170 h 1304"/>
                  <a:gd name="T14" fmla="*/ 219 w 1665"/>
                  <a:gd name="T15" fmla="*/ 218 h 1304"/>
                  <a:gd name="T16" fmla="*/ 159 w 1665"/>
                  <a:gd name="T17" fmla="*/ 278 h 1304"/>
                  <a:gd name="T18" fmla="*/ 147 w 1665"/>
                  <a:gd name="T19" fmla="*/ 296 h 1304"/>
                  <a:gd name="T20" fmla="*/ 129 w 1665"/>
                  <a:gd name="T21" fmla="*/ 308 h 1304"/>
                  <a:gd name="T22" fmla="*/ 123 w 1665"/>
                  <a:gd name="T23" fmla="*/ 368 h 1304"/>
                  <a:gd name="T24" fmla="*/ 93 w 1665"/>
                  <a:gd name="T25" fmla="*/ 458 h 1304"/>
                  <a:gd name="T26" fmla="*/ 57 w 1665"/>
                  <a:gd name="T27" fmla="*/ 482 h 1304"/>
                  <a:gd name="T28" fmla="*/ 21 w 1665"/>
                  <a:gd name="T29" fmla="*/ 512 h 1304"/>
                  <a:gd name="T30" fmla="*/ 93 w 1665"/>
                  <a:gd name="T31" fmla="*/ 686 h 1304"/>
                  <a:gd name="T32" fmla="*/ 189 w 1665"/>
                  <a:gd name="T33" fmla="*/ 770 h 1304"/>
                  <a:gd name="T34" fmla="*/ 225 w 1665"/>
                  <a:gd name="T35" fmla="*/ 794 h 1304"/>
                  <a:gd name="T36" fmla="*/ 243 w 1665"/>
                  <a:gd name="T37" fmla="*/ 806 h 1304"/>
                  <a:gd name="T38" fmla="*/ 303 w 1665"/>
                  <a:gd name="T39" fmla="*/ 860 h 1304"/>
                  <a:gd name="T40" fmla="*/ 345 w 1665"/>
                  <a:gd name="T41" fmla="*/ 932 h 1304"/>
                  <a:gd name="T42" fmla="*/ 381 w 1665"/>
                  <a:gd name="T43" fmla="*/ 986 h 1304"/>
                  <a:gd name="T44" fmla="*/ 393 w 1665"/>
                  <a:gd name="T45" fmla="*/ 1022 h 1304"/>
                  <a:gd name="T46" fmla="*/ 417 w 1665"/>
                  <a:gd name="T47" fmla="*/ 1058 h 1304"/>
                  <a:gd name="T48" fmla="*/ 429 w 1665"/>
                  <a:gd name="T49" fmla="*/ 1076 h 1304"/>
                  <a:gd name="T50" fmla="*/ 537 w 1665"/>
                  <a:gd name="T51" fmla="*/ 1130 h 1304"/>
                  <a:gd name="T52" fmla="*/ 597 w 1665"/>
                  <a:gd name="T53" fmla="*/ 1196 h 1304"/>
                  <a:gd name="T54" fmla="*/ 621 w 1665"/>
                  <a:gd name="T55" fmla="*/ 1226 h 1304"/>
                  <a:gd name="T56" fmla="*/ 789 w 1665"/>
                  <a:gd name="T57" fmla="*/ 1274 h 1304"/>
                  <a:gd name="T58" fmla="*/ 867 w 1665"/>
                  <a:gd name="T59" fmla="*/ 1304 h 1304"/>
                  <a:gd name="T60" fmla="*/ 1203 w 1665"/>
                  <a:gd name="T61" fmla="*/ 1298 h 1304"/>
                  <a:gd name="T62" fmla="*/ 1299 w 1665"/>
                  <a:gd name="T63" fmla="*/ 1214 h 1304"/>
                  <a:gd name="T64" fmla="*/ 1371 w 1665"/>
                  <a:gd name="T65" fmla="*/ 1154 h 1304"/>
                  <a:gd name="T66" fmla="*/ 1491 w 1665"/>
                  <a:gd name="T67" fmla="*/ 1082 h 1304"/>
                  <a:gd name="T68" fmla="*/ 1551 w 1665"/>
                  <a:gd name="T69" fmla="*/ 1010 h 1304"/>
                  <a:gd name="T70" fmla="*/ 1563 w 1665"/>
                  <a:gd name="T71" fmla="*/ 974 h 1304"/>
                  <a:gd name="T72" fmla="*/ 1575 w 1665"/>
                  <a:gd name="T73" fmla="*/ 956 h 1304"/>
                  <a:gd name="T74" fmla="*/ 1587 w 1665"/>
                  <a:gd name="T75" fmla="*/ 920 h 1304"/>
                  <a:gd name="T76" fmla="*/ 1593 w 1665"/>
                  <a:gd name="T77" fmla="*/ 902 h 1304"/>
                  <a:gd name="T78" fmla="*/ 1647 w 1665"/>
                  <a:gd name="T79" fmla="*/ 770 h 1304"/>
                  <a:gd name="T80" fmla="*/ 1665 w 1665"/>
                  <a:gd name="T81" fmla="*/ 536 h 1304"/>
                  <a:gd name="T82" fmla="*/ 1659 w 1665"/>
                  <a:gd name="T83" fmla="*/ 284 h 1304"/>
                  <a:gd name="T84" fmla="*/ 1509 w 1665"/>
                  <a:gd name="T85" fmla="*/ 92 h 1304"/>
                  <a:gd name="T86" fmla="*/ 1437 w 1665"/>
                  <a:gd name="T87" fmla="*/ 50 h 1304"/>
                  <a:gd name="T88" fmla="*/ 1317 w 1665"/>
                  <a:gd name="T89" fmla="*/ 44 h 1304"/>
                  <a:gd name="T90" fmla="*/ 1311 w 1665"/>
                  <a:gd name="T91" fmla="*/ 38 h 1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65"/>
                  <a:gd name="T139" fmla="*/ 0 h 1304"/>
                  <a:gd name="T140" fmla="*/ 1665 w 1665"/>
                  <a:gd name="T141" fmla="*/ 1304 h 1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65" h="1304">
                    <a:moveTo>
                      <a:pt x="1311" y="38"/>
                    </a:moveTo>
                    <a:cubicBezTo>
                      <a:pt x="1196" y="0"/>
                      <a:pt x="1274" y="24"/>
                      <a:pt x="981" y="26"/>
                    </a:cubicBezTo>
                    <a:cubicBezTo>
                      <a:pt x="819" y="27"/>
                      <a:pt x="495" y="38"/>
                      <a:pt x="495" y="38"/>
                    </a:cubicBezTo>
                    <a:cubicBezTo>
                      <a:pt x="483" y="42"/>
                      <a:pt x="470" y="43"/>
                      <a:pt x="459" y="50"/>
                    </a:cubicBezTo>
                    <a:cubicBezTo>
                      <a:pt x="441" y="62"/>
                      <a:pt x="426" y="79"/>
                      <a:pt x="405" y="86"/>
                    </a:cubicBezTo>
                    <a:cubicBezTo>
                      <a:pt x="372" y="97"/>
                      <a:pt x="339" y="102"/>
                      <a:pt x="309" y="122"/>
                    </a:cubicBezTo>
                    <a:cubicBezTo>
                      <a:pt x="295" y="143"/>
                      <a:pt x="276" y="150"/>
                      <a:pt x="261" y="170"/>
                    </a:cubicBezTo>
                    <a:cubicBezTo>
                      <a:pt x="223" y="218"/>
                      <a:pt x="254" y="195"/>
                      <a:pt x="219" y="218"/>
                    </a:cubicBezTo>
                    <a:cubicBezTo>
                      <a:pt x="204" y="240"/>
                      <a:pt x="181" y="263"/>
                      <a:pt x="159" y="278"/>
                    </a:cubicBezTo>
                    <a:cubicBezTo>
                      <a:pt x="155" y="284"/>
                      <a:pt x="152" y="291"/>
                      <a:pt x="147" y="296"/>
                    </a:cubicBezTo>
                    <a:cubicBezTo>
                      <a:pt x="142" y="301"/>
                      <a:pt x="131" y="301"/>
                      <a:pt x="129" y="308"/>
                    </a:cubicBezTo>
                    <a:cubicBezTo>
                      <a:pt x="123" y="327"/>
                      <a:pt x="127" y="348"/>
                      <a:pt x="123" y="368"/>
                    </a:cubicBezTo>
                    <a:cubicBezTo>
                      <a:pt x="117" y="398"/>
                      <a:pt x="103" y="429"/>
                      <a:pt x="93" y="458"/>
                    </a:cubicBezTo>
                    <a:cubicBezTo>
                      <a:pt x="88" y="472"/>
                      <a:pt x="67" y="472"/>
                      <a:pt x="57" y="482"/>
                    </a:cubicBezTo>
                    <a:cubicBezTo>
                      <a:pt x="34" y="505"/>
                      <a:pt x="46" y="495"/>
                      <a:pt x="21" y="512"/>
                    </a:cubicBezTo>
                    <a:cubicBezTo>
                      <a:pt x="0" y="574"/>
                      <a:pt x="27" y="664"/>
                      <a:pt x="93" y="686"/>
                    </a:cubicBezTo>
                    <a:cubicBezTo>
                      <a:pt x="117" y="722"/>
                      <a:pt x="153" y="746"/>
                      <a:pt x="189" y="770"/>
                    </a:cubicBezTo>
                    <a:cubicBezTo>
                      <a:pt x="201" y="778"/>
                      <a:pt x="213" y="786"/>
                      <a:pt x="225" y="794"/>
                    </a:cubicBezTo>
                    <a:cubicBezTo>
                      <a:pt x="231" y="798"/>
                      <a:pt x="243" y="806"/>
                      <a:pt x="243" y="806"/>
                    </a:cubicBezTo>
                    <a:cubicBezTo>
                      <a:pt x="265" y="839"/>
                      <a:pt x="267" y="848"/>
                      <a:pt x="303" y="860"/>
                    </a:cubicBezTo>
                    <a:cubicBezTo>
                      <a:pt x="319" y="884"/>
                      <a:pt x="328" y="907"/>
                      <a:pt x="345" y="932"/>
                    </a:cubicBezTo>
                    <a:cubicBezTo>
                      <a:pt x="355" y="948"/>
                      <a:pt x="375" y="968"/>
                      <a:pt x="381" y="986"/>
                    </a:cubicBezTo>
                    <a:cubicBezTo>
                      <a:pt x="385" y="998"/>
                      <a:pt x="386" y="1011"/>
                      <a:pt x="393" y="1022"/>
                    </a:cubicBezTo>
                    <a:cubicBezTo>
                      <a:pt x="401" y="1034"/>
                      <a:pt x="409" y="1046"/>
                      <a:pt x="417" y="1058"/>
                    </a:cubicBezTo>
                    <a:cubicBezTo>
                      <a:pt x="421" y="1064"/>
                      <a:pt x="422" y="1074"/>
                      <a:pt x="429" y="1076"/>
                    </a:cubicBezTo>
                    <a:cubicBezTo>
                      <a:pt x="467" y="1089"/>
                      <a:pt x="498" y="1117"/>
                      <a:pt x="537" y="1130"/>
                    </a:cubicBezTo>
                    <a:cubicBezTo>
                      <a:pt x="559" y="1152"/>
                      <a:pt x="571" y="1178"/>
                      <a:pt x="597" y="1196"/>
                    </a:cubicBezTo>
                    <a:cubicBezTo>
                      <a:pt x="609" y="1231"/>
                      <a:pt x="594" y="1199"/>
                      <a:pt x="621" y="1226"/>
                    </a:cubicBezTo>
                    <a:cubicBezTo>
                      <a:pt x="674" y="1279"/>
                      <a:pt x="702" y="1269"/>
                      <a:pt x="789" y="1274"/>
                    </a:cubicBezTo>
                    <a:cubicBezTo>
                      <a:pt x="818" y="1281"/>
                      <a:pt x="843" y="1288"/>
                      <a:pt x="867" y="1304"/>
                    </a:cubicBezTo>
                    <a:cubicBezTo>
                      <a:pt x="979" y="1302"/>
                      <a:pt x="1091" y="1302"/>
                      <a:pt x="1203" y="1298"/>
                    </a:cubicBezTo>
                    <a:cubicBezTo>
                      <a:pt x="1245" y="1297"/>
                      <a:pt x="1279" y="1243"/>
                      <a:pt x="1299" y="1214"/>
                    </a:cubicBezTo>
                    <a:cubicBezTo>
                      <a:pt x="1314" y="1192"/>
                      <a:pt x="1347" y="1170"/>
                      <a:pt x="1371" y="1154"/>
                    </a:cubicBezTo>
                    <a:cubicBezTo>
                      <a:pt x="1392" y="1122"/>
                      <a:pt x="1454" y="1094"/>
                      <a:pt x="1491" y="1082"/>
                    </a:cubicBezTo>
                    <a:cubicBezTo>
                      <a:pt x="1508" y="1056"/>
                      <a:pt x="1529" y="1032"/>
                      <a:pt x="1551" y="1010"/>
                    </a:cubicBezTo>
                    <a:cubicBezTo>
                      <a:pt x="1555" y="998"/>
                      <a:pt x="1556" y="985"/>
                      <a:pt x="1563" y="974"/>
                    </a:cubicBezTo>
                    <a:cubicBezTo>
                      <a:pt x="1567" y="968"/>
                      <a:pt x="1572" y="963"/>
                      <a:pt x="1575" y="956"/>
                    </a:cubicBezTo>
                    <a:cubicBezTo>
                      <a:pt x="1580" y="944"/>
                      <a:pt x="1583" y="932"/>
                      <a:pt x="1587" y="920"/>
                    </a:cubicBezTo>
                    <a:cubicBezTo>
                      <a:pt x="1589" y="914"/>
                      <a:pt x="1593" y="902"/>
                      <a:pt x="1593" y="902"/>
                    </a:cubicBezTo>
                    <a:cubicBezTo>
                      <a:pt x="1601" y="817"/>
                      <a:pt x="1606" y="832"/>
                      <a:pt x="1647" y="770"/>
                    </a:cubicBezTo>
                    <a:cubicBezTo>
                      <a:pt x="1663" y="677"/>
                      <a:pt x="1660" y="677"/>
                      <a:pt x="1665" y="536"/>
                    </a:cubicBezTo>
                    <a:cubicBezTo>
                      <a:pt x="1663" y="452"/>
                      <a:pt x="1664" y="368"/>
                      <a:pt x="1659" y="284"/>
                    </a:cubicBezTo>
                    <a:cubicBezTo>
                      <a:pt x="1654" y="209"/>
                      <a:pt x="1555" y="138"/>
                      <a:pt x="1509" y="92"/>
                    </a:cubicBezTo>
                    <a:cubicBezTo>
                      <a:pt x="1498" y="81"/>
                      <a:pt x="1459" y="52"/>
                      <a:pt x="1437" y="50"/>
                    </a:cubicBezTo>
                    <a:cubicBezTo>
                      <a:pt x="1397" y="47"/>
                      <a:pt x="1357" y="46"/>
                      <a:pt x="1317" y="44"/>
                    </a:cubicBezTo>
                    <a:cubicBezTo>
                      <a:pt x="1295" y="37"/>
                      <a:pt x="1293" y="38"/>
                      <a:pt x="1311" y="38"/>
                    </a:cubicBezTo>
                    <a:close/>
                  </a:path>
                </a:pathLst>
              </a:custGeom>
              <a:noFill/>
              <a:ln w="9525">
                <a:solidFill>
                  <a:srgbClr val="FFFF00"/>
                </a:solidFill>
                <a:round/>
                <a:headEnd/>
                <a:tailEnd/>
              </a:ln>
            </p:spPr>
            <p:txBody>
              <a:bodyPr/>
              <a:lstStyle/>
              <a:p>
                <a:endParaRPr lang="fr-FR"/>
              </a:p>
            </p:txBody>
          </p:sp>
          <p:sp>
            <p:nvSpPr>
              <p:cNvPr id="38933" name="Freeform 22"/>
              <p:cNvSpPr>
                <a:spLocks/>
              </p:cNvSpPr>
              <p:nvPr/>
            </p:nvSpPr>
            <p:spPr bwMode="auto">
              <a:xfrm>
                <a:off x="2178" y="1573"/>
                <a:ext cx="1320" cy="867"/>
              </a:xfrm>
              <a:custGeom>
                <a:avLst/>
                <a:gdLst>
                  <a:gd name="T0" fmla="*/ 1104 w 1320"/>
                  <a:gd name="T1" fmla="*/ 23 h 867"/>
                  <a:gd name="T2" fmla="*/ 180 w 1320"/>
                  <a:gd name="T3" fmla="*/ 41 h 867"/>
                  <a:gd name="T4" fmla="*/ 144 w 1320"/>
                  <a:gd name="T5" fmla="*/ 101 h 867"/>
                  <a:gd name="T6" fmla="*/ 90 w 1320"/>
                  <a:gd name="T7" fmla="*/ 137 h 867"/>
                  <a:gd name="T8" fmla="*/ 66 w 1320"/>
                  <a:gd name="T9" fmla="*/ 269 h 867"/>
                  <a:gd name="T10" fmla="*/ 120 w 1320"/>
                  <a:gd name="T11" fmla="*/ 443 h 867"/>
                  <a:gd name="T12" fmla="*/ 162 w 1320"/>
                  <a:gd name="T13" fmla="*/ 491 h 867"/>
                  <a:gd name="T14" fmla="*/ 222 w 1320"/>
                  <a:gd name="T15" fmla="*/ 605 h 867"/>
                  <a:gd name="T16" fmla="*/ 276 w 1320"/>
                  <a:gd name="T17" fmla="*/ 641 h 867"/>
                  <a:gd name="T18" fmla="*/ 312 w 1320"/>
                  <a:gd name="T19" fmla="*/ 665 h 867"/>
                  <a:gd name="T20" fmla="*/ 378 w 1320"/>
                  <a:gd name="T21" fmla="*/ 749 h 867"/>
                  <a:gd name="T22" fmla="*/ 576 w 1320"/>
                  <a:gd name="T23" fmla="*/ 827 h 867"/>
                  <a:gd name="T24" fmla="*/ 774 w 1320"/>
                  <a:gd name="T25" fmla="*/ 845 h 867"/>
                  <a:gd name="T26" fmla="*/ 984 w 1320"/>
                  <a:gd name="T27" fmla="*/ 833 h 867"/>
                  <a:gd name="T28" fmla="*/ 1038 w 1320"/>
                  <a:gd name="T29" fmla="*/ 797 h 867"/>
                  <a:gd name="T30" fmla="*/ 1074 w 1320"/>
                  <a:gd name="T31" fmla="*/ 773 h 867"/>
                  <a:gd name="T32" fmla="*/ 1128 w 1320"/>
                  <a:gd name="T33" fmla="*/ 707 h 867"/>
                  <a:gd name="T34" fmla="*/ 1188 w 1320"/>
                  <a:gd name="T35" fmla="*/ 599 h 867"/>
                  <a:gd name="T36" fmla="*/ 1242 w 1320"/>
                  <a:gd name="T37" fmla="*/ 539 h 867"/>
                  <a:gd name="T38" fmla="*/ 1272 w 1320"/>
                  <a:gd name="T39" fmla="*/ 485 h 867"/>
                  <a:gd name="T40" fmla="*/ 1302 w 1320"/>
                  <a:gd name="T41" fmla="*/ 347 h 867"/>
                  <a:gd name="T42" fmla="*/ 1314 w 1320"/>
                  <a:gd name="T43" fmla="*/ 311 h 867"/>
                  <a:gd name="T44" fmla="*/ 1320 w 1320"/>
                  <a:gd name="T45" fmla="*/ 293 h 867"/>
                  <a:gd name="T46" fmla="*/ 1314 w 1320"/>
                  <a:gd name="T47" fmla="*/ 143 h 867"/>
                  <a:gd name="T48" fmla="*/ 1284 w 1320"/>
                  <a:gd name="T49" fmla="*/ 95 h 867"/>
                  <a:gd name="T50" fmla="*/ 1254 w 1320"/>
                  <a:gd name="T51" fmla="*/ 59 h 867"/>
                  <a:gd name="T52" fmla="*/ 1116 w 1320"/>
                  <a:gd name="T53" fmla="*/ 35 h 867"/>
                  <a:gd name="T54" fmla="*/ 1104 w 1320"/>
                  <a:gd name="T55" fmla="*/ 23 h 8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0"/>
                  <a:gd name="T85" fmla="*/ 0 h 867"/>
                  <a:gd name="T86" fmla="*/ 1320 w 1320"/>
                  <a:gd name="T87" fmla="*/ 867 h 8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0" h="867">
                    <a:moveTo>
                      <a:pt x="1104" y="23"/>
                    </a:moveTo>
                    <a:cubicBezTo>
                      <a:pt x="0" y="31"/>
                      <a:pt x="546" y="0"/>
                      <a:pt x="180" y="41"/>
                    </a:cubicBezTo>
                    <a:cubicBezTo>
                      <a:pt x="143" y="66"/>
                      <a:pt x="161" y="66"/>
                      <a:pt x="144" y="101"/>
                    </a:cubicBezTo>
                    <a:cubicBezTo>
                      <a:pt x="134" y="120"/>
                      <a:pt x="107" y="126"/>
                      <a:pt x="90" y="137"/>
                    </a:cubicBezTo>
                    <a:cubicBezTo>
                      <a:pt x="60" y="181"/>
                      <a:pt x="70" y="204"/>
                      <a:pt x="66" y="269"/>
                    </a:cubicBezTo>
                    <a:cubicBezTo>
                      <a:pt x="69" y="318"/>
                      <a:pt x="53" y="421"/>
                      <a:pt x="120" y="443"/>
                    </a:cubicBezTo>
                    <a:cubicBezTo>
                      <a:pt x="139" y="462"/>
                      <a:pt x="140" y="477"/>
                      <a:pt x="162" y="491"/>
                    </a:cubicBezTo>
                    <a:cubicBezTo>
                      <a:pt x="171" y="519"/>
                      <a:pt x="197" y="589"/>
                      <a:pt x="222" y="605"/>
                    </a:cubicBezTo>
                    <a:cubicBezTo>
                      <a:pt x="240" y="617"/>
                      <a:pt x="258" y="629"/>
                      <a:pt x="276" y="641"/>
                    </a:cubicBezTo>
                    <a:cubicBezTo>
                      <a:pt x="288" y="649"/>
                      <a:pt x="312" y="665"/>
                      <a:pt x="312" y="665"/>
                    </a:cubicBezTo>
                    <a:cubicBezTo>
                      <a:pt x="324" y="702"/>
                      <a:pt x="346" y="728"/>
                      <a:pt x="378" y="749"/>
                    </a:cubicBezTo>
                    <a:cubicBezTo>
                      <a:pt x="424" y="818"/>
                      <a:pt x="500" y="822"/>
                      <a:pt x="576" y="827"/>
                    </a:cubicBezTo>
                    <a:cubicBezTo>
                      <a:pt x="641" y="840"/>
                      <a:pt x="708" y="838"/>
                      <a:pt x="774" y="845"/>
                    </a:cubicBezTo>
                    <a:cubicBezTo>
                      <a:pt x="844" y="843"/>
                      <a:pt x="923" y="867"/>
                      <a:pt x="984" y="833"/>
                    </a:cubicBezTo>
                    <a:cubicBezTo>
                      <a:pt x="984" y="833"/>
                      <a:pt x="1029" y="803"/>
                      <a:pt x="1038" y="797"/>
                    </a:cubicBezTo>
                    <a:cubicBezTo>
                      <a:pt x="1050" y="789"/>
                      <a:pt x="1074" y="773"/>
                      <a:pt x="1074" y="773"/>
                    </a:cubicBezTo>
                    <a:cubicBezTo>
                      <a:pt x="1093" y="745"/>
                      <a:pt x="1101" y="725"/>
                      <a:pt x="1128" y="707"/>
                    </a:cubicBezTo>
                    <a:cubicBezTo>
                      <a:pt x="1142" y="666"/>
                      <a:pt x="1164" y="635"/>
                      <a:pt x="1188" y="599"/>
                    </a:cubicBezTo>
                    <a:cubicBezTo>
                      <a:pt x="1205" y="574"/>
                      <a:pt x="1213" y="549"/>
                      <a:pt x="1242" y="539"/>
                    </a:cubicBezTo>
                    <a:cubicBezTo>
                      <a:pt x="1270" y="498"/>
                      <a:pt x="1261" y="517"/>
                      <a:pt x="1272" y="485"/>
                    </a:cubicBezTo>
                    <a:cubicBezTo>
                      <a:pt x="1279" y="385"/>
                      <a:pt x="1278" y="419"/>
                      <a:pt x="1302" y="347"/>
                    </a:cubicBezTo>
                    <a:cubicBezTo>
                      <a:pt x="1306" y="335"/>
                      <a:pt x="1310" y="323"/>
                      <a:pt x="1314" y="311"/>
                    </a:cubicBezTo>
                    <a:cubicBezTo>
                      <a:pt x="1316" y="305"/>
                      <a:pt x="1320" y="293"/>
                      <a:pt x="1320" y="293"/>
                    </a:cubicBezTo>
                    <a:cubicBezTo>
                      <a:pt x="1318" y="243"/>
                      <a:pt x="1319" y="193"/>
                      <a:pt x="1314" y="143"/>
                    </a:cubicBezTo>
                    <a:cubicBezTo>
                      <a:pt x="1310" y="100"/>
                      <a:pt x="1307" y="114"/>
                      <a:pt x="1284" y="95"/>
                    </a:cubicBezTo>
                    <a:cubicBezTo>
                      <a:pt x="1272" y="85"/>
                      <a:pt x="1267" y="67"/>
                      <a:pt x="1254" y="59"/>
                    </a:cubicBezTo>
                    <a:cubicBezTo>
                      <a:pt x="1217" y="36"/>
                      <a:pt x="1153" y="38"/>
                      <a:pt x="1116" y="35"/>
                    </a:cubicBezTo>
                    <a:cubicBezTo>
                      <a:pt x="1072" y="20"/>
                      <a:pt x="1067" y="23"/>
                      <a:pt x="1104" y="23"/>
                    </a:cubicBezTo>
                    <a:close/>
                  </a:path>
                </a:pathLst>
              </a:custGeom>
              <a:noFill/>
              <a:ln w="9525">
                <a:solidFill>
                  <a:srgbClr val="FFFF00"/>
                </a:solidFill>
                <a:round/>
                <a:headEnd/>
                <a:tailEnd/>
              </a:ln>
            </p:spPr>
            <p:txBody>
              <a:bodyPr/>
              <a:lstStyle/>
              <a:p>
                <a:endParaRPr lang="fr-FR"/>
              </a:p>
            </p:txBody>
          </p:sp>
        </p:grpSp>
        <p:sp>
          <p:nvSpPr>
            <p:cNvPr id="38930" name="Text Box 23"/>
            <p:cNvSpPr txBox="1">
              <a:spLocks noChangeArrowheads="1"/>
            </p:cNvSpPr>
            <p:nvPr/>
          </p:nvSpPr>
          <p:spPr bwMode="auto">
            <a:xfrm>
              <a:off x="1700" y="2751"/>
              <a:ext cx="954" cy="423"/>
            </a:xfrm>
            <a:prstGeom prst="rect">
              <a:avLst/>
            </a:prstGeom>
            <a:noFill/>
            <a:ln w="9525">
              <a:noFill/>
              <a:miter lim="800000"/>
              <a:headEnd/>
              <a:tailEnd/>
            </a:ln>
          </p:spPr>
          <p:txBody>
            <a:bodyPr wrap="none">
              <a:spAutoFit/>
            </a:bodyPr>
            <a:lstStyle/>
            <a:p>
              <a:r>
                <a:rPr lang="fr-BE" sz="1800">
                  <a:solidFill>
                    <a:schemeClr val="tx1"/>
                  </a:solidFill>
                </a:rPr>
                <a:t>20 mm</a:t>
              </a:r>
              <a:endParaRPr lang="fr-FR" sz="1800">
                <a:solidFill>
                  <a:schemeClr val="tx1"/>
                </a:solidFill>
              </a:endParaRPr>
            </a:p>
          </p:txBody>
        </p:sp>
      </p:grpSp>
      <p:pic>
        <p:nvPicPr>
          <p:cNvPr id="219161" name="Picture 24" descr="0489"/>
          <p:cNvPicPr>
            <a:picLocks noChangeAspect="1" noChangeArrowheads="1"/>
          </p:cNvPicPr>
          <p:nvPr/>
        </p:nvPicPr>
        <p:blipFill>
          <a:blip r:embed="rId6" cstate="print"/>
          <a:srcRect/>
          <a:stretch>
            <a:fillRect/>
          </a:stretch>
        </p:blipFill>
        <p:spPr bwMode="auto">
          <a:xfrm>
            <a:off x="3635375" y="3284538"/>
            <a:ext cx="1944688" cy="1458912"/>
          </a:xfrm>
          <a:prstGeom prst="rect">
            <a:avLst/>
          </a:prstGeom>
          <a:noFill/>
          <a:ln w="9525">
            <a:noFill/>
            <a:miter lim="800000"/>
            <a:headEnd/>
            <a:tailEnd/>
          </a:ln>
        </p:spPr>
      </p:pic>
      <p:grpSp>
        <p:nvGrpSpPr>
          <p:cNvPr id="81946" name="Group 26"/>
          <p:cNvGrpSpPr>
            <a:grpSpLocks/>
          </p:cNvGrpSpPr>
          <p:nvPr/>
        </p:nvGrpSpPr>
        <p:grpSpPr bwMode="auto">
          <a:xfrm>
            <a:off x="6659563" y="1916113"/>
            <a:ext cx="1568450" cy="1104900"/>
            <a:chOff x="3470" y="890"/>
            <a:chExt cx="1170" cy="832"/>
          </a:xfrm>
        </p:grpSpPr>
        <p:sp>
          <p:nvSpPr>
            <p:cNvPr id="38926" name="Freeform 27"/>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sp>
          <p:nvSpPr>
            <p:cNvPr id="38927" name="Oval 28"/>
            <p:cNvSpPr>
              <a:spLocks noChangeArrowheads="1"/>
            </p:cNvSpPr>
            <p:nvPr/>
          </p:nvSpPr>
          <p:spPr bwMode="auto">
            <a:xfrm>
              <a:off x="3878" y="981"/>
              <a:ext cx="680" cy="725"/>
            </a:xfrm>
            <a:prstGeom prst="ellipse">
              <a:avLst/>
            </a:prstGeom>
            <a:solidFill>
              <a:srgbClr val="FFFF00"/>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sp>
          <p:nvSpPr>
            <p:cNvPr id="38928" name="Freeform 29"/>
            <p:cNvSpPr>
              <a:spLocks/>
            </p:cNvSpPr>
            <p:nvPr/>
          </p:nvSpPr>
          <p:spPr bwMode="auto">
            <a:xfrm>
              <a:off x="4105" y="1207"/>
              <a:ext cx="231" cy="218"/>
            </a:xfrm>
            <a:custGeom>
              <a:avLst/>
              <a:gdLst>
                <a:gd name="T0" fmla="*/ 61 w 231"/>
                <a:gd name="T1" fmla="*/ 44 h 218"/>
                <a:gd name="T2" fmla="*/ 163 w 231"/>
                <a:gd name="T3" fmla="*/ 14 h 218"/>
                <a:gd name="T4" fmla="*/ 211 w 231"/>
                <a:gd name="T5" fmla="*/ 74 h 218"/>
                <a:gd name="T6" fmla="*/ 187 w 231"/>
                <a:gd name="T7" fmla="*/ 218 h 218"/>
                <a:gd name="T8" fmla="*/ 97 w 231"/>
                <a:gd name="T9" fmla="*/ 212 h 218"/>
                <a:gd name="T10" fmla="*/ 49 w 231"/>
                <a:gd name="T11" fmla="*/ 206 h 218"/>
                <a:gd name="T12" fmla="*/ 25 w 231"/>
                <a:gd name="T13" fmla="*/ 170 h 218"/>
                <a:gd name="T14" fmla="*/ 7 w 231"/>
                <a:gd name="T15" fmla="*/ 164 h 218"/>
                <a:gd name="T16" fmla="*/ 1 w 231"/>
                <a:gd name="T17" fmla="*/ 146 h 218"/>
                <a:gd name="T18" fmla="*/ 13 w 231"/>
                <a:gd name="T19" fmla="*/ 128 h 218"/>
                <a:gd name="T20" fmla="*/ 19 w 231"/>
                <a:gd name="T21" fmla="*/ 92 h 218"/>
                <a:gd name="T22" fmla="*/ 37 w 231"/>
                <a:gd name="T23" fmla="*/ 86 h 218"/>
                <a:gd name="T24" fmla="*/ 61 w 231"/>
                <a:gd name="T25" fmla="*/ 44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1"/>
                <a:gd name="T40" fmla="*/ 0 h 218"/>
                <a:gd name="T41" fmla="*/ 231 w 231"/>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1" h="218">
                  <a:moveTo>
                    <a:pt x="61" y="44"/>
                  </a:moveTo>
                  <a:cubicBezTo>
                    <a:pt x="105" y="0"/>
                    <a:pt x="73" y="7"/>
                    <a:pt x="163" y="14"/>
                  </a:cubicBezTo>
                  <a:cubicBezTo>
                    <a:pt x="204" y="42"/>
                    <a:pt x="159" y="61"/>
                    <a:pt x="211" y="74"/>
                  </a:cubicBezTo>
                  <a:cubicBezTo>
                    <a:pt x="216" y="120"/>
                    <a:pt x="231" y="189"/>
                    <a:pt x="187" y="218"/>
                  </a:cubicBezTo>
                  <a:cubicBezTo>
                    <a:pt x="147" y="210"/>
                    <a:pt x="140" y="206"/>
                    <a:pt x="97" y="212"/>
                  </a:cubicBezTo>
                  <a:cubicBezTo>
                    <a:pt x="81" y="210"/>
                    <a:pt x="63" y="214"/>
                    <a:pt x="49" y="206"/>
                  </a:cubicBezTo>
                  <a:cubicBezTo>
                    <a:pt x="37" y="199"/>
                    <a:pt x="39" y="175"/>
                    <a:pt x="25" y="170"/>
                  </a:cubicBezTo>
                  <a:cubicBezTo>
                    <a:pt x="19" y="168"/>
                    <a:pt x="13" y="166"/>
                    <a:pt x="7" y="164"/>
                  </a:cubicBezTo>
                  <a:cubicBezTo>
                    <a:pt x="5" y="158"/>
                    <a:pt x="0" y="152"/>
                    <a:pt x="1" y="146"/>
                  </a:cubicBezTo>
                  <a:cubicBezTo>
                    <a:pt x="2" y="139"/>
                    <a:pt x="11" y="135"/>
                    <a:pt x="13" y="128"/>
                  </a:cubicBezTo>
                  <a:cubicBezTo>
                    <a:pt x="17" y="116"/>
                    <a:pt x="13" y="103"/>
                    <a:pt x="19" y="92"/>
                  </a:cubicBezTo>
                  <a:cubicBezTo>
                    <a:pt x="22" y="87"/>
                    <a:pt x="31" y="88"/>
                    <a:pt x="37" y="86"/>
                  </a:cubicBezTo>
                  <a:cubicBezTo>
                    <a:pt x="61" y="62"/>
                    <a:pt x="53" y="76"/>
                    <a:pt x="61" y="44"/>
                  </a:cubicBezTo>
                  <a:close/>
                </a:path>
              </a:pathLst>
            </a:custGeom>
            <a:solidFill>
              <a:srgbClr val="080808"/>
            </a:solidFill>
            <a:ln w="9525">
              <a:solidFill>
                <a:srgbClr val="080808"/>
              </a:solidFill>
              <a:round/>
              <a:headEnd/>
              <a:tailEnd/>
            </a:ln>
          </p:spPr>
          <p:txBody>
            <a:bodyPr/>
            <a:lstStyle/>
            <a:p>
              <a:endParaRPr lang="fr-FR"/>
            </a:p>
          </p:txBody>
        </p:sp>
      </p:grpSp>
      <p:pic>
        <p:nvPicPr>
          <p:cNvPr id="81951" name="Picture 31" descr="dia1068"/>
          <p:cNvPicPr>
            <a:picLocks noChangeAspect="1" noChangeArrowheads="1"/>
          </p:cNvPicPr>
          <p:nvPr/>
        </p:nvPicPr>
        <p:blipFill>
          <a:blip r:embed="rId7" cstate="print"/>
          <a:srcRect/>
          <a:stretch>
            <a:fillRect/>
          </a:stretch>
        </p:blipFill>
        <p:spPr bwMode="auto">
          <a:xfrm>
            <a:off x="6588125" y="3284538"/>
            <a:ext cx="1657350" cy="1455737"/>
          </a:xfrm>
          <a:prstGeom prst="rect">
            <a:avLst/>
          </a:prstGeom>
          <a:noFill/>
          <a:ln w="9525">
            <a:noFill/>
            <a:miter lim="800000"/>
            <a:headEnd/>
            <a:tailEnd/>
          </a:ln>
        </p:spPr>
      </p:pic>
      <p:pic>
        <p:nvPicPr>
          <p:cNvPr id="81952" name="Picture 32" descr="dia1646"/>
          <p:cNvPicPr>
            <a:picLocks noChangeAspect="1" noChangeArrowheads="1"/>
          </p:cNvPicPr>
          <p:nvPr/>
        </p:nvPicPr>
        <p:blipFill>
          <a:blip r:embed="rId8" cstate="print"/>
          <a:srcRect/>
          <a:stretch>
            <a:fillRect/>
          </a:stretch>
        </p:blipFill>
        <p:spPr bwMode="auto">
          <a:xfrm>
            <a:off x="6516688" y="5084763"/>
            <a:ext cx="2089150" cy="1423987"/>
          </a:xfrm>
          <a:prstGeom prst="rect">
            <a:avLst/>
          </a:prstGeom>
          <a:noFill/>
          <a:ln w="9525">
            <a:noFill/>
            <a:miter lim="800000"/>
            <a:headEnd/>
            <a:tailEnd/>
          </a:ln>
        </p:spPr>
      </p:pic>
      <p:sp>
        <p:nvSpPr>
          <p:cNvPr id="38924" name="Rectangle 3"/>
          <p:cNvSpPr>
            <a:spLocks noChangeArrowheads="1"/>
          </p:cNvSpPr>
          <p:nvPr/>
        </p:nvSpPr>
        <p:spPr bwMode="auto">
          <a:xfrm>
            <a:off x="3419475" y="1268413"/>
            <a:ext cx="2087563" cy="436562"/>
          </a:xfrm>
          <a:prstGeom prst="rect">
            <a:avLst/>
          </a:prstGeom>
          <a:noFill/>
          <a:ln w="9525">
            <a:solidFill>
              <a:srgbClr val="FFFF00"/>
            </a:solidFill>
            <a:miter lim="800000"/>
            <a:headEnd/>
            <a:tailEnd/>
          </a:ln>
        </p:spPr>
        <p:txBody>
          <a:bodyPr anchor="ctr">
            <a:spAutoFit/>
          </a:bodyPr>
          <a:lstStyle/>
          <a:p>
            <a:r>
              <a:rPr lang="fr-BE" sz="2200">
                <a:solidFill>
                  <a:srgbClr val="FFFF00"/>
                </a:solidFill>
              </a:rPr>
              <a:t>Luteinized foll cyst</a:t>
            </a:r>
            <a:endParaRPr lang="fr-FR" sz="2000">
              <a:solidFill>
                <a:srgbClr val="FFFF00"/>
              </a:solidFill>
            </a:endParaRPr>
          </a:p>
        </p:txBody>
      </p:sp>
      <p:sp>
        <p:nvSpPr>
          <p:cNvPr id="38925" name="Rectangle 3"/>
          <p:cNvSpPr>
            <a:spLocks noChangeArrowheads="1"/>
          </p:cNvSpPr>
          <p:nvPr/>
        </p:nvSpPr>
        <p:spPr bwMode="auto">
          <a:xfrm>
            <a:off x="6443663" y="1268413"/>
            <a:ext cx="2087562" cy="436562"/>
          </a:xfrm>
          <a:prstGeom prst="rect">
            <a:avLst/>
          </a:prstGeom>
          <a:noFill/>
          <a:ln w="9525">
            <a:solidFill>
              <a:srgbClr val="FFFF00"/>
            </a:solidFill>
            <a:miter lim="800000"/>
            <a:headEnd/>
            <a:tailEnd/>
          </a:ln>
        </p:spPr>
        <p:txBody>
          <a:bodyPr anchor="ctr">
            <a:spAutoFit/>
          </a:bodyPr>
          <a:lstStyle/>
          <a:p>
            <a:r>
              <a:rPr lang="fr-BE" sz="2200">
                <a:solidFill>
                  <a:srgbClr val="FFFF00"/>
                </a:solidFill>
              </a:rPr>
              <a:t>CL with cavity</a:t>
            </a:r>
            <a:endParaRPr lang="fr-FR"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99"/>
          <p:cNvSpPr txBox="1">
            <a:spLocks noChangeArrowheads="1"/>
          </p:cNvSpPr>
          <p:nvPr/>
        </p:nvSpPr>
        <p:spPr bwMode="auto">
          <a:xfrm>
            <a:off x="611188" y="284163"/>
            <a:ext cx="2328862" cy="498475"/>
          </a:xfrm>
          <a:prstGeom prst="rect">
            <a:avLst/>
          </a:prstGeom>
          <a:solidFill>
            <a:srgbClr val="000066"/>
          </a:solidFill>
          <a:ln w="9525">
            <a:solidFill>
              <a:schemeClr val="bg2"/>
            </a:solidFill>
            <a:miter lim="800000"/>
            <a:headEnd/>
            <a:tailEnd/>
          </a:ln>
        </p:spPr>
        <p:txBody>
          <a:bodyPr wrap="none">
            <a:spAutoFit/>
          </a:bodyPr>
          <a:lstStyle/>
          <a:p>
            <a:r>
              <a:rPr lang="fr-BE"/>
              <a:t>Anoestrus type IV</a:t>
            </a:r>
            <a:endParaRPr lang="fr-FR"/>
          </a:p>
        </p:txBody>
      </p:sp>
      <p:cxnSp>
        <p:nvCxnSpPr>
          <p:cNvPr id="40962" name="Connecteur droit 50"/>
          <p:cNvCxnSpPr>
            <a:cxnSpLocks noChangeShapeType="1"/>
          </p:cNvCxnSpPr>
          <p:nvPr/>
        </p:nvCxnSpPr>
        <p:spPr bwMode="auto">
          <a:xfrm>
            <a:off x="779463" y="5680075"/>
            <a:ext cx="7634287" cy="0"/>
          </a:xfrm>
          <a:prstGeom prst="line">
            <a:avLst/>
          </a:prstGeom>
          <a:noFill/>
          <a:ln w="9525" algn="ctr">
            <a:solidFill>
              <a:schemeClr val="bg1"/>
            </a:solidFill>
            <a:round/>
            <a:headEnd/>
            <a:tailEnd/>
          </a:ln>
        </p:spPr>
      </p:cxnSp>
      <p:cxnSp>
        <p:nvCxnSpPr>
          <p:cNvPr id="40963" name="Connecteur droit 52"/>
          <p:cNvCxnSpPr>
            <a:cxnSpLocks noChangeShapeType="1"/>
          </p:cNvCxnSpPr>
          <p:nvPr/>
        </p:nvCxnSpPr>
        <p:spPr bwMode="auto">
          <a:xfrm>
            <a:off x="2022475" y="5648325"/>
            <a:ext cx="0" cy="144463"/>
          </a:xfrm>
          <a:prstGeom prst="line">
            <a:avLst/>
          </a:prstGeom>
          <a:noFill/>
          <a:ln w="9525" algn="ctr">
            <a:solidFill>
              <a:schemeClr val="bg1"/>
            </a:solidFill>
            <a:round/>
            <a:headEnd/>
            <a:tailEnd/>
          </a:ln>
        </p:spPr>
      </p:cxnSp>
      <p:cxnSp>
        <p:nvCxnSpPr>
          <p:cNvPr id="40964" name="Connecteur droit 53"/>
          <p:cNvCxnSpPr>
            <a:cxnSpLocks noChangeShapeType="1"/>
          </p:cNvCxnSpPr>
          <p:nvPr/>
        </p:nvCxnSpPr>
        <p:spPr bwMode="auto">
          <a:xfrm>
            <a:off x="2316163" y="5648325"/>
            <a:ext cx="0" cy="144463"/>
          </a:xfrm>
          <a:prstGeom prst="line">
            <a:avLst/>
          </a:prstGeom>
          <a:noFill/>
          <a:ln w="9525" algn="ctr">
            <a:solidFill>
              <a:schemeClr val="bg1"/>
            </a:solidFill>
            <a:round/>
            <a:headEnd/>
            <a:tailEnd/>
          </a:ln>
        </p:spPr>
      </p:cxnSp>
      <p:cxnSp>
        <p:nvCxnSpPr>
          <p:cNvPr id="40965" name="Connecteur droit 54"/>
          <p:cNvCxnSpPr>
            <a:cxnSpLocks noChangeShapeType="1"/>
          </p:cNvCxnSpPr>
          <p:nvPr/>
        </p:nvCxnSpPr>
        <p:spPr bwMode="auto">
          <a:xfrm>
            <a:off x="2609850" y="5648325"/>
            <a:ext cx="0" cy="144463"/>
          </a:xfrm>
          <a:prstGeom prst="line">
            <a:avLst/>
          </a:prstGeom>
          <a:noFill/>
          <a:ln w="9525" algn="ctr">
            <a:solidFill>
              <a:schemeClr val="bg1"/>
            </a:solidFill>
            <a:round/>
            <a:headEnd/>
            <a:tailEnd/>
          </a:ln>
        </p:spPr>
      </p:cxnSp>
      <p:cxnSp>
        <p:nvCxnSpPr>
          <p:cNvPr id="40966" name="Connecteur droit 55"/>
          <p:cNvCxnSpPr>
            <a:cxnSpLocks noChangeShapeType="1"/>
          </p:cNvCxnSpPr>
          <p:nvPr/>
        </p:nvCxnSpPr>
        <p:spPr bwMode="auto">
          <a:xfrm>
            <a:off x="2903538" y="5648325"/>
            <a:ext cx="0" cy="144463"/>
          </a:xfrm>
          <a:prstGeom prst="line">
            <a:avLst/>
          </a:prstGeom>
          <a:noFill/>
          <a:ln w="9525" algn="ctr">
            <a:solidFill>
              <a:schemeClr val="bg1"/>
            </a:solidFill>
            <a:round/>
            <a:headEnd/>
            <a:tailEnd/>
          </a:ln>
        </p:spPr>
      </p:cxnSp>
      <p:cxnSp>
        <p:nvCxnSpPr>
          <p:cNvPr id="40967" name="Connecteur droit 56"/>
          <p:cNvCxnSpPr>
            <a:cxnSpLocks noChangeShapeType="1"/>
          </p:cNvCxnSpPr>
          <p:nvPr/>
        </p:nvCxnSpPr>
        <p:spPr bwMode="auto">
          <a:xfrm>
            <a:off x="3195638" y="5648325"/>
            <a:ext cx="0" cy="144463"/>
          </a:xfrm>
          <a:prstGeom prst="line">
            <a:avLst/>
          </a:prstGeom>
          <a:noFill/>
          <a:ln w="9525" algn="ctr">
            <a:solidFill>
              <a:schemeClr val="bg1"/>
            </a:solidFill>
            <a:round/>
            <a:headEnd/>
            <a:tailEnd/>
          </a:ln>
        </p:spPr>
      </p:cxnSp>
      <p:cxnSp>
        <p:nvCxnSpPr>
          <p:cNvPr id="40968" name="Connecteur droit 57"/>
          <p:cNvCxnSpPr>
            <a:cxnSpLocks noChangeShapeType="1"/>
          </p:cNvCxnSpPr>
          <p:nvPr/>
        </p:nvCxnSpPr>
        <p:spPr bwMode="auto">
          <a:xfrm>
            <a:off x="3489325" y="5648325"/>
            <a:ext cx="0" cy="144463"/>
          </a:xfrm>
          <a:prstGeom prst="line">
            <a:avLst/>
          </a:prstGeom>
          <a:noFill/>
          <a:ln w="9525" algn="ctr">
            <a:solidFill>
              <a:schemeClr val="bg1"/>
            </a:solidFill>
            <a:round/>
            <a:headEnd/>
            <a:tailEnd/>
          </a:ln>
        </p:spPr>
      </p:cxnSp>
      <p:cxnSp>
        <p:nvCxnSpPr>
          <p:cNvPr id="40969" name="Connecteur droit 58"/>
          <p:cNvCxnSpPr>
            <a:cxnSpLocks noChangeShapeType="1"/>
          </p:cNvCxnSpPr>
          <p:nvPr/>
        </p:nvCxnSpPr>
        <p:spPr bwMode="auto">
          <a:xfrm>
            <a:off x="3779838" y="5648325"/>
            <a:ext cx="0" cy="144463"/>
          </a:xfrm>
          <a:prstGeom prst="line">
            <a:avLst/>
          </a:prstGeom>
          <a:noFill/>
          <a:ln w="9525" algn="ctr">
            <a:solidFill>
              <a:schemeClr val="bg1"/>
            </a:solidFill>
            <a:round/>
            <a:headEnd/>
            <a:tailEnd/>
          </a:ln>
        </p:spPr>
      </p:cxnSp>
      <p:cxnSp>
        <p:nvCxnSpPr>
          <p:cNvPr id="40970" name="Connecteur droit 60"/>
          <p:cNvCxnSpPr>
            <a:cxnSpLocks noChangeShapeType="1"/>
          </p:cNvCxnSpPr>
          <p:nvPr/>
        </p:nvCxnSpPr>
        <p:spPr bwMode="auto">
          <a:xfrm>
            <a:off x="4078288" y="5648325"/>
            <a:ext cx="0" cy="144463"/>
          </a:xfrm>
          <a:prstGeom prst="line">
            <a:avLst/>
          </a:prstGeom>
          <a:noFill/>
          <a:ln w="9525" algn="ctr">
            <a:solidFill>
              <a:schemeClr val="bg1"/>
            </a:solidFill>
            <a:round/>
            <a:headEnd/>
            <a:tailEnd/>
          </a:ln>
        </p:spPr>
      </p:cxnSp>
      <p:cxnSp>
        <p:nvCxnSpPr>
          <p:cNvPr id="40971" name="Connecteur droit 61"/>
          <p:cNvCxnSpPr>
            <a:cxnSpLocks noChangeShapeType="1"/>
          </p:cNvCxnSpPr>
          <p:nvPr/>
        </p:nvCxnSpPr>
        <p:spPr bwMode="auto">
          <a:xfrm>
            <a:off x="4368800" y="5648325"/>
            <a:ext cx="0" cy="144463"/>
          </a:xfrm>
          <a:prstGeom prst="line">
            <a:avLst/>
          </a:prstGeom>
          <a:noFill/>
          <a:ln w="9525" algn="ctr">
            <a:solidFill>
              <a:schemeClr val="bg1"/>
            </a:solidFill>
            <a:round/>
            <a:headEnd/>
            <a:tailEnd/>
          </a:ln>
        </p:spPr>
      </p:cxnSp>
      <p:cxnSp>
        <p:nvCxnSpPr>
          <p:cNvPr id="40972" name="Connecteur droit 62"/>
          <p:cNvCxnSpPr>
            <a:cxnSpLocks noChangeShapeType="1"/>
          </p:cNvCxnSpPr>
          <p:nvPr/>
        </p:nvCxnSpPr>
        <p:spPr bwMode="auto">
          <a:xfrm>
            <a:off x="4664075" y="5648325"/>
            <a:ext cx="0" cy="144463"/>
          </a:xfrm>
          <a:prstGeom prst="line">
            <a:avLst/>
          </a:prstGeom>
          <a:noFill/>
          <a:ln w="9525" algn="ctr">
            <a:solidFill>
              <a:schemeClr val="bg1"/>
            </a:solidFill>
            <a:round/>
            <a:headEnd/>
            <a:tailEnd/>
          </a:ln>
        </p:spPr>
      </p:cxnSp>
      <p:cxnSp>
        <p:nvCxnSpPr>
          <p:cNvPr id="40973" name="Connecteur droit 63"/>
          <p:cNvCxnSpPr>
            <a:cxnSpLocks noChangeShapeType="1"/>
          </p:cNvCxnSpPr>
          <p:nvPr/>
        </p:nvCxnSpPr>
        <p:spPr bwMode="auto">
          <a:xfrm>
            <a:off x="4954588" y="5648325"/>
            <a:ext cx="0" cy="144463"/>
          </a:xfrm>
          <a:prstGeom prst="line">
            <a:avLst/>
          </a:prstGeom>
          <a:noFill/>
          <a:ln w="9525" algn="ctr">
            <a:solidFill>
              <a:schemeClr val="bg1"/>
            </a:solidFill>
            <a:round/>
            <a:headEnd/>
            <a:tailEnd/>
          </a:ln>
        </p:spPr>
      </p:cxnSp>
      <p:cxnSp>
        <p:nvCxnSpPr>
          <p:cNvPr id="40974" name="Connecteur droit 64"/>
          <p:cNvCxnSpPr>
            <a:cxnSpLocks noChangeShapeType="1"/>
          </p:cNvCxnSpPr>
          <p:nvPr/>
        </p:nvCxnSpPr>
        <p:spPr bwMode="auto">
          <a:xfrm>
            <a:off x="5249863" y="5648325"/>
            <a:ext cx="0" cy="144463"/>
          </a:xfrm>
          <a:prstGeom prst="line">
            <a:avLst/>
          </a:prstGeom>
          <a:noFill/>
          <a:ln w="9525" algn="ctr">
            <a:solidFill>
              <a:schemeClr val="bg1"/>
            </a:solidFill>
            <a:round/>
            <a:headEnd/>
            <a:tailEnd/>
          </a:ln>
        </p:spPr>
      </p:cxnSp>
      <p:cxnSp>
        <p:nvCxnSpPr>
          <p:cNvPr id="40975" name="Connecteur droit 65"/>
          <p:cNvCxnSpPr>
            <a:cxnSpLocks noChangeShapeType="1"/>
          </p:cNvCxnSpPr>
          <p:nvPr/>
        </p:nvCxnSpPr>
        <p:spPr bwMode="auto">
          <a:xfrm>
            <a:off x="5541963" y="5648325"/>
            <a:ext cx="0" cy="144463"/>
          </a:xfrm>
          <a:prstGeom prst="line">
            <a:avLst/>
          </a:prstGeom>
          <a:noFill/>
          <a:ln w="9525" algn="ctr">
            <a:solidFill>
              <a:schemeClr val="bg1"/>
            </a:solidFill>
            <a:round/>
            <a:headEnd/>
            <a:tailEnd/>
          </a:ln>
        </p:spPr>
      </p:cxnSp>
      <p:cxnSp>
        <p:nvCxnSpPr>
          <p:cNvPr id="40976" name="Connecteur droit 66"/>
          <p:cNvCxnSpPr>
            <a:cxnSpLocks noChangeShapeType="1"/>
          </p:cNvCxnSpPr>
          <p:nvPr/>
        </p:nvCxnSpPr>
        <p:spPr bwMode="auto">
          <a:xfrm>
            <a:off x="5835650" y="5648325"/>
            <a:ext cx="0" cy="144463"/>
          </a:xfrm>
          <a:prstGeom prst="line">
            <a:avLst/>
          </a:prstGeom>
          <a:noFill/>
          <a:ln w="9525" algn="ctr">
            <a:solidFill>
              <a:schemeClr val="bg1"/>
            </a:solidFill>
            <a:round/>
            <a:headEnd/>
            <a:tailEnd/>
          </a:ln>
        </p:spPr>
      </p:cxnSp>
      <p:cxnSp>
        <p:nvCxnSpPr>
          <p:cNvPr id="40977" name="Connecteur droit 67"/>
          <p:cNvCxnSpPr>
            <a:cxnSpLocks noChangeShapeType="1"/>
          </p:cNvCxnSpPr>
          <p:nvPr/>
        </p:nvCxnSpPr>
        <p:spPr bwMode="auto">
          <a:xfrm>
            <a:off x="6129338" y="5648325"/>
            <a:ext cx="0" cy="144463"/>
          </a:xfrm>
          <a:prstGeom prst="line">
            <a:avLst/>
          </a:prstGeom>
          <a:noFill/>
          <a:ln w="9525" algn="ctr">
            <a:solidFill>
              <a:schemeClr val="bg1"/>
            </a:solidFill>
            <a:round/>
            <a:headEnd/>
            <a:tailEnd/>
          </a:ln>
        </p:spPr>
      </p:cxnSp>
      <p:cxnSp>
        <p:nvCxnSpPr>
          <p:cNvPr id="40978" name="Connecteur droit 68"/>
          <p:cNvCxnSpPr>
            <a:cxnSpLocks noChangeShapeType="1"/>
          </p:cNvCxnSpPr>
          <p:nvPr/>
        </p:nvCxnSpPr>
        <p:spPr bwMode="auto">
          <a:xfrm>
            <a:off x="6423025" y="5648325"/>
            <a:ext cx="0" cy="144463"/>
          </a:xfrm>
          <a:prstGeom prst="line">
            <a:avLst/>
          </a:prstGeom>
          <a:noFill/>
          <a:ln w="9525" algn="ctr">
            <a:solidFill>
              <a:schemeClr val="bg1"/>
            </a:solidFill>
            <a:round/>
            <a:headEnd/>
            <a:tailEnd/>
          </a:ln>
        </p:spPr>
      </p:cxnSp>
      <p:cxnSp>
        <p:nvCxnSpPr>
          <p:cNvPr id="40979" name="Connecteur droit 69"/>
          <p:cNvCxnSpPr>
            <a:cxnSpLocks noChangeShapeType="1"/>
          </p:cNvCxnSpPr>
          <p:nvPr/>
        </p:nvCxnSpPr>
        <p:spPr bwMode="auto">
          <a:xfrm>
            <a:off x="6716713" y="5648325"/>
            <a:ext cx="0" cy="144463"/>
          </a:xfrm>
          <a:prstGeom prst="line">
            <a:avLst/>
          </a:prstGeom>
          <a:noFill/>
          <a:ln w="9525" algn="ctr">
            <a:solidFill>
              <a:schemeClr val="bg1"/>
            </a:solidFill>
            <a:round/>
            <a:headEnd/>
            <a:tailEnd/>
          </a:ln>
        </p:spPr>
      </p:cxnSp>
      <p:cxnSp>
        <p:nvCxnSpPr>
          <p:cNvPr id="40980" name="Connecteur droit 70"/>
          <p:cNvCxnSpPr>
            <a:cxnSpLocks noChangeShapeType="1"/>
          </p:cNvCxnSpPr>
          <p:nvPr/>
        </p:nvCxnSpPr>
        <p:spPr bwMode="auto">
          <a:xfrm>
            <a:off x="7008813" y="5648325"/>
            <a:ext cx="0" cy="144463"/>
          </a:xfrm>
          <a:prstGeom prst="line">
            <a:avLst/>
          </a:prstGeom>
          <a:noFill/>
          <a:ln w="9525" algn="ctr">
            <a:solidFill>
              <a:schemeClr val="bg1"/>
            </a:solidFill>
            <a:round/>
            <a:headEnd/>
            <a:tailEnd/>
          </a:ln>
        </p:spPr>
      </p:cxnSp>
      <p:cxnSp>
        <p:nvCxnSpPr>
          <p:cNvPr id="40981" name="Connecteur droit 71"/>
          <p:cNvCxnSpPr>
            <a:cxnSpLocks noChangeShapeType="1"/>
          </p:cNvCxnSpPr>
          <p:nvPr/>
        </p:nvCxnSpPr>
        <p:spPr bwMode="auto">
          <a:xfrm>
            <a:off x="7300913" y="5648325"/>
            <a:ext cx="0" cy="144463"/>
          </a:xfrm>
          <a:prstGeom prst="line">
            <a:avLst/>
          </a:prstGeom>
          <a:noFill/>
          <a:ln w="9525" algn="ctr">
            <a:solidFill>
              <a:schemeClr val="bg1"/>
            </a:solidFill>
            <a:round/>
            <a:headEnd/>
            <a:tailEnd/>
          </a:ln>
        </p:spPr>
      </p:cxnSp>
      <p:cxnSp>
        <p:nvCxnSpPr>
          <p:cNvPr id="40982" name="Connecteur droit 72"/>
          <p:cNvCxnSpPr>
            <a:cxnSpLocks noChangeShapeType="1"/>
          </p:cNvCxnSpPr>
          <p:nvPr/>
        </p:nvCxnSpPr>
        <p:spPr bwMode="auto">
          <a:xfrm>
            <a:off x="7594600" y="5648325"/>
            <a:ext cx="0" cy="144463"/>
          </a:xfrm>
          <a:prstGeom prst="line">
            <a:avLst/>
          </a:prstGeom>
          <a:noFill/>
          <a:ln w="9525" algn="ctr">
            <a:solidFill>
              <a:schemeClr val="bg1"/>
            </a:solidFill>
            <a:round/>
            <a:headEnd/>
            <a:tailEnd/>
          </a:ln>
        </p:spPr>
      </p:cxnSp>
      <p:cxnSp>
        <p:nvCxnSpPr>
          <p:cNvPr id="40983" name="Connecteur droit 73"/>
          <p:cNvCxnSpPr>
            <a:cxnSpLocks noChangeShapeType="1"/>
          </p:cNvCxnSpPr>
          <p:nvPr/>
        </p:nvCxnSpPr>
        <p:spPr bwMode="auto">
          <a:xfrm>
            <a:off x="7888288" y="5648325"/>
            <a:ext cx="0" cy="144463"/>
          </a:xfrm>
          <a:prstGeom prst="line">
            <a:avLst/>
          </a:prstGeom>
          <a:noFill/>
          <a:ln w="9525" algn="ctr">
            <a:solidFill>
              <a:schemeClr val="bg1"/>
            </a:solidFill>
            <a:round/>
            <a:headEnd/>
            <a:tailEnd/>
          </a:ln>
        </p:spPr>
      </p:cxnSp>
      <p:cxnSp>
        <p:nvCxnSpPr>
          <p:cNvPr id="40984" name="Connecteur droit 113"/>
          <p:cNvCxnSpPr>
            <a:cxnSpLocks noChangeShapeType="1"/>
          </p:cNvCxnSpPr>
          <p:nvPr/>
        </p:nvCxnSpPr>
        <p:spPr bwMode="auto">
          <a:xfrm>
            <a:off x="1774825" y="5648325"/>
            <a:ext cx="0" cy="144463"/>
          </a:xfrm>
          <a:prstGeom prst="line">
            <a:avLst/>
          </a:prstGeom>
          <a:noFill/>
          <a:ln w="9525" algn="ctr">
            <a:solidFill>
              <a:schemeClr val="bg1"/>
            </a:solidFill>
            <a:round/>
            <a:headEnd/>
            <a:tailEnd/>
          </a:ln>
        </p:spPr>
      </p:cxnSp>
      <p:cxnSp>
        <p:nvCxnSpPr>
          <p:cNvPr id="40985" name="Connecteur droit 143"/>
          <p:cNvCxnSpPr>
            <a:cxnSpLocks noChangeShapeType="1"/>
          </p:cNvCxnSpPr>
          <p:nvPr/>
        </p:nvCxnSpPr>
        <p:spPr bwMode="auto">
          <a:xfrm>
            <a:off x="1504950" y="5648325"/>
            <a:ext cx="0" cy="144463"/>
          </a:xfrm>
          <a:prstGeom prst="line">
            <a:avLst/>
          </a:prstGeom>
          <a:noFill/>
          <a:ln w="9525" algn="ctr">
            <a:solidFill>
              <a:schemeClr val="bg1"/>
            </a:solidFill>
            <a:round/>
            <a:headEnd/>
            <a:tailEnd/>
          </a:ln>
        </p:spPr>
      </p:cxnSp>
      <p:cxnSp>
        <p:nvCxnSpPr>
          <p:cNvPr id="40986" name="Connecteur droit 73"/>
          <p:cNvCxnSpPr>
            <a:cxnSpLocks noChangeShapeType="1"/>
          </p:cNvCxnSpPr>
          <p:nvPr/>
        </p:nvCxnSpPr>
        <p:spPr bwMode="auto">
          <a:xfrm>
            <a:off x="8167688" y="5678488"/>
            <a:ext cx="0" cy="142875"/>
          </a:xfrm>
          <a:prstGeom prst="line">
            <a:avLst/>
          </a:prstGeom>
          <a:noFill/>
          <a:ln w="9525" algn="ctr">
            <a:solidFill>
              <a:schemeClr val="bg1"/>
            </a:solidFill>
            <a:round/>
            <a:headEnd/>
            <a:tailEnd/>
          </a:ln>
        </p:spPr>
      </p:cxnSp>
      <p:cxnSp>
        <p:nvCxnSpPr>
          <p:cNvPr id="40987" name="Connecteur droit 143"/>
          <p:cNvCxnSpPr>
            <a:cxnSpLocks noChangeShapeType="1"/>
          </p:cNvCxnSpPr>
          <p:nvPr/>
        </p:nvCxnSpPr>
        <p:spPr bwMode="auto">
          <a:xfrm>
            <a:off x="1277938" y="5678488"/>
            <a:ext cx="0" cy="142875"/>
          </a:xfrm>
          <a:prstGeom prst="line">
            <a:avLst/>
          </a:prstGeom>
          <a:noFill/>
          <a:ln w="9525" algn="ctr">
            <a:solidFill>
              <a:schemeClr val="bg1"/>
            </a:solidFill>
            <a:round/>
            <a:headEnd/>
            <a:tailEnd/>
          </a:ln>
        </p:spPr>
      </p:cxnSp>
      <p:cxnSp>
        <p:nvCxnSpPr>
          <p:cNvPr id="40988" name="Connecteur droit 143"/>
          <p:cNvCxnSpPr>
            <a:cxnSpLocks noChangeShapeType="1"/>
          </p:cNvCxnSpPr>
          <p:nvPr/>
        </p:nvCxnSpPr>
        <p:spPr bwMode="auto">
          <a:xfrm>
            <a:off x="1028700" y="5680075"/>
            <a:ext cx="0" cy="144463"/>
          </a:xfrm>
          <a:prstGeom prst="line">
            <a:avLst/>
          </a:prstGeom>
          <a:noFill/>
          <a:ln w="9525" algn="ctr">
            <a:solidFill>
              <a:schemeClr val="bg1"/>
            </a:solidFill>
            <a:round/>
            <a:headEnd/>
            <a:tailEnd/>
          </a:ln>
        </p:spPr>
      </p:cxnSp>
      <p:cxnSp>
        <p:nvCxnSpPr>
          <p:cNvPr id="40989" name="Connecteur droit 73"/>
          <p:cNvCxnSpPr>
            <a:cxnSpLocks noChangeShapeType="1"/>
          </p:cNvCxnSpPr>
          <p:nvPr/>
        </p:nvCxnSpPr>
        <p:spPr bwMode="auto">
          <a:xfrm>
            <a:off x="779463" y="5680075"/>
            <a:ext cx="0" cy="144463"/>
          </a:xfrm>
          <a:prstGeom prst="line">
            <a:avLst/>
          </a:prstGeom>
          <a:noFill/>
          <a:ln w="9525" algn="ctr">
            <a:solidFill>
              <a:schemeClr val="bg1"/>
            </a:solidFill>
            <a:round/>
            <a:headEnd/>
            <a:tailEnd/>
          </a:ln>
        </p:spPr>
      </p:cxnSp>
      <p:grpSp>
        <p:nvGrpSpPr>
          <p:cNvPr id="40990" name="Group 151"/>
          <p:cNvGrpSpPr>
            <a:grpSpLocks/>
          </p:cNvGrpSpPr>
          <p:nvPr/>
        </p:nvGrpSpPr>
        <p:grpSpPr bwMode="auto">
          <a:xfrm>
            <a:off x="755650" y="908050"/>
            <a:ext cx="560388" cy="4524375"/>
            <a:chOff x="476" y="572"/>
            <a:chExt cx="353" cy="2850"/>
          </a:xfrm>
        </p:grpSpPr>
        <p:sp>
          <p:nvSpPr>
            <p:cNvPr id="41185" name="Text Box 128"/>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2</a:t>
              </a:r>
              <a:endParaRPr lang="fr-FR" sz="1200"/>
            </a:p>
          </p:txBody>
        </p:sp>
        <p:grpSp>
          <p:nvGrpSpPr>
            <p:cNvPr id="41186" name="Group 150"/>
            <p:cNvGrpSpPr>
              <a:grpSpLocks/>
            </p:cNvGrpSpPr>
            <p:nvPr/>
          </p:nvGrpSpPr>
          <p:grpSpPr bwMode="auto">
            <a:xfrm>
              <a:off x="476" y="572"/>
              <a:ext cx="353" cy="2800"/>
              <a:chOff x="463" y="675"/>
              <a:chExt cx="353" cy="2800"/>
            </a:xfrm>
          </p:grpSpPr>
          <p:grpSp>
            <p:nvGrpSpPr>
              <p:cNvPr id="41187" name="Group 147"/>
              <p:cNvGrpSpPr>
                <a:grpSpLocks/>
              </p:cNvGrpSpPr>
              <p:nvPr/>
            </p:nvGrpSpPr>
            <p:grpSpPr bwMode="auto">
              <a:xfrm>
                <a:off x="521" y="935"/>
                <a:ext cx="295" cy="2540"/>
                <a:chOff x="521" y="935"/>
                <a:chExt cx="295" cy="2540"/>
              </a:xfrm>
            </p:grpSpPr>
            <p:sp>
              <p:nvSpPr>
                <p:cNvPr id="41189" name="Line 108"/>
                <p:cNvSpPr>
                  <a:spLocks noChangeShapeType="1"/>
                </p:cNvSpPr>
                <p:nvPr/>
              </p:nvSpPr>
              <p:spPr bwMode="auto">
                <a:xfrm flipV="1">
                  <a:off x="521" y="981"/>
                  <a:ext cx="0" cy="2494"/>
                </a:xfrm>
                <a:prstGeom prst="line">
                  <a:avLst/>
                </a:prstGeom>
                <a:noFill/>
                <a:ln w="19050">
                  <a:solidFill>
                    <a:schemeClr val="bg2"/>
                  </a:solidFill>
                  <a:round/>
                  <a:headEnd/>
                  <a:tailEnd/>
                </a:ln>
              </p:spPr>
              <p:txBody>
                <a:bodyPr/>
                <a:lstStyle/>
                <a:p>
                  <a:endParaRPr lang="fr-FR"/>
                </a:p>
              </p:txBody>
            </p:sp>
            <p:sp>
              <p:nvSpPr>
                <p:cNvPr id="41190" name="Line 109"/>
                <p:cNvSpPr>
                  <a:spLocks noChangeShapeType="1"/>
                </p:cNvSpPr>
                <p:nvPr/>
              </p:nvSpPr>
              <p:spPr bwMode="auto">
                <a:xfrm>
                  <a:off x="521" y="3475"/>
                  <a:ext cx="91" cy="0"/>
                </a:xfrm>
                <a:prstGeom prst="line">
                  <a:avLst/>
                </a:prstGeom>
                <a:noFill/>
                <a:ln w="9525">
                  <a:solidFill>
                    <a:schemeClr val="bg2"/>
                  </a:solidFill>
                  <a:round/>
                  <a:headEnd/>
                  <a:tailEnd/>
                </a:ln>
              </p:spPr>
              <p:txBody>
                <a:bodyPr/>
                <a:lstStyle/>
                <a:p>
                  <a:endParaRPr lang="fr-FR"/>
                </a:p>
              </p:txBody>
            </p:sp>
            <p:sp>
              <p:nvSpPr>
                <p:cNvPr id="41191" name="Line 110"/>
                <p:cNvSpPr>
                  <a:spLocks noChangeShapeType="1"/>
                </p:cNvSpPr>
                <p:nvPr/>
              </p:nvSpPr>
              <p:spPr bwMode="auto">
                <a:xfrm>
                  <a:off x="521" y="3339"/>
                  <a:ext cx="91" cy="0"/>
                </a:xfrm>
                <a:prstGeom prst="line">
                  <a:avLst/>
                </a:prstGeom>
                <a:noFill/>
                <a:ln w="9525">
                  <a:solidFill>
                    <a:schemeClr val="bg2"/>
                  </a:solidFill>
                  <a:round/>
                  <a:headEnd/>
                  <a:tailEnd/>
                </a:ln>
              </p:spPr>
              <p:txBody>
                <a:bodyPr/>
                <a:lstStyle/>
                <a:p>
                  <a:endParaRPr lang="fr-FR"/>
                </a:p>
              </p:txBody>
            </p:sp>
            <p:sp>
              <p:nvSpPr>
                <p:cNvPr id="41192" name="Line 111"/>
                <p:cNvSpPr>
                  <a:spLocks noChangeShapeType="1"/>
                </p:cNvSpPr>
                <p:nvPr/>
              </p:nvSpPr>
              <p:spPr bwMode="auto">
                <a:xfrm>
                  <a:off x="521" y="3203"/>
                  <a:ext cx="91" cy="0"/>
                </a:xfrm>
                <a:prstGeom prst="line">
                  <a:avLst/>
                </a:prstGeom>
                <a:noFill/>
                <a:ln w="9525">
                  <a:solidFill>
                    <a:schemeClr val="bg2"/>
                  </a:solidFill>
                  <a:round/>
                  <a:headEnd/>
                  <a:tailEnd/>
                </a:ln>
              </p:spPr>
              <p:txBody>
                <a:bodyPr/>
                <a:lstStyle/>
                <a:p>
                  <a:endParaRPr lang="fr-FR"/>
                </a:p>
              </p:txBody>
            </p:sp>
            <p:sp>
              <p:nvSpPr>
                <p:cNvPr id="41193" name="Line 112"/>
                <p:cNvSpPr>
                  <a:spLocks noChangeShapeType="1"/>
                </p:cNvSpPr>
                <p:nvPr/>
              </p:nvSpPr>
              <p:spPr bwMode="auto">
                <a:xfrm>
                  <a:off x="521" y="3067"/>
                  <a:ext cx="91" cy="0"/>
                </a:xfrm>
                <a:prstGeom prst="line">
                  <a:avLst/>
                </a:prstGeom>
                <a:noFill/>
                <a:ln w="9525">
                  <a:solidFill>
                    <a:schemeClr val="bg2"/>
                  </a:solidFill>
                  <a:round/>
                  <a:headEnd/>
                  <a:tailEnd/>
                </a:ln>
              </p:spPr>
              <p:txBody>
                <a:bodyPr/>
                <a:lstStyle/>
                <a:p>
                  <a:endParaRPr lang="fr-FR"/>
                </a:p>
              </p:txBody>
            </p:sp>
            <p:sp>
              <p:nvSpPr>
                <p:cNvPr id="41194" name="Line 113"/>
                <p:cNvSpPr>
                  <a:spLocks noChangeShapeType="1"/>
                </p:cNvSpPr>
                <p:nvPr/>
              </p:nvSpPr>
              <p:spPr bwMode="auto">
                <a:xfrm>
                  <a:off x="521" y="2931"/>
                  <a:ext cx="91" cy="0"/>
                </a:xfrm>
                <a:prstGeom prst="line">
                  <a:avLst/>
                </a:prstGeom>
                <a:noFill/>
                <a:ln w="9525">
                  <a:solidFill>
                    <a:schemeClr val="bg2"/>
                  </a:solidFill>
                  <a:round/>
                  <a:headEnd/>
                  <a:tailEnd/>
                </a:ln>
              </p:spPr>
              <p:txBody>
                <a:bodyPr/>
                <a:lstStyle/>
                <a:p>
                  <a:endParaRPr lang="fr-FR"/>
                </a:p>
              </p:txBody>
            </p:sp>
            <p:sp>
              <p:nvSpPr>
                <p:cNvPr id="41195" name="Line 114"/>
                <p:cNvSpPr>
                  <a:spLocks noChangeShapeType="1"/>
                </p:cNvSpPr>
                <p:nvPr/>
              </p:nvSpPr>
              <p:spPr bwMode="auto">
                <a:xfrm>
                  <a:off x="521" y="2795"/>
                  <a:ext cx="91" cy="0"/>
                </a:xfrm>
                <a:prstGeom prst="line">
                  <a:avLst/>
                </a:prstGeom>
                <a:noFill/>
                <a:ln w="9525">
                  <a:solidFill>
                    <a:schemeClr val="bg2"/>
                  </a:solidFill>
                  <a:round/>
                  <a:headEnd/>
                  <a:tailEnd/>
                </a:ln>
              </p:spPr>
              <p:txBody>
                <a:bodyPr/>
                <a:lstStyle/>
                <a:p>
                  <a:endParaRPr lang="fr-FR"/>
                </a:p>
              </p:txBody>
            </p:sp>
            <p:sp>
              <p:nvSpPr>
                <p:cNvPr id="41196" name="Line 115"/>
                <p:cNvSpPr>
                  <a:spLocks noChangeShapeType="1"/>
                </p:cNvSpPr>
                <p:nvPr/>
              </p:nvSpPr>
              <p:spPr bwMode="auto">
                <a:xfrm>
                  <a:off x="521" y="2659"/>
                  <a:ext cx="91" cy="0"/>
                </a:xfrm>
                <a:prstGeom prst="line">
                  <a:avLst/>
                </a:prstGeom>
                <a:noFill/>
                <a:ln w="9525">
                  <a:solidFill>
                    <a:schemeClr val="bg2"/>
                  </a:solidFill>
                  <a:round/>
                  <a:headEnd/>
                  <a:tailEnd/>
                </a:ln>
              </p:spPr>
              <p:txBody>
                <a:bodyPr/>
                <a:lstStyle/>
                <a:p>
                  <a:endParaRPr lang="fr-FR"/>
                </a:p>
              </p:txBody>
            </p:sp>
            <p:sp>
              <p:nvSpPr>
                <p:cNvPr id="41197" name="Line 116"/>
                <p:cNvSpPr>
                  <a:spLocks noChangeShapeType="1"/>
                </p:cNvSpPr>
                <p:nvPr/>
              </p:nvSpPr>
              <p:spPr bwMode="auto">
                <a:xfrm>
                  <a:off x="521" y="2523"/>
                  <a:ext cx="91" cy="0"/>
                </a:xfrm>
                <a:prstGeom prst="line">
                  <a:avLst/>
                </a:prstGeom>
                <a:noFill/>
                <a:ln w="9525">
                  <a:solidFill>
                    <a:schemeClr val="bg2"/>
                  </a:solidFill>
                  <a:round/>
                  <a:headEnd/>
                  <a:tailEnd/>
                </a:ln>
              </p:spPr>
              <p:txBody>
                <a:bodyPr/>
                <a:lstStyle/>
                <a:p>
                  <a:endParaRPr lang="fr-FR"/>
                </a:p>
              </p:txBody>
            </p:sp>
            <p:sp>
              <p:nvSpPr>
                <p:cNvPr id="41198" name="Line 117"/>
                <p:cNvSpPr>
                  <a:spLocks noChangeShapeType="1"/>
                </p:cNvSpPr>
                <p:nvPr/>
              </p:nvSpPr>
              <p:spPr bwMode="auto">
                <a:xfrm>
                  <a:off x="521" y="2387"/>
                  <a:ext cx="91" cy="0"/>
                </a:xfrm>
                <a:prstGeom prst="line">
                  <a:avLst/>
                </a:prstGeom>
                <a:noFill/>
                <a:ln w="9525">
                  <a:solidFill>
                    <a:schemeClr val="bg2"/>
                  </a:solidFill>
                  <a:round/>
                  <a:headEnd/>
                  <a:tailEnd/>
                </a:ln>
              </p:spPr>
              <p:txBody>
                <a:bodyPr/>
                <a:lstStyle/>
                <a:p>
                  <a:endParaRPr lang="fr-FR"/>
                </a:p>
              </p:txBody>
            </p:sp>
            <p:sp>
              <p:nvSpPr>
                <p:cNvPr id="41199" name="Line 118"/>
                <p:cNvSpPr>
                  <a:spLocks noChangeShapeType="1"/>
                </p:cNvSpPr>
                <p:nvPr/>
              </p:nvSpPr>
              <p:spPr bwMode="auto">
                <a:xfrm>
                  <a:off x="521" y="2251"/>
                  <a:ext cx="91" cy="0"/>
                </a:xfrm>
                <a:prstGeom prst="line">
                  <a:avLst/>
                </a:prstGeom>
                <a:noFill/>
                <a:ln w="9525">
                  <a:solidFill>
                    <a:schemeClr val="bg2"/>
                  </a:solidFill>
                  <a:round/>
                  <a:headEnd/>
                  <a:tailEnd/>
                </a:ln>
              </p:spPr>
              <p:txBody>
                <a:bodyPr/>
                <a:lstStyle/>
                <a:p>
                  <a:endParaRPr lang="fr-FR"/>
                </a:p>
              </p:txBody>
            </p:sp>
            <p:sp>
              <p:nvSpPr>
                <p:cNvPr id="41200" name="Line 119"/>
                <p:cNvSpPr>
                  <a:spLocks noChangeShapeType="1"/>
                </p:cNvSpPr>
                <p:nvPr/>
              </p:nvSpPr>
              <p:spPr bwMode="auto">
                <a:xfrm>
                  <a:off x="521" y="2115"/>
                  <a:ext cx="91" cy="0"/>
                </a:xfrm>
                <a:prstGeom prst="line">
                  <a:avLst/>
                </a:prstGeom>
                <a:noFill/>
                <a:ln w="9525">
                  <a:solidFill>
                    <a:schemeClr val="bg2"/>
                  </a:solidFill>
                  <a:round/>
                  <a:headEnd/>
                  <a:tailEnd/>
                </a:ln>
              </p:spPr>
              <p:txBody>
                <a:bodyPr/>
                <a:lstStyle/>
                <a:p>
                  <a:endParaRPr lang="fr-FR"/>
                </a:p>
              </p:txBody>
            </p:sp>
            <p:sp>
              <p:nvSpPr>
                <p:cNvPr id="41201" name="Line 120"/>
                <p:cNvSpPr>
                  <a:spLocks noChangeShapeType="1"/>
                </p:cNvSpPr>
                <p:nvPr/>
              </p:nvSpPr>
              <p:spPr bwMode="auto">
                <a:xfrm>
                  <a:off x="521" y="1979"/>
                  <a:ext cx="91" cy="0"/>
                </a:xfrm>
                <a:prstGeom prst="line">
                  <a:avLst/>
                </a:prstGeom>
                <a:noFill/>
                <a:ln w="9525">
                  <a:solidFill>
                    <a:schemeClr val="bg2"/>
                  </a:solidFill>
                  <a:round/>
                  <a:headEnd/>
                  <a:tailEnd/>
                </a:ln>
              </p:spPr>
              <p:txBody>
                <a:bodyPr/>
                <a:lstStyle/>
                <a:p>
                  <a:endParaRPr lang="fr-FR"/>
                </a:p>
              </p:txBody>
            </p:sp>
            <p:sp>
              <p:nvSpPr>
                <p:cNvPr id="41202" name="Line 121"/>
                <p:cNvSpPr>
                  <a:spLocks noChangeShapeType="1"/>
                </p:cNvSpPr>
                <p:nvPr/>
              </p:nvSpPr>
              <p:spPr bwMode="auto">
                <a:xfrm>
                  <a:off x="521" y="1842"/>
                  <a:ext cx="91" cy="0"/>
                </a:xfrm>
                <a:prstGeom prst="line">
                  <a:avLst/>
                </a:prstGeom>
                <a:noFill/>
                <a:ln w="9525">
                  <a:solidFill>
                    <a:schemeClr val="bg2"/>
                  </a:solidFill>
                  <a:round/>
                  <a:headEnd/>
                  <a:tailEnd/>
                </a:ln>
              </p:spPr>
              <p:txBody>
                <a:bodyPr/>
                <a:lstStyle/>
                <a:p>
                  <a:endParaRPr lang="fr-FR"/>
                </a:p>
              </p:txBody>
            </p:sp>
            <p:sp>
              <p:nvSpPr>
                <p:cNvPr id="41203" name="Line 122"/>
                <p:cNvSpPr>
                  <a:spLocks noChangeShapeType="1"/>
                </p:cNvSpPr>
                <p:nvPr/>
              </p:nvSpPr>
              <p:spPr bwMode="auto">
                <a:xfrm>
                  <a:off x="521" y="1706"/>
                  <a:ext cx="91" cy="0"/>
                </a:xfrm>
                <a:prstGeom prst="line">
                  <a:avLst/>
                </a:prstGeom>
                <a:noFill/>
                <a:ln w="9525">
                  <a:solidFill>
                    <a:schemeClr val="bg2"/>
                  </a:solidFill>
                  <a:round/>
                  <a:headEnd/>
                  <a:tailEnd/>
                </a:ln>
              </p:spPr>
              <p:txBody>
                <a:bodyPr/>
                <a:lstStyle/>
                <a:p>
                  <a:endParaRPr lang="fr-FR"/>
                </a:p>
              </p:txBody>
            </p:sp>
            <p:sp>
              <p:nvSpPr>
                <p:cNvPr id="41204" name="Line 123"/>
                <p:cNvSpPr>
                  <a:spLocks noChangeShapeType="1"/>
                </p:cNvSpPr>
                <p:nvPr/>
              </p:nvSpPr>
              <p:spPr bwMode="auto">
                <a:xfrm>
                  <a:off x="521" y="1570"/>
                  <a:ext cx="91" cy="0"/>
                </a:xfrm>
                <a:prstGeom prst="line">
                  <a:avLst/>
                </a:prstGeom>
                <a:noFill/>
                <a:ln w="9525">
                  <a:solidFill>
                    <a:schemeClr val="bg2"/>
                  </a:solidFill>
                  <a:round/>
                  <a:headEnd/>
                  <a:tailEnd/>
                </a:ln>
              </p:spPr>
              <p:txBody>
                <a:bodyPr/>
                <a:lstStyle/>
                <a:p>
                  <a:endParaRPr lang="fr-FR"/>
                </a:p>
              </p:txBody>
            </p:sp>
            <p:sp>
              <p:nvSpPr>
                <p:cNvPr id="41205" name="Line 124"/>
                <p:cNvSpPr>
                  <a:spLocks noChangeShapeType="1"/>
                </p:cNvSpPr>
                <p:nvPr/>
              </p:nvSpPr>
              <p:spPr bwMode="auto">
                <a:xfrm>
                  <a:off x="521" y="1434"/>
                  <a:ext cx="91" cy="0"/>
                </a:xfrm>
                <a:prstGeom prst="line">
                  <a:avLst/>
                </a:prstGeom>
                <a:noFill/>
                <a:ln w="9525">
                  <a:solidFill>
                    <a:schemeClr val="bg2"/>
                  </a:solidFill>
                  <a:round/>
                  <a:headEnd/>
                  <a:tailEnd/>
                </a:ln>
              </p:spPr>
              <p:txBody>
                <a:bodyPr/>
                <a:lstStyle/>
                <a:p>
                  <a:endParaRPr lang="fr-FR"/>
                </a:p>
              </p:txBody>
            </p:sp>
            <p:sp>
              <p:nvSpPr>
                <p:cNvPr id="41206" name="Line 125"/>
                <p:cNvSpPr>
                  <a:spLocks noChangeShapeType="1"/>
                </p:cNvSpPr>
                <p:nvPr/>
              </p:nvSpPr>
              <p:spPr bwMode="auto">
                <a:xfrm>
                  <a:off x="521" y="1298"/>
                  <a:ext cx="91" cy="0"/>
                </a:xfrm>
                <a:prstGeom prst="line">
                  <a:avLst/>
                </a:prstGeom>
                <a:noFill/>
                <a:ln w="9525">
                  <a:solidFill>
                    <a:schemeClr val="bg2"/>
                  </a:solidFill>
                  <a:round/>
                  <a:headEnd/>
                  <a:tailEnd/>
                </a:ln>
              </p:spPr>
              <p:txBody>
                <a:bodyPr/>
                <a:lstStyle/>
                <a:p>
                  <a:endParaRPr lang="fr-FR"/>
                </a:p>
              </p:txBody>
            </p:sp>
            <p:sp>
              <p:nvSpPr>
                <p:cNvPr id="41207" name="Line 126"/>
                <p:cNvSpPr>
                  <a:spLocks noChangeShapeType="1"/>
                </p:cNvSpPr>
                <p:nvPr/>
              </p:nvSpPr>
              <p:spPr bwMode="auto">
                <a:xfrm>
                  <a:off x="521" y="1162"/>
                  <a:ext cx="91" cy="0"/>
                </a:xfrm>
                <a:prstGeom prst="line">
                  <a:avLst/>
                </a:prstGeom>
                <a:noFill/>
                <a:ln w="9525">
                  <a:solidFill>
                    <a:schemeClr val="bg2"/>
                  </a:solidFill>
                  <a:round/>
                  <a:headEnd/>
                  <a:tailEnd/>
                </a:ln>
              </p:spPr>
              <p:txBody>
                <a:bodyPr/>
                <a:lstStyle/>
                <a:p>
                  <a:endParaRPr lang="fr-FR"/>
                </a:p>
              </p:txBody>
            </p:sp>
            <p:sp>
              <p:nvSpPr>
                <p:cNvPr id="41208" name="Line 127"/>
                <p:cNvSpPr>
                  <a:spLocks noChangeShapeType="1"/>
                </p:cNvSpPr>
                <p:nvPr/>
              </p:nvSpPr>
              <p:spPr bwMode="auto">
                <a:xfrm>
                  <a:off x="521" y="1026"/>
                  <a:ext cx="91" cy="0"/>
                </a:xfrm>
                <a:prstGeom prst="line">
                  <a:avLst/>
                </a:prstGeom>
                <a:noFill/>
                <a:ln w="9525">
                  <a:solidFill>
                    <a:schemeClr val="bg2"/>
                  </a:solidFill>
                  <a:round/>
                  <a:headEnd/>
                  <a:tailEnd/>
                </a:ln>
              </p:spPr>
              <p:txBody>
                <a:bodyPr/>
                <a:lstStyle/>
                <a:p>
                  <a:endParaRPr lang="fr-FR"/>
                </a:p>
              </p:txBody>
            </p:sp>
            <p:sp>
              <p:nvSpPr>
                <p:cNvPr id="41209" name="Text Box 129"/>
                <p:cNvSpPr txBox="1">
                  <a:spLocks noChangeArrowheads="1"/>
                </p:cNvSpPr>
                <p:nvPr/>
              </p:nvSpPr>
              <p:spPr bwMode="auto">
                <a:xfrm>
                  <a:off x="612" y="2432"/>
                  <a:ext cx="160" cy="173"/>
                </a:xfrm>
                <a:prstGeom prst="rect">
                  <a:avLst/>
                </a:prstGeom>
                <a:noFill/>
                <a:ln w="9525">
                  <a:noFill/>
                  <a:miter lim="800000"/>
                  <a:headEnd/>
                  <a:tailEnd/>
                </a:ln>
              </p:spPr>
              <p:txBody>
                <a:bodyPr wrap="none">
                  <a:spAutoFit/>
                </a:bodyPr>
                <a:lstStyle/>
                <a:p>
                  <a:r>
                    <a:rPr lang="fr-BE" sz="1200"/>
                    <a:t>9</a:t>
                  </a:r>
                  <a:endParaRPr lang="fr-FR" sz="1200"/>
                </a:p>
              </p:txBody>
            </p:sp>
            <p:sp>
              <p:nvSpPr>
                <p:cNvPr id="41210" name="Text Box 130"/>
                <p:cNvSpPr txBox="1">
                  <a:spLocks noChangeArrowheads="1"/>
                </p:cNvSpPr>
                <p:nvPr/>
              </p:nvSpPr>
              <p:spPr bwMode="auto">
                <a:xfrm>
                  <a:off x="612" y="2568"/>
                  <a:ext cx="160" cy="173"/>
                </a:xfrm>
                <a:prstGeom prst="rect">
                  <a:avLst/>
                </a:prstGeom>
                <a:noFill/>
                <a:ln w="9525">
                  <a:noFill/>
                  <a:miter lim="800000"/>
                  <a:headEnd/>
                  <a:tailEnd/>
                </a:ln>
              </p:spPr>
              <p:txBody>
                <a:bodyPr wrap="none">
                  <a:spAutoFit/>
                </a:bodyPr>
                <a:lstStyle/>
                <a:p>
                  <a:r>
                    <a:rPr lang="fr-BE" sz="1200"/>
                    <a:t>8</a:t>
                  </a:r>
                  <a:endParaRPr lang="fr-FR" sz="1200"/>
                </a:p>
              </p:txBody>
            </p:sp>
            <p:sp>
              <p:nvSpPr>
                <p:cNvPr id="41211" name="Text Box 131"/>
                <p:cNvSpPr txBox="1">
                  <a:spLocks noChangeArrowheads="1"/>
                </p:cNvSpPr>
                <p:nvPr/>
              </p:nvSpPr>
              <p:spPr bwMode="auto">
                <a:xfrm>
                  <a:off x="612" y="2704"/>
                  <a:ext cx="160" cy="173"/>
                </a:xfrm>
                <a:prstGeom prst="rect">
                  <a:avLst/>
                </a:prstGeom>
                <a:noFill/>
                <a:ln w="9525">
                  <a:noFill/>
                  <a:miter lim="800000"/>
                  <a:headEnd/>
                  <a:tailEnd/>
                </a:ln>
              </p:spPr>
              <p:txBody>
                <a:bodyPr wrap="none">
                  <a:spAutoFit/>
                </a:bodyPr>
                <a:lstStyle/>
                <a:p>
                  <a:r>
                    <a:rPr lang="fr-BE" sz="1200"/>
                    <a:t>7</a:t>
                  </a:r>
                  <a:endParaRPr lang="fr-FR" sz="1200"/>
                </a:p>
              </p:txBody>
            </p:sp>
            <p:sp>
              <p:nvSpPr>
                <p:cNvPr id="41212" name="Text Box 132"/>
                <p:cNvSpPr txBox="1">
                  <a:spLocks noChangeArrowheads="1"/>
                </p:cNvSpPr>
                <p:nvPr/>
              </p:nvSpPr>
              <p:spPr bwMode="auto">
                <a:xfrm>
                  <a:off x="612" y="2840"/>
                  <a:ext cx="160" cy="173"/>
                </a:xfrm>
                <a:prstGeom prst="rect">
                  <a:avLst/>
                </a:prstGeom>
                <a:noFill/>
                <a:ln w="9525">
                  <a:noFill/>
                  <a:miter lim="800000"/>
                  <a:headEnd/>
                  <a:tailEnd/>
                </a:ln>
              </p:spPr>
              <p:txBody>
                <a:bodyPr wrap="none">
                  <a:spAutoFit/>
                </a:bodyPr>
                <a:lstStyle/>
                <a:p>
                  <a:r>
                    <a:rPr lang="fr-BE" sz="1200"/>
                    <a:t>6</a:t>
                  </a:r>
                  <a:endParaRPr lang="fr-FR" sz="1200"/>
                </a:p>
              </p:txBody>
            </p:sp>
            <p:sp>
              <p:nvSpPr>
                <p:cNvPr id="41213" name="Text Box 133"/>
                <p:cNvSpPr txBox="1">
                  <a:spLocks noChangeArrowheads="1"/>
                </p:cNvSpPr>
                <p:nvPr/>
              </p:nvSpPr>
              <p:spPr bwMode="auto">
                <a:xfrm>
                  <a:off x="612" y="2976"/>
                  <a:ext cx="160" cy="173"/>
                </a:xfrm>
                <a:prstGeom prst="rect">
                  <a:avLst/>
                </a:prstGeom>
                <a:noFill/>
                <a:ln w="9525">
                  <a:noFill/>
                  <a:miter lim="800000"/>
                  <a:headEnd/>
                  <a:tailEnd/>
                </a:ln>
              </p:spPr>
              <p:txBody>
                <a:bodyPr wrap="none">
                  <a:spAutoFit/>
                </a:bodyPr>
                <a:lstStyle/>
                <a:p>
                  <a:r>
                    <a:rPr lang="fr-BE" sz="1200"/>
                    <a:t>5</a:t>
                  </a:r>
                  <a:endParaRPr lang="fr-FR" sz="1200"/>
                </a:p>
              </p:txBody>
            </p:sp>
            <p:sp>
              <p:nvSpPr>
                <p:cNvPr id="41214" name="Text Box 134"/>
                <p:cNvSpPr txBox="1">
                  <a:spLocks noChangeArrowheads="1"/>
                </p:cNvSpPr>
                <p:nvPr/>
              </p:nvSpPr>
              <p:spPr bwMode="auto">
                <a:xfrm>
                  <a:off x="612" y="3113"/>
                  <a:ext cx="160" cy="173"/>
                </a:xfrm>
                <a:prstGeom prst="rect">
                  <a:avLst/>
                </a:prstGeom>
                <a:noFill/>
                <a:ln w="9525">
                  <a:noFill/>
                  <a:miter lim="800000"/>
                  <a:headEnd/>
                  <a:tailEnd/>
                </a:ln>
              </p:spPr>
              <p:txBody>
                <a:bodyPr wrap="none">
                  <a:spAutoFit/>
                </a:bodyPr>
                <a:lstStyle/>
                <a:p>
                  <a:r>
                    <a:rPr lang="fr-BE" sz="1200"/>
                    <a:t>4</a:t>
                  </a:r>
                  <a:endParaRPr lang="fr-FR" sz="1200"/>
                </a:p>
              </p:txBody>
            </p:sp>
            <p:sp>
              <p:nvSpPr>
                <p:cNvPr id="41215" name="Text Box 135"/>
                <p:cNvSpPr txBox="1">
                  <a:spLocks noChangeArrowheads="1"/>
                </p:cNvSpPr>
                <p:nvPr/>
              </p:nvSpPr>
              <p:spPr bwMode="auto">
                <a:xfrm>
                  <a:off x="612" y="3249"/>
                  <a:ext cx="160" cy="173"/>
                </a:xfrm>
                <a:prstGeom prst="rect">
                  <a:avLst/>
                </a:prstGeom>
                <a:noFill/>
                <a:ln w="9525">
                  <a:noFill/>
                  <a:miter lim="800000"/>
                  <a:headEnd/>
                  <a:tailEnd/>
                </a:ln>
              </p:spPr>
              <p:txBody>
                <a:bodyPr wrap="none">
                  <a:spAutoFit/>
                </a:bodyPr>
                <a:lstStyle/>
                <a:p>
                  <a:r>
                    <a:rPr lang="fr-BE" sz="1200"/>
                    <a:t>3</a:t>
                  </a:r>
                  <a:endParaRPr lang="fr-FR" sz="1200"/>
                </a:p>
              </p:txBody>
            </p:sp>
            <p:sp>
              <p:nvSpPr>
                <p:cNvPr id="41216" name="Text Box 136"/>
                <p:cNvSpPr txBox="1">
                  <a:spLocks noChangeArrowheads="1"/>
                </p:cNvSpPr>
                <p:nvPr/>
              </p:nvSpPr>
              <p:spPr bwMode="auto">
                <a:xfrm>
                  <a:off x="612" y="1344"/>
                  <a:ext cx="204" cy="173"/>
                </a:xfrm>
                <a:prstGeom prst="rect">
                  <a:avLst/>
                </a:prstGeom>
                <a:noFill/>
                <a:ln w="9525">
                  <a:noFill/>
                  <a:miter lim="800000"/>
                  <a:headEnd/>
                  <a:tailEnd/>
                </a:ln>
              </p:spPr>
              <p:txBody>
                <a:bodyPr wrap="none">
                  <a:spAutoFit/>
                </a:bodyPr>
                <a:lstStyle/>
                <a:p>
                  <a:r>
                    <a:rPr lang="fr-BE" sz="1200"/>
                    <a:t>17</a:t>
                  </a:r>
                  <a:endParaRPr lang="fr-FR" sz="1200"/>
                </a:p>
              </p:txBody>
            </p:sp>
            <p:sp>
              <p:nvSpPr>
                <p:cNvPr id="41217" name="Text Box 137"/>
                <p:cNvSpPr txBox="1">
                  <a:spLocks noChangeArrowheads="1"/>
                </p:cNvSpPr>
                <p:nvPr/>
              </p:nvSpPr>
              <p:spPr bwMode="auto">
                <a:xfrm>
                  <a:off x="612" y="2296"/>
                  <a:ext cx="204" cy="173"/>
                </a:xfrm>
                <a:prstGeom prst="rect">
                  <a:avLst/>
                </a:prstGeom>
                <a:noFill/>
                <a:ln w="9525">
                  <a:noFill/>
                  <a:miter lim="800000"/>
                  <a:headEnd/>
                  <a:tailEnd/>
                </a:ln>
              </p:spPr>
              <p:txBody>
                <a:bodyPr wrap="none">
                  <a:spAutoFit/>
                </a:bodyPr>
                <a:lstStyle/>
                <a:p>
                  <a:r>
                    <a:rPr lang="fr-BE" sz="1200"/>
                    <a:t>10</a:t>
                  </a:r>
                  <a:endParaRPr lang="fr-FR" sz="1200"/>
                </a:p>
              </p:txBody>
            </p:sp>
            <p:sp>
              <p:nvSpPr>
                <p:cNvPr id="41218" name="Text Box 138"/>
                <p:cNvSpPr txBox="1">
                  <a:spLocks noChangeArrowheads="1"/>
                </p:cNvSpPr>
                <p:nvPr/>
              </p:nvSpPr>
              <p:spPr bwMode="auto">
                <a:xfrm>
                  <a:off x="612" y="1480"/>
                  <a:ext cx="204" cy="173"/>
                </a:xfrm>
                <a:prstGeom prst="rect">
                  <a:avLst/>
                </a:prstGeom>
                <a:noFill/>
                <a:ln w="9525">
                  <a:noFill/>
                  <a:miter lim="800000"/>
                  <a:headEnd/>
                  <a:tailEnd/>
                </a:ln>
              </p:spPr>
              <p:txBody>
                <a:bodyPr wrap="none">
                  <a:spAutoFit/>
                </a:bodyPr>
                <a:lstStyle/>
                <a:p>
                  <a:r>
                    <a:rPr lang="fr-BE" sz="1200"/>
                    <a:t>16</a:t>
                  </a:r>
                  <a:endParaRPr lang="fr-FR" sz="1200"/>
                </a:p>
              </p:txBody>
            </p:sp>
            <p:sp>
              <p:nvSpPr>
                <p:cNvPr id="41219" name="Text Box 139"/>
                <p:cNvSpPr txBox="1">
                  <a:spLocks noChangeArrowheads="1"/>
                </p:cNvSpPr>
                <p:nvPr/>
              </p:nvSpPr>
              <p:spPr bwMode="auto">
                <a:xfrm>
                  <a:off x="612" y="1616"/>
                  <a:ext cx="204" cy="173"/>
                </a:xfrm>
                <a:prstGeom prst="rect">
                  <a:avLst/>
                </a:prstGeom>
                <a:noFill/>
                <a:ln w="9525">
                  <a:noFill/>
                  <a:miter lim="800000"/>
                  <a:headEnd/>
                  <a:tailEnd/>
                </a:ln>
              </p:spPr>
              <p:txBody>
                <a:bodyPr wrap="none">
                  <a:spAutoFit/>
                </a:bodyPr>
                <a:lstStyle/>
                <a:p>
                  <a:r>
                    <a:rPr lang="fr-BE" sz="1200"/>
                    <a:t>15</a:t>
                  </a:r>
                  <a:endParaRPr lang="fr-FR" sz="1200"/>
                </a:p>
              </p:txBody>
            </p:sp>
            <p:sp>
              <p:nvSpPr>
                <p:cNvPr id="41220" name="Text Box 140"/>
                <p:cNvSpPr txBox="1">
                  <a:spLocks noChangeArrowheads="1"/>
                </p:cNvSpPr>
                <p:nvPr/>
              </p:nvSpPr>
              <p:spPr bwMode="auto">
                <a:xfrm>
                  <a:off x="612" y="1752"/>
                  <a:ext cx="204" cy="173"/>
                </a:xfrm>
                <a:prstGeom prst="rect">
                  <a:avLst/>
                </a:prstGeom>
                <a:noFill/>
                <a:ln w="9525">
                  <a:noFill/>
                  <a:miter lim="800000"/>
                  <a:headEnd/>
                  <a:tailEnd/>
                </a:ln>
              </p:spPr>
              <p:txBody>
                <a:bodyPr wrap="none">
                  <a:spAutoFit/>
                </a:bodyPr>
                <a:lstStyle/>
                <a:p>
                  <a:r>
                    <a:rPr lang="fr-BE" sz="1200"/>
                    <a:t>14</a:t>
                  </a:r>
                  <a:endParaRPr lang="fr-FR" sz="1200"/>
                </a:p>
              </p:txBody>
            </p:sp>
            <p:sp>
              <p:nvSpPr>
                <p:cNvPr id="41221" name="Text Box 141"/>
                <p:cNvSpPr txBox="1">
                  <a:spLocks noChangeArrowheads="1"/>
                </p:cNvSpPr>
                <p:nvPr/>
              </p:nvSpPr>
              <p:spPr bwMode="auto">
                <a:xfrm>
                  <a:off x="612" y="1888"/>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41222" name="Text Box 142"/>
                <p:cNvSpPr txBox="1">
                  <a:spLocks noChangeArrowheads="1"/>
                </p:cNvSpPr>
                <p:nvPr/>
              </p:nvSpPr>
              <p:spPr bwMode="auto">
                <a:xfrm>
                  <a:off x="612" y="2024"/>
                  <a:ext cx="204" cy="173"/>
                </a:xfrm>
                <a:prstGeom prst="rect">
                  <a:avLst/>
                </a:prstGeom>
                <a:noFill/>
                <a:ln w="9525">
                  <a:noFill/>
                  <a:miter lim="800000"/>
                  <a:headEnd/>
                  <a:tailEnd/>
                </a:ln>
              </p:spPr>
              <p:txBody>
                <a:bodyPr wrap="none">
                  <a:spAutoFit/>
                </a:bodyPr>
                <a:lstStyle/>
                <a:p>
                  <a:r>
                    <a:rPr lang="fr-BE" sz="1200"/>
                    <a:t>12</a:t>
                  </a:r>
                  <a:endParaRPr lang="fr-FR" sz="1200"/>
                </a:p>
              </p:txBody>
            </p:sp>
            <p:sp>
              <p:nvSpPr>
                <p:cNvPr id="41223" name="Text Box 143"/>
                <p:cNvSpPr txBox="1">
                  <a:spLocks noChangeArrowheads="1"/>
                </p:cNvSpPr>
                <p:nvPr/>
              </p:nvSpPr>
              <p:spPr bwMode="auto">
                <a:xfrm>
                  <a:off x="612" y="2160"/>
                  <a:ext cx="204" cy="173"/>
                </a:xfrm>
                <a:prstGeom prst="rect">
                  <a:avLst/>
                </a:prstGeom>
                <a:noFill/>
                <a:ln w="9525">
                  <a:noFill/>
                  <a:miter lim="800000"/>
                  <a:headEnd/>
                  <a:tailEnd/>
                </a:ln>
              </p:spPr>
              <p:txBody>
                <a:bodyPr wrap="none">
                  <a:spAutoFit/>
                </a:bodyPr>
                <a:lstStyle/>
                <a:p>
                  <a:r>
                    <a:rPr lang="fr-BE" sz="1200"/>
                    <a:t>11</a:t>
                  </a:r>
                  <a:endParaRPr lang="fr-FR" sz="1200"/>
                </a:p>
              </p:txBody>
            </p:sp>
            <p:sp>
              <p:nvSpPr>
                <p:cNvPr id="41224" name="Text Box 144"/>
                <p:cNvSpPr txBox="1">
                  <a:spLocks noChangeArrowheads="1"/>
                </p:cNvSpPr>
                <p:nvPr/>
              </p:nvSpPr>
              <p:spPr bwMode="auto">
                <a:xfrm>
                  <a:off x="612" y="1207"/>
                  <a:ext cx="204" cy="173"/>
                </a:xfrm>
                <a:prstGeom prst="rect">
                  <a:avLst/>
                </a:prstGeom>
                <a:noFill/>
                <a:ln w="9525">
                  <a:noFill/>
                  <a:miter lim="800000"/>
                  <a:headEnd/>
                  <a:tailEnd/>
                </a:ln>
              </p:spPr>
              <p:txBody>
                <a:bodyPr wrap="none">
                  <a:spAutoFit/>
                </a:bodyPr>
                <a:lstStyle/>
                <a:p>
                  <a:r>
                    <a:rPr lang="fr-BE" sz="1200"/>
                    <a:t>18</a:t>
                  </a:r>
                  <a:endParaRPr lang="fr-FR" sz="1200"/>
                </a:p>
              </p:txBody>
            </p:sp>
            <p:sp>
              <p:nvSpPr>
                <p:cNvPr id="41225" name="Text Box 145"/>
                <p:cNvSpPr txBox="1">
                  <a:spLocks noChangeArrowheads="1"/>
                </p:cNvSpPr>
                <p:nvPr/>
              </p:nvSpPr>
              <p:spPr bwMode="auto">
                <a:xfrm>
                  <a:off x="612" y="935"/>
                  <a:ext cx="204" cy="173"/>
                </a:xfrm>
                <a:prstGeom prst="rect">
                  <a:avLst/>
                </a:prstGeom>
                <a:noFill/>
                <a:ln w="9525">
                  <a:noFill/>
                  <a:miter lim="800000"/>
                  <a:headEnd/>
                  <a:tailEnd/>
                </a:ln>
              </p:spPr>
              <p:txBody>
                <a:bodyPr wrap="none">
                  <a:spAutoFit/>
                </a:bodyPr>
                <a:lstStyle/>
                <a:p>
                  <a:r>
                    <a:rPr lang="fr-BE" sz="1200"/>
                    <a:t>20</a:t>
                  </a:r>
                  <a:endParaRPr lang="fr-FR" sz="1200"/>
                </a:p>
              </p:txBody>
            </p:sp>
            <p:sp>
              <p:nvSpPr>
                <p:cNvPr id="41226" name="Text Box 146"/>
                <p:cNvSpPr txBox="1">
                  <a:spLocks noChangeArrowheads="1"/>
                </p:cNvSpPr>
                <p:nvPr/>
              </p:nvSpPr>
              <p:spPr bwMode="auto">
                <a:xfrm>
                  <a:off x="612" y="1071"/>
                  <a:ext cx="204" cy="173"/>
                </a:xfrm>
                <a:prstGeom prst="rect">
                  <a:avLst/>
                </a:prstGeom>
                <a:noFill/>
                <a:ln w="9525">
                  <a:noFill/>
                  <a:miter lim="800000"/>
                  <a:headEnd/>
                  <a:tailEnd/>
                </a:ln>
              </p:spPr>
              <p:txBody>
                <a:bodyPr wrap="none">
                  <a:spAutoFit/>
                </a:bodyPr>
                <a:lstStyle/>
                <a:p>
                  <a:r>
                    <a:rPr lang="fr-BE" sz="1200"/>
                    <a:t>19</a:t>
                  </a:r>
                  <a:endParaRPr lang="fr-FR" sz="1200"/>
                </a:p>
              </p:txBody>
            </p:sp>
          </p:grpSp>
          <p:sp>
            <p:nvSpPr>
              <p:cNvPr id="41188" name="Text Box 149"/>
              <p:cNvSpPr txBox="1">
                <a:spLocks noChangeArrowheads="1"/>
              </p:cNvSpPr>
              <p:nvPr/>
            </p:nvSpPr>
            <p:spPr bwMode="auto">
              <a:xfrm>
                <a:off x="463" y="675"/>
                <a:ext cx="312" cy="231"/>
              </a:xfrm>
              <a:prstGeom prst="rect">
                <a:avLst/>
              </a:prstGeom>
              <a:noFill/>
              <a:ln w="9525">
                <a:noFill/>
                <a:miter lim="800000"/>
                <a:headEnd/>
                <a:tailEnd/>
              </a:ln>
            </p:spPr>
            <p:txBody>
              <a:bodyPr wrap="none">
                <a:spAutoFit/>
              </a:bodyPr>
              <a:lstStyle/>
              <a:p>
                <a:r>
                  <a:rPr lang="fr-BE" sz="1800"/>
                  <a:t>mm</a:t>
                </a:r>
                <a:endParaRPr lang="fr-FR" sz="1800"/>
              </a:p>
            </p:txBody>
          </p:sp>
        </p:grpSp>
      </p:grpSp>
      <p:grpSp>
        <p:nvGrpSpPr>
          <p:cNvPr id="40991" name="Group 312"/>
          <p:cNvGrpSpPr>
            <a:grpSpLocks/>
          </p:cNvGrpSpPr>
          <p:nvPr/>
        </p:nvGrpSpPr>
        <p:grpSpPr bwMode="auto">
          <a:xfrm>
            <a:off x="1476375" y="5445125"/>
            <a:ext cx="6338888" cy="142875"/>
            <a:chOff x="930" y="3430"/>
            <a:chExt cx="3993" cy="90"/>
          </a:xfrm>
        </p:grpSpPr>
        <p:grpSp>
          <p:nvGrpSpPr>
            <p:cNvPr id="41047" name="Group 160"/>
            <p:cNvGrpSpPr>
              <a:grpSpLocks/>
            </p:cNvGrpSpPr>
            <p:nvPr/>
          </p:nvGrpSpPr>
          <p:grpSpPr bwMode="auto">
            <a:xfrm>
              <a:off x="930" y="3430"/>
              <a:ext cx="182" cy="90"/>
              <a:chOff x="2381" y="2024"/>
              <a:chExt cx="271" cy="136"/>
            </a:xfrm>
          </p:grpSpPr>
          <p:sp>
            <p:nvSpPr>
              <p:cNvPr id="41180"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81"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82"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83"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84"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48" name="Group 174"/>
            <p:cNvGrpSpPr>
              <a:grpSpLocks/>
            </p:cNvGrpSpPr>
            <p:nvPr/>
          </p:nvGrpSpPr>
          <p:grpSpPr bwMode="auto">
            <a:xfrm>
              <a:off x="1111" y="3430"/>
              <a:ext cx="182" cy="90"/>
              <a:chOff x="2381" y="2024"/>
              <a:chExt cx="271" cy="136"/>
            </a:xfrm>
          </p:grpSpPr>
          <p:sp>
            <p:nvSpPr>
              <p:cNvPr id="41175"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76"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77"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78"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79"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49" name="Group 180"/>
            <p:cNvGrpSpPr>
              <a:grpSpLocks/>
            </p:cNvGrpSpPr>
            <p:nvPr/>
          </p:nvGrpSpPr>
          <p:grpSpPr bwMode="auto">
            <a:xfrm>
              <a:off x="1837" y="3430"/>
              <a:ext cx="182" cy="90"/>
              <a:chOff x="2381" y="2024"/>
              <a:chExt cx="271" cy="136"/>
            </a:xfrm>
          </p:grpSpPr>
          <p:sp>
            <p:nvSpPr>
              <p:cNvPr id="41170"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71"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72"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73"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74"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0" name="Group 186"/>
            <p:cNvGrpSpPr>
              <a:grpSpLocks/>
            </p:cNvGrpSpPr>
            <p:nvPr/>
          </p:nvGrpSpPr>
          <p:grpSpPr bwMode="auto">
            <a:xfrm>
              <a:off x="1474" y="3430"/>
              <a:ext cx="182" cy="90"/>
              <a:chOff x="2381" y="2024"/>
              <a:chExt cx="271" cy="136"/>
            </a:xfrm>
          </p:grpSpPr>
          <p:sp>
            <p:nvSpPr>
              <p:cNvPr id="41165"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66"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67"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68"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69"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1" name="Group 192"/>
            <p:cNvGrpSpPr>
              <a:grpSpLocks/>
            </p:cNvGrpSpPr>
            <p:nvPr/>
          </p:nvGrpSpPr>
          <p:grpSpPr bwMode="auto">
            <a:xfrm>
              <a:off x="1655" y="3430"/>
              <a:ext cx="182" cy="90"/>
              <a:chOff x="2381" y="2024"/>
              <a:chExt cx="271" cy="136"/>
            </a:xfrm>
          </p:grpSpPr>
          <p:sp>
            <p:nvSpPr>
              <p:cNvPr id="41160"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61"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62"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63"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64"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2" name="Group 198"/>
            <p:cNvGrpSpPr>
              <a:grpSpLocks/>
            </p:cNvGrpSpPr>
            <p:nvPr/>
          </p:nvGrpSpPr>
          <p:grpSpPr bwMode="auto">
            <a:xfrm>
              <a:off x="1292" y="3430"/>
              <a:ext cx="182" cy="90"/>
              <a:chOff x="2381" y="2024"/>
              <a:chExt cx="271" cy="136"/>
            </a:xfrm>
          </p:grpSpPr>
          <p:sp>
            <p:nvSpPr>
              <p:cNvPr id="41155"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56"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57"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58"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59"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3" name="Group 204"/>
            <p:cNvGrpSpPr>
              <a:grpSpLocks/>
            </p:cNvGrpSpPr>
            <p:nvPr/>
          </p:nvGrpSpPr>
          <p:grpSpPr bwMode="auto">
            <a:xfrm>
              <a:off x="2880" y="3430"/>
              <a:ext cx="182" cy="90"/>
              <a:chOff x="2381" y="2024"/>
              <a:chExt cx="271" cy="136"/>
            </a:xfrm>
          </p:grpSpPr>
          <p:sp>
            <p:nvSpPr>
              <p:cNvPr id="41150"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51"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52"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53"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54"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4" name="Group 210"/>
            <p:cNvGrpSpPr>
              <a:grpSpLocks/>
            </p:cNvGrpSpPr>
            <p:nvPr/>
          </p:nvGrpSpPr>
          <p:grpSpPr bwMode="auto">
            <a:xfrm>
              <a:off x="2699" y="3430"/>
              <a:ext cx="182" cy="90"/>
              <a:chOff x="2381" y="2024"/>
              <a:chExt cx="271" cy="136"/>
            </a:xfrm>
          </p:grpSpPr>
          <p:sp>
            <p:nvSpPr>
              <p:cNvPr id="41145"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46"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47"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48"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49"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5" name="Group 216"/>
            <p:cNvGrpSpPr>
              <a:grpSpLocks/>
            </p:cNvGrpSpPr>
            <p:nvPr/>
          </p:nvGrpSpPr>
          <p:grpSpPr bwMode="auto">
            <a:xfrm>
              <a:off x="2562" y="3430"/>
              <a:ext cx="182" cy="90"/>
              <a:chOff x="2381" y="2024"/>
              <a:chExt cx="271" cy="136"/>
            </a:xfrm>
          </p:grpSpPr>
          <p:sp>
            <p:nvSpPr>
              <p:cNvPr id="41140"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41"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42"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43"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44"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6" name="Group 222"/>
            <p:cNvGrpSpPr>
              <a:grpSpLocks/>
            </p:cNvGrpSpPr>
            <p:nvPr/>
          </p:nvGrpSpPr>
          <p:grpSpPr bwMode="auto">
            <a:xfrm>
              <a:off x="2381" y="3430"/>
              <a:ext cx="182" cy="90"/>
              <a:chOff x="2381" y="2024"/>
              <a:chExt cx="271" cy="136"/>
            </a:xfrm>
          </p:grpSpPr>
          <p:sp>
            <p:nvSpPr>
              <p:cNvPr id="41135"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36"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37"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38"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39"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7" name="Group 228"/>
            <p:cNvGrpSpPr>
              <a:grpSpLocks/>
            </p:cNvGrpSpPr>
            <p:nvPr/>
          </p:nvGrpSpPr>
          <p:grpSpPr bwMode="auto">
            <a:xfrm>
              <a:off x="2200" y="3430"/>
              <a:ext cx="182" cy="90"/>
              <a:chOff x="2381" y="2024"/>
              <a:chExt cx="271" cy="136"/>
            </a:xfrm>
          </p:grpSpPr>
          <p:sp>
            <p:nvSpPr>
              <p:cNvPr id="41130"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31"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32"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33"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34"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8" name="Group 234"/>
            <p:cNvGrpSpPr>
              <a:grpSpLocks/>
            </p:cNvGrpSpPr>
            <p:nvPr/>
          </p:nvGrpSpPr>
          <p:grpSpPr bwMode="auto">
            <a:xfrm>
              <a:off x="2018" y="3430"/>
              <a:ext cx="182" cy="90"/>
              <a:chOff x="2381" y="2024"/>
              <a:chExt cx="271" cy="136"/>
            </a:xfrm>
          </p:grpSpPr>
          <p:sp>
            <p:nvSpPr>
              <p:cNvPr id="41125"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26"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27"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28"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29"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59" name="Group 240"/>
            <p:cNvGrpSpPr>
              <a:grpSpLocks/>
            </p:cNvGrpSpPr>
            <p:nvPr/>
          </p:nvGrpSpPr>
          <p:grpSpPr bwMode="auto">
            <a:xfrm>
              <a:off x="3924" y="3430"/>
              <a:ext cx="182" cy="90"/>
              <a:chOff x="2381" y="2024"/>
              <a:chExt cx="271" cy="136"/>
            </a:xfrm>
          </p:grpSpPr>
          <p:sp>
            <p:nvSpPr>
              <p:cNvPr id="41120"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21"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22"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23"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24"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0" name="Group 246"/>
            <p:cNvGrpSpPr>
              <a:grpSpLocks/>
            </p:cNvGrpSpPr>
            <p:nvPr/>
          </p:nvGrpSpPr>
          <p:grpSpPr bwMode="auto">
            <a:xfrm>
              <a:off x="3743" y="3430"/>
              <a:ext cx="182" cy="90"/>
              <a:chOff x="2381" y="2024"/>
              <a:chExt cx="271" cy="136"/>
            </a:xfrm>
          </p:grpSpPr>
          <p:sp>
            <p:nvSpPr>
              <p:cNvPr id="41115"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16"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17"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18"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19"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1" name="Group 252"/>
            <p:cNvGrpSpPr>
              <a:grpSpLocks/>
            </p:cNvGrpSpPr>
            <p:nvPr/>
          </p:nvGrpSpPr>
          <p:grpSpPr bwMode="auto">
            <a:xfrm>
              <a:off x="3606" y="3430"/>
              <a:ext cx="182" cy="90"/>
              <a:chOff x="2381" y="2024"/>
              <a:chExt cx="271" cy="136"/>
            </a:xfrm>
          </p:grpSpPr>
          <p:sp>
            <p:nvSpPr>
              <p:cNvPr id="41110"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11"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12"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13"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14"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2" name="Group 258"/>
            <p:cNvGrpSpPr>
              <a:grpSpLocks/>
            </p:cNvGrpSpPr>
            <p:nvPr/>
          </p:nvGrpSpPr>
          <p:grpSpPr bwMode="auto">
            <a:xfrm>
              <a:off x="3425" y="3430"/>
              <a:ext cx="182" cy="90"/>
              <a:chOff x="2381" y="2024"/>
              <a:chExt cx="271" cy="136"/>
            </a:xfrm>
          </p:grpSpPr>
          <p:sp>
            <p:nvSpPr>
              <p:cNvPr id="41105"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06"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07"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08"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09"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3" name="Group 264"/>
            <p:cNvGrpSpPr>
              <a:grpSpLocks/>
            </p:cNvGrpSpPr>
            <p:nvPr/>
          </p:nvGrpSpPr>
          <p:grpSpPr bwMode="auto">
            <a:xfrm>
              <a:off x="3244" y="3430"/>
              <a:ext cx="182" cy="90"/>
              <a:chOff x="2381" y="2024"/>
              <a:chExt cx="271" cy="136"/>
            </a:xfrm>
          </p:grpSpPr>
          <p:sp>
            <p:nvSpPr>
              <p:cNvPr id="41100"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01"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02"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03"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104"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4" name="Group 270"/>
            <p:cNvGrpSpPr>
              <a:grpSpLocks/>
            </p:cNvGrpSpPr>
            <p:nvPr/>
          </p:nvGrpSpPr>
          <p:grpSpPr bwMode="auto">
            <a:xfrm>
              <a:off x="3062" y="3430"/>
              <a:ext cx="182" cy="90"/>
              <a:chOff x="2381" y="2024"/>
              <a:chExt cx="271" cy="136"/>
            </a:xfrm>
          </p:grpSpPr>
          <p:sp>
            <p:nvSpPr>
              <p:cNvPr id="41095"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96"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97"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98"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99"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5" name="Group 282"/>
            <p:cNvGrpSpPr>
              <a:grpSpLocks/>
            </p:cNvGrpSpPr>
            <p:nvPr/>
          </p:nvGrpSpPr>
          <p:grpSpPr bwMode="auto">
            <a:xfrm>
              <a:off x="4741" y="3430"/>
              <a:ext cx="182" cy="90"/>
              <a:chOff x="2381" y="2024"/>
              <a:chExt cx="271" cy="136"/>
            </a:xfrm>
          </p:grpSpPr>
          <p:sp>
            <p:nvSpPr>
              <p:cNvPr id="41090"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91"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92"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93"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94"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6" name="Group 288"/>
            <p:cNvGrpSpPr>
              <a:grpSpLocks/>
            </p:cNvGrpSpPr>
            <p:nvPr/>
          </p:nvGrpSpPr>
          <p:grpSpPr bwMode="auto">
            <a:xfrm>
              <a:off x="4604" y="3430"/>
              <a:ext cx="182" cy="90"/>
              <a:chOff x="2381" y="2024"/>
              <a:chExt cx="271" cy="136"/>
            </a:xfrm>
          </p:grpSpPr>
          <p:sp>
            <p:nvSpPr>
              <p:cNvPr id="41085"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86"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87"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88"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89"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7" name="Group 294"/>
            <p:cNvGrpSpPr>
              <a:grpSpLocks/>
            </p:cNvGrpSpPr>
            <p:nvPr/>
          </p:nvGrpSpPr>
          <p:grpSpPr bwMode="auto">
            <a:xfrm>
              <a:off x="4423" y="3430"/>
              <a:ext cx="182" cy="90"/>
              <a:chOff x="2381" y="2024"/>
              <a:chExt cx="271" cy="136"/>
            </a:xfrm>
          </p:grpSpPr>
          <p:sp>
            <p:nvSpPr>
              <p:cNvPr id="41080"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81"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82"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83"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84"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8" name="Group 300"/>
            <p:cNvGrpSpPr>
              <a:grpSpLocks/>
            </p:cNvGrpSpPr>
            <p:nvPr/>
          </p:nvGrpSpPr>
          <p:grpSpPr bwMode="auto">
            <a:xfrm>
              <a:off x="4242" y="3430"/>
              <a:ext cx="182" cy="90"/>
              <a:chOff x="2381" y="2024"/>
              <a:chExt cx="271" cy="136"/>
            </a:xfrm>
          </p:grpSpPr>
          <p:sp>
            <p:nvSpPr>
              <p:cNvPr id="41075"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76"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77"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78"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79"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1069" name="Group 306"/>
            <p:cNvGrpSpPr>
              <a:grpSpLocks/>
            </p:cNvGrpSpPr>
            <p:nvPr/>
          </p:nvGrpSpPr>
          <p:grpSpPr bwMode="auto">
            <a:xfrm>
              <a:off x="4060" y="3430"/>
              <a:ext cx="182" cy="90"/>
              <a:chOff x="2381" y="2024"/>
              <a:chExt cx="271" cy="136"/>
            </a:xfrm>
          </p:grpSpPr>
          <p:sp>
            <p:nvSpPr>
              <p:cNvPr id="41070"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71"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72"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73"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74"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40992" name="Oval 173"/>
          <p:cNvSpPr>
            <a:spLocks noChangeArrowheads="1"/>
          </p:cNvSpPr>
          <p:nvPr/>
        </p:nvSpPr>
        <p:spPr bwMode="auto">
          <a:xfrm>
            <a:off x="1979613" y="3789363"/>
            <a:ext cx="431800" cy="431800"/>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0993" name="Group 342"/>
          <p:cNvGrpSpPr>
            <a:grpSpLocks/>
          </p:cNvGrpSpPr>
          <p:nvPr/>
        </p:nvGrpSpPr>
        <p:grpSpPr bwMode="auto">
          <a:xfrm>
            <a:off x="1547813" y="5013325"/>
            <a:ext cx="360362" cy="431800"/>
            <a:chOff x="975" y="3158"/>
            <a:chExt cx="227" cy="272"/>
          </a:xfrm>
        </p:grpSpPr>
        <p:sp>
          <p:nvSpPr>
            <p:cNvPr id="41038"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39"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40"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41"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42"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43"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44"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45"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46"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0994" name="Oval 330"/>
          <p:cNvSpPr>
            <a:spLocks noChangeArrowheads="1"/>
          </p:cNvSpPr>
          <p:nvPr/>
        </p:nvSpPr>
        <p:spPr bwMode="auto">
          <a:xfrm>
            <a:off x="1476375" y="4797425"/>
            <a:ext cx="287338" cy="287338"/>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0995" name="Group 343"/>
          <p:cNvGrpSpPr>
            <a:grpSpLocks/>
          </p:cNvGrpSpPr>
          <p:nvPr/>
        </p:nvGrpSpPr>
        <p:grpSpPr bwMode="auto">
          <a:xfrm>
            <a:off x="1619250" y="4149725"/>
            <a:ext cx="719138" cy="935038"/>
            <a:chOff x="975" y="2614"/>
            <a:chExt cx="453" cy="589"/>
          </a:xfrm>
        </p:grpSpPr>
        <p:sp>
          <p:nvSpPr>
            <p:cNvPr id="41029"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30"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31"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32"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33"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34"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35"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36"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37"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0996" name="Group 348"/>
          <p:cNvGrpSpPr>
            <a:grpSpLocks/>
          </p:cNvGrpSpPr>
          <p:nvPr/>
        </p:nvGrpSpPr>
        <p:grpSpPr bwMode="auto">
          <a:xfrm>
            <a:off x="2268538" y="4149725"/>
            <a:ext cx="431800" cy="215900"/>
            <a:chOff x="1429" y="2614"/>
            <a:chExt cx="272" cy="136"/>
          </a:xfrm>
        </p:grpSpPr>
        <p:sp>
          <p:nvSpPr>
            <p:cNvPr id="41027"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28"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0997" name="Group 349"/>
          <p:cNvGrpSpPr>
            <a:grpSpLocks/>
          </p:cNvGrpSpPr>
          <p:nvPr/>
        </p:nvGrpSpPr>
        <p:grpSpPr bwMode="auto">
          <a:xfrm>
            <a:off x="2700338" y="4221163"/>
            <a:ext cx="1079500" cy="1079500"/>
            <a:chOff x="1701" y="2659"/>
            <a:chExt cx="680" cy="680"/>
          </a:xfrm>
        </p:grpSpPr>
        <p:sp>
          <p:nvSpPr>
            <p:cNvPr id="41020"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21"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22"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23"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24"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25"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26"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0998" name="Oval 346"/>
          <p:cNvSpPr>
            <a:spLocks noChangeArrowheads="1"/>
          </p:cNvSpPr>
          <p:nvPr/>
        </p:nvSpPr>
        <p:spPr bwMode="auto">
          <a:xfrm rot="-473338">
            <a:off x="2195513" y="3357563"/>
            <a:ext cx="504825" cy="504825"/>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0999" name="Oval 351"/>
          <p:cNvSpPr>
            <a:spLocks noChangeArrowheads="1"/>
          </p:cNvSpPr>
          <p:nvPr/>
        </p:nvSpPr>
        <p:spPr bwMode="auto">
          <a:xfrm rot="218809">
            <a:off x="2459038" y="2901950"/>
            <a:ext cx="503237" cy="504825"/>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00" name="Oval 354"/>
          <p:cNvSpPr>
            <a:spLocks noChangeArrowheads="1"/>
          </p:cNvSpPr>
          <p:nvPr/>
        </p:nvSpPr>
        <p:spPr bwMode="auto">
          <a:xfrm rot="218809">
            <a:off x="2771775" y="2492375"/>
            <a:ext cx="503238" cy="50323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01" name="Oval 355"/>
          <p:cNvSpPr>
            <a:spLocks noChangeArrowheads="1"/>
          </p:cNvSpPr>
          <p:nvPr/>
        </p:nvSpPr>
        <p:spPr bwMode="auto">
          <a:xfrm rot="218809">
            <a:off x="3132138" y="2060575"/>
            <a:ext cx="574675" cy="5762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1002" name="Oval 356"/>
          <p:cNvSpPr>
            <a:spLocks noChangeArrowheads="1"/>
          </p:cNvSpPr>
          <p:nvPr/>
        </p:nvSpPr>
        <p:spPr bwMode="auto">
          <a:xfrm>
            <a:off x="3563938" y="1484313"/>
            <a:ext cx="792162" cy="79375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59" name="AutoShape 588"/>
          <p:cNvSpPr>
            <a:spLocks noChangeArrowheads="1"/>
          </p:cNvSpPr>
          <p:nvPr/>
        </p:nvSpPr>
        <p:spPr bwMode="auto">
          <a:xfrm>
            <a:off x="4500563" y="1412875"/>
            <a:ext cx="215900" cy="865188"/>
          </a:xfrm>
          <a:prstGeom prst="moon">
            <a:avLst>
              <a:gd name="adj" fmla="val 50000"/>
            </a:avLst>
          </a:prstGeom>
          <a:solidFill>
            <a:srgbClr val="FF3399"/>
          </a:solidFill>
          <a:ln w="9525">
            <a:noFill/>
            <a:miter lim="800000"/>
            <a:headEnd/>
            <a:tailEnd/>
          </a:ln>
          <a:effectLst>
            <a:prstShdw prst="shdw17" dist="17961" dir="2700000">
              <a:srgbClr val="991F5C"/>
            </a:prstShdw>
          </a:effectLst>
        </p:spPr>
        <p:txBody>
          <a:bodyPr wrap="none" anchor="ctr"/>
          <a:lstStyle/>
          <a:p>
            <a:endParaRPr lang="fr-FR" sz="1800">
              <a:solidFill>
                <a:schemeClr val="tx1"/>
              </a:solidFill>
              <a:latin typeface="Arial" charset="0"/>
            </a:endParaRPr>
          </a:p>
        </p:txBody>
      </p:sp>
      <p:sp>
        <p:nvSpPr>
          <p:cNvPr id="34860" name="Oval 356"/>
          <p:cNvSpPr>
            <a:spLocks noChangeArrowheads="1"/>
          </p:cNvSpPr>
          <p:nvPr/>
        </p:nvSpPr>
        <p:spPr bwMode="auto">
          <a:xfrm>
            <a:off x="5219700" y="1700213"/>
            <a:ext cx="647700" cy="433387"/>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61" name="Oval 356"/>
          <p:cNvSpPr>
            <a:spLocks noChangeArrowheads="1"/>
          </p:cNvSpPr>
          <p:nvPr/>
        </p:nvSpPr>
        <p:spPr bwMode="auto">
          <a:xfrm>
            <a:off x="6011863" y="1557338"/>
            <a:ext cx="863600" cy="649287"/>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62" name="Oval 356"/>
          <p:cNvSpPr>
            <a:spLocks noChangeArrowheads="1"/>
          </p:cNvSpPr>
          <p:nvPr/>
        </p:nvSpPr>
        <p:spPr bwMode="auto">
          <a:xfrm>
            <a:off x="7019925" y="1557338"/>
            <a:ext cx="863600" cy="649287"/>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63" name="Oval 356"/>
          <p:cNvSpPr>
            <a:spLocks noChangeArrowheads="1"/>
          </p:cNvSpPr>
          <p:nvPr/>
        </p:nvSpPr>
        <p:spPr bwMode="auto">
          <a:xfrm>
            <a:off x="7956550" y="1557338"/>
            <a:ext cx="863600" cy="649287"/>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34864" name="Freeform 20"/>
          <p:cNvSpPr>
            <a:spLocks/>
          </p:cNvSpPr>
          <p:nvPr/>
        </p:nvSpPr>
        <p:spPr bwMode="auto">
          <a:xfrm>
            <a:off x="5867400" y="3860800"/>
            <a:ext cx="1368425" cy="876300"/>
          </a:xfrm>
          <a:custGeom>
            <a:avLst/>
            <a:gdLst>
              <a:gd name="T0" fmla="*/ 2147483647 w 578"/>
              <a:gd name="T1" fmla="*/ 2147483647 h 415"/>
              <a:gd name="T2" fmla="*/ 2147483647 w 578"/>
              <a:gd name="T3" fmla="*/ 2147483647 h 415"/>
              <a:gd name="T4" fmla="*/ 2147483647 w 578"/>
              <a:gd name="T5" fmla="*/ 2147483647 h 415"/>
              <a:gd name="T6" fmla="*/ 2147483647 w 578"/>
              <a:gd name="T7" fmla="*/ 2147483647 h 415"/>
              <a:gd name="T8" fmla="*/ 2147483647 w 578"/>
              <a:gd name="T9" fmla="*/ 2147483647 h 415"/>
              <a:gd name="T10" fmla="*/ 2147483647 w 578"/>
              <a:gd name="T11" fmla="*/ 2147483647 h 415"/>
              <a:gd name="T12" fmla="*/ 2147483647 w 578"/>
              <a:gd name="T13" fmla="*/ 2147483647 h 415"/>
              <a:gd name="T14" fmla="*/ 2147483647 w 578"/>
              <a:gd name="T15" fmla="*/ 2147483647 h 415"/>
              <a:gd name="T16" fmla="*/ 2147483647 w 578"/>
              <a:gd name="T17" fmla="*/ 2147483647 h 415"/>
              <a:gd name="T18" fmla="*/ 2147483647 w 578"/>
              <a:gd name="T19" fmla="*/ 2147483647 h 415"/>
              <a:gd name="T20" fmla="*/ 2147483647 w 578"/>
              <a:gd name="T21" fmla="*/ 2147483647 h 415"/>
              <a:gd name="T22" fmla="*/ 2147483647 w 578"/>
              <a:gd name="T23" fmla="*/ 2147483647 h 415"/>
              <a:gd name="T24" fmla="*/ 2147483647 w 578"/>
              <a:gd name="T25" fmla="*/ 2147483647 h 415"/>
              <a:gd name="T26" fmla="*/ 2147483647 w 578"/>
              <a:gd name="T27" fmla="*/ 2147483647 h 415"/>
              <a:gd name="T28" fmla="*/ 2147483647 w 578"/>
              <a:gd name="T29" fmla="*/ 2147483647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8"/>
              <a:gd name="T46" fmla="*/ 0 h 415"/>
              <a:gd name="T47" fmla="*/ 578 w 578"/>
              <a:gd name="T48" fmla="*/ 415 h 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8" h="415">
                <a:moveTo>
                  <a:pt x="386" y="25"/>
                </a:moveTo>
                <a:cubicBezTo>
                  <a:pt x="298" y="28"/>
                  <a:pt x="167" y="0"/>
                  <a:pt x="82" y="57"/>
                </a:cubicBezTo>
                <a:cubicBezTo>
                  <a:pt x="27" y="139"/>
                  <a:pt x="0" y="285"/>
                  <a:pt x="90" y="345"/>
                </a:cubicBezTo>
                <a:cubicBezTo>
                  <a:pt x="118" y="388"/>
                  <a:pt x="163" y="386"/>
                  <a:pt x="210" y="393"/>
                </a:cubicBezTo>
                <a:cubicBezTo>
                  <a:pt x="266" y="412"/>
                  <a:pt x="267" y="415"/>
                  <a:pt x="362" y="393"/>
                </a:cubicBezTo>
                <a:cubicBezTo>
                  <a:pt x="367" y="392"/>
                  <a:pt x="374" y="348"/>
                  <a:pt x="378" y="329"/>
                </a:cubicBezTo>
                <a:cubicBezTo>
                  <a:pt x="373" y="253"/>
                  <a:pt x="397" y="192"/>
                  <a:pt x="322" y="217"/>
                </a:cubicBezTo>
                <a:cubicBezTo>
                  <a:pt x="309" y="257"/>
                  <a:pt x="308" y="283"/>
                  <a:pt x="266" y="297"/>
                </a:cubicBezTo>
                <a:cubicBezTo>
                  <a:pt x="214" y="291"/>
                  <a:pt x="186" y="298"/>
                  <a:pt x="170" y="249"/>
                </a:cubicBezTo>
                <a:cubicBezTo>
                  <a:pt x="183" y="122"/>
                  <a:pt x="171" y="143"/>
                  <a:pt x="314" y="153"/>
                </a:cubicBezTo>
                <a:cubicBezTo>
                  <a:pt x="364" y="170"/>
                  <a:pt x="414" y="188"/>
                  <a:pt x="466" y="201"/>
                </a:cubicBezTo>
                <a:cubicBezTo>
                  <a:pt x="532" y="245"/>
                  <a:pt x="495" y="235"/>
                  <a:pt x="578" y="225"/>
                </a:cubicBezTo>
                <a:cubicBezTo>
                  <a:pt x="575" y="169"/>
                  <a:pt x="577" y="113"/>
                  <a:pt x="570" y="57"/>
                </a:cubicBezTo>
                <a:cubicBezTo>
                  <a:pt x="567" y="32"/>
                  <a:pt x="506" y="17"/>
                  <a:pt x="506" y="17"/>
                </a:cubicBezTo>
                <a:cubicBezTo>
                  <a:pt x="343" y="26"/>
                  <a:pt x="303" y="25"/>
                  <a:pt x="386" y="25"/>
                </a:cubicBezTo>
                <a:close/>
              </a:path>
            </a:pathLst>
          </a:custGeom>
          <a:solidFill>
            <a:srgbClr val="CC0000"/>
          </a:solidFill>
          <a:ln w="9525">
            <a:solidFill>
              <a:schemeClr val="tx1"/>
            </a:solidFill>
            <a:round/>
            <a:headEnd/>
            <a:tailEnd/>
          </a:ln>
        </p:spPr>
        <p:txBody>
          <a:bodyPr/>
          <a:lstStyle/>
          <a:p>
            <a:endParaRPr lang="fr-FR"/>
          </a:p>
        </p:txBody>
      </p:sp>
      <p:sp>
        <p:nvSpPr>
          <p:cNvPr id="34865" name="Line 596"/>
          <p:cNvSpPr>
            <a:spLocks noChangeShapeType="1"/>
          </p:cNvSpPr>
          <p:nvPr/>
        </p:nvSpPr>
        <p:spPr bwMode="auto">
          <a:xfrm flipV="1">
            <a:off x="6516688" y="3284538"/>
            <a:ext cx="0" cy="576262"/>
          </a:xfrm>
          <a:prstGeom prst="line">
            <a:avLst/>
          </a:prstGeom>
          <a:noFill/>
          <a:ln w="9525">
            <a:solidFill>
              <a:schemeClr val="bg1"/>
            </a:solidFill>
            <a:round/>
            <a:headEnd/>
            <a:tailEnd type="triangle" w="med" len="med"/>
          </a:ln>
        </p:spPr>
        <p:txBody>
          <a:bodyPr/>
          <a:lstStyle/>
          <a:p>
            <a:endParaRPr lang="fr-FR"/>
          </a:p>
        </p:txBody>
      </p:sp>
      <p:sp>
        <p:nvSpPr>
          <p:cNvPr id="34866" name="Text Box 597"/>
          <p:cNvSpPr txBox="1">
            <a:spLocks noChangeArrowheads="1"/>
          </p:cNvSpPr>
          <p:nvPr/>
        </p:nvSpPr>
        <p:spPr bwMode="auto">
          <a:xfrm>
            <a:off x="6156325" y="2852738"/>
            <a:ext cx="663575" cy="376237"/>
          </a:xfrm>
          <a:prstGeom prst="rect">
            <a:avLst/>
          </a:prstGeom>
          <a:noFill/>
          <a:ln w="9525">
            <a:solidFill>
              <a:schemeClr val="bg1"/>
            </a:solidFill>
            <a:miter lim="800000"/>
            <a:headEnd/>
            <a:tailEnd/>
          </a:ln>
        </p:spPr>
        <p:txBody>
          <a:bodyPr wrap="none">
            <a:spAutoFit/>
          </a:bodyPr>
          <a:lstStyle/>
          <a:p>
            <a:r>
              <a:rPr lang="fr-BE" sz="1800">
                <a:latin typeface="Arial" charset="0"/>
              </a:rPr>
              <a:t>PGF</a:t>
            </a:r>
            <a:endParaRPr lang="fr-FR" sz="1800">
              <a:latin typeface="Arial" charset="0"/>
            </a:endParaRPr>
          </a:p>
        </p:txBody>
      </p:sp>
      <p:sp>
        <p:nvSpPr>
          <p:cNvPr id="34868" name="Freeform 20"/>
          <p:cNvSpPr>
            <a:spLocks/>
          </p:cNvSpPr>
          <p:nvPr/>
        </p:nvSpPr>
        <p:spPr bwMode="auto">
          <a:xfrm>
            <a:off x="7740650" y="3213100"/>
            <a:ext cx="1008063" cy="731838"/>
          </a:xfrm>
          <a:custGeom>
            <a:avLst/>
            <a:gdLst>
              <a:gd name="T0" fmla="*/ 2147483647 w 578"/>
              <a:gd name="T1" fmla="*/ 2147483647 h 415"/>
              <a:gd name="T2" fmla="*/ 2147483647 w 578"/>
              <a:gd name="T3" fmla="*/ 2147483647 h 415"/>
              <a:gd name="T4" fmla="*/ 2147483647 w 578"/>
              <a:gd name="T5" fmla="*/ 2147483647 h 415"/>
              <a:gd name="T6" fmla="*/ 2147483647 w 578"/>
              <a:gd name="T7" fmla="*/ 2147483647 h 415"/>
              <a:gd name="T8" fmla="*/ 2147483647 w 578"/>
              <a:gd name="T9" fmla="*/ 2147483647 h 415"/>
              <a:gd name="T10" fmla="*/ 2147483647 w 578"/>
              <a:gd name="T11" fmla="*/ 2147483647 h 415"/>
              <a:gd name="T12" fmla="*/ 2147483647 w 578"/>
              <a:gd name="T13" fmla="*/ 2147483647 h 415"/>
              <a:gd name="T14" fmla="*/ 2147483647 w 578"/>
              <a:gd name="T15" fmla="*/ 2147483647 h 415"/>
              <a:gd name="T16" fmla="*/ 2147483647 w 578"/>
              <a:gd name="T17" fmla="*/ 2147483647 h 415"/>
              <a:gd name="T18" fmla="*/ 2147483647 w 578"/>
              <a:gd name="T19" fmla="*/ 2147483647 h 415"/>
              <a:gd name="T20" fmla="*/ 2147483647 w 578"/>
              <a:gd name="T21" fmla="*/ 2147483647 h 415"/>
              <a:gd name="T22" fmla="*/ 2147483647 w 578"/>
              <a:gd name="T23" fmla="*/ 2147483647 h 415"/>
              <a:gd name="T24" fmla="*/ 2147483647 w 578"/>
              <a:gd name="T25" fmla="*/ 2147483647 h 415"/>
              <a:gd name="T26" fmla="*/ 2147483647 w 578"/>
              <a:gd name="T27" fmla="*/ 2147483647 h 415"/>
              <a:gd name="T28" fmla="*/ 2147483647 w 578"/>
              <a:gd name="T29" fmla="*/ 2147483647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8"/>
              <a:gd name="T46" fmla="*/ 0 h 415"/>
              <a:gd name="T47" fmla="*/ 578 w 578"/>
              <a:gd name="T48" fmla="*/ 415 h 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8" h="415">
                <a:moveTo>
                  <a:pt x="386" y="25"/>
                </a:moveTo>
                <a:cubicBezTo>
                  <a:pt x="298" y="28"/>
                  <a:pt x="167" y="0"/>
                  <a:pt x="82" y="57"/>
                </a:cubicBezTo>
                <a:cubicBezTo>
                  <a:pt x="27" y="139"/>
                  <a:pt x="0" y="285"/>
                  <a:pt x="90" y="345"/>
                </a:cubicBezTo>
                <a:cubicBezTo>
                  <a:pt x="118" y="388"/>
                  <a:pt x="163" y="386"/>
                  <a:pt x="210" y="393"/>
                </a:cubicBezTo>
                <a:cubicBezTo>
                  <a:pt x="266" y="412"/>
                  <a:pt x="267" y="415"/>
                  <a:pt x="362" y="393"/>
                </a:cubicBezTo>
                <a:cubicBezTo>
                  <a:pt x="367" y="392"/>
                  <a:pt x="374" y="348"/>
                  <a:pt x="378" y="329"/>
                </a:cubicBezTo>
                <a:cubicBezTo>
                  <a:pt x="373" y="253"/>
                  <a:pt x="397" y="192"/>
                  <a:pt x="322" y="217"/>
                </a:cubicBezTo>
                <a:cubicBezTo>
                  <a:pt x="309" y="257"/>
                  <a:pt x="308" y="283"/>
                  <a:pt x="266" y="297"/>
                </a:cubicBezTo>
                <a:cubicBezTo>
                  <a:pt x="214" y="291"/>
                  <a:pt x="186" y="298"/>
                  <a:pt x="170" y="249"/>
                </a:cubicBezTo>
                <a:cubicBezTo>
                  <a:pt x="183" y="122"/>
                  <a:pt x="171" y="143"/>
                  <a:pt x="314" y="153"/>
                </a:cubicBezTo>
                <a:cubicBezTo>
                  <a:pt x="364" y="170"/>
                  <a:pt x="414" y="188"/>
                  <a:pt x="466" y="201"/>
                </a:cubicBezTo>
                <a:cubicBezTo>
                  <a:pt x="532" y="245"/>
                  <a:pt x="495" y="235"/>
                  <a:pt x="578" y="225"/>
                </a:cubicBezTo>
                <a:cubicBezTo>
                  <a:pt x="575" y="169"/>
                  <a:pt x="577" y="113"/>
                  <a:pt x="570" y="57"/>
                </a:cubicBezTo>
                <a:cubicBezTo>
                  <a:pt x="567" y="32"/>
                  <a:pt x="506" y="17"/>
                  <a:pt x="506" y="17"/>
                </a:cubicBezTo>
                <a:cubicBezTo>
                  <a:pt x="343" y="26"/>
                  <a:pt x="303" y="25"/>
                  <a:pt x="386" y="25"/>
                </a:cubicBezTo>
                <a:close/>
              </a:path>
            </a:pathLst>
          </a:custGeom>
          <a:solidFill>
            <a:srgbClr val="008000"/>
          </a:solidFill>
          <a:ln w="9525">
            <a:solidFill>
              <a:schemeClr val="tx1"/>
            </a:solidFill>
            <a:round/>
            <a:headEnd/>
            <a:tailEnd/>
          </a:ln>
        </p:spPr>
        <p:txBody>
          <a:bodyPr/>
          <a:lstStyle/>
          <a:p>
            <a:endParaRPr lang="fr-FR"/>
          </a:p>
        </p:txBody>
      </p:sp>
      <p:sp>
        <p:nvSpPr>
          <p:cNvPr id="34869" name="Text Box 600"/>
          <p:cNvSpPr txBox="1">
            <a:spLocks noChangeArrowheads="1"/>
          </p:cNvSpPr>
          <p:nvPr/>
        </p:nvSpPr>
        <p:spPr bwMode="auto">
          <a:xfrm>
            <a:off x="7812088" y="2708275"/>
            <a:ext cx="1171575" cy="376238"/>
          </a:xfrm>
          <a:prstGeom prst="rect">
            <a:avLst/>
          </a:prstGeom>
          <a:noFill/>
          <a:ln w="9525">
            <a:solidFill>
              <a:schemeClr val="bg1"/>
            </a:solidFill>
            <a:miter lim="800000"/>
            <a:headEnd/>
            <a:tailEnd/>
          </a:ln>
        </p:spPr>
        <p:txBody>
          <a:bodyPr wrap="none">
            <a:spAutoFit/>
          </a:bodyPr>
          <a:lstStyle/>
          <a:p>
            <a:r>
              <a:rPr lang="fr-BE" sz="1800">
                <a:latin typeface="Arial" charset="0"/>
              </a:rPr>
              <a:t>Pyometra</a:t>
            </a:r>
            <a:endParaRPr lang="fr-FR" sz="1800">
              <a:latin typeface="Arial" charset="0"/>
            </a:endParaRPr>
          </a:p>
        </p:txBody>
      </p:sp>
      <p:sp>
        <p:nvSpPr>
          <p:cNvPr id="34870" name="Line 601"/>
          <p:cNvSpPr>
            <a:spLocks noChangeShapeType="1"/>
          </p:cNvSpPr>
          <p:nvPr/>
        </p:nvSpPr>
        <p:spPr bwMode="auto">
          <a:xfrm flipH="1">
            <a:off x="7308850" y="3644900"/>
            <a:ext cx="431800" cy="288925"/>
          </a:xfrm>
          <a:prstGeom prst="line">
            <a:avLst/>
          </a:prstGeom>
          <a:noFill/>
          <a:ln w="9525">
            <a:solidFill>
              <a:schemeClr val="bg1"/>
            </a:solidFill>
            <a:round/>
            <a:headEnd/>
            <a:tailEnd type="triangle" w="med" len="med"/>
          </a:ln>
        </p:spPr>
        <p:txBody>
          <a:bodyPr/>
          <a:lstStyle/>
          <a:p>
            <a:endParaRPr lang="fr-FR"/>
          </a:p>
        </p:txBody>
      </p:sp>
      <p:sp>
        <p:nvSpPr>
          <p:cNvPr id="34871" name="Line 602"/>
          <p:cNvSpPr>
            <a:spLocks noChangeShapeType="1"/>
          </p:cNvSpPr>
          <p:nvPr/>
        </p:nvSpPr>
        <p:spPr bwMode="auto">
          <a:xfrm flipH="1">
            <a:off x="6084888" y="2565400"/>
            <a:ext cx="719137" cy="935038"/>
          </a:xfrm>
          <a:prstGeom prst="line">
            <a:avLst/>
          </a:prstGeom>
          <a:noFill/>
          <a:ln w="28575">
            <a:solidFill>
              <a:srgbClr val="FF0000"/>
            </a:solidFill>
            <a:round/>
            <a:headEnd/>
            <a:tailEnd/>
          </a:ln>
        </p:spPr>
        <p:txBody>
          <a:bodyPr/>
          <a:lstStyle/>
          <a:p>
            <a:endParaRPr lang="fr-FR"/>
          </a:p>
        </p:txBody>
      </p:sp>
      <p:sp>
        <p:nvSpPr>
          <p:cNvPr id="34872" name="Line 603"/>
          <p:cNvSpPr>
            <a:spLocks noChangeShapeType="1"/>
          </p:cNvSpPr>
          <p:nvPr/>
        </p:nvSpPr>
        <p:spPr bwMode="auto">
          <a:xfrm>
            <a:off x="6154738" y="2636838"/>
            <a:ext cx="865187" cy="863600"/>
          </a:xfrm>
          <a:prstGeom prst="line">
            <a:avLst/>
          </a:prstGeom>
          <a:noFill/>
          <a:ln w="28575">
            <a:solidFill>
              <a:srgbClr val="FF0000"/>
            </a:solidFill>
            <a:round/>
            <a:headEnd/>
            <a:tailEnd/>
          </a:ln>
        </p:spPr>
        <p:txBody>
          <a:bodyPr/>
          <a:lstStyle/>
          <a:p>
            <a:endParaRPr lang="fr-FR"/>
          </a:p>
        </p:txBody>
      </p:sp>
      <p:sp>
        <p:nvSpPr>
          <p:cNvPr id="34873" name="Line 606"/>
          <p:cNvSpPr>
            <a:spLocks noChangeShapeType="1"/>
          </p:cNvSpPr>
          <p:nvPr/>
        </p:nvSpPr>
        <p:spPr bwMode="auto">
          <a:xfrm>
            <a:off x="4932363" y="2349500"/>
            <a:ext cx="3743325" cy="0"/>
          </a:xfrm>
          <a:prstGeom prst="line">
            <a:avLst/>
          </a:prstGeom>
          <a:noFill/>
          <a:ln w="9525">
            <a:solidFill>
              <a:schemeClr val="bg1"/>
            </a:solidFill>
            <a:round/>
            <a:headEnd/>
            <a:tailEnd/>
          </a:ln>
        </p:spPr>
        <p:txBody>
          <a:bodyPr/>
          <a:lstStyle/>
          <a:p>
            <a:endParaRPr lang="fr-FR"/>
          </a:p>
        </p:txBody>
      </p:sp>
      <p:sp>
        <p:nvSpPr>
          <p:cNvPr id="34874" name="Line 607"/>
          <p:cNvSpPr>
            <a:spLocks noChangeShapeType="1"/>
          </p:cNvSpPr>
          <p:nvPr/>
        </p:nvSpPr>
        <p:spPr bwMode="auto">
          <a:xfrm flipV="1">
            <a:off x="4932363" y="549275"/>
            <a:ext cx="863600" cy="1800225"/>
          </a:xfrm>
          <a:prstGeom prst="line">
            <a:avLst/>
          </a:prstGeom>
          <a:noFill/>
          <a:ln w="9525">
            <a:solidFill>
              <a:srgbClr val="FFFF00"/>
            </a:solidFill>
            <a:round/>
            <a:headEnd/>
            <a:tailEnd/>
          </a:ln>
        </p:spPr>
        <p:txBody>
          <a:bodyPr/>
          <a:lstStyle/>
          <a:p>
            <a:endParaRPr lang="fr-FR"/>
          </a:p>
        </p:txBody>
      </p:sp>
      <p:sp>
        <p:nvSpPr>
          <p:cNvPr id="34875" name="Line 608"/>
          <p:cNvSpPr>
            <a:spLocks noChangeShapeType="1"/>
          </p:cNvSpPr>
          <p:nvPr/>
        </p:nvSpPr>
        <p:spPr bwMode="auto">
          <a:xfrm>
            <a:off x="5795963" y="549275"/>
            <a:ext cx="2736850" cy="0"/>
          </a:xfrm>
          <a:prstGeom prst="line">
            <a:avLst/>
          </a:prstGeom>
          <a:noFill/>
          <a:ln w="9525">
            <a:solidFill>
              <a:srgbClr val="FFFF00"/>
            </a:solidFill>
            <a:round/>
            <a:headEnd/>
            <a:tailEnd/>
          </a:ln>
        </p:spPr>
        <p:txBody>
          <a:bodyPr/>
          <a:lstStyle/>
          <a:p>
            <a:endParaRPr lang="fr-FR"/>
          </a:p>
        </p:txBody>
      </p:sp>
      <p:pic>
        <p:nvPicPr>
          <p:cNvPr id="34876" name="Picture 268" descr="dia0034"/>
          <p:cNvPicPr>
            <a:picLocks noChangeAspect="1" noChangeArrowheads="1"/>
          </p:cNvPicPr>
          <p:nvPr/>
        </p:nvPicPr>
        <p:blipFill>
          <a:blip r:embed="rId3" cstate="print"/>
          <a:srcRect/>
          <a:stretch>
            <a:fillRect/>
          </a:stretch>
        </p:blipFill>
        <p:spPr bwMode="auto">
          <a:xfrm>
            <a:off x="7524750" y="4292600"/>
            <a:ext cx="1320800" cy="1944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8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8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8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8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48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872"/>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34866"/>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348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9" grpId="0" animBg="1"/>
      <p:bldP spid="34860" grpId="0" animBg="1"/>
      <p:bldP spid="34861" grpId="0" animBg="1"/>
      <p:bldP spid="34862" grpId="0" animBg="1"/>
      <p:bldP spid="34863" grpId="0" animBg="1"/>
      <p:bldP spid="34864" grpId="0" animBg="1"/>
      <p:bldP spid="34865" grpId="0" animBg="1"/>
      <p:bldP spid="34865" grpId="1" animBg="1"/>
      <p:bldP spid="34866" grpId="0" animBg="1"/>
      <p:bldP spid="34866" grpId="1" animBg="1"/>
      <p:bldP spid="34868" grpId="0" animBg="1"/>
      <p:bldP spid="34869" grpId="0" animBg="1"/>
      <p:bldP spid="34870" grpId="0" animBg="1"/>
      <p:bldP spid="34871" grpId="0" animBg="1"/>
      <p:bldP spid="34872" grpId="0" animBg="1"/>
      <p:bldP spid="34872" grpId="1" animBg="1"/>
      <p:bldP spid="34873" grpId="0" animBg="1"/>
      <p:bldP spid="34874" grpId="0" animBg="1"/>
      <p:bldP spid="348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0"/>
          <p:cNvGrpSpPr>
            <a:grpSpLocks/>
          </p:cNvGrpSpPr>
          <p:nvPr/>
        </p:nvGrpSpPr>
        <p:grpSpPr bwMode="auto">
          <a:xfrm>
            <a:off x="900113" y="1484313"/>
            <a:ext cx="2232025" cy="1944687"/>
            <a:chOff x="1474" y="2341"/>
            <a:chExt cx="1095" cy="997"/>
          </a:xfrm>
        </p:grpSpPr>
        <p:grpSp>
          <p:nvGrpSpPr>
            <p:cNvPr id="43483" name="Group 160"/>
            <p:cNvGrpSpPr>
              <a:grpSpLocks/>
            </p:cNvGrpSpPr>
            <p:nvPr/>
          </p:nvGrpSpPr>
          <p:grpSpPr bwMode="auto">
            <a:xfrm>
              <a:off x="1474" y="3304"/>
              <a:ext cx="59" cy="34"/>
              <a:chOff x="2381" y="2024"/>
              <a:chExt cx="271" cy="136"/>
            </a:xfrm>
          </p:grpSpPr>
          <p:sp>
            <p:nvSpPr>
              <p:cNvPr id="43580"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81"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82"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83"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84"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84" name="Group 174"/>
            <p:cNvGrpSpPr>
              <a:grpSpLocks/>
            </p:cNvGrpSpPr>
            <p:nvPr/>
          </p:nvGrpSpPr>
          <p:grpSpPr bwMode="auto">
            <a:xfrm>
              <a:off x="1533" y="3304"/>
              <a:ext cx="59" cy="34"/>
              <a:chOff x="2381" y="2024"/>
              <a:chExt cx="271" cy="136"/>
            </a:xfrm>
          </p:grpSpPr>
          <p:sp>
            <p:nvSpPr>
              <p:cNvPr id="43575"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76"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77"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78"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79"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85" name="Group 180"/>
            <p:cNvGrpSpPr>
              <a:grpSpLocks/>
            </p:cNvGrpSpPr>
            <p:nvPr/>
          </p:nvGrpSpPr>
          <p:grpSpPr bwMode="auto">
            <a:xfrm>
              <a:off x="1770" y="3304"/>
              <a:ext cx="59" cy="34"/>
              <a:chOff x="2381" y="2024"/>
              <a:chExt cx="271" cy="136"/>
            </a:xfrm>
          </p:grpSpPr>
          <p:sp>
            <p:nvSpPr>
              <p:cNvPr id="43570"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71"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72"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73"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74"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86" name="Group 186"/>
            <p:cNvGrpSpPr>
              <a:grpSpLocks/>
            </p:cNvGrpSpPr>
            <p:nvPr/>
          </p:nvGrpSpPr>
          <p:grpSpPr bwMode="auto">
            <a:xfrm>
              <a:off x="1652" y="3304"/>
              <a:ext cx="59" cy="34"/>
              <a:chOff x="2381" y="2024"/>
              <a:chExt cx="271" cy="136"/>
            </a:xfrm>
          </p:grpSpPr>
          <p:sp>
            <p:nvSpPr>
              <p:cNvPr id="43565"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66"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67"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68"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69"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87" name="Group 192"/>
            <p:cNvGrpSpPr>
              <a:grpSpLocks/>
            </p:cNvGrpSpPr>
            <p:nvPr/>
          </p:nvGrpSpPr>
          <p:grpSpPr bwMode="auto">
            <a:xfrm>
              <a:off x="1711" y="3304"/>
              <a:ext cx="59" cy="34"/>
              <a:chOff x="2381" y="2024"/>
              <a:chExt cx="271" cy="136"/>
            </a:xfrm>
          </p:grpSpPr>
          <p:sp>
            <p:nvSpPr>
              <p:cNvPr id="43560"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61"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62"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63"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64"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88" name="Group 198"/>
            <p:cNvGrpSpPr>
              <a:grpSpLocks/>
            </p:cNvGrpSpPr>
            <p:nvPr/>
          </p:nvGrpSpPr>
          <p:grpSpPr bwMode="auto">
            <a:xfrm>
              <a:off x="1592" y="3304"/>
              <a:ext cx="60" cy="34"/>
              <a:chOff x="2381" y="2024"/>
              <a:chExt cx="271" cy="136"/>
            </a:xfrm>
          </p:grpSpPr>
          <p:sp>
            <p:nvSpPr>
              <p:cNvPr id="43555"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56"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57"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58"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59"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89" name="Group 216"/>
            <p:cNvGrpSpPr>
              <a:grpSpLocks/>
            </p:cNvGrpSpPr>
            <p:nvPr/>
          </p:nvGrpSpPr>
          <p:grpSpPr bwMode="auto">
            <a:xfrm>
              <a:off x="2007" y="3304"/>
              <a:ext cx="59" cy="34"/>
              <a:chOff x="2381" y="2024"/>
              <a:chExt cx="271" cy="136"/>
            </a:xfrm>
          </p:grpSpPr>
          <p:sp>
            <p:nvSpPr>
              <p:cNvPr id="43550"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51"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52"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53"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54"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90" name="Group 222"/>
            <p:cNvGrpSpPr>
              <a:grpSpLocks/>
            </p:cNvGrpSpPr>
            <p:nvPr/>
          </p:nvGrpSpPr>
          <p:grpSpPr bwMode="auto">
            <a:xfrm>
              <a:off x="1948" y="3304"/>
              <a:ext cx="59" cy="34"/>
              <a:chOff x="2381" y="2024"/>
              <a:chExt cx="271" cy="136"/>
            </a:xfrm>
          </p:grpSpPr>
          <p:sp>
            <p:nvSpPr>
              <p:cNvPr id="43545"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46"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47"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48"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49"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91" name="Group 228"/>
            <p:cNvGrpSpPr>
              <a:grpSpLocks/>
            </p:cNvGrpSpPr>
            <p:nvPr/>
          </p:nvGrpSpPr>
          <p:grpSpPr bwMode="auto">
            <a:xfrm>
              <a:off x="1888" y="3304"/>
              <a:ext cx="60" cy="34"/>
              <a:chOff x="2381" y="2024"/>
              <a:chExt cx="271" cy="136"/>
            </a:xfrm>
          </p:grpSpPr>
          <p:sp>
            <p:nvSpPr>
              <p:cNvPr id="43540"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41"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42"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43"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44"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92" name="Group 234"/>
            <p:cNvGrpSpPr>
              <a:grpSpLocks/>
            </p:cNvGrpSpPr>
            <p:nvPr/>
          </p:nvGrpSpPr>
          <p:grpSpPr bwMode="auto">
            <a:xfrm>
              <a:off x="1829" y="3304"/>
              <a:ext cx="59" cy="34"/>
              <a:chOff x="2381" y="2024"/>
              <a:chExt cx="271" cy="136"/>
            </a:xfrm>
          </p:grpSpPr>
          <p:sp>
            <p:nvSpPr>
              <p:cNvPr id="43535"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36"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37"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38"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39"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493" name="Oval 173"/>
            <p:cNvSpPr>
              <a:spLocks noChangeArrowheads="1"/>
            </p:cNvSpPr>
            <p:nvPr/>
          </p:nvSpPr>
          <p:spPr bwMode="auto">
            <a:xfrm>
              <a:off x="1577" y="2908"/>
              <a:ext cx="89" cy="104"/>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3494" name="Group 342"/>
            <p:cNvGrpSpPr>
              <a:grpSpLocks/>
            </p:cNvGrpSpPr>
            <p:nvPr/>
          </p:nvGrpSpPr>
          <p:grpSpPr bwMode="auto">
            <a:xfrm>
              <a:off x="1489" y="3201"/>
              <a:ext cx="74" cy="103"/>
              <a:chOff x="975" y="3158"/>
              <a:chExt cx="227" cy="272"/>
            </a:xfrm>
          </p:grpSpPr>
          <p:sp>
            <p:nvSpPr>
              <p:cNvPr id="43526"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27"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28"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29"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30"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31"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32"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33"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34"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495" name="Oval 330"/>
            <p:cNvSpPr>
              <a:spLocks noChangeArrowheads="1"/>
            </p:cNvSpPr>
            <p:nvPr/>
          </p:nvSpPr>
          <p:spPr bwMode="auto">
            <a:xfrm>
              <a:off x="1474" y="3149"/>
              <a:ext cx="59" cy="69"/>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3496" name="Group 343"/>
            <p:cNvGrpSpPr>
              <a:grpSpLocks/>
            </p:cNvGrpSpPr>
            <p:nvPr/>
          </p:nvGrpSpPr>
          <p:grpSpPr bwMode="auto">
            <a:xfrm>
              <a:off x="1503" y="2995"/>
              <a:ext cx="148" cy="223"/>
              <a:chOff x="975" y="2614"/>
              <a:chExt cx="453" cy="589"/>
            </a:xfrm>
          </p:grpSpPr>
          <p:sp>
            <p:nvSpPr>
              <p:cNvPr id="43517"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18"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19"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20"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21"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22"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23"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24"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25"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97" name="Group 348"/>
            <p:cNvGrpSpPr>
              <a:grpSpLocks/>
            </p:cNvGrpSpPr>
            <p:nvPr/>
          </p:nvGrpSpPr>
          <p:grpSpPr bwMode="auto">
            <a:xfrm>
              <a:off x="1637" y="2995"/>
              <a:ext cx="89" cy="51"/>
              <a:chOff x="1429" y="2614"/>
              <a:chExt cx="272" cy="136"/>
            </a:xfrm>
          </p:grpSpPr>
          <p:sp>
            <p:nvSpPr>
              <p:cNvPr id="43515"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16"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498" name="Group 349"/>
            <p:cNvGrpSpPr>
              <a:grpSpLocks/>
            </p:cNvGrpSpPr>
            <p:nvPr/>
          </p:nvGrpSpPr>
          <p:grpSpPr bwMode="auto">
            <a:xfrm>
              <a:off x="1726" y="3012"/>
              <a:ext cx="222" cy="257"/>
              <a:chOff x="1701" y="2659"/>
              <a:chExt cx="680" cy="680"/>
            </a:xfrm>
          </p:grpSpPr>
          <p:sp>
            <p:nvSpPr>
              <p:cNvPr id="43508"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09"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10"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11"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12"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13"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14"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499" name="Oval 346"/>
            <p:cNvSpPr>
              <a:spLocks noChangeArrowheads="1"/>
            </p:cNvSpPr>
            <p:nvPr/>
          </p:nvSpPr>
          <p:spPr bwMode="auto">
            <a:xfrm rot="-473338">
              <a:off x="1622" y="2805"/>
              <a:ext cx="104" cy="121"/>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00" name="Oval 351"/>
            <p:cNvSpPr>
              <a:spLocks noChangeArrowheads="1"/>
            </p:cNvSpPr>
            <p:nvPr/>
          </p:nvSpPr>
          <p:spPr bwMode="auto">
            <a:xfrm rot="218809">
              <a:off x="1676" y="2697"/>
              <a:ext cx="103" cy="1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01" name="Oval 354"/>
            <p:cNvSpPr>
              <a:spLocks noChangeArrowheads="1"/>
            </p:cNvSpPr>
            <p:nvPr/>
          </p:nvSpPr>
          <p:spPr bwMode="auto">
            <a:xfrm rot="218809">
              <a:off x="1740" y="2599"/>
              <a:ext cx="104" cy="1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02" name="Oval 355"/>
            <p:cNvSpPr>
              <a:spLocks noChangeArrowheads="1"/>
            </p:cNvSpPr>
            <p:nvPr/>
          </p:nvSpPr>
          <p:spPr bwMode="auto">
            <a:xfrm rot="218809">
              <a:off x="1814" y="2496"/>
              <a:ext cx="119" cy="13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03" name="Oval 356"/>
            <p:cNvSpPr>
              <a:spLocks noChangeArrowheads="1"/>
            </p:cNvSpPr>
            <p:nvPr/>
          </p:nvSpPr>
          <p:spPr bwMode="auto">
            <a:xfrm>
              <a:off x="1903" y="2358"/>
              <a:ext cx="163" cy="19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04" name="AutoShape 109"/>
            <p:cNvSpPr>
              <a:spLocks noChangeArrowheads="1"/>
            </p:cNvSpPr>
            <p:nvPr/>
          </p:nvSpPr>
          <p:spPr bwMode="auto">
            <a:xfrm>
              <a:off x="2096" y="2341"/>
              <a:ext cx="44" cy="207"/>
            </a:xfrm>
            <a:prstGeom prst="moon">
              <a:avLst>
                <a:gd name="adj" fmla="val 50000"/>
              </a:avLst>
            </a:prstGeom>
            <a:solidFill>
              <a:srgbClr val="FF3399"/>
            </a:solidFill>
            <a:ln w="9525">
              <a:noFill/>
              <a:miter lim="800000"/>
              <a:headEnd/>
              <a:tailEnd/>
            </a:ln>
            <a:effectLst>
              <a:prstShdw prst="shdw17" dist="17961" dir="2700000">
                <a:srgbClr val="991F5C"/>
              </a:prstShdw>
            </a:effectLst>
          </p:spPr>
          <p:txBody>
            <a:bodyPr wrap="none" anchor="ctr"/>
            <a:lstStyle/>
            <a:p>
              <a:endParaRPr lang="fr-FR" sz="1800">
                <a:solidFill>
                  <a:schemeClr val="tx1"/>
                </a:solidFill>
                <a:latin typeface="Arial" charset="0"/>
              </a:endParaRPr>
            </a:p>
          </p:txBody>
        </p:sp>
        <p:sp>
          <p:nvSpPr>
            <p:cNvPr id="43505" name="Oval 356"/>
            <p:cNvSpPr>
              <a:spLocks noChangeArrowheads="1"/>
            </p:cNvSpPr>
            <p:nvPr/>
          </p:nvSpPr>
          <p:spPr bwMode="auto">
            <a:xfrm>
              <a:off x="2155" y="2393"/>
              <a:ext cx="133" cy="103"/>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06" name="Oval 356"/>
            <p:cNvSpPr>
              <a:spLocks noChangeArrowheads="1"/>
            </p:cNvSpPr>
            <p:nvPr/>
          </p:nvSpPr>
          <p:spPr bwMode="auto">
            <a:xfrm>
              <a:off x="2318" y="2375"/>
              <a:ext cx="177" cy="156"/>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507" name="Text Box 112"/>
            <p:cNvSpPr txBox="1">
              <a:spLocks noChangeArrowheads="1"/>
            </p:cNvSpPr>
            <p:nvPr/>
          </p:nvSpPr>
          <p:spPr bwMode="auto">
            <a:xfrm>
              <a:off x="1869" y="2748"/>
              <a:ext cx="700" cy="334"/>
            </a:xfrm>
            <a:prstGeom prst="rect">
              <a:avLst/>
            </a:prstGeom>
            <a:noFill/>
            <a:ln w="9525">
              <a:solidFill>
                <a:schemeClr val="bg1"/>
              </a:solidFill>
              <a:miter lim="800000"/>
              <a:headEnd/>
              <a:tailEnd/>
            </a:ln>
          </p:spPr>
          <p:txBody>
            <a:bodyPr>
              <a:spAutoFit/>
            </a:bodyPr>
            <a:lstStyle/>
            <a:p>
              <a:r>
                <a:rPr lang="fr-BE" sz="1800">
                  <a:solidFill>
                    <a:schemeClr val="bg2"/>
                  </a:solidFill>
                </a:rPr>
                <a:t>Normal estrous cycle</a:t>
              </a:r>
              <a:endParaRPr lang="fr-FR" sz="1800">
                <a:solidFill>
                  <a:schemeClr val="bg2"/>
                </a:solidFill>
              </a:endParaRPr>
            </a:p>
          </p:txBody>
        </p:sp>
      </p:grpSp>
      <p:grpSp>
        <p:nvGrpSpPr>
          <p:cNvPr id="36867" name="Group 113"/>
          <p:cNvGrpSpPr>
            <a:grpSpLocks/>
          </p:cNvGrpSpPr>
          <p:nvPr/>
        </p:nvGrpSpPr>
        <p:grpSpPr bwMode="auto">
          <a:xfrm>
            <a:off x="4572000" y="1268413"/>
            <a:ext cx="3384550" cy="2160587"/>
            <a:chOff x="3802" y="709"/>
            <a:chExt cx="1391" cy="997"/>
          </a:xfrm>
        </p:grpSpPr>
        <p:grpSp>
          <p:nvGrpSpPr>
            <p:cNvPr id="43386" name="Group 174"/>
            <p:cNvGrpSpPr>
              <a:grpSpLocks/>
            </p:cNvGrpSpPr>
            <p:nvPr/>
          </p:nvGrpSpPr>
          <p:grpSpPr bwMode="auto">
            <a:xfrm>
              <a:off x="3846" y="1672"/>
              <a:ext cx="59" cy="34"/>
              <a:chOff x="2381" y="2024"/>
              <a:chExt cx="271" cy="136"/>
            </a:xfrm>
          </p:grpSpPr>
          <p:sp>
            <p:nvSpPr>
              <p:cNvPr id="43478"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79"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80"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81"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82"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87" name="Group 180"/>
            <p:cNvGrpSpPr>
              <a:grpSpLocks/>
            </p:cNvGrpSpPr>
            <p:nvPr/>
          </p:nvGrpSpPr>
          <p:grpSpPr bwMode="auto">
            <a:xfrm>
              <a:off x="4083" y="1672"/>
              <a:ext cx="59" cy="34"/>
              <a:chOff x="2381" y="2024"/>
              <a:chExt cx="271" cy="136"/>
            </a:xfrm>
          </p:grpSpPr>
          <p:sp>
            <p:nvSpPr>
              <p:cNvPr id="43473"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74"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75"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76"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77"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88" name="Group 186"/>
            <p:cNvGrpSpPr>
              <a:grpSpLocks/>
            </p:cNvGrpSpPr>
            <p:nvPr/>
          </p:nvGrpSpPr>
          <p:grpSpPr bwMode="auto">
            <a:xfrm>
              <a:off x="3965" y="1672"/>
              <a:ext cx="59" cy="34"/>
              <a:chOff x="2381" y="2024"/>
              <a:chExt cx="271" cy="136"/>
            </a:xfrm>
          </p:grpSpPr>
          <p:sp>
            <p:nvSpPr>
              <p:cNvPr id="43468"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69"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70"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71"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72"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89" name="Group 192"/>
            <p:cNvGrpSpPr>
              <a:grpSpLocks/>
            </p:cNvGrpSpPr>
            <p:nvPr/>
          </p:nvGrpSpPr>
          <p:grpSpPr bwMode="auto">
            <a:xfrm>
              <a:off x="4024" y="1672"/>
              <a:ext cx="59" cy="34"/>
              <a:chOff x="2381" y="2024"/>
              <a:chExt cx="271" cy="136"/>
            </a:xfrm>
          </p:grpSpPr>
          <p:sp>
            <p:nvSpPr>
              <p:cNvPr id="43463"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64"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65"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66"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67"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90" name="Group 198"/>
            <p:cNvGrpSpPr>
              <a:grpSpLocks/>
            </p:cNvGrpSpPr>
            <p:nvPr/>
          </p:nvGrpSpPr>
          <p:grpSpPr bwMode="auto">
            <a:xfrm>
              <a:off x="3905" y="1672"/>
              <a:ext cx="60" cy="34"/>
              <a:chOff x="2381" y="2024"/>
              <a:chExt cx="271" cy="136"/>
            </a:xfrm>
          </p:grpSpPr>
          <p:sp>
            <p:nvSpPr>
              <p:cNvPr id="43458"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59"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60"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61"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62"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91" name="Group 216"/>
            <p:cNvGrpSpPr>
              <a:grpSpLocks/>
            </p:cNvGrpSpPr>
            <p:nvPr/>
          </p:nvGrpSpPr>
          <p:grpSpPr bwMode="auto">
            <a:xfrm>
              <a:off x="4320" y="1672"/>
              <a:ext cx="59" cy="34"/>
              <a:chOff x="2381" y="2024"/>
              <a:chExt cx="271" cy="136"/>
            </a:xfrm>
          </p:grpSpPr>
          <p:sp>
            <p:nvSpPr>
              <p:cNvPr id="43453"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54"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55"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56"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57"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92" name="Group 222"/>
            <p:cNvGrpSpPr>
              <a:grpSpLocks/>
            </p:cNvGrpSpPr>
            <p:nvPr/>
          </p:nvGrpSpPr>
          <p:grpSpPr bwMode="auto">
            <a:xfrm>
              <a:off x="4261" y="1672"/>
              <a:ext cx="59" cy="34"/>
              <a:chOff x="2381" y="2024"/>
              <a:chExt cx="271" cy="136"/>
            </a:xfrm>
          </p:grpSpPr>
          <p:sp>
            <p:nvSpPr>
              <p:cNvPr id="43448"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49"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50"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51"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52"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93" name="Group 228"/>
            <p:cNvGrpSpPr>
              <a:grpSpLocks/>
            </p:cNvGrpSpPr>
            <p:nvPr/>
          </p:nvGrpSpPr>
          <p:grpSpPr bwMode="auto">
            <a:xfrm>
              <a:off x="4201" y="1672"/>
              <a:ext cx="60" cy="34"/>
              <a:chOff x="2381" y="2024"/>
              <a:chExt cx="271" cy="136"/>
            </a:xfrm>
          </p:grpSpPr>
          <p:sp>
            <p:nvSpPr>
              <p:cNvPr id="43443"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44"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45"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46"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47"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94" name="Group 234"/>
            <p:cNvGrpSpPr>
              <a:grpSpLocks/>
            </p:cNvGrpSpPr>
            <p:nvPr/>
          </p:nvGrpSpPr>
          <p:grpSpPr bwMode="auto">
            <a:xfrm>
              <a:off x="4142" y="1672"/>
              <a:ext cx="59" cy="34"/>
              <a:chOff x="2381" y="2024"/>
              <a:chExt cx="271" cy="136"/>
            </a:xfrm>
          </p:grpSpPr>
          <p:sp>
            <p:nvSpPr>
              <p:cNvPr id="43438"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39"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40"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41"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42"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395" name="Oval 173"/>
            <p:cNvSpPr>
              <a:spLocks noChangeArrowheads="1"/>
            </p:cNvSpPr>
            <p:nvPr/>
          </p:nvSpPr>
          <p:spPr bwMode="auto">
            <a:xfrm>
              <a:off x="3890" y="1276"/>
              <a:ext cx="89" cy="104"/>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3396" name="Group 342"/>
            <p:cNvGrpSpPr>
              <a:grpSpLocks/>
            </p:cNvGrpSpPr>
            <p:nvPr/>
          </p:nvGrpSpPr>
          <p:grpSpPr bwMode="auto">
            <a:xfrm>
              <a:off x="3802" y="1569"/>
              <a:ext cx="74" cy="103"/>
              <a:chOff x="975" y="3158"/>
              <a:chExt cx="227" cy="272"/>
            </a:xfrm>
          </p:grpSpPr>
          <p:sp>
            <p:nvSpPr>
              <p:cNvPr id="43429"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30"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31"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32"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33"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34"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35"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36"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37"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97" name="Group 343"/>
            <p:cNvGrpSpPr>
              <a:grpSpLocks/>
            </p:cNvGrpSpPr>
            <p:nvPr/>
          </p:nvGrpSpPr>
          <p:grpSpPr bwMode="auto">
            <a:xfrm>
              <a:off x="3816" y="1363"/>
              <a:ext cx="148" cy="223"/>
              <a:chOff x="975" y="2614"/>
              <a:chExt cx="453" cy="589"/>
            </a:xfrm>
          </p:grpSpPr>
          <p:sp>
            <p:nvSpPr>
              <p:cNvPr id="43420"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21"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22"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23"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24"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25"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26"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27"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28"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98" name="Group 348"/>
            <p:cNvGrpSpPr>
              <a:grpSpLocks/>
            </p:cNvGrpSpPr>
            <p:nvPr/>
          </p:nvGrpSpPr>
          <p:grpSpPr bwMode="auto">
            <a:xfrm>
              <a:off x="3950" y="1363"/>
              <a:ext cx="89" cy="51"/>
              <a:chOff x="1429" y="2614"/>
              <a:chExt cx="272" cy="136"/>
            </a:xfrm>
          </p:grpSpPr>
          <p:sp>
            <p:nvSpPr>
              <p:cNvPr id="43418"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19"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99" name="Group 349"/>
            <p:cNvGrpSpPr>
              <a:grpSpLocks/>
            </p:cNvGrpSpPr>
            <p:nvPr/>
          </p:nvGrpSpPr>
          <p:grpSpPr bwMode="auto">
            <a:xfrm>
              <a:off x="4039" y="1380"/>
              <a:ext cx="222" cy="257"/>
              <a:chOff x="1701" y="2659"/>
              <a:chExt cx="680" cy="680"/>
            </a:xfrm>
          </p:grpSpPr>
          <p:sp>
            <p:nvSpPr>
              <p:cNvPr id="43411"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12"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13"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14"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15"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16"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17"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400" name="Oval 346"/>
            <p:cNvSpPr>
              <a:spLocks noChangeArrowheads="1"/>
            </p:cNvSpPr>
            <p:nvPr/>
          </p:nvSpPr>
          <p:spPr bwMode="auto">
            <a:xfrm rot="-473338">
              <a:off x="3935" y="1173"/>
              <a:ext cx="104" cy="121"/>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01" name="Oval 351"/>
            <p:cNvSpPr>
              <a:spLocks noChangeArrowheads="1"/>
            </p:cNvSpPr>
            <p:nvPr/>
          </p:nvSpPr>
          <p:spPr bwMode="auto">
            <a:xfrm rot="218809">
              <a:off x="3989" y="1065"/>
              <a:ext cx="103" cy="1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02" name="Oval 354"/>
            <p:cNvSpPr>
              <a:spLocks noChangeArrowheads="1"/>
            </p:cNvSpPr>
            <p:nvPr/>
          </p:nvSpPr>
          <p:spPr bwMode="auto">
            <a:xfrm rot="218809">
              <a:off x="4053" y="967"/>
              <a:ext cx="104" cy="1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03" name="Oval 355"/>
            <p:cNvSpPr>
              <a:spLocks noChangeArrowheads="1"/>
            </p:cNvSpPr>
            <p:nvPr/>
          </p:nvSpPr>
          <p:spPr bwMode="auto">
            <a:xfrm rot="218809">
              <a:off x="4127" y="864"/>
              <a:ext cx="119" cy="13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04" name="Oval 356"/>
            <p:cNvSpPr>
              <a:spLocks noChangeArrowheads="1"/>
            </p:cNvSpPr>
            <p:nvPr/>
          </p:nvSpPr>
          <p:spPr bwMode="auto">
            <a:xfrm>
              <a:off x="4216" y="726"/>
              <a:ext cx="163" cy="19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05" name="AutoShape 205"/>
            <p:cNvSpPr>
              <a:spLocks noChangeArrowheads="1"/>
            </p:cNvSpPr>
            <p:nvPr/>
          </p:nvSpPr>
          <p:spPr bwMode="auto">
            <a:xfrm>
              <a:off x="4409" y="709"/>
              <a:ext cx="44" cy="207"/>
            </a:xfrm>
            <a:prstGeom prst="moon">
              <a:avLst>
                <a:gd name="adj" fmla="val 50000"/>
              </a:avLst>
            </a:prstGeom>
            <a:solidFill>
              <a:srgbClr val="FF3399"/>
            </a:solidFill>
            <a:ln w="9525">
              <a:noFill/>
              <a:miter lim="800000"/>
              <a:headEnd/>
              <a:tailEnd/>
            </a:ln>
            <a:effectLst>
              <a:prstShdw prst="shdw17" dist="17961" dir="2700000">
                <a:srgbClr val="991F5C"/>
              </a:prstShdw>
            </a:effectLst>
          </p:spPr>
          <p:txBody>
            <a:bodyPr wrap="none" anchor="ctr"/>
            <a:lstStyle/>
            <a:p>
              <a:endParaRPr lang="fr-FR" sz="1800">
                <a:solidFill>
                  <a:schemeClr val="tx1"/>
                </a:solidFill>
                <a:latin typeface="Arial" charset="0"/>
              </a:endParaRPr>
            </a:p>
          </p:txBody>
        </p:sp>
        <p:sp>
          <p:nvSpPr>
            <p:cNvPr id="43406" name="Oval 356"/>
            <p:cNvSpPr>
              <a:spLocks noChangeArrowheads="1"/>
            </p:cNvSpPr>
            <p:nvPr/>
          </p:nvSpPr>
          <p:spPr bwMode="auto">
            <a:xfrm>
              <a:off x="4468" y="761"/>
              <a:ext cx="133" cy="103"/>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07" name="Oval 356"/>
            <p:cNvSpPr>
              <a:spLocks noChangeArrowheads="1"/>
            </p:cNvSpPr>
            <p:nvPr/>
          </p:nvSpPr>
          <p:spPr bwMode="auto">
            <a:xfrm>
              <a:off x="4631" y="743"/>
              <a:ext cx="177" cy="156"/>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08" name="Oval 356"/>
            <p:cNvSpPr>
              <a:spLocks noChangeArrowheads="1"/>
            </p:cNvSpPr>
            <p:nvPr/>
          </p:nvSpPr>
          <p:spPr bwMode="auto">
            <a:xfrm>
              <a:off x="4823" y="743"/>
              <a:ext cx="178" cy="156"/>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09" name="Oval 356"/>
            <p:cNvSpPr>
              <a:spLocks noChangeArrowheads="1"/>
            </p:cNvSpPr>
            <p:nvPr/>
          </p:nvSpPr>
          <p:spPr bwMode="auto">
            <a:xfrm>
              <a:off x="5015" y="743"/>
              <a:ext cx="178" cy="156"/>
            </a:xfrm>
            <a:prstGeom prst="ellipse">
              <a:avLst/>
            </a:prstGeom>
            <a:solidFill>
              <a:srgbClr val="FFFF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410" name="Text Box 210"/>
            <p:cNvSpPr txBox="1">
              <a:spLocks noChangeArrowheads="1"/>
            </p:cNvSpPr>
            <p:nvPr/>
          </p:nvSpPr>
          <p:spPr bwMode="auto">
            <a:xfrm>
              <a:off x="4195" y="1117"/>
              <a:ext cx="257" cy="174"/>
            </a:xfrm>
            <a:prstGeom prst="rect">
              <a:avLst/>
            </a:prstGeom>
            <a:noFill/>
            <a:ln w="9525">
              <a:solidFill>
                <a:schemeClr val="bg1"/>
              </a:solidFill>
              <a:miter lim="800000"/>
              <a:headEnd/>
              <a:tailEnd/>
            </a:ln>
          </p:spPr>
          <p:txBody>
            <a:bodyPr wrap="none">
              <a:spAutoFit/>
            </a:bodyPr>
            <a:lstStyle/>
            <a:p>
              <a:r>
                <a:rPr lang="fr-BE" sz="1800">
                  <a:solidFill>
                    <a:schemeClr val="bg2"/>
                  </a:solidFill>
                  <a:latin typeface="Arial" charset="0"/>
                </a:rPr>
                <a:t>A IV</a:t>
              </a:r>
              <a:endParaRPr lang="fr-FR" sz="1800">
                <a:solidFill>
                  <a:schemeClr val="bg2"/>
                </a:solidFill>
                <a:latin typeface="Arial" charset="0"/>
              </a:endParaRPr>
            </a:p>
          </p:txBody>
        </p:sp>
      </p:grpSp>
      <p:grpSp>
        <p:nvGrpSpPr>
          <p:cNvPr id="37441" name="Group 577"/>
          <p:cNvGrpSpPr>
            <a:grpSpLocks/>
          </p:cNvGrpSpPr>
          <p:nvPr/>
        </p:nvGrpSpPr>
        <p:grpSpPr bwMode="auto">
          <a:xfrm>
            <a:off x="6588125" y="3716338"/>
            <a:ext cx="2355850" cy="2420937"/>
            <a:chOff x="4150" y="2341"/>
            <a:chExt cx="1484" cy="1525"/>
          </a:xfrm>
        </p:grpSpPr>
        <p:sp>
          <p:nvSpPr>
            <p:cNvPr id="119810" name="Text Box 2"/>
            <p:cNvSpPr txBox="1">
              <a:spLocks noChangeArrowheads="1"/>
            </p:cNvSpPr>
            <p:nvPr/>
          </p:nvSpPr>
          <p:spPr bwMode="auto">
            <a:xfrm>
              <a:off x="5375" y="2478"/>
              <a:ext cx="259" cy="19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BE" sz="1400">
                  <a:latin typeface="Arial" charset="0"/>
                </a:rPr>
                <a:t>KF</a:t>
              </a:r>
              <a:endParaRPr lang="fr-FR" sz="1400">
                <a:latin typeface="Arial" charset="0"/>
              </a:endParaRPr>
            </a:p>
          </p:txBody>
        </p:sp>
        <p:grpSp>
          <p:nvGrpSpPr>
            <p:cNvPr id="43291" name="Group 211"/>
            <p:cNvGrpSpPr>
              <a:grpSpLocks/>
            </p:cNvGrpSpPr>
            <p:nvPr/>
          </p:nvGrpSpPr>
          <p:grpSpPr bwMode="auto">
            <a:xfrm>
              <a:off x="4150" y="2341"/>
              <a:ext cx="1179" cy="1525"/>
              <a:chOff x="2789" y="527"/>
              <a:chExt cx="907" cy="1134"/>
            </a:xfrm>
          </p:grpSpPr>
          <p:grpSp>
            <p:nvGrpSpPr>
              <p:cNvPr id="43292" name="Group 160"/>
              <p:cNvGrpSpPr>
                <a:grpSpLocks/>
              </p:cNvGrpSpPr>
              <p:nvPr/>
            </p:nvGrpSpPr>
            <p:grpSpPr bwMode="auto">
              <a:xfrm>
                <a:off x="2789" y="1628"/>
                <a:ext cx="65" cy="33"/>
                <a:chOff x="2381" y="2024"/>
                <a:chExt cx="271" cy="136"/>
              </a:xfrm>
            </p:grpSpPr>
            <p:sp>
              <p:nvSpPr>
                <p:cNvPr id="43381"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82"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83"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84"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85"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293" name="Group 174"/>
              <p:cNvGrpSpPr>
                <a:grpSpLocks/>
              </p:cNvGrpSpPr>
              <p:nvPr/>
            </p:nvGrpSpPr>
            <p:grpSpPr bwMode="auto">
              <a:xfrm>
                <a:off x="2854" y="1628"/>
                <a:ext cx="65" cy="33"/>
                <a:chOff x="2381" y="2024"/>
                <a:chExt cx="271" cy="136"/>
              </a:xfrm>
            </p:grpSpPr>
            <p:sp>
              <p:nvSpPr>
                <p:cNvPr id="43376"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77"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78"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79"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80"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294" name="Group 180"/>
              <p:cNvGrpSpPr>
                <a:grpSpLocks/>
              </p:cNvGrpSpPr>
              <p:nvPr/>
            </p:nvGrpSpPr>
            <p:grpSpPr bwMode="auto">
              <a:xfrm>
                <a:off x="3113" y="1628"/>
                <a:ext cx="65" cy="33"/>
                <a:chOff x="2381" y="2024"/>
                <a:chExt cx="271" cy="136"/>
              </a:xfrm>
            </p:grpSpPr>
            <p:sp>
              <p:nvSpPr>
                <p:cNvPr id="43371"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72"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73"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74"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75"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295" name="Group 186"/>
              <p:cNvGrpSpPr>
                <a:grpSpLocks/>
              </p:cNvGrpSpPr>
              <p:nvPr/>
            </p:nvGrpSpPr>
            <p:grpSpPr bwMode="auto">
              <a:xfrm>
                <a:off x="2984" y="1628"/>
                <a:ext cx="64" cy="33"/>
                <a:chOff x="2381" y="2024"/>
                <a:chExt cx="271" cy="136"/>
              </a:xfrm>
            </p:grpSpPr>
            <p:sp>
              <p:nvSpPr>
                <p:cNvPr id="43366"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67"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68"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69"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70"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296" name="Group 192"/>
              <p:cNvGrpSpPr>
                <a:grpSpLocks/>
              </p:cNvGrpSpPr>
              <p:nvPr/>
            </p:nvGrpSpPr>
            <p:grpSpPr bwMode="auto">
              <a:xfrm>
                <a:off x="3048" y="1628"/>
                <a:ext cx="65" cy="33"/>
                <a:chOff x="2381" y="2024"/>
                <a:chExt cx="271" cy="136"/>
              </a:xfrm>
            </p:grpSpPr>
            <p:sp>
              <p:nvSpPr>
                <p:cNvPr id="43361"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62"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63"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64"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65"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297" name="Group 198"/>
              <p:cNvGrpSpPr>
                <a:grpSpLocks/>
              </p:cNvGrpSpPr>
              <p:nvPr/>
            </p:nvGrpSpPr>
            <p:grpSpPr bwMode="auto">
              <a:xfrm>
                <a:off x="2918" y="1628"/>
                <a:ext cx="66" cy="33"/>
                <a:chOff x="2381" y="2024"/>
                <a:chExt cx="271" cy="136"/>
              </a:xfrm>
            </p:grpSpPr>
            <p:sp>
              <p:nvSpPr>
                <p:cNvPr id="43356"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57"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58"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59"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60"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298" name="Group 222"/>
              <p:cNvGrpSpPr>
                <a:grpSpLocks/>
              </p:cNvGrpSpPr>
              <p:nvPr/>
            </p:nvGrpSpPr>
            <p:grpSpPr bwMode="auto">
              <a:xfrm>
                <a:off x="3308" y="1628"/>
                <a:ext cx="64" cy="33"/>
                <a:chOff x="2381" y="2024"/>
                <a:chExt cx="271" cy="136"/>
              </a:xfrm>
            </p:grpSpPr>
            <p:sp>
              <p:nvSpPr>
                <p:cNvPr id="43351"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52"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53"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54"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55"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299" name="Group 228"/>
              <p:cNvGrpSpPr>
                <a:grpSpLocks/>
              </p:cNvGrpSpPr>
              <p:nvPr/>
            </p:nvGrpSpPr>
            <p:grpSpPr bwMode="auto">
              <a:xfrm>
                <a:off x="3243" y="1628"/>
                <a:ext cx="65" cy="33"/>
                <a:chOff x="2381" y="2024"/>
                <a:chExt cx="271" cy="136"/>
              </a:xfrm>
            </p:grpSpPr>
            <p:sp>
              <p:nvSpPr>
                <p:cNvPr id="43346"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47"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48"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49"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50"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00" name="Group 234"/>
              <p:cNvGrpSpPr>
                <a:grpSpLocks/>
              </p:cNvGrpSpPr>
              <p:nvPr/>
            </p:nvGrpSpPr>
            <p:grpSpPr bwMode="auto">
              <a:xfrm>
                <a:off x="3177" y="1628"/>
                <a:ext cx="66" cy="33"/>
                <a:chOff x="2381" y="2024"/>
                <a:chExt cx="271" cy="136"/>
              </a:xfrm>
            </p:grpSpPr>
            <p:sp>
              <p:nvSpPr>
                <p:cNvPr id="43341"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42"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43"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44"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45"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301" name="Oval 173"/>
              <p:cNvSpPr>
                <a:spLocks noChangeArrowheads="1"/>
              </p:cNvSpPr>
              <p:nvPr/>
            </p:nvSpPr>
            <p:spPr bwMode="auto">
              <a:xfrm>
                <a:off x="2902" y="1238"/>
                <a:ext cx="97" cy="102"/>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3302" name="Group 342"/>
              <p:cNvGrpSpPr>
                <a:grpSpLocks/>
              </p:cNvGrpSpPr>
              <p:nvPr/>
            </p:nvGrpSpPr>
            <p:grpSpPr bwMode="auto">
              <a:xfrm>
                <a:off x="2805" y="1526"/>
                <a:ext cx="81" cy="102"/>
                <a:chOff x="975" y="3158"/>
                <a:chExt cx="227" cy="272"/>
              </a:xfrm>
            </p:grpSpPr>
            <p:sp>
              <p:nvSpPr>
                <p:cNvPr id="43332"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33"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34"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35"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36"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37"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38"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39"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40"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303" name="Oval 330"/>
              <p:cNvSpPr>
                <a:spLocks noChangeArrowheads="1"/>
              </p:cNvSpPr>
              <p:nvPr/>
            </p:nvSpPr>
            <p:spPr bwMode="auto">
              <a:xfrm>
                <a:off x="2789" y="1475"/>
                <a:ext cx="65" cy="68"/>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3304" name="Group 343"/>
              <p:cNvGrpSpPr>
                <a:grpSpLocks/>
              </p:cNvGrpSpPr>
              <p:nvPr/>
            </p:nvGrpSpPr>
            <p:grpSpPr bwMode="auto">
              <a:xfrm>
                <a:off x="2821" y="1323"/>
                <a:ext cx="162" cy="220"/>
                <a:chOff x="975" y="2614"/>
                <a:chExt cx="453" cy="589"/>
              </a:xfrm>
            </p:grpSpPr>
            <p:sp>
              <p:nvSpPr>
                <p:cNvPr id="43323"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24"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25"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26"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27"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28"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29"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30"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31"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05" name="Group 348"/>
              <p:cNvGrpSpPr>
                <a:grpSpLocks/>
              </p:cNvGrpSpPr>
              <p:nvPr/>
            </p:nvGrpSpPr>
            <p:grpSpPr bwMode="auto">
              <a:xfrm>
                <a:off x="2967" y="1323"/>
                <a:ext cx="97" cy="51"/>
                <a:chOff x="1429" y="2614"/>
                <a:chExt cx="272" cy="136"/>
              </a:xfrm>
            </p:grpSpPr>
            <p:sp>
              <p:nvSpPr>
                <p:cNvPr id="43321"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22"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306" name="Group 349"/>
              <p:cNvGrpSpPr>
                <a:grpSpLocks/>
              </p:cNvGrpSpPr>
              <p:nvPr/>
            </p:nvGrpSpPr>
            <p:grpSpPr bwMode="auto">
              <a:xfrm>
                <a:off x="3064" y="1340"/>
                <a:ext cx="244" cy="254"/>
                <a:chOff x="1701" y="2659"/>
                <a:chExt cx="680" cy="680"/>
              </a:xfrm>
            </p:grpSpPr>
            <p:sp>
              <p:nvSpPr>
                <p:cNvPr id="43314"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15"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16"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17"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18"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19"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20"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307" name="Oval 346"/>
              <p:cNvSpPr>
                <a:spLocks noChangeArrowheads="1"/>
              </p:cNvSpPr>
              <p:nvPr/>
            </p:nvSpPr>
            <p:spPr bwMode="auto">
              <a:xfrm rot="-473338">
                <a:off x="2951" y="1137"/>
                <a:ext cx="113" cy="118"/>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08" name="Oval 351"/>
              <p:cNvSpPr>
                <a:spLocks noChangeArrowheads="1"/>
              </p:cNvSpPr>
              <p:nvPr/>
            </p:nvSpPr>
            <p:spPr bwMode="auto">
              <a:xfrm rot="218809">
                <a:off x="3010" y="1029"/>
                <a:ext cx="114" cy="119"/>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09" name="Oval 354"/>
              <p:cNvSpPr>
                <a:spLocks noChangeArrowheads="1"/>
              </p:cNvSpPr>
              <p:nvPr/>
            </p:nvSpPr>
            <p:spPr bwMode="auto">
              <a:xfrm rot="218809">
                <a:off x="3081" y="933"/>
                <a:ext cx="113" cy="1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10" name="Oval 355"/>
              <p:cNvSpPr>
                <a:spLocks noChangeArrowheads="1"/>
              </p:cNvSpPr>
              <p:nvPr/>
            </p:nvSpPr>
            <p:spPr bwMode="auto">
              <a:xfrm rot="218809">
                <a:off x="3161" y="832"/>
                <a:ext cx="130" cy="135"/>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11" name="Oval 356"/>
              <p:cNvSpPr>
                <a:spLocks noChangeArrowheads="1"/>
              </p:cNvSpPr>
              <p:nvPr/>
            </p:nvSpPr>
            <p:spPr bwMode="auto">
              <a:xfrm>
                <a:off x="3259" y="663"/>
                <a:ext cx="210" cy="220"/>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12" name="Oval 357"/>
              <p:cNvSpPr>
                <a:spLocks noChangeArrowheads="1"/>
              </p:cNvSpPr>
              <p:nvPr/>
            </p:nvSpPr>
            <p:spPr bwMode="auto">
              <a:xfrm>
                <a:off x="3453" y="527"/>
                <a:ext cx="243" cy="254"/>
              </a:xfrm>
              <a:prstGeom prst="ellipse">
                <a:avLst/>
              </a:prstGeom>
              <a:solidFill>
                <a:schemeClr val="tx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313" name="Text Box 305"/>
              <p:cNvSpPr txBox="1">
                <a:spLocks noChangeArrowheads="1"/>
              </p:cNvSpPr>
              <p:nvPr/>
            </p:nvSpPr>
            <p:spPr bwMode="auto">
              <a:xfrm>
                <a:off x="3198" y="1117"/>
                <a:ext cx="291" cy="176"/>
              </a:xfrm>
              <a:prstGeom prst="rect">
                <a:avLst/>
              </a:prstGeom>
              <a:noFill/>
              <a:ln w="9525">
                <a:solidFill>
                  <a:schemeClr val="bg1"/>
                </a:solidFill>
                <a:miter lim="800000"/>
                <a:headEnd/>
                <a:tailEnd/>
              </a:ln>
            </p:spPr>
            <p:txBody>
              <a:bodyPr wrap="none">
                <a:spAutoFit/>
              </a:bodyPr>
              <a:lstStyle/>
              <a:p>
                <a:r>
                  <a:rPr lang="fr-BE" sz="1800">
                    <a:solidFill>
                      <a:schemeClr val="bg2"/>
                    </a:solidFill>
                    <a:latin typeface="Arial" charset="0"/>
                  </a:rPr>
                  <a:t>A III</a:t>
                </a:r>
                <a:endParaRPr lang="fr-FR" sz="1800">
                  <a:solidFill>
                    <a:schemeClr val="bg2"/>
                  </a:solidFill>
                  <a:latin typeface="Arial" charset="0"/>
                </a:endParaRPr>
              </a:p>
            </p:txBody>
          </p:sp>
        </p:grpSp>
      </p:grpSp>
      <p:grpSp>
        <p:nvGrpSpPr>
          <p:cNvPr id="36869" name="Group 306"/>
          <p:cNvGrpSpPr>
            <a:grpSpLocks/>
          </p:cNvGrpSpPr>
          <p:nvPr/>
        </p:nvGrpSpPr>
        <p:grpSpPr bwMode="auto">
          <a:xfrm>
            <a:off x="3348038" y="4365625"/>
            <a:ext cx="2663825" cy="1785938"/>
            <a:chOff x="1655" y="935"/>
            <a:chExt cx="1037" cy="762"/>
          </a:xfrm>
        </p:grpSpPr>
        <p:grpSp>
          <p:nvGrpSpPr>
            <p:cNvPr id="43097" name="Group 312"/>
            <p:cNvGrpSpPr>
              <a:grpSpLocks/>
            </p:cNvGrpSpPr>
            <p:nvPr/>
          </p:nvGrpSpPr>
          <p:grpSpPr bwMode="auto">
            <a:xfrm>
              <a:off x="1655" y="1666"/>
              <a:ext cx="1037" cy="31"/>
              <a:chOff x="930" y="3430"/>
              <a:chExt cx="3993" cy="90"/>
            </a:xfrm>
          </p:grpSpPr>
          <p:grpSp>
            <p:nvGrpSpPr>
              <p:cNvPr id="43152" name="Group 160"/>
              <p:cNvGrpSpPr>
                <a:grpSpLocks/>
              </p:cNvGrpSpPr>
              <p:nvPr/>
            </p:nvGrpSpPr>
            <p:grpSpPr bwMode="auto">
              <a:xfrm>
                <a:off x="930" y="3430"/>
                <a:ext cx="182" cy="90"/>
                <a:chOff x="2381" y="2024"/>
                <a:chExt cx="271" cy="136"/>
              </a:xfrm>
            </p:grpSpPr>
            <p:sp>
              <p:nvSpPr>
                <p:cNvPr id="43285"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86"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87"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88"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89"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53" name="Group 174"/>
              <p:cNvGrpSpPr>
                <a:grpSpLocks/>
              </p:cNvGrpSpPr>
              <p:nvPr/>
            </p:nvGrpSpPr>
            <p:grpSpPr bwMode="auto">
              <a:xfrm>
                <a:off x="1111" y="3430"/>
                <a:ext cx="182" cy="90"/>
                <a:chOff x="2381" y="2024"/>
                <a:chExt cx="271" cy="136"/>
              </a:xfrm>
            </p:grpSpPr>
            <p:sp>
              <p:nvSpPr>
                <p:cNvPr id="43280"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81"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82"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83"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84"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54" name="Group 180"/>
              <p:cNvGrpSpPr>
                <a:grpSpLocks/>
              </p:cNvGrpSpPr>
              <p:nvPr/>
            </p:nvGrpSpPr>
            <p:grpSpPr bwMode="auto">
              <a:xfrm>
                <a:off x="1837" y="3430"/>
                <a:ext cx="182" cy="90"/>
                <a:chOff x="2381" y="2024"/>
                <a:chExt cx="271" cy="136"/>
              </a:xfrm>
            </p:grpSpPr>
            <p:sp>
              <p:nvSpPr>
                <p:cNvPr id="43275"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76"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77"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78"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79"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55" name="Group 186"/>
              <p:cNvGrpSpPr>
                <a:grpSpLocks/>
              </p:cNvGrpSpPr>
              <p:nvPr/>
            </p:nvGrpSpPr>
            <p:grpSpPr bwMode="auto">
              <a:xfrm>
                <a:off x="1474" y="3430"/>
                <a:ext cx="182" cy="90"/>
                <a:chOff x="2381" y="2024"/>
                <a:chExt cx="271" cy="136"/>
              </a:xfrm>
            </p:grpSpPr>
            <p:sp>
              <p:nvSpPr>
                <p:cNvPr id="43270"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71"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72"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73"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74"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56" name="Group 192"/>
              <p:cNvGrpSpPr>
                <a:grpSpLocks/>
              </p:cNvGrpSpPr>
              <p:nvPr/>
            </p:nvGrpSpPr>
            <p:grpSpPr bwMode="auto">
              <a:xfrm>
                <a:off x="1655" y="3430"/>
                <a:ext cx="182" cy="90"/>
                <a:chOff x="2381" y="2024"/>
                <a:chExt cx="271" cy="136"/>
              </a:xfrm>
            </p:grpSpPr>
            <p:sp>
              <p:nvSpPr>
                <p:cNvPr id="43265"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66"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67"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68"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69"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57" name="Group 198"/>
              <p:cNvGrpSpPr>
                <a:grpSpLocks/>
              </p:cNvGrpSpPr>
              <p:nvPr/>
            </p:nvGrpSpPr>
            <p:grpSpPr bwMode="auto">
              <a:xfrm>
                <a:off x="1292" y="3430"/>
                <a:ext cx="182" cy="90"/>
                <a:chOff x="2381" y="2024"/>
                <a:chExt cx="271" cy="136"/>
              </a:xfrm>
            </p:grpSpPr>
            <p:sp>
              <p:nvSpPr>
                <p:cNvPr id="43260"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61"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62"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63"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64"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58" name="Group 204"/>
              <p:cNvGrpSpPr>
                <a:grpSpLocks/>
              </p:cNvGrpSpPr>
              <p:nvPr/>
            </p:nvGrpSpPr>
            <p:grpSpPr bwMode="auto">
              <a:xfrm>
                <a:off x="2880" y="3430"/>
                <a:ext cx="182" cy="90"/>
                <a:chOff x="2381" y="2024"/>
                <a:chExt cx="271" cy="136"/>
              </a:xfrm>
            </p:grpSpPr>
            <p:sp>
              <p:nvSpPr>
                <p:cNvPr id="43255" name="Oval 20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56" name="Oval 20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57" name="Oval 20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58" name="Oval 20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59" name="Oval 20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59" name="Group 210"/>
              <p:cNvGrpSpPr>
                <a:grpSpLocks/>
              </p:cNvGrpSpPr>
              <p:nvPr/>
            </p:nvGrpSpPr>
            <p:grpSpPr bwMode="auto">
              <a:xfrm>
                <a:off x="2699" y="3430"/>
                <a:ext cx="182" cy="90"/>
                <a:chOff x="2381" y="2024"/>
                <a:chExt cx="271" cy="136"/>
              </a:xfrm>
            </p:grpSpPr>
            <p:sp>
              <p:nvSpPr>
                <p:cNvPr id="43250" name="Oval 21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51" name="Oval 21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52" name="Oval 21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53" name="Oval 21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54" name="Oval 21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0" name="Group 216"/>
              <p:cNvGrpSpPr>
                <a:grpSpLocks/>
              </p:cNvGrpSpPr>
              <p:nvPr/>
            </p:nvGrpSpPr>
            <p:grpSpPr bwMode="auto">
              <a:xfrm>
                <a:off x="2562" y="3430"/>
                <a:ext cx="182" cy="90"/>
                <a:chOff x="2381" y="2024"/>
                <a:chExt cx="271" cy="136"/>
              </a:xfrm>
            </p:grpSpPr>
            <p:sp>
              <p:nvSpPr>
                <p:cNvPr id="43245" name="Oval 21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46" name="Oval 21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47" name="Oval 21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48" name="Oval 22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49" name="Oval 22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1" name="Group 222"/>
              <p:cNvGrpSpPr>
                <a:grpSpLocks/>
              </p:cNvGrpSpPr>
              <p:nvPr/>
            </p:nvGrpSpPr>
            <p:grpSpPr bwMode="auto">
              <a:xfrm>
                <a:off x="2381" y="3430"/>
                <a:ext cx="182" cy="90"/>
                <a:chOff x="2381" y="2024"/>
                <a:chExt cx="271" cy="136"/>
              </a:xfrm>
            </p:grpSpPr>
            <p:sp>
              <p:nvSpPr>
                <p:cNvPr id="43240" name="Oval 22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41" name="Oval 22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42" name="Oval 22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43" name="Oval 22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44" name="Oval 22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2" name="Group 228"/>
              <p:cNvGrpSpPr>
                <a:grpSpLocks/>
              </p:cNvGrpSpPr>
              <p:nvPr/>
            </p:nvGrpSpPr>
            <p:grpSpPr bwMode="auto">
              <a:xfrm>
                <a:off x="2200" y="3430"/>
                <a:ext cx="182" cy="90"/>
                <a:chOff x="2381" y="2024"/>
                <a:chExt cx="271" cy="136"/>
              </a:xfrm>
            </p:grpSpPr>
            <p:sp>
              <p:nvSpPr>
                <p:cNvPr id="43235"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36"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37"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38"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39"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3" name="Group 234"/>
              <p:cNvGrpSpPr>
                <a:grpSpLocks/>
              </p:cNvGrpSpPr>
              <p:nvPr/>
            </p:nvGrpSpPr>
            <p:grpSpPr bwMode="auto">
              <a:xfrm>
                <a:off x="2018" y="3430"/>
                <a:ext cx="182" cy="90"/>
                <a:chOff x="2381" y="2024"/>
                <a:chExt cx="271" cy="136"/>
              </a:xfrm>
            </p:grpSpPr>
            <p:sp>
              <p:nvSpPr>
                <p:cNvPr id="43230"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31"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32"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33"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34"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4" name="Group 240"/>
              <p:cNvGrpSpPr>
                <a:grpSpLocks/>
              </p:cNvGrpSpPr>
              <p:nvPr/>
            </p:nvGrpSpPr>
            <p:grpSpPr bwMode="auto">
              <a:xfrm>
                <a:off x="3924" y="3430"/>
                <a:ext cx="182" cy="90"/>
                <a:chOff x="2381" y="2024"/>
                <a:chExt cx="271" cy="136"/>
              </a:xfrm>
            </p:grpSpPr>
            <p:sp>
              <p:nvSpPr>
                <p:cNvPr id="43225" name="Oval 24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26" name="Oval 24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27" name="Oval 24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28" name="Oval 24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29" name="Oval 24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5" name="Group 246"/>
              <p:cNvGrpSpPr>
                <a:grpSpLocks/>
              </p:cNvGrpSpPr>
              <p:nvPr/>
            </p:nvGrpSpPr>
            <p:grpSpPr bwMode="auto">
              <a:xfrm>
                <a:off x="3743" y="3430"/>
                <a:ext cx="182" cy="90"/>
                <a:chOff x="2381" y="2024"/>
                <a:chExt cx="271" cy="136"/>
              </a:xfrm>
            </p:grpSpPr>
            <p:sp>
              <p:nvSpPr>
                <p:cNvPr id="43220" name="Oval 24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21" name="Oval 24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22" name="Oval 24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23" name="Oval 25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24" name="Oval 25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6" name="Group 252"/>
              <p:cNvGrpSpPr>
                <a:grpSpLocks/>
              </p:cNvGrpSpPr>
              <p:nvPr/>
            </p:nvGrpSpPr>
            <p:grpSpPr bwMode="auto">
              <a:xfrm>
                <a:off x="3606" y="3430"/>
                <a:ext cx="182" cy="90"/>
                <a:chOff x="2381" y="2024"/>
                <a:chExt cx="271" cy="136"/>
              </a:xfrm>
            </p:grpSpPr>
            <p:sp>
              <p:nvSpPr>
                <p:cNvPr id="43215" name="Oval 25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16" name="Oval 25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17" name="Oval 25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18" name="Oval 25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19" name="Oval 25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7" name="Group 258"/>
              <p:cNvGrpSpPr>
                <a:grpSpLocks/>
              </p:cNvGrpSpPr>
              <p:nvPr/>
            </p:nvGrpSpPr>
            <p:grpSpPr bwMode="auto">
              <a:xfrm>
                <a:off x="3425" y="3430"/>
                <a:ext cx="182" cy="90"/>
                <a:chOff x="2381" y="2024"/>
                <a:chExt cx="271" cy="136"/>
              </a:xfrm>
            </p:grpSpPr>
            <p:sp>
              <p:nvSpPr>
                <p:cNvPr id="43210" name="Oval 25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11" name="Oval 26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12" name="Oval 26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13" name="Oval 26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14" name="Oval 26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8" name="Group 264"/>
              <p:cNvGrpSpPr>
                <a:grpSpLocks/>
              </p:cNvGrpSpPr>
              <p:nvPr/>
            </p:nvGrpSpPr>
            <p:grpSpPr bwMode="auto">
              <a:xfrm>
                <a:off x="3244" y="3430"/>
                <a:ext cx="182" cy="90"/>
                <a:chOff x="2381" y="2024"/>
                <a:chExt cx="271" cy="136"/>
              </a:xfrm>
            </p:grpSpPr>
            <p:sp>
              <p:nvSpPr>
                <p:cNvPr id="43205" name="Oval 26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06" name="Oval 26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07" name="Oval 26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08" name="Oval 26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09" name="Oval 26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69" name="Group 270"/>
              <p:cNvGrpSpPr>
                <a:grpSpLocks/>
              </p:cNvGrpSpPr>
              <p:nvPr/>
            </p:nvGrpSpPr>
            <p:grpSpPr bwMode="auto">
              <a:xfrm>
                <a:off x="3062" y="3430"/>
                <a:ext cx="182" cy="90"/>
                <a:chOff x="2381" y="2024"/>
                <a:chExt cx="271" cy="136"/>
              </a:xfrm>
            </p:grpSpPr>
            <p:sp>
              <p:nvSpPr>
                <p:cNvPr id="43200" name="Oval 27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01" name="Oval 27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02" name="Oval 27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03" name="Oval 27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204" name="Oval 27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70" name="Group 282"/>
              <p:cNvGrpSpPr>
                <a:grpSpLocks/>
              </p:cNvGrpSpPr>
              <p:nvPr/>
            </p:nvGrpSpPr>
            <p:grpSpPr bwMode="auto">
              <a:xfrm>
                <a:off x="4741" y="3430"/>
                <a:ext cx="182" cy="90"/>
                <a:chOff x="2381" y="2024"/>
                <a:chExt cx="271" cy="136"/>
              </a:xfrm>
            </p:grpSpPr>
            <p:sp>
              <p:nvSpPr>
                <p:cNvPr id="43195" name="Oval 28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96" name="Oval 28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97" name="Oval 28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98" name="Oval 28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99" name="Oval 28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71" name="Group 288"/>
              <p:cNvGrpSpPr>
                <a:grpSpLocks/>
              </p:cNvGrpSpPr>
              <p:nvPr/>
            </p:nvGrpSpPr>
            <p:grpSpPr bwMode="auto">
              <a:xfrm>
                <a:off x="4604" y="3430"/>
                <a:ext cx="182" cy="90"/>
                <a:chOff x="2381" y="2024"/>
                <a:chExt cx="271" cy="136"/>
              </a:xfrm>
            </p:grpSpPr>
            <p:sp>
              <p:nvSpPr>
                <p:cNvPr id="43190" name="Oval 28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91" name="Oval 29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92" name="Oval 29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93" name="Oval 29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94" name="Oval 29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72" name="Group 294"/>
              <p:cNvGrpSpPr>
                <a:grpSpLocks/>
              </p:cNvGrpSpPr>
              <p:nvPr/>
            </p:nvGrpSpPr>
            <p:grpSpPr bwMode="auto">
              <a:xfrm>
                <a:off x="4423" y="3430"/>
                <a:ext cx="182" cy="90"/>
                <a:chOff x="2381" y="2024"/>
                <a:chExt cx="271" cy="136"/>
              </a:xfrm>
            </p:grpSpPr>
            <p:sp>
              <p:nvSpPr>
                <p:cNvPr id="43185" name="Oval 29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86" name="Oval 29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87" name="Oval 29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88" name="Oval 29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89" name="Oval 29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73" name="Group 300"/>
              <p:cNvGrpSpPr>
                <a:grpSpLocks/>
              </p:cNvGrpSpPr>
              <p:nvPr/>
            </p:nvGrpSpPr>
            <p:grpSpPr bwMode="auto">
              <a:xfrm>
                <a:off x="4242" y="3430"/>
                <a:ext cx="182" cy="90"/>
                <a:chOff x="2381" y="2024"/>
                <a:chExt cx="271" cy="136"/>
              </a:xfrm>
            </p:grpSpPr>
            <p:sp>
              <p:nvSpPr>
                <p:cNvPr id="43180" name="Oval 30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81" name="Oval 30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82" name="Oval 30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83" name="Oval 30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84" name="Oval 30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74" name="Group 306"/>
              <p:cNvGrpSpPr>
                <a:grpSpLocks/>
              </p:cNvGrpSpPr>
              <p:nvPr/>
            </p:nvGrpSpPr>
            <p:grpSpPr bwMode="auto">
              <a:xfrm>
                <a:off x="4060" y="3430"/>
                <a:ext cx="182" cy="90"/>
                <a:chOff x="2381" y="2024"/>
                <a:chExt cx="271" cy="136"/>
              </a:xfrm>
            </p:grpSpPr>
            <p:sp>
              <p:nvSpPr>
                <p:cNvPr id="43175" name="Oval 3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76" name="Oval 3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77" name="Oval 3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78" name="Oval 3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79" name="Oval 3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43098" name="Oval 173"/>
            <p:cNvSpPr>
              <a:spLocks noChangeArrowheads="1"/>
            </p:cNvSpPr>
            <p:nvPr/>
          </p:nvSpPr>
          <p:spPr bwMode="auto">
            <a:xfrm>
              <a:off x="1737" y="1309"/>
              <a:ext cx="71" cy="93"/>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3099" name="Group 342"/>
            <p:cNvGrpSpPr>
              <a:grpSpLocks/>
            </p:cNvGrpSpPr>
            <p:nvPr/>
          </p:nvGrpSpPr>
          <p:grpSpPr bwMode="auto">
            <a:xfrm>
              <a:off x="1667" y="1573"/>
              <a:ext cx="58" cy="93"/>
              <a:chOff x="975" y="3158"/>
              <a:chExt cx="227" cy="272"/>
            </a:xfrm>
          </p:grpSpPr>
          <p:sp>
            <p:nvSpPr>
              <p:cNvPr id="43143"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44"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45"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46"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47"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48"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49"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50"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51"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100" name="Oval 330"/>
            <p:cNvSpPr>
              <a:spLocks noChangeArrowheads="1"/>
            </p:cNvSpPr>
            <p:nvPr/>
          </p:nvSpPr>
          <p:spPr bwMode="auto">
            <a:xfrm>
              <a:off x="1655" y="1527"/>
              <a:ext cx="47" cy="6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3101" name="Group 343"/>
            <p:cNvGrpSpPr>
              <a:grpSpLocks/>
            </p:cNvGrpSpPr>
            <p:nvPr/>
          </p:nvGrpSpPr>
          <p:grpSpPr bwMode="auto">
            <a:xfrm>
              <a:off x="1678" y="1386"/>
              <a:ext cx="118" cy="203"/>
              <a:chOff x="975" y="2614"/>
              <a:chExt cx="453" cy="589"/>
            </a:xfrm>
          </p:grpSpPr>
          <p:sp>
            <p:nvSpPr>
              <p:cNvPr id="43134"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35"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36"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37"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38"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39"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40"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41"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42"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02" name="Group 348"/>
            <p:cNvGrpSpPr>
              <a:grpSpLocks/>
            </p:cNvGrpSpPr>
            <p:nvPr/>
          </p:nvGrpSpPr>
          <p:grpSpPr bwMode="auto">
            <a:xfrm>
              <a:off x="1785" y="1386"/>
              <a:ext cx="70" cy="47"/>
              <a:chOff x="1429" y="2614"/>
              <a:chExt cx="272" cy="136"/>
            </a:xfrm>
          </p:grpSpPr>
          <p:sp>
            <p:nvSpPr>
              <p:cNvPr id="43132"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33"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03" name="Group 349"/>
            <p:cNvGrpSpPr>
              <a:grpSpLocks/>
            </p:cNvGrpSpPr>
            <p:nvPr/>
          </p:nvGrpSpPr>
          <p:grpSpPr bwMode="auto">
            <a:xfrm>
              <a:off x="1855" y="1402"/>
              <a:ext cx="177" cy="233"/>
              <a:chOff x="1701" y="2659"/>
              <a:chExt cx="680" cy="680"/>
            </a:xfrm>
          </p:grpSpPr>
          <p:sp>
            <p:nvSpPr>
              <p:cNvPr id="43125"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26"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27"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28"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29"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30"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31"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104" name="Oval 346"/>
            <p:cNvSpPr>
              <a:spLocks noChangeArrowheads="1"/>
            </p:cNvSpPr>
            <p:nvPr/>
          </p:nvSpPr>
          <p:spPr bwMode="auto">
            <a:xfrm rot="-473338">
              <a:off x="1773" y="1215"/>
              <a:ext cx="82" cy="109"/>
            </a:xfrm>
            <a:prstGeom prst="ellipse">
              <a:avLst/>
            </a:prstGeom>
            <a:solidFill>
              <a:srgbClr val="0033CC"/>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3105" name="Group 430"/>
            <p:cNvGrpSpPr>
              <a:grpSpLocks/>
            </p:cNvGrpSpPr>
            <p:nvPr/>
          </p:nvGrpSpPr>
          <p:grpSpPr bwMode="auto">
            <a:xfrm>
              <a:off x="1816" y="951"/>
              <a:ext cx="204" cy="275"/>
              <a:chOff x="1549" y="1344"/>
              <a:chExt cx="786" cy="802"/>
            </a:xfrm>
          </p:grpSpPr>
          <p:sp>
            <p:nvSpPr>
              <p:cNvPr id="43122" name="Oval 351"/>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23" name="Oval 354"/>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24" name="Oval 355"/>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06" name="Group 432"/>
            <p:cNvGrpSpPr>
              <a:grpSpLocks/>
            </p:cNvGrpSpPr>
            <p:nvPr/>
          </p:nvGrpSpPr>
          <p:grpSpPr bwMode="auto">
            <a:xfrm>
              <a:off x="2020" y="935"/>
              <a:ext cx="188" cy="125"/>
              <a:chOff x="2336" y="1298"/>
              <a:chExt cx="725" cy="363"/>
            </a:xfrm>
          </p:grpSpPr>
          <p:sp>
            <p:nvSpPr>
              <p:cNvPr id="43120" name="Oval 356"/>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21" name="Oval 357"/>
              <p:cNvSpPr>
                <a:spLocks noChangeArrowheads="1"/>
              </p:cNvSpPr>
              <p:nvPr/>
            </p:nvSpPr>
            <p:spPr bwMode="auto">
              <a:xfrm>
                <a:off x="2699" y="1298"/>
                <a:ext cx="362" cy="363"/>
              </a:xfrm>
              <a:prstGeom prst="ellipse">
                <a:avLst/>
              </a:prstGeom>
              <a:solidFill>
                <a:srgbClr val="B2B2B2"/>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107" name="Group 431"/>
            <p:cNvGrpSpPr>
              <a:grpSpLocks/>
            </p:cNvGrpSpPr>
            <p:nvPr/>
          </p:nvGrpSpPr>
          <p:grpSpPr bwMode="auto">
            <a:xfrm>
              <a:off x="2208" y="966"/>
              <a:ext cx="448" cy="684"/>
              <a:chOff x="3061" y="1389"/>
              <a:chExt cx="1725" cy="1995"/>
            </a:xfrm>
          </p:grpSpPr>
          <p:sp>
            <p:nvSpPr>
              <p:cNvPr id="43109" name="Oval 358"/>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0" name="Oval 360"/>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1" name="Oval 36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2" name="Oval 370"/>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3" name="Oval 371"/>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4" name="Oval 372"/>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5" name="Oval 373"/>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6" name="Oval 374"/>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7" name="Oval 375"/>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8" name="Oval 376"/>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119" name="Oval 377"/>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108" name="Text Box 499"/>
            <p:cNvSpPr txBox="1">
              <a:spLocks noChangeArrowheads="1"/>
            </p:cNvSpPr>
            <p:nvPr/>
          </p:nvSpPr>
          <p:spPr bwMode="auto">
            <a:xfrm>
              <a:off x="2064" y="1253"/>
              <a:ext cx="338" cy="160"/>
            </a:xfrm>
            <a:prstGeom prst="rect">
              <a:avLst/>
            </a:prstGeom>
            <a:noFill/>
            <a:ln w="9525">
              <a:solidFill>
                <a:schemeClr val="bg1"/>
              </a:solidFill>
              <a:miter lim="800000"/>
              <a:headEnd/>
              <a:tailEnd/>
            </a:ln>
          </p:spPr>
          <p:txBody>
            <a:bodyPr>
              <a:spAutoFit/>
            </a:bodyPr>
            <a:lstStyle/>
            <a:p>
              <a:r>
                <a:rPr lang="fr-BE" sz="1800">
                  <a:solidFill>
                    <a:schemeClr val="bg2"/>
                  </a:solidFill>
                  <a:latin typeface="Arial" charset="0"/>
                </a:rPr>
                <a:t>A II</a:t>
              </a:r>
              <a:endParaRPr lang="fr-FR" sz="1800">
                <a:solidFill>
                  <a:schemeClr val="bg2"/>
                </a:solidFill>
                <a:latin typeface="Arial" charset="0"/>
              </a:endParaRPr>
            </a:p>
          </p:txBody>
        </p:sp>
      </p:grpSp>
      <p:grpSp>
        <p:nvGrpSpPr>
          <p:cNvPr id="36870" name="Group 500"/>
          <p:cNvGrpSpPr>
            <a:grpSpLocks/>
          </p:cNvGrpSpPr>
          <p:nvPr/>
        </p:nvGrpSpPr>
        <p:grpSpPr bwMode="auto">
          <a:xfrm>
            <a:off x="250825" y="4508500"/>
            <a:ext cx="2520950" cy="1657350"/>
            <a:chOff x="839" y="1207"/>
            <a:chExt cx="680" cy="453"/>
          </a:xfrm>
        </p:grpSpPr>
        <p:grpSp>
          <p:nvGrpSpPr>
            <p:cNvPr id="43015" name="Group 160"/>
            <p:cNvGrpSpPr>
              <a:grpSpLocks/>
            </p:cNvGrpSpPr>
            <p:nvPr/>
          </p:nvGrpSpPr>
          <p:grpSpPr bwMode="auto">
            <a:xfrm>
              <a:off x="839" y="1615"/>
              <a:ext cx="85" cy="45"/>
              <a:chOff x="2381" y="2024"/>
              <a:chExt cx="271" cy="136"/>
            </a:xfrm>
          </p:grpSpPr>
          <p:sp>
            <p:nvSpPr>
              <p:cNvPr id="43092" name="Oval 152"/>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93" name="Oval 153"/>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94" name="Oval 154"/>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95" name="Oval 155"/>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96" name="Oval 156"/>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16" name="Group 174"/>
            <p:cNvGrpSpPr>
              <a:grpSpLocks/>
            </p:cNvGrpSpPr>
            <p:nvPr/>
          </p:nvGrpSpPr>
          <p:grpSpPr bwMode="auto">
            <a:xfrm>
              <a:off x="924" y="1615"/>
              <a:ext cx="85" cy="45"/>
              <a:chOff x="2381" y="2024"/>
              <a:chExt cx="271" cy="136"/>
            </a:xfrm>
          </p:grpSpPr>
          <p:sp>
            <p:nvSpPr>
              <p:cNvPr id="43087" name="Oval 17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88" name="Oval 17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89" name="Oval 17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90" name="Oval 17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91" name="Oval 17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17" name="Group 180"/>
            <p:cNvGrpSpPr>
              <a:grpSpLocks/>
            </p:cNvGrpSpPr>
            <p:nvPr/>
          </p:nvGrpSpPr>
          <p:grpSpPr bwMode="auto">
            <a:xfrm>
              <a:off x="1264" y="1615"/>
              <a:ext cx="85" cy="45"/>
              <a:chOff x="2381" y="2024"/>
              <a:chExt cx="271" cy="136"/>
            </a:xfrm>
          </p:grpSpPr>
          <p:sp>
            <p:nvSpPr>
              <p:cNvPr id="43082" name="Oval 18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83" name="Oval 18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84" name="Oval 18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85" name="Oval 18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86" name="Oval 18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18" name="Group 186"/>
            <p:cNvGrpSpPr>
              <a:grpSpLocks/>
            </p:cNvGrpSpPr>
            <p:nvPr/>
          </p:nvGrpSpPr>
          <p:grpSpPr bwMode="auto">
            <a:xfrm>
              <a:off x="1094" y="1615"/>
              <a:ext cx="85" cy="45"/>
              <a:chOff x="2381" y="2024"/>
              <a:chExt cx="271" cy="136"/>
            </a:xfrm>
          </p:grpSpPr>
          <p:sp>
            <p:nvSpPr>
              <p:cNvPr id="43077" name="Oval 18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78" name="Oval 18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79" name="Oval 18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80" name="Oval 19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81" name="Oval 19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19" name="Group 192"/>
            <p:cNvGrpSpPr>
              <a:grpSpLocks/>
            </p:cNvGrpSpPr>
            <p:nvPr/>
          </p:nvGrpSpPr>
          <p:grpSpPr bwMode="auto">
            <a:xfrm>
              <a:off x="1179" y="1615"/>
              <a:ext cx="85" cy="45"/>
              <a:chOff x="2381" y="2024"/>
              <a:chExt cx="271" cy="136"/>
            </a:xfrm>
          </p:grpSpPr>
          <p:sp>
            <p:nvSpPr>
              <p:cNvPr id="43072" name="Oval 19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73" name="Oval 19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74" name="Oval 19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75" name="Oval 19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76" name="Oval 19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20" name="Group 198"/>
            <p:cNvGrpSpPr>
              <a:grpSpLocks/>
            </p:cNvGrpSpPr>
            <p:nvPr/>
          </p:nvGrpSpPr>
          <p:grpSpPr bwMode="auto">
            <a:xfrm>
              <a:off x="1009" y="1615"/>
              <a:ext cx="85" cy="45"/>
              <a:chOff x="2381" y="2024"/>
              <a:chExt cx="271" cy="136"/>
            </a:xfrm>
          </p:grpSpPr>
          <p:sp>
            <p:nvSpPr>
              <p:cNvPr id="43067" name="Oval 19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68" name="Oval 20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69" name="Oval 20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70" name="Oval 20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71" name="Oval 20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21" name="Group 228"/>
            <p:cNvGrpSpPr>
              <a:grpSpLocks/>
            </p:cNvGrpSpPr>
            <p:nvPr/>
          </p:nvGrpSpPr>
          <p:grpSpPr bwMode="auto">
            <a:xfrm>
              <a:off x="1434" y="1615"/>
              <a:ext cx="85" cy="45"/>
              <a:chOff x="2381" y="2024"/>
              <a:chExt cx="271" cy="136"/>
            </a:xfrm>
          </p:grpSpPr>
          <p:sp>
            <p:nvSpPr>
              <p:cNvPr id="43062" name="Oval 22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63" name="Oval 23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64" name="Oval 23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65" name="Oval 23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66" name="Oval 23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22" name="Group 234"/>
            <p:cNvGrpSpPr>
              <a:grpSpLocks/>
            </p:cNvGrpSpPr>
            <p:nvPr/>
          </p:nvGrpSpPr>
          <p:grpSpPr bwMode="auto">
            <a:xfrm>
              <a:off x="1349" y="1615"/>
              <a:ext cx="85" cy="45"/>
              <a:chOff x="2381" y="2024"/>
              <a:chExt cx="271" cy="136"/>
            </a:xfrm>
          </p:grpSpPr>
          <p:sp>
            <p:nvSpPr>
              <p:cNvPr id="43057" name="Oval 23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58" name="Oval 23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59" name="Oval 23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60" name="Oval 23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61" name="Oval 23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23" name="Group 549"/>
            <p:cNvGrpSpPr>
              <a:grpSpLocks/>
            </p:cNvGrpSpPr>
            <p:nvPr/>
          </p:nvGrpSpPr>
          <p:grpSpPr bwMode="auto">
            <a:xfrm>
              <a:off x="839" y="1207"/>
              <a:ext cx="680" cy="408"/>
              <a:chOff x="930" y="2614"/>
              <a:chExt cx="1451" cy="816"/>
            </a:xfrm>
          </p:grpSpPr>
          <p:grpSp>
            <p:nvGrpSpPr>
              <p:cNvPr id="43025" name="Group 342"/>
              <p:cNvGrpSpPr>
                <a:grpSpLocks/>
              </p:cNvGrpSpPr>
              <p:nvPr/>
            </p:nvGrpSpPr>
            <p:grpSpPr bwMode="auto">
              <a:xfrm>
                <a:off x="975" y="3158"/>
                <a:ext cx="227" cy="272"/>
                <a:chOff x="975" y="3158"/>
                <a:chExt cx="227" cy="272"/>
              </a:xfrm>
            </p:grpSpPr>
            <p:sp>
              <p:nvSpPr>
                <p:cNvPr id="43048" name="Oval 16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49" name="Oval 313"/>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50" name="Oval 314"/>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51" name="Oval 315"/>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52" name="Oval 316"/>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53" name="Oval 319"/>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54" name="Oval 327"/>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55" name="Oval 328"/>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56" name="Oval 329"/>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sp>
            <p:nvSpPr>
              <p:cNvPr id="43026" name="Oval 330"/>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nvGrpSpPr>
              <p:cNvPr id="43027" name="Group 343"/>
              <p:cNvGrpSpPr>
                <a:grpSpLocks/>
              </p:cNvGrpSpPr>
              <p:nvPr/>
            </p:nvGrpSpPr>
            <p:grpSpPr bwMode="auto">
              <a:xfrm>
                <a:off x="1020" y="2614"/>
                <a:ext cx="453" cy="589"/>
                <a:chOff x="975" y="2614"/>
                <a:chExt cx="453" cy="589"/>
              </a:xfrm>
            </p:grpSpPr>
            <p:sp>
              <p:nvSpPr>
                <p:cNvPr id="43039" name="Oval 169"/>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40" name="Oval 170"/>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41" name="Oval 171"/>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42" name="Oval 172"/>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43" name="Oval 32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44" name="Oval 32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45" name="Oval 32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46" name="Oval 331"/>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47" name="Oval 332"/>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28" name="Group 348"/>
              <p:cNvGrpSpPr>
                <a:grpSpLocks/>
              </p:cNvGrpSpPr>
              <p:nvPr/>
            </p:nvGrpSpPr>
            <p:grpSpPr bwMode="auto">
              <a:xfrm>
                <a:off x="1429" y="2614"/>
                <a:ext cx="272" cy="136"/>
                <a:chOff x="1429" y="2614"/>
                <a:chExt cx="272" cy="136"/>
              </a:xfrm>
            </p:grpSpPr>
            <p:sp>
              <p:nvSpPr>
                <p:cNvPr id="43037" name="Oval 333"/>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38" name="Oval 334"/>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nvGrpSpPr>
              <p:cNvPr id="43029" name="Group 349"/>
              <p:cNvGrpSpPr>
                <a:grpSpLocks/>
              </p:cNvGrpSpPr>
              <p:nvPr/>
            </p:nvGrpSpPr>
            <p:grpSpPr bwMode="auto">
              <a:xfrm>
                <a:off x="1701" y="2659"/>
                <a:ext cx="680" cy="680"/>
                <a:chOff x="1701" y="2659"/>
                <a:chExt cx="680" cy="680"/>
              </a:xfrm>
            </p:grpSpPr>
            <p:sp>
              <p:nvSpPr>
                <p:cNvPr id="43030" name="Oval 335"/>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31" name="Oval 336"/>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32" name="Oval 337"/>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33" name="Oval 338"/>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34" name="Oval 339"/>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35" name="Oval 340"/>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sp>
              <p:nvSpPr>
                <p:cNvPr id="43036" name="Oval 341"/>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sz="1800">
                    <a:solidFill>
                      <a:schemeClr val="tx1"/>
                    </a:solidFill>
                    <a:latin typeface="Arial" charset="0"/>
                  </a:endParaRPr>
                </a:p>
              </p:txBody>
            </p:sp>
          </p:grpSp>
        </p:grpSp>
        <p:sp>
          <p:nvSpPr>
            <p:cNvPr id="43024" name="Text Box 582"/>
            <p:cNvSpPr txBox="1">
              <a:spLocks noChangeArrowheads="1"/>
            </p:cNvSpPr>
            <p:nvPr/>
          </p:nvSpPr>
          <p:spPr bwMode="auto">
            <a:xfrm>
              <a:off x="975" y="1344"/>
              <a:ext cx="135" cy="103"/>
            </a:xfrm>
            <a:prstGeom prst="rect">
              <a:avLst/>
            </a:prstGeom>
            <a:noFill/>
            <a:ln w="9525">
              <a:solidFill>
                <a:schemeClr val="bg1"/>
              </a:solidFill>
              <a:miter lim="800000"/>
              <a:headEnd/>
              <a:tailEnd/>
            </a:ln>
          </p:spPr>
          <p:txBody>
            <a:bodyPr>
              <a:spAutoFit/>
            </a:bodyPr>
            <a:lstStyle/>
            <a:p>
              <a:r>
                <a:rPr lang="fr-BE" sz="1800">
                  <a:solidFill>
                    <a:schemeClr val="bg2"/>
                  </a:solidFill>
                  <a:latin typeface="Arial" charset="0"/>
                </a:rPr>
                <a:t>A I</a:t>
              </a:r>
              <a:endParaRPr lang="fr-FR" sz="1800">
                <a:solidFill>
                  <a:schemeClr val="bg2"/>
                </a:solidFill>
                <a:latin typeface="Arial" charset="0"/>
              </a:endParaRPr>
            </a:p>
          </p:txBody>
        </p:sp>
      </p:grpSp>
      <p:sp>
        <p:nvSpPr>
          <p:cNvPr id="43014" name="Rectangle 4"/>
          <p:cNvSpPr>
            <a:spLocks/>
          </p:cNvSpPr>
          <p:nvPr/>
        </p:nvSpPr>
        <p:spPr bwMode="auto">
          <a:xfrm>
            <a:off x="250825" y="333375"/>
            <a:ext cx="3024188" cy="647700"/>
          </a:xfrm>
          <a:prstGeom prst="rect">
            <a:avLst/>
          </a:prstGeom>
          <a:solidFill>
            <a:srgbClr val="5F5F5F"/>
          </a:solidFill>
          <a:ln w="9525">
            <a:solidFill>
              <a:schemeClr val="bg1"/>
            </a:solidFill>
            <a:miter lim="800000"/>
            <a:headEnd/>
            <a:tailEnd/>
          </a:ln>
        </p:spPr>
        <p:txBody>
          <a:bodyPr anchor="ctr"/>
          <a:lstStyle/>
          <a:p>
            <a:pPr eaLnBrk="0" hangingPunct="0"/>
            <a:r>
              <a:rPr lang="fr-BE" sz="4000">
                <a:solidFill>
                  <a:schemeClr val="bg2"/>
                </a:solidFill>
              </a:rPr>
              <a:t>In summary </a:t>
            </a:r>
            <a:endParaRPr lang="fr-F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4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p:cNvSpPr>
          <p:nvPr>
            <p:ph type="title" idx="4294967295"/>
          </p:nvPr>
        </p:nvSpPr>
        <p:spPr>
          <a:xfrm>
            <a:off x="468313" y="2565400"/>
            <a:ext cx="8280400" cy="1295400"/>
          </a:xfrm>
          <a:solidFill>
            <a:srgbClr val="000066"/>
          </a:solidFill>
        </p:spPr>
        <p:txBody>
          <a:bodyPr/>
          <a:lstStyle/>
          <a:p>
            <a:r>
              <a:rPr lang="fr-BE" sz="6000" smtClean="0">
                <a:solidFill>
                  <a:schemeClr val="bg2"/>
                </a:solidFill>
              </a:rPr>
              <a:t>Frequency of anoestrus  </a:t>
            </a:r>
            <a:endParaRPr lang="fr-FR" sz="6000" smtClean="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11D45DD7-DA1D-46EC-A268-4E6DB6537BE8}" type="slidenum">
              <a:rPr lang="fr-FR" sz="1400" b="1">
                <a:latin typeface="+mn-lt"/>
              </a:rPr>
              <a:pPr algn="r" eaLnBrk="0" hangingPunct="0">
                <a:defRPr/>
              </a:pPr>
              <a:t>19</a:t>
            </a:fld>
            <a:endParaRPr lang="fr-FR" sz="1400" b="1">
              <a:latin typeface="+mn-lt"/>
            </a:endParaRPr>
          </a:p>
        </p:txBody>
      </p:sp>
      <p:sp>
        <p:nvSpPr>
          <p:cNvPr id="136199" name="Rectangle 2"/>
          <p:cNvSpPr>
            <a:spLocks noGrp="1" noChangeArrowheads="1"/>
          </p:cNvSpPr>
          <p:nvPr>
            <p:ph type="title" idx="4294967295"/>
          </p:nvPr>
        </p:nvSpPr>
        <p:spPr>
          <a:xfrm>
            <a:off x="395288" y="260350"/>
            <a:ext cx="8569325" cy="647700"/>
          </a:xfrm>
        </p:spPr>
        <p:txBody>
          <a:bodyPr/>
          <a:lstStyle/>
          <a:p>
            <a:r>
              <a:rPr lang="fr-BE" sz="2800" smtClean="0"/>
              <a:t>Prevalence of post-partum anoestrus in dairy cows (%)</a:t>
            </a:r>
            <a:endParaRPr lang="fr-FR" sz="2800" smtClean="0"/>
          </a:p>
        </p:txBody>
      </p:sp>
      <p:graphicFrame>
        <p:nvGraphicFramePr>
          <p:cNvPr id="136197" name="Object 3"/>
          <p:cNvGraphicFramePr>
            <a:graphicFrameLocks noChangeAspect="1"/>
          </p:cNvGraphicFramePr>
          <p:nvPr>
            <p:ph type="chart" sz="half" idx="4294967295"/>
          </p:nvPr>
        </p:nvGraphicFramePr>
        <p:xfrm>
          <a:off x="762000" y="1193800"/>
          <a:ext cx="7842250" cy="5232400"/>
        </p:xfrm>
        <a:graphic>
          <a:graphicData uri="http://schemas.openxmlformats.org/presentationml/2006/ole">
            <p:oleObj spid="_x0000_s136197" name="Graphique" r:id="rId4" imgW="6096081" imgH="4067061" progId="MSGraph.Chart.8">
              <p:embed followColorScheme="full"/>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57200" y="274638"/>
            <a:ext cx="8075613" cy="1282700"/>
          </a:xfrm>
        </p:spPr>
        <p:txBody>
          <a:bodyPr/>
          <a:lstStyle/>
          <a:p>
            <a:r>
              <a:rPr lang="fr-BE" sz="6000" smtClean="0"/>
              <a:t>General view</a:t>
            </a:r>
            <a:endParaRPr lang="fr-FR" sz="6000" smtClean="0"/>
          </a:p>
        </p:txBody>
      </p:sp>
      <p:sp>
        <p:nvSpPr>
          <p:cNvPr id="16386" name="Rectangle 3"/>
          <p:cNvSpPr>
            <a:spLocks noGrp="1"/>
          </p:cNvSpPr>
          <p:nvPr>
            <p:ph type="body" idx="1"/>
          </p:nvPr>
        </p:nvSpPr>
        <p:spPr>
          <a:xfrm>
            <a:off x="457200" y="2133600"/>
            <a:ext cx="8229600" cy="3992563"/>
          </a:xfrm>
          <a:ln>
            <a:solidFill>
              <a:schemeClr val="bg1"/>
            </a:solidFill>
          </a:ln>
        </p:spPr>
        <p:txBody>
          <a:bodyPr/>
          <a:lstStyle/>
          <a:p>
            <a:r>
              <a:rPr lang="fr-BE" sz="6000" smtClean="0"/>
              <a:t>To know</a:t>
            </a:r>
          </a:p>
          <a:p>
            <a:r>
              <a:rPr lang="fr-BE" sz="6000" smtClean="0"/>
              <a:t>To understand</a:t>
            </a:r>
          </a:p>
          <a:p>
            <a:r>
              <a:rPr lang="fr-BE" sz="6000" smtClean="0"/>
              <a:t>To treat</a:t>
            </a:r>
            <a:endParaRPr lang="fr-FR" sz="60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p:cNvSpPr>
          <p:nvPr>
            <p:ph type="title"/>
          </p:nvPr>
        </p:nvSpPr>
        <p:spPr/>
        <p:txBody>
          <a:bodyPr/>
          <a:lstStyle/>
          <a:p>
            <a:r>
              <a:rPr lang="fr-BE" smtClean="0"/>
              <a:t>Frequency of ovarian cysts  </a:t>
            </a:r>
            <a:endParaRPr lang="fr-FR" smtClean="0"/>
          </a:p>
        </p:txBody>
      </p:sp>
      <p:sp>
        <p:nvSpPr>
          <p:cNvPr id="138242" name="Rectangle 3"/>
          <p:cNvSpPr>
            <a:spLocks noGrp="1"/>
          </p:cNvSpPr>
          <p:nvPr>
            <p:ph type="body" idx="1"/>
          </p:nvPr>
        </p:nvSpPr>
        <p:spPr>
          <a:xfrm>
            <a:off x="468313" y="1773238"/>
            <a:ext cx="8291512" cy="2808287"/>
          </a:xfrm>
          <a:ln>
            <a:solidFill>
              <a:schemeClr val="bg1"/>
            </a:solidFill>
          </a:ln>
        </p:spPr>
        <p:txBody>
          <a:bodyPr/>
          <a:lstStyle/>
          <a:p>
            <a:pPr>
              <a:lnSpc>
                <a:spcPct val="110000"/>
              </a:lnSpc>
            </a:pPr>
            <a:r>
              <a:rPr lang="fr-BE" sz="2400" smtClean="0"/>
              <a:t>Fourichon et al., 2000 : meta-analyse (20.000 cows in 196 dairy herds) : </a:t>
            </a:r>
            <a:r>
              <a:rPr lang="fr-BE" sz="2400" smtClean="0">
                <a:solidFill>
                  <a:srgbClr val="00FF00"/>
                </a:solidFill>
              </a:rPr>
              <a:t>12 %</a:t>
            </a:r>
            <a:r>
              <a:rPr lang="fr-BE" sz="2400" smtClean="0"/>
              <a:t> (3 à 29 %)</a:t>
            </a:r>
          </a:p>
          <a:p>
            <a:pPr>
              <a:lnSpc>
                <a:spcPct val="110000"/>
              </a:lnSpc>
            </a:pPr>
            <a:r>
              <a:rPr lang="fr-BE" sz="2400" smtClean="0"/>
              <a:t>Lubbers 1998 (Hollande) : 12.626 lactations during ten years in 39 herds : </a:t>
            </a:r>
            <a:r>
              <a:rPr lang="fr-BE" sz="2400" smtClean="0">
                <a:solidFill>
                  <a:srgbClr val="00FF00"/>
                </a:solidFill>
              </a:rPr>
              <a:t>7,2 %</a:t>
            </a:r>
            <a:r>
              <a:rPr lang="fr-BE" sz="2400" smtClean="0"/>
              <a:t> (1,9 to 11,3 % according to herds) </a:t>
            </a:r>
          </a:p>
          <a:p>
            <a:pPr>
              <a:lnSpc>
                <a:spcPct val="110000"/>
              </a:lnSpc>
            </a:pPr>
            <a:r>
              <a:rPr lang="fr-BE" sz="2400" smtClean="0"/>
              <a:t>Erb et Martin, 1980 and Kinsel et Etherington, 1998 (Canada) 24.356 lactations :  </a:t>
            </a:r>
            <a:r>
              <a:rPr lang="fr-BE" sz="2400" smtClean="0">
                <a:solidFill>
                  <a:srgbClr val="00FF00"/>
                </a:solidFill>
              </a:rPr>
              <a:t>9,3 %</a:t>
            </a:r>
            <a:r>
              <a:rPr lang="fr-FR" sz="2400" smtClean="0"/>
              <a:t> </a:t>
            </a:r>
            <a:endParaRPr lang="fr-BE" sz="2400" smtClean="0"/>
          </a:p>
        </p:txBody>
      </p:sp>
      <p:sp>
        <p:nvSpPr>
          <p:cNvPr id="138244" name="Text Box 4"/>
          <p:cNvSpPr txBox="1">
            <a:spLocks noChangeArrowheads="1"/>
          </p:cNvSpPr>
          <p:nvPr/>
        </p:nvSpPr>
        <p:spPr bwMode="auto">
          <a:xfrm>
            <a:off x="2124075" y="5084763"/>
            <a:ext cx="3944938" cy="588962"/>
          </a:xfrm>
          <a:prstGeom prst="rect">
            <a:avLst/>
          </a:prstGeom>
          <a:noFill/>
          <a:ln w="9525">
            <a:solidFill>
              <a:srgbClr val="FFFF00"/>
            </a:solidFill>
            <a:miter lim="800000"/>
            <a:headEnd/>
            <a:tailEnd/>
          </a:ln>
        </p:spPr>
        <p:txBody>
          <a:bodyPr wrap="none">
            <a:spAutoFit/>
          </a:bodyPr>
          <a:lstStyle/>
          <a:p>
            <a:r>
              <a:rPr lang="fr-BE" sz="3200">
                <a:solidFill>
                  <a:srgbClr val="FFFF00"/>
                </a:solidFill>
              </a:rPr>
              <a:t>If &gt;  10 % : herd problem </a:t>
            </a:r>
            <a:endParaRPr lang="fr-FR" sz="3200">
              <a:solidFill>
                <a:srgbClr val="FFFF00"/>
              </a:solidFill>
            </a:endParaRPr>
          </a:p>
        </p:txBody>
      </p:sp>
      <p:sp>
        <p:nvSpPr>
          <p:cNvPr id="2" name="Line 5"/>
          <p:cNvSpPr>
            <a:spLocks noChangeShapeType="1"/>
          </p:cNvSpPr>
          <p:nvPr/>
        </p:nvSpPr>
        <p:spPr bwMode="auto">
          <a:xfrm>
            <a:off x="539750" y="5445125"/>
            <a:ext cx="1223963" cy="0"/>
          </a:xfrm>
          <a:prstGeom prst="line">
            <a:avLst/>
          </a:prstGeom>
          <a:noFill/>
          <a:ln w="76200">
            <a:solidFill>
              <a:srgbClr val="FFFF00"/>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4"/>
          <p:cNvSpPr>
            <a:spLocks noGrp="1"/>
          </p:cNvSpPr>
          <p:nvPr>
            <p:ph type="title" idx="4294967295"/>
          </p:nvPr>
        </p:nvSpPr>
        <p:spPr>
          <a:xfrm>
            <a:off x="468313" y="2565400"/>
            <a:ext cx="8280400" cy="1295400"/>
          </a:xfrm>
          <a:solidFill>
            <a:srgbClr val="000066"/>
          </a:solidFill>
        </p:spPr>
        <p:txBody>
          <a:bodyPr/>
          <a:lstStyle/>
          <a:p>
            <a:r>
              <a:rPr lang="fr-BE" sz="6000" smtClean="0">
                <a:solidFill>
                  <a:schemeClr val="bg2"/>
                </a:solidFill>
              </a:rPr>
              <a:t>Etiopathogeny of anoestrus  </a:t>
            </a:r>
            <a:endParaRPr lang="fr-FR" sz="6000" smtClean="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7D38809E-87B9-4D52-A0DA-26572CE7C283}" type="slidenum">
              <a:rPr lang="fr-FR" sz="1400" b="1">
                <a:latin typeface="+mn-lt"/>
              </a:rPr>
              <a:pPr algn="r" eaLnBrk="0" hangingPunct="0">
                <a:defRPr/>
              </a:pPr>
              <a:t>22</a:t>
            </a:fld>
            <a:endParaRPr lang="fr-FR" sz="1400" b="1">
              <a:latin typeface="+mn-lt"/>
            </a:endParaRPr>
          </a:p>
        </p:txBody>
      </p:sp>
      <p:sp>
        <p:nvSpPr>
          <p:cNvPr id="141314" name="Rectangle 4"/>
          <p:cNvSpPr>
            <a:spLocks noGrp="1" noChangeArrowheads="1"/>
          </p:cNvSpPr>
          <p:nvPr>
            <p:ph type="title" idx="4294967295"/>
          </p:nvPr>
        </p:nvSpPr>
        <p:spPr>
          <a:xfrm>
            <a:off x="457200" y="274638"/>
            <a:ext cx="4186238" cy="850900"/>
          </a:xfrm>
        </p:spPr>
        <p:txBody>
          <a:bodyPr/>
          <a:lstStyle/>
          <a:p>
            <a:r>
              <a:rPr lang="nl-NL" smtClean="0"/>
              <a:t>Negative energy balance </a:t>
            </a:r>
          </a:p>
        </p:txBody>
      </p:sp>
      <p:pic>
        <p:nvPicPr>
          <p:cNvPr id="141315" name="Picture 5" descr="Evolution BE"/>
          <p:cNvPicPr>
            <a:picLocks noChangeAspect="1" noChangeArrowheads="1"/>
          </p:cNvPicPr>
          <p:nvPr/>
        </p:nvPicPr>
        <p:blipFill>
          <a:blip r:embed="rId3" cstate="print"/>
          <a:srcRect/>
          <a:stretch>
            <a:fillRect/>
          </a:stretch>
        </p:blipFill>
        <p:spPr bwMode="auto">
          <a:xfrm>
            <a:off x="468313" y="1268413"/>
            <a:ext cx="5788025" cy="4044950"/>
          </a:xfrm>
          <a:prstGeom prst="rect">
            <a:avLst/>
          </a:prstGeom>
          <a:noFill/>
          <a:ln w="9525">
            <a:noFill/>
            <a:miter lim="800000"/>
            <a:headEnd/>
            <a:tailEnd/>
          </a:ln>
        </p:spPr>
      </p:pic>
      <p:sp>
        <p:nvSpPr>
          <p:cNvPr id="141316" name="Text Box 7"/>
          <p:cNvSpPr txBox="1">
            <a:spLocks noChangeArrowheads="1"/>
          </p:cNvSpPr>
          <p:nvPr/>
        </p:nvSpPr>
        <p:spPr bwMode="auto">
          <a:xfrm>
            <a:off x="6227763" y="4868863"/>
            <a:ext cx="914400" cy="336550"/>
          </a:xfrm>
          <a:prstGeom prst="rect">
            <a:avLst/>
          </a:prstGeom>
          <a:noFill/>
          <a:ln w="9525">
            <a:noFill/>
            <a:miter lim="800000"/>
            <a:headEnd/>
            <a:tailEnd/>
          </a:ln>
        </p:spPr>
        <p:txBody>
          <a:bodyPr wrap="none">
            <a:spAutoFit/>
          </a:bodyPr>
          <a:lstStyle/>
          <a:p>
            <a:pPr eaLnBrk="0" hangingPunct="0"/>
            <a:r>
              <a:rPr lang="fr-BE" sz="1600"/>
              <a:t>ENVAlfort</a:t>
            </a:r>
            <a:endParaRPr lang="fr-FR" sz="1600"/>
          </a:p>
        </p:txBody>
      </p:sp>
      <p:sp>
        <p:nvSpPr>
          <p:cNvPr id="141317" name="Rectangle 4"/>
          <p:cNvSpPr>
            <a:spLocks noChangeArrowheads="1"/>
          </p:cNvSpPr>
          <p:nvPr/>
        </p:nvSpPr>
        <p:spPr bwMode="auto">
          <a:xfrm>
            <a:off x="468313" y="5589588"/>
            <a:ext cx="7056437" cy="850900"/>
          </a:xfrm>
          <a:prstGeom prst="rect">
            <a:avLst/>
          </a:prstGeom>
          <a:solidFill>
            <a:srgbClr val="339966"/>
          </a:solidFill>
          <a:ln w="9525">
            <a:solidFill>
              <a:schemeClr val="bg1"/>
            </a:solidFill>
            <a:miter lim="800000"/>
            <a:headEnd/>
            <a:tailEnd/>
          </a:ln>
        </p:spPr>
        <p:txBody>
          <a:bodyPr anchor="ctr"/>
          <a:lstStyle/>
          <a:p>
            <a:pPr eaLnBrk="0" hangingPunct="0"/>
            <a:r>
              <a:rPr lang="nl-NL" sz="2400">
                <a:solidFill>
                  <a:schemeClr val="tx1"/>
                </a:solidFill>
              </a:rPr>
              <a:t>Effect on anoestrus type 1, 2, and 3</a:t>
            </a:r>
            <a:br>
              <a:rPr lang="nl-NL" sz="2400">
                <a:solidFill>
                  <a:schemeClr val="tx1"/>
                </a:solidFill>
              </a:rPr>
            </a:br>
            <a:r>
              <a:rPr lang="nl-NL" sz="2400">
                <a:solidFill>
                  <a:schemeClr val="tx1"/>
                </a:solidFill>
              </a:rPr>
              <a:t>Effect through an inhibition of synthesis and/or release LH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DB52BE8A-542B-4AAC-900C-50B61707D861}" type="slidenum">
              <a:rPr lang="fr-FR" sz="1400" b="1">
                <a:latin typeface="+mn-lt"/>
              </a:rPr>
              <a:pPr algn="r" eaLnBrk="0" hangingPunct="0">
                <a:defRPr/>
              </a:pPr>
              <a:t>23</a:t>
            </a:fld>
            <a:endParaRPr lang="fr-FR" sz="1400" b="1">
              <a:latin typeface="+mn-lt"/>
            </a:endParaRPr>
          </a:p>
        </p:txBody>
      </p:sp>
      <p:sp>
        <p:nvSpPr>
          <p:cNvPr id="143362" name="Rectangle 4"/>
          <p:cNvSpPr>
            <a:spLocks noGrp="1" noChangeArrowheads="1"/>
          </p:cNvSpPr>
          <p:nvPr>
            <p:ph type="title" idx="4294967295"/>
          </p:nvPr>
        </p:nvSpPr>
        <p:spPr>
          <a:xfrm>
            <a:off x="457200" y="274638"/>
            <a:ext cx="2314575" cy="706437"/>
          </a:xfrm>
        </p:spPr>
        <p:txBody>
          <a:bodyPr/>
          <a:lstStyle/>
          <a:p>
            <a:r>
              <a:rPr lang="nl-NL" smtClean="0"/>
              <a:t>Suckling  </a:t>
            </a:r>
          </a:p>
        </p:txBody>
      </p:sp>
      <p:pic>
        <p:nvPicPr>
          <p:cNvPr id="143363" name="Picture 6" descr="DSC_0332"/>
          <p:cNvPicPr>
            <a:picLocks noChangeAspect="1" noChangeArrowheads="1"/>
          </p:cNvPicPr>
          <p:nvPr/>
        </p:nvPicPr>
        <p:blipFill>
          <a:blip r:embed="rId3" cstate="print"/>
          <a:srcRect/>
          <a:stretch>
            <a:fillRect/>
          </a:stretch>
        </p:blipFill>
        <p:spPr bwMode="auto">
          <a:xfrm>
            <a:off x="468313" y="1268413"/>
            <a:ext cx="5329237" cy="4021137"/>
          </a:xfrm>
          <a:prstGeom prst="rect">
            <a:avLst/>
          </a:prstGeom>
          <a:noFill/>
          <a:ln w="9525">
            <a:noFill/>
            <a:miter lim="800000"/>
            <a:headEnd/>
            <a:tailEnd/>
          </a:ln>
        </p:spPr>
      </p:pic>
      <p:sp>
        <p:nvSpPr>
          <p:cNvPr id="142340" name="Rectangle 4"/>
          <p:cNvSpPr>
            <a:spLocks noChangeArrowheads="1"/>
          </p:cNvSpPr>
          <p:nvPr/>
        </p:nvSpPr>
        <p:spPr bwMode="auto">
          <a:xfrm>
            <a:off x="468313" y="5589588"/>
            <a:ext cx="7056437" cy="850900"/>
          </a:xfrm>
          <a:prstGeom prst="rect">
            <a:avLst/>
          </a:prstGeom>
          <a:solidFill>
            <a:srgbClr val="339966"/>
          </a:solidFill>
          <a:ln w="9525">
            <a:solidFill>
              <a:schemeClr val="bg1"/>
            </a:solidFill>
            <a:miter lim="800000"/>
            <a:headEnd/>
            <a:tailEnd/>
          </a:ln>
        </p:spPr>
        <p:txBody>
          <a:bodyPr anchor="ctr"/>
          <a:lstStyle/>
          <a:p>
            <a:pPr eaLnBrk="0" hangingPunct="0"/>
            <a:r>
              <a:rPr lang="nl-NL" sz="2400">
                <a:solidFill>
                  <a:schemeClr val="tx1"/>
                </a:solidFill>
              </a:rPr>
              <a:t>Effect on anoestrus type 1, 2, and 3</a:t>
            </a:r>
            <a:br>
              <a:rPr lang="nl-NL" sz="2400">
                <a:solidFill>
                  <a:schemeClr val="tx1"/>
                </a:solidFill>
              </a:rPr>
            </a:br>
            <a:r>
              <a:rPr lang="nl-NL" sz="2400">
                <a:solidFill>
                  <a:schemeClr val="tx1"/>
                </a:solidFill>
              </a:rPr>
              <a:t>Effect through an inhibition of synthesis and/or release LH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DBEE71E2-F84D-4AEB-80DF-931D44EA0557}" type="slidenum">
              <a:rPr lang="fr-FR" sz="1400" b="1">
                <a:latin typeface="+mn-lt"/>
              </a:rPr>
              <a:pPr algn="r" eaLnBrk="0" hangingPunct="0">
                <a:defRPr/>
              </a:pPr>
              <a:t>24</a:t>
            </a:fld>
            <a:endParaRPr lang="fr-FR" sz="1400" b="1">
              <a:latin typeface="+mn-lt"/>
            </a:endParaRPr>
          </a:p>
        </p:txBody>
      </p:sp>
      <p:sp>
        <p:nvSpPr>
          <p:cNvPr id="145410" name="Rectangle 4"/>
          <p:cNvSpPr>
            <a:spLocks noGrp="1" noChangeArrowheads="1"/>
          </p:cNvSpPr>
          <p:nvPr>
            <p:ph type="title" idx="4294967295"/>
          </p:nvPr>
        </p:nvSpPr>
        <p:spPr>
          <a:xfrm>
            <a:off x="457200" y="274638"/>
            <a:ext cx="8362950" cy="1066800"/>
          </a:xfrm>
        </p:spPr>
        <p:txBody>
          <a:bodyPr/>
          <a:lstStyle/>
          <a:p>
            <a:r>
              <a:rPr lang="nl-NL" sz="2800" smtClean="0"/>
              <a:t>Postpartum pathologies </a:t>
            </a:r>
            <a:br>
              <a:rPr lang="nl-NL" sz="2800" smtClean="0"/>
            </a:br>
            <a:r>
              <a:rPr lang="nl-NL" sz="2800" smtClean="0"/>
              <a:t>placental retention, acute metritis, clinical endometritis</a:t>
            </a:r>
          </a:p>
        </p:txBody>
      </p:sp>
      <p:sp>
        <p:nvSpPr>
          <p:cNvPr id="145411" name="Rectangle 4"/>
          <p:cNvSpPr>
            <a:spLocks noChangeArrowheads="1"/>
          </p:cNvSpPr>
          <p:nvPr/>
        </p:nvSpPr>
        <p:spPr bwMode="auto">
          <a:xfrm>
            <a:off x="468313" y="5589588"/>
            <a:ext cx="5975350" cy="850900"/>
          </a:xfrm>
          <a:prstGeom prst="rect">
            <a:avLst/>
          </a:prstGeom>
          <a:solidFill>
            <a:srgbClr val="339966"/>
          </a:solidFill>
          <a:ln w="9525">
            <a:solidFill>
              <a:schemeClr val="bg1"/>
            </a:solidFill>
            <a:miter lim="800000"/>
            <a:headEnd/>
            <a:tailEnd/>
          </a:ln>
        </p:spPr>
        <p:txBody>
          <a:bodyPr anchor="ctr"/>
          <a:lstStyle/>
          <a:p>
            <a:pPr eaLnBrk="0" hangingPunct="0"/>
            <a:r>
              <a:rPr lang="nl-NL" sz="2400">
                <a:solidFill>
                  <a:schemeClr val="tx1"/>
                </a:solidFill>
              </a:rPr>
              <a:t>Effect on anoestrus type 4 (pyometra)</a:t>
            </a:r>
            <a:br>
              <a:rPr lang="nl-NL" sz="2400">
                <a:solidFill>
                  <a:schemeClr val="tx1"/>
                </a:solidFill>
              </a:rPr>
            </a:br>
            <a:r>
              <a:rPr lang="nl-NL" sz="2400">
                <a:solidFill>
                  <a:schemeClr val="tx1"/>
                </a:solidFill>
              </a:rPr>
              <a:t>Effect through an inhibition of synthesis of PGF</a:t>
            </a:r>
          </a:p>
        </p:txBody>
      </p:sp>
      <p:pic>
        <p:nvPicPr>
          <p:cNvPr id="145412" name="Picture 6" descr="clinique endometrite"/>
          <p:cNvPicPr>
            <a:picLocks noChangeAspect="1" noChangeArrowheads="1"/>
          </p:cNvPicPr>
          <p:nvPr/>
        </p:nvPicPr>
        <p:blipFill>
          <a:blip r:embed="rId3" cstate="print"/>
          <a:srcRect/>
          <a:stretch>
            <a:fillRect/>
          </a:stretch>
        </p:blipFill>
        <p:spPr bwMode="auto">
          <a:xfrm>
            <a:off x="3708400" y="1844675"/>
            <a:ext cx="5184775" cy="2900363"/>
          </a:xfrm>
          <a:prstGeom prst="rect">
            <a:avLst/>
          </a:prstGeom>
          <a:noFill/>
          <a:ln w="9525">
            <a:noFill/>
            <a:miter lim="800000"/>
            <a:headEnd/>
            <a:tailEnd/>
          </a:ln>
        </p:spPr>
      </p:pic>
      <p:pic>
        <p:nvPicPr>
          <p:cNvPr id="145413" name="Picture 7"/>
          <p:cNvPicPr>
            <a:picLocks noChangeAspect="1" noChangeArrowheads="1"/>
          </p:cNvPicPr>
          <p:nvPr/>
        </p:nvPicPr>
        <p:blipFill>
          <a:blip r:embed="rId4" cstate="print"/>
          <a:srcRect/>
          <a:stretch>
            <a:fillRect/>
          </a:stretch>
        </p:blipFill>
        <p:spPr bwMode="auto">
          <a:xfrm>
            <a:off x="684213" y="1773238"/>
            <a:ext cx="2670175"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p:cNvSpPr>
          <p:nvPr>
            <p:ph type="title"/>
          </p:nvPr>
        </p:nvSpPr>
        <p:spPr>
          <a:xfrm>
            <a:off x="323850" y="188913"/>
            <a:ext cx="4392613" cy="647700"/>
          </a:xfrm>
        </p:spPr>
        <p:txBody>
          <a:bodyPr/>
          <a:lstStyle/>
          <a:p>
            <a:r>
              <a:rPr lang="fr-FR" sz="2600" smtClean="0"/>
              <a:t>Risk factors of ovarian cysts</a:t>
            </a:r>
          </a:p>
        </p:txBody>
      </p:sp>
      <p:sp>
        <p:nvSpPr>
          <p:cNvPr id="132099" name="Text Box 3"/>
          <p:cNvSpPr txBox="1">
            <a:spLocks noChangeArrowheads="1"/>
          </p:cNvSpPr>
          <p:nvPr/>
        </p:nvSpPr>
        <p:spPr bwMode="auto">
          <a:xfrm>
            <a:off x="6372225" y="5492750"/>
            <a:ext cx="2173288" cy="40640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Decrease of  LH/FSH</a:t>
            </a:r>
          </a:p>
        </p:txBody>
      </p:sp>
      <p:sp>
        <p:nvSpPr>
          <p:cNvPr id="132102" name="Text Box 6"/>
          <p:cNvSpPr txBox="1">
            <a:spLocks noChangeArrowheads="1"/>
          </p:cNvSpPr>
          <p:nvPr/>
        </p:nvSpPr>
        <p:spPr bwMode="auto">
          <a:xfrm>
            <a:off x="2124075" y="3429000"/>
            <a:ext cx="2498725" cy="406400"/>
          </a:xfrm>
          <a:prstGeom prst="rect">
            <a:avLst/>
          </a:prstGeom>
          <a:solidFill>
            <a:srgbClr val="339966"/>
          </a:solidFill>
          <a:ln w="9525">
            <a:solidFill>
              <a:schemeClr val="bg1"/>
            </a:solidFill>
            <a:miter lim="800000"/>
            <a:headEnd/>
            <a:tailEnd/>
          </a:ln>
        </p:spPr>
        <p:txBody>
          <a:bodyPr wrap="none">
            <a:spAutoFit/>
          </a:bodyPr>
          <a:lstStyle/>
          <a:p>
            <a:r>
              <a:rPr lang="fr-FR" sz="2000"/>
              <a:t>Negative energy balance</a:t>
            </a:r>
          </a:p>
        </p:txBody>
      </p:sp>
      <p:sp>
        <p:nvSpPr>
          <p:cNvPr id="132103" name="Text Box 7"/>
          <p:cNvSpPr txBox="1">
            <a:spLocks noChangeArrowheads="1"/>
          </p:cNvSpPr>
          <p:nvPr/>
        </p:nvSpPr>
        <p:spPr bwMode="auto">
          <a:xfrm>
            <a:off x="4211638" y="4292600"/>
            <a:ext cx="2044700" cy="40640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Decrease of  leptine</a:t>
            </a:r>
          </a:p>
        </p:txBody>
      </p:sp>
      <p:sp>
        <p:nvSpPr>
          <p:cNvPr id="132104" name="Text Box 8"/>
          <p:cNvSpPr txBox="1">
            <a:spLocks noChangeArrowheads="1"/>
          </p:cNvSpPr>
          <p:nvPr/>
        </p:nvSpPr>
        <p:spPr bwMode="auto">
          <a:xfrm>
            <a:off x="6372225" y="4292600"/>
            <a:ext cx="1836738" cy="40640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Decrease of IGF1</a:t>
            </a:r>
          </a:p>
        </p:txBody>
      </p:sp>
      <p:sp>
        <p:nvSpPr>
          <p:cNvPr id="132105" name="Text Box 9"/>
          <p:cNvSpPr txBox="1">
            <a:spLocks noChangeArrowheads="1"/>
          </p:cNvSpPr>
          <p:nvPr/>
        </p:nvSpPr>
        <p:spPr bwMode="auto">
          <a:xfrm>
            <a:off x="2555875" y="4292600"/>
            <a:ext cx="1503363" cy="40640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Hypoglycemia</a:t>
            </a:r>
          </a:p>
        </p:txBody>
      </p:sp>
      <p:sp>
        <p:nvSpPr>
          <p:cNvPr id="132106" name="Text Box 10"/>
          <p:cNvSpPr txBox="1">
            <a:spLocks noChangeArrowheads="1"/>
          </p:cNvSpPr>
          <p:nvPr/>
        </p:nvSpPr>
        <p:spPr bwMode="auto">
          <a:xfrm>
            <a:off x="6372225" y="3500438"/>
            <a:ext cx="968375" cy="406400"/>
          </a:xfrm>
          <a:prstGeom prst="rect">
            <a:avLst/>
          </a:prstGeom>
          <a:solidFill>
            <a:srgbClr val="339966"/>
          </a:solidFill>
          <a:ln w="9525">
            <a:solidFill>
              <a:schemeClr val="bg1"/>
            </a:solidFill>
            <a:miter lim="800000"/>
            <a:headEnd/>
            <a:tailEnd/>
          </a:ln>
        </p:spPr>
        <p:txBody>
          <a:bodyPr wrap="none">
            <a:spAutoFit/>
          </a:bodyPr>
          <a:lstStyle/>
          <a:p>
            <a:r>
              <a:rPr lang="fr-FR" sz="2000"/>
              <a:t>Nutrition</a:t>
            </a:r>
          </a:p>
        </p:txBody>
      </p:sp>
      <p:sp>
        <p:nvSpPr>
          <p:cNvPr id="132107" name="Rectangle 11"/>
          <p:cNvSpPr>
            <a:spLocks noChangeArrowheads="1"/>
          </p:cNvSpPr>
          <p:nvPr/>
        </p:nvSpPr>
        <p:spPr bwMode="auto">
          <a:xfrm>
            <a:off x="179388" y="2133600"/>
            <a:ext cx="1452562" cy="415925"/>
          </a:xfrm>
          <a:prstGeom prst="rect">
            <a:avLst/>
          </a:prstGeom>
          <a:solidFill>
            <a:srgbClr val="FFFF99"/>
          </a:solidFill>
          <a:ln w="19050">
            <a:solidFill>
              <a:schemeClr val="bg1"/>
            </a:solidFill>
            <a:miter lim="800000"/>
            <a:headEnd/>
            <a:tailEnd/>
          </a:ln>
        </p:spPr>
        <p:txBody>
          <a:bodyPr wrap="none">
            <a:spAutoFit/>
          </a:bodyPr>
          <a:lstStyle/>
          <a:p>
            <a:pPr algn="ctr"/>
            <a:r>
              <a:rPr lang="fr-FR" sz="2000">
                <a:solidFill>
                  <a:schemeClr val="tx1"/>
                </a:solidFill>
              </a:rPr>
              <a:t>Follicular wall</a:t>
            </a:r>
          </a:p>
        </p:txBody>
      </p:sp>
      <p:sp>
        <p:nvSpPr>
          <p:cNvPr id="132108" name="Rectangle 12"/>
          <p:cNvSpPr>
            <a:spLocks noChangeArrowheads="1"/>
          </p:cNvSpPr>
          <p:nvPr/>
        </p:nvSpPr>
        <p:spPr bwMode="auto">
          <a:xfrm>
            <a:off x="6877050" y="692150"/>
            <a:ext cx="1373188" cy="415925"/>
          </a:xfrm>
          <a:prstGeom prst="rect">
            <a:avLst/>
          </a:prstGeom>
          <a:solidFill>
            <a:srgbClr val="FFFF99"/>
          </a:solidFill>
          <a:ln w="19050">
            <a:solidFill>
              <a:schemeClr val="bg1"/>
            </a:solidFill>
            <a:miter lim="800000"/>
            <a:headEnd/>
            <a:tailEnd/>
          </a:ln>
        </p:spPr>
        <p:txBody>
          <a:bodyPr wrap="none" anchor="ctr">
            <a:spAutoFit/>
          </a:bodyPr>
          <a:lstStyle/>
          <a:p>
            <a:pPr algn="ctr"/>
            <a:r>
              <a:rPr lang="fr-BE" sz="2000">
                <a:solidFill>
                  <a:schemeClr val="tx1"/>
                </a:solidFill>
              </a:rPr>
              <a:t>Environment</a:t>
            </a:r>
            <a:endParaRPr lang="fr-FR" sz="2000">
              <a:solidFill>
                <a:schemeClr val="tx1"/>
              </a:solidFill>
            </a:endParaRPr>
          </a:p>
        </p:txBody>
      </p:sp>
      <p:sp>
        <p:nvSpPr>
          <p:cNvPr id="147466" name="Rectangle 13"/>
          <p:cNvSpPr>
            <a:spLocks noChangeArrowheads="1"/>
          </p:cNvSpPr>
          <p:nvPr/>
        </p:nvSpPr>
        <p:spPr bwMode="auto">
          <a:xfrm>
            <a:off x="179388" y="1166813"/>
            <a:ext cx="2173287" cy="720725"/>
          </a:xfrm>
          <a:prstGeom prst="rect">
            <a:avLst/>
          </a:prstGeom>
          <a:solidFill>
            <a:srgbClr val="FFFF99"/>
          </a:solidFill>
          <a:ln w="19050">
            <a:solidFill>
              <a:schemeClr val="bg1"/>
            </a:solidFill>
            <a:miter lim="800000"/>
            <a:headEnd/>
            <a:tailEnd/>
          </a:ln>
        </p:spPr>
        <p:txBody>
          <a:bodyPr wrap="none" anchor="ctr">
            <a:spAutoFit/>
          </a:bodyPr>
          <a:lstStyle/>
          <a:p>
            <a:r>
              <a:rPr lang="fr-BE" sz="2000">
                <a:solidFill>
                  <a:schemeClr val="tx1"/>
                </a:solidFill>
              </a:rPr>
              <a:t>Hypothalamo-</a:t>
            </a:r>
          </a:p>
          <a:p>
            <a:r>
              <a:rPr lang="fr-BE" sz="2000">
                <a:solidFill>
                  <a:schemeClr val="tx1"/>
                </a:solidFill>
              </a:rPr>
              <a:t>Hypophysis complex</a:t>
            </a:r>
            <a:r>
              <a:rPr lang="fr-FR" sz="2000">
                <a:solidFill>
                  <a:schemeClr val="tx1"/>
                </a:solidFill>
              </a:rPr>
              <a:t> </a:t>
            </a:r>
          </a:p>
        </p:txBody>
      </p:sp>
      <p:sp>
        <p:nvSpPr>
          <p:cNvPr id="132110" name="Text Box 14"/>
          <p:cNvSpPr txBox="1">
            <a:spLocks noChangeArrowheads="1"/>
          </p:cNvSpPr>
          <p:nvPr/>
        </p:nvSpPr>
        <p:spPr bwMode="auto">
          <a:xfrm>
            <a:off x="539750" y="4292600"/>
            <a:ext cx="1722438" cy="40640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Hypoinsulinemia</a:t>
            </a:r>
          </a:p>
        </p:txBody>
      </p:sp>
      <p:sp>
        <p:nvSpPr>
          <p:cNvPr id="132111" name="Text Box 15"/>
          <p:cNvSpPr txBox="1">
            <a:spLocks noChangeArrowheads="1"/>
          </p:cNvSpPr>
          <p:nvPr/>
        </p:nvSpPr>
        <p:spPr bwMode="auto">
          <a:xfrm>
            <a:off x="3276600" y="5516563"/>
            <a:ext cx="2068513" cy="40640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 Decrease of  GnRH</a:t>
            </a:r>
          </a:p>
        </p:txBody>
      </p:sp>
      <p:sp>
        <p:nvSpPr>
          <p:cNvPr id="132112" name="Text Box 16"/>
          <p:cNvSpPr txBox="1">
            <a:spLocks noChangeArrowheads="1"/>
          </p:cNvSpPr>
          <p:nvPr/>
        </p:nvSpPr>
        <p:spPr bwMode="auto">
          <a:xfrm>
            <a:off x="611188" y="5373688"/>
            <a:ext cx="2000250" cy="71120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Increase of NEFA</a:t>
            </a:r>
          </a:p>
          <a:p>
            <a:r>
              <a:rPr lang="fr-FR" sz="2000">
                <a:solidFill>
                  <a:schemeClr val="tx1"/>
                </a:solidFill>
              </a:rPr>
              <a:t>and cetones bodies</a:t>
            </a:r>
          </a:p>
        </p:txBody>
      </p:sp>
      <p:sp>
        <p:nvSpPr>
          <p:cNvPr id="132113" name="Rectangle 17"/>
          <p:cNvSpPr>
            <a:spLocks noChangeArrowheads="1"/>
          </p:cNvSpPr>
          <p:nvPr/>
        </p:nvSpPr>
        <p:spPr bwMode="auto">
          <a:xfrm>
            <a:off x="2916238" y="1268413"/>
            <a:ext cx="839787" cy="415925"/>
          </a:xfrm>
          <a:prstGeom prst="rect">
            <a:avLst/>
          </a:prstGeom>
          <a:solidFill>
            <a:srgbClr val="FFFF99"/>
          </a:solidFill>
          <a:ln w="19050">
            <a:solidFill>
              <a:schemeClr val="bg1"/>
            </a:solidFill>
            <a:miter lim="800000"/>
            <a:headEnd/>
            <a:tailEnd/>
          </a:ln>
        </p:spPr>
        <p:txBody>
          <a:bodyPr wrap="none" anchor="ctr">
            <a:spAutoFit/>
          </a:bodyPr>
          <a:lstStyle/>
          <a:p>
            <a:pPr algn="ctr"/>
            <a:r>
              <a:rPr lang="fr-BE" sz="2000">
                <a:solidFill>
                  <a:schemeClr val="tx1"/>
                </a:solidFill>
              </a:rPr>
              <a:t>Animal</a:t>
            </a:r>
            <a:endParaRPr lang="fr-FR" sz="2000">
              <a:solidFill>
                <a:schemeClr val="tx1"/>
              </a:solidFill>
            </a:endParaRPr>
          </a:p>
        </p:txBody>
      </p:sp>
      <p:sp>
        <p:nvSpPr>
          <p:cNvPr id="132133" name="Line 37"/>
          <p:cNvSpPr>
            <a:spLocks noChangeShapeType="1"/>
          </p:cNvSpPr>
          <p:nvPr/>
        </p:nvSpPr>
        <p:spPr bwMode="auto">
          <a:xfrm>
            <a:off x="3348038" y="1700213"/>
            <a:ext cx="0" cy="1728787"/>
          </a:xfrm>
          <a:prstGeom prst="line">
            <a:avLst/>
          </a:prstGeom>
          <a:noFill/>
          <a:ln w="9525">
            <a:solidFill>
              <a:schemeClr val="bg1"/>
            </a:solidFill>
            <a:round/>
            <a:headEnd/>
            <a:tailEnd type="triangle" w="med" len="med"/>
          </a:ln>
        </p:spPr>
        <p:txBody>
          <a:bodyPr/>
          <a:lstStyle/>
          <a:p>
            <a:endParaRPr lang="fr-FR"/>
          </a:p>
        </p:txBody>
      </p:sp>
      <p:sp>
        <p:nvSpPr>
          <p:cNvPr id="144400" name="Text Box 39"/>
          <p:cNvSpPr txBox="1">
            <a:spLocks noChangeArrowheads="1"/>
          </p:cNvSpPr>
          <p:nvPr/>
        </p:nvSpPr>
        <p:spPr bwMode="auto">
          <a:xfrm>
            <a:off x="4284663" y="1268413"/>
            <a:ext cx="2451100" cy="1625600"/>
          </a:xfrm>
          <a:prstGeom prst="rect">
            <a:avLst/>
          </a:prstGeom>
          <a:solidFill>
            <a:srgbClr val="0099CC"/>
          </a:solidFill>
          <a:ln w="9525">
            <a:solidFill>
              <a:schemeClr val="bg1"/>
            </a:solidFill>
            <a:miter lim="800000"/>
            <a:headEnd/>
            <a:tailEnd/>
          </a:ln>
        </p:spPr>
        <p:txBody>
          <a:bodyPr wrap="none">
            <a:spAutoFit/>
          </a:bodyPr>
          <a:lstStyle/>
          <a:p>
            <a:r>
              <a:rPr lang="fr-FR" sz="2000"/>
              <a:t>Number of lactation</a:t>
            </a:r>
          </a:p>
          <a:p>
            <a:r>
              <a:rPr lang="fr-FR" sz="2000"/>
              <a:t>Level of milk production</a:t>
            </a:r>
          </a:p>
          <a:p>
            <a:r>
              <a:rPr lang="fr-FR" sz="2000"/>
              <a:t>Post-partum stage</a:t>
            </a:r>
          </a:p>
          <a:p>
            <a:r>
              <a:rPr lang="fr-FR" sz="2000"/>
              <a:t>Post-partum pathologies</a:t>
            </a:r>
          </a:p>
          <a:p>
            <a:r>
              <a:rPr lang="fr-FR" sz="2000"/>
              <a:t>Genetic</a:t>
            </a:r>
          </a:p>
        </p:txBody>
      </p:sp>
      <p:sp>
        <p:nvSpPr>
          <p:cNvPr id="132156" name="Line 60"/>
          <p:cNvSpPr>
            <a:spLocks noChangeShapeType="1"/>
          </p:cNvSpPr>
          <p:nvPr/>
        </p:nvSpPr>
        <p:spPr bwMode="auto">
          <a:xfrm flipH="1">
            <a:off x="4643438" y="3644900"/>
            <a:ext cx="1728787" cy="0"/>
          </a:xfrm>
          <a:prstGeom prst="line">
            <a:avLst/>
          </a:prstGeom>
          <a:noFill/>
          <a:ln w="9525">
            <a:solidFill>
              <a:schemeClr val="bg1"/>
            </a:solidFill>
            <a:round/>
            <a:headEnd/>
            <a:tailEnd type="triangle" w="med" len="med"/>
          </a:ln>
        </p:spPr>
        <p:txBody>
          <a:bodyPr/>
          <a:lstStyle/>
          <a:p>
            <a:endParaRPr lang="fr-FR"/>
          </a:p>
        </p:txBody>
      </p:sp>
      <p:sp>
        <p:nvSpPr>
          <p:cNvPr id="132157" name="Line 61"/>
          <p:cNvSpPr>
            <a:spLocks noChangeShapeType="1"/>
          </p:cNvSpPr>
          <p:nvPr/>
        </p:nvSpPr>
        <p:spPr bwMode="auto">
          <a:xfrm flipH="1">
            <a:off x="7019925" y="1125538"/>
            <a:ext cx="0" cy="2374900"/>
          </a:xfrm>
          <a:prstGeom prst="line">
            <a:avLst/>
          </a:prstGeom>
          <a:noFill/>
          <a:ln w="9525">
            <a:solidFill>
              <a:schemeClr val="bg1"/>
            </a:solidFill>
            <a:round/>
            <a:headEnd/>
            <a:tailEnd type="triangle" w="med" len="med"/>
          </a:ln>
        </p:spPr>
        <p:txBody>
          <a:bodyPr/>
          <a:lstStyle/>
          <a:p>
            <a:endParaRPr lang="fr-FR"/>
          </a:p>
        </p:txBody>
      </p:sp>
      <p:sp>
        <p:nvSpPr>
          <p:cNvPr id="144403" name="Text Box 63"/>
          <p:cNvSpPr txBox="1">
            <a:spLocks noChangeArrowheads="1"/>
          </p:cNvSpPr>
          <p:nvPr/>
        </p:nvSpPr>
        <p:spPr bwMode="auto">
          <a:xfrm>
            <a:off x="7956550" y="1341438"/>
            <a:ext cx="901700" cy="406400"/>
          </a:xfrm>
          <a:prstGeom prst="rect">
            <a:avLst/>
          </a:prstGeom>
          <a:solidFill>
            <a:srgbClr val="0099CC"/>
          </a:solidFill>
          <a:ln w="9525">
            <a:solidFill>
              <a:schemeClr val="bg1"/>
            </a:solidFill>
            <a:miter lim="800000"/>
            <a:headEnd/>
            <a:tailEnd/>
          </a:ln>
        </p:spPr>
        <p:txBody>
          <a:bodyPr wrap="none">
            <a:spAutoFit/>
          </a:bodyPr>
          <a:lstStyle/>
          <a:p>
            <a:r>
              <a:rPr lang="fr-FR" sz="2000"/>
              <a:t>Season</a:t>
            </a:r>
          </a:p>
        </p:txBody>
      </p:sp>
      <p:sp>
        <p:nvSpPr>
          <p:cNvPr id="144404" name="Text Box 64"/>
          <p:cNvSpPr txBox="1">
            <a:spLocks noChangeArrowheads="1"/>
          </p:cNvSpPr>
          <p:nvPr/>
        </p:nvSpPr>
        <p:spPr bwMode="auto">
          <a:xfrm>
            <a:off x="7451725" y="1916113"/>
            <a:ext cx="785813" cy="406400"/>
          </a:xfrm>
          <a:prstGeom prst="rect">
            <a:avLst/>
          </a:prstGeom>
          <a:solidFill>
            <a:srgbClr val="0099CC"/>
          </a:solidFill>
          <a:ln w="9525">
            <a:solidFill>
              <a:schemeClr val="bg1"/>
            </a:solidFill>
            <a:miter lim="800000"/>
            <a:headEnd/>
            <a:tailEnd/>
          </a:ln>
        </p:spPr>
        <p:txBody>
          <a:bodyPr wrap="none">
            <a:spAutoFit/>
          </a:bodyPr>
          <a:lstStyle/>
          <a:p>
            <a:r>
              <a:rPr lang="fr-FR" sz="2000"/>
              <a:t>Stress</a:t>
            </a:r>
          </a:p>
        </p:txBody>
      </p:sp>
      <p:sp>
        <p:nvSpPr>
          <p:cNvPr id="144405" name="Text Box 65"/>
          <p:cNvSpPr txBox="1">
            <a:spLocks noChangeArrowheads="1"/>
          </p:cNvSpPr>
          <p:nvPr/>
        </p:nvSpPr>
        <p:spPr bwMode="auto">
          <a:xfrm>
            <a:off x="7740650" y="2636838"/>
            <a:ext cx="900113" cy="406400"/>
          </a:xfrm>
          <a:prstGeom prst="rect">
            <a:avLst/>
          </a:prstGeom>
          <a:solidFill>
            <a:schemeClr val="bg1"/>
          </a:solidFill>
          <a:ln w="9525">
            <a:solidFill>
              <a:schemeClr val="bg1"/>
            </a:solidFill>
            <a:miter lim="800000"/>
            <a:headEnd/>
            <a:tailEnd/>
          </a:ln>
        </p:spPr>
        <p:txBody>
          <a:bodyPr wrap="none">
            <a:spAutoFit/>
          </a:bodyPr>
          <a:lstStyle/>
          <a:p>
            <a:r>
              <a:rPr lang="fr-FR" sz="2000">
                <a:solidFill>
                  <a:schemeClr val="tx1"/>
                </a:solidFill>
              </a:rPr>
              <a:t>Cortisol</a:t>
            </a:r>
          </a:p>
        </p:txBody>
      </p:sp>
      <p:sp>
        <p:nvSpPr>
          <p:cNvPr id="144406" name="Text Box 66"/>
          <p:cNvSpPr txBox="1">
            <a:spLocks noChangeArrowheads="1"/>
          </p:cNvSpPr>
          <p:nvPr/>
        </p:nvSpPr>
        <p:spPr bwMode="auto">
          <a:xfrm>
            <a:off x="7524750" y="3429000"/>
            <a:ext cx="1406525" cy="406400"/>
          </a:xfrm>
          <a:prstGeom prst="rect">
            <a:avLst/>
          </a:prstGeom>
          <a:solidFill>
            <a:schemeClr val="bg1"/>
          </a:solidFill>
          <a:ln w="9525">
            <a:solidFill>
              <a:schemeClr val="bg1"/>
            </a:solidFill>
            <a:miter lim="800000"/>
            <a:headEnd/>
            <a:tailEnd/>
          </a:ln>
        </p:spPr>
        <p:txBody>
          <a:bodyPr>
            <a:spAutoFit/>
          </a:bodyPr>
          <a:lstStyle/>
          <a:p>
            <a:r>
              <a:rPr lang="fr-FR" sz="2000">
                <a:solidFill>
                  <a:schemeClr val="tx1"/>
                </a:solidFill>
              </a:rPr>
              <a:t>LH Inhibition </a:t>
            </a:r>
          </a:p>
        </p:txBody>
      </p:sp>
      <p:sp>
        <p:nvSpPr>
          <p:cNvPr id="144407" name="Line 70"/>
          <p:cNvSpPr>
            <a:spLocks noChangeShapeType="1"/>
          </p:cNvSpPr>
          <p:nvPr/>
        </p:nvSpPr>
        <p:spPr bwMode="auto">
          <a:xfrm>
            <a:off x="7019925" y="1557338"/>
            <a:ext cx="936625" cy="0"/>
          </a:xfrm>
          <a:prstGeom prst="line">
            <a:avLst/>
          </a:prstGeom>
          <a:noFill/>
          <a:ln w="9525">
            <a:solidFill>
              <a:schemeClr val="bg1"/>
            </a:solidFill>
            <a:round/>
            <a:headEnd/>
            <a:tailEnd type="triangle" w="med" len="med"/>
          </a:ln>
        </p:spPr>
        <p:txBody>
          <a:bodyPr/>
          <a:lstStyle/>
          <a:p>
            <a:endParaRPr lang="fr-FR"/>
          </a:p>
        </p:txBody>
      </p:sp>
      <p:sp>
        <p:nvSpPr>
          <p:cNvPr id="144408" name="Line 71"/>
          <p:cNvSpPr>
            <a:spLocks noChangeShapeType="1"/>
          </p:cNvSpPr>
          <p:nvPr/>
        </p:nvSpPr>
        <p:spPr bwMode="auto">
          <a:xfrm>
            <a:off x="7019925" y="1989138"/>
            <a:ext cx="431800" cy="0"/>
          </a:xfrm>
          <a:prstGeom prst="line">
            <a:avLst/>
          </a:prstGeom>
          <a:noFill/>
          <a:ln w="9525">
            <a:solidFill>
              <a:schemeClr val="bg1"/>
            </a:solidFill>
            <a:round/>
            <a:headEnd/>
            <a:tailEnd type="triangle" w="med" len="med"/>
          </a:ln>
        </p:spPr>
        <p:txBody>
          <a:bodyPr/>
          <a:lstStyle/>
          <a:p>
            <a:endParaRPr lang="fr-FR"/>
          </a:p>
        </p:txBody>
      </p:sp>
      <p:sp>
        <p:nvSpPr>
          <p:cNvPr id="144409" name="Line 72"/>
          <p:cNvSpPr>
            <a:spLocks noChangeShapeType="1"/>
          </p:cNvSpPr>
          <p:nvPr/>
        </p:nvSpPr>
        <p:spPr bwMode="auto">
          <a:xfrm>
            <a:off x="3779838" y="1484313"/>
            <a:ext cx="504825" cy="0"/>
          </a:xfrm>
          <a:prstGeom prst="line">
            <a:avLst/>
          </a:prstGeom>
          <a:noFill/>
          <a:ln w="9525">
            <a:solidFill>
              <a:schemeClr val="bg1"/>
            </a:solidFill>
            <a:round/>
            <a:headEnd/>
            <a:tailEnd type="triangle" w="med" len="med"/>
          </a:ln>
        </p:spPr>
        <p:txBody>
          <a:bodyPr/>
          <a:lstStyle/>
          <a:p>
            <a:endParaRPr lang="fr-FR"/>
          </a:p>
        </p:txBody>
      </p:sp>
      <p:sp>
        <p:nvSpPr>
          <p:cNvPr id="144410" name="Line 74"/>
          <p:cNvSpPr>
            <a:spLocks noChangeShapeType="1"/>
          </p:cNvSpPr>
          <p:nvPr/>
        </p:nvSpPr>
        <p:spPr bwMode="auto">
          <a:xfrm>
            <a:off x="8243888" y="2133600"/>
            <a:ext cx="215900" cy="0"/>
          </a:xfrm>
          <a:prstGeom prst="line">
            <a:avLst/>
          </a:prstGeom>
          <a:noFill/>
          <a:ln w="9525">
            <a:solidFill>
              <a:schemeClr val="bg1"/>
            </a:solidFill>
            <a:round/>
            <a:headEnd/>
            <a:tailEnd/>
          </a:ln>
        </p:spPr>
        <p:txBody>
          <a:bodyPr/>
          <a:lstStyle/>
          <a:p>
            <a:endParaRPr lang="fr-FR"/>
          </a:p>
        </p:txBody>
      </p:sp>
      <p:sp>
        <p:nvSpPr>
          <p:cNvPr id="144411" name="Line 75"/>
          <p:cNvSpPr>
            <a:spLocks noChangeShapeType="1"/>
          </p:cNvSpPr>
          <p:nvPr/>
        </p:nvSpPr>
        <p:spPr bwMode="auto">
          <a:xfrm>
            <a:off x="8101013" y="3068638"/>
            <a:ext cx="0" cy="360362"/>
          </a:xfrm>
          <a:prstGeom prst="line">
            <a:avLst/>
          </a:prstGeom>
          <a:noFill/>
          <a:ln w="9525">
            <a:solidFill>
              <a:schemeClr val="bg1"/>
            </a:solidFill>
            <a:round/>
            <a:headEnd/>
            <a:tailEnd type="triangle" w="med" len="med"/>
          </a:ln>
        </p:spPr>
        <p:txBody>
          <a:bodyPr/>
          <a:lstStyle/>
          <a:p>
            <a:endParaRPr lang="fr-FR"/>
          </a:p>
        </p:txBody>
      </p:sp>
      <p:sp>
        <p:nvSpPr>
          <p:cNvPr id="144412" name="Line 76"/>
          <p:cNvSpPr>
            <a:spLocks noChangeShapeType="1"/>
          </p:cNvSpPr>
          <p:nvPr/>
        </p:nvSpPr>
        <p:spPr bwMode="auto">
          <a:xfrm>
            <a:off x="8459788" y="2133600"/>
            <a:ext cx="0" cy="503238"/>
          </a:xfrm>
          <a:prstGeom prst="line">
            <a:avLst/>
          </a:prstGeom>
          <a:noFill/>
          <a:ln w="9525">
            <a:solidFill>
              <a:schemeClr val="bg1"/>
            </a:solidFill>
            <a:round/>
            <a:headEnd/>
            <a:tailEnd type="triangle" w="med" len="med"/>
          </a:ln>
        </p:spPr>
        <p:txBody>
          <a:bodyPr/>
          <a:lstStyle/>
          <a:p>
            <a:endParaRPr lang="fr-FR"/>
          </a:p>
        </p:txBody>
      </p:sp>
      <p:sp>
        <p:nvSpPr>
          <p:cNvPr id="144413" name="Line 77"/>
          <p:cNvSpPr>
            <a:spLocks noChangeShapeType="1"/>
          </p:cNvSpPr>
          <p:nvPr/>
        </p:nvSpPr>
        <p:spPr bwMode="auto">
          <a:xfrm>
            <a:off x="7092950" y="4724400"/>
            <a:ext cx="0" cy="792163"/>
          </a:xfrm>
          <a:prstGeom prst="line">
            <a:avLst/>
          </a:prstGeom>
          <a:noFill/>
          <a:ln w="9525">
            <a:solidFill>
              <a:schemeClr val="bg1"/>
            </a:solidFill>
            <a:round/>
            <a:headEnd/>
            <a:tailEnd type="triangle" w="med" len="med"/>
          </a:ln>
        </p:spPr>
        <p:txBody>
          <a:bodyPr/>
          <a:lstStyle/>
          <a:p>
            <a:endParaRPr lang="fr-FR"/>
          </a:p>
        </p:txBody>
      </p:sp>
      <p:sp>
        <p:nvSpPr>
          <p:cNvPr id="144414" name="Line 78"/>
          <p:cNvSpPr>
            <a:spLocks noChangeShapeType="1"/>
          </p:cNvSpPr>
          <p:nvPr/>
        </p:nvSpPr>
        <p:spPr bwMode="auto">
          <a:xfrm>
            <a:off x="2987675" y="3860800"/>
            <a:ext cx="0" cy="431800"/>
          </a:xfrm>
          <a:prstGeom prst="line">
            <a:avLst/>
          </a:prstGeom>
          <a:noFill/>
          <a:ln w="9525">
            <a:solidFill>
              <a:schemeClr val="bg1"/>
            </a:solidFill>
            <a:round/>
            <a:headEnd/>
            <a:tailEnd type="triangle" w="med" len="med"/>
          </a:ln>
        </p:spPr>
        <p:txBody>
          <a:bodyPr/>
          <a:lstStyle/>
          <a:p>
            <a:endParaRPr lang="fr-FR"/>
          </a:p>
        </p:txBody>
      </p:sp>
      <p:sp>
        <p:nvSpPr>
          <p:cNvPr id="144415" name="Line 79"/>
          <p:cNvSpPr>
            <a:spLocks noChangeShapeType="1"/>
          </p:cNvSpPr>
          <p:nvPr/>
        </p:nvSpPr>
        <p:spPr bwMode="auto">
          <a:xfrm>
            <a:off x="4356100" y="3860800"/>
            <a:ext cx="0" cy="360363"/>
          </a:xfrm>
          <a:prstGeom prst="line">
            <a:avLst/>
          </a:prstGeom>
          <a:noFill/>
          <a:ln w="9525">
            <a:solidFill>
              <a:schemeClr val="bg1"/>
            </a:solidFill>
            <a:round/>
            <a:headEnd/>
            <a:tailEnd type="triangle" w="med" len="med"/>
          </a:ln>
        </p:spPr>
        <p:txBody>
          <a:bodyPr/>
          <a:lstStyle/>
          <a:p>
            <a:endParaRPr lang="fr-FR"/>
          </a:p>
        </p:txBody>
      </p:sp>
      <p:sp>
        <p:nvSpPr>
          <p:cNvPr id="144416" name="Line 80"/>
          <p:cNvSpPr>
            <a:spLocks noChangeShapeType="1"/>
          </p:cNvSpPr>
          <p:nvPr/>
        </p:nvSpPr>
        <p:spPr bwMode="auto">
          <a:xfrm>
            <a:off x="2195513" y="3860800"/>
            <a:ext cx="0" cy="431800"/>
          </a:xfrm>
          <a:prstGeom prst="line">
            <a:avLst/>
          </a:prstGeom>
          <a:noFill/>
          <a:ln w="9525">
            <a:solidFill>
              <a:schemeClr val="bg1"/>
            </a:solidFill>
            <a:round/>
            <a:headEnd/>
            <a:tailEnd type="triangle" w="med" len="med"/>
          </a:ln>
        </p:spPr>
        <p:txBody>
          <a:bodyPr/>
          <a:lstStyle/>
          <a:p>
            <a:endParaRPr lang="fr-FR"/>
          </a:p>
        </p:txBody>
      </p:sp>
      <p:sp>
        <p:nvSpPr>
          <p:cNvPr id="144417" name="Line 81"/>
          <p:cNvSpPr>
            <a:spLocks noChangeShapeType="1"/>
          </p:cNvSpPr>
          <p:nvPr/>
        </p:nvSpPr>
        <p:spPr bwMode="auto">
          <a:xfrm>
            <a:off x="2627313" y="5661025"/>
            <a:ext cx="649287" cy="0"/>
          </a:xfrm>
          <a:prstGeom prst="line">
            <a:avLst/>
          </a:prstGeom>
          <a:noFill/>
          <a:ln w="9525">
            <a:solidFill>
              <a:schemeClr val="bg1"/>
            </a:solidFill>
            <a:round/>
            <a:headEnd/>
            <a:tailEnd type="triangle" w="med" len="med"/>
          </a:ln>
        </p:spPr>
        <p:txBody>
          <a:bodyPr/>
          <a:lstStyle/>
          <a:p>
            <a:endParaRPr lang="fr-FR"/>
          </a:p>
        </p:txBody>
      </p:sp>
      <p:sp>
        <p:nvSpPr>
          <p:cNvPr id="144418" name="Line 82"/>
          <p:cNvSpPr>
            <a:spLocks noChangeShapeType="1"/>
          </p:cNvSpPr>
          <p:nvPr/>
        </p:nvSpPr>
        <p:spPr bwMode="auto">
          <a:xfrm>
            <a:off x="5364163" y="5734050"/>
            <a:ext cx="1008062" cy="0"/>
          </a:xfrm>
          <a:prstGeom prst="line">
            <a:avLst/>
          </a:prstGeom>
          <a:noFill/>
          <a:ln w="9525">
            <a:solidFill>
              <a:schemeClr val="bg1"/>
            </a:solidFill>
            <a:round/>
            <a:headEnd/>
            <a:tailEnd type="triangle" w="med" len="med"/>
          </a:ln>
        </p:spPr>
        <p:txBody>
          <a:bodyPr/>
          <a:lstStyle/>
          <a:p>
            <a:endParaRPr lang="fr-FR"/>
          </a:p>
        </p:txBody>
      </p:sp>
      <p:sp>
        <p:nvSpPr>
          <p:cNvPr id="144419" name="Line 83"/>
          <p:cNvSpPr>
            <a:spLocks noChangeShapeType="1"/>
          </p:cNvSpPr>
          <p:nvPr/>
        </p:nvSpPr>
        <p:spPr bwMode="auto">
          <a:xfrm flipH="1">
            <a:off x="2268538" y="4508500"/>
            <a:ext cx="287337" cy="0"/>
          </a:xfrm>
          <a:prstGeom prst="line">
            <a:avLst/>
          </a:prstGeom>
          <a:noFill/>
          <a:ln w="9525">
            <a:solidFill>
              <a:schemeClr val="bg1"/>
            </a:solidFill>
            <a:round/>
            <a:headEnd/>
            <a:tailEnd type="triangle" w="med" len="med"/>
          </a:ln>
        </p:spPr>
        <p:txBody>
          <a:bodyPr/>
          <a:lstStyle/>
          <a:p>
            <a:endParaRPr lang="fr-FR"/>
          </a:p>
        </p:txBody>
      </p:sp>
      <p:sp>
        <p:nvSpPr>
          <p:cNvPr id="144420" name="Line 84"/>
          <p:cNvSpPr>
            <a:spLocks noChangeShapeType="1"/>
          </p:cNvSpPr>
          <p:nvPr/>
        </p:nvSpPr>
        <p:spPr bwMode="auto">
          <a:xfrm>
            <a:off x="4859338" y="4724400"/>
            <a:ext cx="0" cy="792163"/>
          </a:xfrm>
          <a:prstGeom prst="line">
            <a:avLst/>
          </a:prstGeom>
          <a:noFill/>
          <a:ln w="9525">
            <a:solidFill>
              <a:schemeClr val="bg1"/>
            </a:solidFill>
            <a:round/>
            <a:headEnd/>
            <a:tailEnd type="triangle" w="med" len="med"/>
          </a:ln>
        </p:spPr>
        <p:txBody>
          <a:bodyPr/>
          <a:lstStyle/>
          <a:p>
            <a:endParaRPr lang="fr-FR"/>
          </a:p>
        </p:txBody>
      </p:sp>
      <p:sp>
        <p:nvSpPr>
          <p:cNvPr id="144421" name="Line 85"/>
          <p:cNvSpPr>
            <a:spLocks noChangeShapeType="1"/>
          </p:cNvSpPr>
          <p:nvPr/>
        </p:nvSpPr>
        <p:spPr bwMode="auto">
          <a:xfrm>
            <a:off x="1403350" y="4652963"/>
            <a:ext cx="0" cy="720725"/>
          </a:xfrm>
          <a:prstGeom prst="line">
            <a:avLst/>
          </a:prstGeom>
          <a:noFill/>
          <a:ln w="9525">
            <a:solidFill>
              <a:schemeClr val="bg1"/>
            </a:solidFill>
            <a:round/>
            <a:headEnd/>
            <a:tailEnd type="triangle" w="med" len="med"/>
          </a:ln>
        </p:spPr>
        <p:txBody>
          <a:bodyPr/>
          <a:lstStyle/>
          <a:p>
            <a:endParaRPr lang="fr-FR"/>
          </a:p>
        </p:txBody>
      </p:sp>
      <p:sp>
        <p:nvSpPr>
          <p:cNvPr id="144423" name="Line 79"/>
          <p:cNvSpPr>
            <a:spLocks noChangeShapeType="1"/>
          </p:cNvSpPr>
          <p:nvPr/>
        </p:nvSpPr>
        <p:spPr bwMode="auto">
          <a:xfrm>
            <a:off x="4643438" y="3860800"/>
            <a:ext cx="1800225" cy="360363"/>
          </a:xfrm>
          <a:prstGeom prst="line">
            <a:avLst/>
          </a:prstGeom>
          <a:noFill/>
          <a:ln w="9525">
            <a:solidFill>
              <a:schemeClr val="bg1"/>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21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44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4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1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1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44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44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44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44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44416"/>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44414"/>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44415"/>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44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1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44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2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210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44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2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44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21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44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21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44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20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44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3210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21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440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440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1" nodeType="clickEffect">
                                  <p:stCondLst>
                                    <p:cond delay="0"/>
                                  </p:stCondLst>
                                  <p:childTnLst>
                                    <p:set>
                                      <p:cBhvr>
                                        <p:cTn id="98" dur="1" fill="hold">
                                          <p:stCondLst>
                                            <p:cond delay="0"/>
                                          </p:stCondLst>
                                        </p:cTn>
                                        <p:tgtEl>
                                          <p:spTgt spid="132157"/>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144408"/>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14440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4440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2" nodeType="clickEffect">
                                  <p:stCondLst>
                                    <p:cond delay="0"/>
                                  </p:stCondLst>
                                  <p:childTnLst>
                                    <p:set>
                                      <p:cBhvr>
                                        <p:cTn id="108" dur="1" fill="hold">
                                          <p:stCondLst>
                                            <p:cond delay="0"/>
                                          </p:stCondLst>
                                        </p:cTn>
                                        <p:tgtEl>
                                          <p:spTgt spid="132157"/>
                                        </p:tgtEl>
                                        <p:attrNameLst>
                                          <p:attrName>style.visibility</p:attrName>
                                        </p:attrNameLst>
                                      </p:cBhvr>
                                      <p:to>
                                        <p:strVal val="visible"/>
                                      </p:to>
                                    </p:set>
                                  </p:childTnLst>
                                </p:cTn>
                              </p:par>
                              <p:par>
                                <p:cTn id="109" presetID="1" presetClass="entr" presetSubtype="0" fill="hold" grpId="2" nodeType="withEffect">
                                  <p:stCondLst>
                                    <p:cond delay="0"/>
                                  </p:stCondLst>
                                  <p:childTnLst>
                                    <p:set>
                                      <p:cBhvr>
                                        <p:cTn id="110" dur="1" fill="hold">
                                          <p:stCondLst>
                                            <p:cond delay="0"/>
                                          </p:stCondLst>
                                        </p:cTn>
                                        <p:tgtEl>
                                          <p:spTgt spid="144408"/>
                                        </p:tgtEl>
                                        <p:attrNameLst>
                                          <p:attrName>style.visibility</p:attrName>
                                        </p:attrNameLst>
                                      </p:cBhvr>
                                      <p:to>
                                        <p:strVal val="visible"/>
                                      </p:to>
                                    </p:set>
                                  </p:childTnLst>
                                </p:cTn>
                              </p:par>
                              <p:par>
                                <p:cTn id="111" presetID="1" presetClass="entr" presetSubtype="0" fill="hold" grpId="2" nodeType="withEffect">
                                  <p:stCondLst>
                                    <p:cond delay="0"/>
                                  </p:stCondLst>
                                  <p:childTnLst>
                                    <p:set>
                                      <p:cBhvr>
                                        <p:cTn id="112" dur="1" fill="hold">
                                          <p:stCondLst>
                                            <p:cond delay="0"/>
                                          </p:stCondLst>
                                        </p:cTn>
                                        <p:tgtEl>
                                          <p:spTgt spid="144407"/>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14440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4440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4441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441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4440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441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440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3210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32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P spid="132102" grpId="0" animBg="1"/>
      <p:bldP spid="132103" grpId="0" animBg="1"/>
      <p:bldP spid="132104" grpId="0" animBg="1"/>
      <p:bldP spid="132105" grpId="0" animBg="1"/>
      <p:bldP spid="132106" grpId="0" animBg="1"/>
      <p:bldP spid="132107" grpId="0" animBg="1"/>
      <p:bldP spid="132108" grpId="0" animBg="1"/>
      <p:bldP spid="132110" grpId="0" animBg="1"/>
      <p:bldP spid="132111" grpId="0" animBg="1"/>
      <p:bldP spid="132112" grpId="0" animBg="1"/>
      <p:bldP spid="132113" grpId="0" animBg="1"/>
      <p:bldP spid="132113" grpId="1" animBg="1"/>
      <p:bldP spid="132133" grpId="0" animBg="1"/>
      <p:bldP spid="144400" grpId="0" animBg="1"/>
      <p:bldP spid="132156" grpId="0" animBg="1"/>
      <p:bldP spid="132157" grpId="0" animBg="1"/>
      <p:bldP spid="132157" grpId="1" animBg="1"/>
      <p:bldP spid="132157" grpId="2" animBg="1"/>
      <p:bldP spid="144403" grpId="0" animBg="1"/>
      <p:bldP spid="144403" grpId="1" animBg="1"/>
      <p:bldP spid="144404" grpId="0" animBg="1"/>
      <p:bldP spid="144405" grpId="0" animBg="1"/>
      <p:bldP spid="144406" grpId="0" animBg="1"/>
      <p:bldP spid="144407" grpId="0" animBg="1"/>
      <p:bldP spid="144407" grpId="1" animBg="1"/>
      <p:bldP spid="144407" grpId="2" animBg="1"/>
      <p:bldP spid="144408" grpId="0" animBg="1"/>
      <p:bldP spid="144408" grpId="1" animBg="1"/>
      <p:bldP spid="144408" grpId="2" animBg="1"/>
      <p:bldP spid="144409" grpId="0" animBg="1"/>
      <p:bldP spid="144410" grpId="0" animBg="1"/>
      <p:bldP spid="144411" grpId="0" animBg="1"/>
      <p:bldP spid="144412" grpId="0" animBg="1"/>
      <p:bldP spid="144413" grpId="0" animBg="1"/>
      <p:bldP spid="144414" grpId="0" animBg="1"/>
      <p:bldP spid="144414" grpId="1" animBg="1"/>
      <p:bldP spid="144415" grpId="0" animBg="1"/>
      <p:bldP spid="144415" grpId="1" animBg="1"/>
      <p:bldP spid="144416" grpId="0" animBg="1"/>
      <p:bldP spid="144416" grpId="1" animBg="1"/>
      <p:bldP spid="144417" grpId="0" animBg="1"/>
      <p:bldP spid="144418" grpId="0" animBg="1"/>
      <p:bldP spid="144419" grpId="0" animBg="1"/>
      <p:bldP spid="144420" grpId="0" animBg="1"/>
      <p:bldP spid="144421" grpId="0" animBg="1"/>
      <p:bldP spid="144423" grpId="0" animBg="1"/>
      <p:bldP spid="1444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4"/>
          <p:cNvSpPr>
            <a:spLocks noGrp="1"/>
          </p:cNvSpPr>
          <p:nvPr>
            <p:ph type="title" idx="4294967295"/>
          </p:nvPr>
        </p:nvSpPr>
        <p:spPr>
          <a:xfrm>
            <a:off x="468313" y="1557338"/>
            <a:ext cx="8280400" cy="1295400"/>
          </a:xfrm>
          <a:solidFill>
            <a:srgbClr val="000066"/>
          </a:solidFill>
        </p:spPr>
        <p:txBody>
          <a:bodyPr/>
          <a:lstStyle/>
          <a:p>
            <a:r>
              <a:rPr lang="fr-BE" sz="6000" smtClean="0">
                <a:solidFill>
                  <a:schemeClr val="bg2"/>
                </a:solidFill>
              </a:rPr>
              <a:t>Therapeutic strategy</a:t>
            </a:r>
            <a:endParaRPr lang="fr-FR" sz="6000" smtClean="0">
              <a:solidFill>
                <a:schemeClr val="bg2"/>
              </a:solidFill>
            </a:endParaRPr>
          </a:p>
        </p:txBody>
      </p:sp>
      <p:sp>
        <p:nvSpPr>
          <p:cNvPr id="149506" name="Rectangle 4"/>
          <p:cNvSpPr>
            <a:spLocks/>
          </p:cNvSpPr>
          <p:nvPr/>
        </p:nvSpPr>
        <p:spPr bwMode="auto">
          <a:xfrm>
            <a:off x="468313" y="3500438"/>
            <a:ext cx="8280400" cy="2089150"/>
          </a:xfrm>
          <a:prstGeom prst="rect">
            <a:avLst/>
          </a:prstGeom>
          <a:solidFill>
            <a:srgbClr val="000066"/>
          </a:solidFill>
          <a:ln w="9525">
            <a:solidFill>
              <a:schemeClr val="bg1"/>
            </a:solidFill>
            <a:miter lim="800000"/>
            <a:headEnd/>
            <a:tailEnd/>
          </a:ln>
        </p:spPr>
        <p:txBody>
          <a:bodyPr anchor="ctr"/>
          <a:lstStyle/>
          <a:p>
            <a:pPr eaLnBrk="0" hangingPunct="0">
              <a:buFontTx/>
              <a:buChar char="-"/>
            </a:pPr>
            <a:r>
              <a:rPr lang="fr-BE" sz="4000" u="sng">
                <a:solidFill>
                  <a:schemeClr val="bg2"/>
                </a:solidFill>
              </a:rPr>
              <a:t>Alternatives</a:t>
            </a:r>
            <a:r>
              <a:rPr lang="fr-BE" sz="4000">
                <a:solidFill>
                  <a:schemeClr val="bg2"/>
                </a:solidFill>
              </a:rPr>
              <a:t> </a:t>
            </a:r>
            <a:br>
              <a:rPr lang="fr-BE" sz="4000">
                <a:solidFill>
                  <a:schemeClr val="bg2"/>
                </a:solidFill>
              </a:rPr>
            </a:br>
            <a:r>
              <a:rPr lang="fr-BE" sz="3000">
                <a:solidFill>
                  <a:schemeClr val="bg2"/>
                </a:solidFill>
              </a:rPr>
              <a:t>Zootechnical control  : weaning and control of nutrition</a:t>
            </a:r>
            <a:br>
              <a:rPr lang="fr-BE" sz="3000">
                <a:solidFill>
                  <a:schemeClr val="bg2"/>
                </a:solidFill>
              </a:rPr>
            </a:br>
            <a:r>
              <a:rPr lang="fr-BE" sz="3000">
                <a:solidFill>
                  <a:schemeClr val="bg2"/>
                </a:solidFill>
              </a:rPr>
              <a:t>Hormonal control : PGF, GnRH, hCG, ecG, progestagens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4"/>
          <p:cNvSpPr>
            <a:spLocks noGrp="1"/>
          </p:cNvSpPr>
          <p:nvPr>
            <p:ph type="title" idx="4294967295"/>
          </p:nvPr>
        </p:nvSpPr>
        <p:spPr>
          <a:xfrm>
            <a:off x="468313" y="2349500"/>
            <a:ext cx="8280400" cy="1871663"/>
          </a:xfrm>
          <a:solidFill>
            <a:srgbClr val="808080"/>
          </a:solidFill>
        </p:spPr>
        <p:txBody>
          <a:bodyPr/>
          <a:lstStyle/>
          <a:p>
            <a:r>
              <a:rPr lang="fr-BE" sz="5400" smtClean="0"/>
              <a:t>Hormonal treatment </a:t>
            </a:r>
            <a:br>
              <a:rPr lang="fr-BE" sz="5400" smtClean="0"/>
            </a:br>
            <a:r>
              <a:rPr lang="fr-BE" sz="5400" smtClean="0"/>
              <a:t>of post-partum anoestrus</a:t>
            </a:r>
            <a:endParaRPr lang="fr-FR" sz="5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99"/>
          <p:cNvSpPr txBox="1">
            <a:spLocks noChangeArrowheads="1"/>
          </p:cNvSpPr>
          <p:nvPr/>
        </p:nvSpPr>
        <p:spPr bwMode="auto">
          <a:xfrm>
            <a:off x="250825" y="908050"/>
            <a:ext cx="8353425" cy="771525"/>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Make a good differential diagnosis of the different post-partum anoestrus with anamnese, manual palpation, echography, BCS and vaginoscopy</a:t>
            </a:r>
            <a:r>
              <a:rPr lang="fr-BE" sz="2400">
                <a:solidFill>
                  <a:schemeClr val="tx1"/>
                </a:solidFill>
              </a:rPr>
              <a:t> </a:t>
            </a:r>
            <a:endParaRPr lang="fr-FR" sz="2400">
              <a:solidFill>
                <a:schemeClr val="tx1"/>
              </a:solidFill>
            </a:endParaRPr>
          </a:p>
        </p:txBody>
      </p:sp>
      <p:sp>
        <p:nvSpPr>
          <p:cNvPr id="151554" name="Text Box 99"/>
          <p:cNvSpPr txBox="1">
            <a:spLocks noChangeArrowheads="1"/>
          </p:cNvSpPr>
          <p:nvPr/>
        </p:nvSpPr>
        <p:spPr bwMode="auto">
          <a:xfrm>
            <a:off x="179388" y="260350"/>
            <a:ext cx="3744912" cy="466725"/>
          </a:xfrm>
          <a:prstGeom prst="rect">
            <a:avLst/>
          </a:prstGeom>
          <a:solidFill>
            <a:srgbClr val="000066"/>
          </a:solidFill>
          <a:ln w="9525">
            <a:solidFill>
              <a:schemeClr val="bg2"/>
            </a:solidFill>
            <a:miter lim="800000"/>
            <a:headEnd/>
            <a:tailEnd/>
          </a:ln>
        </p:spPr>
        <p:txBody>
          <a:bodyPr>
            <a:spAutoFit/>
          </a:bodyPr>
          <a:lstStyle/>
          <a:p>
            <a:r>
              <a:rPr lang="fr-BE" sz="2400"/>
              <a:t>First recommandation </a:t>
            </a:r>
            <a:endParaRPr lang="fr-FR" sz="2400"/>
          </a:p>
        </p:txBody>
      </p:sp>
      <p:grpSp>
        <p:nvGrpSpPr>
          <p:cNvPr id="214032" name="Group 16"/>
          <p:cNvGrpSpPr>
            <a:grpSpLocks/>
          </p:cNvGrpSpPr>
          <p:nvPr/>
        </p:nvGrpSpPr>
        <p:grpSpPr bwMode="auto">
          <a:xfrm>
            <a:off x="250825" y="1916113"/>
            <a:ext cx="8353425" cy="1360487"/>
            <a:chOff x="158" y="1207"/>
            <a:chExt cx="5262" cy="857"/>
          </a:xfrm>
        </p:grpSpPr>
        <p:sp>
          <p:nvSpPr>
            <p:cNvPr id="151562" name="Text Box 99"/>
            <p:cNvSpPr txBox="1">
              <a:spLocks noChangeArrowheads="1"/>
            </p:cNvSpPr>
            <p:nvPr/>
          </p:nvSpPr>
          <p:spPr bwMode="auto">
            <a:xfrm>
              <a:off x="158" y="1207"/>
              <a:ext cx="2359" cy="294"/>
            </a:xfrm>
            <a:prstGeom prst="rect">
              <a:avLst/>
            </a:prstGeom>
            <a:solidFill>
              <a:srgbClr val="000066"/>
            </a:solidFill>
            <a:ln w="9525">
              <a:solidFill>
                <a:schemeClr val="bg2"/>
              </a:solidFill>
              <a:miter lim="800000"/>
              <a:headEnd/>
              <a:tailEnd/>
            </a:ln>
          </p:spPr>
          <p:txBody>
            <a:bodyPr>
              <a:spAutoFit/>
            </a:bodyPr>
            <a:lstStyle/>
            <a:p>
              <a:r>
                <a:rPr lang="fr-BE" sz="2400"/>
                <a:t>Second recommandation </a:t>
              </a:r>
              <a:endParaRPr lang="fr-FR" sz="2400"/>
            </a:p>
          </p:txBody>
        </p:sp>
        <p:sp>
          <p:nvSpPr>
            <p:cNvPr id="151563" name="Text Box 99"/>
            <p:cNvSpPr txBox="1">
              <a:spLocks noChangeArrowheads="1"/>
            </p:cNvSpPr>
            <p:nvPr/>
          </p:nvSpPr>
          <p:spPr bwMode="auto">
            <a:xfrm>
              <a:off x="158" y="1616"/>
              <a:ext cx="5262" cy="448"/>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Avoid to treat with hormones any anoestrus (except pyometra) during the first 50 to 60 days post-partum. </a:t>
              </a:r>
            </a:p>
          </p:txBody>
        </p:sp>
      </p:grpSp>
      <p:grpSp>
        <p:nvGrpSpPr>
          <p:cNvPr id="214033" name="Group 17"/>
          <p:cNvGrpSpPr>
            <a:grpSpLocks/>
          </p:cNvGrpSpPr>
          <p:nvPr/>
        </p:nvGrpSpPr>
        <p:grpSpPr bwMode="auto">
          <a:xfrm>
            <a:off x="250825" y="3500438"/>
            <a:ext cx="8353425" cy="1127125"/>
            <a:chOff x="158" y="2205"/>
            <a:chExt cx="5262" cy="710"/>
          </a:xfrm>
        </p:grpSpPr>
        <p:sp>
          <p:nvSpPr>
            <p:cNvPr id="151560" name="Text Box 99"/>
            <p:cNvSpPr txBox="1">
              <a:spLocks noChangeArrowheads="1"/>
            </p:cNvSpPr>
            <p:nvPr/>
          </p:nvSpPr>
          <p:spPr bwMode="auto">
            <a:xfrm>
              <a:off x="158" y="2205"/>
              <a:ext cx="2359" cy="294"/>
            </a:xfrm>
            <a:prstGeom prst="rect">
              <a:avLst/>
            </a:prstGeom>
            <a:solidFill>
              <a:srgbClr val="000066"/>
            </a:solidFill>
            <a:ln w="9525">
              <a:solidFill>
                <a:schemeClr val="bg2"/>
              </a:solidFill>
              <a:miter lim="800000"/>
              <a:headEnd/>
              <a:tailEnd/>
            </a:ln>
          </p:spPr>
          <p:txBody>
            <a:bodyPr>
              <a:spAutoFit/>
            </a:bodyPr>
            <a:lstStyle/>
            <a:p>
              <a:r>
                <a:rPr lang="fr-BE" sz="2400"/>
                <a:t>Third recommandation </a:t>
              </a:r>
              <a:endParaRPr lang="fr-FR" sz="2400"/>
            </a:p>
          </p:txBody>
        </p:sp>
        <p:sp>
          <p:nvSpPr>
            <p:cNvPr id="151561" name="Text Box 99"/>
            <p:cNvSpPr txBox="1">
              <a:spLocks noChangeArrowheads="1"/>
            </p:cNvSpPr>
            <p:nvPr/>
          </p:nvSpPr>
          <p:spPr bwMode="auto">
            <a:xfrm>
              <a:off x="158" y="2659"/>
              <a:ext cx="5262" cy="256"/>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Detect and treat as soon as possible uterine infections (including pyometra).</a:t>
              </a:r>
            </a:p>
          </p:txBody>
        </p:sp>
      </p:grpSp>
      <p:grpSp>
        <p:nvGrpSpPr>
          <p:cNvPr id="214034" name="Group 18"/>
          <p:cNvGrpSpPr>
            <a:grpSpLocks/>
          </p:cNvGrpSpPr>
          <p:nvPr/>
        </p:nvGrpSpPr>
        <p:grpSpPr bwMode="auto">
          <a:xfrm>
            <a:off x="179388" y="4941888"/>
            <a:ext cx="8353425" cy="1125537"/>
            <a:chOff x="113" y="3113"/>
            <a:chExt cx="5262" cy="709"/>
          </a:xfrm>
        </p:grpSpPr>
        <p:sp>
          <p:nvSpPr>
            <p:cNvPr id="151558" name="Text Box 99"/>
            <p:cNvSpPr txBox="1">
              <a:spLocks noChangeArrowheads="1"/>
            </p:cNvSpPr>
            <p:nvPr/>
          </p:nvSpPr>
          <p:spPr bwMode="auto">
            <a:xfrm>
              <a:off x="158" y="3113"/>
              <a:ext cx="2359" cy="294"/>
            </a:xfrm>
            <a:prstGeom prst="rect">
              <a:avLst/>
            </a:prstGeom>
            <a:solidFill>
              <a:srgbClr val="000066"/>
            </a:solidFill>
            <a:ln w="9525">
              <a:solidFill>
                <a:schemeClr val="bg2"/>
              </a:solidFill>
              <a:miter lim="800000"/>
              <a:headEnd/>
              <a:tailEnd/>
            </a:ln>
          </p:spPr>
          <p:txBody>
            <a:bodyPr>
              <a:spAutoFit/>
            </a:bodyPr>
            <a:lstStyle/>
            <a:p>
              <a:r>
                <a:rPr lang="fr-BE" sz="2400"/>
                <a:t>Fourth recommandation </a:t>
              </a:r>
              <a:endParaRPr lang="fr-FR" sz="2400"/>
            </a:p>
          </p:txBody>
        </p:sp>
        <p:sp>
          <p:nvSpPr>
            <p:cNvPr id="151559" name="Text Box 99"/>
            <p:cNvSpPr txBox="1">
              <a:spLocks noChangeArrowheads="1"/>
            </p:cNvSpPr>
            <p:nvPr/>
          </p:nvSpPr>
          <p:spPr bwMode="auto">
            <a:xfrm>
              <a:off x="113" y="3566"/>
              <a:ext cx="5262" cy="256"/>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Avoid to treat with hormones, cows with a BCS lower than 2.5</a:t>
              </a:r>
              <a:endParaRPr lang="fr-FR" sz="20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0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99"/>
          <p:cNvSpPr txBox="1">
            <a:spLocks noChangeArrowheads="1"/>
          </p:cNvSpPr>
          <p:nvPr/>
        </p:nvSpPr>
        <p:spPr bwMode="auto">
          <a:xfrm>
            <a:off x="323850" y="476250"/>
            <a:ext cx="4319588" cy="711200"/>
          </a:xfrm>
          <a:prstGeom prst="rect">
            <a:avLst/>
          </a:prstGeom>
          <a:solidFill>
            <a:schemeClr val="tx2"/>
          </a:solidFill>
          <a:ln w="9525">
            <a:solidFill>
              <a:schemeClr val="bg2"/>
            </a:solidFill>
            <a:miter lim="800000"/>
            <a:headEnd/>
            <a:tailEnd/>
          </a:ln>
        </p:spPr>
        <p:txBody>
          <a:bodyPr>
            <a:spAutoFit/>
          </a:bodyPr>
          <a:lstStyle/>
          <a:p>
            <a:r>
              <a:rPr lang="fr-BE" sz="2000"/>
              <a:t>Anoestrus type I (« inactive ovaries ») </a:t>
            </a:r>
          </a:p>
          <a:p>
            <a:r>
              <a:rPr lang="fr-BE" sz="2000"/>
              <a:t>pathological functionnal anoestrus grade 1</a:t>
            </a:r>
            <a:endParaRPr lang="fr-FR" sz="2000"/>
          </a:p>
        </p:txBody>
      </p:sp>
      <p:sp>
        <p:nvSpPr>
          <p:cNvPr id="215044" name="Text Box 99"/>
          <p:cNvSpPr txBox="1">
            <a:spLocks noChangeArrowheads="1"/>
          </p:cNvSpPr>
          <p:nvPr/>
        </p:nvSpPr>
        <p:spPr bwMode="auto">
          <a:xfrm>
            <a:off x="323850" y="1628775"/>
            <a:ext cx="4968875" cy="711200"/>
          </a:xfrm>
          <a:prstGeom prst="rect">
            <a:avLst/>
          </a:prstGeom>
          <a:solidFill>
            <a:schemeClr val="tx2"/>
          </a:solidFill>
          <a:ln w="9525">
            <a:solidFill>
              <a:schemeClr val="bg2"/>
            </a:solidFill>
            <a:miter lim="800000"/>
            <a:headEnd/>
            <a:tailEnd/>
          </a:ln>
        </p:spPr>
        <p:txBody>
          <a:bodyPr>
            <a:spAutoFit/>
          </a:bodyPr>
          <a:lstStyle/>
          <a:p>
            <a:r>
              <a:rPr lang="fr-BE" sz="2000"/>
              <a:t>Anoestrus type II : follicular growth but no ovulation </a:t>
            </a:r>
          </a:p>
          <a:p>
            <a:r>
              <a:rPr lang="fr-BE" sz="2000"/>
              <a:t>(pathological fiunctionnal anoestrus grade 2</a:t>
            </a:r>
            <a:endParaRPr lang="fr-FR" sz="2000"/>
          </a:p>
        </p:txBody>
      </p:sp>
      <p:sp>
        <p:nvSpPr>
          <p:cNvPr id="215045" name="Text Box 99"/>
          <p:cNvSpPr txBox="1">
            <a:spLocks noChangeArrowheads="1"/>
          </p:cNvSpPr>
          <p:nvPr/>
        </p:nvSpPr>
        <p:spPr bwMode="auto">
          <a:xfrm>
            <a:off x="323850" y="2781300"/>
            <a:ext cx="4032250" cy="406400"/>
          </a:xfrm>
          <a:prstGeom prst="rect">
            <a:avLst/>
          </a:prstGeom>
          <a:solidFill>
            <a:schemeClr val="tx2"/>
          </a:solidFill>
          <a:ln w="9525">
            <a:solidFill>
              <a:schemeClr val="bg2"/>
            </a:solidFill>
            <a:miter lim="800000"/>
            <a:headEnd/>
            <a:tailEnd/>
          </a:ln>
        </p:spPr>
        <p:txBody>
          <a:bodyPr>
            <a:spAutoFit/>
          </a:bodyPr>
          <a:lstStyle/>
          <a:p>
            <a:r>
              <a:rPr lang="fr-BE" sz="2000"/>
              <a:t>Anoestrus type III (« Cystic anoestrus»)</a:t>
            </a:r>
            <a:endParaRPr lang="fr-FR" sz="2000"/>
          </a:p>
        </p:txBody>
      </p:sp>
      <p:sp>
        <p:nvSpPr>
          <p:cNvPr id="215046" name="Text Box 99"/>
          <p:cNvSpPr txBox="1">
            <a:spLocks noChangeArrowheads="1"/>
          </p:cNvSpPr>
          <p:nvPr/>
        </p:nvSpPr>
        <p:spPr bwMode="auto">
          <a:xfrm>
            <a:off x="323850" y="3860800"/>
            <a:ext cx="4032250" cy="406400"/>
          </a:xfrm>
          <a:prstGeom prst="rect">
            <a:avLst/>
          </a:prstGeom>
          <a:solidFill>
            <a:schemeClr val="tx2"/>
          </a:solidFill>
          <a:ln w="9525">
            <a:solidFill>
              <a:schemeClr val="bg2"/>
            </a:solidFill>
            <a:miter lim="800000"/>
            <a:headEnd/>
            <a:tailEnd/>
          </a:ln>
        </p:spPr>
        <p:txBody>
          <a:bodyPr>
            <a:spAutoFit/>
          </a:bodyPr>
          <a:lstStyle/>
          <a:p>
            <a:r>
              <a:rPr lang="fr-BE" sz="2000"/>
              <a:t>Anoestrus type IV :  (pyometra)</a:t>
            </a:r>
            <a:endParaRPr lang="fr-FR" sz="2000"/>
          </a:p>
        </p:txBody>
      </p:sp>
      <p:sp>
        <p:nvSpPr>
          <p:cNvPr id="215051" name="Text Box 99"/>
          <p:cNvSpPr txBox="1">
            <a:spLocks noChangeArrowheads="1"/>
          </p:cNvSpPr>
          <p:nvPr/>
        </p:nvSpPr>
        <p:spPr bwMode="auto">
          <a:xfrm>
            <a:off x="323850" y="4797425"/>
            <a:ext cx="4032250" cy="406400"/>
          </a:xfrm>
          <a:prstGeom prst="rect">
            <a:avLst/>
          </a:prstGeom>
          <a:solidFill>
            <a:srgbClr val="FF99FF"/>
          </a:solidFill>
          <a:ln w="9525">
            <a:solidFill>
              <a:schemeClr val="bg2"/>
            </a:solidFill>
            <a:miter lim="800000"/>
            <a:headEnd/>
            <a:tailEnd/>
          </a:ln>
        </p:spPr>
        <p:txBody>
          <a:bodyPr>
            <a:spAutoFit/>
          </a:bodyPr>
          <a:lstStyle/>
          <a:p>
            <a:r>
              <a:rPr lang="fr-BE" sz="2000">
                <a:solidFill>
                  <a:schemeClr val="tx1"/>
                </a:solidFill>
              </a:rPr>
              <a:t>Detection anoestrus (cycled animal )</a:t>
            </a:r>
            <a:endParaRPr lang="fr-FR" sz="2000">
              <a:solidFill>
                <a:schemeClr val="tx1"/>
              </a:solidFill>
            </a:endParaRPr>
          </a:p>
        </p:txBody>
      </p:sp>
      <p:grpSp>
        <p:nvGrpSpPr>
          <p:cNvPr id="215060" name="Group 20"/>
          <p:cNvGrpSpPr>
            <a:grpSpLocks/>
          </p:cNvGrpSpPr>
          <p:nvPr/>
        </p:nvGrpSpPr>
        <p:grpSpPr bwMode="auto">
          <a:xfrm>
            <a:off x="4643438" y="476250"/>
            <a:ext cx="4105275" cy="711200"/>
            <a:chOff x="2925" y="300"/>
            <a:chExt cx="2586" cy="448"/>
          </a:xfrm>
        </p:grpSpPr>
        <p:sp>
          <p:nvSpPr>
            <p:cNvPr id="152597" name="Text Box 99"/>
            <p:cNvSpPr txBox="1">
              <a:spLocks noChangeArrowheads="1"/>
            </p:cNvSpPr>
            <p:nvPr/>
          </p:nvSpPr>
          <p:spPr bwMode="auto">
            <a:xfrm>
              <a:off x="3878" y="300"/>
              <a:ext cx="1633" cy="448"/>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No hormonal treatment : </a:t>
              </a:r>
            </a:p>
            <a:p>
              <a:r>
                <a:rPr lang="fr-BE" sz="2000">
                  <a:solidFill>
                    <a:schemeClr val="tx1"/>
                  </a:solidFill>
                </a:rPr>
                <a:t>increase the BCS</a:t>
              </a:r>
              <a:endParaRPr lang="fr-FR" sz="2000">
                <a:solidFill>
                  <a:schemeClr val="tx1"/>
                </a:solidFill>
              </a:endParaRPr>
            </a:p>
          </p:txBody>
        </p:sp>
        <p:sp>
          <p:nvSpPr>
            <p:cNvPr id="152598" name="Line 60"/>
            <p:cNvSpPr>
              <a:spLocks noChangeShapeType="1"/>
            </p:cNvSpPr>
            <p:nvPr/>
          </p:nvSpPr>
          <p:spPr bwMode="auto">
            <a:xfrm flipV="1">
              <a:off x="2925" y="527"/>
              <a:ext cx="953" cy="0"/>
            </a:xfrm>
            <a:prstGeom prst="line">
              <a:avLst/>
            </a:prstGeom>
            <a:noFill/>
            <a:ln w="28575">
              <a:solidFill>
                <a:srgbClr val="FFFF00"/>
              </a:solidFill>
              <a:round/>
              <a:headEnd/>
              <a:tailEnd type="triangle" w="med" len="med"/>
            </a:ln>
          </p:spPr>
          <p:txBody>
            <a:bodyPr/>
            <a:lstStyle/>
            <a:p>
              <a:endParaRPr lang="fr-FR"/>
            </a:p>
          </p:txBody>
        </p:sp>
      </p:grpSp>
      <p:grpSp>
        <p:nvGrpSpPr>
          <p:cNvPr id="215061" name="Group 21"/>
          <p:cNvGrpSpPr>
            <a:grpSpLocks/>
          </p:cNvGrpSpPr>
          <p:nvPr/>
        </p:nvGrpSpPr>
        <p:grpSpPr bwMode="auto">
          <a:xfrm>
            <a:off x="5292725" y="1601788"/>
            <a:ext cx="3348038" cy="711200"/>
            <a:chOff x="3334" y="1207"/>
            <a:chExt cx="2109" cy="448"/>
          </a:xfrm>
        </p:grpSpPr>
        <p:sp>
          <p:nvSpPr>
            <p:cNvPr id="152595" name="Text Box 99"/>
            <p:cNvSpPr txBox="1">
              <a:spLocks noChangeArrowheads="1"/>
            </p:cNvSpPr>
            <p:nvPr/>
          </p:nvSpPr>
          <p:spPr bwMode="auto">
            <a:xfrm>
              <a:off x="4241" y="1207"/>
              <a:ext cx="1202" cy="448"/>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Progestagens </a:t>
              </a:r>
            </a:p>
            <a:p>
              <a:r>
                <a:rPr lang="fr-BE" sz="2000">
                  <a:solidFill>
                    <a:schemeClr val="tx1"/>
                  </a:solidFill>
                </a:rPr>
                <a:t>with GnRH, eCG</a:t>
              </a:r>
              <a:endParaRPr lang="fr-FR" sz="2000">
                <a:solidFill>
                  <a:schemeClr val="tx1"/>
                </a:solidFill>
              </a:endParaRPr>
            </a:p>
          </p:txBody>
        </p:sp>
        <p:sp>
          <p:nvSpPr>
            <p:cNvPr id="152596" name="Line 60"/>
            <p:cNvSpPr>
              <a:spLocks noChangeShapeType="1"/>
            </p:cNvSpPr>
            <p:nvPr/>
          </p:nvSpPr>
          <p:spPr bwMode="auto">
            <a:xfrm flipV="1">
              <a:off x="3334" y="1434"/>
              <a:ext cx="907" cy="0"/>
            </a:xfrm>
            <a:prstGeom prst="line">
              <a:avLst/>
            </a:prstGeom>
            <a:noFill/>
            <a:ln w="28575">
              <a:solidFill>
                <a:srgbClr val="FFFF00"/>
              </a:solidFill>
              <a:round/>
              <a:headEnd/>
              <a:tailEnd type="triangle" w="med" len="med"/>
            </a:ln>
          </p:spPr>
          <p:txBody>
            <a:bodyPr/>
            <a:lstStyle/>
            <a:p>
              <a:endParaRPr lang="fr-FR"/>
            </a:p>
          </p:txBody>
        </p:sp>
      </p:grpSp>
      <p:grpSp>
        <p:nvGrpSpPr>
          <p:cNvPr id="215062" name="Group 22"/>
          <p:cNvGrpSpPr>
            <a:grpSpLocks/>
          </p:cNvGrpSpPr>
          <p:nvPr/>
        </p:nvGrpSpPr>
        <p:grpSpPr bwMode="auto">
          <a:xfrm>
            <a:off x="4356100" y="2800350"/>
            <a:ext cx="4392613" cy="406400"/>
            <a:chOff x="2744" y="2160"/>
            <a:chExt cx="2767" cy="256"/>
          </a:xfrm>
        </p:grpSpPr>
        <p:sp>
          <p:nvSpPr>
            <p:cNvPr id="152593" name="Text Box 99"/>
            <p:cNvSpPr txBox="1">
              <a:spLocks noChangeArrowheads="1"/>
            </p:cNvSpPr>
            <p:nvPr/>
          </p:nvSpPr>
          <p:spPr bwMode="auto">
            <a:xfrm>
              <a:off x="3243" y="2160"/>
              <a:ext cx="2268" cy="256"/>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PGF, GnRH, hCG, Progestagens</a:t>
              </a:r>
              <a:endParaRPr lang="fr-FR" sz="2000">
                <a:solidFill>
                  <a:schemeClr val="tx1"/>
                </a:solidFill>
              </a:endParaRPr>
            </a:p>
          </p:txBody>
        </p:sp>
        <p:sp>
          <p:nvSpPr>
            <p:cNvPr id="152594" name="Line 60"/>
            <p:cNvSpPr>
              <a:spLocks noChangeShapeType="1"/>
            </p:cNvSpPr>
            <p:nvPr/>
          </p:nvSpPr>
          <p:spPr bwMode="auto">
            <a:xfrm flipV="1">
              <a:off x="2744" y="2296"/>
              <a:ext cx="499" cy="0"/>
            </a:xfrm>
            <a:prstGeom prst="line">
              <a:avLst/>
            </a:prstGeom>
            <a:noFill/>
            <a:ln w="28575">
              <a:solidFill>
                <a:srgbClr val="FFFF00"/>
              </a:solidFill>
              <a:round/>
              <a:headEnd/>
              <a:tailEnd type="triangle" w="med" len="med"/>
            </a:ln>
          </p:spPr>
          <p:txBody>
            <a:bodyPr/>
            <a:lstStyle/>
            <a:p>
              <a:endParaRPr lang="fr-FR"/>
            </a:p>
          </p:txBody>
        </p:sp>
      </p:grpSp>
      <p:grpSp>
        <p:nvGrpSpPr>
          <p:cNvPr id="215063" name="Group 23"/>
          <p:cNvGrpSpPr>
            <a:grpSpLocks/>
          </p:cNvGrpSpPr>
          <p:nvPr/>
        </p:nvGrpSpPr>
        <p:grpSpPr bwMode="auto">
          <a:xfrm>
            <a:off x="4356100" y="3870325"/>
            <a:ext cx="4321175" cy="406400"/>
            <a:chOff x="2744" y="2886"/>
            <a:chExt cx="2722" cy="256"/>
          </a:xfrm>
        </p:grpSpPr>
        <p:sp>
          <p:nvSpPr>
            <p:cNvPr id="152591" name="Text Box 99"/>
            <p:cNvSpPr txBox="1">
              <a:spLocks noChangeArrowheads="1"/>
            </p:cNvSpPr>
            <p:nvPr/>
          </p:nvSpPr>
          <p:spPr bwMode="auto">
            <a:xfrm>
              <a:off x="4876" y="2886"/>
              <a:ext cx="590" cy="256"/>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PGF</a:t>
              </a:r>
              <a:endParaRPr lang="fr-FR" sz="2000">
                <a:solidFill>
                  <a:schemeClr val="tx1"/>
                </a:solidFill>
              </a:endParaRPr>
            </a:p>
          </p:txBody>
        </p:sp>
        <p:sp>
          <p:nvSpPr>
            <p:cNvPr id="152592" name="Line 60"/>
            <p:cNvSpPr>
              <a:spLocks noChangeShapeType="1"/>
            </p:cNvSpPr>
            <p:nvPr/>
          </p:nvSpPr>
          <p:spPr bwMode="auto">
            <a:xfrm flipV="1">
              <a:off x="2744" y="3022"/>
              <a:ext cx="2132" cy="0"/>
            </a:xfrm>
            <a:prstGeom prst="line">
              <a:avLst/>
            </a:prstGeom>
            <a:noFill/>
            <a:ln w="28575">
              <a:solidFill>
                <a:srgbClr val="FFFF00"/>
              </a:solidFill>
              <a:round/>
              <a:headEnd/>
              <a:tailEnd type="triangle" w="med" len="med"/>
            </a:ln>
          </p:spPr>
          <p:txBody>
            <a:bodyPr/>
            <a:lstStyle/>
            <a:p>
              <a:endParaRPr lang="fr-FR"/>
            </a:p>
          </p:txBody>
        </p:sp>
      </p:grpSp>
      <p:grpSp>
        <p:nvGrpSpPr>
          <p:cNvPr id="215064" name="Group 24"/>
          <p:cNvGrpSpPr>
            <a:grpSpLocks/>
          </p:cNvGrpSpPr>
          <p:nvPr/>
        </p:nvGrpSpPr>
        <p:grpSpPr bwMode="auto">
          <a:xfrm>
            <a:off x="4427538" y="4797425"/>
            <a:ext cx="4321175" cy="406400"/>
            <a:chOff x="2789" y="3612"/>
            <a:chExt cx="2722" cy="256"/>
          </a:xfrm>
        </p:grpSpPr>
        <p:sp>
          <p:nvSpPr>
            <p:cNvPr id="152589" name="Text Box 99"/>
            <p:cNvSpPr txBox="1">
              <a:spLocks noChangeArrowheads="1"/>
            </p:cNvSpPr>
            <p:nvPr/>
          </p:nvSpPr>
          <p:spPr bwMode="auto">
            <a:xfrm>
              <a:off x="3924" y="3612"/>
              <a:ext cx="1587" cy="256"/>
            </a:xfrm>
            <a:prstGeom prst="rect">
              <a:avLst/>
            </a:prstGeom>
            <a:solidFill>
              <a:srgbClr val="FFCC99"/>
            </a:solidFill>
            <a:ln w="9525">
              <a:solidFill>
                <a:schemeClr val="bg2"/>
              </a:solidFill>
              <a:miter lim="800000"/>
              <a:headEnd/>
              <a:tailEnd/>
            </a:ln>
          </p:spPr>
          <p:txBody>
            <a:bodyPr>
              <a:spAutoFit/>
            </a:bodyPr>
            <a:lstStyle/>
            <a:p>
              <a:r>
                <a:rPr lang="fr-BE" sz="2000">
                  <a:solidFill>
                    <a:schemeClr val="tx1"/>
                  </a:solidFill>
                </a:rPr>
                <a:t>PGF (different protocols</a:t>
              </a:r>
              <a:endParaRPr lang="fr-FR" sz="2000">
                <a:solidFill>
                  <a:schemeClr val="tx1"/>
                </a:solidFill>
              </a:endParaRPr>
            </a:p>
          </p:txBody>
        </p:sp>
        <p:sp>
          <p:nvSpPr>
            <p:cNvPr id="152590" name="Line 60"/>
            <p:cNvSpPr>
              <a:spLocks noChangeShapeType="1"/>
            </p:cNvSpPr>
            <p:nvPr/>
          </p:nvSpPr>
          <p:spPr bwMode="auto">
            <a:xfrm flipV="1">
              <a:off x="2789" y="3748"/>
              <a:ext cx="1134" cy="0"/>
            </a:xfrm>
            <a:prstGeom prst="line">
              <a:avLst/>
            </a:prstGeom>
            <a:noFill/>
            <a:ln w="28575">
              <a:solidFill>
                <a:srgbClr val="FFFF00"/>
              </a:solidFill>
              <a:round/>
              <a:headEnd/>
              <a:tailEnd type="triangle" w="med" len="med"/>
            </a:ln>
          </p:spPr>
          <p:txBody>
            <a:bodyPr/>
            <a:lstStyle/>
            <a:p>
              <a:endParaRPr lang="fr-FR"/>
            </a:p>
          </p:txBody>
        </p:sp>
      </p:grpSp>
      <p:sp>
        <p:nvSpPr>
          <p:cNvPr id="215065" name="Text Box 99"/>
          <p:cNvSpPr txBox="1">
            <a:spLocks noChangeArrowheads="1"/>
          </p:cNvSpPr>
          <p:nvPr/>
        </p:nvSpPr>
        <p:spPr bwMode="auto">
          <a:xfrm>
            <a:off x="2339975" y="5516563"/>
            <a:ext cx="4321175" cy="406400"/>
          </a:xfrm>
          <a:prstGeom prst="rect">
            <a:avLst/>
          </a:prstGeom>
          <a:solidFill>
            <a:srgbClr val="FF0066"/>
          </a:solidFill>
          <a:ln w="9525">
            <a:solidFill>
              <a:schemeClr val="bg2"/>
            </a:solidFill>
            <a:miter lim="800000"/>
            <a:headEnd/>
            <a:tailEnd/>
          </a:ln>
        </p:spPr>
        <p:txBody>
          <a:bodyPr>
            <a:spAutoFit/>
          </a:bodyPr>
          <a:lstStyle/>
          <a:p>
            <a:r>
              <a:rPr lang="fr-BE" sz="2000">
                <a:solidFill>
                  <a:schemeClr val="tx1"/>
                </a:solidFill>
              </a:rPr>
              <a:t>Any use of oestradiol is forbidden in Europe</a:t>
            </a:r>
            <a:endParaRPr lang="fr-FR" sz="2000">
              <a:solidFill>
                <a:schemeClr val="tx1"/>
              </a:solidFill>
            </a:endParaRPr>
          </a:p>
        </p:txBody>
      </p:sp>
      <p:sp>
        <p:nvSpPr>
          <p:cNvPr id="215067" name="Text Box 99"/>
          <p:cNvSpPr txBox="1">
            <a:spLocks noChangeArrowheads="1"/>
          </p:cNvSpPr>
          <p:nvPr/>
        </p:nvSpPr>
        <p:spPr bwMode="auto">
          <a:xfrm>
            <a:off x="2268538" y="6092825"/>
            <a:ext cx="6407150" cy="406400"/>
          </a:xfrm>
          <a:prstGeom prst="rect">
            <a:avLst/>
          </a:prstGeom>
          <a:solidFill>
            <a:srgbClr val="FF0066"/>
          </a:solidFill>
          <a:ln w="9525">
            <a:solidFill>
              <a:schemeClr val="bg2"/>
            </a:solidFill>
            <a:miter lim="800000"/>
            <a:headEnd/>
            <a:tailEnd/>
          </a:ln>
        </p:spPr>
        <p:txBody>
          <a:bodyPr>
            <a:spAutoFit/>
          </a:bodyPr>
          <a:lstStyle/>
          <a:p>
            <a:r>
              <a:rPr lang="fr-BE" sz="2000">
                <a:solidFill>
                  <a:schemeClr val="tx1"/>
                </a:solidFill>
              </a:rPr>
              <a:t>GnRH alone has no effect to treat anoestrus type 1 and II</a:t>
            </a:r>
            <a:endParaRPr lang="fr-FR"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0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5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nimBg="1"/>
      <p:bldP spid="215045" grpId="0" animBg="1"/>
      <p:bldP spid="215046" grpId="0" animBg="1"/>
      <p:bldP spid="215051" grpId="0" animBg="1"/>
      <p:bldP spid="215065" grpId="0" animBg="1"/>
      <p:bldP spid="2150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p:cNvSpPr>
          <p:nvPr>
            <p:ph type="title" idx="4294967295"/>
          </p:nvPr>
        </p:nvSpPr>
        <p:spPr>
          <a:xfrm>
            <a:off x="468313" y="2565400"/>
            <a:ext cx="8351837" cy="1295400"/>
          </a:xfrm>
          <a:solidFill>
            <a:srgbClr val="000066"/>
          </a:solidFill>
        </p:spPr>
        <p:txBody>
          <a:bodyPr/>
          <a:lstStyle/>
          <a:p>
            <a:r>
              <a:rPr lang="fr-BE" sz="5400" smtClean="0">
                <a:solidFill>
                  <a:schemeClr val="bg2"/>
                </a:solidFill>
              </a:rPr>
              <a:t>Definitions and basic knowledge </a:t>
            </a:r>
            <a:endParaRPr lang="fr-FR" sz="5400" smtClean="0">
              <a:solidFill>
                <a:schemeClr val="bg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Line 2"/>
          <p:cNvSpPr>
            <a:spLocks noChangeShapeType="1"/>
          </p:cNvSpPr>
          <p:nvPr/>
        </p:nvSpPr>
        <p:spPr bwMode="auto">
          <a:xfrm flipV="1">
            <a:off x="1997075" y="3925888"/>
            <a:ext cx="1588" cy="438150"/>
          </a:xfrm>
          <a:prstGeom prst="line">
            <a:avLst/>
          </a:prstGeom>
          <a:noFill/>
          <a:ln w="12700">
            <a:solidFill>
              <a:schemeClr val="bg2"/>
            </a:solidFill>
            <a:round/>
            <a:headEnd/>
            <a:tailEnd/>
          </a:ln>
        </p:spPr>
        <p:txBody>
          <a:bodyPr wrap="none" anchor="ctr"/>
          <a:lstStyle/>
          <a:p>
            <a:endParaRPr lang="fr-FR"/>
          </a:p>
        </p:txBody>
      </p:sp>
      <p:sp>
        <p:nvSpPr>
          <p:cNvPr id="153602" name="Line 3"/>
          <p:cNvSpPr>
            <a:spLocks noChangeShapeType="1"/>
          </p:cNvSpPr>
          <p:nvPr/>
        </p:nvSpPr>
        <p:spPr bwMode="auto">
          <a:xfrm flipV="1">
            <a:off x="2220913" y="4113213"/>
            <a:ext cx="79375" cy="225425"/>
          </a:xfrm>
          <a:prstGeom prst="line">
            <a:avLst/>
          </a:prstGeom>
          <a:noFill/>
          <a:ln w="25400">
            <a:solidFill>
              <a:schemeClr val="bg2"/>
            </a:solidFill>
            <a:round/>
            <a:headEnd/>
            <a:tailEnd/>
          </a:ln>
        </p:spPr>
        <p:txBody>
          <a:bodyPr wrap="none" anchor="ctr"/>
          <a:lstStyle/>
          <a:p>
            <a:endParaRPr lang="fr-FR"/>
          </a:p>
        </p:txBody>
      </p:sp>
      <p:sp>
        <p:nvSpPr>
          <p:cNvPr id="153603" name="Line 4"/>
          <p:cNvSpPr>
            <a:spLocks noChangeShapeType="1"/>
          </p:cNvSpPr>
          <p:nvPr/>
        </p:nvSpPr>
        <p:spPr bwMode="auto">
          <a:xfrm flipV="1">
            <a:off x="1984375" y="3484563"/>
            <a:ext cx="103188" cy="304800"/>
          </a:xfrm>
          <a:prstGeom prst="line">
            <a:avLst/>
          </a:prstGeom>
          <a:noFill/>
          <a:ln w="12700">
            <a:solidFill>
              <a:schemeClr val="bg2"/>
            </a:solidFill>
            <a:round/>
            <a:headEnd/>
            <a:tailEnd/>
          </a:ln>
        </p:spPr>
        <p:txBody>
          <a:bodyPr wrap="none" anchor="ctr"/>
          <a:lstStyle/>
          <a:p>
            <a:endParaRPr lang="fr-FR"/>
          </a:p>
        </p:txBody>
      </p:sp>
      <p:sp>
        <p:nvSpPr>
          <p:cNvPr id="153604" name="Line 5"/>
          <p:cNvSpPr>
            <a:spLocks noChangeShapeType="1"/>
          </p:cNvSpPr>
          <p:nvPr/>
        </p:nvSpPr>
        <p:spPr bwMode="auto">
          <a:xfrm flipV="1">
            <a:off x="2398713" y="4319588"/>
            <a:ext cx="107950" cy="152400"/>
          </a:xfrm>
          <a:prstGeom prst="line">
            <a:avLst/>
          </a:prstGeom>
          <a:noFill/>
          <a:ln w="25400">
            <a:solidFill>
              <a:schemeClr val="bg2"/>
            </a:solidFill>
            <a:round/>
            <a:headEnd/>
            <a:tailEnd/>
          </a:ln>
        </p:spPr>
        <p:txBody>
          <a:bodyPr wrap="none" anchor="ctr"/>
          <a:lstStyle/>
          <a:p>
            <a:endParaRPr lang="fr-FR"/>
          </a:p>
        </p:txBody>
      </p:sp>
      <p:sp>
        <p:nvSpPr>
          <p:cNvPr id="153605" name="Line 6"/>
          <p:cNvSpPr>
            <a:spLocks noChangeShapeType="1"/>
          </p:cNvSpPr>
          <p:nvPr/>
        </p:nvSpPr>
        <p:spPr bwMode="auto">
          <a:xfrm>
            <a:off x="2678113" y="4273550"/>
            <a:ext cx="130175" cy="50800"/>
          </a:xfrm>
          <a:prstGeom prst="line">
            <a:avLst/>
          </a:prstGeom>
          <a:noFill/>
          <a:ln w="12700">
            <a:solidFill>
              <a:schemeClr val="bg2"/>
            </a:solidFill>
            <a:round/>
            <a:headEnd/>
            <a:tailEnd/>
          </a:ln>
        </p:spPr>
        <p:txBody>
          <a:bodyPr wrap="none" anchor="ctr"/>
          <a:lstStyle/>
          <a:p>
            <a:endParaRPr lang="fr-FR"/>
          </a:p>
        </p:txBody>
      </p:sp>
      <p:sp>
        <p:nvSpPr>
          <p:cNvPr id="153606" name="Line 7"/>
          <p:cNvSpPr>
            <a:spLocks noChangeShapeType="1"/>
          </p:cNvSpPr>
          <p:nvPr/>
        </p:nvSpPr>
        <p:spPr bwMode="auto">
          <a:xfrm flipV="1">
            <a:off x="2425700" y="3876675"/>
            <a:ext cx="107950" cy="93663"/>
          </a:xfrm>
          <a:prstGeom prst="line">
            <a:avLst/>
          </a:prstGeom>
          <a:noFill/>
          <a:ln w="25400">
            <a:solidFill>
              <a:schemeClr val="bg2"/>
            </a:solidFill>
            <a:round/>
            <a:headEnd/>
            <a:tailEnd/>
          </a:ln>
        </p:spPr>
        <p:txBody>
          <a:bodyPr wrap="none" anchor="ctr"/>
          <a:lstStyle/>
          <a:p>
            <a:endParaRPr lang="fr-FR"/>
          </a:p>
        </p:txBody>
      </p:sp>
      <p:sp>
        <p:nvSpPr>
          <p:cNvPr id="153607" name="Line 8"/>
          <p:cNvSpPr>
            <a:spLocks noChangeShapeType="1"/>
          </p:cNvSpPr>
          <p:nvPr/>
        </p:nvSpPr>
        <p:spPr bwMode="auto">
          <a:xfrm>
            <a:off x="2700338" y="3905250"/>
            <a:ext cx="160337" cy="50800"/>
          </a:xfrm>
          <a:prstGeom prst="line">
            <a:avLst/>
          </a:prstGeom>
          <a:noFill/>
          <a:ln w="12700">
            <a:solidFill>
              <a:schemeClr val="bg2"/>
            </a:solidFill>
            <a:round/>
            <a:headEnd/>
            <a:tailEnd/>
          </a:ln>
        </p:spPr>
        <p:txBody>
          <a:bodyPr wrap="none" anchor="ctr"/>
          <a:lstStyle/>
          <a:p>
            <a:endParaRPr lang="fr-FR"/>
          </a:p>
        </p:txBody>
      </p:sp>
      <p:sp>
        <p:nvSpPr>
          <p:cNvPr id="153608" name="Line 9"/>
          <p:cNvSpPr>
            <a:spLocks noChangeShapeType="1"/>
          </p:cNvSpPr>
          <p:nvPr/>
        </p:nvSpPr>
        <p:spPr bwMode="auto">
          <a:xfrm>
            <a:off x="3013075" y="4024313"/>
            <a:ext cx="101600" cy="107950"/>
          </a:xfrm>
          <a:prstGeom prst="line">
            <a:avLst/>
          </a:prstGeom>
          <a:noFill/>
          <a:ln w="12700">
            <a:solidFill>
              <a:schemeClr val="bg2"/>
            </a:solidFill>
            <a:round/>
            <a:headEnd/>
            <a:tailEnd/>
          </a:ln>
        </p:spPr>
        <p:txBody>
          <a:bodyPr wrap="none" anchor="ctr"/>
          <a:lstStyle/>
          <a:p>
            <a:endParaRPr lang="fr-FR"/>
          </a:p>
        </p:txBody>
      </p:sp>
      <p:sp>
        <p:nvSpPr>
          <p:cNvPr id="153609" name="Line 10"/>
          <p:cNvSpPr>
            <a:spLocks noChangeShapeType="1"/>
          </p:cNvSpPr>
          <p:nvPr/>
        </p:nvSpPr>
        <p:spPr bwMode="auto">
          <a:xfrm flipH="1">
            <a:off x="2130425" y="4495800"/>
            <a:ext cx="66675" cy="166688"/>
          </a:xfrm>
          <a:prstGeom prst="line">
            <a:avLst/>
          </a:prstGeom>
          <a:noFill/>
          <a:ln w="12700">
            <a:solidFill>
              <a:schemeClr val="bg2"/>
            </a:solidFill>
            <a:round/>
            <a:headEnd/>
            <a:tailEnd/>
          </a:ln>
        </p:spPr>
        <p:txBody>
          <a:bodyPr wrap="none" anchor="ctr"/>
          <a:lstStyle/>
          <a:p>
            <a:endParaRPr lang="fr-FR"/>
          </a:p>
        </p:txBody>
      </p:sp>
      <p:sp>
        <p:nvSpPr>
          <p:cNvPr id="153610" name="Line 11"/>
          <p:cNvSpPr>
            <a:spLocks noChangeShapeType="1"/>
          </p:cNvSpPr>
          <p:nvPr/>
        </p:nvSpPr>
        <p:spPr bwMode="auto">
          <a:xfrm flipH="1">
            <a:off x="2232025" y="4613275"/>
            <a:ext cx="120650" cy="166688"/>
          </a:xfrm>
          <a:prstGeom prst="line">
            <a:avLst/>
          </a:prstGeom>
          <a:noFill/>
          <a:ln w="12700">
            <a:solidFill>
              <a:schemeClr val="bg2"/>
            </a:solidFill>
            <a:round/>
            <a:headEnd/>
            <a:tailEnd/>
          </a:ln>
        </p:spPr>
        <p:txBody>
          <a:bodyPr wrap="none" anchor="ctr"/>
          <a:lstStyle/>
          <a:p>
            <a:endParaRPr lang="fr-FR"/>
          </a:p>
        </p:txBody>
      </p:sp>
      <p:sp>
        <p:nvSpPr>
          <p:cNvPr id="153611" name="Line 12"/>
          <p:cNvSpPr>
            <a:spLocks noChangeShapeType="1"/>
          </p:cNvSpPr>
          <p:nvPr/>
        </p:nvSpPr>
        <p:spPr bwMode="auto">
          <a:xfrm flipV="1">
            <a:off x="1968500" y="4319588"/>
            <a:ext cx="6350" cy="333375"/>
          </a:xfrm>
          <a:prstGeom prst="line">
            <a:avLst/>
          </a:prstGeom>
          <a:noFill/>
          <a:ln w="6350">
            <a:solidFill>
              <a:schemeClr val="bg2"/>
            </a:solidFill>
            <a:round/>
            <a:headEnd/>
            <a:tailEnd/>
          </a:ln>
        </p:spPr>
        <p:txBody>
          <a:bodyPr wrap="none" anchor="ctr"/>
          <a:lstStyle/>
          <a:p>
            <a:endParaRPr lang="fr-FR"/>
          </a:p>
        </p:txBody>
      </p:sp>
      <p:grpSp>
        <p:nvGrpSpPr>
          <p:cNvPr id="153612" name="Group 13"/>
          <p:cNvGrpSpPr>
            <a:grpSpLocks/>
          </p:cNvGrpSpPr>
          <p:nvPr/>
        </p:nvGrpSpPr>
        <p:grpSpPr bwMode="auto">
          <a:xfrm>
            <a:off x="1404938" y="5311775"/>
            <a:ext cx="5187950" cy="36513"/>
            <a:chOff x="1051" y="3741"/>
            <a:chExt cx="4304" cy="29"/>
          </a:xfrm>
        </p:grpSpPr>
        <p:sp>
          <p:nvSpPr>
            <p:cNvPr id="39950" name="Line 14"/>
            <p:cNvSpPr>
              <a:spLocks noChangeShapeType="1"/>
            </p:cNvSpPr>
            <p:nvPr/>
          </p:nvSpPr>
          <p:spPr bwMode="auto">
            <a:xfrm flipV="1">
              <a:off x="1051"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51" name="Line 15"/>
            <p:cNvSpPr>
              <a:spLocks noChangeShapeType="1"/>
            </p:cNvSpPr>
            <p:nvPr/>
          </p:nvSpPr>
          <p:spPr bwMode="auto">
            <a:xfrm flipV="1">
              <a:off x="1246"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52" name="Line 16"/>
            <p:cNvSpPr>
              <a:spLocks noChangeShapeType="1"/>
            </p:cNvSpPr>
            <p:nvPr/>
          </p:nvSpPr>
          <p:spPr bwMode="auto">
            <a:xfrm flipV="1">
              <a:off x="1442"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53" name="Line 17"/>
            <p:cNvSpPr>
              <a:spLocks noChangeShapeType="1"/>
            </p:cNvSpPr>
            <p:nvPr/>
          </p:nvSpPr>
          <p:spPr bwMode="auto">
            <a:xfrm flipV="1">
              <a:off x="1638"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54" name="Line 18"/>
            <p:cNvSpPr>
              <a:spLocks noChangeShapeType="1"/>
            </p:cNvSpPr>
            <p:nvPr/>
          </p:nvSpPr>
          <p:spPr bwMode="auto">
            <a:xfrm flipV="1">
              <a:off x="1833"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55" name="Line 19"/>
            <p:cNvSpPr>
              <a:spLocks noChangeShapeType="1"/>
            </p:cNvSpPr>
            <p:nvPr/>
          </p:nvSpPr>
          <p:spPr bwMode="auto">
            <a:xfrm flipV="1">
              <a:off x="2030"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56" name="Line 20"/>
            <p:cNvSpPr>
              <a:spLocks noChangeShapeType="1"/>
            </p:cNvSpPr>
            <p:nvPr/>
          </p:nvSpPr>
          <p:spPr bwMode="auto">
            <a:xfrm flipV="1">
              <a:off x="2224"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57" name="Line 21"/>
            <p:cNvSpPr>
              <a:spLocks noChangeShapeType="1"/>
            </p:cNvSpPr>
            <p:nvPr/>
          </p:nvSpPr>
          <p:spPr bwMode="auto">
            <a:xfrm flipV="1">
              <a:off x="2419"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58" name="Line 22"/>
            <p:cNvSpPr>
              <a:spLocks noChangeShapeType="1"/>
            </p:cNvSpPr>
            <p:nvPr/>
          </p:nvSpPr>
          <p:spPr bwMode="auto">
            <a:xfrm flipV="1">
              <a:off x="2616"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59" name="Line 23"/>
            <p:cNvSpPr>
              <a:spLocks noChangeShapeType="1"/>
            </p:cNvSpPr>
            <p:nvPr/>
          </p:nvSpPr>
          <p:spPr bwMode="auto">
            <a:xfrm flipV="1">
              <a:off x="2811"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0" name="Line 24"/>
            <p:cNvSpPr>
              <a:spLocks noChangeShapeType="1"/>
            </p:cNvSpPr>
            <p:nvPr/>
          </p:nvSpPr>
          <p:spPr bwMode="auto">
            <a:xfrm flipV="1">
              <a:off x="3007"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1" name="Line 25"/>
            <p:cNvSpPr>
              <a:spLocks noChangeShapeType="1"/>
            </p:cNvSpPr>
            <p:nvPr/>
          </p:nvSpPr>
          <p:spPr bwMode="auto">
            <a:xfrm flipV="1">
              <a:off x="3203"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2" name="Line 26"/>
            <p:cNvSpPr>
              <a:spLocks noChangeShapeType="1"/>
            </p:cNvSpPr>
            <p:nvPr/>
          </p:nvSpPr>
          <p:spPr bwMode="auto">
            <a:xfrm flipV="1">
              <a:off x="3399"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3" name="Line 27"/>
            <p:cNvSpPr>
              <a:spLocks noChangeShapeType="1"/>
            </p:cNvSpPr>
            <p:nvPr/>
          </p:nvSpPr>
          <p:spPr bwMode="auto">
            <a:xfrm flipV="1">
              <a:off x="3595"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4" name="Line 28"/>
            <p:cNvSpPr>
              <a:spLocks noChangeShapeType="1"/>
            </p:cNvSpPr>
            <p:nvPr/>
          </p:nvSpPr>
          <p:spPr bwMode="auto">
            <a:xfrm flipV="1">
              <a:off x="3790"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5" name="Line 29"/>
            <p:cNvSpPr>
              <a:spLocks noChangeShapeType="1"/>
            </p:cNvSpPr>
            <p:nvPr/>
          </p:nvSpPr>
          <p:spPr bwMode="auto">
            <a:xfrm flipV="1">
              <a:off x="3987"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6" name="Line 30"/>
            <p:cNvSpPr>
              <a:spLocks noChangeShapeType="1"/>
            </p:cNvSpPr>
            <p:nvPr/>
          </p:nvSpPr>
          <p:spPr bwMode="auto">
            <a:xfrm flipV="1">
              <a:off x="4182"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7" name="Line 31"/>
            <p:cNvSpPr>
              <a:spLocks noChangeShapeType="1"/>
            </p:cNvSpPr>
            <p:nvPr/>
          </p:nvSpPr>
          <p:spPr bwMode="auto">
            <a:xfrm flipV="1">
              <a:off x="4376"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8" name="Line 32"/>
            <p:cNvSpPr>
              <a:spLocks noChangeShapeType="1"/>
            </p:cNvSpPr>
            <p:nvPr/>
          </p:nvSpPr>
          <p:spPr bwMode="auto">
            <a:xfrm flipV="1">
              <a:off x="4573"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69" name="Line 33"/>
            <p:cNvSpPr>
              <a:spLocks noChangeShapeType="1"/>
            </p:cNvSpPr>
            <p:nvPr/>
          </p:nvSpPr>
          <p:spPr bwMode="auto">
            <a:xfrm flipV="1">
              <a:off x="4768"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70" name="Line 34"/>
            <p:cNvSpPr>
              <a:spLocks noChangeShapeType="1"/>
            </p:cNvSpPr>
            <p:nvPr/>
          </p:nvSpPr>
          <p:spPr bwMode="auto">
            <a:xfrm flipV="1">
              <a:off x="4964"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71" name="Line 35"/>
            <p:cNvSpPr>
              <a:spLocks noChangeShapeType="1"/>
            </p:cNvSpPr>
            <p:nvPr/>
          </p:nvSpPr>
          <p:spPr bwMode="auto">
            <a:xfrm flipV="1">
              <a:off x="5160"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72" name="Line 36"/>
            <p:cNvSpPr>
              <a:spLocks noChangeShapeType="1"/>
            </p:cNvSpPr>
            <p:nvPr/>
          </p:nvSpPr>
          <p:spPr bwMode="auto">
            <a:xfrm flipV="1">
              <a:off x="5355" y="3741"/>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39973" name="Line 37"/>
            <p:cNvSpPr>
              <a:spLocks noChangeShapeType="1"/>
            </p:cNvSpPr>
            <p:nvPr/>
          </p:nvSpPr>
          <p:spPr bwMode="auto">
            <a:xfrm>
              <a:off x="1051" y="3749"/>
              <a:ext cx="429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grpSp>
      <p:sp>
        <p:nvSpPr>
          <p:cNvPr id="153613" name="Oval 38"/>
          <p:cNvSpPr>
            <a:spLocks noChangeArrowheads="1"/>
          </p:cNvSpPr>
          <p:nvPr/>
        </p:nvSpPr>
        <p:spPr bwMode="auto">
          <a:xfrm>
            <a:off x="1843088" y="4835525"/>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14" name="Oval 39"/>
          <p:cNvSpPr>
            <a:spLocks noChangeArrowheads="1"/>
          </p:cNvSpPr>
          <p:nvPr/>
        </p:nvSpPr>
        <p:spPr bwMode="auto">
          <a:xfrm>
            <a:off x="1651000" y="4835525"/>
            <a:ext cx="74613" cy="63500"/>
          </a:xfrm>
          <a:prstGeom prst="ellipse">
            <a:avLst/>
          </a:prstGeom>
          <a:solidFill>
            <a:srgbClr val="000000"/>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53615" name="Oval 40"/>
          <p:cNvSpPr>
            <a:spLocks noChangeArrowheads="1"/>
          </p:cNvSpPr>
          <p:nvPr/>
        </p:nvSpPr>
        <p:spPr bwMode="auto">
          <a:xfrm>
            <a:off x="1651000" y="5027613"/>
            <a:ext cx="74613" cy="61912"/>
          </a:xfrm>
          <a:prstGeom prst="ellipse">
            <a:avLst/>
          </a:prstGeom>
          <a:solidFill>
            <a:srgbClr val="000000"/>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53616" name="Oval 41"/>
          <p:cNvSpPr>
            <a:spLocks noChangeArrowheads="1"/>
          </p:cNvSpPr>
          <p:nvPr/>
        </p:nvSpPr>
        <p:spPr bwMode="auto">
          <a:xfrm>
            <a:off x="1920875" y="495300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17" name="Oval 42"/>
          <p:cNvSpPr>
            <a:spLocks noChangeArrowheads="1"/>
          </p:cNvSpPr>
          <p:nvPr/>
        </p:nvSpPr>
        <p:spPr bwMode="auto">
          <a:xfrm>
            <a:off x="1754188" y="4922838"/>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18" name="Oval 43"/>
          <p:cNvSpPr>
            <a:spLocks noChangeArrowheads="1"/>
          </p:cNvSpPr>
          <p:nvPr/>
        </p:nvSpPr>
        <p:spPr bwMode="auto">
          <a:xfrm>
            <a:off x="3503613" y="486410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19" name="Oval 44"/>
          <p:cNvSpPr>
            <a:spLocks noChangeArrowheads="1"/>
          </p:cNvSpPr>
          <p:nvPr/>
        </p:nvSpPr>
        <p:spPr bwMode="auto">
          <a:xfrm>
            <a:off x="2420938" y="486410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0" name="Oval 45"/>
          <p:cNvSpPr>
            <a:spLocks noChangeArrowheads="1"/>
          </p:cNvSpPr>
          <p:nvPr/>
        </p:nvSpPr>
        <p:spPr bwMode="auto">
          <a:xfrm>
            <a:off x="2281238" y="4937125"/>
            <a:ext cx="74612"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1" name="Oval 46"/>
          <p:cNvSpPr>
            <a:spLocks noChangeArrowheads="1"/>
          </p:cNvSpPr>
          <p:nvPr/>
        </p:nvSpPr>
        <p:spPr bwMode="auto">
          <a:xfrm>
            <a:off x="1804988" y="5070475"/>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2" name="Oval 47"/>
          <p:cNvSpPr>
            <a:spLocks noChangeArrowheads="1"/>
          </p:cNvSpPr>
          <p:nvPr/>
        </p:nvSpPr>
        <p:spPr bwMode="auto">
          <a:xfrm>
            <a:off x="2835275" y="49085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3" name="Oval 48"/>
          <p:cNvSpPr>
            <a:spLocks noChangeArrowheads="1"/>
          </p:cNvSpPr>
          <p:nvPr/>
        </p:nvSpPr>
        <p:spPr bwMode="auto">
          <a:xfrm>
            <a:off x="2563813" y="49085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4" name="Oval 49"/>
          <p:cNvSpPr>
            <a:spLocks noChangeArrowheads="1"/>
          </p:cNvSpPr>
          <p:nvPr/>
        </p:nvSpPr>
        <p:spPr bwMode="auto">
          <a:xfrm>
            <a:off x="3644900" y="4803775"/>
            <a:ext cx="73025"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5" name="Oval 50"/>
          <p:cNvSpPr>
            <a:spLocks noChangeArrowheads="1"/>
          </p:cNvSpPr>
          <p:nvPr/>
        </p:nvSpPr>
        <p:spPr bwMode="auto">
          <a:xfrm>
            <a:off x="2730500" y="4819650"/>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6" name="Oval 51"/>
          <p:cNvSpPr>
            <a:spLocks noChangeArrowheads="1"/>
          </p:cNvSpPr>
          <p:nvPr/>
        </p:nvSpPr>
        <p:spPr bwMode="auto">
          <a:xfrm>
            <a:off x="3052763" y="48196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7" name="Oval 52"/>
          <p:cNvSpPr>
            <a:spLocks noChangeArrowheads="1"/>
          </p:cNvSpPr>
          <p:nvPr/>
        </p:nvSpPr>
        <p:spPr bwMode="auto">
          <a:xfrm>
            <a:off x="2692400" y="4967288"/>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8" name="Oval 53"/>
          <p:cNvSpPr>
            <a:spLocks noChangeArrowheads="1"/>
          </p:cNvSpPr>
          <p:nvPr/>
        </p:nvSpPr>
        <p:spPr bwMode="auto">
          <a:xfrm>
            <a:off x="3297238" y="486410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29" name="Oval 54"/>
          <p:cNvSpPr>
            <a:spLocks noChangeArrowheads="1"/>
          </p:cNvSpPr>
          <p:nvPr/>
        </p:nvSpPr>
        <p:spPr bwMode="auto">
          <a:xfrm>
            <a:off x="4441825" y="483552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0" name="Oval 55"/>
          <p:cNvSpPr>
            <a:spLocks noChangeArrowheads="1"/>
          </p:cNvSpPr>
          <p:nvPr/>
        </p:nvSpPr>
        <p:spPr bwMode="auto">
          <a:xfrm>
            <a:off x="4568825" y="495300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1" name="Oval 56"/>
          <p:cNvSpPr>
            <a:spLocks noChangeArrowheads="1"/>
          </p:cNvSpPr>
          <p:nvPr/>
        </p:nvSpPr>
        <p:spPr bwMode="auto">
          <a:xfrm>
            <a:off x="4608513" y="477520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2" name="Oval 57"/>
          <p:cNvSpPr>
            <a:spLocks noChangeArrowheads="1"/>
          </p:cNvSpPr>
          <p:nvPr/>
        </p:nvSpPr>
        <p:spPr bwMode="auto">
          <a:xfrm>
            <a:off x="4518025" y="511492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3" name="Oval 58"/>
          <p:cNvSpPr>
            <a:spLocks noChangeArrowheads="1"/>
          </p:cNvSpPr>
          <p:nvPr/>
        </p:nvSpPr>
        <p:spPr bwMode="auto">
          <a:xfrm>
            <a:off x="3760788" y="4878388"/>
            <a:ext cx="73025" cy="65087"/>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4" name="Oval 59"/>
          <p:cNvSpPr>
            <a:spLocks noChangeArrowheads="1"/>
          </p:cNvSpPr>
          <p:nvPr/>
        </p:nvSpPr>
        <p:spPr bwMode="auto">
          <a:xfrm>
            <a:off x="4144963" y="4967288"/>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5" name="Oval 60"/>
          <p:cNvSpPr>
            <a:spLocks noChangeArrowheads="1"/>
          </p:cNvSpPr>
          <p:nvPr/>
        </p:nvSpPr>
        <p:spPr bwMode="auto">
          <a:xfrm>
            <a:off x="5945188" y="5011738"/>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6" name="Oval 61"/>
          <p:cNvSpPr>
            <a:spLocks noChangeArrowheads="1"/>
          </p:cNvSpPr>
          <p:nvPr/>
        </p:nvSpPr>
        <p:spPr bwMode="auto">
          <a:xfrm>
            <a:off x="5535613" y="4848225"/>
            <a:ext cx="71437"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7" name="Oval 62"/>
          <p:cNvSpPr>
            <a:spLocks noChangeArrowheads="1"/>
          </p:cNvSpPr>
          <p:nvPr/>
        </p:nvSpPr>
        <p:spPr bwMode="auto">
          <a:xfrm>
            <a:off x="5457825" y="495300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8" name="Oval 63"/>
          <p:cNvSpPr>
            <a:spLocks noChangeArrowheads="1"/>
          </p:cNvSpPr>
          <p:nvPr/>
        </p:nvSpPr>
        <p:spPr bwMode="auto">
          <a:xfrm>
            <a:off x="5353050" y="486410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39" name="Oval 64"/>
          <p:cNvSpPr>
            <a:spLocks noChangeArrowheads="1"/>
          </p:cNvSpPr>
          <p:nvPr/>
        </p:nvSpPr>
        <p:spPr bwMode="auto">
          <a:xfrm>
            <a:off x="5535613" y="5070475"/>
            <a:ext cx="71437"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0" name="Oval 65"/>
          <p:cNvSpPr>
            <a:spLocks noChangeArrowheads="1"/>
          </p:cNvSpPr>
          <p:nvPr/>
        </p:nvSpPr>
        <p:spPr bwMode="auto">
          <a:xfrm>
            <a:off x="5367338" y="5040313"/>
            <a:ext cx="74612" cy="65087"/>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1" name="Oval 66"/>
          <p:cNvSpPr>
            <a:spLocks noChangeArrowheads="1"/>
          </p:cNvSpPr>
          <p:nvPr/>
        </p:nvSpPr>
        <p:spPr bwMode="auto">
          <a:xfrm>
            <a:off x="4775200" y="483552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2" name="Oval 67"/>
          <p:cNvSpPr>
            <a:spLocks noChangeArrowheads="1"/>
          </p:cNvSpPr>
          <p:nvPr/>
        </p:nvSpPr>
        <p:spPr bwMode="auto">
          <a:xfrm>
            <a:off x="5830888" y="4803775"/>
            <a:ext cx="73025"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3" name="Oval 68"/>
          <p:cNvSpPr>
            <a:spLocks noChangeArrowheads="1"/>
          </p:cNvSpPr>
          <p:nvPr/>
        </p:nvSpPr>
        <p:spPr bwMode="auto">
          <a:xfrm>
            <a:off x="5753100" y="490855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4" name="Oval 69"/>
          <p:cNvSpPr>
            <a:spLocks noChangeArrowheads="1"/>
          </p:cNvSpPr>
          <p:nvPr/>
        </p:nvSpPr>
        <p:spPr bwMode="auto">
          <a:xfrm>
            <a:off x="5649913" y="481965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5" name="Oval 70"/>
          <p:cNvSpPr>
            <a:spLocks noChangeArrowheads="1"/>
          </p:cNvSpPr>
          <p:nvPr/>
        </p:nvSpPr>
        <p:spPr bwMode="auto">
          <a:xfrm>
            <a:off x="5830888" y="5027613"/>
            <a:ext cx="73025" cy="61912"/>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6" name="Oval 71"/>
          <p:cNvSpPr>
            <a:spLocks noChangeArrowheads="1"/>
          </p:cNvSpPr>
          <p:nvPr/>
        </p:nvSpPr>
        <p:spPr bwMode="auto">
          <a:xfrm>
            <a:off x="5662613" y="499745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7" name="Oval 72"/>
          <p:cNvSpPr>
            <a:spLocks noChangeArrowheads="1"/>
          </p:cNvSpPr>
          <p:nvPr/>
        </p:nvSpPr>
        <p:spPr bwMode="auto">
          <a:xfrm>
            <a:off x="5727700" y="50990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8" name="Oval 73"/>
          <p:cNvSpPr>
            <a:spLocks noChangeArrowheads="1"/>
          </p:cNvSpPr>
          <p:nvPr/>
        </p:nvSpPr>
        <p:spPr bwMode="auto">
          <a:xfrm>
            <a:off x="6075363" y="49974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49" name="Oval 74"/>
          <p:cNvSpPr>
            <a:spLocks noChangeArrowheads="1"/>
          </p:cNvSpPr>
          <p:nvPr/>
        </p:nvSpPr>
        <p:spPr bwMode="auto">
          <a:xfrm>
            <a:off x="5984875" y="511492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0" name="Oval 75"/>
          <p:cNvSpPr>
            <a:spLocks noChangeArrowheads="1"/>
          </p:cNvSpPr>
          <p:nvPr/>
        </p:nvSpPr>
        <p:spPr bwMode="auto">
          <a:xfrm>
            <a:off x="5959475" y="4908550"/>
            <a:ext cx="71438"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1" name="Oval 76"/>
          <p:cNvSpPr>
            <a:spLocks noChangeArrowheads="1"/>
          </p:cNvSpPr>
          <p:nvPr/>
        </p:nvSpPr>
        <p:spPr bwMode="auto">
          <a:xfrm>
            <a:off x="5019675" y="4775200"/>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2" name="Oval 77"/>
          <p:cNvSpPr>
            <a:spLocks noChangeArrowheads="1"/>
          </p:cNvSpPr>
          <p:nvPr/>
        </p:nvSpPr>
        <p:spPr bwMode="auto">
          <a:xfrm>
            <a:off x="5122863" y="4892675"/>
            <a:ext cx="74612"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3" name="Oval 78"/>
          <p:cNvSpPr>
            <a:spLocks noChangeArrowheads="1"/>
          </p:cNvSpPr>
          <p:nvPr/>
        </p:nvSpPr>
        <p:spPr bwMode="auto">
          <a:xfrm>
            <a:off x="5226050" y="5011738"/>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4" name="Oval 79"/>
          <p:cNvSpPr>
            <a:spLocks noChangeArrowheads="1"/>
          </p:cNvSpPr>
          <p:nvPr/>
        </p:nvSpPr>
        <p:spPr bwMode="auto">
          <a:xfrm>
            <a:off x="4918075"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5" name="Oval 80"/>
          <p:cNvSpPr>
            <a:spLocks noChangeArrowheads="1"/>
          </p:cNvSpPr>
          <p:nvPr/>
        </p:nvSpPr>
        <p:spPr bwMode="auto">
          <a:xfrm>
            <a:off x="5045075" y="5027613"/>
            <a:ext cx="74613" cy="61912"/>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6" name="Oval 81"/>
          <p:cNvSpPr>
            <a:spLocks noChangeArrowheads="1"/>
          </p:cNvSpPr>
          <p:nvPr/>
        </p:nvSpPr>
        <p:spPr bwMode="auto">
          <a:xfrm>
            <a:off x="5187950" y="48196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7" name="Oval 82"/>
          <p:cNvSpPr>
            <a:spLocks noChangeArrowheads="1"/>
          </p:cNvSpPr>
          <p:nvPr/>
        </p:nvSpPr>
        <p:spPr bwMode="auto">
          <a:xfrm>
            <a:off x="5160963" y="5129213"/>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8" name="Oval 83"/>
          <p:cNvSpPr>
            <a:spLocks noChangeArrowheads="1"/>
          </p:cNvSpPr>
          <p:nvPr/>
        </p:nvSpPr>
        <p:spPr bwMode="auto">
          <a:xfrm>
            <a:off x="4930775" y="4922838"/>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59" name="Oval 84"/>
          <p:cNvSpPr>
            <a:spLocks noChangeArrowheads="1"/>
          </p:cNvSpPr>
          <p:nvPr/>
        </p:nvSpPr>
        <p:spPr bwMode="auto">
          <a:xfrm>
            <a:off x="4762500" y="4967288"/>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0" name="Oval 85"/>
          <p:cNvSpPr>
            <a:spLocks noChangeArrowheads="1"/>
          </p:cNvSpPr>
          <p:nvPr/>
        </p:nvSpPr>
        <p:spPr bwMode="auto">
          <a:xfrm>
            <a:off x="3386138" y="499745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1" name="Oval 86"/>
          <p:cNvSpPr>
            <a:spLocks noChangeArrowheads="1"/>
          </p:cNvSpPr>
          <p:nvPr/>
        </p:nvSpPr>
        <p:spPr bwMode="auto">
          <a:xfrm>
            <a:off x="2935288" y="4967288"/>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2" name="Oval 87"/>
          <p:cNvSpPr>
            <a:spLocks noChangeArrowheads="1"/>
          </p:cNvSpPr>
          <p:nvPr/>
        </p:nvSpPr>
        <p:spPr bwMode="auto">
          <a:xfrm>
            <a:off x="3206750" y="5114925"/>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3" name="Oval 88"/>
          <p:cNvSpPr>
            <a:spLocks noChangeArrowheads="1"/>
          </p:cNvSpPr>
          <p:nvPr/>
        </p:nvSpPr>
        <p:spPr bwMode="auto">
          <a:xfrm>
            <a:off x="3027363"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4" name="Oval 89"/>
          <p:cNvSpPr>
            <a:spLocks noChangeArrowheads="1"/>
          </p:cNvSpPr>
          <p:nvPr/>
        </p:nvSpPr>
        <p:spPr bwMode="auto">
          <a:xfrm>
            <a:off x="3128963" y="4953000"/>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5" name="Oval 90"/>
          <p:cNvSpPr>
            <a:spLocks noChangeArrowheads="1"/>
          </p:cNvSpPr>
          <p:nvPr/>
        </p:nvSpPr>
        <p:spPr bwMode="auto">
          <a:xfrm>
            <a:off x="4427538" y="5011738"/>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6" name="Oval 91"/>
          <p:cNvSpPr>
            <a:spLocks noChangeArrowheads="1"/>
          </p:cNvSpPr>
          <p:nvPr/>
        </p:nvSpPr>
        <p:spPr bwMode="auto">
          <a:xfrm>
            <a:off x="3668713" y="4967288"/>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7" name="Oval 92"/>
          <p:cNvSpPr>
            <a:spLocks noChangeArrowheads="1"/>
          </p:cNvSpPr>
          <p:nvPr/>
        </p:nvSpPr>
        <p:spPr bwMode="auto">
          <a:xfrm>
            <a:off x="2835275"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8" name="Oval 93"/>
          <p:cNvSpPr>
            <a:spLocks noChangeArrowheads="1"/>
          </p:cNvSpPr>
          <p:nvPr/>
        </p:nvSpPr>
        <p:spPr bwMode="auto">
          <a:xfrm>
            <a:off x="4030663" y="5027613"/>
            <a:ext cx="73025" cy="61912"/>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69" name="Oval 94"/>
          <p:cNvSpPr>
            <a:spLocks noChangeArrowheads="1"/>
          </p:cNvSpPr>
          <p:nvPr/>
        </p:nvSpPr>
        <p:spPr bwMode="auto">
          <a:xfrm>
            <a:off x="4338638" y="5099050"/>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0" name="Oval 95"/>
          <p:cNvSpPr>
            <a:spLocks noChangeArrowheads="1"/>
          </p:cNvSpPr>
          <p:nvPr/>
        </p:nvSpPr>
        <p:spPr bwMode="auto">
          <a:xfrm>
            <a:off x="4659313" y="5099050"/>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1" name="Oval 96"/>
          <p:cNvSpPr>
            <a:spLocks noChangeArrowheads="1"/>
          </p:cNvSpPr>
          <p:nvPr/>
        </p:nvSpPr>
        <p:spPr bwMode="auto">
          <a:xfrm>
            <a:off x="3914775"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2" name="Oval 97"/>
          <p:cNvSpPr>
            <a:spLocks noChangeArrowheads="1"/>
          </p:cNvSpPr>
          <p:nvPr/>
        </p:nvSpPr>
        <p:spPr bwMode="auto">
          <a:xfrm>
            <a:off x="3529013"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3" name="Oval 98"/>
          <p:cNvSpPr>
            <a:spLocks noChangeArrowheads="1"/>
          </p:cNvSpPr>
          <p:nvPr/>
        </p:nvSpPr>
        <p:spPr bwMode="auto">
          <a:xfrm>
            <a:off x="3771900" y="507047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4" name="Oval 99"/>
          <p:cNvSpPr>
            <a:spLocks noChangeArrowheads="1"/>
          </p:cNvSpPr>
          <p:nvPr/>
        </p:nvSpPr>
        <p:spPr bwMode="auto">
          <a:xfrm>
            <a:off x="4210050" y="5070475"/>
            <a:ext cx="74613"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5" name="Oval 100"/>
          <p:cNvSpPr>
            <a:spLocks noChangeArrowheads="1"/>
          </p:cNvSpPr>
          <p:nvPr/>
        </p:nvSpPr>
        <p:spPr bwMode="auto">
          <a:xfrm>
            <a:off x="2024063" y="5070475"/>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6" name="Oval 101"/>
          <p:cNvSpPr>
            <a:spLocks noChangeArrowheads="1"/>
          </p:cNvSpPr>
          <p:nvPr/>
        </p:nvSpPr>
        <p:spPr bwMode="auto">
          <a:xfrm>
            <a:off x="2139950" y="49831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7" name="Oval 102"/>
          <p:cNvSpPr>
            <a:spLocks noChangeArrowheads="1"/>
          </p:cNvSpPr>
          <p:nvPr/>
        </p:nvSpPr>
        <p:spPr bwMode="auto">
          <a:xfrm>
            <a:off x="2382838" y="5084763"/>
            <a:ext cx="76200"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8" name="Oval 103"/>
          <p:cNvSpPr>
            <a:spLocks noChangeArrowheads="1"/>
          </p:cNvSpPr>
          <p:nvPr/>
        </p:nvSpPr>
        <p:spPr bwMode="auto">
          <a:xfrm>
            <a:off x="2576513" y="5084763"/>
            <a:ext cx="73025"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79" name="Oval 104"/>
          <p:cNvSpPr>
            <a:spLocks noChangeArrowheads="1"/>
          </p:cNvSpPr>
          <p:nvPr/>
        </p:nvSpPr>
        <p:spPr bwMode="auto">
          <a:xfrm>
            <a:off x="1862138" y="3670300"/>
            <a:ext cx="257175" cy="269875"/>
          </a:xfrm>
          <a:prstGeom prst="ellipse">
            <a:avLst/>
          </a:prstGeom>
          <a:solidFill>
            <a:schemeClr val="fo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680" name="Oval 105"/>
          <p:cNvSpPr>
            <a:spLocks noChangeArrowheads="1"/>
          </p:cNvSpPr>
          <p:nvPr/>
        </p:nvSpPr>
        <p:spPr bwMode="auto">
          <a:xfrm>
            <a:off x="2482850" y="4141788"/>
            <a:ext cx="198438" cy="196850"/>
          </a:xfrm>
          <a:prstGeom prst="ellipse">
            <a:avLst/>
          </a:prstGeom>
          <a:solidFill>
            <a:schemeClr val="fo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681" name="Oval 106"/>
          <p:cNvSpPr>
            <a:spLocks noChangeArrowheads="1"/>
          </p:cNvSpPr>
          <p:nvPr/>
        </p:nvSpPr>
        <p:spPr bwMode="auto">
          <a:xfrm>
            <a:off x="2792413" y="4273550"/>
            <a:ext cx="198437" cy="198438"/>
          </a:xfrm>
          <a:prstGeom prst="ellipse">
            <a:avLst/>
          </a:prstGeom>
          <a:solidFill>
            <a:srgbClr val="FE9B03"/>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53682" name="Oval 107"/>
          <p:cNvSpPr>
            <a:spLocks noChangeArrowheads="1"/>
          </p:cNvSpPr>
          <p:nvPr/>
        </p:nvSpPr>
        <p:spPr bwMode="auto">
          <a:xfrm>
            <a:off x="2841625" y="3892550"/>
            <a:ext cx="201613" cy="196850"/>
          </a:xfrm>
          <a:prstGeom prst="ellipse">
            <a:avLst/>
          </a:prstGeom>
          <a:solidFill>
            <a:srgbClr val="FE9B03"/>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53683" name="Oval 108"/>
          <p:cNvSpPr>
            <a:spLocks noChangeArrowheads="1"/>
          </p:cNvSpPr>
          <p:nvPr/>
        </p:nvSpPr>
        <p:spPr bwMode="auto">
          <a:xfrm>
            <a:off x="3111500" y="4098925"/>
            <a:ext cx="201613" cy="195263"/>
          </a:xfrm>
          <a:prstGeom prst="ellipse">
            <a:avLst/>
          </a:prstGeom>
          <a:solidFill>
            <a:srgbClr val="FE9B03"/>
          </a:solidFill>
          <a:ln w="12700">
            <a:solidFill>
              <a:schemeClr val="tx1"/>
            </a:solidFill>
            <a:round/>
            <a:headEnd/>
            <a:tailEnd/>
          </a:ln>
        </p:spPr>
        <p:txBody>
          <a:bodyPr wrap="none" anchor="ctr"/>
          <a:lstStyle/>
          <a:p>
            <a:endParaRPr lang="fr-FR" sz="1800">
              <a:solidFill>
                <a:schemeClr val="tx1"/>
              </a:solidFill>
              <a:latin typeface="Arial" charset="0"/>
            </a:endParaRPr>
          </a:p>
        </p:txBody>
      </p:sp>
      <p:sp>
        <p:nvSpPr>
          <p:cNvPr id="153684" name="Oval 109"/>
          <p:cNvSpPr>
            <a:spLocks noChangeArrowheads="1"/>
          </p:cNvSpPr>
          <p:nvPr/>
        </p:nvSpPr>
        <p:spPr bwMode="auto">
          <a:xfrm>
            <a:off x="2205038" y="5129213"/>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85" name="Oval 110"/>
          <p:cNvSpPr>
            <a:spLocks noChangeArrowheads="1"/>
          </p:cNvSpPr>
          <p:nvPr/>
        </p:nvSpPr>
        <p:spPr bwMode="auto">
          <a:xfrm>
            <a:off x="1685925" y="4305300"/>
            <a:ext cx="158750" cy="166688"/>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686" name="Oval 111"/>
          <p:cNvSpPr>
            <a:spLocks noChangeArrowheads="1"/>
          </p:cNvSpPr>
          <p:nvPr/>
        </p:nvSpPr>
        <p:spPr bwMode="auto">
          <a:xfrm>
            <a:off x="1905000" y="4333875"/>
            <a:ext cx="158750" cy="165100"/>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687" name="Oval 112"/>
          <p:cNvSpPr>
            <a:spLocks noChangeArrowheads="1"/>
          </p:cNvSpPr>
          <p:nvPr/>
        </p:nvSpPr>
        <p:spPr bwMode="auto">
          <a:xfrm>
            <a:off x="2111375" y="4305300"/>
            <a:ext cx="157163" cy="166688"/>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688" name="Oval 113"/>
          <p:cNvSpPr>
            <a:spLocks noChangeArrowheads="1"/>
          </p:cNvSpPr>
          <p:nvPr/>
        </p:nvSpPr>
        <p:spPr bwMode="auto">
          <a:xfrm>
            <a:off x="2290763" y="4452938"/>
            <a:ext cx="157162" cy="165100"/>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689" name="Oval 114"/>
          <p:cNvSpPr>
            <a:spLocks noChangeArrowheads="1"/>
          </p:cNvSpPr>
          <p:nvPr/>
        </p:nvSpPr>
        <p:spPr bwMode="auto">
          <a:xfrm>
            <a:off x="5430838" y="5129213"/>
            <a:ext cx="74612" cy="63500"/>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40051" name="Line 115"/>
          <p:cNvSpPr>
            <a:spLocks noChangeShapeType="1"/>
          </p:cNvSpPr>
          <p:nvPr/>
        </p:nvSpPr>
        <p:spPr bwMode="auto">
          <a:xfrm flipH="1">
            <a:off x="1458913" y="5307013"/>
            <a:ext cx="5238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fr-FR" sz="1800">
              <a:solidFill>
                <a:schemeClr val="tx1"/>
              </a:solidFill>
              <a:latin typeface="Arial" charset="0"/>
            </a:endParaRPr>
          </a:p>
        </p:txBody>
      </p:sp>
      <p:sp>
        <p:nvSpPr>
          <p:cNvPr id="153691" name="Oval 116"/>
          <p:cNvSpPr>
            <a:spLocks noChangeArrowheads="1"/>
          </p:cNvSpPr>
          <p:nvPr/>
        </p:nvSpPr>
        <p:spPr bwMode="auto">
          <a:xfrm>
            <a:off x="3876675" y="4892675"/>
            <a:ext cx="73025"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92" name="Oval 117"/>
          <p:cNvSpPr>
            <a:spLocks noChangeArrowheads="1"/>
          </p:cNvSpPr>
          <p:nvPr/>
        </p:nvSpPr>
        <p:spPr bwMode="auto">
          <a:xfrm>
            <a:off x="4068763" y="4878388"/>
            <a:ext cx="73025" cy="65087"/>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93" name="Oval 118"/>
          <p:cNvSpPr>
            <a:spLocks noChangeArrowheads="1"/>
          </p:cNvSpPr>
          <p:nvPr/>
        </p:nvSpPr>
        <p:spPr bwMode="auto">
          <a:xfrm>
            <a:off x="4262438" y="4892675"/>
            <a:ext cx="73025" cy="65088"/>
          </a:xfrm>
          <a:prstGeom prst="ellipse">
            <a:avLst/>
          </a:prstGeom>
          <a:solidFill>
            <a:srgbClr val="000000"/>
          </a:solidFill>
          <a:ln w="12700">
            <a:solidFill>
              <a:srgbClr val="000000"/>
            </a:solidFill>
            <a:round/>
            <a:headEnd/>
            <a:tailEnd/>
          </a:ln>
        </p:spPr>
        <p:txBody>
          <a:bodyPr wrap="none" anchor="ctr"/>
          <a:lstStyle/>
          <a:p>
            <a:endParaRPr lang="fr-FR" sz="1800">
              <a:solidFill>
                <a:schemeClr val="tx1"/>
              </a:solidFill>
              <a:latin typeface="Arial" charset="0"/>
            </a:endParaRPr>
          </a:p>
        </p:txBody>
      </p:sp>
      <p:sp>
        <p:nvSpPr>
          <p:cNvPr id="153694" name="Oval 119"/>
          <p:cNvSpPr>
            <a:spLocks noChangeArrowheads="1"/>
          </p:cNvSpPr>
          <p:nvPr/>
        </p:nvSpPr>
        <p:spPr bwMode="auto">
          <a:xfrm>
            <a:off x="2182813" y="3905250"/>
            <a:ext cx="258762" cy="271463"/>
          </a:xfrm>
          <a:prstGeom prst="ellipse">
            <a:avLst/>
          </a:prstGeom>
          <a:solidFill>
            <a:schemeClr val="fo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695" name="Oval 120"/>
          <p:cNvSpPr>
            <a:spLocks noChangeArrowheads="1"/>
          </p:cNvSpPr>
          <p:nvPr/>
        </p:nvSpPr>
        <p:spPr bwMode="auto">
          <a:xfrm>
            <a:off x="2479675" y="3730625"/>
            <a:ext cx="257175" cy="269875"/>
          </a:xfrm>
          <a:prstGeom prst="ellipse">
            <a:avLst/>
          </a:prstGeom>
          <a:solidFill>
            <a:schemeClr val="fo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40057" name="Rectangle 121"/>
          <p:cNvSpPr>
            <a:spLocks noChangeArrowheads="1"/>
          </p:cNvSpPr>
          <p:nvPr/>
        </p:nvSpPr>
        <p:spPr bwMode="auto">
          <a:xfrm>
            <a:off x="4687888" y="1603375"/>
            <a:ext cx="898525" cy="236538"/>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nchor="ctr"/>
          <a:lstStyle/>
          <a:p>
            <a:pPr>
              <a:defRPr/>
            </a:pPr>
            <a:endParaRPr lang="fr-FR" sz="1800">
              <a:solidFill>
                <a:schemeClr val="tx1"/>
              </a:solidFill>
              <a:latin typeface="Arial" charset="0"/>
            </a:endParaRPr>
          </a:p>
        </p:txBody>
      </p:sp>
      <p:sp>
        <p:nvSpPr>
          <p:cNvPr id="153697" name="Line 122"/>
          <p:cNvSpPr>
            <a:spLocks noChangeShapeType="1"/>
          </p:cNvSpPr>
          <p:nvPr/>
        </p:nvSpPr>
        <p:spPr bwMode="auto">
          <a:xfrm>
            <a:off x="1779588" y="4495800"/>
            <a:ext cx="46037" cy="107950"/>
          </a:xfrm>
          <a:prstGeom prst="line">
            <a:avLst/>
          </a:prstGeom>
          <a:noFill/>
          <a:ln w="12700">
            <a:solidFill>
              <a:schemeClr val="bg2"/>
            </a:solidFill>
            <a:round/>
            <a:headEnd/>
            <a:tailEnd/>
          </a:ln>
        </p:spPr>
        <p:txBody>
          <a:bodyPr wrap="none" anchor="ctr"/>
          <a:lstStyle/>
          <a:p>
            <a:endParaRPr lang="fr-FR"/>
          </a:p>
        </p:txBody>
      </p:sp>
      <p:sp>
        <p:nvSpPr>
          <p:cNvPr id="153698" name="Line 123"/>
          <p:cNvSpPr>
            <a:spLocks noChangeShapeType="1"/>
          </p:cNvSpPr>
          <p:nvPr/>
        </p:nvSpPr>
        <p:spPr bwMode="auto">
          <a:xfrm flipH="1">
            <a:off x="3990975" y="4613275"/>
            <a:ext cx="165100" cy="180975"/>
          </a:xfrm>
          <a:prstGeom prst="line">
            <a:avLst/>
          </a:prstGeom>
          <a:noFill/>
          <a:ln w="12700">
            <a:solidFill>
              <a:schemeClr val="bg2"/>
            </a:solidFill>
            <a:round/>
            <a:headEnd/>
            <a:tailEnd/>
          </a:ln>
        </p:spPr>
        <p:txBody>
          <a:bodyPr wrap="none" anchor="ctr"/>
          <a:lstStyle/>
          <a:p>
            <a:endParaRPr lang="fr-FR"/>
          </a:p>
        </p:txBody>
      </p:sp>
      <p:sp>
        <p:nvSpPr>
          <p:cNvPr id="153699" name="Line 124"/>
          <p:cNvSpPr>
            <a:spLocks noChangeShapeType="1"/>
          </p:cNvSpPr>
          <p:nvPr/>
        </p:nvSpPr>
        <p:spPr bwMode="auto">
          <a:xfrm flipH="1">
            <a:off x="3914775" y="4452938"/>
            <a:ext cx="150813" cy="284162"/>
          </a:xfrm>
          <a:prstGeom prst="line">
            <a:avLst/>
          </a:prstGeom>
          <a:noFill/>
          <a:ln w="12700">
            <a:solidFill>
              <a:schemeClr val="bg2"/>
            </a:solidFill>
            <a:round/>
            <a:headEnd/>
            <a:tailEnd/>
          </a:ln>
        </p:spPr>
        <p:txBody>
          <a:bodyPr wrap="none" anchor="ctr"/>
          <a:lstStyle/>
          <a:p>
            <a:endParaRPr lang="fr-FR"/>
          </a:p>
        </p:txBody>
      </p:sp>
      <p:sp>
        <p:nvSpPr>
          <p:cNvPr id="153700" name="Line 125"/>
          <p:cNvSpPr>
            <a:spLocks noChangeShapeType="1"/>
          </p:cNvSpPr>
          <p:nvPr/>
        </p:nvSpPr>
        <p:spPr bwMode="auto">
          <a:xfrm flipH="1">
            <a:off x="3776663" y="4465638"/>
            <a:ext cx="79375" cy="344487"/>
          </a:xfrm>
          <a:prstGeom prst="line">
            <a:avLst/>
          </a:prstGeom>
          <a:noFill/>
          <a:ln w="12700">
            <a:solidFill>
              <a:schemeClr val="folHlink"/>
            </a:solidFill>
            <a:round/>
            <a:headEnd/>
            <a:tailEnd/>
          </a:ln>
        </p:spPr>
        <p:txBody>
          <a:bodyPr wrap="none" anchor="ctr"/>
          <a:lstStyle/>
          <a:p>
            <a:endParaRPr lang="fr-FR"/>
          </a:p>
        </p:txBody>
      </p:sp>
      <p:sp>
        <p:nvSpPr>
          <p:cNvPr id="153701" name="Line 126"/>
          <p:cNvSpPr>
            <a:spLocks noChangeShapeType="1"/>
          </p:cNvSpPr>
          <p:nvPr/>
        </p:nvSpPr>
        <p:spPr bwMode="auto">
          <a:xfrm>
            <a:off x="3630613" y="4495800"/>
            <a:ext cx="101600" cy="227013"/>
          </a:xfrm>
          <a:prstGeom prst="line">
            <a:avLst/>
          </a:prstGeom>
          <a:noFill/>
          <a:ln w="12700">
            <a:solidFill>
              <a:schemeClr val="bg2"/>
            </a:solidFill>
            <a:round/>
            <a:headEnd/>
            <a:tailEnd/>
          </a:ln>
        </p:spPr>
        <p:txBody>
          <a:bodyPr wrap="none" anchor="ctr"/>
          <a:lstStyle/>
          <a:p>
            <a:endParaRPr lang="fr-FR"/>
          </a:p>
        </p:txBody>
      </p:sp>
      <p:sp>
        <p:nvSpPr>
          <p:cNvPr id="153702" name="Line 127"/>
          <p:cNvSpPr>
            <a:spLocks noChangeShapeType="1"/>
          </p:cNvSpPr>
          <p:nvPr/>
        </p:nvSpPr>
        <p:spPr bwMode="auto">
          <a:xfrm flipV="1">
            <a:off x="3870325" y="3956050"/>
            <a:ext cx="239713" cy="481013"/>
          </a:xfrm>
          <a:prstGeom prst="line">
            <a:avLst/>
          </a:prstGeom>
          <a:noFill/>
          <a:ln w="12700">
            <a:solidFill>
              <a:schemeClr val="folHlink"/>
            </a:solidFill>
            <a:round/>
            <a:headEnd/>
            <a:tailEnd/>
          </a:ln>
        </p:spPr>
        <p:txBody>
          <a:bodyPr wrap="none" anchor="ctr"/>
          <a:lstStyle/>
          <a:p>
            <a:endParaRPr lang="fr-FR"/>
          </a:p>
        </p:txBody>
      </p:sp>
      <p:sp>
        <p:nvSpPr>
          <p:cNvPr id="153703" name="Oval 128"/>
          <p:cNvSpPr>
            <a:spLocks noChangeArrowheads="1"/>
          </p:cNvSpPr>
          <p:nvPr/>
        </p:nvSpPr>
        <p:spPr bwMode="auto">
          <a:xfrm>
            <a:off x="3563938" y="4392613"/>
            <a:ext cx="157162" cy="166687"/>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04" name="Oval 129"/>
          <p:cNvSpPr>
            <a:spLocks noChangeArrowheads="1"/>
          </p:cNvSpPr>
          <p:nvPr/>
        </p:nvSpPr>
        <p:spPr bwMode="auto">
          <a:xfrm>
            <a:off x="3781425" y="4348163"/>
            <a:ext cx="158750" cy="166687"/>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05" name="Oval 130"/>
          <p:cNvSpPr>
            <a:spLocks noChangeArrowheads="1"/>
          </p:cNvSpPr>
          <p:nvPr/>
        </p:nvSpPr>
        <p:spPr bwMode="auto">
          <a:xfrm>
            <a:off x="3987800" y="4333875"/>
            <a:ext cx="157163" cy="165100"/>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06" name="Oval 131"/>
          <p:cNvSpPr>
            <a:spLocks noChangeArrowheads="1"/>
          </p:cNvSpPr>
          <p:nvPr/>
        </p:nvSpPr>
        <p:spPr bwMode="auto">
          <a:xfrm>
            <a:off x="4127500" y="4479925"/>
            <a:ext cx="160338" cy="168275"/>
          </a:xfrm>
          <a:prstGeom prst="ellipse">
            <a:avLst/>
          </a:prstGeom>
          <a:solidFill>
            <a:srgbClr val="FC0128"/>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07" name="Text Box 132"/>
          <p:cNvSpPr txBox="1">
            <a:spLocks noChangeArrowheads="1"/>
          </p:cNvSpPr>
          <p:nvPr/>
        </p:nvSpPr>
        <p:spPr bwMode="auto">
          <a:xfrm>
            <a:off x="5867400" y="333375"/>
            <a:ext cx="2376488" cy="498475"/>
          </a:xfrm>
          <a:prstGeom prst="rect">
            <a:avLst/>
          </a:prstGeom>
          <a:solidFill>
            <a:srgbClr val="808080"/>
          </a:solidFill>
          <a:ln w="9525">
            <a:solidFill>
              <a:schemeClr val="tx1"/>
            </a:solidFill>
            <a:miter lim="800000"/>
            <a:headEnd/>
            <a:tailEnd/>
          </a:ln>
        </p:spPr>
        <p:txBody>
          <a:bodyPr>
            <a:spAutoFit/>
          </a:bodyPr>
          <a:lstStyle/>
          <a:p>
            <a:r>
              <a:rPr lang="fr-BE"/>
              <a:t>Basic principles </a:t>
            </a:r>
            <a:endParaRPr lang="fr-FR"/>
          </a:p>
        </p:txBody>
      </p:sp>
      <p:grpSp>
        <p:nvGrpSpPr>
          <p:cNvPr id="40069" name="Group 133"/>
          <p:cNvGrpSpPr>
            <a:grpSpLocks/>
          </p:cNvGrpSpPr>
          <p:nvPr/>
        </p:nvGrpSpPr>
        <p:grpSpPr bwMode="auto">
          <a:xfrm>
            <a:off x="5940425" y="3141663"/>
            <a:ext cx="671513" cy="2160587"/>
            <a:chOff x="3742" y="1979"/>
            <a:chExt cx="423" cy="1361"/>
          </a:xfrm>
        </p:grpSpPr>
        <p:sp>
          <p:nvSpPr>
            <p:cNvPr id="153770" name="AutoShape 134"/>
            <p:cNvSpPr>
              <a:spLocks noChangeArrowheads="1"/>
            </p:cNvSpPr>
            <p:nvPr/>
          </p:nvSpPr>
          <p:spPr bwMode="auto">
            <a:xfrm>
              <a:off x="3742" y="1979"/>
              <a:ext cx="182" cy="1361"/>
            </a:xfrm>
            <a:prstGeom prst="triangle">
              <a:avLst>
                <a:gd name="adj" fmla="val 50000"/>
              </a:avLst>
            </a:prstGeom>
            <a:solidFill>
              <a:srgbClr val="FF0066"/>
            </a:solidFill>
            <a:ln w="9525">
              <a:solidFill>
                <a:schemeClr val="tx1"/>
              </a:solidFill>
              <a:miter lim="800000"/>
              <a:headEnd/>
              <a:tailEnd/>
            </a:ln>
          </p:spPr>
          <p:txBody>
            <a:bodyPr wrap="none" anchor="ctr"/>
            <a:lstStyle/>
            <a:p>
              <a:endParaRPr lang="fr-FR" sz="1800">
                <a:solidFill>
                  <a:schemeClr val="tx1"/>
                </a:solidFill>
                <a:latin typeface="Arial" charset="0"/>
              </a:endParaRPr>
            </a:p>
          </p:txBody>
        </p:sp>
        <p:sp>
          <p:nvSpPr>
            <p:cNvPr id="153771" name="Text Box 135"/>
            <p:cNvSpPr txBox="1">
              <a:spLocks noChangeArrowheads="1"/>
            </p:cNvSpPr>
            <p:nvPr/>
          </p:nvSpPr>
          <p:spPr bwMode="auto">
            <a:xfrm>
              <a:off x="3923" y="2069"/>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5</a:t>
              </a:r>
              <a:r>
                <a:rPr lang="fr-BE" sz="2200">
                  <a:solidFill>
                    <a:schemeClr val="tx1"/>
                  </a:solidFill>
                </a:rPr>
                <a:t> </a:t>
              </a:r>
              <a:endParaRPr lang="fr-FR" sz="2200">
                <a:solidFill>
                  <a:schemeClr val="tx1"/>
                </a:solidFill>
              </a:endParaRPr>
            </a:p>
          </p:txBody>
        </p:sp>
      </p:grpSp>
      <p:grpSp>
        <p:nvGrpSpPr>
          <p:cNvPr id="40072" name="Group 136"/>
          <p:cNvGrpSpPr>
            <a:grpSpLocks/>
          </p:cNvGrpSpPr>
          <p:nvPr/>
        </p:nvGrpSpPr>
        <p:grpSpPr bwMode="auto">
          <a:xfrm>
            <a:off x="5580063" y="2565400"/>
            <a:ext cx="384175" cy="2736850"/>
            <a:chOff x="3515" y="1616"/>
            <a:chExt cx="242" cy="1724"/>
          </a:xfrm>
        </p:grpSpPr>
        <p:sp>
          <p:nvSpPr>
            <p:cNvPr id="153768" name="AutoShape 137"/>
            <p:cNvSpPr>
              <a:spLocks noChangeArrowheads="1"/>
            </p:cNvSpPr>
            <p:nvPr/>
          </p:nvSpPr>
          <p:spPr bwMode="auto">
            <a:xfrm>
              <a:off x="3560" y="1979"/>
              <a:ext cx="182" cy="1361"/>
            </a:xfrm>
            <a:prstGeom prst="triangle">
              <a:avLst>
                <a:gd name="adj" fmla="val 50000"/>
              </a:avLst>
            </a:prstGeom>
            <a:solidFill>
              <a:srgbClr val="00FF00"/>
            </a:solidFill>
            <a:ln w="9525">
              <a:solidFill>
                <a:schemeClr val="bg2"/>
              </a:solidFill>
              <a:miter lim="800000"/>
              <a:headEnd/>
              <a:tailEnd/>
            </a:ln>
          </p:spPr>
          <p:txBody>
            <a:bodyPr wrap="none" anchor="ctr"/>
            <a:lstStyle/>
            <a:p>
              <a:endParaRPr lang="fr-FR" sz="1800">
                <a:solidFill>
                  <a:schemeClr val="tx1"/>
                </a:solidFill>
                <a:latin typeface="Arial" charset="0"/>
              </a:endParaRPr>
            </a:p>
          </p:txBody>
        </p:sp>
        <p:sp>
          <p:nvSpPr>
            <p:cNvPr id="153769" name="Text Box 138"/>
            <p:cNvSpPr txBox="1">
              <a:spLocks noChangeArrowheads="1"/>
            </p:cNvSpPr>
            <p:nvPr/>
          </p:nvSpPr>
          <p:spPr bwMode="auto">
            <a:xfrm>
              <a:off x="3515" y="1616"/>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4</a:t>
              </a:r>
              <a:r>
                <a:rPr lang="fr-BE" sz="2200">
                  <a:solidFill>
                    <a:schemeClr val="tx1"/>
                  </a:solidFill>
                </a:rPr>
                <a:t> </a:t>
              </a:r>
              <a:endParaRPr lang="fr-FR" sz="2200">
                <a:solidFill>
                  <a:schemeClr val="tx1"/>
                </a:solidFill>
              </a:endParaRPr>
            </a:p>
          </p:txBody>
        </p:sp>
      </p:grpSp>
      <p:grpSp>
        <p:nvGrpSpPr>
          <p:cNvPr id="40075" name="Group 139"/>
          <p:cNvGrpSpPr>
            <a:grpSpLocks/>
          </p:cNvGrpSpPr>
          <p:nvPr/>
        </p:nvGrpSpPr>
        <p:grpSpPr bwMode="auto">
          <a:xfrm>
            <a:off x="5148263" y="3141663"/>
            <a:ext cx="455612" cy="2811462"/>
            <a:chOff x="3243" y="1979"/>
            <a:chExt cx="287" cy="1771"/>
          </a:xfrm>
        </p:grpSpPr>
        <p:sp>
          <p:nvSpPr>
            <p:cNvPr id="153766" name="AutoShape 140"/>
            <p:cNvSpPr>
              <a:spLocks noChangeArrowheads="1"/>
            </p:cNvSpPr>
            <p:nvPr/>
          </p:nvSpPr>
          <p:spPr bwMode="auto">
            <a:xfrm flipV="1">
              <a:off x="3243" y="1979"/>
              <a:ext cx="272" cy="1360"/>
            </a:xfrm>
            <a:prstGeom prst="triangle">
              <a:avLst>
                <a:gd name="adj" fmla="val 64704"/>
              </a:avLst>
            </a:prstGeom>
            <a:solidFill>
              <a:srgbClr val="FFFF00"/>
            </a:solidFill>
            <a:ln w="9525">
              <a:solidFill>
                <a:schemeClr val="tx1"/>
              </a:solidFill>
              <a:miter lim="800000"/>
              <a:headEnd/>
              <a:tailEnd/>
            </a:ln>
          </p:spPr>
          <p:txBody>
            <a:bodyPr rot="10800000" wrap="none" anchor="ctr"/>
            <a:lstStyle/>
            <a:p>
              <a:endParaRPr lang="fr-FR" sz="1800">
                <a:solidFill>
                  <a:schemeClr val="tx1"/>
                </a:solidFill>
                <a:latin typeface="Arial" charset="0"/>
              </a:endParaRPr>
            </a:p>
          </p:txBody>
        </p:sp>
        <p:sp>
          <p:nvSpPr>
            <p:cNvPr id="153767" name="Text Box 141"/>
            <p:cNvSpPr txBox="1">
              <a:spLocks noChangeArrowheads="1"/>
            </p:cNvSpPr>
            <p:nvPr/>
          </p:nvSpPr>
          <p:spPr bwMode="auto">
            <a:xfrm>
              <a:off x="3288" y="3475"/>
              <a:ext cx="242" cy="275"/>
            </a:xfrm>
            <a:prstGeom prst="rect">
              <a:avLst/>
            </a:prstGeom>
            <a:solidFill>
              <a:srgbClr val="FFFF00"/>
            </a:solidFill>
            <a:ln w="9525">
              <a:solidFill>
                <a:srgbClr val="00FF00"/>
              </a:solidFill>
              <a:miter lim="800000"/>
              <a:headEnd/>
              <a:tailEnd/>
            </a:ln>
          </p:spPr>
          <p:txBody>
            <a:bodyPr wrap="none">
              <a:spAutoFit/>
            </a:bodyPr>
            <a:lstStyle/>
            <a:p>
              <a:r>
                <a:rPr lang="fr-BE" sz="2200">
                  <a:solidFill>
                    <a:srgbClr val="00FF00"/>
                  </a:solidFill>
                </a:rPr>
                <a:t>3</a:t>
              </a:r>
              <a:r>
                <a:rPr lang="fr-BE" sz="2200">
                  <a:solidFill>
                    <a:schemeClr val="tx1"/>
                  </a:solidFill>
                </a:rPr>
                <a:t> </a:t>
              </a:r>
              <a:endParaRPr lang="fr-FR" sz="2200">
                <a:solidFill>
                  <a:schemeClr val="tx1"/>
                </a:solidFill>
              </a:endParaRPr>
            </a:p>
          </p:txBody>
        </p:sp>
      </p:grpSp>
      <p:grpSp>
        <p:nvGrpSpPr>
          <p:cNvPr id="40078" name="Group 142"/>
          <p:cNvGrpSpPr>
            <a:grpSpLocks/>
          </p:cNvGrpSpPr>
          <p:nvPr/>
        </p:nvGrpSpPr>
        <p:grpSpPr bwMode="auto">
          <a:xfrm>
            <a:off x="3957638" y="1557338"/>
            <a:ext cx="2255837" cy="2560637"/>
            <a:chOff x="2493" y="981"/>
            <a:chExt cx="1421" cy="1613"/>
          </a:xfrm>
        </p:grpSpPr>
        <p:grpSp>
          <p:nvGrpSpPr>
            <p:cNvPr id="153755" name="Group 143"/>
            <p:cNvGrpSpPr>
              <a:grpSpLocks/>
            </p:cNvGrpSpPr>
            <p:nvPr/>
          </p:nvGrpSpPr>
          <p:grpSpPr bwMode="auto">
            <a:xfrm>
              <a:off x="2493" y="1107"/>
              <a:ext cx="1421" cy="1487"/>
              <a:chOff x="2493" y="1107"/>
              <a:chExt cx="1421" cy="1487"/>
            </a:xfrm>
          </p:grpSpPr>
          <p:sp>
            <p:nvSpPr>
              <p:cNvPr id="153757" name="Line 144"/>
              <p:cNvSpPr>
                <a:spLocks noChangeShapeType="1"/>
              </p:cNvSpPr>
              <p:nvPr/>
            </p:nvSpPr>
            <p:spPr bwMode="auto">
              <a:xfrm flipH="1">
                <a:off x="2594" y="2256"/>
                <a:ext cx="148" cy="198"/>
              </a:xfrm>
              <a:prstGeom prst="line">
                <a:avLst/>
              </a:prstGeom>
              <a:noFill/>
              <a:ln w="12700">
                <a:solidFill>
                  <a:schemeClr val="folHlink"/>
                </a:solidFill>
                <a:round/>
                <a:headEnd/>
                <a:tailEnd/>
              </a:ln>
            </p:spPr>
            <p:txBody>
              <a:bodyPr wrap="none" anchor="ctr"/>
              <a:lstStyle/>
              <a:p>
                <a:endParaRPr lang="fr-FR"/>
              </a:p>
            </p:txBody>
          </p:sp>
          <p:sp>
            <p:nvSpPr>
              <p:cNvPr id="153758" name="Line 145"/>
              <p:cNvSpPr>
                <a:spLocks noChangeShapeType="1"/>
              </p:cNvSpPr>
              <p:nvPr/>
            </p:nvSpPr>
            <p:spPr bwMode="auto">
              <a:xfrm flipV="1">
                <a:off x="2802" y="1972"/>
                <a:ext cx="136" cy="154"/>
              </a:xfrm>
              <a:prstGeom prst="line">
                <a:avLst/>
              </a:prstGeom>
              <a:noFill/>
              <a:ln w="12700">
                <a:solidFill>
                  <a:schemeClr val="folHlink"/>
                </a:solidFill>
                <a:round/>
                <a:headEnd/>
                <a:tailEnd/>
              </a:ln>
            </p:spPr>
            <p:txBody>
              <a:bodyPr wrap="none" anchor="ctr"/>
              <a:lstStyle/>
              <a:p>
                <a:endParaRPr lang="fr-FR"/>
              </a:p>
            </p:txBody>
          </p:sp>
          <p:sp>
            <p:nvSpPr>
              <p:cNvPr id="153759" name="Line 146"/>
              <p:cNvSpPr>
                <a:spLocks noChangeShapeType="1"/>
              </p:cNvSpPr>
              <p:nvPr/>
            </p:nvSpPr>
            <p:spPr bwMode="auto">
              <a:xfrm flipV="1">
                <a:off x="3092" y="1657"/>
                <a:ext cx="180" cy="155"/>
              </a:xfrm>
              <a:prstGeom prst="line">
                <a:avLst/>
              </a:prstGeom>
              <a:noFill/>
              <a:ln w="12700">
                <a:solidFill>
                  <a:schemeClr val="folHlink"/>
                </a:solidFill>
                <a:round/>
                <a:headEnd/>
                <a:tailEnd/>
              </a:ln>
            </p:spPr>
            <p:txBody>
              <a:bodyPr wrap="none" anchor="ctr"/>
              <a:lstStyle/>
              <a:p>
                <a:endParaRPr lang="fr-FR"/>
              </a:p>
            </p:txBody>
          </p:sp>
          <p:sp>
            <p:nvSpPr>
              <p:cNvPr id="153760" name="Line 147"/>
              <p:cNvSpPr>
                <a:spLocks noChangeShapeType="1"/>
              </p:cNvSpPr>
              <p:nvPr/>
            </p:nvSpPr>
            <p:spPr bwMode="auto">
              <a:xfrm flipV="1">
                <a:off x="3369" y="1248"/>
                <a:ext cx="348" cy="304"/>
              </a:xfrm>
              <a:prstGeom prst="line">
                <a:avLst/>
              </a:prstGeom>
              <a:noFill/>
              <a:ln w="12700">
                <a:solidFill>
                  <a:schemeClr val="folHlink"/>
                </a:solidFill>
                <a:round/>
                <a:headEnd/>
                <a:tailEnd/>
              </a:ln>
            </p:spPr>
            <p:txBody>
              <a:bodyPr wrap="none" anchor="ctr"/>
              <a:lstStyle/>
              <a:p>
                <a:endParaRPr lang="fr-FR"/>
              </a:p>
            </p:txBody>
          </p:sp>
          <p:sp>
            <p:nvSpPr>
              <p:cNvPr id="153761" name="Oval 148"/>
              <p:cNvSpPr>
                <a:spLocks noChangeArrowheads="1"/>
              </p:cNvSpPr>
              <p:nvPr/>
            </p:nvSpPr>
            <p:spPr bwMode="auto">
              <a:xfrm>
                <a:off x="2886" y="1737"/>
                <a:ext cx="286" cy="282"/>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62" name="Oval 149"/>
              <p:cNvSpPr>
                <a:spLocks noChangeArrowheads="1"/>
              </p:cNvSpPr>
              <p:nvPr/>
            </p:nvSpPr>
            <p:spPr bwMode="auto">
              <a:xfrm>
                <a:off x="3217" y="1422"/>
                <a:ext cx="312" cy="309"/>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63" name="Oval 150"/>
              <p:cNvSpPr>
                <a:spLocks noChangeArrowheads="1"/>
              </p:cNvSpPr>
              <p:nvPr/>
            </p:nvSpPr>
            <p:spPr bwMode="auto">
              <a:xfrm>
                <a:off x="3548" y="1107"/>
                <a:ext cx="366" cy="393"/>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64" name="Oval 151"/>
              <p:cNvSpPr>
                <a:spLocks noChangeArrowheads="1"/>
              </p:cNvSpPr>
              <p:nvPr/>
            </p:nvSpPr>
            <p:spPr bwMode="auto">
              <a:xfrm>
                <a:off x="2670" y="2108"/>
                <a:ext cx="180" cy="208"/>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65" name="Oval 152"/>
              <p:cNvSpPr>
                <a:spLocks noChangeArrowheads="1"/>
              </p:cNvSpPr>
              <p:nvPr/>
            </p:nvSpPr>
            <p:spPr bwMode="auto">
              <a:xfrm>
                <a:off x="2493" y="2423"/>
                <a:ext cx="163" cy="171"/>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grpSp>
        <p:sp>
          <p:nvSpPr>
            <p:cNvPr id="153756" name="Text Box 153"/>
            <p:cNvSpPr txBox="1">
              <a:spLocks noChangeArrowheads="1"/>
            </p:cNvSpPr>
            <p:nvPr/>
          </p:nvSpPr>
          <p:spPr bwMode="auto">
            <a:xfrm>
              <a:off x="3243" y="981"/>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2</a:t>
              </a:r>
              <a:r>
                <a:rPr lang="fr-BE" sz="2200">
                  <a:solidFill>
                    <a:schemeClr val="tx1"/>
                  </a:solidFill>
                </a:rPr>
                <a:t> </a:t>
              </a:r>
              <a:endParaRPr lang="fr-FR" sz="2200">
                <a:solidFill>
                  <a:schemeClr val="tx1"/>
                </a:solidFill>
              </a:endParaRPr>
            </a:p>
          </p:txBody>
        </p:sp>
      </p:grpSp>
      <p:grpSp>
        <p:nvGrpSpPr>
          <p:cNvPr id="40090" name="Group 154"/>
          <p:cNvGrpSpPr>
            <a:grpSpLocks/>
          </p:cNvGrpSpPr>
          <p:nvPr/>
        </p:nvGrpSpPr>
        <p:grpSpPr bwMode="auto">
          <a:xfrm>
            <a:off x="6343650" y="1700213"/>
            <a:ext cx="844550" cy="700087"/>
            <a:chOff x="3996" y="1071"/>
            <a:chExt cx="532" cy="441"/>
          </a:xfrm>
        </p:grpSpPr>
        <p:sp>
          <p:nvSpPr>
            <p:cNvPr id="153753" name="AutoShape 155"/>
            <p:cNvSpPr>
              <a:spLocks noChangeArrowheads="1"/>
            </p:cNvSpPr>
            <p:nvPr/>
          </p:nvSpPr>
          <p:spPr bwMode="auto">
            <a:xfrm>
              <a:off x="3996" y="1071"/>
              <a:ext cx="226" cy="441"/>
            </a:xfrm>
            <a:prstGeom prst="moon">
              <a:avLst>
                <a:gd name="adj" fmla="val 50000"/>
              </a:avLst>
            </a:prstGeom>
            <a:solidFill>
              <a:srgbClr val="FF33CC"/>
            </a:solidFill>
            <a:ln w="9525">
              <a:solidFill>
                <a:schemeClr val="tx1"/>
              </a:solidFill>
              <a:miter lim="800000"/>
              <a:headEnd/>
              <a:tailEnd/>
            </a:ln>
          </p:spPr>
          <p:txBody>
            <a:bodyPr wrap="none" anchor="ctr"/>
            <a:lstStyle/>
            <a:p>
              <a:endParaRPr lang="fr-FR" sz="1800">
                <a:solidFill>
                  <a:schemeClr val="tx1"/>
                </a:solidFill>
                <a:latin typeface="Arial" charset="0"/>
              </a:endParaRPr>
            </a:p>
          </p:txBody>
        </p:sp>
        <p:sp>
          <p:nvSpPr>
            <p:cNvPr id="153754" name="Text Box 156"/>
            <p:cNvSpPr txBox="1">
              <a:spLocks noChangeArrowheads="1"/>
            </p:cNvSpPr>
            <p:nvPr/>
          </p:nvSpPr>
          <p:spPr bwMode="auto">
            <a:xfrm>
              <a:off x="4286" y="1162"/>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1</a:t>
              </a:r>
              <a:r>
                <a:rPr lang="fr-BE" sz="2200">
                  <a:solidFill>
                    <a:schemeClr val="tx1"/>
                  </a:solidFill>
                </a:rPr>
                <a:t> </a:t>
              </a:r>
              <a:endParaRPr lang="fr-FR" sz="2200">
                <a:solidFill>
                  <a:schemeClr val="tx1"/>
                </a:solidFill>
              </a:endParaRPr>
            </a:p>
          </p:txBody>
        </p:sp>
      </p:grpSp>
      <p:grpSp>
        <p:nvGrpSpPr>
          <p:cNvPr id="40093" name="Group 157"/>
          <p:cNvGrpSpPr>
            <a:grpSpLocks/>
          </p:cNvGrpSpPr>
          <p:nvPr/>
        </p:nvGrpSpPr>
        <p:grpSpPr bwMode="auto">
          <a:xfrm>
            <a:off x="1476375" y="5516563"/>
            <a:ext cx="3671888" cy="436562"/>
            <a:chOff x="1111" y="3475"/>
            <a:chExt cx="2177" cy="275"/>
          </a:xfrm>
        </p:grpSpPr>
        <p:sp>
          <p:nvSpPr>
            <p:cNvPr id="153751" name="Text Box 158"/>
            <p:cNvSpPr txBox="1">
              <a:spLocks noChangeArrowheads="1"/>
            </p:cNvSpPr>
            <p:nvPr/>
          </p:nvSpPr>
          <p:spPr bwMode="auto">
            <a:xfrm>
              <a:off x="1111" y="3475"/>
              <a:ext cx="1854" cy="275"/>
            </a:xfrm>
            <a:prstGeom prst="rect">
              <a:avLst/>
            </a:prstGeom>
            <a:noFill/>
            <a:ln w="9525">
              <a:solidFill>
                <a:schemeClr val="bg1"/>
              </a:solidFill>
              <a:miter lim="800000"/>
              <a:headEnd/>
              <a:tailEnd/>
            </a:ln>
          </p:spPr>
          <p:txBody>
            <a:bodyPr wrap="none">
              <a:spAutoFit/>
            </a:bodyPr>
            <a:lstStyle/>
            <a:p>
              <a:r>
                <a:rPr lang="fr-BE" sz="2200"/>
                <a:t>Removal PRID/CIDR/implant</a:t>
              </a:r>
              <a:endParaRPr lang="fr-FR" sz="2200"/>
            </a:p>
          </p:txBody>
        </p:sp>
        <p:sp>
          <p:nvSpPr>
            <p:cNvPr id="153752" name="Line 159"/>
            <p:cNvSpPr>
              <a:spLocks noChangeShapeType="1"/>
            </p:cNvSpPr>
            <p:nvPr/>
          </p:nvSpPr>
          <p:spPr bwMode="auto">
            <a:xfrm flipH="1">
              <a:off x="2971" y="3612"/>
              <a:ext cx="317" cy="0"/>
            </a:xfrm>
            <a:prstGeom prst="line">
              <a:avLst/>
            </a:prstGeom>
            <a:noFill/>
            <a:ln w="9525">
              <a:solidFill>
                <a:schemeClr val="bg1"/>
              </a:solidFill>
              <a:round/>
              <a:headEnd/>
              <a:tailEnd type="triangle" w="med" len="med"/>
            </a:ln>
          </p:spPr>
          <p:txBody>
            <a:bodyPr/>
            <a:lstStyle/>
            <a:p>
              <a:endParaRPr lang="fr-FR"/>
            </a:p>
          </p:txBody>
        </p:sp>
      </p:grpSp>
      <p:grpSp>
        <p:nvGrpSpPr>
          <p:cNvPr id="40096" name="Group 160"/>
          <p:cNvGrpSpPr>
            <a:grpSpLocks/>
          </p:cNvGrpSpPr>
          <p:nvPr/>
        </p:nvGrpSpPr>
        <p:grpSpPr bwMode="auto">
          <a:xfrm>
            <a:off x="5651500" y="5516563"/>
            <a:ext cx="1350963" cy="436562"/>
            <a:chOff x="3560" y="3475"/>
            <a:chExt cx="851" cy="275"/>
          </a:xfrm>
        </p:grpSpPr>
        <p:sp>
          <p:nvSpPr>
            <p:cNvPr id="153749" name="Text Box 161"/>
            <p:cNvSpPr txBox="1">
              <a:spLocks noChangeArrowheads="1"/>
            </p:cNvSpPr>
            <p:nvPr/>
          </p:nvSpPr>
          <p:spPr bwMode="auto">
            <a:xfrm>
              <a:off x="3833" y="3475"/>
              <a:ext cx="578" cy="275"/>
            </a:xfrm>
            <a:prstGeom prst="rect">
              <a:avLst/>
            </a:prstGeom>
            <a:noFill/>
            <a:ln w="9525">
              <a:solidFill>
                <a:schemeClr val="bg1"/>
              </a:solidFill>
              <a:miter lim="800000"/>
              <a:headEnd/>
              <a:tailEnd/>
            </a:ln>
          </p:spPr>
          <p:txBody>
            <a:bodyPr wrap="none">
              <a:spAutoFit/>
            </a:bodyPr>
            <a:lstStyle/>
            <a:p>
              <a:r>
                <a:rPr lang="fr-BE" sz="2200"/>
                <a:t>PGF2a</a:t>
              </a:r>
              <a:endParaRPr lang="fr-FR" sz="2200"/>
            </a:p>
          </p:txBody>
        </p:sp>
        <p:sp>
          <p:nvSpPr>
            <p:cNvPr id="153750" name="Line 162"/>
            <p:cNvSpPr>
              <a:spLocks noChangeShapeType="1"/>
            </p:cNvSpPr>
            <p:nvPr/>
          </p:nvSpPr>
          <p:spPr bwMode="auto">
            <a:xfrm>
              <a:off x="3560" y="3612"/>
              <a:ext cx="273" cy="0"/>
            </a:xfrm>
            <a:prstGeom prst="line">
              <a:avLst/>
            </a:prstGeom>
            <a:noFill/>
            <a:ln w="9525">
              <a:solidFill>
                <a:schemeClr val="bg1"/>
              </a:solidFill>
              <a:round/>
              <a:headEnd/>
              <a:tailEnd type="triangle" w="med" len="med"/>
            </a:ln>
          </p:spPr>
          <p:txBody>
            <a:bodyPr/>
            <a:lstStyle/>
            <a:p>
              <a:endParaRPr lang="fr-FR"/>
            </a:p>
          </p:txBody>
        </p:sp>
      </p:grpSp>
      <p:grpSp>
        <p:nvGrpSpPr>
          <p:cNvPr id="40099" name="Group 163"/>
          <p:cNvGrpSpPr>
            <a:grpSpLocks/>
          </p:cNvGrpSpPr>
          <p:nvPr/>
        </p:nvGrpSpPr>
        <p:grpSpPr bwMode="auto">
          <a:xfrm>
            <a:off x="3708400" y="1989138"/>
            <a:ext cx="1379538" cy="2039937"/>
            <a:chOff x="2336" y="1253"/>
            <a:chExt cx="869" cy="1285"/>
          </a:xfrm>
        </p:grpSpPr>
        <p:grpSp>
          <p:nvGrpSpPr>
            <p:cNvPr id="153739" name="Group 164"/>
            <p:cNvGrpSpPr>
              <a:grpSpLocks/>
            </p:cNvGrpSpPr>
            <p:nvPr/>
          </p:nvGrpSpPr>
          <p:grpSpPr bwMode="auto">
            <a:xfrm>
              <a:off x="2336" y="1570"/>
              <a:ext cx="869" cy="968"/>
              <a:chOff x="2336" y="1570"/>
              <a:chExt cx="869" cy="968"/>
            </a:xfrm>
          </p:grpSpPr>
          <p:grpSp>
            <p:nvGrpSpPr>
              <p:cNvPr id="153741" name="Group 165"/>
              <p:cNvGrpSpPr>
                <a:grpSpLocks/>
              </p:cNvGrpSpPr>
              <p:nvPr/>
            </p:nvGrpSpPr>
            <p:grpSpPr bwMode="auto">
              <a:xfrm>
                <a:off x="2587" y="1765"/>
                <a:ext cx="618" cy="773"/>
                <a:chOff x="2587" y="1765"/>
                <a:chExt cx="618" cy="773"/>
              </a:xfrm>
            </p:grpSpPr>
            <p:sp>
              <p:nvSpPr>
                <p:cNvPr id="153743" name="Line 166"/>
                <p:cNvSpPr>
                  <a:spLocks noChangeShapeType="1"/>
                </p:cNvSpPr>
                <p:nvPr/>
              </p:nvSpPr>
              <p:spPr bwMode="auto">
                <a:xfrm>
                  <a:off x="3030" y="2202"/>
                  <a:ext cx="100" cy="252"/>
                </a:xfrm>
                <a:prstGeom prst="line">
                  <a:avLst/>
                </a:prstGeom>
                <a:noFill/>
                <a:ln w="12700">
                  <a:solidFill>
                    <a:schemeClr val="bg2"/>
                  </a:solidFill>
                  <a:round/>
                  <a:headEnd/>
                  <a:tailEnd/>
                </a:ln>
              </p:spPr>
              <p:txBody>
                <a:bodyPr wrap="none" anchor="ctr"/>
                <a:lstStyle/>
                <a:p>
                  <a:endParaRPr lang="fr-FR"/>
                </a:p>
              </p:txBody>
            </p:sp>
            <p:sp>
              <p:nvSpPr>
                <p:cNvPr id="153744" name="Line 167"/>
                <p:cNvSpPr>
                  <a:spLocks noChangeShapeType="1"/>
                </p:cNvSpPr>
                <p:nvPr/>
              </p:nvSpPr>
              <p:spPr bwMode="auto">
                <a:xfrm>
                  <a:off x="2587" y="1765"/>
                  <a:ext cx="64" cy="69"/>
                </a:xfrm>
                <a:prstGeom prst="line">
                  <a:avLst/>
                </a:prstGeom>
                <a:noFill/>
                <a:ln w="12700">
                  <a:solidFill>
                    <a:schemeClr val="bg2"/>
                  </a:solidFill>
                  <a:round/>
                  <a:headEnd/>
                  <a:tailEnd/>
                </a:ln>
              </p:spPr>
              <p:txBody>
                <a:bodyPr wrap="none" anchor="ctr"/>
                <a:lstStyle/>
                <a:p>
                  <a:endParaRPr lang="fr-FR"/>
                </a:p>
              </p:txBody>
            </p:sp>
            <p:sp>
              <p:nvSpPr>
                <p:cNvPr id="153745" name="Line 168"/>
                <p:cNvSpPr>
                  <a:spLocks noChangeShapeType="1"/>
                </p:cNvSpPr>
                <p:nvPr/>
              </p:nvSpPr>
              <p:spPr bwMode="auto">
                <a:xfrm>
                  <a:off x="2808" y="1950"/>
                  <a:ext cx="164" cy="152"/>
                </a:xfrm>
                <a:prstGeom prst="line">
                  <a:avLst/>
                </a:prstGeom>
                <a:noFill/>
                <a:ln w="12700">
                  <a:solidFill>
                    <a:schemeClr val="bg2"/>
                  </a:solidFill>
                  <a:round/>
                  <a:headEnd/>
                  <a:tailEnd/>
                </a:ln>
              </p:spPr>
              <p:txBody>
                <a:bodyPr wrap="none" anchor="ctr"/>
                <a:lstStyle/>
                <a:p>
                  <a:endParaRPr lang="fr-FR"/>
                </a:p>
              </p:txBody>
            </p:sp>
            <p:sp>
              <p:nvSpPr>
                <p:cNvPr id="153746" name="Oval 169"/>
                <p:cNvSpPr>
                  <a:spLocks noChangeArrowheads="1"/>
                </p:cNvSpPr>
                <p:nvPr/>
              </p:nvSpPr>
              <p:spPr bwMode="auto">
                <a:xfrm>
                  <a:off x="2646" y="1765"/>
                  <a:ext cx="197" cy="217"/>
                </a:xfrm>
                <a:prstGeom prst="ellipse">
                  <a:avLst/>
                </a:prstGeom>
                <a:solidFill>
                  <a:srgbClr val="FE9B03"/>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47" name="Oval 170"/>
                <p:cNvSpPr>
                  <a:spLocks noChangeArrowheads="1"/>
                </p:cNvSpPr>
                <p:nvPr/>
              </p:nvSpPr>
              <p:spPr bwMode="auto">
                <a:xfrm>
                  <a:off x="2930" y="2071"/>
                  <a:ext cx="171" cy="170"/>
                </a:xfrm>
                <a:prstGeom prst="ellipse">
                  <a:avLst/>
                </a:prstGeom>
                <a:solidFill>
                  <a:srgbClr val="FE9B03"/>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48" name="Oval 171"/>
                <p:cNvSpPr>
                  <a:spLocks noChangeArrowheads="1"/>
                </p:cNvSpPr>
                <p:nvPr/>
              </p:nvSpPr>
              <p:spPr bwMode="auto">
                <a:xfrm>
                  <a:off x="3078" y="2415"/>
                  <a:ext cx="127" cy="123"/>
                </a:xfrm>
                <a:prstGeom prst="ellipse">
                  <a:avLst/>
                </a:prstGeom>
                <a:solidFill>
                  <a:srgbClr val="FE9B03"/>
                </a:solidFill>
                <a:ln w="12700">
                  <a:solidFill>
                    <a:schemeClr val="bg2"/>
                  </a:solidFill>
                  <a:round/>
                  <a:headEnd/>
                  <a:tailEnd/>
                </a:ln>
              </p:spPr>
              <p:txBody>
                <a:bodyPr wrap="none" anchor="ctr"/>
                <a:lstStyle/>
                <a:p>
                  <a:endParaRPr lang="fr-FR" sz="1800">
                    <a:solidFill>
                      <a:schemeClr val="tx1"/>
                    </a:solidFill>
                    <a:latin typeface="Arial" charset="0"/>
                  </a:endParaRPr>
                </a:p>
              </p:txBody>
            </p:sp>
          </p:grpSp>
          <p:sp>
            <p:nvSpPr>
              <p:cNvPr id="153742" name="Oval 172"/>
              <p:cNvSpPr>
                <a:spLocks noChangeArrowheads="1"/>
              </p:cNvSpPr>
              <p:nvPr/>
            </p:nvSpPr>
            <p:spPr bwMode="auto">
              <a:xfrm>
                <a:off x="2336" y="1570"/>
                <a:ext cx="276" cy="300"/>
              </a:xfrm>
              <a:prstGeom prst="ellipse">
                <a:avLst/>
              </a:prstGeom>
              <a:solidFill>
                <a:srgbClr val="FF9933"/>
              </a:solidFill>
              <a:ln w="12700">
                <a:solidFill>
                  <a:schemeClr val="bg2"/>
                </a:solidFill>
                <a:round/>
                <a:headEnd/>
                <a:tailEnd/>
              </a:ln>
            </p:spPr>
            <p:txBody>
              <a:bodyPr wrap="none" anchor="ctr"/>
              <a:lstStyle/>
              <a:p>
                <a:endParaRPr lang="fr-FR" sz="1800">
                  <a:solidFill>
                    <a:schemeClr val="tx1"/>
                  </a:solidFill>
                  <a:latin typeface="Arial" charset="0"/>
                </a:endParaRPr>
              </a:p>
            </p:txBody>
          </p:sp>
        </p:grpSp>
        <p:sp>
          <p:nvSpPr>
            <p:cNvPr id="153740" name="Text Box 173"/>
            <p:cNvSpPr txBox="1">
              <a:spLocks noChangeArrowheads="1"/>
            </p:cNvSpPr>
            <p:nvPr/>
          </p:nvSpPr>
          <p:spPr bwMode="auto">
            <a:xfrm>
              <a:off x="2562" y="1253"/>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8</a:t>
              </a:r>
              <a:r>
                <a:rPr lang="fr-BE" sz="2200">
                  <a:solidFill>
                    <a:schemeClr val="tx1"/>
                  </a:solidFill>
                </a:rPr>
                <a:t> </a:t>
              </a:r>
              <a:endParaRPr lang="fr-FR" sz="2200">
                <a:solidFill>
                  <a:schemeClr val="tx1"/>
                </a:solidFill>
              </a:endParaRPr>
            </a:p>
          </p:txBody>
        </p:sp>
      </p:grpSp>
      <p:grpSp>
        <p:nvGrpSpPr>
          <p:cNvPr id="40110" name="Group 174"/>
          <p:cNvGrpSpPr>
            <a:grpSpLocks/>
          </p:cNvGrpSpPr>
          <p:nvPr/>
        </p:nvGrpSpPr>
        <p:grpSpPr bwMode="auto">
          <a:xfrm>
            <a:off x="2041525" y="2060575"/>
            <a:ext cx="1924050" cy="1454150"/>
            <a:chOff x="1286" y="1298"/>
            <a:chExt cx="1212" cy="916"/>
          </a:xfrm>
        </p:grpSpPr>
        <p:grpSp>
          <p:nvGrpSpPr>
            <p:cNvPr id="153729" name="Group 175"/>
            <p:cNvGrpSpPr>
              <a:grpSpLocks/>
            </p:cNvGrpSpPr>
            <p:nvPr/>
          </p:nvGrpSpPr>
          <p:grpSpPr bwMode="auto">
            <a:xfrm>
              <a:off x="1286" y="1423"/>
              <a:ext cx="1212" cy="791"/>
              <a:chOff x="1286" y="1423"/>
              <a:chExt cx="1212" cy="791"/>
            </a:xfrm>
          </p:grpSpPr>
          <p:sp>
            <p:nvSpPr>
              <p:cNvPr id="153731" name="Line 176"/>
              <p:cNvSpPr>
                <a:spLocks noChangeShapeType="1"/>
              </p:cNvSpPr>
              <p:nvPr/>
            </p:nvSpPr>
            <p:spPr bwMode="auto">
              <a:xfrm flipV="1">
                <a:off x="1378" y="1898"/>
                <a:ext cx="101" cy="192"/>
              </a:xfrm>
              <a:prstGeom prst="line">
                <a:avLst/>
              </a:prstGeom>
              <a:noFill/>
              <a:ln w="12700">
                <a:solidFill>
                  <a:schemeClr val="bg2"/>
                </a:solidFill>
                <a:round/>
                <a:headEnd/>
                <a:tailEnd/>
              </a:ln>
            </p:spPr>
            <p:txBody>
              <a:bodyPr wrap="none" anchor="ctr"/>
              <a:lstStyle/>
              <a:p>
                <a:endParaRPr lang="fr-FR"/>
              </a:p>
            </p:txBody>
          </p:sp>
          <p:sp>
            <p:nvSpPr>
              <p:cNvPr id="153732" name="Line 177"/>
              <p:cNvSpPr>
                <a:spLocks noChangeShapeType="1"/>
              </p:cNvSpPr>
              <p:nvPr/>
            </p:nvSpPr>
            <p:spPr bwMode="auto">
              <a:xfrm flipV="1">
                <a:off x="1587" y="1630"/>
                <a:ext cx="135" cy="154"/>
              </a:xfrm>
              <a:prstGeom prst="line">
                <a:avLst/>
              </a:prstGeom>
              <a:noFill/>
              <a:ln w="12700">
                <a:solidFill>
                  <a:schemeClr val="bg2"/>
                </a:solidFill>
                <a:round/>
                <a:headEnd/>
                <a:tailEnd/>
              </a:ln>
            </p:spPr>
            <p:txBody>
              <a:bodyPr wrap="none" anchor="ctr"/>
              <a:lstStyle/>
              <a:p>
                <a:endParaRPr lang="fr-FR"/>
              </a:p>
            </p:txBody>
          </p:sp>
          <p:sp>
            <p:nvSpPr>
              <p:cNvPr id="153733" name="Line 178"/>
              <p:cNvSpPr>
                <a:spLocks noChangeShapeType="1"/>
              </p:cNvSpPr>
              <p:nvPr/>
            </p:nvSpPr>
            <p:spPr bwMode="auto">
              <a:xfrm>
                <a:off x="1850" y="1632"/>
                <a:ext cx="242" cy="0"/>
              </a:xfrm>
              <a:prstGeom prst="line">
                <a:avLst/>
              </a:prstGeom>
              <a:noFill/>
              <a:ln w="12700">
                <a:solidFill>
                  <a:schemeClr val="bg2"/>
                </a:solidFill>
                <a:round/>
                <a:headEnd/>
                <a:tailEnd/>
              </a:ln>
            </p:spPr>
            <p:txBody>
              <a:bodyPr wrap="none" anchor="ctr"/>
              <a:lstStyle/>
              <a:p>
                <a:endParaRPr lang="fr-FR"/>
              </a:p>
            </p:txBody>
          </p:sp>
          <p:sp>
            <p:nvSpPr>
              <p:cNvPr id="153734" name="Line 179"/>
              <p:cNvSpPr>
                <a:spLocks noChangeShapeType="1"/>
              </p:cNvSpPr>
              <p:nvPr/>
            </p:nvSpPr>
            <p:spPr bwMode="auto">
              <a:xfrm>
                <a:off x="2207" y="1644"/>
                <a:ext cx="291" cy="91"/>
              </a:xfrm>
              <a:prstGeom prst="line">
                <a:avLst/>
              </a:prstGeom>
              <a:noFill/>
              <a:ln w="12700">
                <a:solidFill>
                  <a:schemeClr val="bg2"/>
                </a:solidFill>
                <a:round/>
                <a:headEnd/>
                <a:tailEnd/>
              </a:ln>
            </p:spPr>
            <p:txBody>
              <a:bodyPr wrap="none" anchor="ctr"/>
              <a:lstStyle/>
              <a:p>
                <a:endParaRPr lang="fr-FR"/>
              </a:p>
            </p:txBody>
          </p:sp>
          <p:sp>
            <p:nvSpPr>
              <p:cNvPr id="153735" name="Oval 180"/>
              <p:cNvSpPr>
                <a:spLocks noChangeArrowheads="1"/>
              </p:cNvSpPr>
              <p:nvPr/>
            </p:nvSpPr>
            <p:spPr bwMode="auto">
              <a:xfrm>
                <a:off x="1286" y="2006"/>
                <a:ext cx="180" cy="208"/>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36" name="Oval 181"/>
              <p:cNvSpPr>
                <a:spLocks noChangeArrowheads="1"/>
              </p:cNvSpPr>
              <p:nvPr/>
            </p:nvSpPr>
            <p:spPr bwMode="auto">
              <a:xfrm>
                <a:off x="1422" y="1718"/>
                <a:ext cx="207" cy="217"/>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37" name="Oval 182"/>
              <p:cNvSpPr>
                <a:spLocks noChangeArrowheads="1"/>
              </p:cNvSpPr>
              <p:nvPr/>
            </p:nvSpPr>
            <p:spPr bwMode="auto">
              <a:xfrm>
                <a:off x="1656" y="1514"/>
                <a:ext cx="267" cy="272"/>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sp>
            <p:nvSpPr>
              <p:cNvPr id="153738" name="Oval 183"/>
              <p:cNvSpPr>
                <a:spLocks noChangeArrowheads="1"/>
              </p:cNvSpPr>
              <p:nvPr/>
            </p:nvSpPr>
            <p:spPr bwMode="auto">
              <a:xfrm>
                <a:off x="1964" y="1423"/>
                <a:ext cx="329" cy="346"/>
              </a:xfrm>
              <a:prstGeom prst="ellipse">
                <a:avLst/>
              </a:prstGeom>
              <a:solidFill>
                <a:schemeClr val="hlink"/>
              </a:solidFill>
              <a:ln w="12700">
                <a:solidFill>
                  <a:schemeClr val="bg2"/>
                </a:solidFill>
                <a:round/>
                <a:headEnd/>
                <a:tailEnd/>
              </a:ln>
            </p:spPr>
            <p:txBody>
              <a:bodyPr wrap="none" anchor="ctr"/>
              <a:lstStyle/>
              <a:p>
                <a:endParaRPr lang="fr-FR" sz="1800">
                  <a:solidFill>
                    <a:schemeClr val="tx1"/>
                  </a:solidFill>
                  <a:latin typeface="Arial" charset="0"/>
                </a:endParaRPr>
              </a:p>
            </p:txBody>
          </p:sp>
        </p:grpSp>
        <p:sp>
          <p:nvSpPr>
            <p:cNvPr id="153730" name="Text Box 184"/>
            <p:cNvSpPr txBox="1">
              <a:spLocks noChangeArrowheads="1"/>
            </p:cNvSpPr>
            <p:nvPr/>
          </p:nvSpPr>
          <p:spPr bwMode="auto">
            <a:xfrm>
              <a:off x="1338" y="1298"/>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9</a:t>
              </a:r>
              <a:r>
                <a:rPr lang="fr-BE" sz="2200">
                  <a:solidFill>
                    <a:schemeClr val="tx1"/>
                  </a:solidFill>
                </a:rPr>
                <a:t> </a:t>
              </a:r>
              <a:endParaRPr lang="fr-FR" sz="2200">
                <a:solidFill>
                  <a:schemeClr val="tx1"/>
                </a:solidFill>
              </a:endParaRPr>
            </a:p>
          </p:txBody>
        </p:sp>
      </p:grpSp>
      <p:grpSp>
        <p:nvGrpSpPr>
          <p:cNvPr id="40121" name="Group 185"/>
          <p:cNvGrpSpPr>
            <a:grpSpLocks/>
          </p:cNvGrpSpPr>
          <p:nvPr/>
        </p:nvGrpSpPr>
        <p:grpSpPr bwMode="auto">
          <a:xfrm>
            <a:off x="5867400" y="4005263"/>
            <a:ext cx="2544763" cy="508000"/>
            <a:chOff x="3696" y="2523"/>
            <a:chExt cx="1603" cy="320"/>
          </a:xfrm>
        </p:grpSpPr>
        <p:sp>
          <p:nvSpPr>
            <p:cNvPr id="153726" name="Line 186"/>
            <p:cNvSpPr>
              <a:spLocks noChangeShapeType="1"/>
            </p:cNvSpPr>
            <p:nvPr/>
          </p:nvSpPr>
          <p:spPr bwMode="auto">
            <a:xfrm flipH="1">
              <a:off x="3696" y="2704"/>
              <a:ext cx="817" cy="0"/>
            </a:xfrm>
            <a:prstGeom prst="line">
              <a:avLst/>
            </a:prstGeom>
            <a:noFill/>
            <a:ln w="9525">
              <a:solidFill>
                <a:schemeClr val="bg1"/>
              </a:solidFill>
              <a:round/>
              <a:headEnd/>
              <a:tailEnd type="triangle" w="med" len="med"/>
            </a:ln>
          </p:spPr>
          <p:txBody>
            <a:bodyPr/>
            <a:lstStyle/>
            <a:p>
              <a:endParaRPr lang="fr-FR"/>
            </a:p>
          </p:txBody>
        </p:sp>
        <p:sp>
          <p:nvSpPr>
            <p:cNvPr id="153727" name="Text Box 187"/>
            <p:cNvSpPr txBox="1">
              <a:spLocks noChangeArrowheads="1"/>
            </p:cNvSpPr>
            <p:nvPr/>
          </p:nvSpPr>
          <p:spPr bwMode="auto">
            <a:xfrm>
              <a:off x="5057" y="2523"/>
              <a:ext cx="24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6 </a:t>
              </a:r>
              <a:endParaRPr lang="fr-FR" sz="2200">
                <a:solidFill>
                  <a:srgbClr val="00FF00"/>
                </a:solidFill>
              </a:endParaRPr>
            </a:p>
          </p:txBody>
        </p:sp>
        <p:sp>
          <p:nvSpPr>
            <p:cNvPr id="153728" name="Text Box 188"/>
            <p:cNvSpPr txBox="1">
              <a:spLocks noChangeArrowheads="1"/>
            </p:cNvSpPr>
            <p:nvPr/>
          </p:nvSpPr>
          <p:spPr bwMode="auto">
            <a:xfrm>
              <a:off x="4513" y="2568"/>
              <a:ext cx="418" cy="275"/>
            </a:xfrm>
            <a:prstGeom prst="rect">
              <a:avLst/>
            </a:prstGeom>
            <a:noFill/>
            <a:ln w="9525">
              <a:solidFill>
                <a:schemeClr val="bg1"/>
              </a:solidFill>
              <a:miter lim="800000"/>
              <a:headEnd/>
              <a:tailEnd/>
            </a:ln>
          </p:spPr>
          <p:txBody>
            <a:bodyPr wrap="none">
              <a:spAutoFit/>
            </a:bodyPr>
            <a:lstStyle/>
            <a:p>
              <a:r>
                <a:rPr lang="fr-BE" sz="2200"/>
                <a:t>eCG</a:t>
              </a:r>
              <a:endParaRPr lang="fr-FR" sz="2200"/>
            </a:p>
          </p:txBody>
        </p:sp>
      </p:grpSp>
      <p:grpSp>
        <p:nvGrpSpPr>
          <p:cNvPr id="40128" name="Group 192"/>
          <p:cNvGrpSpPr>
            <a:grpSpLocks/>
          </p:cNvGrpSpPr>
          <p:nvPr/>
        </p:nvGrpSpPr>
        <p:grpSpPr bwMode="auto">
          <a:xfrm>
            <a:off x="6227763" y="4652963"/>
            <a:ext cx="2305050" cy="436562"/>
            <a:chOff x="3923" y="2931"/>
            <a:chExt cx="1452" cy="275"/>
          </a:xfrm>
        </p:grpSpPr>
        <p:sp>
          <p:nvSpPr>
            <p:cNvPr id="153723" name="Text Box 193"/>
            <p:cNvSpPr txBox="1">
              <a:spLocks noChangeArrowheads="1"/>
            </p:cNvSpPr>
            <p:nvPr/>
          </p:nvSpPr>
          <p:spPr bwMode="auto">
            <a:xfrm>
              <a:off x="4513" y="2931"/>
              <a:ext cx="522" cy="275"/>
            </a:xfrm>
            <a:prstGeom prst="rect">
              <a:avLst/>
            </a:prstGeom>
            <a:noFill/>
            <a:ln w="9525">
              <a:solidFill>
                <a:schemeClr val="bg1"/>
              </a:solidFill>
              <a:miter lim="800000"/>
              <a:headEnd/>
              <a:tailEnd/>
            </a:ln>
          </p:spPr>
          <p:txBody>
            <a:bodyPr wrap="none">
              <a:spAutoFit/>
            </a:bodyPr>
            <a:lstStyle/>
            <a:p>
              <a:r>
                <a:rPr lang="fr-BE" sz="2200"/>
                <a:t>GnRH</a:t>
              </a:r>
              <a:endParaRPr lang="fr-FR" sz="2200"/>
            </a:p>
          </p:txBody>
        </p:sp>
        <p:sp>
          <p:nvSpPr>
            <p:cNvPr id="153724" name="Text Box 194"/>
            <p:cNvSpPr txBox="1">
              <a:spLocks noChangeArrowheads="1"/>
            </p:cNvSpPr>
            <p:nvPr/>
          </p:nvSpPr>
          <p:spPr bwMode="auto">
            <a:xfrm>
              <a:off x="5148" y="2931"/>
              <a:ext cx="227" cy="275"/>
            </a:xfrm>
            <a:prstGeom prst="rect">
              <a:avLst/>
            </a:prstGeom>
            <a:noFill/>
            <a:ln w="9525">
              <a:solidFill>
                <a:srgbClr val="00FF00"/>
              </a:solidFill>
              <a:miter lim="800000"/>
              <a:headEnd/>
              <a:tailEnd/>
            </a:ln>
          </p:spPr>
          <p:txBody>
            <a:bodyPr>
              <a:spAutoFit/>
            </a:bodyPr>
            <a:lstStyle/>
            <a:p>
              <a:r>
                <a:rPr lang="fr-BE" sz="2200">
                  <a:solidFill>
                    <a:srgbClr val="00FF00"/>
                  </a:solidFill>
                </a:rPr>
                <a:t>7 </a:t>
              </a:r>
              <a:endParaRPr lang="fr-FR" sz="2200">
                <a:solidFill>
                  <a:srgbClr val="00FF00"/>
                </a:solidFill>
              </a:endParaRPr>
            </a:p>
          </p:txBody>
        </p:sp>
        <p:sp>
          <p:nvSpPr>
            <p:cNvPr id="153725" name="Line 195"/>
            <p:cNvSpPr>
              <a:spLocks noChangeShapeType="1"/>
            </p:cNvSpPr>
            <p:nvPr/>
          </p:nvSpPr>
          <p:spPr bwMode="auto">
            <a:xfrm flipH="1">
              <a:off x="3923" y="3067"/>
              <a:ext cx="590" cy="0"/>
            </a:xfrm>
            <a:prstGeom prst="line">
              <a:avLst/>
            </a:prstGeom>
            <a:noFill/>
            <a:ln w="9525">
              <a:solidFill>
                <a:schemeClr val="bg1"/>
              </a:solidFill>
              <a:round/>
              <a:headEnd/>
              <a:tailEnd type="triangle" w="med" len="med"/>
            </a:ln>
          </p:spPr>
          <p:txBody>
            <a:bodyPr/>
            <a:lstStyle/>
            <a:p>
              <a:endParaRPr lang="fr-FR"/>
            </a:p>
          </p:txBody>
        </p:sp>
      </p:grpSp>
      <p:grpSp>
        <p:nvGrpSpPr>
          <p:cNvPr id="40132" name="Group 196"/>
          <p:cNvGrpSpPr>
            <a:grpSpLocks/>
          </p:cNvGrpSpPr>
          <p:nvPr/>
        </p:nvGrpSpPr>
        <p:grpSpPr bwMode="auto">
          <a:xfrm>
            <a:off x="1692275" y="1125538"/>
            <a:ext cx="1547813" cy="1079500"/>
            <a:chOff x="1066" y="709"/>
            <a:chExt cx="975" cy="680"/>
          </a:xfrm>
        </p:grpSpPr>
        <p:sp>
          <p:nvSpPr>
            <p:cNvPr id="153720" name="Text Box 197"/>
            <p:cNvSpPr txBox="1">
              <a:spLocks noChangeArrowheads="1"/>
            </p:cNvSpPr>
            <p:nvPr/>
          </p:nvSpPr>
          <p:spPr bwMode="auto">
            <a:xfrm>
              <a:off x="1519" y="709"/>
              <a:ext cx="522" cy="275"/>
            </a:xfrm>
            <a:prstGeom prst="rect">
              <a:avLst/>
            </a:prstGeom>
            <a:noFill/>
            <a:ln w="9525">
              <a:solidFill>
                <a:schemeClr val="bg1"/>
              </a:solidFill>
              <a:miter lim="800000"/>
              <a:headEnd/>
              <a:tailEnd/>
            </a:ln>
          </p:spPr>
          <p:txBody>
            <a:bodyPr wrap="none">
              <a:spAutoFit/>
            </a:bodyPr>
            <a:lstStyle/>
            <a:p>
              <a:r>
                <a:rPr lang="fr-BE" sz="2200"/>
                <a:t>GnRH</a:t>
              </a:r>
              <a:endParaRPr lang="fr-FR" sz="2200"/>
            </a:p>
          </p:txBody>
        </p:sp>
        <p:sp>
          <p:nvSpPr>
            <p:cNvPr id="153721" name="Line 198"/>
            <p:cNvSpPr>
              <a:spLocks noChangeShapeType="1"/>
            </p:cNvSpPr>
            <p:nvPr/>
          </p:nvSpPr>
          <p:spPr bwMode="auto">
            <a:xfrm>
              <a:off x="1746" y="981"/>
              <a:ext cx="272" cy="408"/>
            </a:xfrm>
            <a:prstGeom prst="line">
              <a:avLst/>
            </a:prstGeom>
            <a:noFill/>
            <a:ln w="9525">
              <a:solidFill>
                <a:schemeClr val="bg1"/>
              </a:solidFill>
              <a:round/>
              <a:headEnd/>
              <a:tailEnd type="triangle" w="med" len="med"/>
            </a:ln>
          </p:spPr>
          <p:txBody>
            <a:bodyPr/>
            <a:lstStyle/>
            <a:p>
              <a:endParaRPr lang="fr-FR"/>
            </a:p>
          </p:txBody>
        </p:sp>
        <p:sp>
          <p:nvSpPr>
            <p:cNvPr id="153722" name="Text Box 199"/>
            <p:cNvSpPr txBox="1">
              <a:spLocks noChangeArrowheads="1"/>
            </p:cNvSpPr>
            <p:nvPr/>
          </p:nvSpPr>
          <p:spPr bwMode="auto">
            <a:xfrm>
              <a:off x="1066" y="709"/>
              <a:ext cx="322" cy="275"/>
            </a:xfrm>
            <a:prstGeom prst="rect">
              <a:avLst/>
            </a:prstGeom>
            <a:noFill/>
            <a:ln w="9525">
              <a:solidFill>
                <a:srgbClr val="00FF00"/>
              </a:solidFill>
              <a:miter lim="800000"/>
              <a:headEnd/>
              <a:tailEnd/>
            </a:ln>
          </p:spPr>
          <p:txBody>
            <a:bodyPr wrap="none">
              <a:spAutoFit/>
            </a:bodyPr>
            <a:lstStyle/>
            <a:p>
              <a:r>
                <a:rPr lang="fr-BE" sz="2200">
                  <a:solidFill>
                    <a:srgbClr val="00FF00"/>
                  </a:solidFill>
                </a:rPr>
                <a:t>10 </a:t>
              </a:r>
              <a:endParaRPr lang="fr-FR" sz="2200">
                <a:solidFill>
                  <a:srgbClr val="00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0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0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0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1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0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1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0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1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4"/>
          <p:cNvSpPr>
            <a:spLocks noGrp="1"/>
          </p:cNvSpPr>
          <p:nvPr>
            <p:ph type="title" idx="4294967295"/>
          </p:nvPr>
        </p:nvSpPr>
        <p:spPr>
          <a:xfrm>
            <a:off x="468313" y="2349500"/>
            <a:ext cx="8280400" cy="1871663"/>
          </a:xfrm>
          <a:solidFill>
            <a:srgbClr val="808080"/>
          </a:solidFill>
        </p:spPr>
        <p:txBody>
          <a:bodyPr/>
          <a:lstStyle/>
          <a:p>
            <a:r>
              <a:rPr lang="fr-BE" sz="5400" smtClean="0"/>
              <a:t>Hormonal treatment </a:t>
            </a:r>
            <a:br>
              <a:rPr lang="fr-BE" sz="5400" smtClean="0"/>
            </a:br>
            <a:r>
              <a:rPr lang="fr-BE" sz="5400" smtClean="0"/>
              <a:t>of anoestrus type II</a:t>
            </a:r>
            <a:endParaRPr lang="fr-FR" sz="5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9"/>
          <p:cNvSpPr>
            <a:spLocks noGrp="1"/>
          </p:cNvSpPr>
          <p:nvPr>
            <p:ph type="title"/>
          </p:nvPr>
        </p:nvSpPr>
        <p:spPr>
          <a:xfrm>
            <a:off x="457200" y="274638"/>
            <a:ext cx="5194300" cy="777875"/>
          </a:xfrm>
        </p:spPr>
        <p:txBody>
          <a:bodyPr/>
          <a:lstStyle/>
          <a:p>
            <a:r>
              <a:rPr lang="fr-BE" smtClean="0"/>
              <a:t>How to treat with progestagens</a:t>
            </a:r>
            <a:endParaRPr lang="fr-FR" smtClean="0"/>
          </a:p>
        </p:txBody>
      </p:sp>
      <p:pic>
        <p:nvPicPr>
          <p:cNvPr id="156674" name="Picture 2" descr="dia0247"/>
          <p:cNvPicPr>
            <a:picLocks noChangeAspect="1" noChangeArrowheads="1"/>
          </p:cNvPicPr>
          <p:nvPr/>
        </p:nvPicPr>
        <p:blipFill>
          <a:blip r:embed="rId2" cstate="print"/>
          <a:srcRect/>
          <a:stretch>
            <a:fillRect/>
          </a:stretch>
        </p:blipFill>
        <p:spPr bwMode="auto">
          <a:xfrm>
            <a:off x="4356100" y="2565400"/>
            <a:ext cx="4356100" cy="1819275"/>
          </a:xfrm>
          <a:prstGeom prst="rect">
            <a:avLst/>
          </a:prstGeom>
          <a:noFill/>
          <a:ln w="9525">
            <a:noFill/>
            <a:miter lim="800000"/>
            <a:headEnd/>
            <a:tailEnd/>
          </a:ln>
        </p:spPr>
      </p:pic>
      <p:sp>
        <p:nvSpPr>
          <p:cNvPr id="156675" name="Rectangle 14"/>
          <p:cNvSpPr>
            <a:spLocks noChangeArrowheads="1"/>
          </p:cNvSpPr>
          <p:nvPr/>
        </p:nvSpPr>
        <p:spPr bwMode="auto">
          <a:xfrm>
            <a:off x="468313" y="1268413"/>
            <a:ext cx="7983537" cy="885825"/>
          </a:xfrm>
          <a:prstGeom prst="rect">
            <a:avLst/>
          </a:prstGeom>
          <a:noFill/>
          <a:ln w="9525" algn="ctr">
            <a:noFill/>
            <a:miter lim="800000"/>
            <a:headEnd/>
            <a:tailEnd/>
          </a:ln>
        </p:spPr>
        <p:txBody>
          <a:bodyPr>
            <a:spAutoFit/>
          </a:bodyPr>
          <a:lstStyle/>
          <a:p>
            <a:r>
              <a:rPr lang="fr-FR"/>
              <a:t>PRID CEVA (progesterone relasing intravaginal device : </a:t>
            </a:r>
            <a:r>
              <a:rPr lang="fr-FR">
                <a:solidFill>
                  <a:srgbClr val="FF00FF"/>
                </a:solidFill>
              </a:rPr>
              <a:t>progesterone</a:t>
            </a:r>
            <a:r>
              <a:rPr lang="fr-FR"/>
              <a:t> 1,5 g)</a:t>
            </a:r>
            <a:r>
              <a:rPr lang="fr-FR" sz="2000"/>
              <a:t>  : </a:t>
            </a:r>
          </a:p>
        </p:txBody>
      </p:sp>
      <p:pic>
        <p:nvPicPr>
          <p:cNvPr id="156676" name="Picture 3" descr="dia0242"/>
          <p:cNvPicPr>
            <a:picLocks noChangeAspect="1" noChangeArrowheads="1"/>
          </p:cNvPicPr>
          <p:nvPr/>
        </p:nvPicPr>
        <p:blipFill>
          <a:blip r:embed="rId3" cstate="print"/>
          <a:srcRect/>
          <a:stretch>
            <a:fillRect/>
          </a:stretch>
        </p:blipFill>
        <p:spPr bwMode="auto">
          <a:xfrm>
            <a:off x="4356100" y="4652963"/>
            <a:ext cx="3751263" cy="1800225"/>
          </a:xfrm>
          <a:prstGeom prst="rect">
            <a:avLst/>
          </a:prstGeom>
          <a:noFill/>
          <a:ln w="9525">
            <a:noFill/>
            <a:miter lim="800000"/>
            <a:headEnd/>
            <a:tailEnd/>
          </a:ln>
        </p:spPr>
      </p:pic>
      <p:grpSp>
        <p:nvGrpSpPr>
          <p:cNvPr id="156677" name="Group 17"/>
          <p:cNvGrpSpPr>
            <a:grpSpLocks/>
          </p:cNvGrpSpPr>
          <p:nvPr/>
        </p:nvGrpSpPr>
        <p:grpSpPr bwMode="auto">
          <a:xfrm>
            <a:off x="539750" y="2565400"/>
            <a:ext cx="3589338" cy="2690813"/>
            <a:chOff x="340" y="1616"/>
            <a:chExt cx="2261" cy="1695"/>
          </a:xfrm>
        </p:grpSpPr>
        <p:pic>
          <p:nvPicPr>
            <p:cNvPr id="156678" name="Picture 2" descr="dia0249"/>
            <p:cNvPicPr>
              <a:picLocks noChangeAspect="1" noChangeArrowheads="1"/>
            </p:cNvPicPr>
            <p:nvPr/>
          </p:nvPicPr>
          <p:blipFill>
            <a:blip r:embed="rId4" cstate="print"/>
            <a:srcRect/>
            <a:stretch>
              <a:fillRect/>
            </a:stretch>
          </p:blipFill>
          <p:spPr bwMode="auto">
            <a:xfrm>
              <a:off x="340" y="1616"/>
              <a:ext cx="2261" cy="1695"/>
            </a:xfrm>
            <a:prstGeom prst="rect">
              <a:avLst/>
            </a:prstGeom>
            <a:noFill/>
            <a:ln w="9525">
              <a:noFill/>
              <a:miter lim="800000"/>
              <a:headEnd/>
              <a:tailEnd/>
            </a:ln>
          </p:spPr>
        </p:pic>
        <p:sp>
          <p:nvSpPr>
            <p:cNvPr id="156679" name="Text Box 3"/>
            <p:cNvSpPr txBox="1">
              <a:spLocks noChangeArrowheads="1"/>
            </p:cNvSpPr>
            <p:nvPr/>
          </p:nvSpPr>
          <p:spPr bwMode="auto">
            <a:xfrm>
              <a:off x="1973" y="2341"/>
              <a:ext cx="187" cy="346"/>
            </a:xfrm>
            <a:prstGeom prst="rect">
              <a:avLst/>
            </a:prstGeom>
            <a:noFill/>
            <a:ln w="9525">
              <a:noFill/>
              <a:miter lim="800000"/>
              <a:headEnd/>
              <a:tailEnd/>
            </a:ln>
          </p:spPr>
          <p:txBody>
            <a:bodyPr>
              <a:spAutoFit/>
            </a:bodyPr>
            <a:lstStyle/>
            <a:p>
              <a:pPr eaLnBrk="0" hangingPunct="0"/>
              <a:r>
                <a:rPr lang="fr-BE" sz="3000">
                  <a:solidFill>
                    <a:srgbClr val="FF0000"/>
                  </a:solidFill>
                </a:rPr>
                <a:t>X</a:t>
              </a:r>
              <a:endParaRPr lang="fr-FR" sz="3000">
                <a:solidFill>
                  <a:srgbClr val="FF0000"/>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p:cNvSpPr>
          <p:nvPr>
            <p:ph type="title"/>
          </p:nvPr>
        </p:nvSpPr>
        <p:spPr>
          <a:xfrm>
            <a:off x="457200" y="274638"/>
            <a:ext cx="5194300" cy="777875"/>
          </a:xfrm>
        </p:spPr>
        <p:txBody>
          <a:bodyPr/>
          <a:lstStyle/>
          <a:p>
            <a:r>
              <a:rPr lang="fr-BE" smtClean="0"/>
              <a:t>How to treat with progestagens</a:t>
            </a:r>
            <a:endParaRPr lang="fr-FR" smtClean="0"/>
          </a:p>
        </p:txBody>
      </p:sp>
      <p:sp>
        <p:nvSpPr>
          <p:cNvPr id="157698" name="Rectangle 5"/>
          <p:cNvSpPr>
            <a:spLocks noChangeArrowheads="1"/>
          </p:cNvSpPr>
          <p:nvPr/>
        </p:nvSpPr>
        <p:spPr bwMode="auto">
          <a:xfrm>
            <a:off x="468313" y="1268413"/>
            <a:ext cx="7343775" cy="1123950"/>
          </a:xfrm>
          <a:prstGeom prst="rect">
            <a:avLst/>
          </a:prstGeom>
          <a:noFill/>
          <a:ln w="9525" algn="ctr">
            <a:noFill/>
            <a:miter lim="800000"/>
            <a:headEnd/>
            <a:tailEnd/>
          </a:ln>
        </p:spPr>
        <p:txBody>
          <a:bodyPr>
            <a:spAutoFit/>
          </a:bodyPr>
          <a:lstStyle/>
          <a:p>
            <a:pPr eaLnBrk="0" hangingPunct="0">
              <a:lnSpc>
                <a:spcPct val="130000"/>
              </a:lnSpc>
              <a:spcBef>
                <a:spcPct val="20000"/>
              </a:spcBef>
              <a:buFont typeface="Arial" charset="0"/>
              <a:buNone/>
            </a:pPr>
            <a:r>
              <a:rPr lang="fr-FR">
                <a:solidFill>
                  <a:srgbClr val="FFFF00"/>
                </a:solidFill>
              </a:rPr>
              <a:t>Easi-breed CIDR Pfizer</a:t>
            </a:r>
            <a:r>
              <a:rPr lang="fr-FR"/>
              <a:t> (Controlled internal drug releasing device : </a:t>
            </a:r>
            <a:r>
              <a:rPr lang="fr-FR">
                <a:solidFill>
                  <a:srgbClr val="FF00FF"/>
                </a:solidFill>
              </a:rPr>
              <a:t>progesterone</a:t>
            </a:r>
            <a:r>
              <a:rPr lang="fr-FR"/>
              <a:t> 1,38 g)</a:t>
            </a:r>
            <a:endParaRPr lang="fr-FR" sz="2400">
              <a:solidFill>
                <a:schemeClr val="bg2"/>
              </a:solidFill>
            </a:endParaRPr>
          </a:p>
        </p:txBody>
      </p:sp>
      <p:pic>
        <p:nvPicPr>
          <p:cNvPr id="157699" name="Picture 8"/>
          <p:cNvPicPr>
            <a:picLocks noChangeAspect="1" noChangeArrowheads="1"/>
          </p:cNvPicPr>
          <p:nvPr/>
        </p:nvPicPr>
        <p:blipFill>
          <a:blip r:embed="rId2" cstate="print"/>
          <a:srcRect/>
          <a:stretch>
            <a:fillRect/>
          </a:stretch>
        </p:blipFill>
        <p:spPr bwMode="auto">
          <a:xfrm>
            <a:off x="1116013" y="2997200"/>
            <a:ext cx="6264275" cy="297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p:cNvSpPr>
          <p:nvPr>
            <p:ph type="title"/>
          </p:nvPr>
        </p:nvSpPr>
        <p:spPr>
          <a:xfrm>
            <a:off x="457200" y="274638"/>
            <a:ext cx="5194300" cy="777875"/>
          </a:xfrm>
        </p:spPr>
        <p:txBody>
          <a:bodyPr/>
          <a:lstStyle/>
          <a:p>
            <a:r>
              <a:rPr lang="fr-BE" smtClean="0"/>
              <a:t>How to treat with progestagens</a:t>
            </a:r>
            <a:endParaRPr lang="fr-FR" smtClean="0"/>
          </a:p>
        </p:txBody>
      </p:sp>
      <p:sp>
        <p:nvSpPr>
          <p:cNvPr id="158722" name="Rectangle 3"/>
          <p:cNvSpPr>
            <a:spLocks noChangeArrowheads="1"/>
          </p:cNvSpPr>
          <p:nvPr/>
        </p:nvSpPr>
        <p:spPr bwMode="auto">
          <a:xfrm>
            <a:off x="468313" y="1268413"/>
            <a:ext cx="7343775" cy="608012"/>
          </a:xfrm>
          <a:prstGeom prst="rect">
            <a:avLst/>
          </a:prstGeom>
          <a:noFill/>
          <a:ln w="9525" algn="ctr">
            <a:noFill/>
            <a:miter lim="800000"/>
            <a:headEnd/>
            <a:tailEnd/>
          </a:ln>
        </p:spPr>
        <p:txBody>
          <a:bodyPr>
            <a:spAutoFit/>
          </a:bodyPr>
          <a:lstStyle/>
          <a:p>
            <a:pPr eaLnBrk="0" hangingPunct="0">
              <a:lnSpc>
                <a:spcPct val="130000"/>
              </a:lnSpc>
              <a:spcBef>
                <a:spcPct val="20000"/>
              </a:spcBef>
              <a:buFont typeface="Arial" charset="0"/>
              <a:buNone/>
            </a:pPr>
            <a:r>
              <a:rPr lang="fr-FR">
                <a:solidFill>
                  <a:srgbClr val="FFFF00"/>
                </a:solidFill>
              </a:rPr>
              <a:t>Crestar </a:t>
            </a:r>
            <a:r>
              <a:rPr lang="fr-FR"/>
              <a:t>(</a:t>
            </a:r>
            <a:r>
              <a:rPr lang="fr-FR">
                <a:solidFill>
                  <a:srgbClr val="FF00FF"/>
                </a:solidFill>
              </a:rPr>
              <a:t>norgestomet</a:t>
            </a:r>
            <a:r>
              <a:rPr lang="fr-FR"/>
              <a:t> 3 mg) : Intervet</a:t>
            </a:r>
          </a:p>
        </p:txBody>
      </p:sp>
      <p:pic>
        <p:nvPicPr>
          <p:cNvPr id="158723" name="Picture 5" descr="dia0226"/>
          <p:cNvPicPr>
            <a:picLocks noChangeAspect="1" noChangeArrowheads="1"/>
          </p:cNvPicPr>
          <p:nvPr/>
        </p:nvPicPr>
        <p:blipFill>
          <a:blip r:embed="rId2" cstate="print"/>
          <a:srcRect/>
          <a:stretch>
            <a:fillRect/>
          </a:stretch>
        </p:blipFill>
        <p:spPr bwMode="auto">
          <a:xfrm>
            <a:off x="5148263" y="2349500"/>
            <a:ext cx="3816350" cy="1531938"/>
          </a:xfrm>
          <a:prstGeom prst="rect">
            <a:avLst/>
          </a:prstGeom>
          <a:noFill/>
          <a:ln w="9525">
            <a:noFill/>
            <a:miter lim="800000"/>
            <a:headEnd/>
            <a:tailEnd/>
          </a:ln>
        </p:spPr>
      </p:pic>
      <p:pic>
        <p:nvPicPr>
          <p:cNvPr id="158724" name="Picture 35" descr="PICT0007"/>
          <p:cNvPicPr>
            <a:picLocks noChangeAspect="1" noChangeArrowheads="1"/>
          </p:cNvPicPr>
          <p:nvPr/>
        </p:nvPicPr>
        <p:blipFill>
          <a:blip r:embed="rId3" cstate="print">
            <a:lum bright="18000" contrast="24000"/>
          </a:blip>
          <a:srcRect/>
          <a:stretch>
            <a:fillRect/>
          </a:stretch>
        </p:blipFill>
        <p:spPr bwMode="auto">
          <a:xfrm>
            <a:off x="468313" y="2276475"/>
            <a:ext cx="4464050" cy="334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Line 3"/>
          <p:cNvSpPr>
            <a:spLocks noChangeShapeType="1"/>
          </p:cNvSpPr>
          <p:nvPr/>
        </p:nvSpPr>
        <p:spPr bwMode="auto">
          <a:xfrm flipH="1">
            <a:off x="7154863" y="2781300"/>
            <a:ext cx="9525" cy="419100"/>
          </a:xfrm>
          <a:prstGeom prst="line">
            <a:avLst/>
          </a:prstGeom>
          <a:noFill/>
          <a:ln w="19050">
            <a:solidFill>
              <a:srgbClr val="00FF00"/>
            </a:solidFill>
            <a:round/>
            <a:headEnd/>
            <a:tailEnd type="triangle" w="lg" len="med"/>
          </a:ln>
        </p:spPr>
        <p:txBody>
          <a:bodyPr/>
          <a:lstStyle/>
          <a:p>
            <a:endParaRPr lang="fr-FR"/>
          </a:p>
        </p:txBody>
      </p:sp>
      <p:sp>
        <p:nvSpPr>
          <p:cNvPr id="159746" name="Rectangle 4"/>
          <p:cNvSpPr>
            <a:spLocks noChangeArrowheads="1"/>
          </p:cNvSpPr>
          <p:nvPr/>
        </p:nvSpPr>
        <p:spPr bwMode="auto">
          <a:xfrm>
            <a:off x="179388" y="3284538"/>
            <a:ext cx="5832475" cy="576262"/>
          </a:xfrm>
          <a:prstGeom prst="rect">
            <a:avLst/>
          </a:prstGeom>
          <a:solidFill>
            <a:schemeClr val="accent1"/>
          </a:solidFill>
          <a:ln w="9525">
            <a:solidFill>
              <a:srgbClr val="000000"/>
            </a:solidFill>
            <a:miter lim="800000"/>
            <a:headEnd/>
            <a:tailEnd/>
          </a:ln>
        </p:spPr>
        <p:txBody>
          <a:bodyPr wrap="none" anchor="ctr"/>
          <a:lstStyle/>
          <a:p>
            <a:pPr algn="ctr" eaLnBrk="0" hangingPunct="0"/>
            <a:r>
              <a:rPr lang="fr-BE" sz="2400">
                <a:solidFill>
                  <a:srgbClr val="000000"/>
                </a:solidFill>
              </a:rPr>
              <a:t>Progestagen (Progesterone/norgestomet) (7 à 9 d)</a:t>
            </a:r>
            <a:endParaRPr lang="fr-FR" sz="2400">
              <a:solidFill>
                <a:schemeClr val="tx1"/>
              </a:solidFill>
            </a:endParaRPr>
          </a:p>
        </p:txBody>
      </p:sp>
      <p:grpSp>
        <p:nvGrpSpPr>
          <p:cNvPr id="226309" name="Group 5"/>
          <p:cNvGrpSpPr>
            <a:grpSpLocks/>
          </p:cNvGrpSpPr>
          <p:nvPr/>
        </p:nvGrpSpPr>
        <p:grpSpPr bwMode="auto">
          <a:xfrm>
            <a:off x="6164263" y="3200400"/>
            <a:ext cx="2667000" cy="685800"/>
            <a:chOff x="3792" y="2016"/>
            <a:chExt cx="1680" cy="432"/>
          </a:xfrm>
        </p:grpSpPr>
        <p:sp>
          <p:nvSpPr>
            <p:cNvPr id="159782" name="Rectangle 6"/>
            <p:cNvSpPr>
              <a:spLocks noChangeArrowheads="1"/>
            </p:cNvSpPr>
            <p:nvPr/>
          </p:nvSpPr>
          <p:spPr bwMode="auto">
            <a:xfrm>
              <a:off x="379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24</a:t>
              </a:r>
              <a:endParaRPr lang="fr-FR" sz="2000">
                <a:solidFill>
                  <a:schemeClr val="tx1"/>
                </a:solidFill>
              </a:endParaRPr>
            </a:p>
          </p:txBody>
        </p:sp>
        <p:sp>
          <p:nvSpPr>
            <p:cNvPr id="159783" name="Rectangle 7"/>
            <p:cNvSpPr>
              <a:spLocks noChangeArrowheads="1"/>
            </p:cNvSpPr>
            <p:nvPr/>
          </p:nvSpPr>
          <p:spPr bwMode="auto">
            <a:xfrm>
              <a:off x="403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009900"/>
                  </a:solidFill>
                </a:rPr>
                <a:t>48</a:t>
              </a:r>
              <a:endParaRPr lang="fr-FR" sz="2000">
                <a:solidFill>
                  <a:srgbClr val="009900"/>
                </a:solidFill>
              </a:endParaRPr>
            </a:p>
          </p:txBody>
        </p:sp>
        <p:sp>
          <p:nvSpPr>
            <p:cNvPr id="159784" name="Rectangle 8"/>
            <p:cNvSpPr>
              <a:spLocks noChangeArrowheads="1"/>
            </p:cNvSpPr>
            <p:nvPr/>
          </p:nvSpPr>
          <p:spPr bwMode="auto">
            <a:xfrm>
              <a:off x="427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66FF33"/>
                  </a:solidFill>
                </a:rPr>
                <a:t>56</a:t>
              </a:r>
              <a:endParaRPr lang="fr-FR" sz="2000">
                <a:solidFill>
                  <a:srgbClr val="66FF33"/>
                </a:solidFill>
              </a:endParaRPr>
            </a:p>
          </p:txBody>
        </p:sp>
        <p:sp>
          <p:nvSpPr>
            <p:cNvPr id="159785" name="Rectangle 9"/>
            <p:cNvSpPr>
              <a:spLocks noChangeArrowheads="1"/>
            </p:cNvSpPr>
            <p:nvPr/>
          </p:nvSpPr>
          <p:spPr bwMode="auto">
            <a:xfrm>
              <a:off x="451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009900"/>
                  </a:solidFill>
                </a:rPr>
                <a:t>72</a:t>
              </a:r>
              <a:endParaRPr lang="fr-FR" sz="2000">
                <a:solidFill>
                  <a:srgbClr val="009900"/>
                </a:solidFill>
              </a:endParaRPr>
            </a:p>
          </p:txBody>
        </p:sp>
        <p:sp>
          <p:nvSpPr>
            <p:cNvPr id="159786" name="Rectangle 10"/>
            <p:cNvSpPr>
              <a:spLocks noChangeArrowheads="1"/>
            </p:cNvSpPr>
            <p:nvPr/>
          </p:nvSpPr>
          <p:spPr bwMode="auto">
            <a:xfrm>
              <a:off x="475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96</a:t>
              </a:r>
              <a:endParaRPr lang="fr-FR" sz="2000">
                <a:solidFill>
                  <a:schemeClr val="tx1"/>
                </a:solidFill>
              </a:endParaRPr>
            </a:p>
          </p:txBody>
        </p:sp>
        <p:sp>
          <p:nvSpPr>
            <p:cNvPr id="159787" name="Rectangle 11"/>
            <p:cNvSpPr>
              <a:spLocks noChangeArrowheads="1"/>
            </p:cNvSpPr>
            <p:nvPr/>
          </p:nvSpPr>
          <p:spPr bwMode="auto">
            <a:xfrm>
              <a:off x="499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endParaRPr lang="fr-BE" sz="2000">
                <a:solidFill>
                  <a:schemeClr val="tx1"/>
                </a:solidFill>
                <a:latin typeface="Comic Sans MS" pitchFamily="66" charset="0"/>
              </a:endParaRPr>
            </a:p>
          </p:txBody>
        </p:sp>
        <p:sp>
          <p:nvSpPr>
            <p:cNvPr id="159788" name="Rectangle 12"/>
            <p:cNvSpPr>
              <a:spLocks noChangeArrowheads="1"/>
            </p:cNvSpPr>
            <p:nvPr/>
          </p:nvSpPr>
          <p:spPr bwMode="auto">
            <a:xfrm>
              <a:off x="5232" y="2016"/>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endParaRPr lang="fr-BE" sz="2000">
                <a:solidFill>
                  <a:schemeClr val="tx1"/>
                </a:solidFill>
                <a:latin typeface="Comic Sans MS" pitchFamily="66" charset="0"/>
              </a:endParaRPr>
            </a:p>
          </p:txBody>
        </p:sp>
      </p:grpSp>
      <p:grpSp>
        <p:nvGrpSpPr>
          <p:cNvPr id="226317" name="Group 13"/>
          <p:cNvGrpSpPr>
            <a:grpSpLocks/>
          </p:cNvGrpSpPr>
          <p:nvPr/>
        </p:nvGrpSpPr>
        <p:grpSpPr bwMode="auto">
          <a:xfrm>
            <a:off x="6773863" y="3886200"/>
            <a:ext cx="1905000" cy="406400"/>
            <a:chOff x="4368" y="2592"/>
            <a:chExt cx="1200" cy="432"/>
          </a:xfrm>
        </p:grpSpPr>
        <p:sp>
          <p:nvSpPr>
            <p:cNvPr id="159776" name="Line 14"/>
            <p:cNvSpPr>
              <a:spLocks noChangeShapeType="1"/>
            </p:cNvSpPr>
            <p:nvPr/>
          </p:nvSpPr>
          <p:spPr bwMode="auto">
            <a:xfrm flipH="1" flipV="1">
              <a:off x="4368" y="2592"/>
              <a:ext cx="0" cy="432"/>
            </a:xfrm>
            <a:prstGeom prst="line">
              <a:avLst/>
            </a:prstGeom>
            <a:noFill/>
            <a:ln w="19050">
              <a:solidFill>
                <a:srgbClr val="FFCC99"/>
              </a:solidFill>
              <a:round/>
              <a:headEnd/>
              <a:tailEnd type="triangle" w="lg" len="med"/>
            </a:ln>
          </p:spPr>
          <p:txBody>
            <a:bodyPr/>
            <a:lstStyle/>
            <a:p>
              <a:endParaRPr lang="fr-FR"/>
            </a:p>
          </p:txBody>
        </p:sp>
        <p:sp>
          <p:nvSpPr>
            <p:cNvPr id="159777" name="Line 15"/>
            <p:cNvSpPr>
              <a:spLocks noChangeShapeType="1"/>
            </p:cNvSpPr>
            <p:nvPr/>
          </p:nvSpPr>
          <p:spPr bwMode="auto">
            <a:xfrm flipH="1" flipV="1">
              <a:off x="4608" y="2592"/>
              <a:ext cx="0" cy="432"/>
            </a:xfrm>
            <a:prstGeom prst="line">
              <a:avLst/>
            </a:prstGeom>
            <a:noFill/>
            <a:ln w="19050">
              <a:solidFill>
                <a:srgbClr val="FFCC99"/>
              </a:solidFill>
              <a:round/>
              <a:headEnd/>
              <a:tailEnd type="triangle" w="lg" len="med"/>
            </a:ln>
          </p:spPr>
          <p:txBody>
            <a:bodyPr/>
            <a:lstStyle/>
            <a:p>
              <a:endParaRPr lang="fr-FR"/>
            </a:p>
          </p:txBody>
        </p:sp>
        <p:sp>
          <p:nvSpPr>
            <p:cNvPr id="159778" name="Line 16"/>
            <p:cNvSpPr>
              <a:spLocks noChangeShapeType="1"/>
            </p:cNvSpPr>
            <p:nvPr/>
          </p:nvSpPr>
          <p:spPr bwMode="auto">
            <a:xfrm flipH="1" flipV="1">
              <a:off x="4848" y="2592"/>
              <a:ext cx="0" cy="432"/>
            </a:xfrm>
            <a:prstGeom prst="line">
              <a:avLst/>
            </a:prstGeom>
            <a:noFill/>
            <a:ln w="19050">
              <a:solidFill>
                <a:srgbClr val="FFCC99"/>
              </a:solidFill>
              <a:round/>
              <a:headEnd/>
              <a:tailEnd type="triangle" w="lg" len="med"/>
            </a:ln>
          </p:spPr>
          <p:txBody>
            <a:bodyPr/>
            <a:lstStyle/>
            <a:p>
              <a:endParaRPr lang="fr-FR"/>
            </a:p>
          </p:txBody>
        </p:sp>
        <p:sp>
          <p:nvSpPr>
            <p:cNvPr id="159779" name="Line 17"/>
            <p:cNvSpPr>
              <a:spLocks noChangeShapeType="1"/>
            </p:cNvSpPr>
            <p:nvPr/>
          </p:nvSpPr>
          <p:spPr bwMode="auto">
            <a:xfrm flipH="1" flipV="1">
              <a:off x="5088" y="2592"/>
              <a:ext cx="0" cy="432"/>
            </a:xfrm>
            <a:prstGeom prst="line">
              <a:avLst/>
            </a:prstGeom>
            <a:noFill/>
            <a:ln w="19050">
              <a:solidFill>
                <a:srgbClr val="FFCC99"/>
              </a:solidFill>
              <a:round/>
              <a:headEnd/>
              <a:tailEnd type="triangle" w="lg" len="med"/>
            </a:ln>
          </p:spPr>
          <p:txBody>
            <a:bodyPr/>
            <a:lstStyle/>
            <a:p>
              <a:endParaRPr lang="fr-FR"/>
            </a:p>
          </p:txBody>
        </p:sp>
        <p:sp>
          <p:nvSpPr>
            <p:cNvPr id="159780" name="Line 18"/>
            <p:cNvSpPr>
              <a:spLocks noChangeShapeType="1"/>
            </p:cNvSpPr>
            <p:nvPr/>
          </p:nvSpPr>
          <p:spPr bwMode="auto">
            <a:xfrm flipH="1" flipV="1">
              <a:off x="5328" y="2592"/>
              <a:ext cx="0" cy="432"/>
            </a:xfrm>
            <a:prstGeom prst="line">
              <a:avLst/>
            </a:prstGeom>
            <a:noFill/>
            <a:ln w="19050">
              <a:solidFill>
                <a:srgbClr val="FFCC99"/>
              </a:solidFill>
              <a:round/>
              <a:headEnd/>
              <a:tailEnd type="triangle" w="lg" len="med"/>
            </a:ln>
          </p:spPr>
          <p:txBody>
            <a:bodyPr/>
            <a:lstStyle/>
            <a:p>
              <a:endParaRPr lang="fr-FR"/>
            </a:p>
          </p:txBody>
        </p:sp>
        <p:sp>
          <p:nvSpPr>
            <p:cNvPr id="159781" name="Line 19"/>
            <p:cNvSpPr>
              <a:spLocks noChangeShapeType="1"/>
            </p:cNvSpPr>
            <p:nvPr/>
          </p:nvSpPr>
          <p:spPr bwMode="auto">
            <a:xfrm flipH="1" flipV="1">
              <a:off x="5568" y="2592"/>
              <a:ext cx="0" cy="432"/>
            </a:xfrm>
            <a:prstGeom prst="line">
              <a:avLst/>
            </a:prstGeom>
            <a:noFill/>
            <a:ln w="19050">
              <a:solidFill>
                <a:srgbClr val="FFCC99"/>
              </a:solidFill>
              <a:round/>
              <a:headEnd/>
              <a:tailEnd type="triangle" w="lg" len="med"/>
            </a:ln>
          </p:spPr>
          <p:txBody>
            <a:bodyPr/>
            <a:lstStyle/>
            <a:p>
              <a:endParaRPr lang="fr-FR"/>
            </a:p>
          </p:txBody>
        </p:sp>
      </p:grpSp>
      <p:sp>
        <p:nvSpPr>
          <p:cNvPr id="226324" name="Text Box 20"/>
          <p:cNvSpPr txBox="1">
            <a:spLocks noChangeArrowheads="1"/>
          </p:cNvSpPr>
          <p:nvPr/>
        </p:nvSpPr>
        <p:spPr bwMode="auto">
          <a:xfrm>
            <a:off x="6300788" y="4292600"/>
            <a:ext cx="2633662" cy="466725"/>
          </a:xfrm>
          <a:prstGeom prst="rect">
            <a:avLst/>
          </a:prstGeom>
          <a:noFill/>
          <a:ln w="9525">
            <a:solidFill>
              <a:schemeClr val="bg1"/>
            </a:solidFill>
            <a:miter lim="800000"/>
            <a:headEnd/>
            <a:tailEnd/>
          </a:ln>
        </p:spPr>
        <p:txBody>
          <a:bodyPr wrap="none">
            <a:spAutoFit/>
          </a:bodyPr>
          <a:lstStyle/>
          <a:p>
            <a:r>
              <a:rPr lang="fr-BE" sz="2400"/>
              <a:t>AI on observed estrus</a:t>
            </a:r>
            <a:endParaRPr lang="fr-FR" sz="2400"/>
          </a:p>
        </p:txBody>
      </p:sp>
      <p:sp>
        <p:nvSpPr>
          <p:cNvPr id="226325" name="Text Box 21"/>
          <p:cNvSpPr txBox="1">
            <a:spLocks noChangeArrowheads="1"/>
          </p:cNvSpPr>
          <p:nvPr/>
        </p:nvSpPr>
        <p:spPr bwMode="auto">
          <a:xfrm>
            <a:off x="6516688" y="2276475"/>
            <a:ext cx="2376487" cy="466725"/>
          </a:xfrm>
          <a:prstGeom prst="rect">
            <a:avLst/>
          </a:prstGeom>
          <a:noFill/>
          <a:ln w="9525">
            <a:solidFill>
              <a:schemeClr val="bg1"/>
            </a:solidFill>
            <a:miter lim="800000"/>
            <a:headEnd/>
            <a:tailEnd/>
          </a:ln>
        </p:spPr>
        <p:txBody>
          <a:bodyPr>
            <a:spAutoFit/>
          </a:bodyPr>
          <a:lstStyle/>
          <a:p>
            <a:r>
              <a:rPr lang="fr-BE" sz="2400"/>
              <a:t>Timed artif insemin</a:t>
            </a:r>
            <a:endParaRPr lang="fr-FR" sz="2400"/>
          </a:p>
        </p:txBody>
      </p:sp>
      <p:grpSp>
        <p:nvGrpSpPr>
          <p:cNvPr id="226326" name="Group 22"/>
          <p:cNvGrpSpPr>
            <a:grpSpLocks/>
          </p:cNvGrpSpPr>
          <p:nvPr/>
        </p:nvGrpSpPr>
        <p:grpSpPr bwMode="auto">
          <a:xfrm>
            <a:off x="6697663" y="2781300"/>
            <a:ext cx="838200" cy="419100"/>
            <a:chOff x="4128" y="1536"/>
            <a:chExt cx="528" cy="480"/>
          </a:xfrm>
        </p:grpSpPr>
        <p:sp>
          <p:nvSpPr>
            <p:cNvPr id="159774" name="Line 23"/>
            <p:cNvSpPr>
              <a:spLocks noChangeShapeType="1"/>
            </p:cNvSpPr>
            <p:nvPr/>
          </p:nvSpPr>
          <p:spPr bwMode="auto">
            <a:xfrm flipH="1">
              <a:off x="4128" y="1536"/>
              <a:ext cx="0" cy="480"/>
            </a:xfrm>
            <a:prstGeom prst="line">
              <a:avLst/>
            </a:prstGeom>
            <a:noFill/>
            <a:ln w="19050">
              <a:solidFill>
                <a:srgbClr val="CC0000"/>
              </a:solidFill>
              <a:round/>
              <a:headEnd/>
              <a:tailEnd type="triangle" w="lg" len="med"/>
            </a:ln>
          </p:spPr>
          <p:txBody>
            <a:bodyPr/>
            <a:lstStyle/>
            <a:p>
              <a:endParaRPr lang="fr-FR"/>
            </a:p>
          </p:txBody>
        </p:sp>
        <p:sp>
          <p:nvSpPr>
            <p:cNvPr id="159775" name="Line 24"/>
            <p:cNvSpPr>
              <a:spLocks noChangeShapeType="1"/>
            </p:cNvSpPr>
            <p:nvPr/>
          </p:nvSpPr>
          <p:spPr bwMode="auto">
            <a:xfrm flipH="1">
              <a:off x="4656" y="1536"/>
              <a:ext cx="0" cy="480"/>
            </a:xfrm>
            <a:prstGeom prst="line">
              <a:avLst/>
            </a:prstGeom>
            <a:noFill/>
            <a:ln w="19050">
              <a:solidFill>
                <a:srgbClr val="CC0000"/>
              </a:solidFill>
              <a:round/>
              <a:headEnd/>
              <a:tailEnd type="triangle" w="lg" len="med"/>
            </a:ln>
          </p:spPr>
          <p:txBody>
            <a:bodyPr/>
            <a:lstStyle/>
            <a:p>
              <a:endParaRPr lang="fr-FR"/>
            </a:p>
          </p:txBody>
        </p:sp>
      </p:grpSp>
      <p:grpSp>
        <p:nvGrpSpPr>
          <p:cNvPr id="226348" name="Group 44"/>
          <p:cNvGrpSpPr>
            <a:grpSpLocks/>
          </p:cNvGrpSpPr>
          <p:nvPr/>
        </p:nvGrpSpPr>
        <p:grpSpPr bwMode="auto">
          <a:xfrm>
            <a:off x="250825" y="2276475"/>
            <a:ext cx="1152525" cy="877888"/>
            <a:chOff x="158" y="1434"/>
            <a:chExt cx="538" cy="553"/>
          </a:xfrm>
        </p:grpSpPr>
        <p:sp>
          <p:nvSpPr>
            <p:cNvPr id="159772" name="Text Box 26"/>
            <p:cNvSpPr txBox="1">
              <a:spLocks noChangeArrowheads="1"/>
            </p:cNvSpPr>
            <p:nvPr/>
          </p:nvSpPr>
          <p:spPr bwMode="auto">
            <a:xfrm>
              <a:off x="158" y="1434"/>
              <a:ext cx="538" cy="294"/>
            </a:xfrm>
            <a:prstGeom prst="rect">
              <a:avLst/>
            </a:prstGeom>
            <a:noFill/>
            <a:ln w="9525">
              <a:solidFill>
                <a:schemeClr val="bg1"/>
              </a:solidFill>
              <a:miter lim="800000"/>
              <a:headEnd/>
              <a:tailEnd/>
            </a:ln>
          </p:spPr>
          <p:txBody>
            <a:bodyPr>
              <a:spAutoFit/>
            </a:bodyPr>
            <a:lstStyle/>
            <a:p>
              <a:pPr eaLnBrk="0" hangingPunct="0"/>
              <a:r>
                <a:rPr lang="fr-BE" sz="2400">
                  <a:solidFill>
                    <a:srgbClr val="FFFF00"/>
                  </a:solidFill>
                </a:rPr>
                <a:t>GnRH </a:t>
              </a:r>
              <a:endParaRPr lang="fr-FR" sz="2400">
                <a:solidFill>
                  <a:srgbClr val="FFFF00"/>
                </a:solidFill>
              </a:endParaRPr>
            </a:p>
          </p:txBody>
        </p:sp>
        <p:sp>
          <p:nvSpPr>
            <p:cNvPr id="159773" name="Line 27"/>
            <p:cNvSpPr>
              <a:spLocks noChangeShapeType="1"/>
            </p:cNvSpPr>
            <p:nvPr/>
          </p:nvSpPr>
          <p:spPr bwMode="auto">
            <a:xfrm>
              <a:off x="204" y="1706"/>
              <a:ext cx="0" cy="281"/>
            </a:xfrm>
            <a:prstGeom prst="line">
              <a:avLst/>
            </a:prstGeom>
            <a:noFill/>
            <a:ln w="9525">
              <a:solidFill>
                <a:schemeClr val="bg1"/>
              </a:solidFill>
              <a:round/>
              <a:headEnd/>
              <a:tailEnd type="triangle" w="med" len="med"/>
            </a:ln>
          </p:spPr>
          <p:txBody>
            <a:bodyPr/>
            <a:lstStyle/>
            <a:p>
              <a:endParaRPr lang="fr-FR"/>
            </a:p>
          </p:txBody>
        </p:sp>
      </p:grpSp>
      <p:grpSp>
        <p:nvGrpSpPr>
          <p:cNvPr id="226352" name="Group 48"/>
          <p:cNvGrpSpPr>
            <a:grpSpLocks/>
          </p:cNvGrpSpPr>
          <p:nvPr/>
        </p:nvGrpSpPr>
        <p:grpSpPr bwMode="auto">
          <a:xfrm>
            <a:off x="4356100" y="3952875"/>
            <a:ext cx="1652588" cy="850900"/>
            <a:chOff x="2891" y="2490"/>
            <a:chExt cx="894" cy="536"/>
          </a:xfrm>
        </p:grpSpPr>
        <p:sp>
          <p:nvSpPr>
            <p:cNvPr id="159770" name="Line 32"/>
            <p:cNvSpPr>
              <a:spLocks noChangeShapeType="1"/>
            </p:cNvSpPr>
            <p:nvPr/>
          </p:nvSpPr>
          <p:spPr bwMode="auto">
            <a:xfrm flipV="1">
              <a:off x="3691" y="2490"/>
              <a:ext cx="5" cy="242"/>
            </a:xfrm>
            <a:prstGeom prst="line">
              <a:avLst/>
            </a:prstGeom>
            <a:noFill/>
            <a:ln w="12700">
              <a:solidFill>
                <a:schemeClr val="bg1"/>
              </a:solidFill>
              <a:round/>
              <a:headEnd/>
              <a:tailEnd type="stealth" w="lg" len="lg"/>
            </a:ln>
          </p:spPr>
          <p:txBody>
            <a:bodyPr/>
            <a:lstStyle/>
            <a:p>
              <a:endParaRPr lang="fr-FR"/>
            </a:p>
          </p:txBody>
        </p:sp>
        <p:sp>
          <p:nvSpPr>
            <p:cNvPr id="159771" name="Text Box 33"/>
            <p:cNvSpPr txBox="1">
              <a:spLocks noChangeArrowheads="1"/>
            </p:cNvSpPr>
            <p:nvPr/>
          </p:nvSpPr>
          <p:spPr bwMode="auto">
            <a:xfrm>
              <a:off x="2891" y="2732"/>
              <a:ext cx="894" cy="294"/>
            </a:xfrm>
            <a:prstGeom prst="rect">
              <a:avLst/>
            </a:prstGeom>
            <a:noFill/>
            <a:ln w="9525">
              <a:solidFill>
                <a:schemeClr val="bg1"/>
              </a:solidFill>
              <a:miter lim="800000"/>
              <a:headEnd/>
              <a:tailEnd/>
            </a:ln>
          </p:spPr>
          <p:txBody>
            <a:bodyPr>
              <a:spAutoFit/>
            </a:bodyPr>
            <a:lstStyle/>
            <a:p>
              <a:pPr eaLnBrk="0" hangingPunct="0"/>
              <a:r>
                <a:rPr lang="fr-BE" sz="2400">
                  <a:solidFill>
                    <a:srgbClr val="FFFF00"/>
                  </a:solidFill>
                </a:rPr>
                <a:t>eCG 500 UI</a:t>
              </a:r>
              <a:endParaRPr lang="fr-FR" sz="2400">
                <a:solidFill>
                  <a:srgbClr val="FFFF00"/>
                </a:solidFill>
              </a:endParaRPr>
            </a:p>
          </p:txBody>
        </p:sp>
      </p:grpSp>
      <p:grpSp>
        <p:nvGrpSpPr>
          <p:cNvPr id="226351" name="Group 47"/>
          <p:cNvGrpSpPr>
            <a:grpSpLocks/>
          </p:cNvGrpSpPr>
          <p:nvPr/>
        </p:nvGrpSpPr>
        <p:grpSpPr bwMode="auto">
          <a:xfrm>
            <a:off x="250825" y="3933825"/>
            <a:ext cx="1141413" cy="942975"/>
            <a:chOff x="301" y="2475"/>
            <a:chExt cx="518" cy="594"/>
          </a:xfrm>
        </p:grpSpPr>
        <p:sp>
          <p:nvSpPr>
            <p:cNvPr id="159768" name="Text Box 34"/>
            <p:cNvSpPr txBox="1">
              <a:spLocks noChangeArrowheads="1"/>
            </p:cNvSpPr>
            <p:nvPr/>
          </p:nvSpPr>
          <p:spPr bwMode="auto">
            <a:xfrm>
              <a:off x="301" y="2775"/>
              <a:ext cx="518" cy="294"/>
            </a:xfrm>
            <a:prstGeom prst="rect">
              <a:avLst/>
            </a:prstGeom>
            <a:noFill/>
            <a:ln w="9525">
              <a:solidFill>
                <a:schemeClr val="bg1"/>
              </a:solidFill>
              <a:miter lim="800000"/>
              <a:headEnd/>
              <a:tailEnd/>
            </a:ln>
          </p:spPr>
          <p:txBody>
            <a:bodyPr>
              <a:spAutoFit/>
            </a:bodyPr>
            <a:lstStyle/>
            <a:p>
              <a:pPr eaLnBrk="0" hangingPunct="0"/>
              <a:r>
                <a:rPr lang="fr-BE" sz="2400">
                  <a:solidFill>
                    <a:srgbClr val="FFFF00"/>
                  </a:solidFill>
                </a:rPr>
                <a:t>GnRH </a:t>
              </a:r>
              <a:endParaRPr lang="fr-FR" sz="2400">
                <a:solidFill>
                  <a:srgbClr val="FFFF00"/>
                </a:solidFill>
              </a:endParaRPr>
            </a:p>
          </p:txBody>
        </p:sp>
        <p:sp>
          <p:nvSpPr>
            <p:cNvPr id="159769" name="Line 35"/>
            <p:cNvSpPr>
              <a:spLocks noChangeShapeType="1"/>
            </p:cNvSpPr>
            <p:nvPr/>
          </p:nvSpPr>
          <p:spPr bwMode="auto">
            <a:xfrm flipV="1">
              <a:off x="442" y="2475"/>
              <a:ext cx="0" cy="300"/>
            </a:xfrm>
            <a:prstGeom prst="line">
              <a:avLst/>
            </a:prstGeom>
            <a:noFill/>
            <a:ln w="9525">
              <a:solidFill>
                <a:schemeClr val="bg1"/>
              </a:solidFill>
              <a:round/>
              <a:headEnd/>
              <a:tailEnd type="triangle" w="med" len="med"/>
            </a:ln>
          </p:spPr>
          <p:txBody>
            <a:bodyPr/>
            <a:lstStyle/>
            <a:p>
              <a:endParaRPr lang="fr-FR"/>
            </a:p>
          </p:txBody>
        </p:sp>
      </p:grpSp>
      <p:grpSp>
        <p:nvGrpSpPr>
          <p:cNvPr id="226350" name="Group 46"/>
          <p:cNvGrpSpPr>
            <a:grpSpLocks/>
          </p:cNvGrpSpPr>
          <p:nvPr/>
        </p:nvGrpSpPr>
        <p:grpSpPr bwMode="auto">
          <a:xfrm>
            <a:off x="179388" y="3933825"/>
            <a:ext cx="5903912" cy="2225675"/>
            <a:chOff x="113" y="2478"/>
            <a:chExt cx="3719" cy="1402"/>
          </a:xfrm>
        </p:grpSpPr>
        <p:sp>
          <p:nvSpPr>
            <p:cNvPr id="159765" name="Rectangle 36"/>
            <p:cNvSpPr>
              <a:spLocks noChangeArrowheads="1"/>
            </p:cNvSpPr>
            <p:nvPr/>
          </p:nvSpPr>
          <p:spPr bwMode="auto">
            <a:xfrm>
              <a:off x="113" y="2478"/>
              <a:ext cx="3719" cy="635"/>
            </a:xfrm>
            <a:prstGeom prst="rect">
              <a:avLst/>
            </a:prstGeom>
            <a:noFill/>
            <a:ln w="9525">
              <a:solidFill>
                <a:schemeClr val="bg1"/>
              </a:solidFill>
              <a:miter lim="800000"/>
              <a:headEnd/>
              <a:tailEnd/>
            </a:ln>
          </p:spPr>
          <p:txBody>
            <a:bodyPr wrap="none" anchor="ctr"/>
            <a:lstStyle/>
            <a:p>
              <a:pPr algn="ctr"/>
              <a:endParaRPr lang="fr-FR"/>
            </a:p>
          </p:txBody>
        </p:sp>
        <p:sp>
          <p:nvSpPr>
            <p:cNvPr id="159766" name="Text Box 38"/>
            <p:cNvSpPr txBox="1">
              <a:spLocks noChangeArrowheads="1"/>
            </p:cNvSpPr>
            <p:nvPr/>
          </p:nvSpPr>
          <p:spPr bwMode="auto">
            <a:xfrm>
              <a:off x="612" y="3566"/>
              <a:ext cx="2291" cy="314"/>
            </a:xfrm>
            <a:prstGeom prst="rect">
              <a:avLst/>
            </a:prstGeom>
            <a:noFill/>
            <a:ln w="9525">
              <a:solidFill>
                <a:schemeClr val="bg1"/>
              </a:solidFill>
              <a:miter lim="800000"/>
              <a:headEnd/>
              <a:tailEnd/>
            </a:ln>
          </p:spPr>
          <p:txBody>
            <a:bodyPr wrap="none">
              <a:spAutoFit/>
            </a:bodyPr>
            <a:lstStyle/>
            <a:p>
              <a:r>
                <a:rPr lang="fr-BE"/>
                <a:t>Heifers and cows non cycled</a:t>
              </a:r>
              <a:endParaRPr lang="fr-FR"/>
            </a:p>
          </p:txBody>
        </p:sp>
        <p:sp>
          <p:nvSpPr>
            <p:cNvPr id="159767" name="Line 39"/>
            <p:cNvSpPr>
              <a:spLocks noChangeShapeType="1"/>
            </p:cNvSpPr>
            <p:nvPr/>
          </p:nvSpPr>
          <p:spPr bwMode="auto">
            <a:xfrm>
              <a:off x="2109" y="3158"/>
              <a:ext cx="0" cy="363"/>
            </a:xfrm>
            <a:prstGeom prst="line">
              <a:avLst/>
            </a:prstGeom>
            <a:noFill/>
            <a:ln w="9525">
              <a:solidFill>
                <a:schemeClr val="bg1"/>
              </a:solidFill>
              <a:round/>
              <a:headEnd/>
              <a:tailEnd type="triangle" w="med" len="med"/>
            </a:ln>
          </p:spPr>
          <p:txBody>
            <a:bodyPr/>
            <a:lstStyle/>
            <a:p>
              <a:endParaRPr lang="fr-FR"/>
            </a:p>
          </p:txBody>
        </p:sp>
      </p:grpSp>
      <p:grpSp>
        <p:nvGrpSpPr>
          <p:cNvPr id="226347" name="Group 43"/>
          <p:cNvGrpSpPr>
            <a:grpSpLocks/>
          </p:cNvGrpSpPr>
          <p:nvPr/>
        </p:nvGrpSpPr>
        <p:grpSpPr bwMode="auto">
          <a:xfrm>
            <a:off x="179388" y="981075"/>
            <a:ext cx="5905500" cy="2232025"/>
            <a:chOff x="113" y="618"/>
            <a:chExt cx="3720" cy="1406"/>
          </a:xfrm>
        </p:grpSpPr>
        <p:sp>
          <p:nvSpPr>
            <p:cNvPr id="159762" name="Rectangle 30"/>
            <p:cNvSpPr>
              <a:spLocks noChangeArrowheads="1"/>
            </p:cNvSpPr>
            <p:nvPr/>
          </p:nvSpPr>
          <p:spPr bwMode="auto">
            <a:xfrm>
              <a:off x="113" y="1344"/>
              <a:ext cx="3720" cy="680"/>
            </a:xfrm>
            <a:prstGeom prst="rect">
              <a:avLst/>
            </a:prstGeom>
            <a:noFill/>
            <a:ln w="9525">
              <a:solidFill>
                <a:schemeClr val="bg1"/>
              </a:solidFill>
              <a:miter lim="800000"/>
              <a:headEnd/>
              <a:tailEnd/>
            </a:ln>
          </p:spPr>
          <p:txBody>
            <a:bodyPr wrap="none" anchor="ctr"/>
            <a:lstStyle/>
            <a:p>
              <a:pPr algn="ctr"/>
              <a:endParaRPr lang="fr-FR"/>
            </a:p>
          </p:txBody>
        </p:sp>
        <p:sp>
          <p:nvSpPr>
            <p:cNvPr id="159763" name="Text Box 37"/>
            <p:cNvSpPr txBox="1">
              <a:spLocks noChangeArrowheads="1"/>
            </p:cNvSpPr>
            <p:nvPr/>
          </p:nvSpPr>
          <p:spPr bwMode="auto">
            <a:xfrm>
              <a:off x="521" y="618"/>
              <a:ext cx="3209" cy="314"/>
            </a:xfrm>
            <a:prstGeom prst="rect">
              <a:avLst/>
            </a:prstGeom>
            <a:noFill/>
            <a:ln w="9525">
              <a:solidFill>
                <a:schemeClr val="bg1"/>
              </a:solidFill>
              <a:miter lim="800000"/>
              <a:headEnd/>
              <a:tailEnd/>
            </a:ln>
          </p:spPr>
          <p:txBody>
            <a:bodyPr wrap="none">
              <a:spAutoFit/>
            </a:bodyPr>
            <a:lstStyle/>
            <a:p>
              <a:r>
                <a:rPr lang="fr-BE"/>
                <a:t>Heifers and cows suspected to be cycled</a:t>
              </a:r>
              <a:endParaRPr lang="fr-FR"/>
            </a:p>
          </p:txBody>
        </p:sp>
        <p:sp>
          <p:nvSpPr>
            <p:cNvPr id="159764" name="Line 40"/>
            <p:cNvSpPr>
              <a:spLocks noChangeShapeType="1"/>
            </p:cNvSpPr>
            <p:nvPr/>
          </p:nvSpPr>
          <p:spPr bwMode="auto">
            <a:xfrm flipV="1">
              <a:off x="2154" y="935"/>
              <a:ext cx="0" cy="409"/>
            </a:xfrm>
            <a:prstGeom prst="line">
              <a:avLst/>
            </a:prstGeom>
            <a:noFill/>
            <a:ln w="9525">
              <a:solidFill>
                <a:schemeClr val="bg1"/>
              </a:solidFill>
              <a:round/>
              <a:headEnd/>
              <a:tailEnd type="triangle" w="med" len="med"/>
            </a:ln>
          </p:spPr>
          <p:txBody>
            <a:bodyPr/>
            <a:lstStyle/>
            <a:p>
              <a:endParaRPr lang="fr-FR"/>
            </a:p>
          </p:txBody>
        </p:sp>
      </p:grpSp>
      <p:grpSp>
        <p:nvGrpSpPr>
          <p:cNvPr id="226349" name="Group 45"/>
          <p:cNvGrpSpPr>
            <a:grpSpLocks/>
          </p:cNvGrpSpPr>
          <p:nvPr/>
        </p:nvGrpSpPr>
        <p:grpSpPr bwMode="auto">
          <a:xfrm>
            <a:off x="5011738" y="2325688"/>
            <a:ext cx="1009650" cy="828675"/>
            <a:chOff x="3157" y="1465"/>
            <a:chExt cx="636" cy="522"/>
          </a:xfrm>
        </p:grpSpPr>
        <p:sp>
          <p:nvSpPr>
            <p:cNvPr id="159759" name="Text Box 28"/>
            <p:cNvSpPr txBox="1">
              <a:spLocks noChangeArrowheads="1"/>
            </p:cNvSpPr>
            <p:nvPr/>
          </p:nvSpPr>
          <p:spPr bwMode="auto">
            <a:xfrm>
              <a:off x="3157" y="1465"/>
              <a:ext cx="636" cy="294"/>
            </a:xfrm>
            <a:prstGeom prst="rect">
              <a:avLst/>
            </a:prstGeom>
            <a:noFill/>
            <a:ln w="9525">
              <a:solidFill>
                <a:schemeClr val="bg1"/>
              </a:solidFill>
              <a:miter lim="800000"/>
              <a:headEnd/>
              <a:tailEnd/>
            </a:ln>
          </p:spPr>
          <p:txBody>
            <a:bodyPr>
              <a:spAutoFit/>
            </a:bodyPr>
            <a:lstStyle/>
            <a:p>
              <a:pPr eaLnBrk="0" hangingPunct="0"/>
              <a:r>
                <a:rPr lang="fr-BE" sz="2400">
                  <a:solidFill>
                    <a:srgbClr val="FFFF00"/>
                  </a:solidFill>
                </a:rPr>
                <a:t>PGF2a </a:t>
              </a:r>
              <a:endParaRPr lang="fr-FR" sz="2400">
                <a:solidFill>
                  <a:srgbClr val="FFFF00"/>
                </a:solidFill>
              </a:endParaRPr>
            </a:p>
          </p:txBody>
        </p:sp>
        <p:sp>
          <p:nvSpPr>
            <p:cNvPr id="159760" name="Line 29"/>
            <p:cNvSpPr>
              <a:spLocks noChangeShapeType="1"/>
            </p:cNvSpPr>
            <p:nvPr/>
          </p:nvSpPr>
          <p:spPr bwMode="auto">
            <a:xfrm>
              <a:off x="3696" y="1752"/>
              <a:ext cx="0" cy="235"/>
            </a:xfrm>
            <a:prstGeom prst="line">
              <a:avLst/>
            </a:prstGeom>
            <a:noFill/>
            <a:ln w="9525">
              <a:solidFill>
                <a:schemeClr val="bg1"/>
              </a:solidFill>
              <a:round/>
              <a:headEnd/>
              <a:tailEnd type="triangle" w="med" len="med"/>
            </a:ln>
          </p:spPr>
          <p:txBody>
            <a:bodyPr/>
            <a:lstStyle/>
            <a:p>
              <a:endParaRPr lang="fr-FR"/>
            </a:p>
          </p:txBody>
        </p:sp>
        <p:sp>
          <p:nvSpPr>
            <p:cNvPr id="159761" name="Line 42"/>
            <p:cNvSpPr>
              <a:spLocks noChangeShapeType="1"/>
            </p:cNvSpPr>
            <p:nvPr/>
          </p:nvSpPr>
          <p:spPr bwMode="auto">
            <a:xfrm flipH="1">
              <a:off x="3470" y="1752"/>
              <a:ext cx="0" cy="227"/>
            </a:xfrm>
            <a:prstGeom prst="line">
              <a:avLst/>
            </a:prstGeom>
            <a:noFill/>
            <a:ln w="9525">
              <a:solidFill>
                <a:schemeClr val="bg1"/>
              </a:solidFill>
              <a:round/>
              <a:headEnd/>
              <a:tailEnd type="triangle" w="med" len="med"/>
            </a:ln>
          </p:spPr>
          <p:txBody>
            <a:bodyPr/>
            <a:lstStyle/>
            <a:p>
              <a:endParaRPr lang="fr-FR"/>
            </a:p>
          </p:txBody>
        </p:sp>
      </p:grpSp>
      <p:sp>
        <p:nvSpPr>
          <p:cNvPr id="159758" name="Rectangle 49"/>
          <p:cNvSpPr>
            <a:spLocks noGrp="1"/>
          </p:cNvSpPr>
          <p:nvPr>
            <p:ph type="title"/>
          </p:nvPr>
        </p:nvSpPr>
        <p:spPr>
          <a:xfrm>
            <a:off x="323850" y="260350"/>
            <a:ext cx="4906963" cy="490538"/>
          </a:xfrm>
        </p:spPr>
        <p:txBody>
          <a:bodyPr/>
          <a:lstStyle/>
          <a:p>
            <a:r>
              <a:rPr lang="fr-BE" sz="2800" smtClean="0"/>
              <a:t>Protocols with progestagens</a:t>
            </a:r>
            <a:endParaRPr lang="fr-FR"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3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3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3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63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63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63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63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63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p:bldP spid="226324" grpId="0" animBg="1"/>
      <p:bldP spid="2263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4"/>
          <p:cNvSpPr>
            <a:spLocks noGrp="1"/>
          </p:cNvSpPr>
          <p:nvPr>
            <p:ph type="title" idx="4294967295"/>
          </p:nvPr>
        </p:nvSpPr>
        <p:spPr>
          <a:xfrm>
            <a:off x="468313" y="2349500"/>
            <a:ext cx="8280400" cy="1871663"/>
          </a:xfrm>
          <a:solidFill>
            <a:srgbClr val="808080"/>
          </a:solidFill>
        </p:spPr>
        <p:txBody>
          <a:bodyPr/>
          <a:lstStyle/>
          <a:p>
            <a:r>
              <a:rPr lang="fr-BE" sz="5400" smtClean="0"/>
              <a:t>Hormonal treatment </a:t>
            </a:r>
            <a:br>
              <a:rPr lang="fr-BE" sz="5400" smtClean="0"/>
            </a:br>
            <a:r>
              <a:rPr lang="fr-BE" sz="5400" smtClean="0"/>
              <a:t>of anoestrus type III (cysts)</a:t>
            </a:r>
            <a:endParaRPr lang="fr-FR" sz="5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p:cNvSpPr>
          <p:nvPr>
            <p:ph type="title"/>
          </p:nvPr>
        </p:nvSpPr>
        <p:spPr>
          <a:xfrm>
            <a:off x="395288" y="188913"/>
            <a:ext cx="4105275" cy="719137"/>
          </a:xfrm>
        </p:spPr>
        <p:txBody>
          <a:bodyPr/>
          <a:lstStyle/>
          <a:p>
            <a:r>
              <a:rPr lang="fr-BE" sz="3000" smtClean="0"/>
              <a:t>Treatment of follicular cyst </a:t>
            </a:r>
            <a:endParaRPr lang="fr-FR" sz="3000" smtClean="0"/>
          </a:p>
        </p:txBody>
      </p:sp>
      <p:grpSp>
        <p:nvGrpSpPr>
          <p:cNvPr id="161794" name="Group 14"/>
          <p:cNvGrpSpPr>
            <a:grpSpLocks/>
          </p:cNvGrpSpPr>
          <p:nvPr/>
        </p:nvGrpSpPr>
        <p:grpSpPr bwMode="auto">
          <a:xfrm>
            <a:off x="179388" y="3070225"/>
            <a:ext cx="2089150" cy="1511300"/>
            <a:chOff x="748" y="890"/>
            <a:chExt cx="1170" cy="832"/>
          </a:xfrm>
        </p:grpSpPr>
        <p:sp>
          <p:nvSpPr>
            <p:cNvPr id="161820" name="Freeform 15"/>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bg1"/>
              </a:solidFill>
              <a:round/>
              <a:headEnd/>
              <a:tailEnd/>
            </a:ln>
          </p:spPr>
          <p:txBody>
            <a:bodyPr/>
            <a:lstStyle/>
            <a:p>
              <a:endParaRPr lang="fr-FR"/>
            </a:p>
          </p:txBody>
        </p:sp>
        <p:sp>
          <p:nvSpPr>
            <p:cNvPr id="161821" name="Oval 16"/>
            <p:cNvSpPr>
              <a:spLocks noChangeArrowheads="1"/>
            </p:cNvSpPr>
            <p:nvPr/>
          </p:nvSpPr>
          <p:spPr bwMode="auto">
            <a:xfrm>
              <a:off x="1156" y="980"/>
              <a:ext cx="725" cy="680"/>
            </a:xfrm>
            <a:prstGeom prst="ellipse">
              <a:avLst/>
            </a:prstGeom>
            <a:solidFill>
              <a:srgbClr val="080808"/>
            </a:solidFill>
            <a:ln w="28575">
              <a:solidFill>
                <a:schemeClr val="bg1"/>
              </a:solidFill>
              <a:round/>
              <a:headEnd/>
              <a:tailEnd/>
            </a:ln>
          </p:spPr>
          <p:txBody>
            <a:bodyPr wrap="none" anchor="ctr"/>
            <a:lstStyle/>
            <a:p>
              <a:pPr algn="ctr"/>
              <a:endParaRPr lang="fr-FR" sz="2000">
                <a:latin typeface="Times New Roman" pitchFamily="18" charset="0"/>
              </a:endParaRPr>
            </a:p>
          </p:txBody>
        </p:sp>
      </p:grpSp>
      <p:grpSp>
        <p:nvGrpSpPr>
          <p:cNvPr id="229494" name="Group 118"/>
          <p:cNvGrpSpPr>
            <a:grpSpLocks/>
          </p:cNvGrpSpPr>
          <p:nvPr/>
        </p:nvGrpSpPr>
        <p:grpSpPr bwMode="auto">
          <a:xfrm>
            <a:off x="468313" y="1773238"/>
            <a:ext cx="1800225" cy="1150937"/>
            <a:chOff x="295" y="1117"/>
            <a:chExt cx="1134" cy="725"/>
          </a:xfrm>
        </p:grpSpPr>
        <p:sp>
          <p:nvSpPr>
            <p:cNvPr id="161818" name="Text Box 3"/>
            <p:cNvSpPr txBox="1">
              <a:spLocks noChangeArrowheads="1"/>
            </p:cNvSpPr>
            <p:nvPr/>
          </p:nvSpPr>
          <p:spPr bwMode="auto">
            <a:xfrm>
              <a:off x="295" y="1117"/>
              <a:ext cx="1134" cy="294"/>
            </a:xfrm>
            <a:prstGeom prst="rect">
              <a:avLst/>
            </a:prstGeom>
            <a:noFill/>
            <a:ln w="9525">
              <a:solidFill>
                <a:schemeClr val="bg1"/>
              </a:solidFill>
              <a:miter lim="800000"/>
              <a:headEnd/>
              <a:tailEnd/>
            </a:ln>
          </p:spPr>
          <p:txBody>
            <a:bodyPr>
              <a:spAutoFit/>
            </a:bodyPr>
            <a:lstStyle/>
            <a:p>
              <a:r>
                <a:rPr lang="fr-BE" sz="2400"/>
                <a:t>hCG or GnRH</a:t>
              </a:r>
              <a:endParaRPr lang="fr-FR" sz="2400"/>
            </a:p>
          </p:txBody>
        </p:sp>
        <p:sp>
          <p:nvSpPr>
            <p:cNvPr id="161819" name="Line 23"/>
            <p:cNvSpPr>
              <a:spLocks noChangeShapeType="1"/>
            </p:cNvSpPr>
            <p:nvPr/>
          </p:nvSpPr>
          <p:spPr bwMode="auto">
            <a:xfrm flipV="1">
              <a:off x="748" y="1480"/>
              <a:ext cx="0" cy="362"/>
            </a:xfrm>
            <a:prstGeom prst="line">
              <a:avLst/>
            </a:prstGeom>
            <a:noFill/>
            <a:ln w="9525">
              <a:solidFill>
                <a:schemeClr val="bg1"/>
              </a:solidFill>
              <a:round/>
              <a:headEnd/>
              <a:tailEnd type="triangle" w="med" len="med"/>
            </a:ln>
          </p:spPr>
          <p:txBody>
            <a:bodyPr/>
            <a:lstStyle/>
            <a:p>
              <a:endParaRPr lang="fr-FR"/>
            </a:p>
          </p:txBody>
        </p:sp>
      </p:grpSp>
      <p:grpSp>
        <p:nvGrpSpPr>
          <p:cNvPr id="229497" name="Group 121"/>
          <p:cNvGrpSpPr>
            <a:grpSpLocks/>
          </p:cNvGrpSpPr>
          <p:nvPr/>
        </p:nvGrpSpPr>
        <p:grpSpPr bwMode="auto">
          <a:xfrm>
            <a:off x="4284663" y="1773238"/>
            <a:ext cx="1223962" cy="1295400"/>
            <a:chOff x="2699" y="1117"/>
            <a:chExt cx="771" cy="816"/>
          </a:xfrm>
        </p:grpSpPr>
        <p:sp>
          <p:nvSpPr>
            <p:cNvPr id="161816" name="Text Box 98"/>
            <p:cNvSpPr txBox="1">
              <a:spLocks noChangeArrowheads="1"/>
            </p:cNvSpPr>
            <p:nvPr/>
          </p:nvSpPr>
          <p:spPr bwMode="auto">
            <a:xfrm>
              <a:off x="2699" y="1117"/>
              <a:ext cx="771" cy="294"/>
            </a:xfrm>
            <a:prstGeom prst="rect">
              <a:avLst/>
            </a:prstGeom>
            <a:noFill/>
            <a:ln w="9525">
              <a:solidFill>
                <a:schemeClr val="bg1"/>
              </a:solidFill>
              <a:miter lim="800000"/>
              <a:headEnd/>
              <a:tailEnd/>
            </a:ln>
          </p:spPr>
          <p:txBody>
            <a:bodyPr>
              <a:spAutoFit/>
            </a:bodyPr>
            <a:lstStyle/>
            <a:p>
              <a:r>
                <a:rPr lang="fr-BE" sz="2400"/>
                <a:t>PGF2a</a:t>
              </a:r>
              <a:endParaRPr lang="fr-FR" sz="2400"/>
            </a:p>
          </p:txBody>
        </p:sp>
        <p:sp>
          <p:nvSpPr>
            <p:cNvPr id="161817" name="Line 99"/>
            <p:cNvSpPr>
              <a:spLocks noChangeShapeType="1"/>
            </p:cNvSpPr>
            <p:nvPr/>
          </p:nvSpPr>
          <p:spPr bwMode="auto">
            <a:xfrm flipV="1">
              <a:off x="2971" y="1434"/>
              <a:ext cx="0" cy="499"/>
            </a:xfrm>
            <a:prstGeom prst="line">
              <a:avLst/>
            </a:prstGeom>
            <a:noFill/>
            <a:ln w="9525">
              <a:solidFill>
                <a:schemeClr val="bg1"/>
              </a:solidFill>
              <a:round/>
              <a:headEnd/>
              <a:tailEnd type="triangle" w="med" len="med"/>
            </a:ln>
          </p:spPr>
          <p:txBody>
            <a:bodyPr/>
            <a:lstStyle/>
            <a:p>
              <a:endParaRPr lang="fr-FR"/>
            </a:p>
          </p:txBody>
        </p:sp>
      </p:grpSp>
      <p:grpSp>
        <p:nvGrpSpPr>
          <p:cNvPr id="229500" name="Group 124"/>
          <p:cNvGrpSpPr>
            <a:grpSpLocks/>
          </p:cNvGrpSpPr>
          <p:nvPr/>
        </p:nvGrpSpPr>
        <p:grpSpPr bwMode="auto">
          <a:xfrm>
            <a:off x="7596188" y="1773238"/>
            <a:ext cx="890587" cy="3384550"/>
            <a:chOff x="4785" y="1117"/>
            <a:chExt cx="561" cy="2132"/>
          </a:xfrm>
        </p:grpSpPr>
        <p:sp>
          <p:nvSpPr>
            <p:cNvPr id="161814" name="Text Box 102"/>
            <p:cNvSpPr txBox="1">
              <a:spLocks noChangeArrowheads="1"/>
            </p:cNvSpPr>
            <p:nvPr/>
          </p:nvSpPr>
          <p:spPr bwMode="auto">
            <a:xfrm>
              <a:off x="4785" y="1117"/>
              <a:ext cx="561" cy="294"/>
            </a:xfrm>
            <a:prstGeom prst="rect">
              <a:avLst/>
            </a:prstGeom>
            <a:noFill/>
            <a:ln w="9525">
              <a:solidFill>
                <a:schemeClr val="bg1"/>
              </a:solidFill>
              <a:miter lim="800000"/>
              <a:headEnd/>
              <a:tailEnd/>
            </a:ln>
          </p:spPr>
          <p:txBody>
            <a:bodyPr wrap="none">
              <a:spAutoFit/>
            </a:bodyPr>
            <a:lstStyle/>
            <a:p>
              <a:r>
                <a:rPr lang="fr-BE" sz="2400"/>
                <a:t>GnRH</a:t>
              </a:r>
              <a:endParaRPr lang="fr-FR" sz="2400"/>
            </a:p>
          </p:txBody>
        </p:sp>
        <p:sp>
          <p:nvSpPr>
            <p:cNvPr id="161815" name="Line 103"/>
            <p:cNvSpPr>
              <a:spLocks noChangeShapeType="1"/>
            </p:cNvSpPr>
            <p:nvPr/>
          </p:nvSpPr>
          <p:spPr bwMode="auto">
            <a:xfrm>
              <a:off x="5057" y="1435"/>
              <a:ext cx="0" cy="1814"/>
            </a:xfrm>
            <a:prstGeom prst="line">
              <a:avLst/>
            </a:prstGeom>
            <a:noFill/>
            <a:ln w="9525">
              <a:solidFill>
                <a:schemeClr val="bg1"/>
              </a:solidFill>
              <a:round/>
              <a:headEnd/>
              <a:tailEnd type="triangle" w="med" len="med"/>
            </a:ln>
          </p:spPr>
          <p:txBody>
            <a:bodyPr/>
            <a:lstStyle/>
            <a:p>
              <a:endParaRPr lang="fr-FR"/>
            </a:p>
          </p:txBody>
        </p:sp>
      </p:grpSp>
      <p:grpSp>
        <p:nvGrpSpPr>
          <p:cNvPr id="229499" name="Group 123"/>
          <p:cNvGrpSpPr>
            <a:grpSpLocks/>
          </p:cNvGrpSpPr>
          <p:nvPr/>
        </p:nvGrpSpPr>
        <p:grpSpPr bwMode="auto">
          <a:xfrm>
            <a:off x="6227763" y="1773238"/>
            <a:ext cx="2224087" cy="3851275"/>
            <a:chOff x="3923" y="1117"/>
            <a:chExt cx="1401" cy="2426"/>
          </a:xfrm>
        </p:grpSpPr>
        <p:sp>
          <p:nvSpPr>
            <p:cNvPr id="161811" name="Text Box 101"/>
            <p:cNvSpPr txBox="1">
              <a:spLocks noChangeArrowheads="1"/>
            </p:cNvSpPr>
            <p:nvPr/>
          </p:nvSpPr>
          <p:spPr bwMode="auto">
            <a:xfrm>
              <a:off x="4649" y="3249"/>
              <a:ext cx="675" cy="294"/>
            </a:xfrm>
            <a:prstGeom prst="rect">
              <a:avLst/>
            </a:prstGeom>
            <a:solidFill>
              <a:srgbClr val="FF99FF"/>
            </a:solidFill>
            <a:ln w="9525">
              <a:solidFill>
                <a:schemeClr val="bg1"/>
              </a:solidFill>
              <a:miter lim="800000"/>
              <a:headEnd/>
              <a:tailEnd/>
            </a:ln>
          </p:spPr>
          <p:txBody>
            <a:bodyPr wrap="none">
              <a:spAutoFit/>
            </a:bodyPr>
            <a:lstStyle/>
            <a:p>
              <a:r>
                <a:rPr lang="fr-BE" sz="2400">
                  <a:solidFill>
                    <a:schemeClr val="tx1"/>
                  </a:solidFill>
                </a:rPr>
                <a:t>Oestrus</a:t>
              </a:r>
              <a:endParaRPr lang="fr-FR" sz="2400">
                <a:solidFill>
                  <a:schemeClr val="tx1"/>
                </a:solidFill>
              </a:endParaRPr>
            </a:p>
          </p:txBody>
        </p:sp>
        <p:sp>
          <p:nvSpPr>
            <p:cNvPr id="161812" name="Line 106"/>
            <p:cNvSpPr>
              <a:spLocks noChangeShapeType="1"/>
            </p:cNvSpPr>
            <p:nvPr/>
          </p:nvSpPr>
          <p:spPr bwMode="auto">
            <a:xfrm>
              <a:off x="4014" y="3385"/>
              <a:ext cx="590" cy="0"/>
            </a:xfrm>
            <a:prstGeom prst="line">
              <a:avLst/>
            </a:prstGeom>
            <a:noFill/>
            <a:ln w="9525">
              <a:solidFill>
                <a:schemeClr val="bg1"/>
              </a:solidFill>
              <a:round/>
              <a:headEnd/>
              <a:tailEnd type="triangle" w="med" len="med"/>
            </a:ln>
          </p:spPr>
          <p:txBody>
            <a:bodyPr/>
            <a:lstStyle/>
            <a:p>
              <a:endParaRPr lang="fr-FR"/>
            </a:p>
          </p:txBody>
        </p:sp>
        <p:sp>
          <p:nvSpPr>
            <p:cNvPr id="161813" name="Text Box 113"/>
            <p:cNvSpPr txBox="1">
              <a:spLocks noChangeArrowheads="1"/>
            </p:cNvSpPr>
            <p:nvPr/>
          </p:nvSpPr>
          <p:spPr bwMode="auto">
            <a:xfrm>
              <a:off x="3923" y="1117"/>
              <a:ext cx="553" cy="294"/>
            </a:xfrm>
            <a:prstGeom prst="rect">
              <a:avLst/>
            </a:prstGeom>
            <a:solidFill>
              <a:schemeClr val="bg2"/>
            </a:solidFill>
            <a:ln w="9525">
              <a:solidFill>
                <a:schemeClr val="tx1"/>
              </a:solidFill>
              <a:miter lim="800000"/>
              <a:headEnd/>
              <a:tailEnd/>
            </a:ln>
          </p:spPr>
          <p:txBody>
            <a:bodyPr wrap="none">
              <a:spAutoFit/>
            </a:bodyPr>
            <a:lstStyle/>
            <a:p>
              <a:r>
                <a:rPr lang="fr-BE" sz="2400">
                  <a:solidFill>
                    <a:schemeClr val="tx1"/>
                  </a:solidFill>
                </a:rPr>
                <a:t>2 à 5 j</a:t>
              </a:r>
              <a:endParaRPr lang="fr-FR" sz="2400">
                <a:solidFill>
                  <a:schemeClr val="tx1"/>
                </a:solidFill>
              </a:endParaRPr>
            </a:p>
          </p:txBody>
        </p:sp>
      </p:grpSp>
      <p:grpSp>
        <p:nvGrpSpPr>
          <p:cNvPr id="229496" name="Group 120"/>
          <p:cNvGrpSpPr>
            <a:grpSpLocks/>
          </p:cNvGrpSpPr>
          <p:nvPr/>
        </p:nvGrpSpPr>
        <p:grpSpPr bwMode="auto">
          <a:xfrm>
            <a:off x="2268538" y="1773238"/>
            <a:ext cx="3381375" cy="2879725"/>
            <a:chOff x="1429" y="1117"/>
            <a:chExt cx="2130" cy="1814"/>
          </a:xfrm>
        </p:grpSpPr>
        <p:sp>
          <p:nvSpPr>
            <p:cNvPr id="161803" name="Text Box 100"/>
            <p:cNvSpPr txBox="1">
              <a:spLocks noChangeArrowheads="1"/>
            </p:cNvSpPr>
            <p:nvPr/>
          </p:nvSpPr>
          <p:spPr bwMode="auto">
            <a:xfrm>
              <a:off x="1701" y="1117"/>
              <a:ext cx="641" cy="294"/>
            </a:xfrm>
            <a:prstGeom prst="rect">
              <a:avLst/>
            </a:prstGeom>
            <a:solidFill>
              <a:schemeClr val="bg2"/>
            </a:solidFill>
            <a:ln w="9525">
              <a:solidFill>
                <a:schemeClr val="bg2"/>
              </a:solidFill>
              <a:miter lim="800000"/>
              <a:headEnd/>
              <a:tailEnd/>
            </a:ln>
          </p:spPr>
          <p:txBody>
            <a:bodyPr wrap="none">
              <a:spAutoFit/>
            </a:bodyPr>
            <a:lstStyle/>
            <a:p>
              <a:r>
                <a:rPr lang="fr-BE" sz="2400">
                  <a:solidFill>
                    <a:schemeClr val="tx1"/>
                  </a:solidFill>
                </a:rPr>
                <a:t>7 à 14 j</a:t>
              </a:r>
              <a:endParaRPr lang="fr-FR" sz="2400">
                <a:solidFill>
                  <a:schemeClr val="tx1"/>
                </a:solidFill>
              </a:endParaRPr>
            </a:p>
          </p:txBody>
        </p:sp>
        <p:grpSp>
          <p:nvGrpSpPr>
            <p:cNvPr id="161804" name="Group 119"/>
            <p:cNvGrpSpPr>
              <a:grpSpLocks/>
            </p:cNvGrpSpPr>
            <p:nvPr/>
          </p:nvGrpSpPr>
          <p:grpSpPr bwMode="auto">
            <a:xfrm>
              <a:off x="1429" y="1525"/>
              <a:ext cx="2130" cy="1406"/>
              <a:chOff x="1429" y="1525"/>
              <a:chExt cx="2130" cy="1406"/>
            </a:xfrm>
          </p:grpSpPr>
          <p:grpSp>
            <p:nvGrpSpPr>
              <p:cNvPr id="161805" name="Group 17"/>
              <p:cNvGrpSpPr>
                <a:grpSpLocks/>
              </p:cNvGrpSpPr>
              <p:nvPr/>
            </p:nvGrpSpPr>
            <p:grpSpPr bwMode="auto">
              <a:xfrm>
                <a:off x="2290" y="2024"/>
                <a:ext cx="1269" cy="907"/>
                <a:chOff x="3470" y="890"/>
                <a:chExt cx="1179" cy="862"/>
              </a:xfrm>
            </p:grpSpPr>
            <p:sp>
              <p:nvSpPr>
                <p:cNvPr id="161807" name="Freeform 18"/>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tx1"/>
                  </a:solidFill>
                  <a:round/>
                  <a:headEnd/>
                  <a:tailEnd/>
                </a:ln>
              </p:spPr>
              <p:txBody>
                <a:bodyPr/>
                <a:lstStyle/>
                <a:p>
                  <a:endParaRPr lang="fr-FR"/>
                </a:p>
              </p:txBody>
            </p:sp>
            <p:grpSp>
              <p:nvGrpSpPr>
                <p:cNvPr id="161808" name="Group 19"/>
                <p:cNvGrpSpPr>
                  <a:grpSpLocks/>
                </p:cNvGrpSpPr>
                <p:nvPr/>
              </p:nvGrpSpPr>
              <p:grpSpPr bwMode="auto">
                <a:xfrm>
                  <a:off x="3878" y="981"/>
                  <a:ext cx="771" cy="771"/>
                  <a:chOff x="3288" y="1661"/>
                  <a:chExt cx="726" cy="726"/>
                </a:xfrm>
              </p:grpSpPr>
              <p:sp>
                <p:nvSpPr>
                  <p:cNvPr id="161809" name="Oval 20"/>
                  <p:cNvSpPr>
                    <a:spLocks noChangeArrowheads="1"/>
                  </p:cNvSpPr>
                  <p:nvPr/>
                </p:nvSpPr>
                <p:spPr bwMode="auto">
                  <a:xfrm>
                    <a:off x="3288" y="1661"/>
                    <a:ext cx="726" cy="726"/>
                  </a:xfrm>
                  <a:prstGeom prst="ellipse">
                    <a:avLst/>
                  </a:prstGeom>
                  <a:solidFill>
                    <a:srgbClr val="FFFF00"/>
                  </a:solidFill>
                  <a:ln w="9525">
                    <a:solidFill>
                      <a:schemeClr val="tx1"/>
                    </a:solidFill>
                    <a:round/>
                    <a:headEnd/>
                    <a:tailEnd/>
                  </a:ln>
                </p:spPr>
                <p:txBody>
                  <a:bodyPr wrap="none" anchor="ctr"/>
                  <a:lstStyle/>
                  <a:p>
                    <a:pPr algn="ctr"/>
                    <a:endParaRPr lang="fr-FR" sz="2000">
                      <a:latin typeface="Times New Roman" pitchFamily="18" charset="0"/>
                    </a:endParaRPr>
                  </a:p>
                </p:txBody>
              </p:sp>
              <p:sp>
                <p:nvSpPr>
                  <p:cNvPr id="161810" name="Oval 21"/>
                  <p:cNvSpPr>
                    <a:spLocks noChangeArrowheads="1"/>
                  </p:cNvSpPr>
                  <p:nvPr/>
                </p:nvSpPr>
                <p:spPr bwMode="auto">
                  <a:xfrm>
                    <a:off x="3424" y="1797"/>
                    <a:ext cx="453" cy="453"/>
                  </a:xfrm>
                  <a:prstGeom prst="ellipse">
                    <a:avLst/>
                  </a:prstGeom>
                  <a:solidFill>
                    <a:srgbClr val="080808"/>
                  </a:solidFill>
                  <a:ln w="9525">
                    <a:solidFill>
                      <a:schemeClr val="bg1"/>
                    </a:solidFill>
                    <a:round/>
                    <a:headEnd/>
                    <a:tailEnd/>
                  </a:ln>
                </p:spPr>
                <p:txBody>
                  <a:bodyPr wrap="none" anchor="ctr"/>
                  <a:lstStyle/>
                  <a:p>
                    <a:pPr algn="ctr"/>
                    <a:endParaRPr lang="fr-FR" sz="2000">
                      <a:latin typeface="Times New Roman" pitchFamily="18" charset="0"/>
                    </a:endParaRPr>
                  </a:p>
                </p:txBody>
              </p:sp>
            </p:grpSp>
          </p:grpSp>
          <p:sp>
            <p:nvSpPr>
              <p:cNvPr id="161806" name="Line 114"/>
              <p:cNvSpPr>
                <a:spLocks noChangeShapeType="1"/>
              </p:cNvSpPr>
              <p:nvPr/>
            </p:nvSpPr>
            <p:spPr bwMode="auto">
              <a:xfrm>
                <a:off x="1429" y="1525"/>
                <a:ext cx="725" cy="862"/>
              </a:xfrm>
              <a:prstGeom prst="line">
                <a:avLst/>
              </a:prstGeom>
              <a:noFill/>
              <a:ln w="9525">
                <a:solidFill>
                  <a:schemeClr val="bg1"/>
                </a:solidFill>
                <a:round/>
                <a:headEnd/>
                <a:tailEnd type="triangle" w="med" len="med"/>
              </a:ln>
            </p:spPr>
            <p:txBody>
              <a:bodyPr/>
              <a:lstStyle/>
              <a:p>
                <a:endParaRPr lang="fr-FR"/>
              </a:p>
            </p:txBody>
          </p:sp>
        </p:grpSp>
      </p:grpSp>
      <p:grpSp>
        <p:nvGrpSpPr>
          <p:cNvPr id="229498" name="Group 122"/>
          <p:cNvGrpSpPr>
            <a:grpSpLocks/>
          </p:cNvGrpSpPr>
          <p:nvPr/>
        </p:nvGrpSpPr>
        <p:grpSpPr bwMode="auto">
          <a:xfrm>
            <a:off x="5508625" y="2349500"/>
            <a:ext cx="719138" cy="3311525"/>
            <a:chOff x="3470" y="1480"/>
            <a:chExt cx="453" cy="2086"/>
          </a:xfrm>
        </p:grpSpPr>
        <p:sp>
          <p:nvSpPr>
            <p:cNvPr id="161801" name="AutoShape 104"/>
            <p:cNvSpPr>
              <a:spLocks noChangeArrowheads="1"/>
            </p:cNvSpPr>
            <p:nvPr/>
          </p:nvSpPr>
          <p:spPr bwMode="auto">
            <a:xfrm>
              <a:off x="3787" y="2387"/>
              <a:ext cx="136" cy="1179"/>
            </a:xfrm>
            <a:prstGeom prst="rtTriangle">
              <a:avLst/>
            </a:prstGeom>
            <a:solidFill>
              <a:srgbClr val="FFFF00"/>
            </a:solidFill>
            <a:ln w="9525">
              <a:solidFill>
                <a:schemeClr val="tx1"/>
              </a:solidFill>
              <a:miter lim="800000"/>
              <a:headEnd/>
              <a:tailEnd/>
            </a:ln>
          </p:spPr>
          <p:txBody>
            <a:bodyPr wrap="none" anchor="ctr"/>
            <a:lstStyle/>
            <a:p>
              <a:pPr algn="ctr"/>
              <a:endParaRPr lang="fr-FR"/>
            </a:p>
          </p:txBody>
        </p:sp>
        <p:sp>
          <p:nvSpPr>
            <p:cNvPr id="161802" name="Line 117"/>
            <p:cNvSpPr>
              <a:spLocks noChangeShapeType="1"/>
            </p:cNvSpPr>
            <p:nvPr/>
          </p:nvSpPr>
          <p:spPr bwMode="auto">
            <a:xfrm>
              <a:off x="3470" y="1480"/>
              <a:ext cx="318" cy="817"/>
            </a:xfrm>
            <a:prstGeom prst="line">
              <a:avLst/>
            </a:prstGeom>
            <a:noFill/>
            <a:ln w="9525">
              <a:solidFill>
                <a:schemeClr val="bg1"/>
              </a:solidFill>
              <a:round/>
              <a:headEnd/>
              <a:tailEnd type="triangle" w="med" len="me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4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4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4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p:cNvSpPr>
          <p:nvPr>
            <p:ph type="title"/>
          </p:nvPr>
        </p:nvSpPr>
        <p:spPr>
          <a:xfrm>
            <a:off x="395288" y="188913"/>
            <a:ext cx="5329237" cy="719137"/>
          </a:xfrm>
        </p:spPr>
        <p:txBody>
          <a:bodyPr/>
          <a:lstStyle/>
          <a:p>
            <a:r>
              <a:rPr lang="fr-BE" sz="3000" smtClean="0"/>
              <a:t>Treatment of follicular luteinized cyst </a:t>
            </a:r>
            <a:endParaRPr lang="fr-FR" sz="3000" smtClean="0"/>
          </a:p>
        </p:txBody>
      </p:sp>
      <p:grpSp>
        <p:nvGrpSpPr>
          <p:cNvPr id="230409" name="Group 9"/>
          <p:cNvGrpSpPr>
            <a:grpSpLocks/>
          </p:cNvGrpSpPr>
          <p:nvPr/>
        </p:nvGrpSpPr>
        <p:grpSpPr bwMode="auto">
          <a:xfrm>
            <a:off x="2413000" y="1773238"/>
            <a:ext cx="1223963" cy="1295400"/>
            <a:chOff x="2699" y="1117"/>
            <a:chExt cx="771" cy="816"/>
          </a:xfrm>
        </p:grpSpPr>
        <p:sp>
          <p:nvSpPr>
            <p:cNvPr id="162834" name="Text Box 10"/>
            <p:cNvSpPr txBox="1">
              <a:spLocks noChangeArrowheads="1"/>
            </p:cNvSpPr>
            <p:nvPr/>
          </p:nvSpPr>
          <p:spPr bwMode="auto">
            <a:xfrm>
              <a:off x="2699" y="1117"/>
              <a:ext cx="771" cy="294"/>
            </a:xfrm>
            <a:prstGeom prst="rect">
              <a:avLst/>
            </a:prstGeom>
            <a:noFill/>
            <a:ln w="9525">
              <a:solidFill>
                <a:schemeClr val="bg1"/>
              </a:solidFill>
              <a:miter lim="800000"/>
              <a:headEnd/>
              <a:tailEnd/>
            </a:ln>
          </p:spPr>
          <p:txBody>
            <a:bodyPr>
              <a:spAutoFit/>
            </a:bodyPr>
            <a:lstStyle/>
            <a:p>
              <a:r>
                <a:rPr lang="fr-BE" sz="2400"/>
                <a:t>PGF2a</a:t>
              </a:r>
              <a:endParaRPr lang="fr-FR" sz="2400"/>
            </a:p>
          </p:txBody>
        </p:sp>
        <p:sp>
          <p:nvSpPr>
            <p:cNvPr id="162835" name="Line 11"/>
            <p:cNvSpPr>
              <a:spLocks noChangeShapeType="1"/>
            </p:cNvSpPr>
            <p:nvPr/>
          </p:nvSpPr>
          <p:spPr bwMode="auto">
            <a:xfrm flipV="1">
              <a:off x="2971" y="1434"/>
              <a:ext cx="0" cy="499"/>
            </a:xfrm>
            <a:prstGeom prst="line">
              <a:avLst/>
            </a:prstGeom>
            <a:noFill/>
            <a:ln w="9525">
              <a:solidFill>
                <a:schemeClr val="bg1"/>
              </a:solidFill>
              <a:round/>
              <a:headEnd/>
              <a:tailEnd type="triangle" w="med" len="med"/>
            </a:ln>
          </p:spPr>
          <p:txBody>
            <a:bodyPr/>
            <a:lstStyle/>
            <a:p>
              <a:endParaRPr lang="fr-FR"/>
            </a:p>
          </p:txBody>
        </p:sp>
      </p:grpSp>
      <p:grpSp>
        <p:nvGrpSpPr>
          <p:cNvPr id="230412" name="Group 12"/>
          <p:cNvGrpSpPr>
            <a:grpSpLocks/>
          </p:cNvGrpSpPr>
          <p:nvPr/>
        </p:nvGrpSpPr>
        <p:grpSpPr bwMode="auto">
          <a:xfrm>
            <a:off x="5724525" y="1773238"/>
            <a:ext cx="890588" cy="3384550"/>
            <a:chOff x="4785" y="1117"/>
            <a:chExt cx="561" cy="2132"/>
          </a:xfrm>
        </p:grpSpPr>
        <p:sp>
          <p:nvSpPr>
            <p:cNvPr id="162832" name="Text Box 13"/>
            <p:cNvSpPr txBox="1">
              <a:spLocks noChangeArrowheads="1"/>
            </p:cNvSpPr>
            <p:nvPr/>
          </p:nvSpPr>
          <p:spPr bwMode="auto">
            <a:xfrm>
              <a:off x="4785" y="1117"/>
              <a:ext cx="561" cy="294"/>
            </a:xfrm>
            <a:prstGeom prst="rect">
              <a:avLst/>
            </a:prstGeom>
            <a:noFill/>
            <a:ln w="9525">
              <a:solidFill>
                <a:schemeClr val="bg1"/>
              </a:solidFill>
              <a:miter lim="800000"/>
              <a:headEnd/>
              <a:tailEnd/>
            </a:ln>
          </p:spPr>
          <p:txBody>
            <a:bodyPr wrap="none">
              <a:spAutoFit/>
            </a:bodyPr>
            <a:lstStyle/>
            <a:p>
              <a:r>
                <a:rPr lang="fr-BE" sz="2400"/>
                <a:t>GnRH</a:t>
              </a:r>
              <a:endParaRPr lang="fr-FR" sz="2400"/>
            </a:p>
          </p:txBody>
        </p:sp>
        <p:sp>
          <p:nvSpPr>
            <p:cNvPr id="162833" name="Line 14"/>
            <p:cNvSpPr>
              <a:spLocks noChangeShapeType="1"/>
            </p:cNvSpPr>
            <p:nvPr/>
          </p:nvSpPr>
          <p:spPr bwMode="auto">
            <a:xfrm>
              <a:off x="5057" y="1435"/>
              <a:ext cx="0" cy="1814"/>
            </a:xfrm>
            <a:prstGeom prst="line">
              <a:avLst/>
            </a:prstGeom>
            <a:noFill/>
            <a:ln w="9525">
              <a:solidFill>
                <a:schemeClr val="bg1"/>
              </a:solidFill>
              <a:round/>
              <a:headEnd/>
              <a:tailEnd type="triangle" w="med" len="med"/>
            </a:ln>
          </p:spPr>
          <p:txBody>
            <a:bodyPr/>
            <a:lstStyle/>
            <a:p>
              <a:endParaRPr lang="fr-FR"/>
            </a:p>
          </p:txBody>
        </p:sp>
      </p:grpSp>
      <p:grpSp>
        <p:nvGrpSpPr>
          <p:cNvPr id="230415" name="Group 15"/>
          <p:cNvGrpSpPr>
            <a:grpSpLocks/>
          </p:cNvGrpSpPr>
          <p:nvPr/>
        </p:nvGrpSpPr>
        <p:grpSpPr bwMode="auto">
          <a:xfrm>
            <a:off x="4356100" y="1773238"/>
            <a:ext cx="2224088" cy="3851275"/>
            <a:chOff x="3923" y="1117"/>
            <a:chExt cx="1401" cy="2426"/>
          </a:xfrm>
        </p:grpSpPr>
        <p:sp>
          <p:nvSpPr>
            <p:cNvPr id="162829" name="Text Box 16"/>
            <p:cNvSpPr txBox="1">
              <a:spLocks noChangeArrowheads="1"/>
            </p:cNvSpPr>
            <p:nvPr/>
          </p:nvSpPr>
          <p:spPr bwMode="auto">
            <a:xfrm>
              <a:off x="4649" y="3249"/>
              <a:ext cx="675" cy="294"/>
            </a:xfrm>
            <a:prstGeom prst="rect">
              <a:avLst/>
            </a:prstGeom>
            <a:solidFill>
              <a:srgbClr val="FF99FF"/>
            </a:solidFill>
            <a:ln w="9525">
              <a:solidFill>
                <a:schemeClr val="bg1"/>
              </a:solidFill>
              <a:miter lim="800000"/>
              <a:headEnd/>
              <a:tailEnd/>
            </a:ln>
          </p:spPr>
          <p:txBody>
            <a:bodyPr wrap="none">
              <a:spAutoFit/>
            </a:bodyPr>
            <a:lstStyle/>
            <a:p>
              <a:r>
                <a:rPr lang="fr-BE" sz="2400">
                  <a:solidFill>
                    <a:schemeClr val="tx1"/>
                  </a:solidFill>
                </a:rPr>
                <a:t>Oestrus</a:t>
              </a:r>
              <a:endParaRPr lang="fr-FR" sz="2400">
                <a:solidFill>
                  <a:schemeClr val="tx1"/>
                </a:solidFill>
              </a:endParaRPr>
            </a:p>
          </p:txBody>
        </p:sp>
        <p:sp>
          <p:nvSpPr>
            <p:cNvPr id="162830" name="Line 17"/>
            <p:cNvSpPr>
              <a:spLocks noChangeShapeType="1"/>
            </p:cNvSpPr>
            <p:nvPr/>
          </p:nvSpPr>
          <p:spPr bwMode="auto">
            <a:xfrm>
              <a:off x="4014" y="3385"/>
              <a:ext cx="590" cy="0"/>
            </a:xfrm>
            <a:prstGeom prst="line">
              <a:avLst/>
            </a:prstGeom>
            <a:noFill/>
            <a:ln w="9525">
              <a:solidFill>
                <a:schemeClr val="bg1"/>
              </a:solidFill>
              <a:round/>
              <a:headEnd/>
              <a:tailEnd type="triangle" w="med" len="med"/>
            </a:ln>
          </p:spPr>
          <p:txBody>
            <a:bodyPr/>
            <a:lstStyle/>
            <a:p>
              <a:endParaRPr lang="fr-FR"/>
            </a:p>
          </p:txBody>
        </p:sp>
        <p:sp>
          <p:nvSpPr>
            <p:cNvPr id="162831" name="Text Box 18"/>
            <p:cNvSpPr txBox="1">
              <a:spLocks noChangeArrowheads="1"/>
            </p:cNvSpPr>
            <p:nvPr/>
          </p:nvSpPr>
          <p:spPr bwMode="auto">
            <a:xfrm>
              <a:off x="3923" y="1117"/>
              <a:ext cx="553" cy="294"/>
            </a:xfrm>
            <a:prstGeom prst="rect">
              <a:avLst/>
            </a:prstGeom>
            <a:solidFill>
              <a:schemeClr val="bg2"/>
            </a:solidFill>
            <a:ln w="9525">
              <a:solidFill>
                <a:schemeClr val="tx1"/>
              </a:solidFill>
              <a:miter lim="800000"/>
              <a:headEnd/>
              <a:tailEnd/>
            </a:ln>
          </p:spPr>
          <p:txBody>
            <a:bodyPr wrap="none">
              <a:spAutoFit/>
            </a:bodyPr>
            <a:lstStyle/>
            <a:p>
              <a:r>
                <a:rPr lang="fr-BE" sz="2400">
                  <a:solidFill>
                    <a:schemeClr val="tx1"/>
                  </a:solidFill>
                </a:rPr>
                <a:t>2 à 5 j</a:t>
              </a:r>
              <a:endParaRPr lang="fr-FR" sz="2400">
                <a:solidFill>
                  <a:schemeClr val="tx1"/>
                </a:solidFill>
              </a:endParaRPr>
            </a:p>
          </p:txBody>
        </p:sp>
      </p:grpSp>
      <p:grpSp>
        <p:nvGrpSpPr>
          <p:cNvPr id="162821" name="Group 22"/>
          <p:cNvGrpSpPr>
            <a:grpSpLocks/>
          </p:cNvGrpSpPr>
          <p:nvPr/>
        </p:nvGrpSpPr>
        <p:grpSpPr bwMode="auto">
          <a:xfrm>
            <a:off x="1763713" y="3213100"/>
            <a:ext cx="2014537" cy="1439863"/>
            <a:chOff x="3470" y="890"/>
            <a:chExt cx="1179" cy="862"/>
          </a:xfrm>
        </p:grpSpPr>
        <p:sp>
          <p:nvSpPr>
            <p:cNvPr id="162825" name="Freeform 23"/>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tx1"/>
              </a:solidFill>
              <a:round/>
              <a:headEnd/>
              <a:tailEnd/>
            </a:ln>
          </p:spPr>
          <p:txBody>
            <a:bodyPr/>
            <a:lstStyle/>
            <a:p>
              <a:endParaRPr lang="fr-FR"/>
            </a:p>
          </p:txBody>
        </p:sp>
        <p:grpSp>
          <p:nvGrpSpPr>
            <p:cNvPr id="162826" name="Group 24"/>
            <p:cNvGrpSpPr>
              <a:grpSpLocks/>
            </p:cNvGrpSpPr>
            <p:nvPr/>
          </p:nvGrpSpPr>
          <p:grpSpPr bwMode="auto">
            <a:xfrm>
              <a:off x="3878" y="981"/>
              <a:ext cx="771" cy="771"/>
              <a:chOff x="3288" y="1661"/>
              <a:chExt cx="726" cy="726"/>
            </a:xfrm>
          </p:grpSpPr>
          <p:sp>
            <p:nvSpPr>
              <p:cNvPr id="162827" name="Oval 25"/>
              <p:cNvSpPr>
                <a:spLocks noChangeArrowheads="1"/>
              </p:cNvSpPr>
              <p:nvPr/>
            </p:nvSpPr>
            <p:spPr bwMode="auto">
              <a:xfrm>
                <a:off x="3288" y="1661"/>
                <a:ext cx="726" cy="726"/>
              </a:xfrm>
              <a:prstGeom prst="ellipse">
                <a:avLst/>
              </a:prstGeom>
              <a:solidFill>
                <a:srgbClr val="FFFF00"/>
              </a:solidFill>
              <a:ln w="9525">
                <a:solidFill>
                  <a:schemeClr val="tx1"/>
                </a:solidFill>
                <a:round/>
                <a:headEnd/>
                <a:tailEnd/>
              </a:ln>
            </p:spPr>
            <p:txBody>
              <a:bodyPr wrap="none" anchor="ctr"/>
              <a:lstStyle/>
              <a:p>
                <a:pPr algn="ctr"/>
                <a:endParaRPr lang="fr-FR" sz="2000">
                  <a:latin typeface="Times New Roman" pitchFamily="18" charset="0"/>
                </a:endParaRPr>
              </a:p>
            </p:txBody>
          </p:sp>
          <p:sp>
            <p:nvSpPr>
              <p:cNvPr id="162828" name="Oval 26"/>
              <p:cNvSpPr>
                <a:spLocks noChangeArrowheads="1"/>
              </p:cNvSpPr>
              <p:nvPr/>
            </p:nvSpPr>
            <p:spPr bwMode="auto">
              <a:xfrm>
                <a:off x="3424" y="1797"/>
                <a:ext cx="453" cy="453"/>
              </a:xfrm>
              <a:prstGeom prst="ellipse">
                <a:avLst/>
              </a:prstGeom>
              <a:solidFill>
                <a:srgbClr val="080808"/>
              </a:solidFill>
              <a:ln w="9525">
                <a:solidFill>
                  <a:schemeClr val="bg1"/>
                </a:solidFill>
                <a:round/>
                <a:headEnd/>
                <a:tailEnd/>
              </a:ln>
            </p:spPr>
            <p:txBody>
              <a:bodyPr wrap="none" anchor="ctr"/>
              <a:lstStyle/>
              <a:p>
                <a:pPr algn="ctr"/>
                <a:endParaRPr lang="fr-FR" sz="2000">
                  <a:latin typeface="Times New Roman" pitchFamily="18" charset="0"/>
                </a:endParaRPr>
              </a:p>
            </p:txBody>
          </p:sp>
        </p:grpSp>
      </p:grpSp>
      <p:grpSp>
        <p:nvGrpSpPr>
          <p:cNvPr id="230428" name="Group 28"/>
          <p:cNvGrpSpPr>
            <a:grpSpLocks/>
          </p:cNvGrpSpPr>
          <p:nvPr/>
        </p:nvGrpSpPr>
        <p:grpSpPr bwMode="auto">
          <a:xfrm>
            <a:off x="3636963" y="2349500"/>
            <a:ext cx="719137" cy="3311525"/>
            <a:chOff x="3470" y="1480"/>
            <a:chExt cx="453" cy="2086"/>
          </a:xfrm>
        </p:grpSpPr>
        <p:sp>
          <p:nvSpPr>
            <p:cNvPr id="162823" name="AutoShape 29"/>
            <p:cNvSpPr>
              <a:spLocks noChangeArrowheads="1"/>
            </p:cNvSpPr>
            <p:nvPr/>
          </p:nvSpPr>
          <p:spPr bwMode="auto">
            <a:xfrm>
              <a:off x="3787" y="2387"/>
              <a:ext cx="136" cy="1179"/>
            </a:xfrm>
            <a:prstGeom prst="rtTriangle">
              <a:avLst/>
            </a:prstGeom>
            <a:solidFill>
              <a:srgbClr val="FFFF00"/>
            </a:solidFill>
            <a:ln w="9525">
              <a:solidFill>
                <a:schemeClr val="tx1"/>
              </a:solidFill>
              <a:miter lim="800000"/>
              <a:headEnd/>
              <a:tailEnd/>
            </a:ln>
          </p:spPr>
          <p:txBody>
            <a:bodyPr wrap="none" anchor="ctr"/>
            <a:lstStyle/>
            <a:p>
              <a:pPr algn="ctr"/>
              <a:endParaRPr lang="fr-FR"/>
            </a:p>
          </p:txBody>
        </p:sp>
        <p:sp>
          <p:nvSpPr>
            <p:cNvPr id="162824" name="Line 30"/>
            <p:cNvSpPr>
              <a:spLocks noChangeShapeType="1"/>
            </p:cNvSpPr>
            <p:nvPr/>
          </p:nvSpPr>
          <p:spPr bwMode="auto">
            <a:xfrm>
              <a:off x="3470" y="1480"/>
              <a:ext cx="318" cy="817"/>
            </a:xfrm>
            <a:prstGeom prst="line">
              <a:avLst/>
            </a:prstGeom>
            <a:noFill/>
            <a:ln w="9525">
              <a:solidFill>
                <a:schemeClr val="bg1"/>
              </a:solidFill>
              <a:round/>
              <a:headEnd/>
              <a:tailEnd type="triangle" w="med" len="me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2"/>
          <p:cNvGrpSpPr>
            <a:grpSpLocks/>
          </p:cNvGrpSpPr>
          <p:nvPr/>
        </p:nvGrpSpPr>
        <p:grpSpPr bwMode="auto">
          <a:xfrm>
            <a:off x="755650" y="3141663"/>
            <a:ext cx="792163" cy="576262"/>
            <a:chOff x="748" y="890"/>
            <a:chExt cx="1170" cy="832"/>
          </a:xfrm>
        </p:grpSpPr>
        <p:sp>
          <p:nvSpPr>
            <p:cNvPr id="163873" name="Freeform 3"/>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sp>
          <p:nvSpPr>
            <p:cNvPr id="163874" name="Oval 4"/>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p>
              <a:pPr algn="ctr"/>
              <a:endParaRPr lang="fr-FR" sz="2000">
                <a:solidFill>
                  <a:srgbClr val="080808"/>
                </a:solidFill>
                <a:latin typeface="Times New Roman" pitchFamily="18" charset="0"/>
              </a:endParaRPr>
            </a:p>
          </p:txBody>
        </p:sp>
      </p:grpSp>
      <p:grpSp>
        <p:nvGrpSpPr>
          <p:cNvPr id="163842" name="Group 5"/>
          <p:cNvGrpSpPr>
            <a:grpSpLocks/>
          </p:cNvGrpSpPr>
          <p:nvPr/>
        </p:nvGrpSpPr>
        <p:grpSpPr bwMode="auto">
          <a:xfrm>
            <a:off x="684213" y="2276475"/>
            <a:ext cx="935037" cy="647700"/>
            <a:chOff x="3470" y="890"/>
            <a:chExt cx="1179" cy="862"/>
          </a:xfrm>
        </p:grpSpPr>
        <p:sp>
          <p:nvSpPr>
            <p:cNvPr id="163869" name="Freeform 6"/>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grpSp>
          <p:nvGrpSpPr>
            <p:cNvPr id="163870" name="Group 7"/>
            <p:cNvGrpSpPr>
              <a:grpSpLocks/>
            </p:cNvGrpSpPr>
            <p:nvPr/>
          </p:nvGrpSpPr>
          <p:grpSpPr bwMode="auto">
            <a:xfrm>
              <a:off x="3878" y="981"/>
              <a:ext cx="771" cy="771"/>
              <a:chOff x="3288" y="1661"/>
              <a:chExt cx="726" cy="726"/>
            </a:xfrm>
          </p:grpSpPr>
          <p:sp>
            <p:nvSpPr>
              <p:cNvPr id="163871" name="Oval 8"/>
              <p:cNvSpPr>
                <a:spLocks noChangeArrowheads="1"/>
              </p:cNvSpPr>
              <p:nvPr/>
            </p:nvSpPr>
            <p:spPr bwMode="auto">
              <a:xfrm>
                <a:off x="3288" y="1661"/>
                <a:ext cx="726" cy="726"/>
              </a:xfrm>
              <a:prstGeom prst="ellipse">
                <a:avLst/>
              </a:prstGeom>
              <a:solidFill>
                <a:srgbClr val="FFFF00"/>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sp>
            <p:nvSpPr>
              <p:cNvPr id="163872" name="Oval 9"/>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grpSp>
      </p:grpSp>
      <p:sp>
        <p:nvSpPr>
          <p:cNvPr id="163843" name="Rectangle 10"/>
          <p:cNvSpPr>
            <a:spLocks noGrp="1" noChangeArrowheads="1"/>
          </p:cNvSpPr>
          <p:nvPr>
            <p:ph type="title"/>
          </p:nvPr>
        </p:nvSpPr>
        <p:spPr>
          <a:xfrm>
            <a:off x="395288" y="260350"/>
            <a:ext cx="7993062" cy="1081088"/>
          </a:xfrm>
          <a:solidFill>
            <a:srgbClr val="808080"/>
          </a:solidFill>
        </p:spPr>
        <p:txBody>
          <a:bodyPr/>
          <a:lstStyle/>
          <a:p>
            <a:r>
              <a:rPr lang="fr-BE" smtClean="0"/>
              <a:t>Alternative : progestagen-GnRH-PGF </a:t>
            </a:r>
            <a:br>
              <a:rPr lang="fr-BE" smtClean="0"/>
            </a:br>
            <a:r>
              <a:rPr lang="fr-FR" sz="2600" smtClean="0"/>
              <a:t>Bartolome </a:t>
            </a:r>
            <a:r>
              <a:rPr lang="fr-FR" sz="2600" i="1" smtClean="0"/>
              <a:t>et al</a:t>
            </a:r>
            <a:r>
              <a:rPr lang="fr-FR" sz="2600" smtClean="0"/>
              <a:t>. </a:t>
            </a:r>
            <a:r>
              <a:rPr lang="en-GB" sz="2600" i="1" smtClean="0"/>
              <a:t>Theriogenology,</a:t>
            </a:r>
            <a:r>
              <a:rPr lang="en-GB" sz="2600" smtClean="0"/>
              <a:t> 2005,63,1643-1658</a:t>
            </a:r>
            <a:r>
              <a:rPr lang="fr-FR" sz="2600" smtClean="0"/>
              <a:t>.</a:t>
            </a:r>
            <a:r>
              <a:rPr lang="fr-FR" smtClean="0"/>
              <a:t> </a:t>
            </a:r>
          </a:p>
        </p:txBody>
      </p:sp>
      <p:sp>
        <p:nvSpPr>
          <p:cNvPr id="231436" name="Text Box 12"/>
          <p:cNvSpPr txBox="1">
            <a:spLocks noChangeArrowheads="1"/>
          </p:cNvSpPr>
          <p:nvPr/>
        </p:nvSpPr>
        <p:spPr bwMode="auto">
          <a:xfrm>
            <a:off x="1908175" y="2852738"/>
            <a:ext cx="2447925" cy="466725"/>
          </a:xfrm>
          <a:prstGeom prst="rect">
            <a:avLst/>
          </a:prstGeom>
          <a:solidFill>
            <a:srgbClr val="FFFF00"/>
          </a:solidFill>
          <a:ln w="9525">
            <a:solidFill>
              <a:schemeClr val="tx1"/>
            </a:solidFill>
            <a:miter lim="800000"/>
            <a:headEnd/>
            <a:tailEnd/>
          </a:ln>
        </p:spPr>
        <p:txBody>
          <a:bodyPr>
            <a:spAutoFit/>
          </a:bodyPr>
          <a:lstStyle/>
          <a:p>
            <a:r>
              <a:rPr lang="fr-BE" sz="2400">
                <a:solidFill>
                  <a:srgbClr val="000000"/>
                </a:solidFill>
              </a:rPr>
              <a:t>PRID/CIDR (7 j)</a:t>
            </a:r>
            <a:endParaRPr lang="fr-FR" sz="2400">
              <a:solidFill>
                <a:srgbClr val="000000"/>
              </a:solidFill>
            </a:endParaRPr>
          </a:p>
        </p:txBody>
      </p:sp>
      <p:grpSp>
        <p:nvGrpSpPr>
          <p:cNvPr id="231438" name="Group 14"/>
          <p:cNvGrpSpPr>
            <a:grpSpLocks/>
          </p:cNvGrpSpPr>
          <p:nvPr/>
        </p:nvGrpSpPr>
        <p:grpSpPr bwMode="auto">
          <a:xfrm>
            <a:off x="4427538" y="2060575"/>
            <a:ext cx="1512887" cy="1943100"/>
            <a:chOff x="2562" y="1344"/>
            <a:chExt cx="953" cy="1224"/>
          </a:xfrm>
        </p:grpSpPr>
        <p:grpSp>
          <p:nvGrpSpPr>
            <p:cNvPr id="163859" name="Group 15"/>
            <p:cNvGrpSpPr>
              <a:grpSpLocks/>
            </p:cNvGrpSpPr>
            <p:nvPr/>
          </p:nvGrpSpPr>
          <p:grpSpPr bwMode="auto">
            <a:xfrm>
              <a:off x="2744" y="1933"/>
              <a:ext cx="590" cy="454"/>
              <a:chOff x="3470" y="890"/>
              <a:chExt cx="1179" cy="862"/>
            </a:xfrm>
          </p:grpSpPr>
          <p:sp>
            <p:nvSpPr>
              <p:cNvPr id="163865" name="Freeform 16"/>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tx1"/>
                </a:solidFill>
                <a:round/>
                <a:headEnd/>
                <a:tailEnd/>
              </a:ln>
            </p:spPr>
            <p:txBody>
              <a:bodyPr/>
              <a:lstStyle/>
              <a:p>
                <a:endParaRPr lang="fr-FR"/>
              </a:p>
            </p:txBody>
          </p:sp>
          <p:grpSp>
            <p:nvGrpSpPr>
              <p:cNvPr id="163866" name="Group 17"/>
              <p:cNvGrpSpPr>
                <a:grpSpLocks/>
              </p:cNvGrpSpPr>
              <p:nvPr/>
            </p:nvGrpSpPr>
            <p:grpSpPr bwMode="auto">
              <a:xfrm>
                <a:off x="3878" y="981"/>
                <a:ext cx="771" cy="771"/>
                <a:chOff x="3288" y="1661"/>
                <a:chExt cx="726" cy="726"/>
              </a:xfrm>
            </p:grpSpPr>
            <p:sp>
              <p:nvSpPr>
                <p:cNvPr id="163867" name="Oval 18"/>
                <p:cNvSpPr>
                  <a:spLocks noChangeArrowheads="1"/>
                </p:cNvSpPr>
                <p:nvPr/>
              </p:nvSpPr>
              <p:spPr bwMode="auto">
                <a:xfrm>
                  <a:off x="3288" y="1661"/>
                  <a:ext cx="726" cy="726"/>
                </a:xfrm>
                <a:prstGeom prst="ellipse">
                  <a:avLst/>
                </a:prstGeom>
                <a:solidFill>
                  <a:srgbClr val="FFFF00"/>
                </a:solidFill>
                <a:ln w="9525">
                  <a:solidFill>
                    <a:schemeClr val="bg1"/>
                  </a:solidFill>
                  <a:round/>
                  <a:headEnd/>
                  <a:tailEnd/>
                </a:ln>
              </p:spPr>
              <p:txBody>
                <a:bodyPr wrap="none" anchor="ctr"/>
                <a:lstStyle/>
                <a:p>
                  <a:pPr algn="ctr"/>
                  <a:endParaRPr lang="fr-FR" sz="2000">
                    <a:solidFill>
                      <a:srgbClr val="080808"/>
                    </a:solidFill>
                    <a:latin typeface="Times New Roman" pitchFamily="18" charset="0"/>
                  </a:endParaRPr>
                </a:p>
              </p:txBody>
            </p:sp>
            <p:sp>
              <p:nvSpPr>
                <p:cNvPr id="163868" name="Oval 19"/>
                <p:cNvSpPr>
                  <a:spLocks noChangeArrowheads="1"/>
                </p:cNvSpPr>
                <p:nvPr/>
              </p:nvSpPr>
              <p:spPr bwMode="auto">
                <a:xfrm>
                  <a:off x="3424" y="1797"/>
                  <a:ext cx="453" cy="453"/>
                </a:xfrm>
                <a:prstGeom prst="ellipse">
                  <a:avLst/>
                </a:prstGeom>
                <a:solidFill>
                  <a:srgbClr val="080808"/>
                </a:solidFill>
                <a:ln w="9525">
                  <a:solidFill>
                    <a:schemeClr val="bg1"/>
                  </a:solidFill>
                  <a:round/>
                  <a:headEnd/>
                  <a:tailEnd/>
                </a:ln>
              </p:spPr>
              <p:txBody>
                <a:bodyPr wrap="none" anchor="ctr"/>
                <a:lstStyle/>
                <a:p>
                  <a:pPr algn="ctr"/>
                  <a:endParaRPr lang="fr-FR" sz="2000">
                    <a:solidFill>
                      <a:srgbClr val="080808"/>
                    </a:solidFill>
                    <a:latin typeface="Times New Roman" pitchFamily="18" charset="0"/>
                  </a:endParaRPr>
                </a:p>
              </p:txBody>
            </p:sp>
          </p:grpSp>
        </p:grpSp>
        <p:grpSp>
          <p:nvGrpSpPr>
            <p:cNvPr id="163860" name="Group 20"/>
            <p:cNvGrpSpPr>
              <a:grpSpLocks/>
            </p:cNvGrpSpPr>
            <p:nvPr/>
          </p:nvGrpSpPr>
          <p:grpSpPr bwMode="auto">
            <a:xfrm>
              <a:off x="2699" y="1434"/>
              <a:ext cx="544" cy="408"/>
              <a:chOff x="2698" y="1207"/>
              <a:chExt cx="907" cy="681"/>
            </a:xfrm>
          </p:grpSpPr>
          <p:sp>
            <p:nvSpPr>
              <p:cNvPr id="163862" name="Freeform 21"/>
              <p:cNvSpPr>
                <a:spLocks/>
              </p:cNvSpPr>
              <p:nvPr/>
            </p:nvSpPr>
            <p:spPr bwMode="auto">
              <a:xfrm>
                <a:off x="2698" y="1207"/>
                <a:ext cx="900" cy="657"/>
              </a:xfrm>
              <a:custGeom>
                <a:avLst/>
                <a:gdLst>
                  <a:gd name="T0" fmla="*/ 55 w 1170"/>
                  <a:gd name="T1" fmla="*/ 123 h 832"/>
                  <a:gd name="T2" fmla="*/ 58 w 1170"/>
                  <a:gd name="T3" fmla="*/ 101 h 832"/>
                  <a:gd name="T4" fmla="*/ 102 w 1170"/>
                  <a:gd name="T5" fmla="*/ 78 h 832"/>
                  <a:gd name="T6" fmla="*/ 119 w 1170"/>
                  <a:gd name="T7" fmla="*/ 60 h 832"/>
                  <a:gd name="T8" fmla="*/ 140 w 1170"/>
                  <a:gd name="T9" fmla="*/ 52 h 832"/>
                  <a:gd name="T10" fmla="*/ 229 w 1170"/>
                  <a:gd name="T11" fmla="*/ 19 h 832"/>
                  <a:gd name="T12" fmla="*/ 261 w 1170"/>
                  <a:gd name="T13" fmla="*/ 4 h 832"/>
                  <a:gd name="T14" fmla="*/ 272 w 1170"/>
                  <a:gd name="T15" fmla="*/ 0 h 832"/>
                  <a:gd name="T16" fmla="*/ 449 w 1170"/>
                  <a:gd name="T17" fmla="*/ 4 h 832"/>
                  <a:gd name="T18" fmla="*/ 481 w 1170"/>
                  <a:gd name="T19" fmla="*/ 22 h 832"/>
                  <a:gd name="T20" fmla="*/ 509 w 1170"/>
                  <a:gd name="T21" fmla="*/ 26 h 832"/>
                  <a:gd name="T22" fmla="*/ 577 w 1170"/>
                  <a:gd name="T23" fmla="*/ 71 h 832"/>
                  <a:gd name="T24" fmla="*/ 602 w 1170"/>
                  <a:gd name="T25" fmla="*/ 127 h 832"/>
                  <a:gd name="T26" fmla="*/ 616 w 1170"/>
                  <a:gd name="T27" fmla="*/ 183 h 832"/>
                  <a:gd name="T28" fmla="*/ 630 w 1170"/>
                  <a:gd name="T29" fmla="*/ 194 h 832"/>
                  <a:gd name="T30" fmla="*/ 641 w 1170"/>
                  <a:gd name="T31" fmla="*/ 206 h 832"/>
                  <a:gd name="T32" fmla="*/ 669 w 1170"/>
                  <a:gd name="T33" fmla="*/ 213 h 832"/>
                  <a:gd name="T34" fmla="*/ 669 w 1170"/>
                  <a:gd name="T35" fmla="*/ 348 h 832"/>
                  <a:gd name="T36" fmla="*/ 658 w 1170"/>
                  <a:gd name="T37" fmla="*/ 381 h 832"/>
                  <a:gd name="T38" fmla="*/ 616 w 1170"/>
                  <a:gd name="T39" fmla="*/ 411 h 832"/>
                  <a:gd name="T40" fmla="*/ 588 w 1170"/>
                  <a:gd name="T41" fmla="*/ 460 h 832"/>
                  <a:gd name="T42" fmla="*/ 478 w 1170"/>
                  <a:gd name="T43" fmla="*/ 494 h 832"/>
                  <a:gd name="T44" fmla="*/ 325 w 1170"/>
                  <a:gd name="T45" fmla="*/ 516 h 832"/>
                  <a:gd name="T46" fmla="*/ 265 w 1170"/>
                  <a:gd name="T47" fmla="*/ 512 h 832"/>
                  <a:gd name="T48" fmla="*/ 197 w 1170"/>
                  <a:gd name="T49" fmla="*/ 486 h 832"/>
                  <a:gd name="T50" fmla="*/ 155 w 1170"/>
                  <a:gd name="T51" fmla="*/ 456 h 832"/>
                  <a:gd name="T52" fmla="*/ 133 w 1170"/>
                  <a:gd name="T53" fmla="*/ 445 h 832"/>
                  <a:gd name="T54" fmla="*/ 76 w 1170"/>
                  <a:gd name="T55" fmla="*/ 426 h 832"/>
                  <a:gd name="T56" fmla="*/ 45 w 1170"/>
                  <a:gd name="T57" fmla="*/ 381 h 832"/>
                  <a:gd name="T58" fmla="*/ 37 w 1170"/>
                  <a:gd name="T59" fmla="*/ 359 h 832"/>
                  <a:gd name="T60" fmla="*/ 19 w 1170"/>
                  <a:gd name="T61" fmla="*/ 336 h 832"/>
                  <a:gd name="T62" fmla="*/ 2 w 1170"/>
                  <a:gd name="T63" fmla="*/ 303 h 832"/>
                  <a:gd name="T64" fmla="*/ 5 w 1170"/>
                  <a:gd name="T65" fmla="*/ 273 h 832"/>
                  <a:gd name="T66" fmla="*/ 12 w 1170"/>
                  <a:gd name="T67" fmla="*/ 262 h 832"/>
                  <a:gd name="T68" fmla="*/ 41 w 1170"/>
                  <a:gd name="T69" fmla="*/ 127 h 832"/>
                  <a:gd name="T70" fmla="*/ 58 w 1170"/>
                  <a:gd name="T71" fmla="*/ 112 h 832"/>
                  <a:gd name="T72" fmla="*/ 55 w 1170"/>
                  <a:gd name="T73" fmla="*/ 123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chemeClr val="tx1"/>
                </a:solidFill>
                <a:round/>
                <a:headEnd/>
                <a:tailEnd/>
              </a:ln>
            </p:spPr>
            <p:txBody>
              <a:bodyPr/>
              <a:lstStyle/>
              <a:p>
                <a:endParaRPr lang="fr-FR"/>
              </a:p>
            </p:txBody>
          </p:sp>
          <p:sp>
            <p:nvSpPr>
              <p:cNvPr id="163863" name="Oval 22"/>
              <p:cNvSpPr>
                <a:spLocks noChangeArrowheads="1"/>
              </p:cNvSpPr>
              <p:nvPr/>
            </p:nvSpPr>
            <p:spPr bwMode="auto">
              <a:xfrm>
                <a:off x="3012" y="1279"/>
                <a:ext cx="593" cy="609"/>
              </a:xfrm>
              <a:prstGeom prst="ellipse">
                <a:avLst/>
              </a:prstGeom>
              <a:solidFill>
                <a:srgbClr val="FFFF00"/>
              </a:solidFill>
              <a:ln w="9525">
                <a:solidFill>
                  <a:schemeClr val="bg1"/>
                </a:solidFill>
                <a:round/>
                <a:headEnd/>
                <a:tailEnd/>
              </a:ln>
            </p:spPr>
            <p:txBody>
              <a:bodyPr wrap="none" anchor="ctr"/>
              <a:lstStyle/>
              <a:p>
                <a:pPr algn="ctr"/>
                <a:endParaRPr lang="fr-FR" sz="2000">
                  <a:solidFill>
                    <a:srgbClr val="080808"/>
                  </a:solidFill>
                  <a:latin typeface="Times New Roman" pitchFamily="18" charset="0"/>
                </a:endParaRPr>
              </a:p>
            </p:txBody>
          </p:sp>
          <p:sp>
            <p:nvSpPr>
              <p:cNvPr id="163864" name="Oval 23"/>
              <p:cNvSpPr>
                <a:spLocks noChangeArrowheads="1"/>
              </p:cNvSpPr>
              <p:nvPr/>
            </p:nvSpPr>
            <p:spPr bwMode="auto">
              <a:xfrm>
                <a:off x="3197" y="1479"/>
                <a:ext cx="205" cy="203"/>
              </a:xfrm>
              <a:prstGeom prst="ellipse">
                <a:avLst/>
              </a:prstGeom>
              <a:solidFill>
                <a:srgbClr val="080808"/>
              </a:solidFill>
              <a:ln w="9525">
                <a:solidFill>
                  <a:schemeClr val="bg1"/>
                </a:solidFill>
                <a:round/>
                <a:headEnd/>
                <a:tailEnd/>
              </a:ln>
            </p:spPr>
            <p:txBody>
              <a:bodyPr wrap="none" anchor="ctr"/>
              <a:lstStyle/>
              <a:p>
                <a:pPr algn="ctr"/>
                <a:endParaRPr lang="fr-FR" sz="2000">
                  <a:solidFill>
                    <a:srgbClr val="080808"/>
                  </a:solidFill>
                  <a:latin typeface="Times New Roman" pitchFamily="18" charset="0"/>
                </a:endParaRPr>
              </a:p>
            </p:txBody>
          </p:sp>
        </p:grpSp>
        <p:sp>
          <p:nvSpPr>
            <p:cNvPr id="163861" name="Rectangle 24"/>
            <p:cNvSpPr>
              <a:spLocks noChangeArrowheads="1"/>
            </p:cNvSpPr>
            <p:nvPr/>
          </p:nvSpPr>
          <p:spPr bwMode="auto">
            <a:xfrm>
              <a:off x="2562" y="1344"/>
              <a:ext cx="953" cy="1224"/>
            </a:xfrm>
            <a:prstGeom prst="rect">
              <a:avLst/>
            </a:prstGeom>
            <a:noFill/>
            <a:ln w="9525">
              <a:solidFill>
                <a:schemeClr val="bg1"/>
              </a:solidFill>
              <a:miter lim="800000"/>
              <a:headEnd/>
              <a:tailEnd/>
            </a:ln>
          </p:spPr>
          <p:txBody>
            <a:bodyPr wrap="none" anchor="ctr"/>
            <a:lstStyle/>
            <a:p>
              <a:pPr algn="ctr"/>
              <a:endParaRPr lang="fr-FR"/>
            </a:p>
          </p:txBody>
        </p:sp>
      </p:grpSp>
      <p:grpSp>
        <p:nvGrpSpPr>
          <p:cNvPr id="231468" name="Group 44"/>
          <p:cNvGrpSpPr>
            <a:grpSpLocks/>
          </p:cNvGrpSpPr>
          <p:nvPr/>
        </p:nvGrpSpPr>
        <p:grpSpPr bwMode="auto">
          <a:xfrm>
            <a:off x="468313" y="2060575"/>
            <a:ext cx="1439862" cy="3563938"/>
            <a:chOff x="295" y="1298"/>
            <a:chExt cx="907" cy="2245"/>
          </a:xfrm>
        </p:grpSpPr>
        <p:sp>
          <p:nvSpPr>
            <p:cNvPr id="163856" name="Rectangle 13"/>
            <p:cNvSpPr>
              <a:spLocks noChangeArrowheads="1"/>
            </p:cNvSpPr>
            <p:nvPr/>
          </p:nvSpPr>
          <p:spPr bwMode="auto">
            <a:xfrm>
              <a:off x="295" y="1298"/>
              <a:ext cx="907" cy="1180"/>
            </a:xfrm>
            <a:prstGeom prst="rect">
              <a:avLst/>
            </a:prstGeom>
            <a:noFill/>
            <a:ln w="9525">
              <a:solidFill>
                <a:schemeClr val="bg1"/>
              </a:solidFill>
              <a:miter lim="800000"/>
              <a:headEnd/>
              <a:tailEnd/>
            </a:ln>
          </p:spPr>
          <p:txBody>
            <a:bodyPr wrap="none" anchor="ctr"/>
            <a:lstStyle/>
            <a:p>
              <a:pPr algn="ctr"/>
              <a:endParaRPr lang="fr-FR"/>
            </a:p>
          </p:txBody>
        </p:sp>
        <p:sp>
          <p:nvSpPr>
            <p:cNvPr id="163857" name="Text Box 26"/>
            <p:cNvSpPr txBox="1">
              <a:spLocks noChangeArrowheads="1"/>
            </p:cNvSpPr>
            <p:nvPr/>
          </p:nvSpPr>
          <p:spPr bwMode="auto">
            <a:xfrm>
              <a:off x="431" y="3249"/>
              <a:ext cx="590" cy="294"/>
            </a:xfrm>
            <a:prstGeom prst="rect">
              <a:avLst/>
            </a:prstGeom>
            <a:noFill/>
            <a:ln w="9525">
              <a:solidFill>
                <a:schemeClr val="bg1"/>
              </a:solidFill>
              <a:miter lim="800000"/>
              <a:headEnd/>
              <a:tailEnd/>
            </a:ln>
          </p:spPr>
          <p:txBody>
            <a:bodyPr>
              <a:spAutoFit/>
            </a:bodyPr>
            <a:lstStyle/>
            <a:p>
              <a:r>
                <a:rPr lang="fr-BE" sz="2400"/>
                <a:t>GnRH </a:t>
              </a:r>
              <a:endParaRPr lang="fr-FR" sz="2400"/>
            </a:p>
          </p:txBody>
        </p:sp>
        <p:sp>
          <p:nvSpPr>
            <p:cNvPr id="163858" name="Line 27"/>
            <p:cNvSpPr>
              <a:spLocks noChangeShapeType="1"/>
            </p:cNvSpPr>
            <p:nvPr/>
          </p:nvSpPr>
          <p:spPr bwMode="auto">
            <a:xfrm flipV="1">
              <a:off x="703" y="2478"/>
              <a:ext cx="0" cy="771"/>
            </a:xfrm>
            <a:prstGeom prst="line">
              <a:avLst/>
            </a:prstGeom>
            <a:noFill/>
            <a:ln w="9525">
              <a:solidFill>
                <a:schemeClr val="bg1"/>
              </a:solidFill>
              <a:round/>
              <a:headEnd/>
              <a:tailEnd type="triangle" w="med" len="med"/>
            </a:ln>
          </p:spPr>
          <p:txBody>
            <a:bodyPr/>
            <a:lstStyle/>
            <a:p>
              <a:endParaRPr lang="fr-FR"/>
            </a:p>
          </p:txBody>
        </p:sp>
      </p:grpSp>
      <p:sp>
        <p:nvSpPr>
          <p:cNvPr id="231456" name="Text Box 32"/>
          <p:cNvSpPr txBox="1">
            <a:spLocks noChangeArrowheads="1"/>
          </p:cNvSpPr>
          <p:nvPr/>
        </p:nvSpPr>
        <p:spPr bwMode="auto">
          <a:xfrm>
            <a:off x="6227763" y="5084763"/>
            <a:ext cx="1239837" cy="466725"/>
          </a:xfrm>
          <a:prstGeom prst="rect">
            <a:avLst/>
          </a:prstGeom>
          <a:noFill/>
          <a:ln w="9525">
            <a:solidFill>
              <a:srgbClr val="00FF00"/>
            </a:solidFill>
            <a:miter lim="800000"/>
            <a:headEnd/>
            <a:tailEnd/>
          </a:ln>
        </p:spPr>
        <p:txBody>
          <a:bodyPr wrap="none">
            <a:spAutoFit/>
          </a:bodyPr>
          <a:lstStyle/>
          <a:p>
            <a:r>
              <a:rPr lang="fr-BE" sz="2400">
                <a:solidFill>
                  <a:srgbClr val="00FF00"/>
                </a:solidFill>
              </a:rPr>
              <a:t>GnRH d9</a:t>
            </a:r>
            <a:endParaRPr lang="fr-FR" sz="2400">
              <a:solidFill>
                <a:srgbClr val="00FF00"/>
              </a:solidFill>
            </a:endParaRPr>
          </a:p>
        </p:txBody>
      </p:sp>
      <p:sp>
        <p:nvSpPr>
          <p:cNvPr id="231457" name="Line 33"/>
          <p:cNvSpPr>
            <a:spLocks noChangeShapeType="1"/>
          </p:cNvSpPr>
          <p:nvPr/>
        </p:nvSpPr>
        <p:spPr bwMode="auto">
          <a:xfrm>
            <a:off x="6659563" y="3284538"/>
            <a:ext cx="0" cy="1728787"/>
          </a:xfrm>
          <a:prstGeom prst="line">
            <a:avLst/>
          </a:prstGeom>
          <a:noFill/>
          <a:ln w="9525">
            <a:solidFill>
              <a:schemeClr val="bg1"/>
            </a:solidFill>
            <a:round/>
            <a:headEnd/>
            <a:tailEnd type="triangle" w="med" len="med"/>
          </a:ln>
        </p:spPr>
        <p:txBody>
          <a:bodyPr/>
          <a:lstStyle/>
          <a:p>
            <a:endParaRPr lang="fr-FR"/>
          </a:p>
        </p:txBody>
      </p:sp>
      <p:sp>
        <p:nvSpPr>
          <p:cNvPr id="231460" name="Text Box 36"/>
          <p:cNvSpPr txBox="1">
            <a:spLocks noChangeArrowheads="1"/>
          </p:cNvSpPr>
          <p:nvPr/>
        </p:nvSpPr>
        <p:spPr bwMode="auto">
          <a:xfrm>
            <a:off x="6227763" y="2781300"/>
            <a:ext cx="1071562" cy="466725"/>
          </a:xfrm>
          <a:prstGeom prst="rect">
            <a:avLst/>
          </a:prstGeom>
          <a:noFill/>
          <a:ln w="9525">
            <a:solidFill>
              <a:srgbClr val="FF0066"/>
            </a:solidFill>
            <a:miter lim="800000"/>
            <a:headEnd/>
            <a:tailEnd/>
          </a:ln>
        </p:spPr>
        <p:txBody>
          <a:bodyPr wrap="none">
            <a:spAutoFit/>
          </a:bodyPr>
          <a:lstStyle/>
          <a:p>
            <a:r>
              <a:rPr lang="fr-BE" sz="2400">
                <a:solidFill>
                  <a:srgbClr val="FF0066"/>
                </a:solidFill>
              </a:rPr>
              <a:t>Oestrus</a:t>
            </a:r>
            <a:endParaRPr lang="fr-FR" sz="2400">
              <a:solidFill>
                <a:srgbClr val="FF0066"/>
              </a:solidFill>
            </a:endParaRPr>
          </a:p>
        </p:txBody>
      </p:sp>
      <p:sp>
        <p:nvSpPr>
          <p:cNvPr id="231461" name="Line 37"/>
          <p:cNvSpPr>
            <a:spLocks noChangeShapeType="1"/>
          </p:cNvSpPr>
          <p:nvPr/>
        </p:nvSpPr>
        <p:spPr bwMode="auto">
          <a:xfrm>
            <a:off x="5940425" y="2997200"/>
            <a:ext cx="287338" cy="0"/>
          </a:xfrm>
          <a:prstGeom prst="line">
            <a:avLst/>
          </a:prstGeom>
          <a:noFill/>
          <a:ln w="9525">
            <a:solidFill>
              <a:schemeClr val="bg1"/>
            </a:solidFill>
            <a:round/>
            <a:headEnd/>
            <a:tailEnd type="triangle" w="med" len="med"/>
          </a:ln>
        </p:spPr>
        <p:txBody>
          <a:bodyPr/>
          <a:lstStyle/>
          <a:p>
            <a:endParaRPr lang="fr-FR"/>
          </a:p>
        </p:txBody>
      </p:sp>
      <p:grpSp>
        <p:nvGrpSpPr>
          <p:cNvPr id="231469" name="Group 45"/>
          <p:cNvGrpSpPr>
            <a:grpSpLocks/>
          </p:cNvGrpSpPr>
          <p:nvPr/>
        </p:nvGrpSpPr>
        <p:grpSpPr bwMode="auto">
          <a:xfrm>
            <a:off x="4356100" y="4005263"/>
            <a:ext cx="1336675" cy="1546225"/>
            <a:chOff x="2744" y="2523"/>
            <a:chExt cx="842" cy="974"/>
          </a:xfrm>
        </p:grpSpPr>
        <p:sp>
          <p:nvSpPr>
            <p:cNvPr id="163854" name="Text Box 35"/>
            <p:cNvSpPr txBox="1">
              <a:spLocks noChangeArrowheads="1"/>
            </p:cNvSpPr>
            <p:nvPr/>
          </p:nvSpPr>
          <p:spPr bwMode="auto">
            <a:xfrm>
              <a:off x="2744" y="3203"/>
              <a:ext cx="842" cy="294"/>
            </a:xfrm>
            <a:prstGeom prst="rect">
              <a:avLst/>
            </a:prstGeom>
            <a:noFill/>
            <a:ln w="9525">
              <a:solidFill>
                <a:srgbClr val="00FF00"/>
              </a:solidFill>
              <a:miter lim="800000"/>
              <a:headEnd/>
              <a:tailEnd/>
            </a:ln>
          </p:spPr>
          <p:txBody>
            <a:bodyPr wrap="none">
              <a:spAutoFit/>
            </a:bodyPr>
            <a:lstStyle/>
            <a:p>
              <a:r>
                <a:rPr lang="fr-BE" sz="2400">
                  <a:solidFill>
                    <a:srgbClr val="00FF00"/>
                  </a:solidFill>
                </a:rPr>
                <a:t>PGF2a d7</a:t>
              </a:r>
              <a:endParaRPr lang="fr-FR" sz="2400">
                <a:solidFill>
                  <a:srgbClr val="00FF00"/>
                </a:solidFill>
              </a:endParaRPr>
            </a:p>
          </p:txBody>
        </p:sp>
        <p:sp>
          <p:nvSpPr>
            <p:cNvPr id="163855" name="Line 38"/>
            <p:cNvSpPr>
              <a:spLocks noChangeShapeType="1"/>
            </p:cNvSpPr>
            <p:nvPr/>
          </p:nvSpPr>
          <p:spPr bwMode="auto">
            <a:xfrm flipV="1">
              <a:off x="3152" y="2523"/>
              <a:ext cx="0" cy="635"/>
            </a:xfrm>
            <a:prstGeom prst="line">
              <a:avLst/>
            </a:prstGeom>
            <a:noFill/>
            <a:ln w="9525">
              <a:solidFill>
                <a:schemeClr val="bg1"/>
              </a:solidFill>
              <a:round/>
              <a:headEnd/>
              <a:tailEnd type="triangle" w="med" len="med"/>
            </a:ln>
          </p:spPr>
          <p:txBody>
            <a:bodyPr/>
            <a:lstStyle/>
            <a:p>
              <a:endParaRPr lang="fr-FR"/>
            </a:p>
          </p:txBody>
        </p:sp>
      </p:grpSp>
      <p:sp>
        <p:nvSpPr>
          <p:cNvPr id="231466" name="Text Box 42"/>
          <p:cNvSpPr txBox="1">
            <a:spLocks noChangeArrowheads="1"/>
          </p:cNvSpPr>
          <p:nvPr/>
        </p:nvSpPr>
        <p:spPr bwMode="auto">
          <a:xfrm>
            <a:off x="7524750" y="2781300"/>
            <a:ext cx="1141413" cy="466725"/>
          </a:xfrm>
          <a:prstGeom prst="rect">
            <a:avLst/>
          </a:prstGeom>
          <a:noFill/>
          <a:ln w="9525">
            <a:solidFill>
              <a:schemeClr val="bg1"/>
            </a:solidFill>
            <a:miter lim="800000"/>
            <a:headEnd/>
            <a:tailEnd/>
          </a:ln>
        </p:spPr>
        <p:txBody>
          <a:bodyPr wrap="none">
            <a:spAutoFit/>
          </a:bodyPr>
          <a:lstStyle/>
          <a:p>
            <a:r>
              <a:rPr lang="fr-BE" sz="2400"/>
              <a:t>TAI 16 h</a:t>
            </a:r>
            <a:endParaRPr lang="fr-FR" sz="2400"/>
          </a:p>
        </p:txBody>
      </p:sp>
      <p:sp>
        <p:nvSpPr>
          <p:cNvPr id="231467" name="Line 43"/>
          <p:cNvSpPr>
            <a:spLocks noChangeShapeType="1"/>
          </p:cNvSpPr>
          <p:nvPr/>
        </p:nvSpPr>
        <p:spPr bwMode="auto">
          <a:xfrm>
            <a:off x="7308850" y="2997200"/>
            <a:ext cx="215900" cy="0"/>
          </a:xfrm>
          <a:prstGeom prst="line">
            <a:avLst/>
          </a:prstGeom>
          <a:noFill/>
          <a:ln w="9525">
            <a:solidFill>
              <a:schemeClr val="bg1"/>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4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14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14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14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1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6" grpId="0" animBg="1"/>
      <p:bldP spid="231456" grpId="0" animBg="1"/>
      <p:bldP spid="231457" grpId="0" animBg="1"/>
      <p:bldP spid="231460" grpId="0" animBg="1"/>
      <p:bldP spid="231461" grpId="0" animBg="1"/>
      <p:bldP spid="231466" grpId="0" animBg="1"/>
      <p:bldP spid="2314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p:cNvSpPr>
          <p:nvPr>
            <p:ph type="title" idx="4294967295"/>
          </p:nvPr>
        </p:nvSpPr>
        <p:spPr>
          <a:xfrm>
            <a:off x="468313" y="2636838"/>
            <a:ext cx="8351837" cy="1295400"/>
          </a:xfrm>
          <a:solidFill>
            <a:srgbClr val="5F5F5F"/>
          </a:solidFill>
        </p:spPr>
        <p:txBody>
          <a:bodyPr/>
          <a:lstStyle/>
          <a:p>
            <a:r>
              <a:rPr lang="fr-BE" sz="4000" smtClean="0">
                <a:solidFill>
                  <a:schemeClr val="bg2"/>
                </a:solidFill>
              </a:rPr>
              <a:t>Different periods before and after calving</a:t>
            </a:r>
            <a:endParaRPr lang="fr-FR" sz="4000" smtClean="0">
              <a:solidFill>
                <a:schemeClr val="bg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Rectangle 2"/>
          <p:cNvSpPr>
            <a:spLocks noGrp="1"/>
          </p:cNvSpPr>
          <p:nvPr>
            <p:ph type="title"/>
          </p:nvPr>
        </p:nvSpPr>
        <p:spPr>
          <a:xfrm>
            <a:off x="457200" y="274638"/>
            <a:ext cx="6707188" cy="777875"/>
          </a:xfrm>
        </p:spPr>
        <p:txBody>
          <a:bodyPr/>
          <a:lstStyle/>
          <a:p>
            <a:r>
              <a:rPr lang="fr-BE" smtClean="0"/>
              <a:t>Treatment of cysts with Ovsynch protocol</a:t>
            </a:r>
            <a:endParaRPr lang="fr-FR" smtClean="0"/>
          </a:p>
        </p:txBody>
      </p:sp>
      <p:sp>
        <p:nvSpPr>
          <p:cNvPr id="232451" name="Rectangle 3"/>
          <p:cNvSpPr>
            <a:spLocks noChangeArrowheads="1"/>
          </p:cNvSpPr>
          <p:nvPr/>
        </p:nvSpPr>
        <p:spPr bwMode="auto">
          <a:xfrm>
            <a:off x="6875463" y="2854325"/>
            <a:ext cx="1647825" cy="1042988"/>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400">
                <a:solidFill>
                  <a:srgbClr val="000066"/>
                </a:solidFill>
              </a:rPr>
              <a:t>16 – 24 h</a:t>
            </a:r>
            <a:endParaRPr lang="fr-FR" sz="2400">
              <a:solidFill>
                <a:srgbClr val="000066"/>
              </a:solidFill>
            </a:endParaRPr>
          </a:p>
        </p:txBody>
      </p:sp>
      <p:sp>
        <p:nvSpPr>
          <p:cNvPr id="232452" name="Text Box 4"/>
          <p:cNvSpPr txBox="1">
            <a:spLocks noChangeArrowheads="1"/>
          </p:cNvSpPr>
          <p:nvPr/>
        </p:nvSpPr>
        <p:spPr bwMode="auto">
          <a:xfrm>
            <a:off x="7431088" y="1595438"/>
            <a:ext cx="420687" cy="457200"/>
          </a:xfrm>
          <a:prstGeom prst="rect">
            <a:avLst/>
          </a:prstGeom>
          <a:noFill/>
          <a:ln w="9525">
            <a:noFill/>
            <a:miter lim="800000"/>
            <a:headEnd/>
            <a:tailEnd/>
          </a:ln>
        </p:spPr>
        <p:txBody>
          <a:bodyPr wrap="none">
            <a:spAutoFit/>
          </a:bodyPr>
          <a:lstStyle/>
          <a:p>
            <a:pPr eaLnBrk="0" hangingPunct="0"/>
            <a:r>
              <a:rPr lang="fr-BE" sz="2400"/>
              <a:t>AI</a:t>
            </a:r>
            <a:endParaRPr lang="fr-FR" sz="2400"/>
          </a:p>
        </p:txBody>
      </p:sp>
      <p:sp>
        <p:nvSpPr>
          <p:cNvPr id="232453" name="Line 5"/>
          <p:cNvSpPr>
            <a:spLocks noChangeShapeType="1"/>
          </p:cNvSpPr>
          <p:nvPr/>
        </p:nvSpPr>
        <p:spPr bwMode="auto">
          <a:xfrm flipV="1">
            <a:off x="7723188" y="2254250"/>
            <a:ext cx="0" cy="546100"/>
          </a:xfrm>
          <a:prstGeom prst="line">
            <a:avLst/>
          </a:prstGeom>
          <a:noFill/>
          <a:ln w="9525">
            <a:solidFill>
              <a:schemeClr val="bg1"/>
            </a:solidFill>
            <a:round/>
            <a:headEnd/>
            <a:tailEnd type="triangle" w="med" len="med"/>
          </a:ln>
        </p:spPr>
        <p:txBody>
          <a:bodyPr/>
          <a:lstStyle/>
          <a:p>
            <a:endParaRPr lang="fr-FR"/>
          </a:p>
        </p:txBody>
      </p:sp>
      <p:grpSp>
        <p:nvGrpSpPr>
          <p:cNvPr id="164869" name="Group 6"/>
          <p:cNvGrpSpPr>
            <a:grpSpLocks/>
          </p:cNvGrpSpPr>
          <p:nvPr/>
        </p:nvGrpSpPr>
        <p:grpSpPr bwMode="auto">
          <a:xfrm>
            <a:off x="1835150" y="2852738"/>
            <a:ext cx="5051425" cy="1044575"/>
            <a:chOff x="1066" y="1887"/>
            <a:chExt cx="3182" cy="658"/>
          </a:xfrm>
        </p:grpSpPr>
        <p:sp>
          <p:nvSpPr>
            <p:cNvPr id="164890" name="Rectangle 7"/>
            <p:cNvSpPr>
              <a:spLocks noChangeArrowheads="1"/>
            </p:cNvSpPr>
            <p:nvPr/>
          </p:nvSpPr>
          <p:spPr bwMode="auto">
            <a:xfrm>
              <a:off x="1371" y="1887"/>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4891" name="Rectangle 8"/>
            <p:cNvSpPr>
              <a:spLocks noChangeArrowheads="1"/>
            </p:cNvSpPr>
            <p:nvPr/>
          </p:nvSpPr>
          <p:spPr bwMode="auto">
            <a:xfrm>
              <a:off x="1695" y="1887"/>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4892" name="Rectangle 9"/>
            <p:cNvSpPr>
              <a:spLocks noChangeArrowheads="1"/>
            </p:cNvSpPr>
            <p:nvPr/>
          </p:nvSpPr>
          <p:spPr bwMode="auto">
            <a:xfrm>
              <a:off x="2020" y="1887"/>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4893" name="Rectangle 10"/>
            <p:cNvSpPr>
              <a:spLocks noChangeArrowheads="1"/>
            </p:cNvSpPr>
            <p:nvPr/>
          </p:nvSpPr>
          <p:spPr bwMode="auto">
            <a:xfrm>
              <a:off x="2344" y="1887"/>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4894" name="Rectangle 11"/>
            <p:cNvSpPr>
              <a:spLocks noChangeArrowheads="1"/>
            </p:cNvSpPr>
            <p:nvPr/>
          </p:nvSpPr>
          <p:spPr bwMode="auto">
            <a:xfrm>
              <a:off x="2668" y="1887"/>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4895" name="Rectangle 12"/>
            <p:cNvSpPr>
              <a:spLocks noChangeArrowheads="1"/>
            </p:cNvSpPr>
            <p:nvPr/>
          </p:nvSpPr>
          <p:spPr bwMode="auto">
            <a:xfrm>
              <a:off x="2993" y="1887"/>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4896" name="Rectangle 13"/>
            <p:cNvSpPr>
              <a:spLocks noChangeArrowheads="1"/>
            </p:cNvSpPr>
            <p:nvPr/>
          </p:nvSpPr>
          <p:spPr bwMode="auto">
            <a:xfrm>
              <a:off x="3606" y="1888"/>
              <a:ext cx="324"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chemeClr val="tx1"/>
                </a:solidFill>
              </a:endParaRPr>
            </a:p>
          </p:txBody>
        </p:sp>
        <p:sp>
          <p:nvSpPr>
            <p:cNvPr id="164897" name="Rectangle 14"/>
            <p:cNvSpPr>
              <a:spLocks noChangeArrowheads="1"/>
            </p:cNvSpPr>
            <p:nvPr/>
          </p:nvSpPr>
          <p:spPr bwMode="auto">
            <a:xfrm>
              <a:off x="3288" y="1888"/>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rgbClr val="000066"/>
                </a:solidFill>
              </a:endParaRPr>
            </a:p>
          </p:txBody>
        </p:sp>
        <p:sp>
          <p:nvSpPr>
            <p:cNvPr id="164898" name="Rectangle 15"/>
            <p:cNvSpPr>
              <a:spLocks noChangeArrowheads="1"/>
            </p:cNvSpPr>
            <p:nvPr/>
          </p:nvSpPr>
          <p:spPr bwMode="auto">
            <a:xfrm>
              <a:off x="3923" y="1888"/>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rgbClr val="000066"/>
                </a:solidFill>
              </a:endParaRPr>
            </a:p>
          </p:txBody>
        </p:sp>
        <p:sp>
          <p:nvSpPr>
            <p:cNvPr id="164899" name="Rectangle 16"/>
            <p:cNvSpPr>
              <a:spLocks noChangeArrowheads="1"/>
            </p:cNvSpPr>
            <p:nvPr/>
          </p:nvSpPr>
          <p:spPr bwMode="auto">
            <a:xfrm>
              <a:off x="1066" y="1888"/>
              <a:ext cx="325" cy="657"/>
            </a:xfrm>
            <a:prstGeom prst="rect">
              <a:avLst/>
            </a:prstGeom>
            <a:solidFill>
              <a:srgbClr val="99CCFF"/>
            </a:solidFill>
            <a:ln w="28575">
              <a:solidFill>
                <a:srgbClr val="A50021"/>
              </a:solidFill>
              <a:miter lim="800000"/>
              <a:headEnd/>
              <a:tailEnd/>
            </a:ln>
          </p:spPr>
          <p:txBody>
            <a:bodyPr wrap="none" anchor="ctr"/>
            <a:lstStyle/>
            <a:p>
              <a:pPr eaLnBrk="0" hangingPunct="0"/>
              <a:endParaRPr lang="fr-BE" sz="2400">
                <a:solidFill>
                  <a:srgbClr val="000066"/>
                </a:solidFill>
              </a:endParaRPr>
            </a:p>
          </p:txBody>
        </p:sp>
      </p:grpSp>
      <p:grpSp>
        <p:nvGrpSpPr>
          <p:cNvPr id="232465" name="Group 17"/>
          <p:cNvGrpSpPr>
            <a:grpSpLocks/>
          </p:cNvGrpSpPr>
          <p:nvPr/>
        </p:nvGrpSpPr>
        <p:grpSpPr bwMode="auto">
          <a:xfrm>
            <a:off x="1690688" y="3070225"/>
            <a:ext cx="944562" cy="2000250"/>
            <a:chOff x="975" y="2024"/>
            <a:chExt cx="595" cy="1260"/>
          </a:xfrm>
        </p:grpSpPr>
        <p:sp>
          <p:nvSpPr>
            <p:cNvPr id="164887" name="Text Box 18"/>
            <p:cNvSpPr txBox="1">
              <a:spLocks noChangeArrowheads="1"/>
            </p:cNvSpPr>
            <p:nvPr/>
          </p:nvSpPr>
          <p:spPr bwMode="auto">
            <a:xfrm>
              <a:off x="975" y="2991"/>
              <a:ext cx="595" cy="293"/>
            </a:xfrm>
            <a:prstGeom prst="rect">
              <a:avLst/>
            </a:prstGeom>
            <a:noFill/>
            <a:ln w="9525">
              <a:solidFill>
                <a:schemeClr val="bg1"/>
              </a:solidFill>
              <a:miter lim="800000"/>
              <a:headEnd/>
              <a:tailEnd/>
            </a:ln>
          </p:spPr>
          <p:txBody>
            <a:bodyPr>
              <a:spAutoFit/>
            </a:bodyPr>
            <a:lstStyle/>
            <a:p>
              <a:pPr eaLnBrk="0" hangingPunct="0"/>
              <a:r>
                <a:rPr lang="fr-FR" sz="2400">
                  <a:solidFill>
                    <a:srgbClr val="0099FF"/>
                  </a:solidFill>
                </a:rPr>
                <a:t>GnRH</a:t>
              </a:r>
            </a:p>
          </p:txBody>
        </p:sp>
        <p:sp>
          <p:nvSpPr>
            <p:cNvPr id="164888" name="Text Box 19"/>
            <p:cNvSpPr txBox="1">
              <a:spLocks noChangeArrowheads="1"/>
            </p:cNvSpPr>
            <p:nvPr/>
          </p:nvSpPr>
          <p:spPr bwMode="auto">
            <a:xfrm>
              <a:off x="1111" y="2024"/>
              <a:ext cx="202" cy="275"/>
            </a:xfrm>
            <a:prstGeom prst="rect">
              <a:avLst/>
            </a:prstGeom>
            <a:noFill/>
            <a:ln w="9525">
              <a:solidFill>
                <a:schemeClr val="bg1"/>
              </a:solidFill>
              <a:miter lim="800000"/>
              <a:headEnd/>
              <a:tailEnd/>
            </a:ln>
          </p:spPr>
          <p:txBody>
            <a:bodyPr wrap="none">
              <a:spAutoFit/>
            </a:bodyPr>
            <a:lstStyle/>
            <a:p>
              <a:pPr eaLnBrk="0" hangingPunct="0"/>
              <a:r>
                <a:rPr lang="fr-BE" sz="2200">
                  <a:solidFill>
                    <a:srgbClr val="000066"/>
                  </a:solidFill>
                </a:rPr>
                <a:t>0</a:t>
              </a:r>
              <a:endParaRPr lang="fr-FR" sz="2200">
                <a:solidFill>
                  <a:srgbClr val="000066"/>
                </a:solidFill>
              </a:endParaRPr>
            </a:p>
          </p:txBody>
        </p:sp>
        <p:sp>
          <p:nvSpPr>
            <p:cNvPr id="164889" name="Line 20"/>
            <p:cNvSpPr>
              <a:spLocks noChangeShapeType="1"/>
            </p:cNvSpPr>
            <p:nvPr/>
          </p:nvSpPr>
          <p:spPr bwMode="auto">
            <a:xfrm>
              <a:off x="1247" y="2523"/>
              <a:ext cx="0" cy="453"/>
            </a:xfrm>
            <a:prstGeom prst="line">
              <a:avLst/>
            </a:prstGeom>
            <a:noFill/>
            <a:ln w="9525">
              <a:solidFill>
                <a:schemeClr val="bg1"/>
              </a:solidFill>
              <a:round/>
              <a:headEnd/>
              <a:tailEnd type="triangle" w="med" len="med"/>
            </a:ln>
          </p:spPr>
          <p:txBody>
            <a:bodyPr/>
            <a:lstStyle/>
            <a:p>
              <a:endParaRPr lang="fr-FR"/>
            </a:p>
          </p:txBody>
        </p:sp>
      </p:grpSp>
      <p:grpSp>
        <p:nvGrpSpPr>
          <p:cNvPr id="232469" name="Group 21"/>
          <p:cNvGrpSpPr>
            <a:grpSpLocks/>
          </p:cNvGrpSpPr>
          <p:nvPr/>
        </p:nvGrpSpPr>
        <p:grpSpPr bwMode="auto">
          <a:xfrm>
            <a:off x="5075238" y="3070225"/>
            <a:ext cx="987425" cy="1976438"/>
            <a:chOff x="3107" y="2024"/>
            <a:chExt cx="622" cy="1245"/>
          </a:xfrm>
        </p:grpSpPr>
        <p:sp>
          <p:nvSpPr>
            <p:cNvPr id="164884" name="Text Box 22"/>
            <p:cNvSpPr txBox="1">
              <a:spLocks noChangeArrowheads="1"/>
            </p:cNvSpPr>
            <p:nvPr/>
          </p:nvSpPr>
          <p:spPr bwMode="auto">
            <a:xfrm>
              <a:off x="3334" y="2024"/>
              <a:ext cx="324" cy="275"/>
            </a:xfrm>
            <a:prstGeom prst="rect">
              <a:avLst/>
            </a:prstGeom>
            <a:noFill/>
            <a:ln w="9525">
              <a:solidFill>
                <a:schemeClr val="bg1"/>
              </a:solidFill>
              <a:miter lim="800000"/>
              <a:headEnd/>
              <a:tailEnd/>
            </a:ln>
          </p:spPr>
          <p:txBody>
            <a:bodyPr>
              <a:spAutoFit/>
            </a:bodyPr>
            <a:lstStyle/>
            <a:p>
              <a:pPr eaLnBrk="0" hangingPunct="0"/>
              <a:r>
                <a:rPr lang="fr-BE" sz="2200">
                  <a:solidFill>
                    <a:srgbClr val="000066"/>
                  </a:solidFill>
                </a:rPr>
                <a:t>7</a:t>
              </a:r>
              <a:endParaRPr lang="fr-FR" sz="2400">
                <a:solidFill>
                  <a:srgbClr val="000066"/>
                </a:solidFill>
              </a:endParaRPr>
            </a:p>
          </p:txBody>
        </p:sp>
        <p:sp>
          <p:nvSpPr>
            <p:cNvPr id="164885" name="Rectangle 23"/>
            <p:cNvSpPr>
              <a:spLocks noChangeArrowheads="1"/>
            </p:cNvSpPr>
            <p:nvPr/>
          </p:nvSpPr>
          <p:spPr bwMode="auto">
            <a:xfrm>
              <a:off x="3107" y="2976"/>
              <a:ext cx="622" cy="293"/>
            </a:xfrm>
            <a:prstGeom prst="rect">
              <a:avLst/>
            </a:prstGeom>
            <a:noFill/>
            <a:ln w="9525">
              <a:solidFill>
                <a:schemeClr val="bg1"/>
              </a:solidFill>
              <a:miter lim="800000"/>
              <a:headEnd/>
              <a:tailEnd/>
            </a:ln>
          </p:spPr>
          <p:txBody>
            <a:bodyPr wrap="none">
              <a:spAutoFit/>
            </a:bodyPr>
            <a:lstStyle/>
            <a:p>
              <a:pPr eaLnBrk="0" hangingPunct="0"/>
              <a:r>
                <a:rPr lang="fr-FR" sz="2400">
                  <a:solidFill>
                    <a:srgbClr val="0099FF"/>
                  </a:solidFill>
                </a:rPr>
                <a:t>PGF2a</a:t>
              </a:r>
            </a:p>
          </p:txBody>
        </p:sp>
        <p:sp>
          <p:nvSpPr>
            <p:cNvPr id="164886" name="Line 24"/>
            <p:cNvSpPr>
              <a:spLocks noChangeShapeType="1"/>
            </p:cNvSpPr>
            <p:nvPr/>
          </p:nvSpPr>
          <p:spPr bwMode="auto">
            <a:xfrm>
              <a:off x="3424" y="2523"/>
              <a:ext cx="0" cy="453"/>
            </a:xfrm>
            <a:prstGeom prst="line">
              <a:avLst/>
            </a:prstGeom>
            <a:noFill/>
            <a:ln w="9525">
              <a:solidFill>
                <a:schemeClr val="bg1"/>
              </a:solidFill>
              <a:round/>
              <a:headEnd/>
              <a:tailEnd type="triangle" w="med" len="med"/>
            </a:ln>
          </p:spPr>
          <p:txBody>
            <a:bodyPr/>
            <a:lstStyle/>
            <a:p>
              <a:endParaRPr lang="fr-FR"/>
            </a:p>
          </p:txBody>
        </p:sp>
      </p:grpSp>
      <p:grpSp>
        <p:nvGrpSpPr>
          <p:cNvPr id="232473" name="Group 25"/>
          <p:cNvGrpSpPr>
            <a:grpSpLocks/>
          </p:cNvGrpSpPr>
          <p:nvPr/>
        </p:nvGrpSpPr>
        <p:grpSpPr bwMode="auto">
          <a:xfrm>
            <a:off x="6299200" y="3070225"/>
            <a:ext cx="890588" cy="1978025"/>
            <a:chOff x="3878" y="2024"/>
            <a:chExt cx="561" cy="1246"/>
          </a:xfrm>
        </p:grpSpPr>
        <p:sp>
          <p:nvSpPr>
            <p:cNvPr id="164881" name="Text Box 26"/>
            <p:cNvSpPr txBox="1">
              <a:spLocks noChangeArrowheads="1"/>
            </p:cNvSpPr>
            <p:nvPr/>
          </p:nvSpPr>
          <p:spPr bwMode="auto">
            <a:xfrm>
              <a:off x="3969" y="2024"/>
              <a:ext cx="414" cy="275"/>
            </a:xfrm>
            <a:prstGeom prst="rect">
              <a:avLst/>
            </a:prstGeom>
            <a:noFill/>
            <a:ln w="9525">
              <a:solidFill>
                <a:schemeClr val="bg1"/>
              </a:solidFill>
              <a:miter lim="800000"/>
              <a:headEnd/>
              <a:tailEnd/>
            </a:ln>
          </p:spPr>
          <p:txBody>
            <a:bodyPr>
              <a:spAutoFit/>
            </a:bodyPr>
            <a:lstStyle/>
            <a:p>
              <a:pPr eaLnBrk="0" hangingPunct="0"/>
              <a:r>
                <a:rPr lang="fr-BE" sz="2200">
                  <a:solidFill>
                    <a:srgbClr val="000066"/>
                  </a:solidFill>
                </a:rPr>
                <a:t>9</a:t>
              </a:r>
              <a:endParaRPr lang="fr-FR" sz="2400">
                <a:solidFill>
                  <a:srgbClr val="000066"/>
                </a:solidFill>
              </a:endParaRPr>
            </a:p>
          </p:txBody>
        </p:sp>
        <p:sp>
          <p:nvSpPr>
            <p:cNvPr id="164882" name="Rectangle 27"/>
            <p:cNvSpPr>
              <a:spLocks noChangeArrowheads="1"/>
            </p:cNvSpPr>
            <p:nvPr/>
          </p:nvSpPr>
          <p:spPr bwMode="auto">
            <a:xfrm>
              <a:off x="3878" y="2976"/>
              <a:ext cx="561" cy="294"/>
            </a:xfrm>
            <a:prstGeom prst="rect">
              <a:avLst/>
            </a:prstGeom>
            <a:noFill/>
            <a:ln w="9525">
              <a:solidFill>
                <a:schemeClr val="bg1"/>
              </a:solidFill>
              <a:miter lim="800000"/>
              <a:headEnd/>
              <a:tailEnd/>
            </a:ln>
          </p:spPr>
          <p:txBody>
            <a:bodyPr wrap="none">
              <a:spAutoFit/>
            </a:bodyPr>
            <a:lstStyle/>
            <a:p>
              <a:pPr eaLnBrk="0" hangingPunct="0"/>
              <a:r>
                <a:rPr lang="fr-FR" sz="2400">
                  <a:solidFill>
                    <a:srgbClr val="0099FF"/>
                  </a:solidFill>
                </a:rPr>
                <a:t>GnRH</a:t>
              </a:r>
            </a:p>
          </p:txBody>
        </p:sp>
        <p:sp>
          <p:nvSpPr>
            <p:cNvPr id="164883" name="Line 28"/>
            <p:cNvSpPr>
              <a:spLocks noChangeShapeType="1"/>
            </p:cNvSpPr>
            <p:nvPr/>
          </p:nvSpPr>
          <p:spPr bwMode="auto">
            <a:xfrm>
              <a:off x="4105" y="2523"/>
              <a:ext cx="0" cy="453"/>
            </a:xfrm>
            <a:prstGeom prst="line">
              <a:avLst/>
            </a:prstGeom>
            <a:noFill/>
            <a:ln w="9525">
              <a:solidFill>
                <a:schemeClr val="bg1"/>
              </a:solidFill>
              <a:round/>
              <a:headEnd/>
              <a:tailEnd type="triangle" w="med" len="med"/>
            </a:ln>
          </p:spPr>
          <p:txBody>
            <a:bodyPr/>
            <a:lstStyle/>
            <a:p>
              <a:endParaRPr lang="fr-FR"/>
            </a:p>
          </p:txBody>
        </p:sp>
      </p:grpSp>
      <p:grpSp>
        <p:nvGrpSpPr>
          <p:cNvPr id="164873" name="Group 29"/>
          <p:cNvGrpSpPr>
            <a:grpSpLocks/>
          </p:cNvGrpSpPr>
          <p:nvPr/>
        </p:nvGrpSpPr>
        <p:grpSpPr bwMode="auto">
          <a:xfrm>
            <a:off x="684213" y="2565400"/>
            <a:ext cx="935037" cy="647700"/>
            <a:chOff x="3470" y="890"/>
            <a:chExt cx="1179" cy="862"/>
          </a:xfrm>
        </p:grpSpPr>
        <p:sp>
          <p:nvSpPr>
            <p:cNvPr id="164877" name="Freeform 30"/>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grpSp>
          <p:nvGrpSpPr>
            <p:cNvPr id="164878" name="Group 31"/>
            <p:cNvGrpSpPr>
              <a:grpSpLocks/>
            </p:cNvGrpSpPr>
            <p:nvPr/>
          </p:nvGrpSpPr>
          <p:grpSpPr bwMode="auto">
            <a:xfrm>
              <a:off x="3878" y="981"/>
              <a:ext cx="771" cy="771"/>
              <a:chOff x="3288" y="1661"/>
              <a:chExt cx="726" cy="726"/>
            </a:xfrm>
          </p:grpSpPr>
          <p:sp>
            <p:nvSpPr>
              <p:cNvPr id="164879" name="Oval 32"/>
              <p:cNvSpPr>
                <a:spLocks noChangeArrowheads="1"/>
              </p:cNvSpPr>
              <p:nvPr/>
            </p:nvSpPr>
            <p:spPr bwMode="auto">
              <a:xfrm>
                <a:off x="3288" y="1661"/>
                <a:ext cx="726" cy="726"/>
              </a:xfrm>
              <a:prstGeom prst="ellipse">
                <a:avLst/>
              </a:prstGeom>
              <a:solidFill>
                <a:srgbClr val="FFFF00"/>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sp>
            <p:nvSpPr>
              <p:cNvPr id="164880" name="Oval 33"/>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p>
                <a:pPr algn="ctr"/>
                <a:endParaRPr lang="fr-FR" sz="2000">
                  <a:solidFill>
                    <a:srgbClr val="080808"/>
                  </a:solidFill>
                  <a:latin typeface="Times New Roman" pitchFamily="18" charset="0"/>
                </a:endParaRPr>
              </a:p>
            </p:txBody>
          </p:sp>
        </p:grpSp>
      </p:grpSp>
      <p:grpSp>
        <p:nvGrpSpPr>
          <p:cNvPr id="164874" name="Group 34"/>
          <p:cNvGrpSpPr>
            <a:grpSpLocks/>
          </p:cNvGrpSpPr>
          <p:nvPr/>
        </p:nvGrpSpPr>
        <p:grpSpPr bwMode="auto">
          <a:xfrm>
            <a:off x="755650" y="3429000"/>
            <a:ext cx="792163" cy="576263"/>
            <a:chOff x="748" y="890"/>
            <a:chExt cx="1170" cy="832"/>
          </a:xfrm>
        </p:grpSpPr>
        <p:sp>
          <p:nvSpPr>
            <p:cNvPr id="164875" name="Freeform 35"/>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fr-FR"/>
            </a:p>
          </p:txBody>
        </p:sp>
        <p:sp>
          <p:nvSpPr>
            <p:cNvPr id="164876" name="Oval 36"/>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p>
              <a:pPr algn="ctr"/>
              <a:endParaRPr lang="fr-FR" sz="2000">
                <a:solidFill>
                  <a:srgbClr val="080808"/>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4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24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4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animBg="1"/>
      <p:bldP spid="232452" grpId="0"/>
      <p:bldP spid="2324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p:cNvSpPr>
          <p:nvPr>
            <p:ph type="title"/>
          </p:nvPr>
        </p:nvSpPr>
        <p:spPr/>
        <p:txBody>
          <a:bodyPr/>
          <a:lstStyle/>
          <a:p>
            <a:r>
              <a:rPr lang="fr-BE" sz="2800" smtClean="0"/>
              <a:t>Comparison of hormal treatments of cysts</a:t>
            </a:r>
            <a:br>
              <a:rPr lang="fr-BE" sz="2800" smtClean="0"/>
            </a:br>
            <a:r>
              <a:rPr lang="fr-BE" sz="2000" smtClean="0"/>
              <a:t>(Hanzen et al. Ann.Med.Vet. 2008)</a:t>
            </a:r>
            <a:endParaRPr lang="fr-FR" sz="2000" smtClean="0"/>
          </a:p>
        </p:txBody>
      </p:sp>
      <p:graphicFrame>
        <p:nvGraphicFramePr>
          <p:cNvPr id="88100" name="Group 36"/>
          <p:cNvGraphicFramePr>
            <a:graphicFrameLocks noGrp="1"/>
          </p:cNvGraphicFramePr>
          <p:nvPr>
            <p:ph idx="4294967295"/>
          </p:nvPr>
        </p:nvGraphicFramePr>
        <p:xfrm>
          <a:off x="539750" y="1844675"/>
          <a:ext cx="7993063" cy="3744913"/>
        </p:xfrm>
        <a:graphic>
          <a:graphicData uri="http://schemas.openxmlformats.org/drawingml/2006/table">
            <a:tbl>
              <a:tblPr/>
              <a:tblGrid>
                <a:gridCol w="4151313"/>
                <a:gridCol w="2071687"/>
                <a:gridCol w="1770063"/>
              </a:tblGrid>
              <a:tr h="630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BE" sz="2600" b="0" i="0" u="none" strike="noStrike" cap="none" normalizeH="0" baseline="0" smtClean="0">
                          <a:ln>
                            <a:noFill/>
                          </a:ln>
                          <a:solidFill>
                            <a:srgbClr val="FFFF00"/>
                          </a:solidFill>
                          <a:effectLst/>
                          <a:latin typeface="Arial Narrow" pitchFamily="34" charset="0"/>
                        </a:rPr>
                        <a:t>Traitement </a:t>
                      </a:r>
                      <a:endParaRPr kumimoji="0" lang="fr-FR" sz="2600" b="0" i="0" u="none" strike="noStrike" cap="none" normalizeH="0" baseline="0" smtClean="0">
                        <a:ln>
                          <a:noFill/>
                        </a:ln>
                        <a:solidFill>
                          <a:srgbClr val="FFFF00"/>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600" b="0" i="0" u="none" strike="noStrike" cap="none" normalizeH="0" baseline="0" smtClean="0">
                          <a:ln>
                            <a:noFill/>
                          </a:ln>
                          <a:solidFill>
                            <a:srgbClr val="FFFF00"/>
                          </a:solidFill>
                          <a:effectLst/>
                          <a:latin typeface="Arial Narrow" pitchFamily="34" charset="0"/>
                        </a:rPr>
                        <a:t>N</a:t>
                      </a:r>
                      <a:endParaRPr kumimoji="0" lang="fr-FR" sz="2600" b="0" i="0" u="none" strike="noStrike" cap="none" normalizeH="0" baseline="0" smtClean="0">
                        <a:ln>
                          <a:noFill/>
                        </a:ln>
                        <a:solidFill>
                          <a:srgbClr val="FFFF00"/>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600" b="0" i="0" u="none" strike="noStrike" cap="none" normalizeH="0" baseline="0" smtClean="0">
                          <a:ln>
                            <a:noFill/>
                          </a:ln>
                          <a:solidFill>
                            <a:srgbClr val="FFFF00"/>
                          </a:solidFill>
                          <a:effectLst/>
                          <a:latin typeface="Arial Narrow" pitchFamily="34" charset="0"/>
                        </a:rPr>
                        <a:t>PR (%)</a:t>
                      </a:r>
                      <a:endParaRPr kumimoji="0" lang="fr-FR" sz="2600" b="0" i="0" u="none" strike="noStrike" cap="none" normalizeH="0" baseline="0" smtClean="0">
                        <a:ln>
                          <a:noFill/>
                        </a:ln>
                        <a:solidFill>
                          <a:srgbClr val="FFFF00"/>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598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rgbClr val="FF66FF"/>
                          </a:solidFill>
                          <a:effectLst/>
                          <a:latin typeface="Arial Narrow" pitchFamily="34" charset="0"/>
                        </a:rPr>
                        <a:t>PRID (12d) + OB</a:t>
                      </a:r>
                      <a:endParaRPr kumimoji="0" lang="fr-FR" sz="2200" b="0" i="0" u="none" strike="noStrike" cap="none" normalizeH="0" baseline="0" smtClean="0">
                        <a:ln>
                          <a:noFill/>
                        </a:ln>
                        <a:solidFill>
                          <a:srgbClr val="FF66FF"/>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rgbClr val="FF66FF"/>
                          </a:solidFill>
                          <a:effectLst/>
                          <a:latin typeface="Arial Narrow" pitchFamily="34" charset="0"/>
                        </a:rPr>
                        <a:t>63</a:t>
                      </a:r>
                      <a:endParaRPr kumimoji="0" lang="fr-FR" sz="2200" b="0" i="0" u="none" strike="noStrike" cap="none" normalizeH="0" baseline="0" smtClean="0">
                        <a:ln>
                          <a:noFill/>
                        </a:ln>
                        <a:solidFill>
                          <a:srgbClr val="FF66FF"/>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rgbClr val="FF66FF"/>
                          </a:solidFill>
                          <a:effectLst/>
                          <a:latin typeface="Arial Narrow" pitchFamily="34" charset="0"/>
                        </a:rPr>
                        <a:t>14 to 28</a:t>
                      </a:r>
                      <a:endParaRPr kumimoji="0" lang="fr-FR" sz="2200" b="0" i="0" u="none" strike="noStrike" cap="none" normalizeH="0" baseline="0" smtClean="0">
                        <a:ln>
                          <a:noFill/>
                        </a:ln>
                        <a:solidFill>
                          <a:srgbClr val="FF66FF"/>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630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200" b="0" i="0" u="none" strike="noStrike" cap="none" normalizeH="0" baseline="0" smtClean="0">
                          <a:ln>
                            <a:noFill/>
                          </a:ln>
                          <a:solidFill>
                            <a:schemeClr val="bg1"/>
                          </a:solidFill>
                          <a:effectLst/>
                          <a:latin typeface="Arial Narrow" pitchFamily="34" charset="0"/>
                        </a:rPr>
                        <a:t>GnRH (J0)-PGF(J14)</a:t>
                      </a:r>
                      <a:r>
                        <a:rPr kumimoji="0" lang="fr-FR" sz="2200" b="0" i="0" u="none" strike="noStrike" cap="none" normalizeH="0" baseline="0" smtClean="0">
                          <a:ln>
                            <a:noFill/>
                          </a:ln>
                          <a:solidFill>
                            <a:schemeClr val="bg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62</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8 to 16</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6270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200" b="0" i="0" u="none" strike="noStrike" cap="none" normalizeH="0" baseline="0" smtClean="0">
                          <a:ln>
                            <a:noFill/>
                          </a:ln>
                          <a:solidFill>
                            <a:schemeClr val="bg1"/>
                          </a:solidFill>
                          <a:effectLst/>
                          <a:latin typeface="Arial Narrow" pitchFamily="34" charset="0"/>
                        </a:rPr>
                        <a:t>GnRH-PGF (J0)-PGF(J14)</a:t>
                      </a:r>
                      <a:r>
                        <a:rPr kumimoji="0" lang="fr-FR" sz="2200" b="0" i="0" u="none" strike="noStrike" cap="none" normalizeH="0" baseline="0" smtClean="0">
                          <a:ln>
                            <a:noFill/>
                          </a:ln>
                          <a:solidFill>
                            <a:schemeClr val="bg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65</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22 to 36</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630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OVSYNCH</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791</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17</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r h="6286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200" b="0" i="0" u="none" strike="noStrike" cap="none" normalizeH="0" baseline="0" smtClean="0">
                          <a:ln>
                            <a:noFill/>
                          </a:ln>
                          <a:solidFill>
                            <a:schemeClr val="bg1"/>
                          </a:solidFill>
                          <a:effectLst/>
                          <a:latin typeface="Arial Narrow" pitchFamily="34" charset="0"/>
                        </a:rPr>
                        <a:t>GnRH(J0)-Ovsynch(J8)</a:t>
                      </a:r>
                      <a:r>
                        <a:rPr kumimoji="0" lang="fr-FR" sz="2200" b="0" i="0" u="none" strike="noStrike" cap="none" normalizeH="0" baseline="0" smtClean="0">
                          <a:ln>
                            <a:noFill/>
                          </a:ln>
                          <a:solidFill>
                            <a:schemeClr val="bg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89</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BE" sz="2200" b="0" i="0" u="none" strike="noStrike" cap="none" normalizeH="0" baseline="0" smtClean="0">
                          <a:ln>
                            <a:noFill/>
                          </a:ln>
                          <a:solidFill>
                            <a:schemeClr val="bg1"/>
                          </a:solidFill>
                          <a:effectLst/>
                          <a:latin typeface="Arial Narrow" pitchFamily="34" charset="0"/>
                        </a:rPr>
                        <a:t>30</a:t>
                      </a:r>
                      <a:endParaRPr kumimoji="0" lang="fr-FR" sz="22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4"/>
          <p:cNvSpPr>
            <a:spLocks noGrp="1"/>
          </p:cNvSpPr>
          <p:nvPr>
            <p:ph type="title" idx="4294967295"/>
          </p:nvPr>
        </p:nvSpPr>
        <p:spPr>
          <a:xfrm>
            <a:off x="395288" y="1268413"/>
            <a:ext cx="8280400" cy="1871662"/>
          </a:xfrm>
          <a:solidFill>
            <a:srgbClr val="808080"/>
          </a:solidFill>
        </p:spPr>
        <p:txBody>
          <a:bodyPr/>
          <a:lstStyle/>
          <a:p>
            <a:r>
              <a:rPr lang="fr-BE" sz="5400" smtClean="0"/>
              <a:t>Hormonal treatment </a:t>
            </a:r>
            <a:br>
              <a:rPr lang="fr-BE" sz="5400" smtClean="0"/>
            </a:br>
            <a:r>
              <a:rPr lang="fr-BE" sz="5400" smtClean="0"/>
              <a:t>of anoestrus type IV (pyometra)</a:t>
            </a:r>
            <a:endParaRPr lang="fr-FR" sz="5400" smtClean="0"/>
          </a:p>
        </p:txBody>
      </p:sp>
      <p:sp>
        <p:nvSpPr>
          <p:cNvPr id="166914" name="Rectangle 4"/>
          <p:cNvSpPr>
            <a:spLocks/>
          </p:cNvSpPr>
          <p:nvPr/>
        </p:nvSpPr>
        <p:spPr bwMode="auto">
          <a:xfrm>
            <a:off x="395288" y="3573463"/>
            <a:ext cx="8208962" cy="1368425"/>
          </a:xfrm>
          <a:prstGeom prst="rect">
            <a:avLst/>
          </a:prstGeom>
          <a:solidFill>
            <a:srgbClr val="FFCC99"/>
          </a:solidFill>
          <a:ln w="9525">
            <a:solidFill>
              <a:schemeClr val="bg1"/>
            </a:solidFill>
            <a:miter lim="800000"/>
            <a:headEnd/>
            <a:tailEnd/>
          </a:ln>
        </p:spPr>
        <p:txBody>
          <a:bodyPr anchor="ctr"/>
          <a:lstStyle/>
          <a:p>
            <a:pPr eaLnBrk="0" hangingPunct="0">
              <a:buFontTx/>
              <a:buChar char="-"/>
            </a:pPr>
            <a:r>
              <a:rPr lang="fr-BE">
                <a:solidFill>
                  <a:schemeClr val="tx1"/>
                </a:solidFill>
              </a:rPr>
              <a:t> </a:t>
            </a:r>
            <a:r>
              <a:rPr lang="fr-BE">
                <a:solidFill>
                  <a:schemeClr val="hlink"/>
                </a:solidFill>
              </a:rPr>
              <a:t>PGF</a:t>
            </a:r>
            <a:r>
              <a:rPr lang="fr-BE">
                <a:solidFill>
                  <a:schemeClr val="tx1"/>
                </a:solidFill>
              </a:rPr>
              <a:t> is the best choice one or two times 7 to 10 days apart </a:t>
            </a:r>
            <a:br>
              <a:rPr lang="fr-BE">
                <a:solidFill>
                  <a:schemeClr val="tx1"/>
                </a:solidFill>
              </a:rPr>
            </a:br>
            <a:r>
              <a:rPr lang="fr-BE">
                <a:solidFill>
                  <a:schemeClr val="tx1"/>
                </a:solidFill>
              </a:rPr>
              <a:t> Intrauterine treatment during the induced estrus</a:t>
            </a:r>
            <a:br>
              <a:rPr lang="fr-BE">
                <a:solidFill>
                  <a:schemeClr val="tx1"/>
                </a:solidFill>
              </a:rPr>
            </a:br>
            <a:r>
              <a:rPr lang="fr-BE">
                <a:solidFill>
                  <a:schemeClr val="tx1"/>
                </a:solidFill>
              </a:rPr>
              <a:t> Don’t use progestagens </a:t>
            </a:r>
            <a:endParaRPr lang="fr-FR">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4"/>
          <p:cNvSpPr>
            <a:spLocks noGrp="1"/>
          </p:cNvSpPr>
          <p:nvPr>
            <p:ph type="title" idx="4294967295"/>
          </p:nvPr>
        </p:nvSpPr>
        <p:spPr>
          <a:xfrm>
            <a:off x="395288" y="1268413"/>
            <a:ext cx="8353425" cy="3313112"/>
          </a:xfrm>
          <a:solidFill>
            <a:srgbClr val="808080"/>
          </a:solidFill>
        </p:spPr>
        <p:txBody>
          <a:bodyPr/>
          <a:lstStyle/>
          <a:p>
            <a:r>
              <a:rPr lang="fr-BE" sz="6000" smtClean="0"/>
              <a:t>Hormonal treatment </a:t>
            </a:r>
            <a:br>
              <a:rPr lang="fr-BE" sz="6000" smtClean="0"/>
            </a:br>
            <a:r>
              <a:rPr lang="fr-BE" sz="6000" smtClean="0"/>
              <a:t>of detection anoestrus </a:t>
            </a:r>
            <a:br>
              <a:rPr lang="fr-BE" sz="6000" smtClean="0"/>
            </a:br>
            <a:r>
              <a:rPr lang="fr-BE" sz="4000" smtClean="0">
                <a:solidFill>
                  <a:schemeClr val="hlink"/>
                </a:solidFill>
              </a:rPr>
              <a:t>(Cycled cows)</a:t>
            </a:r>
            <a:endParaRPr lang="fr-FR" sz="4000" smtClean="0">
              <a:solidFill>
                <a:schemeClr val="hlink"/>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p:cNvSpPr>
          <p:nvPr>
            <p:ph type="title"/>
          </p:nvPr>
        </p:nvSpPr>
        <p:spPr/>
        <p:txBody>
          <a:bodyPr/>
          <a:lstStyle/>
          <a:p>
            <a:r>
              <a:rPr lang="fr-BE" smtClean="0"/>
              <a:t>Some preliminary recommandations </a:t>
            </a:r>
            <a:endParaRPr lang="fr-FR" smtClean="0"/>
          </a:p>
        </p:txBody>
      </p:sp>
      <p:sp>
        <p:nvSpPr>
          <p:cNvPr id="168962" name="Rectangle 3"/>
          <p:cNvSpPr>
            <a:spLocks noGrp="1"/>
          </p:cNvSpPr>
          <p:nvPr>
            <p:ph type="body" idx="1"/>
          </p:nvPr>
        </p:nvSpPr>
        <p:spPr>
          <a:xfrm>
            <a:off x="468313" y="1844675"/>
            <a:ext cx="8229600" cy="4248150"/>
          </a:xfrm>
          <a:ln>
            <a:solidFill>
              <a:schemeClr val="bg1"/>
            </a:solidFill>
          </a:ln>
        </p:spPr>
        <p:txBody>
          <a:bodyPr/>
          <a:lstStyle/>
          <a:p>
            <a:r>
              <a:rPr lang="fr-BE" smtClean="0"/>
              <a:t>PGF2a induce a luteolysis only if a corpus luteum (&gt; 2cm)        is present </a:t>
            </a:r>
          </a:p>
          <a:p>
            <a:pPr lvl="1"/>
            <a:r>
              <a:rPr lang="fr-BE" smtClean="0"/>
              <a:t>No effect during metoestrus, prooestrus or oestrus </a:t>
            </a:r>
          </a:p>
          <a:p>
            <a:pPr lvl="1"/>
            <a:r>
              <a:rPr lang="fr-BE" smtClean="0"/>
              <a:t>Be sure that cow is not pregnant </a:t>
            </a:r>
          </a:p>
          <a:p>
            <a:pPr lvl="1"/>
            <a:r>
              <a:rPr lang="fr-BE" smtClean="0"/>
              <a:t>Earlier PGF2a is injected during dioestrus, smaller is interval between injection and beginning of estrus</a:t>
            </a:r>
          </a:p>
          <a:p>
            <a:r>
              <a:rPr lang="fr-BE" smtClean="0"/>
              <a:t>Two approachs </a:t>
            </a:r>
          </a:p>
          <a:p>
            <a:pPr lvl="1"/>
            <a:r>
              <a:rPr lang="fr-BE" smtClean="0"/>
              <a:t>Individual for induction</a:t>
            </a:r>
          </a:p>
          <a:p>
            <a:pPr lvl="1"/>
            <a:r>
              <a:rPr lang="fr-BE" smtClean="0"/>
              <a:t>Group for synchronization </a:t>
            </a:r>
            <a:endParaRPr lang="fr-F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0F6AE24C-0F98-49A7-A148-B267D26AE4F0}" type="slidenum">
              <a:rPr lang="fr-FR" sz="1400" b="1">
                <a:latin typeface="+mn-lt"/>
              </a:rPr>
              <a:pPr algn="r" eaLnBrk="0" hangingPunct="0">
                <a:defRPr/>
              </a:pPr>
              <a:t>45</a:t>
            </a:fld>
            <a:endParaRPr lang="fr-FR" sz="1400" b="1">
              <a:latin typeface="+mn-lt"/>
            </a:endParaRPr>
          </a:p>
        </p:txBody>
      </p:sp>
      <p:sp>
        <p:nvSpPr>
          <p:cNvPr id="169986" name="Rectangle 2"/>
          <p:cNvSpPr>
            <a:spLocks noGrp="1" noChangeArrowheads="1"/>
          </p:cNvSpPr>
          <p:nvPr>
            <p:ph type="title" idx="4294967295"/>
          </p:nvPr>
        </p:nvSpPr>
        <p:spPr>
          <a:xfrm>
            <a:off x="457200" y="268288"/>
            <a:ext cx="8229600" cy="706437"/>
          </a:xfrm>
        </p:spPr>
        <p:txBody>
          <a:bodyPr/>
          <a:lstStyle/>
          <a:p>
            <a:r>
              <a:rPr lang="fr-BE" smtClean="0"/>
              <a:t>Why PGF2a is not always active ?</a:t>
            </a:r>
            <a:endParaRPr lang="fr-FR" smtClean="0"/>
          </a:p>
        </p:txBody>
      </p:sp>
      <p:sp>
        <p:nvSpPr>
          <p:cNvPr id="285699" name="Rectangle 3"/>
          <p:cNvSpPr>
            <a:spLocks noChangeArrowheads="1"/>
          </p:cNvSpPr>
          <p:nvPr/>
        </p:nvSpPr>
        <p:spPr bwMode="auto">
          <a:xfrm>
            <a:off x="381000" y="4724400"/>
            <a:ext cx="3505200" cy="685800"/>
          </a:xfrm>
          <a:prstGeom prst="rect">
            <a:avLst/>
          </a:prstGeom>
          <a:solidFill>
            <a:srgbClr val="FFFF00"/>
          </a:solidFill>
          <a:ln w="28575">
            <a:solidFill>
              <a:schemeClr val="tx1"/>
            </a:solidFill>
            <a:miter lim="800000"/>
            <a:headEnd/>
            <a:tailEnd/>
          </a:ln>
        </p:spPr>
        <p:txBody>
          <a:bodyPr wrap="none" anchor="ctr"/>
          <a:lstStyle/>
          <a:p>
            <a:pPr algn="ctr" eaLnBrk="0" hangingPunct="0">
              <a:defRPr/>
            </a:pPr>
            <a:r>
              <a:rPr lang="fr-BE" sz="2400">
                <a:solidFill>
                  <a:schemeClr val="tx1"/>
                </a:solidFill>
                <a:effectLst>
                  <a:outerShdw blurRad="38100" dist="38100" dir="2700000" algn="tl">
                    <a:srgbClr val="FFFFFF"/>
                  </a:outerShdw>
                </a:effectLst>
              </a:rPr>
              <a:t>PGF2a : 100 % </a:t>
            </a:r>
            <a:endParaRPr lang="fr-FR" sz="2400">
              <a:solidFill>
                <a:schemeClr val="tx1"/>
              </a:solidFill>
              <a:effectLst>
                <a:outerShdw blurRad="38100" dist="38100" dir="2700000" algn="tl">
                  <a:srgbClr val="FFFFFF"/>
                </a:outerShdw>
              </a:effectLst>
            </a:endParaRPr>
          </a:p>
        </p:txBody>
      </p:sp>
      <p:sp>
        <p:nvSpPr>
          <p:cNvPr id="285700" name="Rectangle 4"/>
          <p:cNvSpPr>
            <a:spLocks noChangeArrowheads="1"/>
          </p:cNvSpPr>
          <p:nvPr/>
        </p:nvSpPr>
        <p:spPr bwMode="auto">
          <a:xfrm>
            <a:off x="6172200" y="4724400"/>
            <a:ext cx="2133600" cy="685800"/>
          </a:xfrm>
          <a:prstGeom prst="rect">
            <a:avLst/>
          </a:prstGeom>
          <a:solidFill>
            <a:srgbClr val="FF0000"/>
          </a:solidFill>
          <a:ln w="9525">
            <a:solidFill>
              <a:schemeClr val="bg1"/>
            </a:solidFill>
            <a:miter lim="800000"/>
            <a:headEnd/>
            <a:tailEnd/>
          </a:ln>
        </p:spPr>
        <p:txBody>
          <a:bodyPr wrap="none" anchor="ctr"/>
          <a:lstStyle/>
          <a:p>
            <a:pPr algn="ctr" eaLnBrk="0" hangingPunct="0"/>
            <a:r>
              <a:rPr lang="fr-BE" sz="2400"/>
              <a:t>Oestrus 65 %</a:t>
            </a:r>
            <a:endParaRPr lang="fr-FR" sz="2400"/>
          </a:p>
        </p:txBody>
      </p:sp>
      <p:sp>
        <p:nvSpPr>
          <p:cNvPr id="285701" name="Line 5"/>
          <p:cNvSpPr>
            <a:spLocks noChangeShapeType="1"/>
          </p:cNvSpPr>
          <p:nvPr/>
        </p:nvSpPr>
        <p:spPr bwMode="auto">
          <a:xfrm flipV="1">
            <a:off x="3886200" y="5105400"/>
            <a:ext cx="2286000" cy="0"/>
          </a:xfrm>
          <a:prstGeom prst="line">
            <a:avLst/>
          </a:prstGeom>
          <a:noFill/>
          <a:ln w="28575">
            <a:solidFill>
              <a:srgbClr val="FFFF00"/>
            </a:solidFill>
            <a:round/>
            <a:headEnd/>
            <a:tailEnd type="triangle" w="lg" len="med"/>
          </a:ln>
        </p:spPr>
        <p:txBody>
          <a:bodyPr/>
          <a:lstStyle/>
          <a:p>
            <a:endParaRPr lang="fr-FR"/>
          </a:p>
        </p:txBody>
      </p:sp>
      <p:sp>
        <p:nvSpPr>
          <p:cNvPr id="285702" name="Text Box 6"/>
          <p:cNvSpPr txBox="1">
            <a:spLocks noChangeArrowheads="1"/>
          </p:cNvSpPr>
          <p:nvPr/>
        </p:nvSpPr>
        <p:spPr bwMode="auto">
          <a:xfrm>
            <a:off x="2051050" y="3644900"/>
            <a:ext cx="1616075" cy="466725"/>
          </a:xfrm>
          <a:prstGeom prst="rect">
            <a:avLst/>
          </a:prstGeom>
          <a:solidFill>
            <a:srgbClr val="FFCC99"/>
          </a:solidFill>
          <a:ln w="9525">
            <a:solidFill>
              <a:schemeClr val="bg1"/>
            </a:solidFill>
            <a:miter lim="800000"/>
            <a:headEnd/>
            <a:tailEnd/>
          </a:ln>
        </p:spPr>
        <p:txBody>
          <a:bodyPr wrap="none">
            <a:spAutoFit/>
          </a:bodyPr>
          <a:lstStyle/>
          <a:p>
            <a:pPr eaLnBrk="0" hangingPunct="0"/>
            <a:r>
              <a:rPr lang="fr-BE" sz="2400">
                <a:solidFill>
                  <a:schemeClr val="tx1"/>
                </a:solidFill>
              </a:rPr>
              <a:t>Injection : IM</a:t>
            </a:r>
            <a:endParaRPr lang="fr-FR" sz="2400">
              <a:solidFill>
                <a:schemeClr val="tx1"/>
              </a:solidFill>
            </a:endParaRPr>
          </a:p>
        </p:txBody>
      </p:sp>
      <p:sp>
        <p:nvSpPr>
          <p:cNvPr id="285703" name="Text Box 7"/>
          <p:cNvSpPr txBox="1">
            <a:spLocks noChangeArrowheads="1"/>
          </p:cNvSpPr>
          <p:nvPr/>
        </p:nvSpPr>
        <p:spPr bwMode="auto">
          <a:xfrm>
            <a:off x="468313" y="1700213"/>
            <a:ext cx="2271712" cy="466725"/>
          </a:xfrm>
          <a:prstGeom prst="rect">
            <a:avLst/>
          </a:prstGeom>
          <a:solidFill>
            <a:srgbClr val="FFCC99"/>
          </a:solidFill>
          <a:ln w="9525">
            <a:solidFill>
              <a:schemeClr val="bg1"/>
            </a:solidFill>
            <a:miter lim="800000"/>
            <a:headEnd/>
            <a:tailEnd/>
          </a:ln>
        </p:spPr>
        <p:txBody>
          <a:bodyPr wrap="none">
            <a:spAutoFit/>
          </a:bodyPr>
          <a:lstStyle/>
          <a:p>
            <a:pPr eaLnBrk="0" hangingPunct="0"/>
            <a:r>
              <a:rPr lang="fr-BE" sz="2400">
                <a:solidFill>
                  <a:schemeClr val="tx1"/>
                </a:solidFill>
              </a:rPr>
              <a:t>Storage conditions</a:t>
            </a:r>
            <a:endParaRPr lang="fr-FR" sz="2400">
              <a:solidFill>
                <a:schemeClr val="tx1"/>
              </a:solidFill>
            </a:endParaRPr>
          </a:p>
        </p:txBody>
      </p:sp>
      <p:sp>
        <p:nvSpPr>
          <p:cNvPr id="285704" name="Rectangle 8"/>
          <p:cNvSpPr>
            <a:spLocks noChangeArrowheads="1"/>
          </p:cNvSpPr>
          <p:nvPr/>
        </p:nvSpPr>
        <p:spPr bwMode="auto">
          <a:xfrm>
            <a:off x="1187450" y="2492375"/>
            <a:ext cx="2774950" cy="466725"/>
          </a:xfrm>
          <a:prstGeom prst="rect">
            <a:avLst/>
          </a:prstGeom>
          <a:solidFill>
            <a:srgbClr val="FFCC99"/>
          </a:solidFill>
          <a:ln w="9525">
            <a:solidFill>
              <a:schemeClr val="bg1"/>
            </a:solidFill>
            <a:miter lim="800000"/>
            <a:headEnd/>
            <a:tailEnd/>
          </a:ln>
        </p:spPr>
        <p:txBody>
          <a:bodyPr wrap="none">
            <a:spAutoFit/>
          </a:bodyPr>
          <a:lstStyle/>
          <a:p>
            <a:pPr eaLnBrk="0" hangingPunct="0"/>
            <a:r>
              <a:rPr lang="fr-BE" sz="2400">
                <a:solidFill>
                  <a:schemeClr val="tx1"/>
                </a:solidFill>
              </a:rPr>
              <a:t>Exactitude of diagnosis</a:t>
            </a:r>
            <a:endParaRPr lang="fr-FR" sz="2400">
              <a:solidFill>
                <a:schemeClr val="tx1"/>
              </a:solidFill>
            </a:endParaRPr>
          </a:p>
        </p:txBody>
      </p:sp>
      <p:sp>
        <p:nvSpPr>
          <p:cNvPr id="285705" name="Rectangle 9"/>
          <p:cNvSpPr>
            <a:spLocks noChangeArrowheads="1"/>
          </p:cNvSpPr>
          <p:nvPr/>
        </p:nvSpPr>
        <p:spPr bwMode="auto">
          <a:xfrm>
            <a:off x="6019800" y="2124075"/>
            <a:ext cx="2293938" cy="466725"/>
          </a:xfrm>
          <a:prstGeom prst="rect">
            <a:avLst/>
          </a:prstGeom>
          <a:solidFill>
            <a:srgbClr val="FFCC99"/>
          </a:solidFill>
          <a:ln w="9525">
            <a:solidFill>
              <a:schemeClr val="bg1"/>
            </a:solidFill>
            <a:miter lim="800000"/>
            <a:headEnd/>
            <a:tailEnd/>
          </a:ln>
        </p:spPr>
        <p:txBody>
          <a:bodyPr wrap="none">
            <a:spAutoFit/>
          </a:bodyPr>
          <a:lstStyle/>
          <a:p>
            <a:pPr eaLnBrk="0" hangingPunct="0"/>
            <a:r>
              <a:rPr lang="fr-BE" sz="2400">
                <a:solidFill>
                  <a:schemeClr val="tx1"/>
                </a:solidFill>
              </a:rPr>
              <a:t>Environment : T° ?</a:t>
            </a:r>
            <a:endParaRPr lang="fr-FR" sz="2400">
              <a:solidFill>
                <a:schemeClr val="tx1"/>
              </a:solidFill>
            </a:endParaRPr>
          </a:p>
        </p:txBody>
      </p:sp>
      <p:grpSp>
        <p:nvGrpSpPr>
          <p:cNvPr id="2" name="Group 10"/>
          <p:cNvGrpSpPr>
            <a:grpSpLocks/>
          </p:cNvGrpSpPr>
          <p:nvPr/>
        </p:nvGrpSpPr>
        <p:grpSpPr bwMode="auto">
          <a:xfrm>
            <a:off x="914400" y="2205038"/>
            <a:ext cx="1524000" cy="2519362"/>
            <a:chOff x="576" y="1632"/>
            <a:chExt cx="960" cy="1344"/>
          </a:xfrm>
        </p:grpSpPr>
        <p:sp>
          <p:nvSpPr>
            <p:cNvPr id="169999" name="Line 11"/>
            <p:cNvSpPr>
              <a:spLocks noChangeShapeType="1"/>
            </p:cNvSpPr>
            <p:nvPr/>
          </p:nvSpPr>
          <p:spPr bwMode="auto">
            <a:xfrm>
              <a:off x="576" y="1632"/>
              <a:ext cx="0" cy="1344"/>
            </a:xfrm>
            <a:prstGeom prst="line">
              <a:avLst/>
            </a:prstGeom>
            <a:noFill/>
            <a:ln w="25400">
              <a:solidFill>
                <a:schemeClr val="bg1"/>
              </a:solidFill>
              <a:round/>
              <a:headEnd/>
              <a:tailEnd type="triangle" w="med" len="med"/>
            </a:ln>
          </p:spPr>
          <p:txBody>
            <a:bodyPr/>
            <a:lstStyle/>
            <a:p>
              <a:endParaRPr lang="fr-FR"/>
            </a:p>
          </p:txBody>
        </p:sp>
        <p:sp>
          <p:nvSpPr>
            <p:cNvPr id="170000" name="Line 12"/>
            <p:cNvSpPr>
              <a:spLocks noChangeShapeType="1"/>
            </p:cNvSpPr>
            <p:nvPr/>
          </p:nvSpPr>
          <p:spPr bwMode="auto">
            <a:xfrm>
              <a:off x="1008" y="2064"/>
              <a:ext cx="0" cy="912"/>
            </a:xfrm>
            <a:prstGeom prst="line">
              <a:avLst/>
            </a:prstGeom>
            <a:noFill/>
            <a:ln w="25400">
              <a:solidFill>
                <a:schemeClr val="bg1"/>
              </a:solidFill>
              <a:round/>
              <a:headEnd/>
              <a:tailEnd type="triangle" w="med" len="med"/>
            </a:ln>
          </p:spPr>
          <p:txBody>
            <a:bodyPr/>
            <a:lstStyle/>
            <a:p>
              <a:endParaRPr lang="fr-FR"/>
            </a:p>
          </p:txBody>
        </p:sp>
        <p:sp>
          <p:nvSpPr>
            <p:cNvPr id="170001" name="Line 13"/>
            <p:cNvSpPr>
              <a:spLocks noChangeShapeType="1"/>
            </p:cNvSpPr>
            <p:nvPr/>
          </p:nvSpPr>
          <p:spPr bwMode="auto">
            <a:xfrm>
              <a:off x="1536" y="2640"/>
              <a:ext cx="0" cy="336"/>
            </a:xfrm>
            <a:prstGeom prst="line">
              <a:avLst/>
            </a:prstGeom>
            <a:noFill/>
            <a:ln w="25400">
              <a:solidFill>
                <a:schemeClr val="bg1"/>
              </a:solidFill>
              <a:round/>
              <a:headEnd/>
              <a:tailEnd type="triangle" w="med" len="med"/>
            </a:ln>
          </p:spPr>
          <p:txBody>
            <a:bodyPr/>
            <a:lstStyle/>
            <a:p>
              <a:endParaRPr lang="fr-FR"/>
            </a:p>
          </p:txBody>
        </p:sp>
      </p:grpSp>
      <p:sp>
        <p:nvSpPr>
          <p:cNvPr id="285710" name="Line 14"/>
          <p:cNvSpPr>
            <a:spLocks noChangeShapeType="1"/>
          </p:cNvSpPr>
          <p:nvPr/>
        </p:nvSpPr>
        <p:spPr bwMode="auto">
          <a:xfrm>
            <a:off x="6781800" y="2590800"/>
            <a:ext cx="0" cy="2133600"/>
          </a:xfrm>
          <a:prstGeom prst="line">
            <a:avLst/>
          </a:prstGeom>
          <a:noFill/>
          <a:ln w="25400">
            <a:solidFill>
              <a:schemeClr val="bg1"/>
            </a:solidFill>
            <a:round/>
            <a:headEnd/>
            <a:tailEnd type="triangle" w="med" len="med"/>
          </a:ln>
        </p:spPr>
        <p:txBody>
          <a:bodyPr/>
          <a:lstStyle/>
          <a:p>
            <a:endParaRPr lang="fr-FR"/>
          </a:p>
        </p:txBody>
      </p:sp>
      <p:grpSp>
        <p:nvGrpSpPr>
          <p:cNvPr id="3" name="Group 15"/>
          <p:cNvGrpSpPr>
            <a:grpSpLocks/>
          </p:cNvGrpSpPr>
          <p:nvPr/>
        </p:nvGrpSpPr>
        <p:grpSpPr bwMode="auto">
          <a:xfrm>
            <a:off x="1763713" y="3068638"/>
            <a:ext cx="3424237" cy="406400"/>
            <a:chOff x="1104" y="2060"/>
            <a:chExt cx="2157" cy="256"/>
          </a:xfrm>
        </p:grpSpPr>
        <p:sp>
          <p:nvSpPr>
            <p:cNvPr id="169997" name="Text Box 16"/>
            <p:cNvSpPr txBox="1">
              <a:spLocks noChangeArrowheads="1"/>
            </p:cNvSpPr>
            <p:nvPr/>
          </p:nvSpPr>
          <p:spPr bwMode="auto">
            <a:xfrm>
              <a:off x="1104" y="2060"/>
              <a:ext cx="1040" cy="256"/>
            </a:xfrm>
            <a:prstGeom prst="rect">
              <a:avLst/>
            </a:prstGeom>
            <a:noFill/>
            <a:ln w="9525">
              <a:solidFill>
                <a:schemeClr val="bg1"/>
              </a:solidFill>
              <a:miter lim="800000"/>
              <a:headEnd/>
              <a:tailEnd/>
            </a:ln>
          </p:spPr>
          <p:txBody>
            <a:bodyPr wrap="none">
              <a:spAutoFit/>
            </a:bodyPr>
            <a:lstStyle/>
            <a:p>
              <a:pPr eaLnBrk="0" hangingPunct="0"/>
              <a:r>
                <a:rPr lang="fr-FR" sz="2000"/>
                <a:t>Palpation : 75%</a:t>
              </a:r>
            </a:p>
          </p:txBody>
        </p:sp>
        <p:sp>
          <p:nvSpPr>
            <p:cNvPr id="169998" name="Text Box 17"/>
            <p:cNvSpPr txBox="1">
              <a:spLocks noChangeArrowheads="1"/>
            </p:cNvSpPr>
            <p:nvPr/>
          </p:nvSpPr>
          <p:spPr bwMode="auto">
            <a:xfrm>
              <a:off x="2352" y="2060"/>
              <a:ext cx="909" cy="256"/>
            </a:xfrm>
            <a:prstGeom prst="rect">
              <a:avLst/>
            </a:prstGeom>
            <a:noFill/>
            <a:ln w="9525">
              <a:solidFill>
                <a:schemeClr val="bg1"/>
              </a:solidFill>
              <a:miter lim="800000"/>
              <a:headEnd/>
              <a:tailEnd/>
            </a:ln>
          </p:spPr>
          <p:txBody>
            <a:bodyPr wrap="none">
              <a:spAutoFit/>
            </a:bodyPr>
            <a:lstStyle/>
            <a:p>
              <a:pPr eaLnBrk="0" hangingPunct="0"/>
              <a:r>
                <a:rPr lang="fr-FR" sz="2000"/>
                <a:t>US/P4 : 90 %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5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57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57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57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57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5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animBg="1"/>
      <p:bldP spid="285701" grpId="0" animBg="1"/>
      <p:bldP spid="285702" grpId="0" animBg="1"/>
      <p:bldP spid="285703" grpId="0" animBg="1"/>
      <p:bldP spid="285704" grpId="0" animBg="1"/>
      <p:bldP spid="285705" grpId="0" animBg="1"/>
      <p:bldP spid="2857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55B95ECD-3E52-4150-925B-0636E9E38A85}" type="slidenum">
              <a:rPr lang="fr-FR" sz="1400" b="1">
                <a:latin typeface="+mn-lt"/>
              </a:rPr>
              <a:pPr algn="r" eaLnBrk="0" hangingPunct="0">
                <a:defRPr/>
              </a:pPr>
              <a:t>46</a:t>
            </a:fld>
            <a:endParaRPr lang="fr-FR" sz="1400" b="1">
              <a:latin typeface="+mn-lt"/>
            </a:endParaRPr>
          </a:p>
        </p:txBody>
      </p:sp>
      <p:sp>
        <p:nvSpPr>
          <p:cNvPr id="171010" name="Rectangle 2"/>
          <p:cNvSpPr>
            <a:spLocks noGrp="1" noChangeArrowheads="1"/>
          </p:cNvSpPr>
          <p:nvPr>
            <p:ph type="title" idx="4294967295"/>
          </p:nvPr>
        </p:nvSpPr>
        <p:spPr>
          <a:xfrm>
            <a:off x="457200" y="268288"/>
            <a:ext cx="8218488" cy="1720850"/>
          </a:xfrm>
        </p:spPr>
        <p:txBody>
          <a:bodyPr/>
          <a:lstStyle/>
          <a:p>
            <a:pPr>
              <a:lnSpc>
                <a:spcPct val="80000"/>
              </a:lnSpc>
            </a:pPr>
            <a:r>
              <a:rPr lang="fr-BE" smtClean="0"/>
              <a:t>Comparison between dinolytic and cloprostenol</a:t>
            </a:r>
            <a:br>
              <a:rPr lang="fr-BE" smtClean="0"/>
            </a:br>
            <a:r>
              <a:rPr lang="fr-BE" smtClean="0"/>
              <a:t/>
            </a:r>
            <a:br>
              <a:rPr lang="fr-BE" smtClean="0"/>
            </a:br>
            <a:r>
              <a:rPr lang="fr-BE" sz="2400" smtClean="0"/>
              <a:t>S</a:t>
            </a:r>
            <a:r>
              <a:rPr lang="en-GB" sz="2400" smtClean="0"/>
              <a:t>tevenson JS, Phatak AP. Theriogenology, 2010, 73, 1127-1138</a:t>
            </a:r>
            <a:br>
              <a:rPr lang="en-GB" sz="2400" smtClean="0"/>
            </a:br>
            <a:r>
              <a:rPr lang="en-GB" sz="2400" smtClean="0"/>
              <a:t>(Experiment 1 : 1077 cows and experiment 2 : 396 cows)</a:t>
            </a:r>
            <a:r>
              <a:rPr lang="fr-FR" smtClean="0"/>
              <a:t> </a:t>
            </a:r>
            <a:r>
              <a:rPr lang="fr-BE" smtClean="0"/>
              <a:t> </a:t>
            </a:r>
            <a:endParaRPr lang="fr-FR" smtClean="0"/>
          </a:p>
        </p:txBody>
      </p:sp>
      <p:graphicFrame>
        <p:nvGraphicFramePr>
          <p:cNvPr id="238713" name="Group 121"/>
          <p:cNvGraphicFramePr>
            <a:graphicFrameLocks noGrp="1"/>
          </p:cNvGraphicFramePr>
          <p:nvPr/>
        </p:nvGraphicFramePr>
        <p:xfrm>
          <a:off x="611188" y="2565400"/>
          <a:ext cx="7416800" cy="2549525"/>
        </p:xfrm>
        <a:graphic>
          <a:graphicData uri="http://schemas.openxmlformats.org/drawingml/2006/table">
            <a:tbl>
              <a:tblPr/>
              <a:tblGrid>
                <a:gridCol w="3889375"/>
                <a:gridCol w="1871662"/>
                <a:gridCol w="1655763"/>
              </a:tblGrid>
              <a:tr h="5048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400" b="0" i="0" u="none" strike="noStrike" cap="none" normalizeH="0" baseline="0" smtClean="0">
                        <a:ln>
                          <a:noFill/>
                        </a:ln>
                        <a:solidFill>
                          <a:schemeClr val="bg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Cloprostenol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Dinoprost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r h="5111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Experiment 1 : % of luteolysis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86,6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91,3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r h="5111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Experiment 1 : % of pregnancy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36.7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37.8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r h="5111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Experiment 2 : % </a:t>
                      </a:r>
                      <a:r>
                        <a:rPr kumimoji="0" lang="fr-FR" sz="26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of luteolysis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69.1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78.5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r h="5111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Experiment 2 : % </a:t>
                      </a:r>
                      <a:r>
                        <a:rPr kumimoji="0" lang="fr-FR" sz="26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of pregnancy</a:t>
                      </a:r>
                      <a:r>
                        <a:rPr kumimoji="0" lang="fr-FR" sz="2600" b="0" i="0" u="none" strike="noStrike" cap="none" normalizeH="0" baseline="0" smtClean="0">
                          <a:ln>
                            <a:noFill/>
                          </a:ln>
                          <a:solidFill>
                            <a:schemeClr val="bg1"/>
                          </a:solidFill>
                          <a:effectLst/>
                          <a:latin typeface="Arial Narrow" pitchFamily="34" charset="0"/>
                          <a:ea typeface="Arial Unicode MS" pitchFamily="34" charset="-128"/>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31.3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fr-FR" sz="2400" b="0" i="0" u="none" strike="noStrike" cap="none" normalizeH="0" baseline="0" smtClean="0">
                          <a:ln>
                            <a:noFill/>
                          </a:ln>
                          <a:solidFill>
                            <a:schemeClr val="tx1"/>
                          </a:solidFill>
                          <a:effectLst/>
                          <a:latin typeface="Arial Narrow" pitchFamily="34" charset="0"/>
                          <a:ea typeface="Arial Unicode MS" pitchFamily="34" charset="-128"/>
                          <a:cs typeface="Times New Roman" pitchFamily="18" charset="0"/>
                        </a:rPr>
                        <a:t>32.8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4"/>
          <p:cNvSpPr>
            <a:spLocks noGrp="1"/>
          </p:cNvSpPr>
          <p:nvPr>
            <p:ph type="title"/>
          </p:nvPr>
        </p:nvSpPr>
        <p:spPr>
          <a:xfrm>
            <a:off x="3995738" y="188913"/>
            <a:ext cx="4752975" cy="503237"/>
          </a:xfrm>
        </p:spPr>
        <p:txBody>
          <a:bodyPr/>
          <a:lstStyle/>
          <a:p>
            <a:r>
              <a:rPr lang="fr-BE" sz="2800" smtClean="0"/>
              <a:t>Different protocols</a:t>
            </a:r>
            <a:endParaRPr lang="fr-FR" sz="2800" smtClean="0"/>
          </a:p>
        </p:txBody>
      </p:sp>
      <p:grpSp>
        <p:nvGrpSpPr>
          <p:cNvPr id="172034" name="Group 118"/>
          <p:cNvGrpSpPr>
            <a:grpSpLocks/>
          </p:cNvGrpSpPr>
          <p:nvPr/>
        </p:nvGrpSpPr>
        <p:grpSpPr bwMode="auto">
          <a:xfrm>
            <a:off x="2771775" y="4076700"/>
            <a:ext cx="3373438" cy="574675"/>
            <a:chOff x="1746" y="2568"/>
            <a:chExt cx="2125" cy="362"/>
          </a:xfrm>
        </p:grpSpPr>
        <p:sp>
          <p:nvSpPr>
            <p:cNvPr id="172113" name="Rectangle 7"/>
            <p:cNvSpPr>
              <a:spLocks noChangeArrowheads="1"/>
            </p:cNvSpPr>
            <p:nvPr/>
          </p:nvSpPr>
          <p:spPr bwMode="auto">
            <a:xfrm>
              <a:off x="2018"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1</a:t>
              </a:r>
            </a:p>
          </p:txBody>
        </p:sp>
        <p:sp>
          <p:nvSpPr>
            <p:cNvPr id="172114" name="Rectangle 8"/>
            <p:cNvSpPr>
              <a:spLocks noChangeArrowheads="1"/>
            </p:cNvSpPr>
            <p:nvPr/>
          </p:nvSpPr>
          <p:spPr bwMode="auto">
            <a:xfrm>
              <a:off x="2283" y="2568"/>
              <a:ext cx="264"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2</a:t>
              </a:r>
            </a:p>
          </p:txBody>
        </p:sp>
        <p:sp>
          <p:nvSpPr>
            <p:cNvPr id="172115" name="Rectangle 9"/>
            <p:cNvSpPr>
              <a:spLocks noChangeArrowheads="1"/>
            </p:cNvSpPr>
            <p:nvPr/>
          </p:nvSpPr>
          <p:spPr bwMode="auto">
            <a:xfrm>
              <a:off x="2547"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3</a:t>
              </a:r>
            </a:p>
          </p:txBody>
        </p:sp>
        <p:sp>
          <p:nvSpPr>
            <p:cNvPr id="172116" name="Rectangle 10"/>
            <p:cNvSpPr>
              <a:spLocks noChangeArrowheads="1"/>
            </p:cNvSpPr>
            <p:nvPr/>
          </p:nvSpPr>
          <p:spPr bwMode="auto">
            <a:xfrm>
              <a:off x="2812"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4</a:t>
              </a:r>
            </a:p>
          </p:txBody>
        </p:sp>
        <p:sp>
          <p:nvSpPr>
            <p:cNvPr id="172117" name="Rectangle 11"/>
            <p:cNvSpPr>
              <a:spLocks noChangeArrowheads="1"/>
            </p:cNvSpPr>
            <p:nvPr/>
          </p:nvSpPr>
          <p:spPr bwMode="auto">
            <a:xfrm>
              <a:off x="3077" y="2568"/>
              <a:ext cx="264"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5</a:t>
              </a:r>
            </a:p>
          </p:txBody>
        </p:sp>
        <p:sp>
          <p:nvSpPr>
            <p:cNvPr id="172118" name="Rectangle 12"/>
            <p:cNvSpPr>
              <a:spLocks noChangeArrowheads="1"/>
            </p:cNvSpPr>
            <p:nvPr/>
          </p:nvSpPr>
          <p:spPr bwMode="auto">
            <a:xfrm>
              <a:off x="3341"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6</a:t>
              </a:r>
            </a:p>
          </p:txBody>
        </p:sp>
        <p:sp>
          <p:nvSpPr>
            <p:cNvPr id="172119" name="Rectangle 7"/>
            <p:cNvSpPr>
              <a:spLocks noChangeArrowheads="1"/>
            </p:cNvSpPr>
            <p:nvPr/>
          </p:nvSpPr>
          <p:spPr bwMode="auto">
            <a:xfrm>
              <a:off x="1746"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0</a:t>
              </a:r>
            </a:p>
          </p:txBody>
        </p:sp>
        <p:sp>
          <p:nvSpPr>
            <p:cNvPr id="172120" name="Rectangle 12"/>
            <p:cNvSpPr>
              <a:spLocks noChangeArrowheads="1"/>
            </p:cNvSpPr>
            <p:nvPr/>
          </p:nvSpPr>
          <p:spPr bwMode="auto">
            <a:xfrm>
              <a:off x="3606"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7</a:t>
              </a:r>
            </a:p>
          </p:txBody>
        </p:sp>
      </p:grpSp>
      <p:sp>
        <p:nvSpPr>
          <p:cNvPr id="172035" name="Rectangle 12"/>
          <p:cNvSpPr>
            <a:spLocks noChangeArrowheads="1"/>
          </p:cNvSpPr>
          <p:nvPr/>
        </p:nvSpPr>
        <p:spPr bwMode="auto">
          <a:xfrm>
            <a:off x="6156325" y="4076700"/>
            <a:ext cx="420688" cy="574675"/>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8</a:t>
            </a:r>
          </a:p>
        </p:txBody>
      </p:sp>
      <p:sp>
        <p:nvSpPr>
          <p:cNvPr id="172036" name="Rectangle 12"/>
          <p:cNvSpPr>
            <a:spLocks noChangeArrowheads="1"/>
          </p:cNvSpPr>
          <p:nvPr/>
        </p:nvSpPr>
        <p:spPr bwMode="auto">
          <a:xfrm>
            <a:off x="6588125" y="4076700"/>
            <a:ext cx="420688" cy="574675"/>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9</a:t>
            </a:r>
          </a:p>
        </p:txBody>
      </p:sp>
      <p:grpSp>
        <p:nvGrpSpPr>
          <p:cNvPr id="239758" name="Group 142"/>
          <p:cNvGrpSpPr>
            <a:grpSpLocks/>
          </p:cNvGrpSpPr>
          <p:nvPr/>
        </p:nvGrpSpPr>
        <p:grpSpPr bwMode="auto">
          <a:xfrm>
            <a:off x="252413" y="4076700"/>
            <a:ext cx="2508250" cy="574675"/>
            <a:chOff x="159" y="2568"/>
            <a:chExt cx="1580" cy="362"/>
          </a:xfrm>
        </p:grpSpPr>
        <p:sp>
          <p:nvSpPr>
            <p:cNvPr id="172109" name="Rectangle 12"/>
            <p:cNvSpPr>
              <a:spLocks noChangeArrowheads="1"/>
            </p:cNvSpPr>
            <p:nvPr/>
          </p:nvSpPr>
          <p:spPr bwMode="auto">
            <a:xfrm>
              <a:off x="975" y="2568"/>
              <a:ext cx="764" cy="362"/>
            </a:xfrm>
            <a:prstGeom prst="rect">
              <a:avLst/>
            </a:prstGeom>
            <a:solidFill>
              <a:schemeClr val="bg1"/>
            </a:solidFill>
            <a:ln w="3175">
              <a:solidFill>
                <a:schemeClr val="tx1"/>
              </a:solidFill>
              <a:miter lim="800000"/>
              <a:headEnd/>
              <a:tailEnd/>
            </a:ln>
          </p:spPr>
          <p:txBody>
            <a:bodyPr wrap="none" anchor="ctr"/>
            <a:lstStyle/>
            <a:p>
              <a:pPr algn="ctr" eaLnBrk="0" hangingPunct="0"/>
              <a:r>
                <a:rPr lang="fr-BE" sz="2200">
                  <a:solidFill>
                    <a:schemeClr val="tx1"/>
                  </a:solidFill>
                </a:rPr>
                <a:t>12 - 14</a:t>
              </a:r>
            </a:p>
          </p:txBody>
        </p:sp>
        <p:sp>
          <p:nvSpPr>
            <p:cNvPr id="172110" name="Rectangle 12"/>
            <p:cNvSpPr>
              <a:spLocks noChangeArrowheads="1"/>
            </p:cNvSpPr>
            <p:nvPr/>
          </p:nvSpPr>
          <p:spPr bwMode="auto">
            <a:xfrm>
              <a:off x="159"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0</a:t>
              </a:r>
            </a:p>
          </p:txBody>
        </p:sp>
        <p:sp>
          <p:nvSpPr>
            <p:cNvPr id="172111" name="Rectangle 12"/>
            <p:cNvSpPr>
              <a:spLocks noChangeArrowheads="1"/>
            </p:cNvSpPr>
            <p:nvPr/>
          </p:nvSpPr>
          <p:spPr bwMode="auto">
            <a:xfrm>
              <a:off x="703"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14</a:t>
              </a:r>
            </a:p>
          </p:txBody>
        </p:sp>
        <p:sp>
          <p:nvSpPr>
            <p:cNvPr id="172112" name="Rectangle 12"/>
            <p:cNvSpPr>
              <a:spLocks noChangeArrowheads="1"/>
            </p:cNvSpPr>
            <p:nvPr/>
          </p:nvSpPr>
          <p:spPr bwMode="auto">
            <a:xfrm>
              <a:off x="431" y="2568"/>
              <a:ext cx="265" cy="362"/>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12</a:t>
              </a:r>
            </a:p>
          </p:txBody>
        </p:sp>
      </p:grpSp>
      <p:grpSp>
        <p:nvGrpSpPr>
          <p:cNvPr id="239735" name="Group 119"/>
          <p:cNvGrpSpPr>
            <a:grpSpLocks/>
          </p:cNvGrpSpPr>
          <p:nvPr/>
        </p:nvGrpSpPr>
        <p:grpSpPr bwMode="auto">
          <a:xfrm>
            <a:off x="2700338" y="1700213"/>
            <a:ext cx="890587" cy="2376487"/>
            <a:chOff x="1701" y="1071"/>
            <a:chExt cx="561" cy="1497"/>
          </a:xfrm>
        </p:grpSpPr>
        <p:sp>
          <p:nvSpPr>
            <p:cNvPr id="172107" name="Text Box 6"/>
            <p:cNvSpPr txBox="1">
              <a:spLocks noChangeArrowheads="1"/>
            </p:cNvSpPr>
            <p:nvPr/>
          </p:nvSpPr>
          <p:spPr bwMode="auto">
            <a:xfrm>
              <a:off x="1701" y="1071"/>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72108" name="Line 70"/>
            <p:cNvSpPr>
              <a:spLocks noChangeShapeType="1"/>
            </p:cNvSpPr>
            <p:nvPr/>
          </p:nvSpPr>
          <p:spPr bwMode="auto">
            <a:xfrm flipH="1" flipV="1">
              <a:off x="1791" y="1389"/>
              <a:ext cx="0" cy="1179"/>
            </a:xfrm>
            <a:prstGeom prst="line">
              <a:avLst/>
            </a:prstGeom>
            <a:noFill/>
            <a:ln w="9525">
              <a:solidFill>
                <a:schemeClr val="bg1"/>
              </a:solidFill>
              <a:round/>
              <a:headEnd/>
              <a:tailEnd type="triangle" w="med" len="med"/>
            </a:ln>
          </p:spPr>
          <p:txBody>
            <a:bodyPr/>
            <a:lstStyle/>
            <a:p>
              <a:endParaRPr lang="fr-FR"/>
            </a:p>
          </p:txBody>
        </p:sp>
      </p:grpSp>
      <p:grpSp>
        <p:nvGrpSpPr>
          <p:cNvPr id="239737" name="Group 121"/>
          <p:cNvGrpSpPr>
            <a:grpSpLocks/>
          </p:cNvGrpSpPr>
          <p:nvPr/>
        </p:nvGrpSpPr>
        <p:grpSpPr bwMode="auto">
          <a:xfrm>
            <a:off x="6300788" y="1700213"/>
            <a:ext cx="2551112" cy="466725"/>
            <a:chOff x="3969" y="1071"/>
            <a:chExt cx="1607" cy="294"/>
          </a:xfrm>
        </p:grpSpPr>
        <p:sp>
          <p:nvSpPr>
            <p:cNvPr id="172105" name="Line 72"/>
            <p:cNvSpPr>
              <a:spLocks noChangeShapeType="1"/>
            </p:cNvSpPr>
            <p:nvPr/>
          </p:nvSpPr>
          <p:spPr bwMode="auto">
            <a:xfrm>
              <a:off x="3969" y="1207"/>
              <a:ext cx="589" cy="0"/>
            </a:xfrm>
            <a:prstGeom prst="line">
              <a:avLst/>
            </a:prstGeom>
            <a:noFill/>
            <a:ln w="9525">
              <a:solidFill>
                <a:schemeClr val="bg1"/>
              </a:solidFill>
              <a:round/>
              <a:headEnd/>
              <a:tailEnd type="triangle" w="med" len="med"/>
            </a:ln>
          </p:spPr>
          <p:txBody>
            <a:bodyPr/>
            <a:lstStyle/>
            <a:p>
              <a:endParaRPr lang="fr-FR"/>
            </a:p>
          </p:txBody>
        </p:sp>
        <p:sp>
          <p:nvSpPr>
            <p:cNvPr id="172106" name="Text Box 6"/>
            <p:cNvSpPr txBox="1">
              <a:spLocks noChangeArrowheads="1"/>
            </p:cNvSpPr>
            <p:nvPr/>
          </p:nvSpPr>
          <p:spPr bwMode="auto">
            <a:xfrm>
              <a:off x="4558" y="1071"/>
              <a:ext cx="1018"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Select synch</a:t>
              </a:r>
              <a:endParaRPr lang="fr-FR" sz="2400"/>
            </a:p>
          </p:txBody>
        </p:sp>
      </p:grpSp>
      <p:grpSp>
        <p:nvGrpSpPr>
          <p:cNvPr id="239749" name="Group 133"/>
          <p:cNvGrpSpPr>
            <a:grpSpLocks/>
          </p:cNvGrpSpPr>
          <p:nvPr/>
        </p:nvGrpSpPr>
        <p:grpSpPr bwMode="auto">
          <a:xfrm>
            <a:off x="2700338" y="2349500"/>
            <a:ext cx="890587" cy="1728788"/>
            <a:chOff x="1701" y="1480"/>
            <a:chExt cx="561" cy="1089"/>
          </a:xfrm>
        </p:grpSpPr>
        <p:sp>
          <p:nvSpPr>
            <p:cNvPr id="172103" name="Line 74"/>
            <p:cNvSpPr>
              <a:spLocks noChangeShapeType="1"/>
            </p:cNvSpPr>
            <p:nvPr/>
          </p:nvSpPr>
          <p:spPr bwMode="auto">
            <a:xfrm flipV="1">
              <a:off x="1882" y="1797"/>
              <a:ext cx="0" cy="772"/>
            </a:xfrm>
            <a:prstGeom prst="line">
              <a:avLst/>
            </a:prstGeom>
            <a:noFill/>
            <a:ln w="9525">
              <a:solidFill>
                <a:schemeClr val="bg1"/>
              </a:solidFill>
              <a:round/>
              <a:headEnd/>
              <a:tailEnd type="triangle" w="med" len="med"/>
            </a:ln>
          </p:spPr>
          <p:txBody>
            <a:bodyPr/>
            <a:lstStyle/>
            <a:p>
              <a:endParaRPr lang="fr-FR"/>
            </a:p>
          </p:txBody>
        </p:sp>
        <p:sp>
          <p:nvSpPr>
            <p:cNvPr id="172104" name="Text Box 6"/>
            <p:cNvSpPr txBox="1">
              <a:spLocks noChangeArrowheads="1"/>
            </p:cNvSpPr>
            <p:nvPr/>
          </p:nvSpPr>
          <p:spPr bwMode="auto">
            <a:xfrm>
              <a:off x="1701" y="1480"/>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grpSp>
      <p:sp>
        <p:nvSpPr>
          <p:cNvPr id="172041" name="Rectangle 12"/>
          <p:cNvSpPr>
            <a:spLocks noChangeArrowheads="1"/>
          </p:cNvSpPr>
          <p:nvPr/>
        </p:nvSpPr>
        <p:spPr bwMode="auto">
          <a:xfrm>
            <a:off x="7019925" y="4076700"/>
            <a:ext cx="420688" cy="574675"/>
          </a:xfrm>
          <a:prstGeom prst="rect">
            <a:avLst/>
          </a:prstGeom>
          <a:solidFill>
            <a:srgbClr val="FFCC99"/>
          </a:solidFill>
          <a:ln w="3175">
            <a:solidFill>
              <a:schemeClr val="tx1"/>
            </a:solidFill>
            <a:miter lim="800000"/>
            <a:headEnd/>
            <a:tailEnd/>
          </a:ln>
        </p:spPr>
        <p:txBody>
          <a:bodyPr wrap="none" anchor="ctr"/>
          <a:lstStyle/>
          <a:p>
            <a:pPr algn="ctr" eaLnBrk="0" hangingPunct="0"/>
            <a:r>
              <a:rPr lang="fr-BE" sz="2200">
                <a:solidFill>
                  <a:schemeClr val="tx1"/>
                </a:solidFill>
              </a:rPr>
              <a:t>10</a:t>
            </a:r>
          </a:p>
        </p:txBody>
      </p:sp>
      <p:grpSp>
        <p:nvGrpSpPr>
          <p:cNvPr id="239752" name="Group 136"/>
          <p:cNvGrpSpPr>
            <a:grpSpLocks/>
          </p:cNvGrpSpPr>
          <p:nvPr/>
        </p:nvGrpSpPr>
        <p:grpSpPr bwMode="auto">
          <a:xfrm>
            <a:off x="7380288" y="2349500"/>
            <a:ext cx="1530350" cy="466725"/>
            <a:chOff x="4649" y="1480"/>
            <a:chExt cx="964" cy="294"/>
          </a:xfrm>
        </p:grpSpPr>
        <p:sp>
          <p:nvSpPr>
            <p:cNvPr id="172101" name="Text Box 6"/>
            <p:cNvSpPr txBox="1">
              <a:spLocks noChangeArrowheads="1"/>
            </p:cNvSpPr>
            <p:nvPr/>
          </p:nvSpPr>
          <p:spPr bwMode="auto">
            <a:xfrm>
              <a:off x="4876" y="1480"/>
              <a:ext cx="737"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Ovsynch</a:t>
              </a:r>
              <a:endParaRPr lang="fr-FR" sz="2400"/>
            </a:p>
          </p:txBody>
        </p:sp>
        <p:sp>
          <p:nvSpPr>
            <p:cNvPr id="172102" name="Line 97"/>
            <p:cNvSpPr>
              <a:spLocks noChangeShapeType="1"/>
            </p:cNvSpPr>
            <p:nvPr/>
          </p:nvSpPr>
          <p:spPr bwMode="auto">
            <a:xfrm flipV="1">
              <a:off x="4649" y="1616"/>
              <a:ext cx="227" cy="1"/>
            </a:xfrm>
            <a:prstGeom prst="line">
              <a:avLst/>
            </a:prstGeom>
            <a:noFill/>
            <a:ln w="9525">
              <a:solidFill>
                <a:schemeClr val="bg1"/>
              </a:solidFill>
              <a:round/>
              <a:headEnd/>
              <a:tailEnd type="triangle" w="med" len="med"/>
            </a:ln>
          </p:spPr>
          <p:txBody>
            <a:bodyPr/>
            <a:lstStyle/>
            <a:p>
              <a:endParaRPr lang="fr-FR"/>
            </a:p>
          </p:txBody>
        </p:sp>
      </p:grpSp>
      <p:grpSp>
        <p:nvGrpSpPr>
          <p:cNvPr id="239740" name="Group 124"/>
          <p:cNvGrpSpPr>
            <a:grpSpLocks/>
          </p:cNvGrpSpPr>
          <p:nvPr/>
        </p:nvGrpSpPr>
        <p:grpSpPr bwMode="auto">
          <a:xfrm>
            <a:off x="6300788" y="3068638"/>
            <a:ext cx="1106487" cy="1008062"/>
            <a:chOff x="3969" y="1933"/>
            <a:chExt cx="697" cy="635"/>
          </a:xfrm>
        </p:grpSpPr>
        <p:sp>
          <p:nvSpPr>
            <p:cNvPr id="172098" name="Line 76"/>
            <p:cNvSpPr>
              <a:spLocks noChangeShapeType="1"/>
            </p:cNvSpPr>
            <p:nvPr/>
          </p:nvSpPr>
          <p:spPr bwMode="auto">
            <a:xfrm flipH="1" flipV="1">
              <a:off x="4513" y="2251"/>
              <a:ext cx="0" cy="317"/>
            </a:xfrm>
            <a:prstGeom prst="line">
              <a:avLst/>
            </a:prstGeom>
            <a:noFill/>
            <a:ln w="9525">
              <a:solidFill>
                <a:schemeClr val="bg1"/>
              </a:solidFill>
              <a:round/>
              <a:headEnd/>
              <a:tailEnd type="triangle" w="med" len="med"/>
            </a:ln>
          </p:spPr>
          <p:txBody>
            <a:bodyPr/>
            <a:lstStyle/>
            <a:p>
              <a:endParaRPr lang="fr-FR"/>
            </a:p>
          </p:txBody>
        </p:sp>
        <p:sp>
          <p:nvSpPr>
            <p:cNvPr id="172099" name="Text Box 6"/>
            <p:cNvSpPr txBox="1">
              <a:spLocks noChangeArrowheads="1"/>
            </p:cNvSpPr>
            <p:nvPr/>
          </p:nvSpPr>
          <p:spPr bwMode="auto">
            <a:xfrm>
              <a:off x="4105" y="1933"/>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72100" name="Line 74"/>
            <p:cNvSpPr>
              <a:spLocks noChangeShapeType="1"/>
            </p:cNvSpPr>
            <p:nvPr/>
          </p:nvSpPr>
          <p:spPr bwMode="auto">
            <a:xfrm>
              <a:off x="3969" y="2069"/>
              <a:ext cx="136" cy="0"/>
            </a:xfrm>
            <a:prstGeom prst="line">
              <a:avLst/>
            </a:prstGeom>
            <a:noFill/>
            <a:ln w="9525">
              <a:solidFill>
                <a:schemeClr val="bg1"/>
              </a:solidFill>
              <a:round/>
              <a:headEnd/>
              <a:tailEnd/>
            </a:ln>
          </p:spPr>
          <p:txBody>
            <a:bodyPr/>
            <a:lstStyle/>
            <a:p>
              <a:endParaRPr lang="fr-FR"/>
            </a:p>
          </p:txBody>
        </p:sp>
      </p:grpSp>
      <p:grpSp>
        <p:nvGrpSpPr>
          <p:cNvPr id="239751" name="Group 135"/>
          <p:cNvGrpSpPr>
            <a:grpSpLocks/>
          </p:cNvGrpSpPr>
          <p:nvPr/>
        </p:nvGrpSpPr>
        <p:grpSpPr bwMode="auto">
          <a:xfrm>
            <a:off x="6300788" y="2349500"/>
            <a:ext cx="1033462" cy="1727200"/>
            <a:chOff x="3969" y="1480"/>
            <a:chExt cx="651" cy="1088"/>
          </a:xfrm>
        </p:grpSpPr>
        <p:sp>
          <p:nvSpPr>
            <p:cNvPr id="172095" name="Line 75"/>
            <p:cNvSpPr>
              <a:spLocks noChangeShapeType="1"/>
            </p:cNvSpPr>
            <p:nvPr/>
          </p:nvSpPr>
          <p:spPr bwMode="auto">
            <a:xfrm flipH="1" flipV="1">
              <a:off x="4286" y="1797"/>
              <a:ext cx="0" cy="771"/>
            </a:xfrm>
            <a:prstGeom prst="line">
              <a:avLst/>
            </a:prstGeom>
            <a:noFill/>
            <a:ln w="9525">
              <a:solidFill>
                <a:schemeClr val="bg1"/>
              </a:solidFill>
              <a:round/>
              <a:headEnd/>
              <a:tailEnd type="triangle" w="med" len="med"/>
            </a:ln>
          </p:spPr>
          <p:txBody>
            <a:bodyPr/>
            <a:lstStyle/>
            <a:p>
              <a:endParaRPr lang="fr-FR"/>
            </a:p>
          </p:txBody>
        </p:sp>
        <p:sp>
          <p:nvSpPr>
            <p:cNvPr id="172096" name="Text Box 6"/>
            <p:cNvSpPr txBox="1">
              <a:spLocks noChangeArrowheads="1"/>
            </p:cNvSpPr>
            <p:nvPr/>
          </p:nvSpPr>
          <p:spPr bwMode="auto">
            <a:xfrm>
              <a:off x="4059" y="1480"/>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72097" name="Line 74"/>
            <p:cNvSpPr>
              <a:spLocks noChangeShapeType="1"/>
            </p:cNvSpPr>
            <p:nvPr/>
          </p:nvSpPr>
          <p:spPr bwMode="auto">
            <a:xfrm>
              <a:off x="3969" y="1616"/>
              <a:ext cx="90" cy="0"/>
            </a:xfrm>
            <a:prstGeom prst="line">
              <a:avLst/>
            </a:prstGeom>
            <a:noFill/>
            <a:ln w="9525">
              <a:solidFill>
                <a:schemeClr val="bg1"/>
              </a:solidFill>
              <a:round/>
              <a:headEnd/>
              <a:tailEnd/>
            </a:ln>
          </p:spPr>
          <p:txBody>
            <a:bodyPr/>
            <a:lstStyle/>
            <a:p>
              <a:endParaRPr lang="fr-FR"/>
            </a:p>
          </p:txBody>
        </p:sp>
      </p:grpSp>
      <p:grpSp>
        <p:nvGrpSpPr>
          <p:cNvPr id="239741" name="Group 125"/>
          <p:cNvGrpSpPr>
            <a:grpSpLocks/>
          </p:cNvGrpSpPr>
          <p:nvPr/>
        </p:nvGrpSpPr>
        <p:grpSpPr bwMode="auto">
          <a:xfrm>
            <a:off x="7451725" y="3068638"/>
            <a:ext cx="1530350" cy="466725"/>
            <a:chOff x="4694" y="1933"/>
            <a:chExt cx="964" cy="294"/>
          </a:xfrm>
        </p:grpSpPr>
        <p:sp>
          <p:nvSpPr>
            <p:cNvPr id="172093" name="Text Box 6"/>
            <p:cNvSpPr txBox="1">
              <a:spLocks noChangeArrowheads="1"/>
            </p:cNvSpPr>
            <p:nvPr/>
          </p:nvSpPr>
          <p:spPr bwMode="auto">
            <a:xfrm>
              <a:off x="4921" y="1933"/>
              <a:ext cx="737"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Cosynch</a:t>
              </a:r>
              <a:endParaRPr lang="fr-FR" sz="2400"/>
            </a:p>
          </p:txBody>
        </p:sp>
        <p:sp>
          <p:nvSpPr>
            <p:cNvPr id="172094" name="Line 102"/>
            <p:cNvSpPr>
              <a:spLocks noChangeShapeType="1"/>
            </p:cNvSpPr>
            <p:nvPr/>
          </p:nvSpPr>
          <p:spPr bwMode="auto">
            <a:xfrm flipV="1">
              <a:off x="4694" y="2069"/>
              <a:ext cx="227" cy="1"/>
            </a:xfrm>
            <a:prstGeom prst="line">
              <a:avLst/>
            </a:prstGeom>
            <a:noFill/>
            <a:ln w="9525">
              <a:solidFill>
                <a:schemeClr val="bg1"/>
              </a:solidFill>
              <a:round/>
              <a:headEnd/>
              <a:tailEnd type="triangle" w="med" len="med"/>
            </a:ln>
          </p:spPr>
          <p:txBody>
            <a:bodyPr/>
            <a:lstStyle/>
            <a:p>
              <a:endParaRPr lang="fr-FR"/>
            </a:p>
          </p:txBody>
        </p:sp>
      </p:grpSp>
      <p:grpSp>
        <p:nvGrpSpPr>
          <p:cNvPr id="239742" name="Group 126"/>
          <p:cNvGrpSpPr>
            <a:grpSpLocks/>
          </p:cNvGrpSpPr>
          <p:nvPr/>
        </p:nvGrpSpPr>
        <p:grpSpPr bwMode="auto">
          <a:xfrm>
            <a:off x="2627313" y="4652963"/>
            <a:ext cx="890587" cy="898525"/>
            <a:chOff x="1655" y="2931"/>
            <a:chExt cx="561" cy="566"/>
          </a:xfrm>
        </p:grpSpPr>
        <p:sp>
          <p:nvSpPr>
            <p:cNvPr id="172091" name="Text Box 6"/>
            <p:cNvSpPr txBox="1">
              <a:spLocks noChangeArrowheads="1"/>
            </p:cNvSpPr>
            <p:nvPr/>
          </p:nvSpPr>
          <p:spPr bwMode="auto">
            <a:xfrm>
              <a:off x="1655" y="3203"/>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72092" name="Line 104"/>
            <p:cNvSpPr>
              <a:spLocks noChangeShapeType="1"/>
            </p:cNvSpPr>
            <p:nvPr/>
          </p:nvSpPr>
          <p:spPr bwMode="auto">
            <a:xfrm>
              <a:off x="1882" y="2931"/>
              <a:ext cx="0" cy="272"/>
            </a:xfrm>
            <a:prstGeom prst="line">
              <a:avLst/>
            </a:prstGeom>
            <a:noFill/>
            <a:ln w="9525">
              <a:solidFill>
                <a:schemeClr val="bg1"/>
              </a:solidFill>
              <a:round/>
              <a:headEnd/>
              <a:tailEnd type="triangle" w="med" len="med"/>
            </a:ln>
          </p:spPr>
          <p:txBody>
            <a:bodyPr/>
            <a:lstStyle/>
            <a:p>
              <a:endParaRPr lang="fr-FR"/>
            </a:p>
          </p:txBody>
        </p:sp>
      </p:grpSp>
      <p:grpSp>
        <p:nvGrpSpPr>
          <p:cNvPr id="239738" name="Group 122"/>
          <p:cNvGrpSpPr>
            <a:grpSpLocks/>
          </p:cNvGrpSpPr>
          <p:nvPr/>
        </p:nvGrpSpPr>
        <p:grpSpPr bwMode="auto">
          <a:xfrm>
            <a:off x="2700338" y="3068638"/>
            <a:ext cx="890587" cy="1009650"/>
            <a:chOff x="1701" y="1933"/>
            <a:chExt cx="561" cy="636"/>
          </a:xfrm>
        </p:grpSpPr>
        <p:sp>
          <p:nvSpPr>
            <p:cNvPr id="172089" name="Text Box 6"/>
            <p:cNvSpPr txBox="1">
              <a:spLocks noChangeArrowheads="1"/>
            </p:cNvSpPr>
            <p:nvPr/>
          </p:nvSpPr>
          <p:spPr bwMode="auto">
            <a:xfrm>
              <a:off x="1701" y="1933"/>
              <a:ext cx="561" cy="294"/>
            </a:xfrm>
            <a:prstGeom prst="rect">
              <a:avLst/>
            </a:prstGeom>
            <a:solidFill>
              <a:srgbClr val="FF99FF"/>
            </a:solidFill>
            <a:ln w="9525">
              <a:solidFill>
                <a:schemeClr val="bg1"/>
              </a:solidFill>
              <a:miter lim="800000"/>
              <a:headEnd/>
              <a:tailEnd/>
            </a:ln>
          </p:spPr>
          <p:txBody>
            <a:bodyPr wrap="none">
              <a:spAutoFit/>
            </a:bodyPr>
            <a:lstStyle/>
            <a:p>
              <a:pPr eaLnBrk="0" hangingPunct="0"/>
              <a:r>
                <a:rPr lang="fr-BE" sz="2400">
                  <a:solidFill>
                    <a:schemeClr val="tx1"/>
                  </a:solidFill>
                </a:rPr>
                <a:t>GnRH</a:t>
              </a:r>
              <a:endParaRPr lang="fr-FR" sz="2400">
                <a:solidFill>
                  <a:schemeClr val="tx1"/>
                </a:solidFill>
              </a:endParaRPr>
            </a:p>
          </p:txBody>
        </p:sp>
        <p:sp>
          <p:nvSpPr>
            <p:cNvPr id="172090" name="Line 105"/>
            <p:cNvSpPr>
              <a:spLocks noChangeShapeType="1"/>
            </p:cNvSpPr>
            <p:nvPr/>
          </p:nvSpPr>
          <p:spPr bwMode="auto">
            <a:xfrm flipV="1">
              <a:off x="1973" y="2251"/>
              <a:ext cx="0" cy="318"/>
            </a:xfrm>
            <a:prstGeom prst="line">
              <a:avLst/>
            </a:prstGeom>
            <a:noFill/>
            <a:ln w="9525">
              <a:solidFill>
                <a:schemeClr val="bg1"/>
              </a:solidFill>
              <a:round/>
              <a:headEnd/>
              <a:tailEnd type="triangle" w="med" len="med"/>
            </a:ln>
          </p:spPr>
          <p:txBody>
            <a:bodyPr/>
            <a:lstStyle/>
            <a:p>
              <a:endParaRPr lang="fr-FR"/>
            </a:p>
          </p:txBody>
        </p:sp>
      </p:grpSp>
      <p:grpSp>
        <p:nvGrpSpPr>
          <p:cNvPr id="239736" name="Group 120"/>
          <p:cNvGrpSpPr>
            <a:grpSpLocks/>
          </p:cNvGrpSpPr>
          <p:nvPr/>
        </p:nvGrpSpPr>
        <p:grpSpPr bwMode="auto">
          <a:xfrm>
            <a:off x="3563938" y="1700213"/>
            <a:ext cx="2716212" cy="2378075"/>
            <a:chOff x="2245" y="1071"/>
            <a:chExt cx="1711" cy="1498"/>
          </a:xfrm>
        </p:grpSpPr>
        <p:sp>
          <p:nvSpPr>
            <p:cNvPr id="172086" name="Text Box 6"/>
            <p:cNvSpPr txBox="1">
              <a:spLocks noChangeArrowheads="1"/>
            </p:cNvSpPr>
            <p:nvPr/>
          </p:nvSpPr>
          <p:spPr bwMode="auto">
            <a:xfrm>
              <a:off x="3334" y="1071"/>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sp>
          <p:nvSpPr>
            <p:cNvPr id="172087" name="Line 74"/>
            <p:cNvSpPr>
              <a:spLocks noChangeShapeType="1"/>
            </p:cNvSpPr>
            <p:nvPr/>
          </p:nvSpPr>
          <p:spPr bwMode="auto">
            <a:xfrm>
              <a:off x="2245" y="1207"/>
              <a:ext cx="1089" cy="0"/>
            </a:xfrm>
            <a:prstGeom prst="line">
              <a:avLst/>
            </a:prstGeom>
            <a:noFill/>
            <a:ln w="9525">
              <a:solidFill>
                <a:schemeClr val="bg1"/>
              </a:solidFill>
              <a:round/>
              <a:headEnd/>
              <a:tailEnd/>
            </a:ln>
          </p:spPr>
          <p:txBody>
            <a:bodyPr/>
            <a:lstStyle/>
            <a:p>
              <a:endParaRPr lang="fr-FR"/>
            </a:p>
          </p:txBody>
        </p:sp>
        <p:sp>
          <p:nvSpPr>
            <p:cNvPr id="172088" name="Line 108"/>
            <p:cNvSpPr>
              <a:spLocks noChangeShapeType="1"/>
            </p:cNvSpPr>
            <p:nvPr/>
          </p:nvSpPr>
          <p:spPr bwMode="auto">
            <a:xfrm flipV="1">
              <a:off x="3651" y="1344"/>
              <a:ext cx="0" cy="1225"/>
            </a:xfrm>
            <a:prstGeom prst="line">
              <a:avLst/>
            </a:prstGeom>
            <a:noFill/>
            <a:ln w="9525">
              <a:solidFill>
                <a:schemeClr val="bg1"/>
              </a:solidFill>
              <a:round/>
              <a:headEnd/>
              <a:tailEnd type="triangle" w="med" len="med"/>
            </a:ln>
          </p:spPr>
          <p:txBody>
            <a:bodyPr/>
            <a:lstStyle/>
            <a:p>
              <a:endParaRPr lang="fr-FR"/>
            </a:p>
          </p:txBody>
        </p:sp>
      </p:grpSp>
      <p:grpSp>
        <p:nvGrpSpPr>
          <p:cNvPr id="239753" name="Group 137"/>
          <p:cNvGrpSpPr>
            <a:grpSpLocks/>
          </p:cNvGrpSpPr>
          <p:nvPr/>
        </p:nvGrpSpPr>
        <p:grpSpPr bwMode="auto">
          <a:xfrm>
            <a:off x="179388" y="1700213"/>
            <a:ext cx="987425" cy="2378075"/>
            <a:chOff x="113" y="1071"/>
            <a:chExt cx="622" cy="1498"/>
          </a:xfrm>
        </p:grpSpPr>
        <p:sp>
          <p:nvSpPr>
            <p:cNvPr id="172084" name="Text Box 6"/>
            <p:cNvSpPr txBox="1">
              <a:spLocks noChangeArrowheads="1"/>
            </p:cNvSpPr>
            <p:nvPr/>
          </p:nvSpPr>
          <p:spPr bwMode="auto">
            <a:xfrm>
              <a:off x="113" y="1071"/>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sp>
          <p:nvSpPr>
            <p:cNvPr id="172085" name="Line 109"/>
            <p:cNvSpPr>
              <a:spLocks noChangeShapeType="1"/>
            </p:cNvSpPr>
            <p:nvPr/>
          </p:nvSpPr>
          <p:spPr bwMode="auto">
            <a:xfrm flipV="1">
              <a:off x="249" y="1389"/>
              <a:ext cx="0" cy="1180"/>
            </a:xfrm>
            <a:prstGeom prst="line">
              <a:avLst/>
            </a:prstGeom>
            <a:noFill/>
            <a:ln w="9525">
              <a:solidFill>
                <a:schemeClr val="bg1"/>
              </a:solidFill>
              <a:round/>
              <a:headEnd/>
              <a:tailEnd type="triangle" w="med" len="med"/>
            </a:ln>
          </p:spPr>
          <p:txBody>
            <a:bodyPr/>
            <a:lstStyle/>
            <a:p>
              <a:endParaRPr lang="fr-FR"/>
            </a:p>
          </p:txBody>
        </p:sp>
      </p:grpSp>
      <p:grpSp>
        <p:nvGrpSpPr>
          <p:cNvPr id="239754" name="Group 138"/>
          <p:cNvGrpSpPr>
            <a:grpSpLocks/>
          </p:cNvGrpSpPr>
          <p:nvPr/>
        </p:nvGrpSpPr>
        <p:grpSpPr bwMode="auto">
          <a:xfrm>
            <a:off x="755650" y="2276475"/>
            <a:ext cx="987425" cy="1801813"/>
            <a:chOff x="476" y="1434"/>
            <a:chExt cx="622" cy="1135"/>
          </a:xfrm>
        </p:grpSpPr>
        <p:sp>
          <p:nvSpPr>
            <p:cNvPr id="172082" name="Text Box 6"/>
            <p:cNvSpPr txBox="1">
              <a:spLocks noChangeArrowheads="1"/>
            </p:cNvSpPr>
            <p:nvPr/>
          </p:nvSpPr>
          <p:spPr bwMode="auto">
            <a:xfrm>
              <a:off x="476" y="1434"/>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sp>
          <p:nvSpPr>
            <p:cNvPr id="172083" name="Line 110"/>
            <p:cNvSpPr>
              <a:spLocks noChangeShapeType="1"/>
            </p:cNvSpPr>
            <p:nvPr/>
          </p:nvSpPr>
          <p:spPr bwMode="auto">
            <a:xfrm flipV="1">
              <a:off x="884" y="1752"/>
              <a:ext cx="0" cy="817"/>
            </a:xfrm>
            <a:prstGeom prst="line">
              <a:avLst/>
            </a:prstGeom>
            <a:noFill/>
            <a:ln w="9525">
              <a:solidFill>
                <a:schemeClr val="bg1"/>
              </a:solidFill>
              <a:round/>
              <a:headEnd/>
              <a:tailEnd type="triangle" w="med" len="med"/>
            </a:ln>
          </p:spPr>
          <p:txBody>
            <a:bodyPr/>
            <a:lstStyle/>
            <a:p>
              <a:endParaRPr lang="fr-FR"/>
            </a:p>
          </p:txBody>
        </p:sp>
      </p:grpSp>
      <p:sp>
        <p:nvSpPr>
          <p:cNvPr id="239727" name="Line 111"/>
          <p:cNvSpPr>
            <a:spLocks noChangeShapeType="1"/>
          </p:cNvSpPr>
          <p:nvPr/>
        </p:nvSpPr>
        <p:spPr bwMode="auto">
          <a:xfrm flipV="1">
            <a:off x="900113" y="2781300"/>
            <a:ext cx="0" cy="1296988"/>
          </a:xfrm>
          <a:prstGeom prst="line">
            <a:avLst/>
          </a:prstGeom>
          <a:noFill/>
          <a:ln w="9525">
            <a:solidFill>
              <a:schemeClr val="bg1"/>
            </a:solidFill>
            <a:prstDash val="dash"/>
            <a:round/>
            <a:headEnd/>
            <a:tailEnd type="triangle" w="med" len="med"/>
          </a:ln>
        </p:spPr>
        <p:txBody>
          <a:bodyPr/>
          <a:lstStyle/>
          <a:p>
            <a:endParaRPr lang="fr-FR"/>
          </a:p>
        </p:txBody>
      </p:sp>
      <p:grpSp>
        <p:nvGrpSpPr>
          <p:cNvPr id="239739" name="Group 123"/>
          <p:cNvGrpSpPr>
            <a:grpSpLocks/>
          </p:cNvGrpSpPr>
          <p:nvPr/>
        </p:nvGrpSpPr>
        <p:grpSpPr bwMode="auto">
          <a:xfrm>
            <a:off x="3635375" y="3068638"/>
            <a:ext cx="2644775" cy="1008062"/>
            <a:chOff x="2290" y="1933"/>
            <a:chExt cx="1666" cy="635"/>
          </a:xfrm>
        </p:grpSpPr>
        <p:sp>
          <p:nvSpPr>
            <p:cNvPr id="172079" name="Line 77"/>
            <p:cNvSpPr>
              <a:spLocks noChangeShapeType="1"/>
            </p:cNvSpPr>
            <p:nvPr/>
          </p:nvSpPr>
          <p:spPr bwMode="auto">
            <a:xfrm flipH="1" flipV="1">
              <a:off x="3833" y="2251"/>
              <a:ext cx="0" cy="317"/>
            </a:xfrm>
            <a:prstGeom prst="line">
              <a:avLst/>
            </a:prstGeom>
            <a:noFill/>
            <a:ln w="9525">
              <a:solidFill>
                <a:schemeClr val="bg1"/>
              </a:solidFill>
              <a:round/>
              <a:headEnd/>
              <a:tailEnd type="triangle" w="med" len="med"/>
            </a:ln>
          </p:spPr>
          <p:txBody>
            <a:bodyPr/>
            <a:lstStyle/>
            <a:p>
              <a:endParaRPr lang="fr-FR"/>
            </a:p>
          </p:txBody>
        </p:sp>
        <p:sp>
          <p:nvSpPr>
            <p:cNvPr id="172080" name="Line 74"/>
            <p:cNvSpPr>
              <a:spLocks noChangeShapeType="1"/>
            </p:cNvSpPr>
            <p:nvPr/>
          </p:nvSpPr>
          <p:spPr bwMode="auto">
            <a:xfrm>
              <a:off x="2290" y="2069"/>
              <a:ext cx="1044" cy="0"/>
            </a:xfrm>
            <a:prstGeom prst="line">
              <a:avLst/>
            </a:prstGeom>
            <a:noFill/>
            <a:ln w="9525">
              <a:solidFill>
                <a:schemeClr val="bg1"/>
              </a:solidFill>
              <a:round/>
              <a:headEnd/>
              <a:tailEnd/>
            </a:ln>
          </p:spPr>
          <p:txBody>
            <a:bodyPr/>
            <a:lstStyle/>
            <a:p>
              <a:endParaRPr lang="fr-FR"/>
            </a:p>
          </p:txBody>
        </p:sp>
        <p:sp>
          <p:nvSpPr>
            <p:cNvPr id="172081" name="Text Box 6"/>
            <p:cNvSpPr txBox="1">
              <a:spLocks noChangeArrowheads="1"/>
            </p:cNvSpPr>
            <p:nvPr/>
          </p:nvSpPr>
          <p:spPr bwMode="auto">
            <a:xfrm>
              <a:off x="3334" y="1933"/>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grpSp>
      <p:grpSp>
        <p:nvGrpSpPr>
          <p:cNvPr id="239750" name="Group 134"/>
          <p:cNvGrpSpPr>
            <a:grpSpLocks/>
          </p:cNvGrpSpPr>
          <p:nvPr/>
        </p:nvGrpSpPr>
        <p:grpSpPr bwMode="auto">
          <a:xfrm>
            <a:off x="3635375" y="2349500"/>
            <a:ext cx="2644775" cy="1727200"/>
            <a:chOff x="2290" y="1480"/>
            <a:chExt cx="1666" cy="1088"/>
          </a:xfrm>
        </p:grpSpPr>
        <p:sp>
          <p:nvSpPr>
            <p:cNvPr id="172076" name="Line 74"/>
            <p:cNvSpPr>
              <a:spLocks noChangeShapeType="1"/>
            </p:cNvSpPr>
            <p:nvPr/>
          </p:nvSpPr>
          <p:spPr bwMode="auto">
            <a:xfrm>
              <a:off x="2290" y="1616"/>
              <a:ext cx="998" cy="0"/>
            </a:xfrm>
            <a:prstGeom prst="line">
              <a:avLst/>
            </a:prstGeom>
            <a:noFill/>
            <a:ln w="9525">
              <a:solidFill>
                <a:schemeClr val="bg1"/>
              </a:solidFill>
              <a:round/>
              <a:headEnd/>
              <a:tailEnd/>
            </a:ln>
          </p:spPr>
          <p:txBody>
            <a:bodyPr/>
            <a:lstStyle/>
            <a:p>
              <a:endParaRPr lang="fr-FR"/>
            </a:p>
          </p:txBody>
        </p:sp>
        <p:sp>
          <p:nvSpPr>
            <p:cNvPr id="172077" name="Line 106"/>
            <p:cNvSpPr>
              <a:spLocks noChangeShapeType="1"/>
            </p:cNvSpPr>
            <p:nvPr/>
          </p:nvSpPr>
          <p:spPr bwMode="auto">
            <a:xfrm flipH="1" flipV="1">
              <a:off x="3742" y="1752"/>
              <a:ext cx="0" cy="816"/>
            </a:xfrm>
            <a:prstGeom prst="line">
              <a:avLst/>
            </a:prstGeom>
            <a:noFill/>
            <a:ln w="9525">
              <a:solidFill>
                <a:schemeClr val="bg1"/>
              </a:solidFill>
              <a:round/>
              <a:headEnd/>
              <a:tailEnd type="triangle" w="med" len="med"/>
            </a:ln>
          </p:spPr>
          <p:txBody>
            <a:bodyPr/>
            <a:lstStyle/>
            <a:p>
              <a:endParaRPr lang="fr-FR"/>
            </a:p>
          </p:txBody>
        </p:sp>
        <p:sp>
          <p:nvSpPr>
            <p:cNvPr id="172078" name="Text Box 6"/>
            <p:cNvSpPr txBox="1">
              <a:spLocks noChangeArrowheads="1"/>
            </p:cNvSpPr>
            <p:nvPr/>
          </p:nvSpPr>
          <p:spPr bwMode="auto">
            <a:xfrm>
              <a:off x="3334" y="1480"/>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grpSp>
      <p:grpSp>
        <p:nvGrpSpPr>
          <p:cNvPr id="239755" name="Group 139"/>
          <p:cNvGrpSpPr>
            <a:grpSpLocks/>
          </p:cNvGrpSpPr>
          <p:nvPr/>
        </p:nvGrpSpPr>
        <p:grpSpPr bwMode="auto">
          <a:xfrm>
            <a:off x="827088" y="692150"/>
            <a:ext cx="1238250" cy="1585913"/>
            <a:chOff x="521" y="436"/>
            <a:chExt cx="780" cy="999"/>
          </a:xfrm>
        </p:grpSpPr>
        <p:sp>
          <p:nvSpPr>
            <p:cNvPr id="172073" name="Text Box 6"/>
            <p:cNvSpPr txBox="1">
              <a:spLocks noChangeArrowheads="1"/>
            </p:cNvSpPr>
            <p:nvPr/>
          </p:nvSpPr>
          <p:spPr bwMode="auto">
            <a:xfrm>
              <a:off x="521" y="436"/>
              <a:ext cx="780"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Presynch</a:t>
              </a:r>
              <a:endParaRPr lang="fr-FR" sz="2400"/>
            </a:p>
          </p:txBody>
        </p:sp>
        <p:sp>
          <p:nvSpPr>
            <p:cNvPr id="172074" name="Line 115"/>
            <p:cNvSpPr>
              <a:spLocks noChangeShapeType="1"/>
            </p:cNvSpPr>
            <p:nvPr/>
          </p:nvSpPr>
          <p:spPr bwMode="auto">
            <a:xfrm flipV="1">
              <a:off x="930" y="754"/>
              <a:ext cx="0" cy="681"/>
            </a:xfrm>
            <a:prstGeom prst="line">
              <a:avLst/>
            </a:prstGeom>
            <a:noFill/>
            <a:ln w="9525">
              <a:solidFill>
                <a:schemeClr val="bg1"/>
              </a:solidFill>
              <a:round/>
              <a:headEnd/>
              <a:tailEnd type="triangle" w="med" len="med"/>
            </a:ln>
          </p:spPr>
          <p:txBody>
            <a:bodyPr/>
            <a:lstStyle/>
            <a:p>
              <a:endParaRPr lang="fr-FR"/>
            </a:p>
          </p:txBody>
        </p:sp>
        <p:sp>
          <p:nvSpPr>
            <p:cNvPr id="172075" name="Line 116"/>
            <p:cNvSpPr>
              <a:spLocks noChangeShapeType="1"/>
            </p:cNvSpPr>
            <p:nvPr/>
          </p:nvSpPr>
          <p:spPr bwMode="auto">
            <a:xfrm flipV="1">
              <a:off x="612" y="754"/>
              <a:ext cx="0" cy="318"/>
            </a:xfrm>
            <a:prstGeom prst="line">
              <a:avLst/>
            </a:prstGeom>
            <a:noFill/>
            <a:ln w="9525">
              <a:solidFill>
                <a:schemeClr val="bg1"/>
              </a:solidFill>
              <a:round/>
              <a:headEnd/>
              <a:tailEnd type="triangle" w="med" len="med"/>
            </a:ln>
          </p:spPr>
          <p:txBody>
            <a:bodyPr/>
            <a:lstStyle/>
            <a:p>
              <a:endParaRPr lang="fr-FR"/>
            </a:p>
          </p:txBody>
        </p:sp>
      </p:grpSp>
      <p:grpSp>
        <p:nvGrpSpPr>
          <p:cNvPr id="239746" name="Group 130"/>
          <p:cNvGrpSpPr>
            <a:grpSpLocks/>
          </p:cNvGrpSpPr>
          <p:nvPr/>
        </p:nvGrpSpPr>
        <p:grpSpPr bwMode="auto">
          <a:xfrm>
            <a:off x="3563938" y="4652963"/>
            <a:ext cx="2643187" cy="898525"/>
            <a:chOff x="2245" y="2931"/>
            <a:chExt cx="1665" cy="566"/>
          </a:xfrm>
        </p:grpSpPr>
        <p:sp>
          <p:nvSpPr>
            <p:cNvPr id="172070" name="Text Box 6"/>
            <p:cNvSpPr txBox="1">
              <a:spLocks noChangeArrowheads="1"/>
            </p:cNvSpPr>
            <p:nvPr/>
          </p:nvSpPr>
          <p:spPr bwMode="auto">
            <a:xfrm>
              <a:off x="3288" y="3203"/>
              <a:ext cx="622" cy="294"/>
            </a:xfrm>
            <a:prstGeom prst="rect">
              <a:avLst/>
            </a:prstGeom>
            <a:solidFill>
              <a:srgbClr val="6699FF"/>
            </a:solidFill>
            <a:ln w="9525">
              <a:solidFill>
                <a:schemeClr val="bg1"/>
              </a:solidFill>
              <a:miter lim="800000"/>
              <a:headEnd/>
              <a:tailEnd/>
            </a:ln>
          </p:spPr>
          <p:txBody>
            <a:bodyPr wrap="none">
              <a:spAutoFit/>
            </a:bodyPr>
            <a:lstStyle/>
            <a:p>
              <a:pPr eaLnBrk="0" hangingPunct="0"/>
              <a:r>
                <a:rPr lang="fr-BE" sz="2400">
                  <a:solidFill>
                    <a:schemeClr val="tx1"/>
                  </a:solidFill>
                </a:rPr>
                <a:t>PGF2a</a:t>
              </a:r>
              <a:endParaRPr lang="fr-FR" sz="2400">
                <a:solidFill>
                  <a:schemeClr val="tx1"/>
                </a:solidFill>
              </a:endParaRPr>
            </a:p>
          </p:txBody>
        </p:sp>
        <p:sp>
          <p:nvSpPr>
            <p:cNvPr id="172071" name="Line 103"/>
            <p:cNvSpPr>
              <a:spLocks noChangeShapeType="1"/>
            </p:cNvSpPr>
            <p:nvPr/>
          </p:nvSpPr>
          <p:spPr bwMode="auto">
            <a:xfrm>
              <a:off x="3696" y="2931"/>
              <a:ext cx="0" cy="272"/>
            </a:xfrm>
            <a:prstGeom prst="line">
              <a:avLst/>
            </a:prstGeom>
            <a:noFill/>
            <a:ln w="9525">
              <a:solidFill>
                <a:schemeClr val="bg1"/>
              </a:solidFill>
              <a:round/>
              <a:headEnd/>
              <a:tailEnd type="triangle" w="med" len="med"/>
            </a:ln>
          </p:spPr>
          <p:txBody>
            <a:bodyPr/>
            <a:lstStyle/>
            <a:p>
              <a:endParaRPr lang="fr-FR"/>
            </a:p>
          </p:txBody>
        </p:sp>
        <p:sp>
          <p:nvSpPr>
            <p:cNvPr id="172072" name="Line 74"/>
            <p:cNvSpPr>
              <a:spLocks noChangeShapeType="1"/>
            </p:cNvSpPr>
            <p:nvPr/>
          </p:nvSpPr>
          <p:spPr bwMode="auto">
            <a:xfrm>
              <a:off x="2245" y="3385"/>
              <a:ext cx="1043" cy="0"/>
            </a:xfrm>
            <a:prstGeom prst="line">
              <a:avLst/>
            </a:prstGeom>
            <a:noFill/>
            <a:ln w="9525">
              <a:solidFill>
                <a:schemeClr val="bg1"/>
              </a:solidFill>
              <a:round/>
              <a:headEnd/>
              <a:tailEnd/>
            </a:ln>
          </p:spPr>
          <p:txBody>
            <a:bodyPr/>
            <a:lstStyle/>
            <a:p>
              <a:endParaRPr lang="fr-FR"/>
            </a:p>
          </p:txBody>
        </p:sp>
      </p:grpSp>
      <p:grpSp>
        <p:nvGrpSpPr>
          <p:cNvPr id="239747" name="Group 131"/>
          <p:cNvGrpSpPr>
            <a:grpSpLocks/>
          </p:cNvGrpSpPr>
          <p:nvPr/>
        </p:nvGrpSpPr>
        <p:grpSpPr bwMode="auto">
          <a:xfrm>
            <a:off x="6227763" y="4652963"/>
            <a:ext cx="781050" cy="898525"/>
            <a:chOff x="3923" y="2931"/>
            <a:chExt cx="492" cy="566"/>
          </a:xfrm>
        </p:grpSpPr>
        <p:sp>
          <p:nvSpPr>
            <p:cNvPr id="172067" name="Text Box 6"/>
            <p:cNvSpPr txBox="1">
              <a:spLocks noChangeArrowheads="1"/>
            </p:cNvSpPr>
            <p:nvPr/>
          </p:nvSpPr>
          <p:spPr bwMode="auto">
            <a:xfrm>
              <a:off x="3969" y="3203"/>
              <a:ext cx="446" cy="294"/>
            </a:xfrm>
            <a:prstGeom prst="rect">
              <a:avLst/>
            </a:prstGeom>
            <a:solidFill>
              <a:srgbClr val="FFFF66"/>
            </a:solidFill>
            <a:ln w="9525">
              <a:solidFill>
                <a:schemeClr val="bg1"/>
              </a:solidFill>
              <a:miter lim="800000"/>
              <a:headEnd/>
              <a:tailEnd/>
            </a:ln>
          </p:spPr>
          <p:txBody>
            <a:bodyPr wrap="none">
              <a:spAutoFit/>
            </a:bodyPr>
            <a:lstStyle/>
            <a:p>
              <a:pPr eaLnBrk="0" hangingPunct="0"/>
              <a:r>
                <a:rPr lang="fr-BE" sz="2400">
                  <a:solidFill>
                    <a:schemeClr val="tx1"/>
                  </a:solidFill>
                </a:rPr>
                <a:t>ECP</a:t>
              </a:r>
              <a:endParaRPr lang="fr-FR" sz="2400">
                <a:solidFill>
                  <a:schemeClr val="tx1"/>
                </a:solidFill>
              </a:endParaRPr>
            </a:p>
          </p:txBody>
        </p:sp>
        <p:sp>
          <p:nvSpPr>
            <p:cNvPr id="172068" name="Line 85"/>
            <p:cNvSpPr>
              <a:spLocks noChangeShapeType="1"/>
            </p:cNvSpPr>
            <p:nvPr/>
          </p:nvSpPr>
          <p:spPr bwMode="auto">
            <a:xfrm flipH="1">
              <a:off x="4014" y="2931"/>
              <a:ext cx="0" cy="272"/>
            </a:xfrm>
            <a:prstGeom prst="line">
              <a:avLst/>
            </a:prstGeom>
            <a:noFill/>
            <a:ln w="9525">
              <a:solidFill>
                <a:schemeClr val="bg1"/>
              </a:solidFill>
              <a:round/>
              <a:headEnd/>
              <a:tailEnd type="triangle" w="med" len="med"/>
            </a:ln>
          </p:spPr>
          <p:txBody>
            <a:bodyPr/>
            <a:lstStyle/>
            <a:p>
              <a:endParaRPr lang="fr-FR"/>
            </a:p>
          </p:txBody>
        </p:sp>
        <p:sp>
          <p:nvSpPr>
            <p:cNvPr id="172069" name="Line 74"/>
            <p:cNvSpPr>
              <a:spLocks noChangeShapeType="1"/>
            </p:cNvSpPr>
            <p:nvPr/>
          </p:nvSpPr>
          <p:spPr bwMode="auto">
            <a:xfrm>
              <a:off x="3923" y="3339"/>
              <a:ext cx="46" cy="0"/>
            </a:xfrm>
            <a:prstGeom prst="line">
              <a:avLst/>
            </a:prstGeom>
            <a:noFill/>
            <a:ln w="9525">
              <a:solidFill>
                <a:schemeClr val="bg1"/>
              </a:solidFill>
              <a:round/>
              <a:headEnd/>
              <a:tailEnd/>
            </a:ln>
          </p:spPr>
          <p:txBody>
            <a:bodyPr/>
            <a:lstStyle/>
            <a:p>
              <a:endParaRPr lang="fr-FR"/>
            </a:p>
          </p:txBody>
        </p:sp>
      </p:grpSp>
      <p:grpSp>
        <p:nvGrpSpPr>
          <p:cNvPr id="239748" name="Group 132"/>
          <p:cNvGrpSpPr>
            <a:grpSpLocks/>
          </p:cNvGrpSpPr>
          <p:nvPr/>
        </p:nvGrpSpPr>
        <p:grpSpPr bwMode="auto">
          <a:xfrm>
            <a:off x="7019925" y="5084763"/>
            <a:ext cx="1644650" cy="466725"/>
            <a:chOff x="4649" y="3203"/>
            <a:chExt cx="845" cy="294"/>
          </a:xfrm>
        </p:grpSpPr>
        <p:sp>
          <p:nvSpPr>
            <p:cNvPr id="172065" name="Text Box 6"/>
            <p:cNvSpPr txBox="1">
              <a:spLocks noChangeArrowheads="1"/>
            </p:cNvSpPr>
            <p:nvPr/>
          </p:nvSpPr>
          <p:spPr bwMode="auto">
            <a:xfrm>
              <a:off x="4785" y="3203"/>
              <a:ext cx="709" cy="294"/>
            </a:xfrm>
            <a:prstGeom prst="rect">
              <a:avLst/>
            </a:prstGeom>
            <a:solidFill>
              <a:srgbClr val="006600"/>
            </a:solidFill>
            <a:ln w="9525">
              <a:solidFill>
                <a:schemeClr val="tx1"/>
              </a:solidFill>
              <a:miter lim="800000"/>
              <a:headEnd/>
              <a:tailEnd/>
            </a:ln>
          </p:spPr>
          <p:txBody>
            <a:bodyPr wrap="none">
              <a:spAutoFit/>
            </a:bodyPr>
            <a:lstStyle/>
            <a:p>
              <a:pPr eaLnBrk="0" hangingPunct="0"/>
              <a:r>
                <a:rPr lang="fr-BE" sz="2400"/>
                <a:t>Heatsynch</a:t>
              </a:r>
              <a:endParaRPr lang="fr-FR" sz="2400"/>
            </a:p>
          </p:txBody>
        </p:sp>
        <p:sp>
          <p:nvSpPr>
            <p:cNvPr id="172066" name="Line 129"/>
            <p:cNvSpPr>
              <a:spLocks noChangeShapeType="1"/>
            </p:cNvSpPr>
            <p:nvPr/>
          </p:nvSpPr>
          <p:spPr bwMode="auto">
            <a:xfrm>
              <a:off x="4649" y="3339"/>
              <a:ext cx="136" cy="0"/>
            </a:xfrm>
            <a:prstGeom prst="line">
              <a:avLst/>
            </a:prstGeom>
            <a:noFill/>
            <a:ln w="9525">
              <a:solidFill>
                <a:schemeClr val="bg1"/>
              </a:solidFill>
              <a:round/>
              <a:headEnd/>
              <a:tailEnd type="triangle" w="med" len="med"/>
            </a:ln>
          </p:spPr>
          <p:txBody>
            <a:bodyPr/>
            <a:lstStyle/>
            <a:p>
              <a:endParaRPr lang="fr-FR"/>
            </a:p>
          </p:txBody>
        </p:sp>
      </p:grpSp>
      <p:grpSp>
        <p:nvGrpSpPr>
          <p:cNvPr id="239757" name="Group 141"/>
          <p:cNvGrpSpPr>
            <a:grpSpLocks/>
          </p:cNvGrpSpPr>
          <p:nvPr/>
        </p:nvGrpSpPr>
        <p:grpSpPr bwMode="auto">
          <a:xfrm>
            <a:off x="1763713" y="2565400"/>
            <a:ext cx="936625" cy="1511300"/>
            <a:chOff x="1111" y="1616"/>
            <a:chExt cx="590" cy="952"/>
          </a:xfrm>
        </p:grpSpPr>
        <p:sp>
          <p:nvSpPr>
            <p:cNvPr id="172063" name="Line 74"/>
            <p:cNvSpPr>
              <a:spLocks noChangeShapeType="1"/>
            </p:cNvSpPr>
            <p:nvPr/>
          </p:nvSpPr>
          <p:spPr bwMode="auto">
            <a:xfrm>
              <a:off x="1111" y="1616"/>
              <a:ext cx="590" cy="0"/>
            </a:xfrm>
            <a:prstGeom prst="line">
              <a:avLst/>
            </a:prstGeom>
            <a:noFill/>
            <a:ln w="9525">
              <a:solidFill>
                <a:schemeClr val="bg1"/>
              </a:solidFill>
              <a:round/>
              <a:headEnd/>
              <a:tailEnd/>
            </a:ln>
          </p:spPr>
          <p:txBody>
            <a:bodyPr/>
            <a:lstStyle/>
            <a:p>
              <a:endParaRPr lang="fr-FR"/>
            </a:p>
          </p:txBody>
        </p:sp>
        <p:sp>
          <p:nvSpPr>
            <p:cNvPr id="172064" name="Line 601"/>
            <p:cNvSpPr>
              <a:spLocks noChangeShapeType="1"/>
            </p:cNvSpPr>
            <p:nvPr/>
          </p:nvSpPr>
          <p:spPr bwMode="auto">
            <a:xfrm flipH="1">
              <a:off x="1338" y="1616"/>
              <a:ext cx="0" cy="952"/>
            </a:xfrm>
            <a:prstGeom prst="line">
              <a:avLst/>
            </a:prstGeom>
            <a:noFill/>
            <a:ln w="9525">
              <a:solidFill>
                <a:schemeClr val="bg1"/>
              </a:solidFill>
              <a:prstDash val="dash"/>
              <a:round/>
              <a:headEnd/>
              <a:tailEnd type="triangle" w="med" len="med"/>
            </a:ln>
          </p:spPr>
          <p:txBody>
            <a:bodyPr/>
            <a:lstStyle/>
            <a:p>
              <a:endParaRPr lang="fr-FR"/>
            </a:p>
          </p:txBody>
        </p:sp>
      </p:grpSp>
      <p:grpSp>
        <p:nvGrpSpPr>
          <p:cNvPr id="239763" name="Group 147"/>
          <p:cNvGrpSpPr>
            <a:grpSpLocks/>
          </p:cNvGrpSpPr>
          <p:nvPr/>
        </p:nvGrpSpPr>
        <p:grpSpPr bwMode="auto">
          <a:xfrm>
            <a:off x="1547813" y="2708275"/>
            <a:ext cx="1152525" cy="1368425"/>
            <a:chOff x="975" y="1706"/>
            <a:chExt cx="726" cy="862"/>
          </a:xfrm>
        </p:grpSpPr>
        <p:sp>
          <p:nvSpPr>
            <p:cNvPr id="172060" name="Line 74"/>
            <p:cNvSpPr>
              <a:spLocks noChangeShapeType="1"/>
            </p:cNvSpPr>
            <p:nvPr/>
          </p:nvSpPr>
          <p:spPr bwMode="auto">
            <a:xfrm>
              <a:off x="975" y="2069"/>
              <a:ext cx="726" cy="0"/>
            </a:xfrm>
            <a:prstGeom prst="line">
              <a:avLst/>
            </a:prstGeom>
            <a:noFill/>
            <a:ln w="9525">
              <a:solidFill>
                <a:schemeClr val="bg1"/>
              </a:solidFill>
              <a:round/>
              <a:headEnd/>
              <a:tailEnd/>
            </a:ln>
          </p:spPr>
          <p:txBody>
            <a:bodyPr/>
            <a:lstStyle/>
            <a:p>
              <a:endParaRPr lang="fr-FR"/>
            </a:p>
          </p:txBody>
        </p:sp>
        <p:sp>
          <p:nvSpPr>
            <p:cNvPr id="172061" name="Line 601"/>
            <p:cNvSpPr>
              <a:spLocks noChangeShapeType="1"/>
            </p:cNvSpPr>
            <p:nvPr/>
          </p:nvSpPr>
          <p:spPr bwMode="auto">
            <a:xfrm flipH="1">
              <a:off x="1519" y="2069"/>
              <a:ext cx="0" cy="499"/>
            </a:xfrm>
            <a:prstGeom prst="line">
              <a:avLst/>
            </a:prstGeom>
            <a:noFill/>
            <a:ln w="9525">
              <a:solidFill>
                <a:schemeClr val="bg1"/>
              </a:solidFill>
              <a:prstDash val="dash"/>
              <a:round/>
              <a:headEnd/>
              <a:tailEnd type="triangle" w="med" len="med"/>
            </a:ln>
          </p:spPr>
          <p:txBody>
            <a:bodyPr/>
            <a:lstStyle/>
            <a:p>
              <a:endParaRPr lang="fr-FR"/>
            </a:p>
          </p:txBody>
        </p:sp>
        <p:sp>
          <p:nvSpPr>
            <p:cNvPr id="172062" name="Line 74"/>
            <p:cNvSpPr>
              <a:spLocks noChangeShapeType="1"/>
            </p:cNvSpPr>
            <p:nvPr/>
          </p:nvSpPr>
          <p:spPr bwMode="auto">
            <a:xfrm>
              <a:off x="975" y="1706"/>
              <a:ext cx="0" cy="363"/>
            </a:xfrm>
            <a:prstGeom prst="line">
              <a:avLst/>
            </a:prstGeom>
            <a:noFill/>
            <a:ln w="9525">
              <a:solidFill>
                <a:schemeClr val="bg1"/>
              </a:solidFill>
              <a:round/>
              <a:headEnd/>
              <a:tailEn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7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7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7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7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7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7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7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7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97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7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97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97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97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97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97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97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97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97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97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975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39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p:cNvSpPr>
          <p:nvPr>
            <p:ph type="title"/>
          </p:nvPr>
        </p:nvSpPr>
        <p:spPr>
          <a:xfrm>
            <a:off x="457200" y="274638"/>
            <a:ext cx="8002588" cy="706437"/>
          </a:xfrm>
        </p:spPr>
        <p:txBody>
          <a:bodyPr/>
          <a:lstStyle/>
          <a:p>
            <a:r>
              <a:rPr lang="fr-BE" smtClean="0"/>
              <a:t>Protocols of insemination</a:t>
            </a:r>
            <a:endParaRPr lang="fr-FR" smtClean="0"/>
          </a:p>
        </p:txBody>
      </p:sp>
      <p:sp>
        <p:nvSpPr>
          <p:cNvPr id="284676" name="Line 4"/>
          <p:cNvSpPr>
            <a:spLocks noChangeShapeType="1"/>
          </p:cNvSpPr>
          <p:nvPr/>
        </p:nvSpPr>
        <p:spPr bwMode="auto">
          <a:xfrm flipH="1">
            <a:off x="5621338" y="2759075"/>
            <a:ext cx="0" cy="762000"/>
          </a:xfrm>
          <a:prstGeom prst="line">
            <a:avLst/>
          </a:prstGeom>
          <a:noFill/>
          <a:ln w="38100">
            <a:solidFill>
              <a:srgbClr val="339966"/>
            </a:solidFill>
            <a:round/>
            <a:headEnd/>
            <a:tailEnd type="triangle" w="lg" len="med"/>
          </a:ln>
        </p:spPr>
        <p:txBody>
          <a:bodyPr/>
          <a:lstStyle/>
          <a:p>
            <a:endParaRPr lang="fr-FR"/>
          </a:p>
        </p:txBody>
      </p:sp>
      <p:sp>
        <p:nvSpPr>
          <p:cNvPr id="284677" name="Text Box 5"/>
          <p:cNvSpPr txBox="1">
            <a:spLocks noChangeArrowheads="1"/>
          </p:cNvSpPr>
          <p:nvPr/>
        </p:nvSpPr>
        <p:spPr bwMode="auto">
          <a:xfrm>
            <a:off x="5580063" y="5661025"/>
            <a:ext cx="1981200" cy="1006475"/>
          </a:xfrm>
          <a:prstGeom prst="rect">
            <a:avLst/>
          </a:prstGeom>
          <a:noFill/>
          <a:ln w="9525">
            <a:noFill/>
            <a:miter lim="800000"/>
            <a:headEnd/>
            <a:tailEnd/>
          </a:ln>
          <a:effectLst/>
        </p:spPr>
        <p:txBody>
          <a:bodyPr>
            <a:spAutoFit/>
          </a:bodyPr>
          <a:lstStyle/>
          <a:p>
            <a:pPr eaLnBrk="0" hangingPunct="0">
              <a:defRPr/>
            </a:pPr>
            <a:endParaRPr lang="fr-BE" sz="3000">
              <a:solidFill>
                <a:srgbClr val="FFFF00"/>
              </a:solidFill>
              <a:effectLst>
                <a:outerShdw blurRad="38100" dist="38100" dir="2700000" algn="tl">
                  <a:srgbClr val="000000"/>
                </a:outerShdw>
              </a:effectLst>
              <a:latin typeface="Comic Sans MS" pitchFamily="66" charset="0"/>
            </a:endParaRPr>
          </a:p>
          <a:p>
            <a:pPr eaLnBrk="0" hangingPunct="0">
              <a:defRPr/>
            </a:pPr>
            <a:endParaRPr lang="fr-FR" sz="3000">
              <a:solidFill>
                <a:srgbClr val="FFFF00"/>
              </a:solidFill>
              <a:effectLst>
                <a:outerShdw blurRad="38100" dist="38100" dir="2700000" algn="tl">
                  <a:srgbClr val="000000"/>
                </a:outerShdw>
              </a:effectLst>
              <a:latin typeface="Comic Sans MS" pitchFamily="66" charset="0"/>
            </a:endParaRPr>
          </a:p>
        </p:txBody>
      </p:sp>
      <p:sp>
        <p:nvSpPr>
          <p:cNvPr id="284678" name="Line 6"/>
          <p:cNvSpPr>
            <a:spLocks noChangeShapeType="1"/>
          </p:cNvSpPr>
          <p:nvPr/>
        </p:nvSpPr>
        <p:spPr bwMode="auto">
          <a:xfrm flipH="1">
            <a:off x="6688138" y="2759075"/>
            <a:ext cx="0" cy="762000"/>
          </a:xfrm>
          <a:prstGeom prst="line">
            <a:avLst/>
          </a:prstGeom>
          <a:noFill/>
          <a:ln w="38100">
            <a:solidFill>
              <a:srgbClr val="339966"/>
            </a:solidFill>
            <a:round/>
            <a:headEnd/>
            <a:tailEnd type="triangle" w="lg" len="med"/>
          </a:ln>
        </p:spPr>
        <p:txBody>
          <a:bodyPr/>
          <a:lstStyle/>
          <a:p>
            <a:endParaRPr lang="fr-FR"/>
          </a:p>
        </p:txBody>
      </p:sp>
      <p:grpSp>
        <p:nvGrpSpPr>
          <p:cNvPr id="2" name="Group 7"/>
          <p:cNvGrpSpPr>
            <a:grpSpLocks/>
          </p:cNvGrpSpPr>
          <p:nvPr/>
        </p:nvGrpSpPr>
        <p:grpSpPr bwMode="auto">
          <a:xfrm>
            <a:off x="4630738" y="3521075"/>
            <a:ext cx="2667000" cy="685800"/>
            <a:chOff x="2784" y="1728"/>
            <a:chExt cx="1680" cy="432"/>
          </a:xfrm>
        </p:grpSpPr>
        <p:sp>
          <p:nvSpPr>
            <p:cNvPr id="173089" name="Rectangle 8"/>
            <p:cNvSpPr>
              <a:spLocks noChangeArrowheads="1"/>
            </p:cNvSpPr>
            <p:nvPr/>
          </p:nvSpPr>
          <p:spPr bwMode="auto">
            <a:xfrm>
              <a:off x="278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24</a:t>
              </a:r>
              <a:endParaRPr lang="fr-FR" sz="2000">
                <a:solidFill>
                  <a:schemeClr val="tx1"/>
                </a:solidFill>
              </a:endParaRPr>
            </a:p>
          </p:txBody>
        </p:sp>
        <p:sp>
          <p:nvSpPr>
            <p:cNvPr id="173090" name="Rectangle 9"/>
            <p:cNvSpPr>
              <a:spLocks noChangeArrowheads="1"/>
            </p:cNvSpPr>
            <p:nvPr/>
          </p:nvSpPr>
          <p:spPr bwMode="auto">
            <a:xfrm>
              <a:off x="302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48</a:t>
              </a:r>
              <a:endParaRPr lang="fr-FR" sz="2000">
                <a:solidFill>
                  <a:schemeClr val="tx1"/>
                </a:solidFill>
              </a:endParaRPr>
            </a:p>
          </p:txBody>
        </p:sp>
        <p:sp>
          <p:nvSpPr>
            <p:cNvPr id="173091" name="Rectangle 10"/>
            <p:cNvSpPr>
              <a:spLocks noChangeArrowheads="1"/>
            </p:cNvSpPr>
            <p:nvPr/>
          </p:nvSpPr>
          <p:spPr bwMode="auto">
            <a:xfrm>
              <a:off x="326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t>60</a:t>
              </a:r>
              <a:endParaRPr lang="fr-FR" sz="2000"/>
            </a:p>
          </p:txBody>
        </p:sp>
        <p:sp>
          <p:nvSpPr>
            <p:cNvPr id="173092" name="Rectangle 11"/>
            <p:cNvSpPr>
              <a:spLocks noChangeArrowheads="1"/>
            </p:cNvSpPr>
            <p:nvPr/>
          </p:nvSpPr>
          <p:spPr bwMode="auto">
            <a:xfrm>
              <a:off x="350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333399"/>
                  </a:solidFill>
                </a:rPr>
                <a:t>65</a:t>
              </a:r>
              <a:endParaRPr lang="fr-FR" sz="2000"/>
            </a:p>
          </p:txBody>
        </p:sp>
        <p:sp>
          <p:nvSpPr>
            <p:cNvPr id="173093" name="Rectangle 12"/>
            <p:cNvSpPr>
              <a:spLocks noChangeArrowheads="1"/>
            </p:cNvSpPr>
            <p:nvPr/>
          </p:nvSpPr>
          <p:spPr bwMode="auto">
            <a:xfrm>
              <a:off x="374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72</a:t>
              </a:r>
              <a:endParaRPr lang="fr-FR" sz="2000">
                <a:solidFill>
                  <a:schemeClr val="tx1"/>
                </a:solidFill>
              </a:endParaRPr>
            </a:p>
          </p:txBody>
        </p:sp>
        <p:sp>
          <p:nvSpPr>
            <p:cNvPr id="173094" name="Rectangle 13"/>
            <p:cNvSpPr>
              <a:spLocks noChangeArrowheads="1"/>
            </p:cNvSpPr>
            <p:nvPr/>
          </p:nvSpPr>
          <p:spPr bwMode="auto">
            <a:xfrm>
              <a:off x="398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t>80</a:t>
              </a:r>
              <a:endParaRPr lang="fr-FR" sz="2000"/>
            </a:p>
          </p:txBody>
        </p:sp>
        <p:sp>
          <p:nvSpPr>
            <p:cNvPr id="173095" name="Rectangle 14"/>
            <p:cNvSpPr>
              <a:spLocks noChangeArrowheads="1"/>
            </p:cNvSpPr>
            <p:nvPr/>
          </p:nvSpPr>
          <p:spPr bwMode="auto">
            <a:xfrm>
              <a:off x="4224" y="1728"/>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96</a:t>
              </a:r>
              <a:endParaRPr lang="fr-FR" sz="2000">
                <a:solidFill>
                  <a:schemeClr val="tx1"/>
                </a:solidFill>
              </a:endParaRPr>
            </a:p>
          </p:txBody>
        </p:sp>
      </p:grpSp>
      <p:sp>
        <p:nvSpPr>
          <p:cNvPr id="284687" name="Text Box 15"/>
          <p:cNvSpPr txBox="1">
            <a:spLocks noChangeArrowheads="1"/>
          </p:cNvSpPr>
          <p:nvPr/>
        </p:nvSpPr>
        <p:spPr bwMode="auto">
          <a:xfrm>
            <a:off x="3411538" y="3641725"/>
            <a:ext cx="793750" cy="427038"/>
          </a:xfrm>
          <a:prstGeom prst="rect">
            <a:avLst/>
          </a:prstGeom>
          <a:noFill/>
          <a:ln w="9525">
            <a:noFill/>
            <a:miter lim="800000"/>
            <a:headEnd/>
            <a:tailEnd/>
          </a:ln>
        </p:spPr>
        <p:txBody>
          <a:bodyPr wrap="none">
            <a:spAutoFit/>
          </a:bodyPr>
          <a:lstStyle/>
          <a:p>
            <a:pPr eaLnBrk="0" hangingPunct="0"/>
            <a:r>
              <a:rPr lang="fr-BE" sz="2200">
                <a:solidFill>
                  <a:srgbClr val="FFFF00"/>
                </a:solidFill>
              </a:rPr>
              <a:t>Heifer</a:t>
            </a:r>
            <a:endParaRPr lang="fr-FR" sz="2200">
              <a:solidFill>
                <a:srgbClr val="FFFF00"/>
              </a:solidFill>
            </a:endParaRPr>
          </a:p>
        </p:txBody>
      </p:sp>
      <p:grpSp>
        <p:nvGrpSpPr>
          <p:cNvPr id="3" name="Group 16"/>
          <p:cNvGrpSpPr>
            <a:grpSpLocks/>
          </p:cNvGrpSpPr>
          <p:nvPr/>
        </p:nvGrpSpPr>
        <p:grpSpPr bwMode="auto">
          <a:xfrm>
            <a:off x="4630738" y="4892675"/>
            <a:ext cx="2667000" cy="685800"/>
            <a:chOff x="2784" y="2592"/>
            <a:chExt cx="1680" cy="432"/>
          </a:xfrm>
        </p:grpSpPr>
        <p:sp>
          <p:nvSpPr>
            <p:cNvPr id="173082" name="Rectangle 17"/>
            <p:cNvSpPr>
              <a:spLocks noChangeArrowheads="1"/>
            </p:cNvSpPr>
            <p:nvPr/>
          </p:nvSpPr>
          <p:spPr bwMode="auto">
            <a:xfrm>
              <a:off x="278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24</a:t>
              </a:r>
              <a:endParaRPr lang="fr-FR" sz="2000">
                <a:solidFill>
                  <a:schemeClr val="tx1"/>
                </a:solidFill>
              </a:endParaRPr>
            </a:p>
          </p:txBody>
        </p:sp>
        <p:sp>
          <p:nvSpPr>
            <p:cNvPr id="173083" name="Rectangle 18"/>
            <p:cNvSpPr>
              <a:spLocks noChangeArrowheads="1"/>
            </p:cNvSpPr>
            <p:nvPr/>
          </p:nvSpPr>
          <p:spPr bwMode="auto">
            <a:xfrm>
              <a:off x="302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48</a:t>
              </a:r>
              <a:endParaRPr lang="fr-FR" sz="2000">
                <a:solidFill>
                  <a:schemeClr val="tx1"/>
                </a:solidFill>
              </a:endParaRPr>
            </a:p>
          </p:txBody>
        </p:sp>
        <p:sp>
          <p:nvSpPr>
            <p:cNvPr id="173084" name="Rectangle 19"/>
            <p:cNvSpPr>
              <a:spLocks noChangeArrowheads="1"/>
            </p:cNvSpPr>
            <p:nvPr/>
          </p:nvSpPr>
          <p:spPr bwMode="auto">
            <a:xfrm>
              <a:off x="326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60</a:t>
              </a:r>
              <a:endParaRPr lang="fr-FR" sz="2000">
                <a:solidFill>
                  <a:schemeClr val="tx1"/>
                </a:solidFill>
              </a:endParaRPr>
            </a:p>
          </p:txBody>
        </p:sp>
        <p:sp>
          <p:nvSpPr>
            <p:cNvPr id="173085" name="Rectangle 20"/>
            <p:cNvSpPr>
              <a:spLocks noChangeArrowheads="1"/>
            </p:cNvSpPr>
            <p:nvPr/>
          </p:nvSpPr>
          <p:spPr bwMode="auto">
            <a:xfrm>
              <a:off x="350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t>72</a:t>
              </a:r>
              <a:endParaRPr lang="fr-FR" sz="2000"/>
            </a:p>
          </p:txBody>
        </p:sp>
        <p:sp>
          <p:nvSpPr>
            <p:cNvPr id="173086" name="Rectangle 21"/>
            <p:cNvSpPr>
              <a:spLocks noChangeArrowheads="1"/>
            </p:cNvSpPr>
            <p:nvPr/>
          </p:nvSpPr>
          <p:spPr bwMode="auto">
            <a:xfrm>
              <a:off x="374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rgbClr val="333399"/>
                  </a:solidFill>
                </a:rPr>
                <a:t>75</a:t>
              </a:r>
              <a:endParaRPr lang="fr-FR" sz="2000"/>
            </a:p>
          </p:txBody>
        </p:sp>
        <p:sp>
          <p:nvSpPr>
            <p:cNvPr id="173087" name="Rectangle 22"/>
            <p:cNvSpPr>
              <a:spLocks noChangeArrowheads="1"/>
            </p:cNvSpPr>
            <p:nvPr/>
          </p:nvSpPr>
          <p:spPr bwMode="auto">
            <a:xfrm>
              <a:off x="398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solidFill>
                    <a:schemeClr val="tx1"/>
                  </a:solidFill>
                </a:rPr>
                <a:t>84</a:t>
              </a:r>
              <a:endParaRPr lang="fr-FR" sz="2000">
                <a:solidFill>
                  <a:schemeClr val="tx1"/>
                </a:solidFill>
              </a:endParaRPr>
            </a:p>
          </p:txBody>
        </p:sp>
        <p:sp>
          <p:nvSpPr>
            <p:cNvPr id="173088" name="Rectangle 23"/>
            <p:cNvSpPr>
              <a:spLocks noChangeArrowheads="1"/>
            </p:cNvSpPr>
            <p:nvPr/>
          </p:nvSpPr>
          <p:spPr bwMode="auto">
            <a:xfrm>
              <a:off x="4224" y="2592"/>
              <a:ext cx="240" cy="432"/>
            </a:xfrm>
            <a:prstGeom prst="rect">
              <a:avLst/>
            </a:prstGeom>
            <a:solidFill>
              <a:srgbClr val="FF33CC"/>
            </a:solidFill>
            <a:ln w="9525">
              <a:solidFill>
                <a:schemeClr val="tx1"/>
              </a:solidFill>
              <a:miter lim="800000"/>
              <a:headEnd/>
              <a:tailEnd/>
            </a:ln>
          </p:spPr>
          <p:txBody>
            <a:bodyPr wrap="none" anchor="ctr"/>
            <a:lstStyle/>
            <a:p>
              <a:pPr algn="ctr" eaLnBrk="0" hangingPunct="0"/>
              <a:r>
                <a:rPr lang="fr-BE" sz="2000"/>
                <a:t>96</a:t>
              </a:r>
              <a:endParaRPr lang="fr-FR" sz="2000"/>
            </a:p>
          </p:txBody>
        </p:sp>
      </p:grpSp>
      <p:sp>
        <p:nvSpPr>
          <p:cNvPr id="284696" name="Text Box 24"/>
          <p:cNvSpPr txBox="1">
            <a:spLocks noChangeArrowheads="1"/>
          </p:cNvSpPr>
          <p:nvPr/>
        </p:nvSpPr>
        <p:spPr bwMode="auto">
          <a:xfrm>
            <a:off x="3563938" y="5013325"/>
            <a:ext cx="641350" cy="427038"/>
          </a:xfrm>
          <a:prstGeom prst="rect">
            <a:avLst/>
          </a:prstGeom>
          <a:noFill/>
          <a:ln w="9525">
            <a:noFill/>
            <a:miter lim="800000"/>
            <a:headEnd/>
            <a:tailEnd/>
          </a:ln>
        </p:spPr>
        <p:txBody>
          <a:bodyPr wrap="none">
            <a:spAutoFit/>
          </a:bodyPr>
          <a:lstStyle/>
          <a:p>
            <a:pPr eaLnBrk="0" hangingPunct="0"/>
            <a:r>
              <a:rPr lang="fr-BE" sz="2200">
                <a:solidFill>
                  <a:srgbClr val="FFFF00"/>
                </a:solidFill>
              </a:rPr>
              <a:t>Cow</a:t>
            </a:r>
            <a:endParaRPr lang="fr-FR" sz="2200">
              <a:solidFill>
                <a:srgbClr val="FFFF00"/>
              </a:solidFill>
            </a:endParaRPr>
          </a:p>
        </p:txBody>
      </p:sp>
      <p:sp>
        <p:nvSpPr>
          <p:cNvPr id="284697" name="Line 25"/>
          <p:cNvSpPr>
            <a:spLocks noChangeShapeType="1"/>
          </p:cNvSpPr>
          <p:nvPr/>
        </p:nvSpPr>
        <p:spPr bwMode="auto">
          <a:xfrm flipH="1" flipV="1">
            <a:off x="6002338" y="5578475"/>
            <a:ext cx="0" cy="685800"/>
          </a:xfrm>
          <a:prstGeom prst="line">
            <a:avLst/>
          </a:prstGeom>
          <a:noFill/>
          <a:ln w="38100">
            <a:solidFill>
              <a:srgbClr val="339966"/>
            </a:solidFill>
            <a:round/>
            <a:headEnd/>
            <a:tailEnd type="triangle" w="lg" len="med"/>
          </a:ln>
        </p:spPr>
        <p:txBody>
          <a:bodyPr/>
          <a:lstStyle/>
          <a:p>
            <a:endParaRPr lang="fr-FR"/>
          </a:p>
        </p:txBody>
      </p:sp>
      <p:sp>
        <p:nvSpPr>
          <p:cNvPr id="284698" name="Line 26"/>
          <p:cNvSpPr>
            <a:spLocks noChangeShapeType="1"/>
          </p:cNvSpPr>
          <p:nvPr/>
        </p:nvSpPr>
        <p:spPr bwMode="auto">
          <a:xfrm flipH="1" flipV="1">
            <a:off x="7069138" y="5578475"/>
            <a:ext cx="0" cy="685800"/>
          </a:xfrm>
          <a:prstGeom prst="line">
            <a:avLst/>
          </a:prstGeom>
          <a:noFill/>
          <a:ln w="38100">
            <a:solidFill>
              <a:srgbClr val="339966"/>
            </a:solidFill>
            <a:round/>
            <a:headEnd/>
            <a:tailEnd type="triangle" w="lg" len="med"/>
          </a:ln>
        </p:spPr>
        <p:txBody>
          <a:bodyPr/>
          <a:lstStyle/>
          <a:p>
            <a:endParaRPr lang="fr-FR"/>
          </a:p>
        </p:txBody>
      </p:sp>
      <p:grpSp>
        <p:nvGrpSpPr>
          <p:cNvPr id="4" name="Group 27"/>
          <p:cNvGrpSpPr>
            <a:grpSpLocks/>
          </p:cNvGrpSpPr>
          <p:nvPr/>
        </p:nvGrpSpPr>
        <p:grpSpPr bwMode="auto">
          <a:xfrm>
            <a:off x="5240338" y="4206875"/>
            <a:ext cx="1905000" cy="685800"/>
            <a:chOff x="3168" y="2160"/>
            <a:chExt cx="1200" cy="432"/>
          </a:xfrm>
        </p:grpSpPr>
        <p:sp>
          <p:nvSpPr>
            <p:cNvPr id="173076" name="Line 28"/>
            <p:cNvSpPr>
              <a:spLocks noChangeShapeType="1"/>
            </p:cNvSpPr>
            <p:nvPr/>
          </p:nvSpPr>
          <p:spPr bwMode="auto">
            <a:xfrm>
              <a:off x="316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73077" name="Line 29"/>
            <p:cNvSpPr>
              <a:spLocks noChangeShapeType="1"/>
            </p:cNvSpPr>
            <p:nvPr/>
          </p:nvSpPr>
          <p:spPr bwMode="auto">
            <a:xfrm>
              <a:off x="340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73078" name="Line 30"/>
            <p:cNvSpPr>
              <a:spLocks noChangeShapeType="1"/>
            </p:cNvSpPr>
            <p:nvPr/>
          </p:nvSpPr>
          <p:spPr bwMode="auto">
            <a:xfrm>
              <a:off x="364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73079" name="Line 31"/>
            <p:cNvSpPr>
              <a:spLocks noChangeShapeType="1"/>
            </p:cNvSpPr>
            <p:nvPr/>
          </p:nvSpPr>
          <p:spPr bwMode="auto">
            <a:xfrm>
              <a:off x="388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73080" name="Line 32"/>
            <p:cNvSpPr>
              <a:spLocks noChangeShapeType="1"/>
            </p:cNvSpPr>
            <p:nvPr/>
          </p:nvSpPr>
          <p:spPr bwMode="auto">
            <a:xfrm>
              <a:off x="4128" y="2160"/>
              <a:ext cx="0" cy="432"/>
            </a:xfrm>
            <a:prstGeom prst="line">
              <a:avLst/>
            </a:prstGeom>
            <a:noFill/>
            <a:ln w="28575">
              <a:solidFill>
                <a:srgbClr val="FFCC99"/>
              </a:solidFill>
              <a:round/>
              <a:headEnd type="triangle" w="med" len="med"/>
              <a:tailEnd type="triangle" w="med" len="med"/>
            </a:ln>
          </p:spPr>
          <p:txBody>
            <a:bodyPr/>
            <a:lstStyle/>
            <a:p>
              <a:endParaRPr lang="fr-FR"/>
            </a:p>
          </p:txBody>
        </p:sp>
        <p:sp>
          <p:nvSpPr>
            <p:cNvPr id="173081" name="Line 33"/>
            <p:cNvSpPr>
              <a:spLocks noChangeShapeType="1"/>
            </p:cNvSpPr>
            <p:nvPr/>
          </p:nvSpPr>
          <p:spPr bwMode="auto">
            <a:xfrm>
              <a:off x="4368" y="2160"/>
              <a:ext cx="0" cy="432"/>
            </a:xfrm>
            <a:prstGeom prst="line">
              <a:avLst/>
            </a:prstGeom>
            <a:noFill/>
            <a:ln w="28575">
              <a:solidFill>
                <a:srgbClr val="FFCC99"/>
              </a:solidFill>
              <a:round/>
              <a:headEnd type="triangle" w="med" len="med"/>
              <a:tailEnd type="triangle" w="med" len="med"/>
            </a:ln>
          </p:spPr>
          <p:txBody>
            <a:bodyPr/>
            <a:lstStyle/>
            <a:p>
              <a:endParaRPr lang="fr-FR"/>
            </a:p>
          </p:txBody>
        </p:sp>
      </p:grpSp>
      <p:sp>
        <p:nvSpPr>
          <p:cNvPr id="284706" name="Text Box 34"/>
          <p:cNvSpPr txBox="1">
            <a:spLocks noChangeArrowheads="1"/>
          </p:cNvSpPr>
          <p:nvPr/>
        </p:nvSpPr>
        <p:spPr bwMode="auto">
          <a:xfrm>
            <a:off x="973138" y="2598738"/>
            <a:ext cx="2203450" cy="427037"/>
          </a:xfrm>
          <a:prstGeom prst="rect">
            <a:avLst/>
          </a:prstGeom>
          <a:noFill/>
          <a:ln w="9525">
            <a:noFill/>
            <a:miter lim="800000"/>
            <a:headEnd/>
            <a:tailEnd/>
          </a:ln>
        </p:spPr>
        <p:txBody>
          <a:bodyPr wrap="none">
            <a:spAutoFit/>
          </a:bodyPr>
          <a:lstStyle/>
          <a:p>
            <a:pPr eaLnBrk="0" hangingPunct="0"/>
            <a:r>
              <a:rPr lang="fr-BE" sz="2200">
                <a:solidFill>
                  <a:srgbClr val="009900"/>
                </a:solidFill>
              </a:rPr>
              <a:t>TAI (single or twice)</a:t>
            </a:r>
            <a:endParaRPr lang="fr-FR" sz="2200">
              <a:solidFill>
                <a:srgbClr val="009900"/>
              </a:solidFill>
            </a:endParaRPr>
          </a:p>
        </p:txBody>
      </p:sp>
      <p:sp>
        <p:nvSpPr>
          <p:cNvPr id="284707" name="Text Box 35"/>
          <p:cNvSpPr txBox="1">
            <a:spLocks noChangeArrowheads="1"/>
          </p:cNvSpPr>
          <p:nvPr/>
        </p:nvSpPr>
        <p:spPr bwMode="auto">
          <a:xfrm>
            <a:off x="1201738" y="6103938"/>
            <a:ext cx="1936750" cy="427037"/>
          </a:xfrm>
          <a:prstGeom prst="rect">
            <a:avLst/>
          </a:prstGeom>
          <a:noFill/>
          <a:ln w="9525">
            <a:noFill/>
            <a:miter lim="800000"/>
            <a:headEnd/>
            <a:tailEnd/>
          </a:ln>
        </p:spPr>
        <p:txBody>
          <a:bodyPr wrap="none">
            <a:spAutoFit/>
          </a:bodyPr>
          <a:lstStyle/>
          <a:p>
            <a:pPr eaLnBrk="0" hangingPunct="0"/>
            <a:r>
              <a:rPr lang="fr-BE" sz="2200">
                <a:solidFill>
                  <a:srgbClr val="009900"/>
                </a:solidFill>
              </a:rPr>
              <a:t>On heat detected</a:t>
            </a:r>
            <a:endParaRPr lang="fr-FR" sz="2200">
              <a:solidFill>
                <a:srgbClr val="009900"/>
              </a:solidFill>
            </a:endParaRPr>
          </a:p>
        </p:txBody>
      </p:sp>
      <p:sp>
        <p:nvSpPr>
          <p:cNvPr id="284708" name="Line 36"/>
          <p:cNvSpPr>
            <a:spLocks noChangeShapeType="1"/>
          </p:cNvSpPr>
          <p:nvPr/>
        </p:nvSpPr>
        <p:spPr bwMode="auto">
          <a:xfrm flipH="1">
            <a:off x="6002338" y="2759075"/>
            <a:ext cx="0" cy="762000"/>
          </a:xfrm>
          <a:prstGeom prst="line">
            <a:avLst/>
          </a:prstGeom>
          <a:noFill/>
          <a:ln w="38100">
            <a:solidFill>
              <a:srgbClr val="FF6600"/>
            </a:solidFill>
            <a:round/>
            <a:headEnd/>
            <a:tailEnd type="triangle" w="lg" len="med"/>
          </a:ln>
        </p:spPr>
        <p:txBody>
          <a:bodyPr/>
          <a:lstStyle/>
          <a:p>
            <a:endParaRPr lang="fr-FR"/>
          </a:p>
        </p:txBody>
      </p:sp>
      <p:sp>
        <p:nvSpPr>
          <p:cNvPr id="284709" name="Line 37"/>
          <p:cNvSpPr>
            <a:spLocks noChangeShapeType="1"/>
          </p:cNvSpPr>
          <p:nvPr/>
        </p:nvSpPr>
        <p:spPr bwMode="auto">
          <a:xfrm flipH="1" flipV="1">
            <a:off x="6383338" y="5578475"/>
            <a:ext cx="0" cy="685800"/>
          </a:xfrm>
          <a:prstGeom prst="line">
            <a:avLst/>
          </a:prstGeom>
          <a:noFill/>
          <a:ln w="38100">
            <a:solidFill>
              <a:srgbClr val="FF6600"/>
            </a:solidFill>
            <a:round/>
            <a:headEnd/>
            <a:tailEnd type="triangle" w="lg" len="med"/>
          </a:ln>
        </p:spPr>
        <p:txBody>
          <a:bodyPr/>
          <a:lstStyle/>
          <a:p>
            <a:endParaRPr lang="fr-FR"/>
          </a:p>
        </p:txBody>
      </p:sp>
      <p:sp>
        <p:nvSpPr>
          <p:cNvPr id="241703" name="Rectangle 39"/>
          <p:cNvSpPr>
            <a:spLocks noChangeArrowheads="1"/>
          </p:cNvSpPr>
          <p:nvPr/>
        </p:nvSpPr>
        <p:spPr bwMode="auto">
          <a:xfrm>
            <a:off x="468313" y="1196975"/>
            <a:ext cx="8207375" cy="898525"/>
          </a:xfrm>
          <a:prstGeom prst="rect">
            <a:avLst/>
          </a:prstGeom>
          <a:solidFill>
            <a:srgbClr val="FFFF66"/>
          </a:solidFill>
          <a:ln w="12700"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BE" u="sng">
                <a:solidFill>
                  <a:schemeClr val="tx1"/>
                </a:solidFill>
              </a:rPr>
              <a:t>Protocol Ovsynch</a:t>
            </a:r>
            <a:r>
              <a:rPr lang="fr-BE">
                <a:solidFill>
                  <a:schemeClr val="tx1"/>
                </a:solidFill>
              </a:rPr>
              <a:t> : TAI (Timed Artificial insemination) </a:t>
            </a:r>
          </a:p>
          <a:p>
            <a:pPr lvl="1">
              <a:defRPr/>
            </a:pPr>
            <a:r>
              <a:rPr lang="fr-BE">
                <a:solidFill>
                  <a:schemeClr val="tx1"/>
                </a:solidFill>
              </a:rPr>
              <a:t>16 to 18 or 16 to 20 h after GnRH injection</a:t>
            </a:r>
          </a:p>
        </p:txBody>
      </p:sp>
      <p:grpSp>
        <p:nvGrpSpPr>
          <p:cNvPr id="241705" name="Group 41"/>
          <p:cNvGrpSpPr>
            <a:grpSpLocks/>
          </p:cNvGrpSpPr>
          <p:nvPr/>
        </p:nvGrpSpPr>
        <p:grpSpPr bwMode="auto">
          <a:xfrm>
            <a:off x="611188" y="3357563"/>
            <a:ext cx="4019550" cy="1535112"/>
            <a:chOff x="385" y="2115"/>
            <a:chExt cx="2532" cy="967"/>
          </a:xfrm>
        </p:grpSpPr>
        <p:sp>
          <p:nvSpPr>
            <p:cNvPr id="284675" name="Rectangle 3"/>
            <p:cNvSpPr>
              <a:spLocks noChangeArrowheads="1"/>
            </p:cNvSpPr>
            <p:nvPr/>
          </p:nvSpPr>
          <p:spPr bwMode="auto">
            <a:xfrm>
              <a:off x="709" y="2650"/>
              <a:ext cx="2208" cy="432"/>
            </a:xfrm>
            <a:prstGeom prst="rect">
              <a:avLst/>
            </a:prstGeom>
            <a:solidFill>
              <a:srgbClr val="99CCFF"/>
            </a:solidFill>
            <a:ln w="28575">
              <a:solidFill>
                <a:srgbClr val="A50021"/>
              </a:solidFill>
              <a:miter lim="800000"/>
              <a:headEnd/>
              <a:tailEnd/>
            </a:ln>
            <a:effectLst/>
          </p:spPr>
          <p:txBody>
            <a:bodyPr wrap="none" anchor="ctr"/>
            <a:lstStyle/>
            <a:p>
              <a:pPr algn="ctr" eaLnBrk="0" hangingPunct="0">
                <a:defRPr/>
              </a:pPr>
              <a:r>
                <a:rPr lang="fr-BE" sz="2400">
                  <a:solidFill>
                    <a:srgbClr val="FFFF00"/>
                  </a:solidFill>
                  <a:effectLst>
                    <a:outerShdw blurRad="38100" dist="38100" dir="2700000" algn="tl">
                      <a:srgbClr val="000000"/>
                    </a:outerShdw>
                  </a:effectLst>
                </a:rPr>
                <a:t>PGF2a</a:t>
              </a:r>
              <a:endParaRPr lang="fr-FR" sz="2400">
                <a:solidFill>
                  <a:srgbClr val="FFFF00"/>
                </a:solidFill>
                <a:effectLst>
                  <a:outerShdw blurRad="38100" dist="38100" dir="2700000" algn="tl">
                    <a:srgbClr val="000000"/>
                  </a:outerShdw>
                </a:effectLst>
              </a:endParaRPr>
            </a:p>
          </p:txBody>
        </p:sp>
        <p:sp>
          <p:nvSpPr>
            <p:cNvPr id="241704" name="Rectangle 40"/>
            <p:cNvSpPr>
              <a:spLocks noChangeArrowheads="1"/>
            </p:cNvSpPr>
            <p:nvPr/>
          </p:nvSpPr>
          <p:spPr bwMode="auto">
            <a:xfrm>
              <a:off x="385" y="2115"/>
              <a:ext cx="1043" cy="316"/>
            </a:xfrm>
            <a:prstGeom prst="rect">
              <a:avLst/>
            </a:prstGeom>
            <a:solidFill>
              <a:srgbClr val="FFFF66"/>
            </a:solidFill>
            <a:ln w="12700"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BE" u="sng">
                  <a:solidFill>
                    <a:schemeClr val="tx1"/>
                  </a:solidFill>
                </a:rPr>
                <a:t>After PGF</a:t>
              </a:r>
              <a:endParaRPr lang="fr-BE">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7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47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46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846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46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847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846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846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847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animBg="1"/>
      <p:bldP spid="284678" grpId="0" animBg="1"/>
      <p:bldP spid="284687" grpId="0" autoUpdateAnimBg="0"/>
      <p:bldP spid="284696" grpId="0" autoUpdateAnimBg="0"/>
      <p:bldP spid="284697" grpId="0" animBg="1"/>
      <p:bldP spid="284698" grpId="0" animBg="1"/>
      <p:bldP spid="284706" grpId="0" autoUpdateAnimBg="0"/>
      <p:bldP spid="284707" grpId="0" autoUpdateAnimBg="0"/>
      <p:bldP spid="284708" grpId="0" animBg="1"/>
      <p:bldP spid="28470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4"/>
          <p:cNvSpPr>
            <a:spLocks noGrp="1"/>
          </p:cNvSpPr>
          <p:nvPr>
            <p:ph type="title"/>
          </p:nvPr>
        </p:nvSpPr>
        <p:spPr>
          <a:xfrm>
            <a:off x="457200" y="274638"/>
            <a:ext cx="8435975" cy="706437"/>
          </a:xfrm>
        </p:spPr>
        <p:txBody>
          <a:bodyPr/>
          <a:lstStyle/>
          <a:p>
            <a:r>
              <a:rPr lang="fr-BE" sz="2800" smtClean="0"/>
              <a:t>Conclusions with a metaanalysis </a:t>
            </a:r>
            <a:r>
              <a:rPr lang="fr-BE" sz="2400" smtClean="0"/>
              <a:t>(71 studies published in 53 papers)</a:t>
            </a:r>
            <a:r>
              <a:rPr lang="fr-BE" sz="2800" smtClean="0"/>
              <a:t> </a:t>
            </a:r>
            <a:endParaRPr lang="fr-FR" sz="2800" smtClean="0"/>
          </a:p>
        </p:txBody>
      </p:sp>
      <p:pic>
        <p:nvPicPr>
          <p:cNvPr id="174082" name="Picture 5" descr="Titre article Rabiee 2005"/>
          <p:cNvPicPr>
            <a:picLocks noChangeAspect="1" noChangeArrowheads="1"/>
          </p:cNvPicPr>
          <p:nvPr/>
        </p:nvPicPr>
        <p:blipFill>
          <a:blip r:embed="rId2" cstate="print"/>
          <a:srcRect/>
          <a:stretch>
            <a:fillRect/>
          </a:stretch>
        </p:blipFill>
        <p:spPr bwMode="auto">
          <a:xfrm>
            <a:off x="755650" y="1268413"/>
            <a:ext cx="6480175" cy="2054225"/>
          </a:xfrm>
          <a:prstGeom prst="rect">
            <a:avLst/>
          </a:prstGeom>
          <a:noFill/>
          <a:ln w="9525">
            <a:noFill/>
            <a:miter lim="800000"/>
            <a:headEnd/>
            <a:tailEnd/>
          </a:ln>
        </p:spPr>
      </p:pic>
      <p:sp>
        <p:nvSpPr>
          <p:cNvPr id="242694" name="Rectangle 6"/>
          <p:cNvSpPr>
            <a:spLocks noChangeArrowheads="1"/>
          </p:cNvSpPr>
          <p:nvPr/>
        </p:nvSpPr>
        <p:spPr bwMode="auto">
          <a:xfrm>
            <a:off x="323850" y="3500438"/>
            <a:ext cx="8064500" cy="1100137"/>
          </a:xfrm>
          <a:prstGeom prst="rect">
            <a:avLst/>
          </a:prstGeom>
          <a:noFill/>
          <a:ln w="3175"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FR" sz="2200"/>
              <a:t>1. Conception and pregnancy rates obtained with the prostaglandin, Select Synch, and modified Ovsynch (including presynch and CoSynch) programs were comparable with the Ovsynch program.</a:t>
            </a:r>
          </a:p>
        </p:txBody>
      </p:sp>
      <p:sp>
        <p:nvSpPr>
          <p:cNvPr id="242695" name="Rectangle 7"/>
          <p:cNvSpPr>
            <a:spLocks noChangeArrowheads="1"/>
          </p:cNvSpPr>
          <p:nvPr/>
        </p:nvSpPr>
        <p:spPr bwMode="auto">
          <a:xfrm>
            <a:off x="323850" y="4797425"/>
            <a:ext cx="8064500" cy="774700"/>
          </a:xfrm>
          <a:prstGeom prst="rect">
            <a:avLst/>
          </a:prstGeom>
          <a:noFill/>
          <a:ln w="12700"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FR" sz="2200"/>
              <a:t>2. Ovsynch program could benefit dairy operations without detection of estrus if CR and PR would be increased. </a:t>
            </a:r>
          </a:p>
        </p:txBody>
      </p:sp>
      <p:sp>
        <p:nvSpPr>
          <p:cNvPr id="242696" name="Rectangle 8"/>
          <p:cNvSpPr>
            <a:spLocks noChangeArrowheads="1"/>
          </p:cNvSpPr>
          <p:nvPr/>
        </p:nvSpPr>
        <p:spPr bwMode="auto">
          <a:xfrm>
            <a:off x="395288" y="5805488"/>
            <a:ext cx="8064500" cy="774700"/>
          </a:xfrm>
          <a:prstGeom prst="rect">
            <a:avLst/>
          </a:prstGeom>
          <a:noFill/>
          <a:ln w="12700" algn="ctr">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FR" sz="2200"/>
              <a:t>3 The costs of labor and hormone administration should be considered when selecting this form of reproductive technology for routine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4" grpId="0" animBg="1"/>
      <p:bldP spid="242695" grpId="0" animBg="1"/>
      <p:bldP spid="2426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4284663" y="1557338"/>
            <a:ext cx="71437" cy="3024187"/>
          </a:xfrm>
          <a:prstGeom prst="rect">
            <a:avLst/>
          </a:prstGeom>
          <a:solidFill>
            <a:srgbClr val="FF0000"/>
          </a:solidFill>
          <a:ln w="9525">
            <a:solidFill>
              <a:schemeClr val="tx1"/>
            </a:solidFill>
            <a:miter lim="800000"/>
            <a:headEnd/>
            <a:tailEnd/>
          </a:ln>
        </p:spPr>
        <p:txBody>
          <a:bodyPr wrap="none" anchor="ctr"/>
          <a:lstStyle/>
          <a:p>
            <a:pPr>
              <a:defRPr/>
            </a:pPr>
            <a:endParaRPr lang="fr-FR" sz="1800">
              <a:solidFill>
                <a:schemeClr val="tx1"/>
              </a:solidFill>
              <a:latin typeface="+mj-lt"/>
            </a:endParaRPr>
          </a:p>
        </p:txBody>
      </p:sp>
      <p:sp>
        <p:nvSpPr>
          <p:cNvPr id="4103" name="Rectangle 7"/>
          <p:cNvSpPr>
            <a:spLocks noChangeArrowheads="1"/>
          </p:cNvSpPr>
          <p:nvPr/>
        </p:nvSpPr>
        <p:spPr bwMode="auto">
          <a:xfrm>
            <a:off x="4356100" y="3284538"/>
            <a:ext cx="1295400" cy="431800"/>
          </a:xfrm>
          <a:prstGeom prst="rect">
            <a:avLst/>
          </a:prstGeom>
          <a:solidFill>
            <a:schemeClr val="accent2"/>
          </a:solidFill>
          <a:ln w="9525">
            <a:solidFill>
              <a:schemeClr val="tx1"/>
            </a:solidFill>
            <a:miter lim="800000"/>
            <a:headEnd/>
            <a:tailEnd/>
          </a:ln>
        </p:spPr>
        <p:txBody>
          <a:bodyPr wrap="none" anchor="ctr"/>
          <a:lstStyle/>
          <a:p>
            <a:pPr>
              <a:defRPr/>
            </a:pPr>
            <a:r>
              <a:rPr lang="fr-BE" sz="2000">
                <a:latin typeface="+mj-lt"/>
              </a:rPr>
              <a:t>Involution</a:t>
            </a:r>
          </a:p>
        </p:txBody>
      </p:sp>
      <p:sp>
        <p:nvSpPr>
          <p:cNvPr id="4104" name="Rectangle 8"/>
          <p:cNvSpPr>
            <a:spLocks noChangeArrowheads="1"/>
          </p:cNvSpPr>
          <p:nvPr/>
        </p:nvSpPr>
        <p:spPr bwMode="auto">
          <a:xfrm>
            <a:off x="4356100" y="4149725"/>
            <a:ext cx="2303463" cy="430213"/>
          </a:xfrm>
          <a:prstGeom prst="rect">
            <a:avLst/>
          </a:prstGeom>
          <a:solidFill>
            <a:srgbClr val="FF6600"/>
          </a:solidFill>
          <a:ln w="9525">
            <a:solidFill>
              <a:schemeClr val="tx1"/>
            </a:solidFill>
            <a:miter lim="800000"/>
            <a:headEnd/>
            <a:tailEnd/>
          </a:ln>
        </p:spPr>
        <p:txBody>
          <a:bodyPr wrap="none" anchor="ctr"/>
          <a:lstStyle/>
          <a:p>
            <a:pPr>
              <a:defRPr/>
            </a:pPr>
            <a:r>
              <a:rPr lang="fr-BE" sz="2000" dirty="0" err="1">
                <a:solidFill>
                  <a:schemeClr val="tx1"/>
                </a:solidFill>
                <a:latin typeface="+mj-lt"/>
              </a:rPr>
              <a:t>Waiting</a:t>
            </a:r>
            <a:endParaRPr lang="fr-BE" sz="2000" dirty="0">
              <a:solidFill>
                <a:schemeClr val="tx1"/>
              </a:solidFill>
              <a:latin typeface="+mj-lt"/>
            </a:endParaRPr>
          </a:p>
        </p:txBody>
      </p:sp>
      <p:sp>
        <p:nvSpPr>
          <p:cNvPr id="4105" name="Rectangle 9"/>
          <p:cNvSpPr>
            <a:spLocks noChangeArrowheads="1"/>
          </p:cNvSpPr>
          <p:nvPr/>
        </p:nvSpPr>
        <p:spPr bwMode="auto">
          <a:xfrm>
            <a:off x="4356100" y="3716338"/>
            <a:ext cx="2303463" cy="431800"/>
          </a:xfrm>
          <a:prstGeom prst="rect">
            <a:avLst/>
          </a:prstGeom>
          <a:solidFill>
            <a:schemeClr val="hlink"/>
          </a:solidFill>
          <a:ln w="9525">
            <a:solidFill>
              <a:schemeClr val="tx1"/>
            </a:solidFill>
            <a:miter lim="800000"/>
            <a:headEnd/>
            <a:tailEnd/>
          </a:ln>
        </p:spPr>
        <p:txBody>
          <a:bodyPr wrap="none" anchor="ctr"/>
          <a:lstStyle/>
          <a:p>
            <a:pPr>
              <a:defRPr/>
            </a:pPr>
            <a:r>
              <a:rPr lang="fr-BE" sz="2000" dirty="0" err="1">
                <a:solidFill>
                  <a:srgbClr val="000000"/>
                </a:solidFill>
                <a:latin typeface="+mj-lt"/>
              </a:rPr>
              <a:t>Anoestrus</a:t>
            </a:r>
            <a:endParaRPr lang="fr-BE" sz="2000" dirty="0">
              <a:solidFill>
                <a:srgbClr val="000000"/>
              </a:solidFill>
              <a:latin typeface="+mj-lt"/>
            </a:endParaRPr>
          </a:p>
        </p:txBody>
      </p:sp>
      <p:sp>
        <p:nvSpPr>
          <p:cNvPr id="4106" name="Rectangle 10"/>
          <p:cNvSpPr>
            <a:spLocks noChangeArrowheads="1"/>
          </p:cNvSpPr>
          <p:nvPr/>
        </p:nvSpPr>
        <p:spPr bwMode="auto">
          <a:xfrm>
            <a:off x="1835150" y="3716338"/>
            <a:ext cx="2449513" cy="430212"/>
          </a:xfrm>
          <a:prstGeom prst="rect">
            <a:avLst/>
          </a:prstGeom>
          <a:solidFill>
            <a:schemeClr val="tx2"/>
          </a:solidFill>
          <a:ln w="9525">
            <a:solidFill>
              <a:schemeClr val="tx1"/>
            </a:solidFill>
            <a:miter lim="800000"/>
            <a:headEnd/>
            <a:tailEnd/>
          </a:ln>
        </p:spPr>
        <p:txBody>
          <a:bodyPr wrap="none" anchor="ctr"/>
          <a:lstStyle/>
          <a:p>
            <a:pPr>
              <a:defRPr/>
            </a:pPr>
            <a:r>
              <a:rPr lang="fr-BE" sz="2000" dirty="0">
                <a:solidFill>
                  <a:srgbClr val="000000"/>
                </a:solidFill>
                <a:latin typeface="+mj-lt"/>
              </a:rPr>
              <a:t>Dry </a:t>
            </a:r>
            <a:r>
              <a:rPr lang="fr-BE" sz="2000" dirty="0" err="1">
                <a:solidFill>
                  <a:srgbClr val="000000"/>
                </a:solidFill>
                <a:latin typeface="+mj-lt"/>
              </a:rPr>
              <a:t>period</a:t>
            </a:r>
            <a:endParaRPr lang="fr-BE" sz="2000" dirty="0">
              <a:solidFill>
                <a:srgbClr val="000000"/>
              </a:solidFill>
              <a:latin typeface="+mj-lt"/>
            </a:endParaRPr>
          </a:p>
        </p:txBody>
      </p:sp>
      <p:sp>
        <p:nvSpPr>
          <p:cNvPr id="4108" name="Rectangle 12"/>
          <p:cNvSpPr>
            <a:spLocks noChangeArrowheads="1"/>
          </p:cNvSpPr>
          <p:nvPr/>
        </p:nvSpPr>
        <p:spPr bwMode="auto">
          <a:xfrm>
            <a:off x="611188" y="4149725"/>
            <a:ext cx="3673475" cy="431800"/>
          </a:xfrm>
          <a:prstGeom prst="rect">
            <a:avLst/>
          </a:prstGeom>
          <a:solidFill>
            <a:srgbClr val="FFFF66"/>
          </a:solidFill>
          <a:ln w="9525">
            <a:solidFill>
              <a:schemeClr val="tx1"/>
            </a:solidFill>
            <a:miter lim="800000"/>
            <a:headEnd/>
            <a:tailEnd/>
          </a:ln>
        </p:spPr>
        <p:txBody>
          <a:bodyPr wrap="none" anchor="ctr"/>
          <a:lstStyle/>
          <a:p>
            <a:pPr>
              <a:defRPr/>
            </a:pPr>
            <a:r>
              <a:rPr lang="fr-BE" sz="2000" dirty="0">
                <a:solidFill>
                  <a:srgbClr val="000000"/>
                </a:solidFill>
                <a:latin typeface="+mj-lt"/>
              </a:rPr>
              <a:t>                     End of </a:t>
            </a:r>
            <a:r>
              <a:rPr lang="fr-BE" sz="2000" dirty="0" err="1">
                <a:solidFill>
                  <a:srgbClr val="000000"/>
                </a:solidFill>
                <a:latin typeface="+mj-lt"/>
              </a:rPr>
              <a:t>pregnancy</a:t>
            </a:r>
            <a:endParaRPr lang="fr-BE" sz="2000" dirty="0">
              <a:solidFill>
                <a:srgbClr val="000000"/>
              </a:solidFill>
              <a:latin typeface="+mj-lt"/>
            </a:endParaRPr>
          </a:p>
        </p:txBody>
      </p:sp>
      <p:sp>
        <p:nvSpPr>
          <p:cNvPr id="4109" name="Rectangle 13"/>
          <p:cNvSpPr>
            <a:spLocks noChangeArrowheads="1"/>
          </p:cNvSpPr>
          <p:nvPr/>
        </p:nvSpPr>
        <p:spPr bwMode="auto">
          <a:xfrm>
            <a:off x="7812088" y="4149725"/>
            <a:ext cx="863600" cy="433388"/>
          </a:xfrm>
          <a:prstGeom prst="rect">
            <a:avLst/>
          </a:prstGeom>
          <a:solidFill>
            <a:srgbClr val="FFFF66"/>
          </a:solidFill>
          <a:ln w="9525">
            <a:solidFill>
              <a:schemeClr val="tx1"/>
            </a:solidFill>
            <a:miter lim="800000"/>
            <a:headEnd/>
            <a:tailEnd/>
          </a:ln>
        </p:spPr>
        <p:txBody>
          <a:bodyPr wrap="none" anchor="ctr"/>
          <a:lstStyle/>
          <a:p>
            <a:pPr>
              <a:defRPr/>
            </a:pPr>
            <a:r>
              <a:rPr lang="fr-BE" sz="2000" dirty="0" err="1">
                <a:solidFill>
                  <a:srgbClr val="000000"/>
                </a:solidFill>
                <a:latin typeface="+mj-lt"/>
              </a:rPr>
              <a:t>Pregn</a:t>
            </a:r>
            <a:endParaRPr lang="fr-BE" sz="2000" dirty="0">
              <a:solidFill>
                <a:srgbClr val="000000"/>
              </a:solidFill>
              <a:latin typeface="+mj-lt"/>
            </a:endParaRPr>
          </a:p>
        </p:txBody>
      </p:sp>
      <p:grpSp>
        <p:nvGrpSpPr>
          <p:cNvPr id="2" name="Group 47"/>
          <p:cNvGrpSpPr>
            <a:grpSpLocks/>
          </p:cNvGrpSpPr>
          <p:nvPr/>
        </p:nvGrpSpPr>
        <p:grpSpPr bwMode="auto">
          <a:xfrm>
            <a:off x="468313" y="1628775"/>
            <a:ext cx="8496300" cy="2951163"/>
            <a:chOff x="295" y="1026"/>
            <a:chExt cx="5352" cy="1859"/>
          </a:xfrm>
        </p:grpSpPr>
        <p:sp>
          <p:nvSpPr>
            <p:cNvPr id="8235" name="Line 5"/>
            <p:cNvSpPr>
              <a:spLocks noChangeShapeType="1"/>
            </p:cNvSpPr>
            <p:nvPr/>
          </p:nvSpPr>
          <p:spPr bwMode="auto">
            <a:xfrm flipV="1">
              <a:off x="2744" y="1026"/>
              <a:ext cx="1950" cy="1043"/>
            </a:xfrm>
            <a:prstGeom prst="line">
              <a:avLst/>
            </a:prstGeom>
            <a:noFill/>
            <a:ln w="28575">
              <a:solidFill>
                <a:schemeClr val="bg1"/>
              </a:solidFill>
              <a:round/>
              <a:headEnd/>
              <a:tailEnd/>
            </a:ln>
          </p:spPr>
          <p:txBody>
            <a:bodyPr/>
            <a:lstStyle/>
            <a:p>
              <a:pPr>
                <a:defRPr/>
              </a:pPr>
              <a:endParaRPr lang="nl-NL" sz="2000">
                <a:solidFill>
                  <a:schemeClr val="tx1"/>
                </a:solidFill>
                <a:latin typeface="+mj-lt"/>
              </a:endParaRPr>
            </a:p>
          </p:txBody>
        </p:sp>
        <p:sp>
          <p:nvSpPr>
            <p:cNvPr id="8236" name="Line 14"/>
            <p:cNvSpPr>
              <a:spLocks noChangeShapeType="1"/>
            </p:cNvSpPr>
            <p:nvPr/>
          </p:nvSpPr>
          <p:spPr bwMode="auto">
            <a:xfrm>
              <a:off x="4694" y="1026"/>
              <a:ext cx="409" cy="0"/>
            </a:xfrm>
            <a:prstGeom prst="line">
              <a:avLst/>
            </a:prstGeom>
            <a:noFill/>
            <a:ln w="28575">
              <a:solidFill>
                <a:schemeClr val="bg1"/>
              </a:solidFill>
              <a:round/>
              <a:headEnd/>
              <a:tailEnd/>
            </a:ln>
          </p:spPr>
          <p:txBody>
            <a:bodyPr/>
            <a:lstStyle/>
            <a:p>
              <a:pPr>
                <a:defRPr/>
              </a:pPr>
              <a:endParaRPr lang="nl-NL" sz="2000">
                <a:solidFill>
                  <a:schemeClr val="tx1"/>
                </a:solidFill>
                <a:latin typeface="+mj-lt"/>
              </a:endParaRPr>
            </a:p>
          </p:txBody>
        </p:sp>
        <p:sp>
          <p:nvSpPr>
            <p:cNvPr id="8237" name="Line 15"/>
            <p:cNvSpPr>
              <a:spLocks noChangeShapeType="1"/>
            </p:cNvSpPr>
            <p:nvPr/>
          </p:nvSpPr>
          <p:spPr bwMode="auto">
            <a:xfrm flipH="1" flipV="1">
              <a:off x="295" y="1888"/>
              <a:ext cx="861" cy="317"/>
            </a:xfrm>
            <a:prstGeom prst="line">
              <a:avLst/>
            </a:prstGeom>
            <a:noFill/>
            <a:ln w="28575">
              <a:solidFill>
                <a:schemeClr val="bg1"/>
              </a:solidFill>
              <a:round/>
              <a:headEnd/>
              <a:tailEnd/>
            </a:ln>
          </p:spPr>
          <p:txBody>
            <a:bodyPr/>
            <a:lstStyle/>
            <a:p>
              <a:pPr>
                <a:defRPr/>
              </a:pPr>
              <a:endParaRPr lang="nl-NL" sz="2000">
                <a:solidFill>
                  <a:schemeClr val="tx1"/>
                </a:solidFill>
                <a:latin typeface="+mj-lt"/>
              </a:endParaRPr>
            </a:p>
          </p:txBody>
        </p:sp>
        <p:sp>
          <p:nvSpPr>
            <p:cNvPr id="8238" name="Line 16"/>
            <p:cNvSpPr>
              <a:spLocks noChangeShapeType="1"/>
            </p:cNvSpPr>
            <p:nvPr/>
          </p:nvSpPr>
          <p:spPr bwMode="auto">
            <a:xfrm flipV="1">
              <a:off x="1156" y="2205"/>
              <a:ext cx="0" cy="680"/>
            </a:xfrm>
            <a:prstGeom prst="line">
              <a:avLst/>
            </a:prstGeom>
            <a:noFill/>
            <a:ln w="28575">
              <a:solidFill>
                <a:schemeClr val="bg1"/>
              </a:solidFill>
              <a:round/>
              <a:headEnd/>
              <a:tailEnd/>
            </a:ln>
          </p:spPr>
          <p:txBody>
            <a:bodyPr/>
            <a:lstStyle/>
            <a:p>
              <a:pPr>
                <a:defRPr/>
              </a:pPr>
              <a:endParaRPr lang="nl-NL" sz="2000">
                <a:solidFill>
                  <a:schemeClr val="tx1"/>
                </a:solidFill>
                <a:latin typeface="+mj-lt"/>
              </a:endParaRPr>
            </a:p>
          </p:txBody>
        </p:sp>
        <p:sp>
          <p:nvSpPr>
            <p:cNvPr id="8239" name="Line 17"/>
            <p:cNvSpPr>
              <a:spLocks noChangeShapeType="1"/>
            </p:cNvSpPr>
            <p:nvPr/>
          </p:nvSpPr>
          <p:spPr bwMode="auto">
            <a:xfrm flipH="1" flipV="1">
              <a:off x="5103" y="1026"/>
              <a:ext cx="544" cy="136"/>
            </a:xfrm>
            <a:prstGeom prst="line">
              <a:avLst/>
            </a:prstGeom>
            <a:noFill/>
            <a:ln w="28575">
              <a:solidFill>
                <a:schemeClr val="bg1"/>
              </a:solidFill>
              <a:round/>
              <a:headEnd/>
              <a:tailEnd/>
            </a:ln>
          </p:spPr>
          <p:txBody>
            <a:bodyPr/>
            <a:lstStyle/>
            <a:p>
              <a:pPr>
                <a:defRPr/>
              </a:pPr>
              <a:endParaRPr lang="nl-NL" sz="2000">
                <a:solidFill>
                  <a:schemeClr val="tx1"/>
                </a:solidFill>
                <a:latin typeface="+mj-lt"/>
              </a:endParaRPr>
            </a:p>
          </p:txBody>
        </p:sp>
      </p:grpSp>
      <p:sp>
        <p:nvSpPr>
          <p:cNvPr id="8203" name="Line 18"/>
          <p:cNvSpPr>
            <a:spLocks noChangeShapeType="1"/>
          </p:cNvSpPr>
          <p:nvPr/>
        </p:nvSpPr>
        <p:spPr bwMode="auto">
          <a:xfrm>
            <a:off x="4284663" y="4652963"/>
            <a:ext cx="0" cy="863600"/>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endParaRPr>
          </a:p>
        </p:txBody>
      </p:sp>
      <p:sp>
        <p:nvSpPr>
          <p:cNvPr id="8204" name="Text Box 25"/>
          <p:cNvSpPr txBox="1">
            <a:spLocks noChangeArrowheads="1"/>
          </p:cNvSpPr>
          <p:nvPr/>
        </p:nvSpPr>
        <p:spPr bwMode="auto">
          <a:xfrm>
            <a:off x="4140200" y="5507038"/>
            <a:ext cx="301625" cy="400050"/>
          </a:xfrm>
          <a:prstGeom prst="rect">
            <a:avLst/>
          </a:prstGeom>
          <a:noFill/>
          <a:ln w="9525">
            <a:solidFill>
              <a:schemeClr val="bg1"/>
            </a:solidFill>
            <a:miter lim="800000"/>
            <a:headEnd/>
            <a:tailEnd/>
          </a:ln>
        </p:spPr>
        <p:txBody>
          <a:bodyPr wrap="none">
            <a:spAutoFit/>
          </a:bodyPr>
          <a:lstStyle/>
          <a:p>
            <a:pPr>
              <a:defRPr/>
            </a:pPr>
            <a:r>
              <a:rPr lang="fr-BE" sz="2000">
                <a:latin typeface="+mj-lt"/>
              </a:rPr>
              <a:t>0</a:t>
            </a:r>
          </a:p>
        </p:txBody>
      </p:sp>
      <p:grpSp>
        <p:nvGrpSpPr>
          <p:cNvPr id="3" name="Group 51"/>
          <p:cNvGrpSpPr>
            <a:grpSpLocks/>
          </p:cNvGrpSpPr>
          <p:nvPr/>
        </p:nvGrpSpPr>
        <p:grpSpPr bwMode="auto">
          <a:xfrm>
            <a:off x="5435600" y="3644900"/>
            <a:ext cx="542925" cy="2260600"/>
            <a:chOff x="3379" y="2296"/>
            <a:chExt cx="342" cy="1424"/>
          </a:xfrm>
        </p:grpSpPr>
        <p:sp>
          <p:nvSpPr>
            <p:cNvPr id="8233" name="Line 22"/>
            <p:cNvSpPr>
              <a:spLocks noChangeShapeType="1"/>
            </p:cNvSpPr>
            <p:nvPr/>
          </p:nvSpPr>
          <p:spPr bwMode="auto">
            <a:xfrm>
              <a:off x="3560" y="2296"/>
              <a:ext cx="0" cy="1179"/>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endParaRPr>
            </a:p>
          </p:txBody>
        </p:sp>
        <p:sp>
          <p:nvSpPr>
            <p:cNvPr id="8234" name="Text Box 26"/>
            <p:cNvSpPr txBox="1">
              <a:spLocks noChangeArrowheads="1"/>
            </p:cNvSpPr>
            <p:nvPr/>
          </p:nvSpPr>
          <p:spPr bwMode="auto">
            <a:xfrm>
              <a:off x="3379" y="3468"/>
              <a:ext cx="342" cy="252"/>
            </a:xfrm>
            <a:prstGeom prst="rect">
              <a:avLst/>
            </a:prstGeom>
            <a:noFill/>
            <a:ln w="9525">
              <a:solidFill>
                <a:schemeClr val="bg1"/>
              </a:solidFill>
              <a:miter lim="800000"/>
              <a:headEnd/>
              <a:tailEnd/>
            </a:ln>
          </p:spPr>
          <p:txBody>
            <a:bodyPr wrap="none">
              <a:spAutoFit/>
            </a:bodyPr>
            <a:lstStyle/>
            <a:p>
              <a:pPr>
                <a:defRPr/>
              </a:pPr>
              <a:r>
                <a:rPr lang="fr-BE" sz="2000">
                  <a:latin typeface="+mj-lt"/>
                </a:rPr>
                <a:t>+30</a:t>
              </a:r>
            </a:p>
          </p:txBody>
        </p:sp>
      </p:grpSp>
      <p:grpSp>
        <p:nvGrpSpPr>
          <p:cNvPr id="4" name="Group 54"/>
          <p:cNvGrpSpPr>
            <a:grpSpLocks/>
          </p:cNvGrpSpPr>
          <p:nvPr/>
        </p:nvGrpSpPr>
        <p:grpSpPr bwMode="auto">
          <a:xfrm>
            <a:off x="6443663" y="4652963"/>
            <a:ext cx="600075" cy="1233487"/>
            <a:chOff x="4059" y="2931"/>
            <a:chExt cx="378" cy="777"/>
          </a:xfrm>
        </p:grpSpPr>
        <p:sp>
          <p:nvSpPr>
            <p:cNvPr id="8231" name="Line 19"/>
            <p:cNvSpPr>
              <a:spLocks noChangeShapeType="1"/>
            </p:cNvSpPr>
            <p:nvPr/>
          </p:nvSpPr>
          <p:spPr bwMode="auto">
            <a:xfrm>
              <a:off x="4195"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endParaRPr>
            </a:p>
          </p:txBody>
        </p:sp>
        <p:sp>
          <p:nvSpPr>
            <p:cNvPr id="8232" name="Text Box 30"/>
            <p:cNvSpPr txBox="1">
              <a:spLocks noChangeArrowheads="1"/>
            </p:cNvSpPr>
            <p:nvPr/>
          </p:nvSpPr>
          <p:spPr bwMode="auto">
            <a:xfrm>
              <a:off x="4059" y="3456"/>
              <a:ext cx="378" cy="252"/>
            </a:xfrm>
            <a:prstGeom prst="rect">
              <a:avLst/>
            </a:prstGeom>
            <a:noFill/>
            <a:ln w="9525">
              <a:solidFill>
                <a:schemeClr val="bg1"/>
              </a:solidFill>
              <a:miter lim="800000"/>
              <a:headEnd/>
              <a:tailEnd/>
            </a:ln>
          </p:spPr>
          <p:txBody>
            <a:bodyPr wrap="none">
              <a:spAutoFit/>
            </a:bodyPr>
            <a:lstStyle/>
            <a:p>
              <a:pPr>
                <a:defRPr/>
              </a:pPr>
              <a:r>
                <a:rPr lang="fr-BE" sz="2000" dirty="0">
                  <a:latin typeface="+mj-lt"/>
                </a:rPr>
                <a:t>+ 50</a:t>
              </a:r>
            </a:p>
          </p:txBody>
        </p:sp>
      </p:grpSp>
      <p:grpSp>
        <p:nvGrpSpPr>
          <p:cNvPr id="5" name="Group 49"/>
          <p:cNvGrpSpPr>
            <a:grpSpLocks/>
          </p:cNvGrpSpPr>
          <p:nvPr/>
        </p:nvGrpSpPr>
        <p:grpSpPr bwMode="auto">
          <a:xfrm>
            <a:off x="7524750" y="4652963"/>
            <a:ext cx="600075" cy="1233487"/>
            <a:chOff x="4740" y="2931"/>
            <a:chExt cx="378" cy="777"/>
          </a:xfrm>
        </p:grpSpPr>
        <p:sp>
          <p:nvSpPr>
            <p:cNvPr id="8229" name="Line 20"/>
            <p:cNvSpPr>
              <a:spLocks noChangeShapeType="1"/>
            </p:cNvSpPr>
            <p:nvPr/>
          </p:nvSpPr>
          <p:spPr bwMode="auto">
            <a:xfrm>
              <a:off x="4921"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endParaRPr>
            </a:p>
          </p:txBody>
        </p:sp>
        <p:sp>
          <p:nvSpPr>
            <p:cNvPr id="8230" name="Text Box 31"/>
            <p:cNvSpPr txBox="1">
              <a:spLocks noChangeArrowheads="1"/>
            </p:cNvSpPr>
            <p:nvPr/>
          </p:nvSpPr>
          <p:spPr bwMode="auto">
            <a:xfrm>
              <a:off x="4740" y="3456"/>
              <a:ext cx="378" cy="252"/>
            </a:xfrm>
            <a:prstGeom prst="rect">
              <a:avLst/>
            </a:prstGeom>
            <a:noFill/>
            <a:ln w="9525">
              <a:solidFill>
                <a:schemeClr val="bg1"/>
              </a:solidFill>
              <a:miter lim="800000"/>
              <a:headEnd/>
              <a:tailEnd/>
            </a:ln>
          </p:spPr>
          <p:txBody>
            <a:bodyPr wrap="none">
              <a:spAutoFit/>
            </a:bodyPr>
            <a:lstStyle/>
            <a:p>
              <a:pPr>
                <a:defRPr/>
              </a:pPr>
              <a:r>
                <a:rPr lang="fr-BE" sz="2000" dirty="0">
                  <a:latin typeface="+mj-lt"/>
                </a:rPr>
                <a:t>+ 80</a:t>
              </a:r>
            </a:p>
          </p:txBody>
        </p:sp>
      </p:grpSp>
      <p:grpSp>
        <p:nvGrpSpPr>
          <p:cNvPr id="6" name="Group 57"/>
          <p:cNvGrpSpPr>
            <a:grpSpLocks/>
          </p:cNvGrpSpPr>
          <p:nvPr/>
        </p:nvGrpSpPr>
        <p:grpSpPr bwMode="auto">
          <a:xfrm>
            <a:off x="3203575" y="4579938"/>
            <a:ext cx="2198688" cy="1255712"/>
            <a:chOff x="2018" y="2885"/>
            <a:chExt cx="1385" cy="791"/>
          </a:xfrm>
        </p:grpSpPr>
        <p:sp>
          <p:nvSpPr>
            <p:cNvPr id="8222" name="Rectangle 11"/>
            <p:cNvSpPr>
              <a:spLocks noChangeArrowheads="1"/>
            </p:cNvSpPr>
            <p:nvPr/>
          </p:nvSpPr>
          <p:spPr bwMode="auto">
            <a:xfrm>
              <a:off x="2109" y="2885"/>
              <a:ext cx="1134" cy="271"/>
            </a:xfrm>
            <a:prstGeom prst="rect">
              <a:avLst/>
            </a:prstGeom>
            <a:solidFill>
              <a:srgbClr val="A50021"/>
            </a:solidFill>
            <a:ln w="9525">
              <a:solidFill>
                <a:schemeClr val="bg1"/>
              </a:solidFill>
              <a:miter lim="800000"/>
              <a:headEnd/>
              <a:tailEnd/>
            </a:ln>
          </p:spPr>
          <p:txBody>
            <a:bodyPr wrap="none" anchor="ctr"/>
            <a:lstStyle/>
            <a:p>
              <a:pPr>
                <a:defRPr/>
              </a:pPr>
              <a:r>
                <a:rPr lang="fr-BE" sz="1800">
                  <a:latin typeface="+mj-lt"/>
                </a:rPr>
                <a:t>Transition</a:t>
              </a:r>
            </a:p>
          </p:txBody>
        </p:sp>
        <p:grpSp>
          <p:nvGrpSpPr>
            <p:cNvPr id="19485" name="Group 52"/>
            <p:cNvGrpSpPr>
              <a:grpSpLocks/>
            </p:cNvGrpSpPr>
            <p:nvPr/>
          </p:nvGrpSpPr>
          <p:grpSpPr bwMode="auto">
            <a:xfrm>
              <a:off x="3061" y="2886"/>
              <a:ext cx="342" cy="790"/>
              <a:chOff x="3061" y="2931"/>
              <a:chExt cx="342" cy="790"/>
            </a:xfrm>
          </p:grpSpPr>
          <p:sp>
            <p:nvSpPr>
              <p:cNvPr id="8227" name="Line 24"/>
              <p:cNvSpPr>
                <a:spLocks noChangeShapeType="1"/>
              </p:cNvSpPr>
              <p:nvPr/>
            </p:nvSpPr>
            <p:spPr bwMode="auto">
              <a:xfrm>
                <a:off x="3243"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endParaRPr>
              </a:p>
            </p:txBody>
          </p:sp>
          <p:sp>
            <p:nvSpPr>
              <p:cNvPr id="8228" name="Text Box 28"/>
              <p:cNvSpPr txBox="1">
                <a:spLocks noChangeArrowheads="1"/>
              </p:cNvSpPr>
              <p:nvPr/>
            </p:nvSpPr>
            <p:spPr bwMode="auto">
              <a:xfrm>
                <a:off x="3061" y="3469"/>
                <a:ext cx="342" cy="252"/>
              </a:xfrm>
              <a:prstGeom prst="rect">
                <a:avLst/>
              </a:prstGeom>
              <a:noFill/>
              <a:ln w="9525">
                <a:solidFill>
                  <a:schemeClr val="bg1"/>
                </a:solidFill>
                <a:miter lim="800000"/>
                <a:headEnd/>
                <a:tailEnd/>
              </a:ln>
            </p:spPr>
            <p:txBody>
              <a:bodyPr wrap="none">
                <a:spAutoFit/>
              </a:bodyPr>
              <a:lstStyle/>
              <a:p>
                <a:pPr>
                  <a:defRPr/>
                </a:pPr>
                <a:r>
                  <a:rPr lang="fr-BE" sz="2000">
                    <a:latin typeface="+mj-lt"/>
                  </a:rPr>
                  <a:t>+20</a:t>
                </a:r>
              </a:p>
            </p:txBody>
          </p:sp>
        </p:grpSp>
        <p:grpSp>
          <p:nvGrpSpPr>
            <p:cNvPr id="19486" name="Group 53"/>
            <p:cNvGrpSpPr>
              <a:grpSpLocks/>
            </p:cNvGrpSpPr>
            <p:nvPr/>
          </p:nvGrpSpPr>
          <p:grpSpPr bwMode="auto">
            <a:xfrm>
              <a:off x="2018" y="2886"/>
              <a:ext cx="345" cy="789"/>
              <a:chOff x="2018" y="2931"/>
              <a:chExt cx="345" cy="789"/>
            </a:xfrm>
          </p:grpSpPr>
          <p:sp>
            <p:nvSpPr>
              <p:cNvPr id="8225" name="Line 27"/>
              <p:cNvSpPr>
                <a:spLocks noChangeShapeType="1"/>
              </p:cNvSpPr>
              <p:nvPr/>
            </p:nvSpPr>
            <p:spPr bwMode="auto">
              <a:xfrm>
                <a:off x="2109"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endParaRPr>
              </a:p>
            </p:txBody>
          </p:sp>
          <p:sp>
            <p:nvSpPr>
              <p:cNvPr id="8226" name="Text Box 32"/>
              <p:cNvSpPr txBox="1">
                <a:spLocks noChangeArrowheads="1"/>
              </p:cNvSpPr>
              <p:nvPr/>
            </p:nvSpPr>
            <p:spPr bwMode="auto">
              <a:xfrm>
                <a:off x="2018" y="3468"/>
                <a:ext cx="345" cy="252"/>
              </a:xfrm>
              <a:prstGeom prst="rect">
                <a:avLst/>
              </a:prstGeom>
              <a:noFill/>
              <a:ln w="9525">
                <a:solidFill>
                  <a:schemeClr val="bg1"/>
                </a:solidFill>
                <a:miter lim="800000"/>
                <a:headEnd/>
                <a:tailEnd/>
              </a:ln>
            </p:spPr>
            <p:txBody>
              <a:bodyPr wrap="none">
                <a:spAutoFit/>
              </a:bodyPr>
              <a:lstStyle/>
              <a:p>
                <a:pPr>
                  <a:defRPr/>
                </a:pPr>
                <a:r>
                  <a:rPr lang="fr-BE" sz="2000" dirty="0">
                    <a:latin typeface="+mj-lt"/>
                  </a:rPr>
                  <a:t>- 20</a:t>
                </a:r>
              </a:p>
            </p:txBody>
          </p:sp>
        </p:grpSp>
      </p:grpSp>
      <p:grpSp>
        <p:nvGrpSpPr>
          <p:cNvPr id="9" name="Group 50"/>
          <p:cNvGrpSpPr>
            <a:grpSpLocks/>
          </p:cNvGrpSpPr>
          <p:nvPr/>
        </p:nvGrpSpPr>
        <p:grpSpPr bwMode="auto">
          <a:xfrm>
            <a:off x="1619250" y="4652963"/>
            <a:ext cx="547688" cy="1233487"/>
            <a:chOff x="1020" y="2931"/>
            <a:chExt cx="345" cy="777"/>
          </a:xfrm>
        </p:grpSpPr>
        <p:sp>
          <p:nvSpPr>
            <p:cNvPr id="8220" name="Line 21"/>
            <p:cNvSpPr>
              <a:spLocks noChangeShapeType="1"/>
            </p:cNvSpPr>
            <p:nvPr/>
          </p:nvSpPr>
          <p:spPr bwMode="auto">
            <a:xfrm>
              <a:off x="1156" y="2931"/>
              <a:ext cx="0" cy="544"/>
            </a:xfrm>
            <a:prstGeom prst="line">
              <a:avLst/>
            </a:prstGeom>
            <a:noFill/>
            <a:ln w="12700">
              <a:solidFill>
                <a:schemeClr val="bg1"/>
              </a:solidFill>
              <a:round/>
              <a:headEnd/>
              <a:tailEnd type="triangle" w="med" len="med"/>
            </a:ln>
          </p:spPr>
          <p:txBody>
            <a:bodyPr/>
            <a:lstStyle/>
            <a:p>
              <a:pPr>
                <a:defRPr/>
              </a:pPr>
              <a:endParaRPr lang="nl-NL" sz="2000">
                <a:solidFill>
                  <a:schemeClr val="tx1"/>
                </a:solidFill>
                <a:latin typeface="+mj-lt"/>
              </a:endParaRPr>
            </a:p>
          </p:txBody>
        </p:sp>
        <p:sp>
          <p:nvSpPr>
            <p:cNvPr id="8221" name="Text Box 33"/>
            <p:cNvSpPr txBox="1">
              <a:spLocks noChangeArrowheads="1"/>
            </p:cNvSpPr>
            <p:nvPr/>
          </p:nvSpPr>
          <p:spPr bwMode="auto">
            <a:xfrm>
              <a:off x="1020" y="3456"/>
              <a:ext cx="345" cy="252"/>
            </a:xfrm>
            <a:prstGeom prst="rect">
              <a:avLst/>
            </a:prstGeom>
            <a:noFill/>
            <a:ln w="9525">
              <a:solidFill>
                <a:schemeClr val="bg1"/>
              </a:solidFill>
              <a:miter lim="800000"/>
              <a:headEnd/>
              <a:tailEnd/>
            </a:ln>
          </p:spPr>
          <p:txBody>
            <a:bodyPr wrap="none">
              <a:spAutoFit/>
            </a:bodyPr>
            <a:lstStyle/>
            <a:p>
              <a:pPr>
                <a:defRPr/>
              </a:pPr>
              <a:r>
                <a:rPr lang="fr-BE" sz="2000" dirty="0">
                  <a:latin typeface="+mj-lt"/>
                </a:rPr>
                <a:t>- 60</a:t>
              </a:r>
            </a:p>
          </p:txBody>
        </p:sp>
      </p:grpSp>
      <p:grpSp>
        <p:nvGrpSpPr>
          <p:cNvPr id="10" name="Group 48"/>
          <p:cNvGrpSpPr>
            <a:grpSpLocks/>
          </p:cNvGrpSpPr>
          <p:nvPr/>
        </p:nvGrpSpPr>
        <p:grpSpPr bwMode="auto">
          <a:xfrm>
            <a:off x="6659563" y="4119563"/>
            <a:ext cx="1152525" cy="461962"/>
            <a:chOff x="4195" y="2595"/>
            <a:chExt cx="726" cy="291"/>
          </a:xfrm>
        </p:grpSpPr>
        <p:sp>
          <p:nvSpPr>
            <p:cNvPr id="8218" name="Rectangle 6"/>
            <p:cNvSpPr>
              <a:spLocks noChangeArrowheads="1"/>
            </p:cNvSpPr>
            <p:nvPr/>
          </p:nvSpPr>
          <p:spPr bwMode="auto">
            <a:xfrm>
              <a:off x="4195" y="2614"/>
              <a:ext cx="726" cy="272"/>
            </a:xfrm>
            <a:prstGeom prst="rect">
              <a:avLst/>
            </a:prstGeom>
            <a:solidFill>
              <a:srgbClr val="66CCFF"/>
            </a:solidFill>
            <a:ln w="9525">
              <a:solidFill>
                <a:schemeClr val="tx1"/>
              </a:solidFill>
              <a:miter lim="800000"/>
              <a:headEnd/>
              <a:tailEnd/>
            </a:ln>
          </p:spPr>
          <p:txBody>
            <a:bodyPr wrap="none" anchor="ctr"/>
            <a:lstStyle/>
            <a:p>
              <a:pPr>
                <a:defRPr/>
              </a:pPr>
              <a:endParaRPr lang="fr-FR" sz="2000">
                <a:solidFill>
                  <a:schemeClr val="tx1"/>
                </a:solidFill>
                <a:latin typeface="+mj-lt"/>
              </a:endParaRPr>
            </a:p>
          </p:txBody>
        </p:sp>
        <p:sp>
          <p:nvSpPr>
            <p:cNvPr id="8219" name="Text Box 34"/>
            <p:cNvSpPr txBox="1">
              <a:spLocks noChangeArrowheads="1"/>
            </p:cNvSpPr>
            <p:nvPr/>
          </p:nvSpPr>
          <p:spPr bwMode="auto">
            <a:xfrm>
              <a:off x="4195" y="2595"/>
              <a:ext cx="582" cy="250"/>
            </a:xfrm>
            <a:prstGeom prst="rect">
              <a:avLst/>
            </a:prstGeom>
            <a:noFill/>
            <a:ln w="9525">
              <a:noFill/>
              <a:miter lim="800000"/>
              <a:headEnd/>
              <a:tailEnd/>
            </a:ln>
          </p:spPr>
          <p:txBody>
            <a:bodyPr wrap="none">
              <a:spAutoFit/>
            </a:bodyPr>
            <a:lstStyle/>
            <a:p>
              <a:pPr>
                <a:defRPr/>
              </a:pPr>
              <a:r>
                <a:rPr lang="fr-BE" sz="2000" dirty="0">
                  <a:solidFill>
                    <a:schemeClr val="tx1"/>
                  </a:solidFill>
                  <a:latin typeface="+mj-lt"/>
                </a:rPr>
                <a:t>  </a:t>
              </a:r>
              <a:r>
                <a:rPr lang="fr-BE" sz="2000" dirty="0">
                  <a:solidFill>
                    <a:srgbClr val="000000"/>
                  </a:solidFill>
                  <a:latin typeface="+mj-lt"/>
                </a:rPr>
                <a:t> </a:t>
              </a:r>
              <a:r>
                <a:rPr lang="fr-BE" sz="2000" dirty="0" err="1">
                  <a:solidFill>
                    <a:srgbClr val="000000"/>
                  </a:solidFill>
                  <a:latin typeface="+mj-lt"/>
                </a:rPr>
                <a:t>Repro</a:t>
              </a:r>
              <a:endParaRPr lang="fr-BE" sz="2000" dirty="0">
                <a:solidFill>
                  <a:srgbClr val="000000"/>
                </a:solidFill>
                <a:latin typeface="+mj-lt"/>
              </a:endParaRPr>
            </a:p>
          </p:txBody>
        </p:sp>
      </p:grpSp>
      <p:sp>
        <p:nvSpPr>
          <p:cNvPr id="8211" name="Text Box 35"/>
          <p:cNvSpPr txBox="1">
            <a:spLocks noChangeArrowheads="1"/>
          </p:cNvSpPr>
          <p:nvPr/>
        </p:nvSpPr>
        <p:spPr bwMode="auto">
          <a:xfrm>
            <a:off x="3924300" y="1190625"/>
            <a:ext cx="1027113" cy="369888"/>
          </a:xfrm>
          <a:prstGeom prst="rect">
            <a:avLst/>
          </a:prstGeom>
          <a:noFill/>
          <a:ln w="9525">
            <a:noFill/>
            <a:miter lim="800000"/>
            <a:headEnd/>
            <a:tailEnd/>
          </a:ln>
        </p:spPr>
        <p:txBody>
          <a:bodyPr wrap="none">
            <a:spAutoFit/>
          </a:bodyPr>
          <a:lstStyle/>
          <a:p>
            <a:pPr>
              <a:defRPr/>
            </a:pPr>
            <a:r>
              <a:rPr lang="fr-BE" sz="1800" dirty="0" err="1">
                <a:latin typeface="+mj-lt"/>
              </a:rPr>
              <a:t>Calving</a:t>
            </a:r>
            <a:r>
              <a:rPr lang="fr-BE" sz="1800" dirty="0">
                <a:latin typeface="+mj-lt"/>
              </a:rPr>
              <a:t>  2</a:t>
            </a:r>
          </a:p>
        </p:txBody>
      </p:sp>
      <p:sp>
        <p:nvSpPr>
          <p:cNvPr id="8212" name="Rectangle 37"/>
          <p:cNvSpPr>
            <a:spLocks noChangeArrowheads="1"/>
          </p:cNvSpPr>
          <p:nvPr/>
        </p:nvSpPr>
        <p:spPr bwMode="auto">
          <a:xfrm>
            <a:off x="323850" y="3362325"/>
            <a:ext cx="184150" cy="366713"/>
          </a:xfrm>
          <a:prstGeom prst="rect">
            <a:avLst/>
          </a:prstGeom>
          <a:noFill/>
          <a:ln w="9525">
            <a:noFill/>
            <a:miter lim="800000"/>
            <a:headEnd/>
            <a:tailEnd/>
          </a:ln>
        </p:spPr>
        <p:txBody>
          <a:bodyPr wrap="none">
            <a:spAutoFit/>
          </a:bodyPr>
          <a:lstStyle/>
          <a:p>
            <a:pPr>
              <a:defRPr/>
            </a:pPr>
            <a:endParaRPr lang="fr-FR" sz="1800">
              <a:solidFill>
                <a:schemeClr val="tx1"/>
              </a:solidFill>
              <a:latin typeface="+mj-lt"/>
            </a:endParaRPr>
          </a:p>
        </p:txBody>
      </p:sp>
      <p:grpSp>
        <p:nvGrpSpPr>
          <p:cNvPr id="11" name="Group 62"/>
          <p:cNvGrpSpPr>
            <a:grpSpLocks/>
          </p:cNvGrpSpPr>
          <p:nvPr/>
        </p:nvGrpSpPr>
        <p:grpSpPr bwMode="auto">
          <a:xfrm>
            <a:off x="3348038" y="327025"/>
            <a:ext cx="4464050" cy="4254500"/>
            <a:chOff x="2109" y="206"/>
            <a:chExt cx="2812" cy="2680"/>
          </a:xfrm>
        </p:grpSpPr>
        <p:sp>
          <p:nvSpPr>
            <p:cNvPr id="8214" name="Line 58"/>
            <p:cNvSpPr>
              <a:spLocks noChangeShapeType="1"/>
            </p:cNvSpPr>
            <p:nvPr/>
          </p:nvSpPr>
          <p:spPr bwMode="auto">
            <a:xfrm flipV="1">
              <a:off x="2109" y="572"/>
              <a:ext cx="0" cy="2314"/>
            </a:xfrm>
            <a:prstGeom prst="line">
              <a:avLst/>
            </a:prstGeom>
            <a:noFill/>
            <a:ln w="9525">
              <a:solidFill>
                <a:schemeClr val="bg1"/>
              </a:solidFill>
              <a:round/>
              <a:headEnd/>
              <a:tailEnd/>
            </a:ln>
          </p:spPr>
          <p:txBody>
            <a:bodyPr/>
            <a:lstStyle/>
            <a:p>
              <a:pPr>
                <a:defRPr/>
              </a:pPr>
              <a:endParaRPr lang="nl-NL" sz="2000">
                <a:solidFill>
                  <a:schemeClr val="tx1"/>
                </a:solidFill>
                <a:latin typeface="+mj-lt"/>
              </a:endParaRPr>
            </a:p>
          </p:txBody>
        </p:sp>
        <p:sp>
          <p:nvSpPr>
            <p:cNvPr id="8215" name="Line 59"/>
            <p:cNvSpPr>
              <a:spLocks noChangeShapeType="1"/>
            </p:cNvSpPr>
            <p:nvPr/>
          </p:nvSpPr>
          <p:spPr bwMode="auto">
            <a:xfrm flipV="1">
              <a:off x="4921" y="572"/>
              <a:ext cx="0" cy="2042"/>
            </a:xfrm>
            <a:prstGeom prst="line">
              <a:avLst/>
            </a:prstGeom>
            <a:noFill/>
            <a:ln w="9525">
              <a:solidFill>
                <a:schemeClr val="bg1"/>
              </a:solidFill>
              <a:round/>
              <a:headEnd/>
              <a:tailEnd/>
            </a:ln>
          </p:spPr>
          <p:txBody>
            <a:bodyPr/>
            <a:lstStyle/>
            <a:p>
              <a:pPr>
                <a:defRPr/>
              </a:pPr>
              <a:endParaRPr lang="nl-NL" sz="2000">
                <a:solidFill>
                  <a:schemeClr val="tx1"/>
                </a:solidFill>
                <a:latin typeface="+mj-lt"/>
              </a:endParaRPr>
            </a:p>
          </p:txBody>
        </p:sp>
        <p:sp>
          <p:nvSpPr>
            <p:cNvPr id="8216" name="Line 60"/>
            <p:cNvSpPr>
              <a:spLocks noChangeShapeType="1"/>
            </p:cNvSpPr>
            <p:nvPr/>
          </p:nvSpPr>
          <p:spPr bwMode="auto">
            <a:xfrm>
              <a:off x="2109" y="572"/>
              <a:ext cx="2812" cy="0"/>
            </a:xfrm>
            <a:prstGeom prst="line">
              <a:avLst/>
            </a:prstGeom>
            <a:noFill/>
            <a:ln w="9525">
              <a:solidFill>
                <a:schemeClr val="bg1"/>
              </a:solidFill>
              <a:round/>
              <a:headEnd type="triangle" w="med" len="med"/>
              <a:tailEnd type="triangle" w="med" len="med"/>
            </a:ln>
          </p:spPr>
          <p:txBody>
            <a:bodyPr/>
            <a:lstStyle/>
            <a:p>
              <a:pPr>
                <a:defRPr/>
              </a:pPr>
              <a:endParaRPr lang="nl-NL" sz="2000">
                <a:solidFill>
                  <a:schemeClr val="tx1"/>
                </a:solidFill>
                <a:latin typeface="+mj-lt"/>
              </a:endParaRPr>
            </a:p>
          </p:txBody>
        </p:sp>
        <p:sp>
          <p:nvSpPr>
            <p:cNvPr id="8217" name="Text Box 61"/>
            <p:cNvSpPr txBox="1">
              <a:spLocks noChangeArrowheads="1"/>
            </p:cNvSpPr>
            <p:nvPr/>
          </p:nvSpPr>
          <p:spPr bwMode="auto">
            <a:xfrm>
              <a:off x="2504" y="206"/>
              <a:ext cx="2251" cy="252"/>
            </a:xfrm>
            <a:prstGeom prst="rect">
              <a:avLst/>
            </a:prstGeom>
            <a:noFill/>
            <a:ln w="9525">
              <a:solidFill>
                <a:schemeClr val="bg1"/>
              </a:solidFill>
              <a:miter lim="800000"/>
              <a:headEnd/>
              <a:tailEnd/>
            </a:ln>
          </p:spPr>
          <p:txBody>
            <a:bodyPr wrap="none">
              <a:spAutoFit/>
            </a:bodyPr>
            <a:lstStyle/>
            <a:p>
              <a:pPr>
                <a:defRPr/>
              </a:pPr>
              <a:r>
                <a:rPr lang="fr-BE" sz="2000" dirty="0">
                  <a:latin typeface="+mj-lt"/>
                </a:rPr>
                <a:t>100 </a:t>
              </a:r>
              <a:r>
                <a:rPr lang="fr-BE" sz="2000" dirty="0" err="1">
                  <a:latin typeface="+mj-lt"/>
                </a:rPr>
                <a:t>days</a:t>
              </a:r>
              <a:r>
                <a:rPr lang="fr-BE" sz="2000" dirty="0">
                  <a:latin typeface="+mj-lt"/>
                </a:rPr>
                <a:t> to </a:t>
              </a:r>
              <a:r>
                <a:rPr lang="fr-BE" sz="2000" dirty="0" err="1">
                  <a:latin typeface="+mj-lt"/>
                </a:rPr>
                <a:t>succeed</a:t>
              </a:r>
              <a:r>
                <a:rPr lang="fr-BE" sz="2000" dirty="0">
                  <a:latin typeface="+mj-lt"/>
                </a:rPr>
                <a:t> the postpartum</a:t>
              </a:r>
              <a:endParaRPr lang="fr-FR" sz="2000"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animBg="1"/>
      <p:bldP spid="4105" grpId="0" animBg="1"/>
      <p:bldP spid="4106" grpId="0" animBg="1"/>
      <p:bldP spid="410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p:cNvSpPr>
          <p:nvPr>
            <p:ph type="title"/>
          </p:nvPr>
        </p:nvSpPr>
        <p:spPr/>
        <p:txBody>
          <a:bodyPr/>
          <a:lstStyle/>
          <a:p>
            <a:r>
              <a:rPr lang="fr-BE" smtClean="0"/>
              <a:t>General conclusions </a:t>
            </a:r>
            <a:endParaRPr lang="fr-FR" smtClean="0"/>
          </a:p>
        </p:txBody>
      </p:sp>
      <p:sp>
        <p:nvSpPr>
          <p:cNvPr id="244739" name="Rectangle 3"/>
          <p:cNvSpPr>
            <a:spLocks noGrp="1"/>
          </p:cNvSpPr>
          <p:nvPr>
            <p:ph type="body" idx="1"/>
          </p:nvPr>
        </p:nvSpPr>
        <p:spPr/>
        <p:txBody>
          <a:bodyPr/>
          <a:lstStyle/>
          <a:p>
            <a:pPr>
              <a:lnSpc>
                <a:spcPct val="120000"/>
              </a:lnSpc>
            </a:pPr>
            <a:r>
              <a:rPr lang="fr-BE" smtClean="0"/>
              <a:t>Post-partum anoestrus remains one of the most important factor responsible of an increase of days open.</a:t>
            </a:r>
          </a:p>
          <a:p>
            <a:pPr>
              <a:lnSpc>
                <a:spcPct val="120000"/>
              </a:lnSpc>
            </a:pPr>
            <a:r>
              <a:rPr lang="fr-BE" smtClean="0">
                <a:solidFill>
                  <a:srgbClr val="FFFF99"/>
                </a:solidFill>
              </a:rPr>
              <a:t>Manual palpation and ultrasonography are the best methods to make a differential diagnosis of post-partum anoestrus</a:t>
            </a:r>
          </a:p>
          <a:p>
            <a:pPr>
              <a:lnSpc>
                <a:spcPct val="120000"/>
              </a:lnSpc>
            </a:pPr>
            <a:r>
              <a:rPr lang="fr-BE" smtClean="0"/>
              <a:t>Such methods joined to BCS evaluation should be used between 20 to 50 days </a:t>
            </a:r>
            <a:r>
              <a:rPr lang="fr-BE" u="sng" smtClean="0"/>
              <a:t>and</a:t>
            </a:r>
            <a:r>
              <a:rPr lang="fr-BE" smtClean="0"/>
              <a:t> after 50 to 70 days if the cow has not been seen in heat</a:t>
            </a:r>
          </a:p>
          <a:p>
            <a:pPr>
              <a:lnSpc>
                <a:spcPct val="120000"/>
              </a:lnSpc>
            </a:pPr>
            <a:r>
              <a:rPr lang="fr-BE" smtClean="0">
                <a:solidFill>
                  <a:srgbClr val="FFFF99"/>
                </a:solidFill>
              </a:rPr>
              <a:t>Hormonal methods remains costly and offer less results than good reproduction and zootechnical management</a:t>
            </a:r>
            <a:endParaRPr lang="fr-FR" smtClean="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7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p:cNvSpPr>
          <p:nvPr>
            <p:ph type="title" idx="4294967295"/>
          </p:nvPr>
        </p:nvSpPr>
        <p:spPr>
          <a:xfrm>
            <a:off x="468313" y="2636838"/>
            <a:ext cx="8351837" cy="1728787"/>
          </a:xfrm>
          <a:solidFill>
            <a:srgbClr val="5F5F5F"/>
          </a:solidFill>
        </p:spPr>
        <p:txBody>
          <a:bodyPr/>
          <a:lstStyle/>
          <a:p>
            <a:r>
              <a:rPr lang="fr-BE" sz="4000" smtClean="0">
                <a:solidFill>
                  <a:schemeClr val="bg2"/>
                </a:solidFill>
              </a:rPr>
              <a:t>Different post-partum anoestrus according to the lenght of WP</a:t>
            </a:r>
            <a:endParaRPr lang="fr-FR" sz="4000" smtClean="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space réservé du numéro de diapositive 4"/>
          <p:cNvSpPr txBox="1">
            <a:spLocks noGrp="1"/>
          </p:cNvSpPr>
          <p:nvPr/>
        </p:nvSpPr>
        <p:spPr bwMode="auto">
          <a:xfrm>
            <a:off x="7831138" y="6527800"/>
            <a:ext cx="1116012" cy="330200"/>
          </a:xfrm>
          <a:prstGeom prst="rect">
            <a:avLst/>
          </a:prstGeom>
          <a:noFill/>
          <a:ln>
            <a:miter lim="800000"/>
            <a:headEnd/>
            <a:tailEnd/>
          </a:ln>
        </p:spPr>
        <p:txBody>
          <a:bodyPr/>
          <a:lstStyle/>
          <a:p>
            <a:pPr algn="r" eaLnBrk="0" hangingPunct="0">
              <a:defRPr/>
            </a:pPr>
            <a:fld id="{FD83605A-33E5-44A7-9CA5-1AE383028AC8}" type="slidenum">
              <a:rPr lang="fr-FR" sz="1400" b="1">
                <a:latin typeface="+mn-lt"/>
              </a:rPr>
              <a:pPr algn="r" eaLnBrk="0" hangingPunct="0">
                <a:defRPr/>
              </a:pPr>
              <a:t>7</a:t>
            </a:fld>
            <a:endParaRPr lang="fr-FR" sz="1400" b="1">
              <a:latin typeface="+mn-lt"/>
            </a:endParaRPr>
          </a:p>
        </p:txBody>
      </p:sp>
      <p:sp>
        <p:nvSpPr>
          <p:cNvPr id="22530" name="Line 3"/>
          <p:cNvSpPr>
            <a:spLocks noChangeShapeType="1"/>
          </p:cNvSpPr>
          <p:nvPr/>
        </p:nvSpPr>
        <p:spPr bwMode="auto">
          <a:xfrm>
            <a:off x="6261100" y="4732338"/>
            <a:ext cx="0" cy="57150"/>
          </a:xfrm>
          <a:prstGeom prst="line">
            <a:avLst/>
          </a:prstGeom>
          <a:noFill/>
          <a:ln w="12700">
            <a:solidFill>
              <a:schemeClr val="bg1"/>
            </a:solidFill>
            <a:round/>
            <a:headEnd/>
            <a:tailEnd/>
          </a:ln>
        </p:spPr>
        <p:txBody>
          <a:bodyPr wrap="none" anchor="ctr"/>
          <a:lstStyle/>
          <a:p>
            <a:endParaRPr lang="fr-FR"/>
          </a:p>
        </p:txBody>
      </p:sp>
      <p:sp>
        <p:nvSpPr>
          <p:cNvPr id="22531" name="Line 4"/>
          <p:cNvSpPr>
            <a:spLocks noChangeShapeType="1"/>
          </p:cNvSpPr>
          <p:nvPr/>
        </p:nvSpPr>
        <p:spPr bwMode="auto">
          <a:xfrm>
            <a:off x="6013450" y="4732338"/>
            <a:ext cx="0" cy="57150"/>
          </a:xfrm>
          <a:prstGeom prst="line">
            <a:avLst/>
          </a:prstGeom>
          <a:noFill/>
          <a:ln w="12700">
            <a:solidFill>
              <a:schemeClr val="bg1"/>
            </a:solidFill>
            <a:round/>
            <a:headEnd/>
            <a:tailEnd/>
          </a:ln>
        </p:spPr>
        <p:txBody>
          <a:bodyPr wrap="none" anchor="ctr"/>
          <a:lstStyle/>
          <a:p>
            <a:endParaRPr lang="fr-FR"/>
          </a:p>
        </p:txBody>
      </p:sp>
      <p:sp>
        <p:nvSpPr>
          <p:cNvPr id="22532" name="Line 5"/>
          <p:cNvSpPr>
            <a:spLocks noChangeShapeType="1"/>
          </p:cNvSpPr>
          <p:nvPr/>
        </p:nvSpPr>
        <p:spPr bwMode="auto">
          <a:xfrm>
            <a:off x="5799138" y="4725988"/>
            <a:ext cx="0" cy="57150"/>
          </a:xfrm>
          <a:prstGeom prst="line">
            <a:avLst/>
          </a:prstGeom>
          <a:noFill/>
          <a:ln w="12700">
            <a:solidFill>
              <a:schemeClr val="bg1"/>
            </a:solidFill>
            <a:round/>
            <a:headEnd/>
            <a:tailEnd/>
          </a:ln>
        </p:spPr>
        <p:txBody>
          <a:bodyPr wrap="none" anchor="ctr"/>
          <a:lstStyle/>
          <a:p>
            <a:endParaRPr lang="fr-FR"/>
          </a:p>
        </p:txBody>
      </p:sp>
      <p:sp>
        <p:nvSpPr>
          <p:cNvPr id="22533" name="Line 6"/>
          <p:cNvSpPr>
            <a:spLocks noChangeShapeType="1"/>
          </p:cNvSpPr>
          <p:nvPr/>
        </p:nvSpPr>
        <p:spPr bwMode="auto">
          <a:xfrm>
            <a:off x="5353050" y="4725988"/>
            <a:ext cx="0" cy="57150"/>
          </a:xfrm>
          <a:prstGeom prst="line">
            <a:avLst/>
          </a:prstGeom>
          <a:noFill/>
          <a:ln w="12700">
            <a:solidFill>
              <a:schemeClr val="bg1"/>
            </a:solidFill>
            <a:round/>
            <a:headEnd/>
            <a:tailEnd/>
          </a:ln>
        </p:spPr>
        <p:txBody>
          <a:bodyPr wrap="none" anchor="ctr"/>
          <a:lstStyle/>
          <a:p>
            <a:endParaRPr lang="fr-FR"/>
          </a:p>
        </p:txBody>
      </p:sp>
      <p:sp>
        <p:nvSpPr>
          <p:cNvPr id="22534" name="Line 7"/>
          <p:cNvSpPr>
            <a:spLocks noChangeShapeType="1"/>
          </p:cNvSpPr>
          <p:nvPr/>
        </p:nvSpPr>
        <p:spPr bwMode="auto">
          <a:xfrm>
            <a:off x="5567363" y="4725988"/>
            <a:ext cx="0" cy="57150"/>
          </a:xfrm>
          <a:prstGeom prst="line">
            <a:avLst/>
          </a:prstGeom>
          <a:noFill/>
          <a:ln w="12700">
            <a:solidFill>
              <a:schemeClr val="bg1"/>
            </a:solidFill>
            <a:round/>
            <a:headEnd/>
            <a:tailEnd/>
          </a:ln>
        </p:spPr>
        <p:txBody>
          <a:bodyPr wrap="none" anchor="ctr"/>
          <a:lstStyle/>
          <a:p>
            <a:endParaRPr lang="fr-FR"/>
          </a:p>
        </p:txBody>
      </p:sp>
      <p:sp>
        <p:nvSpPr>
          <p:cNvPr id="22535" name="Line 8"/>
          <p:cNvSpPr>
            <a:spLocks noChangeShapeType="1"/>
          </p:cNvSpPr>
          <p:nvPr/>
        </p:nvSpPr>
        <p:spPr bwMode="auto">
          <a:xfrm>
            <a:off x="4675188" y="4732338"/>
            <a:ext cx="0" cy="57150"/>
          </a:xfrm>
          <a:prstGeom prst="line">
            <a:avLst/>
          </a:prstGeom>
          <a:noFill/>
          <a:ln w="12700">
            <a:solidFill>
              <a:schemeClr val="bg1"/>
            </a:solidFill>
            <a:round/>
            <a:headEnd/>
            <a:tailEnd/>
          </a:ln>
        </p:spPr>
        <p:txBody>
          <a:bodyPr wrap="none" anchor="ctr"/>
          <a:lstStyle/>
          <a:p>
            <a:endParaRPr lang="fr-FR"/>
          </a:p>
        </p:txBody>
      </p:sp>
      <p:sp>
        <p:nvSpPr>
          <p:cNvPr id="22536" name="Line 9"/>
          <p:cNvSpPr>
            <a:spLocks noChangeShapeType="1"/>
          </p:cNvSpPr>
          <p:nvPr/>
        </p:nvSpPr>
        <p:spPr bwMode="auto">
          <a:xfrm>
            <a:off x="4900613" y="4725988"/>
            <a:ext cx="0" cy="57150"/>
          </a:xfrm>
          <a:prstGeom prst="line">
            <a:avLst/>
          </a:prstGeom>
          <a:noFill/>
          <a:ln w="12700">
            <a:solidFill>
              <a:schemeClr val="bg1"/>
            </a:solidFill>
            <a:round/>
            <a:headEnd/>
            <a:tailEnd/>
          </a:ln>
        </p:spPr>
        <p:txBody>
          <a:bodyPr wrap="none" anchor="ctr"/>
          <a:lstStyle/>
          <a:p>
            <a:endParaRPr lang="fr-FR"/>
          </a:p>
        </p:txBody>
      </p:sp>
      <p:sp>
        <p:nvSpPr>
          <p:cNvPr id="22537" name="Line 10"/>
          <p:cNvSpPr>
            <a:spLocks noChangeShapeType="1"/>
          </p:cNvSpPr>
          <p:nvPr/>
        </p:nvSpPr>
        <p:spPr bwMode="auto">
          <a:xfrm>
            <a:off x="5132388" y="4725988"/>
            <a:ext cx="0" cy="57150"/>
          </a:xfrm>
          <a:prstGeom prst="line">
            <a:avLst/>
          </a:prstGeom>
          <a:noFill/>
          <a:ln w="12700">
            <a:solidFill>
              <a:schemeClr val="bg1"/>
            </a:solidFill>
            <a:round/>
            <a:headEnd/>
            <a:tailEnd/>
          </a:ln>
        </p:spPr>
        <p:txBody>
          <a:bodyPr wrap="none" anchor="ctr"/>
          <a:lstStyle/>
          <a:p>
            <a:endParaRPr lang="fr-FR"/>
          </a:p>
        </p:txBody>
      </p:sp>
      <p:sp>
        <p:nvSpPr>
          <p:cNvPr id="22538" name="Line 11"/>
          <p:cNvSpPr>
            <a:spLocks noChangeShapeType="1"/>
          </p:cNvSpPr>
          <p:nvPr/>
        </p:nvSpPr>
        <p:spPr bwMode="auto">
          <a:xfrm>
            <a:off x="3997325" y="4732338"/>
            <a:ext cx="0" cy="57150"/>
          </a:xfrm>
          <a:prstGeom prst="line">
            <a:avLst/>
          </a:prstGeom>
          <a:noFill/>
          <a:ln w="12700">
            <a:solidFill>
              <a:schemeClr val="bg1"/>
            </a:solidFill>
            <a:round/>
            <a:headEnd/>
            <a:tailEnd/>
          </a:ln>
        </p:spPr>
        <p:txBody>
          <a:bodyPr wrap="none" anchor="ctr"/>
          <a:lstStyle/>
          <a:p>
            <a:endParaRPr lang="fr-FR"/>
          </a:p>
        </p:txBody>
      </p:sp>
      <p:sp>
        <p:nvSpPr>
          <p:cNvPr id="22539" name="Line 12"/>
          <p:cNvSpPr>
            <a:spLocks noChangeShapeType="1"/>
          </p:cNvSpPr>
          <p:nvPr/>
        </p:nvSpPr>
        <p:spPr bwMode="auto">
          <a:xfrm>
            <a:off x="4217988" y="4725988"/>
            <a:ext cx="0" cy="57150"/>
          </a:xfrm>
          <a:prstGeom prst="line">
            <a:avLst/>
          </a:prstGeom>
          <a:noFill/>
          <a:ln w="12700">
            <a:solidFill>
              <a:schemeClr val="bg1"/>
            </a:solidFill>
            <a:round/>
            <a:headEnd/>
            <a:tailEnd/>
          </a:ln>
        </p:spPr>
        <p:txBody>
          <a:bodyPr wrap="none" anchor="ctr"/>
          <a:lstStyle/>
          <a:p>
            <a:endParaRPr lang="fr-FR"/>
          </a:p>
        </p:txBody>
      </p:sp>
      <p:sp>
        <p:nvSpPr>
          <p:cNvPr id="22540" name="Line 13"/>
          <p:cNvSpPr>
            <a:spLocks noChangeShapeType="1"/>
          </p:cNvSpPr>
          <p:nvPr/>
        </p:nvSpPr>
        <p:spPr bwMode="auto">
          <a:xfrm>
            <a:off x="4449763" y="4725988"/>
            <a:ext cx="0" cy="57150"/>
          </a:xfrm>
          <a:prstGeom prst="line">
            <a:avLst/>
          </a:prstGeom>
          <a:noFill/>
          <a:ln w="12700">
            <a:solidFill>
              <a:schemeClr val="bg1"/>
            </a:solidFill>
            <a:round/>
            <a:headEnd/>
            <a:tailEnd/>
          </a:ln>
        </p:spPr>
        <p:txBody>
          <a:bodyPr wrap="none" anchor="ctr"/>
          <a:lstStyle/>
          <a:p>
            <a:endParaRPr lang="fr-FR"/>
          </a:p>
        </p:txBody>
      </p:sp>
      <p:sp>
        <p:nvSpPr>
          <p:cNvPr id="22541" name="Line 14"/>
          <p:cNvSpPr>
            <a:spLocks noChangeShapeType="1"/>
          </p:cNvSpPr>
          <p:nvPr/>
        </p:nvSpPr>
        <p:spPr bwMode="auto">
          <a:xfrm>
            <a:off x="3767138" y="4732338"/>
            <a:ext cx="0" cy="57150"/>
          </a:xfrm>
          <a:prstGeom prst="line">
            <a:avLst/>
          </a:prstGeom>
          <a:noFill/>
          <a:ln w="12700">
            <a:solidFill>
              <a:schemeClr val="bg1"/>
            </a:solidFill>
            <a:round/>
            <a:headEnd/>
            <a:tailEnd/>
          </a:ln>
        </p:spPr>
        <p:txBody>
          <a:bodyPr wrap="none" anchor="ctr"/>
          <a:lstStyle/>
          <a:p>
            <a:endParaRPr lang="fr-FR"/>
          </a:p>
        </p:txBody>
      </p:sp>
      <p:sp>
        <p:nvSpPr>
          <p:cNvPr id="22542" name="Line 15"/>
          <p:cNvSpPr>
            <a:spLocks noChangeShapeType="1"/>
          </p:cNvSpPr>
          <p:nvPr/>
        </p:nvSpPr>
        <p:spPr bwMode="auto">
          <a:xfrm>
            <a:off x="3314700" y="4732338"/>
            <a:ext cx="0" cy="57150"/>
          </a:xfrm>
          <a:prstGeom prst="line">
            <a:avLst/>
          </a:prstGeom>
          <a:noFill/>
          <a:ln w="12700">
            <a:solidFill>
              <a:schemeClr val="bg1"/>
            </a:solidFill>
            <a:round/>
            <a:headEnd/>
            <a:tailEnd/>
          </a:ln>
        </p:spPr>
        <p:txBody>
          <a:bodyPr wrap="none" anchor="ctr"/>
          <a:lstStyle/>
          <a:p>
            <a:endParaRPr lang="fr-FR"/>
          </a:p>
        </p:txBody>
      </p:sp>
      <p:sp>
        <p:nvSpPr>
          <p:cNvPr id="22543" name="Line 16"/>
          <p:cNvSpPr>
            <a:spLocks noChangeShapeType="1"/>
          </p:cNvSpPr>
          <p:nvPr/>
        </p:nvSpPr>
        <p:spPr bwMode="auto">
          <a:xfrm>
            <a:off x="3535363" y="4732338"/>
            <a:ext cx="0" cy="57150"/>
          </a:xfrm>
          <a:prstGeom prst="line">
            <a:avLst/>
          </a:prstGeom>
          <a:noFill/>
          <a:ln w="12700">
            <a:solidFill>
              <a:schemeClr val="bg1"/>
            </a:solidFill>
            <a:round/>
            <a:headEnd/>
            <a:tailEnd/>
          </a:ln>
        </p:spPr>
        <p:txBody>
          <a:bodyPr wrap="none" anchor="ctr"/>
          <a:lstStyle/>
          <a:p>
            <a:endParaRPr lang="fr-FR"/>
          </a:p>
        </p:txBody>
      </p:sp>
      <p:sp>
        <p:nvSpPr>
          <p:cNvPr id="22544" name="Line 17"/>
          <p:cNvSpPr>
            <a:spLocks noChangeShapeType="1"/>
          </p:cNvSpPr>
          <p:nvPr/>
        </p:nvSpPr>
        <p:spPr bwMode="auto">
          <a:xfrm>
            <a:off x="2868613" y="4725988"/>
            <a:ext cx="0" cy="57150"/>
          </a:xfrm>
          <a:prstGeom prst="line">
            <a:avLst/>
          </a:prstGeom>
          <a:noFill/>
          <a:ln w="12700">
            <a:solidFill>
              <a:schemeClr val="bg1"/>
            </a:solidFill>
            <a:round/>
            <a:headEnd/>
            <a:tailEnd/>
          </a:ln>
        </p:spPr>
        <p:txBody>
          <a:bodyPr wrap="none" anchor="ctr"/>
          <a:lstStyle/>
          <a:p>
            <a:endParaRPr lang="fr-FR"/>
          </a:p>
        </p:txBody>
      </p:sp>
      <p:sp>
        <p:nvSpPr>
          <p:cNvPr id="22545" name="Line 18"/>
          <p:cNvSpPr>
            <a:spLocks noChangeShapeType="1"/>
          </p:cNvSpPr>
          <p:nvPr/>
        </p:nvSpPr>
        <p:spPr bwMode="auto">
          <a:xfrm>
            <a:off x="3089275" y="4725988"/>
            <a:ext cx="0" cy="57150"/>
          </a:xfrm>
          <a:prstGeom prst="line">
            <a:avLst/>
          </a:prstGeom>
          <a:noFill/>
          <a:ln w="12700">
            <a:solidFill>
              <a:schemeClr val="bg1"/>
            </a:solidFill>
            <a:round/>
            <a:headEnd/>
            <a:tailEnd/>
          </a:ln>
        </p:spPr>
        <p:txBody>
          <a:bodyPr wrap="none" anchor="ctr"/>
          <a:lstStyle/>
          <a:p>
            <a:endParaRPr lang="fr-FR"/>
          </a:p>
        </p:txBody>
      </p:sp>
      <p:sp>
        <p:nvSpPr>
          <p:cNvPr id="22546" name="Line 19"/>
          <p:cNvSpPr>
            <a:spLocks noChangeShapeType="1"/>
          </p:cNvSpPr>
          <p:nvPr/>
        </p:nvSpPr>
        <p:spPr bwMode="auto">
          <a:xfrm>
            <a:off x="1722438" y="4725988"/>
            <a:ext cx="0" cy="57150"/>
          </a:xfrm>
          <a:prstGeom prst="line">
            <a:avLst/>
          </a:prstGeom>
          <a:noFill/>
          <a:ln w="12700">
            <a:solidFill>
              <a:schemeClr val="bg1"/>
            </a:solidFill>
            <a:round/>
            <a:headEnd/>
            <a:tailEnd/>
          </a:ln>
        </p:spPr>
        <p:txBody>
          <a:bodyPr wrap="none" anchor="ctr"/>
          <a:lstStyle/>
          <a:p>
            <a:endParaRPr lang="fr-FR"/>
          </a:p>
        </p:txBody>
      </p:sp>
      <p:sp>
        <p:nvSpPr>
          <p:cNvPr id="22547" name="Line 20"/>
          <p:cNvSpPr>
            <a:spLocks noChangeShapeType="1"/>
          </p:cNvSpPr>
          <p:nvPr/>
        </p:nvSpPr>
        <p:spPr bwMode="auto">
          <a:xfrm>
            <a:off x="2406650" y="4725988"/>
            <a:ext cx="0" cy="57150"/>
          </a:xfrm>
          <a:prstGeom prst="line">
            <a:avLst/>
          </a:prstGeom>
          <a:noFill/>
          <a:ln w="12700">
            <a:solidFill>
              <a:schemeClr val="bg1"/>
            </a:solidFill>
            <a:round/>
            <a:headEnd/>
            <a:tailEnd/>
          </a:ln>
        </p:spPr>
        <p:txBody>
          <a:bodyPr wrap="none" anchor="ctr"/>
          <a:lstStyle/>
          <a:p>
            <a:endParaRPr lang="fr-FR"/>
          </a:p>
        </p:txBody>
      </p:sp>
      <p:sp>
        <p:nvSpPr>
          <p:cNvPr id="22548" name="Line 21"/>
          <p:cNvSpPr>
            <a:spLocks noChangeShapeType="1"/>
          </p:cNvSpPr>
          <p:nvPr/>
        </p:nvSpPr>
        <p:spPr bwMode="auto">
          <a:xfrm>
            <a:off x="2649538" y="4732338"/>
            <a:ext cx="0" cy="57150"/>
          </a:xfrm>
          <a:prstGeom prst="line">
            <a:avLst/>
          </a:prstGeom>
          <a:noFill/>
          <a:ln w="12700">
            <a:solidFill>
              <a:schemeClr val="bg1"/>
            </a:solidFill>
            <a:round/>
            <a:headEnd/>
            <a:tailEnd/>
          </a:ln>
        </p:spPr>
        <p:txBody>
          <a:bodyPr wrap="none" anchor="ctr"/>
          <a:lstStyle/>
          <a:p>
            <a:endParaRPr lang="fr-FR"/>
          </a:p>
        </p:txBody>
      </p:sp>
      <p:sp>
        <p:nvSpPr>
          <p:cNvPr id="22549" name="Line 22"/>
          <p:cNvSpPr>
            <a:spLocks noChangeShapeType="1"/>
          </p:cNvSpPr>
          <p:nvPr/>
        </p:nvSpPr>
        <p:spPr bwMode="auto">
          <a:xfrm>
            <a:off x="2185988" y="4725988"/>
            <a:ext cx="0" cy="57150"/>
          </a:xfrm>
          <a:prstGeom prst="line">
            <a:avLst/>
          </a:prstGeom>
          <a:noFill/>
          <a:ln w="12700">
            <a:solidFill>
              <a:schemeClr val="bg1"/>
            </a:solidFill>
            <a:round/>
            <a:headEnd/>
            <a:tailEnd/>
          </a:ln>
        </p:spPr>
        <p:txBody>
          <a:bodyPr wrap="none" anchor="ctr"/>
          <a:lstStyle/>
          <a:p>
            <a:endParaRPr lang="fr-FR"/>
          </a:p>
        </p:txBody>
      </p:sp>
      <p:sp>
        <p:nvSpPr>
          <p:cNvPr id="22550" name="Line 23"/>
          <p:cNvSpPr>
            <a:spLocks noChangeShapeType="1"/>
          </p:cNvSpPr>
          <p:nvPr/>
        </p:nvSpPr>
        <p:spPr bwMode="auto">
          <a:xfrm>
            <a:off x="1949450" y="4725988"/>
            <a:ext cx="0" cy="57150"/>
          </a:xfrm>
          <a:prstGeom prst="line">
            <a:avLst/>
          </a:prstGeom>
          <a:noFill/>
          <a:ln w="12700">
            <a:solidFill>
              <a:schemeClr val="bg1"/>
            </a:solidFill>
            <a:round/>
            <a:headEnd/>
            <a:tailEnd/>
          </a:ln>
        </p:spPr>
        <p:txBody>
          <a:bodyPr wrap="none" anchor="ctr"/>
          <a:lstStyle/>
          <a:p>
            <a:endParaRPr lang="fr-FR"/>
          </a:p>
        </p:txBody>
      </p:sp>
      <p:sp>
        <p:nvSpPr>
          <p:cNvPr id="22551" name="Line 24"/>
          <p:cNvSpPr>
            <a:spLocks noChangeShapeType="1"/>
          </p:cNvSpPr>
          <p:nvPr/>
        </p:nvSpPr>
        <p:spPr bwMode="auto">
          <a:xfrm>
            <a:off x="1503363" y="4725988"/>
            <a:ext cx="0" cy="57150"/>
          </a:xfrm>
          <a:prstGeom prst="line">
            <a:avLst/>
          </a:prstGeom>
          <a:noFill/>
          <a:ln w="12700">
            <a:solidFill>
              <a:schemeClr val="bg1"/>
            </a:solidFill>
            <a:round/>
            <a:headEnd/>
            <a:tailEnd/>
          </a:ln>
        </p:spPr>
        <p:txBody>
          <a:bodyPr wrap="none" anchor="ctr"/>
          <a:lstStyle/>
          <a:p>
            <a:endParaRPr lang="fr-FR"/>
          </a:p>
        </p:txBody>
      </p:sp>
      <p:sp>
        <p:nvSpPr>
          <p:cNvPr id="22552" name="Line 25"/>
          <p:cNvSpPr>
            <a:spLocks noChangeShapeType="1"/>
          </p:cNvSpPr>
          <p:nvPr/>
        </p:nvSpPr>
        <p:spPr bwMode="auto">
          <a:xfrm flipV="1">
            <a:off x="6256338" y="4651375"/>
            <a:ext cx="0" cy="69850"/>
          </a:xfrm>
          <a:prstGeom prst="line">
            <a:avLst/>
          </a:prstGeom>
          <a:noFill/>
          <a:ln w="12700">
            <a:solidFill>
              <a:schemeClr val="tx1"/>
            </a:solidFill>
            <a:round/>
            <a:headEnd/>
            <a:tailEnd/>
          </a:ln>
        </p:spPr>
        <p:txBody>
          <a:bodyPr wrap="none" anchor="ctr"/>
          <a:lstStyle/>
          <a:p>
            <a:endParaRPr lang="fr-FR"/>
          </a:p>
        </p:txBody>
      </p:sp>
      <p:sp>
        <p:nvSpPr>
          <p:cNvPr id="266267" name="Line 27"/>
          <p:cNvSpPr>
            <a:spLocks noChangeShapeType="1"/>
          </p:cNvSpPr>
          <p:nvPr/>
        </p:nvSpPr>
        <p:spPr bwMode="auto">
          <a:xfrm flipV="1">
            <a:off x="5710238" y="6226175"/>
            <a:ext cx="0" cy="57150"/>
          </a:xfrm>
          <a:prstGeom prst="line">
            <a:avLst/>
          </a:prstGeom>
          <a:noFill/>
          <a:ln w="12700">
            <a:noFill/>
            <a:round/>
            <a:headEnd/>
            <a:tailEnd/>
          </a:ln>
          <a:effectLst>
            <a:outerShdw dist="35921" dir="2700000" algn="ctr" rotWithShape="0">
              <a:schemeClr val="bg2"/>
            </a:outerShdw>
          </a:effectLst>
        </p:spPr>
        <p:txBody>
          <a:bodyPr wrap="none" anchor="ctr"/>
          <a:lstStyle/>
          <a:p>
            <a:pPr eaLnBrk="0" hangingPunct="0">
              <a:defRPr/>
            </a:pPr>
            <a:endParaRPr lang="nl-NL" sz="3200">
              <a:solidFill>
                <a:schemeClr val="tx1"/>
              </a:solidFill>
              <a:latin typeface="Vrinda" pitchFamily="2" charset="0"/>
            </a:endParaRPr>
          </a:p>
        </p:txBody>
      </p:sp>
      <p:sp>
        <p:nvSpPr>
          <p:cNvPr id="22554" name="Line 29"/>
          <p:cNvSpPr>
            <a:spLocks noChangeShapeType="1"/>
          </p:cNvSpPr>
          <p:nvPr/>
        </p:nvSpPr>
        <p:spPr bwMode="auto">
          <a:xfrm>
            <a:off x="6684963" y="4732338"/>
            <a:ext cx="0" cy="57150"/>
          </a:xfrm>
          <a:prstGeom prst="line">
            <a:avLst/>
          </a:prstGeom>
          <a:noFill/>
          <a:ln w="12700">
            <a:solidFill>
              <a:schemeClr val="bg1"/>
            </a:solidFill>
            <a:round/>
            <a:headEnd/>
            <a:tailEnd/>
          </a:ln>
        </p:spPr>
        <p:txBody>
          <a:bodyPr wrap="none" anchor="ctr"/>
          <a:lstStyle/>
          <a:p>
            <a:endParaRPr lang="fr-FR"/>
          </a:p>
        </p:txBody>
      </p:sp>
      <p:sp>
        <p:nvSpPr>
          <p:cNvPr id="22555" name="Line 30"/>
          <p:cNvSpPr>
            <a:spLocks noChangeShapeType="1"/>
          </p:cNvSpPr>
          <p:nvPr/>
        </p:nvSpPr>
        <p:spPr bwMode="auto">
          <a:xfrm>
            <a:off x="6464300" y="4732338"/>
            <a:ext cx="0" cy="57150"/>
          </a:xfrm>
          <a:prstGeom prst="line">
            <a:avLst/>
          </a:prstGeom>
          <a:noFill/>
          <a:ln w="12700">
            <a:solidFill>
              <a:schemeClr val="bg1"/>
            </a:solidFill>
            <a:round/>
            <a:headEnd/>
            <a:tailEnd/>
          </a:ln>
        </p:spPr>
        <p:txBody>
          <a:bodyPr wrap="none" anchor="ctr"/>
          <a:lstStyle/>
          <a:p>
            <a:endParaRPr lang="fr-FR"/>
          </a:p>
        </p:txBody>
      </p:sp>
      <p:sp>
        <p:nvSpPr>
          <p:cNvPr id="22556" name="Rectangle 32"/>
          <p:cNvSpPr>
            <a:spLocks noChangeArrowheads="1"/>
          </p:cNvSpPr>
          <p:nvPr/>
        </p:nvSpPr>
        <p:spPr bwMode="auto">
          <a:xfrm>
            <a:off x="468313" y="1628775"/>
            <a:ext cx="144462" cy="3103563"/>
          </a:xfrm>
          <a:prstGeom prst="rect">
            <a:avLst/>
          </a:prstGeom>
          <a:solidFill>
            <a:srgbClr val="006600"/>
          </a:solidFill>
          <a:ln w="12700">
            <a:solidFill>
              <a:schemeClr val="tx1"/>
            </a:solidFill>
            <a:miter lim="800000"/>
            <a:headEnd/>
            <a:tailEnd/>
          </a:ln>
        </p:spPr>
        <p:txBody>
          <a:bodyPr wrap="none" anchor="ctr"/>
          <a:lstStyle/>
          <a:p>
            <a:pPr eaLnBrk="0" hangingPunct="0"/>
            <a:endParaRPr lang="nl-NL" sz="3200">
              <a:latin typeface="Vrinda" pitchFamily="2" charset="0"/>
            </a:endParaRPr>
          </a:p>
        </p:txBody>
      </p:sp>
      <p:sp>
        <p:nvSpPr>
          <p:cNvPr id="22557" name="Rectangle 33"/>
          <p:cNvSpPr>
            <a:spLocks noChangeArrowheads="1"/>
          </p:cNvSpPr>
          <p:nvPr/>
        </p:nvSpPr>
        <p:spPr bwMode="auto">
          <a:xfrm>
            <a:off x="4211638" y="620713"/>
            <a:ext cx="73025" cy="4111625"/>
          </a:xfrm>
          <a:prstGeom prst="rect">
            <a:avLst/>
          </a:prstGeom>
          <a:solidFill>
            <a:srgbClr val="FF0000"/>
          </a:solidFill>
          <a:ln w="9525">
            <a:solidFill>
              <a:schemeClr val="tx1"/>
            </a:solidFill>
            <a:miter lim="800000"/>
            <a:headEnd/>
            <a:tailEnd/>
          </a:ln>
        </p:spPr>
        <p:txBody>
          <a:bodyPr wrap="none" anchor="ctr"/>
          <a:lstStyle/>
          <a:p>
            <a:pPr eaLnBrk="0" hangingPunct="0"/>
            <a:endParaRPr lang="nl-NL" sz="3200">
              <a:solidFill>
                <a:schemeClr val="tx1"/>
              </a:solidFill>
              <a:latin typeface="Vrinda" pitchFamily="2" charset="0"/>
            </a:endParaRPr>
          </a:p>
        </p:txBody>
      </p:sp>
      <p:sp>
        <p:nvSpPr>
          <p:cNvPr id="266274" name="Rectangle 34"/>
          <p:cNvSpPr>
            <a:spLocks noChangeArrowheads="1"/>
          </p:cNvSpPr>
          <p:nvPr/>
        </p:nvSpPr>
        <p:spPr bwMode="auto">
          <a:xfrm>
            <a:off x="7308850" y="4365625"/>
            <a:ext cx="1223963" cy="381000"/>
          </a:xfrm>
          <a:prstGeom prst="rect">
            <a:avLst/>
          </a:prstGeom>
          <a:solidFill>
            <a:srgbClr val="3366FF"/>
          </a:solidFill>
          <a:ln w="9525">
            <a:solidFill>
              <a:schemeClr val="tx1"/>
            </a:solidFill>
            <a:miter lim="800000"/>
            <a:headEnd/>
            <a:tailEnd/>
          </a:ln>
        </p:spPr>
        <p:txBody>
          <a:bodyPr wrap="none" anchor="ctr"/>
          <a:lstStyle/>
          <a:p>
            <a:pPr eaLnBrk="0" hangingPunct="0"/>
            <a:r>
              <a:rPr lang="fr-FR" sz="1800"/>
              <a:t>Ovarian cyst</a:t>
            </a:r>
            <a:endParaRPr lang="fr-FR" sz="2000"/>
          </a:p>
        </p:txBody>
      </p:sp>
      <p:sp>
        <p:nvSpPr>
          <p:cNvPr id="266275" name="Rectangle 35"/>
          <p:cNvSpPr>
            <a:spLocks noChangeArrowheads="1"/>
          </p:cNvSpPr>
          <p:nvPr/>
        </p:nvSpPr>
        <p:spPr bwMode="auto">
          <a:xfrm>
            <a:off x="7308850" y="3430588"/>
            <a:ext cx="1447800" cy="381000"/>
          </a:xfrm>
          <a:prstGeom prst="rect">
            <a:avLst/>
          </a:prstGeom>
          <a:solidFill>
            <a:srgbClr val="3366FF"/>
          </a:solidFill>
          <a:ln w="9525">
            <a:solidFill>
              <a:schemeClr val="tx1"/>
            </a:solidFill>
            <a:miter lim="800000"/>
            <a:headEnd/>
            <a:tailEnd/>
          </a:ln>
        </p:spPr>
        <p:txBody>
          <a:bodyPr wrap="none" anchor="ctr"/>
          <a:lstStyle/>
          <a:p>
            <a:pPr eaLnBrk="0" hangingPunct="0"/>
            <a:r>
              <a:rPr lang="fr-FR" sz="1800"/>
              <a:t>Functionnal</a:t>
            </a:r>
            <a:endParaRPr lang="fr-FR" sz="2000"/>
          </a:p>
        </p:txBody>
      </p:sp>
      <p:sp>
        <p:nvSpPr>
          <p:cNvPr id="266278" name="Rectangle 38"/>
          <p:cNvSpPr>
            <a:spLocks noChangeArrowheads="1"/>
          </p:cNvSpPr>
          <p:nvPr/>
        </p:nvSpPr>
        <p:spPr bwMode="auto">
          <a:xfrm>
            <a:off x="1979613" y="4292600"/>
            <a:ext cx="2232025" cy="381000"/>
          </a:xfrm>
          <a:prstGeom prst="rect">
            <a:avLst/>
          </a:prstGeom>
          <a:solidFill>
            <a:srgbClr val="000066"/>
          </a:solidFill>
          <a:ln w="9525">
            <a:solidFill>
              <a:schemeClr val="tx1"/>
            </a:solidFill>
            <a:miter lim="800000"/>
            <a:headEnd/>
            <a:tailEnd/>
          </a:ln>
        </p:spPr>
        <p:txBody>
          <a:bodyPr wrap="none" anchor="ctr"/>
          <a:lstStyle/>
          <a:p>
            <a:pPr algn="ctr" eaLnBrk="0" hangingPunct="0"/>
            <a:r>
              <a:rPr lang="fr-FR" sz="1800"/>
              <a:t>Functionnal</a:t>
            </a:r>
            <a:endParaRPr lang="fr-FR" sz="2000"/>
          </a:p>
        </p:txBody>
      </p:sp>
      <p:sp>
        <p:nvSpPr>
          <p:cNvPr id="266279" name="Rectangle 39"/>
          <p:cNvSpPr>
            <a:spLocks noChangeArrowheads="1"/>
          </p:cNvSpPr>
          <p:nvPr/>
        </p:nvSpPr>
        <p:spPr bwMode="auto">
          <a:xfrm>
            <a:off x="612775" y="4292600"/>
            <a:ext cx="1295400" cy="401638"/>
          </a:xfrm>
          <a:prstGeom prst="rect">
            <a:avLst/>
          </a:prstGeom>
          <a:solidFill>
            <a:srgbClr val="000066"/>
          </a:solidFill>
          <a:ln w="9525">
            <a:solidFill>
              <a:schemeClr val="tx1"/>
            </a:solidFill>
            <a:miter lim="800000"/>
            <a:headEnd/>
            <a:tailEnd/>
          </a:ln>
        </p:spPr>
        <p:txBody>
          <a:bodyPr wrap="none" anchor="ctr"/>
          <a:lstStyle/>
          <a:p>
            <a:pPr eaLnBrk="0" hangingPunct="0"/>
            <a:r>
              <a:rPr lang="fr-FR" sz="1800"/>
              <a:t>Physiological </a:t>
            </a:r>
            <a:endParaRPr lang="fr-FR" sz="2000"/>
          </a:p>
        </p:txBody>
      </p:sp>
      <p:sp>
        <p:nvSpPr>
          <p:cNvPr id="266280" name="Rectangle 40"/>
          <p:cNvSpPr>
            <a:spLocks noChangeArrowheads="1"/>
          </p:cNvSpPr>
          <p:nvPr/>
        </p:nvSpPr>
        <p:spPr bwMode="auto">
          <a:xfrm>
            <a:off x="7308850" y="3862388"/>
            <a:ext cx="1150938" cy="381000"/>
          </a:xfrm>
          <a:prstGeom prst="rect">
            <a:avLst/>
          </a:prstGeom>
          <a:solidFill>
            <a:srgbClr val="3366FF"/>
          </a:solidFill>
          <a:ln w="9525">
            <a:solidFill>
              <a:schemeClr val="tx1"/>
            </a:solidFill>
            <a:miter lim="800000"/>
            <a:headEnd/>
            <a:tailEnd/>
          </a:ln>
        </p:spPr>
        <p:txBody>
          <a:bodyPr wrap="none" anchor="ctr"/>
          <a:lstStyle/>
          <a:p>
            <a:pPr eaLnBrk="0" hangingPunct="0"/>
            <a:r>
              <a:rPr lang="fr-FR" sz="1800"/>
              <a:t>Pyometra</a:t>
            </a:r>
            <a:endParaRPr lang="fr-FR" sz="2000"/>
          </a:p>
        </p:txBody>
      </p:sp>
      <p:sp>
        <p:nvSpPr>
          <p:cNvPr id="22563" name="Rectangle 41"/>
          <p:cNvSpPr>
            <a:spLocks noChangeArrowheads="1"/>
          </p:cNvSpPr>
          <p:nvPr/>
        </p:nvSpPr>
        <p:spPr bwMode="auto">
          <a:xfrm>
            <a:off x="612775" y="1628775"/>
            <a:ext cx="3530600" cy="503238"/>
          </a:xfrm>
          <a:prstGeom prst="rect">
            <a:avLst/>
          </a:prstGeom>
          <a:solidFill>
            <a:srgbClr val="808000"/>
          </a:solidFill>
          <a:ln w="9525">
            <a:solidFill>
              <a:schemeClr val="tx1"/>
            </a:solidFill>
            <a:miter lim="800000"/>
            <a:headEnd/>
            <a:tailEnd/>
          </a:ln>
        </p:spPr>
        <p:txBody>
          <a:bodyPr wrap="none" anchor="ctr"/>
          <a:lstStyle/>
          <a:p>
            <a:pPr eaLnBrk="0" hangingPunct="0"/>
            <a:r>
              <a:rPr lang="fr-FR" sz="2000">
                <a:solidFill>
                  <a:srgbClr val="FFFF00"/>
                </a:solidFill>
              </a:rPr>
              <a:t>Waiting period : 50 – 60 d ?</a:t>
            </a:r>
            <a:endParaRPr lang="fr-FR" sz="2000">
              <a:solidFill>
                <a:srgbClr val="FF6600"/>
              </a:solidFill>
            </a:endParaRPr>
          </a:p>
        </p:txBody>
      </p:sp>
      <p:sp>
        <p:nvSpPr>
          <p:cNvPr id="266287" name="Rectangle 47"/>
          <p:cNvSpPr>
            <a:spLocks noChangeArrowheads="1"/>
          </p:cNvSpPr>
          <p:nvPr/>
        </p:nvSpPr>
        <p:spPr bwMode="auto">
          <a:xfrm>
            <a:off x="323850" y="5229225"/>
            <a:ext cx="1944688" cy="925513"/>
          </a:xfrm>
          <a:prstGeom prst="rect">
            <a:avLst/>
          </a:prstGeom>
          <a:noFill/>
          <a:ln w="9525">
            <a:solidFill>
              <a:schemeClr val="bg1"/>
            </a:solidFill>
            <a:miter lim="800000"/>
            <a:headEnd/>
            <a:tailEnd/>
          </a:ln>
        </p:spPr>
        <p:txBody>
          <a:bodyPr>
            <a:spAutoFit/>
          </a:bodyPr>
          <a:lstStyle/>
          <a:p>
            <a:pPr eaLnBrk="0" hangingPunct="0"/>
            <a:r>
              <a:rPr lang="fr-FR" sz="1800"/>
              <a:t>15 d : milking cow</a:t>
            </a:r>
          </a:p>
          <a:p>
            <a:pPr eaLnBrk="0" hangingPunct="0"/>
            <a:r>
              <a:rPr lang="fr-FR" sz="1800"/>
              <a:t>30 d : suckling cow</a:t>
            </a:r>
          </a:p>
          <a:p>
            <a:pPr eaLnBrk="0" hangingPunct="0"/>
            <a:r>
              <a:rPr lang="fr-BE" sz="1800"/>
              <a:t>No answer to GnRH</a:t>
            </a:r>
            <a:endParaRPr lang="fr-FR" sz="1800"/>
          </a:p>
        </p:txBody>
      </p:sp>
      <p:sp>
        <p:nvSpPr>
          <p:cNvPr id="266289" name="Rectangle 49"/>
          <p:cNvSpPr>
            <a:spLocks noChangeArrowheads="1"/>
          </p:cNvSpPr>
          <p:nvPr/>
        </p:nvSpPr>
        <p:spPr bwMode="auto">
          <a:xfrm>
            <a:off x="2413000" y="5229225"/>
            <a:ext cx="2482850" cy="925513"/>
          </a:xfrm>
          <a:prstGeom prst="rect">
            <a:avLst/>
          </a:prstGeom>
          <a:noFill/>
          <a:ln w="9525">
            <a:solidFill>
              <a:schemeClr val="bg1"/>
            </a:solidFill>
            <a:miter lim="800000"/>
            <a:headEnd/>
            <a:tailEnd/>
          </a:ln>
        </p:spPr>
        <p:txBody>
          <a:bodyPr>
            <a:spAutoFit/>
          </a:bodyPr>
          <a:lstStyle/>
          <a:p>
            <a:pPr eaLnBrk="0" hangingPunct="0"/>
            <a:r>
              <a:rPr lang="fr-FR" sz="1800"/>
              <a:t>No regular follicular growth with ovulation and corpus luteum </a:t>
            </a:r>
          </a:p>
        </p:txBody>
      </p:sp>
      <p:sp>
        <p:nvSpPr>
          <p:cNvPr id="266291" name="Rectangle 51"/>
          <p:cNvSpPr>
            <a:spLocks noChangeArrowheads="1"/>
          </p:cNvSpPr>
          <p:nvPr/>
        </p:nvSpPr>
        <p:spPr bwMode="auto">
          <a:xfrm>
            <a:off x="6300788" y="1268413"/>
            <a:ext cx="1768475" cy="650875"/>
          </a:xfrm>
          <a:prstGeom prst="rect">
            <a:avLst/>
          </a:prstGeom>
          <a:noFill/>
          <a:ln w="9525">
            <a:solidFill>
              <a:schemeClr val="bg1"/>
            </a:solidFill>
            <a:miter lim="800000"/>
            <a:headEnd/>
            <a:tailEnd/>
          </a:ln>
        </p:spPr>
        <p:txBody>
          <a:bodyPr>
            <a:spAutoFit/>
          </a:bodyPr>
          <a:lstStyle/>
          <a:p>
            <a:pPr eaLnBrk="0" hangingPunct="0"/>
            <a:r>
              <a:rPr lang="fr-FR" sz="1800"/>
              <a:t>No heat detection by the farmer</a:t>
            </a:r>
          </a:p>
        </p:txBody>
      </p:sp>
      <p:sp>
        <p:nvSpPr>
          <p:cNvPr id="266292" name="Line 52"/>
          <p:cNvSpPr>
            <a:spLocks noChangeShapeType="1"/>
          </p:cNvSpPr>
          <p:nvPr/>
        </p:nvSpPr>
        <p:spPr bwMode="auto">
          <a:xfrm>
            <a:off x="1112838" y="4708525"/>
            <a:ext cx="0" cy="536575"/>
          </a:xfrm>
          <a:prstGeom prst="line">
            <a:avLst/>
          </a:prstGeom>
          <a:noFill/>
          <a:ln w="9525">
            <a:solidFill>
              <a:schemeClr val="bg1"/>
            </a:solidFill>
            <a:round/>
            <a:headEnd/>
            <a:tailEnd type="triangle" w="med" len="med"/>
          </a:ln>
        </p:spPr>
        <p:txBody>
          <a:bodyPr/>
          <a:lstStyle/>
          <a:p>
            <a:endParaRPr lang="fr-FR"/>
          </a:p>
        </p:txBody>
      </p:sp>
      <p:sp>
        <p:nvSpPr>
          <p:cNvPr id="266293" name="Line 53"/>
          <p:cNvSpPr>
            <a:spLocks noChangeShapeType="1"/>
          </p:cNvSpPr>
          <p:nvPr/>
        </p:nvSpPr>
        <p:spPr bwMode="auto">
          <a:xfrm>
            <a:off x="3060700" y="4652963"/>
            <a:ext cx="0" cy="576262"/>
          </a:xfrm>
          <a:prstGeom prst="line">
            <a:avLst/>
          </a:prstGeom>
          <a:noFill/>
          <a:ln w="9525">
            <a:solidFill>
              <a:schemeClr val="bg1"/>
            </a:solidFill>
            <a:round/>
            <a:headEnd/>
            <a:tailEnd type="triangle" w="med" len="med"/>
          </a:ln>
        </p:spPr>
        <p:txBody>
          <a:bodyPr/>
          <a:lstStyle/>
          <a:p>
            <a:endParaRPr lang="fr-FR"/>
          </a:p>
        </p:txBody>
      </p:sp>
      <p:sp>
        <p:nvSpPr>
          <p:cNvPr id="116790" name="Line 54"/>
          <p:cNvSpPr>
            <a:spLocks noChangeShapeType="1"/>
          </p:cNvSpPr>
          <p:nvPr/>
        </p:nvSpPr>
        <p:spPr bwMode="auto">
          <a:xfrm>
            <a:off x="468313" y="4724400"/>
            <a:ext cx="6264275" cy="0"/>
          </a:xfrm>
          <a:prstGeom prst="line">
            <a:avLst/>
          </a:prstGeom>
          <a:noFill/>
          <a:ln w="9525">
            <a:solidFill>
              <a:schemeClr val="bg1"/>
            </a:solidFill>
            <a:round/>
            <a:headEnd/>
            <a:tailEnd/>
          </a:ln>
          <a:effectLst>
            <a:prstShdw prst="shdw17" dist="17961" dir="2700000">
              <a:schemeClr val="bg1">
                <a:gamma/>
                <a:shade val="60000"/>
                <a:invGamma/>
              </a:schemeClr>
            </a:prstShdw>
          </a:effectLst>
        </p:spPr>
        <p:txBody>
          <a:bodyPr/>
          <a:lstStyle/>
          <a:p>
            <a:pPr>
              <a:defRPr/>
            </a:pPr>
            <a:endParaRPr lang="fr-FR" sz="1800">
              <a:solidFill>
                <a:schemeClr val="tx1"/>
              </a:solidFill>
              <a:latin typeface="Arial" charset="0"/>
            </a:endParaRPr>
          </a:p>
        </p:txBody>
      </p:sp>
      <p:sp>
        <p:nvSpPr>
          <p:cNvPr id="2" name="Rectangle 38"/>
          <p:cNvSpPr>
            <a:spLocks noChangeArrowheads="1"/>
          </p:cNvSpPr>
          <p:nvPr/>
        </p:nvSpPr>
        <p:spPr bwMode="auto">
          <a:xfrm>
            <a:off x="4284663" y="4292600"/>
            <a:ext cx="2303462" cy="381000"/>
          </a:xfrm>
          <a:prstGeom prst="rect">
            <a:avLst/>
          </a:prstGeom>
          <a:solidFill>
            <a:srgbClr val="CC3399"/>
          </a:solidFill>
          <a:ln w="9525">
            <a:solidFill>
              <a:schemeClr val="tx1"/>
            </a:solidFill>
            <a:miter lim="800000"/>
            <a:headEnd/>
            <a:tailEnd/>
          </a:ln>
        </p:spPr>
        <p:txBody>
          <a:bodyPr wrap="none" anchor="ctr"/>
          <a:lstStyle/>
          <a:p>
            <a:pPr algn="ctr" eaLnBrk="0" hangingPunct="0"/>
            <a:r>
              <a:rPr lang="fr-FR" sz="1800"/>
              <a:t>Pathological</a:t>
            </a:r>
            <a:endParaRPr lang="fr-FR" sz="2000"/>
          </a:p>
        </p:txBody>
      </p:sp>
      <p:grpSp>
        <p:nvGrpSpPr>
          <p:cNvPr id="22574" name="Group 67"/>
          <p:cNvGrpSpPr>
            <a:grpSpLocks/>
          </p:cNvGrpSpPr>
          <p:nvPr/>
        </p:nvGrpSpPr>
        <p:grpSpPr bwMode="auto">
          <a:xfrm>
            <a:off x="1908175" y="2276475"/>
            <a:ext cx="4679950" cy="381000"/>
            <a:chOff x="1111" y="1389"/>
            <a:chExt cx="2948" cy="240"/>
          </a:xfrm>
        </p:grpSpPr>
        <p:sp>
          <p:nvSpPr>
            <p:cNvPr id="22590" name="Rectangle 37"/>
            <p:cNvSpPr>
              <a:spLocks noChangeArrowheads="1"/>
            </p:cNvSpPr>
            <p:nvPr/>
          </p:nvSpPr>
          <p:spPr bwMode="auto">
            <a:xfrm>
              <a:off x="1111" y="1389"/>
              <a:ext cx="1451" cy="240"/>
            </a:xfrm>
            <a:prstGeom prst="rect">
              <a:avLst/>
            </a:prstGeom>
            <a:solidFill>
              <a:srgbClr val="000066"/>
            </a:solidFill>
            <a:ln w="9525">
              <a:solidFill>
                <a:schemeClr val="tx1"/>
              </a:solidFill>
              <a:miter lim="800000"/>
              <a:headEnd/>
              <a:tailEnd/>
            </a:ln>
          </p:spPr>
          <p:txBody>
            <a:bodyPr wrap="none" anchor="ctr"/>
            <a:lstStyle/>
            <a:p>
              <a:pPr algn="ctr" eaLnBrk="0" hangingPunct="0"/>
              <a:r>
                <a:rPr lang="fr-FR" sz="1800"/>
                <a:t>Detection </a:t>
              </a:r>
              <a:endParaRPr lang="fr-FR" sz="2000"/>
            </a:p>
          </p:txBody>
        </p:sp>
        <p:sp>
          <p:nvSpPr>
            <p:cNvPr id="22591" name="Rectangle 37"/>
            <p:cNvSpPr>
              <a:spLocks noChangeArrowheads="1"/>
            </p:cNvSpPr>
            <p:nvPr/>
          </p:nvSpPr>
          <p:spPr bwMode="auto">
            <a:xfrm>
              <a:off x="2608" y="1389"/>
              <a:ext cx="1451" cy="240"/>
            </a:xfrm>
            <a:prstGeom prst="rect">
              <a:avLst/>
            </a:prstGeom>
            <a:solidFill>
              <a:srgbClr val="CC3399"/>
            </a:solidFill>
            <a:ln w="9525">
              <a:solidFill>
                <a:schemeClr val="tx1"/>
              </a:solidFill>
              <a:miter lim="800000"/>
              <a:headEnd/>
              <a:tailEnd/>
            </a:ln>
          </p:spPr>
          <p:txBody>
            <a:bodyPr wrap="none" anchor="ctr"/>
            <a:lstStyle/>
            <a:p>
              <a:pPr algn="ctr" eaLnBrk="0" hangingPunct="0"/>
              <a:r>
                <a:rPr lang="fr-FR" sz="1800"/>
                <a:t>Detection </a:t>
              </a:r>
              <a:endParaRPr lang="fr-FR" sz="2000"/>
            </a:p>
          </p:txBody>
        </p:sp>
      </p:grpSp>
      <p:grpSp>
        <p:nvGrpSpPr>
          <p:cNvPr id="22575" name="Group 68"/>
          <p:cNvGrpSpPr>
            <a:grpSpLocks/>
          </p:cNvGrpSpPr>
          <p:nvPr/>
        </p:nvGrpSpPr>
        <p:grpSpPr bwMode="auto">
          <a:xfrm>
            <a:off x="1908175" y="2781300"/>
            <a:ext cx="4679950" cy="381000"/>
            <a:chOff x="1111" y="1706"/>
            <a:chExt cx="2948" cy="240"/>
          </a:xfrm>
        </p:grpSpPr>
        <p:sp>
          <p:nvSpPr>
            <p:cNvPr id="22588" name="Rectangle 37"/>
            <p:cNvSpPr>
              <a:spLocks noChangeArrowheads="1"/>
            </p:cNvSpPr>
            <p:nvPr/>
          </p:nvSpPr>
          <p:spPr bwMode="auto">
            <a:xfrm>
              <a:off x="1111" y="1706"/>
              <a:ext cx="1451" cy="240"/>
            </a:xfrm>
            <a:prstGeom prst="rect">
              <a:avLst/>
            </a:prstGeom>
            <a:solidFill>
              <a:srgbClr val="000066"/>
            </a:solidFill>
            <a:ln w="9525">
              <a:solidFill>
                <a:schemeClr val="tx1"/>
              </a:solidFill>
              <a:miter lim="800000"/>
              <a:headEnd/>
              <a:tailEnd/>
            </a:ln>
          </p:spPr>
          <p:txBody>
            <a:bodyPr wrap="none" anchor="ctr"/>
            <a:lstStyle/>
            <a:p>
              <a:pPr algn="ctr" eaLnBrk="0" hangingPunct="0"/>
              <a:r>
                <a:rPr lang="fr-FR" sz="1800"/>
                <a:t>Manifestation  </a:t>
              </a:r>
              <a:endParaRPr lang="fr-FR" sz="2000"/>
            </a:p>
          </p:txBody>
        </p:sp>
        <p:sp>
          <p:nvSpPr>
            <p:cNvPr id="22589" name="Rectangle 37"/>
            <p:cNvSpPr>
              <a:spLocks noChangeArrowheads="1"/>
            </p:cNvSpPr>
            <p:nvPr/>
          </p:nvSpPr>
          <p:spPr bwMode="auto">
            <a:xfrm>
              <a:off x="2608" y="1706"/>
              <a:ext cx="1451" cy="240"/>
            </a:xfrm>
            <a:prstGeom prst="rect">
              <a:avLst/>
            </a:prstGeom>
            <a:solidFill>
              <a:srgbClr val="CC3399"/>
            </a:solidFill>
            <a:ln w="9525">
              <a:solidFill>
                <a:schemeClr val="tx1"/>
              </a:solidFill>
              <a:miter lim="800000"/>
              <a:headEnd/>
              <a:tailEnd/>
            </a:ln>
          </p:spPr>
          <p:txBody>
            <a:bodyPr wrap="none" anchor="ctr"/>
            <a:lstStyle/>
            <a:p>
              <a:pPr algn="ctr" eaLnBrk="0" hangingPunct="0"/>
              <a:r>
                <a:rPr lang="fr-FR" sz="1800"/>
                <a:t>Manifestation  </a:t>
              </a:r>
              <a:endParaRPr lang="fr-FR" sz="2000"/>
            </a:p>
          </p:txBody>
        </p:sp>
      </p:grpSp>
      <p:sp>
        <p:nvSpPr>
          <p:cNvPr id="266296" name="Line 56"/>
          <p:cNvSpPr>
            <a:spLocks noChangeShapeType="1"/>
          </p:cNvSpPr>
          <p:nvPr/>
        </p:nvSpPr>
        <p:spPr bwMode="auto">
          <a:xfrm flipV="1">
            <a:off x="6445250" y="1916113"/>
            <a:ext cx="0" cy="360362"/>
          </a:xfrm>
          <a:prstGeom prst="line">
            <a:avLst/>
          </a:prstGeom>
          <a:noFill/>
          <a:ln w="9525">
            <a:solidFill>
              <a:schemeClr val="bg1"/>
            </a:solidFill>
            <a:round/>
            <a:headEnd/>
            <a:tailEnd type="triangle" w="med" len="med"/>
          </a:ln>
        </p:spPr>
        <p:txBody>
          <a:bodyPr/>
          <a:lstStyle/>
          <a:p>
            <a:endParaRPr lang="fr-FR"/>
          </a:p>
        </p:txBody>
      </p:sp>
      <p:grpSp>
        <p:nvGrpSpPr>
          <p:cNvPr id="22577" name="Group 80"/>
          <p:cNvGrpSpPr>
            <a:grpSpLocks/>
          </p:cNvGrpSpPr>
          <p:nvPr/>
        </p:nvGrpSpPr>
        <p:grpSpPr bwMode="auto">
          <a:xfrm>
            <a:off x="6588125" y="3573463"/>
            <a:ext cx="720725" cy="1079500"/>
            <a:chOff x="4059" y="1979"/>
            <a:chExt cx="454" cy="680"/>
          </a:xfrm>
        </p:grpSpPr>
        <p:sp>
          <p:nvSpPr>
            <p:cNvPr id="22583" name="Line 55"/>
            <p:cNvSpPr>
              <a:spLocks noChangeShapeType="1"/>
            </p:cNvSpPr>
            <p:nvPr/>
          </p:nvSpPr>
          <p:spPr bwMode="auto">
            <a:xfrm>
              <a:off x="4059" y="2523"/>
              <a:ext cx="273" cy="0"/>
            </a:xfrm>
            <a:prstGeom prst="line">
              <a:avLst/>
            </a:prstGeom>
            <a:noFill/>
            <a:ln w="9525">
              <a:solidFill>
                <a:schemeClr val="bg1"/>
              </a:solidFill>
              <a:round/>
              <a:headEnd/>
              <a:tailEnd/>
            </a:ln>
          </p:spPr>
          <p:txBody>
            <a:bodyPr/>
            <a:lstStyle/>
            <a:p>
              <a:endParaRPr lang="fr-FR"/>
            </a:p>
          </p:txBody>
        </p:sp>
        <p:sp>
          <p:nvSpPr>
            <p:cNvPr id="22584" name="Line 55"/>
            <p:cNvSpPr>
              <a:spLocks noChangeShapeType="1"/>
            </p:cNvSpPr>
            <p:nvPr/>
          </p:nvSpPr>
          <p:spPr bwMode="auto">
            <a:xfrm flipV="1">
              <a:off x="4332" y="1979"/>
              <a:ext cx="0" cy="680"/>
            </a:xfrm>
            <a:prstGeom prst="line">
              <a:avLst/>
            </a:prstGeom>
            <a:noFill/>
            <a:ln w="9525">
              <a:solidFill>
                <a:schemeClr val="bg1"/>
              </a:solidFill>
              <a:round/>
              <a:headEnd/>
              <a:tailEnd/>
            </a:ln>
          </p:spPr>
          <p:txBody>
            <a:bodyPr/>
            <a:lstStyle/>
            <a:p>
              <a:endParaRPr lang="fr-FR"/>
            </a:p>
          </p:txBody>
        </p:sp>
        <p:sp>
          <p:nvSpPr>
            <p:cNvPr id="22585" name="Line 56"/>
            <p:cNvSpPr>
              <a:spLocks noChangeShapeType="1"/>
            </p:cNvSpPr>
            <p:nvPr/>
          </p:nvSpPr>
          <p:spPr bwMode="auto">
            <a:xfrm flipV="1">
              <a:off x="4332" y="2659"/>
              <a:ext cx="181" cy="0"/>
            </a:xfrm>
            <a:prstGeom prst="line">
              <a:avLst/>
            </a:prstGeom>
            <a:noFill/>
            <a:ln w="9525">
              <a:solidFill>
                <a:schemeClr val="bg1"/>
              </a:solidFill>
              <a:round/>
              <a:headEnd/>
              <a:tailEnd type="triangle" w="med" len="med"/>
            </a:ln>
          </p:spPr>
          <p:txBody>
            <a:bodyPr/>
            <a:lstStyle/>
            <a:p>
              <a:endParaRPr lang="fr-FR"/>
            </a:p>
          </p:txBody>
        </p:sp>
        <p:sp>
          <p:nvSpPr>
            <p:cNvPr id="22586" name="Line 56"/>
            <p:cNvSpPr>
              <a:spLocks noChangeShapeType="1"/>
            </p:cNvSpPr>
            <p:nvPr/>
          </p:nvSpPr>
          <p:spPr bwMode="auto">
            <a:xfrm flipV="1">
              <a:off x="4332" y="2296"/>
              <a:ext cx="181" cy="0"/>
            </a:xfrm>
            <a:prstGeom prst="line">
              <a:avLst/>
            </a:prstGeom>
            <a:noFill/>
            <a:ln w="9525">
              <a:solidFill>
                <a:schemeClr val="bg1"/>
              </a:solidFill>
              <a:round/>
              <a:headEnd/>
              <a:tailEnd type="triangle" w="med" len="med"/>
            </a:ln>
          </p:spPr>
          <p:txBody>
            <a:bodyPr/>
            <a:lstStyle/>
            <a:p>
              <a:endParaRPr lang="fr-FR"/>
            </a:p>
          </p:txBody>
        </p:sp>
        <p:sp>
          <p:nvSpPr>
            <p:cNvPr id="22587" name="Line 56"/>
            <p:cNvSpPr>
              <a:spLocks noChangeShapeType="1"/>
            </p:cNvSpPr>
            <p:nvPr/>
          </p:nvSpPr>
          <p:spPr bwMode="auto">
            <a:xfrm flipV="1">
              <a:off x="4332" y="1979"/>
              <a:ext cx="181" cy="0"/>
            </a:xfrm>
            <a:prstGeom prst="line">
              <a:avLst/>
            </a:prstGeom>
            <a:noFill/>
            <a:ln w="9525">
              <a:solidFill>
                <a:schemeClr val="bg1"/>
              </a:solidFill>
              <a:round/>
              <a:headEnd/>
              <a:tailEnd type="triangle" w="med" len="med"/>
            </a:ln>
          </p:spPr>
          <p:txBody>
            <a:bodyPr/>
            <a:lstStyle/>
            <a:p>
              <a:endParaRPr lang="fr-FR"/>
            </a:p>
          </p:txBody>
        </p:sp>
      </p:grpSp>
      <p:sp>
        <p:nvSpPr>
          <p:cNvPr id="11" name="Rectangle 51"/>
          <p:cNvSpPr>
            <a:spLocks noChangeArrowheads="1"/>
          </p:cNvSpPr>
          <p:nvPr/>
        </p:nvSpPr>
        <p:spPr bwMode="auto">
          <a:xfrm>
            <a:off x="7380288" y="2565400"/>
            <a:ext cx="1511300" cy="650875"/>
          </a:xfrm>
          <a:prstGeom prst="rect">
            <a:avLst/>
          </a:prstGeom>
          <a:noFill/>
          <a:ln w="9525">
            <a:solidFill>
              <a:schemeClr val="bg1"/>
            </a:solidFill>
            <a:miter lim="800000"/>
            <a:headEnd/>
            <a:tailEnd/>
          </a:ln>
        </p:spPr>
        <p:txBody>
          <a:bodyPr>
            <a:spAutoFit/>
          </a:bodyPr>
          <a:lstStyle/>
          <a:p>
            <a:pPr eaLnBrk="0" hangingPunct="0"/>
            <a:r>
              <a:rPr lang="fr-FR" sz="1800"/>
              <a:t>No or less </a:t>
            </a:r>
          </a:p>
          <a:p>
            <a:pPr eaLnBrk="0" hangingPunct="0"/>
            <a:r>
              <a:rPr lang="fr-FR" sz="1800"/>
              <a:t>heat signs </a:t>
            </a:r>
          </a:p>
        </p:txBody>
      </p:sp>
      <p:sp>
        <p:nvSpPr>
          <p:cNvPr id="12" name="Line 56"/>
          <p:cNvSpPr>
            <a:spLocks noChangeShapeType="1"/>
          </p:cNvSpPr>
          <p:nvPr/>
        </p:nvSpPr>
        <p:spPr bwMode="auto">
          <a:xfrm flipV="1">
            <a:off x="6588125" y="2997200"/>
            <a:ext cx="792163" cy="0"/>
          </a:xfrm>
          <a:prstGeom prst="line">
            <a:avLst/>
          </a:prstGeom>
          <a:noFill/>
          <a:ln w="9525">
            <a:solidFill>
              <a:schemeClr val="bg1"/>
            </a:solidFill>
            <a:round/>
            <a:headEnd/>
            <a:tailEnd type="triangle" w="med" len="med"/>
          </a:ln>
        </p:spPr>
        <p:txBody>
          <a:bodyPr/>
          <a:lstStyle/>
          <a:p>
            <a:endParaRPr lang="fr-FR"/>
          </a:p>
        </p:txBody>
      </p:sp>
      <p:sp>
        <p:nvSpPr>
          <p:cNvPr id="3" name="Rectangle 34"/>
          <p:cNvSpPr>
            <a:spLocks noChangeArrowheads="1"/>
          </p:cNvSpPr>
          <p:nvPr/>
        </p:nvSpPr>
        <p:spPr bwMode="auto">
          <a:xfrm>
            <a:off x="4500563" y="765175"/>
            <a:ext cx="1439862" cy="431800"/>
          </a:xfrm>
          <a:prstGeom prst="rect">
            <a:avLst/>
          </a:prstGeom>
          <a:solidFill>
            <a:srgbClr val="FF33CC"/>
          </a:solidFill>
          <a:ln w="9525">
            <a:solidFill>
              <a:schemeClr val="tx1"/>
            </a:solidFill>
            <a:miter lim="800000"/>
            <a:headEnd/>
            <a:tailEnd/>
          </a:ln>
        </p:spPr>
        <p:txBody>
          <a:bodyPr wrap="none" anchor="ctr"/>
          <a:lstStyle/>
          <a:p>
            <a:pPr eaLnBrk="0" hangingPunct="0"/>
            <a:r>
              <a:rPr lang="fr-FR" sz="2400"/>
              <a:t>Abnormal</a:t>
            </a:r>
          </a:p>
        </p:txBody>
      </p:sp>
      <p:sp>
        <p:nvSpPr>
          <p:cNvPr id="22578" name="Rectangle 34"/>
          <p:cNvSpPr>
            <a:spLocks noChangeArrowheads="1"/>
          </p:cNvSpPr>
          <p:nvPr/>
        </p:nvSpPr>
        <p:spPr bwMode="auto">
          <a:xfrm>
            <a:off x="2339975" y="692150"/>
            <a:ext cx="1655763" cy="503238"/>
          </a:xfrm>
          <a:prstGeom prst="rect">
            <a:avLst/>
          </a:prstGeom>
          <a:solidFill>
            <a:srgbClr val="000099"/>
          </a:solidFill>
          <a:ln w="9525">
            <a:solidFill>
              <a:schemeClr val="tx1"/>
            </a:solidFill>
            <a:miter lim="800000"/>
            <a:headEnd/>
            <a:tailEnd/>
          </a:ln>
        </p:spPr>
        <p:txBody>
          <a:bodyPr wrap="none" anchor="ctr"/>
          <a:lstStyle/>
          <a:p>
            <a:pPr eaLnBrk="0" hangingPunct="0"/>
            <a:r>
              <a:rPr lang="fr-FR" sz="2400"/>
              <a:t>«  Normal »</a:t>
            </a:r>
          </a:p>
        </p:txBody>
      </p:sp>
      <p:grpSp>
        <p:nvGrpSpPr>
          <p:cNvPr id="22593" name="Group 65"/>
          <p:cNvGrpSpPr>
            <a:grpSpLocks/>
          </p:cNvGrpSpPr>
          <p:nvPr/>
        </p:nvGrpSpPr>
        <p:grpSpPr bwMode="auto">
          <a:xfrm>
            <a:off x="5076825" y="3789363"/>
            <a:ext cx="3598863" cy="2365375"/>
            <a:chOff x="3198" y="2387"/>
            <a:chExt cx="2267" cy="1490"/>
          </a:xfrm>
        </p:grpSpPr>
        <p:sp>
          <p:nvSpPr>
            <p:cNvPr id="22580" name="Rectangle 50"/>
            <p:cNvSpPr>
              <a:spLocks noChangeArrowheads="1"/>
            </p:cNvSpPr>
            <p:nvPr/>
          </p:nvSpPr>
          <p:spPr bwMode="auto">
            <a:xfrm>
              <a:off x="3198" y="3294"/>
              <a:ext cx="1564" cy="583"/>
            </a:xfrm>
            <a:prstGeom prst="rect">
              <a:avLst/>
            </a:prstGeom>
            <a:noFill/>
            <a:ln w="9525">
              <a:solidFill>
                <a:schemeClr val="bg1"/>
              </a:solidFill>
              <a:miter lim="800000"/>
              <a:headEnd/>
              <a:tailEnd/>
            </a:ln>
          </p:spPr>
          <p:txBody>
            <a:bodyPr>
              <a:spAutoFit/>
            </a:bodyPr>
            <a:lstStyle/>
            <a:p>
              <a:r>
                <a:rPr lang="fr-FR" sz="1800"/>
                <a:t>No regular follicular growth with ovulation and corpus luteum after the end of WP</a:t>
              </a:r>
            </a:p>
          </p:txBody>
        </p:sp>
        <p:sp>
          <p:nvSpPr>
            <p:cNvPr id="22581" name="Line 53"/>
            <p:cNvSpPr>
              <a:spLocks noChangeShapeType="1"/>
            </p:cNvSpPr>
            <p:nvPr/>
          </p:nvSpPr>
          <p:spPr bwMode="auto">
            <a:xfrm>
              <a:off x="5465" y="2387"/>
              <a:ext cx="0" cy="1089"/>
            </a:xfrm>
            <a:prstGeom prst="line">
              <a:avLst/>
            </a:prstGeom>
            <a:noFill/>
            <a:ln w="9525">
              <a:solidFill>
                <a:schemeClr val="bg1"/>
              </a:solidFill>
              <a:round/>
              <a:headEnd/>
              <a:tailEnd type="triangle" w="med" len="med"/>
            </a:ln>
          </p:spPr>
          <p:txBody>
            <a:bodyPr/>
            <a:lstStyle/>
            <a:p>
              <a:endParaRPr lang="fr-FR"/>
            </a:p>
          </p:txBody>
        </p:sp>
        <p:sp>
          <p:nvSpPr>
            <p:cNvPr id="22582" name="Line 53"/>
            <p:cNvSpPr>
              <a:spLocks noChangeShapeType="1"/>
            </p:cNvSpPr>
            <p:nvPr/>
          </p:nvSpPr>
          <p:spPr bwMode="auto">
            <a:xfrm flipH="1">
              <a:off x="4785" y="3475"/>
              <a:ext cx="680" cy="0"/>
            </a:xfrm>
            <a:prstGeom prst="line">
              <a:avLst/>
            </a:prstGeom>
            <a:noFill/>
            <a:ln w="9525">
              <a:solidFill>
                <a:schemeClr val="bg1"/>
              </a:solidFill>
              <a:round/>
              <a:headEnd/>
              <a:tailEnd type="triangle" w="med" len="med"/>
            </a:ln>
          </p:spPr>
          <p:txBody>
            <a:bodyP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2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2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5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2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6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4" grpId="0" animBg="1"/>
      <p:bldP spid="266275" grpId="0" animBg="1"/>
      <p:bldP spid="266278" grpId="0" animBg="1"/>
      <p:bldP spid="266279" grpId="0" animBg="1"/>
      <p:bldP spid="266280" grpId="0" animBg="1"/>
      <p:bldP spid="266287" grpId="0" animBg="1"/>
      <p:bldP spid="266289" grpId="0" animBg="1"/>
      <p:bldP spid="266291" grpId="0" animBg="1"/>
      <p:bldP spid="266292" grpId="0" animBg="1"/>
      <p:bldP spid="266293" grpId="0" animBg="1"/>
      <p:bldP spid="2" grpId="0" animBg="1"/>
      <p:bldP spid="266296"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p:cNvSpPr>
          <p:nvPr>
            <p:ph type="title"/>
          </p:nvPr>
        </p:nvSpPr>
        <p:spPr>
          <a:xfrm>
            <a:off x="457200" y="274638"/>
            <a:ext cx="8002588" cy="1282700"/>
          </a:xfrm>
        </p:spPr>
        <p:txBody>
          <a:bodyPr/>
          <a:lstStyle/>
          <a:p>
            <a:r>
              <a:rPr lang="fr-BE" sz="2800" u="sng" smtClean="0"/>
              <a:t>Manifestation of heat</a:t>
            </a:r>
            <a:r>
              <a:rPr lang="fr-BE" sz="2800" smtClean="0"/>
              <a:t/>
            </a:r>
            <a:br>
              <a:rPr lang="fr-BE" sz="2800" smtClean="0"/>
            </a:br>
            <a:r>
              <a:rPr lang="fr-BE" sz="2800" smtClean="0"/>
              <a:t>Relation between milk production and oestrus</a:t>
            </a:r>
            <a:br>
              <a:rPr lang="fr-BE" sz="2800" smtClean="0"/>
            </a:br>
            <a:r>
              <a:rPr lang="fr-FR" sz="2200" smtClean="0"/>
              <a:t>Lopez et al.  Animal Reprod Sci. 2004, 81,209</a:t>
            </a:r>
            <a:r>
              <a:rPr lang="fr-FR" sz="2800" smtClean="0"/>
              <a:t> </a:t>
            </a:r>
            <a:r>
              <a:rPr lang="fr-BE" sz="2800" smtClean="0"/>
              <a:t>  </a:t>
            </a:r>
            <a:endParaRPr lang="fr-FR" sz="2800" smtClean="0"/>
          </a:p>
        </p:txBody>
      </p:sp>
      <p:pic>
        <p:nvPicPr>
          <p:cNvPr id="24578" name="Picture 5" descr="Duree oestrus et production lait Lopez 2004"/>
          <p:cNvPicPr>
            <a:picLocks noChangeAspect="1" noChangeArrowheads="1"/>
          </p:cNvPicPr>
          <p:nvPr/>
        </p:nvPicPr>
        <p:blipFill>
          <a:blip r:embed="rId3" cstate="print"/>
          <a:srcRect/>
          <a:stretch>
            <a:fillRect/>
          </a:stretch>
        </p:blipFill>
        <p:spPr bwMode="auto">
          <a:xfrm>
            <a:off x="1763713" y="1916113"/>
            <a:ext cx="5470525" cy="3508375"/>
          </a:xfrm>
          <a:prstGeom prst="rect">
            <a:avLst/>
          </a:prstGeom>
          <a:noFill/>
          <a:ln w="9525">
            <a:noFill/>
            <a:miter lim="800000"/>
            <a:headEnd/>
            <a:tailEnd/>
          </a:ln>
        </p:spPr>
      </p:pic>
      <p:sp>
        <p:nvSpPr>
          <p:cNvPr id="210951" name="Rectangle 7"/>
          <p:cNvSpPr>
            <a:spLocks noChangeArrowheads="1"/>
          </p:cNvSpPr>
          <p:nvPr/>
        </p:nvSpPr>
        <p:spPr bwMode="auto">
          <a:xfrm>
            <a:off x="827088" y="5764213"/>
            <a:ext cx="7639050" cy="771525"/>
          </a:xfrm>
          <a:prstGeom prst="rect">
            <a:avLst/>
          </a:prstGeom>
          <a:noFill/>
          <a:ln w="9525">
            <a:solidFill>
              <a:srgbClr val="FFFF00"/>
            </a:solidFill>
            <a:miter lim="800000"/>
            <a:headEnd/>
            <a:tailEnd/>
          </a:ln>
          <a:effectLst>
            <a:prstShdw prst="shdw17" dist="17961" dir="2700000">
              <a:srgbClr val="999900"/>
            </a:prstShdw>
          </a:effectLst>
        </p:spPr>
        <p:txBody>
          <a:bodyPr wrap="none" anchor="ctr">
            <a:spAutoFit/>
          </a:bodyPr>
          <a:lstStyle/>
          <a:p>
            <a:r>
              <a:rPr lang="fr-FR" sz="2400">
                <a:solidFill>
                  <a:srgbClr val="FFFF00"/>
                </a:solidFill>
              </a:rPr>
              <a:t>Catabolism of steroids is proportional to the level of milk production</a:t>
            </a:r>
          </a:p>
          <a:p>
            <a:r>
              <a:rPr lang="fr-BE" sz="2000">
                <a:solidFill>
                  <a:srgbClr val="FFFF00"/>
                </a:solidFill>
              </a:rPr>
              <a:t>Wiltbank et al. Theriogenology 2006,65,17-29</a:t>
            </a:r>
            <a:endParaRPr lang="fr-FR"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p:cNvSpPr>
          <p:nvPr>
            <p:ph type="title" idx="4294967295"/>
          </p:nvPr>
        </p:nvSpPr>
        <p:spPr>
          <a:xfrm>
            <a:off x="468313" y="1844675"/>
            <a:ext cx="8351837" cy="3097213"/>
          </a:xfrm>
          <a:solidFill>
            <a:srgbClr val="5F5F5F"/>
          </a:solidFill>
        </p:spPr>
        <p:txBody>
          <a:bodyPr/>
          <a:lstStyle/>
          <a:p>
            <a:r>
              <a:rPr lang="fr-BE" sz="4000" smtClean="0">
                <a:solidFill>
                  <a:schemeClr val="bg2"/>
                </a:solidFill>
              </a:rPr>
              <a:t>Different post-partum anoestrus according to the follicular growth dynamic</a:t>
            </a:r>
            <a:br>
              <a:rPr lang="fr-BE" sz="4000" smtClean="0">
                <a:solidFill>
                  <a:schemeClr val="bg2"/>
                </a:solidFill>
              </a:rPr>
            </a:br>
            <a:r>
              <a:rPr lang="fr-BE" sz="4000" smtClean="0">
                <a:solidFill>
                  <a:schemeClr val="bg2"/>
                </a:solidFill>
              </a:rPr>
              <a:t> </a:t>
            </a:r>
            <a:br>
              <a:rPr lang="fr-BE" sz="4000" smtClean="0">
                <a:solidFill>
                  <a:schemeClr val="bg2"/>
                </a:solidFill>
              </a:rPr>
            </a:br>
            <a:r>
              <a:rPr lang="fr-BE" sz="2400" smtClean="0">
                <a:solidFill>
                  <a:schemeClr val="bg1"/>
                </a:solidFill>
              </a:rPr>
              <a:t>Peter et al. Theriogenology 2009,71,1333-1342</a:t>
            </a:r>
            <a:br>
              <a:rPr lang="fr-BE" sz="2400" smtClean="0">
                <a:solidFill>
                  <a:schemeClr val="bg1"/>
                </a:solidFill>
              </a:rPr>
            </a:br>
            <a:r>
              <a:rPr lang="fr-BE" sz="2400" smtClean="0">
                <a:solidFill>
                  <a:schemeClr val="bg1"/>
                </a:solidFill>
              </a:rPr>
              <a:t>Peter et al. Theriogenology 2009, 71, 1343-1357</a:t>
            </a:r>
            <a:endParaRPr lang="fr-FR" sz="240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953734"/>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2567</TotalTime>
  <Words>3675</Words>
  <Application>Microsoft Office PowerPoint</Application>
  <PresentationFormat>Affichage à l'écran (4:3)</PresentationFormat>
  <Paragraphs>626</Paragraphs>
  <Slides>50</Slides>
  <Notes>20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50</vt:i4>
      </vt:variant>
    </vt:vector>
  </HeadingPairs>
  <TitlesOfParts>
    <vt:vector size="52" baseType="lpstr">
      <vt:lpstr>Thème Office</vt:lpstr>
      <vt:lpstr>Graphique</vt:lpstr>
      <vt:lpstr>Abnormalities of cyclicity  during the post-partum in the cow. Physiopathological aspects and treatments </vt:lpstr>
      <vt:lpstr>General view</vt:lpstr>
      <vt:lpstr>Definitions and basic knowledge </vt:lpstr>
      <vt:lpstr>Different periods before and after calving</vt:lpstr>
      <vt:lpstr>Diapositive 5</vt:lpstr>
      <vt:lpstr>Different post-partum anoestrus according to the lenght of WP</vt:lpstr>
      <vt:lpstr>Diapositive 7</vt:lpstr>
      <vt:lpstr>Manifestation of heat Relation between milk production and oestrus Lopez et al.  Animal Reprod Sci. 2004, 81,209   </vt:lpstr>
      <vt:lpstr>Different post-partum anoestrus according to the follicular growth dynamic   Peter et al. Theriogenology 2009,71,1333-1342 Peter et al. Theriogenology 2009, 71, 1343-1357</vt:lpstr>
      <vt:lpstr>Diapositive 10</vt:lpstr>
      <vt:lpstr>Diapositive 11</vt:lpstr>
      <vt:lpstr>Diapositive 12</vt:lpstr>
      <vt:lpstr>Diapositive 13</vt:lpstr>
      <vt:lpstr>Diapositive 14</vt:lpstr>
      <vt:lpstr>Differential diagnosis of ovarian cysts (US &gt; manual palpation)</vt:lpstr>
      <vt:lpstr>Diapositive 16</vt:lpstr>
      <vt:lpstr>Diapositive 17</vt:lpstr>
      <vt:lpstr>Frequency of anoestrus  </vt:lpstr>
      <vt:lpstr>Prevalence of post-partum anoestrus in dairy cows (%)</vt:lpstr>
      <vt:lpstr>Frequency of ovarian cysts  </vt:lpstr>
      <vt:lpstr>Etiopathogeny of anoestrus  </vt:lpstr>
      <vt:lpstr>Negative energy balance </vt:lpstr>
      <vt:lpstr>Suckling  </vt:lpstr>
      <vt:lpstr>Postpartum pathologies  placental retention, acute metritis, clinical endometritis</vt:lpstr>
      <vt:lpstr>Risk factors of ovarian cysts</vt:lpstr>
      <vt:lpstr>Therapeutic strategy</vt:lpstr>
      <vt:lpstr>Hormonal treatment  of post-partum anoestrus</vt:lpstr>
      <vt:lpstr>Diapositive 28</vt:lpstr>
      <vt:lpstr>Diapositive 29</vt:lpstr>
      <vt:lpstr>Diapositive 30</vt:lpstr>
      <vt:lpstr>Hormonal treatment  of anoestrus type II</vt:lpstr>
      <vt:lpstr>How to treat with progestagens</vt:lpstr>
      <vt:lpstr>How to treat with progestagens</vt:lpstr>
      <vt:lpstr>How to treat with progestagens</vt:lpstr>
      <vt:lpstr>Protocols with progestagens</vt:lpstr>
      <vt:lpstr>Hormonal treatment  of anoestrus type III (cysts)</vt:lpstr>
      <vt:lpstr>Treatment of follicular cyst </vt:lpstr>
      <vt:lpstr>Treatment of follicular luteinized cyst </vt:lpstr>
      <vt:lpstr>Alternative : progestagen-GnRH-PGF  Bartolome et al. Theriogenology, 2005,63,1643-1658. </vt:lpstr>
      <vt:lpstr>Treatment of cysts with Ovsynch protocol</vt:lpstr>
      <vt:lpstr>Comparison of hormal treatments of cysts (Hanzen et al. Ann.Med.Vet. 2008)</vt:lpstr>
      <vt:lpstr>Hormonal treatment  of anoestrus type IV (pyometra)</vt:lpstr>
      <vt:lpstr>Hormonal treatment  of detection anoestrus  (Cycled cows)</vt:lpstr>
      <vt:lpstr>Some preliminary recommandations </vt:lpstr>
      <vt:lpstr>Why PGF2a is not always active ?</vt:lpstr>
      <vt:lpstr>Comparison between dinolytic and cloprostenol  Stevenson JS, Phatak AP. Theriogenology, 2010, 73, 1127-1138 (Experiment 1 : 1077 cows and experiment 2 : 396 cows)  </vt:lpstr>
      <vt:lpstr>Different protocols</vt:lpstr>
      <vt:lpstr>Protocols of insemination</vt:lpstr>
      <vt:lpstr>Conclusions with a metaanalysis (71 studies published in 53 papers) </vt:lpstr>
      <vt:lpstr>General conclusions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u012685</dc:creator>
  <cp:lastModifiedBy>u012685</cp:lastModifiedBy>
  <cp:revision>60</cp:revision>
  <dcterms:created xsi:type="dcterms:W3CDTF">2010-12-30T09:00:47Z</dcterms:created>
  <dcterms:modified xsi:type="dcterms:W3CDTF">2011-05-27T08:54:45Z</dcterms:modified>
</cp:coreProperties>
</file>