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4" r:id="rId2"/>
  </p:sldMasterIdLst>
  <p:notesMasterIdLst>
    <p:notesMasterId r:id="rId18"/>
  </p:notesMasterIdLst>
  <p:handoutMasterIdLst>
    <p:handoutMasterId r:id="rId19"/>
  </p:handoutMasterIdLst>
  <p:sldIdLst>
    <p:sldId id="481" r:id="rId3"/>
    <p:sldId id="980" r:id="rId4"/>
    <p:sldId id="970" r:id="rId5"/>
    <p:sldId id="984" r:id="rId6"/>
    <p:sldId id="981" r:id="rId7"/>
    <p:sldId id="973" r:id="rId8"/>
    <p:sldId id="971" r:id="rId9"/>
    <p:sldId id="982" r:id="rId10"/>
    <p:sldId id="974" r:id="rId11"/>
    <p:sldId id="975" r:id="rId12"/>
    <p:sldId id="972" r:id="rId13"/>
    <p:sldId id="986" r:id="rId14"/>
    <p:sldId id="979" r:id="rId15"/>
    <p:sldId id="983" r:id="rId16"/>
    <p:sldId id="977" r:id="rId17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7C80"/>
    <a:srgbClr val="99FF99"/>
    <a:srgbClr val="CC3399"/>
    <a:srgbClr val="FF9900"/>
    <a:srgbClr val="CCFF66"/>
    <a:srgbClr val="FFFFCC"/>
    <a:srgbClr val="FF9966"/>
    <a:srgbClr val="CC66FF"/>
    <a:srgbClr val="99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544" autoAdjust="0"/>
    <p:restoredTop sz="94660"/>
  </p:normalViewPr>
  <p:slideViewPr>
    <p:cSldViewPr>
      <p:cViewPr>
        <p:scale>
          <a:sx n="100" d="100"/>
          <a:sy n="100" d="100"/>
        </p:scale>
        <p:origin x="-582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08" y="-96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BE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226524F-41D1-4663-B3F6-5AD2AC28ADC7}" type="datetime1">
              <a:rPr lang="fr-BE"/>
              <a:pPr/>
              <a:t>29/06/2011</a:t>
            </a:fld>
            <a:endParaRPr lang="fr-BE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BE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F0B3FE7-5332-41C4-AC4F-0C7DDEEAB95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B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D234528A-3C74-4F73-9D46-BDDA95815B0F}" type="datetime1">
              <a:rPr lang="fr-BE"/>
              <a:pPr/>
              <a:t>29/06/2011</a:t>
            </a:fld>
            <a:endParaRPr lang="fr-B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noProof="0" smtClean="0"/>
              <a:t>Cliquez pour modifier les styles du texte du masque</a:t>
            </a:r>
          </a:p>
          <a:p>
            <a:pPr lvl="1"/>
            <a:r>
              <a:rPr lang="fr-BE" noProof="0" smtClean="0"/>
              <a:t>Deuxième niveau</a:t>
            </a:r>
          </a:p>
          <a:p>
            <a:pPr lvl="2"/>
            <a:r>
              <a:rPr lang="fr-BE" noProof="0" smtClean="0"/>
              <a:t>Troisième niveau</a:t>
            </a:r>
          </a:p>
          <a:p>
            <a:pPr lvl="3"/>
            <a:r>
              <a:rPr lang="fr-BE" noProof="0" smtClean="0"/>
              <a:t>Quatrième niveau</a:t>
            </a:r>
          </a:p>
          <a:p>
            <a:pPr lvl="4"/>
            <a:r>
              <a:rPr lang="fr-BE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r-B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3FECD0B-DF9D-4019-8FD7-EF4518C7732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2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12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13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14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15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3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4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6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7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8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9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10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8F79C22-41CD-4785-AE1A-A519E2939BB3}" type="slidenum">
              <a:rPr lang="fr-BE"/>
              <a:pPr>
                <a:defRPr/>
              </a:pPr>
              <a:t>11</a:t>
            </a:fld>
            <a:endParaRPr lang="fr-BE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latin typeface="Book Antiqua" pitchFamily="18" charset="0"/>
              </a:defRPr>
            </a:lvl1pPr>
          </a:lstStyle>
          <a:p>
            <a:endParaRPr lang="fr-FR"/>
          </a:p>
        </p:txBody>
      </p:sp>
      <p:sp>
        <p:nvSpPr>
          <p:cNvPr id="5" name="Slide Number Placeholder 3"/>
          <p:cNvSpPr txBox="1">
            <a:spLocks noGrp="1"/>
          </p:cNvSpPr>
          <p:nvPr userDrawn="1"/>
        </p:nvSpPr>
        <p:spPr bwMode="gray">
          <a:xfrm>
            <a:off x="7269163" y="6503988"/>
            <a:ext cx="1693862" cy="269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>
              <a:lnSpc>
                <a:spcPct val="80000"/>
              </a:lnSpc>
            </a:pPr>
            <a:fld id="{00964F59-AC31-4861-99E3-27866497B984}" type="slidenum">
              <a:rPr lang="en-AU" sz="900" b="0"/>
              <a:pPr algn="r" eaLnBrk="0" hangingPunct="0">
                <a:lnSpc>
                  <a:spcPct val="80000"/>
                </a:lnSpc>
              </a:pPr>
              <a:t>‹N°›</a:t>
            </a:fld>
            <a:endParaRPr lang="en-AU" sz="900" b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20713"/>
            <a:ext cx="2171700" cy="55054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99C73-654B-4839-8983-94A586A8BF1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F52FA-76ED-470B-A4C7-6838316B6B2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BEB57-F532-42B4-AEEA-4E5BA964E6A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E06A-9B04-4605-A6B4-E1B86B5831F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94440-E496-49CD-B720-C0E4B8C4128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C2174-BFA2-40E0-B731-104F3988170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C6EE2-7BF1-4CAE-AB9F-C372C0EC329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851FA-F739-4C08-948E-574DB648965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009D8-3976-4F8A-945F-CDB3AE7D8DB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DF303-2A1C-4150-B50E-08526C58E8F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DB1A1-A686-45A1-81CB-AD47708B861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  <p:sp>
        <p:nvSpPr>
          <p:cNvPr id="3" name="Slide Number Placeholder 3"/>
          <p:cNvSpPr txBox="1">
            <a:spLocks noGrp="1"/>
          </p:cNvSpPr>
          <p:nvPr userDrawn="1"/>
        </p:nvSpPr>
        <p:spPr bwMode="gray">
          <a:xfrm>
            <a:off x="7269163" y="6503988"/>
            <a:ext cx="1693862" cy="269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>
              <a:lnSpc>
                <a:spcPct val="80000"/>
              </a:lnSpc>
            </a:pPr>
            <a:fld id="{00964F59-AC31-4861-99E3-27866497B984}" type="slidenum">
              <a:rPr lang="en-AU" sz="900" b="0"/>
              <a:pPr algn="r" eaLnBrk="0" hangingPunct="0">
                <a:lnSpc>
                  <a:spcPct val="80000"/>
                </a:lnSpc>
              </a:pPr>
              <a:t>‹N°›</a:t>
            </a:fld>
            <a:endParaRPr lang="en-AU" sz="900" b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4775"/>
            <a:ext cx="4391025" cy="287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solidFill>
                  <a:srgbClr val="595959"/>
                </a:solidFill>
                <a:latin typeface="Book Antiqua" pitchFamily="18" charset="0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-masqu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576263" y="-26988"/>
            <a:ext cx="9756776" cy="6902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207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174B92-21F6-4762-8F7C-567354D6597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ctrTitle" idx="4294967295"/>
          </p:nvPr>
        </p:nvSpPr>
        <p:spPr>
          <a:xfrm>
            <a:off x="684213" y="1571612"/>
            <a:ext cx="7772400" cy="863600"/>
          </a:xfrm>
        </p:spPr>
        <p:txBody>
          <a:bodyPr/>
          <a:lstStyle/>
          <a:p>
            <a:r>
              <a:rPr lang="fr-BE" sz="3600" b="1" dirty="0" smtClean="0">
                <a:solidFill>
                  <a:srgbClr val="404040"/>
                </a:solidFill>
              </a:rPr>
              <a:t/>
            </a:r>
            <a:br>
              <a:rPr lang="fr-BE" sz="3600" b="1" dirty="0" smtClean="0">
                <a:solidFill>
                  <a:srgbClr val="404040"/>
                </a:solidFill>
              </a:rPr>
            </a:br>
            <a:r>
              <a:rPr lang="fr-BE" sz="3600" b="1" dirty="0" smtClean="0">
                <a:solidFill>
                  <a:srgbClr val="404040"/>
                </a:solidFill>
              </a:rPr>
              <a:t>Le management de l’innovation chez </a:t>
            </a:r>
            <a:r>
              <a:rPr lang="fr-BE" sz="3600" b="1" dirty="0" err="1" smtClean="0">
                <a:solidFill>
                  <a:srgbClr val="404040"/>
                </a:solidFill>
              </a:rPr>
              <a:t>Créaholic</a:t>
            </a:r>
            <a:r>
              <a:rPr lang="fr-BE" sz="3600" b="1" dirty="0" smtClean="0">
                <a:solidFill>
                  <a:srgbClr val="404040"/>
                </a:solidFill>
              </a:rPr>
              <a:t/>
            </a:r>
            <a:br>
              <a:rPr lang="fr-BE" sz="3600" b="1" dirty="0" smtClean="0">
                <a:solidFill>
                  <a:srgbClr val="404040"/>
                </a:solidFill>
              </a:rPr>
            </a:br>
            <a:endParaRPr lang="fr-BE" sz="3600" b="1" u="sng" dirty="0" smtClean="0">
              <a:solidFill>
                <a:srgbClr val="404040"/>
              </a:solidFill>
            </a:endParaRPr>
          </a:p>
        </p:txBody>
      </p:sp>
      <p:sp>
        <p:nvSpPr>
          <p:cNvPr id="4099" name="Sous-titre 2"/>
          <p:cNvSpPr>
            <a:spLocks noGrp="1"/>
          </p:cNvSpPr>
          <p:nvPr>
            <p:ph type="subTitle" idx="4294967295"/>
          </p:nvPr>
        </p:nvSpPr>
        <p:spPr bwMode="auto">
          <a:xfrm>
            <a:off x="1403350" y="4000504"/>
            <a:ext cx="6400800" cy="1752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0" indent="0" algn="ctr">
              <a:buFontTx/>
              <a:buNone/>
            </a:pPr>
            <a:endParaRPr lang="fr-BE" sz="2400" b="1" dirty="0" smtClean="0">
              <a:solidFill>
                <a:srgbClr val="7F7F7F"/>
              </a:solidFill>
              <a:latin typeface="Book Antiqua" pitchFamily="18" charset="0"/>
            </a:endParaRPr>
          </a:p>
          <a:p>
            <a:pPr marL="0" indent="0" algn="ctr">
              <a:buFontTx/>
              <a:buNone/>
            </a:pPr>
            <a:r>
              <a:rPr lang="fr-BE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Nathalie CRUTZEN  </a:t>
            </a:r>
          </a:p>
          <a:p>
            <a:pPr marL="0" indent="0" algn="ctr">
              <a:buFontTx/>
              <a:buNone/>
            </a:pPr>
            <a:r>
              <a:rPr lang="fr-BE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Charlotte MOREAU</a:t>
            </a:r>
          </a:p>
          <a:p>
            <a:pPr marL="0" indent="0" algn="ctr">
              <a:buFontTx/>
              <a:buNone/>
            </a:pPr>
            <a:r>
              <a:rPr lang="fr-BE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François PICHAULT</a:t>
            </a:r>
          </a:p>
          <a:p>
            <a:pPr marL="0" indent="0" algn="ctr">
              <a:buFontTx/>
              <a:buNone/>
            </a:pPr>
            <a:endParaRPr lang="fr-BE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ook Antiqua" pitchFamily="18" charset="0"/>
            </a:endParaRPr>
          </a:p>
          <a:p>
            <a:pPr marL="0" indent="0" algn="ctr">
              <a:buFontTx/>
              <a:buNone/>
            </a:pPr>
            <a:r>
              <a:rPr lang="fr-BE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HEC- Ecole de Gestion de l’Université de Liège (Belgique)</a:t>
            </a:r>
          </a:p>
          <a:p>
            <a:pPr marL="0" indent="0" algn="ctr">
              <a:buFontTx/>
              <a:buNone/>
            </a:pPr>
            <a:endParaRPr lang="fr-BE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ook Antiqua" pitchFamily="18" charset="0"/>
            </a:endParaRPr>
          </a:p>
          <a:p>
            <a:pPr marL="0" indent="0" algn="ctr">
              <a:buFontTx/>
              <a:buNone/>
            </a:pPr>
            <a:r>
              <a:rPr lang="fr-BE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Paris, le 29 juin 2011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857224" y="2928934"/>
            <a:ext cx="7358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dirty="0" smtClean="0">
                <a:latin typeface="+mj-lt"/>
              </a:rPr>
              <a:t>« </a:t>
            </a:r>
            <a:r>
              <a:rPr lang="fr-BE" i="1" dirty="0" smtClean="0">
                <a:latin typeface="+mj-lt"/>
              </a:rPr>
              <a:t>Tensions et équilibres provisoires dans les différents domaines du management de l’innovation »</a:t>
            </a:r>
            <a:endParaRPr lang="fr-BE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Structure et contenu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dirty="0" smtClean="0">
                <a:latin typeface="Book Antiqua" pitchFamily="18" charset="0"/>
              </a:rPr>
              <a:t>Une série de séquences multimédia, structurée en fonction de cinq dimensions clé du management (de l’innovation)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Stratégie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Organisation et gouvernance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Gestion des ressources humaines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Gestion des opérations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Gestion financière</a:t>
            </a:r>
          </a:p>
          <a:p>
            <a:pPr marL="914400" lvl="1" indent="-514350">
              <a:buNone/>
            </a:pPr>
            <a:endParaRPr lang="fr-BE" sz="14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Identification de tensions spécifiques, dans la littérature, pour chaque dimension</a:t>
            </a:r>
          </a:p>
          <a:p>
            <a:pPr marL="514350" indent="-514350"/>
            <a:endParaRPr lang="fr-BE" sz="18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Confrontation avec la réalité de </a:t>
            </a:r>
            <a:r>
              <a:rPr lang="fr-BE" sz="1800" dirty="0" err="1" smtClean="0">
                <a:latin typeface="Book Antiqua" pitchFamily="18" charset="0"/>
              </a:rPr>
              <a:t>Creaholic</a:t>
            </a:r>
            <a:r>
              <a:rPr lang="fr-BE" sz="1800" dirty="0" smtClean="0">
                <a:latin typeface="Book Antiqua" pitchFamily="18" charset="0"/>
              </a:rPr>
              <a:t> </a:t>
            </a:r>
            <a:r>
              <a:rPr lang="fr-BE" sz="1800" i="1" dirty="0" smtClean="0">
                <a:latin typeface="Book Antiqua" pitchFamily="18" charset="0"/>
              </a:rPr>
              <a:t>(en cours)</a:t>
            </a:r>
          </a:p>
          <a:p>
            <a:pPr marL="514350" indent="-514350"/>
            <a:endParaRPr lang="fr-BE" sz="1800" dirty="0" smtClean="0">
              <a:latin typeface="Book Antiqua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Tensions identifiées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14348" y="1714488"/>
          <a:ext cx="7215238" cy="4486656"/>
        </p:xfrm>
        <a:graphic>
          <a:graphicData uri="http://schemas.openxmlformats.org/drawingml/2006/table">
            <a:tbl>
              <a:tblPr/>
              <a:tblGrid>
                <a:gridCol w="2432438"/>
                <a:gridCol w="2432438"/>
                <a:gridCol w="2350362"/>
              </a:tblGrid>
              <a:tr h="208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latin typeface="Times New Roman"/>
                          <a:ea typeface="Calibri"/>
                          <a:cs typeface="Times New Roman"/>
                        </a:rPr>
                        <a:t>Dimensions abordées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latin typeface="Times New Roman"/>
                          <a:ea typeface="Calibri"/>
                          <a:cs typeface="Times New Roman"/>
                        </a:rPr>
                        <a:t>Tensions identifiées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0879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latin typeface="Times New Roman"/>
                          <a:ea typeface="Calibri"/>
                          <a:cs typeface="Times New Roman"/>
                        </a:rPr>
                        <a:t>Stratégie</a:t>
                      </a:r>
                      <a:endParaRPr lang="fr-BE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Stratégie émergente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Stratégie délibérée 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Court terme 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Long terme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Multi-cible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Mono-cible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Organisation / Gouvernance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Leadership transformationnel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Leadership transactionnel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Partenariat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Actionnariat 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latin typeface="Times New Roman"/>
                          <a:ea typeface="Calibri"/>
                          <a:cs typeface="Times New Roman"/>
                        </a:rPr>
                        <a:t>GRH</a:t>
                      </a:r>
                      <a:endParaRPr lang="fr-BE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Informel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Formalisation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Décentralisation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Centralisation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Flexible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Homogène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Multi-compétences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Compétences spécialisées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Emploi flexible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Emploi stable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Gestion des opérations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Improvisation (chaos)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Standardisation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Exploration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Exploitation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b="1" dirty="0">
                          <a:latin typeface="Times New Roman"/>
                          <a:ea typeface="Calibri"/>
                          <a:cs typeface="Times New Roman"/>
                        </a:rPr>
                        <a:t>Finance</a:t>
                      </a:r>
                      <a:endParaRPr lang="fr-BE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Incubation 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Mandats 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9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latin typeface="Times New Roman"/>
                          <a:ea typeface="Calibri"/>
                          <a:cs typeface="Times New Roman"/>
                        </a:rPr>
                        <a:t>Risque d’échec</a:t>
                      </a:r>
                      <a:endParaRPr lang="fr-BE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latin typeface="Times New Roman"/>
                          <a:ea typeface="Calibri"/>
                          <a:cs typeface="Times New Roman"/>
                        </a:rPr>
                        <a:t>Pérennité</a:t>
                      </a:r>
                      <a:endParaRPr lang="fr-BE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84" marR="68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214290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Tensions </a:t>
            </a:r>
            <a:r>
              <a:rPr lang="fr-BE" sz="3600" b="1" dirty="0" smtClean="0"/>
              <a:t>identifiées</a:t>
            </a:r>
            <a:br>
              <a:rPr lang="fr-BE" sz="3600" b="1" dirty="0" smtClean="0"/>
            </a:br>
            <a:r>
              <a:rPr lang="fr-BE" sz="3600" b="1" dirty="0" smtClean="0"/>
              <a:t>Exemple: Finance</a:t>
            </a:r>
            <a:endParaRPr lang="fr-BE" sz="3600" b="1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u="sng" dirty="0" smtClean="0">
                <a:latin typeface="Book Antiqua" pitchFamily="18" charset="0"/>
              </a:rPr>
              <a:t>Impact financier des projets</a:t>
            </a:r>
            <a:r>
              <a:rPr lang="fr-BE" sz="1800" dirty="0" smtClean="0">
                <a:latin typeface="Book Antiqua" pitchFamily="18" charset="0"/>
              </a:rPr>
              <a:t>: </a:t>
            </a:r>
            <a:r>
              <a:rPr lang="fr-BE" sz="1800" b="1" dirty="0" smtClean="0">
                <a:latin typeface="Book Antiqua" pitchFamily="18" charset="0"/>
              </a:rPr>
              <a:t>Projets en mandats </a:t>
            </a:r>
            <a:r>
              <a:rPr lang="fr-BE" sz="1400" i="1" dirty="0" smtClean="0">
                <a:latin typeface="Book Antiqua" pitchFamily="18" charset="0"/>
              </a:rPr>
              <a:t>VERSUS</a:t>
            </a:r>
            <a:r>
              <a:rPr lang="fr-BE" sz="1800" dirty="0" smtClean="0">
                <a:latin typeface="Book Antiqua" pitchFamily="18" charset="0"/>
              </a:rPr>
              <a:t> </a:t>
            </a:r>
            <a:r>
              <a:rPr lang="fr-BE" sz="1800" b="1" dirty="0" smtClean="0">
                <a:latin typeface="Book Antiqua" pitchFamily="18" charset="0"/>
              </a:rPr>
              <a:t>Projets en incubation </a:t>
            </a:r>
            <a:endParaRPr lang="fr-BE" sz="1800" dirty="0" smtClean="0">
              <a:latin typeface="Book Antiqua" pitchFamily="18" charset="0"/>
            </a:endParaRPr>
          </a:p>
          <a:p>
            <a:pPr marL="514350" indent="-514350">
              <a:buFont typeface="Wingdings"/>
              <a:buChar char="à"/>
            </a:pPr>
            <a:endParaRPr lang="fr-BE" sz="800" i="1" dirty="0" smtClean="0">
              <a:latin typeface="+mj-lt"/>
            </a:endParaRPr>
          </a:p>
          <a:p>
            <a:pPr marL="514350" indent="-514350">
              <a:buFont typeface="Wingdings"/>
              <a:buChar char="à"/>
            </a:pPr>
            <a:r>
              <a:rPr lang="fr-BE" sz="1600" i="1" dirty="0" smtClean="0">
                <a:latin typeface="+mj-lt"/>
              </a:rPr>
              <a:t>Comment faire une sélection entre les projets en mandats (rentrées financières certaines, à CT mais limitées) et les projets en incubation (rentrées financières incertaines, à MT/LT mais gros potentiel !) ? </a:t>
            </a:r>
          </a:p>
          <a:p>
            <a:pPr marL="514350" indent="-514350">
              <a:buNone/>
            </a:pPr>
            <a:r>
              <a:rPr lang="fr-BE" sz="1600" i="1" dirty="0" smtClean="0">
                <a:latin typeface="+mj-lt"/>
              </a:rPr>
              <a:t>	Un seuil (montant financier minimum) à atteindre a-t-il été déterminé pour les projets en mandats afin d’assurer la viabilité (financière) à court terme de l’entreprise ?</a:t>
            </a:r>
          </a:p>
          <a:p>
            <a:pPr marL="514350" indent="-514350">
              <a:buNone/>
            </a:pPr>
            <a:endParaRPr lang="fr-BE" sz="1400" i="1" dirty="0" smtClean="0">
              <a:latin typeface="+mj-lt"/>
            </a:endParaRPr>
          </a:p>
          <a:p>
            <a:pPr marL="514350" indent="-514350"/>
            <a:r>
              <a:rPr lang="fr-BE" sz="1800" u="sng" dirty="0" smtClean="0">
                <a:latin typeface="Book Antiqua" pitchFamily="18" charset="0"/>
              </a:rPr>
              <a:t>Santé financière</a:t>
            </a:r>
            <a:r>
              <a:rPr lang="fr-BE" sz="1800" dirty="0" smtClean="0">
                <a:latin typeface="Book Antiqua" pitchFamily="18" charset="0"/>
              </a:rPr>
              <a:t>:  </a:t>
            </a:r>
            <a:r>
              <a:rPr lang="fr-BE" sz="1800" b="1" dirty="0" smtClean="0">
                <a:latin typeface="Book Antiqua" pitchFamily="18" charset="0"/>
              </a:rPr>
              <a:t>Stabilité financière </a:t>
            </a:r>
            <a:r>
              <a:rPr lang="fr-BE" sz="1400" i="1" dirty="0" smtClean="0">
                <a:latin typeface="Book Antiqua" pitchFamily="18" charset="0"/>
              </a:rPr>
              <a:t>VERSUS</a:t>
            </a:r>
            <a:r>
              <a:rPr lang="fr-BE" sz="1800" dirty="0" smtClean="0">
                <a:latin typeface="Book Antiqua" pitchFamily="18" charset="0"/>
              </a:rPr>
              <a:t> </a:t>
            </a:r>
            <a:r>
              <a:rPr lang="fr-BE" sz="1800" b="1" dirty="0" smtClean="0">
                <a:latin typeface="Book Antiqua" pitchFamily="18" charset="0"/>
              </a:rPr>
              <a:t>risque d’échec permanent</a:t>
            </a:r>
          </a:p>
          <a:p>
            <a:pPr marL="914400" lvl="1" indent="-514350"/>
            <a:r>
              <a:rPr lang="fr-BE" sz="1600" dirty="0" smtClean="0">
                <a:latin typeface="+mj-lt"/>
              </a:rPr>
              <a:t>Littérature: Importance d’avoir une vision relativement précise sur la situation financière future de l’entreprise (</a:t>
            </a:r>
            <a:r>
              <a:rPr lang="fr-BE" sz="1600" dirty="0" err="1" smtClean="0">
                <a:latin typeface="+mj-lt"/>
              </a:rPr>
              <a:t>Argenti</a:t>
            </a:r>
            <a:r>
              <a:rPr lang="fr-BE" sz="1600" dirty="0" smtClean="0">
                <a:latin typeface="+mj-lt"/>
              </a:rPr>
              <a:t>, 1976 ; </a:t>
            </a:r>
            <a:r>
              <a:rPr lang="fr-BE" sz="1600" dirty="0" err="1" smtClean="0">
                <a:latin typeface="+mj-lt"/>
              </a:rPr>
              <a:t>Crutzen</a:t>
            </a:r>
            <a:r>
              <a:rPr lang="fr-BE" sz="1600" dirty="0" smtClean="0">
                <a:latin typeface="+mj-lt"/>
              </a:rPr>
              <a:t>, 2009) </a:t>
            </a:r>
          </a:p>
          <a:p>
            <a:pPr marL="914400" lvl="1" indent="-514350"/>
            <a:r>
              <a:rPr lang="fr-BE" sz="1600" dirty="0" err="1" smtClean="0">
                <a:latin typeface="+mj-lt"/>
              </a:rPr>
              <a:t>Creaholic</a:t>
            </a:r>
            <a:r>
              <a:rPr lang="fr-BE" sz="1600" dirty="0" smtClean="0">
                <a:latin typeface="+mj-lt"/>
              </a:rPr>
              <a:t>: vision à très court terme de la situation financière future (à 3 mois) et solvabilité maintenue volontairement au minimum (le moins de réserves possibles)</a:t>
            </a:r>
          </a:p>
          <a:p>
            <a:pPr marL="514350" indent="-514350">
              <a:buNone/>
            </a:pPr>
            <a:r>
              <a:rPr lang="fr-BE" sz="1800" dirty="0" smtClean="0">
                <a:sym typeface="Wingdings" pitchFamily="2" charset="2"/>
              </a:rPr>
              <a:t> 	</a:t>
            </a:r>
            <a:r>
              <a:rPr lang="fr-BE" sz="1600" i="1" dirty="0" smtClean="0">
                <a:latin typeface="+mj-lt"/>
                <a:sym typeface="Wingdings" pitchFamily="2" charset="2"/>
              </a:rPr>
              <a:t>C</a:t>
            </a:r>
            <a:r>
              <a:rPr lang="fr-BE" sz="1600" i="1" dirty="0" smtClean="0">
                <a:latin typeface="+mj-lt"/>
              </a:rPr>
              <a:t>omment concilier une situation financière volontairement « précaire » (risque d’échec permanent) et la pérennité de l’entreprise ?</a:t>
            </a:r>
          </a:p>
          <a:p>
            <a:pPr marL="514350" indent="-514350"/>
            <a:endParaRPr lang="fr-BE" sz="1800" dirty="0" smtClean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Conclusions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4488"/>
            <a:ext cx="840108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dirty="0" smtClean="0">
                <a:latin typeface="+mj-lt"/>
              </a:rPr>
              <a:t>Une entreprise créative </a:t>
            </a:r>
            <a:r>
              <a:rPr lang="fr-BE" sz="1800" b="1" dirty="0" smtClean="0">
                <a:latin typeface="+mj-lt"/>
              </a:rPr>
              <a:t>oscille constamment entre ces différents pôles </a:t>
            </a:r>
            <a:r>
              <a:rPr lang="fr-BE" sz="1800" dirty="0" smtClean="0">
                <a:latin typeface="+mj-lt"/>
              </a:rPr>
              <a:t>au fil du temps</a:t>
            </a:r>
          </a:p>
          <a:p>
            <a:pPr marL="514350" indent="-514350">
              <a:buNone/>
            </a:pPr>
            <a:endParaRPr lang="fr-BE" sz="1800" dirty="0" smtClean="0">
              <a:latin typeface="+mj-lt"/>
            </a:endParaRPr>
          </a:p>
          <a:p>
            <a:pPr marL="514350" indent="-514350"/>
            <a:r>
              <a:rPr lang="fr-BE" sz="1800" dirty="0" smtClean="0">
                <a:latin typeface="+mj-lt"/>
              </a:rPr>
              <a:t>Chaque étape de son développement peut donc être vue comme un </a:t>
            </a:r>
            <a:r>
              <a:rPr lang="fr-BE" sz="1800" b="1" dirty="0" smtClean="0">
                <a:latin typeface="+mj-lt"/>
              </a:rPr>
              <a:t>équilibre provisoire</a:t>
            </a:r>
            <a:r>
              <a:rPr lang="fr-BE" sz="1800" dirty="0" smtClean="0">
                <a:latin typeface="+mj-lt"/>
              </a:rPr>
              <a:t>, susceptible à tout moment d’être remis en question par la dynamique des projets et l’évolution des relations entre acteurs</a:t>
            </a:r>
          </a:p>
          <a:p>
            <a:pPr marL="514350" indent="-514350">
              <a:buNone/>
            </a:pPr>
            <a:endParaRPr lang="fr-BE" sz="1800" dirty="0" smtClean="0">
              <a:latin typeface="+mj-lt"/>
            </a:endParaRPr>
          </a:p>
          <a:p>
            <a:pPr marL="514350" indent="-514350"/>
            <a:r>
              <a:rPr lang="fr-BE" sz="1800" dirty="0" smtClean="0">
                <a:latin typeface="+mj-lt"/>
              </a:rPr>
              <a:t>C’est donc bien la capacité de gérer ces tensions qui est déterminante dans la performance d’une entreprise telle que </a:t>
            </a:r>
            <a:r>
              <a:rPr lang="fr-BE" sz="1800" dirty="0" err="1" smtClean="0">
                <a:latin typeface="+mj-lt"/>
              </a:rPr>
              <a:t>Creaholic</a:t>
            </a:r>
            <a:endParaRPr lang="fr-BE" sz="1800" dirty="0" smtClean="0">
              <a:latin typeface="+mj-lt"/>
            </a:endParaRPr>
          </a:p>
          <a:p>
            <a:pPr marL="514350" indent="-514350"/>
            <a:endParaRPr lang="fr-BE" sz="1800" dirty="0" smtClean="0">
              <a:latin typeface="Book Antiqua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Conclusions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40108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dirty="0" smtClean="0">
                <a:latin typeface="+mj-lt"/>
              </a:rPr>
              <a:t>Synthèse des apprentissages attendus:</a:t>
            </a:r>
          </a:p>
          <a:p>
            <a:pPr lvl="1"/>
            <a:r>
              <a:rPr lang="fr-BE" sz="1600" dirty="0" smtClean="0">
                <a:latin typeface="+mj-lt"/>
              </a:rPr>
              <a:t>Sur un plan théorique, </a:t>
            </a:r>
            <a:r>
              <a:rPr lang="fr-BE" sz="1600" b="1" dirty="0" smtClean="0">
                <a:latin typeface="+mj-lt"/>
              </a:rPr>
              <a:t>initiation à des concepts clés du management de l’innovation</a:t>
            </a:r>
            <a:r>
              <a:rPr lang="fr-BE" sz="1600" dirty="0" smtClean="0">
                <a:latin typeface="+mj-lt"/>
              </a:rPr>
              <a:t>, issus des différentes dimensions explorées, tels que l’ambidextrie, le leadership transformationnel, l’incubation, le fonctionnement par projets, etc.</a:t>
            </a:r>
          </a:p>
          <a:p>
            <a:pPr lvl="1"/>
            <a:r>
              <a:rPr lang="fr-BE" sz="1600" dirty="0" smtClean="0">
                <a:latin typeface="+mj-lt"/>
              </a:rPr>
              <a:t>Sur un plan plus analytique, </a:t>
            </a:r>
          </a:p>
          <a:p>
            <a:pPr lvl="2"/>
            <a:r>
              <a:rPr lang="fr-BE" sz="1500" b="1" dirty="0" smtClean="0">
                <a:latin typeface="+mj-lt"/>
              </a:rPr>
              <a:t>Acquisition de capacités d’investigation et de diagnostic </a:t>
            </a:r>
            <a:r>
              <a:rPr lang="fr-BE" sz="1500" dirty="0" smtClean="0">
                <a:latin typeface="+mj-lt"/>
              </a:rPr>
              <a:t>au fil des séquences vidéo, en y observant de manière systématique les principales tensions évoquées ci-dessus et la façon de les gérer ainsi que les équilibres provisoirement trouvés pour chacune d’elles</a:t>
            </a:r>
          </a:p>
          <a:p>
            <a:pPr lvl="2"/>
            <a:r>
              <a:rPr lang="fr-BE" sz="1500" dirty="0" smtClean="0">
                <a:latin typeface="+mj-lt"/>
              </a:rPr>
              <a:t>Développement d’une </a:t>
            </a:r>
            <a:r>
              <a:rPr lang="fr-BE" sz="1500" b="1" dirty="0" smtClean="0">
                <a:latin typeface="+mj-lt"/>
              </a:rPr>
              <a:t>vision critique sur le management des entreprises créatives</a:t>
            </a:r>
            <a:r>
              <a:rPr lang="fr-BE" sz="1500" dirty="0" smtClean="0">
                <a:latin typeface="+mj-lt"/>
              </a:rPr>
              <a:t>, en en découvrant certaines faces plus obscures (précarité, souffrance, soumission, etc.).</a:t>
            </a:r>
          </a:p>
          <a:p>
            <a:pPr lvl="1"/>
            <a:r>
              <a:rPr lang="fr-BE" sz="1600" dirty="0" smtClean="0">
                <a:latin typeface="+mj-lt"/>
              </a:rPr>
              <a:t>Sur un plan davantage professionnel, ils seront invités à passer du stade du simple diagnostic au stade des </a:t>
            </a:r>
            <a:r>
              <a:rPr lang="fr-BE" sz="1600" b="1" dirty="0" smtClean="0">
                <a:latin typeface="+mj-lt"/>
              </a:rPr>
              <a:t>conseils et recommandations</a:t>
            </a:r>
            <a:r>
              <a:rPr lang="fr-BE" sz="1600" dirty="0" smtClean="0">
                <a:latin typeface="+mj-lt"/>
              </a:rPr>
              <a:t>, notamment dans la réponse à un certain nombre de questions relatives aux cinq dimensions investiguées</a:t>
            </a:r>
          </a:p>
          <a:p>
            <a:pPr lvl="1"/>
            <a:endParaRPr lang="fr-BE" sz="1400" dirty="0" smtClean="0">
              <a:latin typeface="+mj-lt"/>
            </a:endParaRPr>
          </a:p>
          <a:p>
            <a:r>
              <a:rPr lang="fr-BE" sz="1800" dirty="0" smtClean="0">
                <a:latin typeface="+mj-lt"/>
              </a:rPr>
              <a:t>Le cas se prête à des usages individuels ou collectifs, en </a:t>
            </a:r>
            <a:r>
              <a:rPr lang="fr-BE" sz="1800" dirty="0" err="1" smtClean="0">
                <a:latin typeface="+mj-lt"/>
              </a:rPr>
              <a:t>présentiel</a:t>
            </a:r>
            <a:r>
              <a:rPr lang="fr-BE" sz="1800" dirty="0" smtClean="0">
                <a:latin typeface="+mj-lt"/>
              </a:rPr>
              <a:t> ou à distance (ex. plate-forme d’e-</a:t>
            </a:r>
            <a:r>
              <a:rPr lang="fr-BE" sz="1800" dirty="0" err="1" smtClean="0">
                <a:latin typeface="+mj-lt"/>
              </a:rPr>
              <a:t>learning</a:t>
            </a:r>
            <a:r>
              <a:rPr lang="fr-BE" sz="1800" dirty="0" smtClean="0">
                <a:latin typeface="+mj-lt"/>
              </a:rPr>
              <a:t>)</a:t>
            </a:r>
          </a:p>
          <a:p>
            <a:pPr marL="514350" indent="-514350"/>
            <a:endParaRPr lang="fr-BE" sz="1800" dirty="0" smtClean="0">
              <a:latin typeface="+mj-lt"/>
            </a:endParaRPr>
          </a:p>
          <a:p>
            <a:pPr marL="514350" indent="-514350"/>
            <a:endParaRPr lang="fr-BE" sz="1800" dirty="0" smtClean="0">
              <a:latin typeface="+mj-lt"/>
            </a:endParaRPr>
          </a:p>
          <a:p>
            <a:pPr marL="514350" indent="-514350"/>
            <a:endParaRPr lang="fr-BE" sz="1800" dirty="0" smtClean="0">
              <a:latin typeface="Book Antiqua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42928" y="2428868"/>
            <a:ext cx="8229600" cy="1143000"/>
          </a:xfrm>
        </p:spPr>
        <p:txBody>
          <a:bodyPr/>
          <a:lstStyle/>
          <a:p>
            <a:r>
              <a:rPr lang="fr-BE" sz="3200" dirty="0" smtClean="0"/>
              <a:t>Merci pour votre attention !</a:t>
            </a:r>
            <a:endParaRPr lang="fr-B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sz="1800" dirty="0" smtClean="0">
                <a:latin typeface="Book Antiqua" pitchFamily="18" charset="0"/>
              </a:rPr>
              <a:t>Objectif général</a:t>
            </a:r>
          </a:p>
          <a:p>
            <a:pPr lvl="1"/>
            <a:r>
              <a:rPr lang="fr-BE" sz="1800" dirty="0" smtClean="0">
                <a:latin typeface="Book Antiqua" pitchFamily="18" charset="0"/>
              </a:rPr>
              <a:t>Analyse des </a:t>
            </a:r>
            <a:r>
              <a:rPr lang="fr-BE" sz="1800" b="1" dirty="0" smtClean="0">
                <a:latin typeface="Book Antiqua" pitchFamily="18" charset="0"/>
              </a:rPr>
              <a:t>multiples facettes du management de l’innovation </a:t>
            </a:r>
            <a:r>
              <a:rPr lang="fr-BE" sz="1800" dirty="0" smtClean="0">
                <a:latin typeface="Book Antiqua" pitchFamily="18" charset="0"/>
              </a:rPr>
              <a:t>chez </a:t>
            </a:r>
            <a:r>
              <a:rPr lang="fr-BE" sz="1800" dirty="0" err="1" smtClean="0">
                <a:latin typeface="Book Antiqua" pitchFamily="18" charset="0"/>
              </a:rPr>
              <a:t>Creaholic</a:t>
            </a:r>
            <a:r>
              <a:rPr lang="fr-BE" sz="1800" dirty="0" smtClean="0">
                <a:latin typeface="Book Antiqua" pitchFamily="18" charset="0"/>
              </a:rPr>
              <a:t> en se focalisant sur cinq dimensions-clés (Kaplan et Norton, 1992)</a:t>
            </a:r>
          </a:p>
          <a:p>
            <a:pPr lvl="2"/>
            <a:r>
              <a:rPr lang="fr-BE" sz="1600" dirty="0" smtClean="0">
                <a:latin typeface="Book Antiqua" pitchFamily="18" charset="0"/>
              </a:rPr>
              <a:t>Stratégie</a:t>
            </a:r>
          </a:p>
          <a:p>
            <a:pPr lvl="2"/>
            <a:r>
              <a:rPr lang="fr-BE" sz="1600" dirty="0" smtClean="0">
                <a:latin typeface="Book Antiqua" pitchFamily="18" charset="0"/>
              </a:rPr>
              <a:t>Organisation et gouvernance</a:t>
            </a:r>
          </a:p>
          <a:p>
            <a:pPr lvl="2"/>
            <a:r>
              <a:rPr lang="fr-BE" sz="1600" dirty="0" smtClean="0">
                <a:latin typeface="Book Antiqua" pitchFamily="18" charset="0"/>
              </a:rPr>
              <a:t>Gestion des ressources humaines</a:t>
            </a:r>
          </a:p>
          <a:p>
            <a:pPr lvl="2"/>
            <a:r>
              <a:rPr lang="fr-BE" sz="1600" dirty="0" smtClean="0">
                <a:latin typeface="Book Antiqua" pitchFamily="18" charset="0"/>
              </a:rPr>
              <a:t>Gestion des opérations</a:t>
            </a:r>
          </a:p>
          <a:p>
            <a:pPr lvl="2"/>
            <a:r>
              <a:rPr lang="fr-BE" sz="1600" dirty="0" smtClean="0">
                <a:latin typeface="Book Antiqua" pitchFamily="18" charset="0"/>
              </a:rPr>
              <a:t>Gestion financière</a:t>
            </a:r>
          </a:p>
          <a:p>
            <a:pPr lvl="1"/>
            <a:r>
              <a:rPr lang="fr-BE" sz="1800" dirty="0" smtClean="0">
                <a:latin typeface="Book Antiqua" pitchFamily="18" charset="0"/>
              </a:rPr>
              <a:t>Sensibilisation des étudiants, via une série de séquences multimédia, aux </a:t>
            </a:r>
            <a:r>
              <a:rPr lang="fr-BE" sz="1800" b="1" u="sng" dirty="0" smtClean="0">
                <a:latin typeface="Book Antiqua" pitchFamily="18" charset="0"/>
              </a:rPr>
              <a:t>diverses tensions</a:t>
            </a:r>
            <a:r>
              <a:rPr lang="fr-BE" sz="1800" dirty="0" smtClean="0">
                <a:latin typeface="Book Antiqua" pitchFamily="18" charset="0"/>
              </a:rPr>
              <a:t> qui animent les processus créatifs dans ces domaines-clés</a:t>
            </a:r>
          </a:p>
          <a:p>
            <a:pPr lvl="1">
              <a:buNone/>
            </a:pPr>
            <a:endParaRPr lang="fr-BE" sz="1400" i="1" dirty="0" smtClean="0">
              <a:latin typeface="Book Antiqua" pitchFamily="18" charset="0"/>
            </a:endParaRPr>
          </a:p>
          <a:p>
            <a:r>
              <a:rPr lang="fr-BE" sz="1800" dirty="0" smtClean="0">
                <a:latin typeface="Book Antiqua" pitchFamily="18" charset="0"/>
              </a:rPr>
              <a:t>Méthodologie : 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BE" sz="1800" dirty="0" smtClean="0">
                <a:latin typeface="Book Antiqua" pitchFamily="18" charset="0"/>
              </a:rPr>
              <a:t>Analyse de la littérature (identification de tensions/dilemmes)  </a:t>
            </a:r>
            <a:r>
              <a:rPr lang="fr-BE" sz="1400" dirty="0" smtClean="0">
                <a:latin typeface="Book Antiqua" pitchFamily="18" charset="0"/>
              </a:rPr>
              <a:t>(March, 1991; Benner et al., 2003; </a:t>
            </a:r>
            <a:r>
              <a:rPr lang="fr-BE" sz="1400" dirty="0" err="1" smtClean="0">
                <a:latin typeface="Book Antiqua" pitchFamily="18" charset="0"/>
              </a:rPr>
              <a:t>Akrich</a:t>
            </a:r>
            <a:r>
              <a:rPr lang="fr-BE" sz="1400" dirty="0" smtClean="0">
                <a:latin typeface="Book Antiqua" pitchFamily="18" charset="0"/>
              </a:rPr>
              <a:t> et al., 2006)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BE" sz="1800" dirty="0" smtClean="0">
                <a:latin typeface="Book Antiqua" pitchFamily="18" charset="0"/>
              </a:rPr>
              <a:t>Etude de cas concrète (</a:t>
            </a:r>
            <a:r>
              <a:rPr lang="fr-BE" sz="1800" dirty="0" err="1" smtClean="0">
                <a:latin typeface="Book Antiqua" pitchFamily="18" charset="0"/>
              </a:rPr>
              <a:t>Creaholic</a:t>
            </a:r>
            <a:r>
              <a:rPr lang="fr-BE" sz="1800" dirty="0" smtClean="0">
                <a:latin typeface="Book Antiqua" pitchFamily="18" charset="0"/>
              </a:rPr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Agenda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671546" y="2285992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sz="1800" dirty="0" smtClean="0">
                <a:latin typeface="Book Antiqua" pitchFamily="18" charset="0"/>
              </a:rPr>
              <a:t>Contexte</a:t>
            </a:r>
          </a:p>
          <a:p>
            <a:r>
              <a:rPr lang="fr-BE" sz="1800" dirty="0" smtClean="0">
                <a:latin typeface="Book Antiqua" pitchFamily="18" charset="0"/>
              </a:rPr>
              <a:t>Objectifs pédagogiques</a:t>
            </a:r>
          </a:p>
          <a:p>
            <a:r>
              <a:rPr lang="fr-BE" sz="1800" dirty="0" smtClean="0">
                <a:latin typeface="Book Antiqua" pitchFamily="18" charset="0"/>
              </a:rPr>
              <a:t>Présentation de l’entreprise</a:t>
            </a:r>
          </a:p>
          <a:p>
            <a:r>
              <a:rPr lang="fr-BE" sz="1800" dirty="0" smtClean="0">
                <a:latin typeface="Book Antiqua" pitchFamily="18" charset="0"/>
              </a:rPr>
              <a:t>Récolte des données</a:t>
            </a:r>
          </a:p>
          <a:p>
            <a:r>
              <a:rPr lang="fr-BE" sz="1800" dirty="0" smtClean="0">
                <a:latin typeface="Book Antiqua" pitchFamily="18" charset="0"/>
              </a:rPr>
              <a:t>Contenu et structure de l’étude de cas</a:t>
            </a:r>
          </a:p>
          <a:p>
            <a:r>
              <a:rPr lang="fr-BE" sz="1800" dirty="0" smtClean="0">
                <a:latin typeface="Book Antiqua" pitchFamily="18" charset="0"/>
              </a:rPr>
              <a:t>Tensions identifiées</a:t>
            </a:r>
          </a:p>
          <a:p>
            <a:r>
              <a:rPr lang="fr-BE" sz="1800" dirty="0" smtClean="0">
                <a:latin typeface="Book Antiqua" pitchFamily="18" charset="0"/>
              </a:rPr>
              <a:t>Conclusion – Synthèse des apprentissages attendus</a:t>
            </a:r>
          </a:p>
          <a:p>
            <a:endParaRPr lang="fr-BE" sz="18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6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Contexte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3554" name="Picture 2" descr="http://profile.ak.fbcdn.net/hprofile-ak-snc4/161937_179016682126649_3552548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928934"/>
            <a:ext cx="1714500" cy="1209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2700" y="0"/>
            <a:ext cx="9144000" cy="6316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4101" name="Picture 5" descr="\\dc-01-fs-se\homehq\manuel.piret\Mes images\Bibliothèque multimédia Microsoft\j04383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1127069"/>
            <a:ext cx="3670301" cy="5165327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7594" y="1145307"/>
            <a:ext cx="2042160" cy="2796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44525"/>
            <a:ext cx="9144000" cy="536575"/>
          </a:xfrm>
        </p:spPr>
        <p:txBody>
          <a:bodyPr/>
          <a:lstStyle/>
          <a:p>
            <a:r>
              <a:rPr lang="fr-FR" sz="3200" b="1" dirty="0" smtClean="0"/>
              <a:t>Plateforme d’innovation collaborative et ouverte</a:t>
            </a:r>
            <a:endParaRPr lang="fr-FR" sz="3200" b="1" dirty="0"/>
          </a:p>
        </p:txBody>
      </p:sp>
      <p:sp>
        <p:nvSpPr>
          <p:cNvPr id="7" name="Sous-titre 5"/>
          <p:cNvSpPr>
            <a:spLocks noGrp="1"/>
          </p:cNvSpPr>
          <p:nvPr>
            <p:ph type="subTitle" idx="1"/>
          </p:nvPr>
        </p:nvSpPr>
        <p:spPr>
          <a:xfrm>
            <a:off x="3479800" y="5054617"/>
            <a:ext cx="5664200" cy="803275"/>
          </a:xfrm>
        </p:spPr>
        <p:txBody>
          <a:bodyPr/>
          <a:lstStyle/>
          <a:p>
            <a:r>
              <a:rPr lang="fr-FR" sz="2400" b="1" dirty="0" smtClean="0">
                <a:solidFill>
                  <a:srgbClr val="000000"/>
                </a:solidFill>
                <a:latin typeface="+mj-lt"/>
              </a:rPr>
              <a:t>… pour imaginer de NOUVEAUX USAGES au service d’une société DURABLE</a:t>
            </a:r>
            <a:endParaRPr lang="fr-FR" sz="2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Sous-titre 5"/>
          <p:cNvSpPr txBox="1">
            <a:spLocks/>
          </p:cNvSpPr>
          <p:nvPr/>
        </p:nvSpPr>
        <p:spPr>
          <a:xfrm>
            <a:off x="3571868" y="2041525"/>
            <a:ext cx="3063888" cy="28098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Mobiliser la CREATIVITE		des jeunes et des entreprises ...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pSp>
        <p:nvGrpSpPr>
          <p:cNvPr id="2" name="Grouper 14"/>
          <p:cNvGrpSpPr/>
          <p:nvPr/>
        </p:nvGrpSpPr>
        <p:grpSpPr>
          <a:xfrm>
            <a:off x="-32" y="6356350"/>
            <a:ext cx="5702300" cy="501650"/>
            <a:chOff x="-50832" y="6356350"/>
            <a:chExt cx="5702300" cy="501650"/>
          </a:xfrm>
        </p:grpSpPr>
        <p:sp>
          <p:nvSpPr>
            <p:cNvPr id="10" name="Sous-titre 5"/>
            <p:cNvSpPr txBox="1">
              <a:spLocks/>
            </p:cNvSpPr>
            <p:nvPr/>
          </p:nvSpPr>
          <p:spPr>
            <a:xfrm>
              <a:off x="-50832" y="6397625"/>
              <a:ext cx="5702300" cy="460375"/>
            </a:xfrm>
            <a:prstGeom prst="rect">
              <a:avLst/>
            </a:prstGeom>
          </p:spPr>
          <p:txBody>
            <a:bodyPr/>
            <a:lstStyle/>
            <a:p>
              <a:pPr>
                <a:defRPr/>
              </a:pPr>
              <a:r>
                <a:rPr lang="fr-FR" sz="1000" dirty="0" smtClean="0"/>
                <a:t>Avec le soutien de la </a:t>
              </a:r>
              <a:r>
                <a:rPr kumimoji="0" lang="fr-FR" sz="1000" b="1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Wallonie                </a:t>
              </a:r>
              <a:r>
                <a:rPr kumimoji="0" lang="fr-FR" sz="1000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et de </a:t>
              </a:r>
              <a:r>
                <a:rPr lang="fr-FR" sz="1000" b="1" baseline="0" dirty="0" smtClean="0"/>
                <a:t>BNP Paribas Fortis</a:t>
              </a:r>
              <a:endParaRPr kumimoji="0" lang="fr-FR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12" name="Image 11" descr="Capture d’écran 2010-10-18 à 13.09.20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4400" y="6400800"/>
              <a:ext cx="1129742" cy="368300"/>
            </a:xfrm>
            <a:prstGeom prst="rect">
              <a:avLst/>
            </a:prstGeom>
          </p:spPr>
        </p:pic>
        <p:pic>
          <p:nvPicPr>
            <p:cNvPr id="13" name="Image 12" descr="logoRW-fr.gif"/>
            <p:cNvPicPr>
              <a:picLocks noChangeAspect="1"/>
            </p:cNvPicPr>
            <p:nvPr/>
          </p:nvPicPr>
          <p:blipFill>
            <a:blip r:embed="rId5"/>
            <a:srcRect l="20732" r="39634"/>
            <a:stretch>
              <a:fillRect/>
            </a:stretch>
          </p:blipFill>
          <p:spPr>
            <a:xfrm>
              <a:off x="1952143" y="6356350"/>
              <a:ext cx="354479" cy="463550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Objectifs pédagogiques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472518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dirty="0" smtClean="0"/>
              <a:t>«</a:t>
            </a:r>
            <a:r>
              <a:rPr lang="fr-BE" sz="1800" i="1" dirty="0" smtClean="0">
                <a:latin typeface="+mj-lt"/>
              </a:rPr>
              <a:t> Familiariser les étudiants de master en gestion et en sciences sociales à différents aspects du management de l’entreprise créative en privilégiant une approche essentiellement inductive</a:t>
            </a:r>
            <a:r>
              <a:rPr lang="fr-BE" sz="1800" dirty="0" smtClean="0"/>
              <a:t> »</a:t>
            </a:r>
          </a:p>
          <a:p>
            <a:pPr marL="514350" indent="-514350"/>
            <a:endParaRPr lang="fr-BE" sz="1800" dirty="0" smtClean="0">
              <a:latin typeface="Book Antiqua" pitchFamily="18" charset="0"/>
            </a:endParaRPr>
          </a:p>
          <a:p>
            <a:pPr marL="514350" indent="-514350">
              <a:buNone/>
            </a:pPr>
            <a:r>
              <a:rPr lang="fr-BE" sz="1800" dirty="0" smtClean="0">
                <a:latin typeface="Book Antiqua" pitchFamily="18" charset="0"/>
                <a:sym typeface="Wingdings" pitchFamily="2" charset="2"/>
              </a:rPr>
              <a:t>  </a:t>
            </a:r>
            <a:r>
              <a:rPr lang="fr-BE" sz="1800" dirty="0" smtClean="0">
                <a:latin typeface="Book Antiqua" pitchFamily="18" charset="0"/>
              </a:rPr>
              <a:t>Faire découvrir aux étudiants, via une série de séquences multimédia,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les différentes facettes du management de l’innovation 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SURTOUT les diverses tensions qui animent le management des processus créatifs (dans 5 domaines-clés du management)</a:t>
            </a:r>
          </a:p>
          <a:p>
            <a:pPr marL="514350" indent="-514350">
              <a:buNone/>
            </a:pPr>
            <a:endParaRPr lang="fr-BE" sz="1800" dirty="0" smtClean="0">
              <a:latin typeface="Book Antiqua" pitchFamily="18" charset="0"/>
            </a:endParaRPr>
          </a:p>
          <a:p>
            <a:pPr marL="514350" indent="-514350">
              <a:buNone/>
            </a:pPr>
            <a:r>
              <a:rPr lang="fr-BE" sz="1800" dirty="0" smtClean="0">
                <a:latin typeface="Book Antiqua" pitchFamily="18" charset="0"/>
                <a:sym typeface="Wingdings" pitchFamily="2" charset="2"/>
              </a:rPr>
              <a:t>  </a:t>
            </a:r>
            <a:r>
              <a:rPr lang="fr-BE" sz="1800" dirty="0" smtClean="0">
                <a:latin typeface="Book Antiqua" pitchFamily="18" charset="0"/>
              </a:rPr>
              <a:t>Via un processus d’apprentissage inductif (! professeur = guide !), 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les sensibiliser à l’importance de gérer ces tensions </a:t>
            </a:r>
          </a:p>
          <a:p>
            <a:pPr marL="914400" lvl="1" indent="-514350"/>
            <a:r>
              <a:rPr lang="fr-BE" sz="1800" dirty="0" smtClean="0">
                <a:latin typeface="Book Antiqua" pitchFamily="18" charset="0"/>
              </a:rPr>
              <a:t>et leur montrer que, in fine, c’est la </a:t>
            </a:r>
            <a:r>
              <a:rPr lang="fr-BE" sz="1800" b="1" dirty="0" smtClean="0">
                <a:latin typeface="Book Antiqua" pitchFamily="18" charset="0"/>
              </a:rPr>
              <a:t>capacité à gérer ces tensions </a:t>
            </a:r>
            <a:r>
              <a:rPr lang="fr-BE" sz="1800" dirty="0" smtClean="0">
                <a:latin typeface="Book Antiqua" pitchFamily="18" charset="0"/>
              </a:rPr>
              <a:t>qui est déterminante pour la survie et le succès d’une entreprise créative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Présentation de l’entreprise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None/>
            </a:pPr>
            <a:endParaRPr lang="fr-BE" sz="1800" dirty="0" smtClean="0">
              <a:latin typeface="Book Antiqua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5364" name="Picture 4" descr="http://www.swissclimate.ch/swissclimate/img/Partner/creaholi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114679"/>
            <a:ext cx="3771900" cy="885825"/>
          </a:xfrm>
          <a:prstGeom prst="rect">
            <a:avLst/>
          </a:prstGeom>
          <a:noFill/>
        </p:spPr>
      </p:pic>
      <p:pic>
        <p:nvPicPr>
          <p:cNvPr id="15368" name="Picture 8" descr="http://www.bilan.ch/files/D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81710" y="2028835"/>
            <a:ext cx="1905000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Présentation de l’entreprise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dirty="0" smtClean="0">
                <a:latin typeface="Book Antiqua" pitchFamily="18" charset="0"/>
              </a:rPr>
              <a:t>Entreprise  créée en 1986, par </a:t>
            </a:r>
            <a:r>
              <a:rPr lang="fr-BE" sz="1800" dirty="0" err="1" smtClean="0">
                <a:latin typeface="Book Antiqua" pitchFamily="18" charset="0"/>
              </a:rPr>
              <a:t>Elmar</a:t>
            </a:r>
            <a:r>
              <a:rPr lang="fr-BE" sz="1800" dirty="0" smtClean="0">
                <a:latin typeface="Book Antiqua" pitchFamily="18" charset="0"/>
              </a:rPr>
              <a:t> </a:t>
            </a:r>
            <a:r>
              <a:rPr lang="fr-BE" sz="1800" dirty="0" err="1" smtClean="0">
                <a:latin typeface="Book Antiqua" pitchFamily="18" charset="0"/>
              </a:rPr>
              <a:t>Mock</a:t>
            </a:r>
            <a:r>
              <a:rPr lang="fr-BE" sz="1800" dirty="0" smtClean="0">
                <a:latin typeface="Book Antiqua" pitchFamily="18" charset="0"/>
              </a:rPr>
              <a:t>, et localisée à Bienne (Suisse)</a:t>
            </a:r>
          </a:p>
          <a:p>
            <a:pPr marL="514350" indent="-514350"/>
            <a:endParaRPr lang="fr-BE" sz="8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Taille : 23 collaborateurs – CA: 3-4 millions d’euros</a:t>
            </a:r>
          </a:p>
          <a:p>
            <a:pPr marL="514350" indent="-514350"/>
            <a:endParaRPr lang="fr-BE" sz="8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« </a:t>
            </a:r>
            <a:r>
              <a:rPr lang="fr-BE" sz="1800" i="1" dirty="0" smtClean="0">
                <a:latin typeface="Book Antiqua" pitchFamily="18" charset="0"/>
              </a:rPr>
              <a:t>Apport de créativité au sens large, quelque soit la nature et la diversité du projet</a:t>
            </a:r>
            <a:r>
              <a:rPr lang="fr-BE" sz="1800" dirty="0" smtClean="0">
                <a:latin typeface="Book Antiqua" pitchFamily="18" charset="0"/>
              </a:rPr>
              <a:t> »</a:t>
            </a:r>
          </a:p>
          <a:p>
            <a:pPr marL="514350" indent="-514350">
              <a:buNone/>
            </a:pPr>
            <a:r>
              <a:rPr lang="fr-BE" sz="1800" dirty="0" smtClean="0">
                <a:latin typeface="Book Antiqua" pitchFamily="18" charset="0"/>
              </a:rPr>
              <a:t>	</a:t>
            </a:r>
            <a:r>
              <a:rPr lang="fr-BE" sz="1800" dirty="0" err="1" smtClean="0">
                <a:latin typeface="Book Antiqua" pitchFamily="18" charset="0"/>
              </a:rPr>
              <a:t>Core</a:t>
            </a:r>
            <a:r>
              <a:rPr lang="fr-BE" sz="1800" dirty="0" smtClean="0">
                <a:latin typeface="Book Antiqua" pitchFamily="18" charset="0"/>
              </a:rPr>
              <a:t> business = Innovation de rupture</a:t>
            </a:r>
          </a:p>
          <a:p>
            <a:pPr marL="514350" indent="-514350"/>
            <a:endParaRPr lang="fr-BE" sz="8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Deux types de projets: 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Projets en mandats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Projets en incubation</a:t>
            </a:r>
          </a:p>
          <a:p>
            <a:pPr marL="914400" lvl="1" indent="-514350">
              <a:buNone/>
            </a:pPr>
            <a:endParaRPr lang="fr-BE" sz="8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Principaux clients = Multinationales, souvent leaders de leurs secteurs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Télécommunications et Informatique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Automobile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Emballage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Alimentaire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Biens de consommations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Secteur médical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Etc.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fr-BE" sz="3600" b="1" dirty="0" smtClean="0"/>
              <a:t>Récolte de données </a:t>
            </a:r>
            <a:r>
              <a:rPr lang="fr-BE" sz="3600" b="1" i="1" dirty="0" smtClean="0"/>
              <a:t>(en cours…)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686800" cy="464347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/>
            <a:r>
              <a:rPr lang="fr-BE" sz="1800" b="1" dirty="0" smtClean="0">
                <a:latin typeface="Book Antiqua" pitchFamily="18" charset="0"/>
              </a:rPr>
              <a:t>Interviews</a:t>
            </a:r>
            <a:r>
              <a:rPr lang="fr-BE" sz="1800" dirty="0" smtClean="0">
                <a:latin typeface="Book Antiqua" pitchFamily="18" charset="0"/>
              </a:rPr>
              <a:t> de personnes-clés telles que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Dirigeants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Actionnaires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Chefs de projets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Responsables de la comptabilité, des budgets, des RH,  </a:t>
            </a:r>
            <a:r>
              <a:rPr lang="fr-BE" sz="1400" dirty="0" err="1" smtClean="0">
                <a:latin typeface="Book Antiqua" pitchFamily="18" charset="0"/>
              </a:rPr>
              <a:t>etc</a:t>
            </a:r>
            <a:endParaRPr lang="fr-BE" sz="1400" dirty="0" smtClean="0">
              <a:latin typeface="Book Antiqua" pitchFamily="18" charset="0"/>
            </a:endParaRP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(Clients)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(Fournisseurs)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Etc.</a:t>
            </a:r>
          </a:p>
          <a:p>
            <a:pPr marL="914400" lvl="1" indent="-514350">
              <a:buNone/>
            </a:pPr>
            <a:endParaRPr lang="fr-BE" sz="14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b="1" dirty="0" smtClean="0">
                <a:latin typeface="Book Antiqua" pitchFamily="18" charset="0"/>
              </a:rPr>
              <a:t>Observations</a:t>
            </a:r>
            <a:r>
              <a:rPr lang="fr-BE" sz="1800" dirty="0" smtClean="0">
                <a:latin typeface="Book Antiqua" pitchFamily="18" charset="0"/>
              </a:rPr>
              <a:t> de scènes de la vie au travail </a:t>
            </a:r>
          </a:p>
          <a:p>
            <a:pPr marL="914400" lvl="1" indent="-514350"/>
            <a:r>
              <a:rPr lang="fr-BE" sz="1400" b="1" dirty="0" smtClean="0">
                <a:latin typeface="Book Antiqua" pitchFamily="18" charset="0"/>
              </a:rPr>
              <a:t>Réunions </a:t>
            </a:r>
            <a:r>
              <a:rPr lang="fr-BE" sz="1400" dirty="0" smtClean="0">
                <a:latin typeface="Book Antiqua" pitchFamily="18" charset="0"/>
              </a:rPr>
              <a:t>(actionnaires, conseil d’administration, etc.)</a:t>
            </a:r>
          </a:p>
          <a:p>
            <a:pPr marL="914400" lvl="1" indent="-514350"/>
            <a:r>
              <a:rPr lang="fr-BE" sz="1400" b="1" dirty="0" smtClean="0">
                <a:latin typeface="Book Antiqua" pitchFamily="18" charset="0"/>
              </a:rPr>
              <a:t>Scènes de la vie quotidienne</a:t>
            </a:r>
            <a:r>
              <a:rPr lang="fr-BE" sz="1400" dirty="0" smtClean="0">
                <a:latin typeface="Book Antiqua" pitchFamily="18" charset="0"/>
              </a:rPr>
              <a:t>: travail (en équipe et individuel) sur un </a:t>
            </a:r>
            <a:r>
              <a:rPr lang="fr-BE" sz="1400" smtClean="0">
                <a:latin typeface="Book Antiqua" pitchFamily="18" charset="0"/>
              </a:rPr>
              <a:t>projet spécifique</a:t>
            </a:r>
            <a:endParaRPr lang="fr-BE" sz="1400" dirty="0" smtClean="0">
              <a:latin typeface="Book Antiqua" pitchFamily="18" charset="0"/>
            </a:endParaRPr>
          </a:p>
          <a:p>
            <a:pPr marL="914400" lvl="1" indent="-514350"/>
            <a:endParaRPr lang="fr-BE" sz="1400" dirty="0" smtClean="0">
              <a:latin typeface="Book Antiqua" pitchFamily="18" charset="0"/>
            </a:endParaRPr>
          </a:p>
          <a:p>
            <a:pPr marL="514350" indent="-514350"/>
            <a:r>
              <a:rPr lang="fr-BE" sz="1800" dirty="0" smtClean="0">
                <a:latin typeface="Book Antiqua" pitchFamily="18" charset="0"/>
              </a:rPr>
              <a:t>Analyse de</a:t>
            </a:r>
            <a:r>
              <a:rPr lang="fr-BE" sz="1800" b="1" dirty="0" smtClean="0">
                <a:latin typeface="Book Antiqua" pitchFamily="18" charset="0"/>
              </a:rPr>
              <a:t> documents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Site Internet</a:t>
            </a:r>
          </a:p>
          <a:p>
            <a:pPr marL="914400" lvl="1" indent="-514350"/>
            <a:r>
              <a:rPr lang="fr-BE" sz="1400" dirty="0" smtClean="0">
                <a:latin typeface="Book Antiqua" pitchFamily="18" charset="0"/>
              </a:rPr>
              <a:t>Documents internes divers 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" grpId="0" uiExpand="1" build="p" bldLvl="2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8023</TotalTime>
  <Words>582</Words>
  <Application>Microsoft Office PowerPoint</Application>
  <PresentationFormat>Affichage à l'écran (4:3)</PresentationFormat>
  <Paragraphs>171</Paragraphs>
  <Slides>15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17" baseType="lpstr">
      <vt:lpstr>Modèle par défaut</vt:lpstr>
      <vt:lpstr>Conception personnalisée</vt:lpstr>
      <vt:lpstr> Le management de l’innovation chez Créaholic </vt:lpstr>
      <vt:lpstr>Introduction</vt:lpstr>
      <vt:lpstr>Agenda</vt:lpstr>
      <vt:lpstr>Contexte</vt:lpstr>
      <vt:lpstr>Plateforme d’innovation collaborative et ouverte</vt:lpstr>
      <vt:lpstr>Objectifs pédagogiques</vt:lpstr>
      <vt:lpstr>Présentation de l’entreprise</vt:lpstr>
      <vt:lpstr>Présentation de l’entreprise</vt:lpstr>
      <vt:lpstr>Récolte de données (en cours…)</vt:lpstr>
      <vt:lpstr>Structure et contenu</vt:lpstr>
      <vt:lpstr>Tensions identifiées</vt:lpstr>
      <vt:lpstr>Tensions identifiées Exemple: Finance</vt:lpstr>
      <vt:lpstr>Conclusions</vt:lpstr>
      <vt:lpstr>Conclusions</vt:lpstr>
      <vt:lpstr>Merci pour votre attention !</vt:lpstr>
    </vt:vector>
  </TitlesOfParts>
  <Company>HEC-ULg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..</dc:creator>
  <cp:lastModifiedBy>ULg</cp:lastModifiedBy>
  <cp:revision>801</cp:revision>
  <dcterms:created xsi:type="dcterms:W3CDTF">2009-11-23T15:01:52Z</dcterms:created>
  <dcterms:modified xsi:type="dcterms:W3CDTF">2011-06-29T13:57:40Z</dcterms:modified>
</cp:coreProperties>
</file>