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23"/>
  </p:notesMasterIdLst>
  <p:sldIdLst>
    <p:sldId id="256" r:id="rId2"/>
    <p:sldId id="265" r:id="rId3"/>
    <p:sldId id="278" r:id="rId4"/>
    <p:sldId id="264" r:id="rId5"/>
    <p:sldId id="258" r:id="rId6"/>
    <p:sldId id="259" r:id="rId7"/>
    <p:sldId id="266" r:id="rId8"/>
    <p:sldId id="267" r:id="rId9"/>
    <p:sldId id="261" r:id="rId10"/>
    <p:sldId id="268" r:id="rId11"/>
    <p:sldId id="260" r:id="rId12"/>
    <p:sldId id="262" r:id="rId13"/>
    <p:sldId id="263" r:id="rId14"/>
    <p:sldId id="269" r:id="rId15"/>
    <p:sldId id="279" r:id="rId16"/>
    <p:sldId id="271" r:id="rId17"/>
    <p:sldId id="276" r:id="rId18"/>
    <p:sldId id="273" r:id="rId19"/>
    <p:sldId id="274" r:id="rId20"/>
    <p:sldId id="275" r:id="rId21"/>
    <p:sldId id="277" r:id="rId22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8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250F5-F1D2-4418-AF4F-9FDE67670776}" type="datetimeFigureOut">
              <a:rPr lang="en-US" smtClean="0"/>
              <a:t>5/30/2011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A9249A-42A4-4B7C-8B44-477F018FC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8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9249A-42A4-4B7C-8B44-477F018FC5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076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9249A-42A4-4B7C-8B44-477F018FC55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43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28883D8-08EE-45E7-B9E5-955D1064DBE5}" type="datetime1">
              <a:rPr lang="en-US" smtClean="0"/>
              <a:t>5/30/2011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682E9D3-C046-4D4D-9A41-BC5215CE3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53A12-BF4B-4959-80F2-367ED1CEF532}" type="datetime1">
              <a:rPr lang="en-US" smtClean="0"/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4F4F8-54F7-4FF3-B2C0-0A46AB956D52}" type="datetime1">
              <a:rPr lang="en-US" smtClean="0"/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F87D5-E510-4FA2-B551-AAFBFE36F7F4}" type="datetime1">
              <a:rPr lang="en-US" smtClean="0"/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94505-6DB2-4A04-871A-1F3274A4410F}" type="datetime1">
              <a:rPr lang="en-US" smtClean="0"/>
              <a:t>5/30/2011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7A00F-C711-4F09-9CE6-1AA211CA5515}" type="datetime1">
              <a:rPr lang="en-US" smtClean="0"/>
              <a:t>5/30/2011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D09C219-4E33-4711-A6D4-58FF533645A7}" type="datetime1">
              <a:rPr lang="en-US" smtClean="0"/>
              <a:t>5/30/2011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682E9D3-C046-4D4D-9A41-BC5215CE3AA0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EFB4DBD-C6EE-4CD7-B3EB-2D8A1CBE49C5}" type="datetime1">
              <a:rPr lang="en-US" smtClean="0"/>
              <a:t>5/30/2011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682E9D3-C046-4D4D-9A41-BC5215CE3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412D-CAD0-4E77-87E7-B10C8FE164D6}" type="datetime1">
              <a:rPr lang="en-US" smtClean="0"/>
              <a:t>5/30/2011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E6012-B5C0-493C-B32B-A19ABF9589B0}" type="datetime1">
              <a:rPr lang="en-US" smtClean="0"/>
              <a:t>5/30/2011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0D339-348E-46CE-B2D8-23998A4F672F}" type="datetime1">
              <a:rPr lang="en-US" smtClean="0"/>
              <a:t>5/30/2011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01ABCE5-DE7B-406E-9C6A-12858A90580C}" type="datetime1">
              <a:rPr lang="en-US" smtClean="0"/>
              <a:t>5/30/2011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682E9D3-C046-4D4D-9A41-BC5215CE3AA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ude.lejeune@ulg.ac.b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jforianne@ulg.ac.be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7544" y="692696"/>
            <a:ext cx="8386192" cy="2808312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cap="none" dirty="0" smtClean="0">
                <a:cs typeface="Calibri" pitchFamily="34" charset="0"/>
              </a:rPr>
              <a:t>Ordinary Citizens’ Experience of Law as a Process: </a:t>
            </a:r>
            <a:br>
              <a:rPr lang="en-US" cap="none" dirty="0" smtClean="0">
                <a:cs typeface="Calibri" pitchFamily="34" charset="0"/>
              </a:rPr>
            </a:br>
            <a:r>
              <a:rPr lang="en-US" cap="none" dirty="0" smtClean="0">
                <a:cs typeface="Calibri" pitchFamily="34" charset="0"/>
              </a:rPr>
              <a:t/>
            </a:r>
            <a:br>
              <a:rPr lang="en-US" cap="none" dirty="0" smtClean="0">
                <a:cs typeface="Calibri" pitchFamily="34" charset="0"/>
              </a:rPr>
            </a:br>
            <a:r>
              <a:rPr lang="en-US" sz="2800" cap="none" dirty="0" smtClean="0">
                <a:cs typeface="Calibri" pitchFamily="34" charset="0"/>
              </a:rPr>
              <a:t>The Case of Employment Discrimination in Belgium</a:t>
            </a:r>
            <a:endParaRPr lang="en-US" sz="2800" dirty="0">
              <a:cs typeface="Calibri" pitchFamily="34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67544" y="4365104"/>
            <a:ext cx="8280920" cy="1968624"/>
          </a:xfrm>
        </p:spPr>
        <p:txBody>
          <a:bodyPr>
            <a:normAutofit fontScale="70000" lnSpcReduction="20000"/>
          </a:bodyPr>
          <a:lstStyle/>
          <a:p>
            <a:r>
              <a:rPr lang="en-US" sz="2400" b="1" cap="none" dirty="0" err="1" smtClean="0">
                <a:solidFill>
                  <a:srgbClr val="002060"/>
                </a:solidFill>
                <a:cs typeface="Calibri" pitchFamily="34" charset="0"/>
              </a:rPr>
              <a:t>Aude</a:t>
            </a:r>
            <a:r>
              <a:rPr lang="en-US" sz="2400" b="1" cap="none" dirty="0" smtClean="0">
                <a:solidFill>
                  <a:srgbClr val="002060"/>
                </a:solidFill>
                <a:cs typeface="Calibri" pitchFamily="34" charset="0"/>
              </a:rPr>
              <a:t> Lejeune</a:t>
            </a:r>
          </a:p>
          <a:p>
            <a:r>
              <a:rPr lang="en-US" sz="2100" i="1" dirty="0" smtClean="0">
                <a:solidFill>
                  <a:srgbClr val="002060"/>
                </a:solidFill>
                <a:cs typeface="Calibri" pitchFamily="34" charset="0"/>
              </a:rPr>
              <a:t>Postdoc, University of Liege &amp; Massachusetts Institute of Technology, </a:t>
            </a:r>
            <a:r>
              <a:rPr lang="en-US" sz="2100" i="1" dirty="0" smtClean="0">
                <a:solidFill>
                  <a:srgbClr val="002060"/>
                </a:solidFill>
                <a:cs typeface="Calibri" pitchFamily="34" charset="0"/>
                <a:hlinkClick r:id="rId3"/>
              </a:rPr>
              <a:t>aude.lejeune@ulg.ac.be</a:t>
            </a:r>
            <a:r>
              <a:rPr lang="en-US" sz="2100" i="1" dirty="0" smtClean="0">
                <a:solidFill>
                  <a:srgbClr val="002060"/>
                </a:solidFill>
                <a:cs typeface="Calibri" pitchFamily="34" charset="0"/>
              </a:rPr>
              <a:t> </a:t>
            </a:r>
            <a:endParaRPr lang="en-US" sz="2100" i="1" cap="none" dirty="0" smtClean="0">
              <a:solidFill>
                <a:srgbClr val="002060"/>
              </a:solidFill>
              <a:cs typeface="Calibri" pitchFamily="34" charset="0"/>
            </a:endParaRPr>
          </a:p>
          <a:p>
            <a:endParaRPr lang="en-US" sz="2400" b="1" cap="none" dirty="0" smtClean="0">
              <a:solidFill>
                <a:srgbClr val="002060"/>
              </a:solidFill>
              <a:cs typeface="Calibri" pitchFamily="34" charset="0"/>
            </a:endParaRPr>
          </a:p>
          <a:p>
            <a:r>
              <a:rPr lang="en-US" sz="2400" b="1" cap="none" dirty="0" smtClean="0">
                <a:solidFill>
                  <a:srgbClr val="002060"/>
                </a:solidFill>
                <a:cs typeface="Calibri" pitchFamily="34" charset="0"/>
              </a:rPr>
              <a:t>Jean-François </a:t>
            </a:r>
            <a:r>
              <a:rPr lang="en-US" sz="2400" b="1" cap="none" dirty="0" err="1" smtClean="0">
                <a:solidFill>
                  <a:srgbClr val="002060"/>
                </a:solidFill>
                <a:cs typeface="Calibri" pitchFamily="34" charset="0"/>
              </a:rPr>
              <a:t>Orianne</a:t>
            </a:r>
            <a:endParaRPr lang="en-US" sz="2400" b="1" cap="none" dirty="0" smtClean="0">
              <a:solidFill>
                <a:srgbClr val="002060"/>
              </a:solidFill>
              <a:cs typeface="Calibri" pitchFamily="34" charset="0"/>
            </a:endParaRPr>
          </a:p>
          <a:p>
            <a:r>
              <a:rPr lang="en-US" sz="2100" i="1" dirty="0" smtClean="0">
                <a:solidFill>
                  <a:srgbClr val="002060"/>
                </a:solidFill>
                <a:cs typeface="Calibri" pitchFamily="34" charset="0"/>
              </a:rPr>
              <a:t>Associate Professor, University of </a:t>
            </a:r>
            <a:r>
              <a:rPr lang="en-US" sz="2100" i="1" dirty="0">
                <a:solidFill>
                  <a:srgbClr val="002060"/>
                </a:solidFill>
                <a:cs typeface="Calibri" pitchFamily="34" charset="0"/>
              </a:rPr>
              <a:t>Liege, </a:t>
            </a:r>
            <a:r>
              <a:rPr lang="en-US" sz="2100" i="1" dirty="0" smtClean="0">
                <a:solidFill>
                  <a:srgbClr val="002060"/>
                </a:solidFill>
                <a:cs typeface="Calibri" pitchFamily="34" charset="0"/>
                <a:hlinkClick r:id="rId4"/>
              </a:rPr>
              <a:t>jforianne@ulg.ac.be</a:t>
            </a:r>
            <a:r>
              <a:rPr lang="en-US" sz="2100" i="1" dirty="0" smtClean="0">
                <a:solidFill>
                  <a:srgbClr val="002060"/>
                </a:solidFill>
                <a:cs typeface="Calibri" pitchFamily="34" charset="0"/>
              </a:rPr>
              <a:t> </a:t>
            </a:r>
          </a:p>
          <a:p>
            <a:endParaRPr lang="fr-BE" dirty="0" smtClean="0">
              <a:solidFill>
                <a:srgbClr val="002060"/>
              </a:solidFill>
              <a:cs typeface="Calibri" pitchFamily="34" charset="0"/>
            </a:endParaRPr>
          </a:p>
          <a:p>
            <a:r>
              <a:rPr lang="fr-BE" sz="2100" dirty="0" smtClean="0">
                <a:solidFill>
                  <a:srgbClr val="002060"/>
                </a:solidFill>
                <a:cs typeface="Calibri" pitchFamily="34" charset="0"/>
              </a:rPr>
              <a:t>Law &amp; Society Meeting, </a:t>
            </a:r>
            <a:r>
              <a:rPr lang="fr-BE" sz="2100" dirty="0" err="1" smtClean="0">
                <a:solidFill>
                  <a:srgbClr val="002060"/>
                </a:solidFill>
                <a:cs typeface="Calibri" pitchFamily="34" charset="0"/>
              </a:rPr>
              <a:t>June</a:t>
            </a:r>
            <a:r>
              <a:rPr lang="fr-BE" sz="2100" dirty="0" smtClean="0">
                <a:solidFill>
                  <a:srgbClr val="002060"/>
                </a:solidFill>
                <a:cs typeface="Calibri" pitchFamily="34" charset="0"/>
              </a:rPr>
              <a:t> 2011, San Francisco</a:t>
            </a:r>
            <a:endParaRPr lang="en-US" sz="2100" dirty="0">
              <a:solidFill>
                <a:srgbClr val="002060"/>
              </a:solidFill>
              <a:cs typeface="Calibr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00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2</a:t>
            </a:r>
            <a:r>
              <a:rPr lang="en-US" dirty="0" smtClean="0"/>
              <a:t>. Belgium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1970s: inequality between men and women at work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1980s: includes racism and xenophobia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2000: European directives implementing equal treatment 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2003: First Belgian Law against discrimination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57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2. Belgium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>
                <a:cs typeface="Calibri" pitchFamily="34" charset="0"/>
              </a:rPr>
              <a:t>Equality Agencies</a:t>
            </a:r>
          </a:p>
          <a:p>
            <a:pPr marL="0" indent="0">
              <a:buNone/>
            </a:pPr>
            <a:endParaRPr lang="fr-BE" dirty="0">
              <a:cs typeface="Calibri" pitchFamily="34" charset="0"/>
            </a:endParaRPr>
          </a:p>
          <a:p>
            <a:pPr marL="0" indent="0">
              <a:buNone/>
            </a:pPr>
            <a:endParaRPr lang="fr-BE" dirty="0" smtClean="0">
              <a:cs typeface="Calibri" pitchFamily="34" charset="0"/>
            </a:endParaRPr>
          </a:p>
          <a:p>
            <a:pPr marL="0" indent="0">
              <a:buNone/>
            </a:pPr>
            <a:endParaRPr lang="fr-BE" dirty="0">
              <a:cs typeface="Calibri" pitchFamily="34" charset="0"/>
            </a:endParaRPr>
          </a:p>
          <a:p>
            <a:pPr marL="0" indent="0">
              <a:buNone/>
            </a:pPr>
            <a:endParaRPr lang="fr-BE" dirty="0" smtClean="0">
              <a:cs typeface="Calibri" pitchFamily="34" charset="0"/>
            </a:endParaRPr>
          </a:p>
          <a:p>
            <a:pPr marL="0" indent="0">
              <a:buNone/>
            </a:pPr>
            <a:endParaRPr lang="en-US" dirty="0" smtClean="0">
              <a:cs typeface="Calibri" pitchFamily="34" charset="0"/>
            </a:endParaRPr>
          </a:p>
          <a:p>
            <a:pPr marL="0" indent="0">
              <a:buNone/>
            </a:pPr>
            <a:endParaRPr lang="en-US" dirty="0" smtClean="0">
              <a:cs typeface="Calibri" pitchFamily="34" charset="0"/>
            </a:endParaRPr>
          </a:p>
          <a:p>
            <a:pPr marL="0" indent="0">
              <a:buNone/>
            </a:pPr>
            <a:r>
              <a:rPr lang="en-US" dirty="0" smtClean="0">
                <a:cs typeface="Calibri" pitchFamily="34" charset="0"/>
              </a:rPr>
              <a:t>Created in early 2000s to deal with anti-discrimination issues</a:t>
            </a:r>
            <a:endParaRPr lang="en-US" dirty="0">
              <a:cs typeface="Calibri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924944"/>
            <a:ext cx="1080120" cy="212967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095" y="2924944"/>
            <a:ext cx="1800200" cy="2137242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10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3. Data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BE" dirty="0" smtClean="0">
                <a:cs typeface="Calibri" pitchFamily="34" charset="0"/>
              </a:rPr>
              <a:t>Open-</a:t>
            </a:r>
            <a:r>
              <a:rPr lang="fr-BE" dirty="0" err="1" smtClean="0">
                <a:cs typeface="Calibri" pitchFamily="34" charset="0"/>
              </a:rPr>
              <a:t>ended</a:t>
            </a:r>
            <a:r>
              <a:rPr lang="fr-BE" dirty="0" smtClean="0">
                <a:cs typeface="Calibri" pitchFamily="34" charset="0"/>
              </a:rPr>
              <a:t> interviews </a:t>
            </a:r>
            <a:r>
              <a:rPr lang="fr-BE" dirty="0" err="1" smtClean="0">
                <a:cs typeface="Calibri" pitchFamily="34" charset="0"/>
              </a:rPr>
              <a:t>with</a:t>
            </a:r>
            <a:endParaRPr lang="fr-BE" dirty="0" smtClean="0">
              <a:cs typeface="Calibri" pitchFamily="34" charset="0"/>
            </a:endParaRPr>
          </a:p>
          <a:p>
            <a:pPr lvl="1">
              <a:buClr>
                <a:schemeClr val="accent3"/>
              </a:buClr>
              <a:buFont typeface="Courier New" pitchFamily="49" charset="0"/>
              <a:buChar char="o"/>
            </a:pPr>
            <a:r>
              <a:rPr lang="en-US" sz="2000" dirty="0" smtClean="0">
                <a:solidFill>
                  <a:schemeClr val="tx1"/>
                </a:solidFill>
                <a:cs typeface="Calibri" pitchFamily="34" charset="0"/>
              </a:rPr>
              <a:t>Private </a:t>
            </a: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Lawyers</a:t>
            </a:r>
          </a:p>
          <a:p>
            <a:pPr lvl="1">
              <a:buClr>
                <a:schemeClr val="accent3"/>
              </a:buClr>
              <a:buFont typeface="Courier New" pitchFamily="49" charset="0"/>
              <a:buChar char="o"/>
            </a:pP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Union Lawyers</a:t>
            </a:r>
          </a:p>
          <a:p>
            <a:pPr lvl="1">
              <a:buClr>
                <a:schemeClr val="accent3"/>
              </a:buClr>
              <a:buFont typeface="Courier New" pitchFamily="49" charset="0"/>
              <a:buChar char="o"/>
            </a:pP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Equality Agency Lawyers</a:t>
            </a:r>
          </a:p>
          <a:p>
            <a:pPr lvl="1">
              <a:buClr>
                <a:schemeClr val="accent3"/>
              </a:buClr>
              <a:buFont typeface="Courier New" pitchFamily="49" charset="0"/>
              <a:buChar char="o"/>
            </a:pPr>
            <a:r>
              <a:rPr lang="en-US" sz="2000" dirty="0">
                <a:solidFill>
                  <a:schemeClr val="tx1"/>
                </a:solidFill>
                <a:cs typeface="Calibri" pitchFamily="34" charset="0"/>
              </a:rPr>
              <a:t>Judges</a:t>
            </a:r>
          </a:p>
          <a:p>
            <a:pPr lvl="1">
              <a:buClr>
                <a:schemeClr val="accent3"/>
              </a:buClr>
              <a:buFont typeface="Courier New" pitchFamily="49" charset="0"/>
              <a:buChar char="o"/>
            </a:pPr>
            <a:r>
              <a:rPr lang="en-US" sz="2000" dirty="0" smtClean="0">
                <a:solidFill>
                  <a:schemeClr val="tx1"/>
                </a:solidFill>
                <a:cs typeface="Calibri" pitchFamily="34" charset="0"/>
              </a:rPr>
              <a:t>Litigants</a:t>
            </a:r>
            <a:endParaRPr lang="fr-BE" sz="2000" dirty="0">
              <a:solidFill>
                <a:schemeClr val="tx1"/>
              </a:solidFill>
              <a:cs typeface="Calibri" pitchFamily="34" charset="0"/>
            </a:endParaRPr>
          </a:p>
          <a:p>
            <a:pPr marL="109728" indent="0">
              <a:buNone/>
            </a:pPr>
            <a:endParaRPr lang="en-US" dirty="0" smtClean="0">
              <a:cs typeface="Calibri" pitchFamily="34" charset="0"/>
            </a:endParaRPr>
          </a:p>
          <a:p>
            <a:r>
              <a:rPr lang="en-US" dirty="0" smtClean="0">
                <a:cs typeface="Calibri" pitchFamily="34" charset="0"/>
              </a:rPr>
              <a:t>Observations</a:t>
            </a:r>
            <a:endParaRPr lang="en-US" dirty="0">
              <a:cs typeface="Calibri" pitchFamily="34" charset="0"/>
            </a:endParaRPr>
          </a:p>
          <a:p>
            <a:pPr marL="109728" indent="0">
              <a:buNone/>
            </a:pPr>
            <a:endParaRPr lang="en-US" dirty="0" smtClean="0">
              <a:cs typeface="Calibri" pitchFamily="34" charset="0"/>
            </a:endParaRPr>
          </a:p>
          <a:p>
            <a:r>
              <a:rPr lang="en-US" dirty="0" smtClean="0">
                <a:cs typeface="Calibri" pitchFamily="34" charset="0"/>
              </a:rPr>
              <a:t>Supporting archival work in litigants’ records</a:t>
            </a:r>
          </a:p>
          <a:p>
            <a:pPr marL="0" indent="0">
              <a:buNone/>
            </a:pPr>
            <a:endParaRPr lang="en-US" dirty="0" smtClean="0"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8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4. Translating workers’ complaints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>
                <a:cs typeface="Calibri" pitchFamily="34" charset="0"/>
              </a:rPr>
              <a:t>Two models</a:t>
            </a:r>
          </a:p>
          <a:p>
            <a:r>
              <a:rPr lang="en-US" dirty="0" smtClean="0">
                <a:cs typeface="Calibri" pitchFamily="34" charset="0"/>
              </a:rPr>
              <a:t>Workers’ protection</a:t>
            </a:r>
          </a:p>
          <a:p>
            <a:r>
              <a:rPr lang="en-US" dirty="0" smtClean="0">
                <a:cs typeface="Calibri" pitchFamily="34" charset="0"/>
              </a:rPr>
              <a:t>Workers’ non-discrimination</a:t>
            </a:r>
          </a:p>
          <a:p>
            <a:pPr marL="109728" indent="0">
              <a:buNone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109728" indent="0">
              <a:buNone/>
            </a:pPr>
            <a:r>
              <a:rPr lang="en-US" dirty="0" smtClean="0">
                <a:cs typeface="Calibri" pitchFamily="34" charset="0"/>
              </a:rPr>
              <a:t>Two main characteristics</a:t>
            </a:r>
          </a:p>
          <a:p>
            <a:r>
              <a:rPr lang="en-US" dirty="0"/>
              <a:t>L</a:t>
            </a:r>
            <a:r>
              <a:rPr lang="en-US" dirty="0" smtClean="0"/>
              <a:t>egal qualification</a:t>
            </a:r>
          </a:p>
          <a:p>
            <a:r>
              <a:rPr lang="en-US" dirty="0" smtClean="0"/>
              <a:t>Role of jurisprudence and mobilization of courts</a:t>
            </a:r>
            <a:endParaRPr lang="en-US" dirty="0" smtClean="0">
              <a:cs typeface="Calibri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109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Translating workers’ complaints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Legal</a:t>
            </a:r>
            <a:r>
              <a:rPr lang="fr-BE" dirty="0" smtClean="0"/>
              <a:t> qualification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5291"/>
              </p:ext>
            </p:extLst>
          </p:nvPr>
        </p:nvGraphicFramePr>
        <p:xfrm>
          <a:off x="539552" y="3068960"/>
          <a:ext cx="7848874" cy="25370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4437"/>
                <a:gridCol w="3924437"/>
              </a:tblGrid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BE" sz="1800" b="1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Workers</a:t>
                      </a:r>
                      <a:r>
                        <a:rPr lang="fr-BE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’ protection</a:t>
                      </a:r>
                      <a:endParaRPr lang="en-US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BE" sz="1800" b="1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Workers</a:t>
                      </a:r>
                      <a:r>
                        <a:rPr lang="fr-BE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’ non-discrimination</a:t>
                      </a:r>
                      <a:endParaRPr lang="en-US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93509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Protection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legislation</a:t>
                      </a:r>
                    </a:p>
                    <a:p>
                      <a:pPr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endParaRPr lang="en-US" sz="1800" b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4000"/>
                        </a:lnSpc>
                        <a:spcAft>
                          <a:spcPts val="60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Defined </a:t>
                      </a: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by collective bargaining between labor-related organizations and </a:t>
                      </a: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actors</a:t>
                      </a:r>
                    </a:p>
                    <a:p>
                      <a:pPr>
                        <a:lnSpc>
                          <a:spcPct val="114000"/>
                        </a:lnSpc>
                        <a:spcAft>
                          <a:spcPts val="0"/>
                        </a:spcAft>
                      </a:pPr>
                      <a:endParaRPr lang="fr-BE" sz="18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800" b="0" dirty="0">
                          <a:effectLst/>
                          <a:latin typeface="+mn-lt"/>
                        </a:rPr>
                        <a:t>Non-discrimination </a:t>
                      </a:r>
                      <a:r>
                        <a:rPr lang="en-US" sz="1800" b="0" dirty="0" smtClean="0">
                          <a:effectLst/>
                          <a:latin typeface="+mn-lt"/>
                        </a:rPr>
                        <a:t>legislation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US" sz="1800" b="0" dirty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800" b="0" dirty="0" smtClean="0">
                          <a:effectLst/>
                          <a:latin typeface="+mn-lt"/>
                        </a:rPr>
                        <a:t>Produced </a:t>
                      </a:r>
                      <a:r>
                        <a:rPr lang="en-US" sz="1800" b="0" dirty="0">
                          <a:effectLst/>
                          <a:latin typeface="+mn-lt"/>
                        </a:rPr>
                        <a:t>by international actors, outside the labor </a:t>
                      </a:r>
                      <a:r>
                        <a:rPr lang="en-US" sz="1800" b="0" dirty="0" smtClean="0">
                          <a:effectLst/>
                          <a:latin typeface="+mn-lt"/>
                        </a:rPr>
                        <a:t>field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69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Translating workers’ complaints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 smtClean="0"/>
              <a:t>Legal</a:t>
            </a:r>
            <a:r>
              <a:rPr lang="fr-BE" dirty="0" smtClean="0"/>
              <a:t> qualification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316777"/>
              </p:ext>
            </p:extLst>
          </p:nvPr>
        </p:nvGraphicFramePr>
        <p:xfrm>
          <a:off x="539552" y="3068960"/>
          <a:ext cx="7848874" cy="33238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4437"/>
                <a:gridCol w="3924437"/>
              </a:tblGrid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BE" sz="1800" b="1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Workers</a:t>
                      </a:r>
                      <a:r>
                        <a:rPr lang="fr-BE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’ protection</a:t>
                      </a:r>
                      <a:endParaRPr lang="en-US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BE" sz="1800" b="1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Workers</a:t>
                      </a:r>
                      <a:r>
                        <a:rPr lang="fr-BE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’ non-discrimination</a:t>
                      </a:r>
                      <a:endParaRPr lang="en-US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9350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5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kumimoji="0" lang="en-US" sz="1500" b="0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have never used anti-discrimination law. When a woman is dismissed because she is pregnant, why should I use anti-discrimination law while we have a whole bunch of laws in Belgium to protect pregnant women against dismissal? What is the gain for the victim? Nothing!”</a:t>
                      </a:r>
                      <a:endParaRPr kumimoji="0" lang="en-US" sz="15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US" sz="15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kumimoji="0" lang="en-US" sz="15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“When a young woman who has just announced her pregnancy to her employer is fired, what can we do? We have two options. First option: we defend this woman according to the law which protects pregnant women from dismissal. Second option: we consider that, beyond that particular case and story, this case reveals an accurate and social issue which is the inclusion of women between 25 and 40 in the labor market”</a:t>
                      </a:r>
                      <a:r>
                        <a:rPr kumimoji="0" lang="en-US" sz="15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5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99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Translating workers’ complaints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Strategic mobilization of courts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435235"/>
              </p:ext>
            </p:extLst>
          </p:nvPr>
        </p:nvGraphicFramePr>
        <p:xfrm>
          <a:off x="539549" y="3284982"/>
          <a:ext cx="7920882" cy="3096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60441"/>
                <a:gridCol w="3960441"/>
              </a:tblGrid>
              <a:tr h="4809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800" b="1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Workers</a:t>
                      </a:r>
                      <a:r>
                        <a:rPr lang="fr-BE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’</a:t>
                      </a:r>
                      <a:r>
                        <a:rPr lang="fr-BE" sz="18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protection</a:t>
                      </a:r>
                      <a:endParaRPr lang="en-US" sz="18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fr-BE" sz="1800" b="1" dirty="0" err="1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Workers</a:t>
                      </a:r>
                      <a:r>
                        <a:rPr lang="fr-BE" sz="18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’ non-discrimination</a:t>
                      </a:r>
                      <a:endParaRPr lang="en-US" sz="18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1544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Application of the law</a:t>
                      </a:r>
                      <a:b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endParaRPr lang="en-US" sz="1800" b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One particular case</a:t>
                      </a:r>
                      <a:b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</a:br>
                      <a:endParaRPr lang="en-US" sz="1800" b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Protection of individuals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800" b="0" dirty="0">
                          <a:effectLst/>
                          <a:latin typeface="+mn-lt"/>
                        </a:rPr>
                        <a:t>Strategic mobilization of courts and production of </a:t>
                      </a:r>
                      <a:r>
                        <a:rPr lang="en-US" sz="1800" b="0" dirty="0" smtClean="0">
                          <a:effectLst/>
                          <a:latin typeface="+mn-lt"/>
                        </a:rPr>
                        <a:t>jurisprudence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US" sz="1800" b="0" dirty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800" b="0" dirty="0">
                          <a:effectLst/>
                          <a:latin typeface="+mn-lt"/>
                        </a:rPr>
                        <a:t>One particular case which reveals collective </a:t>
                      </a:r>
                      <a:r>
                        <a:rPr lang="en-US" sz="1800" b="0" dirty="0" smtClean="0">
                          <a:effectLst/>
                          <a:latin typeface="+mn-lt"/>
                        </a:rPr>
                        <a:t>stakes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n-US" sz="1800" b="0" dirty="0">
                        <a:effectLst/>
                        <a:latin typeface="+mn-lt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en-US" sz="1800" b="0" dirty="0">
                          <a:effectLst/>
                          <a:latin typeface="+mn-lt"/>
                        </a:rPr>
                        <a:t>Vindication of collective rights</a:t>
                      </a:r>
                      <a:endParaRPr lang="en-US" sz="1800" b="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81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Workers’ experience of the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Two main questions: </a:t>
            </a:r>
          </a:p>
          <a:p>
            <a:r>
              <a:rPr lang="en-US" dirty="0" smtClean="0"/>
              <a:t>How do workers think about the law? </a:t>
            </a:r>
          </a:p>
          <a:p>
            <a:r>
              <a:rPr lang="en-US" dirty="0" smtClean="0"/>
              <a:t>How do their representations do or do not fit with their lawyers’ interpretation? </a:t>
            </a:r>
          </a:p>
          <a:p>
            <a:pPr marL="109728" indent="0">
              <a:buNone/>
            </a:pPr>
            <a:endParaRPr lang="en-US" dirty="0" smtClean="0"/>
          </a:p>
          <a:p>
            <a:pPr>
              <a:buFont typeface="Symbol"/>
              <a:buChar char="Þ"/>
            </a:pPr>
            <a:r>
              <a:rPr lang="en-US" dirty="0" smtClean="0"/>
              <a:t>Plaintiffs’ interpretations of the law are not consistent over time</a:t>
            </a: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70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 Workers’ experience of the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Three conditions for mobilizing the lawyers:</a:t>
            </a:r>
          </a:p>
          <a:p>
            <a:r>
              <a:rPr lang="en-US" dirty="0" smtClean="0"/>
              <a:t>Injustice</a:t>
            </a:r>
          </a:p>
          <a:p>
            <a:r>
              <a:rPr lang="en-US" dirty="0" smtClean="0"/>
              <a:t>Victim</a:t>
            </a:r>
          </a:p>
          <a:p>
            <a:r>
              <a:rPr lang="en-US" dirty="0" smtClean="0"/>
              <a:t>Intentional behavior</a:t>
            </a:r>
          </a:p>
          <a:p>
            <a:pPr marL="109728" indent="0">
              <a:buNone/>
            </a:pPr>
            <a:endParaRPr lang="en-US" dirty="0" smtClean="0"/>
          </a:p>
          <a:p>
            <a:pPr>
              <a:buFont typeface="Symbol" pitchFamily="18" charset="2"/>
              <a:buChar char="Þ"/>
            </a:pPr>
            <a:r>
              <a:rPr lang="en-US" dirty="0" smtClean="0"/>
              <a:t>Individual litigation</a:t>
            </a:r>
          </a:p>
          <a:p>
            <a:pPr>
              <a:buFont typeface="Symbol" pitchFamily="18" charset="2"/>
              <a:buChar char="Þ"/>
            </a:pPr>
            <a:r>
              <a:rPr lang="en-US" dirty="0" smtClean="0"/>
              <a:t>Law is a distinctive and autonomous </a:t>
            </a:r>
            <a:r>
              <a:rPr lang="en-US" smtClean="0"/>
              <a:t>entity affecting </a:t>
            </a:r>
            <a:r>
              <a:rPr lang="en-US" dirty="0" smtClean="0"/>
              <a:t>daily life. “Before the law” </a:t>
            </a:r>
            <a:r>
              <a:rPr lang="en-US" sz="1400" dirty="0" smtClean="0"/>
              <a:t>(</a:t>
            </a:r>
            <a:r>
              <a:rPr lang="en-US" sz="1400" dirty="0" err="1" smtClean="0"/>
              <a:t>Ewick</a:t>
            </a:r>
            <a:r>
              <a:rPr lang="en-US" sz="1400" dirty="0" smtClean="0"/>
              <a:t> &amp; </a:t>
            </a:r>
            <a:r>
              <a:rPr lang="en-US" sz="1400" dirty="0" err="1" smtClean="0"/>
              <a:t>Silbey</a:t>
            </a:r>
            <a:r>
              <a:rPr lang="en-US" sz="1400" dirty="0" smtClean="0"/>
              <a:t>, 1998)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94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Workers’ experience of the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Two additional conditions for viewing the law as a collective resource</a:t>
            </a:r>
            <a:r>
              <a:rPr lang="en-US" dirty="0" smtClean="0"/>
              <a:t>: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Particular case as representative</a:t>
            </a:r>
          </a:p>
          <a:p>
            <a:r>
              <a:rPr lang="en-US" dirty="0" smtClean="0"/>
              <a:t>Belonging to one particular group</a:t>
            </a:r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Negative aspects: 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Deprived of their own story</a:t>
            </a:r>
          </a:p>
          <a:p>
            <a:pPr marL="109728" indent="0">
              <a:buNone/>
            </a:pPr>
            <a:endParaRPr lang="fr-BE" dirty="0" smtClean="0"/>
          </a:p>
          <a:p>
            <a:pPr marL="109728" indent="0">
              <a:buNone/>
            </a:pPr>
            <a:endParaRPr lang="fr-BE" dirty="0" smtClean="0"/>
          </a:p>
          <a:p>
            <a:pPr marL="109728" indent="0">
              <a:buNone/>
            </a:pPr>
            <a:endParaRPr lang="fr-BE" dirty="0" smtClean="0"/>
          </a:p>
          <a:p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28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Stephanie’s</a:t>
            </a:r>
            <a:r>
              <a:rPr lang="fr-BE" dirty="0" smtClean="0"/>
              <a:t>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Dismissal when pregnant</a:t>
            </a:r>
          </a:p>
          <a:p>
            <a:endParaRPr lang="en-US" dirty="0" smtClean="0"/>
          </a:p>
          <a:p>
            <a:r>
              <a:rPr lang="en-US" dirty="0" smtClean="0"/>
              <a:t>Union lawyer -&gt; Protection of workers</a:t>
            </a:r>
            <a:br>
              <a:rPr lang="en-US" dirty="0" smtClean="0"/>
            </a:br>
            <a:r>
              <a:rPr lang="en-US" sz="2000" i="1" dirty="0" smtClean="0"/>
              <a:t>“</a:t>
            </a:r>
            <a:r>
              <a:rPr lang="en-US" sz="1800" i="1" dirty="0" smtClean="0"/>
              <a:t>the lawyer told me that what my employer did was not fair. He convinced me that I was not in the wrong for my action and I should litigate”</a:t>
            </a:r>
          </a:p>
          <a:p>
            <a:pPr marL="109728" indent="0">
              <a:buNone/>
            </a:pPr>
            <a:endParaRPr lang="en-US" sz="1800" i="1" dirty="0" smtClean="0"/>
          </a:p>
          <a:p>
            <a:r>
              <a:rPr lang="en-US" dirty="0" smtClean="0"/>
              <a:t>Equality agency lawyer -&gt; Anti-discrimination of women at work</a:t>
            </a:r>
            <a:br>
              <a:rPr lang="en-US" dirty="0" smtClean="0"/>
            </a:br>
            <a:r>
              <a:rPr lang="en-US" sz="1800" i="1" dirty="0" smtClean="0"/>
              <a:t>“the </a:t>
            </a:r>
            <a:r>
              <a:rPr lang="en-US" sz="1800" i="1" dirty="0"/>
              <a:t>lawyer made me realize that my case could benefit other women. It was discrimination. My misfortune can have positive consequences; the situation can change at a broader </a:t>
            </a:r>
            <a:r>
              <a:rPr lang="en-US" sz="1800" i="1" dirty="0" smtClean="0"/>
              <a:t>level”.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53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Workers’ legal consciousness is a process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International regulations have penetrated local social arenas</a:t>
            </a:r>
          </a:p>
          <a:p>
            <a:endParaRPr lang="fr-BE" dirty="0"/>
          </a:p>
          <a:p>
            <a:r>
              <a:rPr lang="en-US" dirty="0"/>
              <a:t>Mediators encourage workers to conceive their discrimination as relevant for broader action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95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err="1" smtClean="0"/>
              <a:t>Thank</a:t>
            </a:r>
            <a:r>
              <a:rPr lang="fr-BE" dirty="0" smtClean="0"/>
              <a:t> </a:t>
            </a:r>
            <a:r>
              <a:rPr lang="fr-BE" dirty="0" err="1" smtClean="0"/>
              <a:t>you</a:t>
            </a:r>
            <a:r>
              <a:rPr lang="fr-BE" dirty="0" smtClean="0"/>
              <a:t>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26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Stephanie’s</a:t>
            </a:r>
            <a:r>
              <a:rPr lang="fr-BE" dirty="0" smtClean="0"/>
              <a:t> 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Symbol"/>
              <a:buChar char="Þ"/>
            </a:pPr>
            <a:endParaRPr lang="en-US" sz="2400" dirty="0" smtClean="0"/>
          </a:p>
          <a:p>
            <a:pPr marL="109728" indent="0">
              <a:buNone/>
            </a:pPr>
            <a:r>
              <a:rPr lang="en-US" sz="1800" i="1" dirty="0" smtClean="0"/>
              <a:t>“Fighting </a:t>
            </a:r>
            <a:r>
              <a:rPr lang="en-US" sz="1800" i="1" dirty="0"/>
              <a:t>discrimination is </a:t>
            </a:r>
            <a:r>
              <a:rPr lang="en-US" sz="1800" i="1" dirty="0" smtClean="0"/>
              <a:t>a very </a:t>
            </a:r>
            <a:r>
              <a:rPr lang="en-US" sz="1800" i="1" dirty="0"/>
              <a:t>long and hard process. I don’t know when my litigation will end. And at the end, I don’t know if I </a:t>
            </a:r>
            <a:r>
              <a:rPr lang="en-US" sz="1800" i="1" dirty="0" smtClean="0"/>
              <a:t>get </a:t>
            </a:r>
            <a:r>
              <a:rPr lang="en-US" sz="1800" i="1" dirty="0"/>
              <a:t>much compensation. But the Institute for Equality between men and women helped me. I cannot give up </a:t>
            </a:r>
            <a:r>
              <a:rPr lang="en-US" sz="1800" i="1" dirty="0" smtClean="0"/>
              <a:t>now”. </a:t>
            </a:r>
          </a:p>
          <a:p>
            <a:pPr marL="109728" indent="0">
              <a:buNone/>
            </a:pPr>
            <a:endParaRPr lang="fr-BE" sz="1800" i="1" dirty="0"/>
          </a:p>
          <a:p>
            <a:pPr marL="109728" indent="0">
              <a:buNone/>
            </a:pPr>
            <a:endParaRPr lang="en-US" sz="1800" i="1" dirty="0" smtClean="0"/>
          </a:p>
          <a:p>
            <a:pPr>
              <a:buFont typeface="Symbol"/>
              <a:buChar char="Þ"/>
            </a:pPr>
            <a:r>
              <a:rPr lang="en-US" dirty="0" smtClean="0"/>
              <a:t>Diverse </a:t>
            </a:r>
            <a:r>
              <a:rPr lang="en-US" dirty="0"/>
              <a:t>understandings of her personal experience of injustice at </a:t>
            </a:r>
            <a:r>
              <a:rPr lang="en-US" dirty="0" smtClean="0"/>
              <a:t>work</a:t>
            </a:r>
          </a:p>
          <a:p>
            <a:pPr>
              <a:buFont typeface="Symbol"/>
              <a:buChar char="Þ"/>
            </a:pPr>
            <a:endParaRPr lang="en-US" sz="2400" dirty="0"/>
          </a:p>
          <a:p>
            <a:endParaRPr lang="en-US" sz="22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74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hypothesis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cs typeface="Calibri" pitchFamily="34" charset="0"/>
              </a:rPr>
              <a:t>Hypothesis </a:t>
            </a:r>
            <a:r>
              <a:rPr lang="en-US" dirty="0">
                <a:cs typeface="Calibri" pitchFamily="34" charset="0"/>
              </a:rPr>
              <a:t>O</a:t>
            </a:r>
            <a:r>
              <a:rPr lang="en-US" dirty="0" smtClean="0">
                <a:cs typeface="Calibri" pitchFamily="34" charset="0"/>
              </a:rPr>
              <a:t>ne: </a:t>
            </a:r>
            <a:br>
              <a:rPr lang="en-US" dirty="0" smtClean="0">
                <a:cs typeface="Calibri" pitchFamily="34" charset="0"/>
              </a:rPr>
            </a:br>
            <a:r>
              <a:rPr lang="en-US" dirty="0" smtClean="0">
                <a:cs typeface="Calibri" pitchFamily="34" charset="0"/>
              </a:rPr>
              <a:t>Several interpretations of the law by different lawyers</a:t>
            </a:r>
          </a:p>
          <a:p>
            <a:pPr marL="109728" indent="0">
              <a:buNone/>
            </a:pPr>
            <a:endParaRPr lang="en-US" dirty="0" smtClean="0">
              <a:cs typeface="Calibri" pitchFamily="34" charset="0"/>
            </a:endParaRPr>
          </a:p>
          <a:p>
            <a:r>
              <a:rPr lang="en-US" dirty="0" smtClean="0">
                <a:cs typeface="Calibri" pitchFamily="34" charset="0"/>
              </a:rPr>
              <a:t>Hypothesis Two: </a:t>
            </a:r>
            <a:r>
              <a:rPr lang="en-US" dirty="0">
                <a:cs typeface="Calibri" pitchFamily="34" charset="0"/>
              </a:rPr>
              <a:t/>
            </a:r>
            <a:br>
              <a:rPr lang="en-US" dirty="0">
                <a:cs typeface="Calibri" pitchFamily="34" charset="0"/>
              </a:rPr>
            </a:br>
            <a:r>
              <a:rPr lang="en-US" dirty="0" smtClean="0">
                <a:cs typeface="Calibri" pitchFamily="34" charset="0"/>
              </a:rPr>
              <a:t>Relationship between how the law is interpreted and how the workers perceive their own case</a:t>
            </a:r>
            <a:endParaRPr lang="en-US" dirty="0">
              <a:cs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6514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>
                <a:cs typeface="Calibri" pitchFamily="34" charset="0"/>
              </a:rPr>
              <a:t>Theoretical frame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cs typeface="Calibri" pitchFamily="34" charset="0"/>
              </a:rPr>
              <a:t>Labor, Employment, and Discrimination in Belgium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cs typeface="Calibri" pitchFamily="34" charset="0"/>
              </a:rPr>
              <a:t>Data collection and analysis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cs typeface="Calibri" pitchFamily="34" charset="0"/>
              </a:rPr>
              <a:t>Translating workers’ complaints into legal language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cs typeface="Calibri" pitchFamily="34" charset="0"/>
              </a:rPr>
              <a:t>Workers’ experience of law as a process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1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1066800"/>
          </a:xfrm>
        </p:spPr>
        <p:txBody>
          <a:bodyPr/>
          <a:lstStyle/>
          <a:p>
            <a:r>
              <a:rPr lang="en-US" dirty="0" smtClean="0"/>
              <a:t>1. Theoretical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Legal Consciousness Studies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Sociology of Mediations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7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Theoretical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n-US" dirty="0" smtClean="0"/>
              <a:t>Legal Consciousness Studies </a:t>
            </a:r>
          </a:p>
          <a:p>
            <a:pPr marL="109728" indent="0">
              <a:buNone/>
            </a:pPr>
            <a:r>
              <a:rPr lang="fr-BE" sz="1400" dirty="0" smtClean="0"/>
              <a:t>(</a:t>
            </a:r>
            <a:r>
              <a:rPr lang="fr-BE" sz="1400" dirty="0" err="1" smtClean="0"/>
              <a:t>Ewick</a:t>
            </a:r>
            <a:r>
              <a:rPr lang="fr-BE" sz="1400" dirty="0" smtClean="0"/>
              <a:t> &amp; </a:t>
            </a:r>
            <a:r>
              <a:rPr lang="fr-BE" sz="1400" dirty="0" err="1" smtClean="0"/>
              <a:t>Silbey</a:t>
            </a:r>
            <a:r>
              <a:rPr lang="fr-BE" sz="1400" dirty="0" smtClean="0"/>
              <a:t>, 1998; </a:t>
            </a:r>
            <a:r>
              <a:rPr lang="fr-BE" sz="1400" dirty="0" err="1" smtClean="0"/>
              <a:t>Merry</a:t>
            </a:r>
            <a:r>
              <a:rPr lang="fr-BE" sz="1400" dirty="0" smtClean="0"/>
              <a:t>, 1990)</a:t>
            </a:r>
          </a:p>
          <a:p>
            <a:pPr marL="109728" indent="0">
              <a:buNone/>
            </a:pPr>
            <a:endParaRPr lang="en-US" sz="1400" dirty="0" smtClean="0"/>
          </a:p>
          <a:p>
            <a:r>
              <a:rPr lang="en-US" dirty="0" smtClean="0"/>
              <a:t>Historical shift in socio-legal research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The place of law in everyday life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Current debate on legal consciousness issues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08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Theoretical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en-US" dirty="0" smtClean="0"/>
              <a:t>Sociology of Mediations </a:t>
            </a:r>
          </a:p>
          <a:p>
            <a:pPr marL="109728" indent="0">
              <a:buNone/>
            </a:pPr>
            <a:r>
              <a:rPr lang="en-US" sz="1400" dirty="0" smtClean="0"/>
              <a:t>(</a:t>
            </a:r>
            <a:r>
              <a:rPr lang="en-US" sz="1400" dirty="0" err="1" smtClean="0"/>
              <a:t>Callon</a:t>
            </a:r>
            <a:r>
              <a:rPr lang="en-US" sz="1400" dirty="0" smtClean="0"/>
              <a:t>, 1996; </a:t>
            </a:r>
            <a:r>
              <a:rPr lang="en-US" sz="1400" dirty="0" err="1" smtClean="0"/>
              <a:t>Latour</a:t>
            </a:r>
            <a:r>
              <a:rPr lang="en-US" sz="1400" dirty="0" smtClean="0"/>
              <a:t>, 2005, Sturm, 2001)</a:t>
            </a:r>
          </a:p>
          <a:p>
            <a:pPr marL="109728" indent="0">
              <a:buNone/>
            </a:pPr>
            <a:endParaRPr lang="fr-BE" sz="1400" dirty="0" smtClean="0"/>
          </a:p>
          <a:p>
            <a:pPr marL="109728" indent="0">
              <a:buNone/>
            </a:pPr>
            <a:endParaRPr lang="en-US" sz="1400" dirty="0" smtClean="0"/>
          </a:p>
          <a:p>
            <a:r>
              <a:rPr lang="en-US" dirty="0"/>
              <a:t>Mediators = legal professionals active in a range of transactions </a:t>
            </a:r>
            <a:r>
              <a:rPr lang="en-US" i="1" dirty="0"/>
              <a:t>as intermediaries 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Focus less on facts than on </a:t>
            </a:r>
            <a:r>
              <a:rPr lang="en-US" i="1" dirty="0" smtClean="0"/>
              <a:t>processes </a:t>
            </a:r>
            <a:r>
              <a:rPr lang="en-US" dirty="0" smtClean="0"/>
              <a:t>through which facts are built</a:t>
            </a:r>
          </a:p>
          <a:p>
            <a:pPr marL="109728" indent="0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751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Belgium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274556"/>
            <a:ext cx="8229600" cy="4325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cs typeface="Calibri" pitchFamily="34" charset="0"/>
              </a:rPr>
              <a:t>Main union organizations in Belgium</a:t>
            </a:r>
          </a:p>
          <a:p>
            <a:pPr marL="0" indent="0">
              <a:buNone/>
            </a:pPr>
            <a:endParaRPr lang="en-US" dirty="0" smtClean="0">
              <a:cs typeface="Calibri" pitchFamily="34" charset="0"/>
            </a:endParaRPr>
          </a:p>
          <a:p>
            <a:endParaRPr lang="en-US" dirty="0" smtClean="0">
              <a:cs typeface="Calibri" pitchFamily="34" charset="0"/>
            </a:endParaRPr>
          </a:p>
          <a:p>
            <a:endParaRPr lang="en-US" dirty="0" smtClean="0">
              <a:cs typeface="Calibri" pitchFamily="34" charset="0"/>
            </a:endParaRPr>
          </a:p>
          <a:p>
            <a:endParaRPr lang="en-US" dirty="0" smtClean="0">
              <a:cs typeface="Calibri" pitchFamily="34" charset="0"/>
            </a:endParaRPr>
          </a:p>
          <a:p>
            <a:pPr marL="0" indent="0">
              <a:buNone/>
            </a:pPr>
            <a:endParaRPr lang="en-US" dirty="0" smtClean="0">
              <a:cs typeface="Calibri" pitchFamily="34" charset="0"/>
            </a:endParaRPr>
          </a:p>
          <a:p>
            <a:pPr marL="0" indent="0">
              <a:buNone/>
            </a:pPr>
            <a:r>
              <a:rPr lang="en-US" dirty="0" smtClean="0">
                <a:cs typeface="Calibri" pitchFamily="34" charset="0"/>
              </a:rPr>
              <a:t>Union rate in Belgium is high: 52%</a:t>
            </a:r>
          </a:p>
          <a:p>
            <a:pPr marL="0" indent="0">
              <a:buNone/>
            </a:pPr>
            <a:r>
              <a:rPr lang="en-US" sz="2000" dirty="0" smtClean="0">
                <a:cs typeface="Calibri" pitchFamily="34" charset="0"/>
              </a:rPr>
              <a:t>In the US: 12%</a:t>
            </a:r>
          </a:p>
          <a:p>
            <a:pPr marL="0" indent="0">
              <a:buNone/>
            </a:pPr>
            <a:r>
              <a:rPr lang="en-US" sz="2000" dirty="0" smtClean="0">
                <a:cs typeface="Calibri" pitchFamily="34" charset="0"/>
              </a:rPr>
              <a:t>In France: 8%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200400"/>
            <a:ext cx="2360348" cy="80466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7" y="2940050"/>
            <a:ext cx="2527507" cy="14970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940049"/>
            <a:ext cx="1440160" cy="1324947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82E9D3-C046-4D4D-9A41-BC5215CE3AA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13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942</TotalTime>
  <Words>770</Words>
  <Application>Microsoft Office PowerPoint</Application>
  <PresentationFormat>Letter Paper (8.5x11 in)</PresentationFormat>
  <Paragraphs>184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Urban</vt:lpstr>
      <vt:lpstr>Ordinary Citizens’ Experience of Law as a Process:   The Case of Employment Discrimination in Belgium</vt:lpstr>
      <vt:lpstr>Stephanie’s story</vt:lpstr>
      <vt:lpstr>Stephanie’s story</vt:lpstr>
      <vt:lpstr>Two hypothesis</vt:lpstr>
      <vt:lpstr>Outline</vt:lpstr>
      <vt:lpstr>1. Theoretical frame</vt:lpstr>
      <vt:lpstr>1. Theoretical frame</vt:lpstr>
      <vt:lpstr>1. Theoretical frame</vt:lpstr>
      <vt:lpstr>2. Belgium</vt:lpstr>
      <vt:lpstr>2. Belgium</vt:lpstr>
      <vt:lpstr>2. Belgium</vt:lpstr>
      <vt:lpstr>3. Data collection</vt:lpstr>
      <vt:lpstr>4. Translating workers’ complaints</vt:lpstr>
      <vt:lpstr>4. Translating workers’ complaints</vt:lpstr>
      <vt:lpstr>4. Translating workers’ complaints</vt:lpstr>
      <vt:lpstr>4. Translating workers’ complaints</vt:lpstr>
      <vt:lpstr>5. Workers’ experience of the law</vt:lpstr>
      <vt:lpstr>5. Workers’ experience of the law</vt:lpstr>
      <vt:lpstr>5. Workers’ experience of the law</vt:lpstr>
      <vt:lpstr>Conclusion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Citizens’ experience of law as a process: </dc:title>
  <dc:creator>celine</dc:creator>
  <cp:lastModifiedBy>celine</cp:lastModifiedBy>
  <cp:revision>56</cp:revision>
  <dcterms:created xsi:type="dcterms:W3CDTF">2011-04-28T16:35:24Z</dcterms:created>
  <dcterms:modified xsi:type="dcterms:W3CDTF">2011-05-30T20:25:17Z</dcterms:modified>
</cp:coreProperties>
</file>