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vml" ContentType="application/vnd.openxmlformats-officedocument.vmlDrawi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64" r:id="rId3"/>
    <p:sldId id="265" r:id="rId4"/>
    <p:sldId id="257" r:id="rId5"/>
    <p:sldId id="258" r:id="rId6"/>
    <p:sldId id="259" r:id="rId7"/>
    <p:sldId id="260" r:id="rId8"/>
    <p:sldId id="263" r:id="rId9"/>
    <p:sldId id="261" r:id="rId10"/>
    <p:sldId id="266" r:id="rId11"/>
    <p:sldId id="267" r:id="rId12"/>
    <p:sldId id="268" r:id="rId13"/>
    <p:sldId id="262" r:id="rId14"/>
    <p:sldId id="269" r:id="rId15"/>
    <p:sldId id="270" r:id="rId16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48" d="100"/>
          <a:sy n="48" d="100"/>
        </p:scale>
        <p:origin x="-164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2CEAC-6E7C-3140-8686-F35BC40398C3}" type="datetimeFigureOut">
              <a:rPr lang="fr-FR" smtClean="0"/>
              <a:t>23/04/11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393F3668-1D0E-1546-AB90-416B1F225164}" type="slidenum">
              <a:rPr lang="fr-FR" smtClean="0"/>
              <a:t>‹#›</a:t>
            </a:fld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BE" smtClean="0"/>
              <a:t>Cliquez pour modifier le style des sous-titres du masque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nl-BE" smtClean="0"/>
              <a:t>Cliquez et modifiez le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2CEAC-6E7C-3140-8686-F35BC40398C3}" type="datetimeFigureOut">
              <a:rPr lang="fr-FR" smtClean="0"/>
              <a:t>23/04/11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F3668-1D0E-1546-AB90-416B1F225164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nl-BE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2CEAC-6E7C-3140-8686-F35BC40398C3}" type="datetimeFigureOut">
              <a:rPr lang="fr-FR" smtClean="0"/>
              <a:t>23/04/11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F3668-1D0E-1546-AB90-416B1F225164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2CEAC-6E7C-3140-8686-F35BC40398C3}" type="datetimeFigureOut">
              <a:rPr lang="fr-FR" smtClean="0"/>
              <a:t>23/04/11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F3668-1D0E-1546-AB90-416B1F225164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2CEAC-6E7C-3140-8686-F35BC40398C3}" type="datetimeFigureOut">
              <a:rPr lang="fr-FR" smtClean="0"/>
              <a:t>23/04/11</a:t>
            </a:fld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F3668-1D0E-1546-AB90-416B1F225164}" type="slidenum">
              <a:rPr lang="fr-FR" smtClean="0"/>
              <a:t>‹#›</a:t>
            </a:fld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BE" smtClean="0"/>
              <a:t>Cliquez et modifiez le titre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2CEAC-6E7C-3140-8686-F35BC40398C3}" type="datetimeFigureOut">
              <a:rPr lang="fr-FR" smtClean="0"/>
              <a:t>23/04/11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F3668-1D0E-1546-AB90-416B1F225164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2CEAC-6E7C-3140-8686-F35BC40398C3}" type="datetimeFigureOut">
              <a:rPr lang="fr-FR" smtClean="0"/>
              <a:t>23/04/11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F3668-1D0E-1546-AB90-416B1F225164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Cliquez et modifiez le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2CEAC-6E7C-3140-8686-F35BC40398C3}" type="datetimeFigureOut">
              <a:rPr lang="fr-FR" smtClean="0"/>
              <a:t>23/04/11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F3668-1D0E-1546-AB90-416B1F225164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2CEAC-6E7C-3140-8686-F35BC40398C3}" type="datetimeFigureOut">
              <a:rPr lang="fr-FR" smtClean="0"/>
              <a:t>23/04/11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F3668-1D0E-1546-AB90-416B1F225164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2CEAC-6E7C-3140-8686-F35BC40398C3}" type="datetimeFigureOut">
              <a:rPr lang="fr-FR" smtClean="0"/>
              <a:t>23/04/11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F3668-1D0E-1546-AB90-416B1F225164}" type="slidenum">
              <a:rPr lang="fr-FR" smtClean="0"/>
              <a:t>‹#›</a:t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nl-BE" smtClean="0"/>
              <a:t>Cliquez et modifiez le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BE" smtClean="0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2CEAC-6E7C-3140-8686-F35BC40398C3}" type="datetimeFigureOut">
              <a:rPr lang="fr-FR" smtClean="0"/>
              <a:t>23/04/11</a:t>
            </a:fld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F3668-1D0E-1546-AB90-416B1F225164}" type="slidenum">
              <a:rPr lang="fr-FR" smtClean="0"/>
              <a:t>‹#›</a:t>
            </a:fld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Cliquez pour modifier les styles du texte du masque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nl-BE" smtClean="0"/>
              <a:t>Cliquez et modifiez le titre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BE" smtClean="0"/>
              <a:t>Cliquez pour modifier les styles du texte du masque</a:t>
            </a:r>
          </a:p>
          <a:p>
            <a:pPr lvl="1"/>
            <a:r>
              <a:rPr lang="nl-BE" smtClean="0"/>
              <a:t>Deuxième niveau</a:t>
            </a:r>
          </a:p>
          <a:p>
            <a:pPr lvl="2"/>
            <a:r>
              <a:rPr lang="nl-BE" smtClean="0"/>
              <a:t>Troisième niveau</a:t>
            </a:r>
          </a:p>
          <a:p>
            <a:pPr lvl="3"/>
            <a:r>
              <a:rPr lang="nl-BE" smtClean="0"/>
              <a:t>Quatrième niveau</a:t>
            </a:r>
          </a:p>
          <a:p>
            <a:pPr lvl="4"/>
            <a:r>
              <a:rPr lang="nl-BE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05F2CEAC-6E7C-3140-8686-F35BC40398C3}" type="datetimeFigureOut">
              <a:rPr lang="fr-FR" smtClean="0"/>
              <a:t>23/04/11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393F3668-1D0E-1546-AB90-416B1F225164}" type="slidenum">
              <a:rPr lang="fr-FR" smtClean="0"/>
              <a:t>‹#›</a:t>
            </a:fld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BE" smtClean="0"/>
              <a:t>Cliquez et modifiez le titre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file:///\\localhost\Users\verjanspierre\Documents\recherche\2011\Communes\mars\Macintosh%20HD:Users:verjanspierre:Documents:recherche:2011:Communes:mars:TexteCRISPCDLDMatagneRadouxVerjansFinal-1.doc!OLE_LINK1" TargetMode="External"/><Relationship Id="rId4" Type="http://schemas.openxmlformats.org/officeDocument/2006/relationships/image" Target="../media/image2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 smtClean="0"/>
              <a:t>Celui à qui on rend compte, gouverne-t-il ou est-</a:t>
            </a:r>
            <a:r>
              <a:rPr lang="fr-FR" smtClean="0"/>
              <a:t>il gouverné?</a:t>
            </a:r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La </a:t>
            </a:r>
            <a:r>
              <a:rPr lang="fr-FR" smtClean="0"/>
              <a:t>gouvernance fractale?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153997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démocratie du public </a:t>
            </a:r>
            <a:r>
              <a:rPr lang="fr-FR" smtClean="0"/>
              <a:t>et gouvernance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Parlementarisme: 	Etat libéral</a:t>
            </a:r>
          </a:p>
          <a:p>
            <a:pPr marL="114300" indent="0">
              <a:buNone/>
            </a:pPr>
            <a:r>
              <a:rPr lang="fr-FR" dirty="0"/>
              <a:t>	</a:t>
            </a:r>
            <a:r>
              <a:rPr lang="fr-FR" dirty="0" smtClean="0"/>
              <a:t>			Corps intermédiaires et notables</a:t>
            </a:r>
          </a:p>
          <a:p>
            <a:r>
              <a:rPr lang="fr-FR" dirty="0" smtClean="0"/>
              <a:t>Démocratie de parti:	Etat social-démocrate auto-				centré</a:t>
            </a:r>
          </a:p>
          <a:p>
            <a:pPr marL="114300" indent="0">
              <a:buNone/>
            </a:pPr>
            <a:r>
              <a:rPr lang="fr-FR" dirty="0"/>
              <a:t>	</a:t>
            </a:r>
            <a:r>
              <a:rPr lang="fr-FR" dirty="0" smtClean="0"/>
              <a:t>			Partis de masse</a:t>
            </a:r>
          </a:p>
          <a:p>
            <a:pPr marL="114300" indent="0">
              <a:buNone/>
            </a:pPr>
            <a:r>
              <a:rPr lang="fr-FR" dirty="0"/>
              <a:t>	</a:t>
            </a:r>
            <a:r>
              <a:rPr lang="fr-FR" dirty="0" smtClean="0"/>
              <a:t>			Débats de projets de société</a:t>
            </a:r>
          </a:p>
          <a:p>
            <a:r>
              <a:rPr lang="fr-FR" dirty="0" smtClean="0"/>
              <a:t>Démocratie du public: 	Etat social mondialisé					(concurrence des territoires, 				prééminence du marché)</a:t>
            </a:r>
          </a:p>
          <a:p>
            <a:pPr marL="114300" indent="0">
              <a:buNone/>
            </a:pPr>
            <a:r>
              <a:rPr lang="fr-FR" dirty="0"/>
              <a:t>	</a:t>
            </a:r>
            <a:r>
              <a:rPr lang="fr-FR" dirty="0" smtClean="0"/>
              <a:t>			Société civile</a:t>
            </a:r>
          </a:p>
          <a:p>
            <a:pPr marL="114300" indent="0">
              <a:buNone/>
            </a:pPr>
            <a:r>
              <a:rPr lang="fr-FR" dirty="0"/>
              <a:t>	</a:t>
            </a:r>
            <a:r>
              <a:rPr lang="fr-FR" dirty="0" smtClean="0"/>
              <a:t>			Dépolitisation des enjeux 					sociaux</a:t>
            </a:r>
            <a:endParaRPr lang="fr-FR" dirty="0"/>
          </a:p>
          <a:p>
            <a:pPr marL="114300" indent="0">
              <a:buNone/>
            </a:pPr>
            <a:r>
              <a:rPr lang="fr-FR" dirty="0" smtClean="0"/>
              <a:t>				Gouvernabilité des « entités »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454635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Election du bourgmestre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Souhaits des électeurs mieux respectés (12%!)</a:t>
            </a:r>
          </a:p>
          <a:p>
            <a:r>
              <a:rPr lang="fr-FR" dirty="0" smtClean="0"/>
              <a:t>« Respect de la volonté des électeurs »</a:t>
            </a:r>
          </a:p>
          <a:p>
            <a:r>
              <a:rPr lang="fr-FR" dirty="0" smtClean="0"/>
              <a:t>Diminution de l’importance des partis politiques, au nom de la lutte contre la concentration de pouvoirs</a:t>
            </a:r>
          </a:p>
          <a:p>
            <a:r>
              <a:rPr lang="fr-FR" dirty="0" smtClean="0"/>
              <a:t>Alliance majoritaire comme technique de régulation des choix citoyens</a:t>
            </a:r>
          </a:p>
          <a:p>
            <a:r>
              <a:rPr lang="fr-FR" dirty="0" smtClean="0"/>
              <a:t>Gouverné-électeur présenté comme gagnant du nouveau dispositif mais contrepoids partisan fort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515903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Motions de méfiance constructive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dirty="0" smtClean="0"/>
              <a:t>Fédéral:			0/5</a:t>
            </a:r>
          </a:p>
          <a:p>
            <a:r>
              <a:rPr lang="fr-FR" dirty="0" smtClean="0"/>
              <a:t>Régional:			0/19</a:t>
            </a:r>
          </a:p>
          <a:p>
            <a:r>
              <a:rPr lang="fr-FR" dirty="0" smtClean="0"/>
              <a:t>Provincial wallon:		0/5</a:t>
            </a:r>
          </a:p>
          <a:p>
            <a:r>
              <a:rPr lang="fr-FR" dirty="0" smtClean="0"/>
              <a:t>Communal wallon:	15/262</a:t>
            </a:r>
          </a:p>
          <a:p>
            <a:r>
              <a:rPr lang="fr-FR" dirty="0" smtClean="0"/>
              <a:t>Total:			15/291 = 5%</a:t>
            </a:r>
            <a:endParaRPr lang="fr-FR" dirty="0"/>
          </a:p>
          <a:p>
            <a:r>
              <a:rPr lang="fr-FR" dirty="0" smtClean="0"/>
              <a:t>Mandataire, représentant du gouverné face à l’exécutif</a:t>
            </a:r>
          </a:p>
          <a:p>
            <a:r>
              <a:rPr lang="fr-FR" dirty="0" smtClean="0"/>
              <a:t>Hiérarchie traditionnelle Exécutif/Délibératif fragilisée, reddition de comptes renforcée</a:t>
            </a:r>
          </a:p>
          <a:p>
            <a:endParaRPr lang="fr-FR" dirty="0" smtClean="0"/>
          </a:p>
          <a:p>
            <a:r>
              <a:rPr lang="fr-FR" dirty="0" smtClean="0"/>
              <a:t>Maintien pouvoir « groupes politiques » sur mandataires individuels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769816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 smtClean="0">
                <a:latin typeface="Calibri" charset="0"/>
              </a:rPr>
              <a:t>Critères de gouvernance (UE)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fr-FR" b="1" dirty="0" smtClean="0"/>
              <a:t>Ouverture, participation, responsabilité</a:t>
            </a:r>
          </a:p>
          <a:p>
            <a:endParaRPr lang="fr-FR" dirty="0" smtClean="0"/>
          </a:p>
          <a:p>
            <a:r>
              <a:rPr lang="fr-FR" dirty="0" smtClean="0"/>
              <a:t>Élection quasi-automatique du bourgmestre</a:t>
            </a:r>
          </a:p>
          <a:p>
            <a:endParaRPr lang="fr-FR" dirty="0"/>
          </a:p>
          <a:p>
            <a:r>
              <a:rPr lang="fr-FR" dirty="0" smtClean="0"/>
              <a:t>Expression possible de méfiance 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fr-FR" b="1" dirty="0" smtClean="0"/>
              <a:t>Efficacité, cohérence</a:t>
            </a:r>
          </a:p>
          <a:p>
            <a:pPr marL="114300" indent="0">
              <a:buNone/>
            </a:pPr>
            <a:endParaRPr lang="fr-FR" dirty="0" smtClean="0"/>
          </a:p>
          <a:p>
            <a:r>
              <a:rPr lang="fr-FR" dirty="0" smtClean="0"/>
              <a:t>Pacte de majorité entre groupes politiques</a:t>
            </a:r>
          </a:p>
          <a:p>
            <a:endParaRPr lang="fr-FR" dirty="0"/>
          </a:p>
          <a:p>
            <a:r>
              <a:rPr lang="fr-FR" dirty="0" smtClean="0"/>
              <a:t>Continuité dans responsabilité exécutive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554679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Passage d’un système à l’autre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Démocratie de partis</a:t>
            </a:r>
            <a:endParaRPr lang="fr-FR" dirty="0"/>
          </a:p>
        </p:txBody>
      </p:sp>
      <p:sp>
        <p:nvSpPr>
          <p:cNvPr id="7" name="Espace réservé du contenu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r-FR" dirty="0" smtClean="0"/>
              <a:t>Pacte de majorité négocié entre partis notamment en fonction du bourgmestre potentiel</a:t>
            </a:r>
          </a:p>
          <a:p>
            <a:endParaRPr lang="fr-FR" dirty="0"/>
          </a:p>
          <a:p>
            <a:r>
              <a:rPr lang="fr-FR" dirty="0" smtClean="0"/>
              <a:t>Signature des motions de méfiance par groupes politiques</a:t>
            </a:r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r-FR" dirty="0" smtClean="0"/>
              <a:t>Démocratie du public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fr-FR" dirty="0" smtClean="0"/>
              <a:t>Sélection du mieux élu sur la liste la plus lourde dans le pacte de majorité</a:t>
            </a:r>
          </a:p>
          <a:p>
            <a:endParaRPr lang="fr-FR" dirty="0"/>
          </a:p>
          <a:p>
            <a:endParaRPr lang="fr-FR" dirty="0" smtClean="0"/>
          </a:p>
          <a:p>
            <a:r>
              <a:rPr lang="fr-FR" dirty="0" smtClean="0"/>
              <a:t>Majorité du Conseil communal peut changer le collège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25769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Modalités de passage</a:t>
            </a:r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Un système ne remplace pas l’autre, il additionne certaines caractéristiques à celles de l’autre, se superpose et s’</a:t>
            </a:r>
            <a:r>
              <a:rPr lang="fr-FR" dirty="0" err="1" smtClean="0"/>
              <a:t>intrègre</a:t>
            </a:r>
            <a:r>
              <a:rPr lang="fr-FR" dirty="0" smtClean="0"/>
              <a:t>…</a:t>
            </a:r>
          </a:p>
          <a:p>
            <a:r>
              <a:rPr lang="fr-FR" dirty="0" smtClean="0"/>
              <a:t>La diffusion fractale du « brouillard idéologique » rencontre des résistances locales, l’importance du groupe politique en est ici un exemple.</a:t>
            </a:r>
          </a:p>
          <a:p>
            <a:r>
              <a:rPr lang="fr-FR" dirty="0" smtClean="0"/>
              <a:t>La logique des réformes de 2005 n’est pas univoque mais représente à chaque sujet un équilibre ad hoc sur le curseur entre les p</a:t>
            </a:r>
            <a:r>
              <a:rPr lang="fr-FR" dirty="0" smtClean="0"/>
              <a:t>ôles « efficacité, cohérence » et « ouverture, participation, responsabilité » de la gouvernance… donc la réforme est en partie réelle et en </a:t>
            </a:r>
            <a:r>
              <a:rPr lang="fr-FR" smtClean="0"/>
              <a:t>partie incantatoire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54961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Contexte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2004: compétence des Régions sur les communes</a:t>
            </a:r>
          </a:p>
          <a:p>
            <a:r>
              <a:rPr lang="fr-FR" dirty="0" smtClean="0"/>
              <a:t>Codification wallonne: « code de la démocratie locale et de la décentralisation » du 27 mai 2004</a:t>
            </a:r>
          </a:p>
          <a:p>
            <a:endParaRPr lang="fr-FR" dirty="0"/>
          </a:p>
          <a:p>
            <a:r>
              <a:rPr lang="fr-FR" dirty="0" smtClean="0"/>
              <a:t>8 décembre 2005: décret modifiant la gouvernance dans les communes</a:t>
            </a:r>
          </a:p>
          <a:p>
            <a:endParaRPr lang="fr-FR" dirty="0"/>
          </a:p>
          <a:p>
            <a:r>
              <a:rPr lang="fr-FR" dirty="0" smtClean="0"/>
              <a:t>2 points traités: Sélection du bourgmestre et Motions de méfiance constructive: poids de l’électeur accru?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92052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Accroissement du pouvoir de l’</a:t>
            </a:r>
            <a:r>
              <a:rPr lang="fr-FR" dirty="0" err="1" smtClean="0"/>
              <a:t>electeur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i="1" dirty="0" smtClean="0"/>
              <a:t>Article L1123-4 §1</a:t>
            </a:r>
            <a:r>
              <a:rPr lang="fr-FR" i="1" baseline="30000" dirty="0" smtClean="0"/>
              <a:t>er</a:t>
            </a:r>
            <a:r>
              <a:rPr lang="fr-FR" i="1" dirty="0" smtClean="0"/>
              <a:t>:</a:t>
            </a:r>
          </a:p>
          <a:p>
            <a:r>
              <a:rPr lang="fr-FR" i="1" dirty="0" smtClean="0"/>
              <a:t>« Est </a:t>
            </a:r>
            <a:r>
              <a:rPr lang="fr-FR" i="1" dirty="0"/>
              <a:t>élu de plein droit bourgmestre, le conseiller de nationalité belge qui a obtenu le plus de voix de préférence sur la </a:t>
            </a:r>
            <a:r>
              <a:rPr lang="fr-FR" b="1" i="1" dirty="0"/>
              <a:t>liste</a:t>
            </a:r>
            <a:r>
              <a:rPr lang="fr-FR" i="1" dirty="0"/>
              <a:t> qui a obtenu le plus de voix parmi les groupes politiques qui sont </a:t>
            </a:r>
            <a:r>
              <a:rPr lang="fr-FR" b="1" i="1" dirty="0"/>
              <a:t>parties au pacte de </a:t>
            </a:r>
            <a:r>
              <a:rPr lang="fr-FR" b="1" i="1" dirty="0" smtClean="0"/>
              <a:t>majorité</a:t>
            </a:r>
            <a:r>
              <a:rPr lang="fr-FR" i="1" dirty="0" smtClean="0"/>
              <a:t> […]»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057138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2006: Electeurs &gt; groupes politiques</a:t>
            </a:r>
            <a:endParaRPr lang="fr-FR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7340608"/>
              </p:ext>
            </p:extLst>
          </p:nvPr>
        </p:nvGraphicFramePr>
        <p:xfrm>
          <a:off x="395288" y="1628775"/>
          <a:ext cx="8280400" cy="3871722"/>
        </p:xfrm>
        <a:graphic>
          <a:graphicData uri="http://schemas.openxmlformats.org/drawingml/2006/table">
            <a:tbl>
              <a:tblPr/>
              <a:tblGrid>
                <a:gridCol w="2119312"/>
                <a:gridCol w="2019300"/>
                <a:gridCol w="2071688"/>
                <a:gridCol w="2070100"/>
              </a:tblGrid>
              <a:tr h="869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Calibri" charset="0"/>
                        </a:rPr>
                        <a:t>Provinces</a:t>
                      </a:r>
                      <a:endParaRPr kumimoji="0" lang="fr-BE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Calibri" charset="0"/>
                        </a:rPr>
                        <a:t>Bourgmestre non tête de liste</a:t>
                      </a:r>
                      <a:endParaRPr kumimoji="0" lang="fr-BE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Calibri" charset="0"/>
                        </a:rPr>
                        <a:t>Nombre total des communes</a:t>
                      </a:r>
                      <a:endParaRPr kumimoji="0" lang="fr-B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Calibri" charset="0"/>
                        </a:rPr>
                        <a:t>%</a:t>
                      </a:r>
                      <a:endParaRPr kumimoji="0" lang="fr-B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9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Calibri" charset="0"/>
                        </a:rPr>
                        <a:t>Namur</a:t>
                      </a:r>
                      <a:endParaRPr kumimoji="0" lang="fr-B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Calibri" charset="0"/>
                        </a:rPr>
                        <a:t>7</a:t>
                      </a:r>
                      <a:endParaRPr kumimoji="0" lang="fr-B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Calibri" charset="0"/>
                        </a:rPr>
                        <a:t>38</a:t>
                      </a:r>
                      <a:endParaRPr kumimoji="0" lang="fr-B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Calibri" charset="0"/>
                        </a:rPr>
                        <a:t>18,4</a:t>
                      </a:r>
                      <a:endParaRPr kumimoji="0" lang="fr-B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9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Calibri" charset="0"/>
                        </a:rPr>
                        <a:t>Luxembourg</a:t>
                      </a:r>
                      <a:endParaRPr kumimoji="0" lang="fr-B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Calibri" charset="0"/>
                        </a:rPr>
                        <a:t>6</a:t>
                      </a:r>
                      <a:endParaRPr kumimoji="0" lang="fr-B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Calibri" charset="0"/>
                        </a:rPr>
                        <a:t>44</a:t>
                      </a:r>
                      <a:endParaRPr kumimoji="0" lang="fr-B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Calibri" charset="0"/>
                        </a:rPr>
                        <a:t>13,6</a:t>
                      </a:r>
                      <a:endParaRPr kumimoji="0" lang="fr-B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9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Calibri" charset="0"/>
                        </a:rPr>
                        <a:t>Hainaut</a:t>
                      </a:r>
                      <a:endParaRPr kumimoji="0" lang="fr-B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Calibri" charset="0"/>
                        </a:rPr>
                        <a:t>9</a:t>
                      </a:r>
                      <a:endParaRPr kumimoji="0" lang="fr-B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Calibri" charset="0"/>
                        </a:rPr>
                        <a:t>69</a:t>
                      </a:r>
                      <a:endParaRPr kumimoji="0" lang="fr-B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Calibri" charset="0"/>
                        </a:rPr>
                        <a:t>13</a:t>
                      </a:r>
                      <a:endParaRPr kumimoji="0" lang="fr-B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9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Calibri" charset="0"/>
                        </a:rPr>
                        <a:t>Liège</a:t>
                      </a:r>
                      <a:endParaRPr kumimoji="0" lang="fr-B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Calibri" charset="0"/>
                        </a:rPr>
                        <a:t>8</a:t>
                      </a:r>
                      <a:endParaRPr kumimoji="0" lang="fr-B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Calibri" charset="0"/>
                        </a:rPr>
                        <a:t>84</a:t>
                      </a:r>
                      <a:endParaRPr kumimoji="0" lang="fr-B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Calibri" charset="0"/>
                        </a:rPr>
                        <a:t>9,5</a:t>
                      </a:r>
                      <a:endParaRPr kumimoji="0" lang="fr-B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9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Calibri" charset="0"/>
                        </a:rPr>
                        <a:t>Brabant wallon</a:t>
                      </a:r>
                      <a:endParaRPr kumimoji="0" lang="fr-B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Calibri" charset="0"/>
                        </a:rPr>
                        <a:t>2</a:t>
                      </a:r>
                      <a:endParaRPr kumimoji="0" lang="fr-B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Calibri" charset="0"/>
                        </a:rPr>
                        <a:t>27</a:t>
                      </a:r>
                      <a:endParaRPr kumimoji="0" lang="fr-B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Calibri" charset="0"/>
                        </a:rPr>
                        <a:t>7,4</a:t>
                      </a:r>
                      <a:endParaRPr kumimoji="0" lang="fr-B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9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Calibri" charset="0"/>
                        </a:rPr>
                        <a:t>Total</a:t>
                      </a:r>
                      <a:endParaRPr kumimoji="0" lang="fr-B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Calibri" charset="0"/>
                        </a:rPr>
                        <a:t>31</a:t>
                      </a:r>
                      <a:endParaRPr kumimoji="0" lang="fr-B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Calibri" charset="0"/>
                        </a:rPr>
                        <a:t>262</a:t>
                      </a:r>
                      <a:endParaRPr kumimoji="0" lang="fr-BE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BE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Calibri" charset="0"/>
                        </a:rPr>
                        <a:t>12,4</a:t>
                      </a:r>
                      <a:endParaRPr kumimoji="0" lang="fr-BE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9156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>
                <a:latin typeface="Calibri" charset="0"/>
              </a:rPr>
              <a:t>M</a:t>
            </a:r>
            <a:r>
              <a:rPr lang="fr-BE" dirty="0" smtClean="0">
                <a:latin typeface="Calibri" charset="0"/>
              </a:rPr>
              <a:t>otions de méfiance constructive</a:t>
            </a:r>
            <a:br>
              <a:rPr lang="fr-BE" dirty="0" smtClean="0">
                <a:latin typeface="Calibri" charset="0"/>
              </a:rPr>
            </a:br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457200" y="1443841"/>
            <a:ext cx="8229600" cy="5262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 smtClean="0"/>
              <a:t>L1123-14 du CDLD :</a:t>
            </a:r>
          </a:p>
          <a:p>
            <a:endParaRPr lang="fr-BE" sz="2800" dirty="0" smtClean="0"/>
          </a:p>
          <a:p>
            <a:r>
              <a:rPr lang="fr-FR" sz="2800" dirty="0" smtClean="0"/>
              <a:t>« Le collège, de même que chacun de ses membres, est responsable devant le conseil.</a:t>
            </a:r>
          </a:p>
          <a:p>
            <a:endParaRPr lang="fr-FR" sz="2800" dirty="0" smtClean="0"/>
          </a:p>
          <a:p>
            <a:r>
              <a:rPr lang="fr-FR" sz="2800" dirty="0" smtClean="0"/>
              <a:t> « Le conseil peut adopter une motion de méfiance à l</a:t>
            </a:r>
            <a:r>
              <a:rPr lang="nl-BE" sz="2800" dirty="0" smtClean="0"/>
              <a:t>’</a:t>
            </a:r>
            <a:r>
              <a:rPr lang="fr-FR" altLang="ja-JP" sz="2800" dirty="0" smtClean="0"/>
              <a:t>égard du collège ou de l</a:t>
            </a:r>
            <a:r>
              <a:rPr lang="nl-BE" altLang="ja-JP" sz="2800" dirty="0" smtClean="0"/>
              <a:t>’</a:t>
            </a:r>
            <a:r>
              <a:rPr lang="fr-FR" altLang="ja-JP" sz="2800" dirty="0" smtClean="0"/>
              <a:t>un ou de plusieurs de ses membres.</a:t>
            </a:r>
            <a:endParaRPr lang="fr-BE" altLang="ja-JP" sz="2800" dirty="0" smtClean="0"/>
          </a:p>
          <a:p>
            <a:r>
              <a:rPr lang="fr-FR" sz="2800" dirty="0" smtClean="0"/>
              <a:t>« Cette motion n</a:t>
            </a:r>
            <a:r>
              <a:rPr lang="nl-BE" sz="2800" dirty="0" smtClean="0"/>
              <a:t>’</a:t>
            </a:r>
            <a:r>
              <a:rPr lang="fr-FR" altLang="ja-JP" sz="2800" dirty="0" smtClean="0"/>
              <a:t>est recevable que si elle présente un successeur au collège, à l</a:t>
            </a:r>
            <a:r>
              <a:rPr lang="nl-BE" altLang="ja-JP" sz="2800" dirty="0" smtClean="0"/>
              <a:t>’</a:t>
            </a:r>
            <a:r>
              <a:rPr lang="fr-FR" altLang="ja-JP" sz="2800" dirty="0" smtClean="0"/>
              <a:t>un ou à plusieurs de ses membres, selon le cas. (…) »</a:t>
            </a:r>
            <a:endParaRPr lang="fr-BE" altLang="ja-JP" sz="2800" dirty="0" smtClean="0">
              <a:latin typeface="Calibri" charset="0"/>
            </a:endParaRPr>
          </a:p>
          <a:p>
            <a:endParaRPr lang="fr-BE" sz="2800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63276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Motions de méfiance constructive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Individuelles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4 motions avant les élections de 2006;</a:t>
            </a:r>
          </a:p>
          <a:p>
            <a:r>
              <a:rPr lang="fr-FR" dirty="0" smtClean="0"/>
              <a:t>3 motions après les élections</a:t>
            </a:r>
          </a:p>
          <a:p>
            <a:pPr marL="0" indent="0">
              <a:buNone/>
            </a:pPr>
            <a:endParaRPr lang="fr-FR" dirty="0" smtClean="0"/>
          </a:p>
          <a:p>
            <a:r>
              <a:rPr lang="fr-FR" dirty="0" smtClean="0"/>
              <a:t>7/262 = 2,7%</a:t>
            </a:r>
          </a:p>
          <a:p>
            <a:endParaRPr lang="fr-FR" dirty="0" smtClean="0"/>
          </a:p>
          <a:p>
            <a:endParaRPr lang="fr-FR" dirty="0"/>
          </a:p>
          <a:p>
            <a:pPr marL="0" indent="0" algn="r">
              <a:buNone/>
            </a:pPr>
            <a:r>
              <a:rPr lang="fr-FR" b="1" dirty="0" smtClean="0"/>
              <a:t>En tout, 15 communes,</a:t>
            </a:r>
            <a:endParaRPr lang="fr-FR" b="1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r-FR" dirty="0" smtClean="0"/>
              <a:t>Collectives</a:t>
            </a:r>
            <a:endParaRPr lang="fr-FR" dirty="0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/>
          </a:bodyPr>
          <a:lstStyle/>
          <a:p>
            <a:r>
              <a:rPr lang="fr-FR" dirty="0" smtClean="0"/>
              <a:t>10 motions depuis l’installation des exécutifs communaux de 2006</a:t>
            </a:r>
          </a:p>
          <a:p>
            <a:endParaRPr lang="fr-FR" dirty="0"/>
          </a:p>
          <a:p>
            <a:pPr marL="0" indent="0">
              <a:buNone/>
            </a:pPr>
            <a:endParaRPr lang="fr-FR" dirty="0"/>
          </a:p>
          <a:p>
            <a:r>
              <a:rPr lang="fr-FR" dirty="0" smtClean="0"/>
              <a:t>10/262 communes = 3,8%</a:t>
            </a:r>
          </a:p>
          <a:p>
            <a:endParaRPr lang="fr-FR" dirty="0" smtClean="0"/>
          </a:p>
          <a:p>
            <a:endParaRPr lang="fr-FR" dirty="0"/>
          </a:p>
          <a:p>
            <a:pPr marL="0" indent="0">
              <a:buNone/>
            </a:pPr>
            <a:r>
              <a:rPr lang="fr-FR" b="1" dirty="0"/>
              <a:t>s</a:t>
            </a:r>
            <a:r>
              <a:rPr lang="fr-FR" b="1" dirty="0" smtClean="0"/>
              <a:t>oit 5,7%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2568095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 smtClean="0">
                <a:latin typeface="Calibri" charset="0"/>
              </a:rPr>
              <a:t>Motion signée par un groupe politique</a:t>
            </a:r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BE" dirty="0" smtClean="0">
                <a:latin typeface="Calibri" charset="0"/>
              </a:rPr>
              <a:t>Problème si éclatement, division, exclusion du groupe politique</a:t>
            </a:r>
          </a:p>
          <a:p>
            <a:pPr marL="0" indent="0" algn="ctr">
              <a:buNone/>
            </a:pPr>
            <a:endParaRPr lang="fr-BE" dirty="0">
              <a:latin typeface="Calibri" charset="0"/>
            </a:endParaRPr>
          </a:p>
          <a:p>
            <a:pPr marL="0" indent="0">
              <a:buNone/>
            </a:pPr>
            <a:r>
              <a:rPr lang="fr-BE" dirty="0" smtClean="0">
                <a:latin typeface="Calibri" charset="0"/>
              </a:rPr>
              <a:t>Manque de cohérence programmatique/statutaire (c-à-d partisan)</a:t>
            </a:r>
          </a:p>
          <a:p>
            <a:pPr marL="0" indent="0">
              <a:buNone/>
            </a:pPr>
            <a:r>
              <a:rPr lang="fr-BE" dirty="0" smtClean="0">
                <a:latin typeface="Calibri" charset="0"/>
              </a:rPr>
              <a:t> de beaucoup de regroupements politiques locaux</a:t>
            </a:r>
          </a:p>
          <a:p>
            <a:pPr algn="ctr"/>
            <a:endParaRPr lang="fr-BE" dirty="0" smtClean="0">
              <a:latin typeface="Calibri" charset="0"/>
            </a:endParaRPr>
          </a:p>
          <a:p>
            <a:pPr algn="ctr"/>
            <a:r>
              <a:rPr lang="fr-BE" dirty="0" smtClean="0">
                <a:latin typeface="Calibri" charset="0"/>
              </a:rPr>
              <a:t>..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6221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Bilan pour les grands partis</a:t>
            </a:r>
            <a:endParaRPr lang="fr-FR" dirty="0"/>
          </a:p>
        </p:txBody>
      </p:sp>
      <p:graphicFrame>
        <p:nvGraphicFramePr>
          <p:cNvPr id="5" name="Obje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9162618"/>
              </p:ext>
            </p:extLst>
          </p:nvPr>
        </p:nvGraphicFramePr>
        <p:xfrm>
          <a:off x="471488" y="1931627"/>
          <a:ext cx="8204200" cy="4033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Document" r:id="rId3" imgW="6121400" imgH="3009900" progId="Word.Document.12">
                  <p:link updateAutomatic="1"/>
                </p:oleObj>
              </mc:Choice>
              <mc:Fallback>
                <p:oleObj name="Document" r:id="rId3" imgW="6121400" imgH="3009900" progId="Word.Document.12">
                  <p:link updateAutomatic="1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488" y="1931627"/>
                        <a:ext cx="8204200" cy="4033838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173034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BE" sz="3600" dirty="0" smtClean="0">
                <a:latin typeface="Calibri" charset="0"/>
              </a:rPr>
              <a:t>Bernard Manin</a:t>
            </a:r>
            <a:br>
              <a:rPr lang="fr-BE" sz="3600" dirty="0" smtClean="0">
                <a:latin typeface="Calibri" charset="0"/>
              </a:rPr>
            </a:br>
            <a:r>
              <a:rPr lang="fr-BE" sz="3600" i="1" dirty="0" smtClean="0">
                <a:latin typeface="Calibri" charset="0"/>
              </a:rPr>
              <a:t>Principes du gouvernement représentatif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fr-BE" sz="2400" dirty="0" smtClean="0">
              <a:latin typeface="Calibri" charset="0"/>
            </a:endParaRPr>
          </a:p>
          <a:p>
            <a:pPr marL="114300" indent="0" algn="ctr">
              <a:buNone/>
            </a:pPr>
            <a:endParaRPr lang="fr-BE" sz="2400" dirty="0" smtClean="0">
              <a:latin typeface="Calibri" charset="0"/>
            </a:endParaRPr>
          </a:p>
          <a:p>
            <a:pPr marL="0" indent="0">
              <a:buNone/>
            </a:pPr>
            <a:r>
              <a:rPr lang="fr-BE" sz="2000" dirty="0" smtClean="0">
                <a:latin typeface="Calibri" charset="0"/>
              </a:rPr>
              <a:t>    XIX e siècle		       XXe siècle		     XXIe siècle</a:t>
            </a:r>
          </a:p>
          <a:p>
            <a:pPr marL="0" indent="0">
              <a:buNone/>
            </a:pPr>
            <a:r>
              <a:rPr lang="fr-BE" sz="2000" dirty="0" smtClean="0">
                <a:latin typeface="Calibri" charset="0"/>
              </a:rPr>
              <a:t>Parlementarisme		Démocratie de parti	Démocratie du public</a:t>
            </a:r>
          </a:p>
          <a:p>
            <a:endParaRPr lang="fr-BE" sz="2000" dirty="0" smtClean="0">
              <a:latin typeface="Calibri" charset="0"/>
            </a:endParaRPr>
          </a:p>
          <a:p>
            <a:pPr marL="0" indent="0">
              <a:buNone/>
            </a:pPr>
            <a:r>
              <a:rPr lang="fr-BE" sz="2000" dirty="0" smtClean="0">
                <a:latin typeface="Calibri" charset="0"/>
              </a:rPr>
              <a:t>Partis de cadres		partis de masse		partis "attrape-tout"</a:t>
            </a:r>
          </a:p>
          <a:p>
            <a:endParaRPr lang="fr-BE" sz="2000" dirty="0" smtClean="0">
              <a:latin typeface="Calibri" charset="0"/>
            </a:endParaRPr>
          </a:p>
          <a:p>
            <a:pPr marL="0" indent="0">
              <a:buNone/>
            </a:pPr>
            <a:r>
              <a:rPr lang="fr-BE" sz="2000" dirty="0" smtClean="0">
                <a:latin typeface="Calibri" charset="0"/>
              </a:rPr>
              <a:t>le pouvoir à l'élu		le pouvoir au parti	le pouvoir au public</a:t>
            </a:r>
          </a:p>
          <a:p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0538062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icaire">
  <a:themeElements>
    <a:clrScheme name="Apothicaire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icaire">
      <a:majorFont>
        <a:latin typeface="Book Antiqua"/>
        <a:ea typeface=""/>
        <a:cs typeface=""/>
        <a:font script="Jpan" typeface="ＭＳ Ｐ明朝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icaire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Apothicaire.thmx</Template>
  <TotalTime>3594</TotalTime>
  <Words>343</Words>
  <Application>Microsoft Macintosh PowerPoint</Application>
  <PresentationFormat>Présentation à l'écran (4:3)</PresentationFormat>
  <Paragraphs>133</Paragraphs>
  <Slides>15</Slides>
  <Notes>0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Liaisons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7" baseType="lpstr">
      <vt:lpstr>Apothicaire</vt:lpstr>
      <vt:lpstr>\\localhost\Users\verjanspierre\Documents\recherche\2011\Communes\mars\Macintosh HD:Users:verjanspierre:Documents:recherche:2011:Communes:mars:TexteCRISPCDLDMatagneRadouxVerjansFinal-1.doc!OLE_LINK1</vt:lpstr>
      <vt:lpstr>La gouvernance fractale?</vt:lpstr>
      <vt:lpstr>Contexte</vt:lpstr>
      <vt:lpstr>Accroissement du pouvoir de l’electeur</vt:lpstr>
      <vt:lpstr>2006: Electeurs &gt; groupes politiques</vt:lpstr>
      <vt:lpstr>Motions de méfiance constructive </vt:lpstr>
      <vt:lpstr>Motions de méfiance constructive</vt:lpstr>
      <vt:lpstr>Motion signée par un groupe politique</vt:lpstr>
      <vt:lpstr>Bilan pour les grands partis</vt:lpstr>
      <vt:lpstr>Bernard Manin Principes du gouvernement représentatif</vt:lpstr>
      <vt:lpstr>démocratie du public et gouvernance</vt:lpstr>
      <vt:lpstr>Election du bourgmestre</vt:lpstr>
      <vt:lpstr>Motions de méfiance constructive</vt:lpstr>
      <vt:lpstr>Critères de gouvernance (UE)</vt:lpstr>
      <vt:lpstr>Passage d’un système à l’autre</vt:lpstr>
      <vt:lpstr>Modalités de passage</vt:lpstr>
    </vt:vector>
  </TitlesOfParts>
  <Company>ULg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Pierre Verjans</dc:creator>
  <cp:lastModifiedBy>Pierre Verjans</cp:lastModifiedBy>
  <cp:revision>19</cp:revision>
  <dcterms:created xsi:type="dcterms:W3CDTF">2011-04-19T20:12:09Z</dcterms:created>
  <dcterms:modified xsi:type="dcterms:W3CDTF">2011-04-23T05:31:30Z</dcterms:modified>
</cp:coreProperties>
</file>