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7"/>
  </p:notesMasterIdLst>
  <p:sldIdLst>
    <p:sldId id="256" r:id="rId2"/>
    <p:sldId id="387" r:id="rId3"/>
    <p:sldId id="349" r:id="rId4"/>
    <p:sldId id="352" r:id="rId5"/>
    <p:sldId id="351" r:id="rId6"/>
    <p:sldId id="282" r:id="rId7"/>
    <p:sldId id="285" r:id="rId8"/>
    <p:sldId id="287"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 id="328" r:id="rId27"/>
    <p:sldId id="334" r:id="rId28"/>
    <p:sldId id="335" r:id="rId29"/>
    <p:sldId id="336" r:id="rId30"/>
    <p:sldId id="337" r:id="rId31"/>
    <p:sldId id="338" r:id="rId32"/>
    <p:sldId id="339" r:id="rId33"/>
    <p:sldId id="360" r:id="rId34"/>
    <p:sldId id="354" r:id="rId35"/>
    <p:sldId id="355" r:id="rId36"/>
    <p:sldId id="356" r:id="rId37"/>
    <p:sldId id="357" r:id="rId38"/>
    <p:sldId id="358" r:id="rId39"/>
    <p:sldId id="359" r:id="rId40"/>
    <p:sldId id="353" r:id="rId41"/>
    <p:sldId id="361" r:id="rId42"/>
    <p:sldId id="362" r:id="rId43"/>
    <p:sldId id="363" r:id="rId44"/>
    <p:sldId id="364" r:id="rId45"/>
    <p:sldId id="365" r:id="rId46"/>
    <p:sldId id="330" r:id="rId47"/>
    <p:sldId id="331" r:id="rId48"/>
    <p:sldId id="332" r:id="rId49"/>
    <p:sldId id="333" r:id="rId50"/>
    <p:sldId id="329" r:id="rId51"/>
    <p:sldId id="308" r:id="rId52"/>
    <p:sldId id="309" r:id="rId53"/>
    <p:sldId id="310" r:id="rId54"/>
    <p:sldId id="311" r:id="rId55"/>
    <p:sldId id="312" r:id="rId56"/>
    <p:sldId id="313" r:id="rId57"/>
    <p:sldId id="314" r:id="rId58"/>
    <p:sldId id="315" r:id="rId59"/>
    <p:sldId id="317" r:id="rId60"/>
    <p:sldId id="318" r:id="rId61"/>
    <p:sldId id="319" r:id="rId62"/>
    <p:sldId id="320" r:id="rId63"/>
    <p:sldId id="321" r:id="rId64"/>
    <p:sldId id="322" r:id="rId65"/>
    <p:sldId id="323" r:id="rId66"/>
    <p:sldId id="324" r:id="rId67"/>
    <p:sldId id="366" r:id="rId68"/>
    <p:sldId id="367" r:id="rId69"/>
    <p:sldId id="368" r:id="rId70"/>
    <p:sldId id="369" r:id="rId71"/>
    <p:sldId id="370" r:id="rId72"/>
    <p:sldId id="371" r:id="rId73"/>
    <p:sldId id="372" r:id="rId74"/>
    <p:sldId id="373" r:id="rId75"/>
    <p:sldId id="374" r:id="rId76"/>
    <p:sldId id="375" r:id="rId77"/>
    <p:sldId id="376" r:id="rId78"/>
    <p:sldId id="377" r:id="rId79"/>
    <p:sldId id="378" r:id="rId80"/>
    <p:sldId id="379" r:id="rId81"/>
    <p:sldId id="380" r:id="rId82"/>
    <p:sldId id="381" r:id="rId83"/>
    <p:sldId id="382" r:id="rId84"/>
    <p:sldId id="383" r:id="rId85"/>
    <p:sldId id="384" r:id="rId86"/>
    <p:sldId id="385" r:id="rId87"/>
    <p:sldId id="316" r:id="rId88"/>
    <p:sldId id="347" r:id="rId89"/>
    <p:sldId id="341" r:id="rId90"/>
    <p:sldId id="342" r:id="rId91"/>
    <p:sldId id="343" r:id="rId92"/>
    <p:sldId id="344" r:id="rId93"/>
    <p:sldId id="345" r:id="rId94"/>
    <p:sldId id="346" r:id="rId95"/>
    <p:sldId id="386" r:id="rId96"/>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6" d="100"/>
          <a:sy n="66" d="100"/>
        </p:scale>
        <p:origin x="-392"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01" Type="http://schemas.openxmlformats.org/officeDocument/2006/relationships/theme" Target="theme/theme1.xml"/><Relationship Id="rId10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notesMaster" Target="notesMasters/notesMaster1.xml"/><Relationship Id="rId98" Type="http://schemas.openxmlformats.org/officeDocument/2006/relationships/printerSettings" Target="printerSettings/printerSettings1.bin"/><Relationship Id="rId99"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viewProps" Target="viewProps.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0D16CE-1553-CF48-9A8D-12DF72E8902B}" type="datetimeFigureOut">
              <a:rPr lang="fr-FR" smtClean="0"/>
              <a:t>17/05/11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4AF63B-F29C-9A44-BE7D-47D52B6F4483}" type="slidenum">
              <a:rPr lang="fr-FR" smtClean="0"/>
              <a:t>‹#›</a:t>
            </a:fld>
            <a:endParaRPr lang="fr-FR"/>
          </a:p>
        </p:txBody>
      </p:sp>
    </p:spTree>
    <p:extLst>
      <p:ext uri="{BB962C8B-B14F-4D97-AF65-F5344CB8AC3E}">
        <p14:creationId xmlns:p14="http://schemas.microsoft.com/office/powerpoint/2010/main" val="1803371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3C6409E-D707-B340-8899-6CED1FAF4948}" type="datetimeFigureOut">
              <a:rPr lang="fr-FR" smtClean="0"/>
              <a:t>17/05/11</a:t>
            </a:fld>
            <a:endParaRPr lang="fr-FR"/>
          </a:p>
        </p:txBody>
      </p:sp>
      <p:sp>
        <p:nvSpPr>
          <p:cNvPr id="5" name="Footer Placeholder 4"/>
          <p:cNvSpPr>
            <a:spLocks noGrp="1"/>
          </p:cNvSpPr>
          <p:nvPr>
            <p:ph type="ftr" sz="quarter" idx="11"/>
          </p:nvPr>
        </p:nvSpPr>
        <p:spPr/>
        <p:txBody>
          <a:bodyPr/>
          <a:lstStyle/>
          <a:p>
            <a:endParaRPr lang="fr-F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364A28B8-DDF2-ED46-81D3-56841F5E3983}" type="slidenum">
              <a:rPr lang="fr-FR" smtClean="0"/>
              <a:t>‹#›</a:t>
            </a:fld>
            <a:endParaRPr lang="fr-F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smtClean="0"/>
              <a:t>Cliquez pour modifier le style des sous-titres du masque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nl-BE" smtClean="0"/>
              <a:t>Cliquez et modifiez le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Cliquez et modifiez le titre</a:t>
            </a:r>
            <a:endParaRPr lang="en-US"/>
          </a:p>
        </p:txBody>
      </p:sp>
      <p:sp>
        <p:nvSpPr>
          <p:cNvPr id="3" name="Vertical Text Placeholder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a:p>
        </p:txBody>
      </p:sp>
      <p:sp>
        <p:nvSpPr>
          <p:cNvPr id="4" name="Date Placeholder 3"/>
          <p:cNvSpPr>
            <a:spLocks noGrp="1"/>
          </p:cNvSpPr>
          <p:nvPr>
            <p:ph type="dt" sz="half" idx="10"/>
          </p:nvPr>
        </p:nvSpPr>
        <p:spPr/>
        <p:txBody>
          <a:bodyPr/>
          <a:lstStyle/>
          <a:p>
            <a:fld id="{73C6409E-D707-B340-8899-6CED1FAF4948}" type="datetimeFigureOut">
              <a:rPr lang="fr-FR" smtClean="0"/>
              <a:t>17/05/11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64A28B8-DDF2-ED46-81D3-56841F5E3983}"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nl-BE" smtClean="0"/>
              <a:t>Cliquez et modifiez le titre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4" name="Date Placeholder 3"/>
          <p:cNvSpPr>
            <a:spLocks noGrp="1"/>
          </p:cNvSpPr>
          <p:nvPr>
            <p:ph type="dt" sz="half" idx="10"/>
          </p:nvPr>
        </p:nvSpPr>
        <p:spPr/>
        <p:txBody>
          <a:bodyPr/>
          <a:lstStyle/>
          <a:p>
            <a:fld id="{73C6409E-D707-B340-8899-6CED1FAF4948}" type="datetimeFigureOut">
              <a:rPr lang="fr-FR" smtClean="0"/>
              <a:t>17/05/11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64A28B8-DDF2-ED46-81D3-56841F5E3983}"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Cliquez et modifiez le titre</a:t>
            </a:r>
            <a:endParaRPr lang="en-US"/>
          </a:p>
        </p:txBody>
      </p:sp>
      <p:sp>
        <p:nvSpPr>
          <p:cNvPr id="3" name="Content Placeholder 2"/>
          <p:cNvSpPr>
            <a:spLocks noGrp="1"/>
          </p:cNvSpPr>
          <p:nvPr>
            <p:ph idx="1"/>
          </p:nvPr>
        </p:nvSpPr>
        <p:spPr/>
        <p:txBody>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a:p>
        </p:txBody>
      </p:sp>
      <p:sp>
        <p:nvSpPr>
          <p:cNvPr id="4" name="Date Placeholder 3"/>
          <p:cNvSpPr>
            <a:spLocks noGrp="1"/>
          </p:cNvSpPr>
          <p:nvPr>
            <p:ph type="dt" sz="half" idx="10"/>
          </p:nvPr>
        </p:nvSpPr>
        <p:spPr/>
        <p:txBody>
          <a:bodyPr/>
          <a:lstStyle/>
          <a:p>
            <a:fld id="{73C6409E-D707-B340-8899-6CED1FAF4948}" type="datetimeFigureOut">
              <a:rPr lang="fr-FR" smtClean="0"/>
              <a:t>17/05/11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64A28B8-DDF2-ED46-81D3-56841F5E3983}"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3C6409E-D707-B340-8899-6CED1FAF4948}" type="datetimeFigureOut">
              <a:rPr lang="fr-FR" smtClean="0"/>
              <a:t>17/05/11</a:t>
            </a:fld>
            <a:endParaRPr lang="fr-F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64A28B8-DDF2-ED46-81D3-56841F5E3983}" type="slidenum">
              <a:rPr lang="fr-FR" smtClean="0"/>
              <a:t>‹#›</a:t>
            </a:fld>
            <a:endParaRPr lang="fr-F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nl-BE" smtClean="0"/>
              <a:t>Cliquez et modifiez le titre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Cliquez pour modifier les styles du texte du masque</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nl-BE" smtClean="0"/>
              <a:t>Cliquez et modifiez le titre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5" name="Date Placeholder 4"/>
          <p:cNvSpPr>
            <a:spLocks noGrp="1"/>
          </p:cNvSpPr>
          <p:nvPr>
            <p:ph type="dt" sz="half" idx="10"/>
          </p:nvPr>
        </p:nvSpPr>
        <p:spPr/>
        <p:txBody>
          <a:bodyPr/>
          <a:lstStyle/>
          <a:p>
            <a:fld id="{73C6409E-D707-B340-8899-6CED1FAF4948}" type="datetimeFigureOut">
              <a:rPr lang="fr-FR" smtClean="0"/>
              <a:t>17/05/11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64A28B8-DDF2-ED46-81D3-56841F5E3983}"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nl-BE" smtClean="0"/>
              <a:t>Cliquez et modifiez le titre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7" name="Date Placeholder 6"/>
          <p:cNvSpPr>
            <a:spLocks noGrp="1"/>
          </p:cNvSpPr>
          <p:nvPr>
            <p:ph type="dt" sz="half" idx="10"/>
          </p:nvPr>
        </p:nvSpPr>
        <p:spPr/>
        <p:txBody>
          <a:bodyPr/>
          <a:lstStyle/>
          <a:p>
            <a:fld id="{73C6409E-D707-B340-8899-6CED1FAF4948}" type="datetimeFigureOut">
              <a:rPr lang="fr-FR" smtClean="0"/>
              <a:t>17/05/11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64A28B8-DDF2-ED46-81D3-56841F5E3983}"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Cliquez et modifiez le titre</a:t>
            </a:r>
            <a:endParaRPr lang="en-US"/>
          </a:p>
        </p:txBody>
      </p:sp>
      <p:sp>
        <p:nvSpPr>
          <p:cNvPr id="3" name="Date Placeholder 2"/>
          <p:cNvSpPr>
            <a:spLocks noGrp="1"/>
          </p:cNvSpPr>
          <p:nvPr>
            <p:ph type="dt" sz="half" idx="10"/>
          </p:nvPr>
        </p:nvSpPr>
        <p:spPr/>
        <p:txBody>
          <a:bodyPr/>
          <a:lstStyle/>
          <a:p>
            <a:fld id="{73C6409E-D707-B340-8899-6CED1FAF4948}" type="datetimeFigureOut">
              <a:rPr lang="fr-FR" smtClean="0"/>
              <a:t>17/05/11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64A28B8-DDF2-ED46-81D3-56841F5E3983}"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3C6409E-D707-B340-8899-6CED1FAF4948}" type="datetimeFigureOut">
              <a:rPr lang="fr-FR" smtClean="0"/>
              <a:t>17/05/11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64A28B8-DDF2-ED46-81D3-56841F5E3983}"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5" name="Date Placeholder 4"/>
          <p:cNvSpPr>
            <a:spLocks noGrp="1"/>
          </p:cNvSpPr>
          <p:nvPr>
            <p:ph type="dt" sz="half" idx="10"/>
          </p:nvPr>
        </p:nvSpPr>
        <p:spPr/>
        <p:txBody>
          <a:bodyPr/>
          <a:lstStyle/>
          <a:p>
            <a:fld id="{73C6409E-D707-B340-8899-6CED1FAF4948}" type="datetimeFigureOut">
              <a:rPr lang="fr-FR" smtClean="0"/>
              <a:t>17/05/11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64A28B8-DDF2-ED46-81D3-56841F5E3983}" type="slidenum">
              <a:rPr lang="fr-FR" smtClean="0"/>
              <a:t>‹#›</a:t>
            </a:fld>
            <a:endParaRPr lang="fr-F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nl-BE" smtClean="0"/>
              <a:t>Cliquez et modifiez le titre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BE" smtClean="0"/>
              <a:t>Faire glisser l'image vers l'espace réservé ou cliquer sur l'icône pour l'ajouter</a:t>
            </a:r>
            <a:endParaRPr lang="en-US" dirty="0"/>
          </a:p>
        </p:txBody>
      </p:sp>
      <p:sp>
        <p:nvSpPr>
          <p:cNvPr id="5" name="Date Placeholder 4"/>
          <p:cNvSpPr>
            <a:spLocks noGrp="1"/>
          </p:cNvSpPr>
          <p:nvPr>
            <p:ph type="dt" sz="half" idx="10"/>
          </p:nvPr>
        </p:nvSpPr>
        <p:spPr/>
        <p:txBody>
          <a:bodyPr/>
          <a:lstStyle/>
          <a:p>
            <a:fld id="{73C6409E-D707-B340-8899-6CED1FAF4948}" type="datetimeFigureOut">
              <a:rPr lang="fr-FR" smtClean="0"/>
              <a:t>17/05/11</a:t>
            </a:fld>
            <a:endParaRPr lang="fr-FR"/>
          </a:p>
        </p:txBody>
      </p:sp>
      <p:sp>
        <p:nvSpPr>
          <p:cNvPr id="7" name="Slide Number Placeholder 6"/>
          <p:cNvSpPr>
            <a:spLocks noGrp="1"/>
          </p:cNvSpPr>
          <p:nvPr>
            <p:ph type="sldNum" sz="quarter" idx="12"/>
          </p:nvPr>
        </p:nvSpPr>
        <p:spPr/>
        <p:txBody>
          <a:bodyPr/>
          <a:lstStyle/>
          <a:p>
            <a:fld id="{364A28B8-DDF2-ED46-81D3-56841F5E3983}" type="slidenum">
              <a:rPr lang="fr-FR" smtClean="0"/>
              <a:t>‹#›</a:t>
            </a:fld>
            <a:endParaRPr lang="fr-F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fr-F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nl-BE" smtClean="0"/>
              <a:t>Cliquez et modifiez le titre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73C6409E-D707-B340-8899-6CED1FAF4948}" type="datetimeFigureOut">
              <a:rPr lang="fr-FR" smtClean="0"/>
              <a:t>17/05/11</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364A28B8-DDF2-ED46-81D3-56841F5E3983}" type="slidenum">
              <a:rPr lang="fr-FR" smtClean="0"/>
              <a:t>‹#›</a:t>
            </a:fld>
            <a:endParaRPr lang="fr-F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nl-BE" smtClean="0"/>
              <a:t>Cliquez et modifiez le titre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6.jpeg"/><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ejustice.just.fgov.be/cgi_loi/change_lg.pl?language=fr&amp;la=F&amp;table_name=loi&amp;cn=2007021337"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0septies" TargetMode="External"/><Relationship Id="rId4"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2" TargetMode="External"/><Relationship Id="rId1" Type="http://schemas.openxmlformats.org/officeDocument/2006/relationships/slideLayout" Target="../slideLayouts/slideLayout2.xml"/><Relationship Id="rId2"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LNKR0035" TargetMode="External"/></Relationships>
</file>

<file path=ppt/slides/_rels/slide47.xml.rels><?xml version="1.0" encoding="UTF-8" standalone="yes"?>
<Relationships xmlns="http://schemas.openxmlformats.org/package/2006/relationships"><Relationship Id="rId3"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3" TargetMode="External"/><Relationship Id="rId4"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2" TargetMode="External"/><Relationship Id="rId5"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4" TargetMode="External"/><Relationship Id="rId1" Type="http://schemas.openxmlformats.org/officeDocument/2006/relationships/slideLayout" Target="../slideLayouts/slideLayout2.xml"/><Relationship Id="rId2"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1"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3" TargetMode="External"/><Relationship Id="rId3"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5" TargetMode="External"/></Relationships>
</file>

<file path=ppt/slides/_rels/slide49.xml.rels><?xml version="1.0" encoding="UTF-8" standalone="yes"?>
<Relationships xmlns="http://schemas.openxmlformats.org/package/2006/relationships"><Relationship Id="rId3"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6" TargetMode="External"/><Relationship Id="rId4"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5" TargetMode="External"/><Relationship Id="rId5"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7" TargetMode="External"/><Relationship Id="rId1" Type="http://schemas.openxmlformats.org/officeDocument/2006/relationships/slideLayout" Target="../slideLayouts/slideLayout2.xml"/><Relationship Id="rId2" Type="http://schemas.openxmlformats.org/officeDocument/2006/relationships/hyperlink" Target="http://www.ejustice.just.fgov.be/cgi_loi/loi_a1.pl?imgcn.x=44&amp;imgcn.y=7&amp;DETAIL=1894041230/F&amp;caller=list&amp;row_id=1&amp;numero=5&amp;rech=5&amp;cn=1894041230&amp;table_name=LOI&amp;nm=1894041255&amp;la=F&amp;dt=CODE+ELECTORAL&amp;language=fr&amp;fr=f&amp;choix1=ET&amp;choix2=ET&amp;fromtab=loi_all&amp;trier=promulgation&amp;chercher=t&amp;sql=dt+contains++'CODE'&amp;+'ELECTORAL'and+actif+=+'Y'&amp;tri=dd+AS+RANK+%23Art.18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fontScale="40000" lnSpcReduction="20000"/>
          </a:bodyPr>
          <a:lstStyle/>
          <a:p>
            <a:r>
              <a:rPr lang="fr-FR" dirty="0" smtClean="0"/>
              <a:t>Ligue tunisienne pour la citoyenneté</a:t>
            </a:r>
          </a:p>
          <a:p>
            <a:r>
              <a:rPr lang="fr-FR" dirty="0" smtClean="0"/>
              <a:t>17 mai 2011</a:t>
            </a:r>
          </a:p>
          <a:p>
            <a:r>
              <a:rPr lang="fr-FR" dirty="0" smtClean="0"/>
              <a:t>Pierre Verjans, Université de Liège</a:t>
            </a:r>
            <a:endParaRPr lang="fr-FR" dirty="0"/>
          </a:p>
        </p:txBody>
      </p:sp>
      <p:sp>
        <p:nvSpPr>
          <p:cNvPr id="2" name="Titre 1"/>
          <p:cNvSpPr>
            <a:spLocks noGrp="1"/>
          </p:cNvSpPr>
          <p:nvPr>
            <p:ph type="ctrTitle"/>
          </p:nvPr>
        </p:nvSpPr>
        <p:spPr/>
        <p:txBody>
          <a:bodyPr/>
          <a:lstStyle/>
          <a:p>
            <a:r>
              <a:rPr lang="fr-FR" dirty="0" smtClean="0"/>
              <a:t>Mécanismes de contrôle des élections</a:t>
            </a:r>
            <a:endParaRPr lang="fr-FR" dirty="0"/>
          </a:p>
        </p:txBody>
      </p:sp>
    </p:spTree>
    <p:extLst>
      <p:ext uri="{BB962C8B-B14F-4D97-AF65-F5344CB8AC3E}">
        <p14:creationId xmlns:p14="http://schemas.microsoft.com/office/powerpoint/2010/main" val="1022473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ctrTitle"/>
          </p:nvPr>
        </p:nvSpPr>
        <p:spPr>
          <a:xfrm>
            <a:off x="107950" y="6310313"/>
            <a:ext cx="8347075" cy="431800"/>
          </a:xfrm>
        </p:spPr>
        <p:txBody>
          <a:bodyPr>
            <a:normAutofit fontScale="90000"/>
          </a:bodyPr>
          <a:lstStyle/>
          <a:p>
            <a:pPr eaLnBrk="1" fontAlgn="auto" hangingPunct="1">
              <a:spcAft>
                <a:spcPts val="0"/>
              </a:spcAft>
              <a:defRPr/>
            </a:pPr>
            <a:r>
              <a:rPr lang="fr-BE" sz="2400" b="1" smtClean="0">
                <a:latin typeface="Garamond" pitchFamily="18" charset="0"/>
                <a:ea typeface="+mj-ea"/>
                <a:cs typeface="+mj-cs"/>
              </a:rPr>
              <a:t> </a:t>
            </a:r>
            <a:endParaRPr lang="fr-FR" sz="2400" b="1" smtClean="0">
              <a:latin typeface="Garamond" pitchFamily="18" charset="0"/>
              <a:ea typeface="+mj-ea"/>
              <a:cs typeface="+mj-cs"/>
            </a:endParaRPr>
          </a:p>
        </p:txBody>
      </p:sp>
      <p:pic>
        <p:nvPicPr>
          <p:cNvPr id="52227" name="Picture 4" descr="4304_Election_pres&amp;leg_RDC_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997200"/>
            <a:ext cx="4559300" cy="218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8" name="Picture 5" descr="6152_Election_Lycee_Mpiko_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7875" y="792163"/>
            <a:ext cx="4556125" cy="218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9" name="Picture 6" descr="6156_Election_Lycee_Mpiko_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4700" y="2997200"/>
            <a:ext cx="4559300" cy="218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0" name="Rectangle 7"/>
          <p:cNvSpPr>
            <a:spLocks noChangeArrowheads="1"/>
          </p:cNvSpPr>
          <p:nvPr/>
        </p:nvSpPr>
        <p:spPr bwMode="auto">
          <a:xfrm>
            <a:off x="4572000" y="2806700"/>
            <a:ext cx="338455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0" hangingPunct="0"/>
            <a:r>
              <a:rPr lang="en-US" sz="1000">
                <a:solidFill>
                  <a:schemeClr val="bg1"/>
                </a:solidFill>
                <a:latin typeface="Garamond" charset="0"/>
              </a:rPr>
              <a:t>Myriam Asmni / MONUC / Lycée Mpiko / Kinshasa</a:t>
            </a:r>
            <a:endParaRPr lang="fr-FR" sz="1000">
              <a:solidFill>
                <a:schemeClr val="bg1"/>
              </a:solidFill>
              <a:latin typeface="Garamond" charset="0"/>
            </a:endParaRPr>
          </a:p>
        </p:txBody>
      </p:sp>
      <p:sp>
        <p:nvSpPr>
          <p:cNvPr id="52231" name="Rectangle 8"/>
          <p:cNvSpPr>
            <a:spLocks noChangeArrowheads="1"/>
          </p:cNvSpPr>
          <p:nvPr/>
        </p:nvSpPr>
        <p:spPr bwMode="auto">
          <a:xfrm>
            <a:off x="4572000" y="5013325"/>
            <a:ext cx="338455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0" hangingPunct="0"/>
            <a:r>
              <a:rPr lang="en-US" sz="1000">
                <a:solidFill>
                  <a:schemeClr val="bg1"/>
                </a:solidFill>
                <a:latin typeface="Garamond" charset="0"/>
              </a:rPr>
              <a:t>Myriam Asmni / MONUC / Lycée Mpiko / Kinshasa</a:t>
            </a:r>
            <a:endParaRPr lang="fr-FR" sz="1000">
              <a:solidFill>
                <a:schemeClr val="bg1"/>
              </a:solidFill>
              <a:latin typeface="Garamond" charset="0"/>
            </a:endParaRPr>
          </a:p>
        </p:txBody>
      </p:sp>
      <p:sp>
        <p:nvSpPr>
          <p:cNvPr id="52232" name="Rectangle 10"/>
          <p:cNvSpPr>
            <a:spLocks noChangeArrowheads="1"/>
          </p:cNvSpPr>
          <p:nvPr/>
        </p:nvSpPr>
        <p:spPr bwMode="auto">
          <a:xfrm>
            <a:off x="85725" y="4984750"/>
            <a:ext cx="21828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r" rtl="1"/>
            <a:r>
              <a:rPr lang="fr-FR" sz="1000">
                <a:solidFill>
                  <a:schemeClr val="bg1"/>
                </a:solidFill>
                <a:latin typeface="Garamond" charset="0"/>
              </a:rPr>
              <a:t>Kamal Féghali / MONUC / Kinshasa</a:t>
            </a:r>
          </a:p>
        </p:txBody>
      </p:sp>
      <p:sp>
        <p:nvSpPr>
          <p:cNvPr id="52233" name="Rectangle 11"/>
          <p:cNvSpPr>
            <a:spLocks noChangeArrowheads="1"/>
          </p:cNvSpPr>
          <p:nvPr/>
        </p:nvSpPr>
        <p:spPr bwMode="auto">
          <a:xfrm>
            <a:off x="250825" y="5157788"/>
            <a:ext cx="8281988"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0" hangingPunct="0">
              <a:lnSpc>
                <a:spcPct val="90000"/>
              </a:lnSpc>
            </a:pPr>
            <a:r>
              <a:rPr lang="fr-BE" sz="2200" b="1">
                <a:solidFill>
                  <a:srgbClr val="CC3300"/>
                </a:solidFill>
                <a:latin typeface="Bell MT" charset="0"/>
              </a:rPr>
              <a:t>559 500 Témoins de candidats</a:t>
            </a:r>
          </a:p>
          <a:p>
            <a:pPr algn="ctr" eaLnBrk="0" hangingPunct="0">
              <a:lnSpc>
                <a:spcPct val="90000"/>
              </a:lnSpc>
            </a:pPr>
            <a:r>
              <a:rPr lang="fr-BE" sz="2200" b="1">
                <a:solidFill>
                  <a:srgbClr val="CC3300"/>
                </a:solidFill>
                <a:latin typeface="Bell MT" charset="0"/>
              </a:rPr>
              <a:t>111 294  Observateurs nationaux</a:t>
            </a:r>
          </a:p>
          <a:p>
            <a:pPr algn="ctr" eaLnBrk="0" hangingPunct="0">
              <a:lnSpc>
                <a:spcPct val="90000"/>
              </a:lnSpc>
            </a:pPr>
            <a:r>
              <a:rPr lang="fr-BE" sz="2200" b="1">
                <a:solidFill>
                  <a:srgbClr val="CC3300"/>
                </a:solidFill>
                <a:latin typeface="Bell MT" charset="0"/>
              </a:rPr>
              <a:t>2 300 Observateurs internationaux</a:t>
            </a:r>
          </a:p>
          <a:p>
            <a:pPr algn="ctr" eaLnBrk="0" hangingPunct="0">
              <a:lnSpc>
                <a:spcPct val="90000"/>
              </a:lnSpc>
            </a:pPr>
            <a:r>
              <a:rPr lang="fr-BE" sz="2200" b="1">
                <a:solidFill>
                  <a:srgbClr val="CC3300"/>
                </a:solidFill>
                <a:latin typeface="Bell MT" charset="0"/>
              </a:rPr>
              <a:t>3025 journalistes nationaux et internationaux</a:t>
            </a:r>
          </a:p>
          <a:p>
            <a:pPr algn="ctr" eaLnBrk="0" hangingPunct="0">
              <a:lnSpc>
                <a:spcPct val="90000"/>
              </a:lnSpc>
            </a:pPr>
            <a:r>
              <a:rPr lang="fr-BE" sz="2200" b="1">
                <a:solidFill>
                  <a:srgbClr val="CC3300"/>
                </a:solidFill>
                <a:latin typeface="Bell MT" charset="0"/>
              </a:rPr>
              <a:t>3116 Médiateurs de conflits électoraux</a:t>
            </a:r>
            <a:endParaRPr lang="fr-FR" sz="2200" b="1">
              <a:solidFill>
                <a:srgbClr val="CC3300"/>
              </a:solidFill>
              <a:latin typeface="Bell MT" charset="0"/>
            </a:endParaRPr>
          </a:p>
        </p:txBody>
      </p:sp>
      <p:pic>
        <p:nvPicPr>
          <p:cNvPr id="52234" name="Picture 7" descr="6673_Election_Lumbula2_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776288"/>
            <a:ext cx="4548188" cy="21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5" name="Rectangle 8"/>
          <p:cNvSpPr>
            <a:spLocks noChangeArrowheads="1"/>
          </p:cNvSpPr>
          <p:nvPr/>
        </p:nvSpPr>
        <p:spPr bwMode="auto">
          <a:xfrm>
            <a:off x="-36513" y="2781300"/>
            <a:ext cx="3384551"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0" hangingPunct="0"/>
            <a:r>
              <a:rPr lang="en-US" sz="1000">
                <a:solidFill>
                  <a:schemeClr val="bg1"/>
                </a:solidFill>
                <a:latin typeface="Garamond" charset="0"/>
              </a:rPr>
              <a:t>Myriam Asmni / MONUC / Centre Lumumba / Kinshasa</a:t>
            </a:r>
            <a:endParaRPr lang="fr-FR" sz="1000">
              <a:solidFill>
                <a:schemeClr val="bg1"/>
              </a:solidFill>
              <a:latin typeface="Garamond" charset="0"/>
            </a:endParaRPr>
          </a:p>
        </p:txBody>
      </p:sp>
      <p:sp>
        <p:nvSpPr>
          <p:cNvPr id="15" name="Titre 1"/>
          <p:cNvSpPr txBox="1">
            <a:spLocks/>
          </p:cNvSpPr>
          <p:nvPr/>
        </p:nvSpPr>
        <p:spPr>
          <a:xfrm>
            <a:off x="107504" y="21662"/>
            <a:ext cx="9036496" cy="887058"/>
          </a:xfrm>
          <a:prstGeom prst="rect">
            <a:avLst/>
          </a:prstGeom>
        </p:spPr>
        <p:txBody>
          <a:bodyPr>
            <a:normAutofit fontScale="85000" lnSpcReduction="20000"/>
          </a:bodyPr>
          <a:lstStyle/>
          <a:p>
            <a:pPr fontAlgn="auto">
              <a:spcAft>
                <a:spcPts val="0"/>
              </a:spcAft>
              <a:defRPr/>
            </a:pPr>
            <a:r>
              <a:rPr lang="fr-FR" sz="3600" cap="all" dirty="0" smtClean="0">
                <a:solidFill>
                  <a:schemeClr val="tx2"/>
                </a:solidFill>
                <a:effectLst>
                  <a:reflection blurRad="12700" stA="48000" endA="300" endPos="55000" dir="5400000" sy="-90000" algn="bl" rotWithShape="0"/>
                </a:effectLst>
                <a:latin typeface="+mj-lt"/>
                <a:ea typeface="+mj-ea"/>
                <a:cs typeface="+mj-cs"/>
              </a:rPr>
              <a:t>RDC </a:t>
            </a:r>
            <a:r>
              <a:rPr lang="fr-FR" sz="3600" cap="all" dirty="0">
                <a:solidFill>
                  <a:schemeClr val="tx2"/>
                </a:solidFill>
                <a:effectLst>
                  <a:reflection blurRad="12700" stA="48000" endA="300" endPos="55000" dir="5400000" sy="-90000" algn="bl" rotWithShape="0"/>
                </a:effectLst>
                <a:latin typeface="+mj-lt"/>
                <a:ea typeface="+mj-ea"/>
                <a:cs typeface="+mj-cs"/>
              </a:rPr>
              <a:t>Observation et intégrité du processus</a:t>
            </a:r>
            <a:endParaRPr lang="fr-BE" sz="3600" cap="all" dirty="0">
              <a:solidFill>
                <a:schemeClr val="tx2"/>
              </a:solidFill>
              <a:effectLst>
                <a:reflection blurRad="12700" stA="48000" endA="300" endPos="55000" dir="5400000" sy="-90000" algn="bl" rotWithShape="0"/>
              </a:effectLst>
              <a:latin typeface="+mj-lt"/>
              <a:ea typeface="+mj-ea"/>
              <a:cs typeface="+mj-cs"/>
            </a:endParaRPr>
          </a:p>
        </p:txBody>
      </p:sp>
    </p:spTree>
    <p:extLst>
      <p:ext uri="{BB962C8B-B14F-4D97-AF65-F5344CB8AC3E}">
        <p14:creationId xmlns:p14="http://schemas.microsoft.com/office/powerpoint/2010/main" val="2339848614"/>
      </p:ext>
    </p:extLst>
  </p:cSld>
  <p:clrMapOvr>
    <a:masterClrMapping/>
  </p:clrMapOvr>
  <p:transition xmlns:p14="http://schemas.microsoft.com/office/powerpoint/2010/main" advClick="0" advTm="3000"/>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928670"/>
          </a:xfrm>
        </p:spPr>
        <p:txBody>
          <a:bodyPr>
            <a:normAutofit fontScale="90000"/>
          </a:bodyPr>
          <a:lstStyle/>
          <a:p>
            <a:pPr eaLnBrk="1" fontAlgn="auto" hangingPunct="1">
              <a:spcAft>
                <a:spcPts val="0"/>
              </a:spcAft>
              <a:defRPr/>
            </a:pPr>
            <a:r>
              <a:rPr lang="fr-CD" dirty="0" smtClean="0">
                <a:solidFill>
                  <a:schemeClr val="accent3">
                    <a:lumMod val="75000"/>
                  </a:schemeClr>
                </a:solidFill>
                <a:latin typeface="AR CENA" pitchFamily="2" charset="0"/>
                <a:ea typeface="+mj-ea"/>
                <a:cs typeface="+mj-cs"/>
              </a:rPr>
              <a:t>INTEGRITE DU SYSTÈME D’INSCRIPTION DES ELECTEURS</a:t>
            </a:r>
          </a:p>
        </p:txBody>
      </p:sp>
      <p:sp>
        <p:nvSpPr>
          <p:cNvPr id="53251" name="Oval 4"/>
          <p:cNvSpPr>
            <a:spLocks noChangeArrowheads="1"/>
          </p:cNvSpPr>
          <p:nvPr/>
        </p:nvSpPr>
        <p:spPr bwMode="auto">
          <a:xfrm>
            <a:off x="492125" y="2143125"/>
            <a:ext cx="306388" cy="304800"/>
          </a:xfrm>
          <a:prstGeom prst="ellipse">
            <a:avLst/>
          </a:prstGeom>
          <a:solidFill>
            <a:srgbClr val="CCFFFF"/>
          </a:solidFill>
          <a:ln w="9525">
            <a:solidFill>
              <a:schemeClr val="tx1"/>
            </a:solidFill>
            <a:round/>
            <a:headEnd/>
            <a:tailEnd/>
          </a:ln>
        </p:spPr>
        <p:txBody>
          <a:bodyPr wrap="none" lIns="91431" tIns="45715" rIns="91431" bIns="45715" anchor="ctr"/>
          <a:lstStyle/>
          <a:p>
            <a:pPr algn="ctr" defTabSz="912813"/>
            <a:r>
              <a:rPr lang="fr-CD" sz="1400" b="1">
                <a:latin typeface="Franklin Gothic Book" charset="0"/>
              </a:rPr>
              <a:t>1</a:t>
            </a:r>
          </a:p>
        </p:txBody>
      </p:sp>
      <p:sp>
        <p:nvSpPr>
          <p:cNvPr id="53252" name="Text Box 6"/>
          <p:cNvSpPr txBox="1">
            <a:spLocks noChangeArrowheads="1"/>
          </p:cNvSpPr>
          <p:nvPr/>
        </p:nvSpPr>
        <p:spPr bwMode="auto">
          <a:xfrm>
            <a:off x="947738" y="2170113"/>
            <a:ext cx="1981200" cy="338137"/>
          </a:xfrm>
          <a:prstGeom prst="rect">
            <a:avLst/>
          </a:prstGeom>
          <a:solidFill>
            <a:srgbClr val="CCFFFF"/>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L’encre indélébile</a:t>
            </a:r>
          </a:p>
        </p:txBody>
      </p:sp>
      <p:sp>
        <p:nvSpPr>
          <p:cNvPr id="53253" name="Oval 7"/>
          <p:cNvSpPr>
            <a:spLocks noChangeArrowheads="1"/>
          </p:cNvSpPr>
          <p:nvPr/>
        </p:nvSpPr>
        <p:spPr bwMode="auto">
          <a:xfrm>
            <a:off x="492125" y="3054350"/>
            <a:ext cx="306388" cy="303213"/>
          </a:xfrm>
          <a:prstGeom prst="ellipse">
            <a:avLst/>
          </a:prstGeom>
          <a:solidFill>
            <a:srgbClr val="CCFFFF"/>
          </a:solidFill>
          <a:ln w="9525">
            <a:solidFill>
              <a:schemeClr val="tx1"/>
            </a:solidFill>
            <a:round/>
            <a:headEnd/>
            <a:tailEnd/>
          </a:ln>
        </p:spPr>
        <p:txBody>
          <a:bodyPr wrap="none" lIns="91431" tIns="45715" rIns="91431" bIns="45715" anchor="ctr"/>
          <a:lstStyle/>
          <a:p>
            <a:pPr algn="ctr" defTabSz="912813"/>
            <a:r>
              <a:rPr lang="fr-CD" sz="1600" b="1">
                <a:latin typeface="Franklin Gothic Book" charset="0"/>
              </a:rPr>
              <a:t>2</a:t>
            </a:r>
          </a:p>
        </p:txBody>
      </p:sp>
      <p:sp>
        <p:nvSpPr>
          <p:cNvPr id="53254" name="Text Box 8"/>
          <p:cNvSpPr txBox="1">
            <a:spLocks noChangeArrowheads="1"/>
          </p:cNvSpPr>
          <p:nvPr/>
        </p:nvSpPr>
        <p:spPr bwMode="auto">
          <a:xfrm>
            <a:off x="914400" y="3062288"/>
            <a:ext cx="3686175" cy="339725"/>
          </a:xfrm>
          <a:prstGeom prst="rect">
            <a:avLst/>
          </a:prstGeom>
          <a:solidFill>
            <a:srgbClr val="CCFFFF"/>
          </a:solidFill>
          <a:ln w="9525">
            <a:solidFill>
              <a:schemeClr val="tx1"/>
            </a:solidFill>
            <a:miter lim="800000"/>
            <a:headEnd/>
            <a:tailEnd/>
          </a:ln>
        </p:spPr>
        <p:txBody>
          <a:bodyPr wrap="none"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La fiche d’identification et d’enrôlement </a:t>
            </a:r>
          </a:p>
        </p:txBody>
      </p:sp>
      <p:sp>
        <p:nvSpPr>
          <p:cNvPr id="53255" name="Oval 9"/>
          <p:cNvSpPr>
            <a:spLocks noChangeArrowheads="1"/>
          </p:cNvSpPr>
          <p:nvPr/>
        </p:nvSpPr>
        <p:spPr bwMode="auto">
          <a:xfrm>
            <a:off x="508000" y="4625975"/>
            <a:ext cx="304800" cy="303213"/>
          </a:xfrm>
          <a:prstGeom prst="ellipse">
            <a:avLst/>
          </a:prstGeom>
          <a:solidFill>
            <a:schemeClr val="accent1"/>
          </a:solidFill>
          <a:ln w="9525">
            <a:solidFill>
              <a:schemeClr val="tx1"/>
            </a:solidFill>
            <a:round/>
            <a:headEnd/>
            <a:tailEnd/>
          </a:ln>
        </p:spPr>
        <p:txBody>
          <a:bodyPr wrap="none" lIns="91431" tIns="45715" rIns="91431" bIns="45715" anchor="ctr"/>
          <a:lstStyle/>
          <a:p>
            <a:pPr algn="ctr" defTabSz="912813"/>
            <a:r>
              <a:rPr lang="fr-CD" sz="1600" b="1">
                <a:latin typeface="Franklin Gothic Book" charset="0"/>
              </a:rPr>
              <a:t>3</a:t>
            </a:r>
          </a:p>
        </p:txBody>
      </p:sp>
      <p:sp>
        <p:nvSpPr>
          <p:cNvPr id="53256" name="Text Box 10"/>
          <p:cNvSpPr txBox="1">
            <a:spLocks noChangeArrowheads="1"/>
          </p:cNvSpPr>
          <p:nvPr/>
        </p:nvSpPr>
        <p:spPr bwMode="auto">
          <a:xfrm>
            <a:off x="914400" y="4591050"/>
            <a:ext cx="2014538" cy="338138"/>
          </a:xfrm>
          <a:prstGeom prst="rect">
            <a:avLst/>
          </a:prstGeom>
          <a:solidFill>
            <a:srgbClr val="CCFFCC"/>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L’empreinte digitale</a:t>
            </a:r>
          </a:p>
        </p:txBody>
      </p:sp>
      <p:sp>
        <p:nvSpPr>
          <p:cNvPr id="53257" name="Oval 11"/>
          <p:cNvSpPr>
            <a:spLocks noChangeArrowheads="1"/>
          </p:cNvSpPr>
          <p:nvPr/>
        </p:nvSpPr>
        <p:spPr bwMode="auto">
          <a:xfrm>
            <a:off x="428625" y="5624513"/>
            <a:ext cx="304800" cy="304800"/>
          </a:xfrm>
          <a:prstGeom prst="ellipse">
            <a:avLst/>
          </a:prstGeom>
          <a:solidFill>
            <a:srgbClr val="CCFFCC"/>
          </a:solidFill>
          <a:ln w="9525">
            <a:solidFill>
              <a:schemeClr val="tx1"/>
            </a:solidFill>
            <a:round/>
            <a:headEnd/>
            <a:tailEnd/>
          </a:ln>
        </p:spPr>
        <p:txBody>
          <a:bodyPr wrap="none" lIns="91431" tIns="45715" rIns="91431" bIns="45715" anchor="ctr"/>
          <a:lstStyle/>
          <a:p>
            <a:pPr algn="ctr" defTabSz="912813"/>
            <a:r>
              <a:rPr lang="fr-CD" sz="1600" b="1">
                <a:latin typeface="Franklin Gothic Book" charset="0"/>
              </a:rPr>
              <a:t>4</a:t>
            </a:r>
          </a:p>
        </p:txBody>
      </p:sp>
      <p:sp>
        <p:nvSpPr>
          <p:cNvPr id="53258" name="Text Box 12"/>
          <p:cNvSpPr txBox="1">
            <a:spLocks noChangeArrowheads="1"/>
          </p:cNvSpPr>
          <p:nvPr/>
        </p:nvSpPr>
        <p:spPr bwMode="auto">
          <a:xfrm>
            <a:off x="914400" y="5572125"/>
            <a:ext cx="3657600" cy="584200"/>
          </a:xfrm>
          <a:prstGeom prst="rect">
            <a:avLst/>
          </a:prstGeom>
          <a:solidFill>
            <a:srgbClr val="CCFFCC"/>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Le contrôle par le Président du Centre d’Inscription</a:t>
            </a:r>
          </a:p>
        </p:txBody>
      </p:sp>
      <p:sp>
        <p:nvSpPr>
          <p:cNvPr id="53259" name="Text Box 21"/>
          <p:cNvSpPr txBox="1">
            <a:spLocks noChangeArrowheads="1"/>
          </p:cNvSpPr>
          <p:nvPr/>
        </p:nvSpPr>
        <p:spPr bwMode="auto">
          <a:xfrm>
            <a:off x="5143500" y="1428750"/>
            <a:ext cx="380365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spAutoFit/>
          </a:bodyPr>
          <a:lstStyle>
            <a:lvl1pPr marL="87313" indent="-87313"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buFontTx/>
              <a:buChar char="•"/>
            </a:pPr>
            <a:r>
              <a:rPr lang="fr-CD" sz="1800" b="1">
                <a:latin typeface="Franklin Gothic Book" charset="0"/>
              </a:rPr>
              <a:t>Le préposé à l’Identification n’a pas vérifié l’encre indélébile</a:t>
            </a:r>
          </a:p>
          <a:p>
            <a:pPr eaLnBrk="1" hangingPunct="1">
              <a:buFontTx/>
              <a:buChar char="•"/>
            </a:pPr>
            <a:r>
              <a:rPr lang="fr-CD" sz="1800" b="1">
                <a:latin typeface="Franklin Gothic Book" charset="0"/>
              </a:rPr>
              <a:t>Lors du précédent enrôlement l’électeur n’a pas été ou pas correctement marqué à l’encre indélébile </a:t>
            </a:r>
          </a:p>
        </p:txBody>
      </p:sp>
      <p:sp>
        <p:nvSpPr>
          <p:cNvPr id="53260" name="Text Box 22"/>
          <p:cNvSpPr txBox="1">
            <a:spLocks noChangeArrowheads="1"/>
          </p:cNvSpPr>
          <p:nvPr/>
        </p:nvSpPr>
        <p:spPr bwMode="auto">
          <a:xfrm>
            <a:off x="76200" y="1428750"/>
            <a:ext cx="38465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Au niveau du 1er Préposé à l’Identification</a:t>
            </a:r>
          </a:p>
        </p:txBody>
      </p:sp>
      <p:sp>
        <p:nvSpPr>
          <p:cNvPr id="53261" name="Text Box 23"/>
          <p:cNvSpPr txBox="1">
            <a:spLocks noChangeArrowheads="1"/>
          </p:cNvSpPr>
          <p:nvPr/>
        </p:nvSpPr>
        <p:spPr bwMode="auto">
          <a:xfrm>
            <a:off x="73025" y="4162425"/>
            <a:ext cx="28860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Au niveau l’Opérateur de Saisie</a:t>
            </a:r>
          </a:p>
        </p:txBody>
      </p:sp>
      <p:sp>
        <p:nvSpPr>
          <p:cNvPr id="53262" name="Text Box 24"/>
          <p:cNvSpPr txBox="1">
            <a:spLocks noChangeArrowheads="1"/>
          </p:cNvSpPr>
          <p:nvPr/>
        </p:nvSpPr>
        <p:spPr bwMode="auto">
          <a:xfrm>
            <a:off x="73025" y="5162550"/>
            <a:ext cx="2667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Au niveau du Président du CI</a:t>
            </a:r>
          </a:p>
        </p:txBody>
      </p:sp>
      <p:sp>
        <p:nvSpPr>
          <p:cNvPr id="53263" name="Text Box 30"/>
          <p:cNvSpPr txBox="1">
            <a:spLocks noChangeArrowheads="1"/>
          </p:cNvSpPr>
          <p:nvPr/>
        </p:nvSpPr>
        <p:spPr bwMode="auto">
          <a:xfrm>
            <a:off x="5100638" y="3219450"/>
            <a:ext cx="38290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spAutoFit/>
          </a:bodyPr>
          <a:lstStyle>
            <a:lvl1pPr marL="87313" indent="-87313"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buFontTx/>
              <a:buChar char="•"/>
            </a:pPr>
            <a:r>
              <a:rPr lang="fr-CD" sz="1800" b="1">
                <a:latin typeface="Franklin Gothic Book" charset="0"/>
              </a:rPr>
              <a:t>Le préposé à l’Identification a rempli plusieurs fiches d’identification pour un électeur</a:t>
            </a:r>
          </a:p>
        </p:txBody>
      </p:sp>
      <p:sp>
        <p:nvSpPr>
          <p:cNvPr id="53264" name="Text Box 31"/>
          <p:cNvSpPr txBox="1">
            <a:spLocks noChangeArrowheads="1"/>
          </p:cNvSpPr>
          <p:nvPr/>
        </p:nvSpPr>
        <p:spPr bwMode="auto">
          <a:xfrm>
            <a:off x="5143500" y="4173538"/>
            <a:ext cx="3714750"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435" tIns="43717" rIns="87435" bIns="43717">
            <a:spAutoFit/>
          </a:bodyPr>
          <a:lstStyle>
            <a:lvl1pPr marL="174625" indent="-174625"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buFontTx/>
              <a:buChar char="•"/>
            </a:pPr>
            <a:r>
              <a:rPr lang="fr-CD" sz="1800" b="1">
                <a:latin typeface="Franklin Gothic Book" charset="0"/>
              </a:rPr>
              <a:t>L’opérateur de saisie a utilisé différents doigts d’un électeur pour l’enregistrer au lieu des index </a:t>
            </a:r>
          </a:p>
        </p:txBody>
      </p:sp>
      <p:sp>
        <p:nvSpPr>
          <p:cNvPr id="53265" name="Line 33"/>
          <p:cNvSpPr>
            <a:spLocks noChangeShapeType="1"/>
          </p:cNvSpPr>
          <p:nvPr/>
        </p:nvSpPr>
        <p:spPr bwMode="auto">
          <a:xfrm>
            <a:off x="0" y="4171950"/>
            <a:ext cx="9144000"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lIns="87435" tIns="43717" rIns="87435" bIns="43717"/>
          <a:lstStyle/>
          <a:p>
            <a:endParaRPr lang="fr-FR"/>
          </a:p>
        </p:txBody>
      </p:sp>
      <p:sp>
        <p:nvSpPr>
          <p:cNvPr id="53266" name="Line 34"/>
          <p:cNvSpPr>
            <a:spLocks noChangeShapeType="1"/>
          </p:cNvSpPr>
          <p:nvPr/>
        </p:nvSpPr>
        <p:spPr bwMode="auto">
          <a:xfrm flipV="1">
            <a:off x="0" y="5141913"/>
            <a:ext cx="9144000" cy="73025"/>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lIns="87435" tIns="43717" rIns="87435" bIns="43717"/>
          <a:lstStyle/>
          <a:p>
            <a:endParaRPr lang="fr-FR"/>
          </a:p>
        </p:txBody>
      </p:sp>
      <p:sp>
        <p:nvSpPr>
          <p:cNvPr id="53267" name="Text Box 41"/>
          <p:cNvSpPr txBox="1">
            <a:spLocks noChangeArrowheads="1"/>
          </p:cNvSpPr>
          <p:nvPr/>
        </p:nvSpPr>
        <p:spPr bwMode="auto">
          <a:xfrm>
            <a:off x="434975" y="1000125"/>
            <a:ext cx="2903538" cy="338138"/>
          </a:xfrm>
          <a:prstGeom prst="rect">
            <a:avLst/>
          </a:prstGeom>
          <a:solidFill>
            <a:srgbClr val="FFFF00"/>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r>
              <a:rPr lang="fr-CD" sz="1600" b="1">
                <a:latin typeface="Franklin Gothic Book" charset="0"/>
              </a:rPr>
              <a:t>NIVEAUX DE CONTROLE</a:t>
            </a:r>
          </a:p>
        </p:txBody>
      </p:sp>
      <p:sp>
        <p:nvSpPr>
          <p:cNvPr id="53268" name="Text Box 42"/>
          <p:cNvSpPr txBox="1">
            <a:spLocks noChangeArrowheads="1"/>
          </p:cNvSpPr>
          <p:nvPr/>
        </p:nvSpPr>
        <p:spPr bwMode="auto">
          <a:xfrm>
            <a:off x="5286375" y="1066800"/>
            <a:ext cx="2974975" cy="307975"/>
          </a:xfrm>
          <a:prstGeom prst="rect">
            <a:avLst/>
          </a:prstGeom>
          <a:solidFill>
            <a:srgbClr val="FFFF99"/>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r>
              <a:rPr lang="fr-CD" sz="1400" b="1">
                <a:latin typeface="Franklin Gothic Book" charset="0"/>
              </a:rPr>
              <a:t>CONDITIONS DE  NON OPERABILITE</a:t>
            </a:r>
          </a:p>
        </p:txBody>
      </p:sp>
      <p:sp>
        <p:nvSpPr>
          <p:cNvPr id="53269" name="Text Box 45"/>
          <p:cNvSpPr txBox="1">
            <a:spLocks noChangeArrowheads="1"/>
          </p:cNvSpPr>
          <p:nvPr/>
        </p:nvSpPr>
        <p:spPr bwMode="auto">
          <a:xfrm>
            <a:off x="5072063" y="5462588"/>
            <a:ext cx="3929062"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435" tIns="43717" rIns="87435" bIns="43717">
            <a:spAutoFit/>
          </a:bodyPr>
          <a:lstStyle>
            <a:lvl1pPr marL="174625" indent="-174625"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buFontTx/>
              <a:buChar char="•"/>
            </a:pPr>
            <a:r>
              <a:rPr lang="en-US" sz="1800" b="1">
                <a:latin typeface="Franklin Gothic Book" charset="0"/>
              </a:rPr>
              <a:t>Le </a:t>
            </a:r>
            <a:r>
              <a:rPr lang="fr-FR" sz="1800" b="1">
                <a:latin typeface="Franklin Gothic Book" charset="0"/>
              </a:rPr>
              <a:t>Président</a:t>
            </a:r>
            <a:r>
              <a:rPr lang="en-US" sz="1800" b="1">
                <a:latin typeface="Franklin Gothic Book" charset="0"/>
              </a:rPr>
              <a:t> </a:t>
            </a:r>
            <a:r>
              <a:rPr lang="fr-FR" sz="1800" b="1">
                <a:latin typeface="Franklin Gothic Book" charset="0"/>
              </a:rPr>
              <a:t>n</a:t>
            </a:r>
            <a:r>
              <a:rPr lang="ja-JP" altLang="fr-FR" sz="1800" b="1">
                <a:latin typeface="Franklin Gothic Book" charset="0"/>
              </a:rPr>
              <a:t>’</a:t>
            </a:r>
            <a:r>
              <a:rPr lang="fr-FR" sz="1800" b="1">
                <a:latin typeface="Franklin Gothic Book" charset="0"/>
              </a:rPr>
              <a:t>a</a:t>
            </a:r>
            <a:r>
              <a:rPr lang="en-US" sz="1800" b="1">
                <a:latin typeface="Franklin Gothic Book" charset="0"/>
              </a:rPr>
              <a:t> pas </a:t>
            </a:r>
            <a:r>
              <a:rPr lang="fr-FR" sz="1800" b="1">
                <a:latin typeface="Franklin Gothic Book" charset="0"/>
              </a:rPr>
              <a:t>contrôlé</a:t>
            </a:r>
            <a:r>
              <a:rPr lang="en-US" sz="1800" b="1">
                <a:latin typeface="Franklin Gothic Book" charset="0"/>
              </a:rPr>
              <a:t> la carte </a:t>
            </a:r>
            <a:r>
              <a:rPr lang="fr-FR" sz="1800" b="1">
                <a:latin typeface="Franklin Gothic Book" charset="0"/>
              </a:rPr>
              <a:t>d</a:t>
            </a:r>
            <a:r>
              <a:rPr lang="ja-JP" altLang="fr-FR" sz="1800" b="1">
                <a:latin typeface="Franklin Gothic Book" charset="0"/>
              </a:rPr>
              <a:t>’</a:t>
            </a:r>
            <a:r>
              <a:rPr lang="fr-FR" sz="1800" b="1">
                <a:latin typeface="Franklin Gothic Book" charset="0"/>
              </a:rPr>
              <a:t>électeur</a:t>
            </a:r>
            <a:r>
              <a:rPr lang="en-US" sz="1800" b="1">
                <a:latin typeface="Franklin Gothic Book" charset="0"/>
              </a:rPr>
              <a:t> en rapport avec la fiche </a:t>
            </a:r>
            <a:r>
              <a:rPr lang="fr-FR" sz="1800" b="1">
                <a:latin typeface="Franklin Gothic Book" charset="0"/>
              </a:rPr>
              <a:t>d</a:t>
            </a:r>
            <a:r>
              <a:rPr lang="ja-JP" altLang="fr-FR" sz="1800" b="1">
                <a:latin typeface="Franklin Gothic Book" charset="0"/>
              </a:rPr>
              <a:t>’</a:t>
            </a:r>
            <a:r>
              <a:rPr lang="fr-FR" sz="1800" b="1">
                <a:latin typeface="Franklin Gothic Book" charset="0"/>
              </a:rPr>
              <a:t>inscription</a:t>
            </a:r>
            <a:r>
              <a:rPr lang="en-US" sz="1800" b="1">
                <a:latin typeface="Franklin Gothic Book" charset="0"/>
              </a:rPr>
              <a:t> </a:t>
            </a:r>
            <a:endParaRPr lang="fr-CD" sz="1800" b="1">
              <a:latin typeface="Franklin Gothic Book" charset="0"/>
            </a:endParaRPr>
          </a:p>
        </p:txBody>
      </p:sp>
    </p:spTree>
    <p:extLst>
      <p:ext uri="{BB962C8B-B14F-4D97-AF65-F5344CB8AC3E}">
        <p14:creationId xmlns:p14="http://schemas.microsoft.com/office/powerpoint/2010/main" val="231166382"/>
      </p:ext>
    </p:extLst>
  </p:cSld>
  <p:clrMapOvr>
    <a:masterClrMapping/>
  </p:clrMapOvr>
  <p:transition xmlns:p14="http://schemas.microsoft.com/office/powerpoint/2010/main">
    <p:push dir="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Oval 13"/>
          <p:cNvSpPr>
            <a:spLocks noChangeArrowheads="1"/>
          </p:cNvSpPr>
          <p:nvPr/>
        </p:nvSpPr>
        <p:spPr bwMode="auto">
          <a:xfrm>
            <a:off x="492125" y="1851025"/>
            <a:ext cx="306388" cy="304800"/>
          </a:xfrm>
          <a:prstGeom prst="ellipse">
            <a:avLst/>
          </a:prstGeom>
          <a:solidFill>
            <a:srgbClr val="FFFF99"/>
          </a:solidFill>
          <a:ln w="9525">
            <a:solidFill>
              <a:schemeClr val="tx1"/>
            </a:solidFill>
            <a:round/>
            <a:headEnd/>
            <a:tailEnd/>
          </a:ln>
        </p:spPr>
        <p:txBody>
          <a:bodyPr wrap="none" lIns="91431" tIns="45715" rIns="91431" bIns="45715" anchor="ctr"/>
          <a:lstStyle/>
          <a:p>
            <a:pPr algn="ctr" defTabSz="912813"/>
            <a:r>
              <a:rPr lang="fr-CD" sz="1600">
                <a:latin typeface="Franklin Gothic Book" charset="0"/>
              </a:rPr>
              <a:t>5</a:t>
            </a:r>
          </a:p>
        </p:txBody>
      </p:sp>
      <p:sp>
        <p:nvSpPr>
          <p:cNvPr id="54275" name="Text Box 14"/>
          <p:cNvSpPr txBox="1">
            <a:spLocks noChangeArrowheads="1"/>
          </p:cNvSpPr>
          <p:nvPr/>
        </p:nvSpPr>
        <p:spPr bwMode="auto">
          <a:xfrm>
            <a:off x="942975" y="1866900"/>
            <a:ext cx="3128963" cy="584200"/>
          </a:xfrm>
          <a:prstGeom prst="rect">
            <a:avLst/>
          </a:prstGeom>
          <a:solidFill>
            <a:srgbClr val="FFFF99"/>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Le contrôle par le Préposé Polyvalent à l’Identification</a:t>
            </a:r>
          </a:p>
        </p:txBody>
      </p:sp>
      <p:sp>
        <p:nvSpPr>
          <p:cNvPr id="54276" name="Oval 15"/>
          <p:cNvSpPr>
            <a:spLocks noChangeArrowheads="1"/>
          </p:cNvSpPr>
          <p:nvPr/>
        </p:nvSpPr>
        <p:spPr bwMode="auto">
          <a:xfrm>
            <a:off x="492125" y="3249613"/>
            <a:ext cx="306388" cy="304800"/>
          </a:xfrm>
          <a:prstGeom prst="ellipse">
            <a:avLst/>
          </a:prstGeom>
          <a:solidFill>
            <a:schemeClr val="accent1"/>
          </a:solidFill>
          <a:ln w="9525">
            <a:solidFill>
              <a:schemeClr val="tx1"/>
            </a:solidFill>
            <a:round/>
            <a:headEnd/>
            <a:tailEnd/>
          </a:ln>
        </p:spPr>
        <p:txBody>
          <a:bodyPr wrap="none" lIns="91431" tIns="45715" rIns="91431" bIns="45715" anchor="ctr"/>
          <a:lstStyle/>
          <a:p>
            <a:pPr algn="ctr" defTabSz="912813"/>
            <a:r>
              <a:rPr lang="fr-CD" sz="1600">
                <a:latin typeface="Franklin Gothic Book" charset="0"/>
              </a:rPr>
              <a:t>6</a:t>
            </a:r>
          </a:p>
        </p:txBody>
      </p:sp>
      <p:sp>
        <p:nvSpPr>
          <p:cNvPr id="54277" name="Text Box 16"/>
          <p:cNvSpPr txBox="1">
            <a:spLocks noChangeArrowheads="1"/>
          </p:cNvSpPr>
          <p:nvPr/>
        </p:nvSpPr>
        <p:spPr bwMode="auto">
          <a:xfrm>
            <a:off x="914400" y="3244850"/>
            <a:ext cx="3157538" cy="584200"/>
          </a:xfrm>
          <a:prstGeom prst="rect">
            <a:avLst/>
          </a:prstGeom>
          <a:solidFill>
            <a:srgbClr val="FFCC99"/>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La liste des électeurs inscrits affichée chaque jour</a:t>
            </a:r>
          </a:p>
        </p:txBody>
      </p:sp>
      <p:sp>
        <p:nvSpPr>
          <p:cNvPr id="54278" name="Oval 17"/>
          <p:cNvSpPr>
            <a:spLocks noChangeArrowheads="1"/>
          </p:cNvSpPr>
          <p:nvPr/>
        </p:nvSpPr>
        <p:spPr bwMode="auto">
          <a:xfrm>
            <a:off x="492125" y="5854700"/>
            <a:ext cx="306388" cy="303213"/>
          </a:xfrm>
          <a:prstGeom prst="ellipse">
            <a:avLst/>
          </a:prstGeom>
          <a:solidFill>
            <a:schemeClr val="accent1"/>
          </a:solidFill>
          <a:ln w="9525">
            <a:solidFill>
              <a:schemeClr val="tx1"/>
            </a:solidFill>
            <a:round/>
            <a:headEnd/>
            <a:tailEnd/>
          </a:ln>
        </p:spPr>
        <p:txBody>
          <a:bodyPr wrap="none" lIns="91431" tIns="45715" rIns="91431" bIns="45715" anchor="ctr"/>
          <a:lstStyle/>
          <a:p>
            <a:pPr algn="ctr" defTabSz="912813"/>
            <a:r>
              <a:rPr lang="fr-CD" sz="1600">
                <a:latin typeface="Franklin Gothic Book" charset="0"/>
              </a:rPr>
              <a:t>8</a:t>
            </a:r>
          </a:p>
        </p:txBody>
      </p:sp>
      <p:sp>
        <p:nvSpPr>
          <p:cNvPr id="54279" name="Text Box 18"/>
          <p:cNvSpPr txBox="1">
            <a:spLocks noChangeArrowheads="1"/>
          </p:cNvSpPr>
          <p:nvPr/>
        </p:nvSpPr>
        <p:spPr bwMode="auto">
          <a:xfrm>
            <a:off x="973138" y="5911850"/>
            <a:ext cx="3098800" cy="830263"/>
          </a:xfrm>
          <a:prstGeom prst="rect">
            <a:avLst/>
          </a:prstGeom>
          <a:solidFill>
            <a:srgbClr val="FFCC00"/>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L’analyse des données au niveau </a:t>
            </a:r>
          </a:p>
          <a:p>
            <a:pPr eaLnBrk="1" hangingPunct="1"/>
            <a:r>
              <a:rPr lang="fr-CD" sz="1600" b="1">
                <a:latin typeface="Franklin Gothic Book" charset="0"/>
              </a:rPr>
              <a:t>du Centre National de Traitement (Tracage des doublons)</a:t>
            </a:r>
          </a:p>
        </p:txBody>
      </p:sp>
      <p:sp>
        <p:nvSpPr>
          <p:cNvPr id="54280" name="Oval 19"/>
          <p:cNvSpPr>
            <a:spLocks noChangeArrowheads="1"/>
          </p:cNvSpPr>
          <p:nvPr/>
        </p:nvSpPr>
        <p:spPr bwMode="auto">
          <a:xfrm>
            <a:off x="428625" y="4524375"/>
            <a:ext cx="304800" cy="304800"/>
          </a:xfrm>
          <a:prstGeom prst="ellipse">
            <a:avLst/>
          </a:prstGeom>
          <a:solidFill>
            <a:schemeClr val="accent1"/>
          </a:solidFill>
          <a:ln w="9525">
            <a:solidFill>
              <a:schemeClr val="tx1"/>
            </a:solidFill>
            <a:round/>
            <a:headEnd/>
            <a:tailEnd/>
          </a:ln>
        </p:spPr>
        <p:txBody>
          <a:bodyPr wrap="none" lIns="91431" tIns="45715" rIns="91431" bIns="45715" anchor="ctr"/>
          <a:lstStyle/>
          <a:p>
            <a:pPr algn="ctr" defTabSz="912813"/>
            <a:r>
              <a:rPr lang="fr-CD" sz="1600">
                <a:latin typeface="Franklin Gothic Book" charset="0"/>
              </a:rPr>
              <a:t>7</a:t>
            </a:r>
          </a:p>
        </p:txBody>
      </p:sp>
      <p:sp>
        <p:nvSpPr>
          <p:cNvPr id="54281" name="Text Box 20"/>
          <p:cNvSpPr txBox="1">
            <a:spLocks noChangeArrowheads="1"/>
          </p:cNvSpPr>
          <p:nvPr/>
        </p:nvSpPr>
        <p:spPr bwMode="auto">
          <a:xfrm>
            <a:off x="960438" y="4543425"/>
            <a:ext cx="3111500" cy="585788"/>
          </a:xfrm>
          <a:prstGeom prst="rect">
            <a:avLst/>
          </a:prstGeom>
          <a:solidFill>
            <a:srgbClr val="FFFF00"/>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Le contrôle et la supervision technique des opérations</a:t>
            </a:r>
          </a:p>
        </p:txBody>
      </p:sp>
      <p:sp>
        <p:nvSpPr>
          <p:cNvPr id="54282" name="Text Box 25"/>
          <p:cNvSpPr txBox="1">
            <a:spLocks noChangeArrowheads="1"/>
          </p:cNvSpPr>
          <p:nvPr/>
        </p:nvSpPr>
        <p:spPr bwMode="auto">
          <a:xfrm>
            <a:off x="73025" y="1509713"/>
            <a:ext cx="30400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Au niveau du Préposé Polyvalent </a:t>
            </a:r>
          </a:p>
        </p:txBody>
      </p:sp>
      <p:sp>
        <p:nvSpPr>
          <p:cNvPr id="54283" name="Text Box 26"/>
          <p:cNvSpPr txBox="1">
            <a:spLocks noChangeArrowheads="1"/>
          </p:cNvSpPr>
          <p:nvPr/>
        </p:nvSpPr>
        <p:spPr bwMode="auto">
          <a:xfrm>
            <a:off x="73025" y="2686050"/>
            <a:ext cx="47132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Au niveau de la Population, des Témoins des Partis Politiques et des Observateurs</a:t>
            </a:r>
          </a:p>
        </p:txBody>
      </p:sp>
      <p:sp>
        <p:nvSpPr>
          <p:cNvPr id="54284" name="Text Box 27"/>
          <p:cNvSpPr txBox="1">
            <a:spLocks noChangeArrowheads="1"/>
          </p:cNvSpPr>
          <p:nvPr/>
        </p:nvSpPr>
        <p:spPr bwMode="auto">
          <a:xfrm>
            <a:off x="73025" y="4043363"/>
            <a:ext cx="342741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Au niveau de la supervision par la CEI</a:t>
            </a:r>
          </a:p>
        </p:txBody>
      </p:sp>
      <p:sp>
        <p:nvSpPr>
          <p:cNvPr id="54285" name="Line 36"/>
          <p:cNvSpPr>
            <a:spLocks noChangeShapeType="1"/>
          </p:cNvSpPr>
          <p:nvPr/>
        </p:nvSpPr>
        <p:spPr bwMode="auto">
          <a:xfrm>
            <a:off x="0" y="2614613"/>
            <a:ext cx="9144000"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lIns="87435" tIns="43717" rIns="87435" bIns="43717"/>
          <a:lstStyle/>
          <a:p>
            <a:endParaRPr lang="fr-FR"/>
          </a:p>
        </p:txBody>
      </p:sp>
      <p:sp>
        <p:nvSpPr>
          <p:cNvPr id="54286" name="Line 37"/>
          <p:cNvSpPr>
            <a:spLocks noChangeShapeType="1"/>
          </p:cNvSpPr>
          <p:nvPr/>
        </p:nvSpPr>
        <p:spPr bwMode="auto">
          <a:xfrm>
            <a:off x="0" y="3862388"/>
            <a:ext cx="9144000"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lIns="87435" tIns="43717" rIns="87435" bIns="43717"/>
          <a:lstStyle/>
          <a:p>
            <a:endParaRPr lang="fr-FR"/>
          </a:p>
        </p:txBody>
      </p:sp>
      <p:sp>
        <p:nvSpPr>
          <p:cNvPr id="54287" name="Text Box 38"/>
          <p:cNvSpPr txBox="1">
            <a:spLocks noChangeArrowheads="1"/>
          </p:cNvSpPr>
          <p:nvPr/>
        </p:nvSpPr>
        <p:spPr bwMode="auto">
          <a:xfrm>
            <a:off x="73025" y="5543550"/>
            <a:ext cx="17827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Au niveau national</a:t>
            </a:r>
          </a:p>
        </p:txBody>
      </p:sp>
      <p:sp>
        <p:nvSpPr>
          <p:cNvPr id="54288" name="Line 39"/>
          <p:cNvSpPr>
            <a:spLocks noChangeShapeType="1"/>
          </p:cNvSpPr>
          <p:nvPr/>
        </p:nvSpPr>
        <p:spPr bwMode="auto">
          <a:xfrm>
            <a:off x="0" y="5194300"/>
            <a:ext cx="9144000"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lIns="87435" tIns="43717" rIns="87435" bIns="43717"/>
          <a:lstStyle/>
          <a:p>
            <a:endParaRPr lang="fr-FR"/>
          </a:p>
        </p:txBody>
      </p:sp>
      <p:sp>
        <p:nvSpPr>
          <p:cNvPr id="54289" name="Text Box 43"/>
          <p:cNvSpPr txBox="1">
            <a:spLocks noChangeArrowheads="1"/>
          </p:cNvSpPr>
          <p:nvPr/>
        </p:nvSpPr>
        <p:spPr bwMode="auto">
          <a:xfrm>
            <a:off x="4786313" y="2832100"/>
            <a:ext cx="4140200"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435" tIns="43717" rIns="87435" bIns="43717">
            <a:spAutoFit/>
          </a:bodyPr>
          <a:lstStyle>
            <a:lvl1pPr marL="174625" indent="-174625"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buFontTx/>
              <a:buChar char="•"/>
            </a:pPr>
            <a:r>
              <a:rPr lang="fr-CD" sz="1600" b="1">
                <a:latin typeface="Franklin Gothic Book" charset="0"/>
              </a:rPr>
              <a:t>Les listes des électeurs ne sont pas affichées</a:t>
            </a:r>
          </a:p>
          <a:p>
            <a:pPr algn="just" eaLnBrk="1" hangingPunct="1">
              <a:buFontTx/>
              <a:buChar char="•"/>
            </a:pPr>
            <a:r>
              <a:rPr lang="en-US" sz="1600" b="1">
                <a:latin typeface="Franklin Gothic Book" charset="0"/>
              </a:rPr>
              <a:t>Les listes des électeurs affichées ne sont pas consultées</a:t>
            </a:r>
            <a:endParaRPr lang="fr-CD" sz="1600" b="1">
              <a:latin typeface="Franklin Gothic Book" charset="0"/>
            </a:endParaRPr>
          </a:p>
        </p:txBody>
      </p:sp>
      <p:sp>
        <p:nvSpPr>
          <p:cNvPr id="54290" name="Text Box 46"/>
          <p:cNvSpPr txBox="1">
            <a:spLocks noChangeArrowheads="1"/>
          </p:cNvSpPr>
          <p:nvPr/>
        </p:nvSpPr>
        <p:spPr bwMode="auto">
          <a:xfrm>
            <a:off x="4786313" y="1787525"/>
            <a:ext cx="4214812"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435" tIns="43717" rIns="87435" bIns="43717">
            <a:spAutoFit/>
          </a:bodyPr>
          <a:lstStyle>
            <a:lvl1pPr marL="174625" indent="-174625"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just" eaLnBrk="1" hangingPunct="1">
              <a:buFontTx/>
              <a:buChar char="•"/>
            </a:pPr>
            <a:r>
              <a:rPr lang="en-US" sz="1600" b="1">
                <a:latin typeface="Franklin Gothic Book" charset="0"/>
              </a:rPr>
              <a:t>Le </a:t>
            </a:r>
            <a:r>
              <a:rPr lang="fr-FR" sz="1600" b="1">
                <a:latin typeface="Franklin Gothic Book" charset="0"/>
              </a:rPr>
              <a:t>Préposé</a:t>
            </a:r>
            <a:r>
              <a:rPr lang="en-US" sz="1600" b="1">
                <a:latin typeface="Franklin Gothic Book" charset="0"/>
              </a:rPr>
              <a:t> n’a pas contrôlé </a:t>
            </a:r>
          </a:p>
          <a:p>
            <a:pPr algn="just" eaLnBrk="1" hangingPunct="1">
              <a:buFontTx/>
              <a:buChar char="•"/>
            </a:pPr>
            <a:r>
              <a:rPr lang="en-US" sz="1600" b="1">
                <a:latin typeface="Franklin Gothic Book" charset="0"/>
              </a:rPr>
              <a:t>Le Préposé n’a pas mis ou mal mis l’encre indélébile </a:t>
            </a:r>
            <a:endParaRPr lang="fr-CD" sz="1600" b="1">
              <a:latin typeface="Franklin Gothic Book" charset="0"/>
            </a:endParaRPr>
          </a:p>
        </p:txBody>
      </p:sp>
      <p:sp>
        <p:nvSpPr>
          <p:cNvPr id="54291" name="Text Box 47"/>
          <p:cNvSpPr txBox="1">
            <a:spLocks noChangeArrowheads="1"/>
          </p:cNvSpPr>
          <p:nvPr/>
        </p:nvSpPr>
        <p:spPr bwMode="auto">
          <a:xfrm>
            <a:off x="4714875" y="4359275"/>
            <a:ext cx="421163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435" tIns="43717" rIns="87435" bIns="43717">
            <a:spAutoFit/>
          </a:bodyPr>
          <a:lstStyle>
            <a:lvl1pPr marL="174625" indent="-174625"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just" eaLnBrk="1" hangingPunct="1">
              <a:buFontTx/>
              <a:buChar char="•"/>
            </a:pPr>
            <a:r>
              <a:rPr lang="fr-CD" sz="1600" b="1">
                <a:latin typeface="Franklin Gothic Book" charset="0"/>
              </a:rPr>
              <a:t>Les superviseurs n’ont pas fait les vérifications nécessaires</a:t>
            </a:r>
          </a:p>
        </p:txBody>
      </p:sp>
      <p:sp>
        <p:nvSpPr>
          <p:cNvPr id="54292" name="Text Box 48"/>
          <p:cNvSpPr txBox="1">
            <a:spLocks noChangeArrowheads="1"/>
          </p:cNvSpPr>
          <p:nvPr/>
        </p:nvSpPr>
        <p:spPr bwMode="auto">
          <a:xfrm>
            <a:off x="4643438" y="5821363"/>
            <a:ext cx="43561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435" tIns="43717" rIns="87435" bIns="43717">
            <a:spAutoFit/>
          </a:bodyPr>
          <a:lstStyle>
            <a:lvl1pPr marL="174625" indent="-174625"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just" eaLnBrk="1" hangingPunct="1">
              <a:buFontTx/>
              <a:buChar char="•"/>
            </a:pPr>
            <a:r>
              <a:rPr lang="fr-CD" sz="1600" b="1">
                <a:latin typeface="Franklin Gothic Book" charset="0"/>
              </a:rPr>
              <a:t>Les données sur les électeurs ne sont pas analysées au niveau national</a:t>
            </a:r>
          </a:p>
        </p:txBody>
      </p:sp>
      <p:sp>
        <p:nvSpPr>
          <p:cNvPr id="43" name="Rectangle 2"/>
          <p:cNvSpPr txBox="1">
            <a:spLocks noChangeArrowheads="1"/>
          </p:cNvSpPr>
          <p:nvPr/>
        </p:nvSpPr>
        <p:spPr>
          <a:xfrm>
            <a:off x="0" y="0"/>
            <a:ext cx="9144000" cy="692696"/>
          </a:xfrm>
          <a:prstGeom prst="rect">
            <a:avLst/>
          </a:prstGeom>
        </p:spPr>
        <p:txBody>
          <a:bodyPr anchor="ctr">
            <a:normAutofit fontScale="60000" lnSpcReduction="20000"/>
          </a:bodyPr>
          <a:lstStyle/>
          <a:p>
            <a:pPr fontAlgn="auto">
              <a:spcAft>
                <a:spcPts val="0"/>
              </a:spcAft>
              <a:defRPr/>
            </a:pPr>
            <a:r>
              <a:rPr lang="fr-CD" sz="3200" cap="all" dirty="0">
                <a:solidFill>
                  <a:schemeClr val="accent3">
                    <a:lumMod val="75000"/>
                  </a:schemeClr>
                </a:solidFill>
                <a:effectLst>
                  <a:reflection blurRad="12700" stA="48000" endA="300" endPos="55000" dir="5400000" sy="-90000" algn="bl" rotWithShape="0"/>
                </a:effectLst>
                <a:latin typeface="AR CENA" pitchFamily="2" charset="0"/>
                <a:ea typeface="+mj-ea"/>
                <a:cs typeface="+mj-cs"/>
              </a:rPr>
              <a:t/>
            </a:r>
            <a:br>
              <a:rPr lang="fr-CD" sz="3200" cap="all" dirty="0">
                <a:solidFill>
                  <a:schemeClr val="accent3">
                    <a:lumMod val="75000"/>
                  </a:schemeClr>
                </a:solidFill>
                <a:effectLst>
                  <a:reflection blurRad="12700" stA="48000" endA="300" endPos="55000" dir="5400000" sy="-90000" algn="bl" rotWithShape="0"/>
                </a:effectLst>
                <a:latin typeface="AR CENA" pitchFamily="2" charset="0"/>
                <a:ea typeface="+mj-ea"/>
                <a:cs typeface="+mj-cs"/>
              </a:rPr>
            </a:br>
            <a:r>
              <a:rPr lang="fr-CD" sz="3200" cap="all" dirty="0">
                <a:solidFill>
                  <a:schemeClr val="accent3">
                    <a:lumMod val="75000"/>
                  </a:schemeClr>
                </a:solidFill>
                <a:effectLst>
                  <a:reflection blurRad="12700" stA="48000" endA="300" endPos="55000" dir="5400000" sy="-90000" algn="bl" rotWithShape="0"/>
                </a:effectLst>
                <a:latin typeface="AR CENA" pitchFamily="2" charset="0"/>
                <a:ea typeface="+mj-ea"/>
                <a:cs typeface="+mj-cs"/>
              </a:rPr>
              <a:t> INTEGRITE DU SYSTÈME D’INSCRIPTION DES ELECTEURS (suite)</a:t>
            </a:r>
          </a:p>
        </p:txBody>
      </p:sp>
      <p:sp>
        <p:nvSpPr>
          <p:cNvPr id="89110" name="Text Box 42"/>
          <p:cNvSpPr txBox="1">
            <a:spLocks noChangeArrowheads="1"/>
          </p:cNvSpPr>
          <p:nvPr/>
        </p:nvSpPr>
        <p:spPr bwMode="auto">
          <a:xfrm>
            <a:off x="5643563" y="1113681"/>
            <a:ext cx="2974975" cy="307975"/>
          </a:xfrm>
          <a:prstGeom prst="rect">
            <a:avLst/>
          </a:prstGeom>
          <a:solidFill>
            <a:srgbClr val="FFFF99"/>
          </a:solidFill>
          <a:ln w="9525" algn="ctr">
            <a:solidFill>
              <a:schemeClr val="tx1"/>
            </a:solidFill>
            <a:miter lim="800000"/>
            <a:headEnd/>
            <a:tailEnd/>
          </a:ln>
          <a:scene3d>
            <a:camera prst="orthographicFront"/>
            <a:lightRig rig="threePt" dir="t"/>
          </a:scene3d>
          <a:sp3d>
            <a:bevelT/>
          </a:sp3d>
        </p:spPr>
        <p:txBody>
          <a:bodyPr lIns="91431" tIns="45715" rIns="91431" bIns="45715">
            <a:spAutoFit/>
          </a:bodyPr>
          <a:lstStyle/>
          <a:p>
            <a:pPr algn="ctr" defTabSz="912813" fontAlgn="auto">
              <a:spcBef>
                <a:spcPts val="0"/>
              </a:spcBef>
              <a:spcAft>
                <a:spcPts val="0"/>
              </a:spcAft>
              <a:defRPr/>
            </a:pPr>
            <a:r>
              <a:rPr lang="fr-CD" sz="1400" b="1">
                <a:latin typeface="Franklin Gothic Book" pitchFamily="34" charset="0"/>
                <a:ea typeface="+mn-ea"/>
                <a:cs typeface="+mn-cs"/>
              </a:rPr>
              <a:t>CONDITIONS DE  NON OPERABILITE</a:t>
            </a:r>
          </a:p>
        </p:txBody>
      </p:sp>
      <p:sp>
        <p:nvSpPr>
          <p:cNvPr id="89111" name="Text Box 41"/>
          <p:cNvSpPr txBox="1">
            <a:spLocks noChangeArrowheads="1"/>
          </p:cNvSpPr>
          <p:nvPr/>
        </p:nvSpPr>
        <p:spPr bwMode="auto">
          <a:xfrm>
            <a:off x="987425" y="1132731"/>
            <a:ext cx="3084513" cy="338137"/>
          </a:xfrm>
          <a:prstGeom prst="rect">
            <a:avLst/>
          </a:prstGeom>
          <a:solidFill>
            <a:srgbClr val="FFFF00"/>
          </a:solidFill>
          <a:ln w="9525" algn="ctr">
            <a:solidFill>
              <a:schemeClr val="tx1"/>
            </a:solidFill>
            <a:miter lim="800000"/>
            <a:headEnd/>
            <a:tailEnd/>
          </a:ln>
          <a:scene3d>
            <a:camera prst="orthographicFront"/>
            <a:lightRig rig="threePt" dir="t"/>
          </a:scene3d>
          <a:sp3d>
            <a:bevelT/>
          </a:sp3d>
        </p:spPr>
        <p:txBody>
          <a:bodyPr lIns="91431" tIns="45715" rIns="91431" bIns="45715">
            <a:spAutoFit/>
          </a:bodyPr>
          <a:lstStyle/>
          <a:p>
            <a:pPr algn="ctr" defTabSz="912813" fontAlgn="auto">
              <a:spcBef>
                <a:spcPts val="0"/>
              </a:spcBef>
              <a:spcAft>
                <a:spcPts val="0"/>
              </a:spcAft>
              <a:defRPr/>
            </a:pPr>
            <a:r>
              <a:rPr lang="fr-CD" sz="1600" b="1">
                <a:latin typeface="Franklin Gothic Book" pitchFamily="34" charset="0"/>
                <a:ea typeface="+mn-ea"/>
                <a:cs typeface="+mn-cs"/>
              </a:rPr>
              <a:t>NIVEAUX DE CONTROLE</a:t>
            </a:r>
          </a:p>
        </p:txBody>
      </p:sp>
    </p:spTree>
    <p:extLst>
      <p:ext uri="{BB962C8B-B14F-4D97-AF65-F5344CB8AC3E}">
        <p14:creationId xmlns:p14="http://schemas.microsoft.com/office/powerpoint/2010/main" val="4282757824"/>
      </p:ext>
    </p:extLst>
  </p:cSld>
  <p:clrMapOvr>
    <a:masterClrMapping/>
  </p:clrMapOvr>
  <p:transition xmlns:p14="http://schemas.microsoft.com/office/powerpoint/2010/main">
    <p:push dir="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Oval 13"/>
          <p:cNvSpPr>
            <a:spLocks noChangeArrowheads="1"/>
          </p:cNvSpPr>
          <p:nvPr/>
        </p:nvSpPr>
        <p:spPr bwMode="auto">
          <a:xfrm>
            <a:off x="285750" y="2928938"/>
            <a:ext cx="304800" cy="303212"/>
          </a:xfrm>
          <a:prstGeom prst="ellipse">
            <a:avLst/>
          </a:prstGeom>
          <a:solidFill>
            <a:srgbClr val="FFFF99"/>
          </a:solidFill>
          <a:ln w="9525">
            <a:solidFill>
              <a:schemeClr val="tx1"/>
            </a:solidFill>
            <a:round/>
            <a:headEnd/>
            <a:tailEnd/>
          </a:ln>
        </p:spPr>
        <p:txBody>
          <a:bodyPr wrap="none" lIns="91431" tIns="45715" rIns="91431" bIns="45715" anchor="ctr"/>
          <a:lstStyle/>
          <a:p>
            <a:pPr algn="ctr" defTabSz="912813"/>
            <a:r>
              <a:rPr lang="fr-CD" sz="1600">
                <a:latin typeface="Franklin Gothic Book" charset="0"/>
              </a:rPr>
              <a:t>1</a:t>
            </a:r>
          </a:p>
        </p:txBody>
      </p:sp>
      <p:sp>
        <p:nvSpPr>
          <p:cNvPr id="55299" name="Text Box 14"/>
          <p:cNvSpPr txBox="1">
            <a:spLocks noChangeArrowheads="1"/>
          </p:cNvSpPr>
          <p:nvPr/>
        </p:nvSpPr>
        <p:spPr bwMode="auto">
          <a:xfrm>
            <a:off x="722313" y="2605088"/>
            <a:ext cx="4921250" cy="1323975"/>
          </a:xfrm>
          <a:prstGeom prst="rect">
            <a:avLst/>
          </a:prstGeom>
          <a:solidFill>
            <a:srgbClr val="FFFF99"/>
          </a:solidFill>
          <a:ln w="9525">
            <a:solidFill>
              <a:schemeClr val="tx1"/>
            </a:solidFill>
            <a:miter lim="800000"/>
            <a:headEnd/>
            <a:tailEnd/>
          </a:ln>
        </p:spPr>
        <p:txBody>
          <a:bodyPr lIns="91431" tIns="45715" rIns="91431" bIns="45715">
            <a:spAutoFit/>
          </a:bodyPr>
          <a:lstStyle>
            <a:lvl1pPr marL="93663" indent="-93663"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buFont typeface="Arial" charset="0"/>
              <a:buChar char="•"/>
            </a:pPr>
            <a:r>
              <a:rPr lang="fr-CD" sz="1600" b="1">
                <a:latin typeface="Franklin Gothic Book" charset="0"/>
              </a:rPr>
              <a:t>Le Président du CI affiche la liste des électeurs tous les jours et reçoit les réclamations et contestations y relatives ;</a:t>
            </a:r>
          </a:p>
          <a:p>
            <a:pPr eaLnBrk="1" hangingPunct="1">
              <a:buFont typeface="Arial" charset="0"/>
              <a:buChar char="•"/>
            </a:pPr>
            <a:r>
              <a:rPr lang="fr-CD" sz="1600" b="1">
                <a:latin typeface="Franklin Gothic Book" charset="0"/>
              </a:rPr>
              <a:t>Avec le concours des autres membres du CI, du CT et autorités locales, il traite les cas enregistrés.</a:t>
            </a:r>
          </a:p>
        </p:txBody>
      </p:sp>
      <p:sp>
        <p:nvSpPr>
          <p:cNvPr id="55300" name="Oval 19"/>
          <p:cNvSpPr>
            <a:spLocks noChangeArrowheads="1"/>
          </p:cNvSpPr>
          <p:nvPr/>
        </p:nvSpPr>
        <p:spPr bwMode="auto">
          <a:xfrm>
            <a:off x="246063" y="5473700"/>
            <a:ext cx="325437" cy="306388"/>
          </a:xfrm>
          <a:prstGeom prst="ellipse">
            <a:avLst/>
          </a:prstGeom>
          <a:solidFill>
            <a:schemeClr val="accent1"/>
          </a:solidFill>
          <a:ln w="9525">
            <a:solidFill>
              <a:schemeClr val="tx1"/>
            </a:solidFill>
            <a:round/>
            <a:headEnd/>
            <a:tailEnd/>
          </a:ln>
        </p:spPr>
        <p:txBody>
          <a:bodyPr wrap="none" lIns="91431" tIns="45715" rIns="91431" bIns="45715" anchor="ctr"/>
          <a:lstStyle/>
          <a:p>
            <a:pPr algn="ctr" defTabSz="912813"/>
            <a:r>
              <a:rPr lang="fr-CD" sz="1600">
                <a:latin typeface="Franklin Gothic Book" charset="0"/>
              </a:rPr>
              <a:t>2</a:t>
            </a:r>
          </a:p>
        </p:txBody>
      </p:sp>
      <p:sp>
        <p:nvSpPr>
          <p:cNvPr id="55301" name="Text Box 20"/>
          <p:cNvSpPr txBox="1">
            <a:spLocks noChangeArrowheads="1"/>
          </p:cNvSpPr>
          <p:nvPr/>
        </p:nvSpPr>
        <p:spPr bwMode="auto">
          <a:xfrm>
            <a:off x="714375" y="4929188"/>
            <a:ext cx="5000625" cy="1323975"/>
          </a:xfrm>
          <a:prstGeom prst="rect">
            <a:avLst/>
          </a:prstGeom>
          <a:solidFill>
            <a:srgbClr val="FFFF00"/>
          </a:solidFill>
          <a:ln w="9525">
            <a:solidFill>
              <a:schemeClr val="tx1"/>
            </a:solidFill>
            <a:miter lim="800000"/>
            <a:headEnd/>
            <a:tailEnd/>
          </a:ln>
        </p:spPr>
        <p:txBody>
          <a:bodyPr lIns="91431" tIns="45715" rIns="91431" bIns="45715">
            <a:spAutoFit/>
          </a:bodyPr>
          <a:lstStyle>
            <a:lvl1pPr marL="93663" indent="-93663"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buFont typeface="Arial" charset="0"/>
              <a:buChar char="•"/>
            </a:pPr>
            <a:r>
              <a:rPr lang="fr-CD" sz="1600" b="1">
                <a:latin typeface="Franklin Gothic Book" charset="0"/>
              </a:rPr>
              <a:t>Le juge statue sur les contestations qui lui sont soumises et communique sa décision à la CEI</a:t>
            </a:r>
          </a:p>
          <a:p>
            <a:pPr algn="just" eaLnBrk="1" hangingPunct="1"/>
            <a:endParaRPr lang="fr-CD" sz="1600" b="1">
              <a:latin typeface="Franklin Gothic Book" charset="0"/>
            </a:endParaRPr>
          </a:p>
          <a:p>
            <a:pPr eaLnBrk="1" hangingPunct="1">
              <a:buFont typeface="Arial" charset="0"/>
              <a:buChar char="•"/>
            </a:pPr>
            <a:r>
              <a:rPr lang="fr-CD" sz="1600" b="1">
                <a:latin typeface="Franklin Gothic Book" charset="0"/>
              </a:rPr>
              <a:t>Il instruit sur les faits infractionnels qui sont portés à sa connaissance par la CEI (cas d’enrôlement multiple)</a:t>
            </a:r>
          </a:p>
        </p:txBody>
      </p:sp>
      <p:sp>
        <p:nvSpPr>
          <p:cNvPr id="55302" name="Text Box 25"/>
          <p:cNvSpPr txBox="1">
            <a:spLocks noChangeArrowheads="1"/>
          </p:cNvSpPr>
          <p:nvPr/>
        </p:nvSpPr>
        <p:spPr bwMode="auto">
          <a:xfrm>
            <a:off x="285750" y="2214563"/>
            <a:ext cx="250348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Au niveau Interne de la CEI</a:t>
            </a:r>
          </a:p>
        </p:txBody>
      </p:sp>
      <p:sp>
        <p:nvSpPr>
          <p:cNvPr id="55303" name="Text Box 27"/>
          <p:cNvSpPr txBox="1">
            <a:spLocks noChangeArrowheads="1"/>
          </p:cNvSpPr>
          <p:nvPr/>
        </p:nvSpPr>
        <p:spPr bwMode="auto">
          <a:xfrm>
            <a:off x="73025" y="4357688"/>
            <a:ext cx="5641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Au niveau des instances judiciaires: Tribunaux de Paix ou Tribunaux coutumiers</a:t>
            </a:r>
          </a:p>
        </p:txBody>
      </p:sp>
      <p:sp>
        <p:nvSpPr>
          <p:cNvPr id="55304" name="Line 37"/>
          <p:cNvSpPr>
            <a:spLocks noChangeShapeType="1"/>
          </p:cNvSpPr>
          <p:nvPr/>
        </p:nvSpPr>
        <p:spPr bwMode="auto">
          <a:xfrm>
            <a:off x="0" y="4286250"/>
            <a:ext cx="9144000"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lIns="87435" tIns="43717" rIns="87435" bIns="43717"/>
          <a:lstStyle/>
          <a:p>
            <a:endParaRPr lang="fr-FR"/>
          </a:p>
        </p:txBody>
      </p:sp>
      <p:sp>
        <p:nvSpPr>
          <p:cNvPr id="55305" name="Text Box 46"/>
          <p:cNvSpPr txBox="1">
            <a:spLocks noChangeArrowheads="1"/>
          </p:cNvSpPr>
          <p:nvPr/>
        </p:nvSpPr>
        <p:spPr bwMode="auto">
          <a:xfrm>
            <a:off x="5786438" y="2736850"/>
            <a:ext cx="3214687"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435" tIns="43717" rIns="87435" bIns="43717">
            <a:spAutoFit/>
          </a:bodyPr>
          <a:lstStyle>
            <a:lvl1pPr marL="174625" indent="-174625"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just" eaLnBrk="1" hangingPunct="1">
              <a:buFontTx/>
              <a:buChar char="•"/>
            </a:pPr>
            <a:r>
              <a:rPr lang="fr-FR" sz="1600" b="1">
                <a:latin typeface="Franklin Gothic Book" charset="0"/>
              </a:rPr>
              <a:t>Le requérant n</a:t>
            </a:r>
            <a:r>
              <a:rPr lang="ja-JP" altLang="fr-FR" sz="1600" b="1">
                <a:latin typeface="Franklin Gothic Book" charset="0"/>
              </a:rPr>
              <a:t>’</a:t>
            </a:r>
            <a:r>
              <a:rPr lang="fr-FR" sz="1600" b="1">
                <a:latin typeface="Franklin Gothic Book" charset="0"/>
              </a:rPr>
              <a:t>est pas satisfait de la décision du président</a:t>
            </a:r>
            <a:endParaRPr lang="fr-CD" sz="1600" b="1">
              <a:latin typeface="Franklin Gothic Book" charset="0"/>
            </a:endParaRPr>
          </a:p>
        </p:txBody>
      </p:sp>
      <p:sp>
        <p:nvSpPr>
          <p:cNvPr id="43" name="Rectangle 2"/>
          <p:cNvSpPr txBox="1">
            <a:spLocks noChangeArrowheads="1"/>
          </p:cNvSpPr>
          <p:nvPr/>
        </p:nvSpPr>
        <p:spPr>
          <a:xfrm>
            <a:off x="0" y="72008"/>
            <a:ext cx="9144000" cy="620688"/>
          </a:xfrm>
          <a:prstGeom prst="rect">
            <a:avLst/>
          </a:prstGeom>
        </p:spPr>
        <p:txBody>
          <a:bodyPr anchor="ctr">
            <a:normAutofit fontScale="67500" lnSpcReduction="20000"/>
          </a:bodyPr>
          <a:lstStyle/>
          <a:p>
            <a:pPr fontAlgn="auto">
              <a:spcAft>
                <a:spcPts val="0"/>
              </a:spcAft>
              <a:defRPr/>
            </a:pPr>
            <a:r>
              <a:rPr lang="fr-CD" sz="3200" cap="all" dirty="0">
                <a:solidFill>
                  <a:schemeClr val="accent3">
                    <a:lumMod val="75000"/>
                  </a:schemeClr>
                </a:solidFill>
                <a:effectLst>
                  <a:reflection blurRad="12700" stA="48000" endA="300" endPos="55000" dir="5400000" sy="-90000" algn="bl" rotWithShape="0"/>
                </a:effectLst>
                <a:latin typeface="AR CENA" pitchFamily="2" charset="0"/>
                <a:ea typeface="+mj-ea"/>
                <a:cs typeface="+mj-cs"/>
              </a:rPr>
              <a:t>Traitement du contentieux SUR LES LISTES ELECTORALES</a:t>
            </a:r>
          </a:p>
        </p:txBody>
      </p:sp>
      <p:sp>
        <p:nvSpPr>
          <p:cNvPr id="55307" name="Text Box 41"/>
          <p:cNvSpPr txBox="1">
            <a:spLocks noChangeArrowheads="1"/>
          </p:cNvSpPr>
          <p:nvPr/>
        </p:nvSpPr>
        <p:spPr bwMode="auto">
          <a:xfrm>
            <a:off x="720725" y="1000125"/>
            <a:ext cx="4851400" cy="830263"/>
          </a:xfrm>
          <a:prstGeom prst="rect">
            <a:avLst/>
          </a:prstGeom>
          <a:solidFill>
            <a:srgbClr val="FFFF00"/>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CD" sz="1600" b="1">
                <a:latin typeface="Franklin Gothic Book" charset="0"/>
              </a:rPr>
              <a:t>2 NIVEAUX DE TRAITEMENT:</a:t>
            </a:r>
          </a:p>
          <a:p>
            <a:pPr eaLnBrk="1" hangingPunct="1">
              <a:buFont typeface="Arial" charset="0"/>
              <a:buChar char="•"/>
            </a:pPr>
            <a:r>
              <a:rPr lang="fr-CD" sz="1600" b="1">
                <a:latin typeface="Franklin Gothic Book" charset="0"/>
              </a:rPr>
              <a:t>  INTERNE</a:t>
            </a:r>
          </a:p>
          <a:p>
            <a:pPr eaLnBrk="1" hangingPunct="1">
              <a:buFont typeface="Arial" charset="0"/>
              <a:buChar char="•"/>
            </a:pPr>
            <a:r>
              <a:rPr lang="fr-CD" sz="1600" b="1">
                <a:latin typeface="Franklin Gothic Book" charset="0"/>
              </a:rPr>
              <a:t>JUDICIAIRE</a:t>
            </a:r>
          </a:p>
        </p:txBody>
      </p:sp>
      <p:sp>
        <p:nvSpPr>
          <p:cNvPr id="55308" name="Text Box 42"/>
          <p:cNvSpPr txBox="1">
            <a:spLocks noChangeArrowheads="1"/>
          </p:cNvSpPr>
          <p:nvPr/>
        </p:nvSpPr>
        <p:spPr bwMode="auto">
          <a:xfrm>
            <a:off x="5929313" y="1285875"/>
            <a:ext cx="2974975" cy="307975"/>
          </a:xfrm>
          <a:prstGeom prst="rect">
            <a:avLst/>
          </a:prstGeom>
          <a:solidFill>
            <a:srgbClr val="FFFF99"/>
          </a:solidFill>
          <a:ln w="9525">
            <a:solidFill>
              <a:schemeClr val="tx1"/>
            </a:solidFill>
            <a:miter lim="800000"/>
            <a:headEnd/>
            <a:tailEnd/>
          </a:ln>
        </p:spPr>
        <p:txBody>
          <a:bodyPr lIns="91431" tIns="45715" rIns="91431" bIns="45715">
            <a:spAutoFit/>
          </a:bodyPr>
          <a:lstStyle>
            <a:lvl1pPr defTabSz="912813" eaLnBrk="0" hangingPunct="0">
              <a:defRPr sz="2400">
                <a:solidFill>
                  <a:schemeClr val="tx1"/>
                </a:solidFill>
                <a:latin typeface="Arial" charset="0"/>
                <a:ea typeface="ＭＳ Ｐゴシック" charset="0"/>
                <a:cs typeface="Arial" charset="0"/>
              </a:defRPr>
            </a:lvl1pPr>
            <a:lvl2pPr marL="37931725" indent="-37474525" defTabSz="912813"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r>
              <a:rPr lang="fr-CD" sz="1400" b="1">
                <a:latin typeface="Franklin Gothic Book" charset="0"/>
              </a:rPr>
              <a:t>CONDITIONS DE  NON OPERABILITE</a:t>
            </a:r>
          </a:p>
        </p:txBody>
      </p:sp>
    </p:spTree>
    <p:extLst>
      <p:ext uri="{BB962C8B-B14F-4D97-AF65-F5344CB8AC3E}">
        <p14:creationId xmlns:p14="http://schemas.microsoft.com/office/powerpoint/2010/main" val="482556647"/>
      </p:ext>
    </p:extLst>
  </p:cSld>
  <p:clrMapOvr>
    <a:masterClrMapping/>
  </p:clrMapOvr>
  <p:transition xmlns:p14="http://schemas.microsoft.com/office/powerpoint/2010/main">
    <p:push dir="r"/>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51520" y="274638"/>
            <a:ext cx="8435280" cy="778098"/>
          </a:xfrm>
        </p:spPr>
        <p:txBody>
          <a:bodyPr>
            <a:normAutofit fontScale="90000"/>
          </a:bodyPr>
          <a:lstStyle/>
          <a:p>
            <a:pPr eaLnBrk="1" fontAlgn="auto" hangingPunct="1">
              <a:spcAft>
                <a:spcPts val="0"/>
              </a:spcAft>
              <a:defRPr/>
            </a:pPr>
            <a:r>
              <a:rPr lang="fr-FR" sz="3100" dirty="0" smtClean="0">
                <a:solidFill>
                  <a:schemeClr val="accent3">
                    <a:lumMod val="75000"/>
                  </a:schemeClr>
                </a:solidFill>
                <a:latin typeface="AR CENA" pitchFamily="2" charset="0"/>
                <a:ea typeface="+mj-ea"/>
                <a:cs typeface="+mj-cs"/>
              </a:rPr>
              <a:t>intégrité des opérations de vote, de dépouillement et de traitement des résultats</a:t>
            </a:r>
          </a:p>
        </p:txBody>
      </p:sp>
      <p:sp>
        <p:nvSpPr>
          <p:cNvPr id="49155" name="Rectangle 3"/>
          <p:cNvSpPr>
            <a:spLocks noGrp="1" noChangeArrowheads="1"/>
          </p:cNvSpPr>
          <p:nvPr>
            <p:ph idx="1"/>
          </p:nvPr>
        </p:nvSpPr>
        <p:spPr>
          <a:xfrm>
            <a:off x="468313" y="1341438"/>
            <a:ext cx="8229600" cy="5256212"/>
          </a:xfrm>
        </p:spPr>
        <p:txBody>
          <a:bodyPr/>
          <a:lstStyle/>
          <a:p>
            <a:pPr algn="ctr" eaLnBrk="1" hangingPunct="1">
              <a:buFontTx/>
              <a:buNone/>
            </a:pPr>
            <a:r>
              <a:rPr lang="fr-FR" sz="2000" b="1">
                <a:solidFill>
                  <a:srgbClr val="0070C0"/>
                </a:solidFill>
                <a:latin typeface="Franklin Gothic Book" charset="0"/>
              </a:rPr>
              <a:t>          Niveaux et organes opérationnels</a:t>
            </a:r>
            <a:endParaRPr lang="fr-FR">
              <a:solidFill>
                <a:srgbClr val="0070C0"/>
              </a:solidFill>
              <a:latin typeface="Franklin Gothic Book" charset="0"/>
            </a:endParaRPr>
          </a:p>
        </p:txBody>
      </p:sp>
      <p:sp>
        <p:nvSpPr>
          <p:cNvPr id="56324" name="Oval 5"/>
          <p:cNvSpPr>
            <a:spLocks noChangeArrowheads="1"/>
          </p:cNvSpPr>
          <p:nvPr/>
        </p:nvSpPr>
        <p:spPr bwMode="auto">
          <a:xfrm>
            <a:off x="1004888" y="1844675"/>
            <a:ext cx="1809750" cy="1079500"/>
          </a:xfrm>
          <a:prstGeom prst="ellipse">
            <a:avLst/>
          </a:prstGeom>
          <a:solidFill>
            <a:srgbClr val="FFFFFF"/>
          </a:solidFill>
          <a:ln w="9525">
            <a:round/>
            <a:headEnd/>
            <a:tailEnd/>
          </a:ln>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ctr"/>
            <a:r>
              <a:rPr lang="fr-FR" sz="1400" u="sng">
                <a:latin typeface="Franklin Gothic Book" charset="0"/>
              </a:rPr>
              <a:t>Niveau 4</a:t>
            </a:r>
          </a:p>
          <a:p>
            <a:pPr algn="ctr"/>
            <a:r>
              <a:rPr lang="fr-FR" sz="1200" b="1">
                <a:solidFill>
                  <a:srgbClr val="C00000"/>
                </a:solidFill>
                <a:latin typeface="Franklin Gothic Book" charset="0"/>
              </a:rPr>
              <a:t>Bureau </a:t>
            </a:r>
            <a:r>
              <a:rPr lang="fr-FR" sz="1400" b="1">
                <a:solidFill>
                  <a:srgbClr val="C00000"/>
                </a:solidFill>
                <a:latin typeface="Franklin Gothic Book" charset="0"/>
              </a:rPr>
              <a:t>/ </a:t>
            </a:r>
            <a:r>
              <a:rPr lang="fr-FR" sz="1200" b="1">
                <a:solidFill>
                  <a:srgbClr val="C00000"/>
                </a:solidFill>
                <a:latin typeface="Franklin Gothic Book" charset="0"/>
              </a:rPr>
              <a:t>Ass. Plénière / CEI</a:t>
            </a:r>
          </a:p>
        </p:txBody>
      </p:sp>
      <p:sp>
        <p:nvSpPr>
          <p:cNvPr id="56325" name="Oval 6"/>
          <p:cNvSpPr>
            <a:spLocks noChangeArrowheads="1"/>
          </p:cNvSpPr>
          <p:nvPr/>
        </p:nvSpPr>
        <p:spPr bwMode="auto">
          <a:xfrm>
            <a:off x="1055688" y="3136900"/>
            <a:ext cx="1976437" cy="914400"/>
          </a:xfrm>
          <a:prstGeom prst="ellipse">
            <a:avLst/>
          </a:prstGeom>
          <a:solidFill>
            <a:srgbClr val="FFFFFF"/>
          </a:solidFill>
          <a:ln w="9525">
            <a:round/>
            <a:headEnd/>
            <a:tailEnd/>
          </a:ln>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ctr"/>
            <a:r>
              <a:rPr lang="fr-FR" sz="1400" u="sng">
                <a:latin typeface="Franklin Gothic Book" charset="0"/>
              </a:rPr>
              <a:t>Niveau 3.</a:t>
            </a:r>
          </a:p>
          <a:p>
            <a:endParaRPr lang="fr-FR" sz="1000">
              <a:latin typeface="Franklin Gothic Book" charset="0"/>
            </a:endParaRPr>
          </a:p>
          <a:p>
            <a:r>
              <a:rPr lang="fr-FR" sz="1600" b="1">
                <a:solidFill>
                  <a:srgbClr val="C00000"/>
                </a:solidFill>
                <a:latin typeface="Franklin Gothic Book" charset="0"/>
              </a:rPr>
              <a:t>CNCR/BNO</a:t>
            </a:r>
            <a:endParaRPr lang="fr-FR" sz="1600">
              <a:solidFill>
                <a:srgbClr val="C00000"/>
              </a:solidFill>
              <a:latin typeface="Franklin Gothic Book" charset="0"/>
            </a:endParaRPr>
          </a:p>
        </p:txBody>
      </p:sp>
      <p:sp>
        <p:nvSpPr>
          <p:cNvPr id="56326" name="Oval 7"/>
          <p:cNvSpPr>
            <a:spLocks noChangeArrowheads="1"/>
          </p:cNvSpPr>
          <p:nvPr/>
        </p:nvSpPr>
        <p:spPr bwMode="auto">
          <a:xfrm>
            <a:off x="1149350" y="5373688"/>
            <a:ext cx="1798638" cy="914400"/>
          </a:xfrm>
          <a:prstGeom prst="ellipse">
            <a:avLst/>
          </a:prstGeom>
          <a:solidFill>
            <a:srgbClr val="FFFFFF"/>
          </a:solidFill>
          <a:ln w="9525">
            <a:round/>
            <a:headEnd/>
            <a:tailEnd/>
          </a:ln>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ctr"/>
            <a:r>
              <a:rPr lang="fr-FR" sz="1400" u="sng">
                <a:latin typeface="Franklin Gothic Book" charset="0"/>
              </a:rPr>
              <a:t>Niveau 1</a:t>
            </a:r>
          </a:p>
          <a:p>
            <a:pPr algn="ctr"/>
            <a:endParaRPr lang="fr-FR" sz="800">
              <a:latin typeface="Franklin Gothic Book" charset="0"/>
            </a:endParaRPr>
          </a:p>
          <a:p>
            <a:pPr algn="ctr"/>
            <a:r>
              <a:rPr lang="fr-FR" sz="2000" b="1">
                <a:solidFill>
                  <a:srgbClr val="C00000"/>
                </a:solidFill>
                <a:latin typeface="Franklin Gothic Book" charset="0"/>
              </a:rPr>
              <a:t>BVD</a:t>
            </a:r>
            <a:endParaRPr lang="fr-FR" sz="2000">
              <a:solidFill>
                <a:srgbClr val="C00000"/>
              </a:solidFill>
              <a:latin typeface="Franklin Gothic Book" charset="0"/>
            </a:endParaRPr>
          </a:p>
        </p:txBody>
      </p:sp>
      <p:sp>
        <p:nvSpPr>
          <p:cNvPr id="56327" name="Oval 14"/>
          <p:cNvSpPr>
            <a:spLocks noChangeArrowheads="1"/>
          </p:cNvSpPr>
          <p:nvPr/>
        </p:nvSpPr>
        <p:spPr bwMode="auto">
          <a:xfrm>
            <a:off x="1076325" y="4243388"/>
            <a:ext cx="1800225" cy="914400"/>
          </a:xfrm>
          <a:prstGeom prst="ellipse">
            <a:avLst/>
          </a:prstGeom>
          <a:solidFill>
            <a:srgbClr val="FFFFFF"/>
          </a:solidFill>
          <a:ln w="9525">
            <a:round/>
            <a:headEnd/>
            <a:tailEnd/>
          </a:ln>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ctr"/>
            <a:r>
              <a:rPr lang="fr-FR" sz="1400" u="sng">
                <a:latin typeface="Franklin Gothic Book" charset="0"/>
              </a:rPr>
              <a:t>Niveau 2</a:t>
            </a:r>
          </a:p>
          <a:p>
            <a:endParaRPr lang="fr-FR" sz="800">
              <a:latin typeface="Franklin Gothic Book" charset="0"/>
            </a:endParaRPr>
          </a:p>
          <a:p>
            <a:pPr algn="ctr"/>
            <a:r>
              <a:rPr lang="fr-FR" sz="2000" b="1">
                <a:solidFill>
                  <a:srgbClr val="C00000"/>
                </a:solidFill>
                <a:latin typeface="Franklin Gothic Book" charset="0"/>
              </a:rPr>
              <a:t>CLCR</a:t>
            </a:r>
            <a:endParaRPr lang="fr-FR" sz="2000">
              <a:solidFill>
                <a:srgbClr val="C00000"/>
              </a:solidFill>
              <a:latin typeface="Franklin Gothic Book" charset="0"/>
            </a:endParaRPr>
          </a:p>
        </p:txBody>
      </p:sp>
      <p:sp>
        <p:nvSpPr>
          <p:cNvPr id="56328" name="AutoShape 23"/>
          <p:cNvSpPr>
            <a:spLocks noChangeArrowheads="1"/>
          </p:cNvSpPr>
          <p:nvPr/>
        </p:nvSpPr>
        <p:spPr bwMode="auto">
          <a:xfrm rot="-5400000">
            <a:off x="34925" y="2238376"/>
            <a:ext cx="1296987" cy="652462"/>
          </a:xfrm>
          <a:prstGeom prst="curvedDownArrow">
            <a:avLst>
              <a:gd name="adj1" fmla="val 39757"/>
              <a:gd name="adj2" fmla="val 79513"/>
              <a:gd name="adj3" fmla="val 33333"/>
            </a:avLst>
          </a:prstGeom>
          <a:solidFill>
            <a:schemeClr val="accent1"/>
          </a:solidFill>
          <a:ln w="9525">
            <a:solidFill>
              <a:schemeClr val="tx1"/>
            </a:solidFill>
            <a:miter lim="800000"/>
            <a:headEnd/>
            <a:tailEnd/>
          </a:ln>
        </p:spPr>
        <p:txBody>
          <a:bodyPr wrap="none" anchor="ctr"/>
          <a:lstStyle/>
          <a:p>
            <a:endParaRPr lang="fr-FR">
              <a:latin typeface="Franklin Gothic Book" charset="0"/>
            </a:endParaRPr>
          </a:p>
        </p:txBody>
      </p:sp>
      <p:sp>
        <p:nvSpPr>
          <p:cNvPr id="56329" name="AutoShape 22"/>
          <p:cNvSpPr>
            <a:spLocks noChangeArrowheads="1"/>
          </p:cNvSpPr>
          <p:nvPr/>
        </p:nvSpPr>
        <p:spPr bwMode="auto">
          <a:xfrm rot="-5400000">
            <a:off x="102394" y="3607594"/>
            <a:ext cx="1298575" cy="652463"/>
          </a:xfrm>
          <a:prstGeom prst="curvedDownArrow">
            <a:avLst>
              <a:gd name="adj1" fmla="val 39713"/>
              <a:gd name="adj2" fmla="val 79611"/>
              <a:gd name="adj3" fmla="val 33333"/>
            </a:avLst>
          </a:prstGeom>
          <a:solidFill>
            <a:schemeClr val="accent1"/>
          </a:solidFill>
          <a:ln w="9525">
            <a:solidFill>
              <a:schemeClr val="tx1"/>
            </a:solidFill>
            <a:miter lim="800000"/>
            <a:headEnd/>
            <a:tailEnd/>
          </a:ln>
        </p:spPr>
        <p:txBody>
          <a:bodyPr wrap="none" anchor="ctr"/>
          <a:lstStyle/>
          <a:p>
            <a:endParaRPr lang="fr-FR">
              <a:latin typeface="Franklin Gothic Book" charset="0"/>
            </a:endParaRPr>
          </a:p>
        </p:txBody>
      </p:sp>
      <p:sp>
        <p:nvSpPr>
          <p:cNvPr id="56330" name="AutoShape 20"/>
          <p:cNvSpPr>
            <a:spLocks noChangeArrowheads="1"/>
          </p:cNvSpPr>
          <p:nvPr/>
        </p:nvSpPr>
        <p:spPr bwMode="auto">
          <a:xfrm rot="-5400000">
            <a:off x="102394" y="4974432"/>
            <a:ext cx="1441450" cy="652462"/>
          </a:xfrm>
          <a:prstGeom prst="curvedDownArrow">
            <a:avLst>
              <a:gd name="adj1" fmla="val 44185"/>
              <a:gd name="adj2" fmla="val 88370"/>
              <a:gd name="adj3" fmla="val 33333"/>
            </a:avLst>
          </a:prstGeom>
          <a:solidFill>
            <a:schemeClr val="accent1"/>
          </a:solidFill>
          <a:ln w="9525">
            <a:solidFill>
              <a:schemeClr val="tx1"/>
            </a:solidFill>
            <a:miter lim="800000"/>
            <a:headEnd/>
            <a:tailEnd/>
          </a:ln>
        </p:spPr>
        <p:txBody>
          <a:bodyPr wrap="none" anchor="ctr"/>
          <a:lstStyle/>
          <a:p>
            <a:endParaRPr lang="fr-FR">
              <a:latin typeface="Franklin Gothic Book" charset="0"/>
            </a:endParaRPr>
          </a:p>
        </p:txBody>
      </p:sp>
      <p:sp>
        <p:nvSpPr>
          <p:cNvPr id="56331" name="Rectangle 25"/>
          <p:cNvSpPr>
            <a:spLocks noChangeArrowheads="1"/>
          </p:cNvSpPr>
          <p:nvPr/>
        </p:nvSpPr>
        <p:spPr bwMode="auto">
          <a:xfrm>
            <a:off x="3094038" y="2060575"/>
            <a:ext cx="5616575" cy="504825"/>
          </a:xfrm>
          <a:prstGeom prst="rect">
            <a:avLst/>
          </a:prstGeom>
          <a:solidFill>
            <a:schemeClr val="accent1"/>
          </a:solidFill>
          <a:ln w="9525">
            <a:solidFill>
              <a:schemeClr val="tx1"/>
            </a:solidFill>
            <a:miter lim="800000"/>
            <a:headEnd/>
            <a:tailEnd/>
          </a:ln>
        </p:spPr>
        <p:txBody>
          <a:bodyPr wrap="none" anchor="ctr"/>
          <a:lstStyle/>
          <a:p>
            <a:r>
              <a:rPr lang="fr-FR" b="1">
                <a:solidFill>
                  <a:srgbClr val="C00000"/>
                </a:solidFill>
                <a:latin typeface="Franklin Gothic Book" charset="0"/>
              </a:rPr>
              <a:t>Niveau 4 </a:t>
            </a:r>
            <a:r>
              <a:rPr lang="fr-FR" b="1">
                <a:latin typeface="Franklin Gothic Book" charset="0"/>
              </a:rPr>
              <a:t>: </a:t>
            </a:r>
            <a:r>
              <a:rPr lang="fr-FR">
                <a:latin typeface="Franklin Gothic Book" charset="0"/>
              </a:rPr>
              <a:t>Bureau et Assemblée Plénière de la CEI </a:t>
            </a:r>
          </a:p>
        </p:txBody>
      </p:sp>
      <p:sp>
        <p:nvSpPr>
          <p:cNvPr id="4122" name="Rectangle 26"/>
          <p:cNvSpPr>
            <a:spLocks noChangeArrowheads="1"/>
          </p:cNvSpPr>
          <p:nvPr/>
        </p:nvSpPr>
        <p:spPr bwMode="auto">
          <a:xfrm>
            <a:off x="3094038" y="3141663"/>
            <a:ext cx="5616575" cy="719137"/>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p>
            <a:pPr>
              <a:defRPr/>
            </a:pPr>
            <a:r>
              <a:rPr lang="fr-FR" b="1">
                <a:solidFill>
                  <a:srgbClr val="C00000"/>
                </a:solidFill>
                <a:latin typeface="Franklin Gothic Book" pitchFamily="-106" charset="0"/>
                <a:ea typeface="Arial" pitchFamily="-106" charset="0"/>
                <a:cs typeface="Arial" pitchFamily="-106" charset="0"/>
              </a:rPr>
              <a:t>Niveau 3: </a:t>
            </a:r>
            <a:r>
              <a:rPr lang="fr-FR">
                <a:latin typeface="Franklin Gothic Book" pitchFamily="-106" charset="0"/>
                <a:ea typeface="Arial" pitchFamily="-106" charset="0"/>
                <a:cs typeface="Arial" pitchFamily="-106" charset="0"/>
              </a:rPr>
              <a:t>Centre National de Centralisation des </a:t>
            </a:r>
          </a:p>
          <a:p>
            <a:pPr>
              <a:defRPr/>
            </a:pPr>
            <a:r>
              <a:rPr lang="fr-FR">
                <a:latin typeface="Franklin Gothic Book" pitchFamily="-106" charset="0"/>
                <a:ea typeface="Arial" pitchFamily="-106" charset="0"/>
                <a:cs typeface="Arial" pitchFamily="-106" charset="0"/>
              </a:rPr>
              <a:t>                Résultats / Bureau National des Opérations </a:t>
            </a:r>
          </a:p>
        </p:txBody>
      </p:sp>
      <p:sp>
        <p:nvSpPr>
          <p:cNvPr id="56333" name="Rectangle 27"/>
          <p:cNvSpPr>
            <a:spLocks noChangeArrowheads="1"/>
          </p:cNvSpPr>
          <p:nvPr/>
        </p:nvSpPr>
        <p:spPr bwMode="auto">
          <a:xfrm>
            <a:off x="3094038" y="4292600"/>
            <a:ext cx="5616575" cy="504825"/>
          </a:xfrm>
          <a:prstGeom prst="rect">
            <a:avLst/>
          </a:prstGeom>
          <a:solidFill>
            <a:schemeClr val="accent1"/>
          </a:solidFill>
          <a:ln w="9525">
            <a:solidFill>
              <a:schemeClr val="tx1"/>
            </a:solidFill>
            <a:miter lim="800000"/>
            <a:headEnd/>
            <a:tailEnd/>
          </a:ln>
        </p:spPr>
        <p:txBody>
          <a:bodyPr wrap="none" anchor="ctr"/>
          <a:lstStyle/>
          <a:p>
            <a:r>
              <a:rPr lang="fr-FR" b="1">
                <a:solidFill>
                  <a:srgbClr val="C00000"/>
                </a:solidFill>
                <a:latin typeface="Franklin Gothic Book" charset="0"/>
              </a:rPr>
              <a:t>Niveau 2</a:t>
            </a:r>
            <a:r>
              <a:rPr lang="fr-FR">
                <a:latin typeface="Franklin Gothic Book" charset="0"/>
              </a:rPr>
              <a:t>: Centre Local de Compilation des Résultats</a:t>
            </a:r>
          </a:p>
        </p:txBody>
      </p:sp>
      <p:sp>
        <p:nvSpPr>
          <p:cNvPr id="4124" name="Rectangle 28"/>
          <p:cNvSpPr>
            <a:spLocks noChangeArrowheads="1"/>
          </p:cNvSpPr>
          <p:nvPr/>
        </p:nvSpPr>
        <p:spPr bwMode="auto">
          <a:xfrm>
            <a:off x="3094038" y="5373688"/>
            <a:ext cx="5616575" cy="720725"/>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p>
            <a:pPr>
              <a:defRPr/>
            </a:pPr>
            <a:r>
              <a:rPr lang="fr-FR" b="1">
                <a:solidFill>
                  <a:srgbClr val="C00000"/>
                </a:solidFill>
                <a:latin typeface="Franklin Gothic Book" pitchFamily="-106" charset="0"/>
                <a:ea typeface="Arial" pitchFamily="-106" charset="0"/>
                <a:cs typeface="Arial" pitchFamily="-106" charset="0"/>
              </a:rPr>
              <a:t>Niveau 1 </a:t>
            </a:r>
            <a:r>
              <a:rPr lang="fr-FR">
                <a:latin typeface="Franklin Gothic Book" pitchFamily="-106" charset="0"/>
                <a:ea typeface="Arial" pitchFamily="-106" charset="0"/>
                <a:cs typeface="Arial" pitchFamily="-106" charset="0"/>
              </a:rPr>
              <a:t>ou Niveau de base : Bureau de Vote </a:t>
            </a:r>
          </a:p>
          <a:p>
            <a:pPr>
              <a:defRPr/>
            </a:pPr>
            <a:r>
              <a:rPr lang="fr-FR">
                <a:latin typeface="Franklin Gothic Book" pitchFamily="-106" charset="0"/>
                <a:ea typeface="Arial" pitchFamily="-106" charset="0"/>
                <a:cs typeface="Arial" pitchFamily="-106" charset="0"/>
              </a:rPr>
              <a:t>               et de Dépouillement </a:t>
            </a:r>
          </a:p>
        </p:txBody>
      </p:sp>
    </p:spTree>
    <p:extLst>
      <p:ext uri="{BB962C8B-B14F-4D97-AF65-F5344CB8AC3E}">
        <p14:creationId xmlns:p14="http://schemas.microsoft.com/office/powerpoint/2010/main" val="59697427"/>
      </p:ext>
    </p:extLst>
  </p:cSld>
  <p:clrMapOvr>
    <a:masterClrMapping/>
  </p:clrMapOvr>
  <p:transition xmlns:p14="http://schemas.microsoft.com/office/powerpoint/2010/main">
    <p:push dir="r"/>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fade">
                                      <p:cBhvr>
                                        <p:cTn id="7" dur="500">
                                          <p:stCondLst>
                                            <p:cond delay="0"/>
                                          </p:stCondLst>
                                        </p:cTn>
                                        <p:tgtEl>
                                          <p:spTgt spid="49155">
                                            <p:txEl>
                                              <p:pRg st="0" end="0"/>
                                            </p:txEl>
                                          </p:spTgt>
                                        </p:tgtEl>
                                      </p:cBhvr>
                                    </p:animEffect>
                                    <p:anim calcmode="lin" valueType="num">
                                      <p:cBhvr>
                                        <p:cTn id="8" dur="500" fill="hold">
                                          <p:stCondLst>
                                            <p:cond delay="0"/>
                                          </p:stCondLst>
                                        </p:cTn>
                                        <p:tgtEl>
                                          <p:spTgt spid="49155">
                                            <p:txEl>
                                              <p:pRg st="0" end="0"/>
                                            </p:txEl>
                                          </p:spTgt>
                                        </p:tgtEl>
                                        <p:attrNameLst>
                                          <p:attrName>ppt_x</p:attrName>
                                        </p:attrNameLst>
                                      </p:cBhvr>
                                      <p:tavLst>
                                        <p:tav tm="0">
                                          <p:val>
                                            <p:strVal val="#ppt_x-.1"/>
                                          </p:val>
                                        </p:tav>
                                        <p:tav tm="100000">
                                          <p:val>
                                            <p:strVal val="#ppt_x"/>
                                          </p:val>
                                        </p:tav>
                                      </p:tavLst>
                                    </p:anim>
                                    <p:anim calcmode="lin" valueType="num">
                                      <p:cBhvr>
                                        <p:cTn id="9" dur="500" fill="hold">
                                          <p:stCondLst>
                                            <p:cond delay="0"/>
                                          </p:stCondLst>
                                        </p:cTn>
                                        <p:tgtEl>
                                          <p:spTgt spid="4915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15"/>
          <p:cNvSpPr>
            <a:spLocks noChangeArrowheads="1"/>
          </p:cNvSpPr>
          <p:nvPr/>
        </p:nvSpPr>
        <p:spPr bwMode="auto">
          <a:xfrm>
            <a:off x="34925" y="188913"/>
            <a:ext cx="8964613" cy="652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7800" indent="-177800"/>
            <a:r>
              <a:rPr lang="fr-FR" sz="2400" b="1" i="1">
                <a:latin typeface="Franklin Gothic Book" charset="0"/>
              </a:rPr>
              <a:t>  </a:t>
            </a:r>
            <a:r>
              <a:rPr lang="fr-FR" sz="2400" b="1" i="1">
                <a:solidFill>
                  <a:srgbClr val="A50021"/>
                </a:solidFill>
                <a:latin typeface="Franklin Gothic Book" charset="0"/>
              </a:rPr>
              <a:t>Niveau 1 ou Niveau de base : Bureau de vote et de dépouillement (BVD)</a:t>
            </a:r>
          </a:p>
          <a:p>
            <a:pPr marL="177800" indent="-177800"/>
            <a:endParaRPr lang="fr-FR" sz="800" b="1" i="1">
              <a:latin typeface="Franklin Gothic Book" charset="0"/>
            </a:endParaRPr>
          </a:p>
          <a:p>
            <a:pPr marL="177800" indent="-177800">
              <a:buFont typeface="Wingdings" charset="0"/>
              <a:buChar char="§"/>
            </a:pPr>
            <a:r>
              <a:rPr lang="fr-FR">
                <a:latin typeface="Franklin Gothic Book" charset="0"/>
              </a:rPr>
              <a:t> </a:t>
            </a:r>
            <a:r>
              <a:rPr lang="fr-FR" b="1">
                <a:solidFill>
                  <a:srgbClr val="009900"/>
                </a:solidFill>
                <a:latin typeface="Franklin Gothic Book" charset="0"/>
              </a:rPr>
              <a:t>Les témoins des candidats et les observateurs, accrédités par la CEI, sont présents à toutes les opérations de vote et de dépouillement dans les BVD (art 39 et 41 LE et 55,à 58 et 60 MA). Ils font consigner leurs observations, réclamations et contestations dans les PV des opérations de vote et PV de dépouillement avant de les contresigner (art 41 LE); </a:t>
            </a:r>
          </a:p>
          <a:p>
            <a:pPr marL="177800" indent="-177800">
              <a:buFont typeface="Wingdings" charset="0"/>
              <a:buNone/>
            </a:pPr>
            <a:endParaRPr lang="fr-FR" sz="800" b="1">
              <a:solidFill>
                <a:srgbClr val="009900"/>
              </a:solidFill>
              <a:latin typeface="Franklin Gothic Book" charset="0"/>
            </a:endParaRPr>
          </a:p>
          <a:p>
            <a:pPr marL="177800" indent="-177800">
              <a:buFont typeface="Wingdings" charset="0"/>
              <a:buChar char="§"/>
            </a:pPr>
            <a:r>
              <a:rPr lang="fr-FR" b="1">
                <a:latin typeface="Franklin Gothic Book" charset="0"/>
              </a:rPr>
              <a:t> Les urnes sont transparentes, vérifiées et montées  et Les bulletins de vote reçus au BVD sont comptés et leur nombre inscrit sur le PV des opérations de vote(</a:t>
            </a:r>
            <a:r>
              <a:rPr lang="fr-FR" b="1" i="1">
                <a:latin typeface="Franklin Gothic Book" charset="0"/>
              </a:rPr>
              <a:t>art 56 LE)</a:t>
            </a:r>
            <a:r>
              <a:rPr lang="fr-FR" b="1">
                <a:latin typeface="Franklin Gothic Book" charset="0"/>
              </a:rPr>
              <a:t> ;</a:t>
            </a:r>
          </a:p>
          <a:p>
            <a:pPr marL="177800" indent="-177800">
              <a:buFont typeface="Wingdings" charset="0"/>
              <a:buNone/>
            </a:pPr>
            <a:endParaRPr lang="fr-FR" sz="800" b="1">
              <a:latin typeface="Franklin Gothic Book" charset="0"/>
            </a:endParaRPr>
          </a:p>
          <a:p>
            <a:pPr marL="177800" indent="-177800">
              <a:buFont typeface="Wingdings" charset="0"/>
              <a:buChar char="§"/>
            </a:pPr>
            <a:r>
              <a:rPr lang="fr-FR" b="1">
                <a:latin typeface="Franklin Gothic Book" charset="0"/>
              </a:rPr>
              <a:t> </a:t>
            </a:r>
            <a:r>
              <a:rPr lang="fr-FR" b="1">
                <a:solidFill>
                  <a:srgbClr val="0066FF"/>
                </a:solidFill>
                <a:latin typeface="Franklin Gothic Book" charset="0"/>
              </a:rPr>
              <a:t>Chaque électeur inscrit sur la liste électorale et muni de sa carte d</a:t>
            </a:r>
            <a:r>
              <a:rPr lang="ja-JP" altLang="fr-FR" b="1">
                <a:solidFill>
                  <a:srgbClr val="0066FF"/>
                </a:solidFill>
                <a:latin typeface="Franklin Gothic Book" charset="0"/>
              </a:rPr>
              <a:t>’</a:t>
            </a:r>
            <a:r>
              <a:rPr lang="fr-FR" b="1">
                <a:solidFill>
                  <a:srgbClr val="0066FF"/>
                </a:solidFill>
                <a:latin typeface="Franklin Gothic Book" charset="0"/>
              </a:rPr>
              <a:t>électeur, vote après un contrôle de l</a:t>
            </a:r>
            <a:r>
              <a:rPr lang="ja-JP" altLang="fr-FR" b="1">
                <a:solidFill>
                  <a:srgbClr val="0066FF"/>
                </a:solidFill>
                <a:latin typeface="Franklin Gothic Book" charset="0"/>
              </a:rPr>
              <a:t>’</a:t>
            </a:r>
            <a:r>
              <a:rPr lang="fr-FR" b="1">
                <a:solidFill>
                  <a:srgbClr val="0066FF"/>
                </a:solidFill>
                <a:latin typeface="Franklin Gothic Book" charset="0"/>
              </a:rPr>
              <a:t>identité et la vérification de l</a:t>
            </a:r>
            <a:r>
              <a:rPr lang="ja-JP" altLang="fr-FR" b="1">
                <a:solidFill>
                  <a:srgbClr val="0066FF"/>
                </a:solidFill>
                <a:latin typeface="Franklin Gothic Book" charset="0"/>
              </a:rPr>
              <a:t>’</a:t>
            </a:r>
            <a:r>
              <a:rPr lang="fr-FR" b="1">
                <a:solidFill>
                  <a:srgbClr val="0066FF"/>
                </a:solidFill>
                <a:latin typeface="Franklin Gothic Book" charset="0"/>
              </a:rPr>
              <a:t>absence de l</a:t>
            </a:r>
            <a:r>
              <a:rPr lang="ja-JP" altLang="fr-FR" b="1">
                <a:solidFill>
                  <a:srgbClr val="0066FF"/>
                </a:solidFill>
                <a:latin typeface="Franklin Gothic Book" charset="0"/>
              </a:rPr>
              <a:t>’</a:t>
            </a:r>
            <a:r>
              <a:rPr lang="fr-FR" b="1">
                <a:solidFill>
                  <a:srgbClr val="0066FF"/>
                </a:solidFill>
                <a:latin typeface="Franklin Gothic Book" charset="0"/>
              </a:rPr>
              <a:t>encre indélébile aux doigts. Un seul bulletin paraphé par le président du bureau de vote lui est remis pour l</a:t>
            </a:r>
            <a:r>
              <a:rPr lang="ja-JP" altLang="fr-FR" b="1">
                <a:solidFill>
                  <a:srgbClr val="0066FF"/>
                </a:solidFill>
                <a:latin typeface="Franklin Gothic Book" charset="0"/>
              </a:rPr>
              <a:t>’</a:t>
            </a:r>
            <a:r>
              <a:rPr lang="fr-FR" b="1">
                <a:solidFill>
                  <a:srgbClr val="0066FF"/>
                </a:solidFill>
                <a:latin typeface="Franklin Gothic Book" charset="0"/>
              </a:rPr>
              <a:t>expression de son choix dans l</a:t>
            </a:r>
            <a:r>
              <a:rPr lang="ja-JP" altLang="fr-FR" b="1">
                <a:solidFill>
                  <a:srgbClr val="0066FF"/>
                </a:solidFill>
                <a:latin typeface="Franklin Gothic Book" charset="0"/>
              </a:rPr>
              <a:t>’</a:t>
            </a:r>
            <a:r>
              <a:rPr lang="fr-FR" b="1">
                <a:solidFill>
                  <a:srgbClr val="0066FF"/>
                </a:solidFill>
                <a:latin typeface="Franklin Gothic Book" charset="0"/>
              </a:rPr>
              <a:t>isoloir. A la fin, il paraphe sur la liste d</a:t>
            </a:r>
            <a:r>
              <a:rPr lang="ja-JP" altLang="fr-FR" b="1">
                <a:solidFill>
                  <a:srgbClr val="0066FF"/>
                </a:solidFill>
                <a:latin typeface="Franklin Gothic Book" charset="0"/>
              </a:rPr>
              <a:t>’</a:t>
            </a:r>
            <a:r>
              <a:rPr lang="fr-FR" b="1">
                <a:solidFill>
                  <a:srgbClr val="0066FF"/>
                </a:solidFill>
                <a:latin typeface="Franklin Gothic Book" charset="0"/>
              </a:rPr>
              <a:t>émargement et il lui est appliqué l</a:t>
            </a:r>
            <a:r>
              <a:rPr lang="ja-JP" altLang="fr-FR" b="1">
                <a:solidFill>
                  <a:srgbClr val="0066FF"/>
                </a:solidFill>
                <a:latin typeface="Franklin Gothic Book" charset="0"/>
              </a:rPr>
              <a:t>’</a:t>
            </a:r>
            <a:r>
              <a:rPr lang="fr-FR" b="1">
                <a:solidFill>
                  <a:srgbClr val="0066FF"/>
                </a:solidFill>
                <a:latin typeface="Franklin Gothic Book" charset="0"/>
              </a:rPr>
              <a:t>encre indélébile à la cuticule d</a:t>
            </a:r>
            <a:r>
              <a:rPr lang="ja-JP" altLang="fr-FR" b="1">
                <a:solidFill>
                  <a:srgbClr val="0066FF"/>
                </a:solidFill>
                <a:latin typeface="Franklin Gothic Book" charset="0"/>
              </a:rPr>
              <a:t>’</a:t>
            </a:r>
            <a:r>
              <a:rPr lang="fr-FR" b="1">
                <a:solidFill>
                  <a:srgbClr val="0066FF"/>
                </a:solidFill>
                <a:latin typeface="Franklin Gothic Book" charset="0"/>
              </a:rPr>
              <a:t>un de doigt pour éviter un double vote (art 57 LE et 36 MA); Le travail des membres des BVD est collégial sous la direction du président;</a:t>
            </a:r>
          </a:p>
          <a:p>
            <a:pPr marL="177800" indent="-177800">
              <a:buFont typeface="Wingdings" charset="0"/>
              <a:buNone/>
            </a:pPr>
            <a:endParaRPr lang="fr-FR" sz="800" b="1">
              <a:solidFill>
                <a:srgbClr val="0066FF"/>
              </a:solidFill>
              <a:latin typeface="Franklin Gothic Book" charset="0"/>
            </a:endParaRPr>
          </a:p>
          <a:p>
            <a:pPr marL="177800" indent="-177800">
              <a:buFont typeface="Wingdings" charset="0"/>
              <a:buChar char="§"/>
            </a:pPr>
            <a:r>
              <a:rPr lang="fr-FR" b="1">
                <a:solidFill>
                  <a:srgbClr val="FF3399"/>
                </a:solidFill>
                <a:latin typeface="Franklin Gothic Book" charset="0"/>
              </a:rPr>
              <a:t>Les opérations de vote et de dépouillement se déroulent entièrement en présence des témoins (559 500 personnels), des observateurs nationaux (111 294 personnes) et des observateurs internationaux (938 personnes);</a:t>
            </a:r>
          </a:p>
          <a:p>
            <a:pPr marL="177800" indent="-177800">
              <a:buFont typeface="Wingdings" charset="0"/>
              <a:buChar char="§"/>
            </a:pPr>
            <a:endParaRPr lang="fr-FR" b="1">
              <a:solidFill>
                <a:srgbClr val="FF3399"/>
              </a:solidFill>
              <a:latin typeface="Franklin Gothic Book" charset="0"/>
            </a:endParaRPr>
          </a:p>
          <a:p>
            <a:pPr marL="177800" indent="-177800">
              <a:buFont typeface="Wingdings" charset="0"/>
              <a:buNone/>
            </a:pPr>
            <a:endParaRPr lang="fr-FR" b="1">
              <a:solidFill>
                <a:srgbClr val="FF3399"/>
              </a:solidFill>
              <a:latin typeface="Franklin Gothic Book" charset="0"/>
            </a:endParaRPr>
          </a:p>
        </p:txBody>
      </p:sp>
    </p:spTree>
    <p:extLst>
      <p:ext uri="{BB962C8B-B14F-4D97-AF65-F5344CB8AC3E}">
        <p14:creationId xmlns:p14="http://schemas.microsoft.com/office/powerpoint/2010/main" val="637899414"/>
      </p:ext>
    </p:extLst>
  </p:cSld>
  <p:clrMapOvr>
    <a:masterClrMapping/>
  </p:clrMapOvr>
  <p:transition xmlns:p14="http://schemas.microsoft.com/office/powerpoint/2010/main">
    <p:strips dir="rd"/>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3"/>
          <p:cNvSpPr>
            <a:spLocks noChangeArrowheads="1"/>
          </p:cNvSpPr>
          <p:nvPr/>
        </p:nvSpPr>
        <p:spPr bwMode="auto">
          <a:xfrm>
            <a:off x="179388" y="217488"/>
            <a:ext cx="8820150" cy="681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7800" indent="-177800"/>
            <a:r>
              <a:rPr lang="fr-FR" sz="2400" b="1" i="1">
                <a:solidFill>
                  <a:srgbClr val="A50021"/>
                </a:solidFill>
                <a:latin typeface="Franklin Gothic Book" charset="0"/>
              </a:rPr>
              <a:t>Niveau 1 ou Niveau de base : Bureau de vote et de dépouillement (BVD) (suite) </a:t>
            </a:r>
          </a:p>
          <a:p>
            <a:pPr marL="177800" indent="-177800"/>
            <a:endParaRPr lang="fr-FR" sz="1000" b="1" i="1">
              <a:solidFill>
                <a:srgbClr val="A50021"/>
              </a:solidFill>
              <a:latin typeface="Franklin Gothic Book" charset="0"/>
            </a:endParaRPr>
          </a:p>
          <a:p>
            <a:pPr marL="177800" indent="-177800">
              <a:lnSpc>
                <a:spcPct val="90000"/>
              </a:lnSpc>
              <a:buFont typeface="Wingdings" charset="0"/>
              <a:buChar char="§"/>
            </a:pPr>
            <a:r>
              <a:rPr lang="fr-FR" sz="2000" b="1">
                <a:solidFill>
                  <a:srgbClr val="009900"/>
                </a:solidFill>
                <a:latin typeface="Franklin Gothic Book" charset="0"/>
              </a:rPr>
              <a:t>Immédiatement après le dépouillement, les résultats sont rendus publics et affichés devant le BVD. Une copie du PV de dépouillement ou de la fiche des résultats est remise aux témoins qui en font la demande (art 68 LE et 49 MA). </a:t>
            </a:r>
          </a:p>
          <a:p>
            <a:pPr marL="177800" indent="-177800">
              <a:lnSpc>
                <a:spcPct val="90000"/>
              </a:lnSpc>
              <a:buFont typeface="Wingdings" charset="0"/>
              <a:buNone/>
            </a:pPr>
            <a:endParaRPr lang="fr-FR" sz="1000" b="1">
              <a:solidFill>
                <a:srgbClr val="009900"/>
              </a:solidFill>
              <a:latin typeface="Franklin Gothic Book" charset="0"/>
            </a:endParaRPr>
          </a:p>
          <a:p>
            <a:pPr marL="177800" indent="-177800">
              <a:buFont typeface="Wingdings" charset="0"/>
              <a:buChar char="§"/>
            </a:pPr>
            <a:r>
              <a:rPr lang="fr-FR">
                <a:latin typeface="Franklin Gothic Book" charset="0"/>
              </a:rPr>
              <a:t> </a:t>
            </a:r>
            <a:r>
              <a:rPr lang="fr-FR" sz="2000" b="1">
                <a:latin typeface="Franklin Gothic Book" charset="0"/>
              </a:rPr>
              <a:t>Les PV des opérations de vote,  les PV de dépouillement et la fiche des résultats sont placés dans 4 plis destinés au CLCR, à la Cour, au BRP et à la CEI. Les bulletins valables, les bulletins nuls, les bulletins non utilisés, les listes, les fiches de pointage sont aussi placés dans des enveloppes destinées au CLCR (art 67, al1 LE et 51 MA).  Une fois scellé, chaque pli ne peut être ouvert que par le destinataire;</a:t>
            </a:r>
            <a:r>
              <a:rPr lang="fr-FR">
                <a:latin typeface="Franklin Gothic Book" charset="0"/>
              </a:rPr>
              <a:t> </a:t>
            </a:r>
          </a:p>
          <a:p>
            <a:pPr marL="177800" indent="-177800">
              <a:buFont typeface="Wingdings" charset="0"/>
              <a:buChar char="§"/>
            </a:pPr>
            <a:endParaRPr lang="fr-FR" sz="1000">
              <a:latin typeface="Franklin Gothic Book" charset="0"/>
            </a:endParaRPr>
          </a:p>
          <a:p>
            <a:pPr marL="177800" indent="-177800">
              <a:buFont typeface="Wingdings" charset="0"/>
              <a:buChar char="§"/>
            </a:pPr>
            <a:r>
              <a:rPr lang="fr-FR">
                <a:latin typeface="Franklin Gothic Book" charset="0"/>
              </a:rPr>
              <a:t> </a:t>
            </a:r>
            <a:r>
              <a:rPr lang="fr-FR" sz="2000" b="1">
                <a:solidFill>
                  <a:srgbClr val="0066FF"/>
                </a:solidFill>
                <a:latin typeface="Franklin Gothic Book" charset="0"/>
              </a:rPr>
              <a:t>Les plis fermés sont remis au Chef de Centre de vote (CCV) pour transmission au CLCR situé au niveau du BL, suivant le plan de ramassage et sous l</a:t>
            </a:r>
            <a:r>
              <a:rPr lang="ja-JP" altLang="fr-FR" sz="2000" b="1">
                <a:solidFill>
                  <a:srgbClr val="0066FF"/>
                </a:solidFill>
                <a:latin typeface="Franklin Gothic Book" charset="0"/>
              </a:rPr>
              <a:t>’</a:t>
            </a:r>
            <a:r>
              <a:rPr lang="fr-FR" sz="2000" b="1">
                <a:solidFill>
                  <a:srgbClr val="0066FF"/>
                </a:solidFill>
                <a:latin typeface="Franklin Gothic Book" charset="0"/>
              </a:rPr>
              <a:t>accompagnement des membres des BVD, des éléments de la police nationale. Les témoins et observateurs qui le désirent, peuvent convoyer les plis vers les CLCR;</a:t>
            </a:r>
          </a:p>
          <a:p>
            <a:pPr marL="177800" indent="-177800">
              <a:buFont typeface="Wingdings" charset="0"/>
              <a:buNone/>
            </a:pPr>
            <a:endParaRPr lang="fr-FR" sz="1000" b="1">
              <a:solidFill>
                <a:srgbClr val="0066FF"/>
              </a:solidFill>
              <a:latin typeface="Franklin Gothic Book" charset="0"/>
            </a:endParaRPr>
          </a:p>
          <a:p>
            <a:pPr marL="177800" indent="-177800">
              <a:buFont typeface="Wingdings" charset="0"/>
              <a:buChar char="§"/>
            </a:pPr>
            <a:r>
              <a:rPr lang="fr-FR" sz="2000" b="1">
                <a:solidFill>
                  <a:srgbClr val="FF3399"/>
                </a:solidFill>
                <a:latin typeface="Franklin Gothic Book" charset="0"/>
              </a:rPr>
              <a:t>Les 5 membres du BVD sont recrutés parmi les enseignants, le personnel de santé. Ils prêtent serment avant le début du vote (art 51 LE et 32 MA) ;</a:t>
            </a:r>
            <a:r>
              <a:rPr lang="fr-FR" sz="2400">
                <a:latin typeface="Franklin Gothic Book" charset="0"/>
              </a:rPr>
              <a:t> </a:t>
            </a:r>
            <a:endParaRPr lang="fr-FR">
              <a:latin typeface="Franklin Gothic Book" charset="0"/>
            </a:endParaRPr>
          </a:p>
          <a:p>
            <a:pPr marL="177800" indent="-177800">
              <a:buFont typeface="Wingdings" charset="0"/>
              <a:buChar char="§"/>
            </a:pPr>
            <a:endParaRPr lang="fr-FR">
              <a:latin typeface="Franklin Gothic Book" charset="0"/>
            </a:endParaRPr>
          </a:p>
          <a:p>
            <a:pPr marL="177800" indent="-177800">
              <a:buFont typeface="Wingdings" charset="0"/>
              <a:buNone/>
            </a:pPr>
            <a:endParaRPr lang="fr-FR">
              <a:latin typeface="Franklin Gothic Book" charset="0"/>
            </a:endParaRPr>
          </a:p>
        </p:txBody>
      </p:sp>
    </p:spTree>
    <p:extLst>
      <p:ext uri="{BB962C8B-B14F-4D97-AF65-F5344CB8AC3E}">
        <p14:creationId xmlns:p14="http://schemas.microsoft.com/office/powerpoint/2010/main" val="1701054225"/>
      </p:ext>
    </p:extLst>
  </p:cSld>
  <p:clrMapOvr>
    <a:masterClrMapping/>
  </p:clrMapOvr>
  <p:transition xmlns:p14="http://schemas.microsoft.com/office/powerpoint/2010/main">
    <p:strips dir="rd"/>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4"/>
          <p:cNvSpPr>
            <a:spLocks noChangeArrowheads="1"/>
          </p:cNvSpPr>
          <p:nvPr/>
        </p:nvSpPr>
        <p:spPr bwMode="auto">
          <a:xfrm>
            <a:off x="0" y="476250"/>
            <a:ext cx="9144000" cy="654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7800" indent="-177800"/>
            <a:r>
              <a:rPr lang="fr-FR" sz="2400" b="1" i="1">
                <a:solidFill>
                  <a:srgbClr val="A50021"/>
                </a:solidFill>
                <a:latin typeface="Franklin Gothic Book" charset="0"/>
              </a:rPr>
              <a:t>Niveau 2 : Centre Local de Compilation des Résultats</a:t>
            </a:r>
          </a:p>
          <a:p>
            <a:pPr marL="177800" indent="-177800"/>
            <a:endParaRPr lang="fr-FR" sz="1000" b="1" i="1">
              <a:solidFill>
                <a:srgbClr val="A50021"/>
              </a:solidFill>
              <a:latin typeface="Franklin Gothic Book" charset="0"/>
            </a:endParaRPr>
          </a:p>
          <a:p>
            <a:pPr marL="177800" indent="-177800">
              <a:buFont typeface="Wingdings" charset="0"/>
              <a:buChar char="§"/>
            </a:pPr>
            <a:r>
              <a:rPr lang="fr-FR" sz="1900" b="1">
                <a:solidFill>
                  <a:srgbClr val="009900"/>
                </a:solidFill>
                <a:latin typeface="Franklin Gothic Book" charset="0"/>
              </a:rPr>
              <a:t>Le CLCR procède à la compilation des résultats contenus dans les documents trouvés dans les plis reçus des BVD (PV de vote, PV de dépouillement, fiche des résultats, fiches de pointage, listes, bulletins de vote) et délibère sur les réclamations et contestations éventuelles en ce qui concerne les erreurs matérielles (art 52 MA), en présence des témoins et observateurs;</a:t>
            </a:r>
          </a:p>
          <a:p>
            <a:pPr marL="177800" indent="-177800">
              <a:buFont typeface="Wingdings" charset="0"/>
              <a:buChar char="§"/>
            </a:pPr>
            <a:r>
              <a:rPr lang="fr-FR" sz="1900">
                <a:latin typeface="Franklin Gothic Book" charset="0"/>
              </a:rPr>
              <a:t> </a:t>
            </a:r>
            <a:r>
              <a:rPr lang="fr-FR" sz="1900" b="1">
                <a:latin typeface="Franklin Gothic Book" charset="0"/>
              </a:rPr>
              <a:t>Les témoins ont le droit de contresigner les fiches de reconstitution des résultats  établies en cas de redressement des erreurs matérielles ;</a:t>
            </a:r>
          </a:p>
          <a:p>
            <a:pPr marL="177800" indent="-177800">
              <a:buFont typeface="Wingdings" charset="0"/>
              <a:buChar char="§"/>
            </a:pPr>
            <a:r>
              <a:rPr lang="fr-FR" sz="1900" b="1">
                <a:solidFill>
                  <a:srgbClr val="0066FF"/>
                </a:solidFill>
                <a:latin typeface="Franklin Gothic Book" charset="0"/>
              </a:rPr>
              <a:t> Tous les documents utilisés sont bien archivés au CLCR dans un ordre permettant toute vérification ultérieure en cas de nécessité; </a:t>
            </a:r>
          </a:p>
          <a:p>
            <a:pPr marL="177800" indent="-177800">
              <a:buFont typeface="Wingdings" charset="0"/>
              <a:buChar char="§"/>
            </a:pPr>
            <a:r>
              <a:rPr lang="fr-FR" sz="1900" b="1">
                <a:solidFill>
                  <a:srgbClr val="FF3399"/>
                </a:solidFill>
                <a:latin typeface="Franklin Gothic Book" charset="0"/>
              </a:rPr>
              <a:t>A la fin de la compilation, le bureau du CLCR établit un PV et une fiche de compilation des résultats par circonscription mentionnant les contestations et réclamations éventuelles, signés par les membres de ce bureau, les témoins et les observateurs (art 70 LE). Ces documents ainsi que toutes les autres annexes éventuelles sont immédiatement transmis au CNCR ;</a:t>
            </a:r>
            <a:r>
              <a:rPr lang="fr-FR" sz="1900">
                <a:latin typeface="Franklin Gothic Book" charset="0"/>
              </a:rPr>
              <a:t> </a:t>
            </a:r>
          </a:p>
          <a:p>
            <a:pPr marL="177800" indent="-177800">
              <a:buFont typeface="Wingdings" charset="0"/>
              <a:buChar char="§"/>
            </a:pPr>
            <a:r>
              <a:rPr lang="fr-FR" sz="1900">
                <a:latin typeface="Franklin Gothic Book" charset="0"/>
              </a:rPr>
              <a:t> </a:t>
            </a:r>
            <a:r>
              <a:rPr lang="fr-FR" sz="1900" b="1">
                <a:solidFill>
                  <a:srgbClr val="9900FF"/>
                </a:solidFill>
                <a:latin typeface="Franklin Gothic Book" charset="0"/>
              </a:rPr>
              <a:t>Les résultats compilés sont affichés au CLCR après un contrôle technique de cohérence avec le CNCR, et une copie du PV et de la fiche de compilation des résultats est remise aux témoins qui en font la demande;</a:t>
            </a:r>
          </a:p>
          <a:p>
            <a:pPr marL="177800" indent="-177800">
              <a:buFont typeface="Wingdings" charset="0"/>
              <a:buChar char="§"/>
            </a:pPr>
            <a:r>
              <a:rPr lang="fr-FR" sz="1900">
                <a:latin typeface="Franklin Gothic Book" charset="0"/>
              </a:rPr>
              <a:t> </a:t>
            </a:r>
            <a:r>
              <a:rPr lang="fr-FR" sz="1900" b="1">
                <a:solidFill>
                  <a:schemeClr val="tx2"/>
                </a:solidFill>
                <a:latin typeface="Franklin Gothic Book" charset="0"/>
              </a:rPr>
              <a:t>Les agents du CLCR sont  recrutés localement sur base d</a:t>
            </a:r>
            <a:r>
              <a:rPr lang="ja-JP" altLang="fr-FR" sz="1900" b="1">
                <a:solidFill>
                  <a:schemeClr val="tx2"/>
                </a:solidFill>
                <a:latin typeface="Franklin Gothic Book" charset="0"/>
              </a:rPr>
              <a:t>’</a:t>
            </a:r>
            <a:r>
              <a:rPr lang="fr-FR" sz="1900" b="1">
                <a:solidFill>
                  <a:schemeClr val="tx2"/>
                </a:solidFill>
                <a:latin typeface="Franklin Gothic Book" charset="0"/>
              </a:rPr>
              <a:t>un concours par jury mixte CEI-Monuc ;</a:t>
            </a:r>
          </a:p>
          <a:p>
            <a:pPr marL="177800" indent="-177800">
              <a:buFont typeface="Wingdings" charset="0"/>
              <a:buChar char="§"/>
            </a:pPr>
            <a:r>
              <a:rPr lang="fr-FR" sz="1900" b="1">
                <a:solidFill>
                  <a:srgbClr val="CC3300"/>
                </a:solidFill>
                <a:latin typeface="Franklin Gothic Book" charset="0"/>
              </a:rPr>
              <a:t>Les Présidents des CLCR proviennent des confessions religieuses</a:t>
            </a:r>
          </a:p>
          <a:p>
            <a:pPr marL="177800" indent="-177800"/>
            <a:endParaRPr lang="fr-FR" sz="1900" b="1">
              <a:solidFill>
                <a:srgbClr val="CC3300"/>
              </a:solidFill>
              <a:latin typeface="Franklin Gothic Book" charset="0"/>
            </a:endParaRPr>
          </a:p>
        </p:txBody>
      </p:sp>
    </p:spTree>
    <p:extLst>
      <p:ext uri="{BB962C8B-B14F-4D97-AF65-F5344CB8AC3E}">
        <p14:creationId xmlns:p14="http://schemas.microsoft.com/office/powerpoint/2010/main" val="3835696144"/>
      </p:ext>
    </p:extLst>
  </p:cSld>
  <p:clrMapOvr>
    <a:masterClrMapping/>
  </p:clrMapOvr>
  <p:transition xmlns:p14="http://schemas.microsoft.com/office/powerpoint/2010/main">
    <p:strips dir="rd"/>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4"/>
          <p:cNvSpPr>
            <a:spLocks noChangeArrowheads="1"/>
          </p:cNvSpPr>
          <p:nvPr/>
        </p:nvSpPr>
        <p:spPr bwMode="auto">
          <a:xfrm>
            <a:off x="214313" y="549275"/>
            <a:ext cx="8820150" cy="640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7800" indent="-177800"/>
            <a:r>
              <a:rPr lang="fr-FR" sz="2400" b="1" i="1">
                <a:solidFill>
                  <a:srgbClr val="A50021"/>
                </a:solidFill>
                <a:latin typeface="Franklin Gothic Book" charset="0"/>
              </a:rPr>
              <a:t>Niveau 3 : Centre National de Centralisation des Résultats</a:t>
            </a:r>
          </a:p>
          <a:p>
            <a:pPr marL="177800" indent="-177800"/>
            <a:endParaRPr lang="fr-FR" sz="800" b="1">
              <a:solidFill>
                <a:srgbClr val="009900"/>
              </a:solidFill>
              <a:latin typeface="Franklin Gothic Book" charset="0"/>
            </a:endParaRPr>
          </a:p>
          <a:p>
            <a:pPr marL="177800" indent="-177800"/>
            <a:endParaRPr lang="fr-FR" sz="800" b="1">
              <a:solidFill>
                <a:srgbClr val="009900"/>
              </a:solidFill>
              <a:latin typeface="Franklin Gothic Book" charset="0"/>
            </a:endParaRPr>
          </a:p>
          <a:p>
            <a:pPr marL="177800" indent="-177800">
              <a:buFont typeface="Wingdings" charset="0"/>
              <a:buChar char="§"/>
            </a:pPr>
            <a:r>
              <a:rPr lang="fr-FR" sz="1900" b="1">
                <a:solidFill>
                  <a:srgbClr val="009900"/>
                </a:solidFill>
                <a:latin typeface="Franklin Gothic Book" charset="0"/>
              </a:rPr>
              <a:t> </a:t>
            </a:r>
            <a:r>
              <a:rPr lang="fr-FR" sz="2200" b="1">
                <a:solidFill>
                  <a:srgbClr val="009900"/>
                </a:solidFill>
                <a:latin typeface="Franklin Gothic Book" charset="0"/>
              </a:rPr>
              <a:t>Le CNCR reçoit les résultats des CLCR pour un contrôle technique de cohérence portant sur des éléments précis : Province, CLCR, Territoire ou circonscription, nombre de BVD fonctionnels, nombre de BVD compilés, électeurs attendus, votants, taux de participation, bulletins nuls, bulletins blancs, suffrage valablement exprimés, nom des candidats et voix obtenus par chacun d</a:t>
            </a:r>
            <a:r>
              <a:rPr lang="ja-JP" altLang="fr-FR" sz="2200" b="1">
                <a:solidFill>
                  <a:srgbClr val="009900"/>
                </a:solidFill>
                <a:latin typeface="Franklin Gothic Book" charset="0"/>
              </a:rPr>
              <a:t>’</a:t>
            </a:r>
            <a:r>
              <a:rPr lang="fr-FR" sz="2200" b="1">
                <a:solidFill>
                  <a:srgbClr val="009900"/>
                </a:solidFill>
                <a:latin typeface="Franklin Gothic Book" charset="0"/>
              </a:rPr>
              <a:t>eux ;</a:t>
            </a:r>
          </a:p>
          <a:p>
            <a:pPr marL="177800" indent="-177800">
              <a:buFont typeface="Wingdings" charset="0"/>
              <a:buNone/>
            </a:pPr>
            <a:endParaRPr lang="fr-FR" sz="800" b="1">
              <a:solidFill>
                <a:srgbClr val="009900"/>
              </a:solidFill>
              <a:latin typeface="Franklin Gothic Book" charset="0"/>
            </a:endParaRPr>
          </a:p>
          <a:p>
            <a:pPr marL="177800" indent="-177800">
              <a:buFont typeface="Wingdings" charset="0"/>
              <a:buChar char="§"/>
            </a:pPr>
            <a:r>
              <a:rPr lang="fr-FR" sz="2200">
                <a:latin typeface="Franklin Gothic Book" charset="0"/>
              </a:rPr>
              <a:t> </a:t>
            </a:r>
            <a:r>
              <a:rPr lang="fr-FR" sz="2200" b="1">
                <a:latin typeface="Franklin Gothic Book" charset="0"/>
              </a:rPr>
              <a:t>Une fiche de cohérence par circonscription est établie à cet effet et est transmise, accompagnée de tous les PV, fiches de compilation et toutes les autres annexes reçus des CLCR, au Bureau et Plénière de la CEI.</a:t>
            </a:r>
          </a:p>
          <a:p>
            <a:pPr marL="177800" indent="-177800">
              <a:buFont typeface="Wingdings" charset="0"/>
              <a:buNone/>
            </a:pPr>
            <a:endParaRPr lang="fr-FR" sz="800" b="1">
              <a:latin typeface="Franklin Gothic Book" charset="0"/>
            </a:endParaRPr>
          </a:p>
          <a:p>
            <a:pPr marL="177800" indent="-177800">
              <a:buFont typeface="Wingdings" charset="0"/>
              <a:buChar char="§"/>
            </a:pPr>
            <a:r>
              <a:rPr lang="fr-FR" sz="2200" b="1">
                <a:solidFill>
                  <a:srgbClr val="0066FF"/>
                </a:solidFill>
                <a:latin typeface="Franklin Gothic Book" charset="0"/>
              </a:rPr>
              <a:t> Le CNCR, bras technique du Bureau de la CEI, ne peut modifier les résultats communiqués par les CLCR;</a:t>
            </a:r>
          </a:p>
          <a:p>
            <a:pPr marL="177800" indent="-177800">
              <a:buFont typeface="Wingdings" charset="0"/>
              <a:buNone/>
            </a:pPr>
            <a:endParaRPr lang="fr-FR" sz="2200" b="1">
              <a:solidFill>
                <a:srgbClr val="0066FF"/>
              </a:solidFill>
              <a:latin typeface="Franklin Gothic Book" charset="0"/>
            </a:endParaRPr>
          </a:p>
          <a:p>
            <a:pPr marL="177800" indent="-177800">
              <a:buFont typeface="Wingdings" charset="0"/>
              <a:buChar char="§"/>
            </a:pPr>
            <a:r>
              <a:rPr lang="fr-FR" sz="2200" b="1">
                <a:solidFill>
                  <a:srgbClr val="9900FF"/>
                </a:solidFill>
                <a:latin typeface="Franklin Gothic Book" charset="0"/>
              </a:rPr>
              <a:t> Les agents du CNCR sont choisis parmi le personnel technique permanent du Bureau National des Opérations;</a:t>
            </a:r>
          </a:p>
          <a:p>
            <a:pPr marL="177800" indent="-177800">
              <a:buFont typeface="Wingdings" charset="0"/>
              <a:buNone/>
            </a:pPr>
            <a:endParaRPr lang="fr-FR" sz="2200" b="1">
              <a:solidFill>
                <a:srgbClr val="9900FF"/>
              </a:solidFill>
              <a:latin typeface="Franklin Gothic Book" charset="0"/>
            </a:endParaRPr>
          </a:p>
          <a:p>
            <a:pPr marL="177800" indent="-177800">
              <a:buFont typeface="Wingdings" charset="0"/>
              <a:buNone/>
            </a:pPr>
            <a:endParaRPr lang="fr-FR">
              <a:latin typeface="Franklin Gothic Book" charset="0"/>
            </a:endParaRPr>
          </a:p>
        </p:txBody>
      </p:sp>
    </p:spTree>
    <p:extLst>
      <p:ext uri="{BB962C8B-B14F-4D97-AF65-F5344CB8AC3E}">
        <p14:creationId xmlns:p14="http://schemas.microsoft.com/office/powerpoint/2010/main" val="2253736208"/>
      </p:ext>
    </p:extLst>
  </p:cSld>
  <p:clrMapOvr>
    <a:masterClrMapping/>
  </p:clrMapOvr>
  <p:transition xmlns:p14="http://schemas.microsoft.com/office/powerpoint/2010/main">
    <p:strips dir="rd"/>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4"/>
          <p:cNvSpPr>
            <a:spLocks noChangeArrowheads="1"/>
          </p:cNvSpPr>
          <p:nvPr/>
        </p:nvSpPr>
        <p:spPr bwMode="auto">
          <a:xfrm>
            <a:off x="250825" y="598488"/>
            <a:ext cx="8713788" cy="597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7800" indent="-177800"/>
            <a:r>
              <a:rPr lang="fr-FR" sz="2400" b="1" i="1">
                <a:solidFill>
                  <a:srgbClr val="A50021"/>
                </a:solidFill>
                <a:latin typeface="Franklin Gothic Book" charset="0"/>
              </a:rPr>
              <a:t>Niveau 4 : Bureau et Assemblée plénière de la CEI</a:t>
            </a:r>
          </a:p>
          <a:p>
            <a:pPr marL="177800" indent="-177800"/>
            <a:endParaRPr lang="fr-FR" sz="1400" b="1" i="1">
              <a:solidFill>
                <a:srgbClr val="A50021"/>
              </a:solidFill>
              <a:latin typeface="Franklin Gothic Book" charset="0"/>
            </a:endParaRPr>
          </a:p>
          <a:p>
            <a:pPr marL="177800" indent="-177800">
              <a:buFont typeface="Wingdings" charset="0"/>
              <a:buChar char="§"/>
            </a:pPr>
            <a:r>
              <a:rPr lang="fr-FR" sz="2000" b="1">
                <a:solidFill>
                  <a:srgbClr val="009900"/>
                </a:solidFill>
                <a:latin typeface="Franklin Gothic Book" charset="0"/>
              </a:rPr>
              <a:t> Les 21 membres du bureau et plénière de la CEI ont été désignés de façon paritaire par les composantes et entités au dialogue intercongolais sur la base des principes de compétence, d</a:t>
            </a:r>
            <a:r>
              <a:rPr lang="ja-JP" altLang="fr-FR" sz="2000" b="1">
                <a:solidFill>
                  <a:srgbClr val="009900"/>
                </a:solidFill>
                <a:latin typeface="Franklin Gothic Book" charset="0"/>
              </a:rPr>
              <a:t>’</a:t>
            </a:r>
            <a:r>
              <a:rPr lang="fr-FR" sz="2000" b="1">
                <a:solidFill>
                  <a:srgbClr val="009900"/>
                </a:solidFill>
                <a:latin typeface="Franklin Gothic Book" charset="0"/>
              </a:rPr>
              <a:t>expérience, de haute moralité et de représentation provinciale à raison de 3 membres par Composante et de 2 membres par Entité dont au moins une femme par composante et entité (art 5 RI) ;</a:t>
            </a:r>
          </a:p>
          <a:p>
            <a:pPr marL="177800" indent="-177800">
              <a:buFont typeface="Wingdings" charset="0"/>
              <a:buNone/>
            </a:pPr>
            <a:endParaRPr lang="fr-FR" sz="1200" b="1">
              <a:solidFill>
                <a:srgbClr val="009900"/>
              </a:solidFill>
              <a:latin typeface="Franklin Gothic Book" charset="0"/>
            </a:endParaRPr>
          </a:p>
          <a:p>
            <a:pPr marL="177800" indent="-177800">
              <a:buFont typeface="Wingdings" charset="0"/>
              <a:buChar char="§"/>
            </a:pPr>
            <a:r>
              <a:rPr lang="fr-FR" sz="2000" b="1">
                <a:latin typeface="Franklin Gothic Book" charset="0"/>
              </a:rPr>
              <a:t>Le bureau de la CEI reçoit les résultats de tous les CLCR et délibère en présence de tous les membres de la plénière sur les réclamations et contestations éventuelles en ce qui concerne les erreurs matérielles. Il dispose d</a:t>
            </a:r>
            <a:r>
              <a:rPr lang="ja-JP" altLang="fr-FR" sz="2000" b="1">
                <a:latin typeface="Franklin Gothic Book" charset="0"/>
              </a:rPr>
              <a:t>’</a:t>
            </a:r>
            <a:r>
              <a:rPr lang="fr-FR" sz="2000" b="1">
                <a:latin typeface="Franklin Gothic Book" charset="0"/>
              </a:rPr>
              <a:t>un pouvoir de redressement des procès-verbaux et dresse un procès-verbal signé par tous les membres du bureau (art 71 LE) ;</a:t>
            </a:r>
          </a:p>
          <a:p>
            <a:pPr marL="177800" indent="-177800">
              <a:buFont typeface="Wingdings" charset="0"/>
              <a:buNone/>
            </a:pPr>
            <a:endParaRPr lang="fr-FR" sz="1000" b="1">
              <a:latin typeface="Franklin Gothic Book" charset="0"/>
            </a:endParaRPr>
          </a:p>
          <a:p>
            <a:pPr marL="177800" indent="-177800">
              <a:buFont typeface="Wingdings" charset="0"/>
              <a:buChar char="§"/>
            </a:pPr>
            <a:r>
              <a:rPr lang="fr-FR" sz="2000" b="1">
                <a:solidFill>
                  <a:srgbClr val="9900FF"/>
                </a:solidFill>
                <a:latin typeface="Franklin Gothic Book" charset="0"/>
              </a:rPr>
              <a:t>Le président publie les résultats provisoires du vote. Ceux-ci sont affichés dans les locaux de la CEI et les procès verbaux ainsi que les pièces jointes sont transmis à la juridiction compétente (art 71 LE).</a:t>
            </a:r>
          </a:p>
        </p:txBody>
      </p:sp>
    </p:spTree>
    <p:extLst>
      <p:ext uri="{BB962C8B-B14F-4D97-AF65-F5344CB8AC3E}">
        <p14:creationId xmlns:p14="http://schemas.microsoft.com/office/powerpoint/2010/main" val="1003911956"/>
      </p:ext>
    </p:extLst>
  </p:cSld>
  <p:clrMapOvr>
    <a:masterClrMapping/>
  </p:clrMapOvr>
  <p:transition xmlns:p14="http://schemas.microsoft.com/office/powerpoint/2010/main">
    <p:strips dir="rd"/>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dirty="0" smtClean="0"/>
              <a:t>Principes du gouvernement représentatif, Bernard </a:t>
            </a:r>
            <a:r>
              <a:rPr lang="fr-FR" dirty="0" err="1" smtClean="0"/>
              <a:t>manin</a:t>
            </a:r>
            <a:endParaRPr lang="fr-FR" dirty="0"/>
          </a:p>
        </p:txBody>
      </p:sp>
      <p:sp>
        <p:nvSpPr>
          <p:cNvPr id="5" name="Espace réservé du contenu 4"/>
          <p:cNvSpPr>
            <a:spLocks noGrp="1"/>
          </p:cNvSpPr>
          <p:nvPr>
            <p:ph idx="1"/>
          </p:nvPr>
        </p:nvSpPr>
        <p:spPr/>
        <p:txBody>
          <a:bodyPr/>
          <a:lstStyle/>
          <a:p>
            <a:pPr>
              <a:lnSpc>
                <a:spcPct val="90000"/>
              </a:lnSpc>
            </a:pPr>
            <a:r>
              <a:rPr lang="fr-BE" dirty="0">
                <a:latin typeface="Calibri" charset="0"/>
                <a:ea typeface="ＭＳ Ｐゴシック" charset="0"/>
                <a:cs typeface="ＭＳ Ｐゴシック" charset="0"/>
              </a:rPr>
              <a:t>Marge d’indépendance des gouvernants</a:t>
            </a:r>
          </a:p>
          <a:p>
            <a:pPr lvl="1">
              <a:lnSpc>
                <a:spcPct val="90000"/>
              </a:lnSpc>
            </a:pPr>
            <a:r>
              <a:rPr lang="fr-BE" dirty="0">
                <a:latin typeface="Calibri" charset="0"/>
                <a:ea typeface="ＭＳ Ｐゴシック" charset="0"/>
              </a:rPr>
              <a:t>Pas de mandats ni promesses impératifs</a:t>
            </a:r>
          </a:p>
          <a:p>
            <a:pPr>
              <a:lnSpc>
                <a:spcPct val="90000"/>
              </a:lnSpc>
            </a:pPr>
            <a:r>
              <a:rPr lang="fr-BE" dirty="0">
                <a:latin typeface="Calibri" charset="0"/>
                <a:ea typeface="ＭＳ Ｐゴシック" charset="0"/>
                <a:cs typeface="ＭＳ Ｐゴシック" charset="0"/>
              </a:rPr>
              <a:t>Liberté de l’opinion publique</a:t>
            </a:r>
          </a:p>
          <a:p>
            <a:pPr lvl="1">
              <a:lnSpc>
                <a:spcPct val="90000"/>
              </a:lnSpc>
            </a:pPr>
            <a:r>
              <a:rPr lang="fr-BE" dirty="0">
                <a:latin typeface="Calibri" charset="0"/>
                <a:ea typeface="ＭＳ Ｐゴシック" charset="0"/>
              </a:rPr>
              <a:t>Publicité décisions officielles, </a:t>
            </a:r>
            <a:r>
              <a:rPr lang="fr-BE" b="1" dirty="0">
                <a:latin typeface="Calibri" charset="0"/>
                <a:ea typeface="ＭＳ Ｐゴシック" charset="0"/>
              </a:rPr>
              <a:t>liberté expression</a:t>
            </a:r>
          </a:p>
          <a:p>
            <a:pPr>
              <a:lnSpc>
                <a:spcPct val="90000"/>
              </a:lnSpc>
            </a:pPr>
            <a:r>
              <a:rPr lang="fr-BE" dirty="0">
                <a:latin typeface="Calibri" charset="0"/>
                <a:ea typeface="ＭＳ Ｐゴシック" charset="0"/>
                <a:cs typeface="ＭＳ Ｐゴシック" charset="0"/>
              </a:rPr>
              <a:t>Réitération de l’élection</a:t>
            </a:r>
          </a:p>
          <a:p>
            <a:pPr lvl="1">
              <a:lnSpc>
                <a:spcPct val="90000"/>
              </a:lnSpc>
            </a:pPr>
            <a:r>
              <a:rPr lang="fr-BE" dirty="0">
                <a:latin typeface="Calibri" charset="0"/>
                <a:ea typeface="ＭＳ Ｐゴシック" charset="0"/>
              </a:rPr>
              <a:t>Contrôle par anticipation de la sanction</a:t>
            </a:r>
          </a:p>
          <a:p>
            <a:pPr>
              <a:lnSpc>
                <a:spcPct val="90000"/>
              </a:lnSpc>
            </a:pPr>
            <a:r>
              <a:rPr lang="fr-BE" dirty="0">
                <a:latin typeface="Calibri" charset="0"/>
                <a:ea typeface="ＭＳ Ｐゴシック" charset="0"/>
                <a:cs typeface="ＭＳ Ｐゴシック" charset="0"/>
              </a:rPr>
              <a:t>Epreuve de la discussion</a:t>
            </a:r>
          </a:p>
          <a:p>
            <a:pPr lvl="1">
              <a:lnSpc>
                <a:spcPct val="90000"/>
              </a:lnSpc>
            </a:pPr>
            <a:r>
              <a:rPr lang="fr-BE" dirty="0">
                <a:latin typeface="Calibri" charset="0"/>
                <a:ea typeface="ＭＳ Ｐゴシック" charset="0"/>
              </a:rPr>
              <a:t>Arguments collectifs et non </a:t>
            </a:r>
            <a:r>
              <a:rPr lang="fr-BE" dirty="0" smtClean="0">
                <a:latin typeface="Calibri" charset="0"/>
                <a:ea typeface="ＭＳ Ｐゴシック" charset="0"/>
              </a:rPr>
              <a:t>marchandages</a:t>
            </a:r>
            <a:endParaRPr lang="fr-FR" dirty="0" smtClean="0"/>
          </a:p>
          <a:p>
            <a:pPr marL="411480" lvl="1" indent="0">
              <a:lnSpc>
                <a:spcPct val="90000"/>
              </a:lnSpc>
              <a:buNone/>
            </a:pPr>
            <a:endParaRPr lang="fr-FR" dirty="0">
              <a:latin typeface="Calibri" charset="0"/>
              <a:ea typeface="ＭＳ Ｐゴシック" charset="0"/>
            </a:endParaRPr>
          </a:p>
          <a:p>
            <a:pPr>
              <a:lnSpc>
                <a:spcPct val="90000"/>
              </a:lnSpc>
            </a:pPr>
            <a:endParaRPr lang="fr-FR" dirty="0" smtClean="0">
              <a:latin typeface="Calibri" charset="0"/>
              <a:ea typeface="ＭＳ Ｐゴシック" charset="0"/>
            </a:endParaRPr>
          </a:p>
          <a:p>
            <a:pPr>
              <a:lnSpc>
                <a:spcPct val="90000"/>
              </a:lnSpc>
            </a:pPr>
            <a:r>
              <a:rPr lang="fr-FR" dirty="0" err="1" smtClean="0">
                <a:latin typeface="Calibri" charset="0"/>
                <a:ea typeface="ＭＳ Ｐゴシック" charset="0"/>
              </a:rPr>
              <a:t>Re-présenter</a:t>
            </a:r>
            <a:r>
              <a:rPr lang="fr-FR" dirty="0" smtClean="0">
                <a:latin typeface="Calibri" charset="0"/>
                <a:ea typeface="ＭＳ Ｐゴシック" charset="0"/>
              </a:rPr>
              <a:t>: « être comme » et/ou « être à la place »</a:t>
            </a:r>
            <a:endParaRPr lang="fr-FR" dirty="0">
              <a:latin typeface="Calibri" charset="0"/>
              <a:ea typeface="ＭＳ Ｐゴシック" charset="0"/>
            </a:endParaRPr>
          </a:p>
        </p:txBody>
      </p:sp>
    </p:spTree>
    <p:extLst>
      <p:ext uri="{BB962C8B-B14F-4D97-AF65-F5344CB8AC3E}">
        <p14:creationId xmlns:p14="http://schemas.microsoft.com/office/powerpoint/2010/main" val="64840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3"/>
          <p:cNvSpPr txBox="1">
            <a:spLocks/>
          </p:cNvSpPr>
          <p:nvPr/>
        </p:nvSpPr>
        <p:spPr bwMode="auto">
          <a:xfrm>
            <a:off x="285750" y="1125538"/>
            <a:ext cx="8472488" cy="493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spcBef>
                <a:spcPct val="20000"/>
              </a:spcBef>
              <a:buClr>
                <a:schemeClr val="accent1"/>
              </a:buClr>
              <a:buSzPct val="70000"/>
              <a:buFont typeface="Arial" charset="0"/>
              <a:buNone/>
            </a:pPr>
            <a:endParaRPr lang="fr-FR" sz="800" b="1">
              <a:solidFill>
                <a:schemeClr val="tx2"/>
              </a:solidFill>
              <a:latin typeface="Franklin Gothic Book" charset="0"/>
            </a:endParaRPr>
          </a:p>
          <a:p>
            <a:pPr eaLnBrk="1" hangingPunct="1">
              <a:spcBef>
                <a:spcPct val="20000"/>
              </a:spcBef>
              <a:buClr>
                <a:schemeClr val="accent1"/>
              </a:buClr>
              <a:buSzPct val="70000"/>
              <a:buFont typeface="Wingdings" charset="0"/>
              <a:buChar char="q"/>
            </a:pPr>
            <a:r>
              <a:rPr lang="fr-FR" sz="2800" b="1">
                <a:solidFill>
                  <a:srgbClr val="0070C0"/>
                </a:solidFill>
                <a:latin typeface="Franklin Gothic Book" charset="0"/>
              </a:rPr>
              <a:t>Incohérences constatées</a:t>
            </a:r>
          </a:p>
          <a:p>
            <a:pPr eaLnBrk="1" hangingPunct="1">
              <a:spcBef>
                <a:spcPct val="20000"/>
              </a:spcBef>
              <a:buClr>
                <a:schemeClr val="accent1"/>
              </a:buClr>
              <a:buSzPct val="70000"/>
            </a:pPr>
            <a:r>
              <a:rPr lang="fr-FR" sz="2800" b="1">
                <a:solidFill>
                  <a:schemeClr val="tx2"/>
                </a:solidFill>
                <a:latin typeface="Franklin Gothic Book" charset="0"/>
              </a:rPr>
              <a:t>- </a:t>
            </a:r>
            <a:r>
              <a:rPr lang="fr-FR" sz="2800">
                <a:solidFill>
                  <a:schemeClr val="tx2"/>
                </a:solidFill>
                <a:latin typeface="Franklin Gothic Book" charset="0"/>
              </a:rPr>
              <a:t>Mauvaise sommation des suffrages </a:t>
            </a:r>
          </a:p>
          <a:p>
            <a:pPr eaLnBrk="1" hangingPunct="1">
              <a:spcBef>
                <a:spcPct val="20000"/>
              </a:spcBef>
              <a:buClr>
                <a:schemeClr val="accent1"/>
              </a:buClr>
              <a:buSzPct val="70000"/>
            </a:pPr>
            <a:r>
              <a:rPr lang="fr-FR" sz="2800">
                <a:solidFill>
                  <a:schemeClr val="tx2"/>
                </a:solidFill>
                <a:latin typeface="Franklin Gothic Book" charset="0"/>
              </a:rPr>
              <a:t>- Confusion des rubriques</a:t>
            </a:r>
          </a:p>
          <a:p>
            <a:pPr eaLnBrk="1" hangingPunct="1">
              <a:spcBef>
                <a:spcPct val="20000"/>
              </a:spcBef>
              <a:buClr>
                <a:schemeClr val="accent1"/>
              </a:buClr>
              <a:buSzPct val="70000"/>
            </a:pPr>
            <a:r>
              <a:rPr lang="fr-FR" sz="2800">
                <a:solidFill>
                  <a:schemeClr val="tx2"/>
                </a:solidFill>
                <a:latin typeface="Franklin Gothic Book" charset="0"/>
              </a:rPr>
              <a:t>- Discordances entre rubriques identiques</a:t>
            </a:r>
          </a:p>
          <a:p>
            <a:pPr eaLnBrk="1" hangingPunct="1">
              <a:spcBef>
                <a:spcPct val="20000"/>
              </a:spcBef>
              <a:buClr>
                <a:schemeClr val="accent1"/>
              </a:buClr>
              <a:buSzPct val="70000"/>
              <a:buFontTx/>
              <a:buChar char="-"/>
            </a:pPr>
            <a:endParaRPr lang="fr-FR" sz="2800">
              <a:solidFill>
                <a:schemeClr val="tx2"/>
              </a:solidFill>
              <a:latin typeface="Franklin Gothic Book" charset="0"/>
            </a:endParaRPr>
          </a:p>
          <a:p>
            <a:pPr eaLnBrk="1" hangingPunct="1">
              <a:spcBef>
                <a:spcPct val="20000"/>
              </a:spcBef>
              <a:buClr>
                <a:schemeClr val="accent1"/>
              </a:buClr>
              <a:buSzPct val="70000"/>
              <a:buFont typeface="Wingdings" charset="0"/>
              <a:buChar char="q"/>
            </a:pPr>
            <a:r>
              <a:rPr lang="fr-FR" sz="2800" b="1">
                <a:solidFill>
                  <a:srgbClr val="0070C0"/>
                </a:solidFill>
                <a:latin typeface="Franklin Gothic Book" charset="0"/>
              </a:rPr>
              <a:t>Irrégularités constatées</a:t>
            </a:r>
          </a:p>
          <a:p>
            <a:pPr eaLnBrk="1" hangingPunct="1">
              <a:spcBef>
                <a:spcPct val="20000"/>
              </a:spcBef>
              <a:buClr>
                <a:schemeClr val="accent1"/>
              </a:buClr>
              <a:buSzPct val="70000"/>
            </a:pPr>
            <a:r>
              <a:rPr lang="fr-FR" sz="2800" b="1">
                <a:latin typeface="Franklin Gothic Book" charset="0"/>
              </a:rPr>
              <a:t>- </a:t>
            </a:r>
            <a:r>
              <a:rPr lang="fr-FR" sz="2800">
                <a:solidFill>
                  <a:schemeClr val="tx2"/>
                </a:solidFill>
                <a:latin typeface="Franklin Gothic Book" charset="0"/>
              </a:rPr>
              <a:t>Non signature des documents électoraux</a:t>
            </a:r>
          </a:p>
          <a:p>
            <a:pPr eaLnBrk="1" hangingPunct="1">
              <a:spcBef>
                <a:spcPct val="20000"/>
              </a:spcBef>
              <a:buClr>
                <a:schemeClr val="accent1"/>
              </a:buClr>
              <a:buSzPct val="70000"/>
            </a:pPr>
            <a:r>
              <a:rPr lang="fr-FR" sz="2800">
                <a:solidFill>
                  <a:schemeClr val="tx2"/>
                </a:solidFill>
                <a:latin typeface="Franklin Gothic Book" charset="0"/>
              </a:rPr>
              <a:t>- Surcharges, ratures et falsifications</a:t>
            </a:r>
          </a:p>
          <a:p>
            <a:pPr eaLnBrk="1" hangingPunct="1">
              <a:spcBef>
                <a:spcPct val="20000"/>
              </a:spcBef>
              <a:buClr>
                <a:schemeClr val="accent1"/>
              </a:buClr>
              <a:buSzPct val="70000"/>
            </a:pPr>
            <a:r>
              <a:rPr lang="fr-FR" sz="2800">
                <a:solidFill>
                  <a:schemeClr val="tx2"/>
                </a:solidFill>
                <a:latin typeface="Franklin Gothic Book" charset="0"/>
              </a:rPr>
              <a:t>- Création des BVD additionnels non prévus…</a:t>
            </a:r>
          </a:p>
          <a:p>
            <a:pPr eaLnBrk="1" hangingPunct="1">
              <a:spcBef>
                <a:spcPct val="20000"/>
              </a:spcBef>
              <a:buClr>
                <a:schemeClr val="accent1"/>
              </a:buClr>
              <a:buSzPct val="70000"/>
            </a:pPr>
            <a:endParaRPr lang="fr-FR" sz="2800" b="1">
              <a:solidFill>
                <a:srgbClr val="0070C0"/>
              </a:solidFill>
              <a:latin typeface="Franklin Gothic Book" charset="0"/>
            </a:endParaRPr>
          </a:p>
          <a:p>
            <a:pPr eaLnBrk="1" hangingPunct="1">
              <a:spcBef>
                <a:spcPct val="20000"/>
              </a:spcBef>
              <a:buClr>
                <a:schemeClr val="accent1"/>
              </a:buClr>
              <a:buSzPct val="70000"/>
              <a:buFont typeface="Wingdings 2" charset="0"/>
              <a:buChar char=""/>
            </a:pPr>
            <a:endParaRPr lang="fr-FR" sz="3200">
              <a:solidFill>
                <a:schemeClr val="tx2"/>
              </a:solidFill>
              <a:latin typeface="Franklin Gothic Book" charset="0"/>
            </a:endParaRPr>
          </a:p>
        </p:txBody>
      </p:sp>
      <p:sp>
        <p:nvSpPr>
          <p:cNvPr id="53251" name="ZoneTexte 5"/>
          <p:cNvSpPr txBox="1">
            <a:spLocks noChangeArrowheads="1"/>
          </p:cNvSpPr>
          <p:nvPr/>
        </p:nvSpPr>
        <p:spPr bwMode="auto">
          <a:xfrm>
            <a:off x="0" y="241484"/>
            <a:ext cx="9144000" cy="523220"/>
          </a:xfrm>
          <a:prstGeom prst="rect">
            <a:avLst/>
          </a:prstGeom>
        </p:spPr>
        <p:txBody>
          <a:bodyPr anchor="ctr"/>
          <a:lstStyle/>
          <a:p>
            <a:pPr fontAlgn="auto">
              <a:spcAft>
                <a:spcPts val="0"/>
              </a:spcAft>
              <a:defRPr/>
            </a:pPr>
            <a:r>
              <a:rPr lang="fr-FR" sz="3600" cap="all" dirty="0">
                <a:solidFill>
                  <a:schemeClr val="accent3">
                    <a:lumMod val="75000"/>
                  </a:schemeClr>
                </a:solidFill>
                <a:effectLst>
                  <a:reflection blurRad="12700" stA="48000" endA="300" endPos="55000" dir="5400000" sy="-90000" algn="bl" rotWithShape="0"/>
                </a:effectLst>
                <a:latin typeface="AR CENA" pitchFamily="2" charset="0"/>
                <a:ea typeface="+mj-ea"/>
                <a:cs typeface="+mj-cs"/>
              </a:rPr>
              <a:t>Traitement des Incohérences et irrégularités</a:t>
            </a:r>
          </a:p>
        </p:txBody>
      </p:sp>
    </p:spTree>
    <p:extLst>
      <p:ext uri="{BB962C8B-B14F-4D97-AF65-F5344CB8AC3E}">
        <p14:creationId xmlns:p14="http://schemas.microsoft.com/office/powerpoint/2010/main" val="1224525081"/>
      </p:ext>
    </p:extLst>
  </p:cSld>
  <p:clrMapOvr>
    <a:masterClrMapping/>
  </p:clrMapOvr>
  <p:transition xmlns:p14="http://schemas.microsoft.com/office/powerpoint/2010/main">
    <p:push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0" y="1143000"/>
            <a:ext cx="9144000" cy="5429250"/>
          </a:xfrm>
        </p:spPr>
        <p:txBody>
          <a:bodyPr/>
          <a:lstStyle/>
          <a:p>
            <a:pPr algn="ctr" eaLnBrk="1" hangingPunct="1">
              <a:buFontTx/>
              <a:buNone/>
            </a:pPr>
            <a:r>
              <a:rPr lang="fr-FR" sz="2000" b="1">
                <a:solidFill>
                  <a:srgbClr val="0070C0"/>
                </a:solidFill>
                <a:latin typeface="Franklin Gothic Book" charset="0"/>
              </a:rPr>
              <a:t>          </a:t>
            </a:r>
            <a:endParaRPr lang="fr-FR" sz="2400">
              <a:solidFill>
                <a:srgbClr val="0070C0"/>
              </a:solidFill>
              <a:latin typeface="Franklin Gothic Book" charset="0"/>
            </a:endParaRPr>
          </a:p>
        </p:txBody>
      </p:sp>
      <p:sp>
        <p:nvSpPr>
          <p:cNvPr id="63491" name="Oval 5"/>
          <p:cNvSpPr>
            <a:spLocks noChangeArrowheads="1"/>
          </p:cNvSpPr>
          <p:nvPr/>
        </p:nvSpPr>
        <p:spPr bwMode="auto">
          <a:xfrm>
            <a:off x="1004888" y="1844675"/>
            <a:ext cx="1809750" cy="1079500"/>
          </a:xfrm>
          <a:prstGeom prst="ellipse">
            <a:avLst/>
          </a:prstGeom>
          <a:solidFill>
            <a:srgbClr val="FFFFFF"/>
          </a:solidFill>
          <a:ln w="9525">
            <a:round/>
            <a:headEnd/>
            <a:tailEnd/>
          </a:ln>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ctr"/>
            <a:r>
              <a:rPr lang="fr-FR" sz="1400" u="sng">
                <a:latin typeface="Franklin Gothic Book" charset="0"/>
              </a:rPr>
              <a:t>Niveau 3</a:t>
            </a:r>
          </a:p>
          <a:p>
            <a:pPr algn="ctr"/>
            <a:r>
              <a:rPr lang="fr-FR" sz="1200" b="1">
                <a:solidFill>
                  <a:srgbClr val="C00000"/>
                </a:solidFill>
                <a:latin typeface="Franklin Gothic Book" charset="0"/>
              </a:rPr>
              <a:t>Bureau </a:t>
            </a:r>
            <a:r>
              <a:rPr lang="fr-FR" sz="1400" b="1">
                <a:solidFill>
                  <a:srgbClr val="C00000"/>
                </a:solidFill>
                <a:latin typeface="Franklin Gothic Book" charset="0"/>
              </a:rPr>
              <a:t>/ </a:t>
            </a:r>
            <a:r>
              <a:rPr lang="fr-FR" sz="1200" b="1">
                <a:solidFill>
                  <a:srgbClr val="C00000"/>
                </a:solidFill>
                <a:latin typeface="Franklin Gothic Book" charset="0"/>
              </a:rPr>
              <a:t>Ass. Plénière / CEI</a:t>
            </a:r>
          </a:p>
        </p:txBody>
      </p:sp>
      <p:sp>
        <p:nvSpPr>
          <p:cNvPr id="63492" name="Oval 6"/>
          <p:cNvSpPr>
            <a:spLocks noChangeArrowheads="1"/>
          </p:cNvSpPr>
          <p:nvPr/>
        </p:nvSpPr>
        <p:spPr bwMode="auto">
          <a:xfrm>
            <a:off x="1000125" y="3643313"/>
            <a:ext cx="1976438" cy="914400"/>
          </a:xfrm>
          <a:prstGeom prst="ellipse">
            <a:avLst/>
          </a:prstGeom>
          <a:solidFill>
            <a:srgbClr val="FFFFFF"/>
          </a:solidFill>
          <a:ln w="9525">
            <a:round/>
            <a:headEnd/>
            <a:tailEnd/>
          </a:ln>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ctr"/>
            <a:r>
              <a:rPr lang="fr-FR" sz="1400" u="sng">
                <a:latin typeface="Franklin Gothic Book" charset="0"/>
              </a:rPr>
              <a:t>Niveau 2.</a:t>
            </a:r>
          </a:p>
          <a:p>
            <a:endParaRPr lang="fr-FR" sz="1000">
              <a:latin typeface="Franklin Gothic Book" charset="0"/>
            </a:endParaRPr>
          </a:p>
          <a:p>
            <a:r>
              <a:rPr lang="fr-FR" sz="1600" b="1">
                <a:solidFill>
                  <a:srgbClr val="C00000"/>
                </a:solidFill>
                <a:latin typeface="Franklin Gothic Book" charset="0"/>
              </a:rPr>
              <a:t>CNCR/BNO</a:t>
            </a:r>
            <a:endParaRPr lang="fr-FR" sz="1600">
              <a:solidFill>
                <a:srgbClr val="C00000"/>
              </a:solidFill>
              <a:latin typeface="Franklin Gothic Book" charset="0"/>
            </a:endParaRPr>
          </a:p>
        </p:txBody>
      </p:sp>
      <p:sp>
        <p:nvSpPr>
          <p:cNvPr id="63493" name="Oval 7"/>
          <p:cNvSpPr>
            <a:spLocks noChangeArrowheads="1"/>
          </p:cNvSpPr>
          <p:nvPr/>
        </p:nvSpPr>
        <p:spPr bwMode="auto">
          <a:xfrm>
            <a:off x="1149350" y="5373688"/>
            <a:ext cx="1798638" cy="914400"/>
          </a:xfrm>
          <a:prstGeom prst="ellipse">
            <a:avLst/>
          </a:prstGeom>
          <a:solidFill>
            <a:srgbClr val="FFFFFF"/>
          </a:solidFill>
          <a:ln w="9525">
            <a:round/>
            <a:headEnd/>
            <a:tailEnd/>
          </a:ln>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ctr"/>
            <a:r>
              <a:rPr lang="fr-FR" sz="1400" u="sng">
                <a:latin typeface="Franklin Gothic Book" charset="0"/>
              </a:rPr>
              <a:t>Niveau 1</a:t>
            </a:r>
          </a:p>
          <a:p>
            <a:pPr algn="ctr"/>
            <a:endParaRPr lang="fr-FR" sz="800">
              <a:latin typeface="Franklin Gothic Book" charset="0"/>
            </a:endParaRPr>
          </a:p>
          <a:p>
            <a:pPr algn="ctr"/>
            <a:r>
              <a:rPr lang="fr-FR" sz="2000" b="1">
                <a:solidFill>
                  <a:srgbClr val="C00000"/>
                </a:solidFill>
                <a:latin typeface="Franklin Gothic Book" charset="0"/>
              </a:rPr>
              <a:t>CLCR</a:t>
            </a:r>
            <a:endParaRPr lang="fr-FR" sz="2000">
              <a:solidFill>
                <a:srgbClr val="C00000"/>
              </a:solidFill>
              <a:latin typeface="Franklin Gothic Book" charset="0"/>
            </a:endParaRPr>
          </a:p>
        </p:txBody>
      </p:sp>
      <p:sp>
        <p:nvSpPr>
          <p:cNvPr id="63494" name="AutoShape 23"/>
          <p:cNvSpPr>
            <a:spLocks noChangeArrowheads="1"/>
          </p:cNvSpPr>
          <p:nvPr/>
        </p:nvSpPr>
        <p:spPr bwMode="auto">
          <a:xfrm rot="-5400000">
            <a:off x="34925" y="2811463"/>
            <a:ext cx="1296988" cy="652462"/>
          </a:xfrm>
          <a:prstGeom prst="curvedDownArrow">
            <a:avLst>
              <a:gd name="adj1" fmla="val 39757"/>
              <a:gd name="adj2" fmla="val 79513"/>
              <a:gd name="adj3" fmla="val 33333"/>
            </a:avLst>
          </a:prstGeom>
          <a:solidFill>
            <a:schemeClr val="accent1"/>
          </a:solidFill>
          <a:ln w="9525">
            <a:solidFill>
              <a:schemeClr val="tx1"/>
            </a:solidFill>
            <a:miter lim="800000"/>
            <a:headEnd/>
            <a:tailEnd/>
          </a:ln>
        </p:spPr>
        <p:txBody>
          <a:bodyPr wrap="none" anchor="ctr"/>
          <a:lstStyle/>
          <a:p>
            <a:endParaRPr lang="fr-FR">
              <a:latin typeface="Franklin Gothic Book" charset="0"/>
            </a:endParaRPr>
          </a:p>
        </p:txBody>
      </p:sp>
      <p:sp>
        <p:nvSpPr>
          <p:cNvPr id="63495" name="AutoShape 20"/>
          <p:cNvSpPr>
            <a:spLocks noChangeArrowheads="1"/>
          </p:cNvSpPr>
          <p:nvPr/>
        </p:nvSpPr>
        <p:spPr bwMode="auto">
          <a:xfrm rot="-5400000">
            <a:off x="24607" y="4680743"/>
            <a:ext cx="1441450" cy="652463"/>
          </a:xfrm>
          <a:prstGeom prst="curvedDownArrow">
            <a:avLst>
              <a:gd name="adj1" fmla="val 44185"/>
              <a:gd name="adj2" fmla="val 88370"/>
              <a:gd name="adj3" fmla="val 44454"/>
            </a:avLst>
          </a:prstGeom>
          <a:solidFill>
            <a:schemeClr val="accent1"/>
          </a:solidFill>
          <a:ln w="9525">
            <a:solidFill>
              <a:schemeClr val="tx1"/>
            </a:solidFill>
            <a:miter lim="800000"/>
            <a:headEnd/>
            <a:tailEnd/>
          </a:ln>
        </p:spPr>
        <p:txBody>
          <a:bodyPr wrap="none" anchor="ctr"/>
          <a:lstStyle/>
          <a:p>
            <a:endParaRPr lang="fr-FR">
              <a:latin typeface="Franklin Gothic Book" charset="0"/>
            </a:endParaRPr>
          </a:p>
        </p:txBody>
      </p:sp>
      <p:sp>
        <p:nvSpPr>
          <p:cNvPr id="63496" name="ZoneTexte 14"/>
          <p:cNvSpPr txBox="1">
            <a:spLocks noChangeArrowheads="1"/>
          </p:cNvSpPr>
          <p:nvPr/>
        </p:nvSpPr>
        <p:spPr bwMode="auto">
          <a:xfrm>
            <a:off x="3143250" y="5143500"/>
            <a:ext cx="578643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just" eaLnBrk="1" hangingPunct="1"/>
            <a:r>
              <a:rPr lang="fr-FR" sz="2000" b="1" dirty="0">
                <a:solidFill>
                  <a:srgbClr val="C00000"/>
                </a:solidFill>
                <a:latin typeface="Franklin Gothic Book" charset="0"/>
              </a:rPr>
              <a:t>Niveau 1 </a:t>
            </a:r>
            <a:r>
              <a:rPr lang="fr-FR" sz="2000" dirty="0">
                <a:latin typeface="Franklin Gothic Book" charset="0"/>
              </a:rPr>
              <a:t>: Correction et redressement  des </a:t>
            </a:r>
            <a:r>
              <a:rPr lang="fr-FR" sz="2000" b="1" dirty="0">
                <a:latin typeface="Franklin Gothic Book" charset="0"/>
              </a:rPr>
              <a:t>erreurs matérielles</a:t>
            </a:r>
            <a:r>
              <a:rPr lang="fr-FR" sz="2000" dirty="0">
                <a:latin typeface="Franklin Gothic Book" charset="0"/>
              </a:rPr>
              <a:t> sur base  de la confrontation des autres documents électoraux en présence des témoins et observateurs.</a:t>
            </a:r>
          </a:p>
        </p:txBody>
      </p:sp>
      <p:sp>
        <p:nvSpPr>
          <p:cNvPr id="63497" name="ZoneTexte 15"/>
          <p:cNvSpPr txBox="1">
            <a:spLocks noChangeArrowheads="1"/>
          </p:cNvSpPr>
          <p:nvPr/>
        </p:nvSpPr>
        <p:spPr bwMode="auto">
          <a:xfrm>
            <a:off x="3071813" y="3571875"/>
            <a:ext cx="578643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just" eaLnBrk="1" hangingPunct="1"/>
            <a:r>
              <a:rPr lang="fr-FR" sz="2000" b="1" dirty="0">
                <a:solidFill>
                  <a:srgbClr val="C00000"/>
                </a:solidFill>
                <a:latin typeface="Franklin Gothic Book" charset="0"/>
              </a:rPr>
              <a:t>Niveau 2 </a:t>
            </a:r>
            <a:r>
              <a:rPr lang="fr-FR" sz="2000" dirty="0">
                <a:latin typeface="Franklin Gothic Book" charset="0"/>
              </a:rPr>
              <a:t>: Contrôle  de cohérence  et redressement des </a:t>
            </a:r>
            <a:r>
              <a:rPr lang="fr-FR" sz="2000" b="1" dirty="0">
                <a:latin typeface="Franklin Gothic Book" charset="0"/>
              </a:rPr>
              <a:t>erreurs matérielles</a:t>
            </a:r>
            <a:r>
              <a:rPr lang="fr-FR" sz="2000" dirty="0">
                <a:latin typeface="Franklin Gothic Book" charset="0"/>
              </a:rPr>
              <a:t> détectées en présence des témoins et observateurs</a:t>
            </a:r>
            <a:r>
              <a:rPr lang="fr-FR" sz="1800" dirty="0">
                <a:latin typeface="Franklin Gothic Book" charset="0"/>
              </a:rPr>
              <a:t>.</a:t>
            </a:r>
          </a:p>
        </p:txBody>
      </p:sp>
      <p:sp>
        <p:nvSpPr>
          <p:cNvPr id="63498" name="ZoneTexte 16"/>
          <p:cNvSpPr txBox="1">
            <a:spLocks noChangeArrowheads="1"/>
          </p:cNvSpPr>
          <p:nvPr/>
        </p:nvSpPr>
        <p:spPr bwMode="auto">
          <a:xfrm>
            <a:off x="3071813" y="2000250"/>
            <a:ext cx="578643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just" eaLnBrk="1" hangingPunct="1"/>
            <a:r>
              <a:rPr lang="fr-FR" sz="2000" b="1" dirty="0">
                <a:solidFill>
                  <a:srgbClr val="C00000"/>
                </a:solidFill>
                <a:latin typeface="Franklin Gothic Book" charset="0"/>
              </a:rPr>
              <a:t>Niveau 3 </a:t>
            </a:r>
            <a:r>
              <a:rPr lang="fr-FR" sz="2000" dirty="0">
                <a:latin typeface="Franklin Gothic Book" charset="0"/>
              </a:rPr>
              <a:t>: Délibération des contestations et revendications des témoins et redressement des erreurs matérielles éventuelles</a:t>
            </a:r>
            <a:r>
              <a:rPr lang="fr-FR" sz="1800" dirty="0">
                <a:latin typeface="Franklin Gothic Book" charset="0"/>
              </a:rPr>
              <a:t>.</a:t>
            </a:r>
          </a:p>
        </p:txBody>
      </p:sp>
      <p:sp>
        <p:nvSpPr>
          <p:cNvPr id="18" name="Titre 1"/>
          <p:cNvSpPr txBox="1">
            <a:spLocks/>
          </p:cNvSpPr>
          <p:nvPr/>
        </p:nvSpPr>
        <p:spPr>
          <a:xfrm>
            <a:off x="0" y="928670"/>
            <a:ext cx="9144000" cy="471470"/>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r="100000" b="100000"/>
            </a:path>
            <a:tileRect l="-100000" t="-100000"/>
          </a:gradFill>
        </p:spPr>
        <p:txBody>
          <a:bodyPr anchor="ctr">
            <a:normAutofit/>
          </a:bodyPr>
          <a:lstStyle/>
          <a:p>
            <a:pPr algn="ctr" eaLnBrk="0" fontAlgn="auto" hangingPunct="0">
              <a:spcBef>
                <a:spcPts val="0"/>
              </a:spcBef>
              <a:spcAft>
                <a:spcPts val="0"/>
              </a:spcAft>
              <a:defRPr/>
            </a:pPr>
            <a:r>
              <a:rPr lang="fr-FR" sz="2400" b="1" dirty="0">
                <a:solidFill>
                  <a:srgbClr val="0070C0"/>
                </a:solidFill>
                <a:latin typeface="+mn-lt"/>
                <a:ea typeface="+mn-ea"/>
                <a:cs typeface="+mn-cs"/>
              </a:rPr>
              <a:t>GESTION INTERNE DES INCOHÉRENCES</a:t>
            </a:r>
            <a:endParaRPr lang="fr-FR" sz="2400" b="1" cap="all" dirty="0">
              <a:solidFill>
                <a:srgbClr val="0070C0"/>
              </a:solidFill>
              <a:effectLst>
                <a:reflection blurRad="12700" stA="48000" endA="300" endPos="55000" dir="5400000" sy="-90000" algn="bl" rotWithShape="0"/>
              </a:effectLst>
              <a:latin typeface="Albertus Extra Bold" pitchFamily="34" charset="0"/>
              <a:ea typeface="+mj-ea"/>
              <a:cs typeface="+mj-cs"/>
            </a:endParaRPr>
          </a:p>
        </p:txBody>
      </p:sp>
    </p:spTree>
    <p:extLst>
      <p:ext uri="{BB962C8B-B14F-4D97-AF65-F5344CB8AC3E}">
        <p14:creationId xmlns:p14="http://schemas.microsoft.com/office/powerpoint/2010/main" val="1767244583"/>
      </p:ext>
    </p:extLst>
  </p:cSld>
  <p:clrMapOvr>
    <a:masterClrMapping/>
  </p:clrMapOvr>
  <p:transition xmlns:p14="http://schemas.microsoft.com/office/powerpoint/2010/main">
    <p:push dir="r"/>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fade">
                                      <p:cBhvr>
                                        <p:cTn id="7" dur="500">
                                          <p:stCondLst>
                                            <p:cond delay="0"/>
                                          </p:stCondLst>
                                        </p:cTn>
                                        <p:tgtEl>
                                          <p:spTgt spid="54275">
                                            <p:txEl>
                                              <p:pRg st="0" end="0"/>
                                            </p:txEl>
                                          </p:spTgt>
                                        </p:tgtEl>
                                      </p:cBhvr>
                                    </p:animEffect>
                                    <p:anim calcmode="lin" valueType="num">
                                      <p:cBhvr>
                                        <p:cTn id="8" dur="500" fill="hold">
                                          <p:stCondLst>
                                            <p:cond delay="0"/>
                                          </p:stCondLst>
                                        </p:cTn>
                                        <p:tgtEl>
                                          <p:spTgt spid="54275">
                                            <p:txEl>
                                              <p:pRg st="0" end="0"/>
                                            </p:txEl>
                                          </p:spTgt>
                                        </p:tgtEl>
                                        <p:attrNameLst>
                                          <p:attrName>ppt_x</p:attrName>
                                        </p:attrNameLst>
                                      </p:cBhvr>
                                      <p:tavLst>
                                        <p:tav tm="0">
                                          <p:val>
                                            <p:strVal val="#ppt_x-.1"/>
                                          </p:val>
                                        </p:tav>
                                        <p:tav tm="100000">
                                          <p:val>
                                            <p:strVal val="#ppt_x"/>
                                          </p:val>
                                        </p:tav>
                                      </p:tavLst>
                                    </p:anim>
                                    <p:anim calcmode="lin" valueType="num">
                                      <p:cBhvr>
                                        <p:cTn id="9" dur="500" fill="hold">
                                          <p:stCondLst>
                                            <p:cond delay="0"/>
                                          </p:stCondLst>
                                        </p:cTn>
                                        <p:tgtEl>
                                          <p:spTgt spid="5427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71470"/>
          </a:xfr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r="100000" b="100000"/>
            </a:path>
            <a:tileRect l="-100000" t="-100000"/>
          </a:gradFill>
        </p:spPr>
        <p:txBody>
          <a:bodyPr/>
          <a:lstStyle/>
          <a:p>
            <a:pPr algn="ctr" eaLnBrk="1" fontAlgn="auto" hangingPunct="1">
              <a:spcAft>
                <a:spcPts val="0"/>
              </a:spcAft>
              <a:defRPr/>
            </a:pPr>
            <a:r>
              <a:rPr lang="fr-FR" sz="1700" b="1" dirty="0" smtClean="0">
                <a:solidFill>
                  <a:srgbClr val="0070C0"/>
                </a:solidFill>
                <a:latin typeface="Albertus Extra Bold" pitchFamily="34" charset="0"/>
                <a:ea typeface="+mj-ea"/>
                <a:cs typeface="+mj-cs"/>
              </a:rPr>
              <a:t>Gestion des irrégularités par les cours et tribunaux</a:t>
            </a:r>
            <a:endParaRPr lang="fr-FR" sz="1700" b="1" dirty="0">
              <a:solidFill>
                <a:srgbClr val="0070C0"/>
              </a:solidFill>
              <a:latin typeface="Albertus Extra Bold" pitchFamily="34" charset="0"/>
              <a:ea typeface="+mj-ea"/>
              <a:cs typeface="+mj-cs"/>
            </a:endParaRPr>
          </a:p>
        </p:txBody>
      </p:sp>
      <p:grpSp>
        <p:nvGrpSpPr>
          <p:cNvPr id="64515" name="Groupe 64"/>
          <p:cNvGrpSpPr>
            <a:grpSpLocks/>
          </p:cNvGrpSpPr>
          <p:nvPr/>
        </p:nvGrpSpPr>
        <p:grpSpPr bwMode="auto">
          <a:xfrm>
            <a:off x="684213" y="571500"/>
            <a:ext cx="8266112" cy="6072188"/>
            <a:chOff x="928662" y="500042"/>
            <a:chExt cx="8021059" cy="6072230"/>
          </a:xfrm>
        </p:grpSpPr>
        <p:sp>
          <p:nvSpPr>
            <p:cNvPr id="6" name="ZoneTexte 5"/>
            <p:cNvSpPr txBox="1"/>
            <p:nvPr/>
          </p:nvSpPr>
          <p:spPr>
            <a:xfrm>
              <a:off x="928662" y="500042"/>
              <a:ext cx="7429531" cy="862019"/>
            </a:xfrm>
            <a:prstGeom prst="rect">
              <a:avLst/>
            </a:prstGeom>
            <a:ln/>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fr-FR" sz="1400" b="1">
                  <a:solidFill>
                    <a:srgbClr val="FF0000"/>
                  </a:solidFill>
                </a:rPr>
                <a:t>1</a:t>
              </a:r>
              <a:r>
                <a:rPr lang="fr-FR" sz="1400" b="1" baseline="30000">
                  <a:solidFill>
                    <a:srgbClr val="FF0000"/>
                  </a:solidFill>
                </a:rPr>
                <a:t>è</a:t>
              </a:r>
              <a:r>
                <a:rPr lang="fr-FR" sz="1400" b="1">
                  <a:solidFill>
                    <a:srgbClr val="FF0000"/>
                  </a:solidFill>
                </a:rPr>
                <a:t> étape : Examen de la compétence de la juridiction </a:t>
              </a:r>
            </a:p>
            <a:p>
              <a:pPr algn="just">
                <a:defRPr/>
              </a:pPr>
              <a:r>
                <a:rPr lang="fr-FR" sz="1200" b="1">
                  <a:solidFill>
                    <a:srgbClr val="000000"/>
                  </a:solidFill>
                </a:rPr>
                <a:t>           Critères :     * répartition des compétences d'après la loi électorale</a:t>
              </a:r>
              <a:endParaRPr lang="fr-FR" sz="1200">
                <a:solidFill>
                  <a:srgbClr val="000000"/>
                </a:solidFill>
              </a:endParaRPr>
            </a:p>
            <a:p>
              <a:pPr algn="just">
                <a:defRPr/>
              </a:pPr>
              <a:r>
                <a:rPr lang="fr-FR" sz="1200" b="1">
                  <a:solidFill>
                    <a:srgbClr val="000000"/>
                  </a:solidFill>
                </a:rPr>
                <a:t>                               * ressort de la juridiction</a:t>
              </a:r>
              <a:endParaRPr lang="fr-FR" sz="1200">
                <a:solidFill>
                  <a:srgbClr val="000000"/>
                </a:solidFill>
              </a:endParaRPr>
            </a:p>
            <a:p>
              <a:pPr>
                <a:defRPr/>
              </a:pPr>
              <a:r>
                <a:rPr lang="fr-FR" sz="1200" b="1">
                  <a:solidFill>
                    <a:srgbClr val="000000"/>
                  </a:solidFill>
                </a:rPr>
                <a:t>                               * objet du recours </a:t>
              </a:r>
              <a:r>
                <a:rPr lang="fr-FR" sz="1200" b="1" i="1">
                  <a:solidFill>
                    <a:srgbClr val="000000"/>
                  </a:solidFill>
                </a:rPr>
                <a:t>: </a:t>
              </a:r>
              <a:r>
                <a:rPr lang="fr-FR" sz="1200">
                  <a:solidFill>
                    <a:srgbClr val="000000"/>
                  </a:solidFill>
                </a:rPr>
                <a:t>rectification des résultats/annulation totale ou partielle  des résultats</a:t>
              </a:r>
            </a:p>
          </p:txBody>
        </p:sp>
        <p:grpSp>
          <p:nvGrpSpPr>
            <p:cNvPr id="64517" name="Groupe 63"/>
            <p:cNvGrpSpPr>
              <a:grpSpLocks/>
            </p:cNvGrpSpPr>
            <p:nvPr/>
          </p:nvGrpSpPr>
          <p:grpSpPr bwMode="auto">
            <a:xfrm>
              <a:off x="928662" y="1379181"/>
              <a:ext cx="8021059" cy="5193091"/>
              <a:chOff x="928662" y="1357298"/>
              <a:chExt cx="8021059" cy="5193091"/>
            </a:xfrm>
          </p:grpSpPr>
          <p:sp>
            <p:nvSpPr>
              <p:cNvPr id="63" name="Flèche courbée vers la gauche 62"/>
              <p:cNvSpPr/>
              <p:nvPr/>
            </p:nvSpPr>
            <p:spPr>
              <a:xfrm>
                <a:off x="8378219" y="3715094"/>
                <a:ext cx="571502" cy="114300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tx1"/>
                  </a:solidFill>
                </a:endParaRPr>
              </a:p>
            </p:txBody>
          </p:sp>
          <p:sp>
            <p:nvSpPr>
              <p:cNvPr id="62" name="Flèche courbée vers la gauche 61"/>
              <p:cNvSpPr/>
              <p:nvPr/>
            </p:nvSpPr>
            <p:spPr>
              <a:xfrm>
                <a:off x="8365896" y="1786268"/>
                <a:ext cx="571502" cy="114300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tx1"/>
                  </a:solidFill>
                </a:endParaRPr>
              </a:p>
            </p:txBody>
          </p:sp>
          <p:grpSp>
            <p:nvGrpSpPr>
              <p:cNvPr id="64520" name="Groupe 59"/>
              <p:cNvGrpSpPr>
                <a:grpSpLocks/>
              </p:cNvGrpSpPr>
              <p:nvPr/>
            </p:nvGrpSpPr>
            <p:grpSpPr bwMode="auto">
              <a:xfrm>
                <a:off x="4500562" y="1357298"/>
                <a:ext cx="1071570" cy="430215"/>
                <a:chOff x="4500562" y="1357298"/>
                <a:chExt cx="1071570" cy="430215"/>
              </a:xfrm>
            </p:grpSpPr>
            <p:cxnSp>
              <p:nvCxnSpPr>
                <p:cNvPr id="8" name="Connecteur droit 7"/>
                <p:cNvCxnSpPr/>
                <p:nvPr/>
              </p:nvCxnSpPr>
              <p:spPr>
                <a:xfrm rot="5400000">
                  <a:off x="4785724" y="1571954"/>
                  <a:ext cx="428628" cy="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rot="10800000">
                  <a:off x="4500937" y="1786268"/>
                  <a:ext cx="56996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5070898" y="1786268"/>
                  <a:ext cx="500643"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
            <p:nvSpPr>
              <p:cNvPr id="64521" name="ZoneTexte 19"/>
              <p:cNvSpPr txBox="1">
                <a:spLocks noChangeArrowheads="1"/>
              </p:cNvSpPr>
              <p:nvPr/>
            </p:nvSpPr>
            <p:spPr bwMode="auto">
              <a:xfrm>
                <a:off x="935602" y="1571612"/>
                <a:ext cx="1357322" cy="461665"/>
              </a:xfrm>
              <a:prstGeom prst="rect">
                <a:avLst/>
              </a:prstGeom>
              <a:blipFill dpi="0" rotWithShape="1">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FR" sz="1200" b="1">
                    <a:latin typeface="Franklin Gothic Book" charset="0"/>
                  </a:rPr>
                  <a:t>Arrêt/jugement d</a:t>
                </a:r>
                <a:r>
                  <a:rPr lang="ja-JP" altLang="fr-FR" sz="1200" b="1">
                    <a:latin typeface="Franklin Gothic Book" charset="0"/>
                  </a:rPr>
                  <a:t>’</a:t>
                </a:r>
                <a:r>
                  <a:rPr lang="fr-FR" sz="1200" b="1">
                    <a:latin typeface="Franklin Gothic Book" charset="0"/>
                  </a:rPr>
                  <a:t>incompétence</a:t>
                </a:r>
              </a:p>
            </p:txBody>
          </p:sp>
          <p:sp>
            <p:nvSpPr>
              <p:cNvPr id="64522" name="ZoneTexte 20"/>
              <p:cNvSpPr txBox="1">
                <a:spLocks noChangeArrowheads="1"/>
              </p:cNvSpPr>
              <p:nvPr/>
            </p:nvSpPr>
            <p:spPr bwMode="auto">
              <a:xfrm>
                <a:off x="2870551" y="1571612"/>
                <a:ext cx="1643074" cy="461665"/>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r>
                  <a:rPr lang="fr-FR" sz="1200" b="1">
                    <a:latin typeface="Franklin Gothic Book" charset="0"/>
                  </a:rPr>
                  <a:t>La juridiction n</a:t>
                </a:r>
                <a:r>
                  <a:rPr lang="ja-JP" altLang="fr-FR" sz="1200" b="1">
                    <a:latin typeface="Franklin Gothic Book" charset="0"/>
                  </a:rPr>
                  <a:t>’</a:t>
                </a:r>
                <a:r>
                  <a:rPr lang="fr-FR" sz="1200" b="1">
                    <a:latin typeface="Franklin Gothic Book" charset="0"/>
                  </a:rPr>
                  <a:t>est  pas compétente</a:t>
                </a:r>
              </a:p>
            </p:txBody>
          </p:sp>
          <p:cxnSp>
            <p:nvCxnSpPr>
              <p:cNvPr id="22" name="Connecteur droit avec flèche 21"/>
              <p:cNvCxnSpPr/>
              <p:nvPr/>
            </p:nvCxnSpPr>
            <p:spPr>
              <a:xfrm rot="10800000">
                <a:off x="2285787" y="1786268"/>
                <a:ext cx="571503"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4524" name="ZoneTexte 23"/>
              <p:cNvSpPr txBox="1">
                <a:spLocks noChangeArrowheads="1"/>
              </p:cNvSpPr>
              <p:nvPr/>
            </p:nvSpPr>
            <p:spPr bwMode="auto">
              <a:xfrm>
                <a:off x="5572132" y="1571612"/>
                <a:ext cx="2786082" cy="415498"/>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r>
                  <a:rPr lang="fr-FR" sz="1200" b="1">
                    <a:latin typeface="Franklin Gothic Book" charset="0"/>
                  </a:rPr>
                  <a:t>La juridiction est compétente</a:t>
                </a:r>
              </a:p>
              <a:p>
                <a:pPr algn="ctr" eaLnBrk="1" hangingPunct="1"/>
                <a:endParaRPr lang="fr-FR" sz="900" b="1">
                  <a:latin typeface="Franklin Gothic Book" charset="0"/>
                </a:endParaRPr>
              </a:p>
            </p:txBody>
          </p:sp>
          <p:cxnSp>
            <p:nvCxnSpPr>
              <p:cNvPr id="29" name="Connecteur droit 28"/>
              <p:cNvCxnSpPr/>
              <p:nvPr/>
            </p:nvCxnSpPr>
            <p:spPr>
              <a:xfrm rot="5400000">
                <a:off x="4772443" y="3565098"/>
                <a:ext cx="441328" cy="154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rot="10800000">
                <a:off x="4493235" y="3786532"/>
                <a:ext cx="57150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64737" y="3786532"/>
                <a:ext cx="500643"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64528" name="ZoneTexte 31"/>
              <p:cNvSpPr txBox="1">
                <a:spLocks noChangeArrowheads="1"/>
              </p:cNvSpPr>
              <p:nvPr/>
            </p:nvSpPr>
            <p:spPr bwMode="auto">
              <a:xfrm>
                <a:off x="928662" y="3571876"/>
                <a:ext cx="1357322" cy="461665"/>
              </a:xfrm>
              <a:prstGeom prst="rect">
                <a:avLst/>
              </a:prstGeom>
              <a:blipFill dpi="0" rotWithShape="1">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FR" sz="1200" b="1">
                    <a:latin typeface="Franklin Gothic Book" charset="0"/>
                  </a:rPr>
                  <a:t>Arrêt/jugement d</a:t>
                </a:r>
                <a:r>
                  <a:rPr lang="ja-JP" altLang="fr-FR" sz="1200" b="1">
                    <a:latin typeface="Franklin Gothic Book" charset="0"/>
                  </a:rPr>
                  <a:t>’</a:t>
                </a:r>
                <a:r>
                  <a:rPr lang="fr-FR" sz="1200" b="1">
                    <a:latin typeface="Franklin Gothic Book" charset="0"/>
                  </a:rPr>
                  <a:t>irrecevabilité</a:t>
                </a:r>
              </a:p>
            </p:txBody>
          </p:sp>
          <p:sp>
            <p:nvSpPr>
              <p:cNvPr id="64529" name="ZoneTexte 32"/>
              <p:cNvSpPr txBox="1">
                <a:spLocks noChangeArrowheads="1"/>
              </p:cNvSpPr>
              <p:nvPr/>
            </p:nvSpPr>
            <p:spPr bwMode="auto">
              <a:xfrm>
                <a:off x="2863611" y="3571876"/>
                <a:ext cx="1643074" cy="507831"/>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endParaRPr lang="fr-FR" sz="300" b="1">
                  <a:latin typeface="Franklin Gothic Book" charset="0"/>
                </a:endParaRPr>
              </a:p>
              <a:p>
                <a:pPr algn="ctr" eaLnBrk="1" hangingPunct="1"/>
                <a:r>
                  <a:rPr lang="fr-FR" sz="1200" b="1">
                    <a:latin typeface="Franklin Gothic Book" charset="0"/>
                  </a:rPr>
                  <a:t>Recours irrecevable</a:t>
                </a:r>
              </a:p>
              <a:p>
                <a:pPr algn="ctr" eaLnBrk="1" hangingPunct="1"/>
                <a:endParaRPr lang="fr-FR" sz="600" b="1">
                  <a:latin typeface="Franklin Gothic Book" charset="0"/>
                </a:endParaRPr>
              </a:p>
              <a:p>
                <a:pPr algn="ctr" eaLnBrk="1" hangingPunct="1"/>
                <a:endParaRPr lang="fr-FR" sz="600" b="1">
                  <a:latin typeface="Franklin Gothic Book" charset="0"/>
                </a:endParaRPr>
              </a:p>
            </p:txBody>
          </p:sp>
          <p:cxnSp>
            <p:nvCxnSpPr>
              <p:cNvPr id="34" name="Connecteur droit avec flèche 33"/>
              <p:cNvCxnSpPr/>
              <p:nvPr/>
            </p:nvCxnSpPr>
            <p:spPr>
              <a:xfrm rot="10800000">
                <a:off x="2279625" y="3786532"/>
                <a:ext cx="571503"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rot="5400000">
                <a:off x="4785724" y="5215293"/>
                <a:ext cx="428628" cy="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p:nvPr/>
            </p:nvCxnSpPr>
            <p:spPr>
              <a:xfrm rot="10800000">
                <a:off x="4500937" y="5429606"/>
                <a:ext cx="571503" cy="158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p:nvPr/>
            </p:nvCxnSpPr>
            <p:spPr>
              <a:xfrm>
                <a:off x="5072440" y="5429606"/>
                <a:ext cx="499102" cy="1587"/>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64534" name="ZoneTexte 44"/>
              <p:cNvSpPr txBox="1">
                <a:spLocks noChangeArrowheads="1"/>
              </p:cNvSpPr>
              <p:nvPr/>
            </p:nvSpPr>
            <p:spPr bwMode="auto">
              <a:xfrm>
                <a:off x="935602" y="5214950"/>
                <a:ext cx="1357322" cy="769441"/>
              </a:xfrm>
              <a:prstGeom prst="rect">
                <a:avLst/>
              </a:prstGeom>
              <a:blipFill dpi="0" rotWithShape="1">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FR" sz="1100" b="1">
                    <a:latin typeface="Franklin Gothic Book" charset="0"/>
                  </a:rPr>
                  <a:t>Arrêt/jugement de  rejet (de confirmation des résultats)</a:t>
                </a:r>
              </a:p>
            </p:txBody>
          </p:sp>
          <p:sp>
            <p:nvSpPr>
              <p:cNvPr id="64535" name="ZoneTexte 45"/>
              <p:cNvSpPr txBox="1">
                <a:spLocks noChangeArrowheads="1"/>
              </p:cNvSpPr>
              <p:nvPr/>
            </p:nvSpPr>
            <p:spPr bwMode="auto">
              <a:xfrm>
                <a:off x="2870551" y="5214950"/>
                <a:ext cx="1643074" cy="769441"/>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r>
                  <a:rPr lang="fr-FR" sz="1100" b="1">
                    <a:latin typeface="Franklin Gothic Book" charset="0"/>
                  </a:rPr>
                  <a:t>Recours non fondé (absence des preuves, influence non déterminante)</a:t>
                </a:r>
              </a:p>
            </p:txBody>
          </p:sp>
          <p:cxnSp>
            <p:nvCxnSpPr>
              <p:cNvPr id="47" name="Connecteur droit avec flèche 46"/>
              <p:cNvCxnSpPr/>
              <p:nvPr/>
            </p:nvCxnSpPr>
            <p:spPr>
              <a:xfrm rot="10800000">
                <a:off x="2285787" y="5429606"/>
                <a:ext cx="571503" cy="158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4537" name="ZoneTexte 47"/>
              <p:cNvSpPr txBox="1">
                <a:spLocks noChangeArrowheads="1"/>
              </p:cNvSpPr>
              <p:nvPr/>
            </p:nvSpPr>
            <p:spPr bwMode="auto">
              <a:xfrm>
                <a:off x="5572132" y="5214950"/>
                <a:ext cx="2000264" cy="553998"/>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endParaRPr lang="fr-FR" sz="1200" b="1">
                  <a:latin typeface="Franklin Gothic Book" charset="0"/>
                </a:endParaRPr>
              </a:p>
              <a:p>
                <a:pPr algn="ctr" eaLnBrk="1" hangingPunct="1"/>
                <a:r>
                  <a:rPr lang="fr-FR" sz="1200" b="1">
                    <a:latin typeface="Franklin Gothic Book" charset="0"/>
                  </a:rPr>
                  <a:t>Recours fondé</a:t>
                </a:r>
              </a:p>
              <a:p>
                <a:pPr algn="ctr" eaLnBrk="1" hangingPunct="1"/>
                <a:endParaRPr lang="fr-FR" sz="600" b="1">
                  <a:latin typeface="Franklin Gothic Book" charset="0"/>
                </a:endParaRPr>
              </a:p>
            </p:txBody>
          </p:sp>
          <p:sp>
            <p:nvSpPr>
              <p:cNvPr id="51" name="ZoneTexte 50"/>
              <p:cNvSpPr txBox="1"/>
              <p:nvPr/>
            </p:nvSpPr>
            <p:spPr>
              <a:xfrm>
                <a:off x="928662" y="2145642"/>
                <a:ext cx="7429552" cy="1262045"/>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fr-FR" sz="1400" b="1">
                    <a:solidFill>
                      <a:srgbClr val="FF0000"/>
                    </a:solidFill>
                  </a:rPr>
                  <a:t>2</a:t>
                </a:r>
                <a:r>
                  <a:rPr lang="fr-FR" sz="1400" b="1" baseline="30000">
                    <a:solidFill>
                      <a:srgbClr val="FF0000"/>
                    </a:solidFill>
                  </a:rPr>
                  <a:t>è</a:t>
                </a:r>
                <a:r>
                  <a:rPr lang="fr-FR" sz="1400" b="1">
                    <a:solidFill>
                      <a:srgbClr val="FF0000"/>
                    </a:solidFill>
                  </a:rPr>
                  <a:t> étape : Examen de la recevabilité du  recours</a:t>
                </a:r>
              </a:p>
              <a:p>
                <a:pPr algn="just">
                  <a:defRPr/>
                </a:pPr>
                <a:r>
                  <a:rPr lang="fr-FR" sz="1200" b="1">
                    <a:solidFill>
                      <a:srgbClr val="000000"/>
                    </a:solidFill>
                  </a:rPr>
                  <a:t>           Critères :     * qualité : </a:t>
                </a:r>
                <a:r>
                  <a:rPr lang="fr-FR" sz="1200">
                    <a:solidFill>
                      <a:srgbClr val="000000"/>
                    </a:solidFill>
                  </a:rPr>
                  <a:t> candidat indépendant ou mandataire, parti ou regroupement politique ayant</a:t>
                </a:r>
              </a:p>
              <a:p>
                <a:pPr algn="just">
                  <a:defRPr/>
                </a:pPr>
                <a:r>
                  <a:rPr lang="fr-FR" sz="1200">
                    <a:solidFill>
                      <a:srgbClr val="000000"/>
                    </a:solidFill>
                  </a:rPr>
                  <a:t>                                                   présenté un candidat ou nue liste dans la circonscription électorale ou mandataire</a:t>
                </a:r>
              </a:p>
              <a:p>
                <a:pPr algn="just">
                  <a:defRPr/>
                </a:pPr>
                <a:r>
                  <a:rPr lang="fr-FR" sz="1200" b="1">
                    <a:solidFill>
                      <a:srgbClr val="000000"/>
                    </a:solidFill>
                  </a:rPr>
                  <a:t>                               * délai    : </a:t>
                </a:r>
                <a:r>
                  <a:rPr lang="fr-FR" sz="1200">
                    <a:solidFill>
                      <a:srgbClr val="000000"/>
                    </a:solidFill>
                  </a:rPr>
                  <a:t> 3 jours après annonce des résultats provisoires</a:t>
                </a:r>
              </a:p>
              <a:p>
                <a:pPr>
                  <a:defRPr/>
                </a:pPr>
                <a:r>
                  <a:rPr lang="fr-FR" sz="1200" b="1">
                    <a:solidFill>
                      <a:srgbClr val="000000"/>
                    </a:solidFill>
                  </a:rPr>
                  <a:t>                               * forme  </a:t>
                </a:r>
                <a:r>
                  <a:rPr lang="fr-FR" sz="1200" b="1" i="1">
                    <a:solidFill>
                      <a:srgbClr val="000000"/>
                    </a:solidFill>
                  </a:rPr>
                  <a:t>:  </a:t>
                </a:r>
                <a:r>
                  <a:rPr lang="fr-FR" sz="1200">
                    <a:solidFill>
                      <a:srgbClr val="000000"/>
                    </a:solidFill>
                  </a:rPr>
                  <a:t>requête écrite, datée et signée mentionnant l’identité du requérant et moyens</a:t>
                </a:r>
              </a:p>
              <a:p>
                <a:pPr>
                  <a:defRPr/>
                </a:pPr>
                <a:r>
                  <a:rPr lang="fr-FR" sz="1200">
                    <a:solidFill>
                      <a:srgbClr val="000000"/>
                    </a:solidFill>
                  </a:rPr>
                  <a:t>                                                   invoqués avec, en annexe, les pièces nécessaires pour soutenir le recours</a:t>
                </a:r>
              </a:p>
            </p:txBody>
          </p:sp>
          <p:sp>
            <p:nvSpPr>
              <p:cNvPr id="64541" name="ZoneTexte 51"/>
              <p:cNvSpPr txBox="1">
                <a:spLocks noChangeArrowheads="1"/>
              </p:cNvSpPr>
              <p:nvPr/>
            </p:nvSpPr>
            <p:spPr bwMode="auto">
              <a:xfrm>
                <a:off x="5572132" y="3571876"/>
                <a:ext cx="2786082" cy="415498"/>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endParaRPr lang="fr-FR" sz="300" b="1">
                  <a:latin typeface="Franklin Gothic Book" charset="0"/>
                </a:endParaRPr>
              </a:p>
              <a:p>
                <a:pPr algn="ctr" eaLnBrk="1" hangingPunct="1"/>
                <a:r>
                  <a:rPr lang="fr-FR" sz="1200" b="1">
                    <a:latin typeface="Franklin Gothic Book" charset="0"/>
                  </a:rPr>
                  <a:t>Recours recevable</a:t>
                </a:r>
              </a:p>
              <a:p>
                <a:pPr algn="ctr" eaLnBrk="1" hangingPunct="1"/>
                <a:endParaRPr lang="fr-FR" sz="600" b="1">
                  <a:latin typeface="Franklin Gothic Book" charset="0"/>
                </a:endParaRPr>
              </a:p>
            </p:txBody>
          </p:sp>
          <p:sp>
            <p:nvSpPr>
              <p:cNvPr id="53" name="ZoneTexte 52"/>
              <p:cNvSpPr txBox="1"/>
              <p:nvPr/>
            </p:nvSpPr>
            <p:spPr>
              <a:xfrm>
                <a:off x="928662" y="4143722"/>
                <a:ext cx="7429531" cy="862018"/>
              </a:xfrm>
              <a:prstGeom prst="rect">
                <a:avLst/>
              </a:prstGeom>
              <a:solidFill>
                <a:srgbClr val="FFFF00"/>
              </a:solidFill>
              <a:ln/>
            </p:spPr>
            <p:style>
              <a:lnRef idx="1">
                <a:schemeClr val="accent4"/>
              </a:lnRef>
              <a:fillRef idx="2">
                <a:schemeClr val="accent4"/>
              </a:fillRef>
              <a:effectRef idx="1">
                <a:schemeClr val="accent4"/>
              </a:effectRef>
              <a:fontRef idx="minor">
                <a:schemeClr val="dk1"/>
              </a:fontRef>
            </p:style>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r>
                  <a:rPr lang="fr-FR" sz="1400" b="1">
                    <a:solidFill>
                      <a:srgbClr val="FF0000"/>
                    </a:solidFill>
                    <a:latin typeface="Franklin Gothic Book" charset="0"/>
                  </a:rPr>
                  <a:t>3</a:t>
                </a:r>
                <a:r>
                  <a:rPr lang="fr-FR" sz="1400" b="1" baseline="30000">
                    <a:solidFill>
                      <a:srgbClr val="FF0000"/>
                    </a:solidFill>
                    <a:latin typeface="Franklin Gothic Book" charset="0"/>
                  </a:rPr>
                  <a:t>è</a:t>
                </a:r>
                <a:r>
                  <a:rPr lang="fr-FR" sz="1400" b="1">
                    <a:solidFill>
                      <a:srgbClr val="FF0000"/>
                    </a:solidFill>
                    <a:latin typeface="Franklin Gothic Book" charset="0"/>
                  </a:rPr>
                  <a:t> étape : Examen du fond</a:t>
                </a:r>
              </a:p>
              <a:p>
                <a:pPr algn="just" eaLnBrk="1" hangingPunct="1"/>
                <a:r>
                  <a:rPr lang="fr-FR" sz="1200" b="1">
                    <a:solidFill>
                      <a:srgbClr val="000000"/>
                    </a:solidFill>
                    <a:latin typeface="Franklin Gothic Book" charset="0"/>
                  </a:rPr>
                  <a:t>           Critères :     * caractère précis des allégations</a:t>
                </a:r>
              </a:p>
              <a:p>
                <a:pPr algn="just" eaLnBrk="1" hangingPunct="1"/>
                <a:r>
                  <a:rPr lang="fr-FR" sz="1200" b="1">
                    <a:solidFill>
                      <a:srgbClr val="000000"/>
                    </a:solidFill>
                    <a:latin typeface="Franklin Gothic Book" charset="0"/>
                  </a:rPr>
                  <a:t>                                * preuve des allégations </a:t>
                </a:r>
              </a:p>
              <a:p>
                <a:pPr algn="just" eaLnBrk="1" hangingPunct="1"/>
                <a:r>
                  <a:rPr lang="fr-FR" sz="1200" b="1">
                    <a:solidFill>
                      <a:srgbClr val="000000"/>
                    </a:solidFill>
                    <a:latin typeface="Franklin Gothic Book" charset="0"/>
                  </a:rPr>
                  <a:t>                                * influence déterminante des irrégularités invoquées sur les résultats.</a:t>
                </a:r>
                <a:endParaRPr lang="fr-FR" sz="1200">
                  <a:solidFill>
                    <a:srgbClr val="000000"/>
                  </a:solidFill>
                  <a:latin typeface="Franklin Gothic Book" charset="0"/>
                </a:endParaRPr>
              </a:p>
            </p:txBody>
          </p:sp>
          <p:sp>
            <p:nvSpPr>
              <p:cNvPr id="54" name="ZoneTexte 53"/>
              <p:cNvSpPr txBox="1"/>
              <p:nvPr/>
            </p:nvSpPr>
            <p:spPr>
              <a:xfrm>
                <a:off x="4572000" y="5857892"/>
                <a:ext cx="1714512" cy="692497"/>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100000" b="100000"/>
                </a:path>
                <a:tileRect t="-100000" r="-100000"/>
              </a:grad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FR" sz="1100" b="1">
                    <a:latin typeface="Franklin Gothic Book" charset="0"/>
                  </a:rPr>
                  <a:t>Arrêt/jugement de   rectification des résultats provisoires</a:t>
                </a:r>
              </a:p>
              <a:p>
                <a:pPr eaLnBrk="1" hangingPunct="1"/>
                <a:endParaRPr lang="fr-FR" sz="300" b="1">
                  <a:latin typeface="Franklin Gothic Book" charset="0"/>
                </a:endParaRPr>
              </a:p>
              <a:p>
                <a:pPr eaLnBrk="1" hangingPunct="1"/>
                <a:endParaRPr lang="fr-FR" sz="300" b="1">
                  <a:latin typeface="Franklin Gothic Book" charset="0"/>
                </a:endParaRPr>
              </a:p>
            </p:txBody>
          </p:sp>
          <p:sp>
            <p:nvSpPr>
              <p:cNvPr id="55" name="ZoneTexte 54"/>
              <p:cNvSpPr txBox="1"/>
              <p:nvPr/>
            </p:nvSpPr>
            <p:spPr>
              <a:xfrm>
                <a:off x="6858016" y="5857892"/>
                <a:ext cx="2071702" cy="692497"/>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r="100000" b="100000"/>
                </a:path>
                <a:tileRect l="-100000" t="-100000"/>
              </a:grad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fr-FR" sz="1100" b="1">
                    <a:latin typeface="Franklin Gothic Book" charset="0"/>
                  </a:rPr>
                  <a:t>Arrêt/jugement d</a:t>
                </a:r>
                <a:r>
                  <a:rPr lang="ja-JP" altLang="fr-FR" sz="1100" b="1">
                    <a:latin typeface="Franklin Gothic Book" charset="0"/>
                  </a:rPr>
                  <a:t>’</a:t>
                </a:r>
                <a:r>
                  <a:rPr lang="fr-FR" sz="1100" b="1">
                    <a:latin typeface="Franklin Gothic Book" charset="0"/>
                  </a:rPr>
                  <a:t>annulation totale ou partielle des résultats provisoires</a:t>
                </a:r>
              </a:p>
              <a:p>
                <a:pPr algn="ctr" eaLnBrk="1" hangingPunct="1"/>
                <a:endParaRPr lang="fr-FR" sz="600" b="1">
                  <a:latin typeface="Franklin Gothic Book" charset="0"/>
                </a:endParaRPr>
              </a:p>
            </p:txBody>
          </p:sp>
          <p:cxnSp>
            <p:nvCxnSpPr>
              <p:cNvPr id="56" name="Connecteur droit 55"/>
              <p:cNvCxnSpPr>
                <a:stCxn id="64537" idx="2"/>
              </p:cNvCxnSpPr>
              <p:nvPr/>
            </p:nvCxnSpPr>
            <p:spPr>
              <a:xfrm rot="5400000">
                <a:off x="6383959" y="5956660"/>
                <a:ext cx="374653" cy="0"/>
              </a:xfrm>
              <a:prstGeom prst="line">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p:nvPr/>
            </p:nvCxnSpPr>
            <p:spPr>
              <a:xfrm rot="10800000">
                <a:off x="6213904" y="6143986"/>
                <a:ext cx="571503" cy="1587"/>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p:nvPr/>
            </p:nvCxnSpPr>
            <p:spPr>
              <a:xfrm>
                <a:off x="6415701" y="6143986"/>
                <a:ext cx="500642" cy="1587"/>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032710708"/>
      </p:ext>
    </p:extLst>
  </p:cSld>
  <p:clrMapOvr>
    <a:masterClrMapping/>
  </p:clrMapOvr>
  <p:transition xmlns:p14="http://schemas.microsoft.com/office/powerpoint/2010/main">
    <p:push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323850" y="806450"/>
          <a:ext cx="8675688" cy="2465387"/>
        </p:xfrm>
        <a:graphic>
          <a:graphicData uri="http://schemas.openxmlformats.org/drawingml/2006/table">
            <a:tbl>
              <a:tblPr/>
              <a:tblGrid>
                <a:gridCol w="1838325"/>
                <a:gridCol w="1055688"/>
                <a:gridCol w="919162"/>
                <a:gridCol w="919163"/>
                <a:gridCol w="1055687"/>
                <a:gridCol w="1570038"/>
                <a:gridCol w="1317625"/>
              </a:tblGrid>
              <a:tr h="42863">
                <a:tc gridSpan="7">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a:ln>
                          <a:noFill/>
                        </a:ln>
                        <a:solidFill>
                          <a:schemeClr val="tx1"/>
                        </a:solidFill>
                        <a:effectLst/>
                        <a:latin typeface="Arial" charset="0"/>
                        <a:ea typeface="ＭＳ Ｐゴシック" charset="0"/>
                        <a:cs typeface="Times New Roman" charset="0"/>
                      </a:endParaRPr>
                    </a:p>
                  </a:txBody>
                  <a:tcPr marL="68580" marR="6858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466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rgbClr val="FFFFFF"/>
                          </a:solidFill>
                          <a:effectLst/>
                          <a:latin typeface="Times New Roman" charset="0"/>
                          <a:ea typeface="ＭＳ Ｐゴシック" charset="0"/>
                          <a:cs typeface="Times New Roman" charset="0"/>
                        </a:rPr>
                        <a:t>Contentieux</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FFFF"/>
                          </a:solidFill>
                          <a:effectLst/>
                          <a:latin typeface="Times New Roman" charset="0"/>
                          <a:ea typeface="ＭＳ Ｐゴシック" charset="0"/>
                          <a:cs typeface="Times New Roman" charset="0"/>
                        </a:rPr>
                        <a:t>Dossiers </a:t>
                      </a:r>
                      <a:r>
                        <a:rPr kumimoji="0" lang="fr-FR" sz="1400" b="0" i="0" u="none" strike="noStrike" cap="none" normalizeH="0" baseline="0">
                          <a:ln>
                            <a:noFill/>
                          </a:ln>
                          <a:solidFill>
                            <a:srgbClr val="FFFFFF"/>
                          </a:solidFill>
                          <a:effectLst/>
                          <a:latin typeface="Times New Roman" charset="0"/>
                          <a:ea typeface="ＭＳ Ｐゴシック" charset="0"/>
                          <a:cs typeface="Times New Roman" charset="0"/>
                        </a:rPr>
                        <a:t>enregistres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FFFF"/>
                          </a:solidFill>
                          <a:effectLst/>
                          <a:latin typeface="Times New Roman" charset="0"/>
                          <a:ea typeface="ＭＳ Ｐゴシック" charset="0"/>
                          <a:cs typeface="Times New Roman" charset="0"/>
                        </a:rPr>
                        <a:t>Dossiers </a:t>
                      </a:r>
                      <a:r>
                        <a:rPr kumimoji="0" lang="fr-FR" sz="1400" b="0" i="0" u="none" strike="noStrike" cap="none" normalizeH="0" baseline="0">
                          <a:ln>
                            <a:noFill/>
                          </a:ln>
                          <a:solidFill>
                            <a:srgbClr val="FFFFFF"/>
                          </a:solidFill>
                          <a:effectLst/>
                          <a:latin typeface="Times New Roman" charset="0"/>
                          <a:ea typeface="ＭＳ Ｐゴシック" charset="0"/>
                          <a:cs typeface="Times New Roman" charset="0"/>
                        </a:rPr>
                        <a:t>enrôlés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FFFF"/>
                          </a:solidFill>
                          <a:effectLst/>
                          <a:latin typeface="Times New Roman" charset="0"/>
                          <a:ea typeface="ＭＳ Ｐゴシック" charset="0"/>
                          <a:cs typeface="Times New Roman" charset="0"/>
                        </a:rPr>
                        <a:t>Dossiers </a:t>
                      </a:r>
                      <a:r>
                        <a:rPr kumimoji="0" lang="fr-FR" sz="1400" b="0" i="0" u="none" strike="noStrike" cap="none" normalizeH="0" baseline="0">
                          <a:ln>
                            <a:noFill/>
                          </a:ln>
                          <a:solidFill>
                            <a:srgbClr val="FFFFFF"/>
                          </a:solidFill>
                          <a:effectLst/>
                          <a:latin typeface="Times New Roman" charset="0"/>
                          <a:ea typeface="ＭＳ Ｐゴシック" charset="0"/>
                          <a:cs typeface="Times New Roman" charset="0"/>
                        </a:rPr>
                        <a:t>juges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rgbClr val="FFFFFF"/>
                          </a:solidFill>
                          <a:effectLst/>
                          <a:latin typeface="Times New Roman" charset="0"/>
                          <a:ea typeface="ＭＳ Ｐゴシック" charset="0"/>
                          <a:cs typeface="Times New Roman" charset="0"/>
                        </a:rPr>
                        <a:t>Dossiers encore en délibéré</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3292475" algn="l"/>
                        </a:tabLst>
                      </a:pPr>
                      <a:r>
                        <a:rPr kumimoji="0" lang="fr-FR" sz="1400" b="0" i="0" u="none" strike="noStrike" cap="none" normalizeH="0" baseline="0">
                          <a:ln>
                            <a:noFill/>
                          </a:ln>
                          <a:solidFill>
                            <a:srgbClr val="FFFFFF"/>
                          </a:solidFill>
                          <a:effectLst/>
                          <a:latin typeface="Times New Roman" charset="0"/>
                          <a:ea typeface="ＭＳ Ｐゴシック" charset="0"/>
                          <a:cs typeface="Times New Roman" charset="0"/>
                        </a:rPr>
                        <a:t>Dossiers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p>
                      <a:pPr marL="0" marR="0" lvl="0" indent="0" algn="ctr" defTabSz="914400" rtl="0" eaLnBrk="1" fontAlgn="base" latinLnBrk="0" hangingPunct="1">
                        <a:lnSpc>
                          <a:spcPct val="100000"/>
                        </a:lnSpc>
                        <a:spcBef>
                          <a:spcPct val="0"/>
                        </a:spcBef>
                        <a:spcAft>
                          <a:spcPct val="0"/>
                        </a:spcAft>
                        <a:buClrTx/>
                        <a:buSzTx/>
                        <a:buFontTx/>
                        <a:buNone/>
                        <a:tabLst>
                          <a:tab pos="3292475" algn="l"/>
                        </a:tabLst>
                      </a:pPr>
                      <a:r>
                        <a:rPr kumimoji="0" lang="fr-FR" sz="1400" b="0" i="0" u="none" strike="noStrike" cap="none" normalizeH="0" baseline="0">
                          <a:ln>
                            <a:noFill/>
                          </a:ln>
                          <a:solidFill>
                            <a:srgbClr val="FFFFFF"/>
                          </a:solidFill>
                          <a:effectLst/>
                          <a:latin typeface="Times New Roman" charset="0"/>
                          <a:ea typeface="ＭＳ Ｐゴシック" charset="0"/>
                          <a:cs typeface="Times New Roman" charset="0"/>
                        </a:rPr>
                        <a:t> en continuation</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FFFF"/>
                          </a:solidFill>
                          <a:effectLst/>
                          <a:latin typeface="Times New Roman" charset="0"/>
                          <a:ea typeface="ＭＳ Ｐゴシック" charset="0"/>
                          <a:cs typeface="Times New Roman" charset="0"/>
                        </a:rPr>
                        <a:t>Observations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r>
              <a:tr h="1619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Election </a:t>
                      </a: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Présidentielle</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44</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44</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44</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        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rgbClr val="993366"/>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9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Députation Nationale</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70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70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70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rgbClr val="993366"/>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9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Députation Provinciale</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147</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147</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147</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rgbClr val="993366"/>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78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Chefs </a:t>
                      </a: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Coutumiers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22</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22</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22</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rgbClr val="5A160B"/>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rgbClr val="5A160B"/>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9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Sénateurs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8</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8</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8</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rgbClr val="993366"/>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Gouverneurs</a:t>
                      </a: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 et Vice-</a:t>
                      </a: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Gouverneurs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2</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2</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2</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rgbClr val="993366"/>
                          </a:solidFill>
                          <a:effectLst/>
                          <a:latin typeface="Times New Roman" charset="0"/>
                          <a:ea typeface="ＭＳ Ｐゴシック" charset="0"/>
                          <a:cs typeface="Times New Roman" charset="0"/>
                        </a:rPr>
                        <a:t>Jugés</a:t>
                      </a:r>
                      <a:endParaRPr kumimoji="0" lang="fr-BE" sz="1400" b="0" i="0" u="none" strike="noStrike" cap="none" normalizeH="0" baseline="0" dirty="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6" name="Tableau 5"/>
          <p:cNvGraphicFramePr>
            <a:graphicFrameLocks noGrp="1"/>
          </p:cNvGraphicFramePr>
          <p:nvPr/>
        </p:nvGraphicFramePr>
        <p:xfrm>
          <a:off x="355600" y="3324225"/>
          <a:ext cx="8642350" cy="3430587"/>
        </p:xfrm>
        <a:graphic>
          <a:graphicData uri="http://schemas.openxmlformats.org/drawingml/2006/table">
            <a:tbl>
              <a:tblPr/>
              <a:tblGrid>
                <a:gridCol w="1944688"/>
                <a:gridCol w="990600"/>
                <a:gridCol w="893762"/>
                <a:gridCol w="765175"/>
                <a:gridCol w="893763"/>
                <a:gridCol w="1027112"/>
                <a:gridCol w="2127250"/>
              </a:tblGrid>
              <a:tr h="230188">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1" u="none" strike="noStrike" cap="none" normalizeH="0" baseline="0">
                          <a:ln>
                            <a:noFill/>
                          </a:ln>
                          <a:solidFill>
                            <a:schemeClr val="tx1"/>
                          </a:solidFill>
                          <a:effectLst/>
                          <a:latin typeface="Arial" charset="0"/>
                          <a:ea typeface="ＭＳ Ｐゴシック" charset="0"/>
                          <a:cs typeface="Times New Roman" charset="0"/>
                        </a:rPr>
                        <a:t>      </a:t>
                      </a:r>
                      <a:r>
                        <a:rPr kumimoji="0" lang="fr-FR" sz="1400" b="1" i="1" u="none" strike="noStrike" cap="none" normalizeH="0" baseline="0">
                          <a:ln>
                            <a:noFill/>
                          </a:ln>
                          <a:solidFill>
                            <a:schemeClr val="tx1"/>
                          </a:solidFill>
                          <a:effectLst/>
                          <a:latin typeface="Times New Roman" charset="0"/>
                          <a:ea typeface="ＭＳ Ｐゴシック" charset="0"/>
                          <a:cs typeface="Times New Roman" charset="0"/>
                        </a:rPr>
                        <a:t>Situation des contentieux des résultats des élections au 26 septembre 2007</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469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bg1"/>
                          </a:solidFill>
                          <a:effectLst/>
                          <a:latin typeface="Times New Roman" charset="0"/>
                          <a:ea typeface="ＭＳ Ｐゴシック" charset="0"/>
                          <a:cs typeface="Times New Roman" charset="0"/>
                        </a:rPr>
                        <a:t>Contentieux</a:t>
                      </a:r>
                      <a:endParaRPr kumimoji="0" lang="fr-BE" sz="1400" b="0" i="0" u="none" strike="noStrike" cap="none" normalizeH="0" baseline="0">
                        <a:ln>
                          <a:noFill/>
                        </a:ln>
                        <a:solidFill>
                          <a:schemeClr val="bg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bg1"/>
                          </a:solidFill>
                          <a:effectLst/>
                          <a:latin typeface="Times New Roman" charset="0"/>
                          <a:ea typeface="ＭＳ Ｐゴシック" charset="0"/>
                          <a:cs typeface="Times New Roman" charset="0"/>
                        </a:rPr>
                        <a:t>Dossiers enregistrés</a:t>
                      </a:r>
                      <a:endParaRPr kumimoji="0" lang="fr-BE" sz="1400" b="0" i="0" u="none" strike="noStrike" cap="none" normalizeH="0" baseline="0">
                        <a:ln>
                          <a:noFill/>
                        </a:ln>
                        <a:solidFill>
                          <a:schemeClr val="bg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bg1"/>
                          </a:solidFill>
                          <a:effectLst/>
                          <a:latin typeface="Times New Roman" charset="0"/>
                          <a:ea typeface="ＭＳ Ｐゴシック" charset="0"/>
                          <a:cs typeface="Times New Roman" charset="0"/>
                        </a:rPr>
                        <a:t>Dossiers enrôlés</a:t>
                      </a:r>
                      <a:endParaRPr kumimoji="0" lang="fr-BE" sz="1400" b="0" i="0" u="none" strike="noStrike" cap="none" normalizeH="0" baseline="0">
                        <a:ln>
                          <a:noFill/>
                        </a:ln>
                        <a:solidFill>
                          <a:schemeClr val="bg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bg1"/>
                          </a:solidFill>
                          <a:effectLst/>
                          <a:latin typeface="Times New Roman" charset="0"/>
                          <a:ea typeface="ＭＳ Ｐゴシック" charset="0"/>
                          <a:cs typeface="Times New Roman" charset="0"/>
                        </a:rPr>
                        <a:t>Dossiers juges</a:t>
                      </a:r>
                      <a:endParaRPr kumimoji="0" lang="fr-BE" sz="1400" b="0" i="0" u="none" strike="noStrike" cap="none" normalizeH="0" baseline="0">
                        <a:ln>
                          <a:noFill/>
                        </a:ln>
                        <a:solidFill>
                          <a:schemeClr val="bg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bg1"/>
                          </a:solidFill>
                          <a:effectLst/>
                          <a:latin typeface="Times New Roman" charset="0"/>
                          <a:ea typeface="ＭＳ Ｐゴシック" charset="0"/>
                          <a:cs typeface="Times New Roman" charset="0"/>
                        </a:rPr>
                        <a:t>Dossiers encore en délibéré</a:t>
                      </a:r>
                      <a:endParaRPr kumimoji="0" lang="fr-BE" sz="1400" b="0" i="0" u="none" strike="noStrike" cap="none" normalizeH="0" baseline="0">
                        <a:ln>
                          <a:noFill/>
                        </a:ln>
                        <a:solidFill>
                          <a:schemeClr val="bg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bg1"/>
                          </a:solidFill>
                          <a:effectLst/>
                          <a:latin typeface="Times New Roman" charset="0"/>
                          <a:ea typeface="ＭＳ Ｐゴシック" charset="0"/>
                          <a:cs typeface="Times New Roman" charset="0"/>
                        </a:rPr>
                        <a:t>Dossiers en continuation</a:t>
                      </a:r>
                      <a:endParaRPr kumimoji="0" lang="fr-BE" sz="1400" b="0" i="0" u="none" strike="noStrike" cap="none" normalizeH="0" baseline="0">
                        <a:ln>
                          <a:noFill/>
                        </a:ln>
                        <a:solidFill>
                          <a:schemeClr val="bg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bg1"/>
                          </a:solidFill>
                          <a:effectLst/>
                          <a:latin typeface="Times New Roman" charset="0"/>
                          <a:ea typeface="ＭＳ Ｐゴシック" charset="0"/>
                          <a:cs typeface="Times New Roman" charset="0"/>
                        </a:rPr>
                        <a:t>Observations</a:t>
                      </a:r>
                      <a:endParaRPr kumimoji="0" lang="fr-BE" sz="1400" b="0" i="0" u="none" strike="noStrike" cap="none" normalizeH="0" baseline="0">
                        <a:ln>
                          <a:noFill/>
                        </a:ln>
                        <a:solidFill>
                          <a:schemeClr val="bg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00"/>
                    </a:solidFill>
                  </a:tcPr>
                </a:tc>
              </a:tr>
              <a:tr h="1635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Référendum Constitutionnel</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13</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13</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13</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Election </a:t>
                      </a: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Présidentielle</a:t>
                      </a: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 1er tour</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8</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8</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8</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Election </a:t>
                      </a: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Présidentielle</a:t>
                      </a: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 2è tour</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1</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35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Députation Nationale</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417</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417</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343</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Dossiers détruits  après incendie à la CSJ*</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35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Députation Provinciale</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232</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232</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232</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jugés</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Gouverneurs</a:t>
                      </a: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 et Vice- </a:t>
                      </a: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Gouverneurs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15</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15</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15</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35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Sénateurs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11</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FF"/>
                          </a:solidFill>
                          <a:effectLst/>
                          <a:latin typeface="Times New Roman" charset="0"/>
                          <a:ea typeface="ＭＳ Ｐゴシック" charset="0"/>
                          <a:cs typeface="Times New Roman" charset="0"/>
                        </a:rPr>
                        <a:t>11</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FF0000"/>
                          </a:solidFill>
                          <a:effectLst/>
                          <a:latin typeface="Times New Roman" charset="0"/>
                          <a:ea typeface="ＭＳ Ｐゴシック" charset="0"/>
                          <a:cs typeface="Times New Roman" charset="0"/>
                        </a:rPr>
                        <a:t>11</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charset="0"/>
                          <a:ea typeface="ＭＳ Ｐゴシック" charset="0"/>
                          <a:cs typeface="Times New Roman" charset="0"/>
                        </a:rPr>
                        <a:t>0</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charset="0"/>
                          <a:ea typeface="ＭＳ Ｐゴシック" charset="0"/>
                          <a:cs typeface="Times New Roman" charset="0"/>
                        </a:rPr>
                        <a:t>jugés</a:t>
                      </a:r>
                      <a:endParaRPr kumimoji="0" lang="fr-BE" sz="14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5680" name="Rectangle 1"/>
          <p:cNvSpPr>
            <a:spLocks noChangeArrowheads="1"/>
          </p:cNvSpPr>
          <p:nvPr/>
        </p:nvSpPr>
        <p:spPr bwMode="auto">
          <a:xfrm>
            <a:off x="504825" y="542767"/>
            <a:ext cx="65151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tabLst>
                <a:tab pos="3294063" algn="l"/>
              </a:tabLst>
            </a:pPr>
            <a:r>
              <a:rPr lang="fr-FR" sz="1600" b="1" i="1" dirty="0">
                <a:cs typeface="Times New Roman" charset="0"/>
              </a:rPr>
              <a:t>Situation des contentieux des candidatures au 31 mars 2007</a:t>
            </a:r>
            <a:r>
              <a:rPr lang="fr-FR" sz="1100" dirty="0">
                <a:cs typeface="Times New Roman" charset="0"/>
              </a:rPr>
              <a:t>		</a:t>
            </a:r>
            <a:endParaRPr lang="fr-BE" sz="1100" dirty="0">
              <a:cs typeface="Times New Roman" charset="0"/>
            </a:endParaRPr>
          </a:p>
          <a:p>
            <a:pPr eaLnBrk="0" hangingPunct="0">
              <a:tabLst>
                <a:tab pos="3294063" algn="l"/>
              </a:tabLst>
            </a:pPr>
            <a:endParaRPr lang="fr-BE" sz="1100" dirty="0">
              <a:cs typeface="Times New Roman" charset="0"/>
            </a:endParaRPr>
          </a:p>
        </p:txBody>
      </p:sp>
      <p:sp>
        <p:nvSpPr>
          <p:cNvPr id="8" name="Titre 1"/>
          <p:cNvSpPr>
            <a:spLocks noGrp="1"/>
          </p:cNvSpPr>
          <p:nvPr>
            <p:ph type="title"/>
          </p:nvPr>
        </p:nvSpPr>
        <p:spPr>
          <a:xfrm>
            <a:off x="0" y="0"/>
            <a:ext cx="9144000" cy="620688"/>
          </a:xfr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r="100000" b="100000"/>
            </a:path>
            <a:tileRect l="-100000" t="-100000"/>
          </a:gradFill>
        </p:spPr>
        <p:txBody>
          <a:bodyPr/>
          <a:lstStyle/>
          <a:p>
            <a:pPr algn="ctr" eaLnBrk="1" fontAlgn="auto" hangingPunct="1">
              <a:spcAft>
                <a:spcPts val="0"/>
              </a:spcAft>
              <a:defRPr/>
            </a:pPr>
            <a:r>
              <a:rPr lang="fr-FR" sz="1700" b="1" dirty="0" smtClean="0">
                <a:solidFill>
                  <a:srgbClr val="0070C0"/>
                </a:solidFill>
                <a:latin typeface="Albertus Extra Bold" pitchFamily="34" charset="0"/>
                <a:ea typeface="+mj-ea"/>
                <a:cs typeface="+mj-cs"/>
              </a:rPr>
              <a:t>STATISTIQUES DES CONTENTIEUX TRAITES PAR les cours et tribunaux</a:t>
            </a:r>
            <a:endParaRPr lang="fr-FR" sz="1700" b="1" dirty="0">
              <a:solidFill>
                <a:srgbClr val="0070C0"/>
              </a:solidFill>
              <a:latin typeface="Albertus Extra Bold" pitchFamily="34" charset="0"/>
              <a:ea typeface="+mj-ea"/>
              <a:cs typeface="+mj-cs"/>
            </a:endParaRPr>
          </a:p>
        </p:txBody>
      </p:sp>
    </p:spTree>
    <p:extLst>
      <p:ext uri="{BB962C8B-B14F-4D97-AF65-F5344CB8AC3E}">
        <p14:creationId xmlns:p14="http://schemas.microsoft.com/office/powerpoint/2010/main" val="2461309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 Belgique</a:t>
            </a:r>
            <a:endParaRPr lang="fr-FR" dirty="0"/>
          </a:p>
        </p:txBody>
      </p:sp>
      <p:sp>
        <p:nvSpPr>
          <p:cNvPr id="3" name="Espace réservé du contenu 2"/>
          <p:cNvSpPr>
            <a:spLocks noGrp="1"/>
          </p:cNvSpPr>
          <p:nvPr>
            <p:ph idx="1"/>
          </p:nvPr>
        </p:nvSpPr>
        <p:spPr/>
        <p:txBody>
          <a:bodyPr/>
          <a:lstStyle/>
          <a:p>
            <a:r>
              <a:rPr lang="fr-FR" dirty="0" smtClean="0"/>
              <a:t>Code électoral du 12 avril 1894, avec les mises à jour jusqu’en 2009</a:t>
            </a:r>
            <a:endParaRPr lang="fr-FR" dirty="0"/>
          </a:p>
        </p:txBody>
      </p:sp>
    </p:spTree>
    <p:extLst>
      <p:ext uri="{BB962C8B-B14F-4D97-AF65-F5344CB8AC3E}">
        <p14:creationId xmlns:p14="http://schemas.microsoft.com/office/powerpoint/2010/main" val="1773427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Inscription des électeurs</a:t>
            </a:r>
            <a:endParaRPr lang="fr-FR" dirty="0"/>
          </a:p>
        </p:txBody>
      </p:sp>
      <p:sp>
        <p:nvSpPr>
          <p:cNvPr id="3" name="Espace réservé du contenu 2"/>
          <p:cNvSpPr>
            <a:spLocks noGrp="1"/>
          </p:cNvSpPr>
          <p:nvPr>
            <p:ph idx="1"/>
          </p:nvPr>
        </p:nvSpPr>
        <p:spPr/>
        <p:txBody>
          <a:bodyPr>
            <a:normAutofit fontScale="92500"/>
          </a:bodyPr>
          <a:lstStyle/>
          <a:p>
            <a:r>
              <a:rPr lang="fr-FR" dirty="0" smtClean="0"/>
              <a:t>Inscription aux registres de population d’une commune au jour d’organisation des élections</a:t>
            </a:r>
          </a:p>
          <a:p>
            <a:r>
              <a:rPr lang="fr-FR" sz="2400" dirty="0" smtClean="0"/>
              <a:t>A.16: « A </a:t>
            </a:r>
            <a:r>
              <a:rPr lang="fr-FR" sz="2400" dirty="0"/>
              <a:t>la date à laquelle la liste des électeurs doit être arrêtée, le collège des bourgmestre et échevins porte à la connaissance des citoyens, par un avis publié dans la forme ordinaire, que chacun peut, jusqu'au douzième jour précédant celui de l'élection, s'adresser au secrétariat de la commune durant les heures de service afin de vérifier si lui-même ou toute autre personne figure ou est correctement mentionné sur la liste</a:t>
            </a:r>
            <a:r>
              <a:rPr lang="fr-FR" sz="2400" dirty="0" smtClean="0"/>
              <a:t>. »</a:t>
            </a:r>
          </a:p>
          <a:p>
            <a:r>
              <a:rPr lang="fr-FR" dirty="0" smtClean="0"/>
              <a:t>Réclamations devant le collège communal</a:t>
            </a:r>
          </a:p>
          <a:p>
            <a:r>
              <a:rPr lang="fr-FR" dirty="0" smtClean="0"/>
              <a:t>Puis recours devant la cour d’appel</a:t>
            </a:r>
            <a:endParaRPr lang="fr-FR" dirty="0"/>
          </a:p>
        </p:txBody>
      </p:sp>
    </p:spTree>
    <p:extLst>
      <p:ext uri="{BB962C8B-B14F-4D97-AF65-F5344CB8AC3E}">
        <p14:creationId xmlns:p14="http://schemas.microsoft.com/office/powerpoint/2010/main" val="34219154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Présentation des candidatures</a:t>
            </a:r>
            <a:endParaRPr lang="fr-FR" dirty="0"/>
          </a:p>
        </p:txBody>
      </p:sp>
      <p:sp>
        <p:nvSpPr>
          <p:cNvPr id="3" name="Espace réservé du contenu 2"/>
          <p:cNvSpPr>
            <a:spLocks noGrp="1"/>
          </p:cNvSpPr>
          <p:nvPr>
            <p:ph idx="1"/>
          </p:nvPr>
        </p:nvSpPr>
        <p:spPr/>
        <p:txBody>
          <a:bodyPr>
            <a:normAutofit/>
          </a:bodyPr>
          <a:lstStyle/>
          <a:p>
            <a:r>
              <a:rPr lang="fr-FR" dirty="0" smtClean="0"/>
              <a:t>500 signatures ou 3 élus; Délais, recours…</a:t>
            </a:r>
          </a:p>
          <a:p>
            <a:r>
              <a:rPr lang="fr-FR" dirty="0" smtClean="0"/>
              <a:t>Parité obligatoire sur les listes (2003):</a:t>
            </a:r>
          </a:p>
          <a:p>
            <a:pPr marL="457200" lvl="1" indent="0">
              <a:buNone/>
            </a:pPr>
            <a:r>
              <a:rPr lang="fr-FR" dirty="0" smtClean="0"/>
              <a:t>« </a:t>
            </a:r>
            <a:r>
              <a:rPr lang="fr-FR" dirty="0"/>
              <a:t>Sur chacune des listes, ni l'écart entre le nombre de candidats titulaires de chaque sexe, ni </a:t>
            </a:r>
            <a:r>
              <a:rPr lang="fr-FR" dirty="0" smtClean="0"/>
              <a:t>[…] </a:t>
            </a:r>
            <a:r>
              <a:rPr lang="fr-FR" dirty="0"/>
              <a:t>ne peuvent être supérieurs à un.</a:t>
            </a:r>
          </a:p>
          <a:p>
            <a:pPr marL="457200" lvl="1" indent="0">
              <a:buNone/>
            </a:pPr>
            <a:r>
              <a:rPr lang="fr-FR" dirty="0"/>
              <a:t> </a:t>
            </a:r>
            <a:r>
              <a:rPr lang="fr-FR" dirty="0" smtClean="0"/>
              <a:t>	Ni </a:t>
            </a:r>
            <a:r>
              <a:rPr lang="fr-FR" dirty="0"/>
              <a:t>les deux premiers candidats titulaires, ni </a:t>
            </a:r>
            <a:r>
              <a:rPr lang="fr-FR" dirty="0" smtClean="0"/>
              <a:t>[…] de </a:t>
            </a:r>
            <a:r>
              <a:rPr lang="fr-FR" dirty="0"/>
              <a:t>chacune des listes ne peuvent être du même sexe</a:t>
            </a:r>
            <a:r>
              <a:rPr lang="fr-FR" dirty="0" smtClean="0"/>
              <a:t>. »</a:t>
            </a:r>
            <a:endParaRPr lang="fr-FR" dirty="0"/>
          </a:p>
        </p:txBody>
      </p:sp>
    </p:spTree>
    <p:extLst>
      <p:ext uri="{BB962C8B-B14F-4D97-AF65-F5344CB8AC3E}">
        <p14:creationId xmlns:p14="http://schemas.microsoft.com/office/powerpoint/2010/main" val="41517895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Contrôle mutuel</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a:t>Les candidats et les électeurs qui ont fait la remise des actes de présentation des candidats sont admis à prendre connaissance, sans déplacement, de tous les actes de présentation qui ont été déposés et à adresser par écrit leurs observations au [bureau principal de la circonscription électorale ou bureau principal de collège]. </a:t>
            </a:r>
          </a:p>
          <a:p>
            <a:r>
              <a:rPr lang="fr-FR" dirty="0"/>
              <a:t>  Ce droit s'exerce le délai fixé pour la remise des actes de présentation et pendant les deux heures qui suivent l'expiration de ce délai.</a:t>
            </a:r>
          </a:p>
          <a:p>
            <a:r>
              <a:rPr lang="fr-FR" dirty="0"/>
              <a:t>  Il s'exerce encore le [vingt-septième] jour avant le scrutin, de 13 à 16 heures</a:t>
            </a:r>
            <a:r>
              <a:rPr lang="fr-FR" dirty="0" smtClean="0"/>
              <a:t>. </a:t>
            </a:r>
            <a:r>
              <a:rPr lang="fr-FR" dirty="0"/>
              <a:t>  A l'expiration de ce délai, le [bureau principal de la circonscription électorale ou bureau principal de collège] arrête provisoirement la liste des candidats. </a:t>
            </a:r>
          </a:p>
        </p:txBody>
      </p:sp>
    </p:spTree>
    <p:extLst>
      <p:ext uri="{BB962C8B-B14F-4D97-AF65-F5344CB8AC3E}">
        <p14:creationId xmlns:p14="http://schemas.microsoft.com/office/powerpoint/2010/main" val="12774805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Présentation irrégulière: procédure</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 Lorsque </a:t>
            </a:r>
            <a:r>
              <a:rPr lang="fr-FR" dirty="0"/>
              <a:t>le [bureau principal de la circonscription électorale ou bureau principal de collège] déclare irrégulière la présentation de certains candidats, les motifs de cette décision sont insérés dans le procès-verbal et un extrait de celui-ci, reproduisant textuellement l'indication des motifs invoqués, est envoyé immédiatement, par lettre recommandée, [à l'électeur ou au candidat] qui a fait la remise de l'acte où figurent les candidats écartés. </a:t>
            </a:r>
            <a:endParaRPr lang="fr-FR" dirty="0" smtClean="0"/>
          </a:p>
          <a:p>
            <a:r>
              <a:rPr lang="fr-FR" dirty="0"/>
              <a:t>  Si la remise a été effectuée par deux ou par trois signataires, la lettre est adressée à celui des déposants qui se trouve désigné le premier par les candidats [dans l'acte d'acceptation.</a:t>
            </a:r>
            <a:r>
              <a:rPr lang="fr-FR" dirty="0" smtClean="0"/>
              <a:t>]</a:t>
            </a:r>
            <a:endParaRPr lang="fr-FR" dirty="0"/>
          </a:p>
          <a:p>
            <a:r>
              <a:rPr lang="fr-FR" dirty="0"/>
              <a:t>  Lorsque le motif invoqué est l'inéligibilité d'un candidat, l'extrait de procès-verbal est envoyé en outre, de la même manière à ce candidat</a:t>
            </a:r>
            <a:r>
              <a:rPr lang="fr-FR" dirty="0" smtClean="0"/>
              <a:t>. » (art.120)</a:t>
            </a:r>
            <a:endParaRPr lang="fr-FR" dirty="0"/>
          </a:p>
        </p:txBody>
      </p:sp>
    </p:spTree>
    <p:extLst>
      <p:ext uri="{BB962C8B-B14F-4D97-AF65-F5344CB8AC3E}">
        <p14:creationId xmlns:p14="http://schemas.microsoft.com/office/powerpoint/2010/main" val="20437902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Recours candidatures : procédure</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a:t>  Art. 123. </a:t>
            </a:r>
            <a:r>
              <a:rPr lang="fr-FR" dirty="0" smtClean="0"/>
              <a:t> </a:t>
            </a:r>
            <a:r>
              <a:rPr lang="fr-FR" dirty="0"/>
              <a:t>Les déposants des listes admises ou écartées, ou à leur défaut, l'un des candidats qui y figurent, peuvent, le [vingt-quatrième] jour avant le scrutin, entre 14 et 16 heures, au lieu indiqué pour la remise des actes de présentation, remettre au président [du bureau principal de la circonscription électorale ou bureau principal de collège], qui en donne récépissé, un </a:t>
            </a:r>
            <a:r>
              <a:rPr lang="fr-FR" b="1" dirty="0"/>
              <a:t>mémoire contestant les irrégularités retenues</a:t>
            </a:r>
            <a:r>
              <a:rPr lang="fr-FR" dirty="0"/>
              <a:t> lors de l'arrêt provisoire de la liste des candidats ou invoquées le lendemain de cet arrêt. Si l'irrégularité en cause est l'inéligibilité d'un candidat, un mémoire peut être déposé dans les mêmes conditions. </a:t>
            </a:r>
            <a:endParaRPr lang="fr-FR" dirty="0" smtClean="0"/>
          </a:p>
          <a:p>
            <a:r>
              <a:rPr lang="fr-FR" dirty="0"/>
              <a:t>  Le cas échéant, les personnes visées à l'alinéa précédent peuvent déposer un acte rectificatif ou complémentaire</a:t>
            </a:r>
            <a:r>
              <a:rPr lang="fr-FR" dirty="0" smtClean="0"/>
              <a:t>.</a:t>
            </a:r>
            <a:endParaRPr lang="fr-FR" dirty="0"/>
          </a:p>
        </p:txBody>
      </p:sp>
    </p:spTree>
    <p:extLst>
      <p:ext uri="{BB962C8B-B14F-4D97-AF65-F5344CB8AC3E}">
        <p14:creationId xmlns:p14="http://schemas.microsoft.com/office/powerpoint/2010/main" val="3848589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Moments à contrôler</a:t>
            </a:r>
            <a:endParaRPr lang="fr-FR" dirty="0"/>
          </a:p>
        </p:txBody>
      </p:sp>
      <p:sp>
        <p:nvSpPr>
          <p:cNvPr id="3" name="Espace réservé du contenu 2"/>
          <p:cNvSpPr>
            <a:spLocks noGrp="1"/>
          </p:cNvSpPr>
          <p:nvPr>
            <p:ph idx="1"/>
          </p:nvPr>
        </p:nvSpPr>
        <p:spPr/>
        <p:txBody>
          <a:bodyPr/>
          <a:lstStyle/>
          <a:p>
            <a:r>
              <a:rPr lang="fr-FR" dirty="0" smtClean="0"/>
              <a:t>Inscription au registre des électeurs</a:t>
            </a:r>
          </a:p>
          <a:p>
            <a:r>
              <a:rPr lang="fr-FR" dirty="0" smtClean="0"/>
              <a:t>Enregistrement des candidatures et des listes</a:t>
            </a:r>
          </a:p>
          <a:p>
            <a:r>
              <a:rPr lang="fr-FR" dirty="0" smtClean="0"/>
              <a:t>Impression des bulletins</a:t>
            </a:r>
          </a:p>
          <a:p>
            <a:r>
              <a:rPr lang="fr-FR" dirty="0" smtClean="0"/>
              <a:t>Enregistrement du vote</a:t>
            </a:r>
          </a:p>
          <a:p>
            <a:r>
              <a:rPr lang="fr-FR" dirty="0" smtClean="0"/>
              <a:t>Compilation du vote sur le plan local</a:t>
            </a:r>
          </a:p>
          <a:p>
            <a:r>
              <a:rPr lang="fr-FR" dirty="0" smtClean="0"/>
              <a:t>Compilation totale du vote et proclamation des résultats</a:t>
            </a:r>
            <a:endParaRPr lang="fr-FR" dirty="0"/>
          </a:p>
        </p:txBody>
      </p:sp>
    </p:spTree>
    <p:extLst>
      <p:ext uri="{BB962C8B-B14F-4D97-AF65-F5344CB8AC3E}">
        <p14:creationId xmlns:p14="http://schemas.microsoft.com/office/powerpoint/2010/main" val="1883237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Recours et urgence</a:t>
            </a:r>
            <a:endParaRPr lang="fr-FR" dirty="0"/>
          </a:p>
        </p:txBody>
      </p:sp>
      <p:sp>
        <p:nvSpPr>
          <p:cNvPr id="3" name="Espace réservé du contenu 2"/>
          <p:cNvSpPr>
            <a:spLocks noGrp="1"/>
          </p:cNvSpPr>
          <p:nvPr>
            <p:ph idx="1"/>
          </p:nvPr>
        </p:nvSpPr>
        <p:spPr/>
        <p:txBody>
          <a:bodyPr>
            <a:normAutofit/>
          </a:bodyPr>
          <a:lstStyle/>
          <a:p>
            <a:r>
              <a:rPr lang="fr-FR" dirty="0" smtClean="0"/>
              <a:t>Art 124: « Le </a:t>
            </a:r>
            <a:r>
              <a:rPr lang="fr-FR" dirty="0"/>
              <a:t>[vingt-quatrième] jour avant le scrutin, à 16 heures, le [bureau principal de la circonscription électorale ou bureau principal de collège] se réunit. </a:t>
            </a:r>
            <a:endParaRPr lang="fr-FR" u="sng" dirty="0">
              <a:hlinkClick r:id="rId2"/>
            </a:endParaRPr>
          </a:p>
          <a:p>
            <a:r>
              <a:rPr lang="fr-FR" dirty="0"/>
              <a:t>  Le cas échéant, il examine les documents reçus par le président, </a:t>
            </a:r>
            <a:r>
              <a:rPr lang="fr-FR" dirty="0" smtClean="0"/>
              <a:t>[…], </a:t>
            </a:r>
            <a:r>
              <a:rPr lang="fr-FR" dirty="0"/>
              <a:t>et statue à leur égard après avoir entendu les intéressés, s'ils le désirent. Il rectifie, s'il y a lieu, la liste des candidats et arrêté définitivement celle-ci</a:t>
            </a:r>
            <a:r>
              <a:rPr lang="fr-FR" dirty="0" smtClean="0"/>
              <a:t>. »</a:t>
            </a:r>
            <a:endParaRPr lang="fr-FR" dirty="0"/>
          </a:p>
        </p:txBody>
      </p:sp>
    </p:spTree>
    <p:extLst>
      <p:ext uri="{BB962C8B-B14F-4D97-AF65-F5344CB8AC3E}">
        <p14:creationId xmlns:p14="http://schemas.microsoft.com/office/powerpoint/2010/main" val="1814656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Appel candidatures </a:t>
            </a:r>
            <a:endParaRPr lang="fr-FR" dirty="0"/>
          </a:p>
        </p:txBody>
      </p:sp>
      <p:sp>
        <p:nvSpPr>
          <p:cNvPr id="3" name="Espace réservé du contenu 2"/>
          <p:cNvSpPr>
            <a:spLocks noGrp="1"/>
          </p:cNvSpPr>
          <p:nvPr>
            <p:ph idx="1"/>
          </p:nvPr>
        </p:nvSpPr>
        <p:spPr/>
        <p:txBody>
          <a:bodyPr>
            <a:normAutofit/>
          </a:bodyPr>
          <a:lstStyle/>
          <a:p>
            <a:r>
              <a:rPr lang="fr-FR" dirty="0"/>
              <a:t>En cas de rejet d'une réclamation invoquant l'inéligibilité d'un candidat, la même procédure est d'application et le réclamant ou son mandataire est invité à signer, s'il le désire, une déclaration d'appel.</a:t>
            </a:r>
          </a:p>
          <a:p>
            <a:r>
              <a:rPr lang="fr-FR" dirty="0"/>
              <a:t>  [Pour l'élection de la Chambre des représentants, l'affaire est fixée, en cas d'appel, sans assignation ni convocation, devant la première chambre de la cour d'appel du ressort, le [vingtième] jour avant l'élection, à 10 heures du matin, même si ce jour est un jour férie</a:t>
            </a:r>
            <a:r>
              <a:rPr lang="fr-FR" dirty="0" smtClean="0"/>
              <a:t>.</a:t>
            </a:r>
            <a:endParaRPr lang="fr-FR" dirty="0"/>
          </a:p>
          <a:p>
            <a:endParaRPr lang="fr-FR" dirty="0"/>
          </a:p>
        </p:txBody>
      </p:sp>
    </p:spTree>
    <p:extLst>
      <p:ext uri="{BB962C8B-B14F-4D97-AF65-F5344CB8AC3E}">
        <p14:creationId xmlns:p14="http://schemas.microsoft.com/office/powerpoint/2010/main" val="1037808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Appel candidatures </a:t>
            </a:r>
            <a:endParaRPr lang="fr-FR" dirty="0"/>
          </a:p>
        </p:txBody>
      </p:sp>
      <p:sp>
        <p:nvSpPr>
          <p:cNvPr id="3" name="Espace réservé du contenu 2"/>
          <p:cNvSpPr>
            <a:spLocks noGrp="1"/>
          </p:cNvSpPr>
          <p:nvPr>
            <p:ph idx="1"/>
          </p:nvPr>
        </p:nvSpPr>
        <p:spPr/>
        <p:txBody>
          <a:bodyPr>
            <a:normAutofit/>
          </a:bodyPr>
          <a:lstStyle/>
          <a:p>
            <a:r>
              <a:rPr lang="fr-FR" dirty="0" smtClean="0"/>
              <a:t>« Le </a:t>
            </a:r>
            <a:r>
              <a:rPr lang="fr-FR" dirty="0"/>
              <a:t>président de la cour d'appel porte l'affaire au rôle d'audience de la première chambre de la cour d'appel du [vingtième] jour avant l'élection, à 10 heures du matin, même si ce jour est un jour férié. </a:t>
            </a:r>
            <a:r>
              <a:rPr lang="fr-FR" dirty="0" smtClean="0"/>
              <a:t>[…] »</a:t>
            </a:r>
          </a:p>
          <a:p>
            <a:r>
              <a:rPr lang="fr-FR" dirty="0" smtClean="0"/>
              <a:t>Ou conseil d’Etat …</a:t>
            </a:r>
            <a:endParaRPr lang="fr-FR" dirty="0"/>
          </a:p>
        </p:txBody>
      </p:sp>
    </p:spTree>
    <p:extLst>
      <p:ext uri="{BB962C8B-B14F-4D97-AF65-F5344CB8AC3E}">
        <p14:creationId xmlns:p14="http://schemas.microsoft.com/office/powerpoint/2010/main" val="10629383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Impression des bulletins</a:t>
            </a:r>
            <a:endParaRPr lang="fr-FR" dirty="0"/>
          </a:p>
        </p:txBody>
      </p:sp>
      <p:sp>
        <p:nvSpPr>
          <p:cNvPr id="3" name="Espace réservé du contenu 2"/>
          <p:cNvSpPr>
            <a:spLocks noGrp="1"/>
          </p:cNvSpPr>
          <p:nvPr>
            <p:ph idx="1"/>
          </p:nvPr>
        </p:nvSpPr>
        <p:spPr/>
        <p:txBody>
          <a:bodyPr/>
          <a:lstStyle/>
          <a:p>
            <a:r>
              <a:rPr lang="fr-FR" dirty="0" smtClean="0"/>
              <a:t>Sur papier électoral et à l’encre noire…</a:t>
            </a:r>
          </a:p>
          <a:p>
            <a:r>
              <a:rPr lang="fr-FR" dirty="0" smtClean="0"/>
              <a:t>Vérifications…</a:t>
            </a:r>
            <a:endParaRPr lang="fr-FR" dirty="0"/>
          </a:p>
        </p:txBody>
      </p:sp>
    </p:spTree>
    <p:extLst>
      <p:ext uri="{BB962C8B-B14F-4D97-AF65-F5344CB8AC3E}">
        <p14:creationId xmlns:p14="http://schemas.microsoft.com/office/powerpoint/2010/main" val="3752694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Bureaux de vote</a:t>
            </a:r>
            <a:endParaRPr lang="fr-FR" dirty="0"/>
          </a:p>
        </p:txBody>
      </p:sp>
      <p:sp>
        <p:nvSpPr>
          <p:cNvPr id="3" name="Espace réservé du contenu 2"/>
          <p:cNvSpPr>
            <a:spLocks noGrp="1"/>
          </p:cNvSpPr>
          <p:nvPr>
            <p:ph idx="1"/>
          </p:nvPr>
        </p:nvSpPr>
        <p:spPr/>
        <p:txBody>
          <a:bodyPr/>
          <a:lstStyle/>
          <a:p>
            <a:r>
              <a:rPr lang="fr-FR" dirty="0" smtClean="0"/>
              <a:t>« Lorsque </a:t>
            </a:r>
            <a:r>
              <a:rPr lang="fr-FR" dirty="0"/>
              <a:t>le nombre des électeurs de la commune [...] n'excède pas 800, ces électeurs ne forment qu'une seule section de vote. Dans le cas contraire, ils sont répartis en sections de vote dont aucune ne peut compter plus de 800 ni moins de 150 électeurs</a:t>
            </a:r>
            <a:r>
              <a:rPr lang="fr-FR" dirty="0" smtClean="0"/>
              <a:t>. »</a:t>
            </a:r>
            <a:endParaRPr lang="fr-FR" dirty="0"/>
          </a:p>
        </p:txBody>
      </p:sp>
    </p:spTree>
    <p:extLst>
      <p:ext uri="{BB962C8B-B14F-4D97-AF65-F5344CB8AC3E}">
        <p14:creationId xmlns:p14="http://schemas.microsoft.com/office/powerpoint/2010/main" val="41356252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Bureaux de vote: président et assesseurs</a:t>
            </a:r>
            <a:endParaRPr lang="fr-FR" dirty="0"/>
          </a:p>
        </p:txBody>
      </p:sp>
      <p:sp>
        <p:nvSpPr>
          <p:cNvPr id="3" name="Espace réservé du contenu 2"/>
          <p:cNvSpPr>
            <a:spLocks noGrp="1"/>
          </p:cNvSpPr>
          <p:nvPr>
            <p:ph idx="1"/>
          </p:nvPr>
        </p:nvSpPr>
        <p:spPr/>
        <p:txBody>
          <a:bodyPr>
            <a:normAutofit fontScale="47500" lnSpcReduction="20000"/>
          </a:bodyPr>
          <a:lstStyle/>
          <a:p>
            <a:r>
              <a:rPr lang="fr-FR" dirty="0"/>
              <a:t>   1° les magistrats de l'Ordre judiciaire;</a:t>
            </a:r>
          </a:p>
          <a:p>
            <a:r>
              <a:rPr lang="fr-FR" dirty="0"/>
              <a:t>   2° les stagiaires judiciaires;</a:t>
            </a:r>
          </a:p>
          <a:p>
            <a:r>
              <a:rPr lang="fr-FR" dirty="0"/>
              <a:t>   3° les avocats et les avocats stagiaires dans l'ordre de leur inscription au tableau ou sur la liste des stagiaires;</a:t>
            </a:r>
          </a:p>
          <a:p>
            <a:r>
              <a:rPr lang="fr-FR" dirty="0"/>
              <a:t>   4° les notaires;</a:t>
            </a:r>
          </a:p>
          <a:p>
            <a:r>
              <a:rPr lang="fr-FR" dirty="0"/>
              <a:t>   5° les huissiers de justice;</a:t>
            </a:r>
          </a:p>
          <a:p>
            <a:r>
              <a:rPr lang="fr-FR" dirty="0"/>
              <a:t>   6° les titulaires de fonctions relevant de l'Etat, des communautés et des régions et les titulaires d'un grade équivalent relevant des provinces, des communes, des centres publics d'aide sociale, de tout organisme d'intérêt public visé ou non par la loi du 16 mars 1954 relative au contrôle de certains organismes d'intérêt public ou des entreprises publiques autonomes visées par la loi du 21 mars 1991 portant réforme de certaines entreprises publiques économiques;</a:t>
            </a:r>
          </a:p>
          <a:p>
            <a:r>
              <a:rPr lang="fr-FR" dirty="0"/>
              <a:t>   7° le personnel enseignant;</a:t>
            </a:r>
          </a:p>
          <a:p>
            <a:r>
              <a:rPr lang="fr-FR" dirty="0"/>
              <a:t>   8° les volontaires;</a:t>
            </a:r>
          </a:p>
          <a:p>
            <a:r>
              <a:rPr lang="fr-FR" dirty="0"/>
              <a:t>   9° au besoin, les personnes désignées parmi les électeurs de la circonscription électorale</a:t>
            </a:r>
            <a:r>
              <a:rPr lang="fr-FR" dirty="0" smtClean="0"/>
              <a:t>.</a:t>
            </a:r>
          </a:p>
          <a:p>
            <a:endParaRPr lang="fr-FR" sz="5100" dirty="0" smtClean="0"/>
          </a:p>
          <a:p>
            <a:r>
              <a:rPr lang="fr-FR" sz="5100" dirty="0" smtClean="0"/>
              <a:t>Amende si on se soustrait à ce devoir électoral…</a:t>
            </a:r>
            <a:r>
              <a:rPr lang="fr-FR" sz="5100" dirty="0"/>
              <a:t>	</a:t>
            </a:r>
            <a:endParaRPr lang="fr-FR" sz="5100" dirty="0" smtClean="0"/>
          </a:p>
          <a:p>
            <a:r>
              <a:rPr lang="fr-FR" sz="5100" dirty="0" smtClean="0"/>
              <a:t>Sauf motifs d’empêchement appréciés par le président du bureau principal de la circonscription</a:t>
            </a:r>
            <a:endParaRPr lang="fr-FR" sz="5100" dirty="0"/>
          </a:p>
        </p:txBody>
      </p:sp>
    </p:spTree>
    <p:extLst>
      <p:ext uri="{BB962C8B-B14F-4D97-AF65-F5344CB8AC3E}">
        <p14:creationId xmlns:p14="http://schemas.microsoft.com/office/powerpoint/2010/main" val="3509034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Convocation des électeurs</a:t>
            </a:r>
            <a:endParaRPr lang="fr-FR" dirty="0"/>
          </a:p>
        </p:txBody>
      </p:sp>
      <p:sp>
        <p:nvSpPr>
          <p:cNvPr id="3" name="Espace réservé du contenu 2"/>
          <p:cNvSpPr>
            <a:spLocks noGrp="1"/>
          </p:cNvSpPr>
          <p:nvPr>
            <p:ph idx="1"/>
          </p:nvPr>
        </p:nvSpPr>
        <p:spPr/>
        <p:txBody>
          <a:bodyPr/>
          <a:lstStyle/>
          <a:p>
            <a:r>
              <a:rPr lang="fr-FR" dirty="0" smtClean="0"/>
              <a:t>Pour le jour de l’élection, convocation des électeurs par les administrations communales</a:t>
            </a:r>
          </a:p>
          <a:p>
            <a:r>
              <a:rPr lang="fr-FR" dirty="0" smtClean="0"/>
              <a:t>« </a:t>
            </a:r>
            <a:r>
              <a:rPr lang="fr-FR" dirty="0"/>
              <a:t>  L'électeur qui n'a pas reçu sa lettre de convocation pourra la retirer au secrétariat communal jusqu'au jour de l'élection à midi</a:t>
            </a:r>
            <a:r>
              <a:rPr lang="fr-FR" dirty="0" smtClean="0"/>
              <a:t>. »</a:t>
            </a:r>
            <a:endParaRPr lang="fr-FR" dirty="0"/>
          </a:p>
        </p:txBody>
      </p:sp>
    </p:spTree>
    <p:extLst>
      <p:ext uri="{BB962C8B-B14F-4D97-AF65-F5344CB8AC3E}">
        <p14:creationId xmlns:p14="http://schemas.microsoft.com/office/powerpoint/2010/main" val="22183829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et sécurité</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 </a:t>
            </a:r>
            <a:r>
              <a:rPr lang="fr-FR" dirty="0"/>
              <a:t>Le président du bureau est chargé de prendre les mesures nécessaires pour assurer l'ordre et la tranquillité aux abords de l'édifice où se fait l'élection.</a:t>
            </a:r>
          </a:p>
          <a:p>
            <a:r>
              <a:rPr lang="fr-FR" dirty="0"/>
              <a:t>  Il a la police du </a:t>
            </a:r>
            <a:r>
              <a:rPr lang="fr-FR" dirty="0" smtClean="0"/>
              <a:t>local</a:t>
            </a:r>
            <a:r>
              <a:rPr lang="fr-FR" dirty="0"/>
              <a:t> </a:t>
            </a:r>
            <a:r>
              <a:rPr lang="fr-FR" dirty="0" smtClean="0"/>
              <a:t>[…] »</a:t>
            </a:r>
          </a:p>
          <a:p>
            <a:r>
              <a:rPr lang="fr-FR" dirty="0" smtClean="0"/>
              <a:t>« [Les électeurs ] ne </a:t>
            </a:r>
            <a:r>
              <a:rPr lang="fr-FR" dirty="0"/>
              <a:t>peuvent se présenter en armes.</a:t>
            </a:r>
          </a:p>
          <a:p>
            <a:r>
              <a:rPr lang="fr-FR" dirty="0"/>
              <a:t>  Nulle force armée ne peut être placée, sans la réquisition du président, dans la salle des séances ni aux abords du local où se fait l'élection.</a:t>
            </a:r>
          </a:p>
          <a:p>
            <a:r>
              <a:rPr lang="fr-FR" dirty="0"/>
              <a:t>  Les autorités civiles et les commandants militaires sont tenus d'obéir à ses </a:t>
            </a:r>
            <a:r>
              <a:rPr lang="fr-FR" dirty="0" smtClean="0"/>
              <a:t>réquisitions. »</a:t>
            </a:r>
            <a:endParaRPr lang="fr-FR" dirty="0"/>
          </a:p>
        </p:txBody>
      </p:sp>
    </p:spTree>
    <p:extLst>
      <p:ext uri="{BB962C8B-B14F-4D97-AF65-F5344CB8AC3E}">
        <p14:creationId xmlns:p14="http://schemas.microsoft.com/office/powerpoint/2010/main" val="27095955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Ordre dans les bureaux de vote</a:t>
            </a:r>
            <a:endParaRPr lang="fr-FR" dirty="0"/>
          </a:p>
        </p:txBody>
      </p:sp>
      <p:sp>
        <p:nvSpPr>
          <p:cNvPr id="3" name="Espace réservé du contenu 2"/>
          <p:cNvSpPr>
            <a:spLocks noGrp="1"/>
          </p:cNvSpPr>
          <p:nvPr>
            <p:ph idx="1"/>
          </p:nvPr>
        </p:nvSpPr>
        <p:spPr/>
        <p:txBody>
          <a:bodyPr>
            <a:normAutofit/>
          </a:bodyPr>
          <a:lstStyle/>
          <a:p>
            <a:r>
              <a:rPr lang="fr-FR" dirty="0" smtClean="0"/>
              <a:t>« </a:t>
            </a:r>
            <a:r>
              <a:rPr lang="fr-FR" dirty="0"/>
              <a:t>Le président ou son délégué rappelle à l'ordre ceux qui, dans le local où se fait l'élection, donnent des signes publics soit d'approbation, soit d'improbation, ou excitent au tumulte de quelque manière que ce soit. S'ils continuent, le président ou son délégué peut les faire expulser, sauf à leur permettre de rentrer pour déposer leur vote.</a:t>
            </a:r>
          </a:p>
          <a:p>
            <a:r>
              <a:rPr lang="fr-FR" dirty="0"/>
              <a:t>  L'ordre d'expulsion est consigné au procès-verbal et les délinquants seront punis d'une amende de 50 à 500 F</a:t>
            </a:r>
            <a:r>
              <a:rPr lang="fr-FR" dirty="0" smtClean="0"/>
              <a:t>. »</a:t>
            </a:r>
            <a:endParaRPr lang="fr-FR" dirty="0"/>
          </a:p>
        </p:txBody>
      </p:sp>
    </p:spTree>
    <p:extLst>
      <p:ext uri="{BB962C8B-B14F-4D97-AF65-F5344CB8AC3E}">
        <p14:creationId xmlns:p14="http://schemas.microsoft.com/office/powerpoint/2010/main" val="36359775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Secret</a:t>
            </a:r>
            <a:endParaRPr lang="fr-FR" dirty="0"/>
          </a:p>
        </p:txBody>
      </p:sp>
      <p:sp>
        <p:nvSpPr>
          <p:cNvPr id="3" name="Espace réservé du contenu 2"/>
          <p:cNvSpPr>
            <a:spLocks noGrp="1"/>
          </p:cNvSpPr>
          <p:nvPr>
            <p:ph idx="1"/>
          </p:nvPr>
        </p:nvSpPr>
        <p:spPr/>
        <p:txBody>
          <a:bodyPr/>
          <a:lstStyle/>
          <a:p>
            <a:r>
              <a:rPr lang="fr-FR" dirty="0" smtClean="0"/>
              <a:t>Art 114 code électoral:</a:t>
            </a:r>
          </a:p>
          <a:p>
            <a:r>
              <a:rPr lang="fr-FR" dirty="0" smtClean="0"/>
              <a:t>« </a:t>
            </a:r>
            <a:r>
              <a:rPr lang="fr-FR" dirty="0"/>
              <a:t>Nul n'est tenu de révéler le secret de son vote, même dans une instruction ou contestation judiciaire, ou dans une enquête parlementaire</a:t>
            </a:r>
            <a:r>
              <a:rPr lang="fr-FR" dirty="0" smtClean="0"/>
              <a:t>. »</a:t>
            </a:r>
            <a:endParaRPr lang="fr-FR" dirty="0"/>
          </a:p>
        </p:txBody>
      </p:sp>
    </p:spTree>
    <p:extLst>
      <p:ext uri="{BB962C8B-B14F-4D97-AF65-F5344CB8AC3E}">
        <p14:creationId xmlns:p14="http://schemas.microsoft.com/office/powerpoint/2010/main" val="2469923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Modalités de contrôle: </a:t>
            </a:r>
            <a:br>
              <a:rPr lang="fr-FR" dirty="0" smtClean="0"/>
            </a:br>
            <a:r>
              <a:rPr lang="fr-FR" dirty="0" smtClean="0"/>
              <a:t>Transparence et contentieux</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Présence de témoins de partis politiques et/ou de la société civile</a:t>
            </a:r>
          </a:p>
          <a:p>
            <a:endParaRPr lang="fr-FR" dirty="0"/>
          </a:p>
          <a:p>
            <a:endParaRPr lang="fr-FR" dirty="0" smtClean="0"/>
          </a:p>
          <a:p>
            <a:endParaRPr lang="fr-FR" dirty="0" smtClean="0"/>
          </a:p>
          <a:p>
            <a:r>
              <a:rPr lang="fr-FR" dirty="0" smtClean="0"/>
              <a:t>Recours internes et appel judiciaire des décisions par des candidats lésés</a:t>
            </a:r>
          </a:p>
          <a:p>
            <a:endParaRPr lang="fr-FR" dirty="0"/>
          </a:p>
          <a:p>
            <a:endParaRPr lang="fr-FR" dirty="0"/>
          </a:p>
        </p:txBody>
      </p:sp>
    </p:spTree>
    <p:extLst>
      <p:ext uri="{BB962C8B-B14F-4D97-AF65-F5344CB8AC3E}">
        <p14:creationId xmlns:p14="http://schemas.microsoft.com/office/powerpoint/2010/main" val="33293771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Désignation des témoins</a:t>
            </a:r>
            <a:endParaRPr lang="fr-FR" dirty="0"/>
          </a:p>
        </p:txBody>
      </p:sp>
      <p:sp>
        <p:nvSpPr>
          <p:cNvPr id="3" name="Espace réservé du contenu 2"/>
          <p:cNvSpPr>
            <a:spLocks noGrp="1"/>
          </p:cNvSpPr>
          <p:nvPr>
            <p:ph idx="1"/>
          </p:nvPr>
        </p:nvSpPr>
        <p:spPr/>
        <p:txBody>
          <a:bodyPr/>
          <a:lstStyle/>
          <a:p>
            <a:r>
              <a:rPr lang="fr-FR" dirty="0" smtClean="0"/>
              <a:t>5 jours avant le vote</a:t>
            </a:r>
          </a:p>
          <a:p>
            <a:r>
              <a:rPr lang="fr-FR" dirty="0" smtClean="0"/>
              <a:t>Pourront « </a:t>
            </a:r>
            <a:r>
              <a:rPr lang="fr-FR" dirty="0"/>
              <a:t>faire insérer leurs observations dans les procès-</a:t>
            </a:r>
            <a:r>
              <a:rPr lang="fr-FR" dirty="0" smtClean="0"/>
              <a:t>verbaux »</a:t>
            </a:r>
          </a:p>
          <a:p>
            <a:endParaRPr lang="fr-FR" dirty="0"/>
          </a:p>
          <a:p>
            <a:r>
              <a:rPr lang="fr-FR" dirty="0" smtClean="0"/>
              <a:t>Importance de la formation des témoins par les partis politiques!</a:t>
            </a:r>
            <a:endParaRPr lang="fr-FR" dirty="0"/>
          </a:p>
        </p:txBody>
      </p:sp>
    </p:spTree>
    <p:extLst>
      <p:ext uri="{BB962C8B-B14F-4D97-AF65-F5344CB8AC3E}">
        <p14:creationId xmlns:p14="http://schemas.microsoft.com/office/powerpoint/2010/main" val="12695098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Isoloir</a:t>
            </a:r>
            <a:endParaRPr lang="fr-FR" dirty="0"/>
          </a:p>
        </p:txBody>
      </p:sp>
      <p:sp>
        <p:nvSpPr>
          <p:cNvPr id="3" name="Espace réservé du contenu 2"/>
          <p:cNvSpPr>
            <a:spLocks noGrp="1"/>
          </p:cNvSpPr>
          <p:nvPr>
            <p:ph idx="1"/>
          </p:nvPr>
        </p:nvSpPr>
        <p:spPr/>
        <p:txBody>
          <a:bodyPr/>
          <a:lstStyle/>
          <a:p>
            <a:r>
              <a:rPr lang="fr-FR" dirty="0" smtClean="0"/>
              <a:t>Au moins un par 150 électeurs</a:t>
            </a:r>
            <a:endParaRPr lang="fr-FR" dirty="0"/>
          </a:p>
        </p:txBody>
      </p:sp>
    </p:spTree>
    <p:extLst>
      <p:ext uri="{BB962C8B-B14F-4D97-AF65-F5344CB8AC3E}">
        <p14:creationId xmlns:p14="http://schemas.microsoft.com/office/powerpoint/2010/main" val="9405235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Vote</a:t>
            </a:r>
            <a:endParaRPr lang="fr-FR" dirty="0"/>
          </a:p>
        </p:txBody>
      </p:sp>
      <p:sp>
        <p:nvSpPr>
          <p:cNvPr id="3" name="Espace réservé du contenu 2"/>
          <p:cNvSpPr>
            <a:spLocks noGrp="1"/>
          </p:cNvSpPr>
          <p:nvPr>
            <p:ph idx="1"/>
          </p:nvPr>
        </p:nvSpPr>
        <p:spPr/>
        <p:txBody>
          <a:bodyPr/>
          <a:lstStyle/>
          <a:p>
            <a:r>
              <a:rPr lang="fr-FR" dirty="0" smtClean="0"/>
              <a:t>« </a:t>
            </a:r>
            <a:r>
              <a:rPr lang="fr-FR" dirty="0"/>
              <a:t>L'électeur qui n'est pas muni de sa lettre de convocation peut être admis au vote si son identité et sa qualité sont reconnues par le bureau</a:t>
            </a:r>
            <a:r>
              <a:rPr lang="fr-FR" dirty="0" smtClean="0"/>
              <a:t>. »</a:t>
            </a:r>
            <a:endParaRPr lang="fr-FR" dirty="0"/>
          </a:p>
        </p:txBody>
      </p:sp>
    </p:spTree>
    <p:extLst>
      <p:ext uri="{BB962C8B-B14F-4D97-AF65-F5344CB8AC3E}">
        <p14:creationId xmlns:p14="http://schemas.microsoft.com/office/powerpoint/2010/main" val="24808497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Comptage des votes</a:t>
            </a:r>
            <a:endParaRPr lang="fr-FR" dirty="0"/>
          </a:p>
        </p:txBody>
      </p:sp>
      <p:sp>
        <p:nvSpPr>
          <p:cNvPr id="3" name="Espace réservé du contenu 2"/>
          <p:cNvSpPr>
            <a:spLocks noGrp="1"/>
          </p:cNvSpPr>
          <p:nvPr>
            <p:ph idx="1"/>
          </p:nvPr>
        </p:nvSpPr>
        <p:spPr/>
        <p:txBody>
          <a:bodyPr/>
          <a:lstStyle/>
          <a:p>
            <a:r>
              <a:rPr lang="fr-FR" dirty="0" smtClean="0"/>
              <a:t>Par bulletins devant les observateurs des partis politiques</a:t>
            </a:r>
          </a:p>
          <a:p>
            <a:r>
              <a:rPr lang="fr-FR" dirty="0" smtClean="0"/>
              <a:t>Procès-verbal signé des membres du bureau de dépouillement et des témoins</a:t>
            </a:r>
          </a:p>
          <a:p>
            <a:r>
              <a:rPr lang="fr-FR" dirty="0" smtClean="0"/>
              <a:t>Transmission par hiérarchie administrative: cantons, arrondissements, provinces, régions, national…</a:t>
            </a:r>
            <a:endParaRPr lang="fr-FR" dirty="0"/>
          </a:p>
        </p:txBody>
      </p:sp>
    </p:spTree>
    <p:extLst>
      <p:ext uri="{BB962C8B-B14F-4D97-AF65-F5344CB8AC3E}">
        <p14:creationId xmlns:p14="http://schemas.microsoft.com/office/powerpoint/2010/main" val="31233700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Calcul de répartition des sièges</a:t>
            </a:r>
            <a:endParaRPr lang="fr-FR" dirty="0"/>
          </a:p>
        </p:txBody>
      </p:sp>
      <p:sp>
        <p:nvSpPr>
          <p:cNvPr id="3" name="Espace réservé du contenu 2"/>
          <p:cNvSpPr>
            <a:spLocks noGrp="1"/>
          </p:cNvSpPr>
          <p:nvPr>
            <p:ph idx="1"/>
          </p:nvPr>
        </p:nvSpPr>
        <p:spPr/>
        <p:txBody>
          <a:bodyPr/>
          <a:lstStyle/>
          <a:p>
            <a:r>
              <a:rPr lang="fr-FR" dirty="0" smtClean="0"/>
              <a:t>Belgique: plus forte moyenne</a:t>
            </a:r>
          </a:p>
          <a:p>
            <a:r>
              <a:rPr lang="fr-FR" dirty="0" smtClean="0"/>
              <a:t>Tunisie, RDC: plus fort reste</a:t>
            </a:r>
            <a:endParaRPr lang="fr-FR" dirty="0"/>
          </a:p>
        </p:txBody>
      </p:sp>
    </p:spTree>
    <p:extLst>
      <p:ext uri="{BB962C8B-B14F-4D97-AF65-F5344CB8AC3E}">
        <p14:creationId xmlns:p14="http://schemas.microsoft.com/office/powerpoint/2010/main" val="37030815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Proclamation des élus</a:t>
            </a:r>
            <a:endParaRPr lang="fr-FR" dirty="0"/>
          </a:p>
        </p:txBody>
      </p:sp>
      <p:sp>
        <p:nvSpPr>
          <p:cNvPr id="3" name="Espace réservé du contenu 2"/>
          <p:cNvSpPr>
            <a:spLocks noGrp="1"/>
          </p:cNvSpPr>
          <p:nvPr>
            <p:ph idx="1"/>
          </p:nvPr>
        </p:nvSpPr>
        <p:spPr/>
        <p:txBody>
          <a:bodyPr/>
          <a:lstStyle/>
          <a:p>
            <a:r>
              <a:rPr lang="fr-FR" dirty="0" smtClean="0"/>
              <a:t>Transmission des résultats au greffier de l’assemblée…</a:t>
            </a:r>
          </a:p>
          <a:p>
            <a:r>
              <a:rPr lang="fr-FR" dirty="0" smtClean="0"/>
              <a:t>Archivage des documents au greffe du tribunal</a:t>
            </a:r>
            <a:endParaRPr lang="fr-FR" dirty="0"/>
          </a:p>
        </p:txBody>
      </p:sp>
    </p:spTree>
    <p:extLst>
      <p:ext uri="{BB962C8B-B14F-4D97-AF65-F5344CB8AC3E}">
        <p14:creationId xmlns:p14="http://schemas.microsoft.com/office/powerpoint/2010/main" val="30360499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Autofit/>
          </a:bodyPr>
          <a:lstStyle/>
          <a:p>
            <a:pPr>
              <a:defRPr/>
            </a:pPr>
            <a:r>
              <a:rPr lang="fr-FR" sz="3600" dirty="0">
                <a:effectLst>
                  <a:outerShdw blurRad="38100" dist="38100" dir="2700000" algn="tl">
                    <a:srgbClr val="DDDDDD"/>
                  </a:outerShdw>
                </a:effectLst>
                <a:latin typeface="Gill Sans MT" charset="0"/>
                <a:ea typeface="ＭＳ Ｐゴシック" charset="0"/>
                <a:cs typeface="ＭＳ Ｐゴシック" charset="0"/>
              </a:rPr>
              <a:t>Code électoral </a:t>
            </a:r>
            <a:r>
              <a:rPr lang="fr-FR" sz="3600" dirty="0" smtClean="0">
                <a:effectLst>
                  <a:outerShdw blurRad="38100" dist="38100" dir="2700000" algn="tl">
                    <a:srgbClr val="DDDDDD"/>
                  </a:outerShdw>
                </a:effectLst>
                <a:latin typeface="Gill Sans MT" charset="0"/>
                <a:ea typeface="ＭＳ Ｐゴシック" charset="0"/>
                <a:cs typeface="ＭＳ Ｐゴシック" charset="0"/>
              </a:rPr>
              <a:t>1894 </a:t>
            </a:r>
            <a:br>
              <a:rPr lang="fr-FR" sz="3600" dirty="0" smtClean="0">
                <a:effectLst>
                  <a:outerShdw blurRad="38100" dist="38100" dir="2700000" algn="tl">
                    <a:srgbClr val="DDDDDD"/>
                  </a:outerShdw>
                </a:effectLst>
                <a:latin typeface="Gill Sans MT" charset="0"/>
                <a:ea typeface="ＭＳ Ｐゴシック" charset="0"/>
                <a:cs typeface="ＭＳ Ｐゴシック" charset="0"/>
              </a:rPr>
            </a:br>
            <a:r>
              <a:rPr lang="fr-FR" sz="3600" dirty="0" smtClean="0">
                <a:effectLst>
                  <a:outerShdw blurRad="38100" dist="38100" dir="2700000" algn="tl">
                    <a:srgbClr val="DDDDDD"/>
                  </a:outerShdw>
                </a:effectLst>
                <a:latin typeface="Gill Sans MT" charset="0"/>
                <a:ea typeface="ＭＳ Ｐゴシック" charset="0"/>
                <a:cs typeface="ＭＳ Ｐゴシック" charset="0"/>
                <a:hlinkClick r:id="rId2"/>
              </a:rPr>
              <a:t>TITRE </a:t>
            </a:r>
            <a:r>
              <a:rPr lang="fr-FR" sz="3600" dirty="0">
                <a:effectLst>
                  <a:outerShdw blurRad="38100" dist="38100" dir="2700000" algn="tl">
                    <a:srgbClr val="DDDDDD"/>
                  </a:outerShdw>
                </a:effectLst>
                <a:latin typeface="Gill Sans MT" charset="0"/>
                <a:ea typeface="ＭＳ Ｐゴシック" charset="0"/>
                <a:cs typeface="ＭＳ Ｐゴシック" charset="0"/>
                <a:hlinkClick r:id="rId2"/>
              </a:rPr>
              <a:t>V.</a:t>
            </a:r>
            <a:r>
              <a:rPr lang="fr-FR" sz="3600" dirty="0">
                <a:effectLst>
                  <a:outerShdw blurRad="38100" dist="38100" dir="2700000" algn="tl">
                    <a:srgbClr val="DDDDDD"/>
                  </a:outerShdw>
                </a:effectLst>
                <a:latin typeface="Gill Sans MT" charset="0"/>
                <a:ea typeface="ＭＳ Ｐゴシック" charset="0"/>
                <a:cs typeface="ＭＳ Ｐゴシック" charset="0"/>
              </a:rPr>
              <a:t> - DES PENALITES</a:t>
            </a:r>
            <a:r>
              <a:rPr lang="fr-FR" sz="3600" dirty="0" smtClean="0">
                <a:effectLst>
                  <a:outerShdw blurRad="38100" dist="38100" dir="2700000" algn="tl">
                    <a:srgbClr val="DDDDDD"/>
                  </a:outerShdw>
                </a:effectLst>
                <a:latin typeface="Gill Sans MT" charset="0"/>
                <a:ea typeface="ＭＳ Ｐゴシック" charset="0"/>
                <a:cs typeface="ＭＳ Ｐゴシック" charset="0"/>
              </a:rPr>
              <a:t>.</a:t>
            </a:r>
            <a:endParaRPr lang="fr-FR" sz="3600" dirty="0">
              <a:effectLst>
                <a:outerShdw blurRad="38100" dist="38100" dir="2700000" algn="tl">
                  <a:srgbClr val="DDDDDD"/>
                </a:outerShdw>
              </a:effectLst>
              <a:latin typeface="Gill Sans MT" charset="0"/>
              <a:ea typeface="ＭＳ Ｐゴシック" charset="0"/>
              <a:cs typeface="ＭＳ Ｐゴシック" charset="0"/>
            </a:endParaRPr>
          </a:p>
        </p:txBody>
      </p:sp>
      <p:sp>
        <p:nvSpPr>
          <p:cNvPr id="28674" name="Espace réservé du contenu 4"/>
          <p:cNvSpPr>
            <a:spLocks noGrp="1"/>
          </p:cNvSpPr>
          <p:nvPr>
            <p:ph idx="1"/>
          </p:nvPr>
        </p:nvSpPr>
        <p:spPr/>
        <p:txBody>
          <a:bodyPr>
            <a:normAutofit/>
          </a:bodyPr>
          <a:lstStyle/>
          <a:p>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3"/>
              </a:rPr>
              <a:t>Art.</a:t>
            </a:r>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4"/>
              </a:rPr>
              <a:t>181</a:t>
            </a:r>
            <a:r>
              <a:rPr lang="fr-FR" sz="2400" dirty="0">
                <a:latin typeface="Gill Sans MT" charset="0"/>
                <a:ea typeface="ＭＳ Ｐゴシック" charset="0"/>
                <a:cs typeface="ＭＳ Ｐゴシック" charset="0"/>
              </a:rPr>
              <a:t>. [Sera puni d'un emprisonnement de huit jours à un mois et d'une amende de 50 à 500 francs, ou d'une de ces peines seulement, quiconque aura, directement ou indirectement, même sous forme de pari, </a:t>
            </a:r>
            <a:r>
              <a:rPr lang="fr-FR" sz="2400" b="1" dirty="0">
                <a:latin typeface="Gill Sans MT" charset="0"/>
                <a:ea typeface="ＭＳ Ｐゴシック" charset="0"/>
                <a:cs typeface="ＭＳ Ｐゴシック" charset="0"/>
              </a:rPr>
              <a:t>donné, offert ou promis</a:t>
            </a:r>
            <a:r>
              <a:rPr lang="fr-FR" sz="2400" dirty="0">
                <a:latin typeface="Gill Sans MT" charset="0"/>
                <a:ea typeface="ＭＳ Ｐゴシック" charset="0"/>
                <a:cs typeface="ＭＳ Ｐゴシック" charset="0"/>
              </a:rPr>
              <a:t> soit de l'argent, des valeurs ou avantages quelconques, soit des secours, </a:t>
            </a:r>
            <a:r>
              <a:rPr lang="fr-FR" sz="2400" b="1" dirty="0">
                <a:latin typeface="Gill Sans MT" charset="0"/>
                <a:ea typeface="ＭＳ Ｐゴシック" charset="0"/>
                <a:cs typeface="ＭＳ Ｐゴシック" charset="0"/>
              </a:rPr>
              <a:t>sous la condition d'obtenir</a:t>
            </a:r>
            <a:r>
              <a:rPr lang="fr-FR" sz="2400" dirty="0">
                <a:latin typeface="Gill Sans MT" charset="0"/>
                <a:ea typeface="ＭＳ Ｐゴシック" charset="0"/>
                <a:cs typeface="ＭＳ Ｐゴシック" charset="0"/>
              </a:rPr>
              <a:t> soit un suffrage, soit l'abstention de voter, </a:t>
            </a:r>
            <a:r>
              <a:rPr lang="fr-FR" sz="2400" dirty="0" smtClean="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rPr>
              <a:t>ou en subordonnant les avantages décrits au résultat de l'élection.</a:t>
            </a:r>
            <a:r>
              <a:rPr lang="fr-FR" sz="2400" dirty="0" smtClean="0">
                <a:latin typeface="Gill Sans MT" charset="0"/>
                <a:ea typeface="ＭＳ Ｐゴシック" charset="0"/>
                <a:cs typeface="ＭＳ Ｐゴシック" charset="0"/>
              </a:rPr>
              <a:t>]</a:t>
            </a:r>
            <a:endParaRPr lang="fr-FR" sz="2400" dirty="0">
              <a:latin typeface="Gill Sans MT" charset="0"/>
              <a:ea typeface="ＭＳ Ｐゴシック" charset="0"/>
              <a:cs typeface="ＭＳ Ｐゴシック" charset="0"/>
            </a:endParaRPr>
          </a:p>
          <a:p>
            <a:r>
              <a:rPr lang="fr-FR" sz="2400" dirty="0">
                <a:latin typeface="Gill Sans MT" charset="0"/>
                <a:ea typeface="ＭＳ Ｐゴシック" charset="0"/>
                <a:cs typeface="ＭＳ Ｐゴシック" charset="0"/>
              </a:rPr>
              <a:t>  Seront punis des mêmes peines, ceux qui auront accepté les offres ou promesses.</a:t>
            </a:r>
          </a:p>
          <a:p>
            <a:endParaRPr lang="fr-FR" dirty="0">
              <a:latin typeface="Gill Sans MT" charset="0"/>
              <a:ea typeface="ＭＳ Ｐゴシック" charset="0"/>
              <a:cs typeface="ＭＳ Ｐゴシック" charset="0"/>
            </a:endParaRPr>
          </a:p>
        </p:txBody>
      </p:sp>
      <p:sp>
        <p:nvSpPr>
          <p:cNvPr id="28675" name="Espace réservé du pied de page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1200">
                <a:solidFill>
                  <a:srgbClr val="B5A788"/>
                </a:solidFill>
                <a:latin typeface="Gill Sans MT" charset="0"/>
              </a:rPr>
              <a:t>HPB  1er mars 2011</a:t>
            </a:r>
          </a:p>
        </p:txBody>
      </p:sp>
    </p:spTree>
    <p:extLst>
      <p:ext uri="{BB962C8B-B14F-4D97-AF65-F5344CB8AC3E}">
        <p14:creationId xmlns:p14="http://schemas.microsoft.com/office/powerpoint/2010/main" val="12378165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a:effectLst>
                  <a:outerShdw blurRad="38100" dist="38100" dir="2700000" algn="tl">
                    <a:srgbClr val="DDDDDD"/>
                  </a:outerShdw>
                </a:effectLst>
                <a:latin typeface="Gill Sans MT" charset="0"/>
                <a:ea typeface="ＭＳ Ｐゴシック" charset="0"/>
                <a:cs typeface="ＭＳ Ｐゴシック" charset="0"/>
              </a:rPr>
              <a:t>Code électoral 1894</a:t>
            </a:r>
          </a:p>
        </p:txBody>
      </p:sp>
      <p:sp>
        <p:nvSpPr>
          <p:cNvPr id="29698" name="Espace réservé du contenu 2"/>
          <p:cNvSpPr>
            <a:spLocks noGrp="1"/>
          </p:cNvSpPr>
          <p:nvPr>
            <p:ph idx="1"/>
          </p:nvPr>
        </p:nvSpPr>
        <p:spPr/>
        <p:txBody>
          <a:bodyPr/>
          <a:lstStyle/>
          <a:p>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2"/>
              </a:rPr>
              <a:t>Art.</a:t>
            </a:r>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3"/>
              </a:rPr>
              <a:t>182</a:t>
            </a:r>
            <a:r>
              <a:rPr lang="fr-FR" sz="2400" dirty="0">
                <a:latin typeface="Gill Sans MT" charset="0"/>
                <a:ea typeface="ＭＳ Ｐゴシック" charset="0"/>
                <a:cs typeface="ＭＳ Ｐゴシック" charset="0"/>
              </a:rPr>
              <a:t>. Seront punis des peines portées en l'article précédent, ceux qui, sous les conditions y énoncées, auront fait ou accepté l'offre ou la </a:t>
            </a:r>
            <a:r>
              <a:rPr lang="fr-FR" sz="2400" b="1" dirty="0">
                <a:latin typeface="Gill Sans MT" charset="0"/>
                <a:ea typeface="ＭＳ Ｐゴシック" charset="0"/>
                <a:cs typeface="ＭＳ Ｐゴシック" charset="0"/>
              </a:rPr>
              <a:t>promesse d'emplois</a:t>
            </a:r>
            <a:r>
              <a:rPr lang="fr-FR" sz="2400" dirty="0">
                <a:latin typeface="Gill Sans MT" charset="0"/>
                <a:ea typeface="ＭＳ Ｐゴシック" charset="0"/>
                <a:cs typeface="ＭＳ Ｐゴシック" charset="0"/>
              </a:rPr>
              <a:t> publics ou privés.</a:t>
            </a:r>
          </a:p>
          <a:p>
            <a:r>
              <a:rPr lang="fr-FR" sz="2400" dirty="0">
                <a:latin typeface="Gill Sans MT" charset="0"/>
                <a:ea typeface="ＭＳ Ｐゴシック" charset="0"/>
                <a:cs typeface="ＭＳ Ｐゴシック" charset="0"/>
              </a:rPr>
              <a:t> </a:t>
            </a:r>
          </a:p>
          <a:p>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4"/>
              </a:rPr>
              <a:t>Art.</a:t>
            </a:r>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5"/>
              </a:rPr>
              <a:t>183</a:t>
            </a:r>
            <a:r>
              <a:rPr lang="fr-FR" sz="2400" dirty="0">
                <a:latin typeface="Gill Sans MT" charset="0"/>
                <a:ea typeface="ＭＳ Ｐゴシック" charset="0"/>
                <a:cs typeface="ＭＳ Ｐゴシック" charset="0"/>
              </a:rPr>
              <a:t>. Sera puni des mêmes peines, quiconque, pour déterminer un électeur à s'abstenir de voter ou pour influencer son vote, aura usé à égard de </a:t>
            </a:r>
            <a:r>
              <a:rPr lang="fr-FR" sz="2400" b="1" dirty="0">
                <a:latin typeface="Gill Sans MT" charset="0"/>
                <a:ea typeface="ＭＳ Ｐゴシック" charset="0"/>
                <a:cs typeface="ＭＳ Ｐゴシック" charset="0"/>
              </a:rPr>
              <a:t>voies de fait, de violences ou de menaces</a:t>
            </a:r>
            <a:r>
              <a:rPr lang="fr-FR" sz="2400" dirty="0">
                <a:latin typeface="Gill Sans MT" charset="0"/>
                <a:ea typeface="ＭＳ Ｐゴシック" charset="0"/>
                <a:cs typeface="ＭＳ Ｐゴシック" charset="0"/>
              </a:rPr>
              <a:t>, ou lui aura fait craindre de perdre son emploi ou d'exposer à un dommage sa personne, sa famille ou sa fortune.</a:t>
            </a:r>
          </a:p>
          <a:p>
            <a:endParaRPr lang="fr-FR" sz="2400" dirty="0">
              <a:latin typeface="Gill Sans MT" charset="0"/>
              <a:ea typeface="ＭＳ Ｐゴシック" charset="0"/>
              <a:cs typeface="ＭＳ Ｐゴシック" charset="0"/>
            </a:endParaRPr>
          </a:p>
        </p:txBody>
      </p:sp>
      <p:sp>
        <p:nvSpPr>
          <p:cNvPr id="29699" name="Espace réservé du pied de page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1200">
                <a:solidFill>
                  <a:srgbClr val="B5A788"/>
                </a:solidFill>
                <a:latin typeface="Gill Sans MT" charset="0"/>
              </a:rPr>
              <a:t>HPB  1er mars 2011</a:t>
            </a:r>
          </a:p>
        </p:txBody>
      </p:sp>
    </p:spTree>
    <p:extLst>
      <p:ext uri="{BB962C8B-B14F-4D97-AF65-F5344CB8AC3E}">
        <p14:creationId xmlns:p14="http://schemas.microsoft.com/office/powerpoint/2010/main" val="10877594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a:effectLst>
                  <a:outerShdw blurRad="38100" dist="38100" dir="2700000" algn="tl">
                    <a:srgbClr val="DDDDDD"/>
                  </a:outerShdw>
                </a:effectLst>
                <a:latin typeface="Gill Sans MT" charset="0"/>
                <a:ea typeface="ＭＳ Ｐゴシック" charset="0"/>
                <a:cs typeface="ＭＳ Ｐゴシック" charset="0"/>
              </a:rPr>
              <a:t>Code électoral 1894</a:t>
            </a:r>
          </a:p>
        </p:txBody>
      </p:sp>
      <p:sp>
        <p:nvSpPr>
          <p:cNvPr id="30722" name="Espace réservé du contenu 2"/>
          <p:cNvSpPr>
            <a:spLocks noGrp="1"/>
          </p:cNvSpPr>
          <p:nvPr>
            <p:ph idx="1"/>
          </p:nvPr>
        </p:nvSpPr>
        <p:spPr/>
        <p:txBody>
          <a:bodyPr>
            <a:normAutofit fontScale="92500"/>
          </a:bodyPr>
          <a:lstStyle/>
          <a:p>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2"/>
              </a:rPr>
              <a:t>Art.</a:t>
            </a:r>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3"/>
              </a:rPr>
              <a:t>184</a:t>
            </a:r>
            <a:r>
              <a:rPr lang="fr-FR" sz="2400" dirty="0">
                <a:latin typeface="Gill Sans MT" charset="0"/>
                <a:ea typeface="ＭＳ Ｐゴシック" charset="0"/>
                <a:cs typeface="ＭＳ Ｐゴシック" charset="0"/>
              </a:rPr>
              <a:t>. Sera puni d'une amende de 26 à 200 francs, celui qui, sous prétexte d'indemnité de </a:t>
            </a:r>
            <a:r>
              <a:rPr lang="fr-FR" sz="2400" b="1" dirty="0">
                <a:latin typeface="Gill Sans MT" charset="0"/>
                <a:ea typeface="ＭＳ Ｐゴシック" charset="0"/>
                <a:cs typeface="ＭＳ Ｐゴシック" charset="0"/>
              </a:rPr>
              <a:t>voyage ou de séjour</a:t>
            </a:r>
            <a:r>
              <a:rPr lang="fr-FR" sz="2400" dirty="0">
                <a:latin typeface="Gill Sans MT" charset="0"/>
                <a:ea typeface="ＭＳ Ｐゴシック" charset="0"/>
                <a:cs typeface="ＭＳ Ｐゴシック" charset="0"/>
              </a:rPr>
              <a:t>, aura donné, offert ou promis aux électeurs une somme d'argent ou des valeurs quelconques.</a:t>
            </a:r>
          </a:p>
          <a:p>
            <a:r>
              <a:rPr lang="fr-FR" sz="2400" dirty="0">
                <a:latin typeface="Gill Sans MT" charset="0"/>
                <a:ea typeface="ＭＳ Ｐゴシック" charset="0"/>
                <a:cs typeface="ＭＳ Ｐゴシック" charset="0"/>
              </a:rPr>
              <a:t>  La même peine sera appliques à ceux qui, à l'occasion d'une élection, auront donné, offert ou promis aux électeurs des </a:t>
            </a:r>
            <a:r>
              <a:rPr lang="fr-FR" sz="2400" b="1" dirty="0">
                <a:latin typeface="Gill Sans MT" charset="0"/>
                <a:ea typeface="ＭＳ Ｐゴシック" charset="0"/>
                <a:cs typeface="ＭＳ Ｐゴシック" charset="0"/>
              </a:rPr>
              <a:t>comestibles ou des boissons</a:t>
            </a:r>
            <a:r>
              <a:rPr lang="fr-FR" sz="2400" dirty="0">
                <a:latin typeface="Gill Sans MT" charset="0"/>
                <a:ea typeface="ＭＳ Ｐゴシック" charset="0"/>
                <a:cs typeface="ＭＳ Ｐゴシック" charset="0"/>
              </a:rPr>
              <a:t>.</a:t>
            </a:r>
          </a:p>
          <a:p>
            <a:r>
              <a:rPr lang="fr-FR" sz="2400" dirty="0">
                <a:latin typeface="Gill Sans MT" charset="0"/>
                <a:ea typeface="ＭＳ Ｐゴシック" charset="0"/>
                <a:cs typeface="ＭＳ Ｐゴシック" charset="0"/>
              </a:rPr>
              <a:t>  La même peine sera aussi appliquée à l'électeur qui aura accepté des dons, offres ou promesses.</a:t>
            </a:r>
          </a:p>
          <a:p>
            <a:r>
              <a:rPr lang="fr-FR" sz="2400" dirty="0">
                <a:latin typeface="Gill Sans MT" charset="0"/>
                <a:ea typeface="ＭＳ Ｐゴシック" charset="0"/>
                <a:cs typeface="ＭＳ Ｐゴシック" charset="0"/>
              </a:rPr>
              <a:t>  Les </a:t>
            </a:r>
            <a:r>
              <a:rPr lang="fr-FR" sz="2400" b="1" dirty="0">
                <a:latin typeface="Gill Sans MT" charset="0"/>
                <a:ea typeface="ＭＳ Ｐゴシック" charset="0"/>
                <a:cs typeface="ＭＳ Ｐゴシック" charset="0"/>
              </a:rPr>
              <a:t>aubergistes</a:t>
            </a:r>
            <a:r>
              <a:rPr lang="fr-FR" sz="2400" dirty="0">
                <a:latin typeface="Gill Sans MT" charset="0"/>
                <a:ea typeface="ＭＳ Ｐゴシック" charset="0"/>
                <a:cs typeface="ＭＳ Ｐゴシック" charset="0"/>
              </a:rPr>
              <a:t>, débitants de boissons ou autres commerçants ne seront pas recevables à réclamer en justice le payement des dépenses de consommation faites à l'occasion des élections.</a:t>
            </a:r>
          </a:p>
        </p:txBody>
      </p:sp>
      <p:sp>
        <p:nvSpPr>
          <p:cNvPr id="30723" name="Espace réservé du pied de page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1200">
                <a:solidFill>
                  <a:srgbClr val="B5A788"/>
                </a:solidFill>
                <a:latin typeface="Gill Sans MT" charset="0"/>
              </a:rPr>
              <a:t>HPB  1er mars 2011</a:t>
            </a:r>
          </a:p>
        </p:txBody>
      </p:sp>
    </p:spTree>
    <p:extLst>
      <p:ext uri="{BB962C8B-B14F-4D97-AF65-F5344CB8AC3E}">
        <p14:creationId xmlns:p14="http://schemas.microsoft.com/office/powerpoint/2010/main" val="15607301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a:effectLst>
                  <a:outerShdw blurRad="38100" dist="38100" dir="2700000" algn="tl">
                    <a:srgbClr val="DDDDDD"/>
                  </a:outerShdw>
                </a:effectLst>
                <a:latin typeface="Gill Sans MT" charset="0"/>
                <a:ea typeface="ＭＳ Ｐゴシック" charset="0"/>
                <a:cs typeface="ＭＳ Ｐゴシック" charset="0"/>
              </a:rPr>
              <a:t>Code électoral 1894</a:t>
            </a:r>
          </a:p>
        </p:txBody>
      </p:sp>
      <p:sp>
        <p:nvSpPr>
          <p:cNvPr id="31746" name="Espace réservé du contenu 2"/>
          <p:cNvSpPr>
            <a:spLocks noGrp="1"/>
          </p:cNvSpPr>
          <p:nvPr>
            <p:ph idx="1"/>
          </p:nvPr>
        </p:nvSpPr>
        <p:spPr/>
        <p:txBody>
          <a:bodyPr/>
          <a:lstStyle/>
          <a:p>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2"/>
              </a:rPr>
              <a:t>Art.</a:t>
            </a:r>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3"/>
              </a:rPr>
              <a:t>185</a:t>
            </a:r>
            <a:r>
              <a:rPr lang="fr-FR" sz="2400" dirty="0">
                <a:latin typeface="Gill Sans MT" charset="0"/>
                <a:ea typeface="ＭＳ Ｐゴシック" charset="0"/>
                <a:cs typeface="ＭＳ Ｐゴシック" charset="0"/>
              </a:rPr>
              <a:t>. Seront punis comme auteurs des délits prévus par les quatre articles précédents, ceux qui auront </a:t>
            </a:r>
            <a:r>
              <a:rPr lang="fr-FR" sz="2400" b="1" dirty="0">
                <a:latin typeface="Gill Sans MT" charset="0"/>
                <a:ea typeface="ＭＳ Ｐゴシック" charset="0"/>
                <a:cs typeface="ＭＳ Ｐゴシック" charset="0"/>
              </a:rPr>
              <a:t>fourni des fonds</a:t>
            </a:r>
            <a:r>
              <a:rPr lang="fr-FR" sz="2400" dirty="0">
                <a:latin typeface="Gill Sans MT" charset="0"/>
                <a:ea typeface="ＭＳ Ｐゴシック" charset="0"/>
                <a:cs typeface="ＭＳ Ｐゴシック" charset="0"/>
              </a:rPr>
              <a:t> pour les commettre, sachant la destination qu'ils devaient recevoir, ou qui auront donne mandat de faire, en leur nom les offres, promesses ou menaces.</a:t>
            </a:r>
          </a:p>
          <a:p>
            <a:r>
              <a:rPr lang="fr-FR" sz="2400" dirty="0">
                <a:latin typeface="Gill Sans MT" charset="0"/>
                <a:ea typeface="ＭＳ Ｐゴシック" charset="0"/>
                <a:cs typeface="ＭＳ Ｐゴシック" charset="0"/>
              </a:rPr>
              <a:t> </a:t>
            </a:r>
          </a:p>
          <a:p>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4"/>
              </a:rPr>
              <a:t>Art.</a:t>
            </a:r>
            <a:r>
              <a:rPr lang="fr-FR" sz="2400" dirty="0">
                <a:latin typeface="Gill Sans MT" charset="0"/>
                <a:ea typeface="ＭＳ Ｐゴシック" charset="0"/>
                <a:cs typeface="ＭＳ Ｐゴシック" charset="0"/>
              </a:rPr>
              <a:t> </a:t>
            </a:r>
            <a:r>
              <a:rPr lang="fr-FR" sz="2400" dirty="0">
                <a:latin typeface="Gill Sans MT" charset="0"/>
                <a:ea typeface="ＭＳ Ｐゴシック" charset="0"/>
                <a:cs typeface="ＭＳ Ｐゴシック" charset="0"/>
                <a:hlinkClick r:id="rId5"/>
              </a:rPr>
              <a:t>186</a:t>
            </a:r>
            <a:r>
              <a:rPr lang="fr-FR" sz="2400" dirty="0">
                <a:latin typeface="Gill Sans MT" charset="0"/>
                <a:ea typeface="ＭＳ Ｐゴシック" charset="0"/>
                <a:cs typeface="ＭＳ Ｐゴシック" charset="0"/>
              </a:rPr>
              <a:t>. Dans les cas prévus par les cinq articles précédents, si le coupable est </a:t>
            </a:r>
            <a:r>
              <a:rPr lang="fr-FR" sz="2400" b="1" dirty="0">
                <a:latin typeface="Gill Sans MT" charset="0"/>
                <a:ea typeface="ＭＳ Ｐゴシック" charset="0"/>
                <a:cs typeface="ＭＳ Ｐゴシック" charset="0"/>
              </a:rPr>
              <a:t>fonctionnaire</a:t>
            </a:r>
            <a:r>
              <a:rPr lang="fr-FR" sz="2400" dirty="0">
                <a:latin typeface="Gill Sans MT" charset="0"/>
                <a:ea typeface="ＭＳ Ｐゴシック" charset="0"/>
                <a:cs typeface="ＭＳ Ｐゴシック" charset="0"/>
              </a:rPr>
              <a:t> public, le maximum de la peine sera prononcé et l'emprisonnement, ainsi que l'amende pourront être portés au double.</a:t>
            </a:r>
          </a:p>
        </p:txBody>
      </p:sp>
      <p:sp>
        <p:nvSpPr>
          <p:cNvPr id="31747" name="Espace réservé du pied de page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1200">
                <a:solidFill>
                  <a:srgbClr val="B5A788"/>
                </a:solidFill>
                <a:latin typeface="Gill Sans MT" charset="0"/>
              </a:rPr>
              <a:t>HPB  1er mars 2011</a:t>
            </a:r>
          </a:p>
        </p:txBody>
      </p:sp>
    </p:spTree>
    <p:extLst>
      <p:ext uri="{BB962C8B-B14F-4D97-AF65-F5344CB8AC3E}">
        <p14:creationId xmlns:p14="http://schemas.microsoft.com/office/powerpoint/2010/main" val="3488319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Modes de vérification</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097421014"/>
              </p:ext>
            </p:extLst>
          </p:nvPr>
        </p:nvGraphicFramePr>
        <p:xfrm>
          <a:off x="457200" y="1752600"/>
          <a:ext cx="8229599" cy="4663439"/>
        </p:xfrm>
        <a:graphic>
          <a:graphicData uri="http://schemas.openxmlformats.org/drawingml/2006/table">
            <a:tbl>
              <a:tblPr firstRow="1" bandRow="1">
                <a:tableStyleId>{5C22544A-7EE6-4342-B048-85BDC9FD1C3A}</a:tableStyleId>
              </a:tblPr>
              <a:tblGrid>
                <a:gridCol w="1175657"/>
                <a:gridCol w="1175657"/>
                <a:gridCol w="1175657"/>
                <a:gridCol w="1175657"/>
                <a:gridCol w="1175657"/>
                <a:gridCol w="1175657"/>
                <a:gridCol w="1175657"/>
              </a:tblGrid>
              <a:tr h="370840">
                <a:tc>
                  <a:txBody>
                    <a:bodyPr/>
                    <a:lstStyle/>
                    <a:p>
                      <a:endParaRPr lang="fr-FR" dirty="0"/>
                    </a:p>
                  </a:txBody>
                  <a:tcPr/>
                </a:tc>
                <a:tc>
                  <a:txBody>
                    <a:bodyPr/>
                    <a:lstStyle/>
                    <a:p>
                      <a:r>
                        <a:rPr lang="fr-FR" dirty="0" smtClean="0"/>
                        <a:t>inscription</a:t>
                      </a:r>
                      <a:endParaRPr lang="fr-FR" dirty="0"/>
                    </a:p>
                  </a:txBody>
                  <a:tcPr/>
                </a:tc>
                <a:tc>
                  <a:txBody>
                    <a:bodyPr/>
                    <a:lstStyle/>
                    <a:p>
                      <a:r>
                        <a:rPr lang="fr-FR" dirty="0" smtClean="0"/>
                        <a:t>candidatures</a:t>
                      </a:r>
                      <a:endParaRPr lang="fr-FR" dirty="0"/>
                    </a:p>
                  </a:txBody>
                  <a:tcPr/>
                </a:tc>
                <a:tc>
                  <a:txBody>
                    <a:bodyPr/>
                    <a:lstStyle/>
                    <a:p>
                      <a:r>
                        <a:rPr lang="fr-FR" dirty="0" smtClean="0"/>
                        <a:t>Bulletins</a:t>
                      </a:r>
                      <a:endParaRPr lang="fr-FR" dirty="0"/>
                    </a:p>
                  </a:txBody>
                  <a:tcPr/>
                </a:tc>
                <a:tc>
                  <a:txBody>
                    <a:bodyPr/>
                    <a:lstStyle/>
                    <a:p>
                      <a:r>
                        <a:rPr lang="fr-FR" dirty="0" smtClean="0"/>
                        <a:t>Vote</a:t>
                      </a:r>
                      <a:endParaRPr lang="fr-FR" dirty="0"/>
                    </a:p>
                  </a:txBody>
                  <a:tcPr/>
                </a:tc>
                <a:tc>
                  <a:txBody>
                    <a:bodyPr/>
                    <a:lstStyle/>
                    <a:p>
                      <a:r>
                        <a:rPr lang="fr-FR" dirty="0" smtClean="0"/>
                        <a:t>compilation</a:t>
                      </a:r>
                      <a:endParaRPr lang="fr-FR" dirty="0"/>
                    </a:p>
                  </a:txBody>
                  <a:tcPr/>
                </a:tc>
                <a:tc>
                  <a:txBody>
                    <a:bodyPr/>
                    <a:lstStyle/>
                    <a:p>
                      <a:r>
                        <a:rPr lang="fr-FR" dirty="0" smtClean="0"/>
                        <a:t>proclamation</a:t>
                      </a:r>
                      <a:endParaRPr lang="fr-FR" dirty="0"/>
                    </a:p>
                  </a:txBody>
                  <a:tcPr/>
                </a:tc>
              </a:tr>
              <a:tr h="370840">
                <a:tc>
                  <a:txBody>
                    <a:bodyPr/>
                    <a:lstStyle/>
                    <a:p>
                      <a:r>
                        <a:rPr lang="fr-FR" dirty="0" smtClean="0"/>
                        <a:t>Recours des intéressés</a:t>
                      </a:r>
                    </a:p>
                    <a:p>
                      <a:endParaRPr lang="fr-FR" dirty="0"/>
                    </a:p>
                  </a:txBody>
                  <a:tcPr/>
                </a:tc>
                <a:tc>
                  <a:txBody>
                    <a:bodyPr/>
                    <a:lstStyle/>
                    <a:p>
                      <a:r>
                        <a:rPr lang="fr-FR" dirty="0" smtClean="0"/>
                        <a:t>Interne et judiciaire</a:t>
                      </a:r>
                      <a:endParaRPr lang="fr-FR" dirty="0"/>
                    </a:p>
                  </a:txBody>
                  <a:tcPr/>
                </a:tc>
                <a:tc>
                  <a:txBody>
                    <a:bodyPr/>
                    <a:lstStyle/>
                    <a:p>
                      <a:r>
                        <a:rPr lang="fr-FR" dirty="0" smtClean="0"/>
                        <a:t>Interne puis judiciaire</a:t>
                      </a:r>
                      <a:endParaRPr lang="fr-FR" dirty="0"/>
                    </a:p>
                  </a:txBody>
                  <a:tcPr/>
                </a:tc>
                <a:tc>
                  <a:txBody>
                    <a:bodyPr/>
                    <a:lstStyle/>
                    <a:p>
                      <a:endParaRPr lang="fr-FR" dirty="0"/>
                    </a:p>
                  </a:txBody>
                  <a:tcPr/>
                </a:tc>
                <a:tc>
                  <a:txBody>
                    <a:bodyPr/>
                    <a:lstStyle/>
                    <a:p>
                      <a:r>
                        <a:rPr lang="fr-FR" dirty="0" smtClean="0"/>
                        <a:t>Possibilité pour le président du Bureau de vote</a:t>
                      </a:r>
                      <a:endParaRPr lang="fr-FR" dirty="0"/>
                    </a:p>
                  </a:txBody>
                  <a:tcPr/>
                </a:tc>
                <a:tc>
                  <a:txBody>
                    <a:bodyPr/>
                    <a:lstStyle/>
                    <a:p>
                      <a:r>
                        <a:rPr lang="fr-FR" dirty="0" smtClean="0"/>
                        <a:t>Observateurs:</a:t>
                      </a:r>
                      <a:r>
                        <a:rPr lang="fr-FR" baseline="0" dirty="0" smtClean="0"/>
                        <a:t> note au PV</a:t>
                      </a:r>
                      <a:endParaRPr lang="fr-FR" dirty="0"/>
                    </a:p>
                  </a:txBody>
                  <a:tcPr/>
                </a:tc>
                <a:tc>
                  <a:txBody>
                    <a:bodyPr/>
                    <a:lstStyle/>
                    <a:p>
                      <a:r>
                        <a:rPr lang="fr-FR" dirty="0" smtClean="0"/>
                        <a:t>Internes, judiciaires et politiques</a:t>
                      </a:r>
                      <a:endParaRPr lang="fr-FR" dirty="0"/>
                    </a:p>
                  </a:txBody>
                  <a:tcPr/>
                </a:tc>
              </a:tr>
              <a:tr h="370840">
                <a:tc>
                  <a:txBody>
                    <a:bodyPr/>
                    <a:lstStyle/>
                    <a:p>
                      <a:r>
                        <a:rPr lang="fr-FR" dirty="0" smtClean="0"/>
                        <a:t>Transparence pour le public</a:t>
                      </a:r>
                      <a:endParaRPr lang="fr-FR" dirty="0"/>
                    </a:p>
                  </a:txBody>
                  <a:tcPr/>
                </a:tc>
                <a:tc>
                  <a:txBody>
                    <a:bodyPr/>
                    <a:lstStyle/>
                    <a:p>
                      <a:r>
                        <a:rPr lang="fr-FR" dirty="0" smtClean="0"/>
                        <a:t>Instances neutres</a:t>
                      </a:r>
                      <a:endParaRPr lang="fr-FR" dirty="0"/>
                    </a:p>
                  </a:txBody>
                  <a:tcPr/>
                </a:tc>
                <a:tc>
                  <a:txBody>
                    <a:bodyPr/>
                    <a:lstStyle/>
                    <a:p>
                      <a:r>
                        <a:rPr lang="fr-FR" dirty="0" smtClean="0"/>
                        <a:t>Instances censées être neutres</a:t>
                      </a:r>
                      <a:endParaRPr lang="fr-FR" dirty="0"/>
                    </a:p>
                  </a:txBody>
                  <a:tcPr/>
                </a:tc>
                <a:tc>
                  <a:txBody>
                    <a:bodyPr/>
                    <a:lstStyle/>
                    <a:p>
                      <a:r>
                        <a:rPr lang="fr-FR" dirty="0" smtClean="0"/>
                        <a:t>Contrôle technique par les instances</a:t>
                      </a:r>
                      <a:endParaRPr lang="fr-F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Observateurs</a:t>
                      </a:r>
                      <a:r>
                        <a:rPr lang="fr-FR" baseline="0" dirty="0" smtClean="0"/>
                        <a:t> des partis politiques et des ONG, note au PV</a:t>
                      </a:r>
                      <a:endParaRPr lang="fr-FR" dirty="0" smtClean="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Vérifications matérielles, recomptage</a:t>
                      </a:r>
                    </a:p>
                  </a:txBody>
                  <a:tcPr/>
                </a:tc>
                <a:tc>
                  <a:txBody>
                    <a:bodyPr/>
                    <a:lstStyle/>
                    <a:p>
                      <a:r>
                        <a:rPr lang="fr-FR" dirty="0" smtClean="0"/>
                        <a:t>Prise de fonction </a:t>
                      </a:r>
                      <a:endParaRPr lang="fr-FR" dirty="0"/>
                    </a:p>
                  </a:txBody>
                  <a:tcPr/>
                </a:tc>
              </a:tr>
            </a:tbl>
          </a:graphicData>
        </a:graphic>
      </p:graphicFrame>
    </p:spTree>
    <p:extLst>
      <p:ext uri="{BB962C8B-B14F-4D97-AF65-F5344CB8AC3E}">
        <p14:creationId xmlns:p14="http://schemas.microsoft.com/office/powerpoint/2010/main" val="25611302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17253543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Tunisie 2011</a:t>
            </a:r>
            <a:endParaRPr lang="fr-FR" dirty="0"/>
          </a:p>
        </p:txBody>
      </p:sp>
      <p:sp>
        <p:nvSpPr>
          <p:cNvPr id="3" name="Espace réservé du contenu 2"/>
          <p:cNvSpPr>
            <a:spLocks noGrp="1"/>
          </p:cNvSpPr>
          <p:nvPr>
            <p:ph idx="1"/>
          </p:nvPr>
        </p:nvSpPr>
        <p:spPr/>
        <p:txBody>
          <a:bodyPr/>
          <a:lstStyle/>
          <a:p>
            <a:r>
              <a:rPr lang="fr-FR" dirty="0" smtClean="0"/>
              <a:t>Décret –loi sur la commission supérieure indépendante pour les élections</a:t>
            </a:r>
          </a:p>
          <a:p>
            <a:r>
              <a:rPr lang="fr-FR" dirty="0" smtClean="0"/>
              <a:t>Décret-loi n°35 du 10 mai 2011 organisant l’élection du conseil national pour l’assemblée constituante</a:t>
            </a:r>
            <a:endParaRPr lang="fr-FR" dirty="0"/>
          </a:p>
        </p:txBody>
      </p:sp>
    </p:spTree>
    <p:extLst>
      <p:ext uri="{BB962C8B-B14F-4D97-AF65-F5344CB8AC3E}">
        <p14:creationId xmlns:p14="http://schemas.microsoft.com/office/powerpoint/2010/main" val="23803168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Commission supérieure indépendante pour les </a:t>
            </a:r>
            <a:r>
              <a:rPr lang="fr-FR" dirty="0" smtClean="0"/>
              <a:t>élections</a:t>
            </a:r>
            <a:endParaRPr lang="fr-FR" dirty="0"/>
          </a:p>
        </p:txBody>
      </p:sp>
      <p:sp>
        <p:nvSpPr>
          <p:cNvPr id="3" name="Espace réservé du contenu 2"/>
          <p:cNvSpPr>
            <a:spLocks noGrp="1"/>
          </p:cNvSpPr>
          <p:nvPr>
            <p:ph idx="1"/>
          </p:nvPr>
        </p:nvSpPr>
        <p:spPr/>
        <p:txBody>
          <a:bodyPr/>
          <a:lstStyle/>
          <a:p>
            <a:r>
              <a:rPr lang="fr-FR" dirty="0" smtClean="0"/>
              <a:t>Fonctions:</a:t>
            </a:r>
          </a:p>
          <a:p>
            <a:pPr lvl="1"/>
            <a:r>
              <a:rPr lang="fr-FR" dirty="0" smtClean="0"/>
              <a:t>Instance publique indépendante qui organise et supervise les élections du conseil national pour l’élaboration de la constitution</a:t>
            </a:r>
          </a:p>
          <a:p>
            <a:pPr lvl="1"/>
            <a:r>
              <a:rPr lang="fr-FR" dirty="0" smtClean="0"/>
              <a:t>Sa mission prend fin après l’organisation de ces élections démocratiques, pluralistes et transparentes</a:t>
            </a:r>
            <a:endParaRPr lang="fr-FR" dirty="0"/>
          </a:p>
        </p:txBody>
      </p:sp>
    </p:spTree>
    <p:extLst>
      <p:ext uri="{BB962C8B-B14F-4D97-AF65-F5344CB8AC3E}">
        <p14:creationId xmlns:p14="http://schemas.microsoft.com/office/powerpoint/2010/main" val="291104013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Commission supérieure indépendante pour les élections</a:t>
            </a:r>
          </a:p>
        </p:txBody>
      </p:sp>
      <p:sp>
        <p:nvSpPr>
          <p:cNvPr id="3" name="Espace réservé du contenu 2"/>
          <p:cNvSpPr>
            <a:spLocks noGrp="1"/>
          </p:cNvSpPr>
          <p:nvPr>
            <p:ph idx="1"/>
          </p:nvPr>
        </p:nvSpPr>
        <p:spPr/>
        <p:txBody>
          <a:bodyPr/>
          <a:lstStyle/>
          <a:p>
            <a:r>
              <a:rPr lang="fr-FR" dirty="0" smtClean="0"/>
              <a:t>Personnalité morale </a:t>
            </a:r>
          </a:p>
          <a:p>
            <a:r>
              <a:rPr lang="fr-FR" dirty="0" smtClean="0"/>
              <a:t>Indépendance financière et administrative</a:t>
            </a:r>
          </a:p>
          <a:p>
            <a:r>
              <a:rPr lang="fr-FR" dirty="0" smtClean="0"/>
              <a:t>Financée par le budget de l’Etat </a:t>
            </a:r>
          </a:p>
          <a:p>
            <a:r>
              <a:rPr lang="fr-FR" dirty="0" smtClean="0"/>
              <a:t>Contrôle </a:t>
            </a:r>
            <a:r>
              <a:rPr lang="fr-FR" i="1" dirty="0" smtClean="0"/>
              <a:t>a posteriori</a:t>
            </a:r>
            <a:r>
              <a:rPr lang="fr-FR" dirty="0" smtClean="0"/>
              <a:t> de la cour des comptes</a:t>
            </a:r>
            <a:endParaRPr lang="fr-FR" dirty="0"/>
          </a:p>
        </p:txBody>
      </p:sp>
    </p:spTree>
    <p:extLst>
      <p:ext uri="{BB962C8B-B14F-4D97-AF65-F5344CB8AC3E}">
        <p14:creationId xmlns:p14="http://schemas.microsoft.com/office/powerpoint/2010/main" val="20820288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Commission supérieure indépendante pour les </a:t>
            </a:r>
            <a:r>
              <a:rPr lang="fr-FR" dirty="0" smtClean="0"/>
              <a:t>élections</a:t>
            </a:r>
            <a:endParaRPr lang="fr-FR" dirty="0"/>
          </a:p>
        </p:txBody>
      </p:sp>
      <p:sp>
        <p:nvSpPr>
          <p:cNvPr id="3" name="Espace réservé du contenu 2"/>
          <p:cNvSpPr>
            <a:spLocks noGrp="1"/>
          </p:cNvSpPr>
          <p:nvPr>
            <p:ph idx="1"/>
          </p:nvPr>
        </p:nvSpPr>
        <p:spPr/>
        <p:txBody>
          <a:bodyPr/>
          <a:lstStyle/>
          <a:p>
            <a:r>
              <a:rPr lang="fr-FR" dirty="0" smtClean="0"/>
              <a:t>Préparation des élections: </a:t>
            </a:r>
          </a:p>
          <a:p>
            <a:pPr lvl="1"/>
            <a:r>
              <a:rPr lang="fr-FR" dirty="0" smtClean="0"/>
              <a:t>Proposer délimitations des circonscriptions</a:t>
            </a:r>
          </a:p>
          <a:p>
            <a:pPr lvl="1"/>
            <a:r>
              <a:rPr lang="fr-FR" dirty="0" smtClean="0"/>
              <a:t>Programmer les élections</a:t>
            </a:r>
          </a:p>
          <a:p>
            <a:pPr lvl="1"/>
            <a:r>
              <a:rPr lang="fr-FR" dirty="0" smtClean="0"/>
              <a:t>Fixer les délais</a:t>
            </a:r>
          </a:p>
          <a:p>
            <a:pPr lvl="1"/>
            <a:r>
              <a:rPr lang="fr-FR" dirty="0" smtClean="0"/>
              <a:t>Etablir la liste des électeurs</a:t>
            </a:r>
          </a:p>
          <a:p>
            <a:pPr lvl="1"/>
            <a:r>
              <a:rPr lang="fr-FR" dirty="0" smtClean="0"/>
              <a:t>Garantir le droit de participer aux élections</a:t>
            </a:r>
          </a:p>
          <a:p>
            <a:pPr lvl="1"/>
            <a:r>
              <a:rPr lang="fr-FR" dirty="0" smtClean="0"/>
              <a:t>Garantir le droit de se présenter aux élections</a:t>
            </a:r>
          </a:p>
          <a:p>
            <a:pPr lvl="2"/>
            <a:r>
              <a:rPr lang="fr-FR" dirty="0" smtClean="0"/>
              <a:t>Suivant les dispositions légales en vigueur</a:t>
            </a:r>
            <a:endParaRPr lang="fr-FR" dirty="0"/>
          </a:p>
        </p:txBody>
      </p:sp>
    </p:spTree>
    <p:extLst>
      <p:ext uri="{BB962C8B-B14F-4D97-AF65-F5344CB8AC3E}">
        <p14:creationId xmlns:p14="http://schemas.microsoft.com/office/powerpoint/2010/main" val="6969824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Commission supérieure indépendante pour les </a:t>
            </a:r>
            <a:r>
              <a:rPr lang="fr-FR" dirty="0" smtClean="0"/>
              <a:t>élections</a:t>
            </a:r>
            <a:endParaRPr lang="fr-FR" dirty="0"/>
          </a:p>
        </p:txBody>
      </p:sp>
      <p:sp>
        <p:nvSpPr>
          <p:cNvPr id="3" name="Espace réservé du contenu 2"/>
          <p:cNvSpPr>
            <a:spLocks noGrp="1"/>
          </p:cNvSpPr>
          <p:nvPr>
            <p:ph idx="1"/>
          </p:nvPr>
        </p:nvSpPr>
        <p:spPr/>
        <p:txBody>
          <a:bodyPr>
            <a:normAutofit fontScale="92500"/>
          </a:bodyPr>
          <a:lstStyle/>
          <a:p>
            <a:r>
              <a:rPr lang="fr-FR" dirty="0" smtClean="0"/>
              <a:t>recevoir </a:t>
            </a:r>
            <a:r>
              <a:rPr lang="fr-FR" dirty="0"/>
              <a:t>les demandes de présentation aux élections ; </a:t>
            </a:r>
            <a:endParaRPr lang="fr-FR" dirty="0" smtClean="0"/>
          </a:p>
          <a:p>
            <a:r>
              <a:rPr lang="fr-FR" dirty="0" smtClean="0"/>
              <a:t>suivre </a:t>
            </a:r>
            <a:r>
              <a:rPr lang="fr-FR" dirty="0"/>
              <a:t>les campagnes électorales, et </a:t>
            </a:r>
            <a:endParaRPr lang="fr-FR" dirty="0" smtClean="0"/>
          </a:p>
          <a:p>
            <a:r>
              <a:rPr lang="fr-FR" dirty="0" smtClean="0"/>
              <a:t>garantir </a:t>
            </a:r>
            <a:r>
              <a:rPr lang="fr-FR" dirty="0"/>
              <a:t>l’égalité entre les candidates  et candidats . </a:t>
            </a:r>
            <a:endParaRPr lang="fr-FR" dirty="0" smtClean="0"/>
          </a:p>
          <a:p>
            <a:r>
              <a:rPr lang="fr-FR" dirty="0"/>
              <a:t>o</a:t>
            </a:r>
            <a:r>
              <a:rPr lang="fr-FR" dirty="0" smtClean="0"/>
              <a:t>rganiser </a:t>
            </a:r>
            <a:r>
              <a:rPr lang="fr-FR" dirty="0"/>
              <a:t>des campagnes de sensibilisation et d’éclaircissement sur l’opération électorale, </a:t>
            </a:r>
            <a:endParaRPr lang="fr-FR" dirty="0" smtClean="0"/>
          </a:p>
          <a:p>
            <a:r>
              <a:rPr lang="fr-FR" dirty="0" smtClean="0"/>
              <a:t>contrôler </a:t>
            </a:r>
            <a:r>
              <a:rPr lang="fr-FR" dirty="0"/>
              <a:t>l’opération électorale le jour de </a:t>
            </a:r>
            <a:r>
              <a:rPr lang="fr-FR" dirty="0" smtClean="0"/>
              <a:t>l’élection</a:t>
            </a:r>
          </a:p>
          <a:p>
            <a:r>
              <a:rPr lang="fr-FR" dirty="0" smtClean="0"/>
              <a:t> </a:t>
            </a:r>
            <a:r>
              <a:rPr lang="fr-FR" dirty="0"/>
              <a:t>suivre l’opération de </a:t>
            </a:r>
            <a:r>
              <a:rPr lang="fr-FR" dirty="0" smtClean="0"/>
              <a:t>vote </a:t>
            </a:r>
            <a:r>
              <a:rPr lang="fr-FR" dirty="0"/>
              <a:t>et de comptage des </a:t>
            </a:r>
            <a:r>
              <a:rPr lang="fr-FR" dirty="0" smtClean="0"/>
              <a:t>voix</a:t>
            </a:r>
          </a:p>
          <a:p>
            <a:r>
              <a:rPr lang="fr-FR" dirty="0" smtClean="0"/>
              <a:t>recevoir </a:t>
            </a:r>
            <a:r>
              <a:rPr lang="fr-FR" dirty="0"/>
              <a:t>les </a:t>
            </a:r>
            <a:r>
              <a:rPr lang="fr-FR" dirty="0" smtClean="0"/>
              <a:t>recours</a:t>
            </a:r>
            <a:endParaRPr lang="fr-FR" dirty="0"/>
          </a:p>
          <a:p>
            <a:r>
              <a:rPr lang="fr-FR" dirty="0" smtClean="0"/>
              <a:t>les </a:t>
            </a:r>
            <a:r>
              <a:rPr lang="fr-FR" dirty="0"/>
              <a:t>juger conformément aux disposition du décret loi pour le conseil national pour la constituante</a:t>
            </a:r>
            <a:r>
              <a:rPr lang="fr-FR" dirty="0" smtClean="0">
                <a:effectLst/>
              </a:rPr>
              <a:t> </a:t>
            </a:r>
            <a:endParaRPr lang="fr-FR" dirty="0"/>
          </a:p>
        </p:txBody>
      </p:sp>
    </p:spTree>
    <p:extLst>
      <p:ext uri="{BB962C8B-B14F-4D97-AF65-F5344CB8AC3E}">
        <p14:creationId xmlns:p14="http://schemas.microsoft.com/office/powerpoint/2010/main" val="21780555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Commission supérieure indépendante pour les </a:t>
            </a:r>
            <a:r>
              <a:rPr lang="fr-FR" dirty="0" smtClean="0"/>
              <a:t>élections</a:t>
            </a:r>
            <a:endParaRPr lang="fr-FR" dirty="0"/>
          </a:p>
        </p:txBody>
      </p:sp>
      <p:sp>
        <p:nvSpPr>
          <p:cNvPr id="3" name="Espace réservé du contenu 2"/>
          <p:cNvSpPr>
            <a:spLocks noGrp="1"/>
          </p:cNvSpPr>
          <p:nvPr>
            <p:ph idx="1"/>
          </p:nvPr>
        </p:nvSpPr>
        <p:spPr/>
        <p:txBody>
          <a:bodyPr/>
          <a:lstStyle/>
          <a:p>
            <a:r>
              <a:rPr lang="fr-FR" dirty="0"/>
              <a:t>Désigner les observateurs et contrôleurs tunisiens dans les bureaux de vote ; </a:t>
            </a:r>
            <a:endParaRPr lang="fr-FR" dirty="0" smtClean="0"/>
          </a:p>
          <a:p>
            <a:r>
              <a:rPr lang="fr-FR" dirty="0" smtClean="0"/>
              <a:t>accréditer </a:t>
            </a:r>
            <a:r>
              <a:rPr lang="fr-FR" dirty="0"/>
              <a:t>les observateurs internationaux, à condition qu’ils soient des représentants des organisation s et associations internationales. </a:t>
            </a:r>
          </a:p>
          <a:p>
            <a:r>
              <a:rPr lang="fr-FR" dirty="0"/>
              <a:t>Proclamer les résultats et les publier ; </a:t>
            </a:r>
            <a:endParaRPr lang="fr-FR" dirty="0" smtClean="0"/>
          </a:p>
          <a:p>
            <a:r>
              <a:rPr lang="fr-FR" dirty="0" smtClean="0"/>
              <a:t>établir </a:t>
            </a:r>
            <a:r>
              <a:rPr lang="fr-FR" dirty="0"/>
              <a:t>un rapport sur le déroulement des élections</a:t>
            </a:r>
            <a:r>
              <a:rPr lang="fr-FR" dirty="0" smtClean="0">
                <a:effectLst/>
              </a:rPr>
              <a:t> </a:t>
            </a:r>
            <a:endParaRPr lang="fr-FR" dirty="0"/>
          </a:p>
        </p:txBody>
      </p:sp>
    </p:spTree>
    <p:extLst>
      <p:ext uri="{BB962C8B-B14F-4D97-AF65-F5344CB8AC3E}">
        <p14:creationId xmlns:p14="http://schemas.microsoft.com/office/powerpoint/2010/main" val="59195741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Commission supérieure indépendante pour les </a:t>
            </a:r>
            <a:r>
              <a:rPr lang="fr-FR" dirty="0" smtClean="0"/>
              <a:t>élections</a:t>
            </a:r>
            <a:endParaRPr lang="fr-FR" dirty="0"/>
          </a:p>
        </p:txBody>
      </p:sp>
      <p:sp>
        <p:nvSpPr>
          <p:cNvPr id="3" name="Espace réservé du contenu 2"/>
          <p:cNvSpPr>
            <a:spLocks noGrp="1"/>
          </p:cNvSpPr>
          <p:nvPr>
            <p:ph idx="1"/>
          </p:nvPr>
        </p:nvSpPr>
        <p:spPr/>
        <p:txBody>
          <a:bodyPr/>
          <a:lstStyle/>
          <a:p>
            <a:r>
              <a:rPr lang="fr-FR" dirty="0"/>
              <a:t>organe central siégeant à Tunis et </a:t>
            </a:r>
            <a:endParaRPr lang="fr-FR" dirty="0" smtClean="0"/>
          </a:p>
          <a:p>
            <a:r>
              <a:rPr lang="fr-FR" dirty="0" smtClean="0"/>
              <a:t>organes </a:t>
            </a:r>
            <a:r>
              <a:rPr lang="fr-FR" dirty="0"/>
              <a:t>décentralisés au niveau des circonscriptions électorales dont le siège est les gouvernorats ou les ambassades. </a:t>
            </a:r>
            <a:endParaRPr lang="fr-FR" dirty="0" smtClean="0"/>
          </a:p>
          <a:p>
            <a:r>
              <a:rPr lang="fr-FR" dirty="0" smtClean="0"/>
              <a:t>L’instance </a:t>
            </a:r>
            <a:r>
              <a:rPr lang="fr-FR" dirty="0"/>
              <a:t>centrale désigne la composition et la structure des instances décentralisées</a:t>
            </a:r>
            <a:r>
              <a:rPr lang="fr-FR" dirty="0" smtClean="0">
                <a:effectLst/>
              </a:rPr>
              <a:t> </a:t>
            </a:r>
            <a:endParaRPr lang="fr-FR" dirty="0"/>
          </a:p>
        </p:txBody>
      </p:sp>
    </p:spTree>
    <p:extLst>
      <p:ext uri="{BB962C8B-B14F-4D97-AF65-F5344CB8AC3E}">
        <p14:creationId xmlns:p14="http://schemas.microsoft.com/office/powerpoint/2010/main" val="9627458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Commission supérieure indépendante pour les </a:t>
            </a:r>
            <a:r>
              <a:rPr lang="fr-FR" dirty="0" smtClean="0"/>
              <a:t>élections</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Seize membres </a:t>
            </a:r>
            <a:r>
              <a:rPr lang="fr-FR" dirty="0"/>
              <a:t>désignés par décret, </a:t>
            </a:r>
            <a:endParaRPr lang="fr-FR" dirty="0" smtClean="0"/>
          </a:p>
          <a:p>
            <a:r>
              <a:rPr lang="fr-FR" dirty="0" smtClean="0"/>
              <a:t>choisis </a:t>
            </a:r>
            <a:r>
              <a:rPr lang="fr-FR" dirty="0"/>
              <a:t>sur des listes présentées par l</a:t>
            </a:r>
            <a:r>
              <a:rPr lang="fr-FR" b="1" dirty="0"/>
              <a:t>’instance supérieure pour la réalisation des objectifs de la révolution, de la réforme politique et de la transition démocratique</a:t>
            </a:r>
            <a:r>
              <a:rPr lang="fr-FR" dirty="0"/>
              <a:t> ;  </a:t>
            </a:r>
            <a:endParaRPr lang="fr-FR" dirty="0" smtClean="0"/>
          </a:p>
          <a:p>
            <a:pPr lvl="1"/>
            <a:r>
              <a:rPr lang="fr-FR" dirty="0" smtClean="0"/>
              <a:t>trois  </a:t>
            </a:r>
            <a:r>
              <a:rPr lang="fr-FR" dirty="0"/>
              <a:t>sur liste de six magistrats ; </a:t>
            </a:r>
            <a:endParaRPr lang="fr-FR" dirty="0" smtClean="0"/>
          </a:p>
          <a:p>
            <a:pPr lvl="1"/>
            <a:r>
              <a:rPr lang="fr-FR" dirty="0" smtClean="0"/>
              <a:t>trois </a:t>
            </a:r>
            <a:r>
              <a:rPr lang="fr-FR" dirty="0"/>
              <a:t>avocats sur liste de six ; </a:t>
            </a:r>
            <a:endParaRPr lang="fr-FR" dirty="0" smtClean="0"/>
          </a:p>
          <a:p>
            <a:pPr lvl="1"/>
            <a:r>
              <a:rPr lang="fr-FR" dirty="0" smtClean="0"/>
              <a:t>un </a:t>
            </a:r>
            <a:r>
              <a:rPr lang="fr-FR" dirty="0"/>
              <a:t>notaire choisi par l’instance…. </a:t>
            </a:r>
            <a:endParaRPr lang="fr-FR" dirty="0" smtClean="0"/>
          </a:p>
          <a:p>
            <a:pPr lvl="1"/>
            <a:r>
              <a:rPr lang="fr-FR" dirty="0"/>
              <a:t>u</a:t>
            </a:r>
            <a:r>
              <a:rPr lang="fr-FR" dirty="0" smtClean="0"/>
              <a:t>n </a:t>
            </a:r>
            <a:r>
              <a:rPr lang="fr-FR" dirty="0"/>
              <a:t>huissier notaire, </a:t>
            </a:r>
            <a:endParaRPr lang="fr-FR" dirty="0" smtClean="0"/>
          </a:p>
          <a:p>
            <a:pPr lvl="1"/>
            <a:r>
              <a:rPr lang="fr-FR" dirty="0" smtClean="0"/>
              <a:t>un </a:t>
            </a:r>
            <a:r>
              <a:rPr lang="fr-FR" dirty="0"/>
              <a:t>expert comptable choisi sur une liste de deux par l’instance… </a:t>
            </a:r>
            <a:endParaRPr lang="fr-FR" dirty="0" smtClean="0"/>
          </a:p>
          <a:p>
            <a:pPr lvl="1"/>
            <a:r>
              <a:rPr lang="fr-FR" dirty="0" smtClean="0"/>
              <a:t>un </a:t>
            </a:r>
            <a:r>
              <a:rPr lang="fr-FR" dirty="0"/>
              <a:t>journaliste sur deux choisis par le syndicat des journalistes, </a:t>
            </a:r>
            <a:endParaRPr lang="fr-FR" dirty="0" smtClean="0"/>
          </a:p>
          <a:p>
            <a:pPr lvl="1"/>
            <a:r>
              <a:rPr lang="fr-FR" dirty="0" smtClean="0"/>
              <a:t>deux </a:t>
            </a:r>
            <a:r>
              <a:rPr lang="fr-FR" dirty="0"/>
              <a:t>membres représentant les ONG droits de l’homme sur liste présentée par les ONG, </a:t>
            </a:r>
            <a:endParaRPr lang="fr-FR" dirty="0" smtClean="0"/>
          </a:p>
          <a:p>
            <a:pPr lvl="1"/>
            <a:r>
              <a:rPr lang="fr-FR" dirty="0" smtClean="0"/>
              <a:t>un </a:t>
            </a:r>
            <a:r>
              <a:rPr lang="fr-FR" dirty="0"/>
              <a:t>représentant des Tunisiens à l’étranger</a:t>
            </a:r>
            <a:r>
              <a:rPr lang="fr-FR" dirty="0" smtClean="0"/>
              <a:t>,</a:t>
            </a:r>
          </a:p>
          <a:p>
            <a:pPr lvl="1"/>
            <a:r>
              <a:rPr lang="fr-FR" dirty="0" smtClean="0"/>
              <a:t> </a:t>
            </a:r>
            <a:r>
              <a:rPr lang="fr-FR" dirty="0"/>
              <a:t>un informaticien choisi par l’instance… </a:t>
            </a:r>
            <a:endParaRPr lang="fr-FR" dirty="0" smtClean="0"/>
          </a:p>
          <a:p>
            <a:pPr lvl="1"/>
            <a:r>
              <a:rPr lang="fr-FR" dirty="0" smtClean="0"/>
              <a:t>deux </a:t>
            </a:r>
            <a:r>
              <a:rPr lang="fr-FR" dirty="0"/>
              <a:t>professeurs </a:t>
            </a:r>
            <a:r>
              <a:rPr lang="fr-FR" dirty="0" smtClean="0"/>
              <a:t>d’université </a:t>
            </a:r>
            <a:r>
              <a:rPr lang="fr-FR" dirty="0"/>
              <a:t>choisis par l‘instance… </a:t>
            </a:r>
            <a:endParaRPr lang="fr-FR" dirty="0" smtClean="0"/>
          </a:p>
          <a:p>
            <a:r>
              <a:rPr lang="fr-FR" dirty="0" smtClean="0"/>
              <a:t>Doit respecter la parité hommes-femmes</a:t>
            </a:r>
            <a:endParaRPr lang="fr-FR" dirty="0"/>
          </a:p>
        </p:txBody>
      </p:sp>
    </p:spTree>
    <p:extLst>
      <p:ext uri="{BB962C8B-B14F-4D97-AF65-F5344CB8AC3E}">
        <p14:creationId xmlns:p14="http://schemas.microsoft.com/office/powerpoint/2010/main" val="33314452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Décret élections</a:t>
            </a:r>
            <a:endParaRPr lang="fr-FR" dirty="0"/>
          </a:p>
        </p:txBody>
      </p:sp>
      <p:sp>
        <p:nvSpPr>
          <p:cNvPr id="3" name="Espace réservé du contenu 2"/>
          <p:cNvSpPr>
            <a:spLocks noGrp="1"/>
          </p:cNvSpPr>
          <p:nvPr>
            <p:ph idx="1"/>
          </p:nvPr>
        </p:nvSpPr>
        <p:spPr/>
        <p:txBody>
          <a:bodyPr/>
          <a:lstStyle/>
          <a:p>
            <a:r>
              <a:rPr lang="fr-FR" dirty="0"/>
              <a:t>Préambule : </a:t>
            </a:r>
            <a:endParaRPr lang="fr-FR" dirty="0" smtClean="0"/>
          </a:p>
          <a:p>
            <a:pPr lvl="1"/>
            <a:r>
              <a:rPr lang="fr-FR" dirty="0" smtClean="0"/>
              <a:t>rupture </a:t>
            </a:r>
            <a:r>
              <a:rPr lang="fr-FR" dirty="0"/>
              <a:t>ancien régime </a:t>
            </a:r>
            <a:endParaRPr lang="fr-FR" dirty="0" smtClean="0"/>
          </a:p>
          <a:p>
            <a:pPr lvl="2"/>
            <a:r>
              <a:rPr lang="fr-FR" dirty="0" smtClean="0"/>
              <a:t>Négation de la volonté </a:t>
            </a:r>
            <a:r>
              <a:rPr lang="fr-FR" dirty="0"/>
              <a:t>du peuple et </a:t>
            </a:r>
            <a:endParaRPr lang="fr-FR" dirty="0" smtClean="0"/>
          </a:p>
          <a:p>
            <a:pPr lvl="2"/>
            <a:r>
              <a:rPr lang="fr-FR" dirty="0" smtClean="0"/>
              <a:t>accaparement </a:t>
            </a:r>
            <a:r>
              <a:rPr lang="fr-FR" dirty="0"/>
              <a:t>du pouvoir , </a:t>
            </a:r>
            <a:endParaRPr lang="fr-FR" dirty="0" smtClean="0"/>
          </a:p>
          <a:p>
            <a:pPr lvl="1"/>
            <a:r>
              <a:rPr lang="fr-FR" dirty="0" smtClean="0"/>
              <a:t>légitimité </a:t>
            </a:r>
            <a:r>
              <a:rPr lang="fr-FR" dirty="0"/>
              <a:t>sur démocratie</a:t>
            </a:r>
            <a:r>
              <a:rPr lang="fr-FR" dirty="0" smtClean="0"/>
              <a:t>,</a:t>
            </a:r>
          </a:p>
          <a:p>
            <a:pPr lvl="1"/>
            <a:r>
              <a:rPr lang="fr-FR" dirty="0" smtClean="0"/>
              <a:t> </a:t>
            </a:r>
            <a:r>
              <a:rPr lang="fr-FR" dirty="0"/>
              <a:t>égalité, </a:t>
            </a:r>
            <a:endParaRPr lang="fr-FR" dirty="0" smtClean="0"/>
          </a:p>
          <a:p>
            <a:pPr lvl="1"/>
            <a:r>
              <a:rPr lang="fr-FR" dirty="0" smtClean="0"/>
              <a:t>liberté </a:t>
            </a:r>
            <a:r>
              <a:rPr lang="fr-FR" dirty="0"/>
              <a:t>et </a:t>
            </a:r>
            <a:endParaRPr lang="fr-FR" dirty="0" smtClean="0"/>
          </a:p>
          <a:p>
            <a:pPr lvl="1"/>
            <a:r>
              <a:rPr lang="fr-FR" dirty="0" smtClean="0"/>
              <a:t>justice </a:t>
            </a:r>
            <a:r>
              <a:rPr lang="fr-FR" dirty="0"/>
              <a:t>sociale </a:t>
            </a:r>
          </a:p>
        </p:txBody>
      </p:sp>
    </p:spTree>
    <p:extLst>
      <p:ext uri="{BB962C8B-B14F-4D97-AF65-F5344CB8AC3E}">
        <p14:creationId xmlns:p14="http://schemas.microsoft.com/office/powerpoint/2010/main" val="2736527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Mécanismes de contrôles</a:t>
            </a:r>
            <a:endParaRPr lang="fr-FR" dirty="0"/>
          </a:p>
        </p:txBody>
      </p:sp>
      <p:sp>
        <p:nvSpPr>
          <p:cNvPr id="3" name="Espace réservé du contenu 2"/>
          <p:cNvSpPr>
            <a:spLocks noGrp="1"/>
          </p:cNvSpPr>
          <p:nvPr>
            <p:ph idx="1"/>
          </p:nvPr>
        </p:nvSpPr>
        <p:spPr/>
        <p:txBody>
          <a:bodyPr>
            <a:normAutofit/>
          </a:bodyPr>
          <a:lstStyle/>
          <a:p>
            <a:r>
              <a:rPr lang="fr-FR" dirty="0" smtClean="0"/>
              <a:t>Exemples comparés</a:t>
            </a:r>
          </a:p>
          <a:p>
            <a:pPr lvl="1"/>
            <a:r>
              <a:rPr lang="fr-FR" dirty="0" smtClean="0"/>
              <a:t>Du système tunisien pour la constituante, à travers deux </a:t>
            </a:r>
            <a:r>
              <a:rPr lang="fr-FR" dirty="0" err="1" smtClean="0"/>
              <a:t>décrets-lois</a:t>
            </a:r>
            <a:r>
              <a:rPr lang="fr-FR" dirty="0" smtClean="0"/>
              <a:t> </a:t>
            </a:r>
          </a:p>
          <a:p>
            <a:pPr lvl="1"/>
            <a:r>
              <a:rPr lang="fr-FR" dirty="0" smtClean="0"/>
              <a:t>du système belge où l’élection est organisée par le Ministère de l’Intérieur depuis 1830</a:t>
            </a:r>
          </a:p>
          <a:p>
            <a:pPr lvl="1"/>
            <a:r>
              <a:rPr lang="fr-FR" dirty="0" smtClean="0"/>
              <a:t> et du système congolais où l’élection est organisée par une commission électorale indépendante en 2006-2007 puis par une commission électorale nationale indépendante pour les prochaines élections</a:t>
            </a:r>
          </a:p>
          <a:p>
            <a:endParaRPr lang="fr-FR" dirty="0"/>
          </a:p>
        </p:txBody>
      </p:sp>
    </p:spTree>
    <p:extLst>
      <p:ext uri="{BB962C8B-B14F-4D97-AF65-F5344CB8AC3E}">
        <p14:creationId xmlns:p14="http://schemas.microsoft.com/office/powerpoint/2010/main" val="32979912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Membres conseil national de la constituante sont élus dans des élections générales, libres, secrètes, conformément aux principes démocratiques de pluralisme et de transparence.</a:t>
            </a:r>
          </a:p>
          <a:p>
            <a:endParaRPr lang="fr-FR" dirty="0"/>
          </a:p>
        </p:txBody>
      </p:sp>
    </p:spTree>
    <p:extLst>
      <p:ext uri="{BB962C8B-B14F-4D97-AF65-F5344CB8AC3E}">
        <p14:creationId xmlns:p14="http://schemas.microsoft.com/office/powerpoint/2010/main" val="156857757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Droit de </a:t>
            </a:r>
            <a:r>
              <a:rPr lang="fr-FR" dirty="0" smtClean="0"/>
              <a:t>vote</a:t>
            </a:r>
            <a:endParaRPr lang="fr-FR" dirty="0"/>
          </a:p>
        </p:txBody>
      </p:sp>
      <p:sp>
        <p:nvSpPr>
          <p:cNvPr id="3" name="Espace réservé du contenu 2"/>
          <p:cNvSpPr>
            <a:spLocks noGrp="1"/>
          </p:cNvSpPr>
          <p:nvPr>
            <p:ph idx="1"/>
          </p:nvPr>
        </p:nvSpPr>
        <p:spPr/>
        <p:txBody>
          <a:bodyPr>
            <a:normAutofit/>
          </a:bodyPr>
          <a:lstStyle/>
          <a:p>
            <a:r>
              <a:rPr lang="fr-FR" dirty="0" smtClean="0"/>
              <a:t>Tunisiens </a:t>
            </a:r>
            <a:r>
              <a:rPr lang="fr-FR" dirty="0"/>
              <a:t>de 18 ans jouissant de leurs droits civiques et politiques, le droit de vote est exercé par la carte d’identité nationale, l’instance supérieure des élections fixant les conditions des inscriptions sur les listes électorales ; </a:t>
            </a:r>
            <a:endParaRPr lang="fr-FR" dirty="0" smtClean="0"/>
          </a:p>
          <a:p>
            <a:r>
              <a:rPr lang="fr-FR" dirty="0" smtClean="0"/>
              <a:t>Pas </a:t>
            </a:r>
            <a:r>
              <a:rPr lang="fr-FR" dirty="0"/>
              <a:t>droit au vote : militaires, civils sous drapeaux et membres des forces de sécurité intérieure</a:t>
            </a:r>
            <a:r>
              <a:rPr lang="fr-FR" dirty="0" smtClean="0"/>
              <a:t>.</a:t>
            </a:r>
            <a:endParaRPr lang="fr-FR" dirty="0"/>
          </a:p>
        </p:txBody>
      </p:sp>
    </p:spTree>
    <p:extLst>
      <p:ext uri="{BB962C8B-B14F-4D97-AF65-F5344CB8AC3E}">
        <p14:creationId xmlns:p14="http://schemas.microsoft.com/office/powerpoint/2010/main" val="25404987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Listes </a:t>
            </a:r>
            <a:r>
              <a:rPr lang="fr-FR" dirty="0"/>
              <a:t>électorales</a:t>
            </a:r>
          </a:p>
        </p:txBody>
      </p:sp>
      <p:sp>
        <p:nvSpPr>
          <p:cNvPr id="3" name="Espace réservé du contenu 2"/>
          <p:cNvSpPr>
            <a:spLocks noGrp="1"/>
          </p:cNvSpPr>
          <p:nvPr>
            <p:ph idx="1"/>
          </p:nvPr>
        </p:nvSpPr>
        <p:spPr/>
        <p:txBody>
          <a:bodyPr/>
          <a:lstStyle/>
          <a:p>
            <a:r>
              <a:rPr lang="fr-FR" dirty="0"/>
              <a:t>Les listes électorales seront établies pour chaque municipalité et pour les zones où il n’existe pas </a:t>
            </a:r>
            <a:r>
              <a:rPr lang="fr-FR" dirty="0" smtClean="0"/>
              <a:t>de </a:t>
            </a:r>
            <a:r>
              <a:rPr lang="fr-FR" dirty="0"/>
              <a:t>municipalité, pour chaque délégation , sous le contrôle de l’instance </a:t>
            </a:r>
            <a:r>
              <a:rPr lang="fr-FR" dirty="0" smtClean="0"/>
              <a:t>supérieure de contrôle des élections </a:t>
            </a:r>
            <a:r>
              <a:rPr lang="fr-FR" dirty="0"/>
              <a:t>(ISCE) sur </a:t>
            </a:r>
            <a:r>
              <a:rPr lang="fr-FR" dirty="0" smtClean="0"/>
              <a:t>base de la banque </a:t>
            </a:r>
            <a:r>
              <a:rPr lang="fr-FR" dirty="0"/>
              <a:t>de données nationale des cartes d’identités.</a:t>
            </a:r>
          </a:p>
          <a:p>
            <a:endParaRPr lang="fr-FR" dirty="0"/>
          </a:p>
        </p:txBody>
      </p:sp>
    </p:spTree>
    <p:extLst>
      <p:ext uri="{BB962C8B-B14F-4D97-AF65-F5344CB8AC3E}">
        <p14:creationId xmlns:p14="http://schemas.microsoft.com/office/powerpoint/2010/main" val="13153201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Lieu de vote</a:t>
            </a:r>
            <a:endParaRPr lang="fr-FR" dirty="0"/>
          </a:p>
        </p:txBody>
      </p:sp>
      <p:sp>
        <p:nvSpPr>
          <p:cNvPr id="3" name="Espace réservé du contenu 2"/>
          <p:cNvSpPr>
            <a:spLocks noGrp="1"/>
          </p:cNvSpPr>
          <p:nvPr>
            <p:ph idx="1"/>
          </p:nvPr>
        </p:nvSpPr>
        <p:spPr/>
        <p:txBody>
          <a:bodyPr>
            <a:normAutofit/>
          </a:bodyPr>
          <a:lstStyle/>
          <a:p>
            <a:r>
              <a:rPr lang="fr-FR" dirty="0"/>
              <a:t>Electeurs seront répartis selon l’adresse de résidence introduite dans la demande administrative d’inscription sur les listes électorales ; </a:t>
            </a:r>
            <a:endParaRPr lang="fr-FR" dirty="0" smtClean="0"/>
          </a:p>
          <a:p>
            <a:r>
              <a:rPr lang="fr-FR" dirty="0" smtClean="0"/>
              <a:t>déposées </a:t>
            </a:r>
            <a:r>
              <a:rPr lang="fr-FR" dirty="0"/>
              <a:t>dans les sièges des instances secondaires pour les élections au siège des municipalités, délégations, « </a:t>
            </a:r>
            <a:r>
              <a:rPr lang="fr-FR" dirty="0" err="1"/>
              <a:t>omda</a:t>
            </a:r>
            <a:r>
              <a:rPr lang="fr-FR" dirty="0"/>
              <a:t> </a:t>
            </a:r>
            <a:r>
              <a:rPr lang="fr-FR" dirty="0" smtClean="0"/>
              <a:t>»</a:t>
            </a:r>
          </a:p>
          <a:p>
            <a:r>
              <a:rPr lang="fr-FR" dirty="0" smtClean="0"/>
              <a:t> </a:t>
            </a:r>
            <a:r>
              <a:rPr lang="fr-FR" dirty="0"/>
              <a:t>chaque électeur a le droit de la consulter 30 jours avant la date des élections. </a:t>
            </a:r>
          </a:p>
        </p:txBody>
      </p:sp>
    </p:spTree>
    <p:extLst>
      <p:ext uri="{BB962C8B-B14F-4D97-AF65-F5344CB8AC3E}">
        <p14:creationId xmlns:p14="http://schemas.microsoft.com/office/powerpoint/2010/main" val="37777710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Information des droits des électeurs</a:t>
            </a:r>
            <a:endParaRPr lang="fr-FR" dirty="0"/>
          </a:p>
        </p:txBody>
      </p:sp>
      <p:sp>
        <p:nvSpPr>
          <p:cNvPr id="3" name="Espace réservé du contenu 2"/>
          <p:cNvSpPr>
            <a:spLocks noGrp="1"/>
          </p:cNvSpPr>
          <p:nvPr>
            <p:ph idx="1"/>
          </p:nvPr>
        </p:nvSpPr>
        <p:spPr/>
        <p:txBody>
          <a:bodyPr/>
          <a:lstStyle/>
          <a:p>
            <a:r>
              <a:rPr lang="fr-FR" dirty="0"/>
              <a:t>ISCE informe des délais de l’établissement des listes électorales, des recours et de l’expiration des délais</a:t>
            </a:r>
            <a:r>
              <a:rPr lang="fr-FR" dirty="0" smtClean="0"/>
              <a:t>.</a:t>
            </a:r>
            <a:endParaRPr lang="fr-FR" dirty="0"/>
          </a:p>
        </p:txBody>
      </p:sp>
    </p:spTree>
    <p:extLst>
      <p:ext uri="{BB962C8B-B14F-4D97-AF65-F5344CB8AC3E}">
        <p14:creationId xmlns:p14="http://schemas.microsoft.com/office/powerpoint/2010/main" val="31318966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Recours sur les listes électorales</a:t>
            </a:r>
            <a:endParaRPr lang="fr-FR" dirty="0"/>
          </a:p>
        </p:txBody>
      </p:sp>
      <p:sp>
        <p:nvSpPr>
          <p:cNvPr id="3" name="Espace réservé du contenu 2"/>
          <p:cNvSpPr>
            <a:spLocks noGrp="1"/>
          </p:cNvSpPr>
          <p:nvPr>
            <p:ph idx="1"/>
          </p:nvPr>
        </p:nvSpPr>
        <p:spPr/>
        <p:txBody>
          <a:bodyPr>
            <a:normAutofit/>
          </a:bodyPr>
          <a:lstStyle/>
          <a:p>
            <a:r>
              <a:rPr lang="fr-FR" dirty="0" smtClean="0"/>
              <a:t>soumises aux instances </a:t>
            </a:r>
            <a:r>
              <a:rPr lang="fr-FR" dirty="0"/>
              <a:t>locales qui doivent trancher dans les 8 jours. </a:t>
            </a:r>
            <a:endParaRPr lang="fr-FR" dirty="0" smtClean="0"/>
          </a:p>
          <a:p>
            <a:r>
              <a:rPr lang="fr-FR" dirty="0" smtClean="0"/>
              <a:t>opposition </a:t>
            </a:r>
            <a:r>
              <a:rPr lang="fr-FR" dirty="0"/>
              <a:t>par lettre </a:t>
            </a:r>
            <a:r>
              <a:rPr lang="fr-FR" dirty="0" smtClean="0"/>
              <a:t>recommandée avec </a:t>
            </a:r>
            <a:r>
              <a:rPr lang="fr-FR" dirty="0"/>
              <a:t>accusé de réception adressé à ILE. </a:t>
            </a:r>
            <a:endParaRPr lang="fr-FR" dirty="0" smtClean="0"/>
          </a:p>
          <a:p>
            <a:r>
              <a:rPr lang="fr-FR" dirty="0" smtClean="0"/>
              <a:t>Les </a:t>
            </a:r>
            <a:r>
              <a:rPr lang="fr-FR" dirty="0"/>
              <a:t>décisions rendues </a:t>
            </a:r>
            <a:r>
              <a:rPr lang="fr-FR" dirty="0" smtClean="0"/>
              <a:t>par ces </a:t>
            </a:r>
            <a:r>
              <a:rPr lang="fr-FR" dirty="0"/>
              <a:t>instance </a:t>
            </a:r>
            <a:r>
              <a:rPr lang="fr-FR" dirty="0" smtClean="0"/>
              <a:t>sont susceptibles </a:t>
            </a:r>
            <a:r>
              <a:rPr lang="fr-FR" dirty="0"/>
              <a:t>d’appel dans un délai de 5 jours par devant le tribunal de 1</a:t>
            </a:r>
            <a:r>
              <a:rPr lang="fr-FR" baseline="30000" dirty="0"/>
              <a:t>e</a:t>
            </a:r>
            <a:r>
              <a:rPr lang="fr-FR" dirty="0"/>
              <a:t> instance territorialement compétent, conformément au code des </a:t>
            </a:r>
            <a:r>
              <a:rPr lang="fr-FR" dirty="0" smtClean="0"/>
              <a:t>procédures </a:t>
            </a:r>
            <a:r>
              <a:rPr lang="fr-FR" dirty="0"/>
              <a:t>civiles et commerciales. Les décisions sont définitives.</a:t>
            </a:r>
          </a:p>
          <a:p>
            <a:endParaRPr lang="fr-FR" dirty="0"/>
          </a:p>
        </p:txBody>
      </p:sp>
    </p:spTree>
    <p:extLst>
      <p:ext uri="{BB962C8B-B14F-4D97-AF65-F5344CB8AC3E}">
        <p14:creationId xmlns:p14="http://schemas.microsoft.com/office/powerpoint/2010/main" val="377938640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Droit de se </a:t>
            </a:r>
            <a:r>
              <a:rPr lang="fr-FR" dirty="0" smtClean="0"/>
              <a:t>présenter</a:t>
            </a:r>
            <a:endParaRPr lang="fr-FR" dirty="0"/>
          </a:p>
        </p:txBody>
      </p:sp>
      <p:sp>
        <p:nvSpPr>
          <p:cNvPr id="3" name="Espace réservé du contenu 2"/>
          <p:cNvSpPr>
            <a:spLocks noGrp="1"/>
          </p:cNvSpPr>
          <p:nvPr>
            <p:ph idx="1"/>
          </p:nvPr>
        </p:nvSpPr>
        <p:spPr/>
        <p:txBody>
          <a:bodyPr/>
          <a:lstStyle/>
          <a:p>
            <a:r>
              <a:rPr lang="fr-FR" dirty="0"/>
              <a:t>candidats : </a:t>
            </a:r>
            <a:endParaRPr lang="fr-FR" dirty="0" smtClean="0"/>
          </a:p>
          <a:p>
            <a:pPr lvl="1"/>
            <a:r>
              <a:rPr lang="fr-FR" dirty="0" smtClean="0"/>
              <a:t>électeurs</a:t>
            </a:r>
            <a:r>
              <a:rPr lang="fr-FR" dirty="0"/>
              <a:t>, </a:t>
            </a:r>
            <a:endParaRPr lang="fr-FR" dirty="0" smtClean="0"/>
          </a:p>
          <a:p>
            <a:pPr lvl="1"/>
            <a:r>
              <a:rPr lang="fr-FR" dirty="0" smtClean="0"/>
              <a:t>23 </a:t>
            </a:r>
            <a:r>
              <a:rPr lang="fr-FR" dirty="0"/>
              <a:t>ans, </a:t>
            </a:r>
            <a:endParaRPr lang="fr-FR" dirty="0" smtClean="0"/>
          </a:p>
          <a:p>
            <a:pPr lvl="1"/>
            <a:r>
              <a:rPr lang="fr-FR" dirty="0" smtClean="0"/>
              <a:t>Sauf … responsabilité dans </a:t>
            </a:r>
            <a:r>
              <a:rPr lang="fr-FR" dirty="0"/>
              <a:t>ancien gouvernement </a:t>
            </a:r>
            <a:r>
              <a:rPr lang="fr-FR" dirty="0" smtClean="0"/>
              <a:t>(sauf non membres RCD) </a:t>
            </a:r>
            <a:r>
              <a:rPr lang="fr-FR" dirty="0"/>
              <a:t>ou responsabilités dans RCD ; </a:t>
            </a:r>
            <a:endParaRPr lang="fr-FR" dirty="0" smtClean="0"/>
          </a:p>
          <a:p>
            <a:pPr lvl="1"/>
            <a:r>
              <a:rPr lang="fr-FR" dirty="0" smtClean="0"/>
              <a:t>Sauf … responsabilité </a:t>
            </a:r>
            <a:r>
              <a:rPr lang="fr-FR" dirty="0"/>
              <a:t>par décret ; </a:t>
            </a:r>
            <a:r>
              <a:rPr lang="fr-FR" dirty="0" smtClean="0"/>
              <a:t> et toutes </a:t>
            </a:r>
            <a:r>
              <a:rPr lang="fr-FR" dirty="0"/>
              <a:t>personnes qui ont demandé à </a:t>
            </a:r>
            <a:r>
              <a:rPr lang="fr-FR" dirty="0" smtClean="0"/>
              <a:t>l’ancien </a:t>
            </a:r>
            <a:r>
              <a:rPr lang="fr-FR" dirty="0"/>
              <a:t>président de se présenter en 2014 </a:t>
            </a:r>
          </a:p>
        </p:txBody>
      </p:sp>
    </p:spTree>
    <p:extLst>
      <p:ext uri="{BB962C8B-B14F-4D97-AF65-F5344CB8AC3E}">
        <p14:creationId xmlns:p14="http://schemas.microsoft.com/office/powerpoint/2010/main" val="39010319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Parité hommes-femmes</a:t>
            </a:r>
            <a:endParaRPr lang="fr-FR" dirty="0"/>
          </a:p>
        </p:txBody>
      </p:sp>
      <p:sp>
        <p:nvSpPr>
          <p:cNvPr id="3" name="Espace réservé du contenu 2"/>
          <p:cNvSpPr>
            <a:spLocks noGrp="1"/>
          </p:cNvSpPr>
          <p:nvPr>
            <p:ph idx="1"/>
          </p:nvPr>
        </p:nvSpPr>
        <p:spPr/>
        <p:txBody>
          <a:bodyPr/>
          <a:lstStyle/>
          <a:p>
            <a:r>
              <a:rPr lang="fr-FR" dirty="0"/>
              <a:t>scrutin de </a:t>
            </a:r>
            <a:r>
              <a:rPr lang="fr-FR" dirty="0" smtClean="0"/>
              <a:t>liste avec </a:t>
            </a:r>
            <a:r>
              <a:rPr lang="fr-FR" dirty="0"/>
              <a:t>alternance obligatoire ; </a:t>
            </a:r>
            <a:endParaRPr lang="fr-FR" dirty="0" smtClean="0"/>
          </a:p>
          <a:p>
            <a:r>
              <a:rPr lang="fr-FR" dirty="0" smtClean="0"/>
              <a:t>liste </a:t>
            </a:r>
            <a:r>
              <a:rPr lang="fr-FR" dirty="0"/>
              <a:t>qui ne respecte pas ce principe est déclarée irrecevable sauf à </a:t>
            </a:r>
            <a:r>
              <a:rPr lang="fr-FR" dirty="0" smtClean="0"/>
              <a:t>si </a:t>
            </a:r>
            <a:r>
              <a:rPr lang="fr-FR" dirty="0"/>
              <a:t>nombre impair </a:t>
            </a:r>
            <a:r>
              <a:rPr lang="fr-FR" dirty="0" smtClean="0"/>
              <a:t>de sièges </a:t>
            </a:r>
            <a:endParaRPr lang="fr-FR" dirty="0"/>
          </a:p>
        </p:txBody>
      </p:sp>
    </p:spTree>
    <p:extLst>
      <p:ext uri="{BB962C8B-B14F-4D97-AF65-F5344CB8AC3E}">
        <p14:creationId xmlns:p14="http://schemas.microsoft.com/office/powerpoint/2010/main" val="277404265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Irrecevables </a:t>
            </a:r>
            <a:endParaRPr lang="fr-FR" dirty="0"/>
          </a:p>
        </p:txBody>
      </p:sp>
      <p:sp>
        <p:nvSpPr>
          <p:cNvPr id="3" name="Espace réservé du contenu 2"/>
          <p:cNvSpPr>
            <a:spLocks noGrp="1"/>
          </p:cNvSpPr>
          <p:nvPr>
            <p:ph idx="1"/>
          </p:nvPr>
        </p:nvSpPr>
        <p:spPr/>
        <p:txBody>
          <a:bodyPr/>
          <a:lstStyle/>
          <a:p>
            <a:r>
              <a:rPr lang="fr-FR" dirty="0"/>
              <a:t>Ne peuvent se présenter : </a:t>
            </a:r>
            <a:endParaRPr lang="fr-FR" dirty="0" smtClean="0"/>
          </a:p>
          <a:p>
            <a:pPr lvl="1"/>
            <a:r>
              <a:rPr lang="fr-FR" dirty="0" smtClean="0"/>
              <a:t>ambassadeurs</a:t>
            </a:r>
            <a:r>
              <a:rPr lang="fr-FR" dirty="0"/>
              <a:t>, </a:t>
            </a:r>
            <a:endParaRPr lang="fr-FR" dirty="0" smtClean="0"/>
          </a:p>
          <a:p>
            <a:pPr lvl="1"/>
            <a:r>
              <a:rPr lang="fr-FR" dirty="0" smtClean="0"/>
              <a:t>consuls</a:t>
            </a:r>
            <a:r>
              <a:rPr lang="fr-FR" dirty="0"/>
              <a:t>, </a:t>
            </a:r>
            <a:endParaRPr lang="fr-FR" dirty="0" smtClean="0"/>
          </a:p>
          <a:p>
            <a:pPr lvl="1"/>
            <a:r>
              <a:rPr lang="fr-FR" dirty="0" smtClean="0"/>
              <a:t>magistrats</a:t>
            </a:r>
            <a:r>
              <a:rPr lang="fr-FR" dirty="0"/>
              <a:t>, </a:t>
            </a:r>
            <a:endParaRPr lang="fr-FR" dirty="0" smtClean="0"/>
          </a:p>
          <a:p>
            <a:pPr lvl="1"/>
            <a:r>
              <a:rPr lang="fr-FR" dirty="0" smtClean="0"/>
              <a:t>Délégués, </a:t>
            </a:r>
          </a:p>
          <a:p>
            <a:pPr lvl="1"/>
            <a:r>
              <a:rPr lang="fr-FR" dirty="0" smtClean="0"/>
              <a:t>fonction </a:t>
            </a:r>
            <a:r>
              <a:rPr lang="fr-FR" dirty="0"/>
              <a:t>publique non élective si salaire Etat, collectivités locales, entreprises publiques</a:t>
            </a:r>
          </a:p>
          <a:p>
            <a:endParaRPr lang="fr-FR" dirty="0"/>
          </a:p>
        </p:txBody>
      </p:sp>
    </p:spTree>
    <p:extLst>
      <p:ext uri="{BB962C8B-B14F-4D97-AF65-F5344CB8AC3E}">
        <p14:creationId xmlns:p14="http://schemas.microsoft.com/office/powerpoint/2010/main" val="23909895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Listes</a:t>
            </a:r>
            <a:endParaRPr lang="fr-FR" dirty="0"/>
          </a:p>
        </p:txBody>
      </p:sp>
      <p:sp>
        <p:nvSpPr>
          <p:cNvPr id="3" name="Espace réservé du contenu 2"/>
          <p:cNvSpPr>
            <a:spLocks noGrp="1"/>
          </p:cNvSpPr>
          <p:nvPr>
            <p:ph idx="1"/>
          </p:nvPr>
        </p:nvSpPr>
        <p:spPr/>
        <p:txBody>
          <a:bodyPr/>
          <a:lstStyle/>
          <a:p>
            <a:r>
              <a:rPr lang="fr-FR" dirty="0" smtClean="0"/>
              <a:t>Nom de liste original</a:t>
            </a:r>
          </a:p>
          <a:p>
            <a:r>
              <a:rPr lang="fr-FR" dirty="0" smtClean="0"/>
              <a:t>Nombre de candidats égal au nombre de sièges à pourvoir</a:t>
            </a:r>
            <a:endParaRPr lang="fr-FR" dirty="0"/>
          </a:p>
        </p:txBody>
      </p:sp>
    </p:spTree>
    <p:extLst>
      <p:ext uri="{BB962C8B-B14F-4D97-AF65-F5344CB8AC3E}">
        <p14:creationId xmlns:p14="http://schemas.microsoft.com/office/powerpoint/2010/main" val="2032906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 RDC</a:t>
            </a:r>
            <a:endParaRPr lang="fr-FR" dirty="0"/>
          </a:p>
        </p:txBody>
      </p:sp>
      <p:sp>
        <p:nvSpPr>
          <p:cNvPr id="3" name="Espace réservé du contenu 2"/>
          <p:cNvSpPr>
            <a:spLocks noGrp="1"/>
          </p:cNvSpPr>
          <p:nvPr>
            <p:ph idx="1"/>
          </p:nvPr>
        </p:nvSpPr>
        <p:spPr/>
        <p:txBody>
          <a:bodyPr/>
          <a:lstStyle/>
          <a:p>
            <a:r>
              <a:rPr lang="fr-FR" dirty="0" smtClean="0"/>
              <a:t>Loi 06/006 du 9 mars 2006 portant organisation des élections présidentielles, législatives, provinciales, urbaines, municipales et locales</a:t>
            </a:r>
          </a:p>
          <a:p>
            <a:endParaRPr lang="fr-FR" dirty="0"/>
          </a:p>
        </p:txBody>
      </p:sp>
    </p:spTree>
    <p:extLst>
      <p:ext uri="{BB962C8B-B14F-4D97-AF65-F5344CB8AC3E}">
        <p14:creationId xmlns:p14="http://schemas.microsoft.com/office/powerpoint/2010/main" val="35994129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Recours et appel</a:t>
            </a:r>
            <a:endParaRPr lang="fr-FR" dirty="0"/>
          </a:p>
        </p:txBody>
      </p:sp>
      <p:sp>
        <p:nvSpPr>
          <p:cNvPr id="3" name="Espace réservé du contenu 2"/>
          <p:cNvSpPr>
            <a:spLocks noGrp="1"/>
          </p:cNvSpPr>
          <p:nvPr>
            <p:ph idx="1"/>
          </p:nvPr>
        </p:nvSpPr>
        <p:spPr/>
        <p:txBody>
          <a:bodyPr/>
          <a:lstStyle/>
          <a:p>
            <a:r>
              <a:rPr lang="fr-FR" dirty="0" smtClean="0"/>
              <a:t>Si décisions </a:t>
            </a:r>
            <a:r>
              <a:rPr lang="fr-FR" dirty="0"/>
              <a:t>rejet (art 29) </a:t>
            </a:r>
            <a:r>
              <a:rPr lang="fr-FR" dirty="0" smtClean="0"/>
              <a:t>: recours </a:t>
            </a:r>
            <a:r>
              <a:rPr lang="fr-FR" dirty="0"/>
              <a:t>tribunal 1</a:t>
            </a:r>
            <a:r>
              <a:rPr lang="fr-FR" baseline="30000" dirty="0"/>
              <a:t>e</a:t>
            </a:r>
            <a:r>
              <a:rPr lang="fr-FR" dirty="0"/>
              <a:t> instance </a:t>
            </a:r>
            <a:r>
              <a:rPr lang="fr-FR" dirty="0" smtClean="0"/>
              <a:t>dans les 4 </a:t>
            </a:r>
            <a:r>
              <a:rPr lang="fr-FR" dirty="0"/>
              <a:t>jours de la décision </a:t>
            </a:r>
            <a:r>
              <a:rPr lang="fr-FR" dirty="0" smtClean="0"/>
              <a:t>;</a:t>
            </a:r>
          </a:p>
          <a:p>
            <a:r>
              <a:rPr lang="fr-FR" dirty="0" smtClean="0"/>
              <a:t>Le T1I </a:t>
            </a:r>
            <a:r>
              <a:rPr lang="fr-FR" dirty="0"/>
              <a:t>a 5 jours pour juger. </a:t>
            </a:r>
            <a:endParaRPr lang="fr-FR" dirty="0" smtClean="0"/>
          </a:p>
          <a:p>
            <a:r>
              <a:rPr lang="fr-FR" dirty="0" smtClean="0"/>
              <a:t>Appel </a:t>
            </a:r>
            <a:r>
              <a:rPr lang="fr-FR" dirty="0"/>
              <a:t>devant le tribunal administratif. </a:t>
            </a:r>
          </a:p>
        </p:txBody>
      </p:sp>
    </p:spTree>
    <p:extLst>
      <p:ext uri="{BB962C8B-B14F-4D97-AF65-F5344CB8AC3E}">
        <p14:creationId xmlns:p14="http://schemas.microsoft.com/office/powerpoint/2010/main" val="296725691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Appel à voter</a:t>
            </a:r>
            <a:endParaRPr lang="fr-FR" dirty="0"/>
          </a:p>
        </p:txBody>
      </p:sp>
      <p:sp>
        <p:nvSpPr>
          <p:cNvPr id="3" name="Espace réservé du contenu 2"/>
          <p:cNvSpPr>
            <a:spLocks noGrp="1"/>
          </p:cNvSpPr>
          <p:nvPr>
            <p:ph idx="1"/>
          </p:nvPr>
        </p:nvSpPr>
        <p:spPr/>
        <p:txBody>
          <a:bodyPr/>
          <a:lstStyle/>
          <a:p>
            <a:r>
              <a:rPr lang="fr-FR" dirty="0" smtClean="0"/>
              <a:t>Deux mois avant l’élection</a:t>
            </a:r>
          </a:p>
          <a:p>
            <a:endParaRPr lang="fr-FR" dirty="0"/>
          </a:p>
          <a:p>
            <a:r>
              <a:rPr lang="fr-FR" dirty="0" smtClean="0"/>
              <a:t>(donc, 24 mai!)</a:t>
            </a:r>
            <a:endParaRPr lang="fr-FR" dirty="0"/>
          </a:p>
        </p:txBody>
      </p:sp>
    </p:spTree>
    <p:extLst>
      <p:ext uri="{BB962C8B-B14F-4D97-AF65-F5344CB8AC3E}">
        <p14:creationId xmlns:p14="http://schemas.microsoft.com/office/powerpoint/2010/main" val="291364690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Nombre de sièges à pourvoir</a:t>
            </a:r>
            <a:endParaRPr lang="fr-FR" dirty="0"/>
          </a:p>
        </p:txBody>
      </p:sp>
      <p:sp>
        <p:nvSpPr>
          <p:cNvPr id="3" name="Espace réservé du contenu 2"/>
          <p:cNvSpPr>
            <a:spLocks noGrp="1"/>
          </p:cNvSpPr>
          <p:nvPr>
            <p:ph idx="1"/>
          </p:nvPr>
        </p:nvSpPr>
        <p:spPr/>
        <p:txBody>
          <a:bodyPr/>
          <a:lstStyle/>
          <a:p>
            <a:r>
              <a:rPr lang="fr-FR" dirty="0" smtClean="0"/>
              <a:t>1/60.000 habitants , 1 siège supplémentaire si reste de plus de 30.000 habitants</a:t>
            </a:r>
          </a:p>
          <a:p>
            <a:r>
              <a:rPr lang="fr-FR" dirty="0" smtClean="0"/>
              <a:t>Gouvernorat: pas plus de dix sièges</a:t>
            </a:r>
          </a:p>
          <a:p>
            <a:r>
              <a:rPr lang="fr-FR" dirty="0" smtClean="0"/>
              <a:t>…</a:t>
            </a:r>
          </a:p>
          <a:p>
            <a:endParaRPr lang="fr-FR" dirty="0"/>
          </a:p>
          <a:p>
            <a:r>
              <a:rPr lang="fr-FR" dirty="0" smtClean="0"/>
              <a:t>Donc, à peu près 183 membres</a:t>
            </a:r>
            <a:endParaRPr lang="fr-FR" dirty="0"/>
          </a:p>
        </p:txBody>
      </p:sp>
    </p:spTree>
    <p:extLst>
      <p:ext uri="{BB962C8B-B14F-4D97-AF65-F5344CB8AC3E}">
        <p14:creationId xmlns:p14="http://schemas.microsoft.com/office/powerpoint/2010/main" val="272834012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Calcul des sièges</a:t>
            </a:r>
            <a:endParaRPr lang="fr-FR" dirty="0"/>
          </a:p>
        </p:txBody>
      </p:sp>
      <p:sp>
        <p:nvSpPr>
          <p:cNvPr id="3" name="Espace réservé du contenu 2"/>
          <p:cNvSpPr>
            <a:spLocks noGrp="1"/>
          </p:cNvSpPr>
          <p:nvPr>
            <p:ph idx="1"/>
          </p:nvPr>
        </p:nvSpPr>
        <p:spPr/>
        <p:txBody>
          <a:bodyPr/>
          <a:lstStyle/>
          <a:p>
            <a:r>
              <a:rPr lang="fr-FR" dirty="0" smtClean="0"/>
              <a:t>Proportionnel au « plus fort reste »</a:t>
            </a:r>
            <a:endParaRPr lang="fr-FR" dirty="0"/>
          </a:p>
        </p:txBody>
      </p:sp>
    </p:spTree>
    <p:extLst>
      <p:ext uri="{BB962C8B-B14F-4D97-AF65-F5344CB8AC3E}">
        <p14:creationId xmlns:p14="http://schemas.microsoft.com/office/powerpoint/2010/main" val="82860136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Campagne électorale</a:t>
            </a:r>
            <a:endParaRPr lang="fr-FR" dirty="0"/>
          </a:p>
        </p:txBody>
      </p:sp>
      <p:sp>
        <p:nvSpPr>
          <p:cNvPr id="3" name="Espace réservé du contenu 2"/>
          <p:cNvSpPr>
            <a:spLocks noGrp="1"/>
          </p:cNvSpPr>
          <p:nvPr>
            <p:ph idx="1"/>
          </p:nvPr>
        </p:nvSpPr>
        <p:spPr/>
        <p:txBody>
          <a:bodyPr/>
          <a:lstStyle/>
          <a:p>
            <a:r>
              <a:rPr lang="fr-FR" dirty="0" smtClean="0"/>
              <a:t>Neutralité </a:t>
            </a:r>
          </a:p>
          <a:p>
            <a:r>
              <a:rPr lang="fr-FR" dirty="0" smtClean="0"/>
              <a:t>de l’administration, </a:t>
            </a:r>
          </a:p>
          <a:p>
            <a:r>
              <a:rPr lang="fr-FR" dirty="0" smtClean="0"/>
              <a:t>des lieux de culte et </a:t>
            </a:r>
          </a:p>
          <a:p>
            <a:r>
              <a:rPr lang="fr-FR" dirty="0" smtClean="0"/>
              <a:t>des moyens d’information nationaux</a:t>
            </a:r>
            <a:endParaRPr lang="fr-FR" dirty="0"/>
          </a:p>
        </p:txBody>
      </p:sp>
    </p:spTree>
    <p:extLst>
      <p:ext uri="{BB962C8B-B14F-4D97-AF65-F5344CB8AC3E}">
        <p14:creationId xmlns:p14="http://schemas.microsoft.com/office/powerpoint/2010/main" val="215600961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Campagne électorale</a:t>
            </a:r>
            <a:endParaRPr lang="fr-FR" dirty="0"/>
          </a:p>
        </p:txBody>
      </p:sp>
      <p:sp>
        <p:nvSpPr>
          <p:cNvPr id="3" name="Espace réservé du contenu 2"/>
          <p:cNvSpPr>
            <a:spLocks noGrp="1"/>
          </p:cNvSpPr>
          <p:nvPr>
            <p:ph idx="1"/>
          </p:nvPr>
        </p:nvSpPr>
        <p:spPr/>
        <p:txBody>
          <a:bodyPr/>
          <a:lstStyle/>
          <a:p>
            <a:r>
              <a:rPr lang="fr-FR" dirty="0"/>
              <a:t>Réunions </a:t>
            </a:r>
            <a:r>
              <a:rPr lang="fr-FR" dirty="0" smtClean="0"/>
              <a:t>électorales: </a:t>
            </a:r>
            <a:r>
              <a:rPr lang="fr-FR" dirty="0"/>
              <a:t>bureau </a:t>
            </a:r>
            <a:r>
              <a:rPr lang="fr-FR" dirty="0" smtClean="0"/>
              <a:t>de deux </a:t>
            </a:r>
            <a:r>
              <a:rPr lang="fr-FR" dirty="0"/>
              <a:t>personnes au moins, </a:t>
            </a:r>
            <a:r>
              <a:rPr lang="fr-FR" dirty="0" smtClean="0"/>
              <a:t>responsables du maintien ordre, peuvent </a:t>
            </a:r>
            <a:r>
              <a:rPr lang="fr-FR" dirty="0"/>
              <a:t>décider de reporter la réunion. </a:t>
            </a:r>
            <a:endParaRPr lang="fr-FR" dirty="0" smtClean="0"/>
          </a:p>
          <a:p>
            <a:r>
              <a:rPr lang="fr-FR" dirty="0" smtClean="0"/>
              <a:t>Aucune </a:t>
            </a:r>
            <a:r>
              <a:rPr lang="fr-FR" dirty="0"/>
              <a:t>affiche ne peut contenir drapeau de la Tunisie ni son emblème. </a:t>
            </a:r>
            <a:endParaRPr lang="fr-FR" dirty="0" smtClean="0"/>
          </a:p>
          <a:p>
            <a:endParaRPr lang="fr-FR" dirty="0"/>
          </a:p>
          <a:p>
            <a:r>
              <a:rPr lang="fr-FR" dirty="0" smtClean="0"/>
              <a:t>Ne pas </a:t>
            </a:r>
            <a:r>
              <a:rPr lang="fr-FR" dirty="0"/>
              <a:t>priver autres moyens information</a:t>
            </a:r>
          </a:p>
          <a:p>
            <a:endParaRPr lang="fr-FR" dirty="0"/>
          </a:p>
        </p:txBody>
      </p:sp>
    </p:spTree>
    <p:extLst>
      <p:ext uri="{BB962C8B-B14F-4D97-AF65-F5344CB8AC3E}">
        <p14:creationId xmlns:p14="http://schemas.microsoft.com/office/powerpoint/2010/main" val="5719437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Chaque </a:t>
            </a:r>
            <a:r>
              <a:rPr lang="fr-FR" dirty="0"/>
              <a:t>liste doit être présentée par tous </a:t>
            </a:r>
            <a:r>
              <a:rPr lang="fr-FR" dirty="0" smtClean="0"/>
              <a:t>les candidats</a:t>
            </a:r>
          </a:p>
          <a:p>
            <a:r>
              <a:rPr lang="fr-FR" dirty="0" smtClean="0"/>
              <a:t> </a:t>
            </a:r>
            <a:r>
              <a:rPr lang="fr-FR" dirty="0"/>
              <a:t>nom liste, </a:t>
            </a:r>
            <a:endParaRPr lang="fr-FR" dirty="0" smtClean="0"/>
          </a:p>
          <a:p>
            <a:r>
              <a:rPr lang="fr-FR" dirty="0" smtClean="0"/>
              <a:t>indication des candidats avec</a:t>
            </a:r>
          </a:p>
          <a:p>
            <a:r>
              <a:rPr lang="fr-FR" dirty="0" smtClean="0"/>
              <a:t>copie </a:t>
            </a:r>
            <a:r>
              <a:rPr lang="fr-FR" dirty="0"/>
              <a:t>identité et registre électeur, </a:t>
            </a:r>
            <a:endParaRPr lang="fr-FR" dirty="0" smtClean="0"/>
          </a:p>
          <a:p>
            <a:r>
              <a:rPr lang="fr-FR" dirty="0" smtClean="0"/>
              <a:t>45 </a:t>
            </a:r>
            <a:r>
              <a:rPr lang="fr-FR" dirty="0"/>
              <a:t>jours avant jour vote ; </a:t>
            </a:r>
          </a:p>
        </p:txBody>
      </p:sp>
    </p:spTree>
    <p:extLst>
      <p:ext uri="{BB962C8B-B14F-4D97-AF65-F5344CB8AC3E}">
        <p14:creationId xmlns:p14="http://schemas.microsoft.com/office/powerpoint/2010/main" val="49514276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Campagne</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ISCE tribunal 1</a:t>
            </a:r>
            <a:r>
              <a:rPr lang="fr-FR" baseline="30000" dirty="0"/>
              <a:t>e</a:t>
            </a:r>
            <a:r>
              <a:rPr lang="fr-FR" dirty="0"/>
              <a:t> instance pour contrôler obligations moyens information qui sont </a:t>
            </a:r>
            <a:endParaRPr lang="fr-FR" dirty="0" smtClean="0"/>
          </a:p>
          <a:p>
            <a:pPr lvl="1"/>
            <a:r>
              <a:rPr lang="fr-FR" dirty="0" smtClean="0"/>
              <a:t>Non discrimination </a:t>
            </a:r>
            <a:r>
              <a:rPr lang="fr-FR" dirty="0"/>
              <a:t>entre listes, </a:t>
            </a:r>
            <a:endParaRPr lang="fr-FR" dirty="0" smtClean="0"/>
          </a:p>
          <a:p>
            <a:pPr lvl="1"/>
            <a:r>
              <a:rPr lang="fr-FR" dirty="0" smtClean="0"/>
              <a:t>règles </a:t>
            </a:r>
            <a:r>
              <a:rPr lang="fr-FR" dirty="0"/>
              <a:t>que doivent respecter moyens information publics et privés, public : </a:t>
            </a:r>
            <a:endParaRPr lang="fr-FR" dirty="0" smtClean="0"/>
          </a:p>
          <a:p>
            <a:pPr lvl="2"/>
            <a:r>
              <a:rPr lang="fr-FR" dirty="0" smtClean="0"/>
              <a:t>programme </a:t>
            </a:r>
            <a:r>
              <a:rPr lang="fr-FR" dirty="0"/>
              <a:t>distribution temps imparti aux candidats, </a:t>
            </a:r>
            <a:endParaRPr lang="fr-FR" dirty="0" smtClean="0"/>
          </a:p>
          <a:p>
            <a:r>
              <a:rPr lang="fr-FR" dirty="0" smtClean="0"/>
              <a:t>ISCE </a:t>
            </a:r>
            <a:r>
              <a:rPr lang="fr-FR" dirty="0"/>
              <a:t>doit préciser principes campagne électorale ; </a:t>
            </a:r>
            <a:endParaRPr lang="fr-FR" dirty="0" smtClean="0"/>
          </a:p>
          <a:p>
            <a:pPr lvl="1"/>
            <a:r>
              <a:rPr lang="fr-FR" dirty="0" smtClean="0"/>
              <a:t>égalité</a:t>
            </a:r>
            <a:r>
              <a:rPr lang="fr-FR" dirty="0"/>
              <a:t>, transparence, ISCE reçoit recours et décide dépassements avant fin campagne électorale ; </a:t>
            </a:r>
            <a:endParaRPr lang="fr-FR" dirty="0" smtClean="0"/>
          </a:p>
          <a:p>
            <a:r>
              <a:rPr lang="fr-FR" dirty="0" smtClean="0"/>
              <a:t>appel devant </a:t>
            </a:r>
            <a:r>
              <a:rPr lang="fr-FR" dirty="0"/>
              <a:t>tribunal administratif ; </a:t>
            </a:r>
            <a:endParaRPr lang="fr-FR" dirty="0" smtClean="0"/>
          </a:p>
          <a:p>
            <a:r>
              <a:rPr lang="fr-FR" dirty="0" smtClean="0"/>
              <a:t>investigation </a:t>
            </a:r>
            <a:r>
              <a:rPr lang="fr-FR" dirty="0"/>
              <a:t>à laquelle on ne peut pas opposer le secret professionnel ; </a:t>
            </a:r>
            <a:endParaRPr lang="fr-FR" dirty="0" smtClean="0"/>
          </a:p>
          <a:p>
            <a:r>
              <a:rPr lang="fr-FR" dirty="0" smtClean="0"/>
              <a:t>ISCE </a:t>
            </a:r>
            <a:r>
              <a:rPr lang="fr-FR" dirty="0"/>
              <a:t>se fait assister par des contrôleurs sur base de neutralité et compétence, pièces et constat infractions ; former contrôleurs pour garantir bonne réalisation de leurs prestations. </a:t>
            </a:r>
            <a:endParaRPr lang="fr-FR" dirty="0" smtClean="0"/>
          </a:p>
          <a:p>
            <a:r>
              <a:rPr lang="fr-FR" dirty="0" smtClean="0"/>
              <a:t> </a:t>
            </a:r>
            <a:r>
              <a:rPr lang="fr-FR" dirty="0"/>
              <a:t>Espaces égalitaires pour affichage </a:t>
            </a:r>
            <a:r>
              <a:rPr lang="fr-FR" dirty="0" smtClean="0"/>
              <a:t>public</a:t>
            </a:r>
            <a:endParaRPr lang="fr-FR" dirty="0"/>
          </a:p>
        </p:txBody>
      </p:sp>
    </p:spTree>
    <p:extLst>
      <p:ext uri="{BB962C8B-B14F-4D97-AF65-F5344CB8AC3E}">
        <p14:creationId xmlns:p14="http://schemas.microsoft.com/office/powerpoint/2010/main" val="244446233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Limites campagne électorale</a:t>
            </a:r>
            <a:endParaRPr lang="fr-FR" dirty="0"/>
          </a:p>
        </p:txBody>
      </p:sp>
      <p:sp>
        <p:nvSpPr>
          <p:cNvPr id="3" name="Espace réservé du contenu 2"/>
          <p:cNvSpPr>
            <a:spLocks noGrp="1"/>
          </p:cNvSpPr>
          <p:nvPr>
            <p:ph idx="1"/>
          </p:nvPr>
        </p:nvSpPr>
        <p:spPr/>
        <p:txBody>
          <a:bodyPr/>
          <a:lstStyle/>
          <a:p>
            <a:r>
              <a:rPr lang="fr-FR" dirty="0"/>
              <a:t>Campagne </a:t>
            </a:r>
            <a:endParaRPr lang="fr-FR" dirty="0" smtClean="0"/>
          </a:p>
          <a:p>
            <a:endParaRPr lang="fr-FR" dirty="0" smtClean="0"/>
          </a:p>
          <a:p>
            <a:r>
              <a:rPr lang="fr-FR" dirty="0" smtClean="0"/>
              <a:t>22 </a:t>
            </a:r>
            <a:r>
              <a:rPr lang="fr-FR" dirty="0"/>
              <a:t>jours avant jour </a:t>
            </a:r>
            <a:r>
              <a:rPr lang="fr-FR" dirty="0" smtClean="0"/>
              <a:t>suffrage</a:t>
            </a:r>
          </a:p>
          <a:p>
            <a:endParaRPr lang="fr-FR" dirty="0" smtClean="0"/>
          </a:p>
          <a:p>
            <a:r>
              <a:rPr lang="fr-FR" dirty="0" smtClean="0"/>
              <a:t>se </a:t>
            </a:r>
            <a:r>
              <a:rPr lang="fr-FR" dirty="0"/>
              <a:t>termine 24 heures avant le vote.</a:t>
            </a:r>
          </a:p>
          <a:p>
            <a:endParaRPr lang="fr-FR" dirty="0"/>
          </a:p>
        </p:txBody>
      </p:sp>
    </p:spTree>
    <p:extLst>
      <p:ext uri="{BB962C8B-B14F-4D97-AF65-F5344CB8AC3E}">
        <p14:creationId xmlns:p14="http://schemas.microsoft.com/office/powerpoint/2010/main" val="202343077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Financement</a:t>
            </a:r>
            <a:endParaRPr lang="fr-FR" dirty="0"/>
          </a:p>
        </p:txBody>
      </p:sp>
      <p:sp>
        <p:nvSpPr>
          <p:cNvPr id="3" name="Espace réservé du contenu 2"/>
          <p:cNvSpPr>
            <a:spLocks noGrp="1"/>
          </p:cNvSpPr>
          <p:nvPr>
            <p:ph idx="1"/>
          </p:nvPr>
        </p:nvSpPr>
        <p:spPr/>
        <p:txBody>
          <a:bodyPr/>
          <a:lstStyle/>
          <a:p>
            <a:r>
              <a:rPr lang="fr-FR" dirty="0"/>
              <a:t>Chaque parti ou liste électorale doit ouvrir un compte bancaire unique soumis contrôle cour des comptes ; </a:t>
            </a:r>
          </a:p>
          <a:p>
            <a:endParaRPr lang="fr-FR" dirty="0"/>
          </a:p>
        </p:txBody>
      </p:sp>
    </p:spTree>
    <p:extLst>
      <p:ext uri="{BB962C8B-B14F-4D97-AF65-F5344CB8AC3E}">
        <p14:creationId xmlns:p14="http://schemas.microsoft.com/office/powerpoint/2010/main" val="1385796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Organisation</a:t>
            </a:r>
            <a:endParaRPr lang="fr-FR" dirty="0"/>
          </a:p>
        </p:txBody>
      </p:sp>
      <p:sp>
        <p:nvSpPr>
          <p:cNvPr id="3" name="Espace réservé du contenu 2"/>
          <p:cNvSpPr>
            <a:spLocks noGrp="1"/>
          </p:cNvSpPr>
          <p:nvPr>
            <p:ph idx="1"/>
          </p:nvPr>
        </p:nvSpPr>
        <p:spPr/>
        <p:txBody>
          <a:bodyPr/>
          <a:lstStyle/>
          <a:p>
            <a:r>
              <a:rPr lang="fr-FR" dirty="0" smtClean="0"/>
              <a:t>RDC: </a:t>
            </a:r>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r>
              <a:rPr lang="fr-FR" dirty="0" smtClean="0"/>
              <a:t>CENI</a:t>
            </a:r>
            <a:r>
              <a:rPr lang="fr-FR" dirty="0"/>
              <a:t>:</a:t>
            </a:r>
            <a:r>
              <a:rPr lang="fr-FR" dirty="0" smtClean="0"/>
              <a:t> loi organique 10/013 du 28 juillet 2010 portant organisation et fonctionnement de la commission électorale nationale indépendante</a:t>
            </a:r>
            <a:endParaRPr lang="fr-FR" dirty="0"/>
          </a:p>
        </p:txBody>
      </p:sp>
      <p:pic>
        <p:nvPicPr>
          <p:cNvPr id="4" name="Image 3"/>
          <p:cNvPicPr>
            <a:picLocks noChangeAspect="1"/>
          </p:cNvPicPr>
          <p:nvPr/>
        </p:nvPicPr>
        <p:blipFill>
          <a:blip r:embed="rId2"/>
          <a:stretch>
            <a:fillRect/>
          </a:stretch>
        </p:blipFill>
        <p:spPr>
          <a:xfrm>
            <a:off x="396049" y="2559419"/>
            <a:ext cx="8298251" cy="1462527"/>
          </a:xfrm>
          <a:prstGeom prst="rect">
            <a:avLst/>
          </a:prstGeom>
        </p:spPr>
      </p:pic>
    </p:spTree>
    <p:extLst>
      <p:ext uri="{BB962C8B-B14F-4D97-AF65-F5344CB8AC3E}">
        <p14:creationId xmlns:p14="http://schemas.microsoft.com/office/powerpoint/2010/main" val="11766058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Financement</a:t>
            </a:r>
            <a:endParaRPr lang="fr-FR" dirty="0"/>
          </a:p>
        </p:txBody>
      </p:sp>
      <p:sp>
        <p:nvSpPr>
          <p:cNvPr id="3" name="Espace réservé du contenu 2"/>
          <p:cNvSpPr>
            <a:spLocks noGrp="1"/>
          </p:cNvSpPr>
          <p:nvPr>
            <p:ph idx="1"/>
          </p:nvPr>
        </p:nvSpPr>
        <p:spPr/>
        <p:txBody>
          <a:bodyPr/>
          <a:lstStyle/>
          <a:p>
            <a:r>
              <a:rPr lang="fr-FR" dirty="0"/>
              <a:t>Financement </a:t>
            </a:r>
            <a:endParaRPr lang="fr-FR" dirty="0" smtClean="0"/>
          </a:p>
          <a:p>
            <a:pPr lvl="1"/>
            <a:r>
              <a:rPr lang="fr-FR" dirty="0" smtClean="0"/>
              <a:t>pas d’argent </a:t>
            </a:r>
            <a:r>
              <a:rPr lang="fr-FR" dirty="0"/>
              <a:t>étranger ; </a:t>
            </a:r>
            <a:endParaRPr lang="fr-FR" dirty="0" smtClean="0"/>
          </a:p>
          <a:p>
            <a:pPr lvl="1"/>
            <a:r>
              <a:rPr lang="fr-FR" dirty="0" smtClean="0"/>
              <a:t>pas </a:t>
            </a:r>
            <a:r>
              <a:rPr lang="fr-FR" dirty="0"/>
              <a:t>particuliers ; </a:t>
            </a:r>
            <a:endParaRPr lang="fr-FR" dirty="0" smtClean="0"/>
          </a:p>
          <a:p>
            <a:pPr lvl="1"/>
            <a:r>
              <a:rPr lang="fr-FR" dirty="0" smtClean="0"/>
              <a:t>fonds </a:t>
            </a:r>
            <a:r>
              <a:rPr lang="fr-FR" dirty="0"/>
              <a:t>publics : droit montant /1.000 électeurs : 50% au début à égalité entre les listes et 50% restant pendant ; </a:t>
            </a:r>
            <a:endParaRPr lang="fr-FR" dirty="0" smtClean="0"/>
          </a:p>
          <a:p>
            <a:pPr lvl="1"/>
            <a:r>
              <a:rPr lang="fr-FR" dirty="0" smtClean="0"/>
              <a:t>chaque </a:t>
            </a:r>
            <a:r>
              <a:rPr lang="fr-FR" dirty="0"/>
              <a:t>liste qui n’obtient pas 3% des voix doit restituer la moitié des la subvention</a:t>
            </a:r>
          </a:p>
          <a:p>
            <a:endParaRPr lang="fr-FR" dirty="0"/>
          </a:p>
        </p:txBody>
      </p:sp>
    </p:spTree>
    <p:extLst>
      <p:ext uri="{BB962C8B-B14F-4D97-AF65-F5344CB8AC3E}">
        <p14:creationId xmlns:p14="http://schemas.microsoft.com/office/powerpoint/2010/main" val="51365712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Bureau de vote</a:t>
            </a:r>
            <a:endParaRPr lang="fr-FR" dirty="0"/>
          </a:p>
        </p:txBody>
      </p:sp>
      <p:sp>
        <p:nvSpPr>
          <p:cNvPr id="3" name="Espace réservé du contenu 2"/>
          <p:cNvSpPr>
            <a:spLocks noGrp="1"/>
          </p:cNvSpPr>
          <p:nvPr>
            <p:ph idx="1"/>
          </p:nvPr>
        </p:nvSpPr>
        <p:spPr/>
        <p:txBody>
          <a:bodyPr/>
          <a:lstStyle/>
          <a:p>
            <a:r>
              <a:rPr lang="fr-FR" dirty="0"/>
              <a:t>a.56 : président du bureau doit arrêter la liste des électeurs qui ont voté. </a:t>
            </a:r>
            <a:endParaRPr lang="fr-FR" dirty="0" smtClean="0"/>
          </a:p>
          <a:p>
            <a:r>
              <a:rPr lang="fr-FR" dirty="0" smtClean="0"/>
              <a:t>Les </a:t>
            </a:r>
            <a:r>
              <a:rPr lang="fr-FR" dirty="0"/>
              <a:t>membres du bureau de vote tranchent tous les litiges qui apparaissent au moment du vote et en font acte dans le PV des élections</a:t>
            </a:r>
          </a:p>
          <a:p>
            <a:endParaRPr lang="fr-FR" dirty="0"/>
          </a:p>
        </p:txBody>
      </p:sp>
    </p:spTree>
    <p:extLst>
      <p:ext uri="{BB962C8B-B14F-4D97-AF65-F5344CB8AC3E}">
        <p14:creationId xmlns:p14="http://schemas.microsoft.com/office/powerpoint/2010/main" val="355678473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Dépouillement</a:t>
            </a:r>
            <a:endParaRPr lang="fr-FR" dirty="0"/>
          </a:p>
        </p:txBody>
      </p:sp>
      <p:sp>
        <p:nvSpPr>
          <p:cNvPr id="3" name="Espace réservé du contenu 2"/>
          <p:cNvSpPr>
            <a:spLocks noGrp="1"/>
          </p:cNvSpPr>
          <p:nvPr>
            <p:ph idx="1"/>
          </p:nvPr>
        </p:nvSpPr>
        <p:spPr/>
        <p:txBody>
          <a:bodyPr>
            <a:normAutofit/>
          </a:bodyPr>
          <a:lstStyle/>
          <a:p>
            <a:r>
              <a:rPr lang="fr-FR" dirty="0"/>
              <a:t>dépouillement sur le lieu du vote, </a:t>
            </a:r>
            <a:endParaRPr lang="fr-FR" dirty="0" smtClean="0"/>
          </a:p>
          <a:p>
            <a:r>
              <a:rPr lang="fr-FR" dirty="0" smtClean="0"/>
              <a:t>décompte</a:t>
            </a:r>
            <a:r>
              <a:rPr lang="fr-FR" dirty="0"/>
              <a:t>, </a:t>
            </a:r>
            <a:endParaRPr lang="fr-FR" dirty="0" smtClean="0"/>
          </a:p>
          <a:p>
            <a:r>
              <a:rPr lang="fr-FR" dirty="0" smtClean="0"/>
              <a:t>si </a:t>
            </a:r>
            <a:r>
              <a:rPr lang="fr-FR" dirty="0"/>
              <a:t>nombre différent signatures, </a:t>
            </a:r>
            <a:endParaRPr lang="fr-FR" dirty="0" smtClean="0"/>
          </a:p>
          <a:p>
            <a:r>
              <a:rPr lang="fr-FR" dirty="0" smtClean="0"/>
              <a:t>recomptage</a:t>
            </a:r>
            <a:r>
              <a:rPr lang="fr-FR" dirty="0"/>
              <a:t>, dépouillement des voix </a:t>
            </a:r>
            <a:r>
              <a:rPr lang="fr-FR" dirty="0" smtClean="0"/>
              <a:t>sur </a:t>
            </a:r>
            <a:r>
              <a:rPr lang="fr-FR" dirty="0"/>
              <a:t>une table, </a:t>
            </a:r>
            <a:endParaRPr lang="fr-FR" dirty="0" smtClean="0"/>
          </a:p>
          <a:p>
            <a:r>
              <a:rPr lang="fr-FR" dirty="0" smtClean="0"/>
              <a:t>feuille </a:t>
            </a:r>
            <a:r>
              <a:rPr lang="fr-FR" dirty="0"/>
              <a:t>donnée pliée à un autre qui la lit à haute voix ; </a:t>
            </a:r>
            <a:endParaRPr lang="fr-FR" dirty="0" smtClean="0"/>
          </a:p>
          <a:p>
            <a:r>
              <a:rPr lang="fr-FR" dirty="0" smtClean="0"/>
              <a:t>deux </a:t>
            </a:r>
            <a:r>
              <a:rPr lang="fr-FR" dirty="0"/>
              <a:t>enregistrent le nombre de </a:t>
            </a:r>
            <a:r>
              <a:rPr lang="fr-FR" dirty="0" smtClean="0"/>
              <a:t>voix </a:t>
            </a:r>
            <a:r>
              <a:rPr lang="fr-FR" dirty="0"/>
              <a:t>sur les feuilles établies à cet effet.</a:t>
            </a:r>
          </a:p>
          <a:p>
            <a:endParaRPr lang="fr-FR" dirty="0"/>
          </a:p>
        </p:txBody>
      </p:sp>
    </p:spTree>
    <p:extLst>
      <p:ext uri="{BB962C8B-B14F-4D97-AF65-F5344CB8AC3E}">
        <p14:creationId xmlns:p14="http://schemas.microsoft.com/office/powerpoint/2010/main" val="425315347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Bulletins nuls</a:t>
            </a:r>
            <a:endParaRPr lang="fr-FR" dirty="0"/>
          </a:p>
        </p:txBody>
      </p:sp>
      <p:sp>
        <p:nvSpPr>
          <p:cNvPr id="3" name="Espace réservé du contenu 2"/>
          <p:cNvSpPr>
            <a:spLocks noGrp="1"/>
          </p:cNvSpPr>
          <p:nvPr>
            <p:ph idx="1"/>
          </p:nvPr>
        </p:nvSpPr>
        <p:spPr/>
        <p:txBody>
          <a:bodyPr/>
          <a:lstStyle/>
          <a:p>
            <a:r>
              <a:rPr lang="fr-FR" dirty="0" smtClean="0"/>
              <a:t>Nul:</a:t>
            </a:r>
          </a:p>
          <a:p>
            <a:endParaRPr lang="fr-FR" dirty="0" smtClean="0"/>
          </a:p>
          <a:p>
            <a:r>
              <a:rPr lang="fr-FR" dirty="0" smtClean="0"/>
              <a:t> </a:t>
            </a:r>
            <a:r>
              <a:rPr lang="fr-FR" dirty="0"/>
              <a:t>tout bulletin différent, </a:t>
            </a:r>
            <a:endParaRPr lang="fr-FR" dirty="0" smtClean="0"/>
          </a:p>
          <a:p>
            <a:endParaRPr lang="fr-FR" dirty="0" smtClean="0"/>
          </a:p>
          <a:p>
            <a:r>
              <a:rPr lang="fr-FR" dirty="0" smtClean="0"/>
              <a:t>Avec signe </a:t>
            </a:r>
            <a:r>
              <a:rPr lang="fr-FR" dirty="0"/>
              <a:t>distinctif, rature ou autre</a:t>
            </a:r>
          </a:p>
          <a:p>
            <a:endParaRPr lang="fr-FR" dirty="0"/>
          </a:p>
        </p:txBody>
      </p:sp>
    </p:spTree>
    <p:extLst>
      <p:ext uri="{BB962C8B-B14F-4D97-AF65-F5344CB8AC3E}">
        <p14:creationId xmlns:p14="http://schemas.microsoft.com/office/powerpoint/2010/main" val="5033748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Centralisation des données</a:t>
            </a:r>
            <a:endParaRPr lang="fr-FR" dirty="0"/>
          </a:p>
        </p:txBody>
      </p:sp>
      <p:sp>
        <p:nvSpPr>
          <p:cNvPr id="3" name="Espace réservé du contenu 2"/>
          <p:cNvSpPr>
            <a:spLocks noGrp="1"/>
          </p:cNvSpPr>
          <p:nvPr>
            <p:ph idx="1"/>
          </p:nvPr>
        </p:nvSpPr>
        <p:spPr/>
        <p:txBody>
          <a:bodyPr/>
          <a:lstStyle/>
          <a:p>
            <a:r>
              <a:rPr lang="fr-FR" dirty="0"/>
              <a:t>Un jour avant élections, ISCE désigne un bureau central pour chaque circonscription. Bureau central procède à la collecte et résultats sont immédiatement publiés sur site ISCE</a:t>
            </a:r>
          </a:p>
          <a:p>
            <a:endParaRPr lang="fr-FR" dirty="0"/>
          </a:p>
        </p:txBody>
      </p:sp>
    </p:spTree>
    <p:extLst>
      <p:ext uri="{BB962C8B-B14F-4D97-AF65-F5344CB8AC3E}">
        <p14:creationId xmlns:p14="http://schemas.microsoft.com/office/powerpoint/2010/main" val="255824005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Recours </a:t>
            </a:r>
            <a:endParaRPr lang="fr-FR" dirty="0"/>
          </a:p>
        </p:txBody>
      </p:sp>
      <p:sp>
        <p:nvSpPr>
          <p:cNvPr id="3" name="Espace réservé du contenu 2"/>
          <p:cNvSpPr>
            <a:spLocks noGrp="1"/>
          </p:cNvSpPr>
          <p:nvPr>
            <p:ph idx="1"/>
          </p:nvPr>
        </p:nvSpPr>
        <p:spPr/>
        <p:txBody>
          <a:bodyPr/>
          <a:lstStyle/>
          <a:p>
            <a:r>
              <a:rPr lang="fr-FR" dirty="0"/>
              <a:t>Possible attaquer en annulation tribunal administratif 48 heures de la proclamation, Instance centrale de ISCE déclare résultats définitifs après tous les recours</a:t>
            </a:r>
          </a:p>
          <a:p>
            <a:endParaRPr lang="fr-FR" dirty="0"/>
          </a:p>
        </p:txBody>
      </p:sp>
    </p:spTree>
    <p:extLst>
      <p:ext uri="{BB962C8B-B14F-4D97-AF65-F5344CB8AC3E}">
        <p14:creationId xmlns:p14="http://schemas.microsoft.com/office/powerpoint/2010/main" val="296374958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Délits électoraux : </a:t>
            </a:r>
          </a:p>
        </p:txBody>
      </p:sp>
      <p:sp>
        <p:nvSpPr>
          <p:cNvPr id="3" name="Espace réservé du contenu 2"/>
          <p:cNvSpPr>
            <a:spLocks noGrp="1"/>
          </p:cNvSpPr>
          <p:nvPr>
            <p:ph idx="1"/>
          </p:nvPr>
        </p:nvSpPr>
        <p:spPr/>
        <p:txBody>
          <a:bodyPr/>
          <a:lstStyle/>
          <a:p>
            <a:r>
              <a:rPr lang="fr-FR" dirty="0" smtClean="0"/>
              <a:t>Se présenter </a:t>
            </a:r>
            <a:r>
              <a:rPr lang="fr-FR" dirty="0"/>
              <a:t>pour une autre personne, </a:t>
            </a:r>
            <a:endParaRPr lang="fr-FR" dirty="0" smtClean="0"/>
          </a:p>
          <a:p>
            <a:endParaRPr lang="fr-FR" dirty="0" smtClean="0"/>
          </a:p>
          <a:p>
            <a:r>
              <a:rPr lang="fr-FR" dirty="0" smtClean="0"/>
              <a:t>Se présenter en </a:t>
            </a:r>
            <a:r>
              <a:rPr lang="fr-FR" dirty="0"/>
              <a:t>plusieurs bureaux </a:t>
            </a:r>
            <a:r>
              <a:rPr lang="fr-FR" dirty="0" smtClean="0"/>
              <a:t>de vote</a:t>
            </a:r>
            <a:r>
              <a:rPr lang="fr-FR" dirty="0"/>
              <a:t>, </a:t>
            </a:r>
          </a:p>
          <a:p>
            <a:endParaRPr lang="fr-FR" dirty="0"/>
          </a:p>
        </p:txBody>
      </p:sp>
    </p:spTree>
    <p:extLst>
      <p:ext uri="{BB962C8B-B14F-4D97-AF65-F5344CB8AC3E}">
        <p14:creationId xmlns:p14="http://schemas.microsoft.com/office/powerpoint/2010/main" val="348282501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Répartition des sièges</a:t>
            </a:r>
            <a:endParaRPr lang="fr-FR" dirty="0"/>
          </a:p>
        </p:txBody>
      </p:sp>
      <p:sp>
        <p:nvSpPr>
          <p:cNvPr id="3" name="Espace réservé du contenu 2"/>
          <p:cNvSpPr>
            <a:spLocks noGrp="1"/>
          </p:cNvSpPr>
          <p:nvPr>
            <p:ph idx="1"/>
          </p:nvPr>
        </p:nvSpPr>
        <p:spPr/>
        <p:txBody>
          <a:bodyPr/>
          <a:lstStyle/>
          <a:p>
            <a:r>
              <a:rPr lang="fr-FR" dirty="0" smtClean="0"/>
              <a:t>Principe proportionnel </a:t>
            </a:r>
          </a:p>
          <a:p>
            <a:r>
              <a:rPr lang="fr-FR" dirty="0" smtClean="0"/>
              <a:t>Non pas majoritaire comme en Angleterre ou aux Etats-Unis</a:t>
            </a:r>
          </a:p>
          <a:p>
            <a:r>
              <a:rPr lang="fr-FR" dirty="0" smtClean="0"/>
              <a:t>Ni majoritaire à deux tours comme en France</a:t>
            </a:r>
            <a:endParaRPr lang="fr-FR" dirty="0"/>
          </a:p>
        </p:txBody>
      </p:sp>
    </p:spTree>
    <p:extLst>
      <p:ext uri="{BB962C8B-B14F-4D97-AF65-F5344CB8AC3E}">
        <p14:creationId xmlns:p14="http://schemas.microsoft.com/office/powerpoint/2010/main" val="400945592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re 1"/>
          <p:cNvSpPr>
            <a:spLocks noGrp="1"/>
          </p:cNvSpPr>
          <p:nvPr>
            <p:ph type="title"/>
          </p:nvPr>
        </p:nvSpPr>
        <p:spPr/>
        <p:txBody>
          <a:bodyPr/>
          <a:lstStyle/>
          <a:p>
            <a:pPr eaLnBrk="1" hangingPunct="1"/>
            <a:r>
              <a:rPr lang="fr-FR">
                <a:latin typeface="Calisto MT" charset="0"/>
              </a:rPr>
              <a:t>Principe proportionnel</a:t>
            </a:r>
          </a:p>
        </p:txBody>
      </p:sp>
      <p:sp>
        <p:nvSpPr>
          <p:cNvPr id="32770" name="Espace réservé du contenu 2"/>
          <p:cNvSpPr>
            <a:spLocks noGrp="1"/>
          </p:cNvSpPr>
          <p:nvPr>
            <p:ph idx="1"/>
          </p:nvPr>
        </p:nvSpPr>
        <p:spPr/>
        <p:txBody>
          <a:bodyPr/>
          <a:lstStyle/>
          <a:p>
            <a:pPr eaLnBrk="1" hangingPunct="1"/>
            <a:r>
              <a:rPr lang="fr-FR" dirty="0">
                <a:latin typeface="Calisto MT" charset="0"/>
              </a:rPr>
              <a:t>Dans chaque circonscription, les sièges sont distribués proportionnellement aux </a:t>
            </a:r>
            <a:r>
              <a:rPr lang="fr-FR" dirty="0" smtClean="0">
                <a:latin typeface="Calisto MT" charset="0"/>
              </a:rPr>
              <a:t>voix </a:t>
            </a:r>
            <a:r>
              <a:rPr lang="fr-FR" dirty="0">
                <a:latin typeface="Calisto MT" charset="0"/>
              </a:rPr>
              <a:t>obtenues.</a:t>
            </a:r>
          </a:p>
          <a:p>
            <a:pPr marL="342900" lvl="1" indent="-342900" eaLnBrk="1" hangingPunct="1">
              <a:spcBef>
                <a:spcPts val="2000"/>
              </a:spcBef>
              <a:buClr>
                <a:srgbClr val="404040"/>
              </a:buClr>
            </a:pPr>
            <a:r>
              <a:rPr lang="fr-FR" dirty="0">
                <a:latin typeface="Calisto MT" charset="0"/>
              </a:rPr>
              <a:t>Parfois, proportionnelle intégrale (sur l</a:t>
            </a:r>
            <a:r>
              <a:rPr lang="ja-JP" altLang="fr-FR" dirty="0">
                <a:latin typeface="Calisto MT" charset="0"/>
              </a:rPr>
              <a:t>’</a:t>
            </a:r>
            <a:r>
              <a:rPr lang="fr-FR" altLang="ja-JP" dirty="0">
                <a:latin typeface="Calisto MT" charset="0"/>
              </a:rPr>
              <a:t>ensemble du territoire: Pays-Bas, Israël, Paraguay)</a:t>
            </a:r>
          </a:p>
          <a:p>
            <a:pPr eaLnBrk="1" hangingPunct="1"/>
            <a:r>
              <a:rPr lang="fr-FR" dirty="0">
                <a:latin typeface="Calisto MT" charset="0"/>
              </a:rPr>
              <a:t>Simple en principe mais on ne divise pas des élus!</a:t>
            </a:r>
          </a:p>
          <a:p>
            <a:pPr eaLnBrk="1" hangingPunct="1"/>
            <a:endParaRPr lang="fr-FR" dirty="0">
              <a:latin typeface="Calisto MT" charset="0"/>
            </a:endParaRPr>
          </a:p>
        </p:txBody>
      </p:sp>
      <p:sp>
        <p:nvSpPr>
          <p:cNvPr id="4" name="Espace réservé du pied de page 3"/>
          <p:cNvSpPr>
            <a:spLocks noGrp="1"/>
          </p:cNvSpPr>
          <p:nvPr>
            <p:ph type="ftr" sz="quarter" idx="11"/>
          </p:nvPr>
        </p:nvSpPr>
        <p:spPr/>
        <p:txBody>
          <a:bodyPr rtlCol="0"/>
          <a:lstStyle/>
          <a:p>
            <a:pPr defTabSz="914400" fontAlgn="auto">
              <a:spcBef>
                <a:spcPts val="0"/>
              </a:spcBef>
              <a:spcAft>
                <a:spcPts val="0"/>
              </a:spcAft>
              <a:defRPr/>
            </a:pPr>
            <a:r>
              <a:rPr lang="fr-FR">
                <a:solidFill>
                  <a:schemeClr val="bg2">
                    <a:lumMod val="60000"/>
                    <a:lumOff val="40000"/>
                  </a:schemeClr>
                </a:solidFill>
                <a:latin typeface="Brush Script MT" pitchFamily="66" charset="0"/>
                <a:ea typeface="+mn-ea"/>
                <a:cs typeface="+mn-cs"/>
              </a:rPr>
              <a:t>pverjans@ulg.ac.be</a:t>
            </a:r>
          </a:p>
        </p:txBody>
      </p:sp>
    </p:spTree>
    <p:extLst>
      <p:ext uri="{BB962C8B-B14F-4D97-AF65-F5344CB8AC3E}">
        <p14:creationId xmlns:p14="http://schemas.microsoft.com/office/powerpoint/2010/main" val="224191699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re 1"/>
          <p:cNvSpPr>
            <a:spLocks noGrp="1"/>
          </p:cNvSpPr>
          <p:nvPr>
            <p:ph type="title"/>
          </p:nvPr>
        </p:nvSpPr>
        <p:spPr/>
        <p:txBody>
          <a:bodyPr/>
          <a:lstStyle/>
          <a:p>
            <a:pPr eaLnBrk="1" hangingPunct="1"/>
            <a:r>
              <a:rPr lang="fr-FR">
                <a:latin typeface="Calisto MT" charset="0"/>
              </a:rPr>
              <a:t>Quotient électoral: </a:t>
            </a:r>
          </a:p>
        </p:txBody>
      </p:sp>
      <p:sp>
        <p:nvSpPr>
          <p:cNvPr id="33794" name="Espace réservé du contenu 2"/>
          <p:cNvSpPr>
            <a:spLocks noGrp="1"/>
          </p:cNvSpPr>
          <p:nvPr>
            <p:ph idx="1"/>
          </p:nvPr>
        </p:nvSpPr>
        <p:spPr>
          <a:xfrm>
            <a:off x="900113" y="2133599"/>
            <a:ext cx="7345362" cy="3562557"/>
          </a:xfrm>
        </p:spPr>
        <p:txBody>
          <a:bodyPr>
            <a:normAutofit/>
          </a:bodyPr>
          <a:lstStyle/>
          <a:p>
            <a:pPr eaLnBrk="1" hangingPunct="1"/>
            <a:r>
              <a:rPr lang="fr-FR" dirty="0">
                <a:latin typeface="Calisto MT" charset="0"/>
              </a:rPr>
              <a:t>On divise les suffrages exprimés par le nombre de sièges à pourvoir</a:t>
            </a:r>
            <a:r>
              <a:rPr lang="fr-FR" dirty="0" smtClean="0">
                <a:latin typeface="Calisto MT" charset="0"/>
              </a:rPr>
              <a:t>.</a:t>
            </a:r>
          </a:p>
          <a:p>
            <a:pPr eaLnBrk="1" hangingPunct="1"/>
            <a:r>
              <a:rPr lang="fr-FR" dirty="0" smtClean="0">
                <a:latin typeface="Calisto MT" charset="0"/>
              </a:rPr>
              <a:t>Deux systèmes: le plus fort reste (tunisien</a:t>
            </a:r>
            <a:r>
              <a:rPr lang="fr-FR" dirty="0">
                <a:latin typeface="Calisto MT" charset="0"/>
              </a:rPr>
              <a:t> </a:t>
            </a:r>
            <a:r>
              <a:rPr lang="fr-FR" dirty="0" smtClean="0">
                <a:latin typeface="Calisto MT" charset="0"/>
              </a:rPr>
              <a:t>pour la Constituante) ou plus forte moyenne</a:t>
            </a:r>
            <a:endParaRPr lang="fr-FR" dirty="0">
              <a:latin typeface="Calisto MT" charset="0"/>
            </a:endParaRPr>
          </a:p>
        </p:txBody>
      </p:sp>
      <p:sp>
        <p:nvSpPr>
          <p:cNvPr id="4" name="Espace réservé du pied de page 3"/>
          <p:cNvSpPr>
            <a:spLocks noGrp="1"/>
          </p:cNvSpPr>
          <p:nvPr>
            <p:ph type="ftr" sz="quarter" idx="11"/>
          </p:nvPr>
        </p:nvSpPr>
        <p:spPr/>
        <p:txBody>
          <a:bodyPr rtlCol="0"/>
          <a:lstStyle/>
          <a:p>
            <a:pPr defTabSz="914400" fontAlgn="auto">
              <a:spcBef>
                <a:spcPts val="0"/>
              </a:spcBef>
              <a:spcAft>
                <a:spcPts val="0"/>
              </a:spcAft>
              <a:defRPr/>
            </a:pPr>
            <a:r>
              <a:rPr lang="fr-FR">
                <a:solidFill>
                  <a:schemeClr val="bg2">
                    <a:lumMod val="60000"/>
                    <a:lumOff val="40000"/>
                  </a:schemeClr>
                </a:solidFill>
                <a:latin typeface="Brush Script MT" pitchFamily="66" charset="0"/>
                <a:ea typeface="+mn-ea"/>
                <a:cs typeface="+mn-cs"/>
              </a:rPr>
              <a:t>pverjans@ulg.ac.be</a:t>
            </a:r>
          </a:p>
        </p:txBody>
      </p:sp>
    </p:spTree>
    <p:extLst>
      <p:ext uri="{BB962C8B-B14F-4D97-AF65-F5344CB8AC3E}">
        <p14:creationId xmlns:p14="http://schemas.microsoft.com/office/powerpoint/2010/main" val="1789124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Composition de la CENI</a:t>
            </a:r>
            <a:endParaRPr lang="fr-FR" dirty="0"/>
          </a:p>
        </p:txBody>
      </p:sp>
      <p:sp>
        <p:nvSpPr>
          <p:cNvPr id="3" name="Espace réservé du contenu 2"/>
          <p:cNvSpPr>
            <a:spLocks noGrp="1"/>
          </p:cNvSpPr>
          <p:nvPr>
            <p:ph idx="1"/>
          </p:nvPr>
        </p:nvSpPr>
        <p:spPr/>
        <p:txBody>
          <a:bodyPr/>
          <a:lstStyle/>
          <a:p>
            <a:r>
              <a:rPr lang="fr-FR" dirty="0" smtClean="0"/>
              <a:t>7 membres dont 4 issus de la majorité et 3 de l’opposition à l’assemblée nationale</a:t>
            </a:r>
          </a:p>
          <a:p>
            <a:r>
              <a:rPr lang="fr-FR" dirty="0" smtClean="0"/>
              <a:t>« personnalités indépendantes reconnues pour leur compétence, intégrité morale, probité et </a:t>
            </a:r>
            <a:r>
              <a:rPr lang="fr-FR" smtClean="0"/>
              <a:t>honnêteté intellectuelle »</a:t>
            </a:r>
            <a:endParaRPr lang="fr-FR" dirty="0"/>
          </a:p>
        </p:txBody>
      </p:sp>
    </p:spTree>
    <p:extLst>
      <p:ext uri="{BB962C8B-B14F-4D97-AF65-F5344CB8AC3E}">
        <p14:creationId xmlns:p14="http://schemas.microsoft.com/office/powerpoint/2010/main" val="28803437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293688" y="274638"/>
            <a:ext cx="8640762" cy="1143000"/>
          </a:xfrm>
        </p:spPr>
        <p:txBody>
          <a:bodyPr>
            <a:normAutofit/>
          </a:bodyPr>
          <a:lstStyle/>
          <a:p>
            <a:pPr eaLnBrk="1" hangingPunct="1">
              <a:defRPr/>
            </a:pPr>
            <a:r>
              <a:rPr lang="nl-BE" sz="3200" b="1" dirty="0">
                <a:effectLst>
                  <a:outerShdw blurRad="38100" dist="38100" dir="2700000" algn="tl">
                    <a:srgbClr val="DDDDDD"/>
                  </a:outerShdw>
                </a:effectLst>
                <a:latin typeface="Gill Sans MT" charset="0"/>
              </a:rPr>
              <a:t>Le plus fort reste</a:t>
            </a:r>
            <a:r>
              <a:rPr lang="nl-BE" sz="3200" dirty="0">
                <a:effectLst>
                  <a:outerShdw blurRad="38100" dist="38100" dir="2700000" algn="tl">
                    <a:srgbClr val="DDDDDD"/>
                  </a:outerShdw>
                </a:effectLst>
                <a:latin typeface="Gill Sans MT" charset="0"/>
              </a:rPr>
              <a:t>: exemple</a:t>
            </a:r>
            <a:br>
              <a:rPr lang="nl-BE" sz="3200" dirty="0">
                <a:effectLst>
                  <a:outerShdw blurRad="38100" dist="38100" dir="2700000" algn="tl">
                    <a:srgbClr val="DDDDDD"/>
                  </a:outerShdw>
                </a:effectLst>
                <a:latin typeface="Gill Sans MT" charset="0"/>
              </a:rPr>
            </a:br>
            <a:r>
              <a:rPr lang="nl-BE" sz="3200" dirty="0" smtClean="0">
                <a:effectLst>
                  <a:outerShdw blurRad="38100" dist="38100" dir="2700000" algn="tl">
                    <a:srgbClr val="DDDDDD"/>
                  </a:outerShdw>
                </a:effectLst>
                <a:latin typeface="Gill Sans MT" charset="0"/>
              </a:rPr>
              <a:t>5 </a:t>
            </a:r>
            <a:r>
              <a:rPr lang="nl-BE" sz="3200" dirty="0">
                <a:effectLst>
                  <a:outerShdw blurRad="38100" dist="38100" dir="2700000" algn="tl">
                    <a:srgbClr val="DDDDDD"/>
                  </a:outerShdw>
                </a:effectLst>
                <a:latin typeface="Gill Sans MT" charset="0"/>
              </a:rPr>
              <a:t>sièges</a:t>
            </a:r>
            <a:endParaRPr lang="fr-FR" sz="3200" dirty="0">
              <a:effectLst>
                <a:outerShdw blurRad="38100" dist="38100" dir="2700000" algn="tl">
                  <a:srgbClr val="DDDDDD"/>
                </a:outerShdw>
              </a:effectLst>
              <a:latin typeface="Gill Sans MT" charset="0"/>
            </a:endParaRPr>
          </a:p>
        </p:txBody>
      </p:sp>
      <p:sp>
        <p:nvSpPr>
          <p:cNvPr id="2" name="Espace réservé du pied de page 1"/>
          <p:cNvSpPr>
            <a:spLocks noGrp="1"/>
          </p:cNvSpPr>
          <p:nvPr>
            <p:ph type="ftr" sz="quarter" idx="11"/>
          </p:nvPr>
        </p:nvSpPr>
        <p:spPr/>
        <p:txBody>
          <a:bodyPr rtlCol="0"/>
          <a:lstStyle/>
          <a:p>
            <a:pPr defTabSz="914400" fontAlgn="auto">
              <a:spcBef>
                <a:spcPts val="0"/>
              </a:spcBef>
              <a:spcAft>
                <a:spcPts val="0"/>
              </a:spcAft>
              <a:defRPr/>
            </a:pPr>
            <a:r>
              <a:rPr lang="fr-FR">
                <a:solidFill>
                  <a:schemeClr val="bg2">
                    <a:lumMod val="60000"/>
                    <a:lumOff val="40000"/>
                  </a:schemeClr>
                </a:solidFill>
                <a:latin typeface="Brush Script MT" pitchFamily="66" charset="0"/>
                <a:ea typeface="+mn-ea"/>
                <a:cs typeface="+mn-cs"/>
              </a:rPr>
              <a:t>pverjans@ulg.ac.be</a:t>
            </a:r>
          </a:p>
        </p:txBody>
      </p:sp>
      <p:sp>
        <p:nvSpPr>
          <p:cNvPr id="34818" name="ZoneTexte 3"/>
          <p:cNvSpPr txBox="1">
            <a:spLocks noChangeArrowheads="1"/>
          </p:cNvSpPr>
          <p:nvPr/>
        </p:nvSpPr>
        <p:spPr bwMode="auto">
          <a:xfrm>
            <a:off x="293688" y="2995613"/>
            <a:ext cx="80041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dirty="0">
                <a:latin typeface="Calisto MT" charset="0"/>
              </a:rPr>
              <a:t>Total des voix émises valablement: 75.000 </a:t>
            </a:r>
          </a:p>
          <a:p>
            <a:pPr eaLnBrk="1" hangingPunct="1"/>
            <a:r>
              <a:rPr lang="fr-FR" dirty="0">
                <a:latin typeface="Calisto MT" charset="0"/>
              </a:rPr>
              <a:t>Si on divise 75.000 par 5, on obtient  15.000</a:t>
            </a:r>
          </a:p>
          <a:p>
            <a:pPr eaLnBrk="1" hangingPunct="1"/>
            <a:r>
              <a:rPr lang="fr-FR" dirty="0">
                <a:latin typeface="Calisto MT" charset="0"/>
              </a:rPr>
              <a:t>Nous avons deux listes qui dépassent ce chiffre et qui ont,</a:t>
            </a:r>
          </a:p>
          <a:p>
            <a:pPr eaLnBrk="1" hangingPunct="1"/>
            <a:r>
              <a:rPr lang="fr-FR" dirty="0">
                <a:latin typeface="Calisto MT" charset="0"/>
              </a:rPr>
              <a:t> l’une 2 (A) et l’autre un siège (B) </a:t>
            </a:r>
          </a:p>
          <a:p>
            <a:pPr eaLnBrk="1" hangingPunct="1"/>
            <a:r>
              <a:rPr lang="fr-FR" dirty="0">
                <a:latin typeface="Calisto MT" charset="0"/>
              </a:rPr>
              <a:t>Il nous reste donc </a:t>
            </a:r>
            <a:r>
              <a:rPr lang="fr-FR" dirty="0" smtClean="0">
                <a:latin typeface="Calisto MT" charset="0"/>
              </a:rPr>
              <a:t>deux sièges </a:t>
            </a:r>
            <a:r>
              <a:rPr lang="fr-FR" dirty="0">
                <a:latin typeface="Calisto MT" charset="0"/>
              </a:rPr>
              <a:t>à pourvoir.</a:t>
            </a:r>
          </a:p>
          <a:p>
            <a:pPr eaLnBrk="1" hangingPunct="1"/>
            <a:r>
              <a:rPr lang="fr-FR" dirty="0">
                <a:latin typeface="Calisto MT" charset="0"/>
              </a:rPr>
              <a:t>Ce seront respectivement C (reste 12.000) et D (reste 7000) </a:t>
            </a:r>
          </a:p>
          <a:p>
            <a:pPr eaLnBrk="1" hangingPunct="1"/>
            <a:r>
              <a:rPr lang="fr-FR" dirty="0">
                <a:latin typeface="Calisto MT" charset="0"/>
              </a:rPr>
              <a:t>Puisque les restes de A (35.000-30.000=5.000) et </a:t>
            </a:r>
          </a:p>
          <a:p>
            <a:pPr eaLnBrk="1" hangingPunct="1"/>
            <a:r>
              <a:rPr lang="fr-FR" dirty="0">
                <a:latin typeface="Calisto MT" charset="0"/>
              </a:rPr>
              <a:t>de B (21.000 -15.000= 6.000) sont inférieurs.</a:t>
            </a:r>
          </a:p>
          <a:p>
            <a:pPr eaLnBrk="1" hangingPunct="1"/>
            <a:r>
              <a:rPr lang="fr-FR" dirty="0">
                <a:latin typeface="Calisto MT" charset="0"/>
              </a:rPr>
              <a:t>Donc, A a 2 sièges et B, C et D en ont 1.</a:t>
            </a:r>
          </a:p>
        </p:txBody>
      </p:sp>
      <p:graphicFrame>
        <p:nvGraphicFramePr>
          <p:cNvPr id="4" name="Tableau 3"/>
          <p:cNvGraphicFramePr>
            <a:graphicFrameLocks noGrp="1"/>
          </p:cNvGraphicFramePr>
          <p:nvPr/>
        </p:nvGraphicFramePr>
        <p:xfrm>
          <a:off x="471488" y="1885950"/>
          <a:ext cx="7978776" cy="757238"/>
        </p:xfrm>
        <a:graphic>
          <a:graphicData uri="http://schemas.openxmlformats.org/drawingml/2006/table">
            <a:tbl>
              <a:tblPr/>
              <a:tblGrid>
                <a:gridCol w="1329796"/>
                <a:gridCol w="1329796"/>
                <a:gridCol w="1329796"/>
                <a:gridCol w="1329796"/>
                <a:gridCol w="1329796"/>
                <a:gridCol w="1329796"/>
              </a:tblGrid>
              <a:tr h="378619">
                <a:tc>
                  <a:txBody>
                    <a:bodyPr/>
                    <a:lstStyle/>
                    <a:p>
                      <a:pPr algn="l" fontAlgn="b"/>
                      <a:endParaRPr lang="fr-FR" sz="2400" b="0" i="0" u="none" strike="noStrike" dirty="0">
                        <a:solidFill>
                          <a:srgbClr val="000000"/>
                        </a:solidFill>
                        <a:effectLst/>
                        <a:latin typeface="Calibri"/>
                      </a:endParaRPr>
                    </a:p>
                  </a:txBody>
                  <a:tcPr marL="12701" marR="12701" marT="12685" marB="0" anchor="b">
                    <a:lnL>
                      <a:noFill/>
                    </a:lnL>
                    <a:lnR>
                      <a:noFill/>
                    </a:lnR>
                    <a:lnT>
                      <a:noFill/>
                    </a:lnT>
                    <a:lnB>
                      <a:noFill/>
                    </a:lnB>
                  </a:tcPr>
                </a:tc>
                <a:tc>
                  <a:txBody>
                    <a:bodyPr/>
                    <a:lstStyle/>
                    <a:p>
                      <a:pPr algn="ctr" fontAlgn="b"/>
                      <a:r>
                        <a:rPr lang="fr-FR" sz="2400" b="0" i="0" u="none" strike="noStrike" dirty="0">
                          <a:solidFill>
                            <a:srgbClr val="000000"/>
                          </a:solidFill>
                          <a:effectLst/>
                          <a:latin typeface="Calibri"/>
                        </a:rPr>
                        <a:t>A</a:t>
                      </a:r>
                    </a:p>
                  </a:txBody>
                  <a:tcPr marL="12701" marR="12701" marT="12685" marB="0" anchor="b">
                    <a:lnL>
                      <a:noFill/>
                    </a:lnL>
                    <a:lnR>
                      <a:noFill/>
                    </a:lnR>
                    <a:lnT>
                      <a:noFill/>
                    </a:lnT>
                    <a:lnB>
                      <a:noFill/>
                    </a:lnB>
                  </a:tcPr>
                </a:tc>
                <a:tc>
                  <a:txBody>
                    <a:bodyPr/>
                    <a:lstStyle/>
                    <a:p>
                      <a:pPr algn="ctr" fontAlgn="b"/>
                      <a:r>
                        <a:rPr lang="fr-FR" sz="2400" b="0" i="0" u="none" strike="noStrike" dirty="0">
                          <a:solidFill>
                            <a:srgbClr val="000000"/>
                          </a:solidFill>
                          <a:effectLst/>
                          <a:latin typeface="Calibri"/>
                        </a:rPr>
                        <a:t>B</a:t>
                      </a:r>
                    </a:p>
                  </a:txBody>
                  <a:tcPr marL="12701" marR="12701" marT="12685" marB="0" anchor="b">
                    <a:lnL>
                      <a:noFill/>
                    </a:lnL>
                    <a:lnR>
                      <a:noFill/>
                    </a:lnR>
                    <a:lnT>
                      <a:noFill/>
                    </a:lnT>
                    <a:lnB>
                      <a:noFill/>
                    </a:lnB>
                  </a:tcPr>
                </a:tc>
                <a:tc>
                  <a:txBody>
                    <a:bodyPr/>
                    <a:lstStyle/>
                    <a:p>
                      <a:pPr algn="ctr" fontAlgn="b"/>
                      <a:r>
                        <a:rPr lang="fr-FR" sz="2400" b="0" i="0" u="none" strike="noStrike" dirty="0">
                          <a:solidFill>
                            <a:srgbClr val="000000"/>
                          </a:solidFill>
                          <a:effectLst/>
                          <a:latin typeface="Calibri"/>
                        </a:rPr>
                        <a:t>C</a:t>
                      </a:r>
                    </a:p>
                  </a:txBody>
                  <a:tcPr marL="12701" marR="12701" marT="12685" marB="0" anchor="b">
                    <a:lnL>
                      <a:noFill/>
                    </a:lnL>
                    <a:lnR>
                      <a:noFill/>
                    </a:lnR>
                    <a:lnT>
                      <a:noFill/>
                    </a:lnT>
                    <a:lnB>
                      <a:noFill/>
                    </a:lnB>
                  </a:tcPr>
                </a:tc>
                <a:tc>
                  <a:txBody>
                    <a:bodyPr/>
                    <a:lstStyle/>
                    <a:p>
                      <a:pPr algn="ctr" fontAlgn="b"/>
                      <a:r>
                        <a:rPr lang="fr-FR" sz="2400" b="0" i="0" u="none" strike="noStrike" dirty="0">
                          <a:solidFill>
                            <a:srgbClr val="000000"/>
                          </a:solidFill>
                          <a:effectLst/>
                          <a:latin typeface="Calibri"/>
                        </a:rPr>
                        <a:t>D</a:t>
                      </a:r>
                    </a:p>
                  </a:txBody>
                  <a:tcPr marL="12701" marR="12701" marT="12685" marB="0" anchor="b">
                    <a:lnL>
                      <a:noFill/>
                    </a:lnL>
                    <a:lnR>
                      <a:noFill/>
                    </a:lnR>
                    <a:lnT>
                      <a:noFill/>
                    </a:lnT>
                    <a:lnB>
                      <a:noFill/>
                    </a:lnB>
                  </a:tcPr>
                </a:tc>
                <a:tc>
                  <a:txBody>
                    <a:bodyPr/>
                    <a:lstStyle/>
                    <a:p>
                      <a:pPr algn="ctr" fontAlgn="b"/>
                      <a:r>
                        <a:rPr lang="fr-FR" sz="2400" b="0" i="0" u="none" strike="noStrike" dirty="0" smtClean="0">
                          <a:solidFill>
                            <a:srgbClr val="000000"/>
                          </a:solidFill>
                          <a:effectLst/>
                          <a:latin typeface="Calibri"/>
                        </a:rPr>
                        <a:t>Total</a:t>
                      </a:r>
                      <a:endParaRPr lang="fr-FR" sz="2400" b="0" i="0" u="none" strike="noStrike" dirty="0">
                        <a:solidFill>
                          <a:srgbClr val="000000"/>
                        </a:solidFill>
                        <a:effectLst/>
                        <a:latin typeface="Calibri"/>
                      </a:endParaRPr>
                    </a:p>
                  </a:txBody>
                  <a:tcPr marL="12701" marR="12701" marT="12685" marB="0" anchor="b">
                    <a:lnL>
                      <a:noFill/>
                    </a:lnL>
                    <a:lnR>
                      <a:noFill/>
                    </a:lnR>
                    <a:lnT>
                      <a:noFill/>
                    </a:lnT>
                    <a:lnB>
                      <a:noFill/>
                    </a:lnB>
                  </a:tcPr>
                </a:tc>
              </a:tr>
              <a:tr h="378619">
                <a:tc>
                  <a:txBody>
                    <a:bodyPr/>
                    <a:lstStyle/>
                    <a:p>
                      <a:pPr algn="l" fontAlgn="b"/>
                      <a:endParaRPr lang="fr-FR" sz="2400" b="0" i="0" u="none" strike="noStrike" dirty="0">
                        <a:solidFill>
                          <a:srgbClr val="000000"/>
                        </a:solidFill>
                        <a:effectLst/>
                        <a:latin typeface="Calibri"/>
                      </a:endParaRPr>
                    </a:p>
                  </a:txBody>
                  <a:tcPr marL="12701" marR="12701" marT="12685" marB="0" anchor="b">
                    <a:lnL>
                      <a:noFill/>
                    </a:lnL>
                    <a:lnR>
                      <a:noFill/>
                    </a:lnR>
                    <a:lnT>
                      <a:noFill/>
                    </a:lnT>
                    <a:lnB>
                      <a:noFill/>
                    </a:lnB>
                  </a:tcPr>
                </a:tc>
                <a:tc>
                  <a:txBody>
                    <a:bodyPr/>
                    <a:lstStyle/>
                    <a:p>
                      <a:pPr algn="r" fontAlgn="b"/>
                      <a:r>
                        <a:rPr lang="fr-FR" sz="2400" b="0" i="0" u="none" strike="noStrike" dirty="0">
                          <a:solidFill>
                            <a:srgbClr val="000000"/>
                          </a:solidFill>
                          <a:effectLst/>
                          <a:latin typeface="Calibri"/>
                        </a:rPr>
                        <a:t>35000</a:t>
                      </a:r>
                    </a:p>
                  </a:txBody>
                  <a:tcPr marL="12701" marR="12701" marT="12685" marB="0" anchor="b">
                    <a:lnL>
                      <a:noFill/>
                    </a:lnL>
                    <a:lnR>
                      <a:noFill/>
                    </a:lnR>
                    <a:lnT>
                      <a:noFill/>
                    </a:lnT>
                    <a:lnB>
                      <a:noFill/>
                    </a:lnB>
                  </a:tcPr>
                </a:tc>
                <a:tc>
                  <a:txBody>
                    <a:bodyPr/>
                    <a:lstStyle/>
                    <a:p>
                      <a:pPr algn="r" fontAlgn="b"/>
                      <a:r>
                        <a:rPr lang="fr-FR" sz="2400" b="0" i="0" u="none" strike="noStrike" dirty="0">
                          <a:solidFill>
                            <a:srgbClr val="000000"/>
                          </a:solidFill>
                          <a:effectLst/>
                          <a:latin typeface="Calibri"/>
                        </a:rPr>
                        <a:t>21000</a:t>
                      </a:r>
                    </a:p>
                  </a:txBody>
                  <a:tcPr marL="12701" marR="12701" marT="12685" marB="0" anchor="b">
                    <a:lnL>
                      <a:noFill/>
                    </a:lnL>
                    <a:lnR>
                      <a:noFill/>
                    </a:lnR>
                    <a:lnT>
                      <a:noFill/>
                    </a:lnT>
                    <a:lnB>
                      <a:noFill/>
                    </a:lnB>
                  </a:tcPr>
                </a:tc>
                <a:tc>
                  <a:txBody>
                    <a:bodyPr/>
                    <a:lstStyle/>
                    <a:p>
                      <a:pPr algn="r" fontAlgn="b"/>
                      <a:r>
                        <a:rPr lang="fr-FR" sz="2400" b="0" i="0" u="none" strike="noStrike" dirty="0">
                          <a:solidFill>
                            <a:srgbClr val="000000"/>
                          </a:solidFill>
                          <a:effectLst/>
                          <a:latin typeface="Calibri"/>
                        </a:rPr>
                        <a:t>12000</a:t>
                      </a:r>
                    </a:p>
                  </a:txBody>
                  <a:tcPr marL="12701" marR="12701" marT="12685" marB="0" anchor="b">
                    <a:lnL>
                      <a:noFill/>
                    </a:lnL>
                    <a:lnR>
                      <a:noFill/>
                    </a:lnR>
                    <a:lnT>
                      <a:noFill/>
                    </a:lnT>
                    <a:lnB>
                      <a:noFill/>
                    </a:lnB>
                  </a:tcPr>
                </a:tc>
                <a:tc>
                  <a:txBody>
                    <a:bodyPr/>
                    <a:lstStyle/>
                    <a:p>
                      <a:pPr algn="r" fontAlgn="b"/>
                      <a:r>
                        <a:rPr lang="fr-FR" sz="2400" b="0" i="0" u="none" strike="noStrike" dirty="0">
                          <a:solidFill>
                            <a:srgbClr val="000000"/>
                          </a:solidFill>
                          <a:effectLst/>
                          <a:latin typeface="Calibri"/>
                        </a:rPr>
                        <a:t>7000</a:t>
                      </a:r>
                    </a:p>
                  </a:txBody>
                  <a:tcPr marL="12701" marR="12701" marT="12685" marB="0" anchor="b">
                    <a:lnL>
                      <a:noFill/>
                    </a:lnL>
                    <a:lnR>
                      <a:noFill/>
                    </a:lnR>
                    <a:lnT>
                      <a:noFill/>
                    </a:lnT>
                    <a:lnB>
                      <a:noFill/>
                    </a:lnB>
                  </a:tcPr>
                </a:tc>
                <a:tc>
                  <a:txBody>
                    <a:bodyPr/>
                    <a:lstStyle/>
                    <a:p>
                      <a:pPr algn="r" fontAlgn="b"/>
                      <a:r>
                        <a:rPr lang="fr-FR" sz="2400" b="0" i="0" u="none" strike="noStrike" dirty="0">
                          <a:solidFill>
                            <a:srgbClr val="000000"/>
                          </a:solidFill>
                          <a:effectLst/>
                          <a:latin typeface="Calibri"/>
                        </a:rPr>
                        <a:t>75000</a:t>
                      </a:r>
                    </a:p>
                  </a:txBody>
                  <a:tcPr marL="12701" marR="12701" marT="12685" marB="0" anchor="b">
                    <a:lnL>
                      <a:noFill/>
                    </a:lnL>
                    <a:lnR>
                      <a:noFill/>
                    </a:lnR>
                    <a:lnT>
                      <a:noFill/>
                    </a:lnT>
                    <a:lnB>
                      <a:noFill/>
                    </a:lnB>
                  </a:tcPr>
                </a:tc>
              </a:tr>
            </a:tbl>
          </a:graphicData>
        </a:graphic>
      </p:graphicFrame>
    </p:spTree>
    <p:extLst>
      <p:ext uri="{BB962C8B-B14F-4D97-AF65-F5344CB8AC3E}">
        <p14:creationId xmlns:p14="http://schemas.microsoft.com/office/powerpoint/2010/main" val="1689714296"/>
      </p:ext>
    </p:extLst>
  </p:cSld>
  <p:clrMapOvr>
    <a:masterClrMapping/>
  </p:clrMapOvr>
  <p:timing>
    <p:tnLst>
      <p:par>
        <p:cTn xmlns:p14="http://schemas.microsoft.com/office/powerpoint/2010/mai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25438" y="244475"/>
            <a:ext cx="8529637" cy="1339850"/>
          </a:xfrm>
        </p:spPr>
        <p:txBody>
          <a:bodyPr>
            <a:normAutofit fontScale="90000"/>
          </a:bodyPr>
          <a:lstStyle/>
          <a:p>
            <a:pPr eaLnBrk="1" hangingPunct="1">
              <a:defRPr/>
            </a:pPr>
            <a:r>
              <a:rPr lang="fr-FR" sz="4300">
                <a:latin typeface="Gill Sans MT" charset="0"/>
              </a:rPr>
              <a:t>Système D</a:t>
            </a:r>
            <a:r>
              <a:rPr lang="ja-JP" altLang="fr-FR" sz="4300">
                <a:latin typeface="Gill Sans MT" charset="0"/>
              </a:rPr>
              <a:t>’</a:t>
            </a:r>
            <a:r>
              <a:rPr lang="fr-FR" sz="4300">
                <a:latin typeface="Gill Sans MT" charset="0"/>
              </a:rPr>
              <a:t>Hondt ou </a:t>
            </a:r>
            <a:br>
              <a:rPr lang="fr-FR" sz="4300">
                <a:latin typeface="Gill Sans MT" charset="0"/>
              </a:rPr>
            </a:br>
            <a:r>
              <a:rPr lang="fr-FR" sz="4300">
                <a:latin typeface="Gill Sans MT" charset="0"/>
              </a:rPr>
              <a:t>de la plus forte moyenne</a:t>
            </a:r>
          </a:p>
        </p:txBody>
      </p:sp>
      <p:sp>
        <p:nvSpPr>
          <p:cNvPr id="35842" name="Espace réservé du contenu 3"/>
          <p:cNvSpPr>
            <a:spLocks noGrp="1"/>
          </p:cNvSpPr>
          <p:nvPr>
            <p:ph idx="1"/>
          </p:nvPr>
        </p:nvSpPr>
        <p:spPr>
          <a:xfrm>
            <a:off x="900113" y="2133600"/>
            <a:ext cx="7345362" cy="2286000"/>
          </a:xfrm>
        </p:spPr>
        <p:txBody>
          <a:bodyPr>
            <a:normAutofit/>
          </a:bodyPr>
          <a:lstStyle/>
          <a:p>
            <a:pPr eaLnBrk="1" hangingPunct="1"/>
            <a:r>
              <a:rPr lang="fr-FR">
                <a:latin typeface="Gill Sans MT" charset="0"/>
              </a:rPr>
              <a:t>Division du résultat de chaque parti par 1 puis 2, puis 3 et ainsi de suite…</a:t>
            </a:r>
          </a:p>
          <a:p>
            <a:pPr eaLnBrk="1" hangingPunct="1"/>
            <a:r>
              <a:rPr lang="nl-BE">
                <a:latin typeface="Gill Sans MT" charset="0"/>
              </a:rPr>
              <a:t>On range les quotients jusqu’à obtenir autant de quotients que de sièges à pourvoir,</a:t>
            </a:r>
          </a:p>
          <a:p>
            <a:pPr eaLnBrk="1" hangingPunct="1"/>
            <a:endParaRPr lang="fr-FR">
              <a:latin typeface="Gill Sans MT" charset="0"/>
            </a:endParaRPr>
          </a:p>
          <a:p>
            <a:pPr eaLnBrk="1" hangingPunct="1"/>
            <a:endParaRPr lang="fr-FR">
              <a:latin typeface="Gill Sans MT" charset="0"/>
            </a:endParaRPr>
          </a:p>
        </p:txBody>
      </p:sp>
      <p:sp>
        <p:nvSpPr>
          <p:cNvPr id="35843" name="Espace réservé du pied de page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defTabSz="914400" eaLnBrk="1" hangingPunct="1"/>
            <a:r>
              <a:rPr lang="fr-FR" sz="1200">
                <a:solidFill>
                  <a:srgbClr val="B5A788"/>
                </a:solidFill>
                <a:latin typeface="Gill Sans MT" charset="0"/>
              </a:rPr>
              <a:t>pverjans@ulg.ac.be</a:t>
            </a:r>
          </a:p>
        </p:txBody>
      </p:sp>
    </p:spTree>
    <p:extLst>
      <p:ext uri="{BB962C8B-B14F-4D97-AF65-F5344CB8AC3E}">
        <p14:creationId xmlns:p14="http://schemas.microsoft.com/office/powerpoint/2010/main" val="704379530"/>
      </p:ext>
    </p:extLst>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313" y="274638"/>
            <a:ext cx="8593137" cy="1143000"/>
          </a:xfrm>
        </p:spPr>
        <p:txBody>
          <a:bodyPr>
            <a:normAutofit fontScale="90000"/>
          </a:bodyPr>
          <a:lstStyle/>
          <a:p>
            <a:pPr eaLnBrk="1" hangingPunct="1">
              <a:defRPr/>
            </a:pPr>
            <a:r>
              <a:rPr lang="fr-FR" sz="4300">
                <a:effectLst>
                  <a:outerShdw blurRad="38100" dist="38100" dir="2700000" algn="tl">
                    <a:srgbClr val="DDDDDD"/>
                  </a:outerShdw>
                </a:effectLst>
                <a:latin typeface="Gill Sans MT" charset="0"/>
              </a:rPr>
              <a:t>Diviser le chiffre électoral par 1,2, 3,…</a:t>
            </a:r>
          </a:p>
        </p:txBody>
      </p:sp>
      <p:sp>
        <p:nvSpPr>
          <p:cNvPr id="4" name="Espace réservé du pied de page 3"/>
          <p:cNvSpPr>
            <a:spLocks noGrp="1"/>
          </p:cNvSpPr>
          <p:nvPr>
            <p:ph type="ftr" sz="quarter" idx="11"/>
          </p:nvPr>
        </p:nvSpPr>
        <p:spPr/>
        <p:txBody>
          <a:bodyPr rtlCol="0"/>
          <a:lstStyle/>
          <a:p>
            <a:pPr defTabSz="914400" fontAlgn="auto">
              <a:spcBef>
                <a:spcPts val="0"/>
              </a:spcBef>
              <a:spcAft>
                <a:spcPts val="0"/>
              </a:spcAft>
              <a:defRPr/>
            </a:pPr>
            <a:r>
              <a:rPr lang="fr-FR">
                <a:solidFill>
                  <a:schemeClr val="bg2">
                    <a:lumMod val="60000"/>
                    <a:lumOff val="40000"/>
                  </a:schemeClr>
                </a:solidFill>
                <a:latin typeface="Brush Script MT" pitchFamily="66" charset="0"/>
                <a:ea typeface="+mn-ea"/>
                <a:cs typeface="+mn-cs"/>
              </a:rPr>
              <a:t>pverjans@ulg.ac.be</a:t>
            </a:r>
          </a:p>
        </p:txBody>
      </p:sp>
      <p:graphicFrame>
        <p:nvGraphicFramePr>
          <p:cNvPr id="6" name="Tableau 5"/>
          <p:cNvGraphicFramePr>
            <a:graphicFrameLocks noGrp="1"/>
          </p:cNvGraphicFramePr>
          <p:nvPr/>
        </p:nvGraphicFramePr>
        <p:xfrm>
          <a:off x="520700" y="1841500"/>
          <a:ext cx="7931150" cy="3784600"/>
        </p:xfrm>
        <a:graphic>
          <a:graphicData uri="http://schemas.openxmlformats.org/drawingml/2006/table">
            <a:tbl>
              <a:tblPr/>
              <a:tblGrid>
                <a:gridCol w="1586230"/>
                <a:gridCol w="1586230"/>
                <a:gridCol w="1586230"/>
                <a:gridCol w="1586230"/>
                <a:gridCol w="1586230"/>
              </a:tblGrid>
              <a:tr h="190500">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ctr" fontAlgn="b"/>
                      <a:r>
                        <a:rPr lang="fr-FR" sz="2400" b="0" i="0" u="none" strike="noStrike" dirty="0">
                          <a:solidFill>
                            <a:srgbClr val="000000"/>
                          </a:solidFill>
                          <a:effectLst/>
                          <a:latin typeface="Calibri"/>
                        </a:rPr>
                        <a:t>A</a:t>
                      </a:r>
                    </a:p>
                  </a:txBody>
                  <a:tcPr marL="12700" marR="12700" marT="12700" marB="0" anchor="b">
                    <a:lnL>
                      <a:noFill/>
                    </a:lnL>
                    <a:lnR>
                      <a:noFill/>
                    </a:lnR>
                    <a:lnT>
                      <a:noFill/>
                    </a:lnT>
                    <a:lnB>
                      <a:noFill/>
                    </a:lnB>
                  </a:tcPr>
                </a:tc>
                <a:tc>
                  <a:txBody>
                    <a:bodyPr/>
                    <a:lstStyle/>
                    <a:p>
                      <a:pPr algn="ctr" fontAlgn="b"/>
                      <a:r>
                        <a:rPr lang="fr-FR" sz="2400" b="0" i="0" u="none" strike="noStrike" dirty="0">
                          <a:solidFill>
                            <a:srgbClr val="000000"/>
                          </a:solidFill>
                          <a:effectLst/>
                          <a:latin typeface="Calibri"/>
                        </a:rPr>
                        <a:t>B</a:t>
                      </a:r>
                    </a:p>
                  </a:txBody>
                  <a:tcPr marL="12700" marR="12700" marT="12700" marB="0" anchor="b">
                    <a:lnL>
                      <a:noFill/>
                    </a:lnL>
                    <a:lnR>
                      <a:noFill/>
                    </a:lnR>
                    <a:lnT>
                      <a:noFill/>
                    </a:lnT>
                    <a:lnB>
                      <a:noFill/>
                    </a:lnB>
                  </a:tcPr>
                </a:tc>
                <a:tc>
                  <a:txBody>
                    <a:bodyPr/>
                    <a:lstStyle/>
                    <a:p>
                      <a:pPr algn="ctr" fontAlgn="b"/>
                      <a:r>
                        <a:rPr lang="fr-FR" sz="2400" b="0" i="0" u="none" strike="noStrike" dirty="0">
                          <a:solidFill>
                            <a:srgbClr val="000000"/>
                          </a:solidFill>
                          <a:effectLst/>
                          <a:latin typeface="Calibri"/>
                        </a:rPr>
                        <a:t>C</a:t>
                      </a:r>
                    </a:p>
                  </a:txBody>
                  <a:tcPr marL="12700" marR="12700" marT="12700" marB="0" anchor="b">
                    <a:lnL>
                      <a:noFill/>
                    </a:lnL>
                    <a:lnR>
                      <a:noFill/>
                    </a:lnR>
                    <a:lnT>
                      <a:noFill/>
                    </a:lnT>
                    <a:lnB>
                      <a:noFill/>
                    </a:lnB>
                  </a:tcPr>
                </a:tc>
                <a:tc>
                  <a:txBody>
                    <a:bodyPr/>
                    <a:lstStyle/>
                    <a:p>
                      <a:pPr algn="ctr" fontAlgn="b"/>
                      <a:r>
                        <a:rPr lang="fr-FR" sz="2400" b="0" i="0" u="none" strike="noStrike" dirty="0">
                          <a:solidFill>
                            <a:srgbClr val="000000"/>
                          </a:solidFill>
                          <a:effectLst/>
                          <a:latin typeface="Calibri"/>
                        </a:rPr>
                        <a:t>D</a:t>
                      </a:r>
                    </a:p>
                  </a:txBody>
                  <a:tcPr marL="12700" marR="12700" marT="12700" marB="0" anchor="b">
                    <a:lnL>
                      <a:noFill/>
                    </a:lnL>
                    <a:lnR>
                      <a:noFill/>
                    </a:lnR>
                    <a:lnT>
                      <a:noFill/>
                    </a:lnT>
                    <a:lnB>
                      <a:noFill/>
                    </a:lnB>
                  </a:tcPr>
                </a:tc>
              </a:tr>
              <a:tr h="190500">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35000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21000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12000</a:t>
                      </a:r>
                    </a:p>
                  </a:txBody>
                  <a:tcPr marL="12700" marR="12700" marT="12700" marB="0" anchor="b">
                    <a:lnL>
                      <a:noFill/>
                    </a:lnL>
                    <a:lnR>
                      <a:noFill/>
                    </a:lnR>
                    <a:lnT>
                      <a:noFill/>
                    </a:lnT>
                    <a:lnB>
                      <a:noFill/>
                    </a:lnB>
                  </a:tcPr>
                </a:tc>
                <a:tc>
                  <a:txBody>
                    <a:bodyPr/>
                    <a:lstStyle/>
                    <a:p>
                      <a:pPr algn="r" fontAlgn="b"/>
                      <a:r>
                        <a:rPr lang="fr-FR" sz="2400" b="0" i="0" u="none" strike="noStrike" dirty="0">
                          <a:solidFill>
                            <a:srgbClr val="000000"/>
                          </a:solidFill>
                          <a:effectLst/>
                          <a:latin typeface="Calibri"/>
                        </a:rPr>
                        <a:t>7000</a:t>
                      </a:r>
                    </a:p>
                  </a:txBody>
                  <a:tcPr marL="12700" marR="12700" marT="12700" marB="0" anchor="b">
                    <a:lnL>
                      <a:noFill/>
                    </a:lnL>
                    <a:lnR>
                      <a:noFill/>
                    </a:lnR>
                    <a:lnT>
                      <a:noFill/>
                    </a:lnT>
                    <a:lnB>
                      <a:noFill/>
                    </a:lnB>
                  </a:tcPr>
                </a:tc>
              </a:tr>
              <a:tr h="190500">
                <a:tc>
                  <a:txBody>
                    <a:bodyPr/>
                    <a:lstStyle/>
                    <a:p>
                      <a:pPr algn="l" fontAlgn="b"/>
                      <a:r>
                        <a:rPr lang="fr-FR" sz="2400" b="0" i="0" u="none" strike="noStrike" dirty="0">
                          <a:solidFill>
                            <a:srgbClr val="000000"/>
                          </a:solidFill>
                          <a:effectLst/>
                          <a:latin typeface="Calibri"/>
                        </a:rPr>
                        <a:t>/1</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35000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21000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12000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7000</a:t>
                      </a:r>
                    </a:p>
                  </a:txBody>
                  <a:tcPr marL="12700" marR="12700" marT="12700" marB="0" anchor="b">
                    <a:lnL>
                      <a:noFill/>
                    </a:lnL>
                    <a:lnR>
                      <a:noFill/>
                    </a:lnR>
                    <a:lnT>
                      <a:noFill/>
                    </a:lnT>
                    <a:lnB>
                      <a:noFill/>
                    </a:lnB>
                  </a:tcPr>
                </a:tc>
              </a:tr>
              <a:tr h="190500">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endParaRPr lang="fr-FR" dirty="0"/>
                    </a:p>
                  </a:txBody>
                  <a:tcPr marL="12700" marR="12700" marT="12700" marB="0" anchor="b">
                    <a:lnL>
                      <a:noFill/>
                    </a:lnL>
                    <a:lnR>
                      <a:noFill/>
                    </a:lnR>
                    <a:lnT>
                      <a:noFill/>
                    </a:lnT>
                    <a:lnB>
                      <a:noFill/>
                    </a:lnB>
                  </a:tcPr>
                </a:tc>
                <a:tc>
                  <a:txBody>
                    <a:bodyPr/>
                    <a:lstStyle/>
                    <a:p>
                      <a:endParaRPr lang="fr-FR"/>
                    </a:p>
                  </a:txBody>
                  <a:tcPr marL="12700" marR="12700" marT="12700" marB="0" anchor="b">
                    <a:lnL>
                      <a:noFill/>
                    </a:lnL>
                    <a:lnR>
                      <a:noFill/>
                    </a:lnR>
                    <a:lnT>
                      <a:noFill/>
                    </a:lnT>
                    <a:lnB>
                      <a:noFill/>
                    </a:lnB>
                  </a:tcPr>
                </a:tc>
                <a:tc>
                  <a:txBody>
                    <a:bodyPr/>
                    <a:lstStyle/>
                    <a:p>
                      <a:endParaRPr lang="fr-FR" dirty="0"/>
                    </a:p>
                  </a:txBody>
                  <a:tcPr marL="12700" marR="12700" marT="12700" marB="0" anchor="b">
                    <a:lnL>
                      <a:noFill/>
                    </a:lnL>
                    <a:lnR>
                      <a:noFill/>
                    </a:lnR>
                    <a:lnT>
                      <a:noFill/>
                    </a:lnT>
                    <a:lnB>
                      <a:noFill/>
                    </a:lnB>
                  </a:tcPr>
                </a:tc>
                <a:tc>
                  <a:txBody>
                    <a:bodyPr/>
                    <a:lstStyle/>
                    <a:p>
                      <a:pPr algn="l" fontAlgn="b"/>
                      <a:endParaRPr lang="fr-FR" sz="2400" b="0" i="0" u="none" strike="noStrike">
                        <a:solidFill>
                          <a:srgbClr val="000000"/>
                        </a:solidFill>
                        <a:effectLst/>
                        <a:latin typeface="Calibri"/>
                      </a:endParaRPr>
                    </a:p>
                  </a:txBody>
                  <a:tcPr marL="12700" marR="12700" marT="12700" marB="0" anchor="b">
                    <a:lnL>
                      <a:noFill/>
                    </a:lnL>
                    <a:lnR>
                      <a:noFill/>
                    </a:lnR>
                    <a:lnT>
                      <a:noFill/>
                    </a:lnT>
                    <a:lnB>
                      <a:noFill/>
                    </a:lnB>
                  </a:tcPr>
                </a:tc>
              </a:tr>
              <a:tr h="190500">
                <a:tc>
                  <a:txBody>
                    <a:bodyPr/>
                    <a:lstStyle/>
                    <a:p>
                      <a:pPr algn="l" fontAlgn="b"/>
                      <a:r>
                        <a:rPr lang="fr-FR" sz="2400" b="0" i="0" u="none" strike="noStrike" dirty="0">
                          <a:solidFill>
                            <a:srgbClr val="000000"/>
                          </a:solidFill>
                          <a:effectLst/>
                          <a:latin typeface="Calibri"/>
                        </a:rPr>
                        <a:t>/2</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17500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10500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6000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3500</a:t>
                      </a:r>
                    </a:p>
                  </a:txBody>
                  <a:tcPr marL="12700" marR="12700" marT="12700" marB="0" anchor="b">
                    <a:lnL>
                      <a:noFill/>
                    </a:lnL>
                    <a:lnR>
                      <a:noFill/>
                    </a:lnR>
                    <a:lnT>
                      <a:noFill/>
                    </a:lnT>
                    <a:lnB>
                      <a:noFill/>
                    </a:lnB>
                  </a:tcPr>
                </a:tc>
              </a:tr>
              <a:tr h="190500">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endParaRPr lang="fr-FR" dirty="0"/>
                    </a:p>
                  </a:txBody>
                  <a:tcPr marL="12700" marR="12700" marT="12700" marB="0" anchor="b">
                    <a:lnL>
                      <a:noFill/>
                    </a:lnL>
                    <a:lnR>
                      <a:noFill/>
                    </a:lnR>
                    <a:lnT>
                      <a:noFill/>
                    </a:lnT>
                    <a:lnB>
                      <a:noFill/>
                    </a:lnB>
                  </a:tcPr>
                </a:tc>
                <a:tc>
                  <a:txBody>
                    <a:bodyPr/>
                    <a:lstStyle/>
                    <a:p>
                      <a:endParaRPr lang="fr-FR" dirty="0"/>
                    </a:p>
                  </a:txBody>
                  <a:tcPr marL="12700" marR="12700" marT="12700" marB="0" anchor="b">
                    <a:lnL>
                      <a:noFill/>
                    </a:lnL>
                    <a:lnR>
                      <a:noFill/>
                    </a:lnR>
                    <a:lnT>
                      <a:noFill/>
                    </a:lnT>
                    <a:lnB>
                      <a:noFill/>
                    </a:lnB>
                  </a:tcPr>
                </a:tc>
                <a:tc>
                  <a:txBody>
                    <a:bodyPr/>
                    <a:lstStyle/>
                    <a:p>
                      <a:pPr algn="l" fontAlgn="b"/>
                      <a:endParaRPr lang="fr-FR"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400" b="0" i="0" u="none" strike="noStrike">
                        <a:solidFill>
                          <a:srgbClr val="000000"/>
                        </a:solidFill>
                        <a:effectLst/>
                        <a:latin typeface="Calibri"/>
                      </a:endParaRPr>
                    </a:p>
                  </a:txBody>
                  <a:tcPr marL="12700" marR="12700" marT="12700" marB="0" anchor="b">
                    <a:lnL>
                      <a:noFill/>
                    </a:lnL>
                    <a:lnR>
                      <a:noFill/>
                    </a:lnR>
                    <a:lnT>
                      <a:noFill/>
                    </a:lnT>
                    <a:lnB>
                      <a:noFill/>
                    </a:lnB>
                  </a:tcPr>
                </a:tc>
              </a:tr>
              <a:tr h="190500">
                <a:tc>
                  <a:txBody>
                    <a:bodyPr/>
                    <a:lstStyle/>
                    <a:p>
                      <a:pPr algn="l" fontAlgn="b"/>
                      <a:r>
                        <a:rPr lang="fr-FR" sz="2400" b="0" i="0" u="none" strike="noStrike" dirty="0">
                          <a:solidFill>
                            <a:srgbClr val="000000"/>
                          </a:solidFill>
                          <a:effectLst/>
                          <a:latin typeface="Calibri"/>
                        </a:rPr>
                        <a:t>/3</a:t>
                      </a:r>
                    </a:p>
                  </a:txBody>
                  <a:tcPr marL="12700" marR="12700" marT="12700" marB="0" anchor="b">
                    <a:lnL>
                      <a:noFill/>
                    </a:lnL>
                    <a:lnR>
                      <a:noFill/>
                    </a:lnR>
                    <a:lnT>
                      <a:noFill/>
                    </a:lnT>
                    <a:lnB>
                      <a:noFill/>
                    </a:lnB>
                  </a:tcPr>
                </a:tc>
                <a:tc>
                  <a:txBody>
                    <a:bodyPr/>
                    <a:lstStyle/>
                    <a:p>
                      <a:pPr algn="r" fontAlgn="b"/>
                      <a:r>
                        <a:rPr lang="fr-FR" sz="2400" b="0" i="0" u="none" strike="noStrike" dirty="0" smtClean="0">
                          <a:solidFill>
                            <a:srgbClr val="000000"/>
                          </a:solidFill>
                          <a:effectLst/>
                          <a:latin typeface="Calibri"/>
                        </a:rPr>
                        <a:t>11666,7</a:t>
                      </a:r>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7000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4000</a:t>
                      </a:r>
                    </a:p>
                  </a:txBody>
                  <a:tcPr marL="12700" marR="12700" marT="12700" marB="0" anchor="b">
                    <a:lnL>
                      <a:noFill/>
                    </a:lnL>
                    <a:lnR>
                      <a:noFill/>
                    </a:lnR>
                    <a:lnT>
                      <a:noFill/>
                    </a:lnT>
                    <a:lnB>
                      <a:noFill/>
                    </a:lnB>
                  </a:tcPr>
                </a:tc>
                <a:tc>
                  <a:txBody>
                    <a:bodyPr/>
                    <a:lstStyle/>
                    <a:p>
                      <a:pPr algn="r" fontAlgn="b"/>
                      <a:r>
                        <a:rPr lang="fr-FR" sz="2400" b="0" i="0" u="none" strike="noStrike" dirty="0" smtClean="0">
                          <a:solidFill>
                            <a:srgbClr val="000000"/>
                          </a:solidFill>
                          <a:effectLst/>
                          <a:latin typeface="Calibri"/>
                        </a:rPr>
                        <a:t>2333,3</a:t>
                      </a:r>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r>
              <a:tr h="190500">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400" b="0" i="0" u="none" strike="noStrike">
                        <a:solidFill>
                          <a:srgbClr val="000000"/>
                        </a:solidFill>
                        <a:effectLst/>
                        <a:latin typeface="Calibri"/>
                      </a:endParaRPr>
                    </a:p>
                  </a:txBody>
                  <a:tcPr marL="12700" marR="12700" marT="12700" marB="0" anchor="b">
                    <a:lnL>
                      <a:noFill/>
                    </a:lnL>
                    <a:lnR>
                      <a:noFill/>
                    </a:lnR>
                    <a:lnT>
                      <a:noFill/>
                    </a:lnT>
                    <a:lnB>
                      <a:noFill/>
                    </a:lnB>
                  </a:tcPr>
                </a:tc>
              </a:tr>
              <a:tr h="190500">
                <a:tc>
                  <a:txBody>
                    <a:bodyPr/>
                    <a:lstStyle/>
                    <a:p>
                      <a:pPr algn="l" fontAlgn="b"/>
                      <a:r>
                        <a:rPr lang="fr-FR" sz="2400" b="0" i="0" u="none" strike="noStrike" dirty="0">
                          <a:solidFill>
                            <a:srgbClr val="000000"/>
                          </a:solidFill>
                          <a:effectLst/>
                          <a:latin typeface="Calibri"/>
                        </a:rPr>
                        <a:t>/4</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8750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5250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3000</a:t>
                      </a:r>
                    </a:p>
                  </a:txBody>
                  <a:tcPr marL="12700" marR="12700" marT="12700" marB="0" anchor="b">
                    <a:lnL>
                      <a:noFill/>
                    </a:lnL>
                    <a:lnR>
                      <a:noFill/>
                    </a:lnR>
                    <a:lnT>
                      <a:noFill/>
                    </a:lnT>
                    <a:lnB>
                      <a:noFill/>
                    </a:lnB>
                  </a:tcPr>
                </a:tc>
                <a:tc>
                  <a:txBody>
                    <a:bodyPr/>
                    <a:lstStyle/>
                    <a:p>
                      <a:pPr algn="r" fontAlgn="b"/>
                      <a:r>
                        <a:rPr lang="fr-FR" sz="2400" b="0" i="0" u="none" strike="noStrike">
                          <a:solidFill>
                            <a:srgbClr val="000000"/>
                          </a:solidFill>
                          <a:effectLst/>
                          <a:latin typeface="Calibri"/>
                        </a:rPr>
                        <a:t>1750</a:t>
                      </a:r>
                    </a:p>
                  </a:txBody>
                  <a:tcPr marL="12700" marR="12700" marT="12700" marB="0" anchor="b">
                    <a:lnL>
                      <a:noFill/>
                    </a:lnL>
                    <a:lnR>
                      <a:noFill/>
                    </a:lnR>
                    <a:lnT>
                      <a:noFill/>
                    </a:lnT>
                    <a:lnB>
                      <a:noFill/>
                    </a:lnB>
                  </a:tcPr>
                </a:tc>
              </a:tr>
              <a:tr h="190500">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400" b="0" i="0" u="none" strike="noStrike" dirty="0">
                        <a:solidFill>
                          <a:srgbClr val="000000"/>
                        </a:solidFill>
                        <a:effectLst/>
                        <a:latin typeface="Calibri"/>
                      </a:endParaRPr>
                    </a:p>
                  </a:txBody>
                  <a:tcPr marL="12700" marR="12700" marT="12700" marB="0" anchor="b">
                    <a:lnL>
                      <a:noFill/>
                    </a:lnL>
                    <a:lnR>
                      <a:noFill/>
                    </a:lnR>
                    <a:lnT>
                      <a:noFill/>
                    </a:lnT>
                    <a:lnB>
                      <a:noFill/>
                    </a:lnB>
                  </a:tcPr>
                </a:tc>
              </a:tr>
            </a:tbl>
          </a:graphicData>
        </a:graphic>
      </p:graphicFrame>
    </p:spTree>
    <p:extLst>
      <p:ext uri="{BB962C8B-B14F-4D97-AF65-F5344CB8AC3E}">
        <p14:creationId xmlns:p14="http://schemas.microsoft.com/office/powerpoint/2010/main" val="2102575581"/>
      </p:ext>
    </p:extLst>
  </p:cSld>
  <p:clrMapOvr>
    <a:masterClrMapping/>
  </p:clrMapOvr>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ZoneTexte 1"/>
          <p:cNvSpPr txBox="1">
            <a:spLocks noChangeArrowheads="1"/>
          </p:cNvSpPr>
          <p:nvPr/>
        </p:nvSpPr>
        <p:spPr bwMode="auto">
          <a:xfrm>
            <a:off x="325438" y="3989388"/>
            <a:ext cx="8099425"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a:latin typeface="Calisto MT" charset="0"/>
              </a:rPr>
              <a:t>Puis on range les (5) quotients les plus importants. </a:t>
            </a:r>
          </a:p>
          <a:p>
            <a:pPr eaLnBrk="1" hangingPunct="1"/>
            <a:r>
              <a:rPr lang="fr-FR">
                <a:latin typeface="Calisto MT" charset="0"/>
              </a:rPr>
              <a:t>Le dernier est le quotient électoral. (10.500)</a:t>
            </a:r>
          </a:p>
          <a:p>
            <a:pPr eaLnBrk="1" hangingPunct="1"/>
            <a:r>
              <a:rPr lang="fr-FR">
                <a:latin typeface="Calisto MT" charset="0"/>
              </a:rPr>
              <a:t>En divisant le chiffre électoral de chaque liste par le quotient, </a:t>
            </a:r>
          </a:p>
          <a:p>
            <a:pPr eaLnBrk="1" hangingPunct="1"/>
            <a:r>
              <a:rPr lang="fr-FR">
                <a:latin typeface="Calisto MT" charset="0"/>
              </a:rPr>
              <a:t>on obtient le nombre de sièges.</a:t>
            </a:r>
          </a:p>
          <a:p>
            <a:pPr eaLnBrk="1" hangingPunct="1"/>
            <a:endParaRPr lang="fr-FR">
              <a:latin typeface="Calisto MT" charset="0"/>
            </a:endParaRPr>
          </a:p>
          <a:p>
            <a:pPr eaLnBrk="1" hangingPunct="1"/>
            <a:r>
              <a:rPr lang="fr-FR">
                <a:latin typeface="Calisto MT" charset="0"/>
              </a:rPr>
              <a:t>Donc, A obtient 3 sièges, B en a 2, C en a 1et D n’en a pas.</a:t>
            </a:r>
          </a:p>
          <a:p>
            <a:pPr eaLnBrk="1" hangingPunct="1"/>
            <a:endParaRPr lang="fr-FR">
              <a:latin typeface="Calisto MT" charset="0"/>
            </a:endParaRPr>
          </a:p>
        </p:txBody>
      </p:sp>
      <p:sp>
        <p:nvSpPr>
          <p:cNvPr id="3" name="Espace réservé du pied de page 2"/>
          <p:cNvSpPr>
            <a:spLocks noGrp="1"/>
          </p:cNvSpPr>
          <p:nvPr>
            <p:ph type="ftr" sz="quarter" idx="11"/>
          </p:nvPr>
        </p:nvSpPr>
        <p:spPr/>
        <p:txBody>
          <a:bodyPr rtlCol="0"/>
          <a:lstStyle/>
          <a:p>
            <a:pPr defTabSz="914400" fontAlgn="auto">
              <a:spcBef>
                <a:spcPts val="0"/>
              </a:spcBef>
              <a:spcAft>
                <a:spcPts val="0"/>
              </a:spcAft>
              <a:defRPr/>
            </a:pPr>
            <a:r>
              <a:rPr lang="fr-FR">
                <a:solidFill>
                  <a:schemeClr val="bg2">
                    <a:lumMod val="60000"/>
                    <a:lumOff val="40000"/>
                  </a:schemeClr>
                </a:solidFill>
                <a:latin typeface="Brush Script MT" pitchFamily="66" charset="0"/>
                <a:ea typeface="+mn-ea"/>
                <a:cs typeface="+mn-cs"/>
              </a:rPr>
              <a:t>pverjans@ulg.ac.be</a:t>
            </a:r>
          </a:p>
        </p:txBody>
      </p:sp>
      <p:graphicFrame>
        <p:nvGraphicFramePr>
          <p:cNvPr id="2" name="Tableau 1"/>
          <p:cNvGraphicFramePr>
            <a:graphicFrameLocks noGrp="1"/>
          </p:cNvGraphicFramePr>
          <p:nvPr/>
        </p:nvGraphicFramePr>
        <p:xfrm>
          <a:off x="325438" y="474663"/>
          <a:ext cx="8435975" cy="3175000"/>
        </p:xfrm>
        <a:graphic>
          <a:graphicData uri="http://schemas.openxmlformats.org/drawingml/2006/table">
            <a:tbl>
              <a:tblPr/>
              <a:tblGrid>
                <a:gridCol w="1687195"/>
                <a:gridCol w="1687195"/>
                <a:gridCol w="1687195"/>
                <a:gridCol w="1687195"/>
                <a:gridCol w="1687195"/>
              </a:tblGrid>
              <a:tr h="190500">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ctr" fontAlgn="b"/>
                      <a:r>
                        <a:rPr lang="fr-FR" sz="2000" b="0" i="0" u="none" strike="noStrike" dirty="0">
                          <a:solidFill>
                            <a:srgbClr val="000000"/>
                          </a:solidFill>
                          <a:effectLst/>
                          <a:latin typeface="Calibri"/>
                        </a:rPr>
                        <a:t>A</a:t>
                      </a:r>
                    </a:p>
                  </a:txBody>
                  <a:tcPr marL="12700" marR="12700" marT="12700" marB="0" anchor="b">
                    <a:lnL>
                      <a:noFill/>
                    </a:lnL>
                    <a:lnR>
                      <a:noFill/>
                    </a:lnR>
                    <a:lnT>
                      <a:noFill/>
                    </a:lnT>
                    <a:lnB>
                      <a:noFill/>
                    </a:lnB>
                  </a:tcPr>
                </a:tc>
                <a:tc>
                  <a:txBody>
                    <a:bodyPr/>
                    <a:lstStyle/>
                    <a:p>
                      <a:pPr algn="ctr" fontAlgn="b"/>
                      <a:r>
                        <a:rPr lang="fr-FR" sz="2000" b="0" i="0" u="none" strike="noStrike" dirty="0">
                          <a:solidFill>
                            <a:srgbClr val="000000"/>
                          </a:solidFill>
                          <a:effectLst/>
                          <a:latin typeface="Calibri"/>
                        </a:rPr>
                        <a:t>B</a:t>
                      </a:r>
                    </a:p>
                  </a:txBody>
                  <a:tcPr marL="12700" marR="12700" marT="12700" marB="0" anchor="b">
                    <a:lnL>
                      <a:noFill/>
                    </a:lnL>
                    <a:lnR>
                      <a:noFill/>
                    </a:lnR>
                    <a:lnT>
                      <a:noFill/>
                    </a:lnT>
                    <a:lnB>
                      <a:noFill/>
                    </a:lnB>
                  </a:tcPr>
                </a:tc>
                <a:tc>
                  <a:txBody>
                    <a:bodyPr/>
                    <a:lstStyle/>
                    <a:p>
                      <a:pPr algn="ctr" fontAlgn="b"/>
                      <a:r>
                        <a:rPr lang="fr-FR" sz="2000" b="0" i="0" u="none" strike="noStrike" dirty="0">
                          <a:solidFill>
                            <a:srgbClr val="000000"/>
                          </a:solidFill>
                          <a:effectLst/>
                          <a:latin typeface="Calibri"/>
                        </a:rPr>
                        <a:t>C</a:t>
                      </a:r>
                    </a:p>
                  </a:txBody>
                  <a:tcPr marL="12700" marR="12700" marT="12700" marB="0" anchor="b">
                    <a:lnL>
                      <a:noFill/>
                    </a:lnL>
                    <a:lnR>
                      <a:noFill/>
                    </a:lnR>
                    <a:lnT>
                      <a:noFill/>
                    </a:lnT>
                    <a:lnB>
                      <a:noFill/>
                    </a:lnB>
                  </a:tcPr>
                </a:tc>
                <a:tc>
                  <a:txBody>
                    <a:bodyPr/>
                    <a:lstStyle/>
                    <a:p>
                      <a:pPr algn="ctr" fontAlgn="b"/>
                      <a:r>
                        <a:rPr lang="fr-FR" sz="2000" b="0" i="0" u="none" strike="noStrike" dirty="0">
                          <a:solidFill>
                            <a:srgbClr val="000000"/>
                          </a:solidFill>
                          <a:effectLst/>
                          <a:latin typeface="Calibri"/>
                        </a:rPr>
                        <a:t>D</a:t>
                      </a:r>
                    </a:p>
                  </a:txBody>
                  <a:tcPr marL="12700" marR="12700" marT="12700" marB="0" anchor="b">
                    <a:lnL>
                      <a:noFill/>
                    </a:lnL>
                    <a:lnR>
                      <a:noFill/>
                    </a:lnR>
                    <a:lnT>
                      <a:noFill/>
                    </a:lnT>
                    <a:lnB>
                      <a:noFill/>
                    </a:lnB>
                  </a:tcPr>
                </a:tc>
              </a:tr>
              <a:tr h="190500">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000" b="0" i="0" u="none" strike="noStrike" dirty="0">
                          <a:solidFill>
                            <a:srgbClr val="000000"/>
                          </a:solidFill>
                          <a:effectLst/>
                          <a:latin typeface="Calibri"/>
                        </a:rPr>
                        <a:t>35000</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21000</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12000</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7000</a:t>
                      </a:r>
                    </a:p>
                  </a:txBody>
                  <a:tcPr marL="12700" marR="12700" marT="12700" marB="0" anchor="b">
                    <a:lnL>
                      <a:noFill/>
                    </a:lnL>
                    <a:lnR>
                      <a:noFill/>
                    </a:lnR>
                    <a:lnT>
                      <a:noFill/>
                    </a:lnT>
                    <a:lnB>
                      <a:noFill/>
                    </a:lnB>
                  </a:tcPr>
                </a:tc>
              </a:tr>
              <a:tr h="190500">
                <a:tc>
                  <a:txBody>
                    <a:bodyPr/>
                    <a:lstStyle/>
                    <a:p>
                      <a:pPr algn="l" fontAlgn="b"/>
                      <a:r>
                        <a:rPr lang="fr-FR" sz="2000" b="0" i="0" u="none" strike="noStrike" dirty="0">
                          <a:solidFill>
                            <a:srgbClr val="000000"/>
                          </a:solidFill>
                          <a:effectLst/>
                          <a:latin typeface="Calibri"/>
                        </a:rPr>
                        <a:t>/1</a:t>
                      </a:r>
                    </a:p>
                  </a:txBody>
                  <a:tcPr marL="12700" marR="12700" marT="12700" marB="0" anchor="b">
                    <a:lnL>
                      <a:noFill/>
                    </a:lnL>
                    <a:lnR>
                      <a:noFill/>
                    </a:lnR>
                    <a:lnT>
                      <a:noFill/>
                    </a:lnT>
                    <a:lnB>
                      <a:noFill/>
                    </a:lnB>
                  </a:tcPr>
                </a:tc>
                <a:tc>
                  <a:txBody>
                    <a:bodyPr/>
                    <a:lstStyle/>
                    <a:p>
                      <a:pPr algn="r" fontAlgn="b"/>
                      <a:r>
                        <a:rPr lang="fr-FR" sz="2000" b="1" i="0" u="none" strike="noStrike"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a:rPr>
                        <a:t>35000</a:t>
                      </a:r>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000" b="1" i="0" u="none" strike="noStrike"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a:rPr>
                        <a:t>21000</a:t>
                      </a:r>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000" b="1" i="0" u="none" strike="noStrike"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a:rPr>
                        <a:t>12000</a:t>
                      </a:r>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7000</a:t>
                      </a:r>
                    </a:p>
                  </a:txBody>
                  <a:tcPr marL="12700" marR="12700" marT="12700" marB="0" anchor="b">
                    <a:lnL>
                      <a:noFill/>
                    </a:lnL>
                    <a:lnR>
                      <a:noFill/>
                    </a:lnR>
                    <a:lnT>
                      <a:noFill/>
                    </a:lnT>
                    <a:lnB>
                      <a:noFill/>
                    </a:lnB>
                  </a:tcPr>
                </a:tc>
              </a:tr>
              <a:tr h="190500">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000" b="1" i="0" u="none" strike="noStrike" dirty="0">
                          <a:solidFill>
                            <a:srgbClr val="000000"/>
                          </a:solidFill>
                          <a:effectLst/>
                          <a:latin typeface="Calibri"/>
                        </a:rPr>
                        <a:t>1</a:t>
                      </a:r>
                    </a:p>
                  </a:txBody>
                  <a:tcPr marL="12700" marR="12700" marT="12700" marB="0" anchor="b">
                    <a:lnL>
                      <a:noFill/>
                    </a:lnL>
                    <a:lnR>
                      <a:noFill/>
                    </a:lnR>
                    <a:lnT>
                      <a:noFill/>
                    </a:lnT>
                    <a:lnB>
                      <a:noFill/>
                    </a:lnB>
                  </a:tcPr>
                </a:tc>
                <a:tc>
                  <a:txBody>
                    <a:bodyPr/>
                    <a:lstStyle/>
                    <a:p>
                      <a:pPr algn="r" fontAlgn="b"/>
                      <a:r>
                        <a:rPr lang="fr-FR" sz="2000" b="1" i="0" u="none" strike="noStrike" dirty="0">
                          <a:solidFill>
                            <a:srgbClr val="000000"/>
                          </a:solidFill>
                          <a:effectLst/>
                          <a:latin typeface="Calibri"/>
                        </a:rPr>
                        <a:t>2</a:t>
                      </a:r>
                    </a:p>
                  </a:txBody>
                  <a:tcPr marL="12700" marR="12700" marT="12700" marB="0" anchor="b">
                    <a:lnL>
                      <a:noFill/>
                    </a:lnL>
                    <a:lnR>
                      <a:noFill/>
                    </a:lnR>
                    <a:lnT>
                      <a:noFill/>
                    </a:lnT>
                    <a:lnB>
                      <a:noFill/>
                    </a:lnB>
                  </a:tcPr>
                </a:tc>
                <a:tc>
                  <a:txBody>
                    <a:bodyPr/>
                    <a:lstStyle/>
                    <a:p>
                      <a:pPr algn="r" fontAlgn="b"/>
                      <a:r>
                        <a:rPr lang="fr-FR" sz="2000" b="1" i="0" u="none" strike="noStrike" dirty="0">
                          <a:solidFill>
                            <a:srgbClr val="000000"/>
                          </a:solidFill>
                          <a:effectLst/>
                          <a:latin typeface="Calibri"/>
                        </a:rPr>
                        <a:t>4</a:t>
                      </a:r>
                    </a:p>
                  </a:txBody>
                  <a:tcPr marL="12700" marR="12700" marT="12700" marB="0" anchor="b">
                    <a:lnL>
                      <a:noFill/>
                    </a:lnL>
                    <a:lnR>
                      <a:noFill/>
                    </a:lnR>
                    <a:lnT>
                      <a:noFill/>
                    </a:lnT>
                    <a:lnB>
                      <a:noFill/>
                    </a:lnB>
                  </a:tcPr>
                </a:tc>
                <a:tc>
                  <a:txBody>
                    <a:bodyPr/>
                    <a:lstStyle/>
                    <a:p>
                      <a:pPr algn="l" fontAlgn="b"/>
                      <a:endParaRPr lang="fr-FR" sz="2000" b="0" i="0" u="none" strike="noStrike">
                        <a:solidFill>
                          <a:srgbClr val="000000"/>
                        </a:solidFill>
                        <a:effectLst/>
                        <a:latin typeface="Calibri"/>
                      </a:endParaRPr>
                    </a:p>
                  </a:txBody>
                  <a:tcPr marL="12700" marR="12700" marT="12700" marB="0" anchor="b">
                    <a:lnL>
                      <a:noFill/>
                    </a:lnL>
                    <a:lnR>
                      <a:noFill/>
                    </a:lnR>
                    <a:lnT>
                      <a:noFill/>
                    </a:lnT>
                    <a:lnB>
                      <a:noFill/>
                    </a:lnB>
                  </a:tcPr>
                </a:tc>
              </a:tr>
              <a:tr h="190500">
                <a:tc>
                  <a:txBody>
                    <a:bodyPr/>
                    <a:lstStyle/>
                    <a:p>
                      <a:pPr algn="l" fontAlgn="b"/>
                      <a:r>
                        <a:rPr lang="fr-FR" sz="2000" b="0" i="0" u="none" strike="noStrike" dirty="0">
                          <a:solidFill>
                            <a:srgbClr val="000000"/>
                          </a:solidFill>
                          <a:effectLst/>
                          <a:latin typeface="Calibri"/>
                        </a:rPr>
                        <a:t>/2</a:t>
                      </a:r>
                    </a:p>
                  </a:txBody>
                  <a:tcPr marL="12700" marR="12700" marT="12700" marB="0" anchor="b">
                    <a:lnL>
                      <a:noFill/>
                    </a:lnL>
                    <a:lnR>
                      <a:noFill/>
                    </a:lnR>
                    <a:lnT>
                      <a:noFill/>
                    </a:lnT>
                    <a:lnB>
                      <a:noFill/>
                    </a:lnB>
                  </a:tcPr>
                </a:tc>
                <a:tc>
                  <a:txBody>
                    <a:bodyPr/>
                    <a:lstStyle/>
                    <a:p>
                      <a:pPr algn="r" fontAlgn="b"/>
                      <a:r>
                        <a:rPr lang="fr-FR" sz="2000" b="1" i="0" u="none" strike="noStrike"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a:rPr>
                        <a:t>17500</a:t>
                      </a:r>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10500</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6000</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3500</a:t>
                      </a:r>
                    </a:p>
                  </a:txBody>
                  <a:tcPr marL="12700" marR="12700" marT="12700" marB="0" anchor="b">
                    <a:lnL>
                      <a:noFill/>
                    </a:lnL>
                    <a:lnR>
                      <a:noFill/>
                    </a:lnR>
                    <a:lnT>
                      <a:noFill/>
                    </a:lnT>
                    <a:lnB>
                      <a:noFill/>
                    </a:lnB>
                  </a:tcPr>
                </a:tc>
              </a:tr>
              <a:tr h="190500">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000" b="1" i="0" u="none" strike="noStrike" dirty="0">
                          <a:solidFill>
                            <a:srgbClr val="000000"/>
                          </a:solidFill>
                          <a:effectLst/>
                          <a:latin typeface="Calibri"/>
                        </a:rPr>
                        <a:t>3</a:t>
                      </a:r>
                    </a:p>
                  </a:txBody>
                  <a:tcPr marL="12700" marR="12700" marT="12700" marB="0" anchor="b">
                    <a:lnL>
                      <a:noFill/>
                    </a:lnL>
                    <a:lnR>
                      <a:noFill/>
                    </a:lnR>
                    <a:lnT>
                      <a:noFill/>
                    </a:lnT>
                    <a:lnB>
                      <a:noFill/>
                    </a:lnB>
                  </a:tcPr>
                </a:tc>
                <a:tc>
                  <a:txBody>
                    <a:bodyPr/>
                    <a:lstStyle/>
                    <a:p>
                      <a:pPr algn="r"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0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000" b="0" i="0" u="none" strike="noStrike">
                        <a:solidFill>
                          <a:srgbClr val="000000"/>
                        </a:solidFill>
                        <a:effectLst/>
                        <a:latin typeface="Calibri"/>
                      </a:endParaRPr>
                    </a:p>
                  </a:txBody>
                  <a:tcPr marL="12700" marR="12700" marT="12700" marB="0" anchor="b">
                    <a:lnL>
                      <a:noFill/>
                    </a:lnL>
                    <a:lnR>
                      <a:noFill/>
                    </a:lnR>
                    <a:lnT>
                      <a:noFill/>
                    </a:lnT>
                    <a:lnB>
                      <a:noFill/>
                    </a:lnB>
                  </a:tcPr>
                </a:tc>
              </a:tr>
              <a:tr h="190500">
                <a:tc>
                  <a:txBody>
                    <a:bodyPr/>
                    <a:lstStyle/>
                    <a:p>
                      <a:pPr algn="l" fontAlgn="b"/>
                      <a:r>
                        <a:rPr lang="fr-FR" sz="2000" b="0" i="0" u="none" strike="noStrike" dirty="0">
                          <a:solidFill>
                            <a:srgbClr val="000000"/>
                          </a:solidFill>
                          <a:effectLst/>
                          <a:latin typeface="Calibri"/>
                        </a:rPr>
                        <a:t>/3</a:t>
                      </a:r>
                    </a:p>
                  </a:txBody>
                  <a:tcPr marL="12700" marR="12700" marT="12700" marB="0" anchor="b">
                    <a:lnL>
                      <a:noFill/>
                    </a:lnL>
                    <a:lnR>
                      <a:noFill/>
                    </a:lnR>
                    <a:lnT>
                      <a:noFill/>
                    </a:lnT>
                    <a:lnB>
                      <a:noFill/>
                    </a:lnB>
                  </a:tcPr>
                </a:tc>
                <a:tc>
                  <a:txBody>
                    <a:bodyPr/>
                    <a:lstStyle/>
                    <a:p>
                      <a:pPr algn="r" fontAlgn="b"/>
                      <a:r>
                        <a:rPr lang="fr-FR" sz="2000" b="1" i="0" u="none" strike="noStrike"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a:rPr>
                        <a:t>11666,7</a:t>
                      </a:r>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7000</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4000</a:t>
                      </a:r>
                    </a:p>
                  </a:txBody>
                  <a:tcPr marL="12700" marR="12700" marT="12700" marB="0" anchor="b">
                    <a:lnL>
                      <a:noFill/>
                    </a:lnL>
                    <a:lnR>
                      <a:noFill/>
                    </a:lnR>
                    <a:lnT>
                      <a:noFill/>
                    </a:lnT>
                    <a:lnB>
                      <a:noFill/>
                    </a:lnB>
                  </a:tcPr>
                </a:tc>
                <a:tc>
                  <a:txBody>
                    <a:bodyPr/>
                    <a:lstStyle/>
                    <a:p>
                      <a:pPr algn="r" fontAlgn="b"/>
                      <a:r>
                        <a:rPr lang="fr-FR" sz="2000" b="0" i="0" u="none" strike="noStrike" dirty="0" smtClean="0">
                          <a:solidFill>
                            <a:srgbClr val="000000"/>
                          </a:solidFill>
                          <a:effectLst/>
                          <a:latin typeface="Calibri"/>
                        </a:rPr>
                        <a:t>2333,3</a:t>
                      </a:r>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r>
              <a:tr h="190500">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fr-FR" sz="2000" b="1" i="0" u="none" strike="noStrike" dirty="0" smtClean="0">
                          <a:solidFill>
                            <a:srgbClr val="000000"/>
                          </a:solidFill>
                          <a:effectLst/>
                          <a:latin typeface="Calibri"/>
                        </a:rPr>
                        <a:t>5</a:t>
                      </a:r>
                    </a:p>
                  </a:txBody>
                  <a:tcPr marL="12700" marR="12700" marT="12700" marB="0" anchor="b">
                    <a:lnL>
                      <a:noFill/>
                    </a:lnL>
                    <a:lnR>
                      <a:noFill/>
                    </a:lnR>
                    <a:lnT>
                      <a:noFill/>
                    </a:lnT>
                    <a:lnB>
                      <a:noFill/>
                    </a:lnB>
                  </a:tcPr>
                </a:tc>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0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000" b="0" i="0" u="none" strike="noStrike">
                        <a:solidFill>
                          <a:srgbClr val="000000"/>
                        </a:solidFill>
                        <a:effectLst/>
                        <a:latin typeface="Calibri"/>
                      </a:endParaRPr>
                    </a:p>
                  </a:txBody>
                  <a:tcPr marL="12700" marR="12700" marT="12700" marB="0" anchor="b">
                    <a:lnL>
                      <a:noFill/>
                    </a:lnL>
                    <a:lnR>
                      <a:noFill/>
                    </a:lnR>
                    <a:lnT>
                      <a:noFill/>
                    </a:lnT>
                    <a:lnB>
                      <a:noFill/>
                    </a:lnB>
                  </a:tcPr>
                </a:tc>
              </a:tr>
              <a:tr h="190500">
                <a:tc>
                  <a:txBody>
                    <a:bodyPr/>
                    <a:lstStyle/>
                    <a:p>
                      <a:pPr algn="l" fontAlgn="b"/>
                      <a:r>
                        <a:rPr lang="fr-FR" sz="2000" b="0" i="0" u="none" strike="noStrike" dirty="0">
                          <a:solidFill>
                            <a:srgbClr val="000000"/>
                          </a:solidFill>
                          <a:effectLst/>
                          <a:latin typeface="Calibri"/>
                        </a:rPr>
                        <a:t>/4</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8750</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5250</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3000</a:t>
                      </a:r>
                    </a:p>
                  </a:txBody>
                  <a:tcPr marL="12700" marR="12700" marT="12700" marB="0" anchor="b">
                    <a:lnL>
                      <a:noFill/>
                    </a:lnL>
                    <a:lnR>
                      <a:noFill/>
                    </a:lnR>
                    <a:lnT>
                      <a:noFill/>
                    </a:lnT>
                    <a:lnB>
                      <a:noFill/>
                    </a:lnB>
                  </a:tcPr>
                </a:tc>
                <a:tc>
                  <a:txBody>
                    <a:bodyPr/>
                    <a:lstStyle/>
                    <a:p>
                      <a:pPr algn="r" fontAlgn="b"/>
                      <a:r>
                        <a:rPr lang="fr-FR" sz="2000" b="0" i="0" u="none" strike="noStrike">
                          <a:solidFill>
                            <a:srgbClr val="000000"/>
                          </a:solidFill>
                          <a:effectLst/>
                          <a:latin typeface="Calibri"/>
                        </a:rPr>
                        <a:t>1750</a:t>
                      </a:r>
                    </a:p>
                  </a:txBody>
                  <a:tcPr marL="12700" marR="12700" marT="12700" marB="0" anchor="b">
                    <a:lnL>
                      <a:noFill/>
                    </a:lnL>
                    <a:lnR>
                      <a:noFill/>
                    </a:lnR>
                    <a:lnT>
                      <a:noFill/>
                    </a:lnT>
                    <a:lnB>
                      <a:noFill/>
                    </a:lnB>
                  </a:tcPr>
                </a:tc>
              </a:tr>
              <a:tr h="190500">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fr-FR" sz="2000" b="0" i="0" u="none" strike="noStrike" dirty="0">
                        <a:solidFill>
                          <a:srgbClr val="000000"/>
                        </a:solidFill>
                        <a:effectLst/>
                        <a:latin typeface="Calibri"/>
                      </a:endParaRPr>
                    </a:p>
                  </a:txBody>
                  <a:tcPr marL="12700" marR="12700" marT="12700" marB="0" anchor="b">
                    <a:lnL>
                      <a:noFill/>
                    </a:lnL>
                    <a:lnR>
                      <a:noFill/>
                    </a:lnR>
                    <a:lnT>
                      <a:noFill/>
                    </a:lnT>
                    <a:lnB>
                      <a:noFill/>
                    </a:lnB>
                  </a:tcPr>
                </a:tc>
              </a:tr>
            </a:tbl>
          </a:graphicData>
        </a:graphic>
      </p:graphicFrame>
    </p:spTree>
    <p:extLst>
      <p:ext uri="{BB962C8B-B14F-4D97-AF65-F5344CB8AC3E}">
        <p14:creationId xmlns:p14="http://schemas.microsoft.com/office/powerpoint/2010/main" val="1697316800"/>
      </p:ext>
    </p:extLst>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re 1"/>
          <p:cNvSpPr>
            <a:spLocks noGrp="1"/>
          </p:cNvSpPr>
          <p:nvPr>
            <p:ph type="title"/>
          </p:nvPr>
        </p:nvSpPr>
        <p:spPr/>
        <p:txBody>
          <a:bodyPr/>
          <a:lstStyle/>
          <a:p>
            <a:pPr eaLnBrk="1" hangingPunct="1"/>
            <a:r>
              <a:rPr lang="fr-FR">
                <a:latin typeface="Calisto MT" charset="0"/>
              </a:rPr>
              <a:t>Proportionnel</a:t>
            </a:r>
          </a:p>
        </p:txBody>
      </p:sp>
      <p:sp>
        <p:nvSpPr>
          <p:cNvPr id="38914" name="Espace réservé du contenu 2"/>
          <p:cNvSpPr>
            <a:spLocks noGrp="1"/>
          </p:cNvSpPr>
          <p:nvPr>
            <p:ph idx="1"/>
          </p:nvPr>
        </p:nvSpPr>
        <p:spPr>
          <a:xfrm>
            <a:off x="900113" y="2210576"/>
            <a:ext cx="7345362" cy="3177682"/>
          </a:xfrm>
        </p:spPr>
        <p:txBody>
          <a:bodyPr>
            <a:normAutofit/>
          </a:bodyPr>
          <a:lstStyle/>
          <a:p>
            <a:pPr eaLnBrk="1" hangingPunct="1"/>
            <a:r>
              <a:rPr lang="fr-FR" dirty="0">
                <a:latin typeface="Calisto MT" charset="0"/>
              </a:rPr>
              <a:t>Plus fort reste: plus favorable aux petites </a:t>
            </a:r>
            <a:r>
              <a:rPr lang="fr-FR" dirty="0" smtClean="0">
                <a:latin typeface="Calisto MT" charset="0"/>
              </a:rPr>
              <a:t>listes </a:t>
            </a:r>
          </a:p>
          <a:p>
            <a:pPr eaLnBrk="1" hangingPunct="1"/>
            <a:r>
              <a:rPr lang="fr-FR" dirty="0" smtClean="0">
                <a:latin typeface="Calisto MT" charset="0"/>
              </a:rPr>
              <a:t>(dans notre cas, avec moins d’un dixième des voix, la petite liste obtient un siège sur cinq!)</a:t>
            </a:r>
            <a:endParaRPr lang="fr-FR" dirty="0">
              <a:latin typeface="Calisto MT" charset="0"/>
            </a:endParaRPr>
          </a:p>
          <a:p>
            <a:pPr lvl="1" eaLnBrk="1" hangingPunct="1"/>
            <a:endParaRPr lang="fr-FR" dirty="0">
              <a:latin typeface="Calisto MT" charset="0"/>
            </a:endParaRPr>
          </a:p>
          <a:p>
            <a:pPr eaLnBrk="1" hangingPunct="1"/>
            <a:r>
              <a:rPr lang="fr-FR" dirty="0">
                <a:latin typeface="Calisto MT" charset="0"/>
              </a:rPr>
              <a:t>Plus forte moyenne: plus proportionnelle.</a:t>
            </a:r>
          </a:p>
        </p:txBody>
      </p:sp>
      <p:sp>
        <p:nvSpPr>
          <p:cNvPr id="4" name="Espace réservé du pied de page 3"/>
          <p:cNvSpPr>
            <a:spLocks noGrp="1"/>
          </p:cNvSpPr>
          <p:nvPr>
            <p:ph type="ftr" sz="quarter" idx="11"/>
          </p:nvPr>
        </p:nvSpPr>
        <p:spPr/>
        <p:txBody>
          <a:bodyPr rtlCol="0"/>
          <a:lstStyle/>
          <a:p>
            <a:pPr defTabSz="914400" fontAlgn="auto">
              <a:spcBef>
                <a:spcPts val="0"/>
              </a:spcBef>
              <a:spcAft>
                <a:spcPts val="0"/>
              </a:spcAft>
              <a:defRPr/>
            </a:pPr>
            <a:r>
              <a:rPr lang="fr-FR">
                <a:solidFill>
                  <a:schemeClr val="bg2">
                    <a:lumMod val="60000"/>
                    <a:lumOff val="40000"/>
                  </a:schemeClr>
                </a:solidFill>
                <a:latin typeface="Brush Script MT" pitchFamily="66" charset="0"/>
                <a:ea typeface="+mn-ea"/>
                <a:cs typeface="+mn-cs"/>
              </a:rPr>
              <a:t>pverjans@ulg.ac.be</a:t>
            </a:r>
          </a:p>
        </p:txBody>
      </p:sp>
    </p:spTree>
    <p:extLst>
      <p:ext uri="{BB962C8B-B14F-4D97-AF65-F5344CB8AC3E}">
        <p14:creationId xmlns:p14="http://schemas.microsoft.com/office/powerpoint/2010/main" val="175115251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Merci de votre attention</a:t>
            </a:r>
            <a:endParaRPr lang="fr-FR" dirty="0"/>
          </a:p>
        </p:txBody>
      </p:sp>
      <p:sp>
        <p:nvSpPr>
          <p:cNvPr id="5" name="Espace réservé du texte 4"/>
          <p:cNvSpPr>
            <a:spLocks noGrp="1"/>
          </p:cNvSpPr>
          <p:nvPr>
            <p:ph type="body" idx="1"/>
          </p:nvPr>
        </p:nvSpPr>
        <p:spPr/>
        <p:txBody>
          <a:bodyPr/>
          <a:lstStyle/>
          <a:p>
            <a:r>
              <a:rPr lang="fr-FR" dirty="0" smtClean="0"/>
              <a:t>Pierre Verjans, Université de Liège</a:t>
            </a:r>
            <a:endParaRPr lang="fr-FR" dirty="0"/>
          </a:p>
        </p:txBody>
      </p:sp>
    </p:spTree>
    <p:extLst>
      <p:ext uri="{BB962C8B-B14F-4D97-AF65-F5344CB8AC3E}">
        <p14:creationId xmlns:p14="http://schemas.microsoft.com/office/powerpoint/2010/main" val="1269658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icaire">
  <a:themeElements>
    <a:clrScheme name="Apothicaire">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icaire">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icaire">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Apothicaire.thmx</Template>
  <TotalTime>2752</TotalTime>
  <Words>3294</Words>
  <Application>Microsoft Macintosh PowerPoint</Application>
  <PresentationFormat>Présentation à l'écran (4:3)</PresentationFormat>
  <Paragraphs>756</Paragraphs>
  <Slides>95</Slides>
  <Notes>0</Notes>
  <HiddenSlides>0</HiddenSlides>
  <MMClips>0</MMClips>
  <ScaleCrop>false</ScaleCrop>
  <HeadingPairs>
    <vt:vector size="4" baseType="variant">
      <vt:variant>
        <vt:lpstr>Thème</vt:lpstr>
      </vt:variant>
      <vt:variant>
        <vt:i4>1</vt:i4>
      </vt:variant>
      <vt:variant>
        <vt:lpstr>Titres des diapositives</vt:lpstr>
      </vt:variant>
      <vt:variant>
        <vt:i4>95</vt:i4>
      </vt:variant>
    </vt:vector>
  </HeadingPairs>
  <TitlesOfParts>
    <vt:vector size="96" baseType="lpstr">
      <vt:lpstr>Apothicaire</vt:lpstr>
      <vt:lpstr>Mécanismes de contrôle des élections</vt:lpstr>
      <vt:lpstr>Principes du gouvernement représentatif, Bernard manin</vt:lpstr>
      <vt:lpstr>Moments à contrôler</vt:lpstr>
      <vt:lpstr>Modalités de contrôle:  Transparence et contentieux</vt:lpstr>
      <vt:lpstr>Modes de vérification</vt:lpstr>
      <vt:lpstr>Mécanismes de contrôles</vt:lpstr>
      <vt:lpstr>En RDC</vt:lpstr>
      <vt:lpstr>Organisation</vt:lpstr>
      <vt:lpstr>Composition de la CENI</vt:lpstr>
      <vt:lpstr> </vt:lpstr>
      <vt:lpstr>INTEGRITE DU SYSTÈME D’INSCRIPTION DES ELECTEURS</vt:lpstr>
      <vt:lpstr>Présentation PowerPoint</vt:lpstr>
      <vt:lpstr>Présentation PowerPoint</vt:lpstr>
      <vt:lpstr>intégrité des opérations de vote, de dépouillement et de traitement des résultats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Gestion des irrégularités par les cours et tribunaux</vt:lpstr>
      <vt:lpstr>STATISTIQUES DES CONTENTIEUX TRAITES PAR les cours et tribunaux</vt:lpstr>
      <vt:lpstr>En Belgique</vt:lpstr>
      <vt:lpstr>Inscription des électeurs</vt:lpstr>
      <vt:lpstr>Présentation des candidatures</vt:lpstr>
      <vt:lpstr>Contrôle mutuel</vt:lpstr>
      <vt:lpstr>Présentation irrégulière: procédure</vt:lpstr>
      <vt:lpstr>Recours candidatures : procédure</vt:lpstr>
      <vt:lpstr>Recours et urgence</vt:lpstr>
      <vt:lpstr>Appel candidatures </vt:lpstr>
      <vt:lpstr>Appel candidatures </vt:lpstr>
      <vt:lpstr>Impression des bulletins</vt:lpstr>
      <vt:lpstr>Bureaux de vote</vt:lpstr>
      <vt:lpstr>Bureaux de vote: président et assesseurs</vt:lpstr>
      <vt:lpstr>Convocation des électeurs</vt:lpstr>
      <vt:lpstr>Ordre et sécurité</vt:lpstr>
      <vt:lpstr>Ordre dans les bureaux de vote</vt:lpstr>
      <vt:lpstr>Secret</vt:lpstr>
      <vt:lpstr>Désignation des témoins</vt:lpstr>
      <vt:lpstr>Isoloir</vt:lpstr>
      <vt:lpstr>Vote</vt:lpstr>
      <vt:lpstr>Comptage des votes</vt:lpstr>
      <vt:lpstr>Calcul de répartition des sièges</vt:lpstr>
      <vt:lpstr>Proclamation des élus</vt:lpstr>
      <vt:lpstr>Code électoral 1894  TITRE V. - DES PENALITES.</vt:lpstr>
      <vt:lpstr>Code électoral 1894</vt:lpstr>
      <vt:lpstr>Code électoral 1894</vt:lpstr>
      <vt:lpstr>Code électoral 1894</vt:lpstr>
      <vt:lpstr>Présentation PowerPoint</vt:lpstr>
      <vt:lpstr>Tunisie 2011</vt:lpstr>
      <vt:lpstr>Commission supérieure indépendante pour les élections</vt:lpstr>
      <vt:lpstr>Commission supérieure indépendante pour les élections</vt:lpstr>
      <vt:lpstr>Commission supérieure indépendante pour les élections</vt:lpstr>
      <vt:lpstr>Commission supérieure indépendante pour les élections</vt:lpstr>
      <vt:lpstr>Commission supérieure indépendante pour les élections</vt:lpstr>
      <vt:lpstr>Commission supérieure indépendante pour les élections</vt:lpstr>
      <vt:lpstr>Commission supérieure indépendante pour les élections</vt:lpstr>
      <vt:lpstr>Décret élections</vt:lpstr>
      <vt:lpstr>Présentation PowerPoint</vt:lpstr>
      <vt:lpstr>Droit de vote</vt:lpstr>
      <vt:lpstr>Listes électorales</vt:lpstr>
      <vt:lpstr>Lieu de vote</vt:lpstr>
      <vt:lpstr>Information des droits des électeurs</vt:lpstr>
      <vt:lpstr>Recours sur les listes électorales</vt:lpstr>
      <vt:lpstr>Droit de se présenter</vt:lpstr>
      <vt:lpstr>Parité hommes-femmes</vt:lpstr>
      <vt:lpstr>Irrecevables </vt:lpstr>
      <vt:lpstr>Listes</vt:lpstr>
      <vt:lpstr>Recours et appel</vt:lpstr>
      <vt:lpstr>Appel à voter</vt:lpstr>
      <vt:lpstr>Nombre de sièges à pourvoir</vt:lpstr>
      <vt:lpstr>Calcul des sièges</vt:lpstr>
      <vt:lpstr>Campagne électorale</vt:lpstr>
      <vt:lpstr>Campagne électorale</vt:lpstr>
      <vt:lpstr>Présentation PowerPoint</vt:lpstr>
      <vt:lpstr>Campagne</vt:lpstr>
      <vt:lpstr>Limites campagne électorale</vt:lpstr>
      <vt:lpstr>Financement</vt:lpstr>
      <vt:lpstr>Financement</vt:lpstr>
      <vt:lpstr>Bureau de vote</vt:lpstr>
      <vt:lpstr>Dépouillement</vt:lpstr>
      <vt:lpstr>Bulletins nuls</vt:lpstr>
      <vt:lpstr>Centralisation des données</vt:lpstr>
      <vt:lpstr>Recours </vt:lpstr>
      <vt:lpstr>Délits électoraux : </vt:lpstr>
      <vt:lpstr>Répartition des sièges</vt:lpstr>
      <vt:lpstr>Principe proportionnel</vt:lpstr>
      <vt:lpstr>Quotient électoral: </vt:lpstr>
      <vt:lpstr>Le plus fort reste: exemple 5 sièges</vt:lpstr>
      <vt:lpstr>Système D’Hondt ou  de la plus forte moyenne</vt:lpstr>
      <vt:lpstr>Diviser le chiffre électoral par 1,2, 3,…</vt:lpstr>
      <vt:lpstr>Présentation PowerPoint</vt:lpstr>
      <vt:lpstr>Proportionnel</vt:lpstr>
      <vt:lpstr>Merci de votre attention</vt:lpstr>
    </vt:vector>
  </TitlesOfParts>
  <Company>ULg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Mécanismes de contrôle des élections</dc:title>
  <dc:creator>Pierre Verjans</dc:creator>
  <cp:lastModifiedBy>Pierre Verjans</cp:lastModifiedBy>
  <cp:revision>52</cp:revision>
  <dcterms:created xsi:type="dcterms:W3CDTF">2011-05-15T08:56:26Z</dcterms:created>
  <dcterms:modified xsi:type="dcterms:W3CDTF">2011-05-17T08:25:24Z</dcterms:modified>
</cp:coreProperties>
</file>