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63" r:id="rId10"/>
    <p:sldId id="264" r:id="rId11"/>
    <p:sldId id="266" r:id="rId12"/>
    <p:sldId id="265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FC9FD2E-876A-48DE-B624-CD0ABED6A471}" type="datetimeFigureOut">
              <a:rPr lang="fr-FR" smtClean="0"/>
              <a:pPr/>
              <a:t>14/05/2011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146DDF-91EA-49B9-9269-EE2E369B3D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Samedi 9 avril 2011</a:t>
            </a:r>
          </a:p>
          <a:p>
            <a:r>
              <a:rPr lang="fr-FR" dirty="0" smtClean="0"/>
              <a:t>Gilles </a:t>
            </a:r>
            <a:r>
              <a:rPr lang="fr-FR" dirty="0" err="1" smtClean="0"/>
              <a:t>Squelard</a:t>
            </a:r>
            <a:r>
              <a:rPr lang="fr-FR" dirty="0" smtClean="0"/>
              <a:t> – AIGS &amp; ULG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Ma compagne la solitude</a:t>
            </a:r>
            <a:br>
              <a:rPr lang="fr-FR" dirty="0" smtClean="0"/>
            </a:br>
            <a:r>
              <a:rPr lang="fr-FR" dirty="0" smtClean="0"/>
              <a:t>MAEEB</a:t>
            </a:r>
            <a:endParaRPr lang="fr-FR" dirty="0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Solitude et facteurs sociétaux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Conséquences de nouveaux comportements démographiques</a:t>
            </a:r>
          </a:p>
          <a:p>
            <a:pPr lvl="1"/>
            <a:r>
              <a:rPr lang="fr-FR" dirty="0" smtClean="0"/>
              <a:t>Mouvements migratoires internes et externes avec développement de moyens de locomotion: morcellement du réseau social</a:t>
            </a:r>
          </a:p>
          <a:p>
            <a:pPr lvl="1"/>
            <a:r>
              <a:rPr lang="fr-FR" dirty="0" smtClean="0"/>
              <a:t>Evolution des structures familiales: plus grande indépendance entre générations</a:t>
            </a:r>
          </a:p>
          <a:p>
            <a:pPr lvl="1"/>
            <a:r>
              <a:rPr lang="fr-FR" dirty="0" smtClean="0"/>
              <a:t>Diminution de la natalité</a:t>
            </a:r>
          </a:p>
          <a:p>
            <a:pPr lvl="1"/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Solitude et facteurs sociétaux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Représentations sociales</a:t>
            </a:r>
          </a:p>
          <a:p>
            <a:pPr lvl="1"/>
            <a:r>
              <a:rPr lang="fr-FR" dirty="0" smtClean="0"/>
              <a:t>Discours sociaux orientés vers la jeunesse, la beauté, la performance et l’activisme ont tendance à rejeter la vieillesse</a:t>
            </a:r>
          </a:p>
          <a:p>
            <a:pPr lvl="1"/>
            <a:r>
              <a:rPr lang="fr-FR" dirty="0" smtClean="0"/>
              <a:t>Stéréotypes sociaux peuvent conduire ou conforter les sentiments de mise à l’écart, d’exclusion et de rejet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Solitude et facteurs individuels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Incapacités fonctionnelles</a:t>
            </a:r>
          </a:p>
          <a:p>
            <a:r>
              <a:rPr lang="fr-FR" dirty="0" smtClean="0"/>
              <a:t>Niveau d’autonomie</a:t>
            </a:r>
          </a:p>
          <a:p>
            <a:r>
              <a:rPr lang="fr-FR" dirty="0" smtClean="0"/>
              <a:t>Niveau socio-économique</a:t>
            </a:r>
          </a:p>
          <a:p>
            <a:r>
              <a:rPr lang="fr-FR" dirty="0" smtClean="0"/>
              <a:t>Situation familiale (veuvage, célibat)</a:t>
            </a:r>
          </a:p>
          <a:p>
            <a:r>
              <a:rPr lang="fr-FR" dirty="0" smtClean="0"/>
              <a:t>Satisfaction conjugale</a:t>
            </a:r>
          </a:p>
          <a:p>
            <a:r>
              <a:rPr lang="fr-FR" dirty="0" smtClean="0"/>
              <a:t>Nature du soutien social</a:t>
            </a:r>
          </a:p>
          <a:p>
            <a:r>
              <a:rPr lang="fr-FR" dirty="0" smtClean="0"/>
              <a:t>Qualité de la relation avec l’entourage</a:t>
            </a:r>
          </a:p>
          <a:p>
            <a:r>
              <a:rPr lang="fr-FR" dirty="0" smtClean="0"/>
              <a:t>Sexe (femme éprouvent plus souvent un sentiment de solitude)</a:t>
            </a:r>
          </a:p>
          <a:p>
            <a:r>
              <a:rPr lang="fr-FR" dirty="0" smtClean="0"/>
              <a:t>Situation géographique</a:t>
            </a:r>
          </a:p>
          <a:p>
            <a:endParaRPr lang="fr-FR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Créer du lien social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Développement d’activités socialisantes</a:t>
            </a:r>
          </a:p>
          <a:p>
            <a:pPr lvl="1"/>
            <a:r>
              <a:rPr lang="fr-FR" dirty="0" smtClean="0"/>
              <a:t>Maisons intergénérationnelles</a:t>
            </a:r>
          </a:p>
          <a:p>
            <a:pPr lvl="1"/>
            <a:r>
              <a:rPr lang="fr-FR" dirty="0" smtClean="0"/>
              <a:t>Plan de cohésion sociale (santé, logement, insertion </a:t>
            </a:r>
            <a:r>
              <a:rPr lang="fr-FR" dirty="0" err="1" smtClean="0"/>
              <a:t>socio-professionnelles</a:t>
            </a:r>
            <a:r>
              <a:rPr lang="fr-FR" dirty="0" smtClean="0"/>
              <a:t>, lien social)</a:t>
            </a:r>
          </a:p>
          <a:p>
            <a:pPr lvl="1"/>
            <a:r>
              <a:rPr lang="fr-FR" dirty="0" smtClean="0"/>
              <a:t>MR/MRS: activités à l’extérieur, activités dans la résidence ouvertes au public « journée porte ouverte », espaces d’accueil pour les familles des résidents, activités destinées à créer du lien entre les résidents</a:t>
            </a:r>
          </a:p>
          <a:p>
            <a:pPr lvl="1"/>
            <a:r>
              <a:rPr lang="fr-FR" dirty="0" smtClean="0"/>
              <a:t>Centre d’accueil de jour</a:t>
            </a:r>
          </a:p>
          <a:p>
            <a:pPr lvl="1"/>
            <a:r>
              <a:rPr lang="fr-FR" dirty="0" smtClean="0"/>
              <a:t>Clubs de pensionné</a:t>
            </a:r>
          </a:p>
          <a:p>
            <a:pPr lvl="1"/>
            <a:r>
              <a:rPr lang="fr-FR" dirty="0" smtClean="0"/>
              <a:t>Développement d’activités adaptées (gymnastique douce…)</a:t>
            </a:r>
          </a:p>
          <a:p>
            <a:pPr lvl="1"/>
            <a:r>
              <a:rPr lang="fr-FR" dirty="0" smtClean="0"/>
              <a:t>Activités de bénévolats</a:t>
            </a:r>
          </a:p>
          <a:p>
            <a:pPr lvl="1"/>
            <a:r>
              <a:rPr lang="fr-FR" dirty="0" smtClean="0"/>
              <a:t>Accueil familial pour aînés</a:t>
            </a:r>
            <a:endParaRPr lang="fr-FR" dirty="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Créer du lien social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Bien être économique</a:t>
            </a:r>
          </a:p>
          <a:p>
            <a:pPr lvl="1"/>
            <a:r>
              <a:rPr lang="fr-FR" dirty="0" smtClean="0"/>
              <a:t>Retraite</a:t>
            </a:r>
          </a:p>
          <a:p>
            <a:pPr lvl="1"/>
            <a:r>
              <a:rPr lang="fr-FR" dirty="0" smtClean="0"/>
              <a:t>Possibilité cumul allocation de retraite et activité professionnelle</a:t>
            </a:r>
          </a:p>
          <a:p>
            <a:pPr lvl="1"/>
            <a:r>
              <a:rPr lang="fr-FR" dirty="0" smtClean="0"/>
              <a:t>Avantages sociaux (TEC, train, tarifs préférentiels  dans les musées, </a:t>
            </a:r>
            <a:r>
              <a:rPr lang="fr-FR" dirty="0" err="1" smtClean="0"/>
              <a:t>etc</a:t>
            </a:r>
            <a:r>
              <a:rPr lang="fr-FR" dirty="0" smtClean="0"/>
              <a:t>…)</a:t>
            </a:r>
          </a:p>
          <a:p>
            <a:pPr lvl="1">
              <a:buNone/>
            </a:pPr>
            <a:endParaRPr lang="fr-FR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Créer du lien social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Responsabilité individuelle</a:t>
            </a:r>
          </a:p>
          <a:p>
            <a:pPr lvl="1"/>
            <a:r>
              <a:rPr lang="fr-FR" dirty="0" smtClean="0"/>
              <a:t>Nos attitudes et nos actions peuvent contribuer à créer du lien social</a:t>
            </a:r>
          </a:p>
          <a:p>
            <a:pPr lvl="2"/>
            <a:r>
              <a:rPr lang="fr-FR" dirty="0" smtClean="0"/>
              <a:t>Emission de comportements (manifester de l’intérêt, de l’empathie, favoriser la mobilité, contacts sociaux) visant l’entourage familial et le voisinage</a:t>
            </a:r>
          </a:p>
          <a:p>
            <a:pPr lvl="2"/>
            <a:r>
              <a:rPr lang="fr-FR" dirty="0" smtClean="0"/>
              <a:t>Participer à des activités collectives destinées à créer du lien</a:t>
            </a:r>
            <a:endParaRPr lang="fr-FR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de votre attention</a:t>
            </a:r>
            <a:endParaRPr lang="fr-FR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Remerciements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Solitude : définition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Solitude</a:t>
            </a:r>
          </a:p>
          <a:p>
            <a:pPr lvl="1"/>
            <a:r>
              <a:rPr lang="fr-FR" dirty="0" smtClean="0"/>
              <a:t>Etat ou situation d’une personne qui est seule de façon durable ou momentanée (fait objectivable) = isolement physique ou social</a:t>
            </a:r>
          </a:p>
          <a:p>
            <a:pPr lvl="1"/>
            <a:r>
              <a:rPr lang="fr-FR" dirty="0" smtClean="0"/>
              <a:t>Vécu existentiel, sentiment éprouvé par une personne qui se sent seule, abandonnée, s’accompagnant d’émotions telles que l’angoisse ou l’anxiété (état interne non observable)</a:t>
            </a:r>
            <a:endParaRPr lang="fr-FR" dirty="0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Solitude et isolement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Solitude</a:t>
            </a:r>
          </a:p>
          <a:p>
            <a:pPr lvl="1"/>
            <a:r>
              <a:rPr lang="fr-FR" dirty="0" smtClean="0"/>
              <a:t>Distinction solitude subjective et solitude objective</a:t>
            </a:r>
          </a:p>
          <a:p>
            <a:pPr lvl="1"/>
            <a:r>
              <a:rPr lang="fr-FR" dirty="0" smtClean="0"/>
              <a:t>Dimension multiple</a:t>
            </a:r>
          </a:p>
          <a:p>
            <a:pPr lvl="1"/>
            <a:r>
              <a:rPr lang="fr-FR" dirty="0" smtClean="0"/>
              <a:t>Personnes seules ou isolées n’éprouvent pas systématiquement un sentiment de solitude</a:t>
            </a:r>
          </a:p>
          <a:p>
            <a:pPr lvl="1"/>
            <a:r>
              <a:rPr lang="fr-FR" dirty="0" smtClean="0"/>
              <a:t>La solitude peut être ressentie par des personnes bien entourées ou qui entretiennent des contacts sociaux réguliers</a:t>
            </a:r>
          </a:p>
          <a:p>
            <a:pPr lvl="1"/>
            <a:endParaRPr lang="fr-FR" dirty="0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Quelques données démographiques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Isolement: 50% des femmes de plus de 65 ans et 25% des hommes</a:t>
            </a:r>
          </a:p>
          <a:p>
            <a:pPr lvl="1"/>
            <a:r>
              <a:rPr lang="fr-FR" dirty="0" smtClean="0"/>
              <a:t>Dissolutions maritales &amp; surmortalité masculine</a:t>
            </a:r>
          </a:p>
          <a:p>
            <a:pPr lvl="1"/>
            <a:r>
              <a:rPr lang="fr-FR" dirty="0" smtClean="0"/>
              <a:t>Diminution natalité</a:t>
            </a:r>
          </a:p>
          <a:p>
            <a:endParaRPr lang="fr-FR" dirty="0" smtClean="0"/>
          </a:p>
          <a:p>
            <a:r>
              <a:rPr lang="fr-FR" dirty="0" smtClean="0"/>
              <a:t>Personnes âgées se sentent moins seules que les plus jeunes et les adultes (adolescents plus vulnérables)</a:t>
            </a:r>
          </a:p>
          <a:p>
            <a:r>
              <a:rPr lang="fr-FR" dirty="0" smtClean="0"/>
              <a:t>Solitude touche donc toutes les tranches d’âge</a:t>
            </a:r>
            <a:endParaRPr lang="fr-F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Question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Qu’est-ce qui contribue au fait qu’aujourd’hui nos aînés sont isolés ou se sentent seuls, éprouvent de la solitude? Quels sont les facteurs favorisant l’isolement et la solitude?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Facteurs sociétaux</a:t>
            </a:r>
          </a:p>
          <a:p>
            <a:pPr lvl="2"/>
            <a:r>
              <a:rPr lang="fr-FR" dirty="0" smtClean="0"/>
              <a:t>Politique</a:t>
            </a:r>
          </a:p>
          <a:p>
            <a:pPr lvl="2"/>
            <a:r>
              <a:rPr lang="fr-FR" dirty="0" smtClean="0"/>
              <a:t>Démographie</a:t>
            </a:r>
          </a:p>
          <a:p>
            <a:pPr lvl="2"/>
            <a:r>
              <a:rPr lang="fr-FR" dirty="0" smtClean="0"/>
              <a:t>Représentations sociales</a:t>
            </a:r>
          </a:p>
          <a:p>
            <a:pPr lvl="2"/>
            <a:endParaRPr lang="fr-FR" dirty="0" smtClean="0"/>
          </a:p>
          <a:p>
            <a:pPr lvl="1"/>
            <a:r>
              <a:rPr lang="fr-FR" dirty="0" smtClean="0"/>
              <a:t>Facteurs individuels</a:t>
            </a:r>
            <a:endParaRPr lang="fr-FR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Solitude et facteurs sociétaux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Effets néfastes des politiques du troisième âge:</a:t>
            </a:r>
          </a:p>
          <a:p>
            <a:pPr lvl="1"/>
            <a:r>
              <a:rPr lang="fr-FR" dirty="0" smtClean="0"/>
              <a:t>Retraite : exclusion du rôle et du statut d’actif (« personnes dépendantes économiquement ») – perte d’un rôle et d’un réseau social parfois contre volonté - inégalités sociales 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>
              <a:buNone/>
            </a:pPr>
            <a:r>
              <a:rPr lang="fr-FR" dirty="0" smtClean="0"/>
              <a:t>	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2214554"/>
            <a:ext cx="5715000" cy="415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Solitude et facteurs sociétaux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Effets néfastes des politiques du troisième âge:</a:t>
            </a:r>
          </a:p>
          <a:p>
            <a:pPr lvl="1"/>
            <a:r>
              <a:rPr lang="fr-FR" dirty="0" smtClean="0"/>
              <a:t>Retraite : exclusion du rôle et du statut d’actif (« personnes dépendantes économiquement ») – perte d’un rôle et d’un réseau social parfois contre volonté - inégalités sociales </a:t>
            </a:r>
          </a:p>
          <a:p>
            <a:pPr lvl="1"/>
            <a:r>
              <a:rPr lang="fr-FR" dirty="0" smtClean="0"/>
              <a:t> Retraite anticipée: implications clinique et sanitaire</a:t>
            </a:r>
          </a:p>
          <a:p>
            <a:pPr lvl="1"/>
            <a:r>
              <a:rPr lang="fr-FR" dirty="0" smtClean="0"/>
              <a:t>Hétérotopie : développement MR/MRS, résidences services  </a:t>
            </a:r>
          </a:p>
          <a:p>
            <a:pPr lvl="2"/>
            <a:r>
              <a:rPr lang="fr-FR" dirty="0" smtClean="0"/>
              <a:t>Rassemblement d’individus appartenant à une même catégorie: isolement vis-à-vis des autres catégories de la population et diminution de la participation citoyenne</a:t>
            </a:r>
            <a:endParaRPr lang="fr-F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Solitude et facteurs sociétaux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Effets néfastes des politiques du troisième âge:</a:t>
            </a:r>
          </a:p>
          <a:p>
            <a:pPr lvl="1"/>
            <a:r>
              <a:rPr lang="fr-FR" dirty="0" smtClean="0"/>
              <a:t>Politique de maintien à domicile: peuvent contribuer à renforcer la dépendance et la ségrégation sociale</a:t>
            </a:r>
          </a:p>
          <a:p>
            <a:pPr lvl="1"/>
            <a:endParaRPr lang="fr-FR" dirty="0" smtClean="0"/>
          </a:p>
          <a:p>
            <a:pPr lvl="1"/>
            <a:r>
              <a:rPr lang="fr-FR" b="1" dirty="0" smtClean="0"/>
              <a:t>MAIS politiques ont également amené des grandes améliorations au niveau de la qualité de vie de nos aînés</a:t>
            </a:r>
            <a:endParaRPr lang="fr-FR" b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438</TotalTime>
  <Words>538</Words>
  <Application>Microsoft Office PowerPoint</Application>
  <PresentationFormat>Affichage à l'écran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Capitaux</vt:lpstr>
      <vt:lpstr>Ma compagne la solitude MAEEB</vt:lpstr>
      <vt:lpstr>Remerciements</vt:lpstr>
      <vt:lpstr>Solitude : définition</vt:lpstr>
      <vt:lpstr>Solitude et isolement</vt:lpstr>
      <vt:lpstr>Quelques données démographiques</vt:lpstr>
      <vt:lpstr>Question</vt:lpstr>
      <vt:lpstr>Solitude et facteurs sociétaux</vt:lpstr>
      <vt:lpstr>Solitude et facteurs sociétaux</vt:lpstr>
      <vt:lpstr>Solitude et facteurs sociétaux</vt:lpstr>
      <vt:lpstr>Solitude et facteurs sociétaux</vt:lpstr>
      <vt:lpstr>Solitude et facteurs sociétaux</vt:lpstr>
      <vt:lpstr>Solitude et facteurs individuels</vt:lpstr>
      <vt:lpstr>Créer du lien social</vt:lpstr>
      <vt:lpstr>Créer du lien social</vt:lpstr>
      <vt:lpstr>Créer du lien social</vt:lpstr>
      <vt:lpstr>Merci de votre attention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 Compagne la solitude MAEEB</dc:title>
  <dc:creator>Gilles</dc:creator>
  <cp:lastModifiedBy>olietgil</cp:lastModifiedBy>
  <cp:revision>26</cp:revision>
  <dcterms:created xsi:type="dcterms:W3CDTF">2011-04-08T12:48:15Z</dcterms:created>
  <dcterms:modified xsi:type="dcterms:W3CDTF">2011-05-14T10:41:19Z</dcterms:modified>
</cp:coreProperties>
</file>