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Default Extension="docx" ContentType="application/vnd.openxmlformats-officedocument.wordprocessingml.document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40"/>
  </p:notesMasterIdLst>
  <p:sldIdLst>
    <p:sldId id="256" r:id="rId2"/>
    <p:sldId id="257" r:id="rId3"/>
    <p:sldId id="258" r:id="rId4"/>
    <p:sldId id="264" r:id="rId5"/>
    <p:sldId id="259" r:id="rId6"/>
    <p:sldId id="260" r:id="rId7"/>
    <p:sldId id="262" r:id="rId8"/>
    <p:sldId id="263" r:id="rId9"/>
    <p:sldId id="261" r:id="rId10"/>
    <p:sldId id="288" r:id="rId11"/>
    <p:sldId id="293" r:id="rId12"/>
    <p:sldId id="269" r:id="rId13"/>
    <p:sldId id="276" r:id="rId14"/>
    <p:sldId id="277" r:id="rId15"/>
    <p:sldId id="278" r:id="rId16"/>
    <p:sldId id="279" r:id="rId17"/>
    <p:sldId id="280" r:id="rId18"/>
    <p:sldId id="281" r:id="rId19"/>
    <p:sldId id="265" r:id="rId20"/>
    <p:sldId id="266" r:id="rId21"/>
    <p:sldId id="267" r:id="rId22"/>
    <p:sldId id="268" r:id="rId23"/>
    <p:sldId id="270" r:id="rId24"/>
    <p:sldId id="289" r:id="rId25"/>
    <p:sldId id="290" r:id="rId26"/>
    <p:sldId id="291" r:id="rId27"/>
    <p:sldId id="292" r:id="rId28"/>
    <p:sldId id="271" r:id="rId29"/>
    <p:sldId id="275" r:id="rId30"/>
    <p:sldId id="272" r:id="rId31"/>
    <p:sldId id="273" r:id="rId32"/>
    <p:sldId id="282" r:id="rId33"/>
    <p:sldId id="283" r:id="rId34"/>
    <p:sldId id="284" r:id="rId35"/>
    <p:sldId id="285" r:id="rId36"/>
    <p:sldId id="286" r:id="rId37"/>
    <p:sldId id="287" r:id="rId38"/>
    <p:sldId id="274" r:id="rId3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24" autoAdjust="0"/>
  </p:normalViewPr>
  <p:slideViewPr>
    <p:cSldViewPr>
      <p:cViewPr>
        <p:scale>
          <a:sx n="80" d="100"/>
          <a:sy n="80" d="100"/>
        </p:scale>
        <p:origin x="-1896" y="-6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59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FAC82A-4AA7-4C60-A840-07BB8A0D18BC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776F5827-82DA-4AAA-AC17-C2D6774A320A}">
      <dgm:prSet phldrT="[Texte]"/>
      <dgm:spPr/>
      <dgm:t>
        <a:bodyPr/>
        <a:lstStyle/>
        <a:p>
          <a:r>
            <a:rPr lang="fr-FR" dirty="0" smtClean="0"/>
            <a:t>Macro-niveau</a:t>
          </a:r>
          <a:endParaRPr lang="fr-FR" dirty="0"/>
        </a:p>
      </dgm:t>
    </dgm:pt>
    <dgm:pt modelId="{C2E0E40D-8A55-4C71-BD8B-965E10CE7351}" type="parTrans" cxnId="{A613A454-D394-4C50-B277-49C14715D1AA}">
      <dgm:prSet/>
      <dgm:spPr/>
      <dgm:t>
        <a:bodyPr/>
        <a:lstStyle/>
        <a:p>
          <a:endParaRPr lang="fr-FR"/>
        </a:p>
      </dgm:t>
    </dgm:pt>
    <dgm:pt modelId="{99E90C9E-E916-4965-A958-B6C753054FAB}" type="sibTrans" cxnId="{A613A454-D394-4C50-B277-49C14715D1AA}">
      <dgm:prSet/>
      <dgm:spPr/>
      <dgm:t>
        <a:bodyPr/>
        <a:lstStyle/>
        <a:p>
          <a:endParaRPr lang="fr-FR"/>
        </a:p>
      </dgm:t>
    </dgm:pt>
    <dgm:pt modelId="{5132C739-9B31-4104-B6F3-A111AF753A8B}">
      <dgm:prSet phldrT="[Texte]"/>
      <dgm:spPr/>
      <dgm:t>
        <a:bodyPr/>
        <a:lstStyle/>
        <a:p>
          <a:r>
            <a:rPr lang="fr-FR" dirty="0" err="1" smtClean="0"/>
            <a:t>Meso</a:t>
          </a:r>
          <a:endParaRPr lang="fr-FR" dirty="0"/>
        </a:p>
      </dgm:t>
    </dgm:pt>
    <dgm:pt modelId="{0BF1F801-2F53-4F29-AB0D-CF709436979F}" type="parTrans" cxnId="{616109F4-5A29-4BB2-BB9E-6EA3C5DB5BFB}">
      <dgm:prSet/>
      <dgm:spPr/>
      <dgm:t>
        <a:bodyPr/>
        <a:lstStyle/>
        <a:p>
          <a:endParaRPr lang="fr-FR"/>
        </a:p>
      </dgm:t>
    </dgm:pt>
    <dgm:pt modelId="{A802D2C0-92AD-46ED-90E6-68C68055F109}" type="sibTrans" cxnId="{616109F4-5A29-4BB2-BB9E-6EA3C5DB5BFB}">
      <dgm:prSet/>
      <dgm:spPr/>
      <dgm:t>
        <a:bodyPr/>
        <a:lstStyle/>
        <a:p>
          <a:endParaRPr lang="fr-FR"/>
        </a:p>
      </dgm:t>
    </dgm:pt>
    <dgm:pt modelId="{E8D9B95B-63A0-4BA8-BAB2-199501217D11}">
      <dgm:prSet phldrT="[Texte]"/>
      <dgm:spPr/>
      <dgm:t>
        <a:bodyPr/>
        <a:lstStyle/>
        <a:p>
          <a:r>
            <a:rPr lang="fr-FR" dirty="0" smtClean="0"/>
            <a:t>Micro</a:t>
          </a:r>
          <a:endParaRPr lang="fr-FR" dirty="0"/>
        </a:p>
      </dgm:t>
    </dgm:pt>
    <dgm:pt modelId="{838D7D7B-B092-4C86-9AAB-2EBA05B45440}" type="parTrans" cxnId="{76F505E0-EB2C-423D-BE7D-67F6CF457B3B}">
      <dgm:prSet/>
      <dgm:spPr/>
      <dgm:t>
        <a:bodyPr/>
        <a:lstStyle/>
        <a:p>
          <a:endParaRPr lang="fr-FR"/>
        </a:p>
      </dgm:t>
    </dgm:pt>
    <dgm:pt modelId="{4D2B2019-CA6D-4CD2-B712-7E978E2C1870}" type="sibTrans" cxnId="{76F505E0-EB2C-423D-BE7D-67F6CF457B3B}">
      <dgm:prSet/>
      <dgm:spPr/>
      <dgm:t>
        <a:bodyPr/>
        <a:lstStyle/>
        <a:p>
          <a:endParaRPr lang="fr-FR"/>
        </a:p>
      </dgm:t>
    </dgm:pt>
    <dgm:pt modelId="{F500490F-1123-4A02-82B6-70042173E62D}" type="pres">
      <dgm:prSet presAssocID="{4AFAC82A-4AA7-4C60-A840-07BB8A0D18BC}" presName="compositeShape" presStyleCnt="0">
        <dgm:presLayoutVars>
          <dgm:dir/>
          <dgm:resizeHandles/>
        </dgm:presLayoutVars>
      </dgm:prSet>
      <dgm:spPr/>
    </dgm:pt>
    <dgm:pt modelId="{8E2B5830-C86C-4DFF-8468-94A4DD064A36}" type="pres">
      <dgm:prSet presAssocID="{4AFAC82A-4AA7-4C60-A840-07BB8A0D18BC}" presName="pyramid" presStyleLbl="node1" presStyleIdx="0" presStyleCnt="1" custLinFactNeighborX="1250" custLinFactNeighborY="11328"/>
      <dgm:spPr/>
    </dgm:pt>
    <dgm:pt modelId="{759C50EB-F850-4704-9F0E-968D018674F6}" type="pres">
      <dgm:prSet presAssocID="{4AFAC82A-4AA7-4C60-A840-07BB8A0D18BC}" presName="theList" presStyleCnt="0"/>
      <dgm:spPr/>
    </dgm:pt>
    <dgm:pt modelId="{6D799FBE-C6F1-4B09-8552-5370D1D67E9D}" type="pres">
      <dgm:prSet presAssocID="{776F5827-82DA-4AAA-AC17-C2D6774A320A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D60B2A0D-FFA1-4AA6-9B15-FDAF8D328D1A}" type="pres">
      <dgm:prSet presAssocID="{776F5827-82DA-4AAA-AC17-C2D6774A320A}" presName="aSpace" presStyleCnt="0"/>
      <dgm:spPr/>
    </dgm:pt>
    <dgm:pt modelId="{8060B5A9-96A8-4177-A018-1DC78391D84F}" type="pres">
      <dgm:prSet presAssocID="{5132C739-9B31-4104-B6F3-A111AF753A8B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9B0C2D13-51CA-4D7B-9420-E73A88F80018}" type="pres">
      <dgm:prSet presAssocID="{5132C739-9B31-4104-B6F3-A111AF753A8B}" presName="aSpace" presStyleCnt="0"/>
      <dgm:spPr/>
    </dgm:pt>
    <dgm:pt modelId="{D91E3D94-8CA8-4AE6-86DD-5B52A72B7576}" type="pres">
      <dgm:prSet presAssocID="{E8D9B95B-63A0-4BA8-BAB2-199501217D11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F4B3138-0591-4E52-8A1D-24280A6B5CEB}" type="pres">
      <dgm:prSet presAssocID="{E8D9B95B-63A0-4BA8-BAB2-199501217D11}" presName="aSpace" presStyleCnt="0"/>
      <dgm:spPr/>
    </dgm:pt>
  </dgm:ptLst>
  <dgm:cxnLst>
    <dgm:cxn modelId="{6B80FC67-3132-44DA-997F-DC5F8B12D2CA}" type="presOf" srcId="{776F5827-82DA-4AAA-AC17-C2D6774A320A}" destId="{6D799FBE-C6F1-4B09-8552-5370D1D67E9D}" srcOrd="0" destOrd="0" presId="urn:microsoft.com/office/officeart/2005/8/layout/pyramid2"/>
    <dgm:cxn modelId="{A613A454-D394-4C50-B277-49C14715D1AA}" srcId="{4AFAC82A-4AA7-4C60-A840-07BB8A0D18BC}" destId="{776F5827-82DA-4AAA-AC17-C2D6774A320A}" srcOrd="0" destOrd="0" parTransId="{C2E0E40D-8A55-4C71-BD8B-965E10CE7351}" sibTransId="{99E90C9E-E916-4965-A958-B6C753054FAB}"/>
    <dgm:cxn modelId="{2A34A0FB-C035-4A6B-946D-67B4CF11D11B}" type="presOf" srcId="{5132C739-9B31-4104-B6F3-A111AF753A8B}" destId="{8060B5A9-96A8-4177-A018-1DC78391D84F}" srcOrd="0" destOrd="0" presId="urn:microsoft.com/office/officeart/2005/8/layout/pyramid2"/>
    <dgm:cxn modelId="{616109F4-5A29-4BB2-BB9E-6EA3C5DB5BFB}" srcId="{4AFAC82A-4AA7-4C60-A840-07BB8A0D18BC}" destId="{5132C739-9B31-4104-B6F3-A111AF753A8B}" srcOrd="1" destOrd="0" parTransId="{0BF1F801-2F53-4F29-AB0D-CF709436979F}" sibTransId="{A802D2C0-92AD-46ED-90E6-68C68055F109}"/>
    <dgm:cxn modelId="{76F505E0-EB2C-423D-BE7D-67F6CF457B3B}" srcId="{4AFAC82A-4AA7-4C60-A840-07BB8A0D18BC}" destId="{E8D9B95B-63A0-4BA8-BAB2-199501217D11}" srcOrd="2" destOrd="0" parTransId="{838D7D7B-B092-4C86-9AAB-2EBA05B45440}" sibTransId="{4D2B2019-CA6D-4CD2-B712-7E978E2C1870}"/>
    <dgm:cxn modelId="{8B66CC76-A6E5-46BA-9D27-0713E1A1F43C}" type="presOf" srcId="{E8D9B95B-63A0-4BA8-BAB2-199501217D11}" destId="{D91E3D94-8CA8-4AE6-86DD-5B52A72B7576}" srcOrd="0" destOrd="0" presId="urn:microsoft.com/office/officeart/2005/8/layout/pyramid2"/>
    <dgm:cxn modelId="{AADE381B-38E5-4AD2-90E8-18A54A239850}" type="presOf" srcId="{4AFAC82A-4AA7-4C60-A840-07BB8A0D18BC}" destId="{F500490F-1123-4A02-82B6-70042173E62D}" srcOrd="0" destOrd="0" presId="urn:microsoft.com/office/officeart/2005/8/layout/pyramid2"/>
    <dgm:cxn modelId="{623D50E0-3223-4527-97CA-A719FCDB8331}" type="presParOf" srcId="{F500490F-1123-4A02-82B6-70042173E62D}" destId="{8E2B5830-C86C-4DFF-8468-94A4DD064A36}" srcOrd="0" destOrd="0" presId="urn:microsoft.com/office/officeart/2005/8/layout/pyramid2"/>
    <dgm:cxn modelId="{028F84EC-FDDF-477D-B914-77D150E858D6}" type="presParOf" srcId="{F500490F-1123-4A02-82B6-70042173E62D}" destId="{759C50EB-F850-4704-9F0E-968D018674F6}" srcOrd="1" destOrd="0" presId="urn:microsoft.com/office/officeart/2005/8/layout/pyramid2"/>
    <dgm:cxn modelId="{CB5BF046-8281-45FD-B811-6EBFB7698F30}" type="presParOf" srcId="{759C50EB-F850-4704-9F0E-968D018674F6}" destId="{6D799FBE-C6F1-4B09-8552-5370D1D67E9D}" srcOrd="0" destOrd="0" presId="urn:microsoft.com/office/officeart/2005/8/layout/pyramid2"/>
    <dgm:cxn modelId="{597C0A05-3A02-479D-B3BA-48691BCB6BF2}" type="presParOf" srcId="{759C50EB-F850-4704-9F0E-968D018674F6}" destId="{D60B2A0D-FFA1-4AA6-9B15-FDAF8D328D1A}" srcOrd="1" destOrd="0" presId="urn:microsoft.com/office/officeart/2005/8/layout/pyramid2"/>
    <dgm:cxn modelId="{776B3290-794D-4B26-BC8D-DB798E83CC3A}" type="presParOf" srcId="{759C50EB-F850-4704-9F0E-968D018674F6}" destId="{8060B5A9-96A8-4177-A018-1DC78391D84F}" srcOrd="2" destOrd="0" presId="urn:microsoft.com/office/officeart/2005/8/layout/pyramid2"/>
    <dgm:cxn modelId="{7D4A3B10-FDB1-4299-8F81-8CEBF6EC350B}" type="presParOf" srcId="{759C50EB-F850-4704-9F0E-968D018674F6}" destId="{9B0C2D13-51CA-4D7B-9420-E73A88F80018}" srcOrd="3" destOrd="0" presId="urn:microsoft.com/office/officeart/2005/8/layout/pyramid2"/>
    <dgm:cxn modelId="{527CCAC1-0486-4BA5-95DC-2C91DC700420}" type="presParOf" srcId="{759C50EB-F850-4704-9F0E-968D018674F6}" destId="{D91E3D94-8CA8-4AE6-86DD-5B52A72B7576}" srcOrd="4" destOrd="0" presId="urn:microsoft.com/office/officeart/2005/8/layout/pyramid2"/>
    <dgm:cxn modelId="{87592808-F384-43A6-AA38-9533AF52F2E9}" type="presParOf" srcId="{759C50EB-F850-4704-9F0E-968D018674F6}" destId="{4F4B3138-0591-4E52-8A1D-24280A6B5CEB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8F8794-827F-4C38-9471-D4C6FBDFBCB7}" type="datetimeFigureOut">
              <a:rPr lang="fr-FR" smtClean="0"/>
              <a:pPr/>
              <a:t>14/05/2011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A5999F-22AB-48FD-8360-46F4E674956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5999F-22AB-48FD-8360-46F4E6749560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5999F-22AB-48FD-8360-46F4E6749560}" type="slidenum">
              <a:rPr lang="fr-FR" smtClean="0"/>
              <a:pPr/>
              <a:t>32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angle à coins arrondi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angle à coins arrondi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C2C299A-C739-47DC-B430-E100B82D1355}" type="datetime1">
              <a:rPr lang="fr-FR" smtClean="0"/>
              <a:pPr/>
              <a:t>14/05/2011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B2C7109-0856-42A2-8AE4-B8309BC09A4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1E9E-04A9-432C-8124-DD30D308C217}" type="datetime1">
              <a:rPr lang="fr-FR" smtClean="0"/>
              <a:pPr/>
              <a:t>14/05/2011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7109-0856-42A2-8AE4-B8309BC09A4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FAE1E-4E47-4378-B423-25732BEC5725}" type="datetime1">
              <a:rPr lang="fr-FR" smtClean="0"/>
              <a:pPr/>
              <a:t>14/05/2011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7109-0856-42A2-8AE4-B8309BC09A4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0D82-37D8-492A-A05F-3A7D70183F7E}" type="datetime1">
              <a:rPr lang="fr-FR" smtClean="0"/>
              <a:pPr/>
              <a:t>14/05/2011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7109-0856-42A2-8AE4-B8309BC09A4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F9E06-2672-44F0-A18F-AB360C3893FD}" type="datetime1">
              <a:rPr lang="fr-FR" smtClean="0"/>
              <a:pPr/>
              <a:t>14/05/2011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7109-0856-42A2-8AE4-B8309BC09A4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1BE5-8A2D-45A9-9AF7-ACABD7BCC097}" type="datetime1">
              <a:rPr lang="fr-FR" smtClean="0"/>
              <a:pPr/>
              <a:t>14/05/2011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7109-0856-42A2-8AE4-B8309BC09A4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44A8B48-D9DE-472B-A443-C2A5BCEF70F2}" type="datetime1">
              <a:rPr lang="fr-FR" smtClean="0"/>
              <a:pPr/>
              <a:t>14/05/2011</a:t>
            </a:fld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B2C7109-0856-42A2-8AE4-B8309BC09A4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fr-FR" smtClean="0"/>
              <a:t>Gilles Squelard 07/05/2011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85A52B4-92CB-4C81-BED1-4C6418FF5F50}" type="datetime1">
              <a:rPr lang="fr-FR" smtClean="0"/>
              <a:pPr/>
              <a:t>14/05/2011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B2C7109-0856-42A2-8AE4-B8309BC09A4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A535B-66F4-4DE6-AF8A-5BC7C43B887C}" type="datetime1">
              <a:rPr lang="fr-FR" smtClean="0"/>
              <a:pPr/>
              <a:t>14/05/2011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7109-0856-42A2-8AE4-B8309BC09A4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4A9CF-E86C-4504-A365-950339482C4F}" type="datetime1">
              <a:rPr lang="fr-FR" smtClean="0"/>
              <a:pPr/>
              <a:t>14/05/2011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7109-0856-42A2-8AE4-B8309BC09A4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21FF-7E7C-431A-926A-AB841EF4F362}" type="datetime1">
              <a:rPr lang="fr-FR" smtClean="0"/>
              <a:pPr/>
              <a:t>14/05/2011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7109-0856-42A2-8AE4-B8309BC09A4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8E7D4F8-6A5C-405D-AA86-45E61BA74FE5}" type="datetime1">
              <a:rPr lang="fr-FR" smtClean="0"/>
              <a:pPr/>
              <a:t>14/05/2011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B2C7109-0856-42A2-8AE4-B8309BC09A4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g.squelard@aigs.be" TargetMode="Externa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_Word_2007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euille_Microsoft_Office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164305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Projet thérapeutique n°99 « réseaux et circuits de soins »: </a:t>
            </a:r>
            <a:r>
              <a:rPr lang="fr-FR" sz="3100" dirty="0" smtClean="0"/>
              <a:t>implémentation de la fonction de concertation en psychogériatrie en Province de Liège</a:t>
            </a:r>
            <a:endParaRPr lang="fr-FR" sz="31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14480" y="4643446"/>
            <a:ext cx="6683302" cy="1817962"/>
          </a:xfrm>
        </p:spPr>
        <p:txBody>
          <a:bodyPr>
            <a:normAutofit lnSpcReduction="10000"/>
          </a:bodyPr>
          <a:lstStyle/>
          <a:p>
            <a:r>
              <a:rPr lang="fr-FR" b="1" dirty="0" smtClean="0"/>
              <a:t>Gilles Squelard – 07/05/2011</a:t>
            </a:r>
          </a:p>
          <a:p>
            <a:r>
              <a:rPr lang="fr-FR" sz="2200" dirty="0" smtClean="0"/>
              <a:t>Université de Liège – Unité de Psychologie </a:t>
            </a:r>
            <a:r>
              <a:rPr lang="fr-FR" sz="2200" dirty="0"/>
              <a:t>C</a:t>
            </a:r>
            <a:r>
              <a:rPr lang="fr-FR" sz="2200" dirty="0" smtClean="0"/>
              <a:t>linique du Vieillissement</a:t>
            </a:r>
          </a:p>
          <a:p>
            <a:r>
              <a:rPr lang="fr-FR" sz="2200" dirty="0" smtClean="0"/>
              <a:t>Association Interrégionale de Guidance et de Santé</a:t>
            </a:r>
          </a:p>
          <a:p>
            <a:r>
              <a:rPr lang="fr-FR" b="1" dirty="0" smtClean="0"/>
              <a:t>JOURNEES SCIENTIFIQUES AEMTC</a:t>
            </a:r>
            <a:endParaRPr lang="fr-FR" b="1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7109-0856-42A2-8AE4-B8309BC09A49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Travail à 3 niveau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Macro: politique </a:t>
            </a:r>
          </a:p>
          <a:p>
            <a:r>
              <a:rPr lang="fr-FR" dirty="0" err="1" smtClean="0"/>
              <a:t>Meso</a:t>
            </a:r>
            <a:r>
              <a:rPr lang="fr-FR" dirty="0" smtClean="0"/>
              <a:t>: institutions</a:t>
            </a:r>
          </a:p>
          <a:p>
            <a:r>
              <a:rPr lang="fr-FR" dirty="0" smtClean="0"/>
              <a:t>Micro: situations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7109-0856-42A2-8AE4-B8309BC09A49}" type="slidenum">
              <a:rPr lang="fr-FR" smtClean="0"/>
              <a:pPr/>
              <a:t>10</a:t>
            </a:fld>
            <a:endParaRPr lang="fr-FR"/>
          </a:p>
        </p:txBody>
      </p:sp>
      <p:graphicFrame>
        <p:nvGraphicFramePr>
          <p:cNvPr id="8" name="Diagramme 7"/>
          <p:cNvGraphicFramePr/>
          <p:nvPr/>
        </p:nvGraphicFramePr>
        <p:xfrm>
          <a:off x="1643042" y="221455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Situations cliniques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7109-0856-42A2-8AE4-B8309BC09A49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Situation clinique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Mr RL</a:t>
            </a:r>
          </a:p>
          <a:p>
            <a:r>
              <a:rPr lang="fr-FR" dirty="0" smtClean="0"/>
              <a:t>75 ans</a:t>
            </a:r>
          </a:p>
          <a:p>
            <a:r>
              <a:rPr lang="fr-FR" dirty="0" smtClean="0"/>
              <a:t>Vit seul ; une fille (pas de contact)</a:t>
            </a:r>
          </a:p>
          <a:p>
            <a:r>
              <a:rPr lang="fr-FR" dirty="0" smtClean="0"/>
              <a:t>Revenus limités</a:t>
            </a:r>
          </a:p>
          <a:p>
            <a:r>
              <a:rPr lang="fr-FR" dirty="0" smtClean="0"/>
              <a:t>Demande d’inclusion: </a:t>
            </a:r>
            <a:r>
              <a:rPr lang="fr-FR" dirty="0" err="1" smtClean="0"/>
              <a:t>HPg</a:t>
            </a:r>
            <a:r>
              <a:rPr lang="fr-FR" dirty="0" smtClean="0"/>
              <a:t> pour préparer retour à domicile (souhait du patient) (risque élevé de réhospitalisation)</a:t>
            </a:r>
          </a:p>
          <a:p>
            <a:r>
              <a:rPr lang="fr-FR" dirty="0" smtClean="0"/>
              <a:t>Motivation </a:t>
            </a:r>
            <a:r>
              <a:rPr lang="fr-FR" dirty="0" err="1" smtClean="0"/>
              <a:t>hospi</a:t>
            </a:r>
            <a:r>
              <a:rPr lang="fr-FR" dirty="0" smtClean="0"/>
              <a:t>: agressivité en MR</a:t>
            </a:r>
          </a:p>
          <a:p>
            <a:r>
              <a:rPr lang="fr-FR" dirty="0" smtClean="0"/>
              <a:t>Antécédents: Arthrose, HTA, BPCO, AVC, artérite, adénocarcinome colique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2C7109-0856-42A2-8AE4-B8309BC09A49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Situation clinique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Mr RL</a:t>
            </a:r>
          </a:p>
          <a:p>
            <a:r>
              <a:rPr lang="fr-FR" dirty="0" smtClean="0"/>
              <a:t>Comportements à risque: éthylisme modéré, manque de compliance au traitement</a:t>
            </a:r>
          </a:p>
          <a:p>
            <a:r>
              <a:rPr lang="fr-FR" dirty="0" smtClean="0"/>
              <a:t>Objectif:</a:t>
            </a:r>
          </a:p>
          <a:p>
            <a:pPr lvl="1"/>
            <a:r>
              <a:rPr lang="fr-FR" dirty="0" smtClean="0"/>
              <a:t>Eviter réhospitalisation, maintien à domicile</a:t>
            </a:r>
          </a:p>
          <a:p>
            <a:pPr lvl="2"/>
            <a:r>
              <a:rPr lang="fr-FR" dirty="0" smtClean="0"/>
              <a:t>Suivi social</a:t>
            </a:r>
          </a:p>
          <a:p>
            <a:pPr lvl="2"/>
            <a:r>
              <a:rPr lang="fr-FR" dirty="0" smtClean="0"/>
              <a:t>Suivi médical</a:t>
            </a:r>
          </a:p>
          <a:p>
            <a:pPr lvl="2"/>
            <a:r>
              <a:rPr lang="fr-FR" dirty="0" smtClean="0"/>
              <a:t>Suivi psychologique 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2C7109-0856-42A2-8AE4-B8309BC09A49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Situation clinique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Mr PJ</a:t>
            </a:r>
          </a:p>
          <a:p>
            <a:r>
              <a:rPr lang="fr-FR" dirty="0" smtClean="0"/>
              <a:t>69 ans</a:t>
            </a:r>
          </a:p>
          <a:p>
            <a:r>
              <a:rPr lang="fr-FR" dirty="0" smtClean="0"/>
              <a:t>Veuf, vit en MRS – un fils présent</a:t>
            </a:r>
          </a:p>
          <a:p>
            <a:r>
              <a:rPr lang="fr-FR" dirty="0" smtClean="0"/>
              <a:t>Inclusion dans le projet pour stopper/freiner les hospitalisations à répétitions</a:t>
            </a:r>
          </a:p>
          <a:p>
            <a:r>
              <a:rPr lang="fr-FR" dirty="0" smtClean="0"/>
              <a:t>Motivation </a:t>
            </a:r>
            <a:r>
              <a:rPr lang="fr-FR" dirty="0" err="1" smtClean="0"/>
              <a:t>hospi</a:t>
            </a:r>
            <a:r>
              <a:rPr lang="fr-FR" dirty="0" smtClean="0"/>
              <a:t>: agressivité, troubles du comportement, errance, épuisement du personnel MRS</a:t>
            </a:r>
          </a:p>
          <a:p>
            <a:r>
              <a:rPr lang="fr-FR" dirty="0" smtClean="0"/>
              <a:t>Antécédents: démence type Alzheimer depuis 2001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2C7109-0856-42A2-8AE4-B8309BC09A49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Situation clinique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Mr PJ</a:t>
            </a:r>
          </a:p>
          <a:p>
            <a:r>
              <a:rPr lang="fr-FR" dirty="0" smtClean="0"/>
              <a:t>Peu de communication entre HP et MRS</a:t>
            </a:r>
          </a:p>
          <a:p>
            <a:r>
              <a:rPr lang="fr-FR" dirty="0" smtClean="0"/>
              <a:t>Concertation entre ces deux partenaires avec présence d’experts extérieurs au suivi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2C7109-0856-42A2-8AE4-B8309BC09A49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Situation clinique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Mr S  (70 ans) &amp; Mme M (88ans)</a:t>
            </a:r>
          </a:p>
          <a:p>
            <a:r>
              <a:rPr lang="fr-FR" dirty="0" smtClean="0"/>
              <a:t>Couple sans enfant</a:t>
            </a:r>
          </a:p>
          <a:p>
            <a:r>
              <a:rPr lang="fr-FR" dirty="0" smtClean="0"/>
              <a:t>Mme: inclusion dans le projet en raison d’hospitalisations multiples pour agressivité au domicile et troubles du comportement</a:t>
            </a:r>
          </a:p>
          <a:p>
            <a:r>
              <a:rPr lang="fr-FR" dirty="0" smtClean="0"/>
              <a:t>Mr: abus d’alcool quand se sent dépassé par la situation/chutes</a:t>
            </a:r>
          </a:p>
          <a:p>
            <a:r>
              <a:rPr lang="fr-FR" dirty="0" smtClean="0"/>
              <a:t>Souhait équipe soignante: encadrement/soutien psychologique/dépistage des symptômes d’alarme</a:t>
            </a:r>
          </a:p>
          <a:p>
            <a:r>
              <a:rPr lang="fr-FR" dirty="0" smtClean="0"/>
              <a:t>Antécédents (Mme): démence type Alzheimer à un stade modéré/troubles de la mobilité</a:t>
            </a:r>
          </a:p>
          <a:p>
            <a:endParaRPr lang="fr-FR" dirty="0" smtClean="0"/>
          </a:p>
          <a:p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2C7109-0856-42A2-8AE4-B8309BC09A49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Situation clinique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Mr S (70 ans)  &amp; Mme M (88ans)</a:t>
            </a:r>
          </a:p>
          <a:p>
            <a:r>
              <a:rPr lang="fr-FR" dirty="0" smtClean="0"/>
              <a:t>Proposition entrée en MRS pour Mme: refus systématique de Mr S</a:t>
            </a:r>
          </a:p>
          <a:p>
            <a:r>
              <a:rPr lang="fr-FR" dirty="0" smtClean="0"/>
              <a:t>Concertation pluridisciplinaire:</a:t>
            </a:r>
          </a:p>
          <a:p>
            <a:pPr lvl="1"/>
            <a:r>
              <a:rPr lang="fr-FR" dirty="0" smtClean="0"/>
              <a:t>HP</a:t>
            </a:r>
          </a:p>
          <a:p>
            <a:pPr lvl="1"/>
            <a:r>
              <a:rPr lang="fr-FR" dirty="0" smtClean="0"/>
              <a:t>MT</a:t>
            </a:r>
          </a:p>
          <a:p>
            <a:pPr lvl="1"/>
            <a:r>
              <a:rPr lang="fr-FR" dirty="0" smtClean="0"/>
              <a:t>Service de santé mentale</a:t>
            </a:r>
          </a:p>
          <a:p>
            <a:pPr lvl="1"/>
            <a:r>
              <a:rPr lang="fr-FR" dirty="0" smtClean="0"/>
              <a:t>Services de soins à domicile</a:t>
            </a:r>
          </a:p>
          <a:p>
            <a:endParaRPr lang="fr-FR" dirty="0" smtClean="0"/>
          </a:p>
          <a:p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2C7109-0856-42A2-8AE4-B8309BC09A49}" type="slidenum">
              <a:rPr lang="fr-FR" smtClean="0"/>
              <a:pPr/>
              <a:t>17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6600" dirty="0" smtClean="0"/>
              <a:t>La recherche</a:t>
            </a:r>
            <a:endParaRPr lang="fr-FR" sz="66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7109-0856-42A2-8AE4-B8309BC09A49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Thèmes de recherche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Objectifs de la concertation interdisciplinaire</a:t>
            </a:r>
          </a:p>
          <a:p>
            <a:r>
              <a:rPr lang="fr-FR" dirty="0" smtClean="0"/>
              <a:t>Indicateurs de concertation (critères de complexité)</a:t>
            </a:r>
          </a:p>
          <a:p>
            <a:r>
              <a:rPr lang="fr-FR" dirty="0" smtClean="0"/>
              <a:t>Outils de travail en réseau </a:t>
            </a:r>
          </a:p>
          <a:p>
            <a:pPr lvl="1"/>
            <a:r>
              <a:rPr lang="fr-FR" dirty="0" smtClean="0"/>
              <a:t>Le plan de services individualisés</a:t>
            </a:r>
          </a:p>
          <a:p>
            <a:pPr lvl="1"/>
            <a:r>
              <a:rPr lang="fr-FR" dirty="0" smtClean="0"/>
              <a:t>L’agent de suivi</a:t>
            </a:r>
          </a:p>
          <a:p>
            <a:r>
              <a:rPr lang="fr-FR" dirty="0" smtClean="0"/>
              <a:t>Participation des usagers/famille au processus de concertation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2C7109-0856-42A2-8AE4-B8309BC09A49}" type="slidenum">
              <a:rPr lang="fr-FR" smtClean="0"/>
              <a:pPr/>
              <a:t>19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/>
              <a:t>Contexte global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Historique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Public cible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Concrétisation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Thèmes de recherche</a:t>
            </a:r>
          </a:p>
          <a:p>
            <a:pPr marL="914400" lvl="1" indent="-514350">
              <a:buFont typeface="+mj-lt"/>
              <a:buAutoNum type="alphaLcParenR"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Gilles Squelard 07/05/2011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2C7109-0856-42A2-8AE4-B8309BC09A49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Thèmes de recherche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Processus décisionnel en réunion de concertation</a:t>
            </a:r>
          </a:p>
          <a:p>
            <a:r>
              <a:rPr lang="fr-FR" dirty="0" smtClean="0"/>
              <a:t>Secret professionnel et concertation interdisciplinaire</a:t>
            </a:r>
          </a:p>
          <a:p>
            <a:r>
              <a:rPr lang="fr-FR" dirty="0" smtClean="0"/>
              <a:t>Concertation: organisation pratique et gestion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2C7109-0856-42A2-8AE4-B8309BC09A49}" type="slidenum">
              <a:rPr lang="fr-FR" smtClean="0"/>
              <a:pPr/>
              <a:t>20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Objectifs de la concertation interdisciplinaire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r-FR" dirty="0" smtClean="0"/>
              <a:t>Pas un lieu thérapeutique ou de discussion de diagnostic</a:t>
            </a:r>
          </a:p>
          <a:p>
            <a:pPr lvl="1"/>
            <a:r>
              <a:rPr lang="fr-FR" dirty="0" smtClean="0"/>
              <a:t>Construction du plan global de soins</a:t>
            </a:r>
          </a:p>
          <a:p>
            <a:pPr lvl="1"/>
            <a:r>
              <a:rPr lang="fr-FR" dirty="0" smtClean="0"/>
              <a:t>Doit être déterminé avant la réunion de concertation avec l’usager/famille</a:t>
            </a:r>
          </a:p>
          <a:p>
            <a:pPr lvl="1"/>
            <a:r>
              <a:rPr lang="fr-FR" dirty="0" smtClean="0"/>
              <a:t>Conditionnent la nature des participants présents à la réunion</a:t>
            </a:r>
          </a:p>
          <a:p>
            <a:pPr lvl="1" algn="ctr">
              <a:buNone/>
            </a:pPr>
            <a:r>
              <a:rPr lang="fr-BE" sz="2800" dirty="0" smtClean="0"/>
              <a:t>FORMALISATION DE LA TRANSMISSION D’INFORMATION</a:t>
            </a:r>
          </a:p>
          <a:p>
            <a:pPr lvl="1"/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2C7109-0856-42A2-8AE4-B8309BC09A49}" type="slidenum">
              <a:rPr lang="fr-FR" smtClean="0"/>
              <a:pPr/>
              <a:t>21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Indicateurs de concertation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fr-BE" sz="2800" dirty="0" smtClean="0"/>
              <a:t>Assouplissement de la procédure d’inclusion </a:t>
            </a:r>
            <a:r>
              <a:rPr lang="fr-BE" sz="2800" dirty="0" smtClean="0">
                <a:sym typeface="Wingdings" pitchFamily="2" charset="2"/>
              </a:rPr>
              <a:t></a:t>
            </a:r>
            <a:r>
              <a:rPr lang="fr-FR" sz="2800" dirty="0" smtClean="0"/>
              <a:t> présence de trois facteurs (dont au moins deux liés à l’usager) : </a:t>
            </a:r>
          </a:p>
          <a:p>
            <a:pPr lvl="3"/>
            <a:r>
              <a:rPr lang="fr-BE" sz="2400" dirty="0" smtClean="0"/>
              <a:t>Facteurs liés à l’usager : </a:t>
            </a:r>
          </a:p>
          <a:p>
            <a:pPr lvl="4"/>
            <a:r>
              <a:rPr lang="fr-BE" dirty="0" smtClean="0"/>
              <a:t>Nature, fréquence, intensité des symptômes, conséquences physiques, psychologiques et sociales, trajectoire de soins…</a:t>
            </a:r>
          </a:p>
          <a:p>
            <a:pPr lvl="3"/>
            <a:r>
              <a:rPr lang="fr-BE" sz="2400" dirty="0" smtClean="0"/>
              <a:t>Facteurs liés à l’environnement physique et social : </a:t>
            </a:r>
          </a:p>
          <a:p>
            <a:pPr lvl="4"/>
            <a:r>
              <a:rPr lang="fr-BE" dirty="0" smtClean="0"/>
              <a:t>Ressources familiales et sociales, conditions existentielles, nombre et nature des intervenants, dynamique familiale…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2C7109-0856-42A2-8AE4-B8309BC09A49}" type="slidenum">
              <a:rPr lang="fr-FR" smtClean="0"/>
              <a:pPr/>
              <a:t>22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Outils de travail en réseau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Plan de service individualisé</a:t>
            </a:r>
          </a:p>
          <a:p>
            <a:r>
              <a:rPr lang="fr-FR" dirty="0" smtClean="0"/>
              <a:t>Agent de suivi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2C7109-0856-42A2-8AE4-B8309BC09A49}" type="slidenum">
              <a:rPr lang="fr-FR" smtClean="0"/>
              <a:pPr/>
              <a:t>23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7109-0856-42A2-8AE4-B8309BC09A49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323850" y="1484313"/>
            <a:ext cx="3270250" cy="10287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fr-BE" sz="1200" b="1">
                <a:cs typeface="Times New Roman" pitchFamily="18" charset="0"/>
              </a:rPr>
              <a:t>Personne de confiance : </a:t>
            </a:r>
            <a:endParaRPr lang="fr-FR" sz="1100"/>
          </a:p>
          <a:p>
            <a:pPr eaLnBrk="0" hangingPunct="0"/>
            <a:r>
              <a:rPr lang="fr-BE" sz="1200" b="1">
                <a:cs typeface="Times New Roman" pitchFamily="18" charset="0"/>
              </a:rPr>
              <a:t>Adresse : </a:t>
            </a:r>
            <a:endParaRPr lang="fr-FR" sz="1100"/>
          </a:p>
          <a:p>
            <a:pPr eaLnBrk="0" hangingPunct="0"/>
            <a:r>
              <a:rPr lang="fr-BE" sz="1200" b="1">
                <a:cs typeface="Times New Roman" pitchFamily="18" charset="0"/>
              </a:rPr>
              <a:t>                 </a:t>
            </a:r>
            <a:endParaRPr lang="fr-FR" sz="1100"/>
          </a:p>
          <a:p>
            <a:pPr eaLnBrk="0" hangingPunct="0"/>
            <a:r>
              <a:rPr lang="fr-BE" sz="1200" b="1">
                <a:cs typeface="Times New Roman" pitchFamily="18" charset="0"/>
              </a:rPr>
              <a:t>Tel : </a:t>
            </a:r>
            <a:endParaRPr lang="fr-FR" sz="1100"/>
          </a:p>
          <a:p>
            <a:pPr eaLnBrk="0" hangingPunct="0"/>
            <a:r>
              <a:rPr lang="fr-BE" sz="1200" b="1">
                <a:cs typeface="Times New Roman" pitchFamily="18" charset="0"/>
              </a:rPr>
              <a:t>         </a:t>
            </a:r>
            <a:endParaRPr lang="fr-BE"/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6565900" y="17463"/>
            <a:ext cx="2514600" cy="9144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fr-BE" sz="1200" i="1" u="sng">
                <a:cs typeface="Times New Roman" pitchFamily="18" charset="0"/>
              </a:rPr>
              <a:t>Projet thérapeutique 99 :</a:t>
            </a:r>
            <a:endParaRPr lang="fr-FR" sz="1100"/>
          </a:p>
          <a:p>
            <a:pPr algn="ctr" eaLnBrk="0" hangingPunct="0"/>
            <a:r>
              <a:rPr lang="fr-BE" sz="1200">
                <a:cs typeface="Times New Roman" pitchFamily="18" charset="0"/>
              </a:rPr>
              <a:t>Gilles SQUELARD - Anne VILAIN</a:t>
            </a:r>
            <a:endParaRPr lang="fr-FR" sz="1100"/>
          </a:p>
          <a:p>
            <a:pPr algn="ctr" eaLnBrk="0" hangingPunct="0"/>
            <a:r>
              <a:rPr lang="fr-BE" sz="1200">
                <a:cs typeface="Times New Roman" pitchFamily="18" charset="0"/>
              </a:rPr>
              <a:t>04/240 21 28</a:t>
            </a:r>
            <a:endParaRPr lang="fr-FR" sz="1100"/>
          </a:p>
          <a:p>
            <a:pPr algn="ctr" eaLnBrk="0" hangingPunct="0"/>
            <a:r>
              <a:rPr lang="fr-BE" sz="1200">
                <a:cs typeface="Times New Roman" pitchFamily="18" charset="0"/>
                <a:hlinkClick r:id="rId2"/>
              </a:rPr>
              <a:t>g.squelard@aigs.be</a:t>
            </a:r>
            <a:r>
              <a:rPr lang="fr-BE" sz="1200">
                <a:cs typeface="Times New Roman" pitchFamily="18" charset="0"/>
              </a:rPr>
              <a:t> </a:t>
            </a:r>
            <a:endParaRPr lang="fr-BE"/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-357188" y="17463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-357188" y="17463"/>
            <a:ext cx="4756151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indent="449263"/>
            <a:endParaRPr lang="fr-BE" sz="3600" i="1">
              <a:latin typeface="Imprint MT Shadow" pitchFamily="82" charset="0"/>
              <a:cs typeface="Times New Roman" pitchFamily="18" charset="0"/>
            </a:endParaRPr>
          </a:p>
          <a:p>
            <a:pPr indent="449263" eaLnBrk="0" hangingPunct="0"/>
            <a:r>
              <a:rPr lang="fr-BE" sz="3600" i="1">
                <a:latin typeface="Imprint MT Shadow" pitchFamily="82" charset="0"/>
                <a:cs typeface="Times New Roman" pitchFamily="18" charset="0"/>
              </a:rPr>
              <a:t>  Plan de Services  </a:t>
            </a:r>
            <a:r>
              <a:rPr lang="fr-BE" sz="1200">
                <a:latin typeface="Imprint MT Shadow" pitchFamily="82" charset="0"/>
                <a:cs typeface="Times New Roman" pitchFamily="18" charset="0"/>
              </a:rPr>
              <a:t> </a:t>
            </a:r>
            <a:r>
              <a:rPr lang="fr-BE" sz="1200">
                <a:cs typeface="Times New Roman" pitchFamily="18" charset="0"/>
              </a:rPr>
              <a:t>	</a:t>
            </a:r>
            <a:endParaRPr lang="fr-FR" sz="1100"/>
          </a:p>
          <a:p>
            <a:pPr indent="449263" eaLnBrk="0" hangingPunct="0"/>
            <a:endParaRPr lang="fr-FR"/>
          </a:p>
        </p:txBody>
      </p:sp>
      <p:sp>
        <p:nvSpPr>
          <p:cNvPr id="10" name="Rectangle 16"/>
          <p:cNvSpPr>
            <a:spLocks noChangeArrowheads="1"/>
          </p:cNvSpPr>
          <p:nvPr/>
        </p:nvSpPr>
        <p:spPr bwMode="auto">
          <a:xfrm>
            <a:off x="3708400" y="404813"/>
            <a:ext cx="252095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49263"/>
            <a:r>
              <a:rPr lang="fr-BE" sz="1000" i="1"/>
              <a:t>Concernant Mme. :</a:t>
            </a:r>
            <a:r>
              <a:rPr lang="fr-BE" sz="1000"/>
              <a:t> </a:t>
            </a:r>
            <a:endParaRPr lang="fr-FR" sz="1000"/>
          </a:p>
          <a:p>
            <a:pPr indent="449263" eaLnBrk="0" hangingPunct="0"/>
            <a:r>
              <a:rPr lang="fr-BE" sz="1000" i="1">
                <a:cs typeface="Times New Roman" pitchFamily="18" charset="0"/>
              </a:rPr>
              <a:t>Nom de l’agent de suivi  PSI :</a:t>
            </a:r>
            <a:r>
              <a:rPr lang="fr-BE" sz="1000">
                <a:cs typeface="Times New Roman" pitchFamily="18" charset="0"/>
              </a:rPr>
              <a:t> </a:t>
            </a:r>
            <a:endParaRPr lang="fr-FR" sz="1000"/>
          </a:p>
          <a:p>
            <a:pPr indent="449263" eaLnBrk="0" hangingPunct="0"/>
            <a:r>
              <a:rPr lang="fr-BE" sz="1000" i="1">
                <a:cs typeface="Times New Roman" pitchFamily="18" charset="0"/>
              </a:rPr>
              <a:t>Date de rédaction : </a:t>
            </a:r>
            <a:endParaRPr lang="fr-FR" sz="1000"/>
          </a:p>
          <a:p>
            <a:pPr indent="449263" eaLnBrk="0" hangingPunct="0"/>
            <a:r>
              <a:rPr lang="fr-BE" sz="1000" i="1">
                <a:cs typeface="Times New Roman" pitchFamily="18" charset="0"/>
              </a:rPr>
              <a:t>Date 1</a:t>
            </a:r>
            <a:r>
              <a:rPr lang="fr-BE" sz="1000" i="1" baseline="30000">
                <a:cs typeface="Times New Roman" pitchFamily="18" charset="0"/>
              </a:rPr>
              <a:t>ère</a:t>
            </a:r>
            <a:r>
              <a:rPr lang="fr-BE" sz="1000" i="1">
                <a:cs typeface="Times New Roman" pitchFamily="18" charset="0"/>
              </a:rPr>
              <a:t> évaluation :  </a:t>
            </a:r>
            <a:endParaRPr lang="fr-FR" sz="1000"/>
          </a:p>
          <a:p>
            <a:pPr indent="449263" eaLnBrk="0" hangingPunct="0"/>
            <a:r>
              <a:rPr lang="fr-BE" sz="1000" b="1" i="1">
                <a:cs typeface="Times New Roman" pitchFamily="18" charset="0"/>
              </a:rPr>
              <a:t>Identification des services</a:t>
            </a:r>
            <a:r>
              <a:rPr lang="fr-BE" sz="900" b="1" i="1">
                <a:cs typeface="Times New Roman" pitchFamily="18" charset="0"/>
              </a:rPr>
              <a:t> :       	</a:t>
            </a:r>
            <a:r>
              <a:rPr lang="fr-BE" sz="1600" b="1" i="1">
                <a:cs typeface="Times New Roman" pitchFamily="18" charset="0"/>
              </a:rPr>
              <a:t> </a:t>
            </a:r>
            <a:endParaRPr lang="fr-FR" sz="1100"/>
          </a:p>
          <a:p>
            <a:pPr indent="449263" eaLnBrk="0" hangingPunct="0"/>
            <a:endParaRPr lang="fr-FR"/>
          </a:p>
        </p:txBody>
      </p:sp>
      <p:graphicFrame>
        <p:nvGraphicFramePr>
          <p:cNvPr id="11" name="Group 294"/>
          <p:cNvGraphicFramePr>
            <a:graphicFrameLocks noGrp="1"/>
          </p:cNvGraphicFramePr>
          <p:nvPr/>
        </p:nvGraphicFramePr>
        <p:xfrm>
          <a:off x="323850" y="3157538"/>
          <a:ext cx="8569325" cy="3388360"/>
        </p:xfrm>
        <a:graphic>
          <a:graphicData uri="http://schemas.openxmlformats.org/drawingml/2006/table">
            <a:tbl>
              <a:tblPr/>
              <a:tblGrid>
                <a:gridCol w="1168400"/>
                <a:gridCol w="1712913"/>
                <a:gridCol w="1477962"/>
                <a:gridCol w="1096963"/>
                <a:gridCol w="1479550"/>
                <a:gridCol w="1633537"/>
              </a:tblGrid>
              <a:tr h="3048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Dénomination</a:t>
                      </a:r>
                      <a:endParaRPr kumimoji="0" lang="fr-B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Personne de contact</a:t>
                      </a:r>
                      <a:endParaRPr kumimoji="0" lang="fr-B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Adresse du service</a:t>
                      </a:r>
                      <a:endParaRPr kumimoji="0" lang="fr-B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Téléphone</a:t>
                      </a:r>
                      <a:endParaRPr kumimoji="0" lang="fr-B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Adresse mail</a:t>
                      </a:r>
                      <a:endParaRPr kumimoji="0" lang="fr-B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Disponibilités</a:t>
                      </a:r>
                      <a:endParaRPr kumimoji="0" lang="fr-B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7109-0856-42A2-8AE4-B8309BC09A49}" type="slidenum">
              <a:rPr lang="fr-FR" smtClean="0"/>
              <a:pPr/>
              <a:t>25</a:t>
            </a:fld>
            <a:endParaRPr lang="fr-FR"/>
          </a:p>
        </p:txBody>
      </p:sp>
      <p:graphicFrame>
        <p:nvGraphicFramePr>
          <p:cNvPr id="8" name="Objet 7"/>
          <p:cNvGraphicFramePr>
            <a:graphicFrameLocks noChangeAspect="1"/>
          </p:cNvGraphicFramePr>
          <p:nvPr/>
        </p:nvGraphicFramePr>
        <p:xfrm>
          <a:off x="111125" y="430213"/>
          <a:ext cx="9023350" cy="6575425"/>
        </p:xfrm>
        <a:graphic>
          <a:graphicData uri="http://schemas.openxmlformats.org/presentationml/2006/ole">
            <p:oleObj spid="_x0000_s20482" name="Document" r:id="rId3" imgW="9023694" imgH="6574950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Outils de travail en réseau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Agent de suivi</a:t>
            </a:r>
          </a:p>
          <a:p>
            <a:pPr lvl="1"/>
            <a:r>
              <a:rPr lang="fr-FR" dirty="0" smtClean="0"/>
              <a:t>Fonction/rôle</a:t>
            </a:r>
          </a:p>
          <a:p>
            <a:pPr lvl="2"/>
            <a:r>
              <a:rPr lang="fr-BE" dirty="0" smtClean="0">
                <a:latin typeface="Garamond" pitchFamily="18" charset="0"/>
              </a:rPr>
              <a:t>professionnel vers lequel la personne de confiance peut se diriger en cas de problème</a:t>
            </a:r>
          </a:p>
          <a:p>
            <a:pPr lvl="2"/>
            <a:r>
              <a:rPr lang="fr-BE" dirty="0" smtClean="0">
                <a:latin typeface="Garamond" pitchFamily="18" charset="0"/>
              </a:rPr>
              <a:t>Pro activité et réactivité  </a:t>
            </a:r>
          </a:p>
          <a:p>
            <a:pPr lvl="2"/>
            <a:r>
              <a:rPr lang="fr-BE" dirty="0" smtClean="0">
                <a:latin typeface="Garamond" pitchFamily="18" charset="0"/>
              </a:rPr>
              <a:t>Relation dynamique et de </a:t>
            </a:r>
            <a:r>
              <a:rPr lang="fr-BE" b="1" dirty="0" smtClean="0">
                <a:latin typeface="Garamond" pitchFamily="18" charset="0"/>
              </a:rPr>
              <a:t>confiance</a:t>
            </a:r>
            <a:r>
              <a:rPr lang="fr-BE" dirty="0" smtClean="0">
                <a:latin typeface="Garamond" pitchFamily="18" charset="0"/>
              </a:rPr>
              <a:t> avec la personne de contact</a:t>
            </a:r>
          </a:p>
          <a:p>
            <a:pPr lvl="2"/>
            <a:r>
              <a:rPr lang="fr-BE" dirty="0" smtClean="0">
                <a:latin typeface="Garamond" pitchFamily="18" charset="0"/>
              </a:rPr>
              <a:t>Communication des disponibilités à l’usager/famille, à la personne de confiance et aux partenaires.</a:t>
            </a:r>
          </a:p>
          <a:p>
            <a:pPr lvl="1"/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7109-0856-42A2-8AE4-B8309BC09A49}" type="slidenum">
              <a:rPr lang="fr-FR" smtClean="0"/>
              <a:pPr/>
              <a:t>26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Outils de travail en réseau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Agent de suivi</a:t>
            </a:r>
          </a:p>
          <a:p>
            <a:pPr lvl="1"/>
            <a:r>
              <a:rPr lang="fr-FR" dirty="0" smtClean="0"/>
              <a:t>Fonction/rôle</a:t>
            </a:r>
          </a:p>
          <a:p>
            <a:pPr lvl="2"/>
            <a:r>
              <a:rPr lang="fr-BE" dirty="0" smtClean="0">
                <a:latin typeface="Garamond" pitchFamily="18" charset="0"/>
              </a:rPr>
              <a:t>Possibilité de déposer un message. Reprise de contact dès réception de la demande</a:t>
            </a:r>
          </a:p>
          <a:p>
            <a:pPr lvl="2"/>
            <a:r>
              <a:rPr lang="fr-BE" dirty="0" smtClean="0">
                <a:latin typeface="Garamond" pitchFamily="18" charset="0"/>
              </a:rPr>
              <a:t>Assurer une continuité du suivi</a:t>
            </a:r>
          </a:p>
          <a:p>
            <a:pPr lvl="2"/>
            <a:r>
              <a:rPr lang="fr-BE" dirty="0" smtClean="0">
                <a:latin typeface="Garamond" pitchFamily="18" charset="0"/>
              </a:rPr>
              <a:t>Attribution modulable</a:t>
            </a:r>
          </a:p>
          <a:p>
            <a:pPr lvl="2"/>
            <a:r>
              <a:rPr lang="fr-BE" dirty="0" smtClean="0">
                <a:latin typeface="Garamond" pitchFamily="18" charset="0"/>
              </a:rPr>
              <a:t>Évaluation </a:t>
            </a:r>
          </a:p>
          <a:p>
            <a:pPr lvl="2"/>
            <a:r>
              <a:rPr lang="fr-BE" dirty="0" smtClean="0">
                <a:latin typeface="Garamond" pitchFamily="18" charset="0"/>
              </a:rPr>
              <a:t>liaison </a:t>
            </a:r>
          </a:p>
          <a:p>
            <a:pPr lvl="2"/>
            <a:r>
              <a:rPr lang="fr-BE" dirty="0" smtClean="0">
                <a:latin typeface="Garamond" pitchFamily="18" charset="0"/>
              </a:rPr>
              <a:t>Garantie </a:t>
            </a:r>
            <a:endParaRPr lang="fr-FR" dirty="0" smtClean="0">
              <a:latin typeface="Garamond" pitchFamily="18" charset="0"/>
            </a:endParaRPr>
          </a:p>
          <a:p>
            <a:pPr lvl="1"/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7109-0856-42A2-8AE4-B8309BC09A49}" type="slidenum">
              <a:rPr lang="fr-FR" smtClean="0"/>
              <a:pPr/>
              <a:t>27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Participation des usagers/familles au processus de concertation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r-FR" sz="2600" dirty="0" smtClean="0"/>
              <a:t>Accord de l’usager et/ou de la famille</a:t>
            </a:r>
          </a:p>
          <a:p>
            <a:pPr lvl="1"/>
            <a:r>
              <a:rPr lang="fr-FR" sz="2600" dirty="0" smtClean="0"/>
              <a:t>Invitation systématique de l’usager et/ou de la famille (sauf avis contraire de l’usager) aux réunions</a:t>
            </a:r>
          </a:p>
          <a:p>
            <a:pPr lvl="1"/>
            <a:r>
              <a:rPr lang="fr-FR" sz="2600" dirty="0" smtClean="0"/>
              <a:t>Préparation préalable de la réunion avec l’usager avec tous les professionnels impliqués</a:t>
            </a:r>
          </a:p>
          <a:p>
            <a:pPr lvl="1"/>
            <a:r>
              <a:rPr lang="fr-FR" sz="2600" dirty="0" smtClean="0"/>
              <a:t>Définition de l’ordre du jour par agent de suivi en concertation avec l’usager/famille</a:t>
            </a:r>
            <a:endParaRPr lang="fr-FR" sz="26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2C7109-0856-42A2-8AE4-B8309BC09A49}" type="slidenum">
              <a:rPr lang="fr-FR" smtClean="0"/>
              <a:pPr/>
              <a:t>28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Participation des usagers/familles au processus de concertation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En réunion:</a:t>
            </a:r>
          </a:p>
          <a:p>
            <a:pPr lvl="1"/>
            <a:r>
              <a:rPr lang="fr-FR" dirty="0" smtClean="0"/>
              <a:t>Place de l’usager importante même si difficultés cognitives</a:t>
            </a:r>
          </a:p>
          <a:p>
            <a:pPr lvl="1"/>
            <a:r>
              <a:rPr lang="fr-FR" dirty="0" smtClean="0"/>
              <a:t>Laisser une place à l’usager/famille pour s’exprimer</a:t>
            </a:r>
          </a:p>
          <a:p>
            <a:pPr lvl="1"/>
            <a:r>
              <a:rPr lang="fr-FR" dirty="0" smtClean="0"/>
              <a:t>S’assurer que le contenu du message ait été compris</a:t>
            </a:r>
          </a:p>
          <a:p>
            <a:pPr lvl="1"/>
            <a:r>
              <a:rPr lang="fr-FR" dirty="0" smtClean="0"/>
              <a:t>S’assurer que l’usager/famille soit d’accord avec les propositions de suivi</a:t>
            </a:r>
          </a:p>
          <a:p>
            <a:pPr lvl="1"/>
            <a:r>
              <a:rPr lang="fr-FR" dirty="0" smtClean="0"/>
              <a:t>Décision finale revient à l’usager/famille</a:t>
            </a:r>
          </a:p>
          <a:p>
            <a:pPr lvl="2"/>
            <a:r>
              <a:rPr lang="fr-FR" dirty="0" smtClean="0"/>
              <a:t>Usager/famille pas tenus de prendre une décision en réunion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2C7109-0856-42A2-8AE4-B8309BC09A49}" type="slidenum">
              <a:rPr lang="fr-FR" smtClean="0"/>
              <a:pPr/>
              <a:t>29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Contexte global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Lancement du Projet Thérapeutique : note politique en santé mentale, Rudy </a:t>
            </a:r>
            <a:r>
              <a:rPr lang="fr-BE" dirty="0" err="1" smtClean="0"/>
              <a:t>Demotte</a:t>
            </a:r>
            <a:r>
              <a:rPr lang="fr-BE" dirty="0" smtClean="0"/>
              <a:t>, mai 2005</a:t>
            </a:r>
          </a:p>
          <a:p>
            <a:pPr lvl="1"/>
            <a:r>
              <a:rPr lang="fr-BE" dirty="0" smtClean="0"/>
              <a:t>Finalités :</a:t>
            </a:r>
          </a:p>
          <a:p>
            <a:pPr lvl="2"/>
            <a:r>
              <a:rPr lang="fr-BE" sz="1800" dirty="0" smtClean="0"/>
              <a:t>Soins intégrés sur mesure dont le patient est l’élément central</a:t>
            </a:r>
          </a:p>
          <a:p>
            <a:pPr lvl="2"/>
            <a:r>
              <a:rPr lang="fr-BE" sz="1800" dirty="0" smtClean="0"/>
              <a:t>Continuité des soins </a:t>
            </a:r>
          </a:p>
          <a:p>
            <a:pPr lvl="1"/>
            <a:r>
              <a:rPr lang="fr-BE" dirty="0" smtClean="0"/>
              <a:t>Moyens : </a:t>
            </a:r>
          </a:p>
          <a:p>
            <a:pPr lvl="2"/>
            <a:r>
              <a:rPr lang="fr-BE" sz="1800" dirty="0" smtClean="0"/>
              <a:t>Organisation de l’offre de soins en Santé Mentale selon les principes de groupe cible et de réseau</a:t>
            </a:r>
          </a:p>
          <a:p>
            <a:pPr lvl="2"/>
            <a:r>
              <a:rPr lang="fr-BE" sz="1800" dirty="0" smtClean="0"/>
              <a:t>Doit être adapté aux besoins de l’usager</a:t>
            </a:r>
          </a:p>
          <a:p>
            <a:pPr lvl="2"/>
            <a:r>
              <a:rPr lang="fr-BE" sz="1800" dirty="0" smtClean="0"/>
              <a:t>Population cible : situations chroniques et complexes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2C7109-0856-42A2-8AE4-B8309BC09A49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Processus décisionnel d’une institutionnalisation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Facteurs significatifs</a:t>
            </a:r>
          </a:p>
          <a:p>
            <a:pPr lvl="1"/>
            <a:r>
              <a:rPr lang="fr-BE" sz="2400" dirty="0" smtClean="0"/>
              <a:t>Autonomie</a:t>
            </a:r>
            <a:endParaRPr lang="fr-FR" sz="2400" dirty="0" smtClean="0"/>
          </a:p>
          <a:p>
            <a:pPr lvl="1"/>
            <a:r>
              <a:rPr lang="fr-BE" sz="2400" dirty="0" smtClean="0"/>
              <a:t>Indépendance</a:t>
            </a:r>
            <a:endParaRPr lang="fr-FR" sz="2400" dirty="0" smtClean="0"/>
          </a:p>
          <a:p>
            <a:pPr lvl="1"/>
            <a:r>
              <a:rPr lang="fr-BE" sz="2400" dirty="0" smtClean="0"/>
              <a:t>Souhait du patient (plutôt peur de rester seul) : pas exprimé dès le début</a:t>
            </a:r>
            <a:endParaRPr lang="fr-FR" sz="2400" dirty="0" smtClean="0"/>
          </a:p>
          <a:p>
            <a:pPr lvl="1"/>
            <a:r>
              <a:rPr lang="fr-BE" sz="2400" dirty="0" smtClean="0"/>
              <a:t>Demande de la famille si elle existe et/ou est présente</a:t>
            </a:r>
            <a:endParaRPr lang="fr-FR" sz="2400" dirty="0" smtClean="0"/>
          </a:p>
          <a:p>
            <a:pPr lvl="1"/>
            <a:r>
              <a:rPr lang="fr-BE" sz="2400" dirty="0" smtClean="0"/>
              <a:t>Troubles psychologiques et/ou du comportement</a:t>
            </a:r>
            <a:endParaRPr lang="fr-FR" sz="2400" dirty="0" smtClean="0"/>
          </a:p>
          <a:p>
            <a:pPr lvl="1"/>
            <a:r>
              <a:rPr lang="fr-BE" sz="2400" dirty="0" smtClean="0"/>
              <a:t>Avis du corps médical</a:t>
            </a:r>
            <a:endParaRPr lang="fr-FR" sz="2400" dirty="0" smtClean="0"/>
          </a:p>
          <a:p>
            <a:pPr lvl="1"/>
            <a:r>
              <a:rPr lang="fr-BE" sz="2400" dirty="0" smtClean="0"/>
              <a:t>Ressources : famille, aides à domicile, suivi médical, finances</a:t>
            </a:r>
            <a:endParaRPr lang="fr-FR" sz="2400" dirty="0" smtClean="0"/>
          </a:p>
          <a:p>
            <a:pPr lvl="1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2C7109-0856-42A2-8AE4-B8309BC09A49}" type="slidenum">
              <a:rPr lang="fr-FR" smtClean="0"/>
              <a:pPr/>
              <a:t>30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Secret professionnel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Déontologie différente selon les secteurs</a:t>
            </a:r>
          </a:p>
          <a:p>
            <a:pPr lvl="1"/>
            <a:r>
              <a:rPr lang="fr-BE" dirty="0" smtClean="0"/>
              <a:t>Inviter les intervenants concernés par l’ordre du jour</a:t>
            </a:r>
          </a:p>
          <a:p>
            <a:pPr lvl="1"/>
            <a:r>
              <a:rPr lang="fr-BE" dirty="0" smtClean="0"/>
              <a:t>Avant la concertation, réfléchir avec la famille afin de clarifier les informations qui peuvent être transmises</a:t>
            </a:r>
          </a:p>
          <a:p>
            <a:pPr lvl="1"/>
            <a:r>
              <a:rPr lang="fr-BE" dirty="0" smtClean="0"/>
              <a:t>Rappeler les principes de déontologie, du secret professionnel, du secret partagé et du devoir de discrétion</a:t>
            </a:r>
          </a:p>
          <a:p>
            <a:pPr lvl="1"/>
            <a:r>
              <a:rPr lang="fr-BE" dirty="0" smtClean="0"/>
              <a:t>Formaliser ces principes ?</a:t>
            </a:r>
          </a:p>
          <a:p>
            <a:pPr lvl="2">
              <a:buNone/>
            </a:pPr>
            <a:endParaRPr lang="fr-BE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2C7109-0856-42A2-8AE4-B8309BC09A49}" type="slidenum">
              <a:rPr lang="fr-FR" smtClean="0"/>
              <a:pPr/>
              <a:t>31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Secret professionnel </a:t>
            </a:r>
            <a:br>
              <a:rPr lang="fr-FR" dirty="0" smtClean="0"/>
            </a:br>
            <a:r>
              <a:rPr lang="fr-FR" sz="2700" dirty="0" err="1" smtClean="0"/>
              <a:t>Nouwynck</a:t>
            </a:r>
            <a:r>
              <a:rPr lang="fr-FR" sz="2700" dirty="0" smtClean="0"/>
              <a:t>, 2008</a:t>
            </a:r>
            <a:endParaRPr lang="fr-FR" sz="27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Nature: obligation de se taire</a:t>
            </a:r>
          </a:p>
          <a:p>
            <a:pPr lvl="1"/>
            <a:r>
              <a:rPr lang="fr-BE" dirty="0" smtClean="0"/>
              <a:t>Protection des personnes</a:t>
            </a:r>
          </a:p>
          <a:p>
            <a:pPr lvl="1"/>
            <a:r>
              <a:rPr lang="fr-BE" dirty="0" smtClean="0"/>
              <a:t>Protection de la confiance que le citoyen doit avoir en ses confidents</a:t>
            </a:r>
          </a:p>
          <a:p>
            <a:pPr lvl="1"/>
            <a:r>
              <a:rPr lang="fr-BE" dirty="0" smtClean="0"/>
              <a:t>=outil de travail nécessaire à l’établissement d’une relation de confiance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2C7109-0856-42A2-8AE4-B8309BC09A49}" type="slidenum">
              <a:rPr lang="fr-FR" smtClean="0"/>
              <a:pPr/>
              <a:t>32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Secret professionnel </a:t>
            </a:r>
            <a:br>
              <a:rPr lang="fr-FR" dirty="0" smtClean="0"/>
            </a:br>
            <a:r>
              <a:rPr lang="fr-FR" sz="2700" dirty="0" err="1" smtClean="0"/>
              <a:t>Nouwynck</a:t>
            </a:r>
            <a:r>
              <a:rPr lang="fr-FR" sz="2700" dirty="0" smtClean="0"/>
              <a:t>, 2008</a:t>
            </a:r>
            <a:endParaRPr lang="fr-FR" sz="27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3 conséquences</a:t>
            </a:r>
          </a:p>
          <a:p>
            <a:pPr lvl="1"/>
            <a:r>
              <a:rPr lang="fr-BE" dirty="0" smtClean="0"/>
              <a:t>Un seul principe: garder le secret</a:t>
            </a:r>
          </a:p>
          <a:p>
            <a:pPr lvl="1"/>
            <a:r>
              <a:rPr lang="fr-BE" dirty="0" smtClean="0"/>
              <a:t>Autorisation de la personne concernée n’est pas suffisante</a:t>
            </a:r>
          </a:p>
          <a:p>
            <a:pPr lvl="1"/>
            <a:r>
              <a:rPr lang="fr-BE" dirty="0" smtClean="0"/>
              <a:t>Poursuites fondées uniquement sur des éléments de preuve recueillis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2C7109-0856-42A2-8AE4-B8309BC09A49}" type="slidenum">
              <a:rPr lang="fr-FR" smtClean="0"/>
              <a:pPr/>
              <a:t>33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Secret professionnel </a:t>
            </a:r>
            <a:br>
              <a:rPr lang="fr-FR" dirty="0" smtClean="0"/>
            </a:br>
            <a:r>
              <a:rPr lang="fr-FR" sz="2700" dirty="0" err="1" smtClean="0"/>
              <a:t>Nouwynck</a:t>
            </a:r>
            <a:r>
              <a:rPr lang="fr-FR" sz="2700" dirty="0" smtClean="0"/>
              <a:t>, 2008</a:t>
            </a:r>
            <a:endParaRPr lang="fr-FR" sz="27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Qui est lié par le secret professionnel</a:t>
            </a:r>
          </a:p>
          <a:p>
            <a:pPr lvl="1"/>
            <a:r>
              <a:rPr lang="fr-BE" dirty="0" smtClean="0"/>
              <a:t>Article 458 code pénal: médecins &amp; « toutes autres personnes dépositaires par état ou par profession, des secrets qu’on lui confie » (psychologues, assistants sociaux), infirmiers et membres du personnel administratif, juridique ou de direction qui assistent, contribuent ou participent à l’exercice des missions psycho-médico-sociales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2C7109-0856-42A2-8AE4-B8309BC09A49}" type="slidenum">
              <a:rPr lang="fr-FR" smtClean="0"/>
              <a:pPr/>
              <a:t>34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Secret professionnel </a:t>
            </a:r>
            <a:br>
              <a:rPr lang="fr-FR" dirty="0" smtClean="0"/>
            </a:br>
            <a:r>
              <a:rPr lang="fr-FR" sz="2700" dirty="0" err="1" smtClean="0"/>
              <a:t>Nouwynck</a:t>
            </a:r>
            <a:r>
              <a:rPr lang="fr-FR" sz="2700" dirty="0" smtClean="0"/>
              <a:t>, 2008</a:t>
            </a:r>
            <a:endParaRPr lang="fr-FR" sz="27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Sur quoi le secret professionnel porte-t-il?</a:t>
            </a:r>
          </a:p>
          <a:p>
            <a:pPr lvl="1"/>
            <a:r>
              <a:rPr lang="fr-BE" dirty="0" smtClean="0"/>
              <a:t>Secrets confiés</a:t>
            </a:r>
          </a:p>
          <a:p>
            <a:pPr lvl="1"/>
            <a:r>
              <a:rPr lang="fr-BE" dirty="0" smtClean="0"/>
              <a:t>Faits constatés</a:t>
            </a:r>
          </a:p>
          <a:p>
            <a:pPr lvl="1"/>
            <a:r>
              <a:rPr lang="fr-BE" dirty="0" smtClean="0"/>
              <a:t>Faits surpris</a:t>
            </a:r>
          </a:p>
          <a:p>
            <a:pPr lvl="1"/>
            <a:r>
              <a:rPr lang="fr-BE" dirty="0" smtClean="0"/>
              <a:t>Faits appris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2C7109-0856-42A2-8AE4-B8309BC09A49}" type="slidenum">
              <a:rPr lang="fr-FR" smtClean="0"/>
              <a:pPr/>
              <a:t>35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Secret professionnel </a:t>
            </a:r>
            <a:br>
              <a:rPr lang="fr-FR" dirty="0" smtClean="0"/>
            </a:br>
            <a:r>
              <a:rPr lang="fr-FR" sz="2700" dirty="0" err="1" smtClean="0"/>
              <a:t>Nouwynck</a:t>
            </a:r>
            <a:r>
              <a:rPr lang="fr-FR" sz="2700" dirty="0" smtClean="0"/>
              <a:t>, 2008</a:t>
            </a:r>
            <a:endParaRPr lang="fr-FR" sz="27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Secret partagé entre intervenants psycho-médico-sociaux</a:t>
            </a:r>
          </a:p>
          <a:p>
            <a:pPr lvl="1"/>
            <a:r>
              <a:rPr lang="fr-BE" dirty="0" smtClean="0"/>
              <a:t>S’applique au travail en équipe, en particulier en équipe pluridisciplinaire, et dans le cadre de contacts entre différents intervenants 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7109-0856-42A2-8AE4-B8309BC09A49}" type="slidenum">
              <a:rPr lang="fr-FR" smtClean="0"/>
              <a:pPr/>
              <a:t>36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Secret professionnel </a:t>
            </a:r>
            <a:br>
              <a:rPr lang="fr-FR" dirty="0" smtClean="0"/>
            </a:br>
            <a:r>
              <a:rPr lang="fr-FR" sz="2700" dirty="0" err="1" smtClean="0"/>
              <a:t>Nouwynck</a:t>
            </a:r>
            <a:r>
              <a:rPr lang="fr-FR" sz="2700" dirty="0" smtClean="0"/>
              <a:t>, 2008</a:t>
            </a:r>
            <a:endParaRPr lang="fr-FR" sz="27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Secret partagé entre intervenants psycho-médico-sociaux</a:t>
            </a:r>
          </a:p>
          <a:p>
            <a:pPr lvl="1"/>
            <a:r>
              <a:rPr lang="fr-BE" dirty="0" smtClean="0"/>
              <a:t>Possible qu’entre intervenants tenus eux-mêmes au secret professionnel et dont les missions s’inscrivent dans les mêmes objectifs</a:t>
            </a:r>
          </a:p>
          <a:p>
            <a:pPr lvl="1"/>
            <a:r>
              <a:rPr lang="fr-BE" dirty="0" smtClean="0"/>
              <a:t>Ne partager que les informations nécessaires et dans l’intérêt de la personne concernée</a:t>
            </a:r>
          </a:p>
          <a:p>
            <a:pPr lvl="1"/>
            <a:r>
              <a:rPr lang="fr-BE" dirty="0" smtClean="0"/>
              <a:t>Accord de la personne concernée est nécessaire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7109-0856-42A2-8AE4-B8309BC09A49}" type="slidenum">
              <a:rPr lang="fr-FR" smtClean="0"/>
              <a:pPr/>
              <a:t>37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Gestion administrative et clinique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Phase préparatoire</a:t>
            </a:r>
          </a:p>
          <a:p>
            <a:pPr lvl="1"/>
            <a:r>
              <a:rPr lang="fr-FR" dirty="0" smtClean="0"/>
              <a:t>Définition d’un ordre du jour</a:t>
            </a:r>
          </a:p>
          <a:p>
            <a:pPr lvl="1"/>
            <a:r>
              <a:rPr lang="fr-FR" dirty="0" smtClean="0"/>
              <a:t>Invitation des partenaires concernés</a:t>
            </a:r>
          </a:p>
          <a:p>
            <a:pPr lvl="2"/>
            <a:r>
              <a:rPr lang="fr-FR" dirty="0" smtClean="0"/>
              <a:t>Multiplication des canaux de communication</a:t>
            </a:r>
          </a:p>
          <a:p>
            <a:pPr lvl="2"/>
            <a:r>
              <a:rPr lang="fr-FR" dirty="0" smtClean="0"/>
              <a:t>Prise en compte des disponibilités de chacun</a:t>
            </a:r>
          </a:p>
          <a:p>
            <a:pPr lvl="2"/>
            <a:r>
              <a:rPr lang="fr-FR" dirty="0" smtClean="0"/>
              <a:t>Rappel par courrier</a:t>
            </a:r>
          </a:p>
          <a:p>
            <a:r>
              <a:rPr lang="fr-FR" dirty="0" smtClean="0"/>
              <a:t>Réunion de concertation</a:t>
            </a:r>
          </a:p>
          <a:p>
            <a:pPr lvl="1"/>
            <a:r>
              <a:rPr lang="fr-FR" dirty="0" smtClean="0"/>
              <a:t>Structure</a:t>
            </a:r>
          </a:p>
          <a:p>
            <a:pPr lvl="2"/>
            <a:r>
              <a:rPr lang="fr-FR" dirty="0" smtClean="0"/>
              <a:t>Fil conducteur</a:t>
            </a:r>
          </a:p>
          <a:p>
            <a:pPr lvl="2"/>
            <a:r>
              <a:rPr lang="fr-FR" dirty="0" smtClean="0"/>
              <a:t>Respect du timing</a:t>
            </a:r>
          </a:p>
          <a:p>
            <a:pPr lvl="2"/>
            <a:r>
              <a:rPr lang="fr-FR" dirty="0" smtClean="0"/>
              <a:t>Distribution équitable du temps de parole</a:t>
            </a:r>
          </a:p>
          <a:p>
            <a:pPr lvl="1"/>
            <a:r>
              <a:rPr lang="fr-FR" dirty="0" smtClean="0"/>
              <a:t>Contenu </a:t>
            </a:r>
          </a:p>
          <a:p>
            <a:pPr lvl="2"/>
            <a:r>
              <a:rPr lang="fr-FR" dirty="0" smtClean="0"/>
              <a:t>Partage de l’information nécessaire </a:t>
            </a:r>
          </a:p>
          <a:p>
            <a:pPr lvl="1"/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7109-0856-42A2-8AE4-B8309BC09A49}" type="slidenum">
              <a:rPr lang="fr-FR" smtClean="0"/>
              <a:pPr/>
              <a:t>38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Contexte global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Projets thérapeutiques = recherches actions </a:t>
            </a:r>
          </a:p>
          <a:p>
            <a:r>
              <a:rPr lang="fr-FR" dirty="0" smtClean="0"/>
              <a:t>Démarche scientifique empirique</a:t>
            </a:r>
          </a:p>
          <a:p>
            <a:r>
              <a:rPr lang="fr-FR" dirty="0" smtClean="0"/>
              <a:t>≠ </a:t>
            </a:r>
            <a:r>
              <a:rPr lang="fr-FR" dirty="0" err="1" smtClean="0"/>
              <a:t>evidence</a:t>
            </a:r>
            <a:r>
              <a:rPr lang="fr-FR" dirty="0" smtClean="0"/>
              <a:t> </a:t>
            </a:r>
            <a:r>
              <a:rPr lang="fr-FR" dirty="0" err="1" smtClean="0"/>
              <a:t>based</a:t>
            </a:r>
            <a:r>
              <a:rPr lang="fr-FR" dirty="0" smtClean="0"/>
              <a:t> </a:t>
            </a:r>
            <a:r>
              <a:rPr lang="fr-FR" dirty="0" err="1" smtClean="0"/>
              <a:t>medicine</a:t>
            </a:r>
            <a:endParaRPr lang="fr-FR" dirty="0" smtClean="0"/>
          </a:p>
          <a:p>
            <a:r>
              <a:rPr lang="fr-FR" dirty="0" smtClean="0"/>
              <a:t>Modèle doit convenir au plus de personnes possible et intègre les particularités de l’environnement (réseau)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2C7109-0856-42A2-8AE4-B8309BC09A49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Historique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sz="2400" dirty="0" smtClean="0"/>
              <a:t>Initiation: Plateforme psychiatrique liégeoise: GTPA</a:t>
            </a:r>
          </a:p>
          <a:p>
            <a:r>
              <a:rPr lang="fr-BE" sz="2400" dirty="0" smtClean="0"/>
              <a:t>Initiateurs: IPAL, CHP, GLS puis SSM (AIGS)</a:t>
            </a:r>
          </a:p>
          <a:p>
            <a:r>
              <a:rPr lang="fr-BE" sz="2400" dirty="0" smtClean="0"/>
              <a:t>Rédaction projet: travail de collaboration entre ces différents acteurs</a:t>
            </a:r>
          </a:p>
          <a:p>
            <a:pPr lvl="1">
              <a:buFont typeface="Wingdings" pitchFamily="2" charset="2"/>
              <a:buNone/>
            </a:pPr>
            <a:r>
              <a:rPr lang="fr-FR" dirty="0" smtClean="0"/>
              <a:t>  </a:t>
            </a:r>
            <a:r>
              <a:rPr lang="fr-FR" sz="1800" dirty="0" smtClean="0"/>
              <a:t> « Amélioration de la qualité de la continuité des soins.  Développement de concertations interdisciplinaires en fin d’hospitalisation et après le retour du patient dans son milieu de vie » </a:t>
            </a:r>
            <a:endParaRPr lang="fr-BE" sz="1800" dirty="0" smtClean="0"/>
          </a:p>
          <a:p>
            <a:r>
              <a:rPr lang="fr-FR" sz="2400" dirty="0" smtClean="0"/>
              <a:t>Retrait de certains partenaires avant le dépôt du projet</a:t>
            </a:r>
            <a:endParaRPr lang="fr-FR" sz="24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2C7109-0856-42A2-8AE4-B8309BC09A49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Public cible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>
              <a:buFont typeface="Arial" pitchFamily="34" charset="0"/>
              <a:buChar char="•"/>
            </a:pPr>
            <a:r>
              <a:rPr lang="fr-BE" sz="2400" b="1" dirty="0" smtClean="0"/>
              <a:t>Personnes de + de 65 ans </a:t>
            </a:r>
            <a:r>
              <a:rPr lang="fr-BE" sz="2400" dirty="0" smtClean="0"/>
              <a:t>(moy=79.2+/-6.7)</a:t>
            </a:r>
            <a:endParaRPr lang="fr-BE" sz="2400" b="1" dirty="0" smtClean="0"/>
          </a:p>
          <a:p>
            <a:pPr lvl="1" algn="just">
              <a:buFont typeface="Arial" pitchFamily="34" charset="0"/>
              <a:buChar char="•"/>
            </a:pPr>
            <a:r>
              <a:rPr lang="fr-BE" sz="2400" b="1" dirty="0" smtClean="0"/>
              <a:t>Province de Liège</a:t>
            </a:r>
          </a:p>
          <a:p>
            <a:pPr lvl="1" algn="just">
              <a:buFont typeface="Arial" pitchFamily="34" charset="0"/>
              <a:buChar char="•"/>
            </a:pPr>
            <a:r>
              <a:rPr lang="fr-BE" sz="2400" b="1" u="sng" dirty="0" smtClean="0"/>
              <a:t>Problématiques psychiatriques:</a:t>
            </a:r>
            <a:r>
              <a:rPr lang="fr-BE" sz="2400" b="1" dirty="0" smtClean="0"/>
              <a:t> </a:t>
            </a:r>
            <a:r>
              <a:rPr lang="fr-BE" sz="2400" dirty="0" smtClean="0"/>
              <a:t>démence primaire, démence secondaire, démence non spécifiée, schizophrénie, trouble </a:t>
            </a:r>
            <a:r>
              <a:rPr lang="fr-BE" sz="2400" dirty="0" err="1" smtClean="0"/>
              <a:t>schizoaffectif</a:t>
            </a:r>
            <a:r>
              <a:rPr lang="fr-BE" sz="2400" dirty="0" smtClean="0"/>
              <a:t>, abus d’alcool, abus d’opiacés, abus de sédatifs, d’hypnotiques, ou d’anxiolytiques  </a:t>
            </a:r>
            <a:endParaRPr lang="fr-FR" sz="2400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2C7109-0856-42A2-8AE4-B8309BC09A49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Favoriser le maintien dans le lieu de vie</a:t>
            </a:r>
          </a:p>
          <a:p>
            <a:r>
              <a:rPr lang="fr-BE" dirty="0" smtClean="0"/>
              <a:t>Garantir la continuité des soins et du projet de vie</a:t>
            </a:r>
          </a:p>
          <a:p>
            <a:r>
              <a:rPr lang="fr-BE" dirty="0" smtClean="0"/>
              <a:t>Améliorer la qualité de la réintégration au domicile (ou MR)</a:t>
            </a:r>
          </a:p>
          <a:p>
            <a:r>
              <a:rPr lang="fr-BE" dirty="0" smtClean="0"/>
              <a:t>Eviter </a:t>
            </a:r>
            <a:r>
              <a:rPr lang="fr-BE" dirty="0" err="1" smtClean="0"/>
              <a:t>réhospitalisation</a:t>
            </a:r>
            <a:endParaRPr lang="fr-BE" dirty="0" smtClean="0"/>
          </a:p>
          <a:p>
            <a:r>
              <a:rPr lang="fr-BE" dirty="0" smtClean="0"/>
              <a:t>Mieux cerner les conditions d’une </a:t>
            </a:r>
            <a:r>
              <a:rPr lang="fr-BE" dirty="0" err="1" smtClean="0"/>
              <a:t>réhospitalisation</a:t>
            </a:r>
            <a:endParaRPr lang="fr-BE" dirty="0" smtClean="0"/>
          </a:p>
          <a:p>
            <a:r>
              <a:rPr lang="fr-BE" dirty="0" smtClean="0"/>
              <a:t>Aborder problématique solitude et maltraitance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2C7109-0856-42A2-8AE4-B8309BC09A49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Concrétisation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sz="2800" dirty="0" smtClean="0"/>
              <a:t>Organisation de réunion de concertations pluridisciplinaires</a:t>
            </a:r>
          </a:p>
          <a:p>
            <a:pPr>
              <a:buFont typeface="Wingdings" pitchFamily="2" charset="2"/>
              <a:buNone/>
            </a:pPr>
            <a:endParaRPr lang="fr-BE" sz="2400" dirty="0" smtClean="0"/>
          </a:p>
          <a:p>
            <a:pPr lvl="1"/>
            <a:r>
              <a:rPr lang="fr-BE" sz="2400" dirty="0" smtClean="0"/>
              <a:t>Avec qui ?: </a:t>
            </a:r>
            <a:r>
              <a:rPr lang="fr-BE" sz="2400" b="1" dirty="0" smtClean="0"/>
              <a:t>patient et/ou famille</a:t>
            </a:r>
            <a:r>
              <a:rPr lang="fr-BE" sz="2400" dirty="0" smtClean="0"/>
              <a:t>,  intervenants professionnels impliqués, intervenants professionnels potentiels</a:t>
            </a:r>
          </a:p>
          <a:p>
            <a:pPr lvl="1"/>
            <a:r>
              <a:rPr lang="fr-BE" sz="2400" dirty="0" smtClean="0"/>
              <a:t>Où ?: choix laissé au patient et/ou à la famille (domicile, hôpital, …)</a:t>
            </a:r>
          </a:p>
          <a:p>
            <a:pPr lvl="1"/>
            <a:r>
              <a:rPr lang="fr-BE" sz="2400" dirty="0" smtClean="0"/>
              <a:t>Durée  ?: environ une heure</a:t>
            </a:r>
          </a:p>
          <a:p>
            <a:pPr lvl="1"/>
            <a:r>
              <a:rPr lang="fr-BE" sz="2400" dirty="0" smtClean="0"/>
              <a:t>Fréquence? : tous les 3 mois pour la 1ère année puis tous les 4 mois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2C7109-0856-42A2-8AE4-B8309BC09A49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Public cible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Gilles Squelard 07/05/2011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2C7109-0856-42A2-8AE4-B8309BC09A49}" type="slidenum">
              <a:rPr lang="fr-FR" smtClean="0"/>
              <a:pPr/>
              <a:t>9</a:t>
            </a:fld>
            <a:endParaRPr lang="fr-FR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57158" y="2143116"/>
          <a:ext cx="8501122" cy="4429156"/>
        </p:xfrm>
        <a:graphic>
          <a:graphicData uri="http://schemas.openxmlformats.org/presentationml/2006/ole">
            <p:oleObj spid="_x0000_s1026" name="Graphique" r:id="rId3" imgW="3764356" imgH="2232622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in">
  <a:themeElements>
    <a:clrScheme name="Urbai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i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946</TotalTime>
  <Words>1439</Words>
  <Application>Microsoft Office PowerPoint</Application>
  <PresentationFormat>Affichage à l'écran (4:3)</PresentationFormat>
  <Paragraphs>310</Paragraphs>
  <Slides>38</Slides>
  <Notes>2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38</vt:i4>
      </vt:variant>
    </vt:vector>
  </HeadingPairs>
  <TitlesOfParts>
    <vt:vector size="41" baseType="lpstr">
      <vt:lpstr>Urbain</vt:lpstr>
      <vt:lpstr>Graphique</vt:lpstr>
      <vt:lpstr>Document</vt:lpstr>
      <vt:lpstr>Projet thérapeutique n°99 « réseaux et circuits de soins »: implémentation de la fonction de concertation en psychogériatrie en Province de Liège</vt:lpstr>
      <vt:lpstr>Plan</vt:lpstr>
      <vt:lpstr>Contexte global</vt:lpstr>
      <vt:lpstr>Contexte global</vt:lpstr>
      <vt:lpstr>Historique</vt:lpstr>
      <vt:lpstr>Public cible</vt:lpstr>
      <vt:lpstr>Objectifs</vt:lpstr>
      <vt:lpstr>Concrétisation</vt:lpstr>
      <vt:lpstr>Public cible</vt:lpstr>
      <vt:lpstr>Travail à 3 niveau</vt:lpstr>
      <vt:lpstr>Situations cliniques</vt:lpstr>
      <vt:lpstr>Situation clinique</vt:lpstr>
      <vt:lpstr>Situation clinique</vt:lpstr>
      <vt:lpstr>Situation clinique</vt:lpstr>
      <vt:lpstr>Situation clinique</vt:lpstr>
      <vt:lpstr>Situation clinique</vt:lpstr>
      <vt:lpstr>Situation clinique</vt:lpstr>
      <vt:lpstr>Diapositive 18</vt:lpstr>
      <vt:lpstr>Thèmes de recherche</vt:lpstr>
      <vt:lpstr>Thèmes de recherche</vt:lpstr>
      <vt:lpstr>Objectifs de la concertation interdisciplinaire</vt:lpstr>
      <vt:lpstr>Indicateurs de concertation</vt:lpstr>
      <vt:lpstr>Outils de travail en réseau</vt:lpstr>
      <vt:lpstr>Diapositive 24</vt:lpstr>
      <vt:lpstr>Diapositive 25</vt:lpstr>
      <vt:lpstr>Outils de travail en réseau</vt:lpstr>
      <vt:lpstr>Outils de travail en réseau</vt:lpstr>
      <vt:lpstr>Participation des usagers/familles au processus de concertation</vt:lpstr>
      <vt:lpstr>Participation des usagers/familles au processus de concertation</vt:lpstr>
      <vt:lpstr>Processus décisionnel d’une institutionnalisation</vt:lpstr>
      <vt:lpstr>Secret professionnel</vt:lpstr>
      <vt:lpstr>Secret professionnel  Nouwynck, 2008</vt:lpstr>
      <vt:lpstr>Secret professionnel  Nouwynck, 2008</vt:lpstr>
      <vt:lpstr>Secret professionnel  Nouwynck, 2008</vt:lpstr>
      <vt:lpstr>Secret professionnel  Nouwynck, 2008</vt:lpstr>
      <vt:lpstr>Secret professionnel  Nouwynck, 2008</vt:lpstr>
      <vt:lpstr>Secret professionnel  Nouwynck, 2008</vt:lpstr>
      <vt:lpstr>Gestion administrative et clinique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Projets thérapeutiques réseaux et circuits de soins: implémentation de la fonction de concertation</dc:title>
  <dc:creator>Gilles</dc:creator>
  <cp:lastModifiedBy>olietgil</cp:lastModifiedBy>
  <cp:revision>67</cp:revision>
  <dcterms:created xsi:type="dcterms:W3CDTF">2011-05-04T12:07:02Z</dcterms:created>
  <dcterms:modified xsi:type="dcterms:W3CDTF">2011-05-14T10:30:32Z</dcterms:modified>
</cp:coreProperties>
</file>