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9" r:id="rId3"/>
    <p:sldId id="276" r:id="rId4"/>
    <p:sldId id="278" r:id="rId5"/>
    <p:sldId id="277" r:id="rId6"/>
    <p:sldId id="279" r:id="rId7"/>
    <p:sldId id="280" r:id="rId8"/>
    <p:sldId id="272" r:id="rId9"/>
    <p:sldId id="273" r:id="rId10"/>
    <p:sldId id="274" r:id="rId11"/>
    <p:sldId id="275" r:id="rId12"/>
    <p:sldId id="282" r:id="rId13"/>
    <p:sldId id="283" r:id="rId14"/>
    <p:sldId id="284" r:id="rId15"/>
    <p:sldId id="285" r:id="rId16"/>
    <p:sldId id="286" r:id="rId17"/>
    <p:sldId id="288" r:id="rId18"/>
    <p:sldId id="257" r:id="rId19"/>
    <p:sldId id="258" r:id="rId20"/>
    <p:sldId id="259" r:id="rId21"/>
    <p:sldId id="260" r:id="rId22"/>
    <p:sldId id="261" r:id="rId23"/>
    <p:sldId id="262" r:id="rId24"/>
    <p:sldId id="263" r:id="rId25"/>
    <p:sldId id="264" r:id="rId26"/>
    <p:sldId id="265" r:id="rId27"/>
    <p:sldId id="266" r:id="rId28"/>
    <p:sldId id="267" r:id="rId29"/>
    <p:sldId id="268" r:id="rId30"/>
    <p:sldId id="269" r:id="rId31"/>
    <p:sldId id="270" r:id="rId32"/>
    <p:sldId id="271" r:id="rId33"/>
    <p:sldId id="290" r:id="rId3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85" autoAdjust="0"/>
  </p:normalViewPr>
  <p:slideViewPr>
    <p:cSldViewPr>
      <p:cViewPr varScale="1">
        <p:scale>
          <a:sx n="100" d="100"/>
          <a:sy n="100" d="100"/>
        </p:scale>
        <p:origin x="-188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DF590818-502D-45D3-85CB-F064386CD4F4}" type="datetimeFigureOut">
              <a:rPr lang="fr-BE" smtClean="0"/>
              <a:pPr/>
              <a:t>5/05/11</a:t>
            </a:fld>
            <a:endParaRPr lang="fr-BE"/>
          </a:p>
        </p:txBody>
      </p:sp>
      <p:sp>
        <p:nvSpPr>
          <p:cNvPr id="17" name="Espace réservé du pied de page 16"/>
          <p:cNvSpPr>
            <a:spLocks noGrp="1"/>
          </p:cNvSpPr>
          <p:nvPr>
            <p:ph type="ftr" sz="quarter" idx="11"/>
          </p:nvPr>
        </p:nvSpPr>
        <p:spPr/>
        <p:txBody>
          <a:bodyPr/>
          <a:lstStyle/>
          <a:p>
            <a:endParaRPr lang="fr-BE"/>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2ED18D4-6449-4E42-BBC9-881A0B5DEE30}" type="slidenum">
              <a:rPr lang="fr-BE" smtClean="0"/>
              <a:pPr/>
              <a:t>‹#›</a:t>
            </a:fld>
            <a:endParaRPr lang="fr-BE"/>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F590818-502D-45D3-85CB-F064386CD4F4}" type="datetimeFigureOut">
              <a:rPr lang="fr-BE" smtClean="0"/>
              <a:pPr/>
              <a:t>5/05/11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B2ED18D4-6449-4E42-BBC9-881A0B5DEE30}" type="slidenum">
              <a:rPr lang="fr-BE" smtClean="0"/>
              <a:pPr/>
              <a:t>‹#›</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B2ED18D4-6449-4E42-BBC9-881A0B5DEE30}" type="slidenum">
              <a:rPr lang="fr-BE" smtClean="0"/>
              <a:pPr/>
              <a:t>‹#›</a:t>
            </a:fld>
            <a:endParaRPr lang="fr-BE"/>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F590818-502D-45D3-85CB-F064386CD4F4}" type="datetimeFigureOut">
              <a:rPr lang="fr-BE" smtClean="0"/>
              <a:pPr/>
              <a:t>5/05/11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2" name="Titre vertical 1"/>
          <p:cNvSpPr>
            <a:spLocks noGrp="1"/>
          </p:cNvSpPr>
          <p:nvPr>
            <p:ph type="title" orient="vert"/>
          </p:nvPr>
        </p:nvSpPr>
        <p:spPr>
          <a:xfrm>
            <a:off x="7391400" y="304801"/>
            <a:ext cx="1447800" cy="5851525"/>
          </a:xfrm>
        </p:spPr>
        <p:txBody>
          <a:bodyPr vert="eaVert"/>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DF590818-502D-45D3-85CB-F064386CD4F4}" type="datetimeFigureOut">
              <a:rPr lang="fr-BE" smtClean="0"/>
              <a:pPr/>
              <a:t>5/05/11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a:xfrm>
            <a:off x="4361688" y="1026372"/>
            <a:ext cx="457200" cy="441325"/>
          </a:xfrm>
        </p:spPr>
        <p:txBody>
          <a:bodyPr/>
          <a:lstStyle/>
          <a:p>
            <a:fld id="{B2ED18D4-6449-4E42-BBC9-881A0B5DEE30}" type="slidenum">
              <a:rPr lang="fr-BE" smtClean="0"/>
              <a:pPr/>
              <a:t>‹#›</a:t>
            </a:fld>
            <a:endParaRPr lang="fr-BE"/>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lang="fr-BE"/>
          </a:p>
        </p:txBody>
      </p:sp>
      <p:sp>
        <p:nvSpPr>
          <p:cNvPr id="4" name="Espace réservé de la date 3"/>
          <p:cNvSpPr>
            <a:spLocks noGrp="1"/>
          </p:cNvSpPr>
          <p:nvPr>
            <p:ph type="dt" sz="half" idx="10"/>
          </p:nvPr>
        </p:nvSpPr>
        <p:spPr/>
        <p:txBody>
          <a:bodyPr/>
          <a:lstStyle/>
          <a:p>
            <a:fld id="{DF590818-502D-45D3-85CB-F064386CD4F4}" type="datetimeFigureOut">
              <a:rPr lang="fr-BE" smtClean="0"/>
              <a:pPr/>
              <a:t>5/05/11</a:t>
            </a:fld>
            <a:endParaRPr lang="fr-BE"/>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2ED18D4-6449-4E42-BBC9-881A0B5DEE30}" type="slidenum">
              <a:rPr lang="fr-BE" smtClean="0"/>
              <a:pPr/>
              <a:t>‹#›</a:t>
            </a:fld>
            <a:endParaRPr lang="fr-BE"/>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DF590818-502D-45D3-85CB-F064386CD4F4}" type="datetimeFigureOut">
              <a:rPr lang="fr-BE" smtClean="0"/>
              <a:pPr/>
              <a:t>5/05/11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B2ED18D4-6449-4E42-BBC9-881A0B5DEE30}" type="slidenum">
              <a:rPr lang="fr-BE" smtClean="0"/>
              <a:pPr/>
              <a:t>‹#›</a:t>
            </a:fld>
            <a:endParaRPr lang="fr-BE"/>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DF590818-502D-45D3-85CB-F064386CD4F4}" type="datetimeFigureOut">
              <a:rPr lang="fr-BE" smtClean="0"/>
              <a:pPr/>
              <a:t>5/05/11</a:t>
            </a:fld>
            <a:endParaRPr lang="fr-BE"/>
          </a:p>
        </p:txBody>
      </p:sp>
      <p:sp>
        <p:nvSpPr>
          <p:cNvPr id="8" name="Espace réservé du pied de page 7"/>
          <p:cNvSpPr>
            <a:spLocks noGrp="1"/>
          </p:cNvSpPr>
          <p:nvPr>
            <p:ph type="ftr" sz="quarter" idx="11"/>
          </p:nvPr>
        </p:nvSpPr>
        <p:spPr>
          <a:xfrm>
            <a:off x="304800" y="6409944"/>
            <a:ext cx="3581400" cy="365760"/>
          </a:xfrm>
        </p:spPr>
        <p:txBody>
          <a:bodyPr/>
          <a:lstStyle/>
          <a:p>
            <a:endParaRPr lang="fr-BE"/>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B2ED18D4-6449-4E42-BBC9-881A0B5DEE30}" type="slidenum">
              <a:rPr lang="fr-BE" smtClean="0"/>
              <a:pPr/>
              <a:t>‹#›</a:t>
            </a:fld>
            <a:endParaRPr lang="fr-BE"/>
          </a:p>
        </p:txBody>
      </p:sp>
      <p:sp>
        <p:nvSpPr>
          <p:cNvPr id="23" name="Titre 22"/>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DF590818-502D-45D3-85CB-F064386CD4F4}" type="datetimeFigureOut">
              <a:rPr lang="fr-BE" smtClean="0"/>
              <a:pPr/>
              <a:t>5/05/11</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a:xfrm>
            <a:off x="4343400" y="1036020"/>
            <a:ext cx="457200" cy="441325"/>
          </a:xfrm>
        </p:spPr>
        <p:txBody>
          <a:bodyPr/>
          <a:lstStyle/>
          <a:p>
            <a:fld id="{B2ED18D4-6449-4E42-BBC9-881A0B5DEE30}" type="slidenum">
              <a:rPr lang="fr-BE" smtClean="0"/>
              <a:pPr/>
              <a:t>‹#›</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DF590818-502D-45D3-85CB-F064386CD4F4}" type="datetimeFigureOut">
              <a:rPr lang="fr-BE" smtClean="0"/>
              <a:pPr/>
              <a:t>5/05/11</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2ED18D4-6449-4E42-BBC9-881A0B5DEE30}" type="slidenum">
              <a:rPr lang="fr-BE" smtClean="0"/>
              <a:pPr/>
              <a:t>‹#›</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2ED18D4-6449-4E42-BBC9-881A0B5DEE30}" type="slidenum">
              <a:rPr lang="fr-BE" smtClean="0"/>
              <a:pPr/>
              <a:t>‹#›</a:t>
            </a:fld>
            <a:endParaRPr lang="fr-BE"/>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DF590818-502D-45D3-85CB-F064386CD4F4}" type="datetimeFigureOut">
              <a:rPr lang="fr-BE" smtClean="0"/>
              <a:pPr/>
              <a:t>5/05/11</a:t>
            </a:fld>
            <a:endParaRPr lang="fr-BE"/>
          </a:p>
        </p:txBody>
      </p:sp>
      <p:sp>
        <p:nvSpPr>
          <p:cNvPr id="6" name="Espace réservé du pied de page 5"/>
          <p:cNvSpPr>
            <a:spLocks noGrp="1"/>
          </p:cNvSpPr>
          <p:nvPr>
            <p:ph type="ftr" sz="quarter" idx="11"/>
          </p:nvPr>
        </p:nvSpPr>
        <p:spPr>
          <a:xfrm>
            <a:off x="301752" y="6410848"/>
            <a:ext cx="3383280" cy="365760"/>
          </a:xfrm>
        </p:spPr>
        <p:txBody>
          <a:bodyPr/>
          <a:lstStyle/>
          <a:p>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B2ED18D4-6449-4E42-BBC9-881A0B5DEE30}" type="slidenum">
              <a:rPr lang="fr-BE" smtClean="0"/>
              <a:pPr/>
              <a:t>‹#›</a:t>
            </a:fld>
            <a:endParaRPr lang="fr-BE"/>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DF590818-502D-45D3-85CB-F064386CD4F4}" type="datetimeFigureOut">
              <a:rPr lang="fr-BE" smtClean="0"/>
              <a:pPr/>
              <a:t>5/05/11</a:t>
            </a:fld>
            <a:endParaRPr lang="fr-BE"/>
          </a:p>
        </p:txBody>
      </p:sp>
      <p:sp>
        <p:nvSpPr>
          <p:cNvPr id="6" name="Espace réservé du pied de page 5"/>
          <p:cNvSpPr>
            <a:spLocks noGrp="1"/>
          </p:cNvSpPr>
          <p:nvPr>
            <p:ph type="ftr" sz="quarter" idx="11"/>
          </p:nvPr>
        </p:nvSpPr>
        <p:spPr>
          <a:xfrm>
            <a:off x="301752" y="6410848"/>
            <a:ext cx="3584448" cy="365760"/>
          </a:xfrm>
        </p:spPr>
        <p:txBody>
          <a:bodyPr/>
          <a:lstStyle/>
          <a:p>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F590818-502D-45D3-85CB-F064386CD4F4}" type="datetimeFigureOut">
              <a:rPr lang="fr-BE" smtClean="0"/>
              <a:pPr/>
              <a:t>5/05/11</a:t>
            </a:fld>
            <a:endParaRPr lang="fr-BE"/>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r-BE"/>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2ED18D4-6449-4E42-BBC9-881A0B5DEE30}" type="slidenum">
              <a:rPr lang="fr-BE" smtClean="0"/>
              <a:pPr/>
              <a:t>‹#›</a:t>
            </a:fld>
            <a:endParaRPr lang="fr-BE"/>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79512" y="2852936"/>
            <a:ext cx="8784976" cy="3528392"/>
          </a:xfrm>
        </p:spPr>
        <p:txBody>
          <a:bodyPr>
            <a:normAutofit fontScale="85000" lnSpcReduction="10000"/>
          </a:bodyPr>
          <a:lstStyle/>
          <a:p>
            <a:endParaRPr lang="fr-BE" sz="2000" dirty="0" smtClean="0"/>
          </a:p>
          <a:p>
            <a:r>
              <a:rPr lang="fr-BE" sz="3200" dirty="0" smtClean="0"/>
              <a:t>« les techniques Du journalisme »</a:t>
            </a:r>
          </a:p>
          <a:p>
            <a:endParaRPr lang="fr-BE" sz="3200" dirty="0" smtClean="0"/>
          </a:p>
          <a:p>
            <a:endParaRPr lang="fr-BE" sz="3200" dirty="0" smtClean="0"/>
          </a:p>
          <a:p>
            <a:endParaRPr lang="fr-BE" sz="3200" dirty="0"/>
          </a:p>
          <a:p>
            <a:r>
              <a:rPr lang="fr-BE" sz="2000" dirty="0" smtClean="0"/>
              <a:t>Marc Vanesse</a:t>
            </a:r>
          </a:p>
          <a:p>
            <a:endParaRPr lang="fr-BE" sz="2000" dirty="0" smtClean="0"/>
          </a:p>
          <a:p>
            <a:r>
              <a:rPr lang="fr-BE" b="0" cap="none" dirty="0" smtClean="0"/>
              <a:t>Chargé de cours</a:t>
            </a:r>
          </a:p>
          <a:p>
            <a:r>
              <a:rPr lang="fr-BE" b="0" cap="none" dirty="0" smtClean="0"/>
              <a:t>Journalisme d’investigation </a:t>
            </a:r>
          </a:p>
          <a:p>
            <a:r>
              <a:rPr lang="fr-BE" b="0" cap="none" dirty="0" smtClean="0"/>
              <a:t>et Déontologie de l’information</a:t>
            </a:r>
          </a:p>
          <a:p>
            <a:endParaRPr lang="fr-BE" b="0" dirty="0" smtClean="0"/>
          </a:p>
          <a:p>
            <a:endParaRPr lang="fr-BE" dirty="0"/>
          </a:p>
        </p:txBody>
      </p:sp>
      <p:sp>
        <p:nvSpPr>
          <p:cNvPr id="2" name="Titre 1"/>
          <p:cNvSpPr>
            <a:spLocks noGrp="1"/>
          </p:cNvSpPr>
          <p:nvPr>
            <p:ph type="ctrTitle"/>
          </p:nvPr>
        </p:nvSpPr>
        <p:spPr/>
        <p:txBody>
          <a:bodyPr>
            <a:normAutofit/>
          </a:bodyPr>
          <a:lstStyle/>
          <a:p>
            <a:r>
              <a:rPr lang="fr-BE" dirty="0" smtClean="0"/>
              <a:t>Bienvenue au Réseau ULg</a:t>
            </a:r>
            <a:br>
              <a:rPr lang="fr-BE" dirty="0" smtClean="0"/>
            </a:br>
            <a:r>
              <a:rPr lang="fr-BE" dirty="0" smtClean="0"/>
              <a:t/>
            </a:r>
            <a:br>
              <a:rPr lang="fr-BE" dirty="0" smtClean="0"/>
            </a:br>
            <a:r>
              <a:rPr lang="fr-BE" sz="2200" dirty="0" smtClean="0"/>
              <a:t>Lundi 18 octobre 2010</a:t>
            </a:r>
            <a:endParaRPr lang="fr-BE" sz="2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B. L’écriture journalistique</a:t>
            </a:r>
            <a:endParaRPr lang="fr-BE" dirty="0"/>
          </a:p>
        </p:txBody>
      </p:sp>
      <p:sp>
        <p:nvSpPr>
          <p:cNvPr id="3" name="Espace réservé du contenu 2"/>
          <p:cNvSpPr>
            <a:spLocks noGrp="1"/>
          </p:cNvSpPr>
          <p:nvPr>
            <p:ph sz="quarter" idx="1"/>
          </p:nvPr>
        </p:nvSpPr>
        <p:spPr/>
        <p:txBody>
          <a:bodyPr>
            <a:normAutofit fontScale="70000" lnSpcReduction="20000"/>
          </a:bodyPr>
          <a:lstStyle/>
          <a:p>
            <a:r>
              <a:rPr lang="fr-FR" sz="2800" dirty="0" smtClean="0"/>
              <a:t>L’écriture journalistique nécessite une langue </a:t>
            </a:r>
            <a:r>
              <a:rPr lang="fr-FR" sz="2800" b="1" dirty="0" smtClean="0"/>
              <a:t>vivante</a:t>
            </a:r>
            <a:r>
              <a:rPr lang="fr-FR" sz="2800" dirty="0" smtClean="0"/>
              <a:t>.</a:t>
            </a:r>
            <a:br>
              <a:rPr lang="fr-FR" sz="2800" dirty="0" smtClean="0"/>
            </a:br>
            <a:endParaRPr lang="fr-FR" sz="2800" dirty="0" smtClean="0"/>
          </a:p>
          <a:p>
            <a:pPr>
              <a:buNone/>
            </a:pPr>
            <a:endParaRPr lang="fr-FR" sz="2800" dirty="0" smtClean="0"/>
          </a:p>
          <a:p>
            <a:r>
              <a:rPr lang="fr-FR" sz="2800" dirty="0" smtClean="0"/>
              <a:t>L’écriture journalistique nécessite </a:t>
            </a:r>
            <a:r>
              <a:rPr lang="fr-FR" sz="2800" b="1" dirty="0" smtClean="0"/>
              <a:t>une approche objective</a:t>
            </a:r>
            <a:r>
              <a:rPr lang="fr-FR" sz="2800" dirty="0" smtClean="0"/>
              <a:t> et équilibrée de la réalité observée.</a:t>
            </a:r>
            <a:br>
              <a:rPr lang="fr-FR" sz="2800" dirty="0" smtClean="0"/>
            </a:br>
            <a:endParaRPr lang="fr-FR" sz="2800" dirty="0" smtClean="0"/>
          </a:p>
          <a:p>
            <a:pPr>
              <a:buNone/>
            </a:pPr>
            <a:endParaRPr lang="fr-FR" sz="2800" dirty="0" smtClean="0"/>
          </a:p>
          <a:p>
            <a:r>
              <a:rPr lang="fr-FR" sz="2800" dirty="0" smtClean="0"/>
              <a:t>L’écriture journalistique exige de </a:t>
            </a:r>
            <a:r>
              <a:rPr lang="fr-FR" sz="2800" b="1" dirty="0" smtClean="0"/>
              <a:t>la rigueur</a:t>
            </a:r>
            <a:r>
              <a:rPr lang="fr-FR" sz="2800" dirty="0" smtClean="0"/>
              <a:t> et ne s’appuie que sur des faits vérifiables, des informations étayées.</a:t>
            </a:r>
            <a:br>
              <a:rPr lang="fr-FR" sz="2800" dirty="0" smtClean="0"/>
            </a:br>
            <a:endParaRPr lang="fr-FR" sz="2800" dirty="0" smtClean="0"/>
          </a:p>
          <a:p>
            <a:pPr>
              <a:buNone/>
            </a:pPr>
            <a:endParaRPr lang="fr-FR" sz="2800" dirty="0" smtClean="0"/>
          </a:p>
          <a:p>
            <a:r>
              <a:rPr lang="fr-FR" sz="2800" dirty="0" smtClean="0"/>
              <a:t>L’écriture journalistique s’apparente plus à </a:t>
            </a:r>
            <a:r>
              <a:rPr lang="fr-FR" sz="2800" b="1" dirty="0" smtClean="0"/>
              <a:t>un art</a:t>
            </a:r>
            <a:r>
              <a:rPr lang="fr-FR" sz="2800" dirty="0" smtClean="0"/>
              <a:t> qu’à une science exacte. Un même sujet peut être rédigé ou construit de manière différente selon les auteurs ou les publics concernés. Mais chaque texte journalistique respecte les procédés d’écriture en usage dans sa rédaction. </a:t>
            </a:r>
          </a:p>
          <a:p>
            <a:endParaRPr lang="fr-BE"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dirty="0" smtClean="0"/>
              <a:t>B. L’écriture journalistique</a:t>
            </a:r>
            <a:endParaRPr lang="fr-BE" dirty="0"/>
          </a:p>
        </p:txBody>
      </p:sp>
      <p:sp>
        <p:nvSpPr>
          <p:cNvPr id="3" name="Espace réservé du contenu 2"/>
          <p:cNvSpPr>
            <a:spLocks noGrp="1"/>
          </p:cNvSpPr>
          <p:nvPr>
            <p:ph sz="quarter" idx="1"/>
          </p:nvPr>
        </p:nvSpPr>
        <p:spPr/>
        <p:txBody>
          <a:bodyPr>
            <a:normAutofit fontScale="70000" lnSpcReduction="20000"/>
          </a:bodyPr>
          <a:lstStyle/>
          <a:p>
            <a:r>
              <a:rPr lang="fr-FR" sz="2800" dirty="0" smtClean="0"/>
              <a:t>L’écriture journalistique vise avant tout à l’efficacité, la concision, la vulgarisation. Tout doit conduire à </a:t>
            </a:r>
            <a:r>
              <a:rPr lang="fr-FR" sz="2800" b="1" dirty="0" smtClean="0"/>
              <a:t>la description la plus fidèle des faits</a:t>
            </a:r>
            <a:r>
              <a:rPr lang="fr-FR" sz="2800" dirty="0" smtClean="0"/>
              <a:t>. Il importe pour le journaliste de dégager le(s) message(s) essentiel(s) de toute information. </a:t>
            </a:r>
            <a:br>
              <a:rPr lang="fr-FR" sz="2800" dirty="0" smtClean="0"/>
            </a:br>
            <a:endParaRPr lang="fr-BE" sz="2800" dirty="0" smtClean="0"/>
          </a:p>
          <a:p>
            <a:pPr>
              <a:buFont typeface="Wingdings 2" pitchFamily="18" charset="2"/>
              <a:buNone/>
            </a:pPr>
            <a:r>
              <a:rPr lang="fr-FR" sz="2800" dirty="0" smtClean="0"/>
              <a:t> </a:t>
            </a:r>
            <a:endParaRPr lang="fr-BE" sz="2800" dirty="0" smtClean="0"/>
          </a:p>
          <a:p>
            <a:r>
              <a:rPr lang="fr-FR" sz="2800" dirty="0" smtClean="0"/>
              <a:t>Une manière de tracer </a:t>
            </a:r>
            <a:r>
              <a:rPr lang="fr-FR" sz="2800" b="1" dirty="0" smtClean="0"/>
              <a:t>le plan</a:t>
            </a:r>
            <a:r>
              <a:rPr lang="fr-FR" sz="2800" dirty="0" smtClean="0"/>
              <a:t> de son article consiste à répondre aux six questions-clés suivantes: </a:t>
            </a:r>
          </a:p>
          <a:p>
            <a:pPr>
              <a:buFont typeface="Wingdings 2" pitchFamily="18" charset="2"/>
              <a:buNone/>
            </a:pPr>
            <a:r>
              <a:rPr lang="fr-FR" sz="2800" dirty="0" smtClean="0"/>
              <a:t>    - Qui ? </a:t>
            </a:r>
          </a:p>
          <a:p>
            <a:pPr>
              <a:buFont typeface="Wingdings 2" pitchFamily="18" charset="2"/>
              <a:buNone/>
            </a:pPr>
            <a:r>
              <a:rPr lang="fr-FR" sz="2800" dirty="0" smtClean="0"/>
              <a:t>    - Quoi ? </a:t>
            </a:r>
          </a:p>
          <a:p>
            <a:pPr>
              <a:buFont typeface="Wingdings 2" pitchFamily="18" charset="2"/>
              <a:buNone/>
            </a:pPr>
            <a:r>
              <a:rPr lang="fr-FR" sz="2800" dirty="0" smtClean="0"/>
              <a:t>    - Où ? </a:t>
            </a:r>
          </a:p>
          <a:p>
            <a:pPr>
              <a:buFont typeface="Wingdings 2" pitchFamily="18" charset="2"/>
              <a:buNone/>
            </a:pPr>
            <a:r>
              <a:rPr lang="fr-FR" sz="2800" dirty="0" smtClean="0"/>
              <a:t>    - Quand ? </a:t>
            </a:r>
          </a:p>
          <a:p>
            <a:pPr>
              <a:buFont typeface="Wingdings 2" pitchFamily="18" charset="2"/>
              <a:buNone/>
            </a:pPr>
            <a:r>
              <a:rPr lang="fr-FR" sz="2800" dirty="0" smtClean="0"/>
              <a:t>    - Comment ? </a:t>
            </a:r>
          </a:p>
          <a:p>
            <a:pPr>
              <a:buFont typeface="Wingdings 2" pitchFamily="18" charset="2"/>
              <a:buNone/>
            </a:pPr>
            <a:r>
              <a:rPr lang="fr-FR" sz="2800" dirty="0" smtClean="0"/>
              <a:t>    - Pourquoi ?</a:t>
            </a:r>
            <a:endParaRPr lang="fr-BE" sz="2800" dirty="0" smtClean="0"/>
          </a:p>
          <a:p>
            <a:pPr>
              <a:buFont typeface="Wingdings 2" pitchFamily="18" charset="2"/>
              <a:buNone/>
            </a:pPr>
            <a:r>
              <a:rPr lang="fr-FR" sz="2800" dirty="0" smtClean="0"/>
              <a:t> </a:t>
            </a:r>
            <a:endParaRPr lang="fr-BE" sz="2800" dirty="0" smtClean="0"/>
          </a:p>
          <a:p>
            <a:endParaRPr lang="fr-BE"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B. L’écriture journalistique</a:t>
            </a:r>
            <a:endParaRPr lang="fr-BE" dirty="0"/>
          </a:p>
        </p:txBody>
      </p:sp>
      <p:sp>
        <p:nvSpPr>
          <p:cNvPr id="3" name="Espace réservé du contenu 2"/>
          <p:cNvSpPr>
            <a:spLocks noGrp="1"/>
          </p:cNvSpPr>
          <p:nvPr>
            <p:ph sz="quarter" idx="1"/>
          </p:nvPr>
        </p:nvSpPr>
        <p:spPr/>
        <p:txBody>
          <a:bodyPr/>
          <a:lstStyle/>
          <a:p>
            <a:r>
              <a:rPr lang="fr-BE" dirty="0" smtClean="0"/>
              <a:t>La forme de la </a:t>
            </a:r>
            <a:r>
              <a:rPr lang="fr-BE" b="1" dirty="0" smtClean="0"/>
              <a:t>pyramide</a:t>
            </a:r>
            <a:r>
              <a:rPr lang="fr-BE" dirty="0" smtClean="0"/>
              <a:t> inversée</a:t>
            </a:r>
          </a:p>
          <a:p>
            <a:pPr>
              <a:buNone/>
            </a:pPr>
            <a:endParaRPr lang="fr-BE" dirty="0" smtClean="0"/>
          </a:p>
          <a:p>
            <a:r>
              <a:rPr lang="fr-BE" dirty="0" smtClean="0"/>
              <a:t>La forme en </a:t>
            </a:r>
            <a:r>
              <a:rPr lang="fr-BE" b="1" dirty="0" smtClean="0"/>
              <a:t>diamant</a:t>
            </a:r>
          </a:p>
          <a:p>
            <a:endParaRPr lang="fr-BE"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B. L’écriture journalistique</a:t>
            </a:r>
            <a:endParaRPr lang="fr-BE" dirty="0"/>
          </a:p>
        </p:txBody>
      </p:sp>
      <p:sp>
        <p:nvSpPr>
          <p:cNvPr id="3" name="Espace réservé du contenu 2"/>
          <p:cNvSpPr>
            <a:spLocks noGrp="1"/>
          </p:cNvSpPr>
          <p:nvPr>
            <p:ph sz="quarter" idx="1"/>
          </p:nvPr>
        </p:nvSpPr>
        <p:spPr/>
        <p:txBody>
          <a:bodyPr/>
          <a:lstStyle/>
          <a:p>
            <a:pPr>
              <a:buFont typeface="Wingdings 2" pitchFamily="18" charset="2"/>
              <a:buNone/>
            </a:pPr>
            <a:r>
              <a:rPr lang="fr-FR" sz="2800" b="1" dirty="0" smtClean="0"/>
              <a:t>Le feuilleton d’un fait divers en quatre dépêches d’agence</a:t>
            </a:r>
            <a:endParaRPr lang="fr-BE" sz="2800" b="1" dirty="0" smtClean="0"/>
          </a:p>
          <a:p>
            <a:pPr>
              <a:buFont typeface="Wingdings 2" pitchFamily="18" charset="2"/>
              <a:buNone/>
            </a:pPr>
            <a:r>
              <a:rPr lang="fr-FR" sz="2800" dirty="0" smtClean="0"/>
              <a:t> </a:t>
            </a:r>
            <a:endParaRPr lang="fr-BE" sz="2800" dirty="0" smtClean="0"/>
          </a:p>
          <a:p>
            <a:r>
              <a:rPr lang="fr-FR" sz="2800" dirty="0" smtClean="0"/>
              <a:t>1. Le fait brut (alerte) : 5h12</a:t>
            </a:r>
            <a:endParaRPr lang="fr-BE" sz="2800" dirty="0" smtClean="0"/>
          </a:p>
          <a:p>
            <a:pPr>
              <a:buFont typeface="Wingdings 2" pitchFamily="18" charset="2"/>
              <a:buNone/>
            </a:pPr>
            <a:r>
              <a:rPr lang="fr-FR" sz="2800" dirty="0" smtClean="0"/>
              <a:t>     « Un homme de 40 ans a été tué à l’arme blanche, dans la nuit de samedi à dimanche, dans un café du Quartier Saint-Léonard à Liège, </a:t>
            </a:r>
          </a:p>
          <a:p>
            <a:pPr>
              <a:buFont typeface="Wingdings 2" pitchFamily="18" charset="2"/>
              <a:buNone/>
            </a:pPr>
            <a:r>
              <a:rPr lang="fr-FR" sz="2800" dirty="0" smtClean="0"/>
              <a:t>     a-t-on appris de source judiciaire. Le parquet est descendu sur les lieux.»</a:t>
            </a:r>
            <a:endParaRPr lang="fr-BE" sz="2800" dirty="0" smtClean="0"/>
          </a:p>
          <a:p>
            <a:endParaRPr lang="fr-BE"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B. L’écriture journalistique</a:t>
            </a:r>
            <a:endParaRPr lang="fr-BE" dirty="0"/>
          </a:p>
        </p:txBody>
      </p:sp>
      <p:sp>
        <p:nvSpPr>
          <p:cNvPr id="3" name="Espace réservé du contenu 2"/>
          <p:cNvSpPr>
            <a:spLocks noGrp="1"/>
          </p:cNvSpPr>
          <p:nvPr>
            <p:ph sz="quarter" idx="1"/>
          </p:nvPr>
        </p:nvSpPr>
        <p:spPr/>
        <p:txBody>
          <a:bodyPr>
            <a:normAutofit fontScale="92500" lnSpcReduction="10000"/>
          </a:bodyPr>
          <a:lstStyle/>
          <a:p>
            <a:r>
              <a:rPr lang="fr-FR" sz="2800" dirty="0" smtClean="0"/>
              <a:t>2. Les premières informations : 6h47</a:t>
            </a:r>
            <a:endParaRPr lang="fr-BE" sz="2800" dirty="0" smtClean="0"/>
          </a:p>
          <a:p>
            <a:pPr>
              <a:buFont typeface="Wingdings 2" pitchFamily="18" charset="2"/>
              <a:buNone/>
            </a:pPr>
            <a:r>
              <a:rPr lang="fr-FR" sz="2800" dirty="0" smtClean="0"/>
              <a:t>     « Un homme de 40 ans a été tué à l’arme blanche, dans la nuit de samedi à dimanche, dans un café du Quartier Saint-Léonard à Liège, a-t-on appris de source judiciaire. Le parquet est aussitôt descendu sur les lieux. Selon les premières informations du substitut de garde, Monsieur Bouvier, il s’agirait d’une dispute entre deux clients qui aurait dégénéré en bagarre violente. L’agresseur aurait alors sorti un couteau et frappé à cinq reprises la victime à l’abdomen. L’agresseur s’est ensuite enfui en voiture. La police est à sa recherche. »</a:t>
            </a:r>
            <a:endParaRPr lang="fr-BE" sz="2800" dirty="0" smtClean="0"/>
          </a:p>
          <a:p>
            <a:endParaRPr lang="fr-BE"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B. L’écriture journalistique</a:t>
            </a:r>
            <a:endParaRPr lang="fr-BE" dirty="0"/>
          </a:p>
        </p:txBody>
      </p:sp>
      <p:sp>
        <p:nvSpPr>
          <p:cNvPr id="3" name="Espace réservé du contenu 2"/>
          <p:cNvSpPr>
            <a:spLocks noGrp="1"/>
          </p:cNvSpPr>
          <p:nvPr>
            <p:ph sz="quarter" idx="1"/>
          </p:nvPr>
        </p:nvSpPr>
        <p:spPr/>
        <p:txBody>
          <a:bodyPr>
            <a:normAutofit fontScale="77500" lnSpcReduction="20000"/>
          </a:bodyPr>
          <a:lstStyle/>
          <a:p>
            <a:r>
              <a:rPr lang="fr-FR" sz="2800" dirty="0" smtClean="0"/>
              <a:t>3. Les circonstances : 7h23</a:t>
            </a:r>
            <a:endParaRPr lang="fr-BE" sz="2800" dirty="0" smtClean="0"/>
          </a:p>
          <a:p>
            <a:pPr>
              <a:buFont typeface="Wingdings 2" pitchFamily="18" charset="2"/>
              <a:buNone/>
            </a:pPr>
            <a:r>
              <a:rPr lang="fr-FR" sz="2800" dirty="0" smtClean="0"/>
              <a:t>     « Monsieur R.G., un ouvrier liégeois de 40 ans, a été tué à l’arme blanche,  vers 4 heures du matin ce dimanche, dans le café </a:t>
            </a:r>
            <a:r>
              <a:rPr lang="fr-FR" sz="2800" dirty="0" err="1" smtClean="0"/>
              <a:t>Beauséjour</a:t>
            </a:r>
            <a:r>
              <a:rPr lang="fr-FR" sz="2800" dirty="0" smtClean="0"/>
              <a:t> situé dans le Quartier Saint-Léonard à Liège, a-t-on appris de source judiciaire. Après avoir porté les premiers soins à la victime, qui perdait beaucoup de sang, le tenancier du café a appelé les services d’urgence ainsi que la police judiciaire. </a:t>
            </a:r>
            <a:endParaRPr lang="fr-BE" sz="2800" dirty="0" smtClean="0"/>
          </a:p>
          <a:p>
            <a:pPr>
              <a:buFont typeface="Wingdings 2" pitchFamily="18" charset="2"/>
              <a:buNone/>
            </a:pPr>
            <a:r>
              <a:rPr lang="fr-FR" sz="2800" dirty="0" smtClean="0"/>
              <a:t>    Le parquet est arrivé sur les lieux à 5 heures. Selon les premières informations du substitut de garde, Monsieur Bouvier, il s’agirait d’une dispute entre deux clients qui aurait dégénéré en bagarre violente. L’agresseur, une connaissance de la victime et visiblement sous l’emprise de la boisson, aurait alors sorti un couteau et frappé à cinq reprises Monsieur R.G. à l’abdomen. L’agresseur s’est ensuite enfui en voiture. La police est à sa recherche. »</a:t>
            </a:r>
            <a:endParaRPr lang="fr-BE" sz="2800" dirty="0" smtClean="0"/>
          </a:p>
          <a:p>
            <a:endParaRPr lang="fr-BE"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B. L’écriture journalistique</a:t>
            </a:r>
            <a:endParaRPr lang="fr-BE" dirty="0"/>
          </a:p>
        </p:txBody>
      </p:sp>
      <p:sp>
        <p:nvSpPr>
          <p:cNvPr id="3" name="Espace réservé du contenu 2"/>
          <p:cNvSpPr>
            <a:spLocks noGrp="1"/>
          </p:cNvSpPr>
          <p:nvPr>
            <p:ph sz="quarter" idx="1"/>
          </p:nvPr>
        </p:nvSpPr>
        <p:spPr>
          <a:xfrm>
            <a:off x="301752" y="1665312"/>
            <a:ext cx="8503920" cy="4572000"/>
          </a:xfrm>
        </p:spPr>
        <p:txBody>
          <a:bodyPr>
            <a:normAutofit fontScale="77500" lnSpcReduction="20000"/>
          </a:bodyPr>
          <a:lstStyle/>
          <a:p>
            <a:r>
              <a:rPr lang="fr-FR" sz="2800" dirty="0" smtClean="0"/>
              <a:t>4. Les premiers témoignages : 9h36</a:t>
            </a:r>
            <a:endParaRPr lang="fr-BE" sz="2800" dirty="0" smtClean="0"/>
          </a:p>
          <a:p>
            <a:pPr>
              <a:buFont typeface="Wingdings 2" pitchFamily="18" charset="2"/>
              <a:buNone/>
            </a:pPr>
            <a:r>
              <a:rPr lang="fr-BE" sz="2800" dirty="0" smtClean="0"/>
              <a:t>     </a:t>
            </a:r>
            <a:r>
              <a:rPr lang="fr-FR" sz="2800" dirty="0" smtClean="0"/>
              <a:t>« Monsieur R.G., un ouvrier liégeois de 40 ans, a été tué à l’arme blanche, vers 4 heures du matin ce dimanche, dans le café </a:t>
            </a:r>
            <a:r>
              <a:rPr lang="fr-FR" sz="2800" dirty="0" err="1" smtClean="0"/>
              <a:t>Beauséjour</a:t>
            </a:r>
            <a:r>
              <a:rPr lang="fr-FR" sz="2800" dirty="0" smtClean="0"/>
              <a:t> situé dans le Quartier Saint-Léonard à Liège, a-t-on appris de source judiciaire. Après avoir porté les premiers soins à la victime, qui perdait beaucoup de sang, le tenancier du café a appelé les services d’urgence ainsi que la police judiciaire. </a:t>
            </a:r>
            <a:endParaRPr lang="fr-BE" sz="2800" dirty="0" smtClean="0"/>
          </a:p>
          <a:p>
            <a:pPr>
              <a:buFont typeface="Wingdings 2" pitchFamily="18" charset="2"/>
              <a:buNone/>
            </a:pPr>
            <a:r>
              <a:rPr lang="fr-FR" sz="2800" dirty="0" smtClean="0"/>
              <a:t>     Le parquet est arrivé sur les lieux à 5 heures. Selon les premières informations du substitut de garde, Monsieur Bouvier, il s’agirait </a:t>
            </a:r>
            <a:r>
              <a:rPr lang="fr-FR" sz="2800" i="1" dirty="0" smtClean="0"/>
              <a:t>d’une dispute entre deux clients qui aurait dégénéré en bagarre violente</a:t>
            </a:r>
            <a:r>
              <a:rPr lang="fr-FR" sz="2800" dirty="0" smtClean="0"/>
              <a:t>. L’agresseur, une connaissance de la victime visiblement sous l’emprise de la boisson, aurait alors sorti un couteau et frappé à cinq reprises la victime à l’abdomen. Cette dernière aurait succombé à ses blessures peu après l’arrivée des services d’urgence qui n’ont pas pu le ranimer. </a:t>
            </a:r>
            <a:endParaRPr lang="fr-BE" sz="2800" dirty="0" smtClean="0"/>
          </a:p>
          <a:p>
            <a:endParaRPr lang="fr-BE"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B. L’écriture journalistique</a:t>
            </a:r>
            <a:endParaRPr lang="fr-BE" dirty="0"/>
          </a:p>
        </p:txBody>
      </p:sp>
      <p:sp>
        <p:nvSpPr>
          <p:cNvPr id="3" name="Espace réservé du contenu 2"/>
          <p:cNvSpPr>
            <a:spLocks noGrp="1"/>
          </p:cNvSpPr>
          <p:nvPr>
            <p:ph sz="quarter" idx="1"/>
          </p:nvPr>
        </p:nvSpPr>
        <p:spPr/>
        <p:txBody>
          <a:bodyPr>
            <a:normAutofit fontScale="77500" lnSpcReduction="20000"/>
          </a:bodyPr>
          <a:lstStyle/>
          <a:p>
            <a:pPr>
              <a:buFont typeface="Wingdings 2" pitchFamily="18" charset="2"/>
              <a:buNone/>
            </a:pPr>
            <a:r>
              <a:rPr lang="fr-FR" sz="2800" dirty="0" smtClean="0"/>
              <a:t> Selon le tenancier, l’agresseur s’est enfui aussi vite après les faits au volant d’une BMW de couleur verte. </a:t>
            </a:r>
            <a:r>
              <a:rPr lang="fr-FR" sz="2800" i="1" dirty="0" smtClean="0"/>
              <a:t>Je ne connaissais pas ces deux clients qui venaient pour la première fois dans mon établissement, </a:t>
            </a:r>
            <a:r>
              <a:rPr lang="fr-FR" sz="2800" dirty="0" smtClean="0"/>
              <a:t>relate le cafetier.</a:t>
            </a:r>
            <a:r>
              <a:rPr lang="fr-FR" sz="2800" i="1" dirty="0" smtClean="0"/>
              <a:t> Ils avaient visiblement déjà bu quelques verres. Ils discutaient tranquillement au comptoir quand le ton est subitement monté. Tout s’est passé très vite, je n’ai rien pu faire pour les séparer</a:t>
            </a:r>
            <a:r>
              <a:rPr lang="fr-FR" sz="2800" dirty="0" smtClean="0"/>
              <a:t>. </a:t>
            </a:r>
            <a:endParaRPr lang="fr-BE" sz="2800" dirty="0" smtClean="0"/>
          </a:p>
          <a:p>
            <a:pPr>
              <a:buFont typeface="Wingdings 2" pitchFamily="18" charset="2"/>
              <a:buNone/>
            </a:pPr>
            <a:r>
              <a:rPr lang="fr-FR" sz="2800" dirty="0" smtClean="0"/>
              <a:t>     La police est toujours à la recherche de l’agresseur mais, selon un enquêteur, son identité serait déjà connue. Il s’agirait du beau-frère de la victime, déjà connu des services de police pour divers faits de violence et condamné à deux reprises pour coups et blessures. Selon un client témoin des faits,</a:t>
            </a:r>
            <a:r>
              <a:rPr lang="fr-FR" sz="2800" i="1" dirty="0" smtClean="0"/>
              <a:t> le motif du différend qui opposait les deux hommes concernait une somme d’argent que la victime avait prêtée à son agresseur et qu’il refusait de rembourser</a:t>
            </a:r>
            <a:r>
              <a:rPr lang="fr-FR" sz="2800" dirty="0" smtClean="0"/>
              <a:t>. »</a:t>
            </a:r>
            <a:endParaRPr lang="fr-BE" sz="2800" dirty="0" smtClean="0"/>
          </a:p>
          <a:p>
            <a:endParaRPr lang="fr-BE"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C. L’enquête journalistique</a:t>
            </a:r>
            <a:endParaRPr lang="fr-BE" dirty="0"/>
          </a:p>
        </p:txBody>
      </p:sp>
      <p:sp>
        <p:nvSpPr>
          <p:cNvPr id="3" name="Espace réservé du contenu 2"/>
          <p:cNvSpPr>
            <a:spLocks noGrp="1"/>
          </p:cNvSpPr>
          <p:nvPr>
            <p:ph sz="quarter" idx="1"/>
          </p:nvPr>
        </p:nvSpPr>
        <p:spPr/>
        <p:txBody>
          <a:bodyPr>
            <a:normAutofit fontScale="92500"/>
          </a:bodyPr>
          <a:lstStyle/>
          <a:p>
            <a:r>
              <a:rPr lang="fr-BE" b="1" dirty="0" smtClean="0"/>
              <a:t>Quel que soit le milieu, quelle que soit l’ampleur du dossier, chaque enquête contient sa part de spécificité. Mais l’art de l’investigation contient aussi un certain nombre de problèmes, </a:t>
            </a:r>
            <a:br>
              <a:rPr lang="fr-BE" b="1" dirty="0" smtClean="0"/>
            </a:br>
            <a:r>
              <a:rPr lang="fr-BE" b="1" dirty="0" smtClean="0"/>
              <a:t>de pratiques, d’obstacles récurrents. </a:t>
            </a:r>
          </a:p>
          <a:p>
            <a:endParaRPr lang="fr-BE" b="1" dirty="0" smtClean="0"/>
          </a:p>
          <a:p>
            <a:r>
              <a:rPr lang="fr-BE" b="1" dirty="0" smtClean="0"/>
              <a:t>Dès lors, il est possible de dégager une méthodologie propre au travail d’investigation, une trajectoire indispensable à chaque enquête, dont voici les dix étapes fondatrices.</a:t>
            </a:r>
          </a:p>
          <a:p>
            <a:endParaRPr lang="fr-BE"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b="1" dirty="0" smtClean="0"/>
              <a:t>1. Le choix du sujet et de l’angle</a:t>
            </a:r>
            <a:endParaRPr lang="fr-BE" dirty="0"/>
          </a:p>
        </p:txBody>
      </p:sp>
      <p:sp>
        <p:nvSpPr>
          <p:cNvPr id="3" name="Espace réservé du contenu 2"/>
          <p:cNvSpPr>
            <a:spLocks noGrp="1"/>
          </p:cNvSpPr>
          <p:nvPr>
            <p:ph sz="quarter" idx="1"/>
          </p:nvPr>
        </p:nvSpPr>
        <p:spPr/>
        <p:txBody>
          <a:bodyPr>
            <a:normAutofit fontScale="92500" lnSpcReduction="10000"/>
          </a:bodyPr>
          <a:lstStyle/>
          <a:p>
            <a:pPr>
              <a:buNone/>
            </a:pPr>
            <a:r>
              <a:rPr lang="fr-BE" b="1" dirty="0" smtClean="0"/>
              <a:t>Les sources d’inspiration</a:t>
            </a:r>
          </a:p>
          <a:p>
            <a:r>
              <a:rPr lang="fr-BE" dirty="0" smtClean="0"/>
              <a:t>L’information privilégiée sur des faits cachés</a:t>
            </a:r>
          </a:p>
          <a:p>
            <a:r>
              <a:rPr lang="fr-BE" dirty="0" smtClean="0"/>
              <a:t>L’actualité immédiate qui impose de rebondir</a:t>
            </a:r>
          </a:p>
          <a:p>
            <a:r>
              <a:rPr lang="fr-BE" dirty="0" smtClean="0"/>
              <a:t>L’actualité récurrente qui nécessite un approfondissement</a:t>
            </a:r>
          </a:p>
          <a:p>
            <a:r>
              <a:rPr lang="fr-BE" dirty="0" smtClean="0"/>
              <a:t>La reconstitution d’un événement, d’une affaire</a:t>
            </a:r>
          </a:p>
          <a:p>
            <a:r>
              <a:rPr lang="fr-BE" dirty="0" smtClean="0"/>
              <a:t>Le portrait fouillé d’un acteur, d’une institution</a:t>
            </a:r>
          </a:p>
          <a:p>
            <a:r>
              <a:rPr lang="fr-BE" dirty="0" smtClean="0"/>
              <a:t>Le questionnement sur un phénomène de société</a:t>
            </a:r>
          </a:p>
          <a:p>
            <a:r>
              <a:rPr lang="fr-BE" dirty="0" smtClean="0"/>
              <a:t>L’immersion dans un univers méconnu</a:t>
            </a:r>
          </a:p>
          <a:p>
            <a:r>
              <a:rPr lang="fr-BE" dirty="0" smtClean="0"/>
              <a:t>La série imaginée autour d’un thème</a:t>
            </a:r>
          </a:p>
          <a:p>
            <a:r>
              <a:rPr lang="fr-BE" dirty="0" smtClean="0"/>
              <a:t>L’enquête d’opinion</a:t>
            </a:r>
          </a:p>
          <a:p>
            <a:pPr>
              <a:buNone/>
            </a:pPr>
            <a:endParaRPr lang="fr-B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Les techniques du journalisme</a:t>
            </a:r>
            <a:endParaRPr lang="fr-BE" dirty="0"/>
          </a:p>
        </p:txBody>
      </p:sp>
      <p:sp>
        <p:nvSpPr>
          <p:cNvPr id="3" name="Espace réservé du contenu 2"/>
          <p:cNvSpPr>
            <a:spLocks noGrp="1"/>
          </p:cNvSpPr>
          <p:nvPr>
            <p:ph sz="quarter" idx="1"/>
          </p:nvPr>
        </p:nvSpPr>
        <p:spPr/>
        <p:txBody>
          <a:bodyPr/>
          <a:lstStyle/>
          <a:p>
            <a:r>
              <a:rPr lang="fr-BE" dirty="0" smtClean="0"/>
              <a:t>La mission d’informer</a:t>
            </a:r>
          </a:p>
          <a:p>
            <a:r>
              <a:rPr lang="fr-BE" dirty="0" smtClean="0"/>
              <a:t>L’écriture journalistique</a:t>
            </a:r>
          </a:p>
          <a:p>
            <a:r>
              <a:rPr lang="fr-BE" dirty="0" smtClean="0"/>
              <a:t>L’enquête journalistique (dix étapes)</a:t>
            </a:r>
            <a:endParaRPr lang="fr-BE"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b="1" dirty="0" smtClean="0"/>
              <a:t>1. Le choix du sujet et de l’angle</a:t>
            </a:r>
            <a:endParaRPr lang="fr-BE" dirty="0"/>
          </a:p>
        </p:txBody>
      </p:sp>
      <p:sp>
        <p:nvSpPr>
          <p:cNvPr id="3" name="Espace réservé du contenu 2"/>
          <p:cNvSpPr>
            <a:spLocks noGrp="1"/>
          </p:cNvSpPr>
          <p:nvPr>
            <p:ph sz="quarter" idx="1"/>
          </p:nvPr>
        </p:nvSpPr>
        <p:spPr/>
        <p:txBody>
          <a:bodyPr>
            <a:normAutofit/>
          </a:bodyPr>
          <a:lstStyle/>
          <a:p>
            <a:pPr>
              <a:buNone/>
            </a:pPr>
            <a:r>
              <a:rPr lang="fr-BE" b="1" dirty="0" smtClean="0"/>
              <a:t>L’angle de l’enquête</a:t>
            </a:r>
          </a:p>
          <a:p>
            <a:pPr>
              <a:buNone/>
            </a:pPr>
            <a:endParaRPr lang="fr-BE" b="1" dirty="0" smtClean="0"/>
          </a:p>
          <a:p>
            <a:r>
              <a:rPr lang="fr-BE" dirty="0" smtClean="0"/>
              <a:t>L’angle large qui pousse à la synthèse</a:t>
            </a:r>
          </a:p>
          <a:p>
            <a:pPr>
              <a:buNone/>
            </a:pPr>
            <a:endParaRPr lang="fr-BE" dirty="0" smtClean="0"/>
          </a:p>
          <a:p>
            <a:r>
              <a:rPr lang="fr-BE" dirty="0" smtClean="0"/>
              <a:t>L’angle étroit qui suscite l’originalité</a:t>
            </a:r>
          </a:p>
          <a:p>
            <a:pPr>
              <a:buNone/>
            </a:pPr>
            <a:endParaRPr lang="fr-BE"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b="1" dirty="0" smtClean="0"/>
              <a:t>2. Les recherches préparatoires</a:t>
            </a:r>
            <a:endParaRPr lang="fr-BE" dirty="0"/>
          </a:p>
        </p:txBody>
      </p:sp>
      <p:sp>
        <p:nvSpPr>
          <p:cNvPr id="3" name="Espace réservé du contenu 2"/>
          <p:cNvSpPr>
            <a:spLocks noGrp="1"/>
          </p:cNvSpPr>
          <p:nvPr>
            <p:ph sz="quarter" idx="1"/>
          </p:nvPr>
        </p:nvSpPr>
        <p:spPr/>
        <p:txBody>
          <a:bodyPr/>
          <a:lstStyle/>
          <a:p>
            <a:r>
              <a:rPr lang="fr-BE" dirty="0" smtClean="0"/>
              <a:t>La documentation personnelle</a:t>
            </a:r>
          </a:p>
          <a:p>
            <a:r>
              <a:rPr lang="fr-BE" dirty="0" smtClean="0"/>
              <a:t>La documentation de la rédaction</a:t>
            </a:r>
          </a:p>
          <a:p>
            <a:r>
              <a:rPr lang="fr-BE" dirty="0" smtClean="0"/>
              <a:t>La documentation publique</a:t>
            </a:r>
          </a:p>
          <a:p>
            <a:r>
              <a:rPr lang="fr-BE" dirty="0" smtClean="0"/>
              <a:t>Les « </a:t>
            </a:r>
            <a:r>
              <a:rPr lang="fr-BE" dirty="0" err="1" smtClean="0"/>
              <a:t>fixeurs</a:t>
            </a:r>
            <a:r>
              <a:rPr lang="fr-BE" dirty="0" smtClean="0"/>
              <a:t> » ou les « aiguilleurs »</a:t>
            </a:r>
          </a:p>
          <a:p>
            <a:r>
              <a:rPr lang="fr-BE" dirty="0" smtClean="0"/>
              <a:t>L’observation préparatoire</a:t>
            </a:r>
          </a:p>
          <a:p>
            <a:r>
              <a:rPr lang="fr-BE" dirty="0" smtClean="0"/>
              <a:t>Le premier découpage ou synopsis</a:t>
            </a:r>
          </a:p>
          <a:p>
            <a:pPr>
              <a:buNone/>
            </a:pPr>
            <a:endParaRPr lang="fr-BE"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b="1" dirty="0" smtClean="0"/>
              <a:t>3. Le recours au carnet d’adresses</a:t>
            </a:r>
            <a:endParaRPr lang="fr-BE" dirty="0"/>
          </a:p>
        </p:txBody>
      </p:sp>
      <p:sp>
        <p:nvSpPr>
          <p:cNvPr id="3" name="Espace réservé du contenu 2"/>
          <p:cNvSpPr>
            <a:spLocks noGrp="1"/>
          </p:cNvSpPr>
          <p:nvPr>
            <p:ph sz="quarter" idx="1"/>
          </p:nvPr>
        </p:nvSpPr>
        <p:spPr/>
        <p:txBody>
          <a:bodyPr/>
          <a:lstStyle/>
          <a:p>
            <a:r>
              <a:rPr lang="fr-BE" dirty="0" smtClean="0"/>
              <a:t>Les entretiens préparatoires</a:t>
            </a:r>
          </a:p>
          <a:p>
            <a:r>
              <a:rPr lang="fr-BE" dirty="0" smtClean="0"/>
              <a:t>La liste des acteurs directs à interroger</a:t>
            </a:r>
          </a:p>
          <a:p>
            <a:r>
              <a:rPr lang="fr-BE" dirty="0" smtClean="0"/>
              <a:t>Le recours aux spécialistes, aux experts les plus qualifiés</a:t>
            </a:r>
          </a:p>
          <a:p>
            <a:r>
              <a:rPr lang="fr-BE" dirty="0" smtClean="0"/>
              <a:t>Les informateurs masqués</a:t>
            </a:r>
          </a:p>
          <a:p>
            <a:pPr>
              <a:buNone/>
            </a:pPr>
            <a:endParaRPr lang="fr-BE"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b="1" dirty="0" smtClean="0"/>
              <a:t>4. L’immersion et le travail de terrain</a:t>
            </a:r>
            <a:endParaRPr lang="fr-BE" dirty="0"/>
          </a:p>
        </p:txBody>
      </p:sp>
      <p:sp>
        <p:nvSpPr>
          <p:cNvPr id="3" name="Espace réservé du contenu 2"/>
          <p:cNvSpPr>
            <a:spLocks noGrp="1"/>
          </p:cNvSpPr>
          <p:nvPr>
            <p:ph sz="quarter" idx="1"/>
          </p:nvPr>
        </p:nvSpPr>
        <p:spPr/>
        <p:txBody>
          <a:bodyPr/>
          <a:lstStyle/>
          <a:p>
            <a:r>
              <a:rPr lang="fr-BE" dirty="0" smtClean="0"/>
              <a:t>Le travail du reportage</a:t>
            </a:r>
          </a:p>
          <a:p>
            <a:r>
              <a:rPr lang="fr-BE" dirty="0" smtClean="0"/>
              <a:t>La présence aux événements, aux manifestations</a:t>
            </a:r>
          </a:p>
          <a:p>
            <a:r>
              <a:rPr lang="fr-BE" dirty="0" smtClean="0"/>
              <a:t>La collation des témoignages</a:t>
            </a:r>
          </a:p>
          <a:p>
            <a:r>
              <a:rPr lang="fr-BE" dirty="0" smtClean="0"/>
              <a:t>Les planques</a:t>
            </a:r>
          </a:p>
          <a:p>
            <a:pPr>
              <a:buNone/>
            </a:pPr>
            <a:endParaRPr lang="fr-BE"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18720" cy="968152"/>
          </a:xfrm>
        </p:spPr>
        <p:txBody>
          <a:bodyPr>
            <a:normAutofit fontScale="90000"/>
          </a:bodyPr>
          <a:lstStyle/>
          <a:p>
            <a:r>
              <a:rPr lang="fr-BE" b="1" dirty="0" smtClean="0"/>
              <a:t>5. Le contournement des résistances              et de l’hostilité du terrain</a:t>
            </a:r>
            <a:endParaRPr lang="fr-BE" dirty="0"/>
          </a:p>
        </p:txBody>
      </p:sp>
      <p:sp>
        <p:nvSpPr>
          <p:cNvPr id="3" name="Espace réservé du contenu 2"/>
          <p:cNvSpPr>
            <a:spLocks noGrp="1"/>
          </p:cNvSpPr>
          <p:nvPr>
            <p:ph sz="quarter" idx="1"/>
          </p:nvPr>
        </p:nvSpPr>
        <p:spPr/>
        <p:txBody>
          <a:bodyPr/>
          <a:lstStyle/>
          <a:p>
            <a:r>
              <a:rPr lang="fr-BE" dirty="0" smtClean="0"/>
              <a:t>La prise de rendez-vous</a:t>
            </a:r>
          </a:p>
          <a:p>
            <a:r>
              <a:rPr lang="fr-BE" dirty="0" smtClean="0"/>
              <a:t>L’explication de la démarche</a:t>
            </a:r>
          </a:p>
          <a:p>
            <a:r>
              <a:rPr lang="fr-BE" dirty="0" smtClean="0"/>
              <a:t>La discrétion avec les témoins</a:t>
            </a:r>
          </a:p>
          <a:p>
            <a:r>
              <a:rPr lang="fr-BE" dirty="0" smtClean="0"/>
              <a:t>Les entretiens en tête-à-tête</a:t>
            </a:r>
          </a:p>
          <a:p>
            <a:r>
              <a:rPr lang="fr-BE" dirty="0" smtClean="0"/>
              <a:t>La prise de notes indispensable </a:t>
            </a:r>
          </a:p>
          <a:p>
            <a:pPr>
              <a:buNone/>
            </a:pPr>
            <a:endParaRPr lang="fr-BE"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18720" cy="968152"/>
          </a:xfrm>
        </p:spPr>
        <p:txBody>
          <a:bodyPr>
            <a:normAutofit fontScale="90000"/>
          </a:bodyPr>
          <a:lstStyle/>
          <a:p>
            <a:r>
              <a:rPr lang="fr-BE" b="1" dirty="0" smtClean="0"/>
              <a:t>5. Le contournement des résistances              et de l’hostilité du terrain</a:t>
            </a:r>
            <a:endParaRPr lang="fr-BE" dirty="0"/>
          </a:p>
        </p:txBody>
      </p:sp>
      <p:sp>
        <p:nvSpPr>
          <p:cNvPr id="3" name="Espace réservé du contenu 2"/>
          <p:cNvSpPr>
            <a:spLocks noGrp="1"/>
          </p:cNvSpPr>
          <p:nvPr>
            <p:ph sz="quarter" idx="1"/>
          </p:nvPr>
        </p:nvSpPr>
        <p:spPr/>
        <p:txBody>
          <a:bodyPr/>
          <a:lstStyle/>
          <a:p>
            <a:r>
              <a:rPr lang="fr-BE" dirty="0" smtClean="0"/>
              <a:t>L’art de mettre son interlocuteur en confiance</a:t>
            </a:r>
          </a:p>
          <a:p>
            <a:r>
              <a:rPr lang="fr-BE" dirty="0" smtClean="0"/>
              <a:t>Le secret et le cloisonnement des sources</a:t>
            </a:r>
          </a:p>
          <a:p>
            <a:r>
              <a:rPr lang="fr-BE" dirty="0" smtClean="0"/>
              <a:t>La patience, l’insistance</a:t>
            </a:r>
          </a:p>
          <a:p>
            <a:r>
              <a:rPr lang="fr-BE" dirty="0" smtClean="0"/>
              <a:t>La crédibilité du journaliste</a:t>
            </a:r>
          </a:p>
          <a:p>
            <a:pPr>
              <a:buNone/>
            </a:pPr>
            <a:endParaRPr lang="fr-BE"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b="1" dirty="0" smtClean="0"/>
              <a:t>6. La collation minutieuse des faits</a:t>
            </a:r>
            <a:endParaRPr lang="fr-BE" dirty="0"/>
          </a:p>
        </p:txBody>
      </p:sp>
      <p:sp>
        <p:nvSpPr>
          <p:cNvPr id="3" name="Espace réservé du contenu 2"/>
          <p:cNvSpPr>
            <a:spLocks noGrp="1"/>
          </p:cNvSpPr>
          <p:nvPr>
            <p:ph sz="quarter" idx="1"/>
          </p:nvPr>
        </p:nvSpPr>
        <p:spPr/>
        <p:txBody>
          <a:bodyPr/>
          <a:lstStyle/>
          <a:p>
            <a:r>
              <a:rPr lang="fr-BE" dirty="0" smtClean="0"/>
              <a:t>Les faits, beaucoup de faits</a:t>
            </a:r>
          </a:p>
          <a:p>
            <a:r>
              <a:rPr lang="fr-BE" dirty="0" smtClean="0"/>
              <a:t>Les événements</a:t>
            </a:r>
          </a:p>
          <a:p>
            <a:r>
              <a:rPr lang="fr-BE" dirty="0" smtClean="0"/>
              <a:t>La chronologie</a:t>
            </a:r>
          </a:p>
          <a:p>
            <a:r>
              <a:rPr lang="fr-BE" dirty="0" smtClean="0"/>
              <a:t>Les chiffres</a:t>
            </a:r>
          </a:p>
          <a:p>
            <a:r>
              <a:rPr lang="fr-BE" dirty="0" smtClean="0"/>
              <a:t>Les documents, les preuves</a:t>
            </a:r>
          </a:p>
          <a:p>
            <a:r>
              <a:rPr lang="fr-BE" dirty="0" smtClean="0"/>
              <a:t>La précision du détail</a:t>
            </a:r>
          </a:p>
          <a:p>
            <a:pPr>
              <a:buNone/>
            </a:pPr>
            <a:endParaRPr lang="fr-BE"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b="1" dirty="0" smtClean="0"/>
              <a:t>7. La confrontation, la vérification</a:t>
            </a:r>
            <a:endParaRPr lang="fr-BE" dirty="0"/>
          </a:p>
        </p:txBody>
      </p:sp>
      <p:sp>
        <p:nvSpPr>
          <p:cNvPr id="3" name="Espace réservé du contenu 2"/>
          <p:cNvSpPr>
            <a:spLocks noGrp="1"/>
          </p:cNvSpPr>
          <p:nvPr>
            <p:ph sz="quarter" idx="1"/>
          </p:nvPr>
        </p:nvSpPr>
        <p:spPr/>
        <p:txBody>
          <a:bodyPr/>
          <a:lstStyle/>
          <a:p>
            <a:r>
              <a:rPr lang="fr-BE" dirty="0" smtClean="0"/>
              <a:t>Le retour inlassable vers les informateurs, les témoins</a:t>
            </a:r>
          </a:p>
          <a:p>
            <a:r>
              <a:rPr lang="fr-BE" dirty="0" smtClean="0"/>
              <a:t>La mise en avant des éléments de contradiction</a:t>
            </a:r>
          </a:p>
          <a:p>
            <a:r>
              <a:rPr lang="fr-BE" dirty="0" smtClean="0"/>
              <a:t>La confrontation des points de vue</a:t>
            </a:r>
          </a:p>
          <a:p>
            <a:r>
              <a:rPr lang="fr-BE" dirty="0" smtClean="0"/>
              <a:t>Le droit de réplique</a:t>
            </a:r>
          </a:p>
          <a:p>
            <a:r>
              <a:rPr lang="fr-BE" dirty="0" smtClean="0"/>
              <a:t>Le recours à de nouvelles sources</a:t>
            </a:r>
          </a:p>
          <a:p>
            <a:r>
              <a:rPr lang="fr-BE" dirty="0" smtClean="0"/>
              <a:t>La réaction en chaîne</a:t>
            </a:r>
          </a:p>
          <a:p>
            <a:pPr>
              <a:buNone/>
            </a:pPr>
            <a:endParaRPr lang="fr-BE"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18720" cy="968152"/>
          </a:xfrm>
        </p:spPr>
        <p:txBody>
          <a:bodyPr>
            <a:normAutofit fontScale="90000"/>
          </a:bodyPr>
          <a:lstStyle/>
          <a:p>
            <a:r>
              <a:rPr lang="fr-BE" b="1" dirty="0" smtClean="0"/>
              <a:t>8. La structure de l’enquête </a:t>
            </a:r>
            <a:br>
              <a:rPr lang="fr-BE" b="1" dirty="0" smtClean="0"/>
            </a:br>
            <a:r>
              <a:rPr lang="fr-BE" b="1" dirty="0" smtClean="0"/>
              <a:t>et son sens nouveau</a:t>
            </a:r>
            <a:endParaRPr lang="fr-BE" dirty="0"/>
          </a:p>
        </p:txBody>
      </p:sp>
      <p:sp>
        <p:nvSpPr>
          <p:cNvPr id="3" name="Espace réservé du contenu 2"/>
          <p:cNvSpPr>
            <a:spLocks noGrp="1"/>
          </p:cNvSpPr>
          <p:nvPr>
            <p:ph sz="quarter" idx="1"/>
          </p:nvPr>
        </p:nvSpPr>
        <p:spPr/>
        <p:txBody>
          <a:bodyPr/>
          <a:lstStyle/>
          <a:p>
            <a:r>
              <a:rPr lang="fr-BE" dirty="0" smtClean="0"/>
              <a:t>La relecture soigneuse et sélective des notes</a:t>
            </a:r>
          </a:p>
          <a:p>
            <a:r>
              <a:rPr lang="fr-BE" dirty="0" smtClean="0"/>
              <a:t>L’affinage de l’angle et du découpage</a:t>
            </a:r>
          </a:p>
          <a:p>
            <a:r>
              <a:rPr lang="fr-BE" dirty="0" smtClean="0"/>
              <a:t>Le classement des informations</a:t>
            </a:r>
          </a:p>
          <a:p>
            <a:r>
              <a:rPr lang="fr-BE" dirty="0" smtClean="0"/>
              <a:t>La mise à jour constante du carnet d’adresses</a:t>
            </a:r>
          </a:p>
          <a:p>
            <a:r>
              <a:rPr lang="fr-BE" dirty="0" smtClean="0"/>
              <a:t>Le maintien du contact avec les acteurs</a:t>
            </a:r>
          </a:p>
          <a:p>
            <a:r>
              <a:rPr lang="fr-BE" dirty="0" smtClean="0"/>
              <a:t>L’information sur des développements nouveaux</a:t>
            </a:r>
          </a:p>
          <a:p>
            <a:pPr>
              <a:buNone/>
            </a:pPr>
            <a:endParaRPr lang="fr-BE"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446712" cy="824136"/>
          </a:xfrm>
        </p:spPr>
        <p:txBody>
          <a:bodyPr>
            <a:normAutofit fontScale="90000"/>
          </a:bodyPr>
          <a:lstStyle/>
          <a:p>
            <a:r>
              <a:rPr lang="fr-BE" b="1" dirty="0" smtClean="0"/>
              <a:t>9. La narration et la mise en forme</a:t>
            </a:r>
            <a:br>
              <a:rPr lang="fr-BE" b="1" dirty="0" smtClean="0"/>
            </a:br>
            <a:r>
              <a:rPr lang="fr-BE" b="1" dirty="0" smtClean="0"/>
              <a:t> du récit </a:t>
            </a:r>
            <a:r>
              <a:rPr lang="fr-BE" b="1" dirty="0" err="1" smtClean="0"/>
              <a:t>investigatif</a:t>
            </a:r>
            <a:endParaRPr lang="fr-BE" dirty="0"/>
          </a:p>
        </p:txBody>
      </p:sp>
      <p:sp>
        <p:nvSpPr>
          <p:cNvPr id="3" name="Espace réservé du contenu 2"/>
          <p:cNvSpPr>
            <a:spLocks noGrp="1"/>
          </p:cNvSpPr>
          <p:nvPr>
            <p:ph sz="quarter" idx="1"/>
          </p:nvPr>
        </p:nvSpPr>
        <p:spPr/>
        <p:txBody>
          <a:bodyPr/>
          <a:lstStyle/>
          <a:p>
            <a:r>
              <a:rPr lang="fr-BE" dirty="0" smtClean="0"/>
              <a:t>L’alternance des genres journalistiques</a:t>
            </a:r>
          </a:p>
          <a:p>
            <a:r>
              <a:rPr lang="fr-BE" dirty="0" smtClean="0"/>
              <a:t>La mise en avant des plus-values : le travail d’enquête, le reportage, les révélations</a:t>
            </a:r>
          </a:p>
          <a:p>
            <a:r>
              <a:rPr lang="fr-BE" dirty="0" smtClean="0"/>
              <a:t>L’intérêt du lecteur</a:t>
            </a:r>
          </a:p>
          <a:p>
            <a:r>
              <a:rPr lang="fr-BE" dirty="0" smtClean="0"/>
              <a:t>Le sens du récit, la variation des rythmes d’écriture</a:t>
            </a:r>
          </a:p>
          <a:p>
            <a:r>
              <a:rPr lang="fr-BE" dirty="0" smtClean="0"/>
              <a:t>La précision lexicale</a:t>
            </a:r>
          </a:p>
          <a:p>
            <a:r>
              <a:rPr lang="fr-BE" dirty="0" smtClean="0"/>
              <a:t>La rédaction dans une langue vivante</a:t>
            </a:r>
          </a:p>
          <a:p>
            <a:pPr>
              <a:buNone/>
            </a:pPr>
            <a:endParaRPr lang="fr-BE"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 La mission d’informer</a:t>
            </a:r>
            <a:endParaRPr lang="fr-BE" dirty="0"/>
          </a:p>
        </p:txBody>
      </p:sp>
      <p:sp>
        <p:nvSpPr>
          <p:cNvPr id="3" name="Espace réservé du contenu 2"/>
          <p:cNvSpPr>
            <a:spLocks noGrp="1"/>
          </p:cNvSpPr>
          <p:nvPr>
            <p:ph sz="quarter" idx="1"/>
          </p:nvPr>
        </p:nvSpPr>
        <p:spPr/>
        <p:txBody>
          <a:bodyPr>
            <a:normAutofit fontScale="85000" lnSpcReduction="10000"/>
          </a:bodyPr>
          <a:lstStyle/>
          <a:p>
            <a:r>
              <a:rPr lang="fr-FR" sz="2400" dirty="0" smtClean="0"/>
              <a:t>Le journaliste travaille sur une matière première : </a:t>
            </a:r>
            <a:r>
              <a:rPr lang="fr-FR" sz="2400" b="1" dirty="0" smtClean="0"/>
              <a:t>les faits et les événements</a:t>
            </a:r>
            <a:r>
              <a:rPr lang="fr-FR" sz="2400" dirty="0" smtClean="0"/>
              <a:t> qu’il juge significatifs, dignes d’être rendus publics et d’intéresser ses lecteurs.</a:t>
            </a:r>
          </a:p>
          <a:p>
            <a:endParaRPr lang="fr-FR" sz="2400" dirty="0" smtClean="0"/>
          </a:p>
          <a:p>
            <a:r>
              <a:rPr lang="fr-FR" sz="2400" dirty="0" smtClean="0"/>
              <a:t>Le journaliste traite ces multiples informations pour aider ses concitoyens à </a:t>
            </a:r>
            <a:r>
              <a:rPr lang="fr-FR" sz="2400" b="1" dirty="0" smtClean="0"/>
              <a:t>comprendre le monde</a:t>
            </a:r>
            <a:r>
              <a:rPr lang="fr-FR" sz="2400" dirty="0" smtClean="0"/>
              <a:t> qui les entoure et leur permettre, le cas échéant, de penser et d’agir en plein connaissance de cause. La première mission du journaliste consiste ainsi à informer le plus justement, le plus précisément, le plus complètement son public. </a:t>
            </a:r>
          </a:p>
          <a:p>
            <a:endParaRPr lang="fr-FR" sz="2400" dirty="0" smtClean="0"/>
          </a:p>
          <a:p>
            <a:r>
              <a:rPr lang="fr-FR" sz="2400" dirty="0" smtClean="0"/>
              <a:t>Aujourd’hui plus qu’hier, l’information est devenue </a:t>
            </a:r>
            <a:r>
              <a:rPr lang="fr-FR" sz="2400" b="1" dirty="0" smtClean="0"/>
              <a:t>un enjeu stratégique capital</a:t>
            </a:r>
            <a:r>
              <a:rPr lang="fr-FR" sz="2400" dirty="0" smtClean="0"/>
              <a:t>. Parce qu’elle augmente le niveau de connaissance des lecteurs sur son actualité immédiate, elle leur donne du pouvoir. Le pouvoir d’agir, de réagir, de s’adapter, de s’indigner, de contester…</a:t>
            </a:r>
          </a:p>
          <a:p>
            <a:endParaRPr lang="fr-BE"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446712" cy="896144"/>
          </a:xfrm>
        </p:spPr>
        <p:txBody>
          <a:bodyPr>
            <a:normAutofit fontScale="90000"/>
          </a:bodyPr>
          <a:lstStyle/>
          <a:p>
            <a:r>
              <a:rPr lang="fr-BE" b="1" dirty="0" smtClean="0"/>
              <a:t>9. La narration et la mise en forme</a:t>
            </a:r>
            <a:br>
              <a:rPr lang="fr-BE" b="1" dirty="0" smtClean="0"/>
            </a:br>
            <a:r>
              <a:rPr lang="fr-BE" b="1" dirty="0" smtClean="0"/>
              <a:t> du récit </a:t>
            </a:r>
            <a:r>
              <a:rPr lang="fr-BE" b="1" dirty="0" err="1" smtClean="0"/>
              <a:t>investigatif</a:t>
            </a:r>
            <a:endParaRPr lang="fr-BE" dirty="0"/>
          </a:p>
        </p:txBody>
      </p:sp>
      <p:sp>
        <p:nvSpPr>
          <p:cNvPr id="3" name="Espace réservé du contenu 2"/>
          <p:cNvSpPr>
            <a:spLocks noGrp="1"/>
          </p:cNvSpPr>
          <p:nvPr>
            <p:ph sz="quarter" idx="1"/>
          </p:nvPr>
        </p:nvSpPr>
        <p:spPr/>
        <p:txBody>
          <a:bodyPr/>
          <a:lstStyle/>
          <a:p>
            <a:r>
              <a:rPr lang="fr-BE" dirty="0" smtClean="0"/>
              <a:t>Le décodage des éléments de complexité</a:t>
            </a:r>
          </a:p>
          <a:p>
            <a:r>
              <a:rPr lang="fr-BE" dirty="0" smtClean="0"/>
              <a:t>La description des décors, de l’atmosphère, des acteurs</a:t>
            </a:r>
          </a:p>
          <a:p>
            <a:r>
              <a:rPr lang="fr-BE" dirty="0" smtClean="0"/>
              <a:t>La citation des sources</a:t>
            </a:r>
          </a:p>
          <a:p>
            <a:r>
              <a:rPr lang="fr-BE" dirty="0" smtClean="0"/>
              <a:t>Le respect de la confidentialité</a:t>
            </a:r>
          </a:p>
          <a:p>
            <a:r>
              <a:rPr lang="fr-BE" dirty="0" smtClean="0"/>
              <a:t>Le respect des longueurs et des délais de bouclage</a:t>
            </a:r>
          </a:p>
          <a:p>
            <a:pPr>
              <a:buNone/>
            </a:pPr>
            <a:endParaRPr lang="fr-BE"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18720" cy="896144"/>
          </a:xfrm>
        </p:spPr>
        <p:txBody>
          <a:bodyPr>
            <a:normAutofit fontScale="90000"/>
          </a:bodyPr>
          <a:lstStyle/>
          <a:p>
            <a:r>
              <a:rPr lang="fr-BE" b="1" dirty="0" smtClean="0"/>
              <a:t>10. La défense et la légitimation </a:t>
            </a:r>
            <a:br>
              <a:rPr lang="fr-BE" b="1" dirty="0" smtClean="0"/>
            </a:br>
            <a:r>
              <a:rPr lang="fr-BE" b="1" dirty="0" smtClean="0"/>
              <a:t>du travail journalistique</a:t>
            </a:r>
            <a:endParaRPr lang="fr-BE" dirty="0"/>
          </a:p>
        </p:txBody>
      </p:sp>
      <p:sp>
        <p:nvSpPr>
          <p:cNvPr id="3" name="Espace réservé du contenu 2"/>
          <p:cNvSpPr>
            <a:spLocks noGrp="1"/>
          </p:cNvSpPr>
          <p:nvPr>
            <p:ph sz="quarter" idx="1"/>
          </p:nvPr>
        </p:nvSpPr>
        <p:spPr/>
        <p:txBody>
          <a:bodyPr/>
          <a:lstStyle/>
          <a:p>
            <a:r>
              <a:rPr lang="fr-FR" dirty="0" smtClean="0"/>
              <a:t>La conservation de toutes les pièces</a:t>
            </a:r>
            <a:endParaRPr lang="fr-BE" dirty="0" smtClean="0"/>
          </a:p>
          <a:p>
            <a:r>
              <a:rPr lang="fr-FR" dirty="0" smtClean="0"/>
              <a:t>Les enregistrements</a:t>
            </a:r>
            <a:endParaRPr lang="fr-BE" dirty="0" smtClean="0"/>
          </a:p>
          <a:p>
            <a:r>
              <a:rPr lang="fr-FR" dirty="0" smtClean="0"/>
              <a:t>Les notes</a:t>
            </a:r>
            <a:endParaRPr lang="fr-BE" dirty="0" smtClean="0"/>
          </a:p>
          <a:p>
            <a:r>
              <a:rPr lang="fr-FR" dirty="0" smtClean="0"/>
              <a:t>La relecture par des tiers</a:t>
            </a:r>
            <a:endParaRPr lang="fr-BE" dirty="0" smtClean="0"/>
          </a:p>
          <a:p>
            <a:r>
              <a:rPr lang="fr-FR" dirty="0" smtClean="0"/>
              <a:t>La protection des sources confidentielles </a:t>
            </a:r>
            <a:endParaRPr lang="fr-BE" dirty="0" smtClean="0"/>
          </a:p>
          <a:p>
            <a:pPr>
              <a:buNone/>
            </a:pPr>
            <a:endParaRPr lang="fr-BE"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18720" cy="896144"/>
          </a:xfrm>
        </p:spPr>
        <p:txBody>
          <a:bodyPr>
            <a:normAutofit fontScale="90000"/>
          </a:bodyPr>
          <a:lstStyle/>
          <a:p>
            <a:r>
              <a:rPr lang="fr-BE" b="1" dirty="0" smtClean="0"/>
              <a:t>10. La défense et la légitimation </a:t>
            </a:r>
            <a:br>
              <a:rPr lang="fr-BE" b="1" dirty="0" smtClean="0"/>
            </a:br>
            <a:r>
              <a:rPr lang="fr-BE" b="1" dirty="0" smtClean="0"/>
              <a:t>du travail journalistique</a:t>
            </a:r>
            <a:endParaRPr lang="fr-BE" dirty="0"/>
          </a:p>
        </p:txBody>
      </p:sp>
      <p:sp>
        <p:nvSpPr>
          <p:cNvPr id="3" name="Espace réservé du contenu 2"/>
          <p:cNvSpPr>
            <a:spLocks noGrp="1"/>
          </p:cNvSpPr>
          <p:nvPr>
            <p:ph sz="quarter" idx="1"/>
          </p:nvPr>
        </p:nvSpPr>
        <p:spPr/>
        <p:txBody>
          <a:bodyPr/>
          <a:lstStyle/>
          <a:p>
            <a:r>
              <a:rPr lang="fr-FR" dirty="0" smtClean="0"/>
              <a:t>La crédibilité des documents</a:t>
            </a:r>
            <a:endParaRPr lang="fr-BE" dirty="0" smtClean="0"/>
          </a:p>
          <a:p>
            <a:r>
              <a:rPr lang="fr-FR" dirty="0" smtClean="0"/>
              <a:t>La possibilité de relancer, d’étayer les informations</a:t>
            </a:r>
            <a:endParaRPr lang="fr-BE" dirty="0" smtClean="0"/>
          </a:p>
          <a:p>
            <a:r>
              <a:rPr lang="fr-FR" dirty="0" smtClean="0"/>
              <a:t>Les articles de confirmation</a:t>
            </a:r>
            <a:endParaRPr lang="fr-BE" dirty="0" smtClean="0"/>
          </a:p>
          <a:p>
            <a:r>
              <a:rPr lang="fr-FR" dirty="0" smtClean="0"/>
              <a:t>Le suivi des réactions</a:t>
            </a:r>
            <a:endParaRPr lang="fr-BE" dirty="0" smtClean="0"/>
          </a:p>
          <a:p>
            <a:r>
              <a:rPr lang="fr-FR" dirty="0" smtClean="0"/>
              <a:t>L’avis éclairé d’un juriste</a:t>
            </a:r>
            <a:endParaRPr lang="fr-BE" dirty="0" smtClean="0"/>
          </a:p>
          <a:p>
            <a:pPr>
              <a:buNone/>
            </a:pPr>
            <a:endParaRPr lang="fr-BE"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Les techniques du journalisme </a:t>
            </a:r>
            <a:endParaRPr lang="fr-BE" dirty="0"/>
          </a:p>
        </p:txBody>
      </p:sp>
      <p:sp>
        <p:nvSpPr>
          <p:cNvPr id="3" name="Espace réservé du contenu 2"/>
          <p:cNvSpPr>
            <a:spLocks noGrp="1"/>
          </p:cNvSpPr>
          <p:nvPr>
            <p:ph sz="quarter" idx="1"/>
          </p:nvPr>
        </p:nvSpPr>
        <p:spPr/>
        <p:txBody>
          <a:bodyPr/>
          <a:lstStyle/>
          <a:p>
            <a:pPr>
              <a:buNone/>
            </a:pPr>
            <a:r>
              <a:rPr lang="fr-BE" sz="2400" b="1" dirty="0" smtClean="0"/>
              <a:t>"Notre métier n'est pas de faire plaisir, </a:t>
            </a:r>
          </a:p>
          <a:p>
            <a:pPr>
              <a:buNone/>
            </a:pPr>
            <a:r>
              <a:rPr lang="fr-BE" sz="2400" b="1" dirty="0" smtClean="0"/>
              <a:t>non plus de faire du tort, </a:t>
            </a:r>
          </a:p>
          <a:p>
            <a:pPr>
              <a:buNone/>
            </a:pPr>
            <a:r>
              <a:rPr lang="fr-BE" sz="2400" b="1" dirty="0" smtClean="0"/>
              <a:t>il est de porter la plume dans la plaie." </a:t>
            </a:r>
          </a:p>
          <a:p>
            <a:pPr>
              <a:buNone/>
            </a:pPr>
            <a:r>
              <a:rPr lang="fr-BE" sz="2000" dirty="0" smtClean="0"/>
              <a:t/>
            </a:r>
            <a:br>
              <a:rPr lang="fr-BE" sz="2000" dirty="0" smtClean="0"/>
            </a:br>
            <a:r>
              <a:rPr lang="fr-BE" sz="2000" dirty="0" smtClean="0"/>
              <a:t>				(Albert Londres, </a:t>
            </a:r>
            <a:r>
              <a:rPr lang="fr-BE" sz="2000" i="1" dirty="0" smtClean="0"/>
              <a:t>Terre d'ébène</a:t>
            </a:r>
            <a:r>
              <a:rPr lang="fr-BE" sz="2000" dirty="0" smtClean="0"/>
              <a:t>, 1928)</a:t>
            </a:r>
          </a:p>
          <a:p>
            <a:pPr>
              <a:buNone/>
            </a:pPr>
            <a:endParaRPr lang="fr-BE" dirty="0" smtClean="0"/>
          </a:p>
          <a:p>
            <a:pPr>
              <a:buNone/>
            </a:pPr>
            <a:endParaRPr lang="fr-BE" dirty="0" smtClean="0"/>
          </a:p>
          <a:p>
            <a:pPr>
              <a:buNone/>
            </a:pPr>
            <a:r>
              <a:rPr lang="fr-BE" dirty="0" smtClean="0"/>
              <a:t>Merci pour votre attention.</a:t>
            </a:r>
            <a:endParaRPr lang="fr-BE"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 La mission d’informer</a:t>
            </a:r>
            <a:endParaRPr lang="fr-BE" dirty="0"/>
          </a:p>
        </p:txBody>
      </p:sp>
      <p:sp>
        <p:nvSpPr>
          <p:cNvPr id="3" name="Espace réservé du contenu 2"/>
          <p:cNvSpPr>
            <a:spLocks noGrp="1"/>
          </p:cNvSpPr>
          <p:nvPr>
            <p:ph sz="quarter" idx="1"/>
          </p:nvPr>
        </p:nvSpPr>
        <p:spPr/>
        <p:txBody>
          <a:bodyPr/>
          <a:lstStyle/>
          <a:p>
            <a:r>
              <a:rPr lang="fr-FR" sz="1800" dirty="0" smtClean="0"/>
              <a:t>Plus le public est informé, plus il pourra évoluer et agir dans un environnement devenu moins opaque, plus transparent, </a:t>
            </a:r>
            <a:r>
              <a:rPr lang="fr-FR" sz="1800" b="1" dirty="0" smtClean="0"/>
              <a:t>plus compréhensible</a:t>
            </a:r>
            <a:r>
              <a:rPr lang="fr-FR" sz="1800" dirty="0" smtClean="0"/>
              <a:t>. </a:t>
            </a:r>
          </a:p>
          <a:p>
            <a:endParaRPr lang="fr-FR" sz="1800" dirty="0" smtClean="0"/>
          </a:p>
          <a:p>
            <a:r>
              <a:rPr lang="fr-FR" sz="1800" dirty="0" smtClean="0"/>
              <a:t>Cet accès public à une information triée, vérifiée, décodée, analysée sert de socle fondamental au </a:t>
            </a:r>
            <a:r>
              <a:rPr lang="fr-FR" sz="1800" b="1" dirty="0" smtClean="0"/>
              <a:t>contrat de confiance</a:t>
            </a:r>
            <a:r>
              <a:rPr lang="fr-FR" sz="1800" dirty="0" smtClean="0"/>
              <a:t> établi entre le journaliste et ses lecteurs. La crédibilité et la légitimité du journaliste n’existe que par ce lien invisible, mais nécessaire, entre la presse et son public.</a:t>
            </a:r>
          </a:p>
          <a:p>
            <a:endParaRPr lang="fr-FR" sz="1800" dirty="0" smtClean="0"/>
          </a:p>
          <a:p>
            <a:r>
              <a:rPr lang="fr-FR" sz="1800" dirty="0" smtClean="0"/>
              <a:t>Ce contrat de confiance contraint le journaliste professionnel à endosser une double responsabilité.</a:t>
            </a:r>
          </a:p>
          <a:p>
            <a:pPr marL="742950" lvl="1" indent="-285750"/>
            <a:r>
              <a:rPr lang="fr-FR" sz="1600" b="1" dirty="0" smtClean="0">
                <a:solidFill>
                  <a:schemeClr val="tx1"/>
                </a:solidFill>
              </a:rPr>
              <a:t>Technique.</a:t>
            </a:r>
            <a:r>
              <a:rPr lang="fr-FR" sz="1600" dirty="0" smtClean="0">
                <a:solidFill>
                  <a:schemeClr val="tx1"/>
                </a:solidFill>
              </a:rPr>
              <a:t> Comme ses écrits peuvent provoquer des réactions difficiles à anticiper, son information doit être vraie, précise, utile et complète.</a:t>
            </a:r>
          </a:p>
          <a:p>
            <a:pPr marL="742950" lvl="1" indent="-285750"/>
            <a:r>
              <a:rPr lang="fr-FR" sz="1600" b="1" dirty="0" smtClean="0">
                <a:solidFill>
                  <a:schemeClr val="tx1"/>
                </a:solidFill>
              </a:rPr>
              <a:t>Ethique.</a:t>
            </a:r>
            <a:r>
              <a:rPr lang="fr-FR" sz="1600" dirty="0" smtClean="0">
                <a:solidFill>
                  <a:schemeClr val="tx1"/>
                </a:solidFill>
              </a:rPr>
              <a:t> Si son information peut parfois servir des intérêts particuliers, elle ne peut en aucun cas desservir l’intérêt général.</a:t>
            </a:r>
          </a:p>
          <a:p>
            <a:endParaRPr lang="fr-BE"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 La mission d’informer</a:t>
            </a:r>
            <a:endParaRPr lang="fr-BE" dirty="0"/>
          </a:p>
        </p:txBody>
      </p:sp>
      <p:sp>
        <p:nvSpPr>
          <p:cNvPr id="3" name="Espace réservé du contenu 2"/>
          <p:cNvSpPr>
            <a:spLocks noGrp="1"/>
          </p:cNvSpPr>
          <p:nvPr>
            <p:ph sz="quarter" idx="1"/>
          </p:nvPr>
        </p:nvSpPr>
        <p:spPr/>
        <p:txBody>
          <a:bodyPr>
            <a:normAutofit/>
          </a:bodyPr>
          <a:lstStyle/>
          <a:p>
            <a:r>
              <a:rPr lang="fr-FR" sz="2000" dirty="0" smtClean="0"/>
              <a:t>Le journaliste écrit pour permettre à ses lecteurs de s’identifier à une image ou à un groupe social. En quelque sorte, l’actualité traitée par le journaliste sert aussi de </a:t>
            </a:r>
            <a:r>
              <a:rPr lang="fr-FR" sz="2000" b="1" dirty="0" smtClean="0"/>
              <a:t>miroir</a:t>
            </a:r>
            <a:r>
              <a:rPr lang="fr-FR" sz="2000" dirty="0" smtClean="0"/>
              <a:t> à son public qui doit pouvoir se retrouver dans la société qu’il décrit, dans les valeurs qu’il défend.</a:t>
            </a:r>
          </a:p>
          <a:p>
            <a:pPr>
              <a:buNone/>
            </a:pPr>
            <a:endParaRPr lang="fr-FR" sz="2000" dirty="0" smtClean="0"/>
          </a:p>
          <a:p>
            <a:r>
              <a:rPr lang="fr-FR" sz="2000" dirty="0" smtClean="0"/>
              <a:t>Pour aider les lecteurs dans leur quête de sens, dans leur compréhension du monde, le journaliste doit pouvoir privilégier les informations qui correspondent à leurs attentes et adapter son discours aux grilles de lecture accessibles à son public. </a:t>
            </a:r>
            <a:r>
              <a:rPr lang="fr-FR" sz="2000" b="1" dirty="0" smtClean="0"/>
              <a:t>L’intérêt du lecteur </a:t>
            </a:r>
            <a:r>
              <a:rPr lang="fr-FR" sz="2000" dirty="0" smtClean="0"/>
              <a:t>est considéré comme primordial.</a:t>
            </a:r>
          </a:p>
          <a:p>
            <a:endParaRPr lang="fr-FR" sz="2000" dirty="0" smtClean="0"/>
          </a:p>
          <a:p>
            <a:r>
              <a:rPr lang="fr-FR" sz="2000" dirty="0" smtClean="0"/>
              <a:t>Le journaliste écrit et informe pour alerter l’opinion, réveiller les consciences, susciter </a:t>
            </a:r>
            <a:r>
              <a:rPr lang="fr-FR" sz="2000" b="1" dirty="0" smtClean="0"/>
              <a:t>le débat démocratique</a:t>
            </a:r>
            <a:r>
              <a:rPr lang="fr-FR" sz="2000" dirty="0" smtClean="0"/>
              <a:t>. </a:t>
            </a:r>
          </a:p>
          <a:p>
            <a:endParaRPr lang="fr-BE"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 La mission d’informer</a:t>
            </a:r>
            <a:endParaRPr lang="fr-BE" dirty="0"/>
          </a:p>
        </p:txBody>
      </p:sp>
      <p:sp>
        <p:nvSpPr>
          <p:cNvPr id="3" name="Espace réservé du contenu 2"/>
          <p:cNvSpPr>
            <a:spLocks noGrp="1"/>
          </p:cNvSpPr>
          <p:nvPr>
            <p:ph sz="quarter" idx="1"/>
          </p:nvPr>
        </p:nvSpPr>
        <p:spPr/>
        <p:txBody>
          <a:bodyPr>
            <a:normAutofit fontScale="92500" lnSpcReduction="20000"/>
          </a:bodyPr>
          <a:lstStyle/>
          <a:p>
            <a:r>
              <a:rPr lang="fr-FR" sz="2400" dirty="0" smtClean="0"/>
              <a:t>Le journaliste informe, dénonce, critique, analyse parce que le droit à l’information figure au premier rang des libertés publiques. Dans toutes les démocraties, </a:t>
            </a:r>
            <a:r>
              <a:rPr lang="fr-FR" sz="2400" b="1" dirty="0" smtClean="0"/>
              <a:t>la liberté de la presse</a:t>
            </a:r>
            <a:r>
              <a:rPr lang="fr-FR" sz="2400" dirty="0" smtClean="0"/>
              <a:t> est un droit constitutionnel, fondamental </a:t>
            </a:r>
            <a:br>
              <a:rPr lang="fr-FR" sz="2400" dirty="0" smtClean="0"/>
            </a:br>
            <a:r>
              <a:rPr lang="fr-FR" sz="2400" dirty="0" smtClean="0"/>
              <a:t>et imprescriptible.</a:t>
            </a:r>
          </a:p>
          <a:p>
            <a:endParaRPr lang="fr-FR" sz="2400" dirty="0" smtClean="0"/>
          </a:p>
          <a:p>
            <a:endParaRPr lang="fr-FR" sz="2400" dirty="0" smtClean="0"/>
          </a:p>
          <a:p>
            <a:r>
              <a:rPr lang="fr-FR" sz="2400" dirty="0" smtClean="0"/>
              <a:t>Le journaliste informe dans </a:t>
            </a:r>
            <a:r>
              <a:rPr lang="fr-FR" sz="2400" b="1" dirty="0" smtClean="0"/>
              <a:t>un cadre professionnel</a:t>
            </a:r>
            <a:r>
              <a:rPr lang="fr-FR" sz="2400" dirty="0" smtClean="0"/>
              <a:t> soumis à des règles, à une déontologie et à un savoir-faire. </a:t>
            </a:r>
          </a:p>
          <a:p>
            <a:pPr>
              <a:buNone/>
            </a:pPr>
            <a:endParaRPr lang="fr-FR" sz="2400" dirty="0" smtClean="0"/>
          </a:p>
          <a:p>
            <a:endParaRPr lang="fr-FR" sz="2400" dirty="0" smtClean="0"/>
          </a:p>
          <a:p>
            <a:r>
              <a:rPr lang="fr-FR" sz="2400" dirty="0" smtClean="0"/>
              <a:t>Le journaliste informe pour </a:t>
            </a:r>
            <a:r>
              <a:rPr lang="fr-FR" sz="2400" b="1" dirty="0" smtClean="0"/>
              <a:t>gagner sa vie</a:t>
            </a:r>
            <a:r>
              <a:rPr lang="fr-FR" sz="2400" dirty="0" smtClean="0"/>
              <a:t> et permettre à son entreprise de conserver sa place dans le paysage médiatique. En contrepartie de son travail, le journaliste peut légitimement attendre une juste rémunération de la part de son employeur.</a:t>
            </a:r>
          </a:p>
          <a:p>
            <a:endParaRPr lang="fr-BE"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 La mission d’informer</a:t>
            </a:r>
            <a:endParaRPr lang="fr-BE" dirty="0"/>
          </a:p>
        </p:txBody>
      </p:sp>
      <p:sp>
        <p:nvSpPr>
          <p:cNvPr id="3" name="Espace réservé du contenu 2"/>
          <p:cNvSpPr>
            <a:spLocks noGrp="1"/>
          </p:cNvSpPr>
          <p:nvPr>
            <p:ph sz="quarter" idx="1"/>
          </p:nvPr>
        </p:nvSpPr>
        <p:spPr/>
        <p:txBody>
          <a:bodyPr/>
          <a:lstStyle/>
          <a:p>
            <a:r>
              <a:rPr lang="fr-FR" sz="2000" dirty="0" smtClean="0"/>
              <a:t>Trois impératifs doivent guider le journaliste dans sa démarche qui consiste à trier et hiérarchiser l’information : </a:t>
            </a:r>
          </a:p>
          <a:p>
            <a:endParaRPr lang="fr-FR" sz="2000" dirty="0" smtClean="0"/>
          </a:p>
          <a:p>
            <a:pPr marL="742950" lvl="1" indent="-285750"/>
            <a:r>
              <a:rPr lang="fr-FR" sz="1800" b="1" dirty="0" smtClean="0">
                <a:solidFill>
                  <a:schemeClr val="tx1"/>
                </a:solidFill>
              </a:rPr>
              <a:t>L’actualité</a:t>
            </a:r>
          </a:p>
          <a:p>
            <a:pPr>
              <a:buNone/>
            </a:pPr>
            <a:endParaRPr lang="fr-FR" sz="2000" b="1" dirty="0" smtClean="0"/>
          </a:p>
          <a:p>
            <a:pPr marL="742950" lvl="1" indent="-285750"/>
            <a:r>
              <a:rPr lang="fr-FR" sz="1800" b="1" dirty="0" smtClean="0">
                <a:solidFill>
                  <a:schemeClr val="tx1"/>
                </a:solidFill>
              </a:rPr>
              <a:t>L’intérêt du lecteur</a:t>
            </a:r>
          </a:p>
          <a:p>
            <a:pPr>
              <a:buNone/>
            </a:pPr>
            <a:endParaRPr lang="fr-FR" sz="2000" b="1" dirty="0" smtClean="0"/>
          </a:p>
          <a:p>
            <a:pPr marL="742950" lvl="1" indent="-285750"/>
            <a:r>
              <a:rPr lang="fr-FR" sz="1800" b="1" dirty="0" smtClean="0">
                <a:solidFill>
                  <a:schemeClr val="tx1"/>
                </a:solidFill>
              </a:rPr>
              <a:t>La ligne éditoriale</a:t>
            </a:r>
          </a:p>
          <a:p>
            <a:endParaRPr lang="fr-BE"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dirty="0" smtClean="0"/>
              <a:t>B. L’écriture journalistique</a:t>
            </a:r>
            <a:endParaRPr lang="fr-BE" dirty="0"/>
          </a:p>
        </p:txBody>
      </p:sp>
      <p:sp>
        <p:nvSpPr>
          <p:cNvPr id="3" name="Espace réservé du contenu 2"/>
          <p:cNvSpPr>
            <a:spLocks noGrp="1"/>
          </p:cNvSpPr>
          <p:nvPr>
            <p:ph sz="quarter" idx="1"/>
          </p:nvPr>
        </p:nvSpPr>
        <p:spPr/>
        <p:txBody>
          <a:bodyPr>
            <a:normAutofit fontScale="77500" lnSpcReduction="20000"/>
          </a:bodyPr>
          <a:lstStyle/>
          <a:p>
            <a:r>
              <a:rPr lang="fr-FR" sz="2400" dirty="0" smtClean="0"/>
              <a:t>L’écriture journalistique est destinée à être publiée dans le but d’informer le public. On parle alors d’</a:t>
            </a:r>
            <a:r>
              <a:rPr lang="fr-FR" sz="2400" b="1" dirty="0" smtClean="0"/>
              <a:t>écriture publique d’information</a:t>
            </a:r>
            <a:r>
              <a:rPr lang="fr-FR" sz="2400" dirty="0" smtClean="0"/>
              <a:t>.</a:t>
            </a:r>
          </a:p>
          <a:p>
            <a:pPr>
              <a:buNone/>
            </a:pPr>
            <a:r>
              <a:rPr lang="fr-FR" sz="2400" dirty="0" smtClean="0"/>
              <a:t> </a:t>
            </a:r>
          </a:p>
          <a:p>
            <a:r>
              <a:rPr lang="fr-FR" sz="2400" dirty="0" smtClean="0"/>
              <a:t>L’écriture journalistique peut prendre </a:t>
            </a:r>
            <a:r>
              <a:rPr lang="fr-FR" sz="2400" b="1" dirty="0" smtClean="0"/>
              <a:t>différentes formes</a:t>
            </a:r>
            <a:r>
              <a:rPr lang="fr-FR" sz="2400" dirty="0" smtClean="0"/>
              <a:t> selon les supports utilisés : dépêches d’agence, presse quotidienne, presse magazine, radio, télévision, internet... </a:t>
            </a:r>
          </a:p>
          <a:p>
            <a:pPr>
              <a:buNone/>
            </a:pPr>
            <a:endParaRPr lang="fr-FR" sz="2400" dirty="0" smtClean="0"/>
          </a:p>
          <a:p>
            <a:r>
              <a:rPr lang="fr-FR" sz="2400" dirty="0" smtClean="0"/>
              <a:t>L’écriture journalistique est destinée à transmettre des informations étayées, vérifiées, recoupées. Dès lors, le journaliste se doit de </a:t>
            </a:r>
            <a:r>
              <a:rPr lang="fr-FR" sz="2400" b="1" dirty="0" smtClean="0"/>
              <a:t>connaître parfaitement le sujet</a:t>
            </a:r>
            <a:r>
              <a:rPr lang="fr-FR" sz="2400" dirty="0" smtClean="0"/>
              <a:t> dont il parle avant de transmettre ses informations au lecteur.</a:t>
            </a:r>
          </a:p>
          <a:p>
            <a:endParaRPr lang="fr-FR" sz="2400" dirty="0" smtClean="0"/>
          </a:p>
          <a:p>
            <a:r>
              <a:rPr lang="fr-FR" sz="2400" dirty="0" smtClean="0"/>
              <a:t>L’écriture journalistique doit </a:t>
            </a:r>
            <a:r>
              <a:rPr lang="fr-FR" sz="2400" b="1" dirty="0" smtClean="0"/>
              <a:t>être accessible au lecteur</a:t>
            </a:r>
            <a:r>
              <a:rPr lang="fr-FR" sz="2400" dirty="0" smtClean="0"/>
              <a:t>. Tout journaliste se doit d’expliquer, de décoder, de trier, de hiérarchiser, de transmettre ses informations de manière à être lu et compris par le public le plus large.</a:t>
            </a:r>
          </a:p>
          <a:p>
            <a:endParaRPr lang="fr-BE"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B. L’écriture journalistique</a:t>
            </a:r>
            <a:endParaRPr lang="fr-BE" dirty="0"/>
          </a:p>
        </p:txBody>
      </p:sp>
      <p:sp>
        <p:nvSpPr>
          <p:cNvPr id="3" name="Espace réservé du contenu 2"/>
          <p:cNvSpPr>
            <a:spLocks noGrp="1"/>
          </p:cNvSpPr>
          <p:nvPr>
            <p:ph sz="quarter" idx="1"/>
          </p:nvPr>
        </p:nvSpPr>
        <p:spPr/>
        <p:txBody>
          <a:bodyPr>
            <a:normAutofit fontScale="70000" lnSpcReduction="20000"/>
          </a:bodyPr>
          <a:lstStyle/>
          <a:p>
            <a:r>
              <a:rPr lang="fr-FR" sz="2800" dirty="0" smtClean="0"/>
              <a:t>L’écriture journalistique est destinée à </a:t>
            </a:r>
            <a:r>
              <a:rPr lang="fr-FR" sz="2800" b="1" dirty="0" smtClean="0"/>
              <a:t>mettre en avant l’information</a:t>
            </a:r>
            <a:r>
              <a:rPr lang="fr-FR" sz="2800" dirty="0" smtClean="0"/>
              <a:t> et non son auteur. Bien au contraire, ce dernier s’efface devant l’information à transmettre. Il n’écrit jamais pour se mettre en valeur, mais pour élever le niveau de connaissance de ses lecteurs.</a:t>
            </a:r>
          </a:p>
          <a:p>
            <a:pPr>
              <a:buNone/>
            </a:pPr>
            <a:r>
              <a:rPr lang="fr-FR" sz="2800" dirty="0" smtClean="0"/>
              <a:t> </a:t>
            </a:r>
          </a:p>
          <a:p>
            <a:r>
              <a:rPr lang="fr-FR" sz="2800" dirty="0" smtClean="0"/>
              <a:t>L’écriture journalistique nécessite une approche professionnelle basée sur l’apprentissage des règles en la matière. Ce dernier exige du temps, de l’énergie, et surtout, de </a:t>
            </a:r>
            <a:r>
              <a:rPr lang="fr-FR" sz="2800" b="1" dirty="0" smtClean="0"/>
              <a:t>la pratique</a:t>
            </a:r>
            <a:r>
              <a:rPr lang="fr-FR" sz="2800" dirty="0" smtClean="0"/>
              <a:t>. </a:t>
            </a:r>
          </a:p>
          <a:p>
            <a:endParaRPr lang="fr-FR" sz="2800" dirty="0" smtClean="0"/>
          </a:p>
          <a:p>
            <a:r>
              <a:rPr lang="fr-FR" sz="2800" dirty="0" smtClean="0"/>
              <a:t>L’écriture journalistique nécessite une langue </a:t>
            </a:r>
            <a:r>
              <a:rPr lang="fr-FR" sz="2800" b="1" dirty="0" smtClean="0"/>
              <a:t>concise</a:t>
            </a:r>
            <a:r>
              <a:rPr lang="fr-FR" sz="2800" dirty="0" smtClean="0"/>
              <a:t>.</a:t>
            </a:r>
          </a:p>
          <a:p>
            <a:pPr>
              <a:buNone/>
            </a:pPr>
            <a:r>
              <a:rPr lang="fr-FR" sz="2800" dirty="0" smtClean="0"/>
              <a:t> </a:t>
            </a:r>
          </a:p>
          <a:p>
            <a:r>
              <a:rPr lang="fr-FR" sz="2800" dirty="0" smtClean="0"/>
              <a:t>L’écriture journalistique nécessite une langue </a:t>
            </a:r>
            <a:r>
              <a:rPr lang="fr-FR" sz="2800" b="1" dirty="0" smtClean="0"/>
              <a:t>accessible</a:t>
            </a:r>
            <a:r>
              <a:rPr lang="fr-FR" sz="2800" dirty="0" smtClean="0"/>
              <a:t>.</a:t>
            </a:r>
          </a:p>
          <a:p>
            <a:pPr>
              <a:buNone/>
            </a:pPr>
            <a:endParaRPr lang="fr-FR" sz="2800" dirty="0" smtClean="0"/>
          </a:p>
          <a:p>
            <a:r>
              <a:rPr lang="fr-FR" sz="2800" dirty="0" smtClean="0"/>
              <a:t>L’écriture journalistique nécessite une langue </a:t>
            </a:r>
            <a:r>
              <a:rPr lang="fr-FR" sz="2800" b="1" dirty="0" smtClean="0"/>
              <a:t>précise</a:t>
            </a:r>
            <a:r>
              <a:rPr lang="fr-FR" sz="2800" dirty="0" smtClean="0"/>
              <a:t>.</a:t>
            </a:r>
          </a:p>
          <a:p>
            <a:endParaRPr lang="fr-FR" sz="2800" dirty="0" smtClean="0"/>
          </a:p>
          <a:p>
            <a:endParaRPr lang="fr-BE"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89</TotalTime>
  <Words>1200</Words>
  <Application>Microsoft Macintosh PowerPoint</Application>
  <PresentationFormat>Présentation à l'écran (4:3)</PresentationFormat>
  <Paragraphs>215</Paragraphs>
  <Slides>33</Slides>
  <Notes>0</Notes>
  <HiddenSlides>0</HiddenSlides>
  <MMClips>0</MMClips>
  <ScaleCrop>false</ScaleCrop>
  <HeadingPairs>
    <vt:vector size="4" baseType="variant">
      <vt:variant>
        <vt:lpstr>Thème</vt:lpstr>
      </vt:variant>
      <vt:variant>
        <vt:i4>1</vt:i4>
      </vt:variant>
      <vt:variant>
        <vt:lpstr>Titres des diapositives</vt:lpstr>
      </vt:variant>
      <vt:variant>
        <vt:i4>33</vt:i4>
      </vt:variant>
    </vt:vector>
  </HeadingPairs>
  <TitlesOfParts>
    <vt:vector size="34" baseType="lpstr">
      <vt:lpstr>Civil</vt:lpstr>
      <vt:lpstr>Bienvenue au Réseau ULg  Lundi 18 octobre 2010</vt:lpstr>
      <vt:lpstr>Les techniques du journalisme</vt:lpstr>
      <vt:lpstr>A. La mission d’informer</vt:lpstr>
      <vt:lpstr>A. La mission d’informer</vt:lpstr>
      <vt:lpstr>A. La mission d’informer</vt:lpstr>
      <vt:lpstr>A. La mission d’informer</vt:lpstr>
      <vt:lpstr>A. La mission d’informer</vt:lpstr>
      <vt:lpstr>B. L’écriture journalistique</vt:lpstr>
      <vt:lpstr>B. L’écriture journalistique</vt:lpstr>
      <vt:lpstr>B. L’écriture journalistique</vt:lpstr>
      <vt:lpstr>B. L’écriture journalistique</vt:lpstr>
      <vt:lpstr>B. L’écriture journalistique</vt:lpstr>
      <vt:lpstr>B. L’écriture journalistique</vt:lpstr>
      <vt:lpstr>B. L’écriture journalistique</vt:lpstr>
      <vt:lpstr>B. L’écriture journalistique</vt:lpstr>
      <vt:lpstr>B. L’écriture journalistique</vt:lpstr>
      <vt:lpstr>B. L’écriture journalistique</vt:lpstr>
      <vt:lpstr>C. L’enquête journalistique</vt:lpstr>
      <vt:lpstr>1. Le choix du sujet et de l’angle</vt:lpstr>
      <vt:lpstr>1. Le choix du sujet et de l’angle</vt:lpstr>
      <vt:lpstr>2. Les recherches préparatoires</vt:lpstr>
      <vt:lpstr>3. Le recours au carnet d’adresses</vt:lpstr>
      <vt:lpstr>4. L’immersion et le travail de terrain</vt:lpstr>
      <vt:lpstr>5. Le contournement des résistances              et de l’hostilité du terrain</vt:lpstr>
      <vt:lpstr>5. Le contournement des résistances              et de l’hostilité du terrain</vt:lpstr>
      <vt:lpstr>6. La collation minutieuse des faits</vt:lpstr>
      <vt:lpstr>7. La confrontation, la vérification</vt:lpstr>
      <vt:lpstr>8. La structure de l’enquête  et son sens nouveau</vt:lpstr>
      <vt:lpstr>9. La narration et la mise en forme  du récit investigatif</vt:lpstr>
      <vt:lpstr>9. La narration et la mise en forme  du récit investigatif</vt:lpstr>
      <vt:lpstr>10. La défense et la légitimation  du travail journalistique</vt:lpstr>
      <vt:lpstr>10. La défense et la légitimation  du travail journalistique</vt:lpstr>
      <vt:lpstr>Les techniques du journalisme </vt:lpstr>
    </vt:vector>
  </TitlesOfParts>
  <Company>Ulg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Bienvenue au Réseau ULg  Lundi 18 octobre 2010</dc:title>
  <dc:creator>Marc Vanesse</dc:creator>
  <cp:lastModifiedBy>Marc Vanesse</cp:lastModifiedBy>
  <cp:revision>20</cp:revision>
  <dcterms:created xsi:type="dcterms:W3CDTF">2010-10-13T17:11:09Z</dcterms:created>
  <dcterms:modified xsi:type="dcterms:W3CDTF">2011-05-05T08:03:34Z</dcterms:modified>
</cp:coreProperties>
</file>