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8" r:id="rId10"/>
    <p:sldId id="270" r:id="rId11"/>
    <p:sldId id="271" r:id="rId12"/>
    <p:sldId id="269" r:id="rId13"/>
    <p:sldId id="267" r:id="rId14"/>
    <p:sldId id="272" r:id="rId15"/>
    <p:sldId id="273" r:id="rId16"/>
    <p:sldId id="265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20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18F64-959A-4C74-B0F4-9D2269F1E7BF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577F00-3174-42BE-AF71-603B0286EEF5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18F64-959A-4C74-B0F4-9D2269F1E7BF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7F00-3174-42BE-AF71-603B0286EEF5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3577F00-3174-42BE-AF71-603B0286EEF5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18F64-959A-4C74-B0F4-9D2269F1E7BF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18F64-959A-4C74-B0F4-9D2269F1E7BF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3577F00-3174-42BE-AF71-603B0286EEF5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18F64-959A-4C74-B0F4-9D2269F1E7BF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577F00-3174-42BE-AF71-603B0286EEF5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E118F64-959A-4C74-B0F4-9D2269F1E7BF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7F00-3174-42BE-AF71-603B0286EEF5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18F64-959A-4C74-B0F4-9D2269F1E7BF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BE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3577F00-3174-42BE-AF71-603B0286EEF5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18F64-959A-4C74-B0F4-9D2269F1E7BF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3577F00-3174-42BE-AF71-603B0286EEF5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18F64-959A-4C74-B0F4-9D2269F1E7BF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3577F00-3174-42BE-AF71-603B0286EEF5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577F00-3174-42BE-AF71-603B0286EEF5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18F64-959A-4C74-B0F4-9D2269F1E7BF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3577F00-3174-42BE-AF71-603B0286EEF5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E118F64-959A-4C74-B0F4-9D2269F1E7BF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E118F64-959A-4C74-B0F4-9D2269F1E7BF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577F00-3174-42BE-AF71-603B0286EEF5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648" y="2819400"/>
            <a:ext cx="6368752" cy="3633936"/>
          </a:xfrm>
        </p:spPr>
        <p:txBody>
          <a:bodyPr>
            <a:normAutofit fontScale="92500" lnSpcReduction="20000"/>
          </a:bodyPr>
          <a:lstStyle/>
          <a:p>
            <a:r>
              <a:rPr lang="fr-BE" sz="1800" dirty="0" smtClean="0"/>
              <a:t>Information et communication</a:t>
            </a:r>
          </a:p>
          <a:p>
            <a:r>
              <a:rPr lang="fr-BE" sz="1800" dirty="0" smtClean="0"/>
              <a:t>Chiens de garde de la démocratie</a:t>
            </a:r>
          </a:p>
          <a:p>
            <a:endParaRPr lang="fr-BE" sz="2000" dirty="0" smtClean="0"/>
          </a:p>
          <a:p>
            <a:r>
              <a:rPr lang="fr-BE" sz="3100" dirty="0" smtClean="0"/>
              <a:t>« Le fonctionnement </a:t>
            </a:r>
          </a:p>
          <a:p>
            <a:r>
              <a:rPr lang="fr-BE" sz="3100" dirty="0" smtClean="0"/>
              <a:t>d’un journal »</a:t>
            </a:r>
          </a:p>
          <a:p>
            <a:endParaRPr lang="fr-BE" sz="3100" dirty="0" smtClean="0"/>
          </a:p>
          <a:p>
            <a:r>
              <a:rPr lang="fr-BE" sz="1800" dirty="0" smtClean="0"/>
              <a:t>Marc Vanesse</a:t>
            </a:r>
          </a:p>
          <a:p>
            <a:endParaRPr lang="fr-BE" sz="1800" dirty="0" smtClean="0"/>
          </a:p>
          <a:p>
            <a:r>
              <a:rPr lang="fr-BE" sz="1500" b="0" cap="none" dirty="0" smtClean="0"/>
              <a:t>Chargé de cours</a:t>
            </a:r>
          </a:p>
          <a:p>
            <a:r>
              <a:rPr lang="fr-BE" sz="1500" b="0" cap="none" dirty="0" smtClean="0"/>
              <a:t>Journalisme d’investigation </a:t>
            </a:r>
          </a:p>
          <a:p>
            <a:r>
              <a:rPr lang="fr-BE" sz="1500" b="0" cap="none" dirty="0" smtClean="0"/>
              <a:t>et Déontologie de l’information</a:t>
            </a:r>
          </a:p>
          <a:p>
            <a:endParaRPr lang="fr-BE" sz="1500" b="0" dirty="0" smtClean="0"/>
          </a:p>
          <a:p>
            <a:endParaRPr lang="fr-BE" sz="1800" b="0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381000"/>
            <a:ext cx="7848872" cy="1751856"/>
          </a:xfrm>
        </p:spPr>
        <p:txBody>
          <a:bodyPr>
            <a:normAutofit/>
          </a:bodyPr>
          <a:lstStyle/>
          <a:p>
            <a:r>
              <a:rPr lang="fr-BE" dirty="0" smtClean="0"/>
              <a:t>Bienvenue au Réseau </a:t>
            </a:r>
            <a:r>
              <a:rPr lang="fr-BE" dirty="0" err="1" smtClean="0"/>
              <a:t>ULg</a:t>
            </a: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sz="2400" dirty="0" smtClean="0"/>
              <a:t>Lundi 11 octobre 2010</a:t>
            </a:r>
            <a:endParaRPr lang="fr-BE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>6. Les qualités et aptitudes du journaliste</a:t>
            </a:r>
            <a:endParaRPr lang="fr-BE" dirty="0"/>
          </a:p>
        </p:txBody>
      </p:sp>
      <p:sp>
        <p:nvSpPr>
          <p:cNvPr id="8195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buNone/>
            </a:pPr>
            <a:endParaRPr lang="fr-BE" dirty="0" smtClean="0"/>
          </a:p>
          <a:p>
            <a:r>
              <a:rPr lang="fr-FR" sz="2400" dirty="0" smtClean="0"/>
              <a:t>L’ouverture aux autres</a:t>
            </a:r>
            <a:br>
              <a:rPr lang="fr-FR" sz="2400" dirty="0" smtClean="0"/>
            </a:br>
            <a:endParaRPr lang="fr-BE" sz="2400" dirty="0" smtClean="0"/>
          </a:p>
          <a:p>
            <a:r>
              <a:rPr lang="fr-FR" sz="2400" dirty="0" smtClean="0"/>
              <a:t>L’esprit d’analyse</a:t>
            </a:r>
            <a:br>
              <a:rPr lang="fr-FR" sz="2400" dirty="0" smtClean="0"/>
            </a:br>
            <a:endParaRPr lang="fr-FR" sz="2400" dirty="0" smtClean="0"/>
          </a:p>
          <a:p>
            <a:r>
              <a:rPr lang="fr-FR" sz="2400" dirty="0" smtClean="0"/>
              <a:t>L’esprit de synthèse</a:t>
            </a:r>
            <a:br>
              <a:rPr lang="fr-FR" sz="2400" dirty="0" smtClean="0"/>
            </a:br>
            <a:endParaRPr lang="fr-FR" sz="2400" dirty="0" smtClean="0"/>
          </a:p>
          <a:p>
            <a:r>
              <a:rPr lang="fr-FR" sz="2400" dirty="0" smtClean="0"/>
              <a:t>Le style</a:t>
            </a:r>
            <a:br>
              <a:rPr lang="fr-FR" sz="2400" dirty="0" smtClean="0"/>
            </a:br>
            <a:endParaRPr lang="fr-FR" sz="2400" dirty="0" smtClean="0"/>
          </a:p>
          <a:p>
            <a:r>
              <a:rPr lang="fr-FR" sz="2400" dirty="0" smtClean="0"/>
              <a:t>Le sens de la pédagogie</a:t>
            </a:r>
            <a:br>
              <a:rPr lang="fr-FR" sz="2400" dirty="0" smtClean="0"/>
            </a:br>
            <a:endParaRPr lang="fr-BE" sz="2400" dirty="0" smtClean="0"/>
          </a:p>
          <a:p>
            <a:r>
              <a:rPr lang="fr-FR" sz="2400" dirty="0" smtClean="0"/>
              <a:t>La rigueur</a:t>
            </a:r>
            <a:br>
              <a:rPr lang="fr-FR" sz="2400" dirty="0" smtClean="0"/>
            </a:br>
            <a:endParaRPr lang="fr-BE" sz="2400" dirty="0" smtClean="0"/>
          </a:p>
          <a:p>
            <a:r>
              <a:rPr lang="fr-FR" sz="2400" dirty="0" smtClean="0"/>
              <a:t>La disponibilité</a:t>
            </a:r>
            <a:endParaRPr lang="fr-BE" sz="2400" dirty="0" smtClean="0"/>
          </a:p>
          <a:p>
            <a:pPr eaLnBrk="1" hangingPunct="1">
              <a:buFont typeface="Wingdings 2" pitchFamily="18" charset="2"/>
              <a:buNone/>
            </a:pPr>
            <a:endParaRPr lang="fr-BE" dirty="0" smtClean="0"/>
          </a:p>
          <a:p>
            <a:pPr eaLnBrk="1" hangingPunct="1"/>
            <a:endParaRPr lang="fr-BE" dirty="0" smtClean="0"/>
          </a:p>
          <a:p>
            <a:pPr eaLnBrk="1" hangingPunct="1"/>
            <a:endParaRPr lang="fr-BE" dirty="0" smtClean="0"/>
          </a:p>
          <a:p>
            <a:pPr eaLnBrk="1" hangingPunct="1">
              <a:buFont typeface="Wingdings 2" pitchFamily="18" charset="2"/>
              <a:buNone/>
            </a:pPr>
            <a:endParaRPr lang="fr-BE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>6. Les qualités et aptitudes du journaliste</a:t>
            </a:r>
            <a:endParaRPr lang="fr-BE" dirty="0"/>
          </a:p>
        </p:txBody>
      </p:sp>
      <p:sp>
        <p:nvSpPr>
          <p:cNvPr id="8195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buNone/>
            </a:pPr>
            <a:endParaRPr lang="fr-BE" dirty="0" smtClean="0"/>
          </a:p>
          <a:p>
            <a:r>
              <a:rPr lang="fr-FR" dirty="0" smtClean="0"/>
              <a:t>L’adaptabilité</a:t>
            </a:r>
            <a:br>
              <a:rPr lang="fr-FR" dirty="0" smtClean="0"/>
            </a:br>
            <a:endParaRPr lang="fr-FR" dirty="0" smtClean="0"/>
          </a:p>
          <a:p>
            <a:r>
              <a:rPr lang="fr-FR" dirty="0" smtClean="0"/>
              <a:t>La réactivité</a:t>
            </a:r>
            <a:br>
              <a:rPr lang="fr-FR" dirty="0" smtClean="0"/>
            </a:br>
            <a:endParaRPr lang="fr-BE" dirty="0" smtClean="0"/>
          </a:p>
          <a:p>
            <a:r>
              <a:rPr lang="fr-FR" dirty="0" smtClean="0"/>
              <a:t>La persévérance</a:t>
            </a:r>
            <a:br>
              <a:rPr lang="fr-FR" dirty="0" smtClean="0"/>
            </a:br>
            <a:endParaRPr lang="fr-BE" dirty="0" smtClean="0"/>
          </a:p>
          <a:p>
            <a:r>
              <a:rPr lang="fr-FR" dirty="0" smtClean="0"/>
              <a:t>Le courage</a:t>
            </a:r>
            <a:br>
              <a:rPr lang="fr-FR" dirty="0" smtClean="0"/>
            </a:br>
            <a:endParaRPr lang="fr-BE" dirty="0" smtClean="0"/>
          </a:p>
          <a:p>
            <a:r>
              <a:rPr lang="fr-FR" dirty="0" smtClean="0"/>
              <a:t>L’humilité</a:t>
            </a:r>
            <a:br>
              <a:rPr lang="fr-FR" dirty="0" smtClean="0"/>
            </a:br>
            <a:endParaRPr lang="fr-BE" dirty="0" smtClean="0"/>
          </a:p>
          <a:p>
            <a:r>
              <a:rPr lang="fr-FR" dirty="0" smtClean="0"/>
              <a:t>La santé</a:t>
            </a:r>
            <a:endParaRPr lang="fr-BE" dirty="0" smtClean="0"/>
          </a:p>
          <a:p>
            <a:pPr>
              <a:buNone/>
            </a:pPr>
            <a:r>
              <a:rPr lang="fr-FR" dirty="0" smtClean="0"/>
              <a:t> </a:t>
            </a:r>
            <a:endParaRPr lang="fr-BE" dirty="0" smtClean="0"/>
          </a:p>
          <a:p>
            <a:pPr eaLnBrk="1" hangingPunct="1">
              <a:buFont typeface="Wingdings 2" pitchFamily="18" charset="2"/>
              <a:buNone/>
            </a:pPr>
            <a:endParaRPr lang="fr-BE" dirty="0" smtClean="0"/>
          </a:p>
          <a:p>
            <a:pPr eaLnBrk="1" hangingPunct="1"/>
            <a:endParaRPr lang="fr-BE" dirty="0" smtClean="0"/>
          </a:p>
          <a:p>
            <a:pPr eaLnBrk="1" hangingPunct="1"/>
            <a:endParaRPr lang="fr-BE" dirty="0" smtClean="0"/>
          </a:p>
          <a:p>
            <a:pPr eaLnBrk="1" hangingPunct="1">
              <a:buFont typeface="Wingdings 2" pitchFamily="18" charset="2"/>
              <a:buNone/>
            </a:pPr>
            <a:endParaRPr lang="fr-BE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7. Le travail du journaliste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BE" dirty="0" smtClean="0"/>
              <a:t>Le premier rôle</a:t>
            </a:r>
          </a:p>
          <a:p>
            <a:endParaRPr lang="fr-BE" dirty="0" smtClean="0"/>
          </a:p>
          <a:p>
            <a:r>
              <a:rPr lang="fr-BE" dirty="0" smtClean="0"/>
              <a:t>Le choix des sujets</a:t>
            </a:r>
          </a:p>
          <a:p>
            <a:endParaRPr lang="fr-BE" dirty="0" smtClean="0"/>
          </a:p>
          <a:p>
            <a:r>
              <a:rPr lang="fr-BE" dirty="0" smtClean="0"/>
              <a:t>L’importance de l’angle</a:t>
            </a:r>
          </a:p>
          <a:p>
            <a:endParaRPr lang="fr-BE" dirty="0" smtClean="0"/>
          </a:p>
          <a:p>
            <a:r>
              <a:rPr lang="fr-BE" dirty="0" smtClean="0"/>
              <a:t>La multiplicité des sources</a:t>
            </a:r>
          </a:p>
          <a:p>
            <a:endParaRPr lang="fr-BE" dirty="0" smtClean="0"/>
          </a:p>
          <a:p>
            <a:r>
              <a:rPr lang="fr-BE" dirty="0" smtClean="0"/>
              <a:t>La vérification de l’information</a:t>
            </a:r>
          </a:p>
          <a:p>
            <a:endParaRPr lang="fr-BE" dirty="0" smtClean="0"/>
          </a:p>
          <a:p>
            <a:r>
              <a:rPr lang="fr-BE" dirty="0" smtClean="0"/>
              <a:t>La journée type</a:t>
            </a:r>
          </a:p>
          <a:p>
            <a:pPr>
              <a:buNone/>
            </a:pPr>
            <a:endParaRPr lang="fr-BE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7. Le travail du journaliste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r-BE" dirty="0" smtClean="0"/>
          </a:p>
          <a:p>
            <a:r>
              <a:rPr lang="fr-BE" b="1" dirty="0" smtClean="0"/>
              <a:t>L’information reçue</a:t>
            </a:r>
            <a:r>
              <a:rPr lang="fr-BE" dirty="0" smtClean="0"/>
              <a:t> (journalisme passif)</a:t>
            </a:r>
            <a:br>
              <a:rPr lang="fr-BE" dirty="0" smtClean="0"/>
            </a:br>
            <a:r>
              <a:rPr lang="fr-BE" sz="1800" dirty="0" smtClean="0"/>
              <a:t>(le communiqué de presse, le point presse, la conférence de presse, le voyage de presse, le coup de fil, la dépêche, le courrier,  la concurrence, les nouveaux médias…)</a:t>
            </a:r>
          </a:p>
          <a:p>
            <a:endParaRPr lang="fr-BE" sz="1800" dirty="0" smtClean="0"/>
          </a:p>
          <a:p>
            <a:r>
              <a:rPr lang="fr-BE" b="1" dirty="0" smtClean="0"/>
              <a:t>L’information recherchée </a:t>
            </a:r>
            <a:r>
              <a:rPr lang="fr-BE" dirty="0" smtClean="0"/>
              <a:t>(journalisme actif)</a:t>
            </a:r>
            <a:br>
              <a:rPr lang="fr-BE" dirty="0" smtClean="0"/>
            </a:br>
            <a:r>
              <a:rPr lang="fr-BE" sz="1800" dirty="0" smtClean="0"/>
              <a:t>(le carnet d’adresses, les informateurs, les témoignages, le travail de terrain, les experts, les aiguilleurs, les </a:t>
            </a:r>
            <a:r>
              <a:rPr lang="fr-BE" sz="1800" dirty="0" err="1" smtClean="0"/>
              <a:t>fixeurs</a:t>
            </a:r>
            <a:r>
              <a:rPr lang="fr-BE" sz="1800" dirty="0" smtClean="0"/>
              <a:t>, la documentation…)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7. Le travail du journaliste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BE" b="1" dirty="0" smtClean="0"/>
              <a:t>Les principaux genres journalistiques</a:t>
            </a:r>
            <a:r>
              <a:rPr lang="fr-BE" dirty="0" smtClean="0"/>
              <a:t/>
            </a:r>
            <a:br>
              <a:rPr lang="fr-BE" dirty="0" smtClean="0"/>
            </a:br>
            <a:endParaRPr lang="fr-BE" dirty="0" smtClean="0"/>
          </a:p>
          <a:p>
            <a:r>
              <a:rPr lang="fr-FR" dirty="0" smtClean="0"/>
              <a:t>Les articles d’information stricte </a:t>
            </a:r>
            <a:br>
              <a:rPr lang="fr-FR" dirty="0" smtClean="0"/>
            </a:br>
            <a:r>
              <a:rPr lang="fr-FR" sz="1900" dirty="0" smtClean="0"/>
              <a:t>(la brève, le compte-rendu, la synthèse de dépêches, la revue de presse)</a:t>
            </a:r>
            <a:r>
              <a:rPr lang="fr-FR" sz="2100" dirty="0" smtClean="0"/>
              <a:t/>
            </a:r>
            <a:br>
              <a:rPr lang="fr-FR" sz="2100" dirty="0" smtClean="0"/>
            </a:br>
            <a:endParaRPr lang="fr-BE" sz="2100" dirty="0" smtClean="0"/>
          </a:p>
          <a:p>
            <a:r>
              <a:rPr lang="fr-FR" dirty="0" smtClean="0"/>
              <a:t>Les récits </a:t>
            </a:r>
            <a:br>
              <a:rPr lang="fr-FR" dirty="0" smtClean="0"/>
            </a:br>
            <a:r>
              <a:rPr lang="fr-FR" sz="1900" dirty="0" smtClean="0"/>
              <a:t>(le reportage, le grand reportage, la série, le portrait, la nécrologie)</a:t>
            </a:r>
            <a:br>
              <a:rPr lang="fr-FR" sz="1900" dirty="0" smtClean="0"/>
            </a:br>
            <a:r>
              <a:rPr lang="fr-FR" sz="1900" dirty="0" smtClean="0"/>
              <a:t/>
            </a:r>
            <a:br>
              <a:rPr lang="fr-FR" sz="1900" dirty="0" smtClean="0"/>
            </a:br>
            <a:endParaRPr lang="fr-BE" sz="1900" dirty="0" smtClean="0"/>
          </a:p>
          <a:p>
            <a:r>
              <a:rPr lang="fr-FR" dirty="0" smtClean="0"/>
              <a:t>Les études </a:t>
            </a:r>
            <a:br>
              <a:rPr lang="fr-FR" dirty="0" smtClean="0"/>
            </a:br>
            <a:r>
              <a:rPr lang="fr-FR" sz="1900" dirty="0" smtClean="0"/>
              <a:t>(l’analyse, l’enquête, le dossier, la série, le résumé de documents)</a:t>
            </a:r>
            <a:br>
              <a:rPr lang="fr-FR" sz="1900" dirty="0" smtClean="0"/>
            </a:br>
            <a:endParaRPr lang="fr-BE" sz="1900" dirty="0" smtClean="0"/>
          </a:p>
          <a:p>
            <a:r>
              <a:rPr lang="fr-FR" dirty="0" smtClean="0"/>
              <a:t>Les opinions extérieures</a:t>
            </a:r>
            <a:br>
              <a:rPr lang="fr-FR" dirty="0" smtClean="0"/>
            </a:br>
            <a:r>
              <a:rPr lang="fr-FR" sz="1900" dirty="0" smtClean="0"/>
              <a:t>(le communiqué, la table ronde, le courrier, la carte blanche, le forum, le débat, l’extrait)</a:t>
            </a:r>
            <a:br>
              <a:rPr lang="fr-FR" sz="1900" dirty="0" smtClean="0"/>
            </a:br>
            <a:endParaRPr lang="fr-BE" sz="1900" dirty="0" smtClean="0"/>
          </a:p>
          <a:p>
            <a:r>
              <a:rPr lang="fr-FR" dirty="0" smtClean="0"/>
              <a:t>Les commentaires</a:t>
            </a:r>
            <a:br>
              <a:rPr lang="fr-FR" dirty="0" smtClean="0"/>
            </a:br>
            <a:r>
              <a:rPr lang="fr-FR" sz="1900" dirty="0" smtClean="0"/>
              <a:t>(l’humeur, le commentaire, l’éditorial)</a:t>
            </a:r>
            <a:r>
              <a:rPr lang="fr-FR" sz="2100" dirty="0" smtClean="0"/>
              <a:t> </a:t>
            </a:r>
            <a:r>
              <a:rPr lang="fr-FR" dirty="0" smtClean="0"/>
              <a:t>   </a:t>
            </a:r>
            <a:endParaRPr lang="fr-BE" dirty="0" smtClean="0"/>
          </a:p>
          <a:p>
            <a:pPr>
              <a:buNone/>
            </a:pPr>
            <a:endParaRPr lang="fr-BE" sz="18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7. Le travail du journaliste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  <a:defRPr/>
            </a:pPr>
            <a:r>
              <a:rPr lang="fr-FR" sz="1800" b="1" dirty="0" smtClean="0"/>
              <a:t>Les principales spécialisations et centres d’intérêt</a:t>
            </a:r>
          </a:p>
          <a:p>
            <a:pPr marL="514350" indent="-514350">
              <a:buNone/>
              <a:defRPr/>
            </a:pPr>
            <a:r>
              <a:rPr lang="fr-FR" sz="1800" b="1" dirty="0" smtClean="0"/>
              <a:t> </a:t>
            </a:r>
          </a:p>
          <a:p>
            <a:pPr marL="514350" indent="-514350">
              <a:buFont typeface="Wingdings 2" pitchFamily="18" charset="2"/>
              <a:buAutoNum type="arabicPeriod"/>
              <a:defRPr/>
            </a:pPr>
            <a:r>
              <a:rPr lang="fr-FR" sz="1800" dirty="0" smtClean="0"/>
              <a:t>La sphère politique</a:t>
            </a:r>
          </a:p>
          <a:p>
            <a:pPr marL="514350" indent="-514350">
              <a:buFont typeface="Wingdings 2" pitchFamily="18" charset="2"/>
              <a:buAutoNum type="arabicPeriod"/>
              <a:defRPr/>
            </a:pPr>
            <a:r>
              <a:rPr lang="fr-FR" sz="1800" dirty="0" smtClean="0"/>
              <a:t>La sphère militaire</a:t>
            </a:r>
          </a:p>
          <a:p>
            <a:pPr marL="514350" indent="-514350">
              <a:buFont typeface="Wingdings 2" pitchFamily="18" charset="2"/>
              <a:buAutoNum type="arabicPeriod"/>
              <a:defRPr/>
            </a:pPr>
            <a:r>
              <a:rPr lang="fr-FR" sz="1800" dirty="0" smtClean="0"/>
              <a:t>La sphère judiciaire</a:t>
            </a:r>
          </a:p>
          <a:p>
            <a:pPr marL="514350" indent="-514350">
              <a:buFont typeface="Wingdings 2" pitchFamily="18" charset="2"/>
              <a:buAutoNum type="arabicPeriod"/>
              <a:defRPr/>
            </a:pPr>
            <a:r>
              <a:rPr lang="fr-FR" sz="1800" dirty="0" smtClean="0"/>
              <a:t>La sphère économique et sociale</a:t>
            </a:r>
          </a:p>
          <a:p>
            <a:pPr marL="514350" indent="-514350">
              <a:buFont typeface="Wingdings 2" pitchFamily="18" charset="2"/>
              <a:buAutoNum type="arabicPeriod"/>
              <a:defRPr/>
            </a:pPr>
            <a:r>
              <a:rPr lang="fr-FR" sz="1800" dirty="0" smtClean="0"/>
              <a:t>La sphère scolaire et scientifique</a:t>
            </a:r>
          </a:p>
          <a:p>
            <a:pPr marL="514350" indent="-514350">
              <a:buFont typeface="Wingdings 2" pitchFamily="18" charset="2"/>
              <a:buAutoNum type="arabicPeriod"/>
              <a:defRPr/>
            </a:pPr>
            <a:r>
              <a:rPr lang="fr-FR" sz="1800" dirty="0" smtClean="0"/>
              <a:t>La sphère environnementale</a:t>
            </a:r>
          </a:p>
          <a:p>
            <a:pPr marL="514350" indent="-514350">
              <a:buFont typeface="Wingdings 2" pitchFamily="18" charset="2"/>
              <a:buAutoNum type="arabicPeriod"/>
              <a:defRPr/>
            </a:pPr>
            <a:r>
              <a:rPr lang="fr-FR" sz="1800" dirty="0" smtClean="0"/>
              <a:t>La sphère humanitaire</a:t>
            </a:r>
          </a:p>
          <a:p>
            <a:pPr marL="514350" indent="-514350">
              <a:buFont typeface="Wingdings 2" pitchFamily="18" charset="2"/>
              <a:buAutoNum type="arabicPeriod"/>
              <a:defRPr/>
            </a:pPr>
            <a:r>
              <a:rPr lang="fr-FR" sz="1800" dirty="0" smtClean="0"/>
              <a:t>La sphère culturelle, sportive et récréative</a:t>
            </a:r>
          </a:p>
          <a:p>
            <a:pPr marL="514350" indent="-514350">
              <a:buFont typeface="Wingdings 2" pitchFamily="18" charset="2"/>
              <a:buAutoNum type="arabicPeriod"/>
              <a:defRPr/>
            </a:pPr>
            <a:r>
              <a:rPr lang="fr-FR" sz="1800" dirty="0" smtClean="0"/>
              <a:t>La sphère associative</a:t>
            </a:r>
          </a:p>
          <a:p>
            <a:pPr marL="514350" indent="-514350">
              <a:buFont typeface="Wingdings 2" pitchFamily="18" charset="2"/>
              <a:buAutoNum type="arabicPeriod"/>
              <a:defRPr/>
            </a:pPr>
            <a:r>
              <a:rPr lang="fr-FR" sz="1800" dirty="0" smtClean="0"/>
              <a:t>La sphère médiatique</a:t>
            </a:r>
          </a:p>
          <a:p>
            <a:pPr>
              <a:buNone/>
            </a:pPr>
            <a:endParaRPr lang="fr-BE" sz="18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8. La discussion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fr-BE" sz="2200" b="1" dirty="0" smtClean="0"/>
              <a:t>« Le droit à l’information, à la libre expression </a:t>
            </a:r>
          </a:p>
          <a:p>
            <a:pPr algn="ctr">
              <a:buNone/>
            </a:pPr>
            <a:r>
              <a:rPr lang="fr-BE" sz="2200" b="1" dirty="0" smtClean="0"/>
              <a:t>et à la critique est une des libertés fondamentales </a:t>
            </a:r>
          </a:p>
          <a:p>
            <a:pPr algn="ctr">
              <a:buNone/>
            </a:pPr>
            <a:r>
              <a:rPr lang="fr-BE" sz="2200" b="1" dirty="0" smtClean="0"/>
              <a:t>de tout être humain. </a:t>
            </a:r>
          </a:p>
          <a:p>
            <a:pPr algn="ctr">
              <a:buNone/>
            </a:pPr>
            <a:r>
              <a:rPr lang="fr-BE" sz="2200" b="1" dirty="0" smtClean="0"/>
              <a:t>De ce droit du public à connaître les faits </a:t>
            </a:r>
          </a:p>
          <a:p>
            <a:pPr algn="ctr">
              <a:buNone/>
            </a:pPr>
            <a:r>
              <a:rPr lang="fr-BE" sz="2200" b="1" dirty="0" smtClean="0"/>
              <a:t>et les opinions procède l’ensemble </a:t>
            </a:r>
          </a:p>
          <a:p>
            <a:pPr algn="ctr">
              <a:buNone/>
            </a:pPr>
            <a:r>
              <a:rPr lang="fr-BE" sz="2200" b="1" dirty="0" smtClean="0"/>
              <a:t>des devoirs et droits des journalistes »</a:t>
            </a:r>
          </a:p>
          <a:p>
            <a:pPr algn="ctr">
              <a:buNone/>
            </a:pPr>
            <a:r>
              <a:rPr lang="fr-BE" sz="1800" dirty="0" smtClean="0"/>
              <a:t/>
            </a:r>
            <a:br>
              <a:rPr lang="fr-BE" sz="1800" dirty="0" smtClean="0"/>
            </a:br>
            <a:r>
              <a:rPr lang="fr-BE" sz="1800" dirty="0" smtClean="0"/>
              <a:t>Préambule de la Déclaration  des devoirs et droits des journalistes </a:t>
            </a:r>
          </a:p>
          <a:p>
            <a:pPr algn="ctr">
              <a:buNone/>
            </a:pPr>
            <a:r>
              <a:rPr lang="fr-BE" sz="1800" dirty="0" smtClean="0"/>
              <a:t>Munich 1971 – Istanbul 1972</a:t>
            </a:r>
          </a:p>
          <a:p>
            <a:pPr algn="ctr">
              <a:buNone/>
            </a:pPr>
            <a:endParaRPr lang="fr-BE" sz="3200" b="1" dirty="0" smtClean="0"/>
          </a:p>
          <a:p>
            <a:pPr algn="ctr">
              <a:buNone/>
            </a:pPr>
            <a:r>
              <a:rPr lang="fr-BE" sz="3200" dirty="0" smtClean="0"/>
              <a:t/>
            </a:r>
            <a:br>
              <a:rPr lang="fr-BE" sz="3200" dirty="0" smtClean="0"/>
            </a:br>
            <a:r>
              <a:rPr lang="fr-BE" sz="3200" dirty="0" smtClean="0"/>
              <a:t>Merci pour votre attention!</a:t>
            </a:r>
          </a:p>
          <a:p>
            <a:pPr algn="ctr">
              <a:buNone/>
            </a:pPr>
            <a:r>
              <a:rPr lang="fr-BE" sz="3200" dirty="0" smtClean="0"/>
              <a:t> </a:t>
            </a:r>
          </a:p>
          <a:p>
            <a:pPr algn="ctr">
              <a:buNone/>
            </a:pPr>
            <a:endParaRPr lang="fr-BE" sz="3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« Le fonctionnement d’un journal »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BE" b="1" dirty="0" smtClean="0"/>
              <a:t>Sommaire</a:t>
            </a:r>
          </a:p>
          <a:p>
            <a:pPr>
              <a:buNone/>
            </a:pPr>
            <a:endParaRPr lang="fr-BE" b="1" dirty="0" smtClean="0"/>
          </a:p>
          <a:p>
            <a:pPr marL="514350" indent="-514350">
              <a:buFont typeface="+mj-lt"/>
              <a:buAutoNum type="arabicPeriod"/>
            </a:pPr>
            <a:r>
              <a:rPr lang="fr-BE" dirty="0" smtClean="0"/>
              <a:t>La présentation</a:t>
            </a:r>
          </a:p>
          <a:p>
            <a:pPr marL="514350" indent="-514350">
              <a:buFont typeface="+mj-lt"/>
              <a:buAutoNum type="arabicPeriod"/>
            </a:pPr>
            <a:r>
              <a:rPr lang="fr-BE" dirty="0" smtClean="0"/>
              <a:t>La presse écrite francophone</a:t>
            </a:r>
          </a:p>
          <a:p>
            <a:pPr marL="514350" indent="-514350">
              <a:buFont typeface="+mj-lt"/>
              <a:buAutoNum type="arabicPeriod"/>
            </a:pPr>
            <a:r>
              <a:rPr lang="fr-BE" dirty="0" smtClean="0"/>
              <a:t>Le groupe Rossel</a:t>
            </a:r>
          </a:p>
          <a:p>
            <a:pPr marL="514350" indent="-514350">
              <a:buFont typeface="+mj-lt"/>
              <a:buAutoNum type="arabicPeriod"/>
            </a:pPr>
            <a:r>
              <a:rPr lang="fr-BE" dirty="0" smtClean="0"/>
              <a:t>La rédaction du journal </a:t>
            </a:r>
            <a:r>
              <a:rPr lang="fr-BE" i="1" dirty="0" smtClean="0"/>
              <a:t>Le Soir</a:t>
            </a:r>
          </a:p>
          <a:p>
            <a:pPr marL="514350" indent="-514350">
              <a:buFont typeface="+mj-lt"/>
              <a:buAutoNum type="arabicPeriod"/>
            </a:pPr>
            <a:r>
              <a:rPr lang="fr-BE" dirty="0" smtClean="0"/>
              <a:t>L’organisation de la rédaction</a:t>
            </a:r>
          </a:p>
          <a:p>
            <a:pPr marL="514350" indent="-514350">
              <a:buFont typeface="+mj-lt"/>
              <a:buAutoNum type="arabicPeriod"/>
            </a:pPr>
            <a:r>
              <a:rPr lang="fr-BE" dirty="0" smtClean="0"/>
              <a:t>Les qualités et aptitudes du journaliste</a:t>
            </a:r>
          </a:p>
          <a:p>
            <a:pPr marL="514350" indent="-514350">
              <a:buFont typeface="+mj-lt"/>
              <a:buAutoNum type="arabicPeriod"/>
            </a:pPr>
            <a:r>
              <a:rPr lang="fr-BE" dirty="0" smtClean="0"/>
              <a:t>Le travail du journaliste</a:t>
            </a:r>
          </a:p>
          <a:p>
            <a:pPr marL="514350" indent="-514350">
              <a:buFont typeface="+mj-lt"/>
              <a:buAutoNum type="arabicPeriod"/>
            </a:pPr>
            <a:r>
              <a:rPr lang="fr-BE" dirty="0" smtClean="0"/>
              <a:t>La discussion</a:t>
            </a:r>
            <a:endParaRPr lang="fr-B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1. La présentation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BE" b="1" dirty="0" smtClean="0"/>
              <a:t>Un parcours journalistique</a:t>
            </a:r>
          </a:p>
          <a:p>
            <a:pPr>
              <a:buFont typeface="Arial" pitchFamily="34" charset="0"/>
              <a:buChar char="•"/>
            </a:pPr>
            <a:r>
              <a:rPr lang="fr-BE" dirty="0" smtClean="0"/>
              <a:t>Radio libre (RBM – Leader FM)</a:t>
            </a:r>
          </a:p>
          <a:p>
            <a:pPr>
              <a:buFont typeface="Arial" pitchFamily="34" charset="0"/>
              <a:buChar char="•"/>
            </a:pPr>
            <a:r>
              <a:rPr lang="fr-BE" dirty="0" smtClean="0"/>
              <a:t>Télévision (RTBF) </a:t>
            </a:r>
          </a:p>
          <a:p>
            <a:pPr>
              <a:buFont typeface="Arial" pitchFamily="34" charset="0"/>
              <a:buChar char="•"/>
            </a:pPr>
            <a:r>
              <a:rPr lang="fr-BE" dirty="0" smtClean="0"/>
              <a:t>Presse scientifique (</a:t>
            </a:r>
            <a:r>
              <a:rPr lang="fr-BE" dirty="0" err="1" smtClean="0"/>
              <a:t>ULg</a:t>
            </a:r>
            <a:r>
              <a:rPr lang="fr-BE" dirty="0" smtClean="0"/>
              <a:t> et FNRS)</a:t>
            </a:r>
          </a:p>
          <a:p>
            <a:pPr>
              <a:buFont typeface="Arial" pitchFamily="34" charset="0"/>
              <a:buChar char="•"/>
            </a:pPr>
            <a:r>
              <a:rPr lang="fr-BE" dirty="0" smtClean="0"/>
              <a:t>Presse écrite (</a:t>
            </a:r>
            <a:r>
              <a:rPr lang="fr-BE" i="1" dirty="0" smtClean="0"/>
              <a:t>Le Soir</a:t>
            </a:r>
            <a:r>
              <a:rPr lang="fr-BE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fr-BE" dirty="0" smtClean="0"/>
              <a:t>Divers</a:t>
            </a:r>
          </a:p>
          <a:p>
            <a:pPr>
              <a:buNone/>
            </a:pPr>
            <a:r>
              <a:rPr lang="fr-BE" dirty="0" smtClean="0"/>
              <a:t> </a:t>
            </a:r>
          </a:p>
          <a:p>
            <a:pPr>
              <a:buNone/>
            </a:pPr>
            <a:r>
              <a:rPr lang="fr-BE" b="1" dirty="0" smtClean="0"/>
              <a:t>Un parcours académique</a:t>
            </a:r>
          </a:p>
          <a:p>
            <a:pPr>
              <a:buFont typeface="Arial" pitchFamily="34" charset="0"/>
              <a:buChar char="•"/>
            </a:pPr>
            <a:r>
              <a:rPr lang="fr-BE" dirty="0" smtClean="0"/>
              <a:t>Maître de conférence</a:t>
            </a:r>
          </a:p>
          <a:p>
            <a:pPr>
              <a:buFont typeface="Arial" pitchFamily="34" charset="0"/>
              <a:buChar char="•"/>
            </a:pPr>
            <a:r>
              <a:rPr lang="fr-BE" dirty="0" smtClean="0"/>
              <a:t>Chargé de cours</a:t>
            </a:r>
            <a:br>
              <a:rPr lang="fr-BE" dirty="0" smtClean="0"/>
            </a:br>
            <a:endParaRPr lang="fr-BE" dirty="0" smtClean="0"/>
          </a:p>
          <a:p>
            <a:endParaRPr lang="fr-B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2. La presse écrite francophone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fr-BE" dirty="0" smtClean="0"/>
              <a:t>Les principaux titres en Communauté française</a:t>
            </a:r>
          </a:p>
          <a:p>
            <a:pPr>
              <a:buNone/>
            </a:pPr>
            <a:r>
              <a:rPr lang="fr-BE" sz="1800" dirty="0" smtClean="0"/>
              <a:t>              - Les journaux régionaux</a:t>
            </a:r>
          </a:p>
          <a:p>
            <a:pPr>
              <a:buNone/>
            </a:pPr>
            <a:r>
              <a:rPr lang="fr-BE" sz="1800" dirty="0" smtClean="0"/>
              <a:t>              - Les journaux généralistes</a:t>
            </a:r>
          </a:p>
          <a:p>
            <a:pPr>
              <a:buNone/>
            </a:pPr>
            <a:r>
              <a:rPr lang="fr-BE" sz="1800" dirty="0" smtClean="0"/>
              <a:t>	         - Les magazines</a:t>
            </a:r>
          </a:p>
          <a:p>
            <a:pPr>
              <a:buNone/>
            </a:pPr>
            <a:endParaRPr lang="fr-BE" sz="1800" dirty="0" smtClean="0"/>
          </a:p>
          <a:p>
            <a:pPr>
              <a:buFont typeface="Arial" pitchFamily="34" charset="0"/>
              <a:buChar char="•"/>
            </a:pPr>
            <a:r>
              <a:rPr lang="fr-BE" dirty="0" smtClean="0"/>
              <a:t>Une crise structurelle ancienne</a:t>
            </a:r>
          </a:p>
          <a:p>
            <a:pPr>
              <a:buNone/>
            </a:pPr>
            <a:endParaRPr lang="fr-BE" dirty="0" smtClean="0"/>
          </a:p>
          <a:p>
            <a:pPr>
              <a:buFont typeface="Arial" pitchFamily="34" charset="0"/>
              <a:buChar char="•"/>
            </a:pPr>
            <a:r>
              <a:rPr lang="fr-BE" dirty="0" smtClean="0"/>
              <a:t>Une crise conjoncturelle récente</a:t>
            </a:r>
          </a:p>
          <a:p>
            <a:pPr>
              <a:buNone/>
            </a:pPr>
            <a:endParaRPr lang="fr-BE" dirty="0" smtClean="0"/>
          </a:p>
          <a:p>
            <a:pPr>
              <a:buFont typeface="Arial" pitchFamily="34" charset="0"/>
              <a:buChar char="•"/>
            </a:pPr>
            <a:r>
              <a:rPr lang="fr-BE" dirty="0" smtClean="0"/>
              <a:t>Un avenir entre papier et numérique </a:t>
            </a:r>
          </a:p>
          <a:p>
            <a:pPr>
              <a:buNone/>
            </a:pPr>
            <a:endParaRPr lang="fr-B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3. Le groupe Rossel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Une histoire (1887-2010)</a:t>
            </a:r>
          </a:p>
          <a:p>
            <a:endParaRPr lang="fr-BE" dirty="0" smtClean="0"/>
          </a:p>
          <a:p>
            <a:r>
              <a:rPr lang="fr-BE" dirty="0" smtClean="0"/>
              <a:t>Un groupe familial: famille </a:t>
            </a:r>
            <a:r>
              <a:rPr lang="fr-BE" dirty="0" err="1" smtClean="0"/>
              <a:t>Hurbain</a:t>
            </a:r>
            <a:endParaRPr lang="fr-BE" dirty="0" smtClean="0"/>
          </a:p>
          <a:p>
            <a:endParaRPr lang="fr-BE" dirty="0" smtClean="0"/>
          </a:p>
          <a:p>
            <a:r>
              <a:rPr lang="fr-BE" dirty="0" smtClean="0"/>
              <a:t>Un groupe multimédia </a:t>
            </a:r>
            <a:br>
              <a:rPr lang="fr-BE" dirty="0" smtClean="0"/>
            </a:br>
            <a:r>
              <a:rPr lang="fr-BE" sz="1900" dirty="0" smtClean="0"/>
              <a:t>(presse écrite et audiovisuelle, internet, publicité, immobilier…)</a:t>
            </a:r>
          </a:p>
          <a:p>
            <a:pPr>
              <a:buNone/>
            </a:pPr>
            <a:r>
              <a:rPr lang="fr-BE" dirty="0" smtClean="0"/>
              <a:t> </a:t>
            </a:r>
          </a:p>
          <a:p>
            <a:r>
              <a:rPr lang="fr-BE" dirty="0" smtClean="0"/>
              <a:t>Des imprimeries</a:t>
            </a:r>
          </a:p>
          <a:p>
            <a:pPr>
              <a:buNone/>
            </a:pPr>
            <a:endParaRPr lang="fr-BE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3. Le groupe Rossel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BE" b="1" dirty="0" smtClean="0"/>
              <a:t>Une offre rédactionnelle multiple</a:t>
            </a:r>
          </a:p>
          <a:p>
            <a:pPr>
              <a:buFontTx/>
              <a:buChar char="-"/>
            </a:pPr>
            <a:r>
              <a:rPr lang="fr-BE" sz="1800" i="1" dirty="0" smtClean="0"/>
              <a:t>Le Soir</a:t>
            </a:r>
          </a:p>
          <a:p>
            <a:pPr>
              <a:buFontTx/>
              <a:buChar char="-"/>
            </a:pPr>
            <a:r>
              <a:rPr lang="fr-BE" sz="1800" i="1" dirty="0" smtClean="0"/>
              <a:t>Sud Presse</a:t>
            </a:r>
          </a:p>
          <a:p>
            <a:pPr>
              <a:buFontTx/>
              <a:buChar char="-"/>
            </a:pPr>
            <a:r>
              <a:rPr lang="fr-BE" sz="1800" i="1" dirty="0" smtClean="0"/>
              <a:t>La Voix du Nord</a:t>
            </a:r>
          </a:p>
          <a:p>
            <a:pPr>
              <a:buFontTx/>
              <a:buChar char="-"/>
            </a:pPr>
            <a:r>
              <a:rPr lang="fr-BE" sz="1800" i="1" dirty="0" smtClean="0"/>
              <a:t>L’Echo</a:t>
            </a:r>
          </a:p>
          <a:p>
            <a:pPr>
              <a:buFontTx/>
              <a:buChar char="-"/>
            </a:pPr>
            <a:r>
              <a:rPr lang="fr-BE" sz="1800" i="1" dirty="0" err="1" smtClean="0"/>
              <a:t>Grenz</a:t>
            </a:r>
            <a:r>
              <a:rPr lang="fr-BE" sz="1800" i="1" dirty="0" smtClean="0"/>
              <a:t> Echo</a:t>
            </a:r>
          </a:p>
          <a:p>
            <a:pPr>
              <a:buFontTx/>
              <a:buChar char="-"/>
            </a:pPr>
            <a:r>
              <a:rPr lang="fr-BE" sz="1800" i="1" dirty="0" smtClean="0"/>
              <a:t>Le Soir Magazine</a:t>
            </a:r>
          </a:p>
          <a:p>
            <a:pPr>
              <a:buFontTx/>
              <a:buChar char="-"/>
            </a:pPr>
            <a:r>
              <a:rPr lang="fr-BE" sz="1800" i="1" dirty="0" smtClean="0"/>
              <a:t>Ma Santé</a:t>
            </a:r>
          </a:p>
          <a:p>
            <a:pPr>
              <a:buFontTx/>
              <a:buChar char="-"/>
            </a:pPr>
            <a:r>
              <a:rPr lang="fr-BE" sz="1800" i="1" dirty="0" smtClean="0"/>
              <a:t>Métro</a:t>
            </a:r>
          </a:p>
          <a:p>
            <a:pPr>
              <a:buFontTx/>
              <a:buChar char="-"/>
            </a:pPr>
            <a:r>
              <a:rPr lang="fr-BE" sz="1800" i="1" dirty="0" smtClean="0"/>
              <a:t>Vlan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4. La rédaction du journal </a:t>
            </a:r>
            <a:r>
              <a:rPr lang="fr-BE" i="1" dirty="0" smtClean="0"/>
              <a:t>Le Soir</a:t>
            </a:r>
            <a:r>
              <a:rPr lang="fr-BE" dirty="0" smtClean="0"/>
              <a:t> 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BE" dirty="0" smtClean="0"/>
              <a:t>Un socle de valeurs</a:t>
            </a:r>
          </a:p>
          <a:p>
            <a:endParaRPr lang="fr-BE" dirty="0" smtClean="0"/>
          </a:p>
          <a:p>
            <a:r>
              <a:rPr lang="fr-BE" dirty="0" smtClean="0"/>
              <a:t>Une rédaction de 120 journalistes salariés</a:t>
            </a:r>
          </a:p>
          <a:p>
            <a:endParaRPr lang="fr-BE" dirty="0" smtClean="0"/>
          </a:p>
          <a:p>
            <a:r>
              <a:rPr lang="fr-BE" dirty="0" smtClean="0"/>
              <a:t>Un apport de pigistes</a:t>
            </a:r>
          </a:p>
          <a:p>
            <a:endParaRPr lang="fr-BE" dirty="0" smtClean="0"/>
          </a:p>
          <a:p>
            <a:r>
              <a:rPr lang="fr-BE" dirty="0" smtClean="0"/>
              <a:t>Un réseau de correspondants</a:t>
            </a:r>
          </a:p>
          <a:p>
            <a:endParaRPr lang="fr-BE" dirty="0" smtClean="0"/>
          </a:p>
          <a:p>
            <a:r>
              <a:rPr lang="fr-BE" dirty="0" smtClean="0"/>
              <a:t>Cinq rédactions régionales</a:t>
            </a:r>
          </a:p>
          <a:p>
            <a:pPr>
              <a:buNone/>
            </a:pPr>
            <a:endParaRPr lang="fr-BE" dirty="0" smtClean="0"/>
          </a:p>
          <a:p>
            <a:r>
              <a:rPr lang="fr-BE" dirty="0" smtClean="0"/>
              <a:t>Des suppléments</a:t>
            </a:r>
          </a:p>
          <a:p>
            <a:endParaRPr lang="fr-BE" dirty="0" smtClean="0"/>
          </a:p>
          <a:p>
            <a:pPr>
              <a:buNone/>
            </a:pPr>
            <a:endParaRPr lang="fr-B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5. L’organisation de la rédaction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fr-BE" dirty="0" smtClean="0"/>
          </a:p>
          <a:p>
            <a:r>
              <a:rPr lang="fr-BE" dirty="0" smtClean="0"/>
              <a:t>La structure hiérarchique </a:t>
            </a:r>
          </a:p>
          <a:p>
            <a:pPr>
              <a:buNone/>
            </a:pPr>
            <a:r>
              <a:rPr lang="fr-BE" sz="1900" dirty="0" smtClean="0"/>
              <a:t>     (direction, rédaction en chef, chefs d’éditions, chefs de service,</a:t>
            </a:r>
            <a:br>
              <a:rPr lang="fr-BE" sz="1900" dirty="0" smtClean="0"/>
            </a:br>
            <a:r>
              <a:rPr lang="fr-BE" sz="1900" dirty="0" smtClean="0"/>
              <a:t> secrétaires de rédaction, journalistes, services complémentaires)</a:t>
            </a:r>
            <a:r>
              <a:rPr lang="fr-BE" dirty="0" smtClean="0"/>
              <a:t> </a:t>
            </a:r>
            <a:br>
              <a:rPr lang="fr-BE" dirty="0" smtClean="0"/>
            </a:br>
            <a:endParaRPr lang="fr-BE" dirty="0" smtClean="0"/>
          </a:p>
          <a:p>
            <a:r>
              <a:rPr lang="fr-BE" dirty="0" smtClean="0"/>
              <a:t>Le chemin de fer du journal – les cahiers </a:t>
            </a:r>
          </a:p>
          <a:p>
            <a:pPr>
              <a:buNone/>
            </a:pPr>
            <a:endParaRPr lang="fr-BE" dirty="0" smtClean="0"/>
          </a:p>
          <a:p>
            <a:r>
              <a:rPr lang="fr-BE" dirty="0" smtClean="0"/>
              <a:t>Les services</a:t>
            </a:r>
            <a:br>
              <a:rPr lang="fr-BE" dirty="0" smtClean="0"/>
            </a:br>
            <a:r>
              <a:rPr lang="fr-BE" sz="1900" dirty="0" smtClean="0"/>
              <a:t>(Belgique, monde, régions, économie, sciences, culture, médias, TV, sports, forum, polémiques, petite gazette, infos services, Soir.be…)</a:t>
            </a:r>
            <a:endParaRPr lang="fr-BE" sz="2100" dirty="0" smtClean="0"/>
          </a:p>
          <a:p>
            <a:pPr>
              <a:buNone/>
            </a:pPr>
            <a:endParaRPr lang="fr-BE" dirty="0" smtClean="0"/>
          </a:p>
          <a:p>
            <a:r>
              <a:rPr lang="fr-BE" dirty="0" smtClean="0"/>
              <a:t>Les suppléments</a:t>
            </a:r>
            <a:br>
              <a:rPr lang="fr-BE" dirty="0" smtClean="0"/>
            </a:br>
            <a:r>
              <a:rPr lang="fr-BE" sz="2100" dirty="0" smtClean="0"/>
              <a:t>(Sports, </a:t>
            </a:r>
            <a:r>
              <a:rPr lang="fr-BE" sz="2100" dirty="0" err="1" smtClean="0"/>
              <a:t>Mad</a:t>
            </a:r>
            <a:r>
              <a:rPr lang="fr-BE" sz="2100" dirty="0" smtClean="0"/>
              <a:t>, </a:t>
            </a:r>
            <a:r>
              <a:rPr lang="fr-BE" sz="2100" dirty="0" err="1" smtClean="0"/>
              <a:t>Immo</a:t>
            </a:r>
            <a:r>
              <a:rPr lang="fr-BE" sz="2100" dirty="0" smtClean="0"/>
              <a:t>, </a:t>
            </a:r>
            <a:r>
              <a:rPr lang="fr-BE" sz="2100" dirty="0" err="1" smtClean="0"/>
              <a:t>Zap</a:t>
            </a:r>
            <a:r>
              <a:rPr lang="fr-BE" sz="2100" dirty="0" smtClean="0"/>
              <a:t>, Références, Victoire, spéciaux…)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>6. Les qualités et aptitudes du journaliste</a:t>
            </a:r>
            <a:endParaRPr lang="fr-BE" dirty="0"/>
          </a:p>
        </p:txBody>
      </p:sp>
      <p:sp>
        <p:nvSpPr>
          <p:cNvPr id="8195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fr-FR" dirty="0" smtClean="0"/>
              <a:t>La passion de l’actualité</a:t>
            </a:r>
            <a:br>
              <a:rPr lang="fr-FR" dirty="0" smtClean="0"/>
            </a:br>
            <a:endParaRPr lang="fr-FR" dirty="0" smtClean="0"/>
          </a:p>
          <a:p>
            <a:pPr eaLnBrk="1" hangingPunct="1"/>
            <a:r>
              <a:rPr lang="fr-FR" dirty="0" smtClean="0"/>
              <a:t>La maîtrise de la langue maternelle</a:t>
            </a:r>
            <a:br>
              <a:rPr lang="fr-FR" dirty="0" smtClean="0"/>
            </a:br>
            <a:endParaRPr lang="fr-BE" dirty="0" smtClean="0"/>
          </a:p>
          <a:p>
            <a:pPr eaLnBrk="1" hangingPunct="1"/>
            <a:r>
              <a:rPr lang="fr-FR" dirty="0" smtClean="0"/>
              <a:t>La curiosité</a:t>
            </a:r>
            <a:br>
              <a:rPr lang="fr-FR" dirty="0" smtClean="0"/>
            </a:br>
            <a:endParaRPr lang="fr-BE" dirty="0" smtClean="0"/>
          </a:p>
          <a:p>
            <a:pPr eaLnBrk="1" hangingPunct="1"/>
            <a:r>
              <a:rPr lang="fr-FR" dirty="0" smtClean="0"/>
              <a:t>La créativité</a:t>
            </a:r>
            <a:br>
              <a:rPr lang="fr-FR" dirty="0" smtClean="0"/>
            </a:br>
            <a:endParaRPr lang="fr-BE" dirty="0" smtClean="0"/>
          </a:p>
          <a:p>
            <a:pPr eaLnBrk="1" hangingPunct="1"/>
            <a:r>
              <a:rPr lang="fr-FR" dirty="0" smtClean="0"/>
              <a:t>La rapidité de compréhension</a:t>
            </a:r>
            <a:br>
              <a:rPr lang="fr-FR" dirty="0" smtClean="0"/>
            </a:br>
            <a:endParaRPr lang="fr-BE" dirty="0" smtClean="0"/>
          </a:p>
          <a:p>
            <a:pPr eaLnBrk="1" hangingPunct="1"/>
            <a:r>
              <a:rPr lang="fr-FR" dirty="0" smtClean="0"/>
              <a:t>La capacité de travailler vite</a:t>
            </a:r>
            <a:br>
              <a:rPr lang="fr-FR" dirty="0" smtClean="0"/>
            </a:br>
            <a:endParaRPr lang="fr-BE" dirty="0" smtClean="0"/>
          </a:p>
          <a:p>
            <a:pPr eaLnBrk="1" hangingPunct="1"/>
            <a:r>
              <a:rPr lang="fr-FR" dirty="0" smtClean="0"/>
              <a:t>La capacité de travailler longtemps</a:t>
            </a:r>
            <a:endParaRPr lang="fr-BE" dirty="0" smtClean="0"/>
          </a:p>
          <a:p>
            <a:pPr eaLnBrk="1" hangingPunct="1">
              <a:buFont typeface="Wingdings 2" pitchFamily="18" charset="2"/>
              <a:buNone/>
            </a:pPr>
            <a:endParaRPr lang="fr-BE" dirty="0" smtClean="0"/>
          </a:p>
          <a:p>
            <a:pPr eaLnBrk="1" hangingPunct="1"/>
            <a:endParaRPr lang="fr-BE" dirty="0" smtClean="0"/>
          </a:p>
          <a:p>
            <a:pPr eaLnBrk="1" hangingPunct="1"/>
            <a:endParaRPr lang="fr-BE" dirty="0" smtClean="0"/>
          </a:p>
          <a:p>
            <a:pPr eaLnBrk="1" hangingPunct="1">
              <a:buFont typeface="Wingdings 2" pitchFamily="18" charset="2"/>
              <a:buNone/>
            </a:pPr>
            <a:endParaRPr lang="fr-BE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273</TotalTime>
  <Words>328</Words>
  <Application>Microsoft Macintosh PowerPoint</Application>
  <PresentationFormat>Présentation à l'écran (4:3)</PresentationFormat>
  <Paragraphs>166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Civil</vt:lpstr>
      <vt:lpstr>Bienvenue au Réseau ULg  Lundi 11 octobre 2010</vt:lpstr>
      <vt:lpstr>« Le fonctionnement d’un journal »</vt:lpstr>
      <vt:lpstr>1. La présentation</vt:lpstr>
      <vt:lpstr>2. La presse écrite francophone</vt:lpstr>
      <vt:lpstr>3. Le groupe Rossel</vt:lpstr>
      <vt:lpstr>3. Le groupe Rossel</vt:lpstr>
      <vt:lpstr>4. La rédaction du journal Le Soir </vt:lpstr>
      <vt:lpstr>5. L’organisation de la rédaction</vt:lpstr>
      <vt:lpstr> 6. Les qualités et aptitudes du journaliste</vt:lpstr>
      <vt:lpstr> 6. Les qualités et aptitudes du journaliste</vt:lpstr>
      <vt:lpstr> 6. Les qualités et aptitudes du journaliste</vt:lpstr>
      <vt:lpstr>7. Le travail du journaliste</vt:lpstr>
      <vt:lpstr>7. Le travail du journaliste</vt:lpstr>
      <vt:lpstr>7. Le travail du journaliste</vt:lpstr>
      <vt:lpstr>7. Le travail du journaliste</vt:lpstr>
      <vt:lpstr>8. La discussion</vt:lpstr>
    </vt:vector>
  </TitlesOfParts>
  <Company>Ulg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Bienvenue au Réseau ULG</dc:title>
  <dc:creator>Marc Vanesse</dc:creator>
  <cp:lastModifiedBy>Marc Vanesse</cp:lastModifiedBy>
  <cp:revision>34</cp:revision>
  <dcterms:created xsi:type="dcterms:W3CDTF">2010-09-30T19:01:42Z</dcterms:created>
  <dcterms:modified xsi:type="dcterms:W3CDTF">2011-05-05T08:03:13Z</dcterms:modified>
</cp:coreProperties>
</file>