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72" r:id="rId2"/>
    <p:sldId id="279" r:id="rId3"/>
    <p:sldId id="274" r:id="rId4"/>
    <p:sldId id="276" r:id="rId5"/>
    <p:sldId id="277" r:id="rId6"/>
    <p:sldId id="278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80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20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A26FAC-576D-4CAE-80BF-A9F78C8B7070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115F53-43D9-48A7-AD63-645D6940BB1A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59829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1B3E75-F506-4375-8758-A3D505E0DEA5}" type="slidenum">
              <a:rPr lang="fr-BE" smtClean="0"/>
              <a:pPr/>
              <a:t>4</a:t>
            </a:fld>
            <a:endParaRPr lang="fr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B155-EC8B-4134-8FF0-E42E4DB155E5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FE6550B-D475-4164-8496-88BE5D8FD648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B155-EC8B-4134-8FF0-E42E4DB155E5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550B-D475-4164-8496-88BE5D8FD648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FE6550B-D475-4164-8496-88BE5D8FD648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B155-EC8B-4134-8FF0-E42E4DB155E5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B155-EC8B-4134-8FF0-E42E4DB155E5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FE6550B-D475-4164-8496-88BE5D8FD648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B155-EC8B-4134-8FF0-E42E4DB155E5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FE6550B-D475-4164-8496-88BE5D8FD648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7BBB155-EC8B-4134-8FF0-E42E4DB155E5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550B-D475-4164-8496-88BE5D8FD648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B155-EC8B-4134-8FF0-E42E4DB155E5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BE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FE6550B-D475-4164-8496-88BE5D8FD648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B155-EC8B-4134-8FF0-E42E4DB155E5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FE6550B-D475-4164-8496-88BE5D8FD648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B155-EC8B-4134-8FF0-E42E4DB155E5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E6550B-D475-4164-8496-88BE5D8FD648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FE6550B-D475-4164-8496-88BE5D8FD648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B155-EC8B-4134-8FF0-E42E4DB155E5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FE6550B-D475-4164-8496-88BE5D8FD648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7BBB155-EC8B-4134-8FF0-E42E4DB155E5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7BBB155-EC8B-4134-8FF0-E42E4DB155E5}" type="datetimeFigureOut">
              <a:rPr lang="fr-BE" smtClean="0"/>
              <a:pPr/>
              <a:t>5/05/11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FE6550B-D475-4164-8496-88BE5D8FD648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71600" y="2852936"/>
            <a:ext cx="7272808" cy="3096344"/>
          </a:xfrm>
        </p:spPr>
        <p:txBody>
          <a:bodyPr>
            <a:normAutofit fontScale="92500" lnSpcReduction="10000"/>
          </a:bodyPr>
          <a:lstStyle/>
          <a:p>
            <a:endParaRPr lang="fr-BE" dirty="0" smtClean="0"/>
          </a:p>
          <a:p>
            <a:r>
              <a:rPr lang="fr-BE" sz="2000" dirty="0" smtClean="0"/>
              <a:t>« L’enquête Journalistique, </a:t>
            </a:r>
          </a:p>
          <a:p>
            <a:r>
              <a:rPr lang="fr-BE" sz="2000" dirty="0" smtClean="0"/>
              <a:t>Entre réalité de terrain </a:t>
            </a:r>
          </a:p>
          <a:p>
            <a:r>
              <a:rPr lang="fr-BE" sz="2000" dirty="0" smtClean="0"/>
              <a:t>et enseignement »</a:t>
            </a:r>
          </a:p>
          <a:p>
            <a:endParaRPr lang="fr-BE" dirty="0" smtClean="0"/>
          </a:p>
          <a:p>
            <a:endParaRPr lang="fr-BE" sz="1400" b="0" cap="none" dirty="0" smtClean="0"/>
          </a:p>
          <a:p>
            <a:endParaRPr lang="fr-BE" sz="1400" b="0" cap="none" dirty="0" smtClean="0"/>
          </a:p>
          <a:p>
            <a:r>
              <a:rPr lang="fr-BE" sz="1400" b="0" cap="none" dirty="0" smtClean="0"/>
              <a:t>Marc Vanesse</a:t>
            </a:r>
          </a:p>
          <a:p>
            <a:r>
              <a:rPr lang="fr-BE" sz="1400" b="0" cap="none" dirty="0" smtClean="0"/>
              <a:t>chargé de cours </a:t>
            </a:r>
            <a:r>
              <a:rPr lang="fr-BE" sz="1400" b="0" cap="none" dirty="0" err="1" smtClean="0"/>
              <a:t>ULg</a:t>
            </a:r>
            <a:endParaRPr lang="fr-BE" sz="1400" b="0" cap="none" dirty="0" smtClean="0"/>
          </a:p>
          <a:p>
            <a:r>
              <a:rPr lang="fr-BE" sz="1400" b="0" cap="none" dirty="0" smtClean="0"/>
              <a:t/>
            </a:r>
            <a:br>
              <a:rPr lang="fr-BE" sz="1400" b="0" cap="none" dirty="0" smtClean="0"/>
            </a:br>
            <a:r>
              <a:rPr lang="fr-BE" sz="1400" b="0" cap="none" dirty="0" smtClean="0"/>
              <a:t>Chef du service « Journalisme d’investigation </a:t>
            </a:r>
          </a:p>
          <a:p>
            <a:r>
              <a:rPr lang="fr-BE" sz="1400" b="0" cap="none" dirty="0" smtClean="0"/>
              <a:t>et déontologie de l’information »</a:t>
            </a:r>
            <a:endParaRPr lang="fr-BE" sz="1400" b="0" cap="none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BE" sz="1800" dirty="0" smtClean="0"/>
              <a:t> </a:t>
            </a:r>
            <a:br>
              <a:rPr lang="fr-BE" sz="1800" dirty="0" smtClean="0"/>
            </a:br>
            <a:r>
              <a:rPr lang="fr-BE" sz="2800" dirty="0" smtClean="0"/>
              <a:t>Séminaire « Bandes urbaines sous l’œil des médias »</a:t>
            </a:r>
            <a:r>
              <a:rPr lang="fr-BE" sz="4000" dirty="0" smtClean="0"/>
              <a:t/>
            </a:r>
            <a:br>
              <a:rPr lang="fr-BE" sz="4000" dirty="0" smtClean="0"/>
            </a:br>
            <a:r>
              <a:rPr lang="fr-BE" sz="1600" dirty="0" smtClean="0"/>
              <a:t/>
            </a:r>
            <a:br>
              <a:rPr lang="fr-BE" sz="1600" dirty="0" smtClean="0"/>
            </a:br>
            <a:r>
              <a:rPr lang="fr-BE" sz="1600" dirty="0" smtClean="0"/>
              <a:t> </a:t>
            </a:r>
            <a:br>
              <a:rPr lang="fr-BE" sz="1600" dirty="0" smtClean="0"/>
            </a:br>
            <a:r>
              <a:rPr lang="fr-BE" sz="1600" dirty="0" smtClean="0"/>
              <a:t>Bruxelles  – 17 novembre 2010</a:t>
            </a:r>
            <a:endParaRPr lang="fr-BE" sz="16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b="1" dirty="0" smtClean="0"/>
              <a:t> </a:t>
            </a:r>
            <a:r>
              <a:rPr lang="fr-BE" dirty="0" smtClean="0">
                <a:solidFill>
                  <a:srgbClr val="C00000"/>
                </a:solidFill>
              </a:rPr>
              <a:t>2. Les recherches préparatoires</a:t>
            </a:r>
            <a:endParaRPr lang="fr-BE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fr-BE" dirty="0" smtClean="0"/>
          </a:p>
          <a:p>
            <a:r>
              <a:rPr lang="fr-BE" dirty="0" smtClean="0"/>
              <a:t>La documentation personnelle</a:t>
            </a:r>
          </a:p>
          <a:p>
            <a:r>
              <a:rPr lang="fr-BE" dirty="0" smtClean="0"/>
              <a:t>La documentation de la rédaction</a:t>
            </a:r>
          </a:p>
          <a:p>
            <a:r>
              <a:rPr lang="fr-BE" dirty="0" smtClean="0"/>
              <a:t>La documentation publique</a:t>
            </a:r>
          </a:p>
          <a:p>
            <a:r>
              <a:rPr lang="fr-BE" dirty="0" smtClean="0"/>
              <a:t>Les « </a:t>
            </a:r>
            <a:r>
              <a:rPr lang="fr-BE" dirty="0" err="1" smtClean="0"/>
              <a:t>fixeurs</a:t>
            </a:r>
            <a:r>
              <a:rPr lang="fr-BE" dirty="0" smtClean="0"/>
              <a:t> » ou les « aiguilleurs »</a:t>
            </a:r>
          </a:p>
          <a:p>
            <a:r>
              <a:rPr lang="fr-BE" dirty="0" smtClean="0"/>
              <a:t>L’observation préparatoire</a:t>
            </a:r>
          </a:p>
          <a:p>
            <a:r>
              <a:rPr lang="fr-BE" dirty="0" smtClean="0"/>
              <a:t>Le premier découpage ou synopsis</a:t>
            </a:r>
          </a:p>
          <a:p>
            <a:pPr>
              <a:buNone/>
            </a:pPr>
            <a:endParaRPr lang="fr-B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b="1" dirty="0" smtClean="0"/>
              <a:t> </a:t>
            </a:r>
            <a:r>
              <a:rPr lang="fr-BE" dirty="0" smtClean="0">
                <a:solidFill>
                  <a:srgbClr val="C00000"/>
                </a:solidFill>
              </a:rPr>
              <a:t>3. Le recours au carnet d’adresses</a:t>
            </a:r>
            <a:endParaRPr lang="fr-BE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fr-BE" dirty="0" smtClean="0"/>
          </a:p>
          <a:p>
            <a:r>
              <a:rPr lang="fr-BE" dirty="0" smtClean="0"/>
              <a:t>Les entretiens préparatoires</a:t>
            </a:r>
          </a:p>
          <a:p>
            <a:r>
              <a:rPr lang="fr-BE" dirty="0" smtClean="0"/>
              <a:t>La liste des acteurs directs à interroger</a:t>
            </a:r>
          </a:p>
          <a:p>
            <a:r>
              <a:rPr lang="fr-BE" dirty="0" smtClean="0"/>
              <a:t>Le recours aux spécialistes, aux experts les plus qualifiés</a:t>
            </a:r>
          </a:p>
          <a:p>
            <a:r>
              <a:rPr lang="fr-BE" dirty="0" smtClean="0"/>
              <a:t>Les informateurs masqués</a:t>
            </a:r>
          </a:p>
          <a:p>
            <a:pPr>
              <a:buNone/>
            </a:pPr>
            <a:endParaRPr lang="fr-B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b="1" dirty="0" smtClean="0"/>
              <a:t> </a:t>
            </a:r>
            <a:r>
              <a:rPr lang="fr-BE" dirty="0" smtClean="0">
                <a:solidFill>
                  <a:srgbClr val="C00000"/>
                </a:solidFill>
              </a:rPr>
              <a:t>4. L’immersion et le travail de terrain</a:t>
            </a:r>
            <a:endParaRPr lang="fr-BE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fr-BE" dirty="0" smtClean="0"/>
          </a:p>
          <a:p>
            <a:r>
              <a:rPr lang="fr-BE" dirty="0" smtClean="0"/>
              <a:t>Le travail du reportage</a:t>
            </a:r>
          </a:p>
          <a:p>
            <a:r>
              <a:rPr lang="fr-BE" dirty="0" smtClean="0"/>
              <a:t>La présence aux événements, aux manifestations</a:t>
            </a:r>
          </a:p>
          <a:p>
            <a:r>
              <a:rPr lang="fr-BE" dirty="0" smtClean="0"/>
              <a:t>La collation des témoignages</a:t>
            </a:r>
          </a:p>
          <a:p>
            <a:r>
              <a:rPr lang="fr-BE" dirty="0" smtClean="0"/>
              <a:t>Les planques</a:t>
            </a:r>
          </a:p>
          <a:p>
            <a:pPr>
              <a:buNone/>
            </a:pPr>
            <a:endParaRPr lang="fr-B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18720" cy="896144"/>
          </a:xfrm>
        </p:spPr>
        <p:txBody>
          <a:bodyPr>
            <a:normAutofit fontScale="90000"/>
          </a:bodyPr>
          <a:lstStyle/>
          <a:p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b="1" dirty="0" smtClean="0"/>
              <a:t> </a:t>
            </a:r>
            <a:r>
              <a:rPr lang="fr-BE" dirty="0" smtClean="0">
                <a:solidFill>
                  <a:srgbClr val="C00000"/>
                </a:solidFill>
              </a:rPr>
              <a:t>5. Le contournement des résistances </a:t>
            </a:r>
            <a:br>
              <a:rPr lang="fr-BE" dirty="0" smtClean="0">
                <a:solidFill>
                  <a:srgbClr val="C00000"/>
                </a:solidFill>
              </a:rPr>
            </a:br>
            <a:r>
              <a:rPr lang="fr-BE" dirty="0" smtClean="0">
                <a:solidFill>
                  <a:srgbClr val="C00000"/>
                </a:solidFill>
              </a:rPr>
              <a:t>et de l’hostilité du terrain</a:t>
            </a:r>
            <a:endParaRPr lang="fr-BE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fr-BE" dirty="0" smtClean="0"/>
          </a:p>
          <a:p>
            <a:r>
              <a:rPr lang="fr-BE" dirty="0" smtClean="0"/>
              <a:t>La prise de rendez-vous</a:t>
            </a:r>
          </a:p>
          <a:p>
            <a:r>
              <a:rPr lang="fr-BE" dirty="0" smtClean="0"/>
              <a:t>L’explication de la démarche</a:t>
            </a:r>
          </a:p>
          <a:p>
            <a:r>
              <a:rPr lang="fr-BE" dirty="0" smtClean="0"/>
              <a:t>La discrétion avec les témoins</a:t>
            </a:r>
          </a:p>
          <a:p>
            <a:r>
              <a:rPr lang="fr-BE" dirty="0" smtClean="0"/>
              <a:t>Les entretiens en tête-à-tête</a:t>
            </a:r>
          </a:p>
          <a:p>
            <a:r>
              <a:rPr lang="fr-BE" dirty="0" smtClean="0"/>
              <a:t>La prise de notes indispensable </a:t>
            </a:r>
          </a:p>
          <a:p>
            <a:pPr>
              <a:buNone/>
            </a:pPr>
            <a:endParaRPr lang="fr-B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90728" cy="896144"/>
          </a:xfrm>
        </p:spPr>
        <p:txBody>
          <a:bodyPr>
            <a:normAutofit fontScale="90000"/>
          </a:bodyPr>
          <a:lstStyle/>
          <a:p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b="1" dirty="0" smtClean="0"/>
              <a:t> </a:t>
            </a:r>
            <a:r>
              <a:rPr lang="fr-BE" dirty="0" smtClean="0">
                <a:solidFill>
                  <a:srgbClr val="C00000"/>
                </a:solidFill>
              </a:rPr>
              <a:t>5. Le contournement des résistances              </a:t>
            </a:r>
            <a:br>
              <a:rPr lang="fr-BE" dirty="0" smtClean="0">
                <a:solidFill>
                  <a:srgbClr val="C00000"/>
                </a:solidFill>
              </a:rPr>
            </a:br>
            <a:r>
              <a:rPr lang="fr-BE" dirty="0" smtClean="0">
                <a:solidFill>
                  <a:srgbClr val="C00000"/>
                </a:solidFill>
              </a:rPr>
              <a:t>et de l’hostilité du terrain</a:t>
            </a:r>
            <a:endParaRPr lang="fr-BE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r-BE" dirty="0" smtClean="0"/>
          </a:p>
          <a:p>
            <a:r>
              <a:rPr lang="fr-BE" dirty="0" smtClean="0"/>
              <a:t>L’art de mettre son interlocuteur en confiance</a:t>
            </a:r>
          </a:p>
          <a:p>
            <a:r>
              <a:rPr lang="fr-BE" dirty="0" smtClean="0"/>
              <a:t>Le secret et le cloisonnement des sources</a:t>
            </a:r>
          </a:p>
          <a:p>
            <a:r>
              <a:rPr lang="fr-BE" dirty="0" smtClean="0"/>
              <a:t>La patience, l’insistance</a:t>
            </a:r>
          </a:p>
          <a:p>
            <a:r>
              <a:rPr lang="fr-BE" dirty="0" smtClean="0"/>
              <a:t>La crédibilité du journaliste</a:t>
            </a:r>
          </a:p>
          <a:p>
            <a:pPr>
              <a:buNone/>
            </a:pPr>
            <a:endParaRPr lang="fr-B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b="1" dirty="0" smtClean="0">
                <a:solidFill>
                  <a:srgbClr val="C00000"/>
                </a:solidFill>
              </a:rPr>
              <a:t> </a:t>
            </a:r>
            <a:r>
              <a:rPr lang="fr-BE" dirty="0" smtClean="0">
                <a:solidFill>
                  <a:srgbClr val="C00000"/>
                </a:solidFill>
              </a:rPr>
              <a:t>6. La collation minutieuse des faits</a:t>
            </a:r>
            <a:endParaRPr lang="fr-BE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r-BE" dirty="0" smtClean="0"/>
          </a:p>
          <a:p>
            <a:r>
              <a:rPr lang="fr-BE" dirty="0" smtClean="0"/>
              <a:t>Les faits, beaucoup de faits</a:t>
            </a:r>
          </a:p>
          <a:p>
            <a:r>
              <a:rPr lang="fr-BE" dirty="0" smtClean="0"/>
              <a:t>Les événements</a:t>
            </a:r>
          </a:p>
          <a:p>
            <a:r>
              <a:rPr lang="fr-BE" dirty="0" smtClean="0"/>
              <a:t>La chronologie</a:t>
            </a:r>
          </a:p>
          <a:p>
            <a:r>
              <a:rPr lang="fr-BE" dirty="0" smtClean="0"/>
              <a:t>Les chiffres</a:t>
            </a:r>
          </a:p>
          <a:p>
            <a:r>
              <a:rPr lang="fr-BE" dirty="0" smtClean="0"/>
              <a:t>Les documents, les preuves</a:t>
            </a:r>
          </a:p>
          <a:p>
            <a:r>
              <a:rPr lang="fr-BE" dirty="0" smtClean="0"/>
              <a:t>La précision du détail</a:t>
            </a:r>
          </a:p>
          <a:p>
            <a:pPr>
              <a:buNone/>
            </a:pPr>
            <a:endParaRPr lang="fr-BE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b="1" dirty="0" smtClean="0"/>
              <a:t> </a:t>
            </a:r>
            <a:r>
              <a:rPr lang="fr-BE" dirty="0" smtClean="0">
                <a:solidFill>
                  <a:srgbClr val="C00000"/>
                </a:solidFill>
              </a:rPr>
              <a:t>7. La confrontation, la vérification</a:t>
            </a:r>
            <a:endParaRPr lang="fr-BE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Le retour inlassable vers les informateurs, les témoins</a:t>
            </a:r>
          </a:p>
          <a:p>
            <a:r>
              <a:rPr lang="fr-BE" dirty="0" smtClean="0"/>
              <a:t>La mise en avant des éléments de contradiction</a:t>
            </a:r>
          </a:p>
          <a:p>
            <a:r>
              <a:rPr lang="fr-BE" dirty="0" smtClean="0"/>
              <a:t>La confrontation des points de vue</a:t>
            </a:r>
          </a:p>
          <a:p>
            <a:r>
              <a:rPr lang="fr-BE" dirty="0" smtClean="0"/>
              <a:t>Le droit de réplique</a:t>
            </a:r>
          </a:p>
          <a:p>
            <a:r>
              <a:rPr lang="fr-BE" dirty="0" smtClean="0"/>
              <a:t>Le recours à de nouvelles sources</a:t>
            </a:r>
          </a:p>
          <a:p>
            <a:r>
              <a:rPr lang="fr-BE" dirty="0" smtClean="0"/>
              <a:t>La réaction en chaîne</a:t>
            </a:r>
          </a:p>
          <a:p>
            <a:pPr>
              <a:buNone/>
            </a:pPr>
            <a:endParaRPr lang="fr-BE" dirty="0" smtClean="0"/>
          </a:p>
          <a:p>
            <a:pPr>
              <a:buNone/>
            </a:pPr>
            <a:endParaRPr lang="fr-BE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0100" y="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b="1" dirty="0" smtClean="0"/>
              <a:t> </a:t>
            </a:r>
            <a:r>
              <a:rPr lang="fr-BE" dirty="0" smtClean="0">
                <a:solidFill>
                  <a:srgbClr val="C00000"/>
                </a:solidFill>
              </a:rPr>
              <a:t>8. La structure de l’enquête </a:t>
            </a:r>
            <a:br>
              <a:rPr lang="fr-BE" dirty="0" smtClean="0">
                <a:solidFill>
                  <a:srgbClr val="C00000"/>
                </a:solidFill>
              </a:rPr>
            </a:br>
            <a:r>
              <a:rPr lang="fr-BE" dirty="0" smtClean="0">
                <a:solidFill>
                  <a:srgbClr val="C00000"/>
                </a:solidFill>
              </a:rPr>
              <a:t>et son sens nouveau</a:t>
            </a:r>
            <a:endParaRPr lang="fr-BE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La relecture soigneuse et sélective des notes</a:t>
            </a:r>
          </a:p>
          <a:p>
            <a:r>
              <a:rPr lang="fr-BE" dirty="0" smtClean="0"/>
              <a:t>L’affinage de l’angle et du découpage</a:t>
            </a:r>
          </a:p>
          <a:p>
            <a:r>
              <a:rPr lang="fr-BE" dirty="0" smtClean="0"/>
              <a:t>Le classement des informations</a:t>
            </a:r>
          </a:p>
          <a:p>
            <a:r>
              <a:rPr lang="fr-BE" dirty="0" smtClean="0"/>
              <a:t>La mise à jour constante du carnet d’adresses</a:t>
            </a:r>
          </a:p>
          <a:p>
            <a:r>
              <a:rPr lang="fr-BE" dirty="0" smtClean="0"/>
              <a:t>Le maintien du contact avec les acteurs</a:t>
            </a:r>
          </a:p>
          <a:p>
            <a:r>
              <a:rPr lang="fr-BE" dirty="0" smtClean="0"/>
              <a:t>L’information sur des développements nouveaux</a:t>
            </a:r>
          </a:p>
          <a:p>
            <a:pPr>
              <a:buNone/>
            </a:pPr>
            <a:endParaRPr lang="fr-BE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L’alternance des genres journalistiques</a:t>
            </a:r>
          </a:p>
          <a:p>
            <a:r>
              <a:rPr lang="fr-BE" dirty="0" smtClean="0"/>
              <a:t>La mise en avant des plus-values : le travail d’enquête, le reportage, les révélations</a:t>
            </a:r>
          </a:p>
          <a:p>
            <a:r>
              <a:rPr lang="fr-BE" dirty="0" smtClean="0"/>
              <a:t>L’intérêt du lecteur</a:t>
            </a:r>
          </a:p>
          <a:p>
            <a:r>
              <a:rPr lang="fr-BE" dirty="0" smtClean="0"/>
              <a:t>Le sens du récit, la variation des rythmes d’écriture</a:t>
            </a:r>
          </a:p>
          <a:p>
            <a:r>
              <a:rPr lang="fr-BE" dirty="0" smtClean="0"/>
              <a:t>La précision lexicale</a:t>
            </a:r>
          </a:p>
          <a:p>
            <a:r>
              <a:rPr lang="fr-BE" dirty="0" smtClean="0"/>
              <a:t>La rédaction dans une langue vivante</a:t>
            </a:r>
          </a:p>
          <a:p>
            <a:pPr>
              <a:buNone/>
            </a:pPr>
            <a:endParaRPr lang="fr-BE" dirty="0" smtClean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18720" cy="896144"/>
          </a:xfrm>
        </p:spPr>
        <p:txBody>
          <a:bodyPr>
            <a:normAutofit fontScale="90000"/>
          </a:bodyPr>
          <a:lstStyle/>
          <a:p>
            <a:r>
              <a:rPr lang="fr-BE" dirty="0" smtClean="0">
                <a:solidFill>
                  <a:srgbClr val="C00000"/>
                </a:solidFill>
              </a:rPr>
              <a:t>9. La narration et la mise en forme</a:t>
            </a:r>
            <a:br>
              <a:rPr lang="fr-BE" dirty="0" smtClean="0">
                <a:solidFill>
                  <a:srgbClr val="C00000"/>
                </a:solidFill>
              </a:rPr>
            </a:br>
            <a:r>
              <a:rPr lang="fr-BE" dirty="0" smtClean="0">
                <a:solidFill>
                  <a:srgbClr val="C00000"/>
                </a:solidFill>
              </a:rPr>
              <a:t> du récit </a:t>
            </a:r>
            <a:r>
              <a:rPr lang="fr-BE" dirty="0" err="1" smtClean="0">
                <a:solidFill>
                  <a:srgbClr val="C00000"/>
                </a:solidFill>
              </a:rPr>
              <a:t>investigatif</a:t>
            </a:r>
            <a:endParaRPr lang="fr-BE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Le décodage des éléments de complexité</a:t>
            </a:r>
          </a:p>
          <a:p>
            <a:r>
              <a:rPr lang="fr-BE" dirty="0" smtClean="0"/>
              <a:t>La description des décors, de l’atmosphère, des acteurs</a:t>
            </a:r>
          </a:p>
          <a:p>
            <a:r>
              <a:rPr lang="fr-BE" dirty="0" smtClean="0"/>
              <a:t>La citation des sources</a:t>
            </a:r>
          </a:p>
          <a:p>
            <a:r>
              <a:rPr lang="fr-BE" dirty="0" smtClean="0"/>
              <a:t>Le respect de la confidentialité</a:t>
            </a:r>
          </a:p>
          <a:p>
            <a:r>
              <a:rPr lang="fr-BE" dirty="0" smtClean="0"/>
              <a:t>Le respect des longueurs et des délais de bouclage</a:t>
            </a:r>
          </a:p>
          <a:p>
            <a:pPr>
              <a:buNone/>
            </a:pPr>
            <a:endParaRPr lang="fr-BE" dirty="0" smtClean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18720" cy="896144"/>
          </a:xfrm>
        </p:spPr>
        <p:txBody>
          <a:bodyPr>
            <a:normAutofit fontScale="90000"/>
          </a:bodyPr>
          <a:lstStyle/>
          <a:p>
            <a:r>
              <a:rPr lang="fr-BE" dirty="0" smtClean="0">
                <a:solidFill>
                  <a:srgbClr val="C00000"/>
                </a:solidFill>
              </a:rPr>
              <a:t>9. La narration et la mise en forme</a:t>
            </a:r>
            <a:br>
              <a:rPr lang="fr-BE" dirty="0" smtClean="0">
                <a:solidFill>
                  <a:srgbClr val="C00000"/>
                </a:solidFill>
              </a:rPr>
            </a:br>
            <a:r>
              <a:rPr lang="fr-BE" dirty="0" smtClean="0">
                <a:solidFill>
                  <a:srgbClr val="C00000"/>
                </a:solidFill>
              </a:rPr>
              <a:t> du récit </a:t>
            </a:r>
            <a:r>
              <a:rPr lang="fr-BE" dirty="0" err="1" smtClean="0">
                <a:solidFill>
                  <a:srgbClr val="C00000"/>
                </a:solidFill>
              </a:rPr>
              <a:t>investigatif</a:t>
            </a:r>
            <a:endParaRPr lang="fr-BE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>
                <a:solidFill>
                  <a:srgbClr val="C00000"/>
                </a:solidFill>
              </a:rPr>
              <a:t>A. Présentation générale</a:t>
            </a:r>
            <a:endParaRPr lang="fr-BE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lphaUcPeriod"/>
            </a:pPr>
            <a:r>
              <a:rPr lang="fr-BE" dirty="0" smtClean="0"/>
              <a:t>Présentation générale</a:t>
            </a:r>
          </a:p>
          <a:p>
            <a:pPr marL="514350" indent="-514350">
              <a:buAutoNum type="alphaUcPeriod"/>
            </a:pPr>
            <a:r>
              <a:rPr lang="fr-BE" dirty="0" smtClean="0"/>
              <a:t>Présentation particulière</a:t>
            </a:r>
          </a:p>
          <a:p>
            <a:pPr marL="514350" indent="-514350">
              <a:buAutoNum type="alphaUcPeriod"/>
            </a:pPr>
            <a:r>
              <a:rPr lang="fr-BE" dirty="0" smtClean="0"/>
              <a:t>La liberté de la presse</a:t>
            </a:r>
          </a:p>
          <a:p>
            <a:pPr marL="514350" indent="-514350">
              <a:buAutoNum type="alphaUcPeriod"/>
            </a:pPr>
            <a:r>
              <a:rPr lang="fr-BE" dirty="0" smtClean="0"/>
              <a:t>Les étapes indispensables de l’enquête journalistique</a:t>
            </a:r>
            <a:endParaRPr lang="fr-B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La conservation de toutes les pièces</a:t>
            </a:r>
            <a:endParaRPr lang="fr-BE" dirty="0" smtClean="0"/>
          </a:p>
          <a:p>
            <a:r>
              <a:rPr lang="fr-FR" dirty="0" smtClean="0"/>
              <a:t>Les enregistrements</a:t>
            </a:r>
            <a:endParaRPr lang="fr-BE" dirty="0" smtClean="0"/>
          </a:p>
          <a:p>
            <a:r>
              <a:rPr lang="fr-FR" dirty="0" smtClean="0"/>
              <a:t>Les notes</a:t>
            </a:r>
            <a:endParaRPr lang="fr-BE" dirty="0" smtClean="0"/>
          </a:p>
          <a:p>
            <a:r>
              <a:rPr lang="fr-FR" dirty="0" smtClean="0"/>
              <a:t>La relecture par des tiers</a:t>
            </a:r>
            <a:endParaRPr lang="fr-BE" dirty="0" smtClean="0"/>
          </a:p>
          <a:p>
            <a:r>
              <a:rPr lang="fr-FR" dirty="0" smtClean="0"/>
              <a:t>La protection des sources confidentielles </a:t>
            </a:r>
            <a:endParaRPr lang="fr-BE" dirty="0" smtClean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90728" cy="896144"/>
          </a:xfrm>
        </p:spPr>
        <p:txBody>
          <a:bodyPr>
            <a:normAutofit fontScale="90000"/>
          </a:bodyPr>
          <a:lstStyle/>
          <a:p>
            <a:r>
              <a:rPr lang="fr-BE" dirty="0" smtClean="0">
                <a:solidFill>
                  <a:srgbClr val="C00000"/>
                </a:solidFill>
              </a:rPr>
              <a:t>10. La défense et la légitimation </a:t>
            </a:r>
            <a:br>
              <a:rPr lang="fr-BE" dirty="0" smtClean="0">
                <a:solidFill>
                  <a:srgbClr val="C00000"/>
                </a:solidFill>
              </a:rPr>
            </a:br>
            <a:r>
              <a:rPr lang="fr-BE" dirty="0" smtClean="0">
                <a:solidFill>
                  <a:srgbClr val="C00000"/>
                </a:solidFill>
              </a:rPr>
              <a:t>du travail journalistique</a:t>
            </a:r>
            <a:endParaRPr lang="fr-BE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La crédibilité des documents</a:t>
            </a:r>
            <a:endParaRPr lang="fr-BE" dirty="0" smtClean="0"/>
          </a:p>
          <a:p>
            <a:r>
              <a:rPr lang="fr-FR" dirty="0" smtClean="0"/>
              <a:t>La possibilité de relancer, d’étayer les informations</a:t>
            </a:r>
            <a:endParaRPr lang="fr-BE" dirty="0" smtClean="0"/>
          </a:p>
          <a:p>
            <a:r>
              <a:rPr lang="fr-FR" dirty="0" smtClean="0"/>
              <a:t>Les articles de confirmation</a:t>
            </a:r>
            <a:endParaRPr lang="fr-BE" dirty="0" smtClean="0"/>
          </a:p>
          <a:p>
            <a:r>
              <a:rPr lang="fr-FR" dirty="0" smtClean="0"/>
              <a:t>Le suivi des réactions</a:t>
            </a:r>
            <a:endParaRPr lang="fr-BE" dirty="0" smtClean="0"/>
          </a:p>
          <a:p>
            <a:r>
              <a:rPr lang="fr-FR" dirty="0" smtClean="0"/>
              <a:t>L’avis éclairé d’un juriste</a:t>
            </a:r>
            <a:endParaRPr lang="fr-BE" dirty="0" smtClean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90728" cy="896144"/>
          </a:xfrm>
        </p:spPr>
        <p:txBody>
          <a:bodyPr>
            <a:normAutofit fontScale="90000"/>
          </a:bodyPr>
          <a:lstStyle/>
          <a:p>
            <a:r>
              <a:rPr lang="fr-BE" dirty="0" smtClean="0">
                <a:solidFill>
                  <a:srgbClr val="C00000"/>
                </a:solidFill>
              </a:rPr>
              <a:t>10. La défense et la légitimation </a:t>
            </a:r>
            <a:br>
              <a:rPr lang="fr-BE" dirty="0" smtClean="0">
                <a:solidFill>
                  <a:srgbClr val="C00000"/>
                </a:solidFill>
              </a:rPr>
            </a:br>
            <a:r>
              <a:rPr lang="fr-BE" dirty="0" smtClean="0">
                <a:solidFill>
                  <a:srgbClr val="C00000"/>
                </a:solidFill>
              </a:rPr>
              <a:t>du travail journalistique</a:t>
            </a:r>
            <a:endParaRPr lang="fr-BE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>
                <a:solidFill>
                  <a:srgbClr val="C00000"/>
                </a:solidFill>
              </a:rPr>
              <a:t>E. La discussion </a:t>
            </a:r>
            <a:endParaRPr lang="fr-BE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BE" sz="2400" b="1" dirty="0" smtClean="0"/>
              <a:t>"Notre métier n'est pas de faire plaisir, </a:t>
            </a:r>
          </a:p>
          <a:p>
            <a:pPr>
              <a:buNone/>
            </a:pPr>
            <a:r>
              <a:rPr lang="fr-BE" sz="2400" b="1" dirty="0" smtClean="0"/>
              <a:t>non plus de faire du tort, </a:t>
            </a:r>
          </a:p>
          <a:p>
            <a:pPr>
              <a:buNone/>
            </a:pPr>
            <a:r>
              <a:rPr lang="fr-BE" sz="2400" b="1" dirty="0" smtClean="0"/>
              <a:t>il est de porter la plume dans la plaie." </a:t>
            </a:r>
          </a:p>
          <a:p>
            <a:pPr>
              <a:buNone/>
            </a:pPr>
            <a:r>
              <a:rPr lang="fr-BE" sz="2000" dirty="0" smtClean="0"/>
              <a:t/>
            </a:r>
            <a:br>
              <a:rPr lang="fr-BE" sz="2000" dirty="0" smtClean="0"/>
            </a:br>
            <a:r>
              <a:rPr lang="fr-BE" sz="2000" dirty="0" smtClean="0"/>
              <a:t>				(Albert Londres, </a:t>
            </a:r>
            <a:r>
              <a:rPr lang="fr-BE" sz="2000" i="1" dirty="0" smtClean="0"/>
              <a:t>Terre d'ébène</a:t>
            </a:r>
            <a:r>
              <a:rPr lang="fr-BE" sz="2000" dirty="0" smtClean="0"/>
              <a:t>, 1928)</a:t>
            </a:r>
          </a:p>
          <a:p>
            <a:pPr>
              <a:buNone/>
            </a:pPr>
            <a:endParaRPr lang="fr-BE" dirty="0" smtClean="0"/>
          </a:p>
          <a:p>
            <a:pPr>
              <a:buNone/>
            </a:pPr>
            <a:endParaRPr lang="fr-BE" dirty="0" smtClean="0"/>
          </a:p>
          <a:p>
            <a:pPr>
              <a:buNone/>
            </a:pPr>
            <a:endParaRPr lang="fr-BE" dirty="0" smtClean="0"/>
          </a:p>
          <a:p>
            <a:pPr>
              <a:buNone/>
            </a:pPr>
            <a:r>
              <a:rPr lang="fr-BE" b="1" dirty="0" smtClean="0"/>
              <a:t>Merci pour votre attention.</a:t>
            </a:r>
            <a:r>
              <a:rPr lang="fr-BE" dirty="0" smtClean="0"/>
              <a:t> </a:t>
            </a:r>
          </a:p>
          <a:p>
            <a:pPr>
              <a:buNone/>
            </a:pPr>
            <a:endParaRPr lang="fr-B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>
                <a:solidFill>
                  <a:srgbClr val="C00000"/>
                </a:solidFill>
              </a:rPr>
              <a:t>A. Présentation particulière</a:t>
            </a:r>
            <a:endParaRPr lang="fr-BE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BE" b="1" dirty="0" smtClean="0"/>
              <a:t>Un parcours journalistique</a:t>
            </a:r>
          </a:p>
          <a:p>
            <a:pPr>
              <a:buFont typeface="Arial" pitchFamily="34" charset="0"/>
              <a:buChar char="•"/>
            </a:pPr>
            <a:r>
              <a:rPr lang="fr-BE" sz="2200" dirty="0" smtClean="0"/>
              <a:t>Radio libre (RBM – Leader FM)</a:t>
            </a:r>
          </a:p>
          <a:p>
            <a:pPr>
              <a:buFont typeface="Arial" pitchFamily="34" charset="0"/>
              <a:buChar char="•"/>
            </a:pPr>
            <a:r>
              <a:rPr lang="fr-BE" sz="2200" dirty="0" smtClean="0"/>
              <a:t>Télévision (RTBF) </a:t>
            </a:r>
          </a:p>
          <a:p>
            <a:pPr>
              <a:buFont typeface="Arial" pitchFamily="34" charset="0"/>
              <a:buChar char="•"/>
            </a:pPr>
            <a:r>
              <a:rPr lang="fr-BE" sz="2200" dirty="0" smtClean="0"/>
              <a:t>Presse scientifique (</a:t>
            </a:r>
            <a:r>
              <a:rPr lang="fr-BE" sz="2200" dirty="0" err="1" smtClean="0"/>
              <a:t>ULg</a:t>
            </a:r>
            <a:r>
              <a:rPr lang="fr-BE" sz="2200" dirty="0" smtClean="0"/>
              <a:t> et FNRS)</a:t>
            </a:r>
          </a:p>
          <a:p>
            <a:pPr>
              <a:buFont typeface="Arial" pitchFamily="34" charset="0"/>
              <a:buChar char="•"/>
            </a:pPr>
            <a:r>
              <a:rPr lang="fr-BE" sz="2200" dirty="0" smtClean="0"/>
              <a:t>Presse écrite (</a:t>
            </a:r>
            <a:r>
              <a:rPr lang="fr-BE" sz="2200" i="1" dirty="0" smtClean="0"/>
              <a:t>Le Soir</a:t>
            </a:r>
            <a:r>
              <a:rPr lang="fr-BE" sz="2200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fr-BE" sz="2200" dirty="0" smtClean="0"/>
              <a:t>Divers</a:t>
            </a:r>
          </a:p>
          <a:p>
            <a:pPr>
              <a:buNone/>
            </a:pPr>
            <a:r>
              <a:rPr lang="fr-BE" sz="2200" dirty="0" smtClean="0"/>
              <a:t> </a:t>
            </a:r>
          </a:p>
          <a:p>
            <a:pPr>
              <a:buNone/>
            </a:pPr>
            <a:r>
              <a:rPr lang="fr-BE" b="1" dirty="0" smtClean="0"/>
              <a:t>Un parcours académique</a:t>
            </a:r>
          </a:p>
          <a:p>
            <a:pPr>
              <a:buFont typeface="Arial" pitchFamily="34" charset="0"/>
              <a:buChar char="•"/>
            </a:pPr>
            <a:r>
              <a:rPr lang="fr-BE" sz="2200" dirty="0" smtClean="0"/>
              <a:t>Assistant</a:t>
            </a:r>
          </a:p>
          <a:p>
            <a:pPr>
              <a:buFont typeface="Arial" pitchFamily="34" charset="0"/>
              <a:buChar char="•"/>
            </a:pPr>
            <a:r>
              <a:rPr lang="fr-BE" sz="2200" dirty="0" smtClean="0"/>
              <a:t>Maître de conférence</a:t>
            </a:r>
          </a:p>
          <a:p>
            <a:pPr>
              <a:buFont typeface="Arial" pitchFamily="34" charset="0"/>
              <a:buChar char="•"/>
            </a:pPr>
            <a:r>
              <a:rPr lang="fr-BE" sz="2200" dirty="0" smtClean="0"/>
              <a:t>Chargé de cours</a:t>
            </a:r>
            <a:br>
              <a:rPr lang="fr-BE" sz="2200" dirty="0" smtClean="0"/>
            </a:br>
            <a:endParaRPr lang="fr-BE" sz="2200" dirty="0" smtClean="0"/>
          </a:p>
          <a:p>
            <a:endParaRPr lang="fr-B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>
                <a:solidFill>
                  <a:srgbClr val="C00000"/>
                </a:solidFill>
              </a:rPr>
              <a:t>B. La liberté de la presse</a:t>
            </a:r>
            <a:endParaRPr lang="fr-BE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fr-BE" sz="2200" b="1" dirty="0" smtClean="0"/>
          </a:p>
          <a:p>
            <a:pPr algn="ctr">
              <a:buNone/>
            </a:pPr>
            <a:endParaRPr lang="fr-BE" sz="2200" b="1" dirty="0" smtClean="0"/>
          </a:p>
          <a:p>
            <a:pPr algn="ctr">
              <a:buNone/>
            </a:pPr>
            <a:r>
              <a:rPr lang="fr-BE" sz="2200" b="1" dirty="0" smtClean="0"/>
              <a:t>« Le droit à l’information, à la libre expression </a:t>
            </a:r>
          </a:p>
          <a:p>
            <a:pPr algn="ctr">
              <a:buNone/>
            </a:pPr>
            <a:r>
              <a:rPr lang="fr-BE" sz="2200" b="1" dirty="0" smtClean="0"/>
              <a:t>et à la critique est une des libertés fondamentales </a:t>
            </a:r>
          </a:p>
          <a:p>
            <a:pPr algn="ctr">
              <a:buNone/>
            </a:pPr>
            <a:r>
              <a:rPr lang="fr-BE" sz="2200" b="1" dirty="0" smtClean="0"/>
              <a:t>de tout être humain. </a:t>
            </a:r>
          </a:p>
          <a:p>
            <a:pPr algn="ctr">
              <a:buNone/>
            </a:pPr>
            <a:r>
              <a:rPr lang="fr-BE" sz="2200" b="1" dirty="0" smtClean="0"/>
              <a:t>De ce droit du public à connaître les faits </a:t>
            </a:r>
          </a:p>
          <a:p>
            <a:pPr algn="ctr">
              <a:buNone/>
            </a:pPr>
            <a:r>
              <a:rPr lang="fr-BE" sz="2200" b="1" dirty="0" smtClean="0"/>
              <a:t>et les opinions procède l’ensemble </a:t>
            </a:r>
          </a:p>
          <a:p>
            <a:pPr algn="ctr">
              <a:buNone/>
            </a:pPr>
            <a:r>
              <a:rPr lang="fr-BE" sz="2200" b="1" dirty="0" smtClean="0"/>
              <a:t>des devoirs et droits des journalistes »</a:t>
            </a:r>
          </a:p>
          <a:p>
            <a:pPr algn="ctr">
              <a:buNone/>
            </a:pPr>
            <a:r>
              <a:rPr lang="fr-BE" sz="1800" dirty="0" smtClean="0"/>
              <a:t/>
            </a:r>
            <a:br>
              <a:rPr lang="fr-BE" sz="1800" dirty="0" smtClean="0"/>
            </a:br>
            <a:r>
              <a:rPr lang="fr-BE" sz="1800" dirty="0" smtClean="0"/>
              <a:t>Préambule de la Déclaration  des devoirs et droits des journalistes </a:t>
            </a:r>
          </a:p>
          <a:p>
            <a:pPr algn="ctr">
              <a:buNone/>
            </a:pPr>
            <a:r>
              <a:rPr lang="fr-BE" sz="1800" dirty="0" smtClean="0"/>
              <a:t>Munich 1971 – Istanbul 1972</a:t>
            </a:r>
          </a:p>
          <a:p>
            <a:pPr algn="ctr">
              <a:buNone/>
            </a:pPr>
            <a:endParaRPr lang="fr-BE" sz="3200" b="1" dirty="0" smtClean="0"/>
          </a:p>
          <a:p>
            <a:pPr algn="ctr">
              <a:buNone/>
            </a:pPr>
            <a:r>
              <a:rPr lang="fr-BE" sz="3200" dirty="0" smtClean="0"/>
              <a:t/>
            </a:r>
            <a:br>
              <a:rPr lang="fr-BE" sz="3200" dirty="0" smtClean="0"/>
            </a:br>
            <a:endParaRPr lang="fr-BE" sz="3200" dirty="0" smtClean="0"/>
          </a:p>
          <a:p>
            <a:pPr algn="ctr">
              <a:buNone/>
            </a:pPr>
            <a:r>
              <a:rPr lang="fr-BE" sz="3200" dirty="0" smtClean="0"/>
              <a:t> </a:t>
            </a:r>
          </a:p>
          <a:p>
            <a:pPr algn="ctr">
              <a:buNone/>
            </a:pPr>
            <a:endParaRPr lang="fr-BE" sz="3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>
                <a:solidFill>
                  <a:srgbClr val="C00000"/>
                </a:solidFill>
              </a:rPr>
              <a:t>B. La liberté de la presse</a:t>
            </a:r>
            <a:endParaRPr lang="fr-BE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sz="2400" dirty="0" smtClean="0"/>
              <a:t>Le journaliste travaille sur une matière première : </a:t>
            </a:r>
            <a:r>
              <a:rPr lang="fr-FR" sz="2400" b="1" dirty="0" smtClean="0"/>
              <a:t>les faits et les événements</a:t>
            </a:r>
            <a:r>
              <a:rPr lang="fr-FR" sz="2400" dirty="0" smtClean="0"/>
              <a:t> qu’il juge significatifs, dignes d’être rendus publics et d’intéresser ses lecteurs.</a:t>
            </a:r>
          </a:p>
          <a:p>
            <a:endParaRPr lang="fr-FR" sz="2400" dirty="0" smtClean="0"/>
          </a:p>
          <a:p>
            <a:r>
              <a:rPr lang="fr-FR" sz="2400" dirty="0" smtClean="0"/>
              <a:t>Le journaliste traite ces multiples informations pour aider ses concitoyens à </a:t>
            </a:r>
            <a:r>
              <a:rPr lang="fr-FR" sz="2400" b="1" dirty="0" smtClean="0"/>
              <a:t>comprendre le monde</a:t>
            </a:r>
            <a:r>
              <a:rPr lang="fr-FR" sz="2400" dirty="0" smtClean="0"/>
              <a:t> qui les entoure et leur permettre, le cas échéant, de penser et d’agir en plein connaissance de cause. La première mission du journaliste consiste ainsi à informer le plus justement, le plus précisément, le plus complètement son public. </a:t>
            </a:r>
          </a:p>
          <a:p>
            <a:endParaRPr lang="fr-FR" sz="2400" dirty="0" smtClean="0"/>
          </a:p>
          <a:p>
            <a:r>
              <a:rPr lang="fr-FR" sz="2400" dirty="0" smtClean="0"/>
              <a:t>Aujourd’hui plus qu’hier, l’information est devenue </a:t>
            </a:r>
            <a:r>
              <a:rPr lang="fr-FR" sz="2400" b="1" dirty="0" smtClean="0"/>
              <a:t>un enjeu stratégique capital</a:t>
            </a:r>
            <a:r>
              <a:rPr lang="fr-FR" sz="2400" dirty="0" smtClean="0"/>
              <a:t>. Parce qu’elle augmente le niveau de connaissance des lecteurs sur son actualité immédiate, elle leur donne du pouvoir. Le pouvoir d’agir, de réagir, de s’adapter, de s’indigner, de contester…</a:t>
            </a:r>
          </a:p>
          <a:p>
            <a:endParaRPr lang="fr-B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>
                <a:solidFill>
                  <a:srgbClr val="C00000"/>
                </a:solidFill>
              </a:rPr>
              <a:t>B. La liberté de la presse</a:t>
            </a:r>
            <a:endParaRPr lang="fr-BE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sz="1800" dirty="0" smtClean="0"/>
              <a:t>Plus le public est informé, plus il pourra évoluer et agir dans un environnement devenu moins opaque, plus transparent, </a:t>
            </a:r>
            <a:r>
              <a:rPr lang="fr-FR" sz="1800" b="1" dirty="0" smtClean="0"/>
              <a:t>plus compréhensible</a:t>
            </a:r>
            <a:r>
              <a:rPr lang="fr-FR" sz="1800" dirty="0" smtClean="0"/>
              <a:t>. </a:t>
            </a:r>
          </a:p>
          <a:p>
            <a:endParaRPr lang="fr-FR" sz="1800" dirty="0" smtClean="0"/>
          </a:p>
          <a:p>
            <a:r>
              <a:rPr lang="fr-FR" sz="1800" dirty="0" smtClean="0"/>
              <a:t>Cet accès public à une information triée, vérifiée, décodée, analysée sert de socle fondamental au </a:t>
            </a:r>
            <a:r>
              <a:rPr lang="fr-FR" sz="1800" b="1" dirty="0" smtClean="0"/>
              <a:t>contrat de confiance</a:t>
            </a:r>
            <a:r>
              <a:rPr lang="fr-FR" sz="1800" dirty="0" smtClean="0"/>
              <a:t> établi entre le journaliste et ses lecteurs. La crédibilité et la légitimité du journaliste n’existe que par ce lien invisible, mais nécessaire, entre la presse et son public.</a:t>
            </a:r>
          </a:p>
          <a:p>
            <a:endParaRPr lang="fr-FR" sz="1800" dirty="0" smtClean="0"/>
          </a:p>
          <a:p>
            <a:r>
              <a:rPr lang="fr-FR" sz="1800" dirty="0" smtClean="0"/>
              <a:t>Ce contrat de confiance contraint le journaliste professionnel à endosser une double responsabilité.</a:t>
            </a:r>
          </a:p>
          <a:p>
            <a:pPr marL="742950" lvl="1" indent="-285750"/>
            <a:r>
              <a:rPr lang="fr-FR" sz="1600" b="1" dirty="0" smtClean="0">
                <a:solidFill>
                  <a:schemeClr val="tx1"/>
                </a:solidFill>
              </a:rPr>
              <a:t>Technique.</a:t>
            </a:r>
            <a:r>
              <a:rPr lang="fr-FR" sz="1600" dirty="0" smtClean="0">
                <a:solidFill>
                  <a:schemeClr val="tx1"/>
                </a:solidFill>
              </a:rPr>
              <a:t> Comme ses écrits peuvent provoquer des réactions difficiles à anticiper, son information doit être vraie, précise, utile et complète.</a:t>
            </a:r>
          </a:p>
          <a:p>
            <a:pPr marL="742950" lvl="1" indent="-285750"/>
            <a:r>
              <a:rPr lang="fr-FR" sz="1600" b="1" dirty="0" smtClean="0">
                <a:solidFill>
                  <a:schemeClr val="tx1"/>
                </a:solidFill>
              </a:rPr>
              <a:t>Ethique.</a:t>
            </a:r>
            <a:r>
              <a:rPr lang="fr-FR" sz="1600" dirty="0" smtClean="0">
                <a:solidFill>
                  <a:schemeClr val="tx1"/>
                </a:solidFill>
              </a:rPr>
              <a:t> Si son information peut parfois servir des intérêts particuliers, elle ne peut en aucun cas desservir l’intérêt général.</a:t>
            </a:r>
          </a:p>
          <a:p>
            <a:endParaRPr lang="fr-B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368752" cy="3201888"/>
          </a:xfrm>
        </p:spPr>
        <p:txBody>
          <a:bodyPr>
            <a:normAutofit fontScale="92500" lnSpcReduction="10000"/>
          </a:bodyPr>
          <a:lstStyle/>
          <a:p>
            <a:endParaRPr lang="fr-BE" b="1" dirty="0" smtClean="0"/>
          </a:p>
          <a:p>
            <a:endParaRPr lang="fr-BE" dirty="0" smtClean="0"/>
          </a:p>
          <a:p>
            <a:r>
              <a:rPr lang="fr-BE" b="1" dirty="0" smtClean="0"/>
              <a:t>Quel </a:t>
            </a:r>
            <a:r>
              <a:rPr lang="fr-BE" b="1" dirty="0"/>
              <a:t>que soit le milieu, quelle que soit l’ampleur du dossier, chaque enquête contient sa part de spécificité. Mais l’art de l’investigation contient aussi un certain nombre de problèmes, </a:t>
            </a:r>
            <a:br>
              <a:rPr lang="fr-BE" b="1" dirty="0"/>
            </a:br>
            <a:r>
              <a:rPr lang="fr-BE" b="1" dirty="0" smtClean="0"/>
              <a:t>de </a:t>
            </a:r>
            <a:r>
              <a:rPr lang="fr-BE" b="1" dirty="0"/>
              <a:t>pratiques, d’obstacles récurrents. </a:t>
            </a:r>
            <a:endParaRPr lang="fr-BE" b="1" dirty="0" smtClean="0"/>
          </a:p>
          <a:p>
            <a:endParaRPr lang="fr-BE" b="1" dirty="0" smtClean="0"/>
          </a:p>
          <a:p>
            <a:r>
              <a:rPr lang="fr-BE" b="1" dirty="0" smtClean="0"/>
              <a:t>Dès </a:t>
            </a:r>
            <a:r>
              <a:rPr lang="fr-BE" b="1" dirty="0"/>
              <a:t>lors, il est possible de dégager une méthodologie propre au travail d’investigation, une trajectoire indispensable à chaque enquête, dont voici les éléments fondateurs.</a:t>
            </a:r>
          </a:p>
          <a:p>
            <a:endParaRPr lang="fr-BE" b="1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558608" cy="1175792"/>
          </a:xfrm>
        </p:spPr>
        <p:txBody>
          <a:bodyPr>
            <a:normAutofit/>
          </a:bodyPr>
          <a:lstStyle/>
          <a:p>
            <a:r>
              <a:rPr lang="fr-BE" sz="3200" dirty="0" smtClean="0">
                <a:solidFill>
                  <a:srgbClr val="C00000"/>
                </a:solidFill>
              </a:rPr>
              <a:t>C. Les étapes indispensables</a:t>
            </a:r>
            <a:br>
              <a:rPr lang="fr-BE" sz="3200" dirty="0" smtClean="0">
                <a:solidFill>
                  <a:srgbClr val="C00000"/>
                </a:solidFill>
              </a:rPr>
            </a:br>
            <a:r>
              <a:rPr lang="fr-BE" sz="3200" dirty="0" smtClean="0">
                <a:solidFill>
                  <a:srgbClr val="C00000"/>
                </a:solidFill>
              </a:rPr>
              <a:t>d’une enquête journalistique</a:t>
            </a:r>
            <a:endParaRPr lang="fr-BE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/>
              <a:t/>
            </a:r>
            <a:br>
              <a:rPr lang="fr-BE" b="1" dirty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dirty="0" smtClean="0">
                <a:solidFill>
                  <a:srgbClr val="C00000"/>
                </a:solidFill>
              </a:rPr>
              <a:t>1. Le choix du sujet et de l’angle</a:t>
            </a:r>
            <a:endParaRPr lang="fr-BE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BE" b="1" dirty="0" smtClean="0"/>
              <a:t>Les </a:t>
            </a:r>
            <a:r>
              <a:rPr lang="fr-BE" b="1" dirty="0"/>
              <a:t>sources d’inspiration</a:t>
            </a:r>
          </a:p>
          <a:p>
            <a:r>
              <a:rPr lang="fr-BE" sz="2400" dirty="0" smtClean="0"/>
              <a:t>L’information </a:t>
            </a:r>
            <a:r>
              <a:rPr lang="fr-BE" sz="2400" dirty="0"/>
              <a:t>privilégiée sur des faits cachés</a:t>
            </a:r>
          </a:p>
          <a:p>
            <a:r>
              <a:rPr lang="fr-BE" sz="2400" dirty="0" smtClean="0"/>
              <a:t>L’actualité </a:t>
            </a:r>
            <a:r>
              <a:rPr lang="fr-BE" sz="2400" dirty="0"/>
              <a:t>immédiate qui impose de rebondir</a:t>
            </a:r>
          </a:p>
          <a:p>
            <a:r>
              <a:rPr lang="fr-BE" sz="2400" dirty="0" smtClean="0"/>
              <a:t>L’actualité </a:t>
            </a:r>
            <a:r>
              <a:rPr lang="fr-BE" sz="2400" dirty="0"/>
              <a:t>récurrente qui nécessite un approfondissement</a:t>
            </a:r>
          </a:p>
          <a:p>
            <a:r>
              <a:rPr lang="fr-BE" sz="2400" dirty="0" smtClean="0"/>
              <a:t>La </a:t>
            </a:r>
            <a:r>
              <a:rPr lang="fr-BE" sz="2400" dirty="0"/>
              <a:t>reconstitution d’un événement, d’une affaire</a:t>
            </a:r>
          </a:p>
          <a:p>
            <a:r>
              <a:rPr lang="fr-BE" sz="2400" dirty="0" smtClean="0"/>
              <a:t>Le </a:t>
            </a:r>
            <a:r>
              <a:rPr lang="fr-BE" sz="2400" dirty="0"/>
              <a:t>portrait fouillé d’un acteur, d’une institution</a:t>
            </a:r>
          </a:p>
          <a:p>
            <a:r>
              <a:rPr lang="fr-BE" sz="2400" dirty="0" smtClean="0"/>
              <a:t>Le </a:t>
            </a:r>
            <a:r>
              <a:rPr lang="fr-BE" sz="2400" dirty="0"/>
              <a:t>questionnement sur un phénomène de société</a:t>
            </a:r>
          </a:p>
          <a:p>
            <a:r>
              <a:rPr lang="fr-BE" sz="2400" dirty="0" smtClean="0"/>
              <a:t>L’immersion </a:t>
            </a:r>
            <a:r>
              <a:rPr lang="fr-BE" sz="2400" dirty="0"/>
              <a:t>dans un univers méconnu</a:t>
            </a:r>
          </a:p>
          <a:p>
            <a:r>
              <a:rPr lang="fr-BE" sz="2400" dirty="0" smtClean="0"/>
              <a:t>La </a:t>
            </a:r>
            <a:r>
              <a:rPr lang="fr-BE" sz="2400" dirty="0"/>
              <a:t>série imaginée autour d’un thème</a:t>
            </a:r>
          </a:p>
          <a:p>
            <a:r>
              <a:rPr lang="fr-BE" sz="2400" dirty="0" smtClean="0"/>
              <a:t>L’enquête </a:t>
            </a:r>
            <a:r>
              <a:rPr lang="fr-BE" sz="2400" dirty="0"/>
              <a:t>d’opinion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b="1" dirty="0" smtClean="0"/>
              <a:t/>
            </a:r>
            <a:br>
              <a:rPr lang="fr-BE" b="1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b="1" dirty="0" smtClean="0">
                <a:solidFill>
                  <a:srgbClr val="C00000"/>
                </a:solidFill>
              </a:rPr>
              <a:t> </a:t>
            </a:r>
            <a:r>
              <a:rPr lang="fr-BE" dirty="0" smtClean="0">
                <a:solidFill>
                  <a:srgbClr val="C00000"/>
                </a:solidFill>
              </a:rPr>
              <a:t>1. Le choix du sujet et l’angle</a:t>
            </a:r>
            <a:r>
              <a:rPr lang="fr-BE" b="1" dirty="0" smtClean="0"/>
              <a:t>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BE" b="1" dirty="0" smtClean="0"/>
              <a:t>L’angle </a:t>
            </a:r>
            <a:r>
              <a:rPr lang="fr-BE" b="1" dirty="0"/>
              <a:t>de l’enquête</a:t>
            </a:r>
          </a:p>
          <a:p>
            <a:r>
              <a:rPr lang="fr-BE" dirty="0" smtClean="0"/>
              <a:t>L’angle </a:t>
            </a:r>
            <a:r>
              <a:rPr lang="fr-BE" dirty="0"/>
              <a:t>large qui pousse à la synthèse</a:t>
            </a:r>
          </a:p>
          <a:p>
            <a:r>
              <a:rPr lang="fr-BE" dirty="0" smtClean="0"/>
              <a:t>L’angle </a:t>
            </a:r>
            <a:r>
              <a:rPr lang="fr-BE" dirty="0"/>
              <a:t>étroit qui suscite l’originalité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40</TotalTime>
  <Words>657</Words>
  <Application>Microsoft Macintosh PowerPoint</Application>
  <PresentationFormat>Présentation à l'écran (4:3)</PresentationFormat>
  <Paragraphs>168</Paragraphs>
  <Slides>22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Civil</vt:lpstr>
      <vt:lpstr>  Séminaire « Bandes urbaines sous l’œil des médias »    Bruxelles  – 17 novembre 2010</vt:lpstr>
      <vt:lpstr>A. Présentation générale</vt:lpstr>
      <vt:lpstr>A. Présentation particulière</vt:lpstr>
      <vt:lpstr>B. La liberté de la presse</vt:lpstr>
      <vt:lpstr>B. La liberté de la presse</vt:lpstr>
      <vt:lpstr>B. La liberté de la presse</vt:lpstr>
      <vt:lpstr>C. Les étapes indispensables d’une enquête journalistique</vt:lpstr>
      <vt:lpstr>       1. Le choix du sujet et de l’angle</vt:lpstr>
      <vt:lpstr>          1. Le choix du sujet et l’angle </vt:lpstr>
      <vt:lpstr>          2. Les recherches préparatoires</vt:lpstr>
      <vt:lpstr>          3. Le recours au carnet d’adresses</vt:lpstr>
      <vt:lpstr>          4. L’immersion et le travail de terrain</vt:lpstr>
      <vt:lpstr>          5. Le contournement des résistances  et de l’hostilité du terrain</vt:lpstr>
      <vt:lpstr>          5. Le contournement des résistances               et de l’hostilité du terrain</vt:lpstr>
      <vt:lpstr>          6. La collation minutieuse des faits</vt:lpstr>
      <vt:lpstr>          7. La confrontation, la vérification</vt:lpstr>
      <vt:lpstr>          8. La structure de l’enquête  et son sens nouveau</vt:lpstr>
      <vt:lpstr>9. La narration et la mise en forme  du récit investigatif</vt:lpstr>
      <vt:lpstr>9. La narration et la mise en forme  du récit investigatif</vt:lpstr>
      <vt:lpstr>10. La défense et la légitimation  du travail journalistique</vt:lpstr>
      <vt:lpstr>10. La défense et la légitimation  du travail journalistique</vt:lpstr>
      <vt:lpstr>E. La discussion </vt:lpstr>
    </vt:vector>
  </TitlesOfParts>
  <Company>Ulg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Université ouverte des médias – cycle 4e pouvoir  Les jeudis du journalisme    Welkenraedt – 4 novembre 2010</dc:title>
  <dc:creator>Marc Vanesse</dc:creator>
  <cp:lastModifiedBy>Marc Vanesse</cp:lastModifiedBy>
  <cp:revision>6</cp:revision>
  <dcterms:created xsi:type="dcterms:W3CDTF">2010-11-15T11:54:46Z</dcterms:created>
  <dcterms:modified xsi:type="dcterms:W3CDTF">2011-05-05T08:06:10Z</dcterms:modified>
</cp:coreProperties>
</file>