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charts/chart3.xml" ContentType="application/vnd.openxmlformats-officedocument.drawingml.chart+xml"/>
  <Override PartName="/ppt/charts/chart4.xml" ContentType="application/vnd.openxmlformats-officedocument.drawingml.chart+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
  </p:notesMasterIdLst>
  <p:handoutMasterIdLst>
    <p:handoutMasterId r:id="rId4"/>
  </p:handoutMasterIdLst>
  <p:sldIdLst>
    <p:sldId id="259" r:id="rId2"/>
  </p:sldIdLst>
  <p:sldSz cx="30243463" cy="43205400"/>
  <p:notesSz cx="6858000" cy="9737725"/>
  <p:defaultTextStyle>
    <a:defPPr>
      <a:defRPr lang="en-GB"/>
    </a:defPPr>
    <a:lvl1pPr algn="l" rtl="0" eaLnBrk="0" fontAlgn="base" hangingPunct="0">
      <a:spcBef>
        <a:spcPct val="0"/>
      </a:spcBef>
      <a:spcAft>
        <a:spcPct val="0"/>
      </a:spcAft>
      <a:defRPr sz="23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3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3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3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300" kern="1200">
        <a:solidFill>
          <a:schemeClr val="tx1"/>
        </a:solidFill>
        <a:latin typeface="Times New Roman" pitchFamily="18" charset="0"/>
        <a:ea typeface="+mn-ea"/>
        <a:cs typeface="+mn-cs"/>
      </a:defRPr>
    </a:lvl5pPr>
    <a:lvl6pPr marL="2286000" algn="l" defTabSz="914400" rtl="0" eaLnBrk="1" latinLnBrk="0" hangingPunct="1">
      <a:defRPr sz="2300" kern="1200">
        <a:solidFill>
          <a:schemeClr val="tx1"/>
        </a:solidFill>
        <a:latin typeface="Times New Roman" pitchFamily="18" charset="0"/>
        <a:ea typeface="+mn-ea"/>
        <a:cs typeface="+mn-cs"/>
      </a:defRPr>
    </a:lvl6pPr>
    <a:lvl7pPr marL="2743200" algn="l" defTabSz="914400" rtl="0" eaLnBrk="1" latinLnBrk="0" hangingPunct="1">
      <a:defRPr sz="2300" kern="1200">
        <a:solidFill>
          <a:schemeClr val="tx1"/>
        </a:solidFill>
        <a:latin typeface="Times New Roman" pitchFamily="18" charset="0"/>
        <a:ea typeface="+mn-ea"/>
        <a:cs typeface="+mn-cs"/>
      </a:defRPr>
    </a:lvl7pPr>
    <a:lvl8pPr marL="3200400" algn="l" defTabSz="914400" rtl="0" eaLnBrk="1" latinLnBrk="0" hangingPunct="1">
      <a:defRPr sz="2300" kern="1200">
        <a:solidFill>
          <a:schemeClr val="tx1"/>
        </a:solidFill>
        <a:latin typeface="Times New Roman" pitchFamily="18" charset="0"/>
        <a:ea typeface="+mn-ea"/>
        <a:cs typeface="+mn-cs"/>
      </a:defRPr>
    </a:lvl8pPr>
    <a:lvl9pPr marL="3657600" algn="l" defTabSz="914400" rtl="0" eaLnBrk="1" latinLnBrk="0" hangingPunct="1">
      <a:defRPr sz="23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FFFF"/>
    <a:srgbClr val="669900"/>
    <a:srgbClr val="EAEAEA"/>
    <a:srgbClr val="CCCCFF"/>
    <a:srgbClr val="CCFFCC"/>
    <a:srgbClr val="FFCCFF"/>
    <a:srgbClr val="FFFFCC"/>
    <a:srgbClr val="CCFF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2720" autoAdjust="0"/>
    <p:restoredTop sz="99329" autoAdjust="0"/>
  </p:normalViewPr>
  <p:slideViewPr>
    <p:cSldViewPr snapToGrid="0">
      <p:cViewPr>
        <p:scale>
          <a:sx n="30" d="100"/>
          <a:sy n="30" d="100"/>
        </p:scale>
        <p:origin x="222" y="3996"/>
      </p:cViewPr>
      <p:guideLst>
        <p:guide orient="horz" pos="13608"/>
        <p:guide pos="952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25" d="100"/>
        <a:sy n="25"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1" Type="http://schemas.openxmlformats.org/officeDocument/2006/relationships/oleObject" Target="file:///K:\Documents\Man'el\Articles%20e%20Est&#225;gios\Protocole%20ACP-PTZ-NOR\NOR-ACP\Abstract%20physpharbenelux\Gr&#225;ficos%20para%20poster.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K:\Documents\Man'el\Articles%20e%20Est&#225;gios\Protocole%20ACP-PTZ-NOR\NOR-ACP\Abstract%20physpharbenelux\Gr&#225;ficos%20para%20poster.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K:\Documents\Man'el\Articles%20e%20Est&#225;gios\Protocole%20ACP-PTZ-NOR\NOR-ACP\Abstract%20physpharbenelux\Gr&#225;ficos%20para%20poster.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K:\Documents\Man'el\Articles%20e%20Est&#225;gios\Protocole%20ACP-PTZ-NOR\NOR-ACP\Abstract%20physpharbenelux\Gr&#225;ficos%20para%20poster.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lang val="pt-PT"/>
  <c:chart>
    <c:autoTitleDeleted val="1"/>
    <c:plotArea>
      <c:layout/>
      <c:lineChart>
        <c:grouping val="standard"/>
        <c:ser>
          <c:idx val="0"/>
          <c:order val="0"/>
          <c:tx>
            <c:strRef>
              <c:f>PAS!$D$3</c:f>
              <c:strCache>
                <c:ptCount val="1"/>
                <c:pt idx="0">
                  <c:v>SAP</c:v>
                </c:pt>
              </c:strCache>
            </c:strRef>
          </c:tx>
          <c:spPr>
            <a:ln w="38100">
              <a:solidFill>
                <a:srgbClr val="C00000"/>
              </a:solidFill>
            </a:ln>
          </c:spPr>
          <c:marker>
            <c:symbol val="circle"/>
            <c:size val="7"/>
            <c:spPr>
              <a:solidFill>
                <a:srgbClr val="C00000"/>
              </a:solidFill>
              <a:ln>
                <a:solidFill>
                  <a:srgbClr val="C00000"/>
                </a:solidFill>
              </a:ln>
            </c:spPr>
          </c:marker>
          <c:errBars>
            <c:errDir val="y"/>
            <c:errBarType val="plus"/>
            <c:errValType val="cust"/>
            <c:plus>
              <c:numRef>
                <c:f>PAS!$E$4:$Z$4</c:f>
                <c:numCache>
                  <c:formatCode>General</c:formatCode>
                  <c:ptCount val="22"/>
                  <c:pt idx="0">
                    <c:v>0</c:v>
                  </c:pt>
                  <c:pt idx="3">
                    <c:v>6.751150144661551E-2</c:v>
                  </c:pt>
                  <c:pt idx="6">
                    <c:v>9.1128225791147155E-2</c:v>
                  </c:pt>
                  <c:pt idx="9">
                    <c:v>8.7917091699742253E-2</c:v>
                  </c:pt>
                  <c:pt idx="10">
                    <c:v>0.26568520223982833</c:v>
                  </c:pt>
                  <c:pt idx="11">
                    <c:v>0.21453093132525144</c:v>
                  </c:pt>
                  <c:pt idx="12">
                    <c:v>0.22611109126339168</c:v>
                  </c:pt>
                  <c:pt idx="13">
                    <c:v>0.160413864477045</c:v>
                  </c:pt>
                  <c:pt idx="15">
                    <c:v>9.1681790100297547E-2</c:v>
                  </c:pt>
                  <c:pt idx="18">
                    <c:v>9.4678022176173937E-2</c:v>
                  </c:pt>
                  <c:pt idx="21">
                    <c:v>6.8655183143740403E-2</c:v>
                  </c:pt>
                </c:numCache>
              </c:numRef>
            </c:plus>
            <c:minus>
              <c:numLit>
                <c:formatCode>General</c:formatCode>
                <c:ptCount val="1"/>
                <c:pt idx="0">
                  <c:v>1</c:v>
                </c:pt>
              </c:numLit>
            </c:minus>
            <c:spPr>
              <a:ln>
                <a:solidFill>
                  <a:srgbClr val="C00000"/>
                </a:solidFill>
              </a:ln>
            </c:spPr>
          </c:errBars>
          <c:cat>
            <c:strRef>
              <c:f>PAS!$E$2:$Z$2</c:f>
              <c:strCache>
                <c:ptCount val="22"/>
                <c:pt idx="0">
                  <c:v>T0</c:v>
                </c:pt>
                <c:pt idx="3">
                  <c:v>T15</c:v>
                </c:pt>
                <c:pt idx="6">
                  <c:v>T30</c:v>
                </c:pt>
                <c:pt idx="9">
                  <c:v>T45</c:v>
                </c:pt>
                <c:pt idx="10">
                  <c:v>T50</c:v>
                </c:pt>
                <c:pt idx="11">
                  <c:v>T55</c:v>
                </c:pt>
                <c:pt idx="12">
                  <c:v>T60</c:v>
                </c:pt>
                <c:pt idx="13">
                  <c:v>T65</c:v>
                </c:pt>
                <c:pt idx="15">
                  <c:v>T75</c:v>
                </c:pt>
                <c:pt idx="18">
                  <c:v>T90</c:v>
                </c:pt>
                <c:pt idx="21">
                  <c:v>T105</c:v>
                </c:pt>
              </c:strCache>
            </c:strRef>
          </c:cat>
          <c:val>
            <c:numRef>
              <c:f>PAS!$E$3:$Z$3</c:f>
              <c:numCache>
                <c:formatCode>General</c:formatCode>
                <c:ptCount val="22"/>
                <c:pt idx="0" formatCode="0%">
                  <c:v>1</c:v>
                </c:pt>
                <c:pt idx="3" formatCode="0%">
                  <c:v>0.79</c:v>
                </c:pt>
                <c:pt idx="6" formatCode="0%">
                  <c:v>0.67000000000000171</c:v>
                </c:pt>
                <c:pt idx="9" formatCode="0%">
                  <c:v>0.64000000000000135</c:v>
                </c:pt>
                <c:pt idx="10" formatCode="0%">
                  <c:v>1.24</c:v>
                </c:pt>
                <c:pt idx="11" formatCode="0%">
                  <c:v>1.27</c:v>
                </c:pt>
                <c:pt idx="12" formatCode="0%">
                  <c:v>1.31</c:v>
                </c:pt>
                <c:pt idx="13" formatCode="0%">
                  <c:v>0.8</c:v>
                </c:pt>
                <c:pt idx="15" formatCode="0%">
                  <c:v>0.66000000000000159</c:v>
                </c:pt>
                <c:pt idx="18" formatCode="0%">
                  <c:v>0.68000000000000105</c:v>
                </c:pt>
                <c:pt idx="21" formatCode="0%">
                  <c:v>0.72000000000000064</c:v>
                </c:pt>
              </c:numCache>
            </c:numRef>
          </c:val>
        </c:ser>
        <c:marker val="1"/>
        <c:axId val="51860608"/>
        <c:axId val="51862144"/>
      </c:lineChart>
      <c:catAx>
        <c:axId val="51860608"/>
        <c:scaling>
          <c:orientation val="minMax"/>
        </c:scaling>
        <c:axPos val="b"/>
        <c:tickLblPos val="nextTo"/>
        <c:txPr>
          <a:bodyPr/>
          <a:lstStyle/>
          <a:p>
            <a:pPr>
              <a:defRPr sz="2400"/>
            </a:pPr>
            <a:endParaRPr lang="pt-PT"/>
          </a:p>
        </c:txPr>
        <c:crossAx val="51862144"/>
        <c:crosses val="autoZero"/>
        <c:auto val="1"/>
        <c:lblAlgn val="ctr"/>
        <c:lblOffset val="100"/>
      </c:catAx>
      <c:valAx>
        <c:axId val="51862144"/>
        <c:scaling>
          <c:orientation val="minMax"/>
        </c:scaling>
        <c:axPos val="l"/>
        <c:majorGridlines>
          <c:spPr>
            <a:ln>
              <a:solidFill>
                <a:srgbClr val="4F81BD">
                  <a:alpha val="0"/>
                </a:srgbClr>
              </a:solidFill>
            </a:ln>
          </c:spPr>
        </c:majorGridlines>
        <c:numFmt formatCode="0%" sourceLinked="1"/>
        <c:tickLblPos val="nextTo"/>
        <c:txPr>
          <a:bodyPr/>
          <a:lstStyle/>
          <a:p>
            <a:pPr>
              <a:defRPr sz="2400"/>
            </a:pPr>
            <a:endParaRPr lang="pt-PT"/>
          </a:p>
        </c:txPr>
        <c:crossAx val="51860608"/>
        <c:crosses val="autoZero"/>
        <c:crossBetween val="midCat"/>
      </c:valAx>
    </c:plotArea>
    <c:legend>
      <c:legendPos val="r"/>
      <c:layout/>
      <c:txPr>
        <a:bodyPr/>
        <a:lstStyle/>
        <a:p>
          <a:pPr>
            <a:defRPr sz="2400"/>
          </a:pPr>
          <a:endParaRPr lang="pt-PT"/>
        </a:p>
      </c:txPr>
    </c:legend>
    <c:dispBlanksAs val="span"/>
  </c:chart>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pt-PT"/>
  <c:chart>
    <c:plotArea>
      <c:layout/>
      <c:lineChart>
        <c:grouping val="standard"/>
        <c:ser>
          <c:idx val="0"/>
          <c:order val="0"/>
          <c:tx>
            <c:strRef>
              <c:f>'DIAM, CIRC, SURF'!$D$3</c:f>
              <c:strCache>
                <c:ptCount val="1"/>
                <c:pt idx="0">
                  <c:v>DIAM</c:v>
                </c:pt>
              </c:strCache>
            </c:strRef>
          </c:tx>
          <c:spPr>
            <a:ln w="38100">
              <a:solidFill>
                <a:srgbClr val="002060"/>
              </a:solidFill>
            </a:ln>
          </c:spPr>
          <c:marker>
            <c:symbol val="circle"/>
            <c:size val="7"/>
            <c:spPr>
              <a:solidFill>
                <a:srgbClr val="002060"/>
              </a:solidFill>
              <a:ln>
                <a:solidFill>
                  <a:srgbClr val="002060"/>
                </a:solidFill>
              </a:ln>
            </c:spPr>
          </c:marker>
          <c:errBars>
            <c:errDir val="y"/>
            <c:errBarType val="plus"/>
            <c:errValType val="cust"/>
            <c:plus>
              <c:numRef>
                <c:f>'DIAM, CIRC, SURF'!$E$4:$J$4</c:f>
                <c:numCache>
                  <c:formatCode>General</c:formatCode>
                  <c:ptCount val="6"/>
                  <c:pt idx="0">
                    <c:v>0</c:v>
                  </c:pt>
                  <c:pt idx="1">
                    <c:v>0.14000000000000001</c:v>
                  </c:pt>
                  <c:pt idx="2">
                    <c:v>0.14000000000000001</c:v>
                  </c:pt>
                  <c:pt idx="3">
                    <c:v>9.0000000000000066E-2</c:v>
                  </c:pt>
                  <c:pt idx="4">
                    <c:v>0.24000000000000021</c:v>
                  </c:pt>
                  <c:pt idx="5">
                    <c:v>9.0000000000000066E-2</c:v>
                  </c:pt>
                </c:numCache>
              </c:numRef>
            </c:plus>
            <c:minus>
              <c:numLit>
                <c:formatCode>General</c:formatCode>
                <c:ptCount val="1"/>
                <c:pt idx="0">
                  <c:v>1</c:v>
                </c:pt>
              </c:numLit>
            </c:minus>
            <c:spPr>
              <a:ln>
                <a:solidFill>
                  <a:srgbClr val="002060"/>
                </a:solidFill>
              </a:ln>
            </c:spPr>
          </c:errBars>
          <c:cat>
            <c:strRef>
              <c:f>'DIAM, CIRC, SURF'!$E$2:$J$2</c:f>
              <c:strCache>
                <c:ptCount val="6"/>
                <c:pt idx="0">
                  <c:v>T0</c:v>
                </c:pt>
                <c:pt idx="1">
                  <c:v>T45</c:v>
                </c:pt>
                <c:pt idx="2">
                  <c:v>T50</c:v>
                </c:pt>
                <c:pt idx="3">
                  <c:v>T60</c:v>
                </c:pt>
                <c:pt idx="4">
                  <c:v>T65</c:v>
                </c:pt>
                <c:pt idx="5">
                  <c:v>T90</c:v>
                </c:pt>
              </c:strCache>
            </c:strRef>
          </c:cat>
          <c:val>
            <c:numRef>
              <c:f>'DIAM, CIRC, SURF'!$E$3:$J$3</c:f>
              <c:numCache>
                <c:formatCode>0%</c:formatCode>
                <c:ptCount val="6"/>
                <c:pt idx="0">
                  <c:v>1</c:v>
                </c:pt>
                <c:pt idx="1">
                  <c:v>1.31</c:v>
                </c:pt>
                <c:pt idx="2">
                  <c:v>1.1100000000000001</c:v>
                </c:pt>
                <c:pt idx="3">
                  <c:v>1.0900000000000001</c:v>
                </c:pt>
                <c:pt idx="4">
                  <c:v>1.24</c:v>
                </c:pt>
                <c:pt idx="5">
                  <c:v>1.31</c:v>
                </c:pt>
              </c:numCache>
            </c:numRef>
          </c:val>
        </c:ser>
        <c:ser>
          <c:idx val="1"/>
          <c:order val="1"/>
          <c:tx>
            <c:v>CIRC</c:v>
          </c:tx>
          <c:spPr>
            <a:ln w="38100">
              <a:solidFill>
                <a:srgbClr val="C00000"/>
              </a:solidFill>
            </a:ln>
          </c:spPr>
          <c:marker>
            <c:symbol val="circle"/>
            <c:size val="7"/>
            <c:spPr>
              <a:solidFill>
                <a:srgbClr val="C00000"/>
              </a:solidFill>
              <a:ln>
                <a:solidFill>
                  <a:srgbClr val="C00000"/>
                </a:solidFill>
              </a:ln>
            </c:spPr>
          </c:marker>
          <c:errBars>
            <c:errDir val="y"/>
            <c:errBarType val="plus"/>
            <c:errValType val="cust"/>
            <c:plus>
              <c:numRef>
                <c:f>'DIAM, CIRC, SURF'!$E$9:$J$9</c:f>
                <c:numCache>
                  <c:formatCode>General</c:formatCode>
                  <c:ptCount val="6"/>
                  <c:pt idx="0">
                    <c:v>0</c:v>
                  </c:pt>
                  <c:pt idx="1">
                    <c:v>7.0000000000000034E-2</c:v>
                  </c:pt>
                  <c:pt idx="2">
                    <c:v>0.11000000000000006</c:v>
                  </c:pt>
                  <c:pt idx="3">
                    <c:v>5.0000000000000093E-2</c:v>
                  </c:pt>
                  <c:pt idx="4">
                    <c:v>0.13</c:v>
                  </c:pt>
                  <c:pt idx="5">
                    <c:v>9.0000000000000066E-2</c:v>
                  </c:pt>
                </c:numCache>
              </c:numRef>
            </c:plus>
            <c:minus>
              <c:numLit>
                <c:formatCode>General</c:formatCode>
                <c:ptCount val="1"/>
                <c:pt idx="0">
                  <c:v>1</c:v>
                </c:pt>
              </c:numLit>
            </c:minus>
            <c:spPr>
              <a:ln>
                <a:solidFill>
                  <a:srgbClr val="C00000"/>
                </a:solidFill>
              </a:ln>
            </c:spPr>
          </c:errBars>
          <c:val>
            <c:numRef>
              <c:f>'DIAM, CIRC, SURF'!$E$8:$J$8</c:f>
              <c:numCache>
                <c:formatCode>0%</c:formatCode>
                <c:ptCount val="6"/>
                <c:pt idx="0">
                  <c:v>1</c:v>
                </c:pt>
                <c:pt idx="1">
                  <c:v>1.21</c:v>
                </c:pt>
                <c:pt idx="2">
                  <c:v>1.06</c:v>
                </c:pt>
                <c:pt idx="3">
                  <c:v>1.02</c:v>
                </c:pt>
                <c:pt idx="4">
                  <c:v>1.07</c:v>
                </c:pt>
                <c:pt idx="5">
                  <c:v>1.1200000000000001</c:v>
                </c:pt>
              </c:numCache>
            </c:numRef>
          </c:val>
        </c:ser>
        <c:ser>
          <c:idx val="2"/>
          <c:order val="2"/>
          <c:tx>
            <c:v>SURF</c:v>
          </c:tx>
          <c:spPr>
            <a:ln w="38100">
              <a:solidFill>
                <a:schemeClr val="accent5">
                  <a:lumMod val="50000"/>
                </a:schemeClr>
              </a:solidFill>
            </a:ln>
          </c:spPr>
          <c:marker>
            <c:symbol val="circle"/>
            <c:size val="7"/>
            <c:spPr>
              <a:solidFill>
                <a:schemeClr val="accent1"/>
              </a:solidFill>
              <a:ln>
                <a:solidFill>
                  <a:schemeClr val="accent1"/>
                </a:solidFill>
              </a:ln>
            </c:spPr>
          </c:marker>
          <c:errBars>
            <c:errDir val="y"/>
            <c:errBarType val="plus"/>
            <c:errValType val="cust"/>
            <c:plus>
              <c:numRef>
                <c:f>'DIAM, CIRC, SURF'!$E$14:$J$14</c:f>
                <c:numCache>
                  <c:formatCode>General</c:formatCode>
                  <c:ptCount val="6"/>
                  <c:pt idx="0">
                    <c:v>0</c:v>
                  </c:pt>
                  <c:pt idx="1">
                    <c:v>0.37000000000000038</c:v>
                  </c:pt>
                  <c:pt idx="2">
                    <c:v>0.33000000000000157</c:v>
                  </c:pt>
                  <c:pt idx="3">
                    <c:v>0.2</c:v>
                  </c:pt>
                  <c:pt idx="4">
                    <c:v>0.33000000000000157</c:v>
                  </c:pt>
                  <c:pt idx="5">
                    <c:v>0.28000000000000008</c:v>
                  </c:pt>
                </c:numCache>
              </c:numRef>
            </c:plus>
            <c:minus>
              <c:numLit>
                <c:formatCode>General</c:formatCode>
                <c:ptCount val="1"/>
                <c:pt idx="0">
                  <c:v>1</c:v>
                </c:pt>
              </c:numLit>
            </c:minus>
            <c:spPr>
              <a:ln>
                <a:solidFill>
                  <a:schemeClr val="accent5">
                    <a:lumMod val="50000"/>
                  </a:schemeClr>
                </a:solidFill>
              </a:ln>
            </c:spPr>
          </c:errBars>
          <c:val>
            <c:numRef>
              <c:f>'DIAM, CIRC, SURF'!$E$13:$J$13</c:f>
              <c:numCache>
                <c:formatCode>0%</c:formatCode>
                <c:ptCount val="6"/>
                <c:pt idx="0">
                  <c:v>1</c:v>
                </c:pt>
                <c:pt idx="1">
                  <c:v>1.5</c:v>
                </c:pt>
                <c:pt idx="2">
                  <c:v>1.1399999999999946</c:v>
                </c:pt>
                <c:pt idx="3">
                  <c:v>1.1100000000000001</c:v>
                </c:pt>
                <c:pt idx="4">
                  <c:v>1.27</c:v>
                </c:pt>
                <c:pt idx="5">
                  <c:v>1.28</c:v>
                </c:pt>
              </c:numCache>
            </c:numRef>
          </c:val>
        </c:ser>
        <c:marker val="1"/>
        <c:axId val="54961664"/>
        <c:axId val="54963200"/>
      </c:lineChart>
      <c:catAx>
        <c:axId val="54961664"/>
        <c:scaling>
          <c:orientation val="minMax"/>
        </c:scaling>
        <c:axPos val="b"/>
        <c:tickLblPos val="nextTo"/>
        <c:txPr>
          <a:bodyPr/>
          <a:lstStyle/>
          <a:p>
            <a:pPr>
              <a:defRPr sz="2400"/>
            </a:pPr>
            <a:endParaRPr lang="pt-PT"/>
          </a:p>
        </c:txPr>
        <c:crossAx val="54963200"/>
        <c:crosses val="autoZero"/>
        <c:auto val="1"/>
        <c:lblAlgn val="ctr"/>
        <c:lblOffset val="100"/>
      </c:catAx>
      <c:valAx>
        <c:axId val="54963200"/>
        <c:scaling>
          <c:orientation val="minMax"/>
          <c:max val="2.1"/>
          <c:min val="0.9"/>
        </c:scaling>
        <c:axPos val="l"/>
        <c:majorGridlines>
          <c:spPr>
            <a:ln>
              <a:solidFill>
                <a:srgbClr val="4F81BD">
                  <a:alpha val="0"/>
                </a:srgbClr>
              </a:solidFill>
            </a:ln>
          </c:spPr>
        </c:majorGridlines>
        <c:numFmt formatCode="0%" sourceLinked="1"/>
        <c:tickLblPos val="nextTo"/>
        <c:txPr>
          <a:bodyPr/>
          <a:lstStyle/>
          <a:p>
            <a:pPr>
              <a:defRPr sz="2400"/>
            </a:pPr>
            <a:endParaRPr lang="pt-PT"/>
          </a:p>
        </c:txPr>
        <c:crossAx val="54961664"/>
        <c:crosses val="autoZero"/>
        <c:crossBetween val="midCat"/>
      </c:valAx>
    </c:plotArea>
    <c:legend>
      <c:legendPos val="r"/>
      <c:layout/>
      <c:txPr>
        <a:bodyPr/>
        <a:lstStyle/>
        <a:p>
          <a:pPr>
            <a:defRPr sz="2400"/>
          </a:pPr>
          <a:endParaRPr lang="pt-PT"/>
        </a:p>
      </c:txPr>
    </c:legend>
    <c:plotVisOnly val="1"/>
  </c:chart>
  <c:externalData r:id="rId1"/>
</c:chartSpace>
</file>

<file path=ppt/charts/chart3.xml><?xml version="1.0" encoding="utf-8"?>
<c:chartSpace xmlns:c="http://schemas.openxmlformats.org/drawingml/2006/chart" xmlns:a="http://schemas.openxmlformats.org/drawingml/2006/main" xmlns:r="http://schemas.openxmlformats.org/officeDocument/2006/relationships">
  <c:lang val="pt-PT"/>
  <c:chart>
    <c:plotArea>
      <c:layout>
        <c:manualLayout>
          <c:layoutTarget val="inner"/>
          <c:xMode val="edge"/>
          <c:yMode val="edge"/>
          <c:x val="8.7575817938433706E-2"/>
          <c:y val="3.5400151252279952E-2"/>
          <c:w val="0.7933799891758363"/>
          <c:h val="0.8530334979314026"/>
        </c:manualLayout>
      </c:layout>
      <c:lineChart>
        <c:grouping val="standard"/>
        <c:ser>
          <c:idx val="0"/>
          <c:order val="0"/>
          <c:tx>
            <c:strRef>
              <c:f>'VMS, VMD'!$D$3</c:f>
              <c:strCache>
                <c:ptCount val="1"/>
                <c:pt idx="0">
                  <c:v>PSV</c:v>
                </c:pt>
              </c:strCache>
            </c:strRef>
          </c:tx>
          <c:spPr>
            <a:ln w="38100">
              <a:solidFill>
                <a:srgbClr val="C00000"/>
              </a:solidFill>
            </a:ln>
          </c:spPr>
          <c:marker>
            <c:symbol val="circle"/>
            <c:size val="7"/>
            <c:spPr>
              <a:solidFill>
                <a:srgbClr val="C00000"/>
              </a:solidFill>
              <a:ln>
                <a:solidFill>
                  <a:srgbClr val="C00000"/>
                </a:solidFill>
              </a:ln>
            </c:spPr>
          </c:marker>
          <c:errBars>
            <c:errDir val="y"/>
            <c:errBarType val="plus"/>
            <c:errValType val="cust"/>
            <c:plus>
              <c:numRef>
                <c:f>'VMS, VMD'!$E$4:$J$4</c:f>
                <c:numCache>
                  <c:formatCode>General</c:formatCode>
                  <c:ptCount val="6"/>
                  <c:pt idx="0">
                    <c:v>0</c:v>
                  </c:pt>
                  <c:pt idx="1">
                    <c:v>0.45</c:v>
                  </c:pt>
                  <c:pt idx="2">
                    <c:v>0.83000000000000063</c:v>
                  </c:pt>
                  <c:pt idx="3">
                    <c:v>0.60000000000000064</c:v>
                  </c:pt>
                  <c:pt idx="4">
                    <c:v>0.44</c:v>
                  </c:pt>
                  <c:pt idx="5">
                    <c:v>0.58000000000000007</c:v>
                  </c:pt>
                </c:numCache>
              </c:numRef>
            </c:plus>
            <c:minus>
              <c:numLit>
                <c:formatCode>General</c:formatCode>
                <c:ptCount val="1"/>
                <c:pt idx="0">
                  <c:v>1</c:v>
                </c:pt>
              </c:numLit>
            </c:minus>
            <c:spPr>
              <a:ln>
                <a:solidFill>
                  <a:srgbClr val="C00000"/>
                </a:solidFill>
              </a:ln>
            </c:spPr>
          </c:errBars>
          <c:cat>
            <c:strRef>
              <c:f>'VMS, VMD'!$E$2:$J$2</c:f>
              <c:strCache>
                <c:ptCount val="6"/>
                <c:pt idx="0">
                  <c:v>T0</c:v>
                </c:pt>
                <c:pt idx="1">
                  <c:v>T45</c:v>
                </c:pt>
                <c:pt idx="2">
                  <c:v>T50</c:v>
                </c:pt>
                <c:pt idx="3">
                  <c:v>T60</c:v>
                </c:pt>
                <c:pt idx="4">
                  <c:v>T65</c:v>
                </c:pt>
                <c:pt idx="5">
                  <c:v>T90</c:v>
                </c:pt>
              </c:strCache>
            </c:strRef>
          </c:cat>
          <c:val>
            <c:numRef>
              <c:f>'VMS, VMD'!$E$3:$J$3</c:f>
              <c:numCache>
                <c:formatCode>0%</c:formatCode>
                <c:ptCount val="6"/>
                <c:pt idx="0">
                  <c:v>1</c:v>
                </c:pt>
                <c:pt idx="1">
                  <c:v>1.45</c:v>
                </c:pt>
                <c:pt idx="2">
                  <c:v>1.58</c:v>
                </c:pt>
                <c:pt idx="3">
                  <c:v>1.53</c:v>
                </c:pt>
                <c:pt idx="4">
                  <c:v>1.6300000000000001</c:v>
                </c:pt>
                <c:pt idx="5">
                  <c:v>1.7</c:v>
                </c:pt>
              </c:numCache>
            </c:numRef>
          </c:val>
        </c:ser>
        <c:ser>
          <c:idx val="1"/>
          <c:order val="1"/>
          <c:tx>
            <c:v>EDV</c:v>
          </c:tx>
          <c:spPr>
            <a:ln w="38100">
              <a:solidFill>
                <a:schemeClr val="accent5">
                  <a:lumMod val="50000"/>
                </a:schemeClr>
              </a:solidFill>
            </a:ln>
          </c:spPr>
          <c:marker>
            <c:symbol val="circle"/>
            <c:size val="7"/>
            <c:spPr>
              <a:solidFill>
                <a:schemeClr val="accent5">
                  <a:lumMod val="50000"/>
                </a:schemeClr>
              </a:solidFill>
              <a:ln>
                <a:solidFill>
                  <a:srgbClr val="AAE2CA">
                    <a:lumMod val="50000"/>
                  </a:srgbClr>
                </a:solidFill>
              </a:ln>
            </c:spPr>
          </c:marker>
          <c:errBars>
            <c:errDir val="y"/>
            <c:errBarType val="plus"/>
            <c:errValType val="cust"/>
            <c:plus>
              <c:numRef>
                <c:f>'VMS, VMD'!$E$9:$J$9</c:f>
                <c:numCache>
                  <c:formatCode>General</c:formatCode>
                  <c:ptCount val="6"/>
                  <c:pt idx="0">
                    <c:v>0</c:v>
                  </c:pt>
                  <c:pt idx="1">
                    <c:v>2.52</c:v>
                  </c:pt>
                  <c:pt idx="2">
                    <c:v>3.56</c:v>
                  </c:pt>
                  <c:pt idx="3">
                    <c:v>2.62</c:v>
                  </c:pt>
                  <c:pt idx="4">
                    <c:v>2.62</c:v>
                  </c:pt>
                  <c:pt idx="5">
                    <c:v>3.72</c:v>
                  </c:pt>
                </c:numCache>
              </c:numRef>
            </c:plus>
            <c:minus>
              <c:numLit>
                <c:formatCode>General</c:formatCode>
                <c:ptCount val="1"/>
                <c:pt idx="0">
                  <c:v>1</c:v>
                </c:pt>
              </c:numLit>
            </c:minus>
            <c:spPr>
              <a:ln>
                <a:solidFill>
                  <a:schemeClr val="accent5">
                    <a:lumMod val="50000"/>
                  </a:schemeClr>
                </a:solidFill>
              </a:ln>
            </c:spPr>
          </c:errBars>
          <c:val>
            <c:numRef>
              <c:f>'VMS, VMD'!$E$8:$J$8</c:f>
              <c:numCache>
                <c:formatCode>0%</c:formatCode>
                <c:ptCount val="6"/>
                <c:pt idx="0">
                  <c:v>1</c:v>
                </c:pt>
                <c:pt idx="1">
                  <c:v>4.55</c:v>
                </c:pt>
                <c:pt idx="2">
                  <c:v>2.74</c:v>
                </c:pt>
                <c:pt idx="3">
                  <c:v>2.34</c:v>
                </c:pt>
                <c:pt idx="4">
                  <c:v>4.03</c:v>
                </c:pt>
                <c:pt idx="5">
                  <c:v>5.23</c:v>
                </c:pt>
              </c:numCache>
            </c:numRef>
          </c:val>
        </c:ser>
        <c:marker val="1"/>
        <c:axId val="55237248"/>
        <c:axId val="55247232"/>
      </c:lineChart>
      <c:catAx>
        <c:axId val="55237248"/>
        <c:scaling>
          <c:orientation val="minMax"/>
        </c:scaling>
        <c:axPos val="b"/>
        <c:tickLblPos val="nextTo"/>
        <c:txPr>
          <a:bodyPr/>
          <a:lstStyle/>
          <a:p>
            <a:pPr>
              <a:defRPr sz="2400"/>
            </a:pPr>
            <a:endParaRPr lang="pt-PT"/>
          </a:p>
        </c:txPr>
        <c:crossAx val="55247232"/>
        <c:crosses val="autoZero"/>
        <c:auto val="1"/>
        <c:lblAlgn val="ctr"/>
        <c:lblOffset val="100"/>
      </c:catAx>
      <c:valAx>
        <c:axId val="55247232"/>
        <c:scaling>
          <c:orientation val="minMax"/>
          <c:max val="9"/>
          <c:min val="0"/>
        </c:scaling>
        <c:axPos val="l"/>
        <c:majorGridlines>
          <c:spPr>
            <a:ln>
              <a:solidFill>
                <a:srgbClr val="4F81BD">
                  <a:alpha val="0"/>
                </a:srgbClr>
              </a:solidFill>
            </a:ln>
          </c:spPr>
        </c:majorGridlines>
        <c:numFmt formatCode="0%" sourceLinked="1"/>
        <c:tickLblPos val="nextTo"/>
        <c:txPr>
          <a:bodyPr/>
          <a:lstStyle/>
          <a:p>
            <a:pPr>
              <a:defRPr sz="2400"/>
            </a:pPr>
            <a:endParaRPr lang="pt-PT"/>
          </a:p>
        </c:txPr>
        <c:crossAx val="55237248"/>
        <c:crosses val="autoZero"/>
        <c:crossBetween val="midCat"/>
      </c:valAx>
    </c:plotArea>
    <c:legend>
      <c:legendPos val="r"/>
      <c:layout/>
      <c:txPr>
        <a:bodyPr/>
        <a:lstStyle/>
        <a:p>
          <a:pPr>
            <a:defRPr sz="2400"/>
          </a:pPr>
          <a:endParaRPr lang="pt-PT"/>
        </a:p>
      </c:txPr>
    </c:legend>
    <c:plotVisOnly val="1"/>
  </c:chart>
  <c:externalData r:id="rId1"/>
</c:chartSpace>
</file>

<file path=ppt/charts/chart4.xml><?xml version="1.0" encoding="utf-8"?>
<c:chartSpace xmlns:c="http://schemas.openxmlformats.org/drawingml/2006/chart" xmlns:a="http://schemas.openxmlformats.org/drawingml/2006/main" xmlns:r="http://schemas.openxmlformats.org/officeDocument/2006/relationships">
  <c:lang val="pt-PT"/>
  <c:chart>
    <c:plotArea>
      <c:layout/>
      <c:lineChart>
        <c:grouping val="standard"/>
        <c:ser>
          <c:idx val="0"/>
          <c:order val="0"/>
          <c:tx>
            <c:strRef>
              <c:f>'IR, FV, VM'!$D$3</c:f>
              <c:strCache>
                <c:ptCount val="1"/>
                <c:pt idx="0">
                  <c:v>RI</c:v>
                </c:pt>
              </c:strCache>
            </c:strRef>
          </c:tx>
          <c:spPr>
            <a:ln w="38100">
              <a:solidFill>
                <a:srgbClr val="C00000"/>
              </a:solidFill>
            </a:ln>
          </c:spPr>
          <c:marker>
            <c:symbol val="circle"/>
            <c:size val="7"/>
            <c:spPr>
              <a:solidFill>
                <a:srgbClr val="C00000"/>
              </a:solidFill>
              <a:ln>
                <a:solidFill>
                  <a:srgbClr val="C00000"/>
                </a:solidFill>
              </a:ln>
            </c:spPr>
          </c:marker>
          <c:errBars>
            <c:errDir val="y"/>
            <c:errBarType val="plus"/>
            <c:errValType val="cust"/>
            <c:plus>
              <c:numRef>
                <c:f>'IR, FV, VM'!$E$4:$J$4</c:f>
                <c:numCache>
                  <c:formatCode>General</c:formatCode>
                  <c:ptCount val="6"/>
                  <c:pt idx="0">
                    <c:v>0</c:v>
                  </c:pt>
                  <c:pt idx="1">
                    <c:v>6.0000000000000032E-2</c:v>
                  </c:pt>
                  <c:pt idx="2">
                    <c:v>0.12000000000000002</c:v>
                  </c:pt>
                  <c:pt idx="3">
                    <c:v>0.12000000000000002</c:v>
                  </c:pt>
                  <c:pt idx="4">
                    <c:v>0.1</c:v>
                  </c:pt>
                  <c:pt idx="5">
                    <c:v>0.15000000000000024</c:v>
                  </c:pt>
                </c:numCache>
              </c:numRef>
            </c:plus>
            <c:minus>
              <c:numLit>
                <c:formatCode>General</c:formatCode>
                <c:ptCount val="1"/>
                <c:pt idx="0">
                  <c:v>1</c:v>
                </c:pt>
              </c:numLit>
            </c:minus>
            <c:spPr>
              <a:ln>
                <a:solidFill>
                  <a:srgbClr val="C00000"/>
                </a:solidFill>
              </a:ln>
            </c:spPr>
          </c:errBars>
          <c:cat>
            <c:strRef>
              <c:f>'IR, FV, VM'!$E$2:$J$2</c:f>
              <c:strCache>
                <c:ptCount val="6"/>
                <c:pt idx="0">
                  <c:v>T0</c:v>
                </c:pt>
                <c:pt idx="1">
                  <c:v>T45</c:v>
                </c:pt>
                <c:pt idx="2">
                  <c:v>T50</c:v>
                </c:pt>
                <c:pt idx="3">
                  <c:v>T60</c:v>
                </c:pt>
                <c:pt idx="4">
                  <c:v>T65</c:v>
                </c:pt>
                <c:pt idx="5">
                  <c:v>T90</c:v>
                </c:pt>
              </c:strCache>
            </c:strRef>
          </c:cat>
          <c:val>
            <c:numRef>
              <c:f>'IR, FV, VM'!$E$3:$J$3</c:f>
              <c:numCache>
                <c:formatCode>0%</c:formatCode>
                <c:ptCount val="6"/>
                <c:pt idx="0">
                  <c:v>1</c:v>
                </c:pt>
                <c:pt idx="1">
                  <c:v>0.72000000000000064</c:v>
                </c:pt>
                <c:pt idx="2">
                  <c:v>0.96000000000000063</c:v>
                </c:pt>
                <c:pt idx="3">
                  <c:v>0.98</c:v>
                </c:pt>
                <c:pt idx="4">
                  <c:v>0.81</c:v>
                </c:pt>
                <c:pt idx="5">
                  <c:v>0.76000000000000212</c:v>
                </c:pt>
              </c:numCache>
            </c:numRef>
          </c:val>
        </c:ser>
        <c:ser>
          <c:idx val="1"/>
          <c:order val="1"/>
          <c:tx>
            <c:v>VF</c:v>
          </c:tx>
          <c:spPr>
            <a:ln w="38100">
              <a:solidFill>
                <a:schemeClr val="accent5">
                  <a:lumMod val="50000"/>
                </a:schemeClr>
              </a:solidFill>
            </a:ln>
          </c:spPr>
          <c:marker>
            <c:symbol val="circle"/>
            <c:size val="7"/>
            <c:spPr>
              <a:solidFill>
                <a:schemeClr val="accent5">
                  <a:lumMod val="50000"/>
                </a:schemeClr>
              </a:solidFill>
              <a:ln>
                <a:solidFill>
                  <a:schemeClr val="accent5">
                    <a:lumMod val="50000"/>
                  </a:schemeClr>
                </a:solidFill>
              </a:ln>
            </c:spPr>
          </c:marker>
          <c:errBars>
            <c:errDir val="y"/>
            <c:errBarType val="plus"/>
            <c:errValType val="cust"/>
            <c:plus>
              <c:numRef>
                <c:f>'IR, FV, VM'!$E$9:$J$9</c:f>
                <c:numCache>
                  <c:formatCode>General</c:formatCode>
                  <c:ptCount val="6"/>
                  <c:pt idx="0">
                    <c:v>0</c:v>
                  </c:pt>
                  <c:pt idx="1">
                    <c:v>1.6800000000000037</c:v>
                  </c:pt>
                  <c:pt idx="2">
                    <c:v>1.37</c:v>
                  </c:pt>
                  <c:pt idx="3">
                    <c:v>0.74000000000000188</c:v>
                  </c:pt>
                  <c:pt idx="4">
                    <c:v>1.9300000000000037</c:v>
                  </c:pt>
                  <c:pt idx="5">
                    <c:v>1.75</c:v>
                  </c:pt>
                </c:numCache>
              </c:numRef>
            </c:plus>
            <c:minus>
              <c:numLit>
                <c:formatCode>General</c:formatCode>
                <c:ptCount val="1"/>
                <c:pt idx="0">
                  <c:v>1</c:v>
                </c:pt>
              </c:numLit>
            </c:minus>
            <c:spPr>
              <a:ln>
                <a:solidFill>
                  <a:schemeClr val="accent5">
                    <a:lumMod val="50000"/>
                  </a:schemeClr>
                </a:solidFill>
              </a:ln>
            </c:spPr>
          </c:errBars>
          <c:val>
            <c:numRef>
              <c:f>'IR, FV, VM'!$E$8:$J$8</c:f>
              <c:numCache>
                <c:formatCode>0%</c:formatCode>
                <c:ptCount val="6"/>
                <c:pt idx="0">
                  <c:v>1</c:v>
                </c:pt>
                <c:pt idx="1">
                  <c:v>4.07</c:v>
                </c:pt>
                <c:pt idx="2">
                  <c:v>1.8800000000000001</c:v>
                </c:pt>
                <c:pt idx="3">
                  <c:v>1.6500000000000001</c:v>
                </c:pt>
                <c:pt idx="4">
                  <c:v>4.08</c:v>
                </c:pt>
                <c:pt idx="5">
                  <c:v>3.79</c:v>
                </c:pt>
              </c:numCache>
            </c:numRef>
          </c:val>
        </c:ser>
        <c:ser>
          <c:idx val="2"/>
          <c:order val="2"/>
          <c:tx>
            <c:v>MV</c:v>
          </c:tx>
          <c:spPr>
            <a:ln w="38100">
              <a:solidFill>
                <a:srgbClr val="002060"/>
              </a:solidFill>
            </a:ln>
          </c:spPr>
          <c:marker>
            <c:symbol val="circle"/>
            <c:size val="7"/>
            <c:spPr>
              <a:solidFill>
                <a:srgbClr val="002060"/>
              </a:solidFill>
              <a:ln>
                <a:solidFill>
                  <a:srgbClr val="002060"/>
                </a:solidFill>
              </a:ln>
            </c:spPr>
          </c:marker>
          <c:errBars>
            <c:errDir val="y"/>
            <c:errBarType val="plus"/>
            <c:errValType val="cust"/>
            <c:plus>
              <c:numRef>
                <c:f>'IR, FV, VM'!$E$14:$J$14</c:f>
                <c:numCache>
                  <c:formatCode>General</c:formatCode>
                  <c:ptCount val="6"/>
                  <c:pt idx="0">
                    <c:v>0</c:v>
                  </c:pt>
                  <c:pt idx="1">
                    <c:v>1.27</c:v>
                  </c:pt>
                  <c:pt idx="2">
                    <c:v>1.58</c:v>
                  </c:pt>
                  <c:pt idx="3">
                    <c:v>0.92</c:v>
                  </c:pt>
                  <c:pt idx="4">
                    <c:v>1.6900000000000037</c:v>
                  </c:pt>
                  <c:pt idx="5">
                    <c:v>1.9800000000000042</c:v>
                  </c:pt>
                </c:numCache>
              </c:numRef>
            </c:plus>
            <c:minus>
              <c:numLit>
                <c:formatCode>General</c:formatCode>
                <c:ptCount val="1"/>
                <c:pt idx="0">
                  <c:v>1</c:v>
                </c:pt>
              </c:numLit>
            </c:minus>
            <c:spPr>
              <a:ln>
                <a:solidFill>
                  <a:srgbClr val="002060"/>
                </a:solidFill>
              </a:ln>
            </c:spPr>
          </c:errBars>
          <c:val>
            <c:numRef>
              <c:f>'IR, FV, VM'!$E$13:$J$13</c:f>
              <c:numCache>
                <c:formatCode>0%</c:formatCode>
                <c:ptCount val="6"/>
                <c:pt idx="0">
                  <c:v>1</c:v>
                </c:pt>
                <c:pt idx="1">
                  <c:v>2.84</c:v>
                </c:pt>
                <c:pt idx="2">
                  <c:v>1.81</c:v>
                </c:pt>
                <c:pt idx="3">
                  <c:v>1.59</c:v>
                </c:pt>
                <c:pt idx="4">
                  <c:v>3.4</c:v>
                </c:pt>
                <c:pt idx="5">
                  <c:v>3.21</c:v>
                </c:pt>
              </c:numCache>
            </c:numRef>
          </c:val>
        </c:ser>
        <c:marker val="1"/>
        <c:axId val="55286016"/>
        <c:axId val="55291904"/>
      </c:lineChart>
      <c:catAx>
        <c:axId val="55286016"/>
        <c:scaling>
          <c:orientation val="minMax"/>
        </c:scaling>
        <c:axPos val="b"/>
        <c:tickLblPos val="nextTo"/>
        <c:txPr>
          <a:bodyPr/>
          <a:lstStyle/>
          <a:p>
            <a:pPr>
              <a:defRPr sz="2400"/>
            </a:pPr>
            <a:endParaRPr lang="pt-PT"/>
          </a:p>
        </c:txPr>
        <c:crossAx val="55291904"/>
        <c:crosses val="autoZero"/>
        <c:auto val="1"/>
        <c:lblAlgn val="ctr"/>
        <c:lblOffset val="100"/>
      </c:catAx>
      <c:valAx>
        <c:axId val="55291904"/>
        <c:scaling>
          <c:orientation val="minMax"/>
          <c:max val="6"/>
          <c:min val="0"/>
        </c:scaling>
        <c:axPos val="l"/>
        <c:majorGridlines>
          <c:spPr>
            <a:ln>
              <a:solidFill>
                <a:srgbClr val="4F81BD">
                  <a:alpha val="0"/>
                </a:srgbClr>
              </a:solidFill>
            </a:ln>
          </c:spPr>
        </c:majorGridlines>
        <c:numFmt formatCode="0%" sourceLinked="1"/>
        <c:tickLblPos val="nextTo"/>
        <c:txPr>
          <a:bodyPr/>
          <a:lstStyle/>
          <a:p>
            <a:pPr>
              <a:defRPr sz="2400"/>
            </a:pPr>
            <a:endParaRPr lang="pt-PT"/>
          </a:p>
        </c:txPr>
        <c:crossAx val="55286016"/>
        <c:crosses val="autoZero"/>
        <c:crossBetween val="midCat"/>
      </c:valAx>
    </c:plotArea>
    <c:legend>
      <c:legendPos val="r"/>
      <c:layout/>
      <c:txPr>
        <a:bodyPr/>
        <a:lstStyle/>
        <a:p>
          <a:pPr>
            <a:defRPr sz="2400"/>
          </a:pPr>
          <a:endParaRPr lang="pt-PT"/>
        </a:p>
      </c:txPr>
    </c:legend>
    <c:plotVisOnly val="1"/>
  </c:chart>
  <c:externalData r:id="rId1"/>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71800" cy="4873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US"/>
          </a:p>
        </p:txBody>
      </p:sp>
      <p:sp>
        <p:nvSpPr>
          <p:cNvPr id="8195" name="Rectangle 3"/>
          <p:cNvSpPr>
            <a:spLocks noGrp="1" noChangeArrowheads="1"/>
          </p:cNvSpPr>
          <p:nvPr>
            <p:ph type="dt" sz="quarter" idx="1"/>
          </p:nvPr>
        </p:nvSpPr>
        <p:spPr bwMode="auto">
          <a:xfrm>
            <a:off x="3886200" y="0"/>
            <a:ext cx="2971800" cy="4873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p>
        </p:txBody>
      </p:sp>
      <p:sp>
        <p:nvSpPr>
          <p:cNvPr id="8196" name="Rectangle 4"/>
          <p:cNvSpPr>
            <a:spLocks noGrp="1" noChangeArrowheads="1"/>
          </p:cNvSpPr>
          <p:nvPr>
            <p:ph type="ftr" sz="quarter" idx="2"/>
          </p:nvPr>
        </p:nvSpPr>
        <p:spPr bwMode="auto">
          <a:xfrm>
            <a:off x="0" y="9250363"/>
            <a:ext cx="2971800" cy="48736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US"/>
          </a:p>
        </p:txBody>
      </p:sp>
      <p:sp>
        <p:nvSpPr>
          <p:cNvPr id="8197" name="Rectangle 5"/>
          <p:cNvSpPr>
            <a:spLocks noGrp="1" noChangeArrowheads="1"/>
          </p:cNvSpPr>
          <p:nvPr>
            <p:ph type="sldNum" sz="quarter" idx="3"/>
          </p:nvPr>
        </p:nvSpPr>
        <p:spPr bwMode="auto">
          <a:xfrm>
            <a:off x="3886200" y="9250363"/>
            <a:ext cx="2971800" cy="48736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DE3BEBC1-A396-41DA-BE0B-897D72637767}" type="slidenum">
              <a:rPr lang="en-US"/>
              <a:pPr>
                <a:defRPr/>
              </a:pPr>
              <a:t>‹nº›</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notesStyle>
    <a:lvl1pPr algn="l" defTabSz="762000"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defTabSz="762000"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defTabSz="762000"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defTabSz="762000"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defTabSz="762000"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a:xfrm>
            <a:off x="2152650" y="730250"/>
            <a:ext cx="2552700" cy="3651250"/>
          </a:xfrm>
          <a:prstGeom prst="rect">
            <a:avLst/>
          </a:prstGeom>
          <a:noFill/>
          <a:ln w="12700">
            <a:solidFill>
              <a:prstClr val="black"/>
            </a:solidFill>
          </a:ln>
        </p:spPr>
      </p:sp>
      <p:sp>
        <p:nvSpPr>
          <p:cNvPr id="3" name="Marcador de Posição de Notas 2"/>
          <p:cNvSpPr>
            <a:spLocks noGrp="1"/>
          </p:cNvSpPr>
          <p:nvPr>
            <p:ph type="body" idx="1"/>
          </p:nvPr>
        </p:nvSpPr>
        <p:spPr>
          <a:xfrm>
            <a:off x="685800" y="4625975"/>
            <a:ext cx="5486400" cy="4381500"/>
          </a:xfrm>
          <a:prstGeom prst="rect">
            <a:avLst/>
          </a:prstGeom>
        </p:spPr>
        <p:txBody>
          <a:bodyPr>
            <a:normAutofit/>
          </a:bodyPr>
          <a:lstStyle/>
          <a:p>
            <a:endParaRPr lang="pt-PT"/>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o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2268594" y="13422314"/>
            <a:ext cx="25706277" cy="9259887"/>
          </a:xfrm>
        </p:spPr>
        <p:txBody>
          <a:bodyPr/>
          <a:lstStyle/>
          <a:p>
            <a:r>
              <a:rPr lang="pt-PT" smtClean="0"/>
              <a:t>Clique para editar o estilo</a:t>
            </a:r>
            <a:endParaRPr lang="pt-PT"/>
          </a:p>
        </p:txBody>
      </p:sp>
      <p:sp>
        <p:nvSpPr>
          <p:cNvPr id="3" name="Subtítulo 2"/>
          <p:cNvSpPr>
            <a:spLocks noGrp="1"/>
          </p:cNvSpPr>
          <p:nvPr>
            <p:ph type="subTitle" idx="1"/>
          </p:nvPr>
        </p:nvSpPr>
        <p:spPr>
          <a:xfrm>
            <a:off x="4537186" y="24482425"/>
            <a:ext cx="21169091" cy="110426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pt-PT" smtClean="0"/>
              <a:t>Faça clique para editar o estilo</a:t>
            </a:r>
            <a:endParaRPr lang="pt-PT"/>
          </a:p>
        </p:txBody>
      </p:sp>
      <p:sp>
        <p:nvSpPr>
          <p:cNvPr id="4" name="Rectangle 4"/>
          <p:cNvSpPr>
            <a:spLocks noGrp="1" noChangeArrowheads="1"/>
          </p:cNvSpPr>
          <p:nvPr>
            <p:ph type="dt" sz="half" idx="10"/>
          </p:nvPr>
        </p:nvSpPr>
        <p:spPr>
          <a:ln/>
        </p:spPr>
        <p:txBody>
          <a:bodyPr/>
          <a:lstStyle>
            <a:lvl1pPr>
              <a:defRPr/>
            </a:lvl1pPr>
          </a:lstStyle>
          <a:p>
            <a:endParaRPr lang="pt-PT"/>
          </a:p>
        </p:txBody>
      </p:sp>
      <p:sp>
        <p:nvSpPr>
          <p:cNvPr id="5" name="Rectangle 5"/>
          <p:cNvSpPr>
            <a:spLocks noGrp="1" noChangeArrowheads="1"/>
          </p:cNvSpPr>
          <p:nvPr>
            <p:ph type="ftr" sz="quarter" idx="11"/>
          </p:nvPr>
        </p:nvSpPr>
        <p:spPr>
          <a:ln/>
        </p:spPr>
        <p:txBody>
          <a:bodyPr/>
          <a:lstStyle>
            <a:lvl1pPr>
              <a:defRPr/>
            </a:lvl1pPr>
          </a:lstStyle>
          <a:p>
            <a:endParaRPr lang="pt-PT"/>
          </a:p>
        </p:txBody>
      </p:sp>
      <p:sp>
        <p:nvSpPr>
          <p:cNvPr id="6" name="Rectangle 6"/>
          <p:cNvSpPr>
            <a:spLocks noGrp="1" noChangeArrowheads="1"/>
          </p:cNvSpPr>
          <p:nvPr>
            <p:ph type="sldNum" sz="quarter" idx="12"/>
          </p:nvPr>
        </p:nvSpPr>
        <p:spPr>
          <a:ln/>
        </p:spPr>
        <p:txBody>
          <a:bodyPr/>
          <a:lstStyle>
            <a:lvl1pPr>
              <a:defRPr/>
            </a:lvl1pPr>
          </a:lstStyle>
          <a:p>
            <a:fld id="{17D6E837-A1B0-4EE6-A16D-F3BDBAE3364E}" type="slidenum">
              <a:rPr lang="en-GB"/>
              <a:pPr/>
              <a:t>‹nº›</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smtClean="0"/>
              <a:t>Clique para editar o estilo</a:t>
            </a:r>
            <a:endParaRPr lang="pt-PT"/>
          </a:p>
        </p:txBody>
      </p:sp>
      <p:sp>
        <p:nvSpPr>
          <p:cNvPr id="3" name="Marcador de Posição de Texto Vertical 2"/>
          <p:cNvSpPr>
            <a:spLocks noGrp="1"/>
          </p:cNvSpPr>
          <p:nvPr>
            <p:ph type="body" orient="vert" idx="1"/>
          </p:nvPr>
        </p:nvSpPr>
        <p:spPr/>
        <p:txBody>
          <a:bodyPr vert="eaVert"/>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4" name="Rectangle 4"/>
          <p:cNvSpPr>
            <a:spLocks noGrp="1" noChangeArrowheads="1"/>
          </p:cNvSpPr>
          <p:nvPr>
            <p:ph type="dt" sz="half" idx="10"/>
          </p:nvPr>
        </p:nvSpPr>
        <p:spPr>
          <a:ln/>
        </p:spPr>
        <p:txBody>
          <a:bodyPr/>
          <a:lstStyle>
            <a:lvl1pPr>
              <a:defRPr/>
            </a:lvl1pPr>
          </a:lstStyle>
          <a:p>
            <a:endParaRPr lang="pt-PT"/>
          </a:p>
        </p:txBody>
      </p:sp>
      <p:sp>
        <p:nvSpPr>
          <p:cNvPr id="5" name="Rectangle 5"/>
          <p:cNvSpPr>
            <a:spLocks noGrp="1" noChangeArrowheads="1"/>
          </p:cNvSpPr>
          <p:nvPr>
            <p:ph type="ftr" sz="quarter" idx="11"/>
          </p:nvPr>
        </p:nvSpPr>
        <p:spPr>
          <a:ln/>
        </p:spPr>
        <p:txBody>
          <a:bodyPr/>
          <a:lstStyle>
            <a:lvl1pPr>
              <a:defRPr/>
            </a:lvl1pPr>
          </a:lstStyle>
          <a:p>
            <a:endParaRPr lang="pt-PT"/>
          </a:p>
        </p:txBody>
      </p:sp>
      <p:sp>
        <p:nvSpPr>
          <p:cNvPr id="6" name="Rectangle 6"/>
          <p:cNvSpPr>
            <a:spLocks noGrp="1" noChangeArrowheads="1"/>
          </p:cNvSpPr>
          <p:nvPr>
            <p:ph type="sldNum" sz="quarter" idx="12"/>
          </p:nvPr>
        </p:nvSpPr>
        <p:spPr>
          <a:ln/>
        </p:spPr>
        <p:txBody>
          <a:bodyPr/>
          <a:lstStyle>
            <a:lvl1pPr>
              <a:defRPr/>
            </a:lvl1pPr>
          </a:lstStyle>
          <a:p>
            <a:fld id="{399D3CFE-E9B4-490A-A62D-0AA3CDE43D5A}" type="slidenum">
              <a:rPr lang="en-GB"/>
              <a:pPr/>
              <a:t>‹nº›</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e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21549135" y="3840164"/>
            <a:ext cx="6425736" cy="34564637"/>
          </a:xfrm>
        </p:spPr>
        <p:txBody>
          <a:bodyPr vert="eaVert"/>
          <a:lstStyle/>
          <a:p>
            <a:r>
              <a:rPr lang="pt-PT" smtClean="0"/>
              <a:t>Clique para editar o estilo</a:t>
            </a:r>
            <a:endParaRPr lang="pt-PT"/>
          </a:p>
        </p:txBody>
      </p:sp>
      <p:sp>
        <p:nvSpPr>
          <p:cNvPr id="3" name="Marcador de Posição de Texto Vertical 2"/>
          <p:cNvSpPr>
            <a:spLocks noGrp="1"/>
          </p:cNvSpPr>
          <p:nvPr>
            <p:ph type="body" orient="vert" idx="1"/>
          </p:nvPr>
        </p:nvSpPr>
        <p:spPr>
          <a:xfrm>
            <a:off x="2268594" y="3840164"/>
            <a:ext cx="19120522" cy="34564637"/>
          </a:xfrm>
        </p:spPr>
        <p:txBody>
          <a:bodyPr vert="eaVert"/>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4" name="Rectangle 4"/>
          <p:cNvSpPr>
            <a:spLocks noGrp="1" noChangeArrowheads="1"/>
          </p:cNvSpPr>
          <p:nvPr>
            <p:ph type="dt" sz="half" idx="10"/>
          </p:nvPr>
        </p:nvSpPr>
        <p:spPr>
          <a:ln/>
        </p:spPr>
        <p:txBody>
          <a:bodyPr/>
          <a:lstStyle>
            <a:lvl1pPr>
              <a:defRPr/>
            </a:lvl1pPr>
          </a:lstStyle>
          <a:p>
            <a:endParaRPr lang="pt-PT"/>
          </a:p>
        </p:txBody>
      </p:sp>
      <p:sp>
        <p:nvSpPr>
          <p:cNvPr id="5" name="Rectangle 5"/>
          <p:cNvSpPr>
            <a:spLocks noGrp="1" noChangeArrowheads="1"/>
          </p:cNvSpPr>
          <p:nvPr>
            <p:ph type="ftr" sz="quarter" idx="11"/>
          </p:nvPr>
        </p:nvSpPr>
        <p:spPr>
          <a:ln/>
        </p:spPr>
        <p:txBody>
          <a:bodyPr/>
          <a:lstStyle>
            <a:lvl1pPr>
              <a:defRPr/>
            </a:lvl1pPr>
          </a:lstStyle>
          <a:p>
            <a:endParaRPr lang="pt-PT"/>
          </a:p>
        </p:txBody>
      </p:sp>
      <p:sp>
        <p:nvSpPr>
          <p:cNvPr id="6" name="Rectangle 6"/>
          <p:cNvSpPr>
            <a:spLocks noGrp="1" noChangeArrowheads="1"/>
          </p:cNvSpPr>
          <p:nvPr>
            <p:ph type="sldNum" sz="quarter" idx="12"/>
          </p:nvPr>
        </p:nvSpPr>
        <p:spPr>
          <a:ln/>
        </p:spPr>
        <p:txBody>
          <a:bodyPr/>
          <a:lstStyle>
            <a:lvl1pPr>
              <a:defRPr/>
            </a:lvl1pPr>
          </a:lstStyle>
          <a:p>
            <a:fld id="{6B832532-74C8-4F83-8216-6C90965DB27F}" type="slidenum">
              <a:rPr lang="en-GB"/>
              <a:pPr/>
              <a:t>‹nº›</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object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smtClean="0"/>
              <a:t>Clique para editar o estilo</a:t>
            </a:r>
            <a:endParaRPr lang="pt-PT"/>
          </a:p>
        </p:txBody>
      </p:sp>
      <p:sp>
        <p:nvSpPr>
          <p:cNvPr id="3" name="Marcador de Posição de Conteúdo 2"/>
          <p:cNvSpPr>
            <a:spLocks noGrp="1"/>
          </p:cNvSpPr>
          <p:nvPr>
            <p:ph idx="1"/>
          </p:nvPr>
        </p:nvSpPr>
        <p:spPr/>
        <p:txBody>
          <a:body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4" name="Rectangle 4"/>
          <p:cNvSpPr>
            <a:spLocks noGrp="1" noChangeArrowheads="1"/>
          </p:cNvSpPr>
          <p:nvPr>
            <p:ph type="dt" sz="half" idx="10"/>
          </p:nvPr>
        </p:nvSpPr>
        <p:spPr>
          <a:ln/>
        </p:spPr>
        <p:txBody>
          <a:bodyPr/>
          <a:lstStyle>
            <a:lvl1pPr>
              <a:defRPr/>
            </a:lvl1pPr>
          </a:lstStyle>
          <a:p>
            <a:endParaRPr lang="pt-PT"/>
          </a:p>
        </p:txBody>
      </p:sp>
      <p:sp>
        <p:nvSpPr>
          <p:cNvPr id="5" name="Rectangle 5"/>
          <p:cNvSpPr>
            <a:spLocks noGrp="1" noChangeArrowheads="1"/>
          </p:cNvSpPr>
          <p:nvPr>
            <p:ph type="ftr" sz="quarter" idx="11"/>
          </p:nvPr>
        </p:nvSpPr>
        <p:spPr>
          <a:ln/>
        </p:spPr>
        <p:txBody>
          <a:bodyPr/>
          <a:lstStyle>
            <a:lvl1pPr>
              <a:defRPr/>
            </a:lvl1pPr>
          </a:lstStyle>
          <a:p>
            <a:endParaRPr lang="pt-PT"/>
          </a:p>
        </p:txBody>
      </p:sp>
      <p:sp>
        <p:nvSpPr>
          <p:cNvPr id="6" name="Rectangle 6"/>
          <p:cNvSpPr>
            <a:spLocks noGrp="1" noChangeArrowheads="1"/>
          </p:cNvSpPr>
          <p:nvPr>
            <p:ph type="sldNum" sz="quarter" idx="12"/>
          </p:nvPr>
        </p:nvSpPr>
        <p:spPr>
          <a:ln/>
        </p:spPr>
        <p:txBody>
          <a:bodyPr/>
          <a:lstStyle>
            <a:lvl1pPr>
              <a:defRPr/>
            </a:lvl1pPr>
          </a:lstStyle>
          <a:p>
            <a:fld id="{86A3075E-CC23-4473-BFED-431D44FF95C8}" type="slidenum">
              <a:rPr lang="en-GB"/>
              <a:pPr/>
              <a:t>‹nº›</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cção">
    <p:spTree>
      <p:nvGrpSpPr>
        <p:cNvPr id="1" name=""/>
        <p:cNvGrpSpPr/>
        <p:nvPr/>
      </p:nvGrpSpPr>
      <p:grpSpPr>
        <a:xfrm>
          <a:off x="0" y="0"/>
          <a:ext cx="0" cy="0"/>
          <a:chOff x="0" y="0"/>
          <a:chExt cx="0" cy="0"/>
        </a:xfrm>
      </p:grpSpPr>
      <p:sp>
        <p:nvSpPr>
          <p:cNvPr id="2" name="Título 1"/>
          <p:cNvSpPr>
            <a:spLocks noGrp="1"/>
          </p:cNvSpPr>
          <p:nvPr>
            <p:ph type="title"/>
          </p:nvPr>
        </p:nvSpPr>
        <p:spPr>
          <a:xfrm>
            <a:off x="2388607" y="27763789"/>
            <a:ext cx="25707943" cy="8580437"/>
          </a:xfrm>
        </p:spPr>
        <p:txBody>
          <a:bodyPr anchor="t"/>
          <a:lstStyle>
            <a:lvl1pPr algn="l">
              <a:defRPr sz="4000" b="1" cap="all"/>
            </a:lvl1pPr>
          </a:lstStyle>
          <a:p>
            <a:r>
              <a:rPr lang="pt-PT" smtClean="0"/>
              <a:t>Clique para editar o estilo</a:t>
            </a:r>
            <a:endParaRPr lang="pt-PT"/>
          </a:p>
        </p:txBody>
      </p:sp>
      <p:sp>
        <p:nvSpPr>
          <p:cNvPr id="3" name="Marcador de Posição do Texto 2"/>
          <p:cNvSpPr>
            <a:spLocks noGrp="1"/>
          </p:cNvSpPr>
          <p:nvPr>
            <p:ph type="body" idx="1"/>
          </p:nvPr>
        </p:nvSpPr>
        <p:spPr>
          <a:xfrm>
            <a:off x="2388607" y="18311814"/>
            <a:ext cx="25707943" cy="94519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pt-PT" smtClean="0"/>
              <a:t>Clique para editar os estilos</a:t>
            </a:r>
          </a:p>
        </p:txBody>
      </p:sp>
      <p:sp>
        <p:nvSpPr>
          <p:cNvPr id="4" name="Rectangle 4"/>
          <p:cNvSpPr>
            <a:spLocks noGrp="1" noChangeArrowheads="1"/>
          </p:cNvSpPr>
          <p:nvPr>
            <p:ph type="dt" sz="half" idx="10"/>
          </p:nvPr>
        </p:nvSpPr>
        <p:spPr>
          <a:ln/>
        </p:spPr>
        <p:txBody>
          <a:bodyPr/>
          <a:lstStyle>
            <a:lvl1pPr>
              <a:defRPr/>
            </a:lvl1pPr>
          </a:lstStyle>
          <a:p>
            <a:endParaRPr lang="pt-PT"/>
          </a:p>
        </p:txBody>
      </p:sp>
      <p:sp>
        <p:nvSpPr>
          <p:cNvPr id="5" name="Rectangle 5"/>
          <p:cNvSpPr>
            <a:spLocks noGrp="1" noChangeArrowheads="1"/>
          </p:cNvSpPr>
          <p:nvPr>
            <p:ph type="ftr" sz="quarter" idx="11"/>
          </p:nvPr>
        </p:nvSpPr>
        <p:spPr>
          <a:ln/>
        </p:spPr>
        <p:txBody>
          <a:bodyPr/>
          <a:lstStyle>
            <a:lvl1pPr>
              <a:defRPr/>
            </a:lvl1pPr>
          </a:lstStyle>
          <a:p>
            <a:endParaRPr lang="pt-PT"/>
          </a:p>
        </p:txBody>
      </p:sp>
      <p:sp>
        <p:nvSpPr>
          <p:cNvPr id="6" name="Rectangle 6"/>
          <p:cNvSpPr>
            <a:spLocks noGrp="1" noChangeArrowheads="1"/>
          </p:cNvSpPr>
          <p:nvPr>
            <p:ph type="sldNum" sz="quarter" idx="12"/>
          </p:nvPr>
        </p:nvSpPr>
        <p:spPr>
          <a:ln/>
        </p:spPr>
        <p:txBody>
          <a:bodyPr/>
          <a:lstStyle>
            <a:lvl1pPr>
              <a:defRPr/>
            </a:lvl1pPr>
          </a:lstStyle>
          <a:p>
            <a:fld id="{1F61B596-DB5D-4960-BBC8-03787A6BD138}" type="slidenum">
              <a:rPr lang="en-GB"/>
              <a:pPr/>
              <a:t>‹nº›</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údo Dup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smtClean="0"/>
              <a:t>Clique para editar o estilo</a:t>
            </a:r>
            <a:endParaRPr lang="pt-PT"/>
          </a:p>
        </p:txBody>
      </p:sp>
      <p:sp>
        <p:nvSpPr>
          <p:cNvPr id="3" name="Marcador de Posição de Conteúdo 2"/>
          <p:cNvSpPr>
            <a:spLocks noGrp="1"/>
          </p:cNvSpPr>
          <p:nvPr>
            <p:ph sz="half" idx="1"/>
          </p:nvPr>
        </p:nvSpPr>
        <p:spPr>
          <a:xfrm>
            <a:off x="2268593" y="12480926"/>
            <a:ext cx="12773129" cy="259238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4" name="Marcador de Posição de Conteúdo 3"/>
          <p:cNvSpPr>
            <a:spLocks noGrp="1"/>
          </p:cNvSpPr>
          <p:nvPr>
            <p:ph sz="half" idx="2"/>
          </p:nvPr>
        </p:nvSpPr>
        <p:spPr>
          <a:xfrm>
            <a:off x="15201741" y="12480926"/>
            <a:ext cx="12773130" cy="259238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5" name="Rectangle 4"/>
          <p:cNvSpPr>
            <a:spLocks noGrp="1" noChangeArrowheads="1"/>
          </p:cNvSpPr>
          <p:nvPr>
            <p:ph type="dt" sz="half" idx="10"/>
          </p:nvPr>
        </p:nvSpPr>
        <p:spPr>
          <a:ln/>
        </p:spPr>
        <p:txBody>
          <a:bodyPr/>
          <a:lstStyle>
            <a:lvl1pPr>
              <a:defRPr/>
            </a:lvl1pPr>
          </a:lstStyle>
          <a:p>
            <a:endParaRPr lang="pt-PT"/>
          </a:p>
        </p:txBody>
      </p:sp>
      <p:sp>
        <p:nvSpPr>
          <p:cNvPr id="6" name="Rectangle 5"/>
          <p:cNvSpPr>
            <a:spLocks noGrp="1" noChangeArrowheads="1"/>
          </p:cNvSpPr>
          <p:nvPr>
            <p:ph type="ftr" sz="quarter" idx="11"/>
          </p:nvPr>
        </p:nvSpPr>
        <p:spPr>
          <a:ln/>
        </p:spPr>
        <p:txBody>
          <a:bodyPr/>
          <a:lstStyle>
            <a:lvl1pPr>
              <a:defRPr/>
            </a:lvl1pPr>
          </a:lstStyle>
          <a:p>
            <a:endParaRPr lang="pt-PT"/>
          </a:p>
        </p:txBody>
      </p:sp>
      <p:sp>
        <p:nvSpPr>
          <p:cNvPr id="7" name="Rectangle 6"/>
          <p:cNvSpPr>
            <a:spLocks noGrp="1" noChangeArrowheads="1"/>
          </p:cNvSpPr>
          <p:nvPr>
            <p:ph type="sldNum" sz="quarter" idx="12"/>
          </p:nvPr>
        </p:nvSpPr>
        <p:spPr>
          <a:ln/>
        </p:spPr>
        <p:txBody>
          <a:bodyPr/>
          <a:lstStyle>
            <a:lvl1pPr>
              <a:defRPr/>
            </a:lvl1pPr>
          </a:lstStyle>
          <a:p>
            <a:fld id="{BEF9357E-B341-40B5-99CB-8430EDC1AB9F}" type="slidenum">
              <a:rPr lang="en-GB"/>
              <a:pPr/>
              <a:t>‹nº›</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1511841" y="1730375"/>
            <a:ext cx="27219783" cy="7200900"/>
          </a:xfrm>
        </p:spPr>
        <p:txBody>
          <a:bodyPr/>
          <a:lstStyle>
            <a:lvl1pPr>
              <a:defRPr/>
            </a:lvl1pPr>
          </a:lstStyle>
          <a:p>
            <a:r>
              <a:rPr lang="pt-PT" smtClean="0"/>
              <a:t>Clique para editar o estilo</a:t>
            </a:r>
            <a:endParaRPr lang="pt-PT"/>
          </a:p>
        </p:txBody>
      </p:sp>
      <p:sp>
        <p:nvSpPr>
          <p:cNvPr id="3" name="Marcador de Posição do Texto 2"/>
          <p:cNvSpPr>
            <a:spLocks noGrp="1"/>
          </p:cNvSpPr>
          <p:nvPr>
            <p:ph type="body" idx="1"/>
          </p:nvPr>
        </p:nvSpPr>
        <p:spPr>
          <a:xfrm>
            <a:off x="1511841" y="9671051"/>
            <a:ext cx="13363196" cy="40306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PT" smtClean="0"/>
              <a:t>Clique para editar os estilos</a:t>
            </a:r>
          </a:p>
        </p:txBody>
      </p:sp>
      <p:sp>
        <p:nvSpPr>
          <p:cNvPr id="4" name="Marcador de Posição de Conteúdo 3"/>
          <p:cNvSpPr>
            <a:spLocks noGrp="1"/>
          </p:cNvSpPr>
          <p:nvPr>
            <p:ph sz="half" idx="2"/>
          </p:nvPr>
        </p:nvSpPr>
        <p:spPr>
          <a:xfrm>
            <a:off x="1511841" y="13701714"/>
            <a:ext cx="13363196" cy="2489358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5" name="Marcador de Posição do Texto 4"/>
          <p:cNvSpPr>
            <a:spLocks noGrp="1"/>
          </p:cNvSpPr>
          <p:nvPr>
            <p:ph type="body" sz="quarter" idx="3"/>
          </p:nvPr>
        </p:nvSpPr>
        <p:spPr>
          <a:xfrm>
            <a:off x="15363427" y="9671051"/>
            <a:ext cx="13368197" cy="40306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PT" smtClean="0"/>
              <a:t>Clique para editar os estilos</a:t>
            </a:r>
          </a:p>
        </p:txBody>
      </p:sp>
      <p:sp>
        <p:nvSpPr>
          <p:cNvPr id="6" name="Marcador de Posição de Conteúdo 5"/>
          <p:cNvSpPr>
            <a:spLocks noGrp="1"/>
          </p:cNvSpPr>
          <p:nvPr>
            <p:ph sz="quarter" idx="4"/>
          </p:nvPr>
        </p:nvSpPr>
        <p:spPr>
          <a:xfrm>
            <a:off x="15363427" y="13701714"/>
            <a:ext cx="13368197" cy="2489358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7" name="Rectangle 4"/>
          <p:cNvSpPr>
            <a:spLocks noGrp="1" noChangeArrowheads="1"/>
          </p:cNvSpPr>
          <p:nvPr>
            <p:ph type="dt" sz="half" idx="10"/>
          </p:nvPr>
        </p:nvSpPr>
        <p:spPr>
          <a:ln/>
        </p:spPr>
        <p:txBody>
          <a:bodyPr/>
          <a:lstStyle>
            <a:lvl1pPr>
              <a:defRPr/>
            </a:lvl1pPr>
          </a:lstStyle>
          <a:p>
            <a:endParaRPr lang="pt-PT"/>
          </a:p>
        </p:txBody>
      </p:sp>
      <p:sp>
        <p:nvSpPr>
          <p:cNvPr id="8" name="Rectangle 5"/>
          <p:cNvSpPr>
            <a:spLocks noGrp="1" noChangeArrowheads="1"/>
          </p:cNvSpPr>
          <p:nvPr>
            <p:ph type="ftr" sz="quarter" idx="11"/>
          </p:nvPr>
        </p:nvSpPr>
        <p:spPr>
          <a:ln/>
        </p:spPr>
        <p:txBody>
          <a:bodyPr/>
          <a:lstStyle>
            <a:lvl1pPr>
              <a:defRPr/>
            </a:lvl1pPr>
          </a:lstStyle>
          <a:p>
            <a:endParaRPr lang="pt-PT"/>
          </a:p>
        </p:txBody>
      </p:sp>
      <p:sp>
        <p:nvSpPr>
          <p:cNvPr id="9" name="Rectangle 6"/>
          <p:cNvSpPr>
            <a:spLocks noGrp="1" noChangeArrowheads="1"/>
          </p:cNvSpPr>
          <p:nvPr>
            <p:ph type="sldNum" sz="quarter" idx="12"/>
          </p:nvPr>
        </p:nvSpPr>
        <p:spPr>
          <a:ln/>
        </p:spPr>
        <p:txBody>
          <a:bodyPr/>
          <a:lstStyle>
            <a:lvl1pPr>
              <a:defRPr/>
            </a:lvl1pPr>
          </a:lstStyle>
          <a:p>
            <a:fld id="{90F704F6-A3B9-46A8-90E8-9B4A9B33CA9C}" type="slidenum">
              <a:rPr lang="en-GB"/>
              <a:pPr/>
              <a:t>‹nº›</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smtClean="0"/>
              <a:t>Clique para editar o estilo</a:t>
            </a:r>
            <a:endParaRPr lang="pt-PT"/>
          </a:p>
        </p:txBody>
      </p:sp>
      <p:sp>
        <p:nvSpPr>
          <p:cNvPr id="3" name="Rectangle 4"/>
          <p:cNvSpPr>
            <a:spLocks noGrp="1" noChangeArrowheads="1"/>
          </p:cNvSpPr>
          <p:nvPr>
            <p:ph type="dt" sz="half" idx="10"/>
          </p:nvPr>
        </p:nvSpPr>
        <p:spPr>
          <a:ln/>
        </p:spPr>
        <p:txBody>
          <a:bodyPr/>
          <a:lstStyle>
            <a:lvl1pPr>
              <a:defRPr/>
            </a:lvl1pPr>
          </a:lstStyle>
          <a:p>
            <a:endParaRPr lang="pt-PT"/>
          </a:p>
        </p:txBody>
      </p:sp>
      <p:sp>
        <p:nvSpPr>
          <p:cNvPr id="4" name="Rectangle 5"/>
          <p:cNvSpPr>
            <a:spLocks noGrp="1" noChangeArrowheads="1"/>
          </p:cNvSpPr>
          <p:nvPr>
            <p:ph type="ftr" sz="quarter" idx="11"/>
          </p:nvPr>
        </p:nvSpPr>
        <p:spPr>
          <a:ln/>
        </p:spPr>
        <p:txBody>
          <a:bodyPr/>
          <a:lstStyle>
            <a:lvl1pPr>
              <a:defRPr/>
            </a:lvl1pPr>
          </a:lstStyle>
          <a:p>
            <a:endParaRPr lang="pt-PT"/>
          </a:p>
        </p:txBody>
      </p:sp>
      <p:sp>
        <p:nvSpPr>
          <p:cNvPr id="5" name="Rectangle 6"/>
          <p:cNvSpPr>
            <a:spLocks noGrp="1" noChangeArrowheads="1"/>
          </p:cNvSpPr>
          <p:nvPr>
            <p:ph type="sldNum" sz="quarter" idx="12"/>
          </p:nvPr>
        </p:nvSpPr>
        <p:spPr>
          <a:ln/>
        </p:spPr>
        <p:txBody>
          <a:bodyPr/>
          <a:lstStyle>
            <a:lvl1pPr>
              <a:defRPr/>
            </a:lvl1pPr>
          </a:lstStyle>
          <a:p>
            <a:fld id="{A68BEDEE-1B3A-4363-9EBC-FD74BCF13EA9}" type="slidenum">
              <a:rPr lang="en-GB"/>
              <a:pPr/>
              <a:t>‹nº›</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endParaRPr lang="pt-PT"/>
          </a:p>
        </p:txBody>
      </p:sp>
      <p:sp>
        <p:nvSpPr>
          <p:cNvPr id="3" name="Rectangle 5"/>
          <p:cNvSpPr>
            <a:spLocks noGrp="1" noChangeArrowheads="1"/>
          </p:cNvSpPr>
          <p:nvPr>
            <p:ph type="ftr" sz="quarter" idx="11"/>
          </p:nvPr>
        </p:nvSpPr>
        <p:spPr>
          <a:ln/>
        </p:spPr>
        <p:txBody>
          <a:bodyPr/>
          <a:lstStyle>
            <a:lvl1pPr>
              <a:defRPr/>
            </a:lvl1pPr>
          </a:lstStyle>
          <a:p>
            <a:endParaRPr lang="pt-PT"/>
          </a:p>
        </p:txBody>
      </p:sp>
      <p:sp>
        <p:nvSpPr>
          <p:cNvPr id="4" name="Rectangle 6"/>
          <p:cNvSpPr>
            <a:spLocks noGrp="1" noChangeArrowheads="1"/>
          </p:cNvSpPr>
          <p:nvPr>
            <p:ph type="sldNum" sz="quarter" idx="12"/>
          </p:nvPr>
        </p:nvSpPr>
        <p:spPr>
          <a:ln/>
        </p:spPr>
        <p:txBody>
          <a:bodyPr/>
          <a:lstStyle>
            <a:lvl1pPr>
              <a:defRPr/>
            </a:lvl1pPr>
          </a:lstStyle>
          <a:p>
            <a:fld id="{A9F99370-2AA6-4372-A6D2-4CAAB038528C}" type="slidenum">
              <a:rPr lang="en-GB"/>
              <a:pPr/>
              <a:t>‹nº›</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511841" y="1720851"/>
            <a:ext cx="9949472" cy="7319963"/>
          </a:xfrm>
        </p:spPr>
        <p:txBody>
          <a:bodyPr anchor="b"/>
          <a:lstStyle>
            <a:lvl1pPr algn="l">
              <a:defRPr sz="2000" b="1"/>
            </a:lvl1pPr>
          </a:lstStyle>
          <a:p>
            <a:r>
              <a:rPr lang="pt-PT" smtClean="0"/>
              <a:t>Clique para editar o estilo</a:t>
            </a:r>
            <a:endParaRPr lang="pt-PT"/>
          </a:p>
        </p:txBody>
      </p:sp>
      <p:sp>
        <p:nvSpPr>
          <p:cNvPr id="3" name="Marcador de Posição de Conteúdo 2"/>
          <p:cNvSpPr>
            <a:spLocks noGrp="1"/>
          </p:cNvSpPr>
          <p:nvPr>
            <p:ph idx="1"/>
          </p:nvPr>
        </p:nvSpPr>
        <p:spPr>
          <a:xfrm>
            <a:off x="11824688" y="1720850"/>
            <a:ext cx="16906936" cy="3687445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4" name="Marcador de Posição do Texto 3"/>
          <p:cNvSpPr>
            <a:spLocks noGrp="1"/>
          </p:cNvSpPr>
          <p:nvPr>
            <p:ph type="body" sz="half" idx="2"/>
          </p:nvPr>
        </p:nvSpPr>
        <p:spPr>
          <a:xfrm>
            <a:off x="1511841" y="9040814"/>
            <a:ext cx="9949472" cy="295544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PT" smtClean="0"/>
              <a:t>Clique para editar os estilos</a:t>
            </a:r>
          </a:p>
        </p:txBody>
      </p:sp>
      <p:sp>
        <p:nvSpPr>
          <p:cNvPr id="5" name="Rectangle 4"/>
          <p:cNvSpPr>
            <a:spLocks noGrp="1" noChangeArrowheads="1"/>
          </p:cNvSpPr>
          <p:nvPr>
            <p:ph type="dt" sz="half" idx="10"/>
          </p:nvPr>
        </p:nvSpPr>
        <p:spPr>
          <a:ln/>
        </p:spPr>
        <p:txBody>
          <a:bodyPr/>
          <a:lstStyle>
            <a:lvl1pPr>
              <a:defRPr/>
            </a:lvl1pPr>
          </a:lstStyle>
          <a:p>
            <a:endParaRPr lang="pt-PT"/>
          </a:p>
        </p:txBody>
      </p:sp>
      <p:sp>
        <p:nvSpPr>
          <p:cNvPr id="6" name="Rectangle 5"/>
          <p:cNvSpPr>
            <a:spLocks noGrp="1" noChangeArrowheads="1"/>
          </p:cNvSpPr>
          <p:nvPr>
            <p:ph type="ftr" sz="quarter" idx="11"/>
          </p:nvPr>
        </p:nvSpPr>
        <p:spPr>
          <a:ln/>
        </p:spPr>
        <p:txBody>
          <a:bodyPr/>
          <a:lstStyle>
            <a:lvl1pPr>
              <a:defRPr/>
            </a:lvl1pPr>
          </a:lstStyle>
          <a:p>
            <a:endParaRPr lang="pt-PT"/>
          </a:p>
        </p:txBody>
      </p:sp>
      <p:sp>
        <p:nvSpPr>
          <p:cNvPr id="7" name="Rectangle 6"/>
          <p:cNvSpPr>
            <a:spLocks noGrp="1" noChangeArrowheads="1"/>
          </p:cNvSpPr>
          <p:nvPr>
            <p:ph type="sldNum" sz="quarter" idx="12"/>
          </p:nvPr>
        </p:nvSpPr>
        <p:spPr>
          <a:ln/>
        </p:spPr>
        <p:txBody>
          <a:bodyPr/>
          <a:lstStyle>
            <a:lvl1pPr>
              <a:defRPr/>
            </a:lvl1pPr>
          </a:lstStyle>
          <a:p>
            <a:fld id="{38195C52-C54C-4818-B81A-18C9B821F042}" type="slidenum">
              <a:rPr lang="en-GB"/>
              <a:pPr/>
              <a:t>‹nº›</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5927346" y="30243464"/>
            <a:ext cx="18147078" cy="3570287"/>
          </a:xfrm>
        </p:spPr>
        <p:txBody>
          <a:bodyPr anchor="b"/>
          <a:lstStyle>
            <a:lvl1pPr algn="l">
              <a:defRPr sz="2000" b="1"/>
            </a:lvl1pPr>
          </a:lstStyle>
          <a:p>
            <a:r>
              <a:rPr lang="pt-PT" smtClean="0"/>
              <a:t>Clique para editar o estilo</a:t>
            </a:r>
            <a:endParaRPr lang="pt-PT"/>
          </a:p>
        </p:txBody>
      </p:sp>
      <p:sp>
        <p:nvSpPr>
          <p:cNvPr id="3" name="Marcador de Posição da Imagem 2"/>
          <p:cNvSpPr>
            <a:spLocks noGrp="1"/>
          </p:cNvSpPr>
          <p:nvPr>
            <p:ph type="pic" idx="1"/>
          </p:nvPr>
        </p:nvSpPr>
        <p:spPr>
          <a:xfrm>
            <a:off x="5927346" y="3860800"/>
            <a:ext cx="18147078" cy="2592228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pt-PT" noProof="0" smtClean="0"/>
          </a:p>
        </p:txBody>
      </p:sp>
      <p:sp>
        <p:nvSpPr>
          <p:cNvPr id="4" name="Marcador de Posição do Texto 3"/>
          <p:cNvSpPr>
            <a:spLocks noGrp="1"/>
          </p:cNvSpPr>
          <p:nvPr>
            <p:ph type="body" sz="half" idx="2"/>
          </p:nvPr>
        </p:nvSpPr>
        <p:spPr>
          <a:xfrm>
            <a:off x="5927346" y="33813751"/>
            <a:ext cx="18147078" cy="50704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PT" smtClean="0"/>
              <a:t>Clique para editar os estilos</a:t>
            </a:r>
          </a:p>
        </p:txBody>
      </p:sp>
      <p:sp>
        <p:nvSpPr>
          <p:cNvPr id="5" name="Rectangle 4"/>
          <p:cNvSpPr>
            <a:spLocks noGrp="1" noChangeArrowheads="1"/>
          </p:cNvSpPr>
          <p:nvPr>
            <p:ph type="dt" sz="half" idx="10"/>
          </p:nvPr>
        </p:nvSpPr>
        <p:spPr>
          <a:ln/>
        </p:spPr>
        <p:txBody>
          <a:bodyPr/>
          <a:lstStyle>
            <a:lvl1pPr>
              <a:defRPr/>
            </a:lvl1pPr>
          </a:lstStyle>
          <a:p>
            <a:endParaRPr lang="pt-PT"/>
          </a:p>
        </p:txBody>
      </p:sp>
      <p:sp>
        <p:nvSpPr>
          <p:cNvPr id="6" name="Rectangle 5"/>
          <p:cNvSpPr>
            <a:spLocks noGrp="1" noChangeArrowheads="1"/>
          </p:cNvSpPr>
          <p:nvPr>
            <p:ph type="ftr" sz="quarter" idx="11"/>
          </p:nvPr>
        </p:nvSpPr>
        <p:spPr>
          <a:ln/>
        </p:spPr>
        <p:txBody>
          <a:bodyPr/>
          <a:lstStyle>
            <a:lvl1pPr>
              <a:defRPr/>
            </a:lvl1pPr>
          </a:lstStyle>
          <a:p>
            <a:endParaRPr lang="pt-PT"/>
          </a:p>
        </p:txBody>
      </p:sp>
      <p:sp>
        <p:nvSpPr>
          <p:cNvPr id="7" name="Rectangle 6"/>
          <p:cNvSpPr>
            <a:spLocks noGrp="1" noChangeArrowheads="1"/>
          </p:cNvSpPr>
          <p:nvPr>
            <p:ph type="sldNum" sz="quarter" idx="12"/>
          </p:nvPr>
        </p:nvSpPr>
        <p:spPr>
          <a:ln/>
        </p:spPr>
        <p:txBody>
          <a:bodyPr/>
          <a:lstStyle>
            <a:lvl1pPr>
              <a:defRPr/>
            </a:lvl1pPr>
          </a:lstStyle>
          <a:p>
            <a:fld id="{258C25C2-AE92-4E4E-A2A8-221208FD8A89}" type="slidenum">
              <a:rPr lang="en-GB"/>
              <a:pPr/>
              <a:t>‹nº›</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rotWithShape="0">
          <a:gsLst>
            <a:gs pos="0">
              <a:srgbClr val="3399FF"/>
            </a:gs>
            <a:gs pos="100000">
              <a:srgbClr val="66FFFF"/>
            </a:gs>
          </a:gsLst>
          <a:lin ang="18900000" scaled="1"/>
        </a:gra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2268594" y="3840163"/>
            <a:ext cx="25706277" cy="7200900"/>
          </a:xfrm>
          <a:prstGeom prst="rect">
            <a:avLst/>
          </a:prstGeom>
          <a:noFill/>
          <a:ln w="9525">
            <a:noFill/>
            <a:miter lim="800000"/>
            <a:headEnd/>
            <a:tailEnd/>
          </a:ln>
        </p:spPr>
        <p:txBody>
          <a:bodyPr vert="horz" wrap="square" lIns="327041" tIns="163521" rIns="327041" bIns="163521" numCol="1" anchor="ctr" anchorCtr="0" compatLnSpc="1">
            <a:prstTxWarp prst="textNoShape">
              <a:avLst/>
            </a:prstTxWarp>
          </a:bodyPr>
          <a:lstStyle/>
          <a:p>
            <a:pPr lvl="0"/>
            <a:r>
              <a:rPr lang="en-GB" smtClean="0"/>
              <a:t>Click to edit Master title style</a:t>
            </a:r>
          </a:p>
        </p:txBody>
      </p:sp>
      <p:sp>
        <p:nvSpPr>
          <p:cNvPr id="2051" name="Rectangle 3"/>
          <p:cNvSpPr>
            <a:spLocks noGrp="1" noChangeArrowheads="1"/>
          </p:cNvSpPr>
          <p:nvPr>
            <p:ph type="body" idx="1"/>
          </p:nvPr>
        </p:nvSpPr>
        <p:spPr bwMode="auto">
          <a:xfrm>
            <a:off x="2268594" y="12480926"/>
            <a:ext cx="25706277" cy="25923875"/>
          </a:xfrm>
          <a:prstGeom prst="rect">
            <a:avLst/>
          </a:prstGeom>
          <a:noFill/>
          <a:ln w="9525">
            <a:noFill/>
            <a:miter lim="800000"/>
            <a:headEnd/>
            <a:tailEnd/>
          </a:ln>
        </p:spPr>
        <p:txBody>
          <a:bodyPr vert="horz" wrap="square" lIns="327041" tIns="163521" rIns="327041" bIns="163521"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028" name="Rectangle 4"/>
          <p:cNvSpPr>
            <a:spLocks noGrp="1" noChangeArrowheads="1"/>
          </p:cNvSpPr>
          <p:nvPr>
            <p:ph type="dt" sz="half" idx="2"/>
          </p:nvPr>
        </p:nvSpPr>
        <p:spPr bwMode="auto">
          <a:xfrm>
            <a:off x="2268594" y="39365239"/>
            <a:ext cx="6299054" cy="2879725"/>
          </a:xfrm>
          <a:prstGeom prst="rect">
            <a:avLst/>
          </a:prstGeom>
          <a:noFill/>
          <a:ln w="9525">
            <a:noFill/>
            <a:miter lim="800000"/>
            <a:headEnd/>
            <a:tailEnd/>
          </a:ln>
          <a:effectLst/>
        </p:spPr>
        <p:txBody>
          <a:bodyPr vert="horz" wrap="none" lIns="327041" tIns="163521" rIns="327041" bIns="163521" numCol="1" anchor="ctr" anchorCtr="0" compatLnSpc="1">
            <a:prstTxWarp prst="textNoShape">
              <a:avLst/>
            </a:prstTxWarp>
          </a:bodyPr>
          <a:lstStyle>
            <a:lvl1pPr>
              <a:defRPr sz="5000"/>
            </a:lvl1pPr>
          </a:lstStyle>
          <a:p>
            <a:endParaRPr lang="pt-PT"/>
          </a:p>
        </p:txBody>
      </p:sp>
      <p:sp>
        <p:nvSpPr>
          <p:cNvPr id="1029" name="Rectangle 5"/>
          <p:cNvSpPr>
            <a:spLocks noGrp="1" noChangeArrowheads="1"/>
          </p:cNvSpPr>
          <p:nvPr>
            <p:ph type="ftr" sz="quarter" idx="3"/>
          </p:nvPr>
        </p:nvSpPr>
        <p:spPr bwMode="auto">
          <a:xfrm>
            <a:off x="10332851" y="39365239"/>
            <a:ext cx="9577763" cy="2879725"/>
          </a:xfrm>
          <a:prstGeom prst="rect">
            <a:avLst/>
          </a:prstGeom>
          <a:noFill/>
          <a:ln w="9525">
            <a:noFill/>
            <a:miter lim="800000"/>
            <a:headEnd/>
            <a:tailEnd/>
          </a:ln>
          <a:effectLst/>
        </p:spPr>
        <p:txBody>
          <a:bodyPr vert="horz" wrap="none" lIns="327041" tIns="163521" rIns="327041" bIns="163521" numCol="1" anchor="ctr" anchorCtr="0" compatLnSpc="1">
            <a:prstTxWarp prst="textNoShape">
              <a:avLst/>
            </a:prstTxWarp>
          </a:bodyPr>
          <a:lstStyle>
            <a:lvl1pPr algn="ctr">
              <a:defRPr sz="5000"/>
            </a:lvl1pPr>
          </a:lstStyle>
          <a:p>
            <a:endParaRPr lang="pt-PT"/>
          </a:p>
        </p:txBody>
      </p:sp>
      <p:sp>
        <p:nvSpPr>
          <p:cNvPr id="1030" name="Rectangle 6"/>
          <p:cNvSpPr>
            <a:spLocks noGrp="1" noChangeArrowheads="1"/>
          </p:cNvSpPr>
          <p:nvPr>
            <p:ph type="sldNum" sz="quarter" idx="4"/>
          </p:nvPr>
        </p:nvSpPr>
        <p:spPr bwMode="auto">
          <a:xfrm>
            <a:off x="21675816" y="39365239"/>
            <a:ext cx="6299055" cy="2879725"/>
          </a:xfrm>
          <a:prstGeom prst="rect">
            <a:avLst/>
          </a:prstGeom>
          <a:noFill/>
          <a:ln w="9525">
            <a:noFill/>
            <a:miter lim="800000"/>
            <a:headEnd/>
            <a:tailEnd/>
          </a:ln>
          <a:effectLst/>
        </p:spPr>
        <p:txBody>
          <a:bodyPr vert="horz" wrap="none" lIns="327041" tIns="163521" rIns="327041" bIns="163521" numCol="1" anchor="ctr" anchorCtr="0" compatLnSpc="1">
            <a:prstTxWarp prst="textNoShape">
              <a:avLst/>
            </a:prstTxWarp>
          </a:bodyPr>
          <a:lstStyle>
            <a:lvl1pPr algn="r">
              <a:defRPr sz="5000"/>
            </a:lvl1pPr>
          </a:lstStyle>
          <a:p>
            <a:fld id="{96C53DED-7357-4ACF-8EE7-C4538A4B53F5}" type="slidenum">
              <a:rPr lang="en-GB"/>
              <a:pPr/>
              <a:t>‹nº›</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26663" rtl="0" eaLnBrk="0" fontAlgn="base" hangingPunct="0">
        <a:spcBef>
          <a:spcPct val="0"/>
        </a:spcBef>
        <a:spcAft>
          <a:spcPct val="0"/>
        </a:spcAft>
        <a:defRPr sz="6600">
          <a:solidFill>
            <a:schemeClr val="tx2"/>
          </a:solidFill>
          <a:latin typeface="+mj-lt"/>
          <a:ea typeface="+mj-ea"/>
          <a:cs typeface="+mj-cs"/>
        </a:defRPr>
      </a:lvl1pPr>
      <a:lvl2pPr algn="ctr" defTabSz="10126663" rtl="0" eaLnBrk="0" fontAlgn="base" hangingPunct="0">
        <a:spcBef>
          <a:spcPct val="0"/>
        </a:spcBef>
        <a:spcAft>
          <a:spcPct val="0"/>
        </a:spcAft>
        <a:defRPr sz="6600">
          <a:solidFill>
            <a:schemeClr val="tx2"/>
          </a:solidFill>
          <a:latin typeface="Arial" charset="0"/>
        </a:defRPr>
      </a:lvl2pPr>
      <a:lvl3pPr algn="ctr" defTabSz="10126663" rtl="0" eaLnBrk="0" fontAlgn="base" hangingPunct="0">
        <a:spcBef>
          <a:spcPct val="0"/>
        </a:spcBef>
        <a:spcAft>
          <a:spcPct val="0"/>
        </a:spcAft>
        <a:defRPr sz="6600">
          <a:solidFill>
            <a:schemeClr val="tx2"/>
          </a:solidFill>
          <a:latin typeface="Arial" charset="0"/>
        </a:defRPr>
      </a:lvl3pPr>
      <a:lvl4pPr algn="ctr" defTabSz="10126663" rtl="0" eaLnBrk="0" fontAlgn="base" hangingPunct="0">
        <a:spcBef>
          <a:spcPct val="0"/>
        </a:spcBef>
        <a:spcAft>
          <a:spcPct val="0"/>
        </a:spcAft>
        <a:defRPr sz="6600">
          <a:solidFill>
            <a:schemeClr val="tx2"/>
          </a:solidFill>
          <a:latin typeface="Arial" charset="0"/>
        </a:defRPr>
      </a:lvl4pPr>
      <a:lvl5pPr algn="ctr" defTabSz="10126663" rtl="0" eaLnBrk="0" fontAlgn="base" hangingPunct="0">
        <a:spcBef>
          <a:spcPct val="0"/>
        </a:spcBef>
        <a:spcAft>
          <a:spcPct val="0"/>
        </a:spcAft>
        <a:defRPr sz="6600">
          <a:solidFill>
            <a:schemeClr val="tx2"/>
          </a:solidFill>
          <a:latin typeface="Arial" charset="0"/>
        </a:defRPr>
      </a:lvl5pPr>
      <a:lvl6pPr marL="457200" algn="ctr" defTabSz="10126663" rtl="0" eaLnBrk="0" fontAlgn="base" hangingPunct="0">
        <a:spcBef>
          <a:spcPct val="0"/>
        </a:spcBef>
        <a:spcAft>
          <a:spcPct val="0"/>
        </a:spcAft>
        <a:defRPr sz="6600">
          <a:solidFill>
            <a:schemeClr val="tx2"/>
          </a:solidFill>
          <a:latin typeface="Arial" charset="0"/>
        </a:defRPr>
      </a:lvl6pPr>
      <a:lvl7pPr marL="914400" algn="ctr" defTabSz="10126663" rtl="0" eaLnBrk="0" fontAlgn="base" hangingPunct="0">
        <a:spcBef>
          <a:spcPct val="0"/>
        </a:spcBef>
        <a:spcAft>
          <a:spcPct val="0"/>
        </a:spcAft>
        <a:defRPr sz="6600">
          <a:solidFill>
            <a:schemeClr val="tx2"/>
          </a:solidFill>
          <a:latin typeface="Arial" charset="0"/>
        </a:defRPr>
      </a:lvl7pPr>
      <a:lvl8pPr marL="1371600" algn="ctr" defTabSz="10126663" rtl="0" eaLnBrk="0" fontAlgn="base" hangingPunct="0">
        <a:spcBef>
          <a:spcPct val="0"/>
        </a:spcBef>
        <a:spcAft>
          <a:spcPct val="0"/>
        </a:spcAft>
        <a:defRPr sz="6600">
          <a:solidFill>
            <a:schemeClr val="tx2"/>
          </a:solidFill>
          <a:latin typeface="Arial" charset="0"/>
        </a:defRPr>
      </a:lvl8pPr>
      <a:lvl9pPr marL="1828800" algn="ctr" defTabSz="10126663" rtl="0" eaLnBrk="0" fontAlgn="base" hangingPunct="0">
        <a:spcBef>
          <a:spcPct val="0"/>
        </a:spcBef>
        <a:spcAft>
          <a:spcPct val="0"/>
        </a:spcAft>
        <a:defRPr sz="6600">
          <a:solidFill>
            <a:schemeClr val="tx2"/>
          </a:solidFill>
          <a:latin typeface="Arial" charset="0"/>
        </a:defRPr>
      </a:lvl9pPr>
    </p:titleStyle>
    <p:bodyStyle>
      <a:lvl1pPr marL="1214438" indent="-1214438" algn="l" defTabSz="10126663" rtl="0" eaLnBrk="0" fontAlgn="base" hangingPunct="0">
        <a:spcBef>
          <a:spcPct val="20000"/>
        </a:spcBef>
        <a:spcAft>
          <a:spcPct val="0"/>
        </a:spcAft>
        <a:buChar char="•"/>
        <a:defRPr sz="2400">
          <a:solidFill>
            <a:schemeClr val="tx1"/>
          </a:solidFill>
          <a:latin typeface="+mn-lt"/>
          <a:ea typeface="+mn-ea"/>
          <a:cs typeface="+mn-cs"/>
        </a:defRPr>
      </a:lvl1pPr>
      <a:lvl2pPr marL="2632075" indent="-1011238" algn="l" defTabSz="10126663" rtl="0" eaLnBrk="0" fontAlgn="base" hangingPunct="0">
        <a:spcBef>
          <a:spcPct val="20000"/>
        </a:spcBef>
        <a:spcAft>
          <a:spcPct val="0"/>
        </a:spcAft>
        <a:buChar char="–"/>
        <a:defRPr sz="2400">
          <a:solidFill>
            <a:schemeClr val="tx1"/>
          </a:solidFill>
          <a:latin typeface="+mn-lt"/>
        </a:defRPr>
      </a:lvl2pPr>
      <a:lvl3pPr marL="4051300" indent="-811213" algn="l" defTabSz="10126663" rtl="0" eaLnBrk="0" fontAlgn="base" hangingPunct="0">
        <a:spcBef>
          <a:spcPct val="20000"/>
        </a:spcBef>
        <a:spcAft>
          <a:spcPct val="0"/>
        </a:spcAft>
        <a:buChar char="•"/>
        <a:defRPr sz="2400">
          <a:solidFill>
            <a:schemeClr val="tx1"/>
          </a:solidFill>
          <a:latin typeface="+mn-lt"/>
        </a:defRPr>
      </a:lvl3pPr>
      <a:lvl4pPr marL="5670550" indent="-809625" algn="l" defTabSz="10126663" rtl="0" eaLnBrk="0" fontAlgn="base" hangingPunct="0">
        <a:spcBef>
          <a:spcPct val="20000"/>
        </a:spcBef>
        <a:spcAft>
          <a:spcPct val="0"/>
        </a:spcAft>
        <a:buChar char="–"/>
        <a:defRPr sz="2400">
          <a:solidFill>
            <a:schemeClr val="tx1"/>
          </a:solidFill>
          <a:latin typeface="+mn-lt"/>
        </a:defRPr>
      </a:lvl4pPr>
      <a:lvl5pPr marL="7291388" indent="-811213" algn="l" defTabSz="10126663" rtl="0" eaLnBrk="0" fontAlgn="base" hangingPunct="0">
        <a:spcBef>
          <a:spcPct val="20000"/>
        </a:spcBef>
        <a:spcAft>
          <a:spcPct val="0"/>
        </a:spcAft>
        <a:buChar char="•"/>
        <a:defRPr sz="2400">
          <a:solidFill>
            <a:schemeClr val="tx1"/>
          </a:solidFill>
          <a:latin typeface="+mn-lt"/>
        </a:defRPr>
      </a:lvl5pPr>
      <a:lvl6pPr marL="7748588" indent="-811213" algn="l" defTabSz="10126663" rtl="0" eaLnBrk="0" fontAlgn="base" hangingPunct="0">
        <a:spcBef>
          <a:spcPct val="20000"/>
        </a:spcBef>
        <a:spcAft>
          <a:spcPct val="0"/>
        </a:spcAft>
        <a:buChar char="•"/>
        <a:defRPr sz="2400">
          <a:solidFill>
            <a:schemeClr val="tx1"/>
          </a:solidFill>
          <a:latin typeface="+mn-lt"/>
        </a:defRPr>
      </a:lvl6pPr>
      <a:lvl7pPr marL="8205788" indent="-811213" algn="l" defTabSz="10126663" rtl="0" eaLnBrk="0" fontAlgn="base" hangingPunct="0">
        <a:spcBef>
          <a:spcPct val="20000"/>
        </a:spcBef>
        <a:spcAft>
          <a:spcPct val="0"/>
        </a:spcAft>
        <a:buChar char="•"/>
        <a:defRPr sz="2400">
          <a:solidFill>
            <a:schemeClr val="tx1"/>
          </a:solidFill>
          <a:latin typeface="+mn-lt"/>
        </a:defRPr>
      </a:lvl7pPr>
      <a:lvl8pPr marL="8662988" indent="-811213" algn="l" defTabSz="10126663" rtl="0" eaLnBrk="0" fontAlgn="base" hangingPunct="0">
        <a:spcBef>
          <a:spcPct val="20000"/>
        </a:spcBef>
        <a:spcAft>
          <a:spcPct val="0"/>
        </a:spcAft>
        <a:buChar char="•"/>
        <a:defRPr sz="2400">
          <a:solidFill>
            <a:schemeClr val="tx1"/>
          </a:solidFill>
          <a:latin typeface="+mn-lt"/>
        </a:defRPr>
      </a:lvl8pPr>
      <a:lvl9pPr marL="9120188" indent="-811213" algn="l" defTabSz="10126663" rtl="0" eaLnBrk="0" fontAlgn="base" hangingPunct="0">
        <a:spcBef>
          <a:spcPct val="20000"/>
        </a:spcBef>
        <a:spcAft>
          <a:spcPct val="0"/>
        </a:spcAft>
        <a:buChar char="•"/>
        <a:defRPr sz="2400">
          <a:solidFill>
            <a:schemeClr val="tx1"/>
          </a:solidFill>
          <a:latin typeface="+mn-lt"/>
        </a:defRPr>
      </a:lvl9pPr>
    </p:bodyStyle>
    <p:otherStyle>
      <a:defPPr>
        <a:defRPr lang="pt-P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chart" Target="../charts/chart4.xml"/><Relationship Id="rId3" Type="http://schemas.openxmlformats.org/officeDocument/2006/relationships/chart" Target="../charts/chart1.xml"/><Relationship Id="rId7" Type="http://schemas.openxmlformats.org/officeDocument/2006/relationships/chart" Target="../charts/chart3.xml"/><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chart" Target="../charts/chart2.xml"/><Relationship Id="rId5" Type="http://schemas.openxmlformats.org/officeDocument/2006/relationships/image" Target="../media/image2.gif"/><Relationship Id="rId4" Type="http://schemas.openxmlformats.org/officeDocument/2006/relationships/image" Target="../media/image1.png"/><Relationship Id="rId9"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FFFFCC"/>
            </a:gs>
            <a:gs pos="100000">
              <a:srgbClr val="99FFCC"/>
            </a:gs>
          </a:gsLst>
          <a:lin ang="2700000" scaled="1"/>
        </a:gradFill>
        <a:effectLst/>
      </p:bgPr>
    </p:bg>
    <p:spTree>
      <p:nvGrpSpPr>
        <p:cNvPr id="1" name=""/>
        <p:cNvGrpSpPr/>
        <p:nvPr/>
      </p:nvGrpSpPr>
      <p:grpSpPr>
        <a:xfrm>
          <a:off x="0" y="0"/>
          <a:ext cx="0" cy="0"/>
          <a:chOff x="0" y="0"/>
          <a:chExt cx="0" cy="0"/>
        </a:xfrm>
      </p:grpSpPr>
      <p:graphicFrame>
        <p:nvGraphicFramePr>
          <p:cNvPr id="119" name="Gráfico 118"/>
          <p:cNvGraphicFramePr/>
          <p:nvPr/>
        </p:nvGraphicFramePr>
        <p:xfrm>
          <a:off x="1309478" y="18440800"/>
          <a:ext cx="13056229" cy="6334626"/>
        </p:xfrm>
        <a:graphic>
          <a:graphicData uri="http://schemas.openxmlformats.org/drawingml/2006/chart">
            <c:chart xmlns:c="http://schemas.openxmlformats.org/drawingml/2006/chart" xmlns:r="http://schemas.openxmlformats.org/officeDocument/2006/relationships" r:id="rId3"/>
          </a:graphicData>
        </a:graphic>
      </p:graphicFrame>
      <p:sp>
        <p:nvSpPr>
          <p:cNvPr id="1029" name="Rectangle 2154"/>
          <p:cNvSpPr>
            <a:spLocks noChangeArrowheads="1"/>
          </p:cNvSpPr>
          <p:nvPr/>
        </p:nvSpPr>
        <p:spPr bwMode="auto">
          <a:xfrm>
            <a:off x="1256810" y="16898416"/>
            <a:ext cx="10274510" cy="4205288"/>
          </a:xfrm>
          <a:prstGeom prst="rect">
            <a:avLst/>
          </a:prstGeom>
          <a:noFill/>
          <a:ln w="12700">
            <a:noFill/>
            <a:miter lim="800000"/>
            <a:headEnd type="none" w="sm" len="sm"/>
            <a:tailEnd type="none" w="sm" len="sm"/>
          </a:ln>
        </p:spPr>
        <p:txBody>
          <a:bodyPr wrap="none" anchor="ctr"/>
          <a:lstStyle/>
          <a:p>
            <a:endParaRPr lang="pt-PT"/>
          </a:p>
        </p:txBody>
      </p:sp>
      <p:sp>
        <p:nvSpPr>
          <p:cNvPr id="1030" name="Rectangle 1698"/>
          <p:cNvSpPr>
            <a:spLocks noChangeArrowheads="1"/>
          </p:cNvSpPr>
          <p:nvPr/>
        </p:nvSpPr>
        <p:spPr bwMode="auto">
          <a:xfrm>
            <a:off x="1" y="33314755"/>
            <a:ext cx="8024252" cy="4746625"/>
          </a:xfrm>
          <a:prstGeom prst="rect">
            <a:avLst/>
          </a:prstGeom>
          <a:noFill/>
          <a:ln w="12700">
            <a:noFill/>
            <a:miter lim="800000"/>
            <a:headEnd type="none" w="sm" len="sm"/>
            <a:tailEnd type="none" w="sm" len="sm"/>
          </a:ln>
        </p:spPr>
        <p:txBody>
          <a:bodyPr wrap="none" anchor="ctr"/>
          <a:lstStyle/>
          <a:p>
            <a:endParaRPr lang="pt-PT"/>
          </a:p>
        </p:txBody>
      </p:sp>
      <p:sp>
        <p:nvSpPr>
          <p:cNvPr id="1031" name="Rectangle 4"/>
          <p:cNvSpPr>
            <a:spLocks noChangeArrowheads="1"/>
          </p:cNvSpPr>
          <p:nvPr/>
        </p:nvSpPr>
        <p:spPr bwMode="auto">
          <a:xfrm>
            <a:off x="2626330" y="1821165"/>
            <a:ext cx="24932669" cy="2119187"/>
          </a:xfrm>
          <a:prstGeom prst="rect">
            <a:avLst/>
          </a:prstGeom>
          <a:noFill/>
          <a:ln w="9525">
            <a:noFill/>
            <a:miter lim="800000"/>
            <a:headEnd/>
            <a:tailEnd/>
          </a:ln>
        </p:spPr>
        <p:txBody>
          <a:bodyPr wrap="square" lIns="87011" tIns="43506" rIns="87011" bIns="43506">
            <a:spAutoFit/>
          </a:bodyPr>
          <a:lstStyle/>
          <a:p>
            <a:pPr algn="ctr" defTabSz="720725"/>
            <a:r>
              <a:rPr lang="en-US" sz="6600" b="1" dirty="0" smtClean="0">
                <a:latin typeface="Arial" charset="0"/>
              </a:rPr>
              <a:t>REVERSAL OF ACEPROMAZINE-INDUCED HEMODYNAMIC ALTERATIONS BY NOREPINEPHRINE IN STANDING HORSES </a:t>
            </a:r>
            <a:endParaRPr lang="en-GB" sz="6600" b="1" dirty="0">
              <a:latin typeface="Arial" charset="0"/>
            </a:endParaRPr>
          </a:p>
        </p:txBody>
      </p:sp>
      <p:sp>
        <p:nvSpPr>
          <p:cNvPr id="1032" name="Rectangle 5"/>
          <p:cNvSpPr>
            <a:spLocks noChangeArrowheads="1"/>
          </p:cNvSpPr>
          <p:nvPr/>
        </p:nvSpPr>
        <p:spPr bwMode="auto">
          <a:xfrm>
            <a:off x="3186009" y="3859514"/>
            <a:ext cx="23763391" cy="1195857"/>
          </a:xfrm>
          <a:prstGeom prst="rect">
            <a:avLst/>
          </a:prstGeom>
          <a:noFill/>
          <a:ln w="9525">
            <a:noFill/>
            <a:miter lim="800000"/>
            <a:headEnd/>
            <a:tailEnd/>
          </a:ln>
        </p:spPr>
        <p:txBody>
          <a:bodyPr wrap="square" lIns="87011" tIns="43506" rIns="87011" bIns="43506">
            <a:spAutoFit/>
          </a:bodyPr>
          <a:lstStyle/>
          <a:p>
            <a:pPr algn="ctr" defTabSz="720725"/>
            <a:r>
              <a:rPr lang="pt-PT" sz="4400" dirty="0" smtClean="0">
                <a:latin typeface="Arial" charset="0"/>
              </a:rPr>
              <a:t>Pequito M.</a:t>
            </a:r>
            <a:r>
              <a:rPr lang="pt-PT" sz="4400" baseline="30000" dirty="0" smtClean="0">
                <a:latin typeface="Arial" charset="0"/>
              </a:rPr>
              <a:t>1</a:t>
            </a:r>
            <a:r>
              <a:rPr lang="pt-PT" sz="4400" dirty="0" smtClean="0">
                <a:latin typeface="Arial" charset="0"/>
              </a:rPr>
              <a:t>, Amory H.</a:t>
            </a:r>
            <a:r>
              <a:rPr lang="pt-PT" sz="4400" baseline="30000" dirty="0" smtClean="0">
                <a:latin typeface="Arial" charset="0"/>
              </a:rPr>
              <a:t>2</a:t>
            </a:r>
            <a:r>
              <a:rPr lang="pt-PT" sz="4400" dirty="0" smtClean="0">
                <a:latin typeface="Arial" charset="0"/>
              </a:rPr>
              <a:t>, </a:t>
            </a:r>
            <a:r>
              <a:rPr lang="pt-PT" sz="4400" dirty="0" err="1" smtClean="0">
                <a:latin typeface="Arial" charset="0"/>
              </a:rPr>
              <a:t>Péters</a:t>
            </a:r>
            <a:r>
              <a:rPr lang="pt-PT" sz="4400" dirty="0" smtClean="0">
                <a:latin typeface="Arial" charset="0"/>
              </a:rPr>
              <a:t> F.</a:t>
            </a:r>
            <a:r>
              <a:rPr lang="pt-PT" sz="4400" baseline="30000" dirty="0" smtClean="0">
                <a:latin typeface="Arial" charset="0"/>
              </a:rPr>
              <a:t>2</a:t>
            </a:r>
            <a:r>
              <a:rPr lang="pt-PT" sz="4400" dirty="0" smtClean="0">
                <a:latin typeface="Arial" charset="0"/>
              </a:rPr>
              <a:t>, de Moffarts B.</a:t>
            </a:r>
            <a:r>
              <a:rPr lang="pt-PT" sz="4400" baseline="30000" dirty="0" smtClean="0">
                <a:latin typeface="Arial" charset="0"/>
              </a:rPr>
              <a:t>2</a:t>
            </a:r>
            <a:r>
              <a:rPr lang="pt-PT" sz="4400" dirty="0" smtClean="0">
                <a:latin typeface="Arial" charset="0"/>
              </a:rPr>
              <a:t>, </a:t>
            </a:r>
            <a:r>
              <a:rPr lang="pt-PT" sz="4400" dirty="0" err="1" smtClean="0">
                <a:latin typeface="Arial" charset="0"/>
              </a:rPr>
              <a:t>Busoni</a:t>
            </a:r>
            <a:r>
              <a:rPr lang="pt-PT" sz="4400" dirty="0" smtClean="0">
                <a:latin typeface="Arial" charset="0"/>
              </a:rPr>
              <a:t> V.</a:t>
            </a:r>
            <a:r>
              <a:rPr lang="pt-PT" sz="4400" baseline="30000" dirty="0" smtClean="0">
                <a:latin typeface="Arial" charset="0"/>
              </a:rPr>
              <a:t>2</a:t>
            </a:r>
            <a:r>
              <a:rPr lang="pt-PT" sz="4400" dirty="0" smtClean="0">
                <a:latin typeface="Arial" charset="0"/>
              </a:rPr>
              <a:t>, </a:t>
            </a:r>
            <a:r>
              <a:rPr lang="pt-PT" sz="4400" dirty="0" err="1" smtClean="0">
                <a:latin typeface="Arial" charset="0"/>
              </a:rPr>
              <a:t>Serteyn</a:t>
            </a:r>
            <a:r>
              <a:rPr lang="pt-PT" sz="4400" dirty="0" smtClean="0">
                <a:latin typeface="Arial" charset="0"/>
              </a:rPr>
              <a:t> D.</a:t>
            </a:r>
            <a:r>
              <a:rPr lang="pt-PT" sz="4400" baseline="30000" dirty="0" smtClean="0">
                <a:latin typeface="Arial" charset="0"/>
              </a:rPr>
              <a:t>2</a:t>
            </a:r>
            <a:r>
              <a:rPr lang="pt-PT" sz="4400" dirty="0" smtClean="0">
                <a:latin typeface="Arial" charset="0"/>
              </a:rPr>
              <a:t>, Sandersen C.</a:t>
            </a:r>
            <a:r>
              <a:rPr lang="pt-PT" sz="4400" baseline="30000" dirty="0" smtClean="0">
                <a:latin typeface="Arial" charset="0"/>
              </a:rPr>
              <a:t>2</a:t>
            </a:r>
          </a:p>
          <a:p>
            <a:pPr algn="ctr" defTabSz="720725"/>
            <a:r>
              <a:rPr lang="en-US" sz="2800" dirty="0" smtClean="0">
                <a:latin typeface="Arial" charset="0"/>
              </a:rPr>
              <a:t>1 Faculty of Veterinary Medicine, Lusófona University, Portugal; 2 Faculty of Veterinary Medicine, Liege University, Belgium</a:t>
            </a:r>
          </a:p>
        </p:txBody>
      </p:sp>
      <p:sp>
        <p:nvSpPr>
          <p:cNvPr id="1033" name="Line 6"/>
          <p:cNvSpPr>
            <a:spLocks noChangeShapeType="1"/>
          </p:cNvSpPr>
          <p:nvPr/>
        </p:nvSpPr>
        <p:spPr bwMode="auto">
          <a:xfrm>
            <a:off x="1291816" y="5138109"/>
            <a:ext cx="28091549" cy="0"/>
          </a:xfrm>
          <a:prstGeom prst="line">
            <a:avLst/>
          </a:prstGeom>
          <a:noFill/>
          <a:ln w="76200">
            <a:solidFill>
              <a:srgbClr val="000066"/>
            </a:solidFill>
            <a:round/>
            <a:headEnd type="none" w="sm" len="sm"/>
            <a:tailEnd type="none" w="sm" len="sm"/>
          </a:ln>
        </p:spPr>
        <p:txBody>
          <a:bodyPr wrap="none" anchor="ctr"/>
          <a:lstStyle/>
          <a:p>
            <a:endParaRPr lang="pt-PT"/>
          </a:p>
        </p:txBody>
      </p:sp>
      <p:sp>
        <p:nvSpPr>
          <p:cNvPr id="1034" name="Text Box 9"/>
          <p:cNvSpPr txBox="1">
            <a:spLocks noChangeArrowheads="1"/>
          </p:cNvSpPr>
          <p:nvPr/>
        </p:nvSpPr>
        <p:spPr bwMode="auto">
          <a:xfrm>
            <a:off x="1163467" y="6461657"/>
            <a:ext cx="28066547" cy="4426903"/>
          </a:xfrm>
          <a:prstGeom prst="rect">
            <a:avLst/>
          </a:prstGeom>
          <a:noFill/>
          <a:ln w="12700">
            <a:noFill/>
            <a:miter lim="800000"/>
            <a:headEnd type="none" w="sm" len="sm"/>
            <a:tailEnd type="none" w="sm" len="sm"/>
          </a:ln>
        </p:spPr>
        <p:txBody>
          <a:bodyPr lIns="86411" tIns="43205" rIns="86411" bIns="43205">
            <a:spAutoFit/>
          </a:bodyPr>
          <a:lstStyle/>
          <a:p>
            <a:pPr algn="just" defTabSz="720725">
              <a:lnSpc>
                <a:spcPct val="150000"/>
              </a:lnSpc>
            </a:pPr>
            <a:r>
              <a:rPr lang="en-US" sz="2800" dirty="0" err="1" smtClean="0">
                <a:latin typeface="+mn-lt"/>
              </a:rPr>
              <a:t>Acepromazine</a:t>
            </a:r>
            <a:r>
              <a:rPr lang="en-US" sz="2800" dirty="0" smtClean="0">
                <a:latin typeface="+mn-lt"/>
              </a:rPr>
              <a:t> (ACP) is a </a:t>
            </a:r>
            <a:r>
              <a:rPr lang="en-US" sz="2800" dirty="0" err="1" smtClean="0">
                <a:latin typeface="+mn-lt"/>
              </a:rPr>
              <a:t>phenothiazine</a:t>
            </a:r>
            <a:r>
              <a:rPr lang="en-US" sz="2800" dirty="0" smtClean="0">
                <a:latin typeface="+mn-lt"/>
              </a:rPr>
              <a:t> commonly used to sedate horses. Additionally, ACP exerts strong anti-inflammatory effects, which might have a therapeutic potential in horses suffering from systemic inflammatory response syndrome (SIRS). However, the ACP-induced </a:t>
            </a:r>
            <a:r>
              <a:rPr lang="en-US" sz="2800" dirty="0" err="1" smtClean="0">
                <a:latin typeface="+mn-lt"/>
              </a:rPr>
              <a:t>vasodilation</a:t>
            </a:r>
            <a:r>
              <a:rPr lang="en-US" sz="2800" dirty="0" smtClean="0">
                <a:latin typeface="+mn-lt"/>
              </a:rPr>
              <a:t> precludes its use in horses with SIRS-related cardiovascular compromise.</a:t>
            </a:r>
          </a:p>
          <a:p>
            <a:pPr algn="just" defTabSz="720725">
              <a:lnSpc>
                <a:spcPct val="150000"/>
              </a:lnSpc>
            </a:pPr>
            <a:endParaRPr lang="en-US" sz="1600" dirty="0">
              <a:latin typeface="+mn-lt"/>
            </a:endParaRPr>
          </a:p>
          <a:p>
            <a:pPr algn="just" defTabSz="720725">
              <a:lnSpc>
                <a:spcPct val="150000"/>
              </a:lnSpc>
            </a:pPr>
            <a:r>
              <a:rPr lang="en-GB" sz="2800" dirty="0">
                <a:latin typeface="+mn-lt"/>
              </a:rPr>
              <a:t>The objective of this study was to test if the hemodynamic effects of the administration of 0,1 mg/kg of ACP could be counteracted by an intravenous infusion of </a:t>
            </a:r>
            <a:r>
              <a:rPr lang="en-GB" sz="2800" dirty="0" err="1">
                <a:latin typeface="+mn-lt"/>
              </a:rPr>
              <a:t>norepinephrine</a:t>
            </a:r>
            <a:r>
              <a:rPr lang="en-GB" sz="2800" dirty="0">
                <a:latin typeface="+mn-lt"/>
              </a:rPr>
              <a:t> (NOR) at 1</a:t>
            </a:r>
            <a:r>
              <a:rPr lang="en-GB" sz="2800" dirty="0">
                <a:latin typeface="Symbol" pitchFamily="18" charset="2"/>
              </a:rPr>
              <a:t>m</a:t>
            </a:r>
            <a:r>
              <a:rPr lang="en-GB" sz="2800" dirty="0">
                <a:latin typeface="+mn-lt"/>
              </a:rPr>
              <a:t>g/kg/min in healthy horses. </a:t>
            </a:r>
            <a:endParaRPr lang="pt-PT" sz="2800" dirty="0">
              <a:latin typeface="+mn-lt"/>
            </a:endParaRPr>
          </a:p>
          <a:p>
            <a:pPr algn="just" defTabSz="720725">
              <a:lnSpc>
                <a:spcPct val="150000"/>
              </a:lnSpc>
            </a:pPr>
            <a:endParaRPr lang="en-US" sz="2800" dirty="0">
              <a:latin typeface="+mn-lt"/>
            </a:endParaRPr>
          </a:p>
        </p:txBody>
      </p:sp>
      <p:sp>
        <p:nvSpPr>
          <p:cNvPr id="1035" name="Rectangle 8"/>
          <p:cNvSpPr>
            <a:spLocks noChangeArrowheads="1"/>
          </p:cNvSpPr>
          <p:nvPr/>
        </p:nvSpPr>
        <p:spPr bwMode="auto">
          <a:xfrm>
            <a:off x="13467235" y="5469468"/>
            <a:ext cx="3315379" cy="973137"/>
          </a:xfrm>
          <a:prstGeom prst="rect">
            <a:avLst/>
          </a:prstGeom>
          <a:noFill/>
          <a:ln w="12700">
            <a:noFill/>
            <a:miter lim="800000"/>
            <a:headEnd type="none" w="sm" len="sm"/>
            <a:tailEnd type="none" w="sm" len="sm"/>
          </a:ln>
        </p:spPr>
        <p:txBody>
          <a:bodyPr wrap="none" lIns="86411" tIns="43205" rIns="86411" bIns="43205" anchor="ctr"/>
          <a:lstStyle/>
          <a:p>
            <a:pPr algn="ctr" defTabSz="720725"/>
            <a:r>
              <a:rPr lang="en-GB" sz="4000" b="1" dirty="0">
                <a:solidFill>
                  <a:srgbClr val="000066"/>
                </a:solidFill>
                <a:latin typeface="Arial" charset="0"/>
              </a:rPr>
              <a:t>INTRODUCTION</a:t>
            </a:r>
          </a:p>
        </p:txBody>
      </p:sp>
      <p:sp>
        <p:nvSpPr>
          <p:cNvPr id="1036" name="Rectangle 10"/>
          <p:cNvSpPr>
            <a:spLocks noChangeArrowheads="1"/>
          </p:cNvSpPr>
          <p:nvPr/>
        </p:nvSpPr>
        <p:spPr bwMode="auto">
          <a:xfrm>
            <a:off x="11216285" y="10169863"/>
            <a:ext cx="7957578" cy="973138"/>
          </a:xfrm>
          <a:prstGeom prst="rect">
            <a:avLst/>
          </a:prstGeom>
          <a:noFill/>
          <a:ln w="12700">
            <a:noFill/>
            <a:miter lim="800000"/>
            <a:headEnd type="none" w="sm" len="sm"/>
            <a:tailEnd type="none" w="sm" len="sm"/>
          </a:ln>
        </p:spPr>
        <p:txBody>
          <a:bodyPr wrap="none" lIns="86411" tIns="43205" rIns="86411" bIns="43205" anchor="ctr"/>
          <a:lstStyle/>
          <a:p>
            <a:pPr algn="ctr" defTabSz="720725"/>
            <a:r>
              <a:rPr lang="en-GB" sz="4000" b="1" dirty="0">
                <a:solidFill>
                  <a:srgbClr val="000066"/>
                </a:solidFill>
                <a:latin typeface="Arial" charset="0"/>
              </a:rPr>
              <a:t>MATERIAL AND METHODS</a:t>
            </a:r>
          </a:p>
        </p:txBody>
      </p:sp>
      <p:sp>
        <p:nvSpPr>
          <p:cNvPr id="1037" name="Rectangle 108"/>
          <p:cNvSpPr>
            <a:spLocks noChangeArrowheads="1"/>
          </p:cNvSpPr>
          <p:nvPr/>
        </p:nvSpPr>
        <p:spPr bwMode="auto">
          <a:xfrm>
            <a:off x="12178062" y="15380242"/>
            <a:ext cx="5645647" cy="973138"/>
          </a:xfrm>
          <a:prstGeom prst="rect">
            <a:avLst/>
          </a:prstGeom>
          <a:noFill/>
          <a:ln w="38100">
            <a:noFill/>
            <a:miter lim="800000"/>
            <a:headEnd type="none" w="sm" len="sm"/>
            <a:tailEnd type="none" w="sm" len="sm"/>
          </a:ln>
        </p:spPr>
        <p:txBody>
          <a:bodyPr wrap="none" lIns="86411" tIns="43205" rIns="86411" bIns="43205" anchor="ctr"/>
          <a:lstStyle/>
          <a:p>
            <a:pPr algn="ctr" defTabSz="720725"/>
            <a:r>
              <a:rPr lang="en-GB" sz="4000" b="1" dirty="0">
                <a:solidFill>
                  <a:srgbClr val="000066"/>
                </a:solidFill>
                <a:latin typeface="Arial" charset="0"/>
              </a:rPr>
              <a:t>RESULTS</a:t>
            </a:r>
          </a:p>
        </p:txBody>
      </p:sp>
      <p:sp>
        <p:nvSpPr>
          <p:cNvPr id="1039" name="Rectangle 1592"/>
          <p:cNvSpPr>
            <a:spLocks noChangeArrowheads="1"/>
          </p:cNvSpPr>
          <p:nvPr/>
        </p:nvSpPr>
        <p:spPr bwMode="auto">
          <a:xfrm>
            <a:off x="0" y="20441072"/>
            <a:ext cx="184731" cy="461665"/>
          </a:xfrm>
          <a:prstGeom prst="rect">
            <a:avLst/>
          </a:prstGeom>
          <a:noFill/>
          <a:ln w="12700">
            <a:noFill/>
            <a:miter lim="800000"/>
            <a:headEnd type="none" w="sm" len="sm"/>
            <a:tailEnd type="none" w="sm" len="sm"/>
          </a:ln>
        </p:spPr>
        <p:txBody>
          <a:bodyPr wrap="none" anchor="ctr">
            <a:spAutoFit/>
          </a:bodyPr>
          <a:lstStyle/>
          <a:p>
            <a:pPr defTabSz="762000"/>
            <a:endParaRPr lang="en-US" sz="2400"/>
          </a:p>
        </p:txBody>
      </p:sp>
      <p:sp>
        <p:nvSpPr>
          <p:cNvPr id="1041" name="Rectangle 1719"/>
          <p:cNvSpPr>
            <a:spLocks noChangeArrowheads="1"/>
          </p:cNvSpPr>
          <p:nvPr/>
        </p:nvSpPr>
        <p:spPr bwMode="auto">
          <a:xfrm>
            <a:off x="1163466" y="11328915"/>
            <a:ext cx="27983034" cy="3970318"/>
          </a:xfrm>
          <a:prstGeom prst="rect">
            <a:avLst/>
          </a:prstGeom>
          <a:noFill/>
          <a:ln w="12700">
            <a:noFill/>
            <a:miter lim="800000"/>
            <a:headEnd type="none" w="sm" len="sm"/>
            <a:tailEnd type="none" w="sm" len="sm"/>
          </a:ln>
        </p:spPr>
        <p:txBody>
          <a:bodyPr wrap="square" anchor="ctr">
            <a:spAutoFit/>
          </a:bodyPr>
          <a:lstStyle/>
          <a:p>
            <a:pPr algn="just">
              <a:lnSpc>
                <a:spcPct val="150000"/>
              </a:lnSpc>
            </a:pPr>
            <a:r>
              <a:rPr lang="en-GB" sz="2800" dirty="0">
                <a:latin typeface="+mn-lt"/>
              </a:rPr>
              <a:t>In 5 healthy adult horses, a 15 minutes NOR IV infusion was administered 45 minutes after an injection of 0,1 mg/kg of ACP IV. The systolic arterial blood pressure (SAP) was non-invasively measured by Doppler </a:t>
            </a:r>
            <a:r>
              <a:rPr lang="en-GB" sz="2800" dirty="0" err="1">
                <a:latin typeface="+mn-lt"/>
              </a:rPr>
              <a:t>sphingometry</a:t>
            </a:r>
            <a:r>
              <a:rPr lang="en-GB" sz="2800" dirty="0">
                <a:latin typeface="+mn-lt"/>
              </a:rPr>
              <a:t> at the tail. </a:t>
            </a:r>
            <a:r>
              <a:rPr lang="en-GB" sz="2800" dirty="0" err="1">
                <a:latin typeface="+mn-lt"/>
              </a:rPr>
              <a:t>Hemodynamics</a:t>
            </a:r>
            <a:r>
              <a:rPr lang="en-GB" sz="2800" dirty="0">
                <a:latin typeface="+mn-lt"/>
              </a:rPr>
              <a:t> of the median artery of the left forelimb were studied using Doppler </a:t>
            </a:r>
            <a:r>
              <a:rPr lang="en-GB" sz="2800" dirty="0" err="1">
                <a:latin typeface="+mn-lt"/>
              </a:rPr>
              <a:t>ultrasonography</a:t>
            </a:r>
            <a:r>
              <a:rPr lang="en-GB" sz="2800" dirty="0">
                <a:latin typeface="+mn-lt"/>
              </a:rPr>
              <a:t>, through calculation of the vessel’s surface (SURF), diameter (DIAM), circumference (CIRC), and peak systolic velocity (PSV), end diastolic velocity (EDV), mean velocity (MV), volumetric flow (VF) and resistivity index (RI) of the flow. Both SAP and Doppler parameters were determined at regular intervals during the entire study</a:t>
            </a:r>
            <a:r>
              <a:rPr lang="en-GB" sz="2800" dirty="0" smtClean="0">
                <a:latin typeface="+mn-lt"/>
              </a:rPr>
              <a:t>. </a:t>
            </a:r>
            <a:r>
              <a:rPr lang="en-US" sz="2800" dirty="0" smtClean="0">
                <a:latin typeface="+mn-lt"/>
              </a:rPr>
              <a:t>Results were analyzed using a mixed procedure in the SAS® system, considering the different horses and the repetition of the measures. Standard deviation is taken into consideration in results figures. A p-value inferior to 0.05 was considered statistically significant. </a:t>
            </a:r>
            <a:endParaRPr lang="pt-PT" sz="2800" dirty="0">
              <a:latin typeface="+mn-lt"/>
            </a:endParaRPr>
          </a:p>
        </p:txBody>
      </p:sp>
      <p:sp>
        <p:nvSpPr>
          <p:cNvPr id="1237" name="Rectangle 100"/>
          <p:cNvSpPr>
            <a:spLocks noChangeArrowheads="1"/>
          </p:cNvSpPr>
          <p:nvPr/>
        </p:nvSpPr>
        <p:spPr bwMode="auto">
          <a:xfrm>
            <a:off x="13065252" y="38415865"/>
            <a:ext cx="3718759" cy="971550"/>
          </a:xfrm>
          <a:prstGeom prst="rect">
            <a:avLst/>
          </a:prstGeom>
          <a:noFill/>
          <a:ln w="12700">
            <a:noFill/>
            <a:miter lim="800000"/>
            <a:headEnd type="none" w="sm" len="sm"/>
            <a:tailEnd type="none" w="sm" len="sm"/>
          </a:ln>
        </p:spPr>
        <p:txBody>
          <a:bodyPr wrap="none" lIns="86411" tIns="43205" rIns="86411" bIns="43205" anchor="ctr"/>
          <a:lstStyle/>
          <a:p>
            <a:pPr algn="just" defTabSz="720725"/>
            <a:r>
              <a:rPr lang="en-GB" sz="4000" b="1" dirty="0">
                <a:solidFill>
                  <a:srgbClr val="000066"/>
                </a:solidFill>
                <a:latin typeface="Arial" charset="0"/>
              </a:rPr>
              <a:t>CONCLUSIONS</a:t>
            </a:r>
          </a:p>
        </p:txBody>
      </p:sp>
      <p:pic>
        <p:nvPicPr>
          <p:cNvPr id="118" name="Image 1" descr="log ULG 0708"/>
          <p:cNvPicPr/>
          <p:nvPr/>
        </p:nvPicPr>
        <p:blipFill>
          <a:blip r:embed="rId4" cstate="print"/>
          <a:srcRect/>
          <a:stretch>
            <a:fillRect/>
          </a:stretch>
        </p:blipFill>
        <p:spPr bwMode="auto">
          <a:xfrm>
            <a:off x="0" y="28378"/>
            <a:ext cx="4064000" cy="1574800"/>
          </a:xfrm>
          <a:prstGeom prst="rect">
            <a:avLst/>
          </a:prstGeom>
          <a:noFill/>
          <a:ln w="9525">
            <a:noFill/>
            <a:miter lim="800000"/>
            <a:headEnd/>
            <a:tailEnd/>
          </a:ln>
        </p:spPr>
      </p:pic>
      <p:pic>
        <p:nvPicPr>
          <p:cNvPr id="124" name="Imagem 123" descr="C:\Users\Man'el\Desktop\logo lusofona.gif"/>
          <p:cNvPicPr/>
          <p:nvPr/>
        </p:nvPicPr>
        <p:blipFill>
          <a:blip r:embed="rId5" cstate="print"/>
          <a:srcRect/>
          <a:stretch>
            <a:fillRect/>
          </a:stretch>
        </p:blipFill>
        <p:spPr bwMode="auto">
          <a:xfrm>
            <a:off x="25273000" y="28378"/>
            <a:ext cx="4970463" cy="1574799"/>
          </a:xfrm>
          <a:prstGeom prst="rect">
            <a:avLst/>
          </a:prstGeom>
          <a:noFill/>
          <a:ln w="9525">
            <a:noFill/>
            <a:miter lim="800000"/>
            <a:headEnd/>
            <a:tailEnd/>
          </a:ln>
        </p:spPr>
      </p:pic>
      <p:sp>
        <p:nvSpPr>
          <p:cNvPr id="125" name="Rectângulo 124"/>
          <p:cNvSpPr/>
          <p:nvPr/>
        </p:nvSpPr>
        <p:spPr>
          <a:xfrm>
            <a:off x="1143000" y="16390101"/>
            <a:ext cx="27965401" cy="1384995"/>
          </a:xfrm>
          <a:prstGeom prst="rect">
            <a:avLst/>
          </a:prstGeom>
        </p:spPr>
        <p:txBody>
          <a:bodyPr wrap="square">
            <a:spAutoFit/>
          </a:bodyPr>
          <a:lstStyle/>
          <a:p>
            <a:pPr algn="just">
              <a:lnSpc>
                <a:spcPct val="150000"/>
              </a:lnSpc>
            </a:pPr>
            <a:r>
              <a:rPr lang="en-GB" sz="2800" dirty="0">
                <a:latin typeface="+mn-lt"/>
              </a:rPr>
              <a:t>ACP induced a hypotension and a vasodilatation, that were evidenced by a significant rise of the SURF, DIAM, CIRC, PSV, EDV, MV and VF and reduction of the SAP and RI. During NOR infusion, all these ACP-induced hemodynamic changes were reversed.</a:t>
            </a:r>
            <a:endParaRPr lang="pt-PT" sz="2800" dirty="0">
              <a:latin typeface="+mn-lt"/>
            </a:endParaRPr>
          </a:p>
        </p:txBody>
      </p:sp>
      <p:sp>
        <p:nvSpPr>
          <p:cNvPr id="128" name="Rectângulo 127"/>
          <p:cNvSpPr/>
          <p:nvPr/>
        </p:nvSpPr>
        <p:spPr>
          <a:xfrm>
            <a:off x="1203158" y="39624499"/>
            <a:ext cx="24904536" cy="523220"/>
          </a:xfrm>
          <a:prstGeom prst="rect">
            <a:avLst/>
          </a:prstGeom>
        </p:spPr>
        <p:txBody>
          <a:bodyPr wrap="square">
            <a:spAutoFit/>
          </a:bodyPr>
          <a:lstStyle/>
          <a:p>
            <a:r>
              <a:rPr lang="en-GB" sz="2800" dirty="0">
                <a:latin typeface="+mn-lt"/>
              </a:rPr>
              <a:t>These findings suggest that a continuous </a:t>
            </a:r>
            <a:r>
              <a:rPr lang="en-GB" sz="2800" dirty="0" smtClean="0">
                <a:latin typeface="+mn-lt"/>
              </a:rPr>
              <a:t>NOR IV infusion </a:t>
            </a:r>
            <a:r>
              <a:rPr lang="en-GB" sz="2800" dirty="0">
                <a:latin typeface="+mn-lt"/>
              </a:rPr>
              <a:t>at 1mg/kg/min is able to revert ACP-induced hypotension and </a:t>
            </a:r>
            <a:r>
              <a:rPr lang="en-GB" sz="2800" dirty="0" err="1" smtClean="0">
                <a:latin typeface="+mn-lt"/>
              </a:rPr>
              <a:t>vasodilation</a:t>
            </a:r>
            <a:r>
              <a:rPr lang="en-GB" sz="2800" dirty="0" smtClean="0">
                <a:latin typeface="+mn-lt"/>
              </a:rPr>
              <a:t> </a:t>
            </a:r>
            <a:r>
              <a:rPr lang="en-GB" sz="2800" dirty="0">
                <a:latin typeface="+mn-lt"/>
              </a:rPr>
              <a:t>in healthy adult horses.</a:t>
            </a:r>
            <a:endParaRPr lang="pt-PT" sz="2800" dirty="0">
              <a:latin typeface="+mn-lt"/>
            </a:endParaRPr>
          </a:p>
        </p:txBody>
      </p:sp>
      <p:graphicFrame>
        <p:nvGraphicFramePr>
          <p:cNvPr id="28" name="Gráfico 27"/>
          <p:cNvGraphicFramePr/>
          <p:nvPr/>
        </p:nvGraphicFramePr>
        <p:xfrm>
          <a:off x="15857622" y="18044380"/>
          <a:ext cx="13018168" cy="6716110"/>
        </p:xfrm>
        <a:graphic>
          <a:graphicData uri="http://schemas.openxmlformats.org/drawingml/2006/chart">
            <c:chart xmlns:c="http://schemas.openxmlformats.org/drawingml/2006/chart" xmlns:r="http://schemas.openxmlformats.org/officeDocument/2006/relationships" r:id="rId6"/>
          </a:graphicData>
        </a:graphic>
      </p:graphicFrame>
      <p:sp>
        <p:nvSpPr>
          <p:cNvPr id="3073" name="Rectangle 1"/>
          <p:cNvSpPr>
            <a:spLocks noChangeArrowheads="1"/>
          </p:cNvSpPr>
          <p:nvPr/>
        </p:nvSpPr>
        <p:spPr bwMode="auto">
          <a:xfrm>
            <a:off x="1524692" y="24734236"/>
            <a:ext cx="12528192"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mn-lt"/>
                <a:ea typeface="Times New Roman" pitchFamily="18" charset="0"/>
                <a:cs typeface="Arial" pitchFamily="34" charset="0"/>
              </a:rPr>
              <a:t>Figure 1 Mean (</a:t>
            </a:r>
            <a:r>
              <a:rPr kumimoji="0" lang="fr-BE" sz="2400" b="0" i="0" u="none" strike="noStrike" cap="none" normalizeH="0" baseline="0" dirty="0" smtClean="0">
                <a:ln>
                  <a:noFill/>
                </a:ln>
                <a:solidFill>
                  <a:schemeClr val="tx1"/>
                </a:solidFill>
                <a:effectLst/>
                <a:latin typeface="+mn-lt"/>
                <a:ea typeface="Times New Roman" pitchFamily="18" charset="0"/>
                <a:cs typeface="Arial" pitchFamily="34" charset="0"/>
                <a:sym typeface="Symbol" pitchFamily="18" charset="2"/>
              </a:rPr>
              <a:t></a:t>
            </a:r>
            <a:r>
              <a:rPr kumimoji="0" lang="en-US" sz="2400" b="0" i="0" u="none" strike="noStrike" cap="none" normalizeH="0" baseline="0" dirty="0" smtClean="0">
                <a:ln>
                  <a:noFill/>
                </a:ln>
                <a:solidFill>
                  <a:schemeClr val="tx1"/>
                </a:solidFill>
                <a:effectLst/>
                <a:latin typeface="+mn-lt"/>
                <a:ea typeface="Times New Roman" pitchFamily="18" charset="0"/>
                <a:cs typeface="Arial" pitchFamily="34" charset="0"/>
              </a:rPr>
              <a:t>SD) of the variation percentage of the systolic arterial pressure (SAP) before, during and after </a:t>
            </a:r>
            <a:r>
              <a:rPr kumimoji="0" lang="en-US" sz="2400" b="0" i="0" u="none" strike="noStrike" cap="none" normalizeH="0" baseline="0" dirty="0" err="1" smtClean="0">
                <a:ln>
                  <a:noFill/>
                </a:ln>
                <a:solidFill>
                  <a:schemeClr val="tx1"/>
                </a:solidFill>
                <a:effectLst/>
                <a:latin typeface="+mn-lt"/>
                <a:ea typeface="Times New Roman" pitchFamily="18" charset="0"/>
                <a:cs typeface="Arial" pitchFamily="34" charset="0"/>
              </a:rPr>
              <a:t>norepinephrine</a:t>
            </a:r>
            <a:r>
              <a:rPr kumimoji="0" lang="en-US" sz="2400" b="0" i="0" u="none" strike="noStrike" cap="none" normalizeH="0" baseline="0" dirty="0" smtClean="0">
                <a:ln>
                  <a:noFill/>
                </a:ln>
                <a:solidFill>
                  <a:schemeClr val="tx1"/>
                </a:solidFill>
                <a:effectLst/>
                <a:latin typeface="+mn-lt"/>
                <a:ea typeface="Times New Roman" pitchFamily="18" charset="0"/>
                <a:cs typeface="Arial" pitchFamily="34" charset="0"/>
              </a:rPr>
              <a:t> infusion (NOR). * significantly different from T0. </a:t>
            </a:r>
          </a:p>
          <a:p>
            <a:pPr marL="0" marR="0" lvl="0" indent="0" algn="just"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mn-lt"/>
                <a:ea typeface="Times New Roman" pitchFamily="18" charset="0"/>
                <a:cs typeface="Arial" pitchFamily="34" charset="0"/>
              </a:rPr>
              <a:t>º significantly different from T45. </a:t>
            </a:r>
            <a:endParaRPr kumimoji="0" lang="en-US" sz="2400" b="0" i="0" u="none" strike="noStrike" cap="none" normalizeH="0" baseline="0" dirty="0" smtClean="0">
              <a:ln>
                <a:noFill/>
              </a:ln>
              <a:solidFill>
                <a:schemeClr val="tx1"/>
              </a:solidFill>
              <a:effectLst/>
              <a:latin typeface="+mn-lt"/>
              <a:ea typeface="Times New Roman" pitchFamily="18" charset="0"/>
              <a:cs typeface="Arial" pitchFamily="34" charset="0"/>
              <a:sym typeface="Symbol" pitchFamily="18" charset="2"/>
            </a:endParaRPr>
          </a:p>
        </p:txBody>
      </p:sp>
      <p:sp>
        <p:nvSpPr>
          <p:cNvPr id="25" name="Rectângulo 24"/>
          <p:cNvSpPr/>
          <p:nvPr/>
        </p:nvSpPr>
        <p:spPr>
          <a:xfrm>
            <a:off x="15860110" y="24730846"/>
            <a:ext cx="12643945" cy="1200329"/>
          </a:xfrm>
          <a:prstGeom prst="rect">
            <a:avLst/>
          </a:prstGeom>
        </p:spPr>
        <p:txBody>
          <a:bodyPr wrap="square">
            <a:spAutoFit/>
          </a:bodyPr>
          <a:lstStyle/>
          <a:p>
            <a:r>
              <a:rPr lang="en-US" sz="2400" dirty="0" smtClean="0">
                <a:latin typeface="+mn-lt"/>
              </a:rPr>
              <a:t>Figure 2 Mean (</a:t>
            </a:r>
            <a:r>
              <a:rPr lang="en-GB" sz="2400" dirty="0" smtClean="0">
                <a:latin typeface="+mn-lt"/>
                <a:sym typeface="Symbol"/>
              </a:rPr>
              <a:t></a:t>
            </a:r>
            <a:r>
              <a:rPr lang="en-US" sz="2400" dirty="0" smtClean="0">
                <a:latin typeface="+mn-lt"/>
              </a:rPr>
              <a:t>SD) of the variation percentage of the diameter (DIAM), circumference (CIRC) and surface (SURF) of the median artery before, during and after </a:t>
            </a:r>
            <a:r>
              <a:rPr lang="en-US" sz="2400" dirty="0" err="1" smtClean="0">
                <a:latin typeface="+mn-lt"/>
              </a:rPr>
              <a:t>norepinephrine</a:t>
            </a:r>
            <a:r>
              <a:rPr lang="en-US" sz="2400" dirty="0" smtClean="0">
                <a:latin typeface="+mn-lt"/>
              </a:rPr>
              <a:t> infusion (NOR). * significantly different from T0. º significantly different from T45.</a:t>
            </a:r>
            <a:endParaRPr lang="pt-PT" sz="2400" dirty="0">
              <a:latin typeface="+mn-lt"/>
            </a:endParaRPr>
          </a:p>
        </p:txBody>
      </p:sp>
      <p:sp>
        <p:nvSpPr>
          <p:cNvPr id="3074" name="Rectangle 2"/>
          <p:cNvSpPr>
            <a:spLocks noChangeArrowheads="1"/>
          </p:cNvSpPr>
          <p:nvPr/>
        </p:nvSpPr>
        <p:spPr bwMode="auto">
          <a:xfrm>
            <a:off x="1645138" y="33405293"/>
            <a:ext cx="12638422" cy="120037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mn-lt"/>
                <a:ea typeface="Times New Roman" pitchFamily="18" charset="0"/>
                <a:cs typeface="Arial" pitchFamily="34" charset="0"/>
              </a:rPr>
              <a:t>Figure 3 Mean (</a:t>
            </a:r>
            <a:r>
              <a:rPr kumimoji="0" lang="fr-BE" sz="2400" b="0" i="0" u="none" strike="noStrike" cap="none" normalizeH="0" baseline="0" dirty="0" smtClean="0">
                <a:ln>
                  <a:noFill/>
                </a:ln>
                <a:solidFill>
                  <a:schemeClr val="tx1"/>
                </a:solidFill>
                <a:effectLst/>
                <a:latin typeface="+mn-lt"/>
                <a:ea typeface="Times New Roman" pitchFamily="18" charset="0"/>
                <a:cs typeface="Arial" pitchFamily="34" charset="0"/>
                <a:sym typeface="Symbol" pitchFamily="18" charset="2"/>
              </a:rPr>
              <a:t></a:t>
            </a:r>
            <a:r>
              <a:rPr kumimoji="0" lang="en-US" sz="2400" b="0" i="0" u="none" strike="noStrike" cap="none" normalizeH="0" baseline="0" dirty="0" smtClean="0">
                <a:ln>
                  <a:noFill/>
                </a:ln>
                <a:solidFill>
                  <a:schemeClr val="tx1"/>
                </a:solidFill>
                <a:effectLst/>
                <a:latin typeface="+mn-lt"/>
                <a:ea typeface="Times New Roman" pitchFamily="18" charset="0"/>
                <a:cs typeface="Arial" pitchFamily="34" charset="0"/>
              </a:rPr>
              <a:t>SD) of the variation percentage of the peak systolic velocity (PSV) and the end diastolic velocity (EDV) of the median artery before, during and after </a:t>
            </a:r>
            <a:r>
              <a:rPr kumimoji="0" lang="en-US" sz="2400" b="0" i="0" u="none" strike="noStrike" cap="none" normalizeH="0" baseline="0" dirty="0" err="1" smtClean="0">
                <a:ln>
                  <a:noFill/>
                </a:ln>
                <a:solidFill>
                  <a:schemeClr val="tx1"/>
                </a:solidFill>
                <a:effectLst/>
                <a:latin typeface="+mn-lt"/>
                <a:ea typeface="Times New Roman" pitchFamily="18" charset="0"/>
                <a:cs typeface="Arial" pitchFamily="34" charset="0"/>
              </a:rPr>
              <a:t>norepinephrine</a:t>
            </a:r>
            <a:r>
              <a:rPr kumimoji="0" lang="en-US" sz="2400" b="0" i="0" u="none" strike="noStrike" cap="none" normalizeH="0" baseline="0" dirty="0" smtClean="0">
                <a:ln>
                  <a:noFill/>
                </a:ln>
                <a:solidFill>
                  <a:schemeClr val="tx1"/>
                </a:solidFill>
                <a:effectLst/>
                <a:latin typeface="+mn-lt"/>
                <a:ea typeface="Times New Roman" pitchFamily="18" charset="0"/>
                <a:cs typeface="Arial" pitchFamily="34" charset="0"/>
              </a:rPr>
              <a:t> infusion (NOR). * different from T0. º significantly different from T45.</a:t>
            </a:r>
            <a:endParaRPr kumimoji="0" lang="en-US" sz="2400" b="0" i="0" u="none" strike="noStrike" cap="none" normalizeH="0" baseline="0" dirty="0" smtClean="0">
              <a:ln>
                <a:noFill/>
              </a:ln>
              <a:solidFill>
                <a:schemeClr val="tx1"/>
              </a:solidFill>
              <a:effectLst/>
              <a:latin typeface="+mn-lt"/>
              <a:ea typeface="Times New Roman" pitchFamily="18" charset="0"/>
              <a:cs typeface="Arial" pitchFamily="34" charset="0"/>
              <a:sym typeface="Symbol" pitchFamily="18" charset="2"/>
            </a:endParaRPr>
          </a:p>
        </p:txBody>
      </p:sp>
      <p:sp>
        <p:nvSpPr>
          <p:cNvPr id="30" name="Rectângulo 29"/>
          <p:cNvSpPr/>
          <p:nvPr/>
        </p:nvSpPr>
        <p:spPr>
          <a:xfrm>
            <a:off x="15875052" y="33433434"/>
            <a:ext cx="12880421" cy="1200329"/>
          </a:xfrm>
          <a:prstGeom prst="rect">
            <a:avLst/>
          </a:prstGeom>
        </p:spPr>
        <p:txBody>
          <a:bodyPr wrap="square">
            <a:spAutoFit/>
          </a:bodyPr>
          <a:lstStyle/>
          <a:p>
            <a:r>
              <a:rPr lang="en-US" sz="2400" dirty="0" smtClean="0">
                <a:latin typeface="+mn-lt"/>
              </a:rPr>
              <a:t>Figure 4 Mean (</a:t>
            </a:r>
            <a:r>
              <a:rPr lang="en-GB" sz="2400" dirty="0" smtClean="0">
                <a:latin typeface="+mn-lt"/>
                <a:sym typeface="Symbol"/>
              </a:rPr>
              <a:t></a:t>
            </a:r>
            <a:r>
              <a:rPr lang="en-US" sz="2400" dirty="0" smtClean="0">
                <a:latin typeface="+mn-lt"/>
              </a:rPr>
              <a:t>SD) of the variation percentage of the resistivity index (RI), volumetric flow (VF) and mean velocity (MV) of the median artery before, during and after </a:t>
            </a:r>
            <a:r>
              <a:rPr lang="en-US" sz="2400" dirty="0" err="1" smtClean="0">
                <a:latin typeface="+mn-lt"/>
              </a:rPr>
              <a:t>norepinephrine</a:t>
            </a:r>
            <a:r>
              <a:rPr lang="en-US" sz="2400" dirty="0" smtClean="0">
                <a:latin typeface="+mn-lt"/>
              </a:rPr>
              <a:t> infusion (NOR). * significantly different from T0. º significantly different from T45.</a:t>
            </a:r>
            <a:endParaRPr lang="pt-PT" sz="2400" dirty="0">
              <a:latin typeface="+mn-lt"/>
            </a:endParaRPr>
          </a:p>
        </p:txBody>
      </p:sp>
      <p:grpSp>
        <p:nvGrpSpPr>
          <p:cNvPr id="31" name="Grupo 30"/>
          <p:cNvGrpSpPr/>
          <p:nvPr/>
        </p:nvGrpSpPr>
        <p:grpSpPr>
          <a:xfrm>
            <a:off x="7262745" y="18500472"/>
            <a:ext cx="1327802" cy="114801"/>
            <a:chOff x="9366250" y="20697825"/>
            <a:chExt cx="1495425" cy="123825"/>
          </a:xfrm>
        </p:grpSpPr>
        <p:sp>
          <p:nvSpPr>
            <p:cNvPr id="3075" name="Line 3"/>
            <p:cNvSpPr>
              <a:spLocks noChangeShapeType="1"/>
            </p:cNvSpPr>
            <p:nvPr/>
          </p:nvSpPr>
          <p:spPr bwMode="auto">
            <a:xfrm>
              <a:off x="9375775" y="20764500"/>
              <a:ext cx="1485900"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PT"/>
            </a:p>
          </p:txBody>
        </p:sp>
        <p:sp>
          <p:nvSpPr>
            <p:cNvPr id="3076" name="Line 4"/>
            <p:cNvSpPr>
              <a:spLocks noChangeShapeType="1"/>
            </p:cNvSpPr>
            <p:nvPr/>
          </p:nvSpPr>
          <p:spPr bwMode="auto">
            <a:xfrm>
              <a:off x="9366250" y="20697825"/>
              <a:ext cx="0" cy="11430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PT"/>
            </a:p>
          </p:txBody>
        </p:sp>
        <p:sp>
          <p:nvSpPr>
            <p:cNvPr id="3077" name="Line 5"/>
            <p:cNvSpPr>
              <a:spLocks noChangeShapeType="1"/>
            </p:cNvSpPr>
            <p:nvPr/>
          </p:nvSpPr>
          <p:spPr bwMode="auto">
            <a:xfrm>
              <a:off x="10861675" y="20707350"/>
              <a:ext cx="0" cy="11430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PT"/>
            </a:p>
          </p:txBody>
        </p:sp>
      </p:grpSp>
      <p:grpSp>
        <p:nvGrpSpPr>
          <p:cNvPr id="32" name="Grupo 31"/>
          <p:cNvGrpSpPr/>
          <p:nvPr/>
        </p:nvGrpSpPr>
        <p:grpSpPr>
          <a:xfrm>
            <a:off x="18910300" y="18433797"/>
            <a:ext cx="4178300" cy="76200"/>
            <a:chOff x="9366250" y="20697825"/>
            <a:chExt cx="1495425" cy="123825"/>
          </a:xfrm>
        </p:grpSpPr>
        <p:sp>
          <p:nvSpPr>
            <p:cNvPr id="33" name="Line 3"/>
            <p:cNvSpPr>
              <a:spLocks noChangeShapeType="1"/>
            </p:cNvSpPr>
            <p:nvPr/>
          </p:nvSpPr>
          <p:spPr bwMode="auto">
            <a:xfrm>
              <a:off x="9375775" y="20764500"/>
              <a:ext cx="1485900"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PT"/>
            </a:p>
          </p:txBody>
        </p:sp>
        <p:sp>
          <p:nvSpPr>
            <p:cNvPr id="34" name="Line 4"/>
            <p:cNvSpPr>
              <a:spLocks noChangeShapeType="1"/>
            </p:cNvSpPr>
            <p:nvPr/>
          </p:nvSpPr>
          <p:spPr bwMode="auto">
            <a:xfrm>
              <a:off x="9366250" y="20697825"/>
              <a:ext cx="0" cy="11430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PT"/>
            </a:p>
          </p:txBody>
        </p:sp>
        <p:sp>
          <p:nvSpPr>
            <p:cNvPr id="35" name="Line 5"/>
            <p:cNvSpPr>
              <a:spLocks noChangeShapeType="1"/>
            </p:cNvSpPr>
            <p:nvPr/>
          </p:nvSpPr>
          <p:spPr bwMode="auto">
            <a:xfrm>
              <a:off x="10861675" y="20707350"/>
              <a:ext cx="0" cy="11430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PT"/>
            </a:p>
          </p:txBody>
        </p:sp>
      </p:grpSp>
      <p:grpSp>
        <p:nvGrpSpPr>
          <p:cNvPr id="36" name="Grupo 35"/>
          <p:cNvGrpSpPr/>
          <p:nvPr/>
        </p:nvGrpSpPr>
        <p:grpSpPr>
          <a:xfrm>
            <a:off x="4679950" y="26839866"/>
            <a:ext cx="4178300" cy="76200"/>
            <a:chOff x="9366250" y="20697825"/>
            <a:chExt cx="1495425" cy="123825"/>
          </a:xfrm>
        </p:grpSpPr>
        <p:sp>
          <p:nvSpPr>
            <p:cNvPr id="37" name="Line 3"/>
            <p:cNvSpPr>
              <a:spLocks noChangeShapeType="1"/>
            </p:cNvSpPr>
            <p:nvPr/>
          </p:nvSpPr>
          <p:spPr bwMode="auto">
            <a:xfrm>
              <a:off x="9375775" y="20764500"/>
              <a:ext cx="1485900"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PT"/>
            </a:p>
          </p:txBody>
        </p:sp>
        <p:sp>
          <p:nvSpPr>
            <p:cNvPr id="38" name="Line 4"/>
            <p:cNvSpPr>
              <a:spLocks noChangeShapeType="1"/>
            </p:cNvSpPr>
            <p:nvPr/>
          </p:nvSpPr>
          <p:spPr bwMode="auto">
            <a:xfrm>
              <a:off x="9366250" y="20697825"/>
              <a:ext cx="0" cy="11430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PT"/>
            </a:p>
          </p:txBody>
        </p:sp>
        <p:sp>
          <p:nvSpPr>
            <p:cNvPr id="39" name="Line 5"/>
            <p:cNvSpPr>
              <a:spLocks noChangeShapeType="1"/>
            </p:cNvSpPr>
            <p:nvPr/>
          </p:nvSpPr>
          <p:spPr bwMode="auto">
            <a:xfrm>
              <a:off x="10861675" y="20707350"/>
              <a:ext cx="0" cy="11430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PT"/>
            </a:p>
          </p:txBody>
        </p:sp>
      </p:grpSp>
      <p:grpSp>
        <p:nvGrpSpPr>
          <p:cNvPr id="40" name="Grupo 39"/>
          <p:cNvGrpSpPr/>
          <p:nvPr/>
        </p:nvGrpSpPr>
        <p:grpSpPr>
          <a:xfrm>
            <a:off x="18989509" y="26839866"/>
            <a:ext cx="4178300" cy="76200"/>
            <a:chOff x="9366250" y="20697825"/>
            <a:chExt cx="1495425" cy="123825"/>
          </a:xfrm>
        </p:grpSpPr>
        <p:sp>
          <p:nvSpPr>
            <p:cNvPr id="41" name="Line 3"/>
            <p:cNvSpPr>
              <a:spLocks noChangeShapeType="1"/>
            </p:cNvSpPr>
            <p:nvPr/>
          </p:nvSpPr>
          <p:spPr bwMode="auto">
            <a:xfrm>
              <a:off x="9375775" y="20764500"/>
              <a:ext cx="1485900"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PT"/>
            </a:p>
          </p:txBody>
        </p:sp>
        <p:sp>
          <p:nvSpPr>
            <p:cNvPr id="42" name="Line 4"/>
            <p:cNvSpPr>
              <a:spLocks noChangeShapeType="1"/>
            </p:cNvSpPr>
            <p:nvPr/>
          </p:nvSpPr>
          <p:spPr bwMode="auto">
            <a:xfrm>
              <a:off x="9366250" y="20697825"/>
              <a:ext cx="0" cy="11430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PT"/>
            </a:p>
          </p:txBody>
        </p:sp>
        <p:sp>
          <p:nvSpPr>
            <p:cNvPr id="43" name="Line 5"/>
            <p:cNvSpPr>
              <a:spLocks noChangeShapeType="1"/>
            </p:cNvSpPr>
            <p:nvPr/>
          </p:nvSpPr>
          <p:spPr bwMode="auto">
            <a:xfrm>
              <a:off x="10861675" y="20707350"/>
              <a:ext cx="0" cy="11430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PT"/>
            </a:p>
          </p:txBody>
        </p:sp>
      </p:grpSp>
      <p:sp>
        <p:nvSpPr>
          <p:cNvPr id="44" name="CaixaDeTexto 43"/>
          <p:cNvSpPr txBox="1"/>
          <p:nvPr/>
        </p:nvSpPr>
        <p:spPr>
          <a:xfrm>
            <a:off x="6787490" y="18046903"/>
            <a:ext cx="3081724" cy="461665"/>
          </a:xfrm>
          <a:prstGeom prst="rect">
            <a:avLst/>
          </a:prstGeom>
          <a:noFill/>
        </p:spPr>
        <p:txBody>
          <a:bodyPr wrap="square" rtlCol="0">
            <a:spAutoFit/>
          </a:bodyPr>
          <a:lstStyle/>
          <a:p>
            <a:r>
              <a:rPr lang="pt-PT" sz="2400" dirty="0" smtClean="0">
                <a:latin typeface="+mn-lt"/>
              </a:rPr>
              <a:t>NOR IV </a:t>
            </a:r>
            <a:r>
              <a:rPr lang="pt-PT" sz="2400" dirty="0" err="1" smtClean="0">
                <a:latin typeface="+mn-lt"/>
              </a:rPr>
              <a:t>infusion</a:t>
            </a:r>
            <a:endParaRPr lang="pt-PT" sz="2400" dirty="0">
              <a:latin typeface="+mn-lt"/>
            </a:endParaRPr>
          </a:p>
        </p:txBody>
      </p:sp>
      <p:sp>
        <p:nvSpPr>
          <p:cNvPr id="45" name="CaixaDeTexto 44"/>
          <p:cNvSpPr txBox="1"/>
          <p:nvPr/>
        </p:nvSpPr>
        <p:spPr>
          <a:xfrm>
            <a:off x="19843862" y="18041643"/>
            <a:ext cx="3047669" cy="461665"/>
          </a:xfrm>
          <a:prstGeom prst="rect">
            <a:avLst/>
          </a:prstGeom>
          <a:noFill/>
        </p:spPr>
        <p:txBody>
          <a:bodyPr wrap="square" rtlCol="0">
            <a:spAutoFit/>
          </a:bodyPr>
          <a:lstStyle/>
          <a:p>
            <a:r>
              <a:rPr lang="pt-PT" sz="2400" dirty="0" smtClean="0">
                <a:latin typeface="+mn-lt"/>
              </a:rPr>
              <a:t>NOR IV </a:t>
            </a:r>
            <a:r>
              <a:rPr lang="pt-PT" sz="2400" dirty="0" err="1" smtClean="0">
                <a:latin typeface="+mn-lt"/>
              </a:rPr>
              <a:t>infusion</a:t>
            </a:r>
            <a:endParaRPr lang="pt-PT" sz="2400" dirty="0">
              <a:latin typeface="+mn-lt"/>
            </a:endParaRPr>
          </a:p>
        </p:txBody>
      </p:sp>
      <p:sp>
        <p:nvSpPr>
          <p:cNvPr id="48" name="CaixaDeTexto 47"/>
          <p:cNvSpPr txBox="1"/>
          <p:nvPr/>
        </p:nvSpPr>
        <p:spPr>
          <a:xfrm>
            <a:off x="2470485" y="20735841"/>
            <a:ext cx="400050" cy="461665"/>
          </a:xfrm>
          <a:prstGeom prst="rect">
            <a:avLst/>
          </a:prstGeom>
          <a:noFill/>
        </p:spPr>
        <p:txBody>
          <a:bodyPr wrap="square" rtlCol="0">
            <a:spAutoFit/>
          </a:bodyPr>
          <a:lstStyle/>
          <a:p>
            <a:r>
              <a:rPr lang="pt-PT" sz="2400" dirty="0" smtClean="0">
                <a:solidFill>
                  <a:srgbClr val="C00000"/>
                </a:solidFill>
              </a:rPr>
              <a:t>º</a:t>
            </a:r>
            <a:endParaRPr lang="pt-PT" sz="2400" dirty="0">
              <a:solidFill>
                <a:srgbClr val="C00000"/>
              </a:solidFill>
            </a:endParaRPr>
          </a:p>
        </p:txBody>
      </p:sp>
      <p:sp>
        <p:nvSpPr>
          <p:cNvPr id="49" name="CaixaDeTexto 48"/>
          <p:cNvSpPr txBox="1"/>
          <p:nvPr/>
        </p:nvSpPr>
        <p:spPr>
          <a:xfrm>
            <a:off x="3955386" y="21387552"/>
            <a:ext cx="400050" cy="461665"/>
          </a:xfrm>
          <a:prstGeom prst="rect">
            <a:avLst/>
          </a:prstGeom>
          <a:noFill/>
        </p:spPr>
        <p:txBody>
          <a:bodyPr wrap="square" rtlCol="0">
            <a:spAutoFit/>
          </a:bodyPr>
          <a:lstStyle/>
          <a:p>
            <a:r>
              <a:rPr lang="pt-PT" sz="2400" dirty="0" smtClean="0">
                <a:solidFill>
                  <a:srgbClr val="C00000"/>
                </a:solidFill>
              </a:rPr>
              <a:t>º</a:t>
            </a:r>
            <a:endParaRPr lang="pt-PT" sz="2400" dirty="0">
              <a:solidFill>
                <a:srgbClr val="C00000"/>
              </a:solidFill>
            </a:endParaRPr>
          </a:p>
        </p:txBody>
      </p:sp>
      <p:sp>
        <p:nvSpPr>
          <p:cNvPr id="50" name="CaixaDeTexto 49"/>
          <p:cNvSpPr txBox="1"/>
          <p:nvPr/>
        </p:nvSpPr>
        <p:spPr>
          <a:xfrm>
            <a:off x="8365974" y="19780323"/>
            <a:ext cx="400050" cy="461665"/>
          </a:xfrm>
          <a:prstGeom prst="rect">
            <a:avLst/>
          </a:prstGeom>
          <a:noFill/>
        </p:spPr>
        <p:txBody>
          <a:bodyPr wrap="square" rtlCol="0">
            <a:spAutoFit/>
          </a:bodyPr>
          <a:lstStyle/>
          <a:p>
            <a:r>
              <a:rPr lang="pt-PT" sz="2400" dirty="0" smtClean="0">
                <a:solidFill>
                  <a:srgbClr val="C00000"/>
                </a:solidFill>
              </a:rPr>
              <a:t>º</a:t>
            </a:r>
            <a:endParaRPr lang="pt-PT" sz="2400" dirty="0">
              <a:solidFill>
                <a:srgbClr val="C00000"/>
              </a:solidFill>
            </a:endParaRPr>
          </a:p>
        </p:txBody>
      </p:sp>
      <p:sp>
        <p:nvSpPr>
          <p:cNvPr id="51" name="CaixaDeTexto 50"/>
          <p:cNvSpPr txBox="1"/>
          <p:nvPr/>
        </p:nvSpPr>
        <p:spPr>
          <a:xfrm>
            <a:off x="7882704" y="19941747"/>
            <a:ext cx="400050" cy="461665"/>
          </a:xfrm>
          <a:prstGeom prst="rect">
            <a:avLst/>
          </a:prstGeom>
          <a:noFill/>
        </p:spPr>
        <p:txBody>
          <a:bodyPr wrap="square" rtlCol="0">
            <a:spAutoFit/>
          </a:bodyPr>
          <a:lstStyle/>
          <a:p>
            <a:r>
              <a:rPr lang="pt-PT" sz="2400" dirty="0" smtClean="0">
                <a:solidFill>
                  <a:srgbClr val="C00000"/>
                </a:solidFill>
              </a:rPr>
              <a:t>º</a:t>
            </a:r>
            <a:endParaRPr lang="pt-PT" sz="2400" dirty="0">
              <a:solidFill>
                <a:srgbClr val="C00000"/>
              </a:solidFill>
            </a:endParaRPr>
          </a:p>
        </p:txBody>
      </p:sp>
      <p:sp>
        <p:nvSpPr>
          <p:cNvPr id="52" name="CaixaDeTexto 51"/>
          <p:cNvSpPr txBox="1"/>
          <p:nvPr/>
        </p:nvSpPr>
        <p:spPr>
          <a:xfrm>
            <a:off x="7365345" y="20019951"/>
            <a:ext cx="400050" cy="461665"/>
          </a:xfrm>
          <a:prstGeom prst="rect">
            <a:avLst/>
          </a:prstGeom>
          <a:noFill/>
        </p:spPr>
        <p:txBody>
          <a:bodyPr wrap="square" rtlCol="0">
            <a:spAutoFit/>
          </a:bodyPr>
          <a:lstStyle/>
          <a:p>
            <a:r>
              <a:rPr lang="pt-PT" sz="2400" dirty="0" smtClean="0">
                <a:solidFill>
                  <a:srgbClr val="C00000"/>
                </a:solidFill>
              </a:rPr>
              <a:t>º</a:t>
            </a:r>
            <a:endParaRPr lang="pt-PT" sz="2400" dirty="0">
              <a:solidFill>
                <a:srgbClr val="C00000"/>
              </a:solidFill>
            </a:endParaRPr>
          </a:p>
        </p:txBody>
      </p:sp>
      <p:sp>
        <p:nvSpPr>
          <p:cNvPr id="53" name="CaixaDeTexto 52"/>
          <p:cNvSpPr txBox="1"/>
          <p:nvPr/>
        </p:nvSpPr>
        <p:spPr>
          <a:xfrm>
            <a:off x="8859270" y="21349449"/>
            <a:ext cx="400050" cy="461665"/>
          </a:xfrm>
          <a:prstGeom prst="rect">
            <a:avLst/>
          </a:prstGeom>
          <a:noFill/>
        </p:spPr>
        <p:txBody>
          <a:bodyPr wrap="square" rtlCol="0">
            <a:spAutoFit/>
          </a:bodyPr>
          <a:lstStyle/>
          <a:p>
            <a:r>
              <a:rPr lang="pt-PT" sz="2400" dirty="0" smtClean="0">
                <a:solidFill>
                  <a:srgbClr val="C00000"/>
                </a:solidFill>
              </a:rPr>
              <a:t>º</a:t>
            </a:r>
            <a:endParaRPr lang="pt-PT" sz="2400" dirty="0">
              <a:solidFill>
                <a:srgbClr val="C00000"/>
              </a:solidFill>
            </a:endParaRPr>
          </a:p>
        </p:txBody>
      </p:sp>
      <p:sp>
        <p:nvSpPr>
          <p:cNvPr id="54" name="CaixaDeTexto 53"/>
          <p:cNvSpPr txBox="1"/>
          <p:nvPr/>
        </p:nvSpPr>
        <p:spPr>
          <a:xfrm>
            <a:off x="3702723" y="21296313"/>
            <a:ext cx="381000" cy="446276"/>
          </a:xfrm>
          <a:prstGeom prst="rect">
            <a:avLst/>
          </a:prstGeom>
          <a:noFill/>
        </p:spPr>
        <p:txBody>
          <a:bodyPr wrap="square" rtlCol="0">
            <a:spAutoFit/>
          </a:bodyPr>
          <a:lstStyle/>
          <a:p>
            <a:r>
              <a:rPr lang="pt-PT" dirty="0" smtClean="0">
                <a:solidFill>
                  <a:srgbClr val="C00000"/>
                </a:solidFill>
              </a:rPr>
              <a:t>*</a:t>
            </a:r>
            <a:endParaRPr lang="pt-PT" dirty="0">
              <a:solidFill>
                <a:srgbClr val="C00000"/>
              </a:solidFill>
            </a:endParaRPr>
          </a:p>
        </p:txBody>
      </p:sp>
      <p:sp>
        <p:nvSpPr>
          <p:cNvPr id="57" name="CaixaDeTexto 56"/>
          <p:cNvSpPr txBox="1"/>
          <p:nvPr/>
        </p:nvSpPr>
        <p:spPr>
          <a:xfrm>
            <a:off x="5152533" y="21648237"/>
            <a:ext cx="381000" cy="446276"/>
          </a:xfrm>
          <a:prstGeom prst="rect">
            <a:avLst/>
          </a:prstGeom>
          <a:noFill/>
        </p:spPr>
        <p:txBody>
          <a:bodyPr wrap="square" rtlCol="0">
            <a:spAutoFit/>
          </a:bodyPr>
          <a:lstStyle/>
          <a:p>
            <a:r>
              <a:rPr lang="pt-PT" dirty="0" smtClean="0">
                <a:solidFill>
                  <a:srgbClr val="C00000"/>
                </a:solidFill>
              </a:rPr>
              <a:t>*</a:t>
            </a:r>
            <a:endParaRPr lang="pt-PT" dirty="0">
              <a:solidFill>
                <a:srgbClr val="C00000"/>
              </a:solidFill>
            </a:endParaRPr>
          </a:p>
        </p:txBody>
      </p:sp>
      <p:sp>
        <p:nvSpPr>
          <p:cNvPr id="58" name="CaixaDeTexto 57"/>
          <p:cNvSpPr txBox="1"/>
          <p:nvPr/>
        </p:nvSpPr>
        <p:spPr>
          <a:xfrm>
            <a:off x="6632421" y="21747498"/>
            <a:ext cx="381000" cy="446276"/>
          </a:xfrm>
          <a:prstGeom prst="rect">
            <a:avLst/>
          </a:prstGeom>
          <a:noFill/>
        </p:spPr>
        <p:txBody>
          <a:bodyPr wrap="square" rtlCol="0">
            <a:spAutoFit/>
          </a:bodyPr>
          <a:lstStyle/>
          <a:p>
            <a:r>
              <a:rPr lang="pt-PT" dirty="0" smtClean="0">
                <a:solidFill>
                  <a:srgbClr val="C00000"/>
                </a:solidFill>
              </a:rPr>
              <a:t>*</a:t>
            </a:r>
            <a:endParaRPr lang="pt-PT" dirty="0">
              <a:solidFill>
                <a:srgbClr val="C00000"/>
              </a:solidFill>
            </a:endParaRPr>
          </a:p>
        </p:txBody>
      </p:sp>
      <p:sp>
        <p:nvSpPr>
          <p:cNvPr id="59" name="CaixaDeTexto 58"/>
          <p:cNvSpPr txBox="1"/>
          <p:nvPr/>
        </p:nvSpPr>
        <p:spPr>
          <a:xfrm>
            <a:off x="7126719" y="19971825"/>
            <a:ext cx="381000" cy="446276"/>
          </a:xfrm>
          <a:prstGeom prst="rect">
            <a:avLst/>
          </a:prstGeom>
          <a:noFill/>
        </p:spPr>
        <p:txBody>
          <a:bodyPr wrap="square" rtlCol="0">
            <a:spAutoFit/>
          </a:bodyPr>
          <a:lstStyle/>
          <a:p>
            <a:r>
              <a:rPr lang="pt-PT" dirty="0" smtClean="0">
                <a:solidFill>
                  <a:srgbClr val="C00000"/>
                </a:solidFill>
              </a:rPr>
              <a:t>*</a:t>
            </a:r>
            <a:endParaRPr lang="pt-PT" dirty="0">
              <a:solidFill>
                <a:srgbClr val="C00000"/>
              </a:solidFill>
            </a:endParaRPr>
          </a:p>
        </p:txBody>
      </p:sp>
      <p:sp>
        <p:nvSpPr>
          <p:cNvPr id="60" name="CaixaDeTexto 59"/>
          <p:cNvSpPr txBox="1"/>
          <p:nvPr/>
        </p:nvSpPr>
        <p:spPr>
          <a:xfrm>
            <a:off x="7600965" y="19922697"/>
            <a:ext cx="381000" cy="446276"/>
          </a:xfrm>
          <a:prstGeom prst="rect">
            <a:avLst/>
          </a:prstGeom>
          <a:noFill/>
        </p:spPr>
        <p:txBody>
          <a:bodyPr wrap="square" rtlCol="0">
            <a:spAutoFit/>
          </a:bodyPr>
          <a:lstStyle/>
          <a:p>
            <a:r>
              <a:rPr lang="pt-PT" dirty="0" smtClean="0">
                <a:solidFill>
                  <a:srgbClr val="C00000"/>
                </a:solidFill>
              </a:rPr>
              <a:t>*</a:t>
            </a:r>
            <a:endParaRPr lang="pt-PT" dirty="0">
              <a:solidFill>
                <a:srgbClr val="C00000"/>
              </a:solidFill>
            </a:endParaRPr>
          </a:p>
        </p:txBody>
      </p:sp>
      <p:sp>
        <p:nvSpPr>
          <p:cNvPr id="61" name="CaixaDeTexto 60"/>
          <p:cNvSpPr txBox="1"/>
          <p:nvPr/>
        </p:nvSpPr>
        <p:spPr>
          <a:xfrm>
            <a:off x="8094261" y="19804386"/>
            <a:ext cx="381000" cy="446276"/>
          </a:xfrm>
          <a:prstGeom prst="rect">
            <a:avLst/>
          </a:prstGeom>
          <a:noFill/>
        </p:spPr>
        <p:txBody>
          <a:bodyPr wrap="square" rtlCol="0">
            <a:spAutoFit/>
          </a:bodyPr>
          <a:lstStyle/>
          <a:p>
            <a:r>
              <a:rPr lang="pt-PT" dirty="0" smtClean="0">
                <a:solidFill>
                  <a:srgbClr val="C00000"/>
                </a:solidFill>
              </a:rPr>
              <a:t>*</a:t>
            </a:r>
            <a:endParaRPr lang="pt-PT" dirty="0">
              <a:solidFill>
                <a:srgbClr val="C00000"/>
              </a:solidFill>
            </a:endParaRPr>
          </a:p>
        </p:txBody>
      </p:sp>
      <p:sp>
        <p:nvSpPr>
          <p:cNvPr id="63" name="CaixaDeTexto 62"/>
          <p:cNvSpPr txBox="1"/>
          <p:nvPr/>
        </p:nvSpPr>
        <p:spPr>
          <a:xfrm>
            <a:off x="8552475" y="21301329"/>
            <a:ext cx="381000" cy="446276"/>
          </a:xfrm>
          <a:prstGeom prst="rect">
            <a:avLst/>
          </a:prstGeom>
          <a:noFill/>
        </p:spPr>
        <p:txBody>
          <a:bodyPr wrap="square" rtlCol="0">
            <a:spAutoFit/>
          </a:bodyPr>
          <a:lstStyle/>
          <a:p>
            <a:r>
              <a:rPr lang="pt-PT" dirty="0" smtClean="0">
                <a:solidFill>
                  <a:srgbClr val="C00000"/>
                </a:solidFill>
              </a:rPr>
              <a:t>*</a:t>
            </a:r>
            <a:endParaRPr lang="pt-PT" dirty="0">
              <a:solidFill>
                <a:srgbClr val="C00000"/>
              </a:solidFill>
            </a:endParaRPr>
          </a:p>
        </p:txBody>
      </p:sp>
      <p:sp>
        <p:nvSpPr>
          <p:cNvPr id="64" name="CaixaDeTexto 63"/>
          <p:cNvSpPr txBox="1"/>
          <p:nvPr/>
        </p:nvSpPr>
        <p:spPr>
          <a:xfrm>
            <a:off x="18763249" y="22247809"/>
            <a:ext cx="381000" cy="446276"/>
          </a:xfrm>
          <a:prstGeom prst="rect">
            <a:avLst/>
          </a:prstGeom>
          <a:noFill/>
        </p:spPr>
        <p:txBody>
          <a:bodyPr wrap="square" rtlCol="0">
            <a:spAutoFit/>
          </a:bodyPr>
          <a:lstStyle/>
          <a:p>
            <a:r>
              <a:rPr lang="pt-PT" dirty="0" smtClean="0">
                <a:solidFill>
                  <a:srgbClr val="C00000"/>
                </a:solidFill>
              </a:rPr>
              <a:t>*</a:t>
            </a:r>
            <a:endParaRPr lang="pt-PT" dirty="0">
              <a:solidFill>
                <a:srgbClr val="C00000"/>
              </a:solidFill>
            </a:endParaRPr>
          </a:p>
        </p:txBody>
      </p:sp>
      <p:sp>
        <p:nvSpPr>
          <p:cNvPr id="65" name="CaixaDeTexto 64"/>
          <p:cNvSpPr txBox="1"/>
          <p:nvPr/>
        </p:nvSpPr>
        <p:spPr>
          <a:xfrm>
            <a:off x="24835187" y="22905535"/>
            <a:ext cx="381000" cy="446276"/>
          </a:xfrm>
          <a:prstGeom prst="rect">
            <a:avLst/>
          </a:prstGeom>
          <a:noFill/>
        </p:spPr>
        <p:txBody>
          <a:bodyPr wrap="square" rtlCol="0">
            <a:spAutoFit/>
          </a:bodyPr>
          <a:lstStyle/>
          <a:p>
            <a:r>
              <a:rPr lang="pt-PT" dirty="0" smtClean="0">
                <a:solidFill>
                  <a:srgbClr val="C00000"/>
                </a:solidFill>
              </a:rPr>
              <a:t>*</a:t>
            </a:r>
            <a:endParaRPr lang="pt-PT" dirty="0">
              <a:solidFill>
                <a:srgbClr val="C00000"/>
              </a:solidFill>
            </a:endParaRPr>
          </a:p>
        </p:txBody>
      </p:sp>
      <p:sp>
        <p:nvSpPr>
          <p:cNvPr id="66" name="CaixaDeTexto 65"/>
          <p:cNvSpPr txBox="1"/>
          <p:nvPr/>
        </p:nvSpPr>
        <p:spPr>
          <a:xfrm>
            <a:off x="26864513" y="22696987"/>
            <a:ext cx="381000" cy="446276"/>
          </a:xfrm>
          <a:prstGeom prst="rect">
            <a:avLst/>
          </a:prstGeom>
          <a:noFill/>
        </p:spPr>
        <p:txBody>
          <a:bodyPr wrap="square" rtlCol="0">
            <a:spAutoFit/>
          </a:bodyPr>
          <a:lstStyle/>
          <a:p>
            <a:r>
              <a:rPr lang="pt-PT" dirty="0" smtClean="0">
                <a:solidFill>
                  <a:srgbClr val="C00000"/>
                </a:solidFill>
              </a:rPr>
              <a:t>*</a:t>
            </a:r>
            <a:endParaRPr lang="pt-PT" dirty="0">
              <a:solidFill>
                <a:srgbClr val="C00000"/>
              </a:solidFill>
            </a:endParaRPr>
          </a:p>
        </p:txBody>
      </p:sp>
      <p:sp>
        <p:nvSpPr>
          <p:cNvPr id="67" name="CaixaDeTexto 66"/>
          <p:cNvSpPr txBox="1"/>
          <p:nvPr/>
        </p:nvSpPr>
        <p:spPr>
          <a:xfrm>
            <a:off x="18771271" y="21774571"/>
            <a:ext cx="381000" cy="446276"/>
          </a:xfrm>
          <a:prstGeom prst="rect">
            <a:avLst/>
          </a:prstGeom>
          <a:noFill/>
        </p:spPr>
        <p:txBody>
          <a:bodyPr wrap="square" rtlCol="0">
            <a:spAutoFit/>
          </a:bodyPr>
          <a:lstStyle/>
          <a:p>
            <a:r>
              <a:rPr lang="pt-PT" dirty="0" smtClean="0">
                <a:solidFill>
                  <a:srgbClr val="002060"/>
                </a:solidFill>
              </a:rPr>
              <a:t>*</a:t>
            </a:r>
            <a:endParaRPr lang="pt-PT" dirty="0">
              <a:solidFill>
                <a:srgbClr val="002060"/>
              </a:solidFill>
            </a:endParaRPr>
          </a:p>
        </p:txBody>
      </p:sp>
      <p:sp>
        <p:nvSpPr>
          <p:cNvPr id="68" name="CaixaDeTexto 67"/>
          <p:cNvSpPr txBox="1"/>
          <p:nvPr/>
        </p:nvSpPr>
        <p:spPr>
          <a:xfrm>
            <a:off x="24843209" y="22360108"/>
            <a:ext cx="381000" cy="446276"/>
          </a:xfrm>
          <a:prstGeom prst="rect">
            <a:avLst/>
          </a:prstGeom>
          <a:noFill/>
        </p:spPr>
        <p:txBody>
          <a:bodyPr wrap="square" rtlCol="0">
            <a:spAutoFit/>
          </a:bodyPr>
          <a:lstStyle/>
          <a:p>
            <a:r>
              <a:rPr lang="pt-PT" dirty="0" smtClean="0">
                <a:solidFill>
                  <a:srgbClr val="002060"/>
                </a:solidFill>
              </a:rPr>
              <a:t>*</a:t>
            </a:r>
            <a:endParaRPr lang="pt-PT" dirty="0">
              <a:solidFill>
                <a:srgbClr val="002060"/>
              </a:solidFill>
            </a:endParaRPr>
          </a:p>
        </p:txBody>
      </p:sp>
      <p:sp>
        <p:nvSpPr>
          <p:cNvPr id="69" name="CaixaDeTexto 68"/>
          <p:cNvSpPr txBox="1"/>
          <p:nvPr/>
        </p:nvSpPr>
        <p:spPr>
          <a:xfrm>
            <a:off x="26872535" y="21790615"/>
            <a:ext cx="381000" cy="446276"/>
          </a:xfrm>
          <a:prstGeom prst="rect">
            <a:avLst/>
          </a:prstGeom>
          <a:noFill/>
        </p:spPr>
        <p:txBody>
          <a:bodyPr wrap="square" rtlCol="0">
            <a:spAutoFit/>
          </a:bodyPr>
          <a:lstStyle/>
          <a:p>
            <a:r>
              <a:rPr lang="pt-PT" dirty="0" smtClean="0">
                <a:solidFill>
                  <a:srgbClr val="002060"/>
                </a:solidFill>
              </a:rPr>
              <a:t>*</a:t>
            </a:r>
            <a:endParaRPr lang="pt-PT" dirty="0">
              <a:solidFill>
                <a:srgbClr val="002060"/>
              </a:solidFill>
            </a:endParaRPr>
          </a:p>
        </p:txBody>
      </p:sp>
      <p:sp>
        <p:nvSpPr>
          <p:cNvPr id="70" name="CaixaDeTexto 69"/>
          <p:cNvSpPr txBox="1"/>
          <p:nvPr/>
        </p:nvSpPr>
        <p:spPr>
          <a:xfrm>
            <a:off x="18771271" y="20860177"/>
            <a:ext cx="381000" cy="446276"/>
          </a:xfrm>
          <a:prstGeom prst="rect">
            <a:avLst/>
          </a:prstGeom>
          <a:noFill/>
        </p:spPr>
        <p:txBody>
          <a:bodyPr wrap="square" rtlCol="0">
            <a:spAutoFit/>
          </a:bodyPr>
          <a:lstStyle/>
          <a:p>
            <a:r>
              <a:rPr lang="pt-PT" dirty="0" smtClean="0">
                <a:solidFill>
                  <a:srgbClr val="00B050"/>
                </a:solidFill>
              </a:rPr>
              <a:t>*</a:t>
            </a:r>
            <a:endParaRPr lang="pt-PT" dirty="0">
              <a:solidFill>
                <a:srgbClr val="00B050"/>
              </a:solidFill>
            </a:endParaRPr>
          </a:p>
        </p:txBody>
      </p:sp>
      <p:sp>
        <p:nvSpPr>
          <p:cNvPr id="71" name="CaixaDeTexto 70"/>
          <p:cNvSpPr txBox="1"/>
          <p:nvPr/>
        </p:nvSpPr>
        <p:spPr>
          <a:xfrm>
            <a:off x="24843209" y="21951037"/>
            <a:ext cx="381000" cy="446276"/>
          </a:xfrm>
          <a:prstGeom prst="rect">
            <a:avLst/>
          </a:prstGeom>
          <a:noFill/>
        </p:spPr>
        <p:txBody>
          <a:bodyPr wrap="square" rtlCol="0">
            <a:spAutoFit/>
          </a:bodyPr>
          <a:lstStyle/>
          <a:p>
            <a:r>
              <a:rPr lang="pt-PT" dirty="0" smtClean="0">
                <a:solidFill>
                  <a:srgbClr val="00B050"/>
                </a:solidFill>
              </a:rPr>
              <a:t>*</a:t>
            </a:r>
            <a:endParaRPr lang="pt-PT" dirty="0">
              <a:solidFill>
                <a:srgbClr val="00B050"/>
              </a:solidFill>
            </a:endParaRPr>
          </a:p>
        </p:txBody>
      </p:sp>
      <p:sp>
        <p:nvSpPr>
          <p:cNvPr id="72" name="CaixaDeTexto 71"/>
          <p:cNvSpPr txBox="1"/>
          <p:nvPr/>
        </p:nvSpPr>
        <p:spPr>
          <a:xfrm>
            <a:off x="26872535" y="22223749"/>
            <a:ext cx="381000" cy="446276"/>
          </a:xfrm>
          <a:prstGeom prst="rect">
            <a:avLst/>
          </a:prstGeom>
          <a:noFill/>
        </p:spPr>
        <p:txBody>
          <a:bodyPr wrap="square" rtlCol="0">
            <a:spAutoFit/>
          </a:bodyPr>
          <a:lstStyle/>
          <a:p>
            <a:r>
              <a:rPr lang="pt-PT" dirty="0" smtClean="0">
                <a:solidFill>
                  <a:srgbClr val="00B050"/>
                </a:solidFill>
              </a:rPr>
              <a:t>*</a:t>
            </a:r>
            <a:endParaRPr lang="pt-PT" dirty="0">
              <a:solidFill>
                <a:srgbClr val="00B050"/>
              </a:solidFill>
            </a:endParaRPr>
          </a:p>
        </p:txBody>
      </p:sp>
      <p:sp>
        <p:nvSpPr>
          <p:cNvPr id="74" name="CaixaDeTexto 73"/>
          <p:cNvSpPr txBox="1"/>
          <p:nvPr/>
        </p:nvSpPr>
        <p:spPr>
          <a:xfrm>
            <a:off x="17012654" y="23053903"/>
            <a:ext cx="400050" cy="461665"/>
          </a:xfrm>
          <a:prstGeom prst="rect">
            <a:avLst/>
          </a:prstGeom>
          <a:noFill/>
        </p:spPr>
        <p:txBody>
          <a:bodyPr wrap="square" rtlCol="0">
            <a:spAutoFit/>
          </a:bodyPr>
          <a:lstStyle/>
          <a:p>
            <a:r>
              <a:rPr lang="pt-PT" sz="2400" dirty="0" smtClean="0">
                <a:solidFill>
                  <a:srgbClr val="C00000"/>
                </a:solidFill>
              </a:rPr>
              <a:t>º</a:t>
            </a:r>
            <a:endParaRPr lang="pt-PT" sz="2400" dirty="0">
              <a:solidFill>
                <a:srgbClr val="C00000"/>
              </a:solidFill>
            </a:endParaRPr>
          </a:p>
        </p:txBody>
      </p:sp>
      <p:sp>
        <p:nvSpPr>
          <p:cNvPr id="75" name="CaixaDeTexto 74"/>
          <p:cNvSpPr txBox="1"/>
          <p:nvPr/>
        </p:nvSpPr>
        <p:spPr>
          <a:xfrm>
            <a:off x="16989143" y="22701001"/>
            <a:ext cx="400050" cy="461665"/>
          </a:xfrm>
          <a:prstGeom prst="rect">
            <a:avLst/>
          </a:prstGeom>
          <a:noFill/>
        </p:spPr>
        <p:txBody>
          <a:bodyPr wrap="square" rtlCol="0">
            <a:spAutoFit/>
          </a:bodyPr>
          <a:lstStyle/>
          <a:p>
            <a:r>
              <a:rPr lang="pt-PT" sz="2400" dirty="0" smtClean="0">
                <a:solidFill>
                  <a:schemeClr val="accent5">
                    <a:lumMod val="50000"/>
                  </a:schemeClr>
                </a:solidFill>
              </a:rPr>
              <a:t>º</a:t>
            </a:r>
            <a:endParaRPr lang="pt-PT" sz="2400" dirty="0">
              <a:solidFill>
                <a:schemeClr val="accent5">
                  <a:lumMod val="50000"/>
                </a:schemeClr>
              </a:solidFill>
            </a:endParaRPr>
          </a:p>
        </p:txBody>
      </p:sp>
      <p:sp>
        <p:nvSpPr>
          <p:cNvPr id="76" name="CaixaDeTexto 75"/>
          <p:cNvSpPr txBox="1"/>
          <p:nvPr/>
        </p:nvSpPr>
        <p:spPr>
          <a:xfrm>
            <a:off x="16997168" y="22877458"/>
            <a:ext cx="400050" cy="461665"/>
          </a:xfrm>
          <a:prstGeom prst="rect">
            <a:avLst/>
          </a:prstGeom>
          <a:noFill/>
        </p:spPr>
        <p:txBody>
          <a:bodyPr wrap="square" rtlCol="0">
            <a:spAutoFit/>
          </a:bodyPr>
          <a:lstStyle/>
          <a:p>
            <a:r>
              <a:rPr lang="pt-PT" sz="2400" dirty="0" smtClean="0">
                <a:solidFill>
                  <a:srgbClr val="002060"/>
                </a:solidFill>
              </a:rPr>
              <a:t>º</a:t>
            </a:r>
            <a:endParaRPr lang="pt-PT" sz="2400" dirty="0">
              <a:solidFill>
                <a:srgbClr val="002060"/>
              </a:solidFill>
            </a:endParaRPr>
          </a:p>
        </p:txBody>
      </p:sp>
      <p:sp>
        <p:nvSpPr>
          <p:cNvPr id="77" name="CaixaDeTexto 76"/>
          <p:cNvSpPr txBox="1"/>
          <p:nvPr/>
        </p:nvSpPr>
        <p:spPr>
          <a:xfrm>
            <a:off x="21103389" y="22620775"/>
            <a:ext cx="400050" cy="461665"/>
          </a:xfrm>
          <a:prstGeom prst="rect">
            <a:avLst/>
          </a:prstGeom>
          <a:noFill/>
        </p:spPr>
        <p:txBody>
          <a:bodyPr wrap="square" rtlCol="0">
            <a:spAutoFit/>
          </a:bodyPr>
          <a:lstStyle/>
          <a:p>
            <a:r>
              <a:rPr lang="pt-PT" sz="2400" dirty="0" smtClean="0">
                <a:solidFill>
                  <a:schemeClr val="accent5">
                    <a:lumMod val="50000"/>
                  </a:schemeClr>
                </a:solidFill>
              </a:rPr>
              <a:t>º</a:t>
            </a:r>
            <a:endParaRPr lang="pt-PT" sz="2400" dirty="0">
              <a:solidFill>
                <a:schemeClr val="accent5">
                  <a:lumMod val="50000"/>
                </a:schemeClr>
              </a:solidFill>
            </a:endParaRPr>
          </a:p>
        </p:txBody>
      </p:sp>
      <p:sp>
        <p:nvSpPr>
          <p:cNvPr id="78" name="CaixaDeTexto 77"/>
          <p:cNvSpPr txBox="1"/>
          <p:nvPr/>
        </p:nvSpPr>
        <p:spPr>
          <a:xfrm>
            <a:off x="21087347" y="22941622"/>
            <a:ext cx="400050" cy="461665"/>
          </a:xfrm>
          <a:prstGeom prst="rect">
            <a:avLst/>
          </a:prstGeom>
          <a:noFill/>
        </p:spPr>
        <p:txBody>
          <a:bodyPr wrap="square" rtlCol="0">
            <a:spAutoFit/>
          </a:bodyPr>
          <a:lstStyle/>
          <a:p>
            <a:r>
              <a:rPr lang="pt-PT" sz="2400" dirty="0" smtClean="0">
                <a:solidFill>
                  <a:srgbClr val="002060"/>
                </a:solidFill>
              </a:rPr>
              <a:t>º</a:t>
            </a:r>
            <a:endParaRPr lang="pt-PT" sz="2400" dirty="0">
              <a:solidFill>
                <a:srgbClr val="002060"/>
              </a:solidFill>
            </a:endParaRPr>
          </a:p>
        </p:txBody>
      </p:sp>
      <p:sp>
        <p:nvSpPr>
          <p:cNvPr id="79" name="CaixaDeTexto 78"/>
          <p:cNvSpPr txBox="1"/>
          <p:nvPr/>
        </p:nvSpPr>
        <p:spPr>
          <a:xfrm>
            <a:off x="21087348" y="23230372"/>
            <a:ext cx="400050" cy="461665"/>
          </a:xfrm>
          <a:prstGeom prst="rect">
            <a:avLst/>
          </a:prstGeom>
          <a:noFill/>
        </p:spPr>
        <p:txBody>
          <a:bodyPr wrap="square" rtlCol="0">
            <a:spAutoFit/>
          </a:bodyPr>
          <a:lstStyle/>
          <a:p>
            <a:r>
              <a:rPr lang="pt-PT" sz="2400" dirty="0" smtClean="0">
                <a:solidFill>
                  <a:srgbClr val="C00000"/>
                </a:solidFill>
              </a:rPr>
              <a:t>º</a:t>
            </a:r>
            <a:endParaRPr lang="pt-PT" sz="2400" dirty="0">
              <a:solidFill>
                <a:srgbClr val="C00000"/>
              </a:solidFill>
            </a:endParaRPr>
          </a:p>
        </p:txBody>
      </p:sp>
      <p:sp>
        <p:nvSpPr>
          <p:cNvPr id="80" name="CaixaDeTexto 79"/>
          <p:cNvSpPr txBox="1"/>
          <p:nvPr/>
        </p:nvSpPr>
        <p:spPr>
          <a:xfrm>
            <a:off x="23132703" y="22676923"/>
            <a:ext cx="400050" cy="461665"/>
          </a:xfrm>
          <a:prstGeom prst="rect">
            <a:avLst/>
          </a:prstGeom>
          <a:noFill/>
        </p:spPr>
        <p:txBody>
          <a:bodyPr wrap="square" rtlCol="0">
            <a:spAutoFit/>
          </a:bodyPr>
          <a:lstStyle/>
          <a:p>
            <a:r>
              <a:rPr lang="pt-PT" sz="2400" dirty="0" smtClean="0">
                <a:solidFill>
                  <a:schemeClr val="accent5">
                    <a:lumMod val="50000"/>
                  </a:schemeClr>
                </a:solidFill>
              </a:rPr>
              <a:t>º</a:t>
            </a:r>
            <a:endParaRPr lang="pt-PT" sz="2400" dirty="0">
              <a:solidFill>
                <a:schemeClr val="accent5">
                  <a:lumMod val="50000"/>
                </a:schemeClr>
              </a:solidFill>
            </a:endParaRPr>
          </a:p>
        </p:txBody>
      </p:sp>
      <p:sp>
        <p:nvSpPr>
          <p:cNvPr id="81" name="CaixaDeTexto 80"/>
          <p:cNvSpPr txBox="1"/>
          <p:nvPr/>
        </p:nvSpPr>
        <p:spPr>
          <a:xfrm>
            <a:off x="23140724" y="23021833"/>
            <a:ext cx="400050" cy="461665"/>
          </a:xfrm>
          <a:prstGeom prst="rect">
            <a:avLst/>
          </a:prstGeom>
          <a:noFill/>
        </p:spPr>
        <p:txBody>
          <a:bodyPr wrap="square" rtlCol="0">
            <a:spAutoFit/>
          </a:bodyPr>
          <a:lstStyle/>
          <a:p>
            <a:r>
              <a:rPr lang="pt-PT" sz="2400" dirty="0" smtClean="0">
                <a:solidFill>
                  <a:srgbClr val="002060"/>
                </a:solidFill>
              </a:rPr>
              <a:t>º</a:t>
            </a:r>
            <a:endParaRPr lang="pt-PT" sz="2400" dirty="0">
              <a:solidFill>
                <a:srgbClr val="002060"/>
              </a:solidFill>
            </a:endParaRPr>
          </a:p>
        </p:txBody>
      </p:sp>
      <p:sp>
        <p:nvSpPr>
          <p:cNvPr id="82" name="CaixaDeTexto 81"/>
          <p:cNvSpPr txBox="1"/>
          <p:nvPr/>
        </p:nvSpPr>
        <p:spPr>
          <a:xfrm>
            <a:off x="23116662" y="23406835"/>
            <a:ext cx="400050" cy="461665"/>
          </a:xfrm>
          <a:prstGeom prst="rect">
            <a:avLst/>
          </a:prstGeom>
          <a:noFill/>
        </p:spPr>
        <p:txBody>
          <a:bodyPr wrap="square" rtlCol="0">
            <a:spAutoFit/>
          </a:bodyPr>
          <a:lstStyle/>
          <a:p>
            <a:r>
              <a:rPr lang="pt-PT" sz="2400" dirty="0" smtClean="0">
                <a:solidFill>
                  <a:srgbClr val="C00000"/>
                </a:solidFill>
              </a:rPr>
              <a:t>º</a:t>
            </a:r>
            <a:endParaRPr lang="pt-PT" sz="2400" dirty="0">
              <a:solidFill>
                <a:srgbClr val="C00000"/>
              </a:solidFill>
            </a:endParaRPr>
          </a:p>
        </p:txBody>
      </p:sp>
      <p:sp>
        <p:nvSpPr>
          <p:cNvPr id="83" name="CaixaDeTexto 82"/>
          <p:cNvSpPr txBox="1"/>
          <p:nvPr/>
        </p:nvSpPr>
        <p:spPr>
          <a:xfrm>
            <a:off x="25170036" y="21947011"/>
            <a:ext cx="400050" cy="461665"/>
          </a:xfrm>
          <a:prstGeom prst="rect">
            <a:avLst/>
          </a:prstGeom>
          <a:noFill/>
        </p:spPr>
        <p:txBody>
          <a:bodyPr wrap="square" rtlCol="0">
            <a:spAutoFit/>
          </a:bodyPr>
          <a:lstStyle/>
          <a:p>
            <a:r>
              <a:rPr lang="pt-PT" sz="2400" dirty="0" smtClean="0">
                <a:solidFill>
                  <a:schemeClr val="accent5">
                    <a:lumMod val="50000"/>
                  </a:schemeClr>
                </a:solidFill>
              </a:rPr>
              <a:t>º</a:t>
            </a:r>
            <a:endParaRPr lang="pt-PT" sz="2400" dirty="0">
              <a:solidFill>
                <a:schemeClr val="accent5">
                  <a:lumMod val="50000"/>
                </a:schemeClr>
              </a:solidFill>
            </a:endParaRPr>
          </a:p>
        </p:txBody>
      </p:sp>
      <p:sp>
        <p:nvSpPr>
          <p:cNvPr id="85" name="CaixaDeTexto 84"/>
          <p:cNvSpPr txBox="1"/>
          <p:nvPr/>
        </p:nvSpPr>
        <p:spPr>
          <a:xfrm>
            <a:off x="25202121" y="22893490"/>
            <a:ext cx="400050" cy="461665"/>
          </a:xfrm>
          <a:prstGeom prst="rect">
            <a:avLst/>
          </a:prstGeom>
          <a:noFill/>
        </p:spPr>
        <p:txBody>
          <a:bodyPr wrap="square" rtlCol="0">
            <a:spAutoFit/>
          </a:bodyPr>
          <a:lstStyle/>
          <a:p>
            <a:r>
              <a:rPr lang="pt-PT" sz="2400" dirty="0" smtClean="0">
                <a:solidFill>
                  <a:srgbClr val="C00000"/>
                </a:solidFill>
              </a:rPr>
              <a:t>º</a:t>
            </a:r>
            <a:endParaRPr lang="pt-PT" sz="2400" dirty="0">
              <a:solidFill>
                <a:srgbClr val="C00000"/>
              </a:solidFill>
            </a:endParaRPr>
          </a:p>
        </p:txBody>
      </p:sp>
      <p:sp>
        <p:nvSpPr>
          <p:cNvPr id="86" name="CaixaDeTexto 85"/>
          <p:cNvSpPr txBox="1"/>
          <p:nvPr/>
        </p:nvSpPr>
        <p:spPr>
          <a:xfrm>
            <a:off x="27199350" y="21930970"/>
            <a:ext cx="400050" cy="461665"/>
          </a:xfrm>
          <a:prstGeom prst="rect">
            <a:avLst/>
          </a:prstGeom>
          <a:noFill/>
        </p:spPr>
        <p:txBody>
          <a:bodyPr wrap="square" rtlCol="0">
            <a:spAutoFit/>
          </a:bodyPr>
          <a:lstStyle/>
          <a:p>
            <a:r>
              <a:rPr lang="pt-PT" sz="2400" dirty="0" smtClean="0">
                <a:solidFill>
                  <a:schemeClr val="accent5">
                    <a:lumMod val="50000"/>
                  </a:schemeClr>
                </a:solidFill>
              </a:rPr>
              <a:t>º</a:t>
            </a:r>
            <a:endParaRPr lang="pt-PT" sz="2400" dirty="0">
              <a:solidFill>
                <a:schemeClr val="accent5">
                  <a:lumMod val="50000"/>
                </a:schemeClr>
              </a:solidFill>
            </a:endParaRPr>
          </a:p>
        </p:txBody>
      </p:sp>
      <p:sp>
        <p:nvSpPr>
          <p:cNvPr id="87" name="CaixaDeTexto 86"/>
          <p:cNvSpPr txBox="1"/>
          <p:nvPr/>
        </p:nvSpPr>
        <p:spPr>
          <a:xfrm>
            <a:off x="27231435" y="22709008"/>
            <a:ext cx="400050" cy="461665"/>
          </a:xfrm>
          <a:prstGeom prst="rect">
            <a:avLst/>
          </a:prstGeom>
          <a:noFill/>
        </p:spPr>
        <p:txBody>
          <a:bodyPr wrap="square" rtlCol="0">
            <a:spAutoFit/>
          </a:bodyPr>
          <a:lstStyle/>
          <a:p>
            <a:r>
              <a:rPr lang="pt-PT" sz="2400" dirty="0" smtClean="0">
                <a:solidFill>
                  <a:srgbClr val="C00000"/>
                </a:solidFill>
              </a:rPr>
              <a:t>º</a:t>
            </a:r>
            <a:endParaRPr lang="pt-PT" sz="2400" dirty="0">
              <a:solidFill>
                <a:srgbClr val="C00000"/>
              </a:solidFill>
            </a:endParaRPr>
          </a:p>
        </p:txBody>
      </p:sp>
      <p:graphicFrame>
        <p:nvGraphicFramePr>
          <p:cNvPr id="84" name="Gráfico 83"/>
          <p:cNvGraphicFramePr/>
          <p:nvPr/>
        </p:nvGraphicFramePr>
        <p:xfrm>
          <a:off x="1429790" y="26622272"/>
          <a:ext cx="12911852" cy="6743700"/>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88" name="Gráfico 87"/>
          <p:cNvGraphicFramePr/>
          <p:nvPr/>
        </p:nvGraphicFramePr>
        <p:xfrm>
          <a:off x="15819811" y="26669518"/>
          <a:ext cx="12719094" cy="6703094"/>
        </p:xfrm>
        <a:graphic>
          <a:graphicData uri="http://schemas.openxmlformats.org/drawingml/2006/chart">
            <c:chart xmlns:c="http://schemas.openxmlformats.org/drawingml/2006/chart" xmlns:r="http://schemas.openxmlformats.org/officeDocument/2006/relationships" r:id="rId8"/>
          </a:graphicData>
        </a:graphic>
      </p:graphicFrame>
      <p:sp>
        <p:nvSpPr>
          <p:cNvPr id="89" name="CaixaDeTexto 88"/>
          <p:cNvSpPr txBox="1"/>
          <p:nvPr/>
        </p:nvSpPr>
        <p:spPr>
          <a:xfrm>
            <a:off x="2523624" y="31530177"/>
            <a:ext cx="400050" cy="461665"/>
          </a:xfrm>
          <a:prstGeom prst="rect">
            <a:avLst/>
          </a:prstGeom>
          <a:noFill/>
        </p:spPr>
        <p:txBody>
          <a:bodyPr wrap="square" rtlCol="0">
            <a:spAutoFit/>
          </a:bodyPr>
          <a:lstStyle/>
          <a:p>
            <a:r>
              <a:rPr lang="pt-PT" sz="2400" dirty="0" smtClean="0">
                <a:solidFill>
                  <a:srgbClr val="C00000"/>
                </a:solidFill>
              </a:rPr>
              <a:t>º</a:t>
            </a:r>
            <a:endParaRPr lang="pt-PT" sz="2400" dirty="0">
              <a:solidFill>
                <a:srgbClr val="C00000"/>
              </a:solidFill>
            </a:endParaRPr>
          </a:p>
        </p:txBody>
      </p:sp>
      <p:sp>
        <p:nvSpPr>
          <p:cNvPr id="90" name="CaixaDeTexto 89"/>
          <p:cNvSpPr txBox="1"/>
          <p:nvPr/>
        </p:nvSpPr>
        <p:spPr>
          <a:xfrm>
            <a:off x="2523624" y="31377777"/>
            <a:ext cx="400050" cy="461665"/>
          </a:xfrm>
          <a:prstGeom prst="rect">
            <a:avLst/>
          </a:prstGeom>
          <a:noFill/>
        </p:spPr>
        <p:txBody>
          <a:bodyPr wrap="square" rtlCol="0">
            <a:spAutoFit/>
          </a:bodyPr>
          <a:lstStyle/>
          <a:p>
            <a:r>
              <a:rPr lang="pt-PT" sz="2400" dirty="0" smtClean="0">
                <a:solidFill>
                  <a:schemeClr val="accent5">
                    <a:lumMod val="50000"/>
                  </a:schemeClr>
                </a:solidFill>
              </a:rPr>
              <a:t>º</a:t>
            </a:r>
            <a:endParaRPr lang="pt-PT" sz="2400" dirty="0">
              <a:solidFill>
                <a:schemeClr val="accent5">
                  <a:lumMod val="50000"/>
                </a:schemeClr>
              </a:solidFill>
            </a:endParaRPr>
          </a:p>
        </p:txBody>
      </p:sp>
      <p:sp>
        <p:nvSpPr>
          <p:cNvPr id="91" name="CaixaDeTexto 90"/>
          <p:cNvSpPr txBox="1"/>
          <p:nvPr/>
        </p:nvSpPr>
        <p:spPr>
          <a:xfrm>
            <a:off x="6700587" y="30587703"/>
            <a:ext cx="400050" cy="461665"/>
          </a:xfrm>
          <a:prstGeom prst="rect">
            <a:avLst/>
          </a:prstGeom>
          <a:noFill/>
        </p:spPr>
        <p:txBody>
          <a:bodyPr wrap="square" rtlCol="0">
            <a:spAutoFit/>
          </a:bodyPr>
          <a:lstStyle/>
          <a:p>
            <a:r>
              <a:rPr lang="pt-PT" sz="2400" dirty="0" smtClean="0">
                <a:solidFill>
                  <a:schemeClr val="accent5">
                    <a:lumMod val="50000"/>
                  </a:schemeClr>
                </a:solidFill>
              </a:rPr>
              <a:t>º</a:t>
            </a:r>
            <a:endParaRPr lang="pt-PT" sz="2400" dirty="0">
              <a:solidFill>
                <a:schemeClr val="accent5">
                  <a:lumMod val="50000"/>
                </a:schemeClr>
              </a:solidFill>
            </a:endParaRPr>
          </a:p>
        </p:txBody>
      </p:sp>
      <p:sp>
        <p:nvSpPr>
          <p:cNvPr id="92" name="CaixaDeTexto 91"/>
          <p:cNvSpPr txBox="1"/>
          <p:nvPr/>
        </p:nvSpPr>
        <p:spPr>
          <a:xfrm>
            <a:off x="8690811" y="30773190"/>
            <a:ext cx="400050" cy="461665"/>
          </a:xfrm>
          <a:prstGeom prst="rect">
            <a:avLst/>
          </a:prstGeom>
          <a:noFill/>
        </p:spPr>
        <p:txBody>
          <a:bodyPr wrap="square" rtlCol="0">
            <a:spAutoFit/>
          </a:bodyPr>
          <a:lstStyle/>
          <a:p>
            <a:r>
              <a:rPr lang="pt-PT" sz="2400" dirty="0" smtClean="0">
                <a:solidFill>
                  <a:schemeClr val="accent5">
                    <a:lumMod val="50000"/>
                  </a:schemeClr>
                </a:solidFill>
              </a:rPr>
              <a:t>º</a:t>
            </a:r>
            <a:endParaRPr lang="pt-PT" sz="2400" dirty="0">
              <a:solidFill>
                <a:schemeClr val="accent5">
                  <a:lumMod val="50000"/>
                </a:schemeClr>
              </a:solidFill>
            </a:endParaRPr>
          </a:p>
        </p:txBody>
      </p:sp>
      <p:sp>
        <p:nvSpPr>
          <p:cNvPr id="94" name="CaixaDeTexto 93"/>
          <p:cNvSpPr txBox="1"/>
          <p:nvPr/>
        </p:nvSpPr>
        <p:spPr>
          <a:xfrm>
            <a:off x="6386763" y="31265481"/>
            <a:ext cx="381000" cy="446276"/>
          </a:xfrm>
          <a:prstGeom prst="rect">
            <a:avLst/>
          </a:prstGeom>
          <a:noFill/>
        </p:spPr>
        <p:txBody>
          <a:bodyPr wrap="square" rtlCol="0">
            <a:spAutoFit/>
          </a:bodyPr>
          <a:lstStyle/>
          <a:p>
            <a:r>
              <a:rPr lang="pt-PT" dirty="0" smtClean="0">
                <a:solidFill>
                  <a:srgbClr val="C00000"/>
                </a:solidFill>
              </a:rPr>
              <a:t>*</a:t>
            </a:r>
            <a:endParaRPr lang="pt-PT" dirty="0">
              <a:solidFill>
                <a:srgbClr val="C00000"/>
              </a:solidFill>
            </a:endParaRPr>
          </a:p>
        </p:txBody>
      </p:sp>
      <p:sp>
        <p:nvSpPr>
          <p:cNvPr id="95" name="CaixaDeTexto 94"/>
          <p:cNvSpPr txBox="1"/>
          <p:nvPr/>
        </p:nvSpPr>
        <p:spPr>
          <a:xfrm>
            <a:off x="4298283" y="31387803"/>
            <a:ext cx="381000" cy="446276"/>
          </a:xfrm>
          <a:prstGeom prst="rect">
            <a:avLst/>
          </a:prstGeom>
          <a:noFill/>
        </p:spPr>
        <p:txBody>
          <a:bodyPr wrap="square" rtlCol="0">
            <a:spAutoFit/>
          </a:bodyPr>
          <a:lstStyle/>
          <a:p>
            <a:r>
              <a:rPr lang="pt-PT" dirty="0" smtClean="0">
                <a:solidFill>
                  <a:srgbClr val="C00000"/>
                </a:solidFill>
              </a:rPr>
              <a:t>*</a:t>
            </a:r>
            <a:endParaRPr lang="pt-PT" dirty="0">
              <a:solidFill>
                <a:srgbClr val="C00000"/>
              </a:solidFill>
            </a:endParaRPr>
          </a:p>
        </p:txBody>
      </p:sp>
      <p:sp>
        <p:nvSpPr>
          <p:cNvPr id="96" name="CaixaDeTexto 95"/>
          <p:cNvSpPr txBox="1"/>
          <p:nvPr/>
        </p:nvSpPr>
        <p:spPr>
          <a:xfrm>
            <a:off x="8401050" y="31327644"/>
            <a:ext cx="381000" cy="446276"/>
          </a:xfrm>
          <a:prstGeom prst="rect">
            <a:avLst/>
          </a:prstGeom>
          <a:noFill/>
        </p:spPr>
        <p:txBody>
          <a:bodyPr wrap="square" rtlCol="0">
            <a:spAutoFit/>
          </a:bodyPr>
          <a:lstStyle/>
          <a:p>
            <a:r>
              <a:rPr lang="pt-PT" dirty="0" smtClean="0">
                <a:solidFill>
                  <a:srgbClr val="C00000"/>
                </a:solidFill>
              </a:rPr>
              <a:t>*</a:t>
            </a:r>
            <a:endParaRPr lang="pt-PT" dirty="0">
              <a:solidFill>
                <a:srgbClr val="C00000"/>
              </a:solidFill>
            </a:endParaRPr>
          </a:p>
        </p:txBody>
      </p:sp>
      <p:sp>
        <p:nvSpPr>
          <p:cNvPr id="97" name="CaixaDeTexto 96"/>
          <p:cNvSpPr txBox="1"/>
          <p:nvPr/>
        </p:nvSpPr>
        <p:spPr>
          <a:xfrm>
            <a:off x="10482513" y="31265481"/>
            <a:ext cx="381000" cy="446276"/>
          </a:xfrm>
          <a:prstGeom prst="rect">
            <a:avLst/>
          </a:prstGeom>
          <a:noFill/>
        </p:spPr>
        <p:txBody>
          <a:bodyPr wrap="square" rtlCol="0">
            <a:spAutoFit/>
          </a:bodyPr>
          <a:lstStyle/>
          <a:p>
            <a:r>
              <a:rPr lang="pt-PT" dirty="0" smtClean="0">
                <a:solidFill>
                  <a:srgbClr val="C00000"/>
                </a:solidFill>
              </a:rPr>
              <a:t>*</a:t>
            </a:r>
            <a:endParaRPr lang="pt-PT" dirty="0">
              <a:solidFill>
                <a:srgbClr val="C00000"/>
              </a:solidFill>
            </a:endParaRPr>
          </a:p>
        </p:txBody>
      </p:sp>
      <p:sp>
        <p:nvSpPr>
          <p:cNvPr id="98" name="CaixaDeTexto 97"/>
          <p:cNvSpPr txBox="1"/>
          <p:nvPr/>
        </p:nvSpPr>
        <p:spPr>
          <a:xfrm>
            <a:off x="12534900" y="31208331"/>
            <a:ext cx="381000" cy="446276"/>
          </a:xfrm>
          <a:prstGeom prst="rect">
            <a:avLst/>
          </a:prstGeom>
          <a:noFill/>
        </p:spPr>
        <p:txBody>
          <a:bodyPr wrap="square" rtlCol="0">
            <a:spAutoFit/>
          </a:bodyPr>
          <a:lstStyle/>
          <a:p>
            <a:r>
              <a:rPr lang="pt-PT" dirty="0" smtClean="0">
                <a:solidFill>
                  <a:srgbClr val="C00000"/>
                </a:solidFill>
              </a:rPr>
              <a:t>*</a:t>
            </a:r>
            <a:endParaRPr lang="pt-PT" dirty="0">
              <a:solidFill>
                <a:srgbClr val="C00000"/>
              </a:solidFill>
            </a:endParaRPr>
          </a:p>
        </p:txBody>
      </p:sp>
      <p:sp>
        <p:nvSpPr>
          <p:cNvPr id="99" name="CaixaDeTexto 98"/>
          <p:cNvSpPr txBox="1"/>
          <p:nvPr/>
        </p:nvSpPr>
        <p:spPr>
          <a:xfrm>
            <a:off x="4281237" y="29417607"/>
            <a:ext cx="381000" cy="446276"/>
          </a:xfrm>
          <a:prstGeom prst="rect">
            <a:avLst/>
          </a:prstGeom>
          <a:noFill/>
        </p:spPr>
        <p:txBody>
          <a:bodyPr wrap="square" rtlCol="0">
            <a:spAutoFit/>
          </a:bodyPr>
          <a:lstStyle/>
          <a:p>
            <a:r>
              <a:rPr lang="pt-PT" dirty="0" smtClean="0">
                <a:solidFill>
                  <a:schemeClr val="accent5">
                    <a:lumMod val="50000"/>
                  </a:schemeClr>
                </a:solidFill>
              </a:rPr>
              <a:t>*</a:t>
            </a:r>
            <a:endParaRPr lang="pt-PT" dirty="0">
              <a:solidFill>
                <a:schemeClr val="accent5">
                  <a:lumMod val="50000"/>
                </a:schemeClr>
              </a:solidFill>
            </a:endParaRPr>
          </a:p>
        </p:txBody>
      </p:sp>
      <p:sp>
        <p:nvSpPr>
          <p:cNvPr id="100" name="CaixaDeTexto 99"/>
          <p:cNvSpPr txBox="1"/>
          <p:nvPr/>
        </p:nvSpPr>
        <p:spPr>
          <a:xfrm>
            <a:off x="10463463" y="29765544"/>
            <a:ext cx="381000" cy="446276"/>
          </a:xfrm>
          <a:prstGeom prst="rect">
            <a:avLst/>
          </a:prstGeom>
          <a:noFill/>
        </p:spPr>
        <p:txBody>
          <a:bodyPr wrap="square" rtlCol="0">
            <a:spAutoFit/>
          </a:bodyPr>
          <a:lstStyle/>
          <a:p>
            <a:r>
              <a:rPr lang="pt-PT" dirty="0" smtClean="0">
                <a:solidFill>
                  <a:schemeClr val="accent5">
                    <a:lumMod val="50000"/>
                  </a:schemeClr>
                </a:solidFill>
              </a:rPr>
              <a:t>*</a:t>
            </a:r>
            <a:endParaRPr lang="pt-PT" dirty="0">
              <a:solidFill>
                <a:schemeClr val="accent5">
                  <a:lumMod val="50000"/>
                </a:schemeClr>
              </a:solidFill>
            </a:endParaRPr>
          </a:p>
        </p:txBody>
      </p:sp>
      <p:sp>
        <p:nvSpPr>
          <p:cNvPr id="101" name="CaixaDeTexto 100"/>
          <p:cNvSpPr txBox="1"/>
          <p:nvPr/>
        </p:nvSpPr>
        <p:spPr>
          <a:xfrm>
            <a:off x="12515850" y="28955418"/>
            <a:ext cx="381000" cy="446276"/>
          </a:xfrm>
          <a:prstGeom prst="rect">
            <a:avLst/>
          </a:prstGeom>
          <a:noFill/>
        </p:spPr>
        <p:txBody>
          <a:bodyPr wrap="square" rtlCol="0">
            <a:spAutoFit/>
          </a:bodyPr>
          <a:lstStyle/>
          <a:p>
            <a:r>
              <a:rPr lang="pt-PT" dirty="0" smtClean="0">
                <a:solidFill>
                  <a:schemeClr val="accent5">
                    <a:lumMod val="50000"/>
                  </a:schemeClr>
                </a:solidFill>
              </a:rPr>
              <a:t>*</a:t>
            </a:r>
            <a:endParaRPr lang="pt-PT" dirty="0">
              <a:solidFill>
                <a:schemeClr val="accent5">
                  <a:lumMod val="50000"/>
                </a:schemeClr>
              </a:solidFill>
            </a:endParaRPr>
          </a:p>
        </p:txBody>
      </p:sp>
      <p:sp>
        <p:nvSpPr>
          <p:cNvPr id="102" name="CaixaDeTexto 101"/>
          <p:cNvSpPr txBox="1"/>
          <p:nvPr/>
        </p:nvSpPr>
        <p:spPr>
          <a:xfrm>
            <a:off x="16935203" y="31195563"/>
            <a:ext cx="400050" cy="461665"/>
          </a:xfrm>
          <a:prstGeom prst="rect">
            <a:avLst/>
          </a:prstGeom>
          <a:noFill/>
        </p:spPr>
        <p:txBody>
          <a:bodyPr wrap="square" rtlCol="0">
            <a:spAutoFit/>
          </a:bodyPr>
          <a:lstStyle/>
          <a:p>
            <a:r>
              <a:rPr lang="pt-PT" sz="2400" dirty="0" smtClean="0">
                <a:solidFill>
                  <a:srgbClr val="C00000"/>
                </a:solidFill>
              </a:rPr>
              <a:t>º</a:t>
            </a:r>
            <a:endParaRPr lang="pt-PT" sz="2400" dirty="0">
              <a:solidFill>
                <a:srgbClr val="C00000"/>
              </a:solidFill>
            </a:endParaRPr>
          </a:p>
        </p:txBody>
      </p:sp>
      <p:sp>
        <p:nvSpPr>
          <p:cNvPr id="103" name="CaixaDeTexto 102"/>
          <p:cNvSpPr txBox="1"/>
          <p:nvPr/>
        </p:nvSpPr>
        <p:spPr>
          <a:xfrm>
            <a:off x="16943225" y="30890766"/>
            <a:ext cx="400050" cy="461665"/>
          </a:xfrm>
          <a:prstGeom prst="rect">
            <a:avLst/>
          </a:prstGeom>
          <a:noFill/>
        </p:spPr>
        <p:txBody>
          <a:bodyPr wrap="square" rtlCol="0">
            <a:spAutoFit/>
          </a:bodyPr>
          <a:lstStyle/>
          <a:p>
            <a:r>
              <a:rPr lang="pt-PT" sz="2400" dirty="0" smtClean="0">
                <a:solidFill>
                  <a:schemeClr val="accent5">
                    <a:lumMod val="50000"/>
                  </a:schemeClr>
                </a:solidFill>
              </a:rPr>
              <a:t>º</a:t>
            </a:r>
            <a:endParaRPr lang="pt-PT" sz="2400" dirty="0">
              <a:solidFill>
                <a:schemeClr val="accent5">
                  <a:lumMod val="50000"/>
                </a:schemeClr>
              </a:solidFill>
            </a:endParaRPr>
          </a:p>
        </p:txBody>
      </p:sp>
      <p:sp>
        <p:nvSpPr>
          <p:cNvPr id="104" name="CaixaDeTexto 103"/>
          <p:cNvSpPr txBox="1"/>
          <p:nvPr/>
        </p:nvSpPr>
        <p:spPr>
          <a:xfrm>
            <a:off x="21066051" y="30491370"/>
            <a:ext cx="400050" cy="461665"/>
          </a:xfrm>
          <a:prstGeom prst="rect">
            <a:avLst/>
          </a:prstGeom>
          <a:noFill/>
        </p:spPr>
        <p:txBody>
          <a:bodyPr wrap="square" rtlCol="0">
            <a:spAutoFit/>
          </a:bodyPr>
          <a:lstStyle/>
          <a:p>
            <a:r>
              <a:rPr lang="pt-PT" sz="2400" dirty="0" smtClean="0">
                <a:solidFill>
                  <a:schemeClr val="accent5">
                    <a:lumMod val="50000"/>
                  </a:schemeClr>
                </a:solidFill>
              </a:rPr>
              <a:t>º</a:t>
            </a:r>
            <a:endParaRPr lang="pt-PT" sz="2400" dirty="0">
              <a:solidFill>
                <a:schemeClr val="accent5">
                  <a:lumMod val="50000"/>
                </a:schemeClr>
              </a:solidFill>
            </a:endParaRPr>
          </a:p>
        </p:txBody>
      </p:sp>
      <p:sp>
        <p:nvSpPr>
          <p:cNvPr id="105" name="CaixaDeTexto 104"/>
          <p:cNvSpPr txBox="1"/>
          <p:nvPr/>
        </p:nvSpPr>
        <p:spPr>
          <a:xfrm>
            <a:off x="16940634" y="31053668"/>
            <a:ext cx="400050" cy="461665"/>
          </a:xfrm>
          <a:prstGeom prst="rect">
            <a:avLst/>
          </a:prstGeom>
          <a:noFill/>
        </p:spPr>
        <p:txBody>
          <a:bodyPr wrap="square" rtlCol="0">
            <a:spAutoFit/>
          </a:bodyPr>
          <a:lstStyle/>
          <a:p>
            <a:r>
              <a:rPr lang="pt-PT" sz="2400" dirty="0" smtClean="0">
                <a:solidFill>
                  <a:srgbClr val="002060"/>
                </a:solidFill>
              </a:rPr>
              <a:t>º</a:t>
            </a:r>
            <a:endParaRPr lang="pt-PT" sz="2400" dirty="0">
              <a:solidFill>
                <a:srgbClr val="002060"/>
              </a:solidFill>
            </a:endParaRPr>
          </a:p>
        </p:txBody>
      </p:sp>
      <p:sp>
        <p:nvSpPr>
          <p:cNvPr id="106" name="CaixaDeTexto 105"/>
          <p:cNvSpPr txBox="1"/>
          <p:nvPr/>
        </p:nvSpPr>
        <p:spPr>
          <a:xfrm>
            <a:off x="23094548" y="30587949"/>
            <a:ext cx="400050" cy="461665"/>
          </a:xfrm>
          <a:prstGeom prst="rect">
            <a:avLst/>
          </a:prstGeom>
          <a:noFill/>
        </p:spPr>
        <p:txBody>
          <a:bodyPr wrap="square" rtlCol="0">
            <a:spAutoFit/>
          </a:bodyPr>
          <a:lstStyle/>
          <a:p>
            <a:r>
              <a:rPr lang="pt-PT" sz="2400" dirty="0" smtClean="0">
                <a:solidFill>
                  <a:schemeClr val="accent5">
                    <a:lumMod val="50000"/>
                  </a:schemeClr>
                </a:solidFill>
              </a:rPr>
              <a:t>º</a:t>
            </a:r>
            <a:endParaRPr lang="pt-PT" sz="2400" dirty="0">
              <a:solidFill>
                <a:schemeClr val="accent5">
                  <a:lumMod val="50000"/>
                </a:schemeClr>
              </a:solidFill>
            </a:endParaRPr>
          </a:p>
        </p:txBody>
      </p:sp>
      <p:sp>
        <p:nvSpPr>
          <p:cNvPr id="107" name="CaixaDeTexto 106"/>
          <p:cNvSpPr txBox="1"/>
          <p:nvPr/>
        </p:nvSpPr>
        <p:spPr>
          <a:xfrm>
            <a:off x="21108917" y="31384772"/>
            <a:ext cx="400050" cy="461665"/>
          </a:xfrm>
          <a:prstGeom prst="rect">
            <a:avLst/>
          </a:prstGeom>
          <a:noFill/>
        </p:spPr>
        <p:txBody>
          <a:bodyPr wrap="square" rtlCol="0">
            <a:spAutoFit/>
          </a:bodyPr>
          <a:lstStyle/>
          <a:p>
            <a:r>
              <a:rPr lang="pt-PT" sz="2400" dirty="0" smtClean="0">
                <a:solidFill>
                  <a:srgbClr val="C00000"/>
                </a:solidFill>
              </a:rPr>
              <a:t>º</a:t>
            </a:r>
            <a:endParaRPr lang="pt-PT" sz="2400" dirty="0">
              <a:solidFill>
                <a:srgbClr val="C00000"/>
              </a:solidFill>
            </a:endParaRPr>
          </a:p>
        </p:txBody>
      </p:sp>
      <p:sp>
        <p:nvSpPr>
          <p:cNvPr id="108" name="CaixaDeTexto 107"/>
          <p:cNvSpPr txBox="1"/>
          <p:nvPr/>
        </p:nvSpPr>
        <p:spPr>
          <a:xfrm>
            <a:off x="23144940" y="31363746"/>
            <a:ext cx="400050" cy="461665"/>
          </a:xfrm>
          <a:prstGeom prst="rect">
            <a:avLst/>
          </a:prstGeom>
          <a:noFill/>
        </p:spPr>
        <p:txBody>
          <a:bodyPr wrap="square" rtlCol="0">
            <a:spAutoFit/>
          </a:bodyPr>
          <a:lstStyle/>
          <a:p>
            <a:r>
              <a:rPr lang="pt-PT" sz="2400" dirty="0" smtClean="0">
                <a:solidFill>
                  <a:srgbClr val="C00000"/>
                </a:solidFill>
              </a:rPr>
              <a:t>º</a:t>
            </a:r>
            <a:endParaRPr lang="pt-PT" sz="2400" dirty="0">
              <a:solidFill>
                <a:srgbClr val="C00000"/>
              </a:solidFill>
            </a:endParaRPr>
          </a:p>
        </p:txBody>
      </p:sp>
      <p:sp>
        <p:nvSpPr>
          <p:cNvPr id="109" name="CaixaDeTexto 108"/>
          <p:cNvSpPr txBox="1"/>
          <p:nvPr/>
        </p:nvSpPr>
        <p:spPr>
          <a:xfrm>
            <a:off x="18757161" y="31576055"/>
            <a:ext cx="381000" cy="446276"/>
          </a:xfrm>
          <a:prstGeom prst="rect">
            <a:avLst/>
          </a:prstGeom>
          <a:noFill/>
        </p:spPr>
        <p:txBody>
          <a:bodyPr wrap="square" rtlCol="0">
            <a:spAutoFit/>
          </a:bodyPr>
          <a:lstStyle/>
          <a:p>
            <a:r>
              <a:rPr lang="pt-PT" dirty="0" smtClean="0">
                <a:solidFill>
                  <a:srgbClr val="C00000"/>
                </a:solidFill>
              </a:rPr>
              <a:t>*</a:t>
            </a:r>
            <a:endParaRPr lang="pt-PT" dirty="0">
              <a:solidFill>
                <a:srgbClr val="C00000"/>
              </a:solidFill>
            </a:endParaRPr>
          </a:p>
        </p:txBody>
      </p:sp>
      <p:sp>
        <p:nvSpPr>
          <p:cNvPr id="110" name="CaixaDeTexto 109"/>
          <p:cNvSpPr txBox="1"/>
          <p:nvPr/>
        </p:nvSpPr>
        <p:spPr>
          <a:xfrm>
            <a:off x="18765183" y="29645704"/>
            <a:ext cx="381000" cy="446276"/>
          </a:xfrm>
          <a:prstGeom prst="rect">
            <a:avLst/>
          </a:prstGeom>
          <a:noFill/>
        </p:spPr>
        <p:txBody>
          <a:bodyPr wrap="square" rtlCol="0">
            <a:spAutoFit/>
          </a:bodyPr>
          <a:lstStyle/>
          <a:p>
            <a:r>
              <a:rPr lang="pt-PT" dirty="0" smtClean="0">
                <a:solidFill>
                  <a:srgbClr val="002060"/>
                </a:solidFill>
              </a:rPr>
              <a:t>*</a:t>
            </a:r>
            <a:endParaRPr lang="pt-PT" dirty="0">
              <a:solidFill>
                <a:srgbClr val="002060"/>
              </a:solidFill>
            </a:endParaRPr>
          </a:p>
        </p:txBody>
      </p:sp>
      <p:sp>
        <p:nvSpPr>
          <p:cNvPr id="111" name="CaixaDeTexto 110"/>
          <p:cNvSpPr txBox="1"/>
          <p:nvPr/>
        </p:nvSpPr>
        <p:spPr>
          <a:xfrm>
            <a:off x="18765183" y="28415990"/>
            <a:ext cx="381000" cy="446276"/>
          </a:xfrm>
          <a:prstGeom prst="rect">
            <a:avLst/>
          </a:prstGeom>
          <a:noFill/>
        </p:spPr>
        <p:txBody>
          <a:bodyPr wrap="square" rtlCol="0">
            <a:spAutoFit/>
          </a:bodyPr>
          <a:lstStyle/>
          <a:p>
            <a:r>
              <a:rPr lang="pt-PT" dirty="0" smtClean="0">
                <a:solidFill>
                  <a:srgbClr val="00B050"/>
                </a:solidFill>
              </a:rPr>
              <a:t>*</a:t>
            </a:r>
            <a:endParaRPr lang="pt-PT" dirty="0">
              <a:solidFill>
                <a:srgbClr val="00B050"/>
              </a:solidFill>
            </a:endParaRPr>
          </a:p>
        </p:txBody>
      </p:sp>
      <p:sp>
        <p:nvSpPr>
          <p:cNvPr id="112" name="CaixaDeTexto 111"/>
          <p:cNvSpPr txBox="1"/>
          <p:nvPr/>
        </p:nvSpPr>
        <p:spPr>
          <a:xfrm>
            <a:off x="24884875" y="31548388"/>
            <a:ext cx="381000" cy="446276"/>
          </a:xfrm>
          <a:prstGeom prst="rect">
            <a:avLst/>
          </a:prstGeom>
          <a:noFill/>
        </p:spPr>
        <p:txBody>
          <a:bodyPr wrap="square" rtlCol="0">
            <a:spAutoFit/>
          </a:bodyPr>
          <a:lstStyle/>
          <a:p>
            <a:r>
              <a:rPr lang="pt-PT" dirty="0" smtClean="0">
                <a:solidFill>
                  <a:srgbClr val="C00000"/>
                </a:solidFill>
              </a:rPr>
              <a:t>*</a:t>
            </a:r>
            <a:endParaRPr lang="pt-PT" dirty="0">
              <a:solidFill>
                <a:srgbClr val="C00000"/>
              </a:solidFill>
            </a:endParaRPr>
          </a:p>
        </p:txBody>
      </p:sp>
      <p:sp>
        <p:nvSpPr>
          <p:cNvPr id="113" name="CaixaDeTexto 112"/>
          <p:cNvSpPr txBox="1"/>
          <p:nvPr/>
        </p:nvSpPr>
        <p:spPr>
          <a:xfrm>
            <a:off x="24892897" y="29120166"/>
            <a:ext cx="381000" cy="446276"/>
          </a:xfrm>
          <a:prstGeom prst="rect">
            <a:avLst/>
          </a:prstGeom>
          <a:noFill/>
        </p:spPr>
        <p:txBody>
          <a:bodyPr wrap="square" rtlCol="0">
            <a:spAutoFit/>
          </a:bodyPr>
          <a:lstStyle/>
          <a:p>
            <a:r>
              <a:rPr lang="pt-PT" dirty="0" smtClean="0">
                <a:solidFill>
                  <a:srgbClr val="002060"/>
                </a:solidFill>
              </a:rPr>
              <a:t>*</a:t>
            </a:r>
            <a:endParaRPr lang="pt-PT" dirty="0">
              <a:solidFill>
                <a:srgbClr val="002060"/>
              </a:solidFill>
            </a:endParaRPr>
          </a:p>
        </p:txBody>
      </p:sp>
      <p:sp>
        <p:nvSpPr>
          <p:cNvPr id="114" name="CaixaDeTexto 113"/>
          <p:cNvSpPr txBox="1"/>
          <p:nvPr/>
        </p:nvSpPr>
        <p:spPr>
          <a:xfrm>
            <a:off x="24892897" y="28410730"/>
            <a:ext cx="381000" cy="446276"/>
          </a:xfrm>
          <a:prstGeom prst="rect">
            <a:avLst/>
          </a:prstGeom>
          <a:noFill/>
        </p:spPr>
        <p:txBody>
          <a:bodyPr wrap="square" rtlCol="0">
            <a:spAutoFit/>
          </a:bodyPr>
          <a:lstStyle/>
          <a:p>
            <a:r>
              <a:rPr lang="pt-PT" dirty="0" smtClean="0">
                <a:solidFill>
                  <a:srgbClr val="00B050"/>
                </a:solidFill>
              </a:rPr>
              <a:t>*</a:t>
            </a:r>
            <a:endParaRPr lang="pt-PT" dirty="0">
              <a:solidFill>
                <a:srgbClr val="00B050"/>
              </a:solidFill>
            </a:endParaRPr>
          </a:p>
        </p:txBody>
      </p:sp>
      <p:sp>
        <p:nvSpPr>
          <p:cNvPr id="115" name="CaixaDeTexto 114"/>
          <p:cNvSpPr txBox="1"/>
          <p:nvPr/>
        </p:nvSpPr>
        <p:spPr>
          <a:xfrm>
            <a:off x="26902923" y="31595686"/>
            <a:ext cx="381000" cy="446276"/>
          </a:xfrm>
          <a:prstGeom prst="rect">
            <a:avLst/>
          </a:prstGeom>
          <a:noFill/>
        </p:spPr>
        <p:txBody>
          <a:bodyPr wrap="square" rtlCol="0">
            <a:spAutoFit/>
          </a:bodyPr>
          <a:lstStyle/>
          <a:p>
            <a:r>
              <a:rPr lang="pt-PT" dirty="0" smtClean="0">
                <a:solidFill>
                  <a:srgbClr val="C00000"/>
                </a:solidFill>
              </a:rPr>
              <a:t>*</a:t>
            </a:r>
            <a:endParaRPr lang="pt-PT" dirty="0">
              <a:solidFill>
                <a:srgbClr val="C00000"/>
              </a:solidFill>
            </a:endParaRPr>
          </a:p>
        </p:txBody>
      </p:sp>
      <p:sp>
        <p:nvSpPr>
          <p:cNvPr id="116" name="CaixaDeTexto 115"/>
          <p:cNvSpPr txBox="1"/>
          <p:nvPr/>
        </p:nvSpPr>
        <p:spPr>
          <a:xfrm>
            <a:off x="26910945" y="29245466"/>
            <a:ext cx="381000" cy="446276"/>
          </a:xfrm>
          <a:prstGeom prst="rect">
            <a:avLst/>
          </a:prstGeom>
          <a:noFill/>
        </p:spPr>
        <p:txBody>
          <a:bodyPr wrap="square" rtlCol="0">
            <a:spAutoFit/>
          </a:bodyPr>
          <a:lstStyle/>
          <a:p>
            <a:r>
              <a:rPr lang="pt-PT" dirty="0" smtClean="0">
                <a:solidFill>
                  <a:srgbClr val="002060"/>
                </a:solidFill>
              </a:rPr>
              <a:t>*</a:t>
            </a:r>
            <a:endParaRPr lang="pt-PT" dirty="0">
              <a:solidFill>
                <a:srgbClr val="002060"/>
              </a:solidFill>
            </a:endParaRPr>
          </a:p>
        </p:txBody>
      </p:sp>
      <p:sp>
        <p:nvSpPr>
          <p:cNvPr id="117" name="CaixaDeTexto 116"/>
          <p:cNvSpPr txBox="1"/>
          <p:nvPr/>
        </p:nvSpPr>
        <p:spPr>
          <a:xfrm>
            <a:off x="26910945" y="28710284"/>
            <a:ext cx="381000" cy="446276"/>
          </a:xfrm>
          <a:prstGeom prst="rect">
            <a:avLst/>
          </a:prstGeom>
          <a:noFill/>
        </p:spPr>
        <p:txBody>
          <a:bodyPr wrap="square" rtlCol="0">
            <a:spAutoFit/>
          </a:bodyPr>
          <a:lstStyle/>
          <a:p>
            <a:r>
              <a:rPr lang="pt-PT" dirty="0" smtClean="0">
                <a:solidFill>
                  <a:srgbClr val="00B050"/>
                </a:solidFill>
              </a:rPr>
              <a:t>*</a:t>
            </a:r>
            <a:endParaRPr lang="pt-PT" dirty="0">
              <a:solidFill>
                <a:srgbClr val="00B050"/>
              </a:solidFill>
            </a:endParaRPr>
          </a:p>
        </p:txBody>
      </p:sp>
      <p:sp>
        <p:nvSpPr>
          <p:cNvPr id="121" name="CaixaDeTexto 120"/>
          <p:cNvSpPr txBox="1"/>
          <p:nvPr/>
        </p:nvSpPr>
        <p:spPr>
          <a:xfrm>
            <a:off x="5304933" y="21800637"/>
            <a:ext cx="381000" cy="446276"/>
          </a:xfrm>
          <a:prstGeom prst="rect">
            <a:avLst/>
          </a:prstGeom>
          <a:noFill/>
        </p:spPr>
        <p:txBody>
          <a:bodyPr wrap="square" rtlCol="0">
            <a:spAutoFit/>
          </a:bodyPr>
          <a:lstStyle/>
          <a:p>
            <a:r>
              <a:rPr lang="pt-PT" dirty="0" smtClean="0">
                <a:solidFill>
                  <a:srgbClr val="C00000"/>
                </a:solidFill>
              </a:rPr>
              <a:t>*</a:t>
            </a:r>
            <a:endParaRPr lang="pt-PT" dirty="0">
              <a:solidFill>
                <a:srgbClr val="C00000"/>
              </a:solidFill>
            </a:endParaRPr>
          </a:p>
        </p:txBody>
      </p:sp>
      <p:sp>
        <p:nvSpPr>
          <p:cNvPr id="122" name="CaixaDeTexto 121"/>
          <p:cNvSpPr txBox="1"/>
          <p:nvPr/>
        </p:nvSpPr>
        <p:spPr>
          <a:xfrm>
            <a:off x="11039983" y="21616152"/>
            <a:ext cx="381000" cy="446276"/>
          </a:xfrm>
          <a:prstGeom prst="rect">
            <a:avLst/>
          </a:prstGeom>
          <a:noFill/>
        </p:spPr>
        <p:txBody>
          <a:bodyPr wrap="square" rtlCol="0">
            <a:spAutoFit/>
          </a:bodyPr>
          <a:lstStyle/>
          <a:p>
            <a:r>
              <a:rPr lang="pt-PT" dirty="0" smtClean="0">
                <a:solidFill>
                  <a:srgbClr val="C00000"/>
                </a:solidFill>
              </a:rPr>
              <a:t>*</a:t>
            </a:r>
            <a:endParaRPr lang="pt-PT" dirty="0">
              <a:solidFill>
                <a:srgbClr val="C00000"/>
              </a:solidFill>
            </a:endParaRPr>
          </a:p>
        </p:txBody>
      </p:sp>
      <p:sp>
        <p:nvSpPr>
          <p:cNvPr id="123" name="CaixaDeTexto 122"/>
          <p:cNvSpPr txBox="1"/>
          <p:nvPr/>
        </p:nvSpPr>
        <p:spPr>
          <a:xfrm>
            <a:off x="12515857" y="21527920"/>
            <a:ext cx="381000" cy="446276"/>
          </a:xfrm>
          <a:prstGeom prst="rect">
            <a:avLst/>
          </a:prstGeom>
          <a:noFill/>
        </p:spPr>
        <p:txBody>
          <a:bodyPr wrap="square" rtlCol="0">
            <a:spAutoFit/>
          </a:bodyPr>
          <a:lstStyle/>
          <a:p>
            <a:r>
              <a:rPr lang="pt-PT" dirty="0" smtClean="0">
                <a:solidFill>
                  <a:srgbClr val="C00000"/>
                </a:solidFill>
              </a:rPr>
              <a:t>*</a:t>
            </a:r>
            <a:endParaRPr lang="pt-PT" dirty="0">
              <a:solidFill>
                <a:srgbClr val="C00000"/>
              </a:solidFill>
            </a:endParaRPr>
          </a:p>
        </p:txBody>
      </p:sp>
      <p:sp>
        <p:nvSpPr>
          <p:cNvPr id="126" name="CaixaDeTexto 125"/>
          <p:cNvSpPr txBox="1"/>
          <p:nvPr/>
        </p:nvSpPr>
        <p:spPr>
          <a:xfrm>
            <a:off x="9596195" y="21664279"/>
            <a:ext cx="381000" cy="446276"/>
          </a:xfrm>
          <a:prstGeom prst="rect">
            <a:avLst/>
          </a:prstGeom>
          <a:noFill/>
        </p:spPr>
        <p:txBody>
          <a:bodyPr wrap="square" rtlCol="0">
            <a:spAutoFit/>
          </a:bodyPr>
          <a:lstStyle/>
          <a:p>
            <a:r>
              <a:rPr lang="pt-PT" dirty="0" smtClean="0">
                <a:solidFill>
                  <a:srgbClr val="C00000"/>
                </a:solidFill>
              </a:rPr>
              <a:t>*</a:t>
            </a:r>
            <a:endParaRPr lang="pt-PT" dirty="0">
              <a:solidFill>
                <a:srgbClr val="C00000"/>
              </a:solidFill>
            </a:endParaRPr>
          </a:p>
        </p:txBody>
      </p:sp>
      <p:sp>
        <p:nvSpPr>
          <p:cNvPr id="127" name="Rectangle 108"/>
          <p:cNvSpPr>
            <a:spLocks noChangeArrowheads="1"/>
          </p:cNvSpPr>
          <p:nvPr/>
        </p:nvSpPr>
        <p:spPr bwMode="auto">
          <a:xfrm>
            <a:off x="12186084" y="35045244"/>
            <a:ext cx="5645647" cy="973138"/>
          </a:xfrm>
          <a:prstGeom prst="rect">
            <a:avLst/>
          </a:prstGeom>
          <a:noFill/>
          <a:ln w="38100">
            <a:noFill/>
            <a:miter lim="800000"/>
            <a:headEnd type="none" w="sm" len="sm"/>
            <a:tailEnd type="none" w="sm" len="sm"/>
          </a:ln>
        </p:spPr>
        <p:txBody>
          <a:bodyPr wrap="none" lIns="86411" tIns="43205" rIns="86411" bIns="43205" anchor="ctr"/>
          <a:lstStyle/>
          <a:p>
            <a:pPr algn="ctr" defTabSz="720725"/>
            <a:r>
              <a:rPr lang="en-GB" sz="4000" b="1" dirty="0" smtClean="0">
                <a:solidFill>
                  <a:srgbClr val="000066"/>
                </a:solidFill>
                <a:latin typeface="Arial" charset="0"/>
              </a:rPr>
              <a:t>DISCUSSION</a:t>
            </a:r>
            <a:endParaRPr lang="en-GB" sz="4000" b="1" dirty="0">
              <a:solidFill>
                <a:srgbClr val="000066"/>
              </a:solidFill>
              <a:latin typeface="Arial" charset="0"/>
            </a:endParaRPr>
          </a:p>
        </p:txBody>
      </p:sp>
      <p:sp>
        <p:nvSpPr>
          <p:cNvPr id="129" name="Rectângulo 128"/>
          <p:cNvSpPr/>
          <p:nvPr/>
        </p:nvSpPr>
        <p:spPr>
          <a:xfrm>
            <a:off x="1126959" y="36012786"/>
            <a:ext cx="27965401" cy="2677656"/>
          </a:xfrm>
          <a:prstGeom prst="rect">
            <a:avLst/>
          </a:prstGeom>
        </p:spPr>
        <p:txBody>
          <a:bodyPr wrap="square">
            <a:spAutoFit/>
          </a:bodyPr>
          <a:lstStyle/>
          <a:p>
            <a:pPr algn="just">
              <a:lnSpc>
                <a:spcPct val="150000"/>
              </a:lnSpc>
            </a:pPr>
            <a:r>
              <a:rPr lang="en-US" sz="2800" dirty="0" smtClean="0">
                <a:latin typeface="+mn-lt"/>
              </a:rPr>
              <a:t>The NOR effect of reverting the hemodynamic variations induced by ACP is likely to be the consequence of the vasoconstriction induced by its </a:t>
            </a:r>
            <a:r>
              <a:rPr lang="en-US" sz="2800" dirty="0" smtClean="0">
                <a:latin typeface="Symbol" pitchFamily="18" charset="2"/>
              </a:rPr>
              <a:t></a:t>
            </a:r>
            <a:r>
              <a:rPr lang="en-US" sz="2800" dirty="0" smtClean="0">
                <a:latin typeface="+mn-lt"/>
              </a:rPr>
              <a:t>-adrenergic activity (1). Furthermore, as ACP has </a:t>
            </a:r>
            <a:r>
              <a:rPr lang="en-US" sz="2800" dirty="0" smtClean="0">
                <a:latin typeface="Symbol" pitchFamily="18" charset="2"/>
              </a:rPr>
              <a:t>-</a:t>
            </a:r>
            <a:r>
              <a:rPr lang="en-US" sz="2800" dirty="0" smtClean="0">
                <a:latin typeface="+mn-lt"/>
              </a:rPr>
              <a:t>blocking proprieties (1) and no direct effect on β2-adrenergic receptors, this confirms that, for the reversal of this </a:t>
            </a:r>
            <a:r>
              <a:rPr lang="en-US" sz="2800" dirty="0" err="1" smtClean="0">
                <a:latin typeface="+mn-lt"/>
              </a:rPr>
              <a:t>vasodilation</a:t>
            </a:r>
            <a:r>
              <a:rPr lang="en-US" sz="2800" dirty="0" smtClean="0">
                <a:latin typeface="+mn-lt"/>
              </a:rPr>
              <a:t>, NOR is acting principally as </a:t>
            </a:r>
            <a:r>
              <a:rPr lang="en-US" sz="2800" dirty="0" smtClean="0">
                <a:latin typeface="Symbol" pitchFamily="18" charset="2"/>
              </a:rPr>
              <a:t></a:t>
            </a:r>
            <a:r>
              <a:rPr lang="en-US" sz="2800" dirty="0" smtClean="0">
                <a:latin typeface="+mn-lt"/>
              </a:rPr>
              <a:t>-adrenergic agonist, with little or no </a:t>
            </a:r>
            <a:r>
              <a:rPr lang="en-US" sz="2800" dirty="0" smtClean="0">
                <a:latin typeface="Symbol" pitchFamily="18" charset="2"/>
              </a:rPr>
              <a:t></a:t>
            </a:r>
            <a:r>
              <a:rPr lang="en-US" sz="2800" dirty="0" smtClean="0">
                <a:latin typeface="+mn-lt"/>
              </a:rPr>
              <a:t>2-effects, in these animals. The short half-life of NOR is confirmed by the quick ending of NOR’s effects after the end of the infusion. </a:t>
            </a:r>
            <a:endParaRPr lang="pt-PT" sz="2800" dirty="0">
              <a:latin typeface="+mn-lt"/>
            </a:endParaRPr>
          </a:p>
        </p:txBody>
      </p:sp>
      <p:sp>
        <p:nvSpPr>
          <p:cNvPr id="130" name="Rectângulo 129"/>
          <p:cNvSpPr/>
          <p:nvPr/>
        </p:nvSpPr>
        <p:spPr>
          <a:xfrm>
            <a:off x="1229709" y="41789202"/>
            <a:ext cx="28062622" cy="523220"/>
          </a:xfrm>
          <a:prstGeom prst="rect">
            <a:avLst/>
          </a:prstGeom>
        </p:spPr>
        <p:txBody>
          <a:bodyPr wrap="square">
            <a:spAutoFit/>
          </a:bodyPr>
          <a:lstStyle/>
          <a:p>
            <a:r>
              <a:rPr lang="en-US" sz="2800" dirty="0" smtClean="0">
                <a:latin typeface="+mn-lt"/>
              </a:rPr>
              <a:t>1 - Adams HR.  Adrenergic agonists and antagonists. In: </a:t>
            </a:r>
            <a:r>
              <a:rPr lang="en-US" sz="2800" dirty="0" err="1" smtClean="0">
                <a:latin typeface="+mn-lt"/>
              </a:rPr>
              <a:t>Riviere</a:t>
            </a:r>
            <a:r>
              <a:rPr lang="en-US" sz="2800" dirty="0" smtClean="0">
                <a:latin typeface="+mn-lt"/>
              </a:rPr>
              <a:t> JE, </a:t>
            </a:r>
            <a:r>
              <a:rPr lang="en-US" sz="2800" dirty="0" err="1" smtClean="0">
                <a:latin typeface="+mn-lt"/>
              </a:rPr>
              <a:t>Papich</a:t>
            </a:r>
            <a:r>
              <a:rPr lang="en-US" sz="2800" dirty="0" smtClean="0">
                <a:latin typeface="+mn-lt"/>
              </a:rPr>
              <a:t> MG, eds. Veterinary Pharmacology and Therapeutics. 9th ed. Iowa: 2009: Willey-Blackwell, 125-156.</a:t>
            </a:r>
            <a:endParaRPr lang="pt-PT" sz="2800" dirty="0">
              <a:latin typeface="+mn-lt"/>
            </a:endParaRPr>
          </a:p>
        </p:txBody>
      </p:sp>
      <p:sp>
        <p:nvSpPr>
          <p:cNvPr id="131" name="Rectangle 100"/>
          <p:cNvSpPr>
            <a:spLocks noChangeArrowheads="1"/>
          </p:cNvSpPr>
          <p:nvPr/>
        </p:nvSpPr>
        <p:spPr bwMode="auto">
          <a:xfrm>
            <a:off x="13252500" y="40586251"/>
            <a:ext cx="3718759" cy="971550"/>
          </a:xfrm>
          <a:prstGeom prst="rect">
            <a:avLst/>
          </a:prstGeom>
          <a:noFill/>
          <a:ln w="12700">
            <a:noFill/>
            <a:miter lim="800000"/>
            <a:headEnd type="none" w="sm" len="sm"/>
            <a:tailEnd type="none" w="sm" len="sm"/>
          </a:ln>
        </p:spPr>
        <p:txBody>
          <a:bodyPr wrap="none" lIns="86411" tIns="43205" rIns="86411" bIns="43205" anchor="ctr"/>
          <a:lstStyle/>
          <a:p>
            <a:pPr algn="just" defTabSz="720725"/>
            <a:r>
              <a:rPr lang="en-GB" sz="4000" b="1" dirty="0" smtClean="0">
                <a:solidFill>
                  <a:srgbClr val="000066"/>
                </a:solidFill>
                <a:latin typeface="Arial" charset="0"/>
              </a:rPr>
              <a:t>REFERENCES</a:t>
            </a:r>
            <a:endParaRPr lang="en-GB" sz="4000" b="1" dirty="0">
              <a:solidFill>
                <a:srgbClr val="000066"/>
              </a:solidFill>
              <a:latin typeface="Arial" charset="0"/>
            </a:endParaRPr>
          </a:p>
        </p:txBody>
      </p:sp>
      <p:pic>
        <p:nvPicPr>
          <p:cNvPr id="132" name="Imagem 131"/>
          <p:cNvPicPr/>
          <p:nvPr/>
        </p:nvPicPr>
        <p:blipFill>
          <a:blip r:embed="rId9" cstate="print"/>
          <a:srcRect l="20106" t="13166" r="54497" b="77743"/>
          <a:stretch>
            <a:fillRect/>
          </a:stretch>
        </p:blipFill>
        <p:spPr bwMode="auto">
          <a:xfrm>
            <a:off x="12091152" y="0"/>
            <a:ext cx="5283200" cy="1473201"/>
          </a:xfrm>
          <a:prstGeom prst="rect">
            <a:avLst/>
          </a:prstGeom>
          <a:noFill/>
          <a:ln w="9525">
            <a:noFill/>
            <a:miter lim="800000"/>
            <a:headEnd/>
            <a:tailEnd/>
          </a:ln>
        </p:spPr>
      </p:pic>
      <p:sp>
        <p:nvSpPr>
          <p:cNvPr id="120" name="CaixaDeTexto 119"/>
          <p:cNvSpPr txBox="1"/>
          <p:nvPr/>
        </p:nvSpPr>
        <p:spPr>
          <a:xfrm>
            <a:off x="5586580" y="26360581"/>
            <a:ext cx="3047669" cy="461665"/>
          </a:xfrm>
          <a:prstGeom prst="rect">
            <a:avLst/>
          </a:prstGeom>
          <a:noFill/>
        </p:spPr>
        <p:txBody>
          <a:bodyPr wrap="square" rtlCol="0">
            <a:spAutoFit/>
          </a:bodyPr>
          <a:lstStyle/>
          <a:p>
            <a:r>
              <a:rPr lang="pt-PT" sz="2400" dirty="0" smtClean="0">
                <a:latin typeface="+mn-lt"/>
              </a:rPr>
              <a:t>NOR IV </a:t>
            </a:r>
            <a:r>
              <a:rPr lang="pt-PT" sz="2400" dirty="0" err="1" smtClean="0">
                <a:latin typeface="+mn-lt"/>
              </a:rPr>
              <a:t>infusion</a:t>
            </a:r>
            <a:endParaRPr lang="pt-PT" sz="2400" dirty="0">
              <a:latin typeface="+mn-lt"/>
            </a:endParaRPr>
          </a:p>
        </p:txBody>
      </p:sp>
      <p:sp>
        <p:nvSpPr>
          <p:cNvPr id="133" name="CaixaDeTexto 132"/>
          <p:cNvSpPr txBox="1"/>
          <p:nvPr/>
        </p:nvSpPr>
        <p:spPr>
          <a:xfrm>
            <a:off x="19896399" y="26386857"/>
            <a:ext cx="3047669" cy="461665"/>
          </a:xfrm>
          <a:prstGeom prst="rect">
            <a:avLst/>
          </a:prstGeom>
          <a:noFill/>
        </p:spPr>
        <p:txBody>
          <a:bodyPr wrap="square" rtlCol="0">
            <a:spAutoFit/>
          </a:bodyPr>
          <a:lstStyle/>
          <a:p>
            <a:r>
              <a:rPr lang="pt-PT" sz="2400" dirty="0" smtClean="0">
                <a:latin typeface="+mn-lt"/>
              </a:rPr>
              <a:t>NOR IV </a:t>
            </a:r>
            <a:r>
              <a:rPr lang="pt-PT" sz="2400" dirty="0" err="1" smtClean="0">
                <a:latin typeface="+mn-lt"/>
              </a:rPr>
              <a:t>infusion</a:t>
            </a:r>
            <a:endParaRPr lang="pt-PT" sz="2400" dirty="0">
              <a:latin typeface="+mn-lt"/>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863600" rtl="0" eaLnBrk="0" fontAlgn="base" latinLnBrk="0" hangingPunct="0">
          <a:lnSpc>
            <a:spcPct val="100000"/>
          </a:lnSpc>
          <a:spcBef>
            <a:spcPct val="0"/>
          </a:spcBef>
          <a:spcAft>
            <a:spcPct val="0"/>
          </a:spcAft>
          <a:buClrTx/>
          <a:buSzTx/>
          <a:buFontTx/>
          <a:buNone/>
          <a:tabLst/>
          <a:defRPr kumimoji="0" lang="en-GB" sz="23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863600" rtl="0" eaLnBrk="0" fontAlgn="base" latinLnBrk="0" hangingPunct="0">
          <a:lnSpc>
            <a:spcPct val="100000"/>
          </a:lnSpc>
          <a:spcBef>
            <a:spcPct val="0"/>
          </a:spcBef>
          <a:spcAft>
            <a:spcPct val="0"/>
          </a:spcAft>
          <a:buClrTx/>
          <a:buSzTx/>
          <a:buFontTx/>
          <a:buNone/>
          <a:tabLst/>
          <a:defRPr kumimoji="0" lang="en-GB" sz="23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o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o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4448</TotalTime>
  <Words>811</Words>
  <Application>Microsoft Office PowerPoint</Application>
  <PresentationFormat>Personalizados</PresentationFormat>
  <Paragraphs>93</Paragraphs>
  <Slides>1</Slides>
  <Notes>1</Notes>
  <HiddenSlides>0</HiddenSlides>
  <MMClips>0</MMClips>
  <ScaleCrop>false</ScaleCrop>
  <HeadingPairs>
    <vt:vector size="4" baseType="variant">
      <vt:variant>
        <vt:lpstr>Tema</vt:lpstr>
      </vt:variant>
      <vt:variant>
        <vt:i4>1</vt:i4>
      </vt:variant>
      <vt:variant>
        <vt:lpstr>Títulos dos diapositivos</vt:lpstr>
      </vt:variant>
      <vt:variant>
        <vt:i4>1</vt:i4>
      </vt:variant>
    </vt:vector>
  </HeadingPairs>
  <TitlesOfParts>
    <vt:vector size="2" baseType="lpstr">
      <vt:lpstr>Default Design</vt:lpstr>
      <vt:lpstr>Diapositivo 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poster A</dc:title>
  <dc:subject>CIISA 2001</dc:subject>
  <dc:creator>E. Marques Fontes</dc:creator>
  <cp:lastModifiedBy>Windows User</cp:lastModifiedBy>
  <cp:revision>374</cp:revision>
  <cp:lastPrinted>2001-05-11T08:57:43Z</cp:lastPrinted>
  <dcterms:created xsi:type="dcterms:W3CDTF">2001-05-06T22:32:47Z</dcterms:created>
  <dcterms:modified xsi:type="dcterms:W3CDTF">2011-03-11T10:00:12Z</dcterms:modified>
</cp:coreProperties>
</file>