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9975" cy="42808525"/>
  <p:notesSz cx="6858000" cy="9144000"/>
  <p:defaultTextStyle>
    <a:defPPr>
      <a:defRPr lang="fr-FR"/>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6" d="100"/>
          <a:sy n="16" d="100"/>
        </p:scale>
        <p:origin x="-2616" y="-210"/>
      </p:cViewPr>
      <p:guideLst>
        <p:guide orient="horz" pos="13483"/>
        <p:guide pos="9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70998" y="13298392"/>
            <a:ext cx="25737979" cy="9176087"/>
          </a:xfrm>
        </p:spPr>
        <p:txBody>
          <a:bodyPr/>
          <a:lstStyle/>
          <a:p>
            <a:r>
              <a:rPr lang="fr-FR" smtClean="0"/>
              <a:t>Modifiez le style du titre</a:t>
            </a:r>
            <a:endParaRPr lang="fr-BE"/>
          </a:p>
        </p:txBody>
      </p:sp>
      <p:sp>
        <p:nvSpPr>
          <p:cNvPr id="3" name="Sous-titre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623E495C-2C8C-40DF-B1D0-06A85834BAA3}" type="datetimeFigureOut">
              <a:rPr lang="fr-BE" smtClean="0"/>
              <a:t>16/03/2011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E18DF3E-8B0C-4D74-BF47-19FB2B2D1206}" type="slidenum">
              <a:rPr lang="fr-BE" smtClean="0"/>
              <a:t>‹N°›</a:t>
            </a:fld>
            <a:endParaRPr lang="fr-BE"/>
          </a:p>
        </p:txBody>
      </p:sp>
    </p:spTree>
    <p:extLst>
      <p:ext uri="{BB962C8B-B14F-4D97-AF65-F5344CB8AC3E}">
        <p14:creationId xmlns:p14="http://schemas.microsoft.com/office/powerpoint/2010/main" val="3450816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623E495C-2C8C-40DF-B1D0-06A85834BAA3}" type="datetimeFigureOut">
              <a:rPr lang="fr-BE" smtClean="0"/>
              <a:t>16/03/2011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E18DF3E-8B0C-4D74-BF47-19FB2B2D1206}" type="slidenum">
              <a:rPr lang="fr-BE" smtClean="0"/>
              <a:t>‹N°›</a:t>
            </a:fld>
            <a:endParaRPr lang="fr-BE"/>
          </a:p>
        </p:txBody>
      </p:sp>
    </p:spTree>
    <p:extLst>
      <p:ext uri="{BB962C8B-B14F-4D97-AF65-F5344CB8AC3E}">
        <p14:creationId xmlns:p14="http://schemas.microsoft.com/office/powerpoint/2010/main" val="3067873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2698227" y="10702131"/>
            <a:ext cx="22557528" cy="227995033"/>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5015123" y="10702131"/>
            <a:ext cx="67178439" cy="22799503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623E495C-2C8C-40DF-B1D0-06A85834BAA3}" type="datetimeFigureOut">
              <a:rPr lang="fr-BE" smtClean="0"/>
              <a:t>16/03/2011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E18DF3E-8B0C-4D74-BF47-19FB2B2D1206}" type="slidenum">
              <a:rPr lang="fr-BE" smtClean="0"/>
              <a:t>‹N°›</a:t>
            </a:fld>
            <a:endParaRPr lang="fr-BE"/>
          </a:p>
        </p:txBody>
      </p:sp>
    </p:spTree>
    <p:extLst>
      <p:ext uri="{BB962C8B-B14F-4D97-AF65-F5344CB8AC3E}">
        <p14:creationId xmlns:p14="http://schemas.microsoft.com/office/powerpoint/2010/main" val="3927315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623E495C-2C8C-40DF-B1D0-06A85834BAA3}" type="datetimeFigureOut">
              <a:rPr lang="fr-BE" smtClean="0"/>
              <a:t>16/03/2011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E18DF3E-8B0C-4D74-BF47-19FB2B2D1206}" type="slidenum">
              <a:rPr lang="fr-BE" smtClean="0"/>
              <a:t>‹N°›</a:t>
            </a:fld>
            <a:endParaRPr lang="fr-BE"/>
          </a:p>
        </p:txBody>
      </p:sp>
    </p:spTree>
    <p:extLst>
      <p:ext uri="{BB962C8B-B14F-4D97-AF65-F5344CB8AC3E}">
        <p14:creationId xmlns:p14="http://schemas.microsoft.com/office/powerpoint/2010/main" val="382155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91909" y="27508444"/>
            <a:ext cx="25737979" cy="8502249"/>
          </a:xfrm>
        </p:spPr>
        <p:txBody>
          <a:bodyPr anchor="t"/>
          <a:lstStyle>
            <a:lvl1pPr algn="l">
              <a:defRPr sz="18300" b="1" cap="all"/>
            </a:lvl1pPr>
          </a:lstStyle>
          <a:p>
            <a:r>
              <a:rPr lang="fr-FR" smtClean="0"/>
              <a:t>Modifiez le style du titre</a:t>
            </a:r>
            <a:endParaRPr lang="fr-BE"/>
          </a:p>
        </p:txBody>
      </p:sp>
      <p:sp>
        <p:nvSpPr>
          <p:cNvPr id="3" name="Espace réservé du texte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23E495C-2C8C-40DF-B1D0-06A85834BAA3}" type="datetimeFigureOut">
              <a:rPr lang="fr-BE" smtClean="0"/>
              <a:t>16/03/2011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E18DF3E-8B0C-4D74-BF47-19FB2B2D1206}" type="slidenum">
              <a:rPr lang="fr-BE" smtClean="0"/>
              <a:t>‹N°›</a:t>
            </a:fld>
            <a:endParaRPr lang="fr-BE"/>
          </a:p>
        </p:txBody>
      </p:sp>
    </p:spTree>
    <p:extLst>
      <p:ext uri="{BB962C8B-B14F-4D97-AF65-F5344CB8AC3E}">
        <p14:creationId xmlns:p14="http://schemas.microsoft.com/office/powerpoint/2010/main" val="380555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5015123" y="62349824"/>
            <a:ext cx="44867985"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50387773" y="62349824"/>
            <a:ext cx="44867982"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623E495C-2C8C-40DF-B1D0-06A85834BAA3}" type="datetimeFigureOut">
              <a:rPr lang="fr-BE" smtClean="0"/>
              <a:t>16/03/2011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6E18DF3E-8B0C-4D74-BF47-19FB2B2D1206}" type="slidenum">
              <a:rPr lang="fr-BE" smtClean="0"/>
              <a:t>‹N°›</a:t>
            </a:fld>
            <a:endParaRPr lang="fr-BE"/>
          </a:p>
        </p:txBody>
      </p:sp>
    </p:spTree>
    <p:extLst>
      <p:ext uri="{BB962C8B-B14F-4D97-AF65-F5344CB8AC3E}">
        <p14:creationId xmlns:p14="http://schemas.microsoft.com/office/powerpoint/2010/main" val="246574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513999" y="1714326"/>
            <a:ext cx="27251978" cy="7134754"/>
          </a:xfrm>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1513999" y="9582375"/>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fr-FR" smtClean="0"/>
              <a:t>Modifiez les styles du texte du masque</a:t>
            </a:r>
          </a:p>
        </p:txBody>
      </p:sp>
      <p:sp>
        <p:nvSpPr>
          <p:cNvPr id="4" name="Espace réservé du contenu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15381808" y="9582375"/>
            <a:ext cx="13384170"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fr-FR" smtClean="0"/>
              <a:t>Modifiez les styles du texte du masque</a:t>
            </a:r>
          </a:p>
        </p:txBody>
      </p:sp>
      <p:sp>
        <p:nvSpPr>
          <p:cNvPr id="6" name="Espace réservé du contenu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623E495C-2C8C-40DF-B1D0-06A85834BAA3}" type="datetimeFigureOut">
              <a:rPr lang="fr-BE" smtClean="0"/>
              <a:t>16/03/2011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6E18DF3E-8B0C-4D74-BF47-19FB2B2D1206}" type="slidenum">
              <a:rPr lang="fr-BE" smtClean="0"/>
              <a:t>‹N°›</a:t>
            </a:fld>
            <a:endParaRPr lang="fr-BE"/>
          </a:p>
        </p:txBody>
      </p:sp>
    </p:spTree>
    <p:extLst>
      <p:ext uri="{BB962C8B-B14F-4D97-AF65-F5344CB8AC3E}">
        <p14:creationId xmlns:p14="http://schemas.microsoft.com/office/powerpoint/2010/main" val="2258110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623E495C-2C8C-40DF-B1D0-06A85834BAA3}" type="datetimeFigureOut">
              <a:rPr lang="fr-BE" smtClean="0"/>
              <a:t>16/03/2011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6E18DF3E-8B0C-4D74-BF47-19FB2B2D1206}" type="slidenum">
              <a:rPr lang="fr-BE" smtClean="0"/>
              <a:t>‹N°›</a:t>
            </a:fld>
            <a:endParaRPr lang="fr-BE"/>
          </a:p>
        </p:txBody>
      </p:sp>
    </p:spTree>
    <p:extLst>
      <p:ext uri="{BB962C8B-B14F-4D97-AF65-F5344CB8AC3E}">
        <p14:creationId xmlns:p14="http://schemas.microsoft.com/office/powerpoint/2010/main" val="1497960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3E495C-2C8C-40DF-B1D0-06A85834BAA3}" type="datetimeFigureOut">
              <a:rPr lang="fr-BE" smtClean="0"/>
              <a:t>16/03/2011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6E18DF3E-8B0C-4D74-BF47-19FB2B2D1206}" type="slidenum">
              <a:rPr lang="fr-BE" smtClean="0"/>
              <a:t>‹N°›</a:t>
            </a:fld>
            <a:endParaRPr lang="fr-BE"/>
          </a:p>
        </p:txBody>
      </p:sp>
    </p:spTree>
    <p:extLst>
      <p:ext uri="{BB962C8B-B14F-4D97-AF65-F5344CB8AC3E}">
        <p14:creationId xmlns:p14="http://schemas.microsoft.com/office/powerpoint/2010/main" val="372499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4000" y="1704413"/>
            <a:ext cx="9961903" cy="7253667"/>
          </a:xfrm>
        </p:spPr>
        <p:txBody>
          <a:bodyPr anchor="b"/>
          <a:lstStyle>
            <a:lvl1pPr algn="l">
              <a:defRPr sz="9100" b="1"/>
            </a:lvl1pPr>
          </a:lstStyle>
          <a:p>
            <a:r>
              <a:rPr lang="fr-FR" smtClean="0"/>
              <a:t>Modifiez le style du titre</a:t>
            </a:r>
            <a:endParaRPr lang="fr-BE"/>
          </a:p>
        </p:txBody>
      </p:sp>
      <p:sp>
        <p:nvSpPr>
          <p:cNvPr id="3" name="Espace réservé du contenu 2"/>
          <p:cNvSpPr>
            <a:spLocks noGrp="1"/>
          </p:cNvSpPr>
          <p:nvPr>
            <p:ph idx="1"/>
          </p:nvPr>
        </p:nvSpPr>
        <p:spPr>
          <a:xfrm>
            <a:off x="11838629" y="1704417"/>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1514000" y="8958084"/>
            <a:ext cx="9961903" cy="2928222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23E495C-2C8C-40DF-B1D0-06A85834BAA3}" type="datetimeFigureOut">
              <a:rPr lang="fr-BE" smtClean="0"/>
              <a:t>16/03/2011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6E18DF3E-8B0C-4D74-BF47-19FB2B2D1206}" type="slidenum">
              <a:rPr lang="fr-BE" smtClean="0"/>
              <a:t>‹N°›</a:t>
            </a:fld>
            <a:endParaRPr lang="fr-BE"/>
          </a:p>
        </p:txBody>
      </p:sp>
    </p:spTree>
    <p:extLst>
      <p:ext uri="{BB962C8B-B14F-4D97-AF65-F5344CB8AC3E}">
        <p14:creationId xmlns:p14="http://schemas.microsoft.com/office/powerpoint/2010/main" val="2779931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35087" y="29965968"/>
            <a:ext cx="18167985" cy="3537652"/>
          </a:xfrm>
        </p:spPr>
        <p:txBody>
          <a:bodyPr anchor="b"/>
          <a:lstStyle>
            <a:lvl1pPr algn="l">
              <a:defRPr sz="9100" b="1"/>
            </a:lvl1pPr>
          </a:lstStyle>
          <a:p>
            <a:r>
              <a:rPr lang="fr-FR" smtClean="0"/>
              <a:t>Modifiez le style du titre</a:t>
            </a:r>
            <a:endParaRPr lang="fr-BE"/>
          </a:p>
        </p:txBody>
      </p:sp>
      <p:sp>
        <p:nvSpPr>
          <p:cNvPr id="3" name="Espace réservé pour une image  2"/>
          <p:cNvSpPr>
            <a:spLocks noGrp="1"/>
          </p:cNvSpPr>
          <p:nvPr>
            <p:ph type="pic" idx="1"/>
          </p:nvPr>
        </p:nvSpPr>
        <p:spPr>
          <a:xfrm>
            <a:off x="5935087" y="3825021"/>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lang="fr-BE"/>
          </a:p>
        </p:txBody>
      </p:sp>
      <p:sp>
        <p:nvSpPr>
          <p:cNvPr id="4" name="Espace réservé du texte 3"/>
          <p:cNvSpPr>
            <a:spLocks noGrp="1"/>
          </p:cNvSpPr>
          <p:nvPr>
            <p:ph type="body" sz="half" idx="2"/>
          </p:nvPr>
        </p:nvSpPr>
        <p:spPr>
          <a:xfrm>
            <a:off x="5935087" y="33503620"/>
            <a:ext cx="18167985" cy="502405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23E495C-2C8C-40DF-B1D0-06A85834BAA3}" type="datetimeFigureOut">
              <a:rPr lang="fr-BE" smtClean="0"/>
              <a:t>16/03/2011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6E18DF3E-8B0C-4D74-BF47-19FB2B2D1206}" type="slidenum">
              <a:rPr lang="fr-BE" smtClean="0"/>
              <a:t>‹N°›</a:t>
            </a:fld>
            <a:endParaRPr lang="fr-BE"/>
          </a:p>
        </p:txBody>
      </p:sp>
    </p:spTree>
    <p:extLst>
      <p:ext uri="{BB962C8B-B14F-4D97-AF65-F5344CB8AC3E}">
        <p14:creationId xmlns:p14="http://schemas.microsoft.com/office/powerpoint/2010/main" val="57350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1513999" y="9988659"/>
            <a:ext cx="27251978" cy="28251648"/>
          </a:xfrm>
          <a:prstGeom prst="rect">
            <a:avLst/>
          </a:prstGeom>
        </p:spPr>
        <p:txBody>
          <a:bodyPr vert="horz" lIns="417643" tIns="208822" rIns="417643" bIns="208822"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1513999" y="39677164"/>
            <a:ext cx="7065328" cy="2279158"/>
          </a:xfrm>
          <a:prstGeom prst="rect">
            <a:avLst/>
          </a:prstGeom>
        </p:spPr>
        <p:txBody>
          <a:bodyPr vert="horz" lIns="417643" tIns="208822" rIns="417643" bIns="208822" rtlCol="0" anchor="ctr"/>
          <a:lstStyle>
            <a:lvl1pPr algn="l">
              <a:defRPr sz="5500">
                <a:solidFill>
                  <a:schemeClr val="tx1">
                    <a:tint val="75000"/>
                  </a:schemeClr>
                </a:solidFill>
              </a:defRPr>
            </a:lvl1pPr>
          </a:lstStyle>
          <a:p>
            <a:fld id="{623E495C-2C8C-40DF-B1D0-06A85834BAA3}" type="datetimeFigureOut">
              <a:rPr lang="fr-BE" smtClean="0"/>
              <a:t>16/03/2011</a:t>
            </a:fld>
            <a:endParaRPr lang="fr-BE"/>
          </a:p>
        </p:txBody>
      </p:sp>
      <p:sp>
        <p:nvSpPr>
          <p:cNvPr id="5" name="Espace réservé du pied de page 4"/>
          <p:cNvSpPr>
            <a:spLocks noGrp="1"/>
          </p:cNvSpPr>
          <p:nvPr>
            <p:ph type="ftr" sz="quarter" idx="3"/>
          </p:nvPr>
        </p:nvSpPr>
        <p:spPr>
          <a:xfrm>
            <a:off x="10345658" y="39677164"/>
            <a:ext cx="9588659" cy="2279158"/>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21700649" y="39677164"/>
            <a:ext cx="7065328" cy="2279158"/>
          </a:xfrm>
          <a:prstGeom prst="rect">
            <a:avLst/>
          </a:prstGeom>
        </p:spPr>
        <p:txBody>
          <a:bodyPr vert="horz" lIns="417643" tIns="208822" rIns="417643" bIns="208822" rtlCol="0" anchor="ctr"/>
          <a:lstStyle>
            <a:lvl1pPr algn="r">
              <a:defRPr sz="5500">
                <a:solidFill>
                  <a:schemeClr val="tx1">
                    <a:tint val="75000"/>
                  </a:schemeClr>
                </a:solidFill>
              </a:defRPr>
            </a:lvl1pPr>
          </a:lstStyle>
          <a:p>
            <a:fld id="{6E18DF3E-8B0C-4D74-BF47-19FB2B2D1206}" type="slidenum">
              <a:rPr lang="fr-BE" smtClean="0"/>
              <a:t>‹N°›</a:t>
            </a:fld>
            <a:endParaRPr lang="fr-BE"/>
          </a:p>
        </p:txBody>
      </p:sp>
    </p:spTree>
    <p:extLst>
      <p:ext uri="{BB962C8B-B14F-4D97-AF65-F5344CB8AC3E}">
        <p14:creationId xmlns:p14="http://schemas.microsoft.com/office/powerpoint/2010/main" val="85866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fr-FR"/>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wmf"/><Relationship Id="rId13" Type="http://schemas.openxmlformats.org/officeDocument/2006/relationships/image" Target="../media/image8.emf"/><Relationship Id="rId3" Type="http://schemas.openxmlformats.org/officeDocument/2006/relationships/image" Target="../media/image4.png"/><Relationship Id="rId7" Type="http://schemas.openxmlformats.org/officeDocument/2006/relationships/oleObject" Target="../embeddings/oleObject1.bin"/><Relationship Id="rId12" Type="http://schemas.openxmlformats.org/officeDocument/2006/relationships/image" Target="../media/image3.wmf"/><Relationship Id="rId2" Type="http://schemas.openxmlformats.org/officeDocument/2006/relationships/slideLayout" Target="../slideLayouts/slideLayout1.xml"/><Relationship Id="rId16" Type="http://schemas.openxmlformats.org/officeDocument/2006/relationships/image" Target="../media/image11.emf"/><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oleObject" Target="../embeddings/oleObject3.bin"/><Relationship Id="rId5" Type="http://schemas.openxmlformats.org/officeDocument/2006/relationships/image" Target="../media/image6.jpeg"/><Relationship Id="rId15" Type="http://schemas.openxmlformats.org/officeDocument/2006/relationships/image" Target="../media/image10.emf"/><Relationship Id="rId10" Type="http://schemas.openxmlformats.org/officeDocument/2006/relationships/image" Target="../media/image2.wmf"/><Relationship Id="rId4" Type="http://schemas.openxmlformats.org/officeDocument/2006/relationships/image" Target="../media/image5.png"/><Relationship Id="rId9" Type="http://schemas.openxmlformats.org/officeDocument/2006/relationships/oleObject" Target="../embeddings/oleObject2.bin"/><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100000">
              <a:srgbClr val="FFCC00"/>
            </a:gs>
          </a:gsLst>
          <a:path path="rect">
            <a:fillToRect r="100000" b="100000"/>
          </a:path>
        </a:gradFill>
        <a:effectLst/>
      </p:bgPr>
    </p:bg>
    <p:spTree>
      <p:nvGrpSpPr>
        <p:cNvPr id="1" name=""/>
        <p:cNvGrpSpPr/>
        <p:nvPr/>
      </p:nvGrpSpPr>
      <p:grpSpPr>
        <a:xfrm>
          <a:off x="0" y="0"/>
          <a:ext cx="0" cy="0"/>
          <a:chOff x="0" y="0"/>
          <a:chExt cx="0" cy="0"/>
        </a:xfrm>
      </p:grpSpPr>
      <p:sp>
        <p:nvSpPr>
          <p:cNvPr id="4" name="Rectangle 252"/>
          <p:cNvSpPr>
            <a:spLocks noChangeAspect="1" noChangeArrowheads="1"/>
          </p:cNvSpPr>
          <p:nvPr/>
        </p:nvSpPr>
        <p:spPr bwMode="black">
          <a:xfrm>
            <a:off x="0" y="0"/>
            <a:ext cx="30279975" cy="3654425"/>
          </a:xfrm>
          <a:prstGeom prst="rect">
            <a:avLst/>
          </a:prstGeom>
          <a:solidFill>
            <a:schemeClr val="tx1"/>
          </a:solidFill>
          <a:ln w="9525">
            <a:solidFill>
              <a:schemeClr val="tx1"/>
            </a:solidFill>
            <a:miter lim="800000"/>
            <a:headEnd/>
            <a:tailEnd/>
          </a:ln>
        </p:spPr>
        <p:txBody>
          <a:bodyPr wrap="none" lIns="182877" tIns="91438" rIns="182877" bIns="91438" anchor="ctr"/>
          <a:lstStyle/>
          <a:p>
            <a:pPr algn="ctr" defTabSz="1828800" eaLnBrk="0" hangingPunct="0"/>
            <a:endParaRPr lang="en-US" sz="4800">
              <a:latin typeface="Times"/>
            </a:endParaRPr>
          </a:p>
        </p:txBody>
      </p:sp>
      <p:sp>
        <p:nvSpPr>
          <p:cNvPr id="6" name="Text Box 257"/>
          <p:cNvSpPr txBox="1">
            <a:spLocks noChangeArrowheads="1"/>
          </p:cNvSpPr>
          <p:nvPr/>
        </p:nvSpPr>
        <p:spPr bwMode="white">
          <a:xfrm>
            <a:off x="522363" y="414338"/>
            <a:ext cx="26643013" cy="3203575"/>
          </a:xfrm>
          <a:prstGeom prst="rect">
            <a:avLst/>
          </a:prstGeom>
          <a:noFill/>
          <a:ln w="9525">
            <a:noFill/>
            <a:miter lim="800000"/>
            <a:headEnd/>
            <a:tailEnd/>
          </a:ln>
        </p:spPr>
        <p:txBody>
          <a:bodyPr lIns="0" tIns="0" rIns="0" bIns="0" anchor="b"/>
          <a:lstStyle/>
          <a:p>
            <a:pPr marL="342900" indent="-342900" defTabSz="1828800" eaLnBrk="0" hangingPunct="0">
              <a:spcBef>
                <a:spcPct val="50000"/>
              </a:spcBef>
            </a:pPr>
            <a:r>
              <a:rPr lang="en-US" sz="3600" b="1" dirty="0">
                <a:solidFill>
                  <a:schemeClr val="bg1"/>
                </a:solidFill>
              </a:rPr>
              <a:t>Validation of a Virtual Patient and Virtual Trials Method for Accurate Prediction of TGC Protocol Performance</a:t>
            </a:r>
            <a:endParaRPr lang="en-GB" sz="3600" b="1" dirty="0">
              <a:solidFill>
                <a:schemeClr val="bg1"/>
              </a:solidFill>
            </a:endParaRPr>
          </a:p>
          <a:p>
            <a:pPr marL="342900" indent="-342900" defTabSz="1828800" eaLnBrk="0" hangingPunct="0">
              <a:spcBef>
                <a:spcPct val="50000"/>
              </a:spcBef>
            </a:pPr>
            <a:r>
              <a:rPr lang="en-NZ" sz="2800" dirty="0">
                <a:solidFill>
                  <a:schemeClr val="bg1"/>
                </a:solidFill>
                <a:latin typeface="Verdana" pitchFamily="34" charset="0"/>
              </a:rPr>
              <a:t>F </a:t>
            </a:r>
            <a:r>
              <a:rPr lang="en-NZ" sz="2800" dirty="0" smtClean="0">
                <a:solidFill>
                  <a:schemeClr val="bg1"/>
                </a:solidFill>
                <a:latin typeface="Verdana" pitchFamily="34" charset="0"/>
              </a:rPr>
              <a:t>Suhaimi</a:t>
            </a:r>
            <a:r>
              <a:rPr lang="en-NZ" sz="2800" baseline="30000" dirty="0" smtClean="0">
                <a:solidFill>
                  <a:schemeClr val="bg1"/>
                </a:solidFill>
                <a:latin typeface="Verdana" pitchFamily="34" charset="0"/>
              </a:rPr>
              <a:t>1,5</a:t>
            </a:r>
            <a:r>
              <a:rPr lang="en-NZ" sz="2800" dirty="0" smtClean="0">
                <a:solidFill>
                  <a:schemeClr val="bg1"/>
                </a:solidFill>
                <a:latin typeface="Verdana" pitchFamily="34" charset="0"/>
              </a:rPr>
              <a:t>, </a:t>
            </a:r>
            <a:r>
              <a:rPr lang="en-NZ" sz="2800" dirty="0">
                <a:solidFill>
                  <a:schemeClr val="bg1"/>
                </a:solidFill>
                <a:latin typeface="Verdana" pitchFamily="34" charset="0"/>
              </a:rPr>
              <a:t>A.J. LeCompte</a:t>
            </a:r>
            <a:r>
              <a:rPr lang="en-NZ" sz="2800" baseline="30000" dirty="0">
                <a:solidFill>
                  <a:schemeClr val="bg1"/>
                </a:solidFill>
                <a:latin typeface="Verdana" pitchFamily="34" charset="0"/>
              </a:rPr>
              <a:t>1</a:t>
            </a:r>
            <a:r>
              <a:rPr lang="en-NZ" sz="2800" dirty="0">
                <a:solidFill>
                  <a:schemeClr val="bg1"/>
                </a:solidFill>
                <a:latin typeface="Verdana" pitchFamily="34" charset="0"/>
              </a:rPr>
              <a:t>, S Penning</a:t>
            </a:r>
            <a:r>
              <a:rPr lang="en-NZ" sz="2800" baseline="30000" dirty="0">
                <a:solidFill>
                  <a:schemeClr val="bg1"/>
                </a:solidFill>
                <a:latin typeface="Verdana" pitchFamily="34" charset="0"/>
              </a:rPr>
              <a:t>4</a:t>
            </a:r>
            <a:r>
              <a:rPr lang="en-NZ" sz="2800" dirty="0">
                <a:solidFill>
                  <a:schemeClr val="bg1"/>
                </a:solidFill>
                <a:latin typeface="Verdana" pitchFamily="34" charset="0"/>
              </a:rPr>
              <a:t>, C.G. Pretty</a:t>
            </a:r>
            <a:r>
              <a:rPr lang="en-NZ" sz="2800" baseline="30000" dirty="0">
                <a:solidFill>
                  <a:schemeClr val="bg1"/>
                </a:solidFill>
                <a:latin typeface="Verdana" pitchFamily="34" charset="0"/>
              </a:rPr>
              <a:t>1</a:t>
            </a:r>
            <a:r>
              <a:rPr lang="en-NZ" sz="2800" dirty="0">
                <a:solidFill>
                  <a:schemeClr val="bg1"/>
                </a:solidFill>
                <a:latin typeface="Verdana" pitchFamily="34" charset="0"/>
              </a:rPr>
              <a:t>, J.C. </a:t>
            </a:r>
            <a:r>
              <a:rPr lang="en-NZ" sz="2800" dirty="0" smtClean="0">
                <a:solidFill>
                  <a:schemeClr val="bg1"/>
                </a:solidFill>
                <a:latin typeface="Verdana" pitchFamily="34" charset="0"/>
              </a:rPr>
              <a:t>Preiser</a:t>
            </a:r>
            <a:r>
              <a:rPr lang="en-NZ" sz="2800" baseline="30000" dirty="0" smtClean="0">
                <a:solidFill>
                  <a:schemeClr val="bg1"/>
                </a:solidFill>
                <a:latin typeface="Verdana" pitchFamily="34" charset="0"/>
              </a:rPr>
              <a:t>4</a:t>
            </a:r>
            <a:r>
              <a:rPr lang="en-NZ" sz="2800" dirty="0" smtClean="0">
                <a:solidFill>
                  <a:schemeClr val="bg1"/>
                </a:solidFill>
                <a:latin typeface="Verdana" pitchFamily="34" charset="0"/>
              </a:rPr>
              <a:t>, </a:t>
            </a:r>
            <a:r>
              <a:rPr lang="en-NZ" sz="2800" dirty="0">
                <a:solidFill>
                  <a:schemeClr val="bg1"/>
                </a:solidFill>
                <a:latin typeface="Verdana" pitchFamily="34" charset="0"/>
              </a:rPr>
              <a:t>T Desaive</a:t>
            </a:r>
            <a:r>
              <a:rPr lang="en-NZ" sz="2800" baseline="30000" dirty="0">
                <a:solidFill>
                  <a:schemeClr val="bg1"/>
                </a:solidFill>
                <a:latin typeface="Verdana" pitchFamily="34" charset="0"/>
              </a:rPr>
              <a:t>4</a:t>
            </a:r>
            <a:r>
              <a:rPr lang="en-NZ" sz="2800" dirty="0">
                <a:solidFill>
                  <a:schemeClr val="bg1"/>
                </a:solidFill>
                <a:latin typeface="Verdana" pitchFamily="34" charset="0"/>
              </a:rPr>
              <a:t>, G.M.Shaw</a:t>
            </a:r>
            <a:r>
              <a:rPr lang="en-NZ" sz="2800" baseline="30000" dirty="0">
                <a:solidFill>
                  <a:schemeClr val="bg1"/>
                </a:solidFill>
                <a:latin typeface="Verdana" pitchFamily="34" charset="0"/>
              </a:rPr>
              <a:t>2,3</a:t>
            </a:r>
            <a:r>
              <a:rPr lang="en-NZ" sz="2800" dirty="0">
                <a:solidFill>
                  <a:schemeClr val="bg1"/>
                </a:solidFill>
                <a:latin typeface="Verdana" pitchFamily="34" charset="0"/>
              </a:rPr>
              <a:t> and J.G.Chase</a:t>
            </a:r>
            <a:r>
              <a:rPr lang="en-NZ" sz="2800" baseline="30000" dirty="0">
                <a:solidFill>
                  <a:schemeClr val="bg1"/>
                </a:solidFill>
                <a:latin typeface="Verdana" pitchFamily="34" charset="0"/>
              </a:rPr>
              <a:t>1</a:t>
            </a:r>
          </a:p>
          <a:p>
            <a:pPr marL="342900" indent="-342900" defTabSz="1828800" eaLnBrk="0" hangingPunct="0">
              <a:spcBef>
                <a:spcPct val="50000"/>
              </a:spcBef>
            </a:pPr>
            <a:endParaRPr lang="en-AU" sz="2800" dirty="0">
              <a:solidFill>
                <a:schemeClr val="bg1"/>
              </a:solidFill>
              <a:latin typeface="Verdana" pitchFamily="34" charset="0"/>
            </a:endParaRPr>
          </a:p>
          <a:p>
            <a:pPr marL="342900" indent="-342900" defTabSz="1828800">
              <a:buFontTx/>
              <a:buAutoNum type="arabicPeriod"/>
            </a:pPr>
            <a:r>
              <a:rPr lang="en-AU" sz="2000" dirty="0">
                <a:solidFill>
                  <a:schemeClr val="bg1"/>
                </a:solidFill>
                <a:latin typeface="Verdana" pitchFamily="34" charset="0"/>
              </a:rPr>
              <a:t>Centre for Bioengineering, Department of Mechanical Engineering, University of Canterbury</a:t>
            </a:r>
          </a:p>
          <a:p>
            <a:pPr marL="342900" indent="-342900" defTabSz="1828800">
              <a:buFontTx/>
              <a:buAutoNum type="arabicPeriod"/>
            </a:pPr>
            <a:r>
              <a:rPr lang="en-AU" sz="2000" dirty="0">
                <a:solidFill>
                  <a:schemeClr val="bg1"/>
                </a:solidFill>
                <a:latin typeface="Verdana" pitchFamily="34" charset="0"/>
              </a:rPr>
              <a:t>Department of Intensive Care Medicine, Christchurch Hospital, New Zealand</a:t>
            </a:r>
          </a:p>
          <a:p>
            <a:pPr marL="342900" indent="-342900" defTabSz="1828800"/>
            <a:r>
              <a:rPr lang="en-AU" sz="2000" dirty="0">
                <a:solidFill>
                  <a:schemeClr val="bg1"/>
                </a:solidFill>
                <a:latin typeface="Verdana" pitchFamily="34" charset="0"/>
              </a:rPr>
              <a:t>3. Christchurch School of Medicine and Health Sciences, University of Otago, New Zealand</a:t>
            </a:r>
          </a:p>
          <a:p>
            <a:pPr marL="342900" indent="-342900" defTabSz="1828800"/>
            <a:r>
              <a:rPr lang="en-AU" sz="2000" dirty="0">
                <a:solidFill>
                  <a:schemeClr val="bg1"/>
                </a:solidFill>
                <a:latin typeface="Verdana" pitchFamily="34" charset="0"/>
              </a:rPr>
              <a:t>4. Dept of Intensive Care, Centre </a:t>
            </a:r>
            <a:r>
              <a:rPr lang="en-AU" sz="2000" dirty="0" err="1">
                <a:solidFill>
                  <a:schemeClr val="bg1"/>
                </a:solidFill>
                <a:latin typeface="Verdana" pitchFamily="34" charset="0"/>
              </a:rPr>
              <a:t>Hospitalier</a:t>
            </a:r>
            <a:r>
              <a:rPr lang="en-AU" sz="2000" dirty="0">
                <a:solidFill>
                  <a:schemeClr val="bg1"/>
                </a:solidFill>
                <a:latin typeface="Verdana" pitchFamily="34" charset="0"/>
              </a:rPr>
              <a:t> </a:t>
            </a:r>
            <a:r>
              <a:rPr lang="en-AU" sz="2000" dirty="0" err="1">
                <a:solidFill>
                  <a:schemeClr val="bg1"/>
                </a:solidFill>
                <a:latin typeface="Verdana" pitchFamily="34" charset="0"/>
              </a:rPr>
              <a:t>Universitaire</a:t>
            </a:r>
            <a:r>
              <a:rPr lang="en-AU" sz="2000" dirty="0">
                <a:solidFill>
                  <a:schemeClr val="bg1"/>
                </a:solidFill>
                <a:latin typeface="Verdana" pitchFamily="34" charset="0"/>
              </a:rPr>
              <a:t> de Liege (CHU), Liege, </a:t>
            </a:r>
            <a:r>
              <a:rPr lang="en-AU" sz="2000" dirty="0" smtClean="0">
                <a:solidFill>
                  <a:schemeClr val="bg1"/>
                </a:solidFill>
                <a:latin typeface="Verdana" pitchFamily="34" charset="0"/>
              </a:rPr>
              <a:t>Belgium</a:t>
            </a:r>
          </a:p>
          <a:p>
            <a:pPr marL="342900" indent="-342900" defTabSz="1828800"/>
            <a:r>
              <a:rPr lang="en-AU" sz="2000" dirty="0" smtClean="0">
                <a:solidFill>
                  <a:schemeClr val="bg1"/>
                </a:solidFill>
                <a:latin typeface="Verdana" pitchFamily="34" charset="0"/>
              </a:rPr>
              <a:t>5. Advanced Medical and Dental Institute, </a:t>
            </a:r>
            <a:r>
              <a:rPr lang="en-AU" sz="2000" dirty="0" err="1" smtClean="0">
                <a:solidFill>
                  <a:schemeClr val="bg1"/>
                </a:solidFill>
                <a:latin typeface="Verdana" pitchFamily="34" charset="0"/>
              </a:rPr>
              <a:t>Universiti</a:t>
            </a:r>
            <a:r>
              <a:rPr lang="en-AU" sz="2000" dirty="0" smtClean="0">
                <a:solidFill>
                  <a:schemeClr val="bg1"/>
                </a:solidFill>
                <a:latin typeface="Verdana" pitchFamily="34" charset="0"/>
              </a:rPr>
              <a:t> Sains Malaysia, Penang, Malaysia</a:t>
            </a:r>
            <a:endParaRPr lang="en-AU" sz="2000" dirty="0">
              <a:solidFill>
                <a:schemeClr val="bg1"/>
              </a:solidFill>
              <a:latin typeface="Verdana" pitchFamily="34" charset="0"/>
            </a:endParaRPr>
          </a:p>
        </p:txBody>
      </p:sp>
      <p:pic>
        <p:nvPicPr>
          <p:cNvPr id="7" name="Picture 1034"/>
          <p:cNvPicPr>
            <a:picLocks noChangeAspect="1" noChangeArrowheads="1"/>
          </p:cNvPicPr>
          <p:nvPr/>
        </p:nvPicPr>
        <p:blipFill>
          <a:blip r:embed="rId3"/>
          <a:srcRect/>
          <a:stretch>
            <a:fillRect/>
          </a:stretch>
        </p:blipFill>
        <p:spPr bwMode="auto">
          <a:xfrm>
            <a:off x="27669083" y="135659"/>
            <a:ext cx="2466975" cy="1890712"/>
          </a:xfrm>
          <a:prstGeom prst="rect">
            <a:avLst/>
          </a:prstGeom>
          <a:noFill/>
          <a:ln w="9525">
            <a:noFill/>
            <a:miter lim="800000"/>
            <a:headEnd/>
            <a:tailEnd/>
          </a:ln>
        </p:spPr>
      </p:pic>
      <p:pic>
        <p:nvPicPr>
          <p:cNvPr id="8" name="Picture 258" descr="Centre for Bio"/>
          <p:cNvPicPr>
            <a:picLocks noChangeAspect="1" noChangeArrowheads="1"/>
          </p:cNvPicPr>
          <p:nvPr/>
        </p:nvPicPr>
        <p:blipFill>
          <a:blip r:embed="rId4"/>
          <a:srcRect/>
          <a:stretch>
            <a:fillRect/>
          </a:stretch>
        </p:blipFill>
        <p:spPr bwMode="auto">
          <a:xfrm>
            <a:off x="26366686" y="2363798"/>
            <a:ext cx="3887788" cy="1200150"/>
          </a:xfrm>
          <a:prstGeom prst="rect">
            <a:avLst/>
          </a:prstGeom>
          <a:noFill/>
          <a:ln w="9525">
            <a:noFill/>
            <a:miter lim="800000"/>
            <a:headEnd/>
            <a:tailEnd/>
          </a:ln>
        </p:spPr>
      </p:pic>
      <p:pic>
        <p:nvPicPr>
          <p:cNvPr id="9" name="Picture 5" descr="C:\Users\user\Downloads\USM logo.jpg"/>
          <p:cNvPicPr>
            <a:picLocks noChangeAspect="1" noChangeArrowheads="1"/>
          </p:cNvPicPr>
          <p:nvPr/>
        </p:nvPicPr>
        <p:blipFill>
          <a:blip r:embed="rId5"/>
          <a:srcRect/>
          <a:stretch>
            <a:fillRect/>
          </a:stretch>
        </p:blipFill>
        <p:spPr bwMode="auto">
          <a:xfrm>
            <a:off x="22772835" y="2171900"/>
            <a:ext cx="3384376" cy="1392048"/>
          </a:xfrm>
          <a:prstGeom prst="rect">
            <a:avLst/>
          </a:prstGeom>
          <a:noFill/>
        </p:spPr>
      </p:pic>
      <p:grpSp>
        <p:nvGrpSpPr>
          <p:cNvPr id="37" name="Groupe 36"/>
          <p:cNvGrpSpPr/>
          <p:nvPr/>
        </p:nvGrpSpPr>
        <p:grpSpPr>
          <a:xfrm>
            <a:off x="377825" y="3957985"/>
            <a:ext cx="29524324" cy="11541621"/>
            <a:chOff x="377825" y="3708400"/>
            <a:chExt cx="29524324" cy="11541621"/>
          </a:xfrm>
        </p:grpSpPr>
        <p:sp>
          <p:nvSpPr>
            <p:cNvPr id="10" name="Text Box 7"/>
            <p:cNvSpPr txBox="1">
              <a:spLocks noChangeArrowheads="1"/>
            </p:cNvSpPr>
            <p:nvPr/>
          </p:nvSpPr>
          <p:spPr bwMode="auto">
            <a:xfrm>
              <a:off x="377825" y="3708400"/>
              <a:ext cx="14330114" cy="11541621"/>
            </a:xfrm>
            <a:prstGeom prst="rect">
              <a:avLst/>
            </a:prstGeom>
            <a:noFill/>
            <a:ln w="9525">
              <a:solidFill>
                <a:srgbClr val="003366"/>
              </a:solidFill>
              <a:miter lim="800000"/>
              <a:headEnd/>
              <a:tailEnd/>
            </a:ln>
          </p:spPr>
          <p:txBody>
            <a:bodyPr wrap="square">
              <a:spAutoFit/>
            </a:bodyPr>
            <a:lstStyle/>
            <a:p>
              <a:pPr defTabSz="2952750">
                <a:spcBef>
                  <a:spcPct val="50000"/>
                </a:spcBef>
              </a:pPr>
              <a:r>
                <a:rPr lang="en-NZ" sz="3200" b="1" u="sng" dirty="0">
                  <a:latin typeface="Calibri" pitchFamily="34" charset="0"/>
                  <a:cs typeface="Arial" pitchFamily="34" charset="0"/>
                </a:rPr>
                <a:t>INTRODUCTION</a:t>
              </a:r>
            </a:p>
            <a:p>
              <a:pPr algn="just" defTabSz="2952750"/>
              <a:endParaRPr lang="en-NZ" sz="3200" dirty="0">
                <a:latin typeface="Calibri" pitchFamily="34" charset="0"/>
                <a:cs typeface="Arial" pitchFamily="34" charset="0"/>
              </a:endParaRPr>
            </a:p>
            <a:p>
              <a:pPr algn="just" defTabSz="2952750">
                <a:spcAft>
                  <a:spcPts val="800"/>
                </a:spcAft>
              </a:pPr>
              <a:r>
                <a:rPr lang="en-NZ" sz="3200" b="1" i="1" dirty="0">
                  <a:latin typeface="Calibri" pitchFamily="34" charset="0"/>
                  <a:cs typeface="Arial" pitchFamily="34" charset="0"/>
                </a:rPr>
                <a:t>OVERVIEW: </a:t>
              </a:r>
              <a:r>
                <a:rPr lang="en-NZ" sz="3200" dirty="0">
                  <a:latin typeface="Calibri" pitchFamily="34" charset="0"/>
                </a:rPr>
                <a:t>Tight glucose control (TGC) reduced intensive care unit (ICU) patient mortality up to 45% using a target of 6.1 </a:t>
              </a:r>
              <a:r>
                <a:rPr lang="en-NZ" sz="3200" dirty="0" err="1">
                  <a:latin typeface="Calibri" pitchFamily="34" charset="0"/>
                </a:rPr>
                <a:t>mmol</a:t>
              </a:r>
              <a:r>
                <a:rPr lang="en-NZ" sz="3200" dirty="0">
                  <a:latin typeface="Calibri" pitchFamily="34" charset="0"/>
                </a:rPr>
                <a:t>/L.  TGC also reduce organ failure rate, severity and cost.</a:t>
              </a:r>
              <a:endParaRPr lang="en-US" sz="3200" dirty="0">
                <a:latin typeface="Calibri" pitchFamily="34" charset="0"/>
              </a:endParaRPr>
            </a:p>
            <a:p>
              <a:pPr algn="just" defTabSz="2952750">
                <a:spcAft>
                  <a:spcPts val="800"/>
                </a:spcAft>
              </a:pPr>
              <a:r>
                <a:rPr lang="en-NZ" sz="3200" dirty="0">
                  <a:latin typeface="Calibri" pitchFamily="34" charset="0"/>
                </a:rPr>
                <a:t>“Virtual trials” are performed using a clinically validated model</a:t>
              </a:r>
              <a:r>
                <a:rPr lang="en-US" sz="3200" dirty="0">
                  <a:latin typeface="Calibri" pitchFamily="34" charset="0"/>
                </a:rPr>
                <a:t> </a:t>
              </a:r>
              <a:r>
                <a:rPr lang="en-NZ" sz="3200" dirty="0">
                  <a:latin typeface="Calibri" pitchFamily="34" charset="0"/>
                </a:rPr>
                <a:t>of the glucose-insulin system. Insulin sensitivity</a:t>
              </a:r>
              <a:r>
                <a:rPr lang="en-GB" sz="3200" dirty="0">
                  <a:latin typeface="Calibri" pitchFamily="34" charset="0"/>
                </a:rPr>
                <a:t>, </a:t>
              </a:r>
              <a:r>
                <a:rPr lang="en-GB" sz="3200" i="1" dirty="0">
                  <a:latin typeface="Calibri" pitchFamily="34" charset="0"/>
                </a:rPr>
                <a:t>S</a:t>
              </a:r>
              <a:r>
                <a:rPr lang="en-GB" sz="3200" i="1" baseline="-25000" dirty="0">
                  <a:latin typeface="Calibri" pitchFamily="34" charset="0"/>
                </a:rPr>
                <a:t>I</a:t>
              </a:r>
              <a:r>
                <a:rPr lang="en-GB" sz="3200" dirty="0">
                  <a:latin typeface="Calibri" pitchFamily="34" charset="0"/>
                </a:rPr>
                <a:t>, is used as the critical marker </a:t>
              </a:r>
              <a:r>
                <a:rPr lang="en-NZ" sz="3200" dirty="0">
                  <a:latin typeface="Calibri" pitchFamily="34" charset="0"/>
                </a:rPr>
                <a:t>of a patient’s metabolic state and is assumed independent of the model inputs. </a:t>
              </a:r>
            </a:p>
            <a:p>
              <a:pPr algn="just" defTabSz="2952750">
                <a:spcAft>
                  <a:spcPts val="800"/>
                </a:spcAft>
              </a:pPr>
              <a:r>
                <a:rPr lang="en-NZ" sz="3200" dirty="0">
                  <a:latin typeface="Calibri" pitchFamily="34" charset="0"/>
                </a:rPr>
                <a:t>Virtual trials can be used to simulate</a:t>
              </a:r>
              <a:r>
                <a:rPr lang="en-GB" sz="3200" dirty="0">
                  <a:latin typeface="Calibri" pitchFamily="34" charset="0"/>
                </a:rPr>
                <a:t> a TGC protocol using a </a:t>
              </a:r>
              <a:r>
                <a:rPr lang="en-GB" sz="3200" i="1" dirty="0">
                  <a:latin typeface="Calibri" pitchFamily="34" charset="0"/>
                </a:rPr>
                <a:t>S</a:t>
              </a:r>
              <a:r>
                <a:rPr lang="en-GB" sz="3200" i="1" baseline="-25000" dirty="0">
                  <a:latin typeface="Calibri" pitchFamily="34" charset="0"/>
                </a:rPr>
                <a:t>I</a:t>
              </a:r>
              <a:r>
                <a:rPr lang="en-GB" sz="3200" dirty="0">
                  <a:latin typeface="Calibri" pitchFamily="34" charset="0"/>
                </a:rPr>
                <a:t> profile identified from clinical data and different insulin and nutrition inputs.  </a:t>
              </a:r>
              <a:r>
                <a:rPr lang="en-NZ" sz="3200" dirty="0">
                  <a:latin typeface="Calibri" pitchFamily="34" charset="0"/>
                </a:rPr>
                <a:t>Virtual patient trials have been used in design of TGC protocols . The clinical results of SPRINT showed very close agreement to expected results from simulation. </a:t>
              </a:r>
              <a:endParaRPr lang="en-US" sz="3200" dirty="0">
                <a:latin typeface="Calibri" pitchFamily="34" charset="0"/>
              </a:endParaRPr>
            </a:p>
            <a:p>
              <a:pPr algn="just" defTabSz="2952750">
                <a:spcAft>
                  <a:spcPts val="800"/>
                </a:spcAft>
              </a:pPr>
              <a:r>
                <a:rPr lang="en-NZ" sz="3200" dirty="0">
                  <a:latin typeface="Calibri" pitchFamily="34" charset="0"/>
                </a:rPr>
                <a:t>The performance of virtual trials on separate cohorts, independent of the ICU used to generate the virtual patients, has not yet been performed. </a:t>
              </a:r>
            </a:p>
            <a:p>
              <a:pPr algn="just" defTabSz="2952750">
                <a:spcAft>
                  <a:spcPts val="800"/>
                </a:spcAft>
              </a:pPr>
              <a:endParaRPr lang="en-NZ" sz="3200" dirty="0">
                <a:latin typeface="Calibri" pitchFamily="34" charset="0"/>
              </a:endParaRPr>
            </a:p>
            <a:p>
              <a:pPr algn="just" defTabSz="2952750">
                <a:spcAft>
                  <a:spcPts val="800"/>
                </a:spcAft>
              </a:pPr>
              <a:r>
                <a:rPr lang="en-NZ" sz="3200" b="1" i="1" dirty="0">
                  <a:latin typeface="Calibri" pitchFamily="34" charset="0"/>
                  <a:cs typeface="Arial" pitchFamily="34" charset="0"/>
                </a:rPr>
                <a:t>GOALS: </a:t>
              </a:r>
              <a:r>
                <a:rPr lang="en-NZ" sz="3200" dirty="0">
                  <a:latin typeface="Calibri" pitchFamily="34" charset="0"/>
                </a:rPr>
                <a:t>This study provides a source of independent, matched patient data for two groups treated with different TGC protocols. Patients in the </a:t>
              </a:r>
              <a:r>
                <a:rPr lang="en-NZ" sz="3200" dirty="0" err="1">
                  <a:latin typeface="Calibri" pitchFamily="34" charset="0"/>
                </a:rPr>
                <a:t>Glucontrol</a:t>
              </a:r>
              <a:r>
                <a:rPr lang="en-NZ" sz="3200" dirty="0">
                  <a:latin typeface="Calibri" pitchFamily="34" charset="0"/>
                </a:rPr>
                <a:t> study were randomised into two, matched cohorts with different </a:t>
              </a:r>
              <a:r>
                <a:rPr lang="en-NZ" sz="3200" dirty="0" err="1">
                  <a:latin typeface="Calibri" pitchFamily="34" charset="0"/>
                </a:rPr>
                <a:t>glycemic</a:t>
              </a:r>
              <a:r>
                <a:rPr lang="en-NZ" sz="3200" dirty="0">
                  <a:latin typeface="Calibri" pitchFamily="34" charset="0"/>
                </a:rPr>
                <a:t> protocols and targets. Only data from one </a:t>
              </a:r>
              <a:r>
                <a:rPr lang="en-NZ" sz="3200" dirty="0" err="1">
                  <a:latin typeface="Calibri" pitchFamily="34" charset="0"/>
                </a:rPr>
                <a:t>Glucontrol</a:t>
              </a:r>
              <a:r>
                <a:rPr lang="en-NZ" sz="3200" dirty="0">
                  <a:latin typeface="Calibri" pitchFamily="34" charset="0"/>
                </a:rPr>
                <a:t> centre (University Hospital of Liege, Belgium) was used. </a:t>
              </a:r>
            </a:p>
            <a:p>
              <a:pPr algn="just" defTabSz="2952750">
                <a:spcAft>
                  <a:spcPts val="800"/>
                </a:spcAft>
              </a:pPr>
              <a:r>
                <a:rPr lang="en-NZ" sz="3200" dirty="0">
                  <a:latin typeface="Calibri" pitchFamily="34" charset="0"/>
                </a:rPr>
                <a:t>Virtual trial simulations are used to assess model errors and validate the overall virtual trials approach.</a:t>
              </a:r>
              <a:endParaRPr lang="en-US" sz="3200" dirty="0">
                <a:latin typeface="Calibri" pitchFamily="34" charset="0"/>
              </a:endParaRPr>
            </a:p>
          </p:txBody>
        </p:sp>
        <p:sp>
          <p:nvSpPr>
            <p:cNvPr id="20" name="Text Box 7"/>
            <p:cNvSpPr txBox="1">
              <a:spLocks noChangeArrowheads="1"/>
            </p:cNvSpPr>
            <p:nvPr/>
          </p:nvSpPr>
          <p:spPr bwMode="auto">
            <a:xfrm>
              <a:off x="15572035" y="3708421"/>
              <a:ext cx="14330114" cy="11541600"/>
            </a:xfrm>
            <a:prstGeom prst="rect">
              <a:avLst/>
            </a:prstGeom>
            <a:noFill/>
            <a:ln w="9525">
              <a:solidFill>
                <a:srgbClr val="003366"/>
              </a:solidFill>
              <a:miter lim="800000"/>
              <a:headEnd/>
              <a:tailEnd/>
            </a:ln>
          </p:spPr>
          <p:txBody>
            <a:bodyPr wrap="square">
              <a:spAutoFit/>
            </a:bodyPr>
            <a:lstStyle/>
            <a:p>
              <a:pPr defTabSz="2952750">
                <a:spcBef>
                  <a:spcPct val="50000"/>
                </a:spcBef>
              </a:pPr>
              <a:r>
                <a:rPr lang="en-NZ" sz="3200" b="1" u="sng" dirty="0" smtClean="0">
                  <a:latin typeface="Calibri" pitchFamily="34" charset="0"/>
                  <a:cs typeface="Arial" pitchFamily="34" charset="0"/>
                </a:rPr>
                <a:t>VIRTUAL TRIALS METHOD</a:t>
              </a:r>
            </a:p>
            <a:p>
              <a:pPr algn="just" defTabSz="2952750"/>
              <a:endParaRPr lang="en-NZ" sz="2800" dirty="0" smtClean="0">
                <a:latin typeface="Calibri" pitchFamily="34" charset="0"/>
                <a:cs typeface="Arial" pitchFamily="34" charset="0"/>
              </a:endParaRPr>
            </a:p>
            <a:p>
              <a:pPr algn="just" defTabSz="2952750"/>
              <a:endParaRPr lang="en-NZ" sz="2800" b="1" dirty="0" smtClean="0">
                <a:latin typeface="Calibri" pitchFamily="34" charset="0"/>
                <a:cs typeface="Arial" pitchFamily="34" charset="0"/>
              </a:endParaRPr>
            </a:p>
            <a:p>
              <a:pPr algn="just" defTabSz="2952750"/>
              <a:endParaRPr lang="en-NZ" sz="2800" b="1" dirty="0">
                <a:latin typeface="Calibri" pitchFamily="34" charset="0"/>
                <a:cs typeface="Arial" pitchFamily="34" charset="0"/>
              </a:endParaRPr>
            </a:p>
            <a:p>
              <a:pPr algn="just" defTabSz="2952750"/>
              <a:endParaRPr lang="en-NZ" sz="2800" dirty="0" smtClean="0">
                <a:latin typeface="Calibri" pitchFamily="34" charset="0"/>
                <a:cs typeface="Arial" pitchFamily="34" charset="0"/>
              </a:endParaRPr>
            </a:p>
            <a:p>
              <a:pPr algn="just" defTabSz="2952750"/>
              <a:endParaRPr lang="en-NZ" sz="2800" dirty="0">
                <a:latin typeface="Calibri" pitchFamily="34" charset="0"/>
                <a:cs typeface="Arial" pitchFamily="34" charset="0"/>
              </a:endParaRPr>
            </a:p>
            <a:p>
              <a:pPr algn="just" defTabSz="2952750"/>
              <a:endParaRPr lang="en-NZ" sz="2800" dirty="0" smtClean="0">
                <a:latin typeface="Calibri" pitchFamily="34" charset="0"/>
                <a:cs typeface="Arial" pitchFamily="34" charset="0"/>
              </a:endParaRPr>
            </a:p>
            <a:p>
              <a:pPr algn="just" defTabSz="2952750"/>
              <a:endParaRPr lang="en-NZ" sz="2800" dirty="0">
                <a:latin typeface="Calibri" pitchFamily="34" charset="0"/>
                <a:cs typeface="Arial" pitchFamily="34" charset="0"/>
              </a:endParaRPr>
            </a:p>
            <a:p>
              <a:pPr algn="just" defTabSz="2952750"/>
              <a:endParaRPr lang="en-NZ" sz="2800" dirty="0" smtClean="0">
                <a:latin typeface="Calibri" pitchFamily="34" charset="0"/>
                <a:cs typeface="Arial" pitchFamily="34" charset="0"/>
              </a:endParaRPr>
            </a:p>
            <a:p>
              <a:pPr algn="just" defTabSz="2952750"/>
              <a:endParaRPr lang="en-NZ" sz="2800" dirty="0">
                <a:latin typeface="Calibri" pitchFamily="34" charset="0"/>
                <a:cs typeface="Arial" pitchFamily="34" charset="0"/>
              </a:endParaRPr>
            </a:p>
            <a:p>
              <a:pPr algn="just" defTabSz="2952750"/>
              <a:endParaRPr lang="en-NZ" sz="2800" dirty="0">
                <a:latin typeface="Calibri" pitchFamily="34" charset="0"/>
                <a:cs typeface="Arial" pitchFamily="34" charset="0"/>
              </a:endParaRPr>
            </a:p>
            <a:p>
              <a:pPr algn="just" defTabSz="2952750"/>
              <a:endParaRPr lang="en-NZ" sz="2800" dirty="0" smtClean="0">
                <a:latin typeface="Calibri" pitchFamily="34" charset="0"/>
                <a:cs typeface="Arial" pitchFamily="34" charset="0"/>
              </a:endParaRPr>
            </a:p>
            <a:p>
              <a:pPr algn="just" defTabSz="2952750"/>
              <a:endParaRPr lang="en-NZ" sz="2800" dirty="0">
                <a:latin typeface="Calibri" pitchFamily="34" charset="0"/>
                <a:cs typeface="Arial" pitchFamily="34" charset="0"/>
              </a:endParaRPr>
            </a:p>
            <a:p>
              <a:pPr algn="just" defTabSz="2952750"/>
              <a:endParaRPr lang="en-NZ" sz="2800" dirty="0" smtClean="0">
                <a:latin typeface="Calibri" pitchFamily="34" charset="0"/>
                <a:cs typeface="Arial" pitchFamily="34" charset="0"/>
              </a:endParaRPr>
            </a:p>
            <a:p>
              <a:pPr algn="just" defTabSz="2952750"/>
              <a:endParaRPr lang="en-NZ" sz="2800" dirty="0">
                <a:latin typeface="Calibri" pitchFamily="34" charset="0"/>
                <a:cs typeface="Arial" pitchFamily="34" charset="0"/>
              </a:endParaRPr>
            </a:p>
            <a:p>
              <a:pPr algn="just" defTabSz="2952750"/>
              <a:endParaRPr lang="en-NZ" sz="2800" dirty="0" smtClean="0">
                <a:latin typeface="Calibri" pitchFamily="34" charset="0"/>
                <a:cs typeface="Arial" pitchFamily="34" charset="0"/>
              </a:endParaRPr>
            </a:p>
            <a:p>
              <a:pPr algn="just" defTabSz="2952750"/>
              <a:endParaRPr lang="en-NZ" sz="2800" dirty="0">
                <a:latin typeface="Calibri" pitchFamily="34" charset="0"/>
                <a:cs typeface="Arial" pitchFamily="34" charset="0"/>
              </a:endParaRPr>
            </a:p>
            <a:p>
              <a:pPr algn="just" defTabSz="2952750"/>
              <a:endParaRPr lang="en-NZ" sz="2800" dirty="0" smtClean="0">
                <a:latin typeface="Calibri" pitchFamily="34" charset="0"/>
                <a:cs typeface="Arial" pitchFamily="34" charset="0"/>
              </a:endParaRPr>
            </a:p>
            <a:p>
              <a:pPr algn="just" defTabSz="2952750"/>
              <a:endParaRPr lang="en-NZ" sz="2800" dirty="0">
                <a:latin typeface="Calibri" pitchFamily="34" charset="0"/>
                <a:cs typeface="Arial" pitchFamily="34" charset="0"/>
              </a:endParaRPr>
            </a:p>
            <a:p>
              <a:pPr algn="just" defTabSz="2952750"/>
              <a:endParaRPr lang="en-NZ" sz="2800" dirty="0" smtClean="0">
                <a:latin typeface="Calibri" pitchFamily="34" charset="0"/>
                <a:cs typeface="Arial" pitchFamily="34" charset="0"/>
              </a:endParaRPr>
            </a:p>
            <a:p>
              <a:pPr algn="just" defTabSz="2952750"/>
              <a:endParaRPr lang="en-NZ" sz="2800" dirty="0">
                <a:latin typeface="Calibri" pitchFamily="34" charset="0"/>
                <a:cs typeface="Arial" pitchFamily="34" charset="0"/>
              </a:endParaRPr>
            </a:p>
            <a:p>
              <a:pPr algn="just" defTabSz="2952750"/>
              <a:endParaRPr lang="en-NZ" sz="2800" dirty="0">
                <a:latin typeface="Calibri" pitchFamily="34" charset="0"/>
                <a:cs typeface="Arial" pitchFamily="34" charset="0"/>
              </a:endParaRPr>
            </a:p>
          </p:txBody>
        </p:sp>
        <p:pic>
          <p:nvPicPr>
            <p:cNvPr id="12" name="Picture 60"/>
            <p:cNvPicPr>
              <a:picLocks noChangeAspect="1" noChangeArrowheads="1"/>
            </p:cNvPicPr>
            <p:nvPr/>
          </p:nvPicPr>
          <p:blipFill>
            <a:blip r:embed="rId6">
              <a:clrChange>
                <a:clrFrom>
                  <a:srgbClr val="FFFFFF"/>
                </a:clrFrom>
                <a:clrTo>
                  <a:srgbClr val="FFFFFF">
                    <a:alpha val="0"/>
                  </a:srgbClr>
                </a:clrTo>
              </a:clrChange>
            </a:blip>
            <a:srcRect l="32857" t="20287" r="9821" b="12000"/>
            <a:stretch>
              <a:fillRect/>
            </a:stretch>
          </p:blipFill>
          <p:spPr bwMode="auto">
            <a:xfrm>
              <a:off x="17318541" y="8442822"/>
              <a:ext cx="10951248" cy="6522011"/>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4" name="Groupe 23"/>
            <p:cNvGrpSpPr/>
            <p:nvPr/>
          </p:nvGrpSpPr>
          <p:grpSpPr>
            <a:xfrm>
              <a:off x="16689584" y="4698406"/>
              <a:ext cx="12292891" cy="3486411"/>
              <a:chOff x="16724163" y="4194350"/>
              <a:chExt cx="12292891" cy="3486411"/>
            </a:xfrm>
          </p:grpSpPr>
          <p:grpSp>
            <p:nvGrpSpPr>
              <p:cNvPr id="13" name="Group 58"/>
              <p:cNvGrpSpPr>
                <a:grpSpLocks/>
              </p:cNvGrpSpPr>
              <p:nvPr/>
            </p:nvGrpSpPr>
            <p:grpSpPr bwMode="auto">
              <a:xfrm>
                <a:off x="21188659" y="4194350"/>
                <a:ext cx="7828395" cy="3486411"/>
                <a:chOff x="3960431" y="235999"/>
                <a:chExt cx="5470277" cy="3034579"/>
              </a:xfrm>
            </p:grpSpPr>
            <p:sp>
              <p:nvSpPr>
                <p:cNvPr id="14" name="Rounded Rectangle 36"/>
                <p:cNvSpPr/>
                <p:nvPr/>
              </p:nvSpPr>
              <p:spPr>
                <a:xfrm>
                  <a:off x="3960431" y="235999"/>
                  <a:ext cx="5470277" cy="3034579"/>
                </a:xfrm>
                <a:prstGeom prst="roundRect">
                  <a:avLst>
                    <a:gd name="adj" fmla="val 14103"/>
                  </a:avLst>
                </a:prstGeom>
              </p:spPr>
              <p:style>
                <a:lnRef idx="3">
                  <a:schemeClr val="lt1"/>
                </a:lnRef>
                <a:fillRef idx="1">
                  <a:schemeClr val="accent2"/>
                </a:fillRef>
                <a:effectRef idx="1">
                  <a:schemeClr val="accent2"/>
                </a:effectRef>
                <a:fontRef idx="minor">
                  <a:schemeClr val="lt1"/>
                </a:fontRef>
              </p:style>
              <p:txBody>
                <a:bodyPr anchor="ctr"/>
                <a:lstStyle/>
                <a:p>
                  <a:pPr algn="ctr"/>
                  <a:endParaRPr lang="en-NZ">
                    <a:solidFill>
                      <a:srgbClr val="FFFFFF"/>
                    </a:solidFill>
                  </a:endParaRPr>
                </a:p>
              </p:txBody>
            </p:sp>
            <p:graphicFrame>
              <p:nvGraphicFramePr>
                <p:cNvPr id="15" name="Object 54"/>
                <p:cNvGraphicFramePr>
                  <a:graphicFrameLocks noChangeAspect="1"/>
                </p:cNvGraphicFramePr>
                <p:nvPr>
                  <p:extLst>
                    <p:ext uri="{D42A27DB-BD31-4B8C-83A1-F6EECF244321}">
                      <p14:modId xmlns:p14="http://schemas.microsoft.com/office/powerpoint/2010/main" val="1799583176"/>
                    </p:ext>
                  </p:extLst>
                </p:nvPr>
              </p:nvGraphicFramePr>
              <p:xfrm>
                <a:off x="4069332" y="494235"/>
                <a:ext cx="5103969" cy="806896"/>
              </p:xfrm>
              <a:graphic>
                <a:graphicData uri="http://schemas.openxmlformats.org/presentationml/2006/ole">
                  <mc:AlternateContent xmlns:mc="http://schemas.openxmlformats.org/markup-compatibility/2006">
                    <mc:Choice xmlns:v="urn:schemas-microsoft-com:vml" Requires="v">
                      <p:oleObj spid="_x0000_s1060" name="Equation" r:id="rId7" imgW="2768400" imgH="431640" progId="Equation.3">
                        <p:embed/>
                      </p:oleObj>
                    </mc:Choice>
                    <mc:Fallback>
                      <p:oleObj name="Equation" r:id="rId7" imgW="276840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9332" y="494235"/>
                              <a:ext cx="5103969" cy="806896"/>
                            </a:xfrm>
                            <a:prstGeom prst="rect">
                              <a:avLst/>
                            </a:prstGeom>
                            <a:noFill/>
                          </p:spPr>
                        </p:pic>
                      </p:oleObj>
                    </mc:Fallback>
                  </mc:AlternateContent>
                </a:graphicData>
              </a:graphic>
            </p:graphicFrame>
            <p:graphicFrame>
              <p:nvGraphicFramePr>
                <p:cNvPr id="16" name="Object 55"/>
                <p:cNvGraphicFramePr>
                  <a:graphicFrameLocks noChangeAspect="1"/>
                </p:cNvGraphicFramePr>
                <p:nvPr>
                  <p:extLst>
                    <p:ext uri="{D42A27DB-BD31-4B8C-83A1-F6EECF244321}">
                      <p14:modId xmlns:p14="http://schemas.microsoft.com/office/powerpoint/2010/main" val="3262813010"/>
                    </p:ext>
                  </p:extLst>
                </p:nvPr>
              </p:nvGraphicFramePr>
              <p:xfrm>
                <a:off x="5712974" y="1555097"/>
                <a:ext cx="1410958" cy="376014"/>
              </p:xfrm>
              <a:graphic>
                <a:graphicData uri="http://schemas.openxmlformats.org/presentationml/2006/ole">
                  <mc:AlternateContent xmlns:mc="http://schemas.openxmlformats.org/markup-compatibility/2006">
                    <mc:Choice xmlns:v="urn:schemas-microsoft-com:vml" Requires="v">
                      <p:oleObj spid="_x0000_s1061" name="Equation" r:id="rId9" imgW="850900" imgH="228600" progId="Equation.3">
                        <p:embed/>
                      </p:oleObj>
                    </mc:Choice>
                    <mc:Fallback>
                      <p:oleObj name="Equation" r:id="rId9" imgW="8509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2974" y="1555097"/>
                              <a:ext cx="1410958" cy="3760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56"/>
                <p:cNvGraphicFramePr>
                  <a:graphicFrameLocks noChangeAspect="1"/>
                </p:cNvGraphicFramePr>
                <p:nvPr>
                  <p:extLst>
                    <p:ext uri="{D42A27DB-BD31-4B8C-83A1-F6EECF244321}">
                      <p14:modId xmlns:p14="http://schemas.microsoft.com/office/powerpoint/2010/main" val="127946345"/>
                    </p:ext>
                  </p:extLst>
                </p:nvPr>
              </p:nvGraphicFramePr>
              <p:xfrm>
                <a:off x="4906979" y="2172765"/>
                <a:ext cx="3577181" cy="806896"/>
              </p:xfrm>
              <a:graphic>
                <a:graphicData uri="http://schemas.openxmlformats.org/presentationml/2006/ole">
                  <mc:AlternateContent xmlns:mc="http://schemas.openxmlformats.org/markup-compatibility/2006">
                    <mc:Choice xmlns:v="urn:schemas-microsoft-com:vml" Requires="v">
                      <p:oleObj spid="_x0000_s1062" name="Equation" r:id="rId11" imgW="2005729" imgH="444307" progId="Equation.3">
                        <p:embed/>
                      </p:oleObj>
                    </mc:Choice>
                    <mc:Fallback>
                      <p:oleObj name="Equation" r:id="rId11" imgW="2005729" imgH="44430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06979" y="2172765"/>
                              <a:ext cx="3577181" cy="806896"/>
                            </a:xfrm>
                            <a:prstGeom prst="rect">
                              <a:avLst/>
                            </a:prstGeom>
                            <a:noFill/>
                          </p:spPr>
                        </p:pic>
                      </p:oleObj>
                    </mc:Fallback>
                  </mc:AlternateContent>
                </a:graphicData>
              </a:graphic>
            </p:graphicFrame>
          </p:grpSp>
          <p:sp>
            <p:nvSpPr>
              <p:cNvPr id="18" name="Rectangle 17"/>
              <p:cNvSpPr/>
              <p:nvPr/>
            </p:nvSpPr>
            <p:spPr>
              <a:xfrm>
                <a:off x="16724163" y="5645167"/>
                <a:ext cx="5472608" cy="584775"/>
              </a:xfrm>
              <a:prstGeom prst="rect">
                <a:avLst/>
              </a:prstGeom>
              <a:ln>
                <a:solidFill>
                  <a:schemeClr val="tx1"/>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marL="6350" lvl="1" algn="ctr">
                  <a:defRPr/>
                </a:pPr>
                <a:r>
                  <a:rPr lang="en-GB" sz="3200" dirty="0"/>
                  <a:t>Glucose-Insulin System Model</a:t>
                </a:r>
              </a:p>
            </p:txBody>
          </p:sp>
        </p:grpSp>
      </p:grpSp>
      <p:grpSp>
        <p:nvGrpSpPr>
          <p:cNvPr id="39" name="Groupe 38"/>
          <p:cNvGrpSpPr/>
          <p:nvPr/>
        </p:nvGrpSpPr>
        <p:grpSpPr>
          <a:xfrm>
            <a:off x="377825" y="15715630"/>
            <a:ext cx="29524325" cy="10681604"/>
            <a:chOff x="377825" y="15619202"/>
            <a:chExt cx="29524325" cy="10681604"/>
          </a:xfrm>
        </p:grpSpPr>
        <p:sp>
          <p:nvSpPr>
            <p:cNvPr id="22" name="Text Box 18"/>
            <p:cNvSpPr txBox="1">
              <a:spLocks noChangeArrowheads="1"/>
            </p:cNvSpPr>
            <p:nvPr/>
          </p:nvSpPr>
          <p:spPr bwMode="auto">
            <a:xfrm>
              <a:off x="377825" y="15619202"/>
              <a:ext cx="14330114" cy="10440000"/>
            </a:xfrm>
            <a:prstGeom prst="rect">
              <a:avLst/>
            </a:prstGeom>
            <a:noFill/>
            <a:ln w="9525">
              <a:solidFill>
                <a:srgbClr val="003366"/>
              </a:solidFill>
              <a:miter lim="800000"/>
              <a:headEnd/>
              <a:tailEnd/>
            </a:ln>
          </p:spPr>
          <p:txBody>
            <a:bodyPr wrap="square">
              <a:spAutoFit/>
            </a:bodyPr>
            <a:lstStyle/>
            <a:p>
              <a:pPr defTabSz="2952750">
                <a:spcBef>
                  <a:spcPct val="50000"/>
                </a:spcBef>
              </a:pPr>
              <a:r>
                <a:rPr lang="en-NZ" sz="3200" b="1" u="sng" dirty="0">
                  <a:latin typeface="Calibri" pitchFamily="34" charset="0"/>
                  <a:cs typeface="Arial" pitchFamily="34" charset="0"/>
                </a:rPr>
                <a:t>SELF &amp; CROSS VALIDATION</a:t>
              </a:r>
            </a:p>
            <a:p>
              <a:pPr defTabSz="2952750">
                <a:spcBef>
                  <a:spcPct val="50000"/>
                </a:spcBef>
              </a:pPr>
              <a:endParaRPr lang="en-NZ" sz="2000" dirty="0">
                <a:latin typeface="Calibri" pitchFamily="34" charset="0"/>
              </a:endParaRPr>
            </a:p>
            <a:p>
              <a:pPr defTabSz="2952750">
                <a:spcBef>
                  <a:spcPct val="50000"/>
                </a:spcBef>
              </a:pPr>
              <a:endParaRPr lang="en-NZ" sz="2000" dirty="0">
                <a:latin typeface="Calibri" pitchFamily="34" charset="0"/>
              </a:endParaRPr>
            </a:p>
            <a:p>
              <a:pPr defTabSz="2952750">
                <a:spcBef>
                  <a:spcPct val="50000"/>
                </a:spcBef>
              </a:pPr>
              <a:endParaRPr lang="en-NZ" sz="2000" dirty="0">
                <a:latin typeface="Calibri" pitchFamily="34" charset="0"/>
              </a:endParaRPr>
            </a:p>
            <a:p>
              <a:pPr defTabSz="2952750">
                <a:spcBef>
                  <a:spcPct val="50000"/>
                </a:spcBef>
              </a:pPr>
              <a:endParaRPr lang="en-NZ" sz="2000" dirty="0">
                <a:latin typeface="Calibri" pitchFamily="34" charset="0"/>
              </a:endParaRPr>
            </a:p>
            <a:p>
              <a:pPr defTabSz="2952750">
                <a:spcBef>
                  <a:spcPct val="50000"/>
                </a:spcBef>
              </a:pPr>
              <a:endParaRPr lang="en-NZ" sz="2000" dirty="0">
                <a:latin typeface="Calibri" pitchFamily="34" charset="0"/>
              </a:endParaRPr>
            </a:p>
            <a:p>
              <a:pPr defTabSz="2952750">
                <a:spcBef>
                  <a:spcPct val="50000"/>
                </a:spcBef>
              </a:pPr>
              <a:endParaRPr lang="en-NZ" sz="2000" dirty="0">
                <a:latin typeface="Calibri" pitchFamily="34" charset="0"/>
              </a:endParaRPr>
            </a:p>
            <a:p>
              <a:pPr defTabSz="2952750">
                <a:spcBef>
                  <a:spcPct val="50000"/>
                </a:spcBef>
              </a:pPr>
              <a:endParaRPr lang="en-NZ" sz="2000" dirty="0">
                <a:latin typeface="Calibri" pitchFamily="34" charset="0"/>
              </a:endParaRPr>
            </a:p>
            <a:p>
              <a:pPr defTabSz="2952750">
                <a:spcBef>
                  <a:spcPct val="50000"/>
                </a:spcBef>
              </a:pPr>
              <a:endParaRPr lang="en-NZ" sz="2000" dirty="0">
                <a:latin typeface="Calibri" pitchFamily="34" charset="0"/>
              </a:endParaRPr>
            </a:p>
            <a:p>
              <a:pPr defTabSz="2952750">
                <a:spcBef>
                  <a:spcPct val="50000"/>
                </a:spcBef>
              </a:pPr>
              <a:endParaRPr lang="en-NZ" sz="2000" dirty="0">
                <a:latin typeface="Calibri" pitchFamily="34" charset="0"/>
              </a:endParaRPr>
            </a:p>
            <a:p>
              <a:pPr defTabSz="2952750">
                <a:spcBef>
                  <a:spcPct val="50000"/>
                </a:spcBef>
              </a:pPr>
              <a:endParaRPr lang="en-NZ" sz="2000" dirty="0">
                <a:latin typeface="Calibri" pitchFamily="34" charset="0"/>
              </a:endParaRPr>
            </a:p>
            <a:p>
              <a:pPr defTabSz="2952750">
                <a:spcBef>
                  <a:spcPct val="50000"/>
                </a:spcBef>
              </a:pPr>
              <a:endParaRPr lang="en-NZ" sz="2000" dirty="0">
                <a:latin typeface="Calibri" pitchFamily="34" charset="0"/>
              </a:endParaRPr>
            </a:p>
            <a:p>
              <a:pPr defTabSz="2952750">
                <a:spcBef>
                  <a:spcPct val="50000"/>
                </a:spcBef>
              </a:pPr>
              <a:endParaRPr lang="en-NZ" sz="2000" dirty="0">
                <a:latin typeface="Calibri" pitchFamily="34" charset="0"/>
              </a:endParaRPr>
            </a:p>
            <a:p>
              <a:pPr defTabSz="2952750">
                <a:spcBef>
                  <a:spcPct val="50000"/>
                </a:spcBef>
              </a:pPr>
              <a:endParaRPr lang="en-NZ" sz="2000" dirty="0">
                <a:latin typeface="Calibri" pitchFamily="34" charset="0"/>
              </a:endParaRPr>
            </a:p>
            <a:p>
              <a:pPr defTabSz="2952750">
                <a:spcBef>
                  <a:spcPct val="50000"/>
                </a:spcBef>
              </a:pPr>
              <a:endParaRPr lang="en-NZ" sz="2000" dirty="0">
                <a:latin typeface="Calibri" pitchFamily="34" charset="0"/>
              </a:endParaRPr>
            </a:p>
            <a:p>
              <a:pPr defTabSz="2952750">
                <a:spcBef>
                  <a:spcPct val="50000"/>
                </a:spcBef>
              </a:pPr>
              <a:endParaRPr lang="en-NZ" sz="2000" dirty="0">
                <a:latin typeface="Calibri" pitchFamily="34" charset="0"/>
              </a:endParaRPr>
            </a:p>
            <a:p>
              <a:pPr defTabSz="2952750">
                <a:spcBef>
                  <a:spcPct val="50000"/>
                </a:spcBef>
              </a:pPr>
              <a:endParaRPr lang="en-NZ" sz="2000" dirty="0">
                <a:latin typeface="Calibri" pitchFamily="34" charset="0"/>
              </a:endParaRPr>
            </a:p>
            <a:p>
              <a:pPr defTabSz="2952750">
                <a:spcBef>
                  <a:spcPct val="50000"/>
                </a:spcBef>
              </a:pPr>
              <a:endParaRPr lang="en-NZ" sz="2000" dirty="0">
                <a:latin typeface="Calibri" pitchFamily="34" charset="0"/>
              </a:endParaRPr>
            </a:p>
          </p:txBody>
        </p:sp>
        <p:pic>
          <p:nvPicPr>
            <p:cNvPr id="23" name="Picture 5"/>
            <p:cNvPicPr>
              <a:picLocks noChangeAspect="1" noChangeArrowheads="1"/>
            </p:cNvPicPr>
            <p:nvPr/>
          </p:nvPicPr>
          <p:blipFill>
            <a:blip r:embed="rId13"/>
            <a:srcRect r="49400" b="24319"/>
            <a:stretch>
              <a:fillRect/>
            </a:stretch>
          </p:blipFill>
          <p:spPr bwMode="auto">
            <a:xfrm>
              <a:off x="522363" y="17382873"/>
              <a:ext cx="6335340" cy="7272658"/>
            </a:xfrm>
            <a:prstGeom prst="rect">
              <a:avLst/>
            </a:prstGeom>
            <a:noFill/>
            <a:ln w="9525">
              <a:noFill/>
              <a:miter lim="800000"/>
              <a:headEnd/>
              <a:tailEnd/>
            </a:ln>
          </p:spPr>
        </p:pic>
        <p:sp>
          <p:nvSpPr>
            <p:cNvPr id="25" name="TextBox 41"/>
            <p:cNvSpPr txBox="1"/>
            <p:nvPr/>
          </p:nvSpPr>
          <p:spPr>
            <a:xfrm>
              <a:off x="6784601" y="16051846"/>
              <a:ext cx="7920907" cy="10248960"/>
            </a:xfrm>
            <a:prstGeom prst="rect">
              <a:avLst/>
            </a:prstGeom>
            <a:noFill/>
          </p:spPr>
          <p:txBody>
            <a:bodyPr wrap="square">
              <a:spAutoFit/>
            </a:bodyPr>
            <a:lstStyle/>
            <a:p>
              <a:pPr marL="1006475" lvl="1" algn="just"/>
              <a:endParaRPr lang="en-NZ" sz="3200" b="1" i="1" dirty="0" smtClean="0">
                <a:latin typeface="Calibri" pitchFamily="34" charset="0"/>
                <a:cs typeface="Arial" pitchFamily="34" charset="0"/>
              </a:endParaRPr>
            </a:p>
            <a:p>
              <a:pPr marL="1006475" lvl="1" algn="just"/>
              <a:r>
                <a:rPr lang="en-NZ" sz="3200" b="1" i="1" dirty="0" smtClean="0">
                  <a:latin typeface="Calibri" pitchFamily="34" charset="0"/>
                  <a:cs typeface="Arial" pitchFamily="34" charset="0"/>
                </a:rPr>
                <a:t>SELF </a:t>
              </a:r>
              <a:r>
                <a:rPr lang="en-NZ" sz="3200" b="1" i="1" dirty="0">
                  <a:latin typeface="Calibri" pitchFamily="34" charset="0"/>
                  <a:cs typeface="Arial" pitchFamily="34" charset="0"/>
                </a:rPr>
                <a:t>VALIDATION:</a:t>
              </a:r>
            </a:p>
            <a:p>
              <a:pPr marL="342900" lvl="1" indent="-342900" algn="just">
                <a:buFont typeface="Arial" pitchFamily="34" charset="0"/>
                <a:buChar char="•"/>
              </a:pPr>
              <a:r>
                <a:rPr lang="en-GB" sz="3200" dirty="0">
                  <a:latin typeface="Calibri" pitchFamily="34" charset="0"/>
                </a:rPr>
                <a:t>Assess the ability of in-</a:t>
              </a:r>
              <a:r>
                <a:rPr lang="en-GB" sz="3200" dirty="0" err="1">
                  <a:latin typeface="Calibri" pitchFamily="34" charset="0"/>
                </a:rPr>
                <a:t>silico</a:t>
              </a:r>
              <a:r>
                <a:rPr lang="en-GB" sz="3200" dirty="0">
                  <a:latin typeface="Calibri" pitchFamily="34" charset="0"/>
                </a:rPr>
                <a:t> virtual trials to reproduce the clinical data. </a:t>
              </a:r>
            </a:p>
            <a:p>
              <a:pPr marL="342900" lvl="1" indent="-342900" algn="just">
                <a:buFont typeface="Arial" pitchFamily="34" charset="0"/>
                <a:buChar char="•"/>
              </a:pPr>
              <a:r>
                <a:rPr lang="en-GB" sz="3200" dirty="0">
                  <a:latin typeface="Calibri" pitchFamily="34" charset="0"/>
                </a:rPr>
                <a:t>Differences of simulation results to clinical results are due to model errors and/or lack of perfect compliance.</a:t>
              </a:r>
            </a:p>
            <a:p>
              <a:pPr marL="1006475" lvl="1" algn="just"/>
              <a:endParaRPr lang="en-GB" sz="3200" dirty="0">
                <a:latin typeface="Calibri" pitchFamily="34" charset="0"/>
              </a:endParaRPr>
            </a:p>
            <a:p>
              <a:pPr marL="1006475" lvl="1" algn="just"/>
              <a:r>
                <a:rPr lang="en-NZ" sz="3200" b="1" i="1" dirty="0">
                  <a:latin typeface="Calibri" pitchFamily="34" charset="0"/>
                  <a:cs typeface="Arial" pitchFamily="34" charset="0"/>
                </a:rPr>
                <a:t>CROSS VALIDATION:</a:t>
              </a:r>
            </a:p>
            <a:p>
              <a:pPr marL="342900" lvl="1" indent="-342900" algn="just">
                <a:buFont typeface="Arial" pitchFamily="34" charset="0"/>
                <a:buChar char="•"/>
              </a:pPr>
              <a:r>
                <a:rPr lang="en-US" sz="3200" dirty="0">
                  <a:latin typeface="Calibri" pitchFamily="34" charset="0"/>
                </a:rPr>
                <a:t>Test the assumption that the SI profiles accurately capture patient dynamics, independent of the insulin and nutrition inputs used to create them. </a:t>
              </a:r>
            </a:p>
            <a:p>
              <a:pPr marL="342900" lvl="1" indent="-342900" algn="just">
                <a:buFont typeface="Arial" pitchFamily="34" charset="0"/>
                <a:buChar char="•"/>
              </a:pPr>
              <a:r>
                <a:rPr lang="en-US" sz="3200" dirty="0">
                  <a:latin typeface="Calibri" pitchFamily="34" charset="0"/>
                </a:rPr>
                <a:t>The patients in simulation will receive very different amounts of insulin compared to what was given clinically.</a:t>
              </a:r>
            </a:p>
            <a:p>
              <a:pPr marL="342900" lvl="1" indent="-342900" algn="just">
                <a:buFont typeface="Arial" pitchFamily="34" charset="0"/>
                <a:buChar char="•"/>
              </a:pPr>
              <a:r>
                <a:rPr lang="en-US" sz="3200" dirty="0">
                  <a:latin typeface="Calibri" pitchFamily="34" charset="0"/>
                </a:rPr>
                <a:t>B</a:t>
              </a:r>
              <a:r>
                <a:rPr lang="en-US" sz="3200" dirty="0" smtClean="0">
                  <a:latin typeface="Calibri" pitchFamily="34" charset="0"/>
                </a:rPr>
                <a:t>oth </a:t>
              </a:r>
              <a:r>
                <a:rPr lang="en-US" sz="3200" dirty="0">
                  <a:latin typeface="Calibri" pitchFamily="34" charset="0"/>
                </a:rPr>
                <a:t>cohorts are matched clinically, differences can be ascribed to the independence assumption behind this virtual trials method. </a:t>
              </a:r>
            </a:p>
            <a:p>
              <a:pPr marL="179388" indent="-179388"/>
              <a:endParaRPr lang="en-US" sz="2000" dirty="0">
                <a:latin typeface="Calibri" pitchFamily="34" charset="0"/>
              </a:endParaRPr>
            </a:p>
          </p:txBody>
        </p:sp>
        <p:sp>
          <p:nvSpPr>
            <p:cNvPr id="26" name="Text Box 18"/>
            <p:cNvSpPr txBox="1">
              <a:spLocks noChangeArrowheads="1"/>
            </p:cNvSpPr>
            <p:nvPr/>
          </p:nvSpPr>
          <p:spPr bwMode="auto">
            <a:xfrm>
              <a:off x="15572036" y="15619202"/>
              <a:ext cx="14330114" cy="10440000"/>
            </a:xfrm>
            <a:prstGeom prst="rect">
              <a:avLst/>
            </a:prstGeom>
            <a:noFill/>
            <a:ln w="9525">
              <a:solidFill>
                <a:srgbClr val="003366"/>
              </a:solidFill>
              <a:miter lim="800000"/>
              <a:headEnd/>
              <a:tailEnd/>
            </a:ln>
          </p:spPr>
          <p:txBody>
            <a:bodyPr wrap="square">
              <a:spAutoFit/>
            </a:bodyPr>
            <a:lstStyle/>
            <a:p>
              <a:pPr defTabSz="2952750">
                <a:spcBef>
                  <a:spcPct val="50000"/>
                </a:spcBef>
              </a:pPr>
              <a:r>
                <a:rPr lang="en-NZ" sz="3200" b="1" u="sng" dirty="0">
                  <a:latin typeface="Calibri" pitchFamily="34" charset="0"/>
                  <a:cs typeface="Arial" pitchFamily="34" charset="0"/>
                </a:rPr>
                <a:t>CLINICAL </a:t>
              </a:r>
              <a:r>
                <a:rPr lang="en-NZ" sz="3200" b="1" u="sng" dirty="0" smtClean="0">
                  <a:latin typeface="Calibri" pitchFamily="34" charset="0"/>
                  <a:cs typeface="Arial" pitchFamily="34" charset="0"/>
                </a:rPr>
                <a:t>DATA</a:t>
              </a:r>
            </a:p>
            <a:p>
              <a:pPr marL="457200" indent="-457200">
                <a:buFont typeface="Arial" pitchFamily="34" charset="0"/>
                <a:buChar char="•"/>
                <a:defRPr/>
              </a:pPr>
              <a:endParaRPr lang="en-NZ" sz="3200" dirty="0" smtClean="0"/>
            </a:p>
            <a:p>
              <a:pPr marL="457200" indent="-457200">
                <a:buFont typeface="Arial" pitchFamily="34" charset="0"/>
                <a:buChar char="•"/>
                <a:defRPr/>
              </a:pPr>
              <a:r>
                <a:rPr lang="en-NZ" sz="3200" dirty="0" smtClean="0"/>
                <a:t>211 patients were treated using the Glucontrol protocol at CHU de Liege, Belgium, between March 2004 and April 2005.</a:t>
              </a:r>
            </a:p>
            <a:p>
              <a:pPr marL="457200" indent="-457200">
                <a:buFont typeface="Arial" pitchFamily="34" charset="0"/>
                <a:buChar char="•"/>
                <a:defRPr/>
              </a:pPr>
              <a:r>
                <a:rPr lang="en-NZ" sz="3200" dirty="0" smtClean="0"/>
                <a:t> </a:t>
              </a:r>
              <a:r>
                <a:rPr lang="en-NZ" sz="3200" dirty="0"/>
                <a:t>Patients were randomly divided into two groups:</a:t>
              </a:r>
            </a:p>
            <a:p>
              <a:pPr marL="914400" lvl="1" indent="-457200">
                <a:buFont typeface="Courier New" pitchFamily="49" charset="0"/>
                <a:buChar char="o"/>
                <a:defRPr/>
              </a:pPr>
              <a:r>
                <a:rPr lang="en-US" sz="3200" dirty="0"/>
                <a:t> Group A – Glucontrol A protocol.</a:t>
              </a:r>
            </a:p>
            <a:p>
              <a:pPr marL="914400" lvl="1" indent="-457200">
                <a:buFont typeface="Courier New" pitchFamily="49" charset="0"/>
                <a:buChar char="o"/>
                <a:defRPr/>
              </a:pPr>
              <a:r>
                <a:rPr lang="en-US" sz="3200" dirty="0"/>
                <a:t> Group B – Glucontrol B protocol.</a:t>
              </a:r>
            </a:p>
            <a:p>
              <a:pPr defTabSz="2952750">
                <a:spcBef>
                  <a:spcPct val="50000"/>
                </a:spcBef>
              </a:pPr>
              <a:endParaRPr lang="en-NZ" sz="3200" b="1" u="sng" dirty="0">
                <a:latin typeface="Calibri" pitchFamily="34" charset="0"/>
                <a:cs typeface="Arial" pitchFamily="34" charset="0"/>
              </a:endParaRPr>
            </a:p>
            <a:p>
              <a:pPr defTabSz="2952750">
                <a:spcBef>
                  <a:spcPct val="50000"/>
                </a:spcBef>
              </a:pPr>
              <a:endParaRPr lang="en-NZ" sz="3200" b="1" u="sng" dirty="0">
                <a:latin typeface="Calibri" pitchFamily="34" charset="0"/>
                <a:cs typeface="Arial" pitchFamily="34" charset="0"/>
              </a:endParaRPr>
            </a:p>
            <a:p>
              <a:pPr defTabSz="2952750">
                <a:spcBef>
                  <a:spcPct val="50000"/>
                </a:spcBef>
              </a:pPr>
              <a:endParaRPr lang="en-NZ" sz="3200" b="1" u="sng" dirty="0">
                <a:latin typeface="Calibri" pitchFamily="34" charset="0"/>
                <a:cs typeface="Arial" pitchFamily="34" charset="0"/>
              </a:endParaRPr>
            </a:p>
            <a:p>
              <a:pPr defTabSz="2952750">
                <a:spcBef>
                  <a:spcPct val="50000"/>
                </a:spcBef>
              </a:pPr>
              <a:endParaRPr lang="en-NZ" sz="2000" dirty="0">
                <a:latin typeface="Calibri" pitchFamily="34" charset="0"/>
                <a:cs typeface="Arial" pitchFamily="34" charset="0"/>
              </a:endParaRPr>
            </a:p>
            <a:p>
              <a:pPr algn="just" defTabSz="2952750"/>
              <a:endParaRPr lang="en-NZ" sz="2000" dirty="0">
                <a:latin typeface="Calibri" pitchFamily="34" charset="0"/>
                <a:cs typeface="Arial" pitchFamily="34" charset="0"/>
              </a:endParaRPr>
            </a:p>
            <a:p>
              <a:pPr algn="just" defTabSz="2952750"/>
              <a:endParaRPr lang="en-NZ" sz="2000" dirty="0">
                <a:latin typeface="Calibri" pitchFamily="34" charset="0"/>
                <a:cs typeface="Arial" pitchFamily="34" charset="0"/>
              </a:endParaRPr>
            </a:p>
            <a:p>
              <a:pPr algn="just" defTabSz="2952750"/>
              <a:endParaRPr lang="en-NZ" sz="2000" dirty="0">
                <a:latin typeface="Calibri" pitchFamily="34" charset="0"/>
                <a:cs typeface="Arial" pitchFamily="34" charset="0"/>
              </a:endParaRPr>
            </a:p>
            <a:p>
              <a:pPr algn="just" defTabSz="2952750"/>
              <a:endParaRPr lang="en-NZ" sz="2000" dirty="0">
                <a:latin typeface="Calibri" pitchFamily="34" charset="0"/>
                <a:cs typeface="Arial" pitchFamily="34" charset="0"/>
              </a:endParaRPr>
            </a:p>
            <a:p>
              <a:pPr algn="just" defTabSz="2952750"/>
              <a:endParaRPr lang="en-NZ" sz="2000" dirty="0">
                <a:latin typeface="Calibri" pitchFamily="34" charset="0"/>
                <a:cs typeface="Arial" pitchFamily="34" charset="0"/>
              </a:endParaRPr>
            </a:p>
            <a:p>
              <a:pPr algn="just" defTabSz="2952750"/>
              <a:endParaRPr lang="en-NZ" sz="2000" dirty="0">
                <a:latin typeface="Calibri" pitchFamily="34" charset="0"/>
                <a:cs typeface="Arial" pitchFamily="34" charset="0"/>
              </a:endParaRPr>
            </a:p>
            <a:p>
              <a:pPr algn="just" defTabSz="2952750"/>
              <a:endParaRPr lang="en-NZ" sz="2000" dirty="0">
                <a:latin typeface="Calibri" pitchFamily="34" charset="0"/>
                <a:cs typeface="Arial" pitchFamily="34" charset="0"/>
              </a:endParaRPr>
            </a:p>
            <a:p>
              <a:pPr algn="just" defTabSz="2952750"/>
              <a:endParaRPr lang="en-NZ" sz="2000" dirty="0">
                <a:latin typeface="Calibri" pitchFamily="34" charset="0"/>
                <a:cs typeface="Arial" pitchFamily="34" charset="0"/>
              </a:endParaRPr>
            </a:p>
            <a:p>
              <a:pPr algn="just" defTabSz="2952750"/>
              <a:endParaRPr lang="en-NZ" sz="2000" dirty="0">
                <a:latin typeface="Calibri" pitchFamily="34" charset="0"/>
                <a:cs typeface="Arial" pitchFamily="34" charset="0"/>
              </a:endParaRPr>
            </a:p>
            <a:p>
              <a:pPr algn="just" defTabSz="2952750"/>
              <a:endParaRPr lang="en-NZ" sz="2000" dirty="0">
                <a:latin typeface="Calibri" pitchFamily="34" charset="0"/>
                <a:cs typeface="Arial" pitchFamily="34" charset="0"/>
              </a:endParaRPr>
            </a:p>
            <a:p>
              <a:pPr algn="just" defTabSz="2952750"/>
              <a:endParaRPr lang="en-NZ" sz="2000" dirty="0">
                <a:latin typeface="Calibri" pitchFamily="34" charset="0"/>
                <a:cs typeface="Arial" pitchFamily="34" charset="0"/>
              </a:endParaRPr>
            </a:p>
            <a:p>
              <a:pPr algn="just" defTabSz="2952750"/>
              <a:endParaRPr lang="en-NZ" sz="2000" dirty="0">
                <a:latin typeface="Calibri" pitchFamily="34" charset="0"/>
                <a:cs typeface="Arial" pitchFamily="34" charset="0"/>
              </a:endParaRPr>
            </a:p>
            <a:p>
              <a:pPr algn="just" defTabSz="2952750"/>
              <a:endParaRPr lang="en-NZ" sz="2000" dirty="0">
                <a:latin typeface="Calibri" pitchFamily="34" charset="0"/>
                <a:cs typeface="Arial" pitchFamily="34" charset="0"/>
              </a:endParaRPr>
            </a:p>
          </p:txBody>
        </p:sp>
        <p:pic>
          <p:nvPicPr>
            <p:cNvPr id="1032"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064986" y="19307114"/>
              <a:ext cx="9458357" cy="6705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1" name="Groupe 40"/>
          <p:cNvGrpSpPr/>
          <p:nvPr/>
        </p:nvGrpSpPr>
        <p:grpSpPr>
          <a:xfrm>
            <a:off x="357013" y="26372814"/>
            <a:ext cx="29545136" cy="9396000"/>
            <a:chOff x="357013" y="26337878"/>
            <a:chExt cx="29545136" cy="9396000"/>
          </a:xfrm>
        </p:grpSpPr>
        <p:sp>
          <p:nvSpPr>
            <p:cNvPr id="28" name="Text Box 18"/>
            <p:cNvSpPr txBox="1">
              <a:spLocks noChangeArrowheads="1"/>
            </p:cNvSpPr>
            <p:nvPr/>
          </p:nvSpPr>
          <p:spPr bwMode="auto">
            <a:xfrm>
              <a:off x="377824" y="26337878"/>
              <a:ext cx="29524325" cy="9396000"/>
            </a:xfrm>
            <a:prstGeom prst="rect">
              <a:avLst/>
            </a:prstGeom>
            <a:noFill/>
            <a:ln w="9525">
              <a:solidFill>
                <a:srgbClr val="003366"/>
              </a:solidFill>
              <a:miter lim="800000"/>
              <a:headEnd/>
              <a:tailEnd/>
            </a:ln>
          </p:spPr>
          <p:txBody>
            <a:bodyPr wrap="square">
              <a:spAutoFit/>
            </a:bodyPr>
            <a:lstStyle/>
            <a:p>
              <a:pPr defTabSz="2952750">
                <a:spcBef>
                  <a:spcPct val="50000"/>
                </a:spcBef>
              </a:pPr>
              <a:r>
                <a:rPr lang="en-NZ" sz="3200" b="1" u="sng" dirty="0">
                  <a:latin typeface="Calibri" pitchFamily="34" charset="0"/>
                  <a:cs typeface="Arial" pitchFamily="34" charset="0"/>
                </a:rPr>
                <a:t>RESULTS &amp; </a:t>
              </a:r>
              <a:r>
                <a:rPr lang="en-NZ" sz="3200" b="1" u="sng" dirty="0" smtClean="0">
                  <a:latin typeface="Calibri" pitchFamily="34" charset="0"/>
                  <a:cs typeface="Arial" pitchFamily="34" charset="0"/>
                </a:rPr>
                <a:t>DISCUSSION</a:t>
              </a:r>
              <a:endParaRPr lang="en-NZ" sz="3200" b="1" u="sng" dirty="0">
                <a:latin typeface="Calibri" pitchFamily="34" charset="0"/>
                <a:cs typeface="Arial" pitchFamily="34" charset="0"/>
              </a:endParaRPr>
            </a:p>
            <a:p>
              <a:pPr defTabSz="2952750">
                <a:spcBef>
                  <a:spcPct val="50000"/>
                </a:spcBef>
              </a:pPr>
              <a:endParaRPr lang="en-NZ" sz="2000" dirty="0" smtClean="0">
                <a:latin typeface="Calibri" pitchFamily="34" charset="0"/>
                <a:cs typeface="Arial" pitchFamily="34" charset="0"/>
              </a:endParaRPr>
            </a:p>
            <a:p>
              <a:pPr defTabSz="2952750">
                <a:spcBef>
                  <a:spcPct val="50000"/>
                </a:spcBef>
              </a:pPr>
              <a:endParaRPr lang="en-NZ" sz="2000" dirty="0">
                <a:latin typeface="Calibri" pitchFamily="34" charset="0"/>
                <a:cs typeface="Arial" pitchFamily="34" charset="0"/>
              </a:endParaRPr>
            </a:p>
            <a:p>
              <a:pPr defTabSz="2952750">
                <a:spcBef>
                  <a:spcPct val="50000"/>
                </a:spcBef>
              </a:pPr>
              <a:endParaRPr lang="en-NZ" sz="2000" dirty="0">
                <a:latin typeface="Calibri" pitchFamily="34" charset="0"/>
                <a:cs typeface="Arial" pitchFamily="34" charset="0"/>
              </a:endParaRPr>
            </a:p>
            <a:p>
              <a:pPr defTabSz="2952750">
                <a:spcBef>
                  <a:spcPct val="50000"/>
                </a:spcBef>
              </a:pPr>
              <a:endParaRPr lang="en-NZ" sz="2000" dirty="0">
                <a:latin typeface="Calibri" pitchFamily="34" charset="0"/>
                <a:cs typeface="Arial" pitchFamily="34" charset="0"/>
              </a:endParaRPr>
            </a:p>
            <a:p>
              <a:pPr defTabSz="2952750">
                <a:spcBef>
                  <a:spcPct val="50000"/>
                </a:spcBef>
              </a:pPr>
              <a:endParaRPr lang="en-NZ" sz="2000" dirty="0">
                <a:latin typeface="Calibri" pitchFamily="34" charset="0"/>
                <a:cs typeface="Arial" pitchFamily="34" charset="0"/>
              </a:endParaRPr>
            </a:p>
            <a:p>
              <a:pPr defTabSz="2952750">
                <a:spcBef>
                  <a:spcPct val="50000"/>
                </a:spcBef>
              </a:pPr>
              <a:endParaRPr lang="en-NZ" sz="2000" dirty="0">
                <a:latin typeface="Calibri" pitchFamily="34" charset="0"/>
                <a:cs typeface="Arial" pitchFamily="34" charset="0"/>
              </a:endParaRPr>
            </a:p>
            <a:p>
              <a:pPr defTabSz="2952750">
                <a:spcBef>
                  <a:spcPct val="50000"/>
                </a:spcBef>
              </a:pPr>
              <a:endParaRPr lang="en-NZ" sz="2000" dirty="0">
                <a:latin typeface="Calibri" pitchFamily="34" charset="0"/>
                <a:cs typeface="Arial" pitchFamily="34" charset="0"/>
              </a:endParaRPr>
            </a:p>
            <a:p>
              <a:pPr defTabSz="2952750">
                <a:spcBef>
                  <a:spcPct val="50000"/>
                </a:spcBef>
              </a:pPr>
              <a:endParaRPr lang="en-NZ" sz="2000" dirty="0">
                <a:latin typeface="Calibri" pitchFamily="34" charset="0"/>
                <a:cs typeface="Arial" pitchFamily="34" charset="0"/>
              </a:endParaRPr>
            </a:p>
            <a:p>
              <a:pPr defTabSz="2952750">
                <a:spcBef>
                  <a:spcPct val="50000"/>
                </a:spcBef>
              </a:pPr>
              <a:endParaRPr lang="en-NZ" sz="2000" dirty="0">
                <a:latin typeface="Calibri" pitchFamily="34" charset="0"/>
                <a:cs typeface="Arial" pitchFamily="34" charset="0"/>
              </a:endParaRPr>
            </a:p>
            <a:p>
              <a:pPr defTabSz="2952750">
                <a:spcBef>
                  <a:spcPct val="50000"/>
                </a:spcBef>
              </a:pPr>
              <a:endParaRPr lang="en-NZ" sz="2000" dirty="0">
                <a:latin typeface="Calibri" pitchFamily="34" charset="0"/>
                <a:cs typeface="Arial" pitchFamily="34" charset="0"/>
              </a:endParaRPr>
            </a:p>
            <a:p>
              <a:pPr defTabSz="2952750">
                <a:spcBef>
                  <a:spcPct val="50000"/>
                </a:spcBef>
              </a:pPr>
              <a:endParaRPr lang="en-NZ" sz="2000" dirty="0">
                <a:latin typeface="Calibri" pitchFamily="34" charset="0"/>
                <a:cs typeface="Arial" pitchFamily="34" charset="0"/>
              </a:endParaRPr>
            </a:p>
            <a:p>
              <a:pPr defTabSz="2952750">
                <a:spcBef>
                  <a:spcPct val="50000"/>
                </a:spcBef>
              </a:pPr>
              <a:endParaRPr lang="en-NZ" sz="2000" dirty="0">
                <a:latin typeface="Calibri" pitchFamily="34" charset="0"/>
                <a:cs typeface="Arial" pitchFamily="34" charset="0"/>
              </a:endParaRPr>
            </a:p>
            <a:p>
              <a:pPr defTabSz="2952750">
                <a:spcBef>
                  <a:spcPct val="50000"/>
                </a:spcBef>
              </a:pPr>
              <a:endParaRPr lang="en-NZ" sz="2000" dirty="0">
                <a:latin typeface="Calibri" pitchFamily="34" charset="0"/>
                <a:cs typeface="Arial" pitchFamily="34" charset="0"/>
              </a:endParaRPr>
            </a:p>
            <a:p>
              <a:pPr defTabSz="2952750">
                <a:spcBef>
                  <a:spcPct val="50000"/>
                </a:spcBef>
              </a:pPr>
              <a:endParaRPr lang="en-NZ" sz="2000" dirty="0">
                <a:latin typeface="Calibri" pitchFamily="34" charset="0"/>
                <a:cs typeface="Arial" pitchFamily="34" charset="0"/>
              </a:endParaRPr>
            </a:p>
            <a:p>
              <a:pPr defTabSz="2952750">
                <a:spcBef>
                  <a:spcPct val="50000"/>
                </a:spcBef>
              </a:pPr>
              <a:endParaRPr lang="en-NZ" sz="2000" dirty="0">
                <a:latin typeface="Calibri" pitchFamily="34" charset="0"/>
                <a:cs typeface="Arial" pitchFamily="34" charset="0"/>
              </a:endParaRPr>
            </a:p>
            <a:p>
              <a:pPr defTabSz="2952750">
                <a:spcBef>
                  <a:spcPct val="50000"/>
                </a:spcBef>
              </a:pPr>
              <a:endParaRPr lang="en-NZ" sz="2000" dirty="0">
                <a:latin typeface="Calibri" pitchFamily="34" charset="0"/>
                <a:cs typeface="Arial" pitchFamily="34" charset="0"/>
              </a:endParaRPr>
            </a:p>
            <a:p>
              <a:pPr defTabSz="2952750">
                <a:spcBef>
                  <a:spcPct val="50000"/>
                </a:spcBef>
              </a:pPr>
              <a:endParaRPr lang="en-NZ" sz="2000" dirty="0">
                <a:latin typeface="Calibri" pitchFamily="34" charset="0"/>
                <a:cs typeface="Arial" pitchFamily="34" charset="0"/>
              </a:endParaRPr>
            </a:p>
            <a:p>
              <a:pPr defTabSz="2952750">
                <a:spcBef>
                  <a:spcPct val="50000"/>
                </a:spcBef>
              </a:pPr>
              <a:endParaRPr lang="en-NZ" sz="2000" dirty="0">
                <a:latin typeface="Calibri" pitchFamily="34" charset="0"/>
                <a:cs typeface="Arial" pitchFamily="34" charset="0"/>
              </a:endParaRPr>
            </a:p>
            <a:p>
              <a:pPr defTabSz="2952750">
                <a:spcBef>
                  <a:spcPct val="50000"/>
                </a:spcBef>
              </a:pPr>
              <a:endParaRPr lang="en-NZ" sz="2000" dirty="0">
                <a:latin typeface="Calibri" pitchFamily="34" charset="0"/>
                <a:cs typeface="Arial" pitchFamily="34" charset="0"/>
              </a:endParaRPr>
            </a:p>
            <a:p>
              <a:pPr defTabSz="2952750">
                <a:spcBef>
                  <a:spcPct val="50000"/>
                </a:spcBef>
              </a:pPr>
              <a:endParaRPr lang="en-NZ" sz="2000" dirty="0">
                <a:latin typeface="Calibri" pitchFamily="34" charset="0"/>
                <a:cs typeface="Arial" pitchFamily="34" charset="0"/>
              </a:endParaRPr>
            </a:p>
          </p:txBody>
        </p:sp>
        <p:pic>
          <p:nvPicPr>
            <p:cNvPr id="29" name="Picture 2"/>
            <p:cNvPicPr>
              <a:picLocks noChangeAspect="1" noChangeArrowheads="1"/>
            </p:cNvPicPr>
            <p:nvPr/>
          </p:nvPicPr>
          <p:blipFill>
            <a:blip r:embed="rId15"/>
            <a:srcRect/>
            <a:stretch>
              <a:fillRect/>
            </a:stretch>
          </p:blipFill>
          <p:spPr bwMode="auto">
            <a:xfrm>
              <a:off x="21692715" y="26589284"/>
              <a:ext cx="7416800" cy="3587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 name="TextBox 41"/>
            <p:cNvSpPr txBox="1">
              <a:spLocks noChangeArrowheads="1"/>
            </p:cNvSpPr>
            <p:nvPr/>
          </p:nvSpPr>
          <p:spPr bwMode="auto">
            <a:xfrm>
              <a:off x="21692715" y="30324671"/>
              <a:ext cx="7272337" cy="585788"/>
            </a:xfrm>
            <a:prstGeom prst="rect">
              <a:avLst/>
            </a:prstGeom>
            <a:noFill/>
            <a:ln w="9525">
              <a:noFill/>
              <a:miter lim="800000"/>
              <a:headEnd/>
              <a:tailEnd/>
            </a:ln>
          </p:spPr>
          <p:txBody>
            <a:bodyPr>
              <a:spAutoFit/>
            </a:bodyPr>
            <a:lstStyle/>
            <a:p>
              <a:pPr algn="ctr">
                <a:buFont typeface="Wingdings" pitchFamily="2" charset="2"/>
                <a:buNone/>
              </a:pPr>
              <a:r>
                <a:rPr lang="en-GB" sz="1600" dirty="0"/>
                <a:t>CDFs of Blood Glucose levels for clinical Glucontrol data </a:t>
              </a:r>
            </a:p>
            <a:p>
              <a:pPr algn="ctr">
                <a:buFont typeface="Wingdings" pitchFamily="2" charset="2"/>
                <a:buNone/>
              </a:pPr>
              <a:r>
                <a:rPr lang="en-GB" sz="1600" dirty="0"/>
                <a:t>and virtual trials on a (whole cohort basis)</a:t>
              </a:r>
              <a:endParaRPr lang="en-US" sz="1600" dirty="0"/>
            </a:p>
          </p:txBody>
        </p:sp>
        <p:sp>
          <p:nvSpPr>
            <p:cNvPr id="31" name="TextBox 42"/>
            <p:cNvSpPr txBox="1">
              <a:spLocks noChangeArrowheads="1"/>
            </p:cNvSpPr>
            <p:nvPr/>
          </p:nvSpPr>
          <p:spPr bwMode="auto">
            <a:xfrm>
              <a:off x="357013" y="26615516"/>
              <a:ext cx="20597242" cy="7971413"/>
            </a:xfrm>
            <a:prstGeom prst="rect">
              <a:avLst/>
            </a:prstGeom>
            <a:noFill/>
            <a:ln w="9525">
              <a:noFill/>
              <a:miter lim="800000"/>
              <a:headEnd/>
              <a:tailEnd/>
            </a:ln>
          </p:spPr>
          <p:txBody>
            <a:bodyPr wrap="square">
              <a:spAutoFit/>
            </a:bodyPr>
            <a:lstStyle/>
            <a:p>
              <a:pPr marL="457200" indent="-457200" algn="just">
                <a:buFont typeface="Arial" pitchFamily="34" charset="0"/>
                <a:buChar char="•"/>
              </a:pPr>
              <a:endParaRPr lang="en-NZ" sz="3200" dirty="0" smtClean="0">
                <a:latin typeface="Calibri" pitchFamily="34" charset="0"/>
              </a:endParaRPr>
            </a:p>
            <a:p>
              <a:pPr marL="457200" indent="-457200" algn="just">
                <a:buFont typeface="Arial" pitchFamily="34" charset="0"/>
                <a:buChar char="•"/>
              </a:pPr>
              <a:r>
                <a:rPr lang="en-NZ" sz="3200" dirty="0" smtClean="0">
                  <a:latin typeface="Calibri" pitchFamily="34" charset="0"/>
                </a:rPr>
                <a:t>Clear separation in </a:t>
              </a:r>
              <a:r>
                <a:rPr lang="en-NZ" sz="3200" u="sng" dirty="0" smtClean="0">
                  <a:latin typeface="Calibri" pitchFamily="34" charset="0"/>
                </a:rPr>
                <a:t>clinical</a:t>
              </a:r>
              <a:r>
                <a:rPr lang="en-NZ" sz="3200" dirty="0" smtClean="0">
                  <a:latin typeface="Calibri" pitchFamily="34" charset="0"/>
                </a:rPr>
                <a:t> BG results between Glucontrol A  and Glucontrol B indicates difference in protocol behaviour.</a:t>
              </a:r>
            </a:p>
            <a:p>
              <a:pPr marL="457200" indent="-457200" algn="just">
                <a:buFont typeface="Arial" pitchFamily="34" charset="0"/>
                <a:buChar char="•"/>
              </a:pPr>
              <a:endParaRPr lang="en-NZ" sz="3200" dirty="0" smtClean="0">
                <a:latin typeface="Calibri" pitchFamily="34" charset="0"/>
              </a:endParaRPr>
            </a:p>
            <a:p>
              <a:pPr marL="457200" indent="-457200" algn="just">
                <a:buFont typeface="Arial" pitchFamily="34" charset="0"/>
                <a:buChar char="•"/>
              </a:pPr>
              <a:r>
                <a:rPr lang="en-NZ" sz="3200" dirty="0" smtClean="0">
                  <a:latin typeface="Calibri" pitchFamily="34" charset="0"/>
                </a:rPr>
                <a:t>Self-validation and cross-validation results closely match  clinical results for both Groups A and B.</a:t>
              </a:r>
            </a:p>
            <a:p>
              <a:pPr marL="457200" indent="-457200" algn="just">
                <a:buFont typeface="Arial" pitchFamily="34" charset="0"/>
                <a:buChar char="•"/>
              </a:pPr>
              <a:endParaRPr lang="en-NZ" sz="3200" dirty="0" smtClean="0">
                <a:latin typeface="Calibri" pitchFamily="34" charset="0"/>
              </a:endParaRPr>
            </a:p>
            <a:p>
              <a:pPr marL="457200" indent="-457200" algn="just">
                <a:buFont typeface="Arial" pitchFamily="34" charset="0"/>
                <a:buChar char="•"/>
              </a:pPr>
              <a:r>
                <a:rPr lang="en-US" sz="3200" dirty="0" smtClean="0">
                  <a:latin typeface="Calibri" pitchFamily="34" charset="0"/>
                </a:rPr>
                <a:t>Cross validation result lies between the clinical data and self validation result indicating it is within the model and/or compliance error compared to the clinical data.</a:t>
              </a:r>
              <a:endParaRPr lang="en-NZ" sz="3200" dirty="0" smtClean="0">
                <a:latin typeface="Calibri" pitchFamily="34" charset="0"/>
              </a:endParaRPr>
            </a:p>
            <a:p>
              <a:pPr marL="457200" indent="-457200" algn="just">
                <a:buFont typeface="Arial" pitchFamily="34" charset="0"/>
                <a:buChar char="•"/>
              </a:pPr>
              <a:endParaRPr lang="en-NZ" sz="3200" dirty="0" smtClean="0">
                <a:latin typeface="Calibri" pitchFamily="34" charset="0"/>
              </a:endParaRPr>
            </a:p>
            <a:p>
              <a:pPr marL="457200" indent="-457200" algn="just">
                <a:buFont typeface="Arial" pitchFamily="34" charset="0"/>
                <a:buChar char="•"/>
              </a:pPr>
              <a:r>
                <a:rPr lang="en-NZ" sz="3200" dirty="0" smtClean="0">
                  <a:solidFill>
                    <a:srgbClr val="000000"/>
                  </a:solidFill>
                  <a:latin typeface="Calibri" pitchFamily="34" charset="0"/>
                </a:rPr>
                <a:t>Overall, simulation results reproduce clinical results using any  collection of matched virtual patients.</a:t>
              </a:r>
            </a:p>
            <a:p>
              <a:pPr marL="457200" indent="-457200" algn="just">
                <a:buFont typeface="Arial" pitchFamily="34" charset="0"/>
                <a:buChar char="•"/>
              </a:pPr>
              <a:endParaRPr lang="en-NZ" sz="3200" dirty="0" smtClean="0">
                <a:solidFill>
                  <a:srgbClr val="000000"/>
                </a:solidFill>
                <a:latin typeface="Calibri" pitchFamily="34" charset="0"/>
              </a:endParaRPr>
            </a:p>
            <a:p>
              <a:pPr marL="457200" indent="-457200" algn="just">
                <a:buFont typeface="Arial" pitchFamily="34" charset="0"/>
                <a:buChar char="•"/>
              </a:pPr>
              <a:r>
                <a:rPr lang="en-NZ" sz="3200" dirty="0" smtClean="0">
                  <a:solidFill>
                    <a:srgbClr val="000000"/>
                  </a:solidFill>
                  <a:latin typeface="Calibri" pitchFamily="34" charset="0"/>
                </a:rPr>
                <a:t>W</a:t>
              </a:r>
              <a:r>
                <a:rPr lang="en-GB" sz="3200" dirty="0" err="1" smtClean="0">
                  <a:latin typeface="Calibri" pitchFamily="34" charset="0"/>
                </a:rPr>
                <a:t>ider</a:t>
              </a:r>
              <a:r>
                <a:rPr lang="en-GB" sz="3200" dirty="0" smtClean="0">
                  <a:latin typeface="Calibri" pitchFamily="34" charset="0"/>
                </a:rPr>
                <a:t> error below 8 </a:t>
              </a:r>
              <a:r>
                <a:rPr lang="en-GB" sz="3200" dirty="0" err="1" smtClean="0">
                  <a:latin typeface="Calibri" pitchFamily="34" charset="0"/>
                </a:rPr>
                <a:t>mmol</a:t>
              </a:r>
              <a:r>
                <a:rPr lang="en-GB" sz="3200" dirty="0" smtClean="0">
                  <a:latin typeface="Calibri" pitchFamily="34" charset="0"/>
                </a:rPr>
                <a:t>/L is due to the fact that the Glucontrol B protocol requires zero exogenous insulin below its target. </a:t>
              </a:r>
            </a:p>
            <a:p>
              <a:pPr marL="457200" indent="-457200" algn="just">
                <a:buFont typeface="Arial" pitchFamily="34" charset="0"/>
                <a:buChar char="•"/>
              </a:pPr>
              <a:endParaRPr lang="en-GB" sz="3200" dirty="0" smtClean="0">
                <a:latin typeface="Calibri" pitchFamily="34" charset="0"/>
              </a:endParaRPr>
            </a:p>
            <a:p>
              <a:pPr marL="457200" indent="-457200" algn="just">
                <a:buFont typeface="Arial" pitchFamily="34" charset="0"/>
                <a:buChar char="•"/>
              </a:pPr>
              <a:r>
                <a:rPr lang="en-GB" sz="3200" dirty="0" smtClean="0">
                  <a:latin typeface="Calibri" pitchFamily="34" charset="0"/>
                </a:rPr>
                <a:t>Gap between the self validation and clinical data indicates the possibility of compliance error whereas the difference between self validation may be model error, but may also suggest that lower intensity Group B protocol may not have been followed as strictly. </a:t>
              </a:r>
              <a:endParaRPr lang="en-US" sz="3200" dirty="0">
                <a:latin typeface="Calibri" pitchFamily="34" charset="0"/>
              </a:endParaRPr>
            </a:p>
          </p:txBody>
        </p:sp>
        <p:pic>
          <p:nvPicPr>
            <p:cNvPr id="32" name="Picture 37"/>
            <p:cNvPicPr>
              <a:picLocks noChangeAspect="1" noChangeArrowheads="1"/>
            </p:cNvPicPr>
            <p:nvPr/>
          </p:nvPicPr>
          <p:blipFill>
            <a:blip r:embed="rId16"/>
            <a:srcRect/>
            <a:stretch>
              <a:fillRect/>
            </a:stretch>
          </p:blipFill>
          <p:spPr bwMode="auto">
            <a:xfrm>
              <a:off x="21692715" y="31342259"/>
              <a:ext cx="7416800" cy="3600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3" name="TextBox 41"/>
            <p:cNvSpPr txBox="1">
              <a:spLocks noChangeArrowheads="1"/>
            </p:cNvSpPr>
            <p:nvPr/>
          </p:nvSpPr>
          <p:spPr bwMode="auto">
            <a:xfrm>
              <a:off x="21764152" y="35076059"/>
              <a:ext cx="7272338" cy="585787"/>
            </a:xfrm>
            <a:prstGeom prst="rect">
              <a:avLst/>
            </a:prstGeom>
            <a:noFill/>
            <a:ln w="9525">
              <a:noFill/>
              <a:miter lim="800000"/>
              <a:headEnd/>
              <a:tailEnd/>
            </a:ln>
          </p:spPr>
          <p:txBody>
            <a:bodyPr>
              <a:spAutoFit/>
            </a:bodyPr>
            <a:lstStyle/>
            <a:p>
              <a:pPr algn="ctr">
                <a:buFont typeface="Wingdings" pitchFamily="2" charset="2"/>
                <a:buNone/>
              </a:pPr>
              <a:r>
                <a:rPr lang="en-GB" sz="1600"/>
                <a:t>CDFs of Blood Glucose levels for clinical Glucontrol data </a:t>
              </a:r>
            </a:p>
            <a:p>
              <a:pPr algn="ctr">
                <a:buFont typeface="Wingdings" pitchFamily="2" charset="2"/>
                <a:buNone/>
              </a:pPr>
              <a:r>
                <a:rPr lang="en-GB" sz="1600"/>
                <a:t>and virtual trials on a (per-patient basis)</a:t>
              </a:r>
              <a:endParaRPr lang="en-US" sz="1600"/>
            </a:p>
          </p:txBody>
        </p:sp>
      </p:grpSp>
      <p:sp>
        <p:nvSpPr>
          <p:cNvPr id="35" name="Text Box 18"/>
          <p:cNvSpPr txBox="1">
            <a:spLocks noChangeArrowheads="1"/>
          </p:cNvSpPr>
          <p:nvPr/>
        </p:nvSpPr>
        <p:spPr bwMode="auto">
          <a:xfrm>
            <a:off x="349288" y="36021886"/>
            <a:ext cx="29552861" cy="4237057"/>
          </a:xfrm>
          <a:prstGeom prst="rect">
            <a:avLst/>
          </a:prstGeom>
          <a:noFill/>
          <a:ln w="9525">
            <a:solidFill>
              <a:srgbClr val="003366"/>
            </a:solidFill>
            <a:miter lim="800000"/>
            <a:headEnd/>
            <a:tailEnd/>
          </a:ln>
        </p:spPr>
        <p:txBody>
          <a:bodyPr wrap="square">
            <a:spAutoFit/>
          </a:bodyPr>
          <a:lstStyle/>
          <a:p>
            <a:pPr defTabSz="2952750">
              <a:spcBef>
                <a:spcPct val="50000"/>
              </a:spcBef>
            </a:pPr>
            <a:r>
              <a:rPr lang="en-NZ" sz="3200" b="1" u="sng" dirty="0" smtClean="0">
                <a:latin typeface="Calibri" pitchFamily="34" charset="0"/>
                <a:cs typeface="Arial" pitchFamily="34" charset="0"/>
              </a:rPr>
              <a:t>CONCLUSIONS</a:t>
            </a:r>
          </a:p>
          <a:p>
            <a:pPr marL="457200" indent="-457200" algn="just" defTabSz="2952750">
              <a:spcAft>
                <a:spcPts val="800"/>
              </a:spcAft>
              <a:buFont typeface="Arial" pitchFamily="34" charset="0"/>
              <a:buChar char="•"/>
            </a:pPr>
            <a:endParaRPr lang="en-US" sz="3200" b="1" dirty="0" smtClean="0">
              <a:latin typeface="Calibri" pitchFamily="34" charset="0"/>
              <a:cs typeface="Arial" pitchFamily="34" charset="0"/>
            </a:endParaRPr>
          </a:p>
          <a:p>
            <a:pPr marL="457200" indent="-457200" algn="just" defTabSz="2952750">
              <a:spcAft>
                <a:spcPts val="800"/>
              </a:spcAft>
              <a:buFont typeface="Arial" pitchFamily="34" charset="0"/>
              <a:buChar char="•"/>
            </a:pPr>
            <a:r>
              <a:rPr lang="en-US" sz="3200" b="1" dirty="0" smtClean="0">
                <a:latin typeface="Calibri" pitchFamily="34" charset="0"/>
                <a:cs typeface="Arial" pitchFamily="34" charset="0"/>
              </a:rPr>
              <a:t>Self Validation </a:t>
            </a:r>
            <a:r>
              <a:rPr lang="en-US" sz="3200" dirty="0" smtClean="0">
                <a:latin typeface="Calibri" pitchFamily="34" charset="0"/>
                <a:cs typeface="Arial" pitchFamily="34" charset="0"/>
              </a:rPr>
              <a:t>indicates a clinically insignificant error in these virtual patient methods due to model and/or clinical compliance.</a:t>
            </a:r>
          </a:p>
          <a:p>
            <a:pPr marL="457200" indent="-457200" algn="just">
              <a:buFont typeface="Arial" pitchFamily="34" charset="0"/>
              <a:buChar char="•"/>
            </a:pPr>
            <a:endParaRPr lang="en-US" sz="3200" dirty="0" smtClean="0">
              <a:latin typeface="Calibri" pitchFamily="34" charset="0"/>
              <a:cs typeface="Arial" pitchFamily="34" charset="0"/>
            </a:endParaRPr>
          </a:p>
          <a:p>
            <a:pPr marL="457200" indent="-457200" algn="just">
              <a:buFont typeface="Arial" pitchFamily="34" charset="0"/>
              <a:buChar char="•"/>
            </a:pPr>
            <a:r>
              <a:rPr lang="en-US" sz="3200" b="1" dirty="0" smtClean="0">
                <a:latin typeface="Calibri" pitchFamily="34" charset="0"/>
                <a:cs typeface="Arial" pitchFamily="34" charset="0"/>
              </a:rPr>
              <a:t>Cross Validation </a:t>
            </a:r>
            <a:r>
              <a:rPr lang="en-US" sz="3200" dirty="0" smtClean="0">
                <a:latin typeface="Calibri" pitchFamily="34" charset="0"/>
                <a:cs typeface="Arial" pitchFamily="34" charset="0"/>
              </a:rPr>
              <a:t>clearly shows the virtual patients enabled by the identified patient-specific SI(t) profiles are independent of the clinical inputs used to generate these profiles.</a:t>
            </a:r>
          </a:p>
          <a:p>
            <a:pPr marL="457200" indent="-457200" algn="just">
              <a:buFont typeface="Arial" pitchFamily="34" charset="0"/>
              <a:buChar char="•"/>
            </a:pPr>
            <a:endParaRPr lang="en-US" sz="3200" dirty="0" smtClean="0">
              <a:latin typeface="Calibri" pitchFamily="34" charset="0"/>
              <a:cs typeface="Arial" pitchFamily="34" charset="0"/>
            </a:endParaRPr>
          </a:p>
          <a:p>
            <a:pPr marL="457200" indent="-457200" algn="just">
              <a:buFont typeface="Arial" pitchFamily="34" charset="0"/>
              <a:buChar char="•"/>
            </a:pPr>
            <a:r>
              <a:rPr lang="en-US" sz="3200" dirty="0" smtClean="0">
                <a:latin typeface="Calibri" pitchFamily="34" charset="0"/>
                <a:cs typeface="Arial" pitchFamily="34" charset="0"/>
              </a:rPr>
              <a:t>These outcomes validate the ability  of the virtual patients and in </a:t>
            </a:r>
            <a:r>
              <a:rPr lang="en-US" sz="3200" dirty="0" err="1" smtClean="0">
                <a:latin typeface="Calibri" pitchFamily="34" charset="0"/>
                <a:cs typeface="Arial" pitchFamily="34" charset="0"/>
              </a:rPr>
              <a:t>silico</a:t>
            </a:r>
            <a:r>
              <a:rPr lang="en-US" sz="3200" dirty="0" smtClean="0">
                <a:latin typeface="Calibri" pitchFamily="34" charset="0"/>
                <a:cs typeface="Arial" pitchFamily="34" charset="0"/>
              </a:rPr>
              <a:t> virtual trial methods presented to accurately simulate, in advance, the clinical results of an independent TGC protocol, directly enabling rapid design and </a:t>
            </a:r>
            <a:r>
              <a:rPr lang="en-US" sz="3200" dirty="0" err="1" smtClean="0">
                <a:latin typeface="Calibri" pitchFamily="34" charset="0"/>
                <a:cs typeface="Arial" pitchFamily="34" charset="0"/>
              </a:rPr>
              <a:t>optimisation</a:t>
            </a:r>
            <a:r>
              <a:rPr lang="en-US" sz="3200" dirty="0" smtClean="0">
                <a:latin typeface="Calibri" pitchFamily="34" charset="0"/>
                <a:cs typeface="Arial" pitchFamily="34" charset="0"/>
              </a:rPr>
              <a:t> of safe and effective TGC protocols with high confidence of clinical success.</a:t>
            </a:r>
          </a:p>
        </p:txBody>
      </p:sp>
      <p:sp>
        <p:nvSpPr>
          <p:cNvPr id="38" name="Text Box 18"/>
          <p:cNvSpPr txBox="1">
            <a:spLocks noChangeArrowheads="1"/>
          </p:cNvSpPr>
          <p:nvPr/>
        </p:nvSpPr>
        <p:spPr bwMode="auto">
          <a:xfrm>
            <a:off x="349289" y="40558390"/>
            <a:ext cx="29552860" cy="1877437"/>
          </a:xfrm>
          <a:prstGeom prst="rect">
            <a:avLst/>
          </a:prstGeom>
          <a:noFill/>
          <a:ln w="9525">
            <a:solidFill>
              <a:srgbClr val="003366"/>
            </a:solidFill>
            <a:miter lim="800000"/>
            <a:headEnd/>
            <a:tailEnd/>
          </a:ln>
        </p:spPr>
        <p:txBody>
          <a:bodyPr wrap="square">
            <a:spAutoFit/>
          </a:bodyPr>
          <a:lstStyle/>
          <a:p>
            <a:pPr defTabSz="2952750">
              <a:spcBef>
                <a:spcPct val="50000"/>
              </a:spcBef>
              <a:defRPr/>
            </a:pPr>
            <a:r>
              <a:rPr lang="en-NZ" sz="3200" b="1" u="sng" dirty="0" smtClean="0">
                <a:latin typeface="Calibri" pitchFamily="34" charset="0"/>
                <a:cs typeface="Arial" pitchFamily="34" charset="0"/>
              </a:rPr>
              <a:t>REFERENCES</a:t>
            </a:r>
          </a:p>
          <a:p>
            <a:pPr marL="336550" indent="-336550" defTabSz="2952750">
              <a:defRPr/>
            </a:pPr>
            <a:endParaRPr lang="en-NZ" sz="2400" dirty="0" smtClean="0">
              <a:latin typeface="Calibri" pitchFamily="34" charset="0"/>
            </a:endParaRPr>
          </a:p>
          <a:p>
            <a:pPr marL="336550" indent="-336550" defTabSz="2952750">
              <a:defRPr/>
            </a:pPr>
            <a:r>
              <a:rPr lang="en-NZ" sz="2400" dirty="0" smtClean="0">
                <a:latin typeface="Calibri" pitchFamily="34" charset="0"/>
              </a:rPr>
              <a:t>[</a:t>
            </a:r>
            <a:r>
              <a:rPr lang="en-NZ" sz="2400" dirty="0">
                <a:latin typeface="Calibri" pitchFamily="34" charset="0"/>
              </a:rPr>
              <a:t>1] G. Van den </a:t>
            </a:r>
            <a:r>
              <a:rPr lang="en-NZ" sz="2400" dirty="0" err="1">
                <a:latin typeface="Calibri" pitchFamily="34" charset="0"/>
              </a:rPr>
              <a:t>Berghe</a:t>
            </a:r>
            <a:r>
              <a:rPr lang="en-NZ" sz="2400" dirty="0">
                <a:latin typeface="Calibri" pitchFamily="34" charset="0"/>
              </a:rPr>
              <a:t>, et al., "Intensive insulin therapy in the critically ill patients," N </a:t>
            </a:r>
            <a:r>
              <a:rPr lang="en-NZ" sz="2400" dirty="0" err="1">
                <a:latin typeface="Calibri" pitchFamily="34" charset="0"/>
              </a:rPr>
              <a:t>Engl</a:t>
            </a:r>
            <a:r>
              <a:rPr lang="en-NZ" sz="2400" dirty="0">
                <a:latin typeface="Calibri" pitchFamily="34" charset="0"/>
              </a:rPr>
              <a:t> J Med, vol. 345, pp. 1359-1367, Nov 8 2001.</a:t>
            </a:r>
          </a:p>
          <a:p>
            <a:pPr marL="336550" indent="-336550" defTabSz="2952750">
              <a:spcBef>
                <a:spcPct val="50000"/>
              </a:spcBef>
              <a:defRPr/>
            </a:pPr>
            <a:r>
              <a:rPr lang="en-NZ" sz="2400" dirty="0">
                <a:latin typeface="Calibri" pitchFamily="34" charset="0"/>
              </a:rPr>
              <a:t>[2] </a:t>
            </a:r>
            <a:r>
              <a:rPr lang="en-US" sz="2400" dirty="0">
                <a:latin typeface="Calibri" pitchFamily="34" charset="0"/>
              </a:rPr>
              <a:t>J. G. Chase, et al., "Model-based insulin and nutrition administration for tight </a:t>
            </a:r>
            <a:r>
              <a:rPr lang="en-US" sz="2400" dirty="0" err="1">
                <a:latin typeface="Calibri" pitchFamily="34" charset="0"/>
              </a:rPr>
              <a:t>glycaemic</a:t>
            </a:r>
            <a:r>
              <a:rPr lang="en-US" sz="2400" dirty="0">
                <a:latin typeface="Calibri" pitchFamily="34" charset="0"/>
              </a:rPr>
              <a:t> control in critical care," </a:t>
            </a:r>
            <a:r>
              <a:rPr lang="en-US" sz="2400" dirty="0" err="1">
                <a:latin typeface="Calibri" pitchFamily="34" charset="0"/>
              </a:rPr>
              <a:t>Curr</a:t>
            </a:r>
            <a:r>
              <a:rPr lang="en-US" sz="2400" dirty="0">
                <a:latin typeface="Calibri" pitchFamily="34" charset="0"/>
              </a:rPr>
              <a:t> Drug </a:t>
            </a:r>
            <a:r>
              <a:rPr lang="en-US" sz="2400" dirty="0" err="1">
                <a:latin typeface="Calibri" pitchFamily="34" charset="0"/>
              </a:rPr>
              <a:t>Deliv</a:t>
            </a:r>
            <a:r>
              <a:rPr lang="en-US" sz="2400" dirty="0">
                <a:latin typeface="Calibri" pitchFamily="34" charset="0"/>
              </a:rPr>
              <a:t>, vol. 4, pp. 283-96, Oct 2007.</a:t>
            </a:r>
          </a:p>
        </p:txBody>
      </p:sp>
    </p:spTree>
    <p:extLst>
      <p:ext uri="{BB962C8B-B14F-4D97-AF65-F5344CB8AC3E}">
        <p14:creationId xmlns:p14="http://schemas.microsoft.com/office/powerpoint/2010/main" val="33720526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865</Words>
  <Application>Microsoft Office PowerPoint</Application>
  <PresentationFormat>Personnalisé</PresentationFormat>
  <Paragraphs>130</Paragraphs>
  <Slides>1</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vt:i4>
      </vt:variant>
    </vt:vector>
  </HeadingPairs>
  <TitlesOfParts>
    <vt:vector size="3" baseType="lpstr">
      <vt:lpstr>Thème Office</vt:lpstr>
      <vt:lpstr>Equation</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Penning</dc:creator>
  <cp:lastModifiedBy>Sophie Penning</cp:lastModifiedBy>
  <cp:revision>11</cp:revision>
  <dcterms:created xsi:type="dcterms:W3CDTF">2011-03-16T09:17:53Z</dcterms:created>
  <dcterms:modified xsi:type="dcterms:W3CDTF">2011-03-16T10:54:20Z</dcterms:modified>
</cp:coreProperties>
</file>