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79975" cy="42808525"/>
  <p:notesSz cx="6858000" cy="9144000"/>
  <p:defaultTextStyle>
    <a:defPPr>
      <a:defRPr lang="fr-FR"/>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6" d="100"/>
          <a:sy n="16" d="100"/>
        </p:scale>
        <p:origin x="-2616" y="-210"/>
      </p:cViewPr>
      <p:guideLst>
        <p:guide orient="horz" pos="13483"/>
        <p:guide pos="95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270998" y="13298392"/>
            <a:ext cx="25737979" cy="9176087"/>
          </a:xfrm>
        </p:spPr>
        <p:txBody>
          <a:bodyPr/>
          <a:lstStyle/>
          <a:p>
            <a:r>
              <a:rPr lang="fr-FR" smtClean="0"/>
              <a:t>Modifiez le style du titre</a:t>
            </a:r>
            <a:endParaRPr lang="fr-BE"/>
          </a:p>
        </p:txBody>
      </p:sp>
      <p:sp>
        <p:nvSpPr>
          <p:cNvPr id="3" name="Sous-titre 2"/>
          <p:cNvSpPr>
            <a:spLocks noGrp="1"/>
          </p:cNvSpPr>
          <p:nvPr>
            <p:ph type="subTitle" idx="1"/>
          </p:nvPr>
        </p:nvSpPr>
        <p:spPr>
          <a:xfrm>
            <a:off x="4541996" y="24258164"/>
            <a:ext cx="21195983" cy="10939956"/>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fr-FR" smtClean="0"/>
              <a:t>Modifiez le style des sous-titres du masque</a:t>
            </a:r>
            <a:endParaRPr lang="fr-BE"/>
          </a:p>
        </p:txBody>
      </p:sp>
      <p:sp>
        <p:nvSpPr>
          <p:cNvPr id="4" name="Espace réservé de la date 3"/>
          <p:cNvSpPr>
            <a:spLocks noGrp="1"/>
          </p:cNvSpPr>
          <p:nvPr>
            <p:ph type="dt" sz="half" idx="10"/>
          </p:nvPr>
        </p:nvSpPr>
        <p:spPr/>
        <p:txBody>
          <a:bodyPr/>
          <a:lstStyle/>
          <a:p>
            <a:fld id="{623E495C-2C8C-40DF-B1D0-06A85834BAA3}" type="datetimeFigureOut">
              <a:rPr lang="fr-BE" smtClean="0"/>
              <a:t>16/03/2011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6E18DF3E-8B0C-4D74-BF47-19FB2B2D1206}" type="slidenum">
              <a:rPr lang="fr-BE" smtClean="0"/>
              <a:t>‹N°›</a:t>
            </a:fld>
            <a:endParaRPr lang="fr-BE"/>
          </a:p>
        </p:txBody>
      </p:sp>
    </p:spTree>
    <p:extLst>
      <p:ext uri="{BB962C8B-B14F-4D97-AF65-F5344CB8AC3E}">
        <p14:creationId xmlns:p14="http://schemas.microsoft.com/office/powerpoint/2010/main" val="3450816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623E495C-2C8C-40DF-B1D0-06A85834BAA3}" type="datetimeFigureOut">
              <a:rPr lang="fr-BE" smtClean="0"/>
              <a:t>16/03/2011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6E18DF3E-8B0C-4D74-BF47-19FB2B2D1206}" type="slidenum">
              <a:rPr lang="fr-BE" smtClean="0"/>
              <a:t>‹N°›</a:t>
            </a:fld>
            <a:endParaRPr lang="fr-BE"/>
          </a:p>
        </p:txBody>
      </p:sp>
    </p:spTree>
    <p:extLst>
      <p:ext uri="{BB962C8B-B14F-4D97-AF65-F5344CB8AC3E}">
        <p14:creationId xmlns:p14="http://schemas.microsoft.com/office/powerpoint/2010/main" val="3067873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2698227" y="10702131"/>
            <a:ext cx="22557528" cy="227995033"/>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5015123" y="10702131"/>
            <a:ext cx="67178439" cy="22799503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623E495C-2C8C-40DF-B1D0-06A85834BAA3}" type="datetimeFigureOut">
              <a:rPr lang="fr-BE" smtClean="0"/>
              <a:t>16/03/2011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6E18DF3E-8B0C-4D74-BF47-19FB2B2D1206}" type="slidenum">
              <a:rPr lang="fr-BE" smtClean="0"/>
              <a:t>‹N°›</a:t>
            </a:fld>
            <a:endParaRPr lang="fr-BE"/>
          </a:p>
        </p:txBody>
      </p:sp>
    </p:spTree>
    <p:extLst>
      <p:ext uri="{BB962C8B-B14F-4D97-AF65-F5344CB8AC3E}">
        <p14:creationId xmlns:p14="http://schemas.microsoft.com/office/powerpoint/2010/main" val="3927315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623E495C-2C8C-40DF-B1D0-06A85834BAA3}" type="datetimeFigureOut">
              <a:rPr lang="fr-BE" smtClean="0"/>
              <a:t>16/03/2011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6E18DF3E-8B0C-4D74-BF47-19FB2B2D1206}" type="slidenum">
              <a:rPr lang="fr-BE" smtClean="0"/>
              <a:t>‹N°›</a:t>
            </a:fld>
            <a:endParaRPr lang="fr-BE"/>
          </a:p>
        </p:txBody>
      </p:sp>
    </p:spTree>
    <p:extLst>
      <p:ext uri="{BB962C8B-B14F-4D97-AF65-F5344CB8AC3E}">
        <p14:creationId xmlns:p14="http://schemas.microsoft.com/office/powerpoint/2010/main" val="3821556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391909" y="27508444"/>
            <a:ext cx="25737979" cy="8502249"/>
          </a:xfrm>
        </p:spPr>
        <p:txBody>
          <a:bodyPr anchor="t"/>
          <a:lstStyle>
            <a:lvl1pPr algn="l">
              <a:defRPr sz="18300" b="1" cap="all"/>
            </a:lvl1pPr>
          </a:lstStyle>
          <a:p>
            <a:r>
              <a:rPr lang="fr-FR" smtClean="0"/>
              <a:t>Modifiez le style du titre</a:t>
            </a:r>
            <a:endParaRPr lang="fr-BE"/>
          </a:p>
        </p:txBody>
      </p:sp>
      <p:sp>
        <p:nvSpPr>
          <p:cNvPr id="3" name="Espace réservé du texte 2"/>
          <p:cNvSpPr>
            <a:spLocks noGrp="1"/>
          </p:cNvSpPr>
          <p:nvPr>
            <p:ph type="body" idx="1"/>
          </p:nvPr>
        </p:nvSpPr>
        <p:spPr>
          <a:xfrm>
            <a:off x="2391909" y="18144082"/>
            <a:ext cx="25737979" cy="9364362"/>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23E495C-2C8C-40DF-B1D0-06A85834BAA3}" type="datetimeFigureOut">
              <a:rPr lang="fr-BE" smtClean="0"/>
              <a:t>16/03/2011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6E18DF3E-8B0C-4D74-BF47-19FB2B2D1206}" type="slidenum">
              <a:rPr lang="fr-BE" smtClean="0"/>
              <a:t>‹N°›</a:t>
            </a:fld>
            <a:endParaRPr lang="fr-BE"/>
          </a:p>
        </p:txBody>
      </p:sp>
    </p:spTree>
    <p:extLst>
      <p:ext uri="{BB962C8B-B14F-4D97-AF65-F5344CB8AC3E}">
        <p14:creationId xmlns:p14="http://schemas.microsoft.com/office/powerpoint/2010/main" val="380555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5015123" y="62349824"/>
            <a:ext cx="44867985" cy="17634734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50387773" y="62349824"/>
            <a:ext cx="44867982" cy="17634734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623E495C-2C8C-40DF-B1D0-06A85834BAA3}" type="datetimeFigureOut">
              <a:rPr lang="fr-BE" smtClean="0"/>
              <a:t>16/03/2011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6E18DF3E-8B0C-4D74-BF47-19FB2B2D1206}" type="slidenum">
              <a:rPr lang="fr-BE" smtClean="0"/>
              <a:t>‹N°›</a:t>
            </a:fld>
            <a:endParaRPr lang="fr-BE"/>
          </a:p>
        </p:txBody>
      </p:sp>
    </p:spTree>
    <p:extLst>
      <p:ext uri="{BB962C8B-B14F-4D97-AF65-F5344CB8AC3E}">
        <p14:creationId xmlns:p14="http://schemas.microsoft.com/office/powerpoint/2010/main" val="2465746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513999" y="1714326"/>
            <a:ext cx="27251978" cy="7134754"/>
          </a:xfrm>
        </p:spPr>
        <p:txBody>
          <a:bodyPr/>
          <a:lstStyle>
            <a:lvl1pPr>
              <a:defRPr/>
            </a:lvl1pPr>
          </a:lstStyle>
          <a:p>
            <a:r>
              <a:rPr lang="fr-FR" smtClean="0"/>
              <a:t>Modifiez le style du titre</a:t>
            </a:r>
            <a:endParaRPr lang="fr-BE"/>
          </a:p>
        </p:txBody>
      </p:sp>
      <p:sp>
        <p:nvSpPr>
          <p:cNvPr id="3" name="Espace réservé du texte 2"/>
          <p:cNvSpPr>
            <a:spLocks noGrp="1"/>
          </p:cNvSpPr>
          <p:nvPr>
            <p:ph type="body" idx="1"/>
          </p:nvPr>
        </p:nvSpPr>
        <p:spPr>
          <a:xfrm>
            <a:off x="1513999" y="9582375"/>
            <a:ext cx="13378914"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fr-FR" smtClean="0"/>
              <a:t>Modifiez les styles du texte du masque</a:t>
            </a:r>
          </a:p>
        </p:txBody>
      </p:sp>
      <p:sp>
        <p:nvSpPr>
          <p:cNvPr id="4" name="Espace réservé du contenu 3"/>
          <p:cNvSpPr>
            <a:spLocks noGrp="1"/>
          </p:cNvSpPr>
          <p:nvPr>
            <p:ph sz="half" idx="2"/>
          </p:nvPr>
        </p:nvSpPr>
        <p:spPr>
          <a:xfrm>
            <a:off x="1513999" y="13575852"/>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15381808" y="9582375"/>
            <a:ext cx="13384170"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fr-FR" smtClean="0"/>
              <a:t>Modifiez les styles du texte du masque</a:t>
            </a:r>
          </a:p>
        </p:txBody>
      </p:sp>
      <p:sp>
        <p:nvSpPr>
          <p:cNvPr id="6" name="Espace réservé du contenu 5"/>
          <p:cNvSpPr>
            <a:spLocks noGrp="1"/>
          </p:cNvSpPr>
          <p:nvPr>
            <p:ph sz="quarter" idx="4"/>
          </p:nvPr>
        </p:nvSpPr>
        <p:spPr>
          <a:xfrm>
            <a:off x="15381808" y="13575852"/>
            <a:ext cx="13384170"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623E495C-2C8C-40DF-B1D0-06A85834BAA3}" type="datetimeFigureOut">
              <a:rPr lang="fr-BE" smtClean="0"/>
              <a:t>16/03/2011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6E18DF3E-8B0C-4D74-BF47-19FB2B2D1206}" type="slidenum">
              <a:rPr lang="fr-BE" smtClean="0"/>
              <a:t>‹N°›</a:t>
            </a:fld>
            <a:endParaRPr lang="fr-BE"/>
          </a:p>
        </p:txBody>
      </p:sp>
    </p:spTree>
    <p:extLst>
      <p:ext uri="{BB962C8B-B14F-4D97-AF65-F5344CB8AC3E}">
        <p14:creationId xmlns:p14="http://schemas.microsoft.com/office/powerpoint/2010/main" val="2258110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fld id="{623E495C-2C8C-40DF-B1D0-06A85834BAA3}" type="datetimeFigureOut">
              <a:rPr lang="fr-BE" smtClean="0"/>
              <a:t>16/03/2011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6E18DF3E-8B0C-4D74-BF47-19FB2B2D1206}" type="slidenum">
              <a:rPr lang="fr-BE" smtClean="0"/>
              <a:t>‹N°›</a:t>
            </a:fld>
            <a:endParaRPr lang="fr-BE"/>
          </a:p>
        </p:txBody>
      </p:sp>
    </p:spTree>
    <p:extLst>
      <p:ext uri="{BB962C8B-B14F-4D97-AF65-F5344CB8AC3E}">
        <p14:creationId xmlns:p14="http://schemas.microsoft.com/office/powerpoint/2010/main" val="1497960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23E495C-2C8C-40DF-B1D0-06A85834BAA3}" type="datetimeFigureOut">
              <a:rPr lang="fr-BE" smtClean="0"/>
              <a:t>16/03/2011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6E18DF3E-8B0C-4D74-BF47-19FB2B2D1206}" type="slidenum">
              <a:rPr lang="fr-BE" smtClean="0"/>
              <a:t>‹N°›</a:t>
            </a:fld>
            <a:endParaRPr lang="fr-BE"/>
          </a:p>
        </p:txBody>
      </p:sp>
    </p:spTree>
    <p:extLst>
      <p:ext uri="{BB962C8B-B14F-4D97-AF65-F5344CB8AC3E}">
        <p14:creationId xmlns:p14="http://schemas.microsoft.com/office/powerpoint/2010/main" val="372499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514000" y="1704413"/>
            <a:ext cx="9961903" cy="7253667"/>
          </a:xfrm>
        </p:spPr>
        <p:txBody>
          <a:bodyPr anchor="b"/>
          <a:lstStyle>
            <a:lvl1pPr algn="l">
              <a:defRPr sz="9100" b="1"/>
            </a:lvl1pPr>
          </a:lstStyle>
          <a:p>
            <a:r>
              <a:rPr lang="fr-FR" smtClean="0"/>
              <a:t>Modifiez le style du titre</a:t>
            </a:r>
            <a:endParaRPr lang="fr-BE"/>
          </a:p>
        </p:txBody>
      </p:sp>
      <p:sp>
        <p:nvSpPr>
          <p:cNvPr id="3" name="Espace réservé du contenu 2"/>
          <p:cNvSpPr>
            <a:spLocks noGrp="1"/>
          </p:cNvSpPr>
          <p:nvPr>
            <p:ph idx="1"/>
          </p:nvPr>
        </p:nvSpPr>
        <p:spPr>
          <a:xfrm>
            <a:off x="11838629" y="1704417"/>
            <a:ext cx="16927347" cy="3653589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1514000" y="8958084"/>
            <a:ext cx="9961903" cy="2928222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23E495C-2C8C-40DF-B1D0-06A85834BAA3}" type="datetimeFigureOut">
              <a:rPr lang="fr-BE" smtClean="0"/>
              <a:t>16/03/2011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6E18DF3E-8B0C-4D74-BF47-19FB2B2D1206}" type="slidenum">
              <a:rPr lang="fr-BE" smtClean="0"/>
              <a:t>‹N°›</a:t>
            </a:fld>
            <a:endParaRPr lang="fr-BE"/>
          </a:p>
        </p:txBody>
      </p:sp>
    </p:spTree>
    <p:extLst>
      <p:ext uri="{BB962C8B-B14F-4D97-AF65-F5344CB8AC3E}">
        <p14:creationId xmlns:p14="http://schemas.microsoft.com/office/powerpoint/2010/main" val="2779931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935087" y="29965968"/>
            <a:ext cx="18167985" cy="3537652"/>
          </a:xfrm>
        </p:spPr>
        <p:txBody>
          <a:bodyPr anchor="b"/>
          <a:lstStyle>
            <a:lvl1pPr algn="l">
              <a:defRPr sz="9100" b="1"/>
            </a:lvl1pPr>
          </a:lstStyle>
          <a:p>
            <a:r>
              <a:rPr lang="fr-FR" smtClean="0"/>
              <a:t>Modifiez le style du titre</a:t>
            </a:r>
            <a:endParaRPr lang="fr-BE"/>
          </a:p>
        </p:txBody>
      </p:sp>
      <p:sp>
        <p:nvSpPr>
          <p:cNvPr id="3" name="Espace réservé pour une image  2"/>
          <p:cNvSpPr>
            <a:spLocks noGrp="1"/>
          </p:cNvSpPr>
          <p:nvPr>
            <p:ph type="pic" idx="1"/>
          </p:nvPr>
        </p:nvSpPr>
        <p:spPr>
          <a:xfrm>
            <a:off x="5935087" y="3825021"/>
            <a:ext cx="18167985" cy="25685115"/>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lang="fr-BE"/>
          </a:p>
        </p:txBody>
      </p:sp>
      <p:sp>
        <p:nvSpPr>
          <p:cNvPr id="4" name="Espace réservé du texte 3"/>
          <p:cNvSpPr>
            <a:spLocks noGrp="1"/>
          </p:cNvSpPr>
          <p:nvPr>
            <p:ph type="body" sz="half" idx="2"/>
          </p:nvPr>
        </p:nvSpPr>
        <p:spPr>
          <a:xfrm>
            <a:off x="5935087" y="33503620"/>
            <a:ext cx="18167985" cy="502405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23E495C-2C8C-40DF-B1D0-06A85834BAA3}" type="datetimeFigureOut">
              <a:rPr lang="fr-BE" smtClean="0"/>
              <a:t>16/03/2011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6E18DF3E-8B0C-4D74-BF47-19FB2B2D1206}" type="slidenum">
              <a:rPr lang="fr-BE" smtClean="0"/>
              <a:t>‹N°›</a:t>
            </a:fld>
            <a:endParaRPr lang="fr-BE"/>
          </a:p>
        </p:txBody>
      </p:sp>
    </p:spTree>
    <p:extLst>
      <p:ext uri="{BB962C8B-B14F-4D97-AF65-F5344CB8AC3E}">
        <p14:creationId xmlns:p14="http://schemas.microsoft.com/office/powerpoint/2010/main" val="57350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513999" y="1714326"/>
            <a:ext cx="27251978" cy="7134754"/>
          </a:xfrm>
          <a:prstGeom prst="rect">
            <a:avLst/>
          </a:prstGeom>
        </p:spPr>
        <p:txBody>
          <a:bodyPr vert="horz" lIns="417643" tIns="208822" rIns="417643" bIns="208822" rtlCol="0" anchor="ctr">
            <a:normAutofit/>
          </a:bodyPr>
          <a:lstStyle/>
          <a:p>
            <a:r>
              <a:rPr lang="fr-FR" smtClean="0"/>
              <a:t>Modifiez le style du titre</a:t>
            </a:r>
            <a:endParaRPr lang="fr-BE"/>
          </a:p>
        </p:txBody>
      </p:sp>
      <p:sp>
        <p:nvSpPr>
          <p:cNvPr id="3" name="Espace réservé du texte 2"/>
          <p:cNvSpPr>
            <a:spLocks noGrp="1"/>
          </p:cNvSpPr>
          <p:nvPr>
            <p:ph type="body" idx="1"/>
          </p:nvPr>
        </p:nvSpPr>
        <p:spPr>
          <a:xfrm>
            <a:off x="1513999" y="9988659"/>
            <a:ext cx="27251978" cy="28251648"/>
          </a:xfrm>
          <a:prstGeom prst="rect">
            <a:avLst/>
          </a:prstGeom>
        </p:spPr>
        <p:txBody>
          <a:bodyPr vert="horz" lIns="417643" tIns="208822" rIns="417643" bIns="208822"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1513999" y="39677164"/>
            <a:ext cx="7065328" cy="2279158"/>
          </a:xfrm>
          <a:prstGeom prst="rect">
            <a:avLst/>
          </a:prstGeom>
        </p:spPr>
        <p:txBody>
          <a:bodyPr vert="horz" lIns="417643" tIns="208822" rIns="417643" bIns="208822" rtlCol="0" anchor="ctr"/>
          <a:lstStyle>
            <a:lvl1pPr algn="l">
              <a:defRPr sz="5500">
                <a:solidFill>
                  <a:schemeClr val="tx1">
                    <a:tint val="75000"/>
                  </a:schemeClr>
                </a:solidFill>
              </a:defRPr>
            </a:lvl1pPr>
          </a:lstStyle>
          <a:p>
            <a:fld id="{623E495C-2C8C-40DF-B1D0-06A85834BAA3}" type="datetimeFigureOut">
              <a:rPr lang="fr-BE" smtClean="0"/>
              <a:t>16/03/2011</a:t>
            </a:fld>
            <a:endParaRPr lang="fr-BE"/>
          </a:p>
        </p:txBody>
      </p:sp>
      <p:sp>
        <p:nvSpPr>
          <p:cNvPr id="5" name="Espace réservé du pied de page 4"/>
          <p:cNvSpPr>
            <a:spLocks noGrp="1"/>
          </p:cNvSpPr>
          <p:nvPr>
            <p:ph type="ftr" sz="quarter" idx="3"/>
          </p:nvPr>
        </p:nvSpPr>
        <p:spPr>
          <a:xfrm>
            <a:off x="10345658" y="39677164"/>
            <a:ext cx="9588659" cy="2279158"/>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21700649" y="39677164"/>
            <a:ext cx="7065328" cy="2279158"/>
          </a:xfrm>
          <a:prstGeom prst="rect">
            <a:avLst/>
          </a:prstGeom>
        </p:spPr>
        <p:txBody>
          <a:bodyPr vert="horz" lIns="417643" tIns="208822" rIns="417643" bIns="208822" rtlCol="0" anchor="ctr"/>
          <a:lstStyle>
            <a:lvl1pPr algn="r">
              <a:defRPr sz="5500">
                <a:solidFill>
                  <a:schemeClr val="tx1">
                    <a:tint val="75000"/>
                  </a:schemeClr>
                </a:solidFill>
              </a:defRPr>
            </a:lvl1pPr>
          </a:lstStyle>
          <a:p>
            <a:fld id="{6E18DF3E-8B0C-4D74-BF47-19FB2B2D1206}" type="slidenum">
              <a:rPr lang="fr-BE" smtClean="0"/>
              <a:t>‹N°›</a:t>
            </a:fld>
            <a:endParaRPr lang="fr-BE"/>
          </a:p>
        </p:txBody>
      </p:sp>
    </p:spTree>
    <p:extLst>
      <p:ext uri="{BB962C8B-B14F-4D97-AF65-F5344CB8AC3E}">
        <p14:creationId xmlns:p14="http://schemas.microsoft.com/office/powerpoint/2010/main" val="858665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431" rtl="0" eaLnBrk="1" latinLnBrk="0" hangingPunct="1">
        <a:spcBef>
          <a:spcPct val="0"/>
        </a:spcBef>
        <a:buNone/>
        <a:defRPr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fr-FR"/>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9.jpeg"/><Relationship Id="rId18" Type="http://schemas.openxmlformats.org/officeDocument/2006/relationships/image" Target="../media/image11.png"/><Relationship Id="rId3" Type="http://schemas.openxmlformats.org/officeDocument/2006/relationships/image" Target="../media/image5.png"/><Relationship Id="rId7" Type="http://schemas.openxmlformats.org/officeDocument/2006/relationships/image" Target="../media/image2.wmf"/><Relationship Id="rId12" Type="http://schemas.openxmlformats.org/officeDocument/2006/relationships/image" Target="../media/image8.jpeg"/><Relationship Id="rId17" Type="http://schemas.openxmlformats.org/officeDocument/2006/relationships/image" Target="../media/image4.emf"/><Relationship Id="rId2" Type="http://schemas.openxmlformats.org/officeDocument/2006/relationships/slideLayout" Target="../slideLayouts/slideLayout1.xml"/><Relationship Id="rId16" Type="http://schemas.openxmlformats.org/officeDocument/2006/relationships/package" Target="../embeddings/Document_Microsoft_Word1.docx"/><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7.png"/><Relationship Id="rId5" Type="http://schemas.openxmlformats.org/officeDocument/2006/relationships/image" Target="../media/image1.wmf"/><Relationship Id="rId15" Type="http://schemas.openxmlformats.org/officeDocument/2006/relationships/oleObject" Target="../embeddings/oleObject4.bin"/><Relationship Id="rId10" Type="http://schemas.openxmlformats.org/officeDocument/2006/relationships/image" Target="../media/image6.png"/><Relationship Id="rId19" Type="http://schemas.openxmlformats.org/officeDocument/2006/relationships/image" Target="../media/image12.png"/><Relationship Id="rId4" Type="http://schemas.openxmlformats.org/officeDocument/2006/relationships/oleObject" Target="../embeddings/oleObject1.bin"/><Relationship Id="rId9" Type="http://schemas.openxmlformats.org/officeDocument/2006/relationships/image" Target="../media/image3.wmf"/><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6"/>
            </a:gs>
            <a:gs pos="100000">
              <a:srgbClr val="FFCC00"/>
            </a:gs>
          </a:gsLst>
          <a:path path="rect">
            <a:fillToRect r="100000" b="100000"/>
          </a:path>
        </a:gradFill>
        <a:effectLst/>
      </p:bgPr>
    </p:bg>
    <p:spTree>
      <p:nvGrpSpPr>
        <p:cNvPr id="1" name=""/>
        <p:cNvGrpSpPr/>
        <p:nvPr/>
      </p:nvGrpSpPr>
      <p:grpSpPr>
        <a:xfrm>
          <a:off x="0" y="0"/>
          <a:ext cx="0" cy="0"/>
          <a:chOff x="0" y="0"/>
          <a:chExt cx="0" cy="0"/>
        </a:xfrm>
      </p:grpSpPr>
      <p:sp>
        <p:nvSpPr>
          <p:cNvPr id="4" name="Rectangle 252"/>
          <p:cNvSpPr>
            <a:spLocks noChangeAspect="1" noChangeArrowheads="1"/>
          </p:cNvSpPr>
          <p:nvPr/>
        </p:nvSpPr>
        <p:spPr bwMode="black">
          <a:xfrm>
            <a:off x="0" y="0"/>
            <a:ext cx="30279975" cy="3654425"/>
          </a:xfrm>
          <a:prstGeom prst="rect">
            <a:avLst/>
          </a:prstGeom>
          <a:solidFill>
            <a:schemeClr val="tx1"/>
          </a:solidFill>
          <a:ln w="9525">
            <a:solidFill>
              <a:schemeClr val="tx1"/>
            </a:solidFill>
            <a:miter lim="800000"/>
            <a:headEnd/>
            <a:tailEnd/>
          </a:ln>
        </p:spPr>
        <p:txBody>
          <a:bodyPr wrap="none" lIns="182877" tIns="91438" rIns="182877" bIns="91438" anchor="ctr"/>
          <a:lstStyle/>
          <a:p>
            <a:pPr algn="ctr" defTabSz="1828800" eaLnBrk="0" hangingPunct="0"/>
            <a:endParaRPr lang="en-US" sz="4800">
              <a:latin typeface="Times"/>
            </a:endParaRPr>
          </a:p>
        </p:txBody>
      </p:sp>
      <p:sp>
        <p:nvSpPr>
          <p:cNvPr id="20" name="Text Box 7"/>
          <p:cNvSpPr txBox="1">
            <a:spLocks noChangeArrowheads="1"/>
          </p:cNvSpPr>
          <p:nvPr/>
        </p:nvSpPr>
        <p:spPr bwMode="auto">
          <a:xfrm>
            <a:off x="349288" y="11683183"/>
            <a:ext cx="12774475" cy="11418510"/>
          </a:xfrm>
          <a:prstGeom prst="rect">
            <a:avLst/>
          </a:prstGeom>
          <a:noFill/>
          <a:ln w="9525">
            <a:solidFill>
              <a:srgbClr val="003366"/>
            </a:solidFill>
            <a:miter lim="800000"/>
            <a:headEnd/>
            <a:tailEnd/>
          </a:ln>
        </p:spPr>
        <p:txBody>
          <a:bodyPr wrap="square">
            <a:spAutoFit/>
          </a:bodyPr>
          <a:lstStyle/>
          <a:p>
            <a:pPr defTabSz="2952750">
              <a:spcBef>
                <a:spcPct val="50000"/>
              </a:spcBef>
            </a:pPr>
            <a:r>
              <a:rPr lang="en-NZ" sz="3200" b="1" u="sng" dirty="0" smtClean="0">
                <a:latin typeface="Calibri" pitchFamily="34" charset="0"/>
                <a:cs typeface="Arial" pitchFamily="34" charset="0"/>
              </a:rPr>
              <a:t>MODELING METHOD</a:t>
            </a:r>
          </a:p>
          <a:p>
            <a:pPr algn="just" defTabSz="2952750"/>
            <a:endParaRPr lang="en-NZ" sz="3200" dirty="0" smtClean="0">
              <a:latin typeface="Calibri" pitchFamily="34" charset="0"/>
              <a:cs typeface="Arial" pitchFamily="34" charset="0"/>
            </a:endParaRPr>
          </a:p>
          <a:p>
            <a:pPr algn="just" defTabSz="2952750"/>
            <a:endParaRPr lang="en-NZ" sz="3200" dirty="0">
              <a:latin typeface="Calibri" pitchFamily="34" charset="0"/>
              <a:cs typeface="Arial" pitchFamily="34" charset="0"/>
            </a:endParaRPr>
          </a:p>
          <a:p>
            <a:pPr algn="just" defTabSz="2952750"/>
            <a:endParaRPr lang="en-NZ" sz="3200" dirty="0" smtClean="0">
              <a:latin typeface="Calibri" pitchFamily="34" charset="0"/>
              <a:cs typeface="Arial" pitchFamily="34" charset="0"/>
            </a:endParaRPr>
          </a:p>
          <a:p>
            <a:pPr algn="just" defTabSz="2952750"/>
            <a:endParaRPr lang="en-NZ" sz="3200" dirty="0">
              <a:latin typeface="Calibri" pitchFamily="34" charset="0"/>
              <a:cs typeface="Arial" pitchFamily="34" charset="0"/>
            </a:endParaRPr>
          </a:p>
          <a:p>
            <a:pPr algn="just" defTabSz="2952750"/>
            <a:endParaRPr lang="en-NZ" sz="3200" dirty="0" smtClean="0">
              <a:latin typeface="Calibri" pitchFamily="34" charset="0"/>
              <a:cs typeface="Arial" pitchFamily="34" charset="0"/>
            </a:endParaRPr>
          </a:p>
          <a:p>
            <a:pPr algn="just" defTabSz="2952750"/>
            <a:endParaRPr lang="en-NZ" sz="3200" dirty="0">
              <a:latin typeface="Calibri" pitchFamily="34" charset="0"/>
              <a:cs typeface="Arial" pitchFamily="34" charset="0"/>
            </a:endParaRPr>
          </a:p>
          <a:p>
            <a:pPr algn="just" defTabSz="2952750"/>
            <a:endParaRPr lang="en-NZ" sz="3200" dirty="0" smtClean="0">
              <a:latin typeface="Calibri" pitchFamily="34" charset="0"/>
              <a:cs typeface="Arial" pitchFamily="34" charset="0"/>
            </a:endParaRPr>
          </a:p>
          <a:p>
            <a:pPr algn="just" defTabSz="2952750"/>
            <a:endParaRPr lang="en-NZ" sz="3200" dirty="0">
              <a:latin typeface="Calibri" pitchFamily="34" charset="0"/>
              <a:cs typeface="Arial" pitchFamily="34" charset="0"/>
            </a:endParaRPr>
          </a:p>
          <a:p>
            <a:pPr algn="just" defTabSz="2952750"/>
            <a:endParaRPr lang="en-NZ" sz="3200" dirty="0" smtClean="0">
              <a:latin typeface="Calibri" pitchFamily="34" charset="0"/>
              <a:cs typeface="Arial" pitchFamily="34" charset="0"/>
            </a:endParaRPr>
          </a:p>
          <a:p>
            <a:pPr algn="just" defTabSz="2952750"/>
            <a:endParaRPr lang="en-NZ" sz="3200" dirty="0">
              <a:latin typeface="Calibri" pitchFamily="34" charset="0"/>
              <a:cs typeface="Arial" pitchFamily="34" charset="0"/>
            </a:endParaRPr>
          </a:p>
          <a:p>
            <a:pPr algn="just" defTabSz="2952750"/>
            <a:endParaRPr lang="en-NZ" sz="3200" dirty="0" smtClean="0">
              <a:latin typeface="Calibri" pitchFamily="34" charset="0"/>
              <a:cs typeface="Arial" pitchFamily="34" charset="0"/>
            </a:endParaRPr>
          </a:p>
          <a:p>
            <a:pPr algn="just" defTabSz="2952750"/>
            <a:endParaRPr lang="en-NZ" sz="3200" dirty="0">
              <a:latin typeface="Calibri" pitchFamily="34" charset="0"/>
              <a:cs typeface="Arial" pitchFamily="34" charset="0"/>
            </a:endParaRPr>
          </a:p>
          <a:p>
            <a:pPr algn="just" defTabSz="2952750"/>
            <a:endParaRPr lang="en-NZ" sz="3200" dirty="0" smtClean="0">
              <a:latin typeface="Calibri" pitchFamily="34" charset="0"/>
              <a:cs typeface="Arial" pitchFamily="34" charset="0"/>
            </a:endParaRPr>
          </a:p>
          <a:p>
            <a:pPr algn="just" defTabSz="2952750"/>
            <a:endParaRPr lang="en-NZ" sz="3200" dirty="0">
              <a:latin typeface="Calibri" pitchFamily="34" charset="0"/>
              <a:cs typeface="Arial" pitchFamily="34" charset="0"/>
            </a:endParaRPr>
          </a:p>
          <a:p>
            <a:pPr algn="just" defTabSz="2952750"/>
            <a:endParaRPr lang="en-NZ" sz="3200" dirty="0" smtClean="0">
              <a:latin typeface="Calibri" pitchFamily="34" charset="0"/>
              <a:cs typeface="Arial" pitchFamily="34" charset="0"/>
            </a:endParaRPr>
          </a:p>
          <a:p>
            <a:pPr algn="just" defTabSz="2952750"/>
            <a:endParaRPr lang="en-NZ" sz="3200" dirty="0" smtClean="0">
              <a:latin typeface="Calibri" pitchFamily="34" charset="0"/>
              <a:cs typeface="Arial" pitchFamily="34" charset="0"/>
            </a:endParaRPr>
          </a:p>
          <a:p>
            <a:pPr algn="just" defTabSz="2952750"/>
            <a:endParaRPr lang="en-NZ" sz="3200" dirty="0">
              <a:latin typeface="Calibri" pitchFamily="34" charset="0"/>
              <a:cs typeface="Arial" pitchFamily="34" charset="0"/>
            </a:endParaRPr>
          </a:p>
          <a:p>
            <a:pPr algn="just" defTabSz="2952750"/>
            <a:endParaRPr lang="en-NZ" sz="3200" dirty="0" smtClean="0">
              <a:latin typeface="Calibri" pitchFamily="34" charset="0"/>
              <a:cs typeface="Arial" pitchFamily="34" charset="0"/>
            </a:endParaRPr>
          </a:p>
          <a:p>
            <a:pPr algn="just" defTabSz="2952750"/>
            <a:endParaRPr lang="en-NZ" sz="3200" dirty="0">
              <a:latin typeface="Calibri" pitchFamily="34" charset="0"/>
              <a:cs typeface="Arial" pitchFamily="34" charset="0"/>
            </a:endParaRPr>
          </a:p>
          <a:p>
            <a:pPr algn="just" defTabSz="2952750"/>
            <a:endParaRPr lang="en-NZ" sz="3200" dirty="0" smtClean="0">
              <a:latin typeface="Calibri" pitchFamily="34" charset="0"/>
              <a:cs typeface="Arial" pitchFamily="34" charset="0"/>
            </a:endParaRPr>
          </a:p>
          <a:p>
            <a:pPr algn="just" defTabSz="2952750"/>
            <a:endParaRPr lang="en-NZ" sz="3200" dirty="0">
              <a:latin typeface="Calibri" pitchFamily="34" charset="0"/>
              <a:cs typeface="Arial" pitchFamily="34" charset="0"/>
            </a:endParaRPr>
          </a:p>
          <a:p>
            <a:pPr algn="just" defTabSz="2952750"/>
            <a:endParaRPr lang="en-NZ" sz="3200" dirty="0">
              <a:latin typeface="Calibri" pitchFamily="34" charset="0"/>
              <a:cs typeface="Arial" pitchFamily="34" charset="0"/>
            </a:endParaRPr>
          </a:p>
        </p:txBody>
      </p:sp>
      <p:grpSp>
        <p:nvGrpSpPr>
          <p:cNvPr id="11" name="Groupe 10"/>
          <p:cNvGrpSpPr/>
          <p:nvPr/>
        </p:nvGrpSpPr>
        <p:grpSpPr>
          <a:xfrm>
            <a:off x="542840" y="12673168"/>
            <a:ext cx="12292891" cy="10266427"/>
            <a:chOff x="1466837" y="12745175"/>
            <a:chExt cx="12292891" cy="10266427"/>
          </a:xfrm>
        </p:grpSpPr>
        <p:pic>
          <p:nvPicPr>
            <p:cNvPr id="12" name="Picture 60"/>
            <p:cNvPicPr>
              <a:picLocks noChangeAspect="1" noChangeArrowheads="1"/>
            </p:cNvPicPr>
            <p:nvPr/>
          </p:nvPicPr>
          <p:blipFill>
            <a:blip r:embed="rId3">
              <a:clrChange>
                <a:clrFrom>
                  <a:srgbClr val="FFFFFF"/>
                </a:clrFrom>
                <a:clrTo>
                  <a:srgbClr val="FFFFFF">
                    <a:alpha val="0"/>
                  </a:srgbClr>
                </a:clrTo>
              </a:clrChange>
            </a:blip>
            <a:srcRect l="32857" t="20287" r="9821" b="12000"/>
            <a:stretch>
              <a:fillRect/>
            </a:stretch>
          </p:blipFill>
          <p:spPr bwMode="auto">
            <a:xfrm>
              <a:off x="2095794" y="16489591"/>
              <a:ext cx="10951248" cy="6522011"/>
            </a:xfrm>
            <a:prstGeom prst="rect">
              <a:avLst/>
            </a:prstGeom>
            <a:solidFill>
              <a:schemeClr val="bg1"/>
            </a:solidFill>
            <a:ln w="38100" cap="sq">
              <a:solidFill>
                <a:srgbClr val="000000"/>
              </a:solidFill>
              <a:prstDash val="solid"/>
              <a:miter lim="800000"/>
            </a:ln>
            <a:effectLst>
              <a:outerShdw blurRad="50800" dist="38100" dir="2700000" algn="tl" rotWithShape="0">
                <a:srgbClr val="000000">
                  <a:alpha val="43000"/>
                </a:srgbClr>
              </a:outerShdw>
            </a:effectLst>
          </p:spPr>
        </p:pic>
        <p:grpSp>
          <p:nvGrpSpPr>
            <p:cNvPr id="24" name="Groupe 23"/>
            <p:cNvGrpSpPr/>
            <p:nvPr/>
          </p:nvGrpSpPr>
          <p:grpSpPr>
            <a:xfrm>
              <a:off x="1466837" y="12745175"/>
              <a:ext cx="12292891" cy="3486411"/>
              <a:chOff x="16724163" y="4194350"/>
              <a:chExt cx="12292891" cy="3486411"/>
            </a:xfrm>
          </p:grpSpPr>
          <p:grpSp>
            <p:nvGrpSpPr>
              <p:cNvPr id="13" name="Group 58"/>
              <p:cNvGrpSpPr>
                <a:grpSpLocks/>
              </p:cNvGrpSpPr>
              <p:nvPr/>
            </p:nvGrpSpPr>
            <p:grpSpPr bwMode="auto">
              <a:xfrm>
                <a:off x="21188659" y="4194350"/>
                <a:ext cx="7828395" cy="3486411"/>
                <a:chOff x="3960431" y="235999"/>
                <a:chExt cx="5470277" cy="3034579"/>
              </a:xfrm>
            </p:grpSpPr>
            <p:sp>
              <p:nvSpPr>
                <p:cNvPr id="14" name="Rounded Rectangle 36"/>
                <p:cNvSpPr/>
                <p:nvPr/>
              </p:nvSpPr>
              <p:spPr>
                <a:xfrm>
                  <a:off x="3960431" y="235999"/>
                  <a:ext cx="5470277" cy="3034579"/>
                </a:xfrm>
                <a:prstGeom prst="roundRect">
                  <a:avLst>
                    <a:gd name="adj" fmla="val 14103"/>
                  </a:avLst>
                </a:prstGeom>
              </p:spPr>
              <p:style>
                <a:lnRef idx="3">
                  <a:schemeClr val="lt1"/>
                </a:lnRef>
                <a:fillRef idx="1">
                  <a:schemeClr val="accent2"/>
                </a:fillRef>
                <a:effectRef idx="1">
                  <a:schemeClr val="accent2"/>
                </a:effectRef>
                <a:fontRef idx="minor">
                  <a:schemeClr val="lt1"/>
                </a:fontRef>
              </p:style>
              <p:txBody>
                <a:bodyPr anchor="ctr"/>
                <a:lstStyle/>
                <a:p>
                  <a:pPr algn="ctr"/>
                  <a:endParaRPr lang="en-NZ">
                    <a:solidFill>
                      <a:srgbClr val="FFFFFF"/>
                    </a:solidFill>
                  </a:endParaRPr>
                </a:p>
              </p:txBody>
            </p:sp>
            <p:graphicFrame>
              <p:nvGraphicFramePr>
                <p:cNvPr id="15" name="Object 54"/>
                <p:cNvGraphicFramePr>
                  <a:graphicFrameLocks noChangeAspect="1"/>
                </p:cNvGraphicFramePr>
                <p:nvPr>
                  <p:extLst>
                    <p:ext uri="{D42A27DB-BD31-4B8C-83A1-F6EECF244321}">
                      <p14:modId xmlns:p14="http://schemas.microsoft.com/office/powerpoint/2010/main" val="1799583176"/>
                    </p:ext>
                  </p:extLst>
                </p:nvPr>
              </p:nvGraphicFramePr>
              <p:xfrm>
                <a:off x="4069332" y="494235"/>
                <a:ext cx="5103969" cy="806896"/>
              </p:xfrm>
              <a:graphic>
                <a:graphicData uri="http://schemas.openxmlformats.org/presentationml/2006/ole">
                  <mc:AlternateContent xmlns:mc="http://schemas.openxmlformats.org/markup-compatibility/2006">
                    <mc:Choice xmlns:v="urn:schemas-microsoft-com:vml" Requires="v">
                      <p:oleObj spid="_x0000_s1084" name="Equation" r:id="rId4" imgW="2768400" imgH="431640" progId="Equation.3">
                        <p:embed/>
                      </p:oleObj>
                    </mc:Choice>
                    <mc:Fallback>
                      <p:oleObj name="Equation" r:id="rId4" imgW="2768400" imgH="431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9332" y="494235"/>
                              <a:ext cx="5103969" cy="806896"/>
                            </a:xfrm>
                            <a:prstGeom prst="rect">
                              <a:avLst/>
                            </a:prstGeom>
                            <a:noFill/>
                          </p:spPr>
                        </p:pic>
                      </p:oleObj>
                    </mc:Fallback>
                  </mc:AlternateContent>
                </a:graphicData>
              </a:graphic>
            </p:graphicFrame>
            <p:graphicFrame>
              <p:nvGraphicFramePr>
                <p:cNvPr id="16" name="Object 55"/>
                <p:cNvGraphicFramePr>
                  <a:graphicFrameLocks noChangeAspect="1"/>
                </p:cNvGraphicFramePr>
                <p:nvPr>
                  <p:extLst>
                    <p:ext uri="{D42A27DB-BD31-4B8C-83A1-F6EECF244321}">
                      <p14:modId xmlns:p14="http://schemas.microsoft.com/office/powerpoint/2010/main" val="3262813010"/>
                    </p:ext>
                  </p:extLst>
                </p:nvPr>
              </p:nvGraphicFramePr>
              <p:xfrm>
                <a:off x="5712974" y="1555097"/>
                <a:ext cx="1410958" cy="376014"/>
              </p:xfrm>
              <a:graphic>
                <a:graphicData uri="http://schemas.openxmlformats.org/presentationml/2006/ole">
                  <mc:AlternateContent xmlns:mc="http://schemas.openxmlformats.org/markup-compatibility/2006">
                    <mc:Choice xmlns:v="urn:schemas-microsoft-com:vml" Requires="v">
                      <p:oleObj spid="_x0000_s1085" name="Equation" r:id="rId6" imgW="850900" imgH="228600" progId="Equation.3">
                        <p:embed/>
                      </p:oleObj>
                    </mc:Choice>
                    <mc:Fallback>
                      <p:oleObj name="Equation" r:id="rId6" imgW="850900" imgH="2286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12974" y="1555097"/>
                              <a:ext cx="1410958" cy="3760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56"/>
                <p:cNvGraphicFramePr>
                  <a:graphicFrameLocks noChangeAspect="1"/>
                </p:cNvGraphicFramePr>
                <p:nvPr>
                  <p:extLst>
                    <p:ext uri="{D42A27DB-BD31-4B8C-83A1-F6EECF244321}">
                      <p14:modId xmlns:p14="http://schemas.microsoft.com/office/powerpoint/2010/main" val="127946345"/>
                    </p:ext>
                  </p:extLst>
                </p:nvPr>
              </p:nvGraphicFramePr>
              <p:xfrm>
                <a:off x="4906979" y="2172765"/>
                <a:ext cx="3577181" cy="806896"/>
              </p:xfrm>
              <a:graphic>
                <a:graphicData uri="http://schemas.openxmlformats.org/presentationml/2006/ole">
                  <mc:AlternateContent xmlns:mc="http://schemas.openxmlformats.org/markup-compatibility/2006">
                    <mc:Choice xmlns:v="urn:schemas-microsoft-com:vml" Requires="v">
                      <p:oleObj spid="_x0000_s1086" name="Equation" r:id="rId8" imgW="2005729" imgH="444307" progId="Equation.3">
                        <p:embed/>
                      </p:oleObj>
                    </mc:Choice>
                    <mc:Fallback>
                      <p:oleObj name="Equation" r:id="rId8" imgW="2005729" imgH="444307"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06979" y="2172765"/>
                              <a:ext cx="3577181" cy="806896"/>
                            </a:xfrm>
                            <a:prstGeom prst="rect">
                              <a:avLst/>
                            </a:prstGeom>
                            <a:noFill/>
                          </p:spPr>
                        </p:pic>
                      </p:oleObj>
                    </mc:Fallback>
                  </mc:AlternateContent>
                </a:graphicData>
              </a:graphic>
            </p:graphicFrame>
          </p:grpSp>
          <p:sp>
            <p:nvSpPr>
              <p:cNvPr id="18" name="Rectangle 17"/>
              <p:cNvSpPr/>
              <p:nvPr/>
            </p:nvSpPr>
            <p:spPr>
              <a:xfrm>
                <a:off x="16724163" y="5645167"/>
                <a:ext cx="5472608" cy="584775"/>
              </a:xfrm>
              <a:prstGeom prst="rect">
                <a:avLst/>
              </a:prstGeom>
              <a:ln>
                <a:solidFill>
                  <a:schemeClr val="tx1"/>
                </a:solidFill>
              </a:ln>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wrap="square">
                <a:spAutoFit/>
              </a:bodyPr>
              <a:lstStyle/>
              <a:p>
                <a:pPr marL="6350" lvl="1" algn="ctr">
                  <a:defRPr/>
                </a:pPr>
                <a:r>
                  <a:rPr lang="en-GB" sz="3200" dirty="0"/>
                  <a:t>Glucose-Insulin System Model</a:t>
                </a:r>
              </a:p>
            </p:txBody>
          </p:sp>
        </p:grpSp>
      </p:grpSp>
      <p:sp>
        <p:nvSpPr>
          <p:cNvPr id="26" name="Text Box 18"/>
          <p:cNvSpPr txBox="1">
            <a:spLocks noChangeArrowheads="1"/>
          </p:cNvSpPr>
          <p:nvPr/>
        </p:nvSpPr>
        <p:spPr bwMode="auto">
          <a:xfrm>
            <a:off x="13483802" y="11683182"/>
            <a:ext cx="16418347" cy="11418510"/>
          </a:xfrm>
          <a:prstGeom prst="rect">
            <a:avLst/>
          </a:prstGeom>
          <a:noFill/>
          <a:ln w="9525">
            <a:solidFill>
              <a:srgbClr val="003366"/>
            </a:solidFill>
            <a:miter lim="800000"/>
            <a:headEnd/>
            <a:tailEnd/>
          </a:ln>
        </p:spPr>
        <p:txBody>
          <a:bodyPr wrap="square">
            <a:spAutoFit/>
          </a:bodyPr>
          <a:lstStyle/>
          <a:p>
            <a:pPr defTabSz="2952750">
              <a:spcBef>
                <a:spcPct val="50000"/>
              </a:spcBef>
            </a:pPr>
            <a:r>
              <a:rPr lang="en-NZ" sz="3200" b="1" u="sng" dirty="0">
                <a:latin typeface="Calibri" pitchFamily="34" charset="0"/>
                <a:cs typeface="Arial" pitchFamily="34" charset="0"/>
              </a:rPr>
              <a:t>CLINICAL </a:t>
            </a:r>
            <a:r>
              <a:rPr lang="en-NZ" sz="3200" b="1" u="sng" dirty="0" smtClean="0">
                <a:latin typeface="Calibri" pitchFamily="34" charset="0"/>
                <a:cs typeface="Arial" pitchFamily="34" charset="0"/>
              </a:rPr>
              <a:t>DATA</a:t>
            </a:r>
          </a:p>
          <a:p>
            <a:pPr defTabSz="2952750">
              <a:spcBef>
                <a:spcPct val="50000"/>
              </a:spcBef>
            </a:pPr>
            <a:endParaRPr lang="en-NZ" sz="3200" b="1" u="sng" dirty="0" smtClean="0">
              <a:latin typeface="Calibri" pitchFamily="34" charset="0"/>
              <a:cs typeface="Arial" pitchFamily="34" charset="0"/>
            </a:endParaRPr>
          </a:p>
          <a:p>
            <a:r>
              <a:rPr lang="en-NZ" sz="3200" b="1" dirty="0"/>
              <a:t>DATA</a:t>
            </a:r>
            <a:r>
              <a:rPr lang="en-NZ" sz="3200" dirty="0"/>
              <a:t>: Are taken from the SPRINT [3] TGC cohort totalling 393 patients and ~40,000 patient hours of data</a:t>
            </a:r>
            <a:endParaRPr lang="fr-BE" sz="3200" dirty="0"/>
          </a:p>
          <a:p>
            <a:r>
              <a:rPr lang="en-NZ" sz="3200" dirty="0"/>
              <a:t> </a:t>
            </a:r>
            <a:endParaRPr lang="fr-BE" sz="3200" dirty="0"/>
          </a:p>
          <a:p>
            <a:r>
              <a:rPr lang="en-NZ" sz="3200" dirty="0"/>
              <a:t>CVS and Non-CVS patient data including combined full SPRINT data for comparison. Starred (*) values have significant difference (p &lt; 0.05) between CVS and Non-CVS. APACHE = Acute Physiology And Chronic Health Evaluation; BG = Blood Glucose (level); IQR = Inter-Quartile Range; </a:t>
            </a:r>
            <a:r>
              <a:rPr lang="en-NZ" sz="3200" dirty="0" err="1"/>
              <a:t>LoS</a:t>
            </a:r>
            <a:r>
              <a:rPr lang="en-NZ" sz="3200" dirty="0"/>
              <a:t> = Length of Stay; SD = Standard Deviation (lognormal</a:t>
            </a:r>
            <a:r>
              <a:rPr lang="en-NZ" sz="3200" dirty="0" smtClean="0"/>
              <a:t>)</a:t>
            </a:r>
          </a:p>
          <a:p>
            <a:endParaRPr lang="en-NZ" sz="3200" dirty="0"/>
          </a:p>
          <a:p>
            <a:endParaRPr lang="en-NZ" sz="3200" dirty="0" smtClean="0"/>
          </a:p>
          <a:p>
            <a:endParaRPr lang="en-NZ" sz="3200" dirty="0"/>
          </a:p>
          <a:p>
            <a:endParaRPr lang="en-NZ" sz="3200" dirty="0" smtClean="0"/>
          </a:p>
          <a:p>
            <a:endParaRPr lang="en-NZ" sz="3200" dirty="0"/>
          </a:p>
          <a:p>
            <a:endParaRPr lang="en-NZ" sz="3200" dirty="0" smtClean="0"/>
          </a:p>
          <a:p>
            <a:endParaRPr lang="en-NZ" sz="3200" dirty="0"/>
          </a:p>
          <a:p>
            <a:endParaRPr lang="en-NZ" sz="3200" dirty="0" smtClean="0"/>
          </a:p>
          <a:p>
            <a:endParaRPr lang="en-NZ" sz="3200" dirty="0"/>
          </a:p>
          <a:p>
            <a:endParaRPr lang="en-NZ" sz="3200" dirty="0" smtClean="0"/>
          </a:p>
          <a:p>
            <a:endParaRPr lang="en-NZ" sz="3200" dirty="0"/>
          </a:p>
          <a:p>
            <a:endParaRPr lang="fr-BE" sz="3200" dirty="0"/>
          </a:p>
          <a:p>
            <a:pPr defTabSz="2952750">
              <a:spcBef>
                <a:spcPct val="50000"/>
              </a:spcBef>
            </a:pPr>
            <a:endParaRPr lang="en-NZ" sz="3200" b="1" u="sng" dirty="0" smtClean="0">
              <a:latin typeface="Calibri" pitchFamily="34" charset="0"/>
              <a:cs typeface="Arial" pitchFamily="34" charset="0"/>
            </a:endParaRPr>
          </a:p>
        </p:txBody>
      </p:sp>
      <p:sp>
        <p:nvSpPr>
          <p:cNvPr id="40" name="Text Box 257"/>
          <p:cNvSpPr txBox="1">
            <a:spLocks noChangeArrowheads="1"/>
          </p:cNvSpPr>
          <p:nvPr/>
        </p:nvSpPr>
        <p:spPr bwMode="white">
          <a:xfrm>
            <a:off x="476127" y="360372"/>
            <a:ext cx="23293835" cy="3203575"/>
          </a:xfrm>
          <a:prstGeom prst="rect">
            <a:avLst/>
          </a:prstGeom>
          <a:noFill/>
          <a:ln w="9525">
            <a:noFill/>
            <a:miter lim="800000"/>
            <a:headEnd/>
            <a:tailEnd/>
          </a:ln>
        </p:spPr>
        <p:txBody>
          <a:bodyPr lIns="0" tIns="0" rIns="0" bIns="0" anchor="b"/>
          <a:lstStyle>
            <a:defPPr>
              <a:defRPr lang="en-US"/>
            </a:defPPr>
            <a:lvl1pPr algn="l" defTabSz="2927350" rtl="0" fontAlgn="base">
              <a:spcBef>
                <a:spcPct val="0"/>
              </a:spcBef>
              <a:spcAft>
                <a:spcPct val="0"/>
              </a:spcAft>
              <a:defRPr sz="5800" kern="1200">
                <a:solidFill>
                  <a:schemeClr val="tx1"/>
                </a:solidFill>
                <a:latin typeface="Arial" pitchFamily="34" charset="0"/>
                <a:ea typeface="+mn-ea"/>
                <a:cs typeface="+mn-cs"/>
              </a:defRPr>
            </a:lvl1pPr>
            <a:lvl2pPr marL="1463675" indent="-1006475" algn="l" defTabSz="2927350" rtl="0" fontAlgn="base">
              <a:spcBef>
                <a:spcPct val="0"/>
              </a:spcBef>
              <a:spcAft>
                <a:spcPct val="0"/>
              </a:spcAft>
              <a:defRPr sz="5800" kern="1200">
                <a:solidFill>
                  <a:schemeClr val="tx1"/>
                </a:solidFill>
                <a:latin typeface="Arial" pitchFamily="34" charset="0"/>
                <a:ea typeface="+mn-ea"/>
                <a:cs typeface="+mn-cs"/>
              </a:defRPr>
            </a:lvl2pPr>
            <a:lvl3pPr marL="2927350" indent="-2012950" algn="l" defTabSz="2927350" rtl="0" fontAlgn="base">
              <a:spcBef>
                <a:spcPct val="0"/>
              </a:spcBef>
              <a:spcAft>
                <a:spcPct val="0"/>
              </a:spcAft>
              <a:defRPr sz="5800" kern="1200">
                <a:solidFill>
                  <a:schemeClr val="tx1"/>
                </a:solidFill>
                <a:latin typeface="Arial" pitchFamily="34" charset="0"/>
                <a:ea typeface="+mn-ea"/>
                <a:cs typeface="+mn-cs"/>
              </a:defRPr>
            </a:lvl3pPr>
            <a:lvl4pPr marL="4391025" indent="-3019425" algn="l" defTabSz="2927350" rtl="0" fontAlgn="base">
              <a:spcBef>
                <a:spcPct val="0"/>
              </a:spcBef>
              <a:spcAft>
                <a:spcPct val="0"/>
              </a:spcAft>
              <a:defRPr sz="5800" kern="1200">
                <a:solidFill>
                  <a:schemeClr val="tx1"/>
                </a:solidFill>
                <a:latin typeface="Arial" pitchFamily="34" charset="0"/>
                <a:ea typeface="+mn-ea"/>
                <a:cs typeface="+mn-cs"/>
              </a:defRPr>
            </a:lvl4pPr>
            <a:lvl5pPr marL="5854700" indent="-4025900" algn="l" defTabSz="2927350" rtl="0" fontAlgn="base">
              <a:spcBef>
                <a:spcPct val="0"/>
              </a:spcBef>
              <a:spcAft>
                <a:spcPct val="0"/>
              </a:spcAft>
              <a:defRPr sz="5800" kern="1200">
                <a:solidFill>
                  <a:schemeClr val="tx1"/>
                </a:solidFill>
                <a:latin typeface="Arial" pitchFamily="34" charset="0"/>
                <a:ea typeface="+mn-ea"/>
                <a:cs typeface="+mn-cs"/>
              </a:defRPr>
            </a:lvl5pPr>
            <a:lvl6pPr marL="2286000" algn="l" defTabSz="914400" rtl="0" eaLnBrk="1" latinLnBrk="0" hangingPunct="1">
              <a:defRPr sz="5800" kern="1200">
                <a:solidFill>
                  <a:schemeClr val="tx1"/>
                </a:solidFill>
                <a:latin typeface="Arial" pitchFamily="34" charset="0"/>
                <a:ea typeface="+mn-ea"/>
                <a:cs typeface="+mn-cs"/>
              </a:defRPr>
            </a:lvl6pPr>
            <a:lvl7pPr marL="2743200" algn="l" defTabSz="914400" rtl="0" eaLnBrk="1" latinLnBrk="0" hangingPunct="1">
              <a:defRPr sz="5800" kern="1200">
                <a:solidFill>
                  <a:schemeClr val="tx1"/>
                </a:solidFill>
                <a:latin typeface="Arial" pitchFamily="34" charset="0"/>
                <a:ea typeface="+mn-ea"/>
                <a:cs typeface="+mn-cs"/>
              </a:defRPr>
            </a:lvl7pPr>
            <a:lvl8pPr marL="3200400" algn="l" defTabSz="914400" rtl="0" eaLnBrk="1" latinLnBrk="0" hangingPunct="1">
              <a:defRPr sz="5800" kern="1200">
                <a:solidFill>
                  <a:schemeClr val="tx1"/>
                </a:solidFill>
                <a:latin typeface="Arial" pitchFamily="34" charset="0"/>
                <a:ea typeface="+mn-ea"/>
                <a:cs typeface="+mn-cs"/>
              </a:defRPr>
            </a:lvl8pPr>
            <a:lvl9pPr marL="3657600" algn="l" defTabSz="914400" rtl="0" eaLnBrk="1" latinLnBrk="0" hangingPunct="1">
              <a:defRPr sz="5800" kern="1200">
                <a:solidFill>
                  <a:schemeClr val="tx1"/>
                </a:solidFill>
                <a:latin typeface="Arial" pitchFamily="34" charset="0"/>
                <a:ea typeface="+mn-ea"/>
                <a:cs typeface="+mn-cs"/>
              </a:defRPr>
            </a:lvl9pPr>
          </a:lstStyle>
          <a:p>
            <a:pPr marL="342900" indent="-342900" defTabSz="1828800" eaLnBrk="0" hangingPunct="0">
              <a:spcBef>
                <a:spcPct val="50000"/>
              </a:spcBef>
            </a:pPr>
            <a:r>
              <a:rPr lang="en-NZ" sz="3600" b="1" dirty="0" smtClean="0">
                <a:solidFill>
                  <a:schemeClr val="bg1"/>
                </a:solidFill>
                <a:latin typeface="+mn-lt"/>
              </a:rPr>
              <a:t>Enhanced insulin sensitivity variability in the first 3 days of ICU stay: Implications for TGC</a:t>
            </a:r>
            <a:endParaRPr lang="en-GB" sz="3600" b="1" dirty="0">
              <a:solidFill>
                <a:schemeClr val="bg1"/>
              </a:solidFill>
              <a:latin typeface="+mn-lt"/>
            </a:endParaRPr>
          </a:p>
          <a:p>
            <a:pPr marL="342900" indent="-342900" defTabSz="1828800" eaLnBrk="0" hangingPunct="0">
              <a:spcBef>
                <a:spcPct val="50000"/>
              </a:spcBef>
            </a:pPr>
            <a:r>
              <a:rPr lang="en-NZ" sz="2800" dirty="0" smtClean="0">
                <a:solidFill>
                  <a:schemeClr val="bg1"/>
                </a:solidFill>
                <a:latin typeface="Verdana" pitchFamily="34" charset="0"/>
              </a:rPr>
              <a:t>J.G.Chase</a:t>
            </a:r>
            <a:r>
              <a:rPr lang="en-NZ" sz="2800" baseline="30000" dirty="0" smtClean="0">
                <a:solidFill>
                  <a:schemeClr val="bg1"/>
                </a:solidFill>
                <a:latin typeface="Verdana" pitchFamily="34" charset="0"/>
              </a:rPr>
              <a:t>1 </a:t>
            </a:r>
            <a:r>
              <a:rPr lang="en-NZ" sz="2800" dirty="0" smtClean="0">
                <a:solidFill>
                  <a:schemeClr val="bg1"/>
                </a:solidFill>
                <a:latin typeface="Verdana" pitchFamily="34" charset="0"/>
              </a:rPr>
              <a:t>, A.J</a:t>
            </a:r>
            <a:r>
              <a:rPr lang="en-NZ" sz="2800" dirty="0">
                <a:solidFill>
                  <a:schemeClr val="bg1"/>
                </a:solidFill>
                <a:latin typeface="Verdana" pitchFamily="34" charset="0"/>
              </a:rPr>
              <a:t>. LeCompte</a:t>
            </a:r>
            <a:r>
              <a:rPr lang="en-NZ" sz="2800" baseline="30000" dirty="0">
                <a:solidFill>
                  <a:schemeClr val="bg1"/>
                </a:solidFill>
                <a:latin typeface="Verdana" pitchFamily="34" charset="0"/>
              </a:rPr>
              <a:t>1</a:t>
            </a:r>
            <a:r>
              <a:rPr lang="en-NZ" sz="2800" dirty="0">
                <a:solidFill>
                  <a:schemeClr val="bg1"/>
                </a:solidFill>
                <a:latin typeface="Verdana" pitchFamily="34" charset="0"/>
              </a:rPr>
              <a:t>, S </a:t>
            </a:r>
            <a:r>
              <a:rPr lang="en-NZ" sz="2800" dirty="0" smtClean="0">
                <a:solidFill>
                  <a:schemeClr val="bg1"/>
                </a:solidFill>
                <a:latin typeface="Verdana" pitchFamily="34" charset="0"/>
              </a:rPr>
              <a:t>Penning</a:t>
            </a:r>
            <a:r>
              <a:rPr lang="en-NZ" sz="2800" baseline="30000" dirty="0" smtClean="0">
                <a:solidFill>
                  <a:schemeClr val="bg1"/>
                </a:solidFill>
                <a:latin typeface="Verdana" pitchFamily="34" charset="0"/>
              </a:rPr>
              <a:t>2</a:t>
            </a:r>
            <a:r>
              <a:rPr lang="en-NZ" sz="2800" dirty="0" smtClean="0">
                <a:solidFill>
                  <a:schemeClr val="bg1"/>
                </a:solidFill>
                <a:latin typeface="Verdana" pitchFamily="34" charset="0"/>
              </a:rPr>
              <a:t>, K.T. Moorhead</a:t>
            </a:r>
            <a:r>
              <a:rPr lang="en-NZ" sz="2800" baseline="30000" dirty="0" smtClean="0">
                <a:solidFill>
                  <a:schemeClr val="bg1"/>
                </a:solidFill>
                <a:latin typeface="Verdana" pitchFamily="34" charset="0"/>
              </a:rPr>
              <a:t>2</a:t>
            </a:r>
            <a:r>
              <a:rPr lang="en-NZ" sz="2800" dirty="0" smtClean="0">
                <a:solidFill>
                  <a:schemeClr val="bg1"/>
                </a:solidFill>
                <a:latin typeface="Verdana" pitchFamily="34" charset="0"/>
              </a:rPr>
              <a:t>, P. Massion</a:t>
            </a:r>
            <a:r>
              <a:rPr lang="en-NZ" sz="2800" baseline="30000" dirty="0" smtClean="0">
                <a:solidFill>
                  <a:schemeClr val="bg1"/>
                </a:solidFill>
                <a:latin typeface="Verdana" pitchFamily="34" charset="0"/>
              </a:rPr>
              <a:t>3</a:t>
            </a:r>
            <a:r>
              <a:rPr lang="en-NZ" sz="2800" dirty="0" smtClean="0">
                <a:solidFill>
                  <a:schemeClr val="bg1"/>
                </a:solidFill>
                <a:latin typeface="Verdana" pitchFamily="34" charset="0"/>
              </a:rPr>
              <a:t>, J.C. Preiser</a:t>
            </a:r>
            <a:r>
              <a:rPr lang="en-NZ" sz="2800" baseline="30000" dirty="0" smtClean="0">
                <a:solidFill>
                  <a:schemeClr val="bg1"/>
                </a:solidFill>
                <a:latin typeface="Verdana" pitchFamily="34" charset="0"/>
              </a:rPr>
              <a:t>4</a:t>
            </a:r>
            <a:r>
              <a:rPr lang="en-NZ" sz="2800" dirty="0" smtClean="0">
                <a:solidFill>
                  <a:schemeClr val="bg1"/>
                </a:solidFill>
                <a:latin typeface="Verdana" pitchFamily="34" charset="0"/>
              </a:rPr>
              <a:t>, C.G</a:t>
            </a:r>
            <a:r>
              <a:rPr lang="en-NZ" sz="2800" dirty="0">
                <a:solidFill>
                  <a:schemeClr val="bg1"/>
                </a:solidFill>
                <a:latin typeface="Verdana" pitchFamily="34" charset="0"/>
              </a:rPr>
              <a:t>. Pretty</a:t>
            </a:r>
            <a:r>
              <a:rPr lang="en-NZ" sz="2800" baseline="30000" dirty="0">
                <a:solidFill>
                  <a:schemeClr val="bg1"/>
                </a:solidFill>
                <a:latin typeface="Verdana" pitchFamily="34" charset="0"/>
              </a:rPr>
              <a:t>1</a:t>
            </a:r>
            <a:r>
              <a:rPr lang="en-NZ" sz="2800" dirty="0" smtClean="0">
                <a:solidFill>
                  <a:schemeClr val="bg1"/>
                </a:solidFill>
                <a:latin typeface="Verdana" pitchFamily="34" charset="0"/>
              </a:rPr>
              <a:t>, G.M.Shaw</a:t>
            </a:r>
            <a:r>
              <a:rPr lang="en-NZ" sz="2800" baseline="30000" dirty="0" smtClean="0">
                <a:solidFill>
                  <a:schemeClr val="bg1"/>
                </a:solidFill>
                <a:latin typeface="Verdana" pitchFamily="34" charset="0"/>
              </a:rPr>
              <a:t>5</a:t>
            </a:r>
            <a:r>
              <a:rPr lang="en-NZ" sz="2800" dirty="0" smtClean="0">
                <a:solidFill>
                  <a:schemeClr val="bg1"/>
                </a:solidFill>
                <a:latin typeface="Verdana" pitchFamily="34" charset="0"/>
              </a:rPr>
              <a:t> and T Desaive</a:t>
            </a:r>
            <a:r>
              <a:rPr lang="en-NZ" sz="2800" baseline="30000" dirty="0" smtClean="0">
                <a:solidFill>
                  <a:schemeClr val="bg1"/>
                </a:solidFill>
                <a:latin typeface="Verdana" pitchFamily="34" charset="0"/>
              </a:rPr>
              <a:t>2</a:t>
            </a:r>
            <a:endParaRPr lang="en-NZ" sz="2800" baseline="30000" dirty="0">
              <a:solidFill>
                <a:schemeClr val="bg1"/>
              </a:solidFill>
              <a:latin typeface="Verdana" pitchFamily="34" charset="0"/>
            </a:endParaRPr>
          </a:p>
          <a:p>
            <a:pPr marL="342900" indent="-342900" defTabSz="1828800" eaLnBrk="0" hangingPunct="0">
              <a:spcBef>
                <a:spcPct val="50000"/>
              </a:spcBef>
            </a:pPr>
            <a:endParaRPr lang="en-AU" sz="2000" dirty="0">
              <a:solidFill>
                <a:schemeClr val="bg1"/>
              </a:solidFill>
              <a:latin typeface="Verdana" pitchFamily="34" charset="0"/>
            </a:endParaRPr>
          </a:p>
          <a:p>
            <a:pPr marL="342900" indent="-342900" defTabSz="1828800">
              <a:buFontTx/>
              <a:buAutoNum type="arabicPeriod"/>
            </a:pPr>
            <a:r>
              <a:rPr lang="en-AU" sz="2000" dirty="0">
                <a:solidFill>
                  <a:schemeClr val="bg1"/>
                </a:solidFill>
                <a:latin typeface="Verdana" pitchFamily="34" charset="0"/>
              </a:rPr>
              <a:t>Centre for Bioengineering, Department of Mechanical Engineering, University of Canterbury</a:t>
            </a:r>
          </a:p>
          <a:p>
            <a:pPr marL="342900" indent="-342900" defTabSz="1828800"/>
            <a:r>
              <a:rPr lang="en-AU" sz="2000" dirty="0" smtClean="0">
                <a:solidFill>
                  <a:schemeClr val="bg1"/>
                </a:solidFill>
                <a:latin typeface="Verdana" pitchFamily="34" charset="0"/>
              </a:rPr>
              <a:t>2. Cardiovascular Research Centre, University of Liege, Liege, Belgium</a:t>
            </a:r>
            <a:endParaRPr lang="en-AU" sz="2000" dirty="0">
              <a:solidFill>
                <a:schemeClr val="bg1"/>
              </a:solidFill>
              <a:latin typeface="Verdana" pitchFamily="34" charset="0"/>
            </a:endParaRPr>
          </a:p>
          <a:p>
            <a:pPr marL="342900" indent="-342900" defTabSz="1828800"/>
            <a:r>
              <a:rPr lang="en-AU" sz="2000" dirty="0">
                <a:solidFill>
                  <a:schemeClr val="bg1"/>
                </a:solidFill>
                <a:latin typeface="Verdana" pitchFamily="34" charset="0"/>
              </a:rPr>
              <a:t>3</a:t>
            </a:r>
            <a:r>
              <a:rPr lang="en-AU" sz="2000" dirty="0" smtClean="0">
                <a:solidFill>
                  <a:schemeClr val="bg1"/>
                </a:solidFill>
                <a:latin typeface="Verdana" pitchFamily="34" charset="0"/>
              </a:rPr>
              <a:t>. </a:t>
            </a:r>
            <a:r>
              <a:rPr lang="en-AU" sz="2000" dirty="0">
                <a:solidFill>
                  <a:schemeClr val="bg1"/>
                </a:solidFill>
                <a:latin typeface="Verdana" pitchFamily="34" charset="0"/>
              </a:rPr>
              <a:t>Dept of Intensive Care, Centre </a:t>
            </a:r>
            <a:r>
              <a:rPr lang="en-AU" sz="2000" dirty="0" err="1">
                <a:solidFill>
                  <a:schemeClr val="bg1"/>
                </a:solidFill>
                <a:latin typeface="Verdana" pitchFamily="34" charset="0"/>
              </a:rPr>
              <a:t>Hospitalier</a:t>
            </a:r>
            <a:r>
              <a:rPr lang="en-AU" sz="2000" dirty="0">
                <a:solidFill>
                  <a:schemeClr val="bg1"/>
                </a:solidFill>
                <a:latin typeface="Verdana" pitchFamily="34" charset="0"/>
              </a:rPr>
              <a:t> </a:t>
            </a:r>
            <a:r>
              <a:rPr lang="en-AU" sz="2000" dirty="0" err="1">
                <a:solidFill>
                  <a:schemeClr val="bg1"/>
                </a:solidFill>
                <a:latin typeface="Verdana" pitchFamily="34" charset="0"/>
              </a:rPr>
              <a:t>Universitaire</a:t>
            </a:r>
            <a:r>
              <a:rPr lang="en-AU" sz="2000" dirty="0">
                <a:solidFill>
                  <a:schemeClr val="bg1"/>
                </a:solidFill>
                <a:latin typeface="Verdana" pitchFamily="34" charset="0"/>
              </a:rPr>
              <a:t> de Liege (CHU), Liege, </a:t>
            </a:r>
            <a:r>
              <a:rPr lang="en-AU" sz="2000" dirty="0" smtClean="0">
                <a:solidFill>
                  <a:schemeClr val="bg1"/>
                </a:solidFill>
                <a:latin typeface="Verdana" pitchFamily="34" charset="0"/>
              </a:rPr>
              <a:t>Belgium</a:t>
            </a:r>
          </a:p>
          <a:p>
            <a:pPr marL="342900" indent="-342900" defTabSz="1828800"/>
            <a:r>
              <a:rPr lang="en-AU" sz="2000" dirty="0" smtClean="0">
                <a:solidFill>
                  <a:schemeClr val="bg1"/>
                </a:solidFill>
                <a:latin typeface="Verdana" pitchFamily="34" charset="0"/>
              </a:rPr>
              <a:t>4. Dept of Intensive Care, </a:t>
            </a:r>
            <a:r>
              <a:rPr lang="en-AU" sz="2000" dirty="0" err="1" smtClean="0">
                <a:solidFill>
                  <a:schemeClr val="bg1"/>
                </a:solidFill>
                <a:latin typeface="Verdana" pitchFamily="34" charset="0"/>
              </a:rPr>
              <a:t>Erasmes</a:t>
            </a:r>
            <a:r>
              <a:rPr lang="en-AU" sz="2000" dirty="0" smtClean="0">
                <a:solidFill>
                  <a:schemeClr val="bg1"/>
                </a:solidFill>
                <a:latin typeface="Verdana" pitchFamily="34" charset="0"/>
              </a:rPr>
              <a:t> Hospital, ULB, Brussels, Belgium</a:t>
            </a:r>
          </a:p>
          <a:p>
            <a:pPr marL="342900" indent="-342900" defTabSz="1828800"/>
            <a:r>
              <a:rPr lang="en-AU" sz="2000" dirty="0" smtClean="0">
                <a:solidFill>
                  <a:schemeClr val="bg1"/>
                </a:solidFill>
                <a:latin typeface="Verdana" pitchFamily="34" charset="0"/>
              </a:rPr>
              <a:t>5. Department of Intensive Care, Christchurch Hospital, Christchurch, New Zealand</a:t>
            </a:r>
          </a:p>
        </p:txBody>
      </p:sp>
      <p:sp>
        <p:nvSpPr>
          <p:cNvPr id="28" name="Text Box 18"/>
          <p:cNvSpPr txBox="1">
            <a:spLocks noChangeArrowheads="1"/>
          </p:cNvSpPr>
          <p:nvPr/>
        </p:nvSpPr>
        <p:spPr bwMode="auto">
          <a:xfrm>
            <a:off x="377824" y="23421050"/>
            <a:ext cx="29524326" cy="11664732"/>
          </a:xfrm>
          <a:prstGeom prst="rect">
            <a:avLst/>
          </a:prstGeom>
          <a:noFill/>
          <a:ln w="9525">
            <a:solidFill>
              <a:srgbClr val="003366"/>
            </a:solidFill>
            <a:miter lim="800000"/>
            <a:headEnd/>
            <a:tailEnd/>
          </a:ln>
        </p:spPr>
        <p:txBody>
          <a:bodyPr wrap="square">
            <a:spAutoFit/>
          </a:bodyPr>
          <a:lstStyle/>
          <a:p>
            <a:pPr defTabSz="2952750">
              <a:spcBef>
                <a:spcPct val="50000"/>
              </a:spcBef>
            </a:pPr>
            <a:r>
              <a:rPr lang="en-NZ" sz="3200" b="1" u="sng" dirty="0" smtClean="0">
                <a:latin typeface="Calibri" pitchFamily="34" charset="0"/>
                <a:cs typeface="Arial" pitchFamily="34" charset="0"/>
              </a:rPr>
              <a:t>RESULTS</a:t>
            </a:r>
          </a:p>
          <a:p>
            <a:pPr defTabSz="2952750">
              <a:spcBef>
                <a:spcPct val="50000"/>
              </a:spcBef>
            </a:pPr>
            <a:r>
              <a:rPr lang="en-NZ" sz="3200" b="1" dirty="0" smtClean="0">
                <a:latin typeface="Calibri" pitchFamily="34" charset="0"/>
                <a:cs typeface="Arial" pitchFamily="34" charset="0"/>
              </a:rPr>
              <a:t>Insulin </a:t>
            </a:r>
            <a:r>
              <a:rPr lang="en-NZ" sz="3200" b="1" dirty="0">
                <a:latin typeface="Calibri" pitchFamily="34" charset="0"/>
                <a:cs typeface="Arial" pitchFamily="34" charset="0"/>
              </a:rPr>
              <a:t>Sensitivity Level</a:t>
            </a:r>
            <a:endParaRPr lang="en-NZ" sz="3200" b="1" u="sng" dirty="0" smtClean="0">
              <a:latin typeface="Calibri" pitchFamily="34" charset="0"/>
              <a:cs typeface="Arial" pitchFamily="34" charset="0"/>
            </a:endParaRPr>
          </a:p>
          <a:p>
            <a:pPr marL="457200" indent="-457200" algn="just" defTabSz="2952750">
              <a:buFont typeface="Arial" pitchFamily="34" charset="0"/>
              <a:buChar char="•"/>
            </a:pPr>
            <a:r>
              <a:rPr lang="en-NZ" sz="3200" dirty="0">
                <a:latin typeface="Calibri" pitchFamily="34" charset="0"/>
                <a:cs typeface="Arial" pitchFamily="34" charset="0"/>
              </a:rPr>
              <a:t>Insulin sensitivity increases for both cohorts each day of stay</a:t>
            </a:r>
          </a:p>
          <a:p>
            <a:pPr marL="457200" indent="-457200" algn="just" defTabSz="2952750">
              <a:buFont typeface="Arial" pitchFamily="34" charset="0"/>
              <a:buChar char="•"/>
            </a:pPr>
            <a:r>
              <a:rPr lang="en-NZ" sz="3200" dirty="0" smtClean="0">
                <a:latin typeface="Calibri" pitchFamily="34" charset="0"/>
                <a:cs typeface="Arial" pitchFamily="34" charset="0"/>
              </a:rPr>
              <a:t>SI </a:t>
            </a:r>
            <a:r>
              <a:rPr lang="en-NZ" sz="3200" dirty="0">
                <a:latin typeface="Calibri" pitchFamily="34" charset="0"/>
                <a:cs typeface="Arial" pitchFamily="34" charset="0"/>
              </a:rPr>
              <a:t>is lower for CVS Surgery than Non-CVS for each day</a:t>
            </a:r>
          </a:p>
          <a:p>
            <a:pPr marL="457200" indent="-457200" algn="just" defTabSz="2952750">
              <a:buFont typeface="Arial" pitchFamily="34" charset="0"/>
              <a:buChar char="•"/>
            </a:pPr>
            <a:r>
              <a:rPr lang="en-NZ" sz="3200" dirty="0" smtClean="0">
                <a:latin typeface="Calibri" pitchFamily="34" charset="0"/>
                <a:cs typeface="Arial" pitchFamily="34" charset="0"/>
              </a:rPr>
              <a:t>Median </a:t>
            </a:r>
            <a:r>
              <a:rPr lang="en-NZ" sz="3200" dirty="0">
                <a:latin typeface="Calibri" pitchFamily="34" charset="0"/>
                <a:cs typeface="Arial" pitchFamily="34" charset="0"/>
              </a:rPr>
              <a:t>values converge to within 3% by Day 4 Onwards</a:t>
            </a:r>
          </a:p>
          <a:p>
            <a:pPr defTabSz="2952750">
              <a:spcBef>
                <a:spcPct val="50000"/>
              </a:spcBef>
            </a:pPr>
            <a:endParaRPr lang="en-NZ" sz="3200" dirty="0" smtClean="0">
              <a:latin typeface="Calibri" pitchFamily="34" charset="0"/>
              <a:cs typeface="Arial" pitchFamily="34" charset="0"/>
            </a:endParaRPr>
          </a:p>
          <a:p>
            <a:pPr defTabSz="2952750">
              <a:spcBef>
                <a:spcPct val="50000"/>
              </a:spcBef>
            </a:pPr>
            <a:endParaRPr lang="en-NZ" sz="3200" dirty="0">
              <a:latin typeface="Calibri" pitchFamily="34" charset="0"/>
              <a:cs typeface="Arial" pitchFamily="34" charset="0"/>
            </a:endParaRPr>
          </a:p>
          <a:p>
            <a:pPr defTabSz="2952750">
              <a:spcBef>
                <a:spcPct val="50000"/>
              </a:spcBef>
            </a:pPr>
            <a:endParaRPr lang="en-NZ" sz="3200" dirty="0" smtClean="0">
              <a:latin typeface="Calibri" pitchFamily="34" charset="0"/>
              <a:cs typeface="Arial" pitchFamily="34" charset="0"/>
            </a:endParaRPr>
          </a:p>
          <a:p>
            <a:pPr defTabSz="2952750">
              <a:spcBef>
                <a:spcPct val="50000"/>
              </a:spcBef>
            </a:pPr>
            <a:endParaRPr lang="en-NZ" sz="3200" dirty="0">
              <a:latin typeface="Calibri" pitchFamily="34" charset="0"/>
              <a:cs typeface="Arial" pitchFamily="34" charset="0"/>
            </a:endParaRPr>
          </a:p>
          <a:p>
            <a:pPr defTabSz="2952750">
              <a:spcBef>
                <a:spcPct val="50000"/>
              </a:spcBef>
            </a:pPr>
            <a:endParaRPr lang="en-NZ" sz="3200" dirty="0">
              <a:latin typeface="Calibri" pitchFamily="34" charset="0"/>
              <a:cs typeface="Arial" pitchFamily="34" charset="0"/>
            </a:endParaRPr>
          </a:p>
          <a:p>
            <a:pPr defTabSz="2952750">
              <a:spcBef>
                <a:spcPct val="50000"/>
              </a:spcBef>
            </a:pPr>
            <a:endParaRPr lang="en-NZ" sz="3200" dirty="0">
              <a:latin typeface="Calibri" pitchFamily="34" charset="0"/>
              <a:cs typeface="Arial" pitchFamily="34" charset="0"/>
            </a:endParaRPr>
          </a:p>
          <a:p>
            <a:pPr defTabSz="2952750">
              <a:spcBef>
                <a:spcPct val="50000"/>
              </a:spcBef>
            </a:pPr>
            <a:endParaRPr lang="en-NZ" sz="3200" dirty="0">
              <a:latin typeface="Calibri" pitchFamily="34" charset="0"/>
              <a:cs typeface="Arial" pitchFamily="34" charset="0"/>
            </a:endParaRPr>
          </a:p>
          <a:p>
            <a:pPr defTabSz="2952750">
              <a:spcBef>
                <a:spcPct val="50000"/>
              </a:spcBef>
            </a:pPr>
            <a:endParaRPr lang="en-NZ" sz="3200" dirty="0">
              <a:latin typeface="Calibri" pitchFamily="34" charset="0"/>
              <a:cs typeface="Arial" pitchFamily="34" charset="0"/>
            </a:endParaRPr>
          </a:p>
          <a:p>
            <a:pPr defTabSz="2952750">
              <a:spcBef>
                <a:spcPct val="50000"/>
              </a:spcBef>
            </a:pPr>
            <a:endParaRPr lang="en-NZ" sz="3200" b="1" dirty="0" smtClean="0">
              <a:latin typeface="Calibri" pitchFamily="34" charset="0"/>
              <a:cs typeface="Arial" pitchFamily="34" charset="0"/>
            </a:endParaRPr>
          </a:p>
          <a:p>
            <a:pPr defTabSz="2952750">
              <a:spcBef>
                <a:spcPct val="50000"/>
              </a:spcBef>
            </a:pPr>
            <a:r>
              <a:rPr lang="en-NZ" sz="3200" b="1" dirty="0" smtClean="0">
                <a:latin typeface="Calibri" pitchFamily="34" charset="0"/>
                <a:cs typeface="Arial" pitchFamily="34" charset="0"/>
              </a:rPr>
              <a:t>Overall</a:t>
            </a:r>
          </a:p>
          <a:p>
            <a:pPr marL="457200" indent="-457200">
              <a:buFont typeface="Arial" pitchFamily="34" charset="0"/>
              <a:buChar char="•"/>
            </a:pPr>
            <a:r>
              <a:rPr lang="en-NZ" sz="3200" dirty="0">
                <a:latin typeface="Calibri" pitchFamily="34" charset="0"/>
              </a:rPr>
              <a:t>The overall SPRINT Cohort results are the average of the specific cohort CDFS shown. Thus, the results hold for the entire cohort as a whole.</a:t>
            </a:r>
          </a:p>
          <a:p>
            <a:pPr marL="457200" indent="-457200">
              <a:buFont typeface="Arial" pitchFamily="34" charset="0"/>
              <a:buChar char="•"/>
            </a:pPr>
            <a:r>
              <a:rPr lang="en-NZ" sz="3200" dirty="0">
                <a:latin typeface="Calibri" pitchFamily="34" charset="0"/>
              </a:rPr>
              <a:t> </a:t>
            </a:r>
            <a:r>
              <a:rPr lang="en-NZ" sz="3200" dirty="0" err="1">
                <a:latin typeface="Calibri" pitchFamily="34" charset="0"/>
              </a:rPr>
              <a:t>Glycemic</a:t>
            </a:r>
            <a:r>
              <a:rPr lang="en-NZ" sz="3200" dirty="0">
                <a:latin typeface="Calibri" pitchFamily="34" charset="0"/>
              </a:rPr>
              <a:t> control was equivalent for both </a:t>
            </a:r>
            <a:r>
              <a:rPr lang="en-NZ" sz="3200" dirty="0" smtClean="0">
                <a:latin typeface="Calibri" pitchFamily="34" charset="0"/>
              </a:rPr>
              <a:t>cohorts</a:t>
            </a:r>
            <a:endParaRPr lang="en-NZ" sz="3200" dirty="0">
              <a:latin typeface="Calibri" pitchFamily="34" charset="0"/>
            </a:endParaRPr>
          </a:p>
          <a:p>
            <a:pPr marL="457200" indent="-457200">
              <a:buFont typeface="Arial" pitchFamily="34" charset="0"/>
              <a:buChar char="•"/>
            </a:pPr>
            <a:r>
              <a:rPr lang="en-NZ" sz="3200" b="1" dirty="0">
                <a:latin typeface="Calibri" pitchFamily="34" charset="0"/>
              </a:rPr>
              <a:t>Greater SI variability, for a given insulin dose yields greater outcome </a:t>
            </a:r>
            <a:r>
              <a:rPr lang="en-NZ" sz="3200" b="1" dirty="0" err="1">
                <a:latin typeface="Calibri" pitchFamily="34" charset="0"/>
              </a:rPr>
              <a:t>glycemic</a:t>
            </a:r>
            <a:r>
              <a:rPr lang="en-NZ" sz="3200" b="1" dirty="0">
                <a:latin typeface="Calibri" pitchFamily="34" charset="0"/>
              </a:rPr>
              <a:t> variability, reducing quality of control and (potentially) outcomes</a:t>
            </a:r>
            <a:r>
              <a:rPr lang="en-NZ" sz="3200" dirty="0" smtClean="0">
                <a:latin typeface="Calibri" pitchFamily="34" charset="0"/>
              </a:rPr>
              <a:t>.</a:t>
            </a:r>
            <a:endParaRPr lang="en-NZ" sz="3200" dirty="0">
              <a:latin typeface="Calibri" pitchFamily="34" charset="0"/>
            </a:endParaRPr>
          </a:p>
        </p:txBody>
      </p:sp>
      <p:sp>
        <p:nvSpPr>
          <p:cNvPr id="35" name="Text Box 18"/>
          <p:cNvSpPr txBox="1">
            <a:spLocks noChangeArrowheads="1"/>
          </p:cNvSpPr>
          <p:nvPr/>
        </p:nvSpPr>
        <p:spPr bwMode="auto">
          <a:xfrm>
            <a:off x="349288" y="35487821"/>
            <a:ext cx="29552862" cy="4134465"/>
          </a:xfrm>
          <a:prstGeom prst="rect">
            <a:avLst/>
          </a:prstGeom>
          <a:noFill/>
          <a:ln w="9525">
            <a:solidFill>
              <a:srgbClr val="003366"/>
            </a:solidFill>
            <a:miter lim="800000"/>
            <a:headEnd/>
            <a:tailEnd/>
          </a:ln>
        </p:spPr>
        <p:txBody>
          <a:bodyPr wrap="square">
            <a:spAutoFit/>
          </a:bodyPr>
          <a:lstStyle/>
          <a:p>
            <a:pPr defTabSz="2952750">
              <a:spcBef>
                <a:spcPct val="50000"/>
              </a:spcBef>
            </a:pPr>
            <a:r>
              <a:rPr lang="en-NZ" sz="3200" b="1" u="sng" dirty="0" smtClean="0">
                <a:latin typeface="Calibri" pitchFamily="34" charset="0"/>
                <a:cs typeface="Arial" pitchFamily="34" charset="0"/>
              </a:rPr>
              <a:t>CONCLUSIONS</a:t>
            </a:r>
          </a:p>
          <a:p>
            <a:pPr marL="457200" indent="-457200" algn="just" defTabSz="2952750">
              <a:spcAft>
                <a:spcPts val="800"/>
              </a:spcAft>
              <a:buFont typeface="Arial" pitchFamily="34" charset="0"/>
              <a:buChar char="•"/>
            </a:pPr>
            <a:endParaRPr lang="en-US" sz="3200" b="1" dirty="0" smtClean="0">
              <a:latin typeface="Calibri" pitchFamily="34" charset="0"/>
              <a:cs typeface="Arial" pitchFamily="34" charset="0"/>
            </a:endParaRPr>
          </a:p>
          <a:p>
            <a:pPr marL="72000" algn="just">
              <a:buClr>
                <a:srgbClr val="0070C0"/>
              </a:buClr>
            </a:pPr>
            <a:r>
              <a:rPr lang="en-NZ" sz="3200" dirty="0">
                <a:latin typeface="Calibri" pitchFamily="34" charset="0"/>
                <a:cs typeface="Arial" pitchFamily="34" charset="0"/>
              </a:rPr>
              <a:t>All ICU patients exhibit greater insulin sensitivity variability over Days 1-3, and cardiovascular surgery patients are more variable than others. </a:t>
            </a:r>
          </a:p>
          <a:p>
            <a:pPr marL="72000" algn="just">
              <a:buClr>
                <a:srgbClr val="0070C0"/>
              </a:buClr>
            </a:pPr>
            <a:endParaRPr lang="en-NZ" sz="3200" dirty="0">
              <a:latin typeface="Calibri" pitchFamily="34" charset="0"/>
              <a:cs typeface="Arial" pitchFamily="34" charset="0"/>
            </a:endParaRPr>
          </a:p>
          <a:p>
            <a:pPr marL="72000" algn="just">
              <a:buClr>
                <a:srgbClr val="0070C0"/>
              </a:buClr>
            </a:pPr>
            <a:r>
              <a:rPr lang="en-NZ" sz="3200" b="1" dirty="0">
                <a:latin typeface="Calibri" pitchFamily="34" charset="0"/>
                <a:cs typeface="Arial" pitchFamily="34" charset="0"/>
              </a:rPr>
              <a:t>Clinically, the results imply that TGC patients, especially cardiovascular surgery patients, will require greater measurement frequency, reduced reliance on insulin, and more explicit specification of carbohydrate nutrition in Days 1-3 to safely minimise </a:t>
            </a:r>
            <a:r>
              <a:rPr lang="en-NZ" sz="3200" b="1" dirty="0" err="1">
                <a:latin typeface="Calibri" pitchFamily="34" charset="0"/>
                <a:cs typeface="Arial" pitchFamily="34" charset="0"/>
              </a:rPr>
              <a:t>glycemic</a:t>
            </a:r>
            <a:r>
              <a:rPr lang="en-NZ" sz="3200" b="1" dirty="0">
                <a:latin typeface="Calibri" pitchFamily="34" charset="0"/>
                <a:cs typeface="Arial" pitchFamily="34" charset="0"/>
              </a:rPr>
              <a:t> variability and maximise control for best outcome</a:t>
            </a:r>
            <a:r>
              <a:rPr lang="en-NZ" sz="3200" dirty="0">
                <a:latin typeface="Calibri" pitchFamily="34" charset="0"/>
                <a:cs typeface="Arial" pitchFamily="34" charset="0"/>
              </a:rPr>
              <a:t>.</a:t>
            </a:r>
          </a:p>
          <a:p>
            <a:pPr marL="72000" algn="just">
              <a:buClr>
                <a:srgbClr val="0070C0"/>
              </a:buClr>
            </a:pPr>
            <a:endParaRPr lang="en-NZ" sz="3200" dirty="0">
              <a:latin typeface="Calibri" pitchFamily="34" charset="0"/>
              <a:cs typeface="Arial" pitchFamily="34" charset="0"/>
            </a:endParaRPr>
          </a:p>
          <a:p>
            <a:pPr marL="72000" algn="just">
              <a:buClr>
                <a:srgbClr val="0070C0"/>
              </a:buClr>
            </a:pPr>
            <a:r>
              <a:rPr lang="en-NZ" sz="3200" dirty="0">
                <a:latin typeface="Calibri" pitchFamily="34" charset="0"/>
                <a:cs typeface="Arial" pitchFamily="34" charset="0"/>
              </a:rPr>
              <a:t>These results should be tested prospectively</a:t>
            </a:r>
            <a:endParaRPr lang="en-US" sz="3200" dirty="0">
              <a:latin typeface="Calibri" pitchFamily="34" charset="0"/>
              <a:cs typeface="Arial" pitchFamily="34" charset="0"/>
            </a:endParaRPr>
          </a:p>
        </p:txBody>
      </p:sp>
      <p:sp>
        <p:nvSpPr>
          <p:cNvPr id="38" name="Text Box 18"/>
          <p:cNvSpPr txBox="1">
            <a:spLocks noChangeArrowheads="1"/>
          </p:cNvSpPr>
          <p:nvPr/>
        </p:nvSpPr>
        <p:spPr bwMode="auto">
          <a:xfrm>
            <a:off x="349288" y="39999163"/>
            <a:ext cx="29552861" cy="2431435"/>
          </a:xfrm>
          <a:prstGeom prst="rect">
            <a:avLst/>
          </a:prstGeom>
          <a:noFill/>
          <a:ln w="9525">
            <a:solidFill>
              <a:srgbClr val="003366"/>
            </a:solidFill>
            <a:miter lim="800000"/>
            <a:headEnd/>
            <a:tailEnd/>
          </a:ln>
        </p:spPr>
        <p:txBody>
          <a:bodyPr wrap="square">
            <a:spAutoFit/>
          </a:bodyPr>
          <a:lstStyle/>
          <a:p>
            <a:pPr defTabSz="2952750">
              <a:spcBef>
                <a:spcPct val="50000"/>
              </a:spcBef>
              <a:defRPr/>
            </a:pPr>
            <a:r>
              <a:rPr lang="en-NZ" sz="3200" b="1" u="sng" dirty="0" smtClean="0">
                <a:latin typeface="Calibri" pitchFamily="34" charset="0"/>
                <a:cs typeface="Arial" pitchFamily="34" charset="0"/>
              </a:rPr>
              <a:t>REFERENCES</a:t>
            </a:r>
          </a:p>
          <a:p>
            <a:pPr marL="336550" indent="-336550" defTabSz="2952750">
              <a:defRPr/>
            </a:pPr>
            <a:endParaRPr lang="en-NZ" sz="2400" dirty="0" smtClean="0">
              <a:latin typeface="Calibri" pitchFamily="34" charset="0"/>
            </a:endParaRPr>
          </a:p>
          <a:p>
            <a:pPr marL="336550" indent="-336550" defTabSz="2952750">
              <a:defRPr/>
            </a:pPr>
            <a:r>
              <a:rPr lang="en-NZ" sz="2400" dirty="0">
                <a:latin typeface="Calibri" pitchFamily="34" charset="0"/>
              </a:rPr>
              <a:t>[1] G. Van den </a:t>
            </a:r>
            <a:r>
              <a:rPr lang="en-NZ" sz="2400" dirty="0" err="1">
                <a:latin typeface="Calibri" pitchFamily="34" charset="0"/>
              </a:rPr>
              <a:t>Berghe</a:t>
            </a:r>
            <a:r>
              <a:rPr lang="en-NZ" sz="2400" dirty="0">
                <a:latin typeface="Calibri" pitchFamily="34" charset="0"/>
              </a:rPr>
              <a:t>, et al., "Intensive insulin therapy in the critically ill patients," N </a:t>
            </a:r>
            <a:r>
              <a:rPr lang="en-NZ" sz="2400" dirty="0" err="1">
                <a:latin typeface="Calibri" pitchFamily="34" charset="0"/>
              </a:rPr>
              <a:t>Engl</a:t>
            </a:r>
            <a:r>
              <a:rPr lang="en-NZ" sz="2400" dirty="0">
                <a:latin typeface="Calibri" pitchFamily="34" charset="0"/>
              </a:rPr>
              <a:t> J Med, vol. 345, pp. 1359-1367, 2001.</a:t>
            </a:r>
          </a:p>
          <a:p>
            <a:pPr marL="336550" indent="-336550" defTabSz="2952750">
              <a:spcBef>
                <a:spcPct val="50000"/>
              </a:spcBef>
              <a:defRPr/>
            </a:pPr>
            <a:r>
              <a:rPr lang="en-NZ" sz="2400" dirty="0">
                <a:latin typeface="Calibri" pitchFamily="34" charset="0"/>
              </a:rPr>
              <a:t>[2] </a:t>
            </a:r>
            <a:r>
              <a:rPr lang="en-US" sz="2400" dirty="0">
                <a:latin typeface="Calibri" pitchFamily="34" charset="0"/>
              </a:rPr>
              <a:t>J. G. Chase, et al., </a:t>
            </a:r>
            <a:r>
              <a:rPr lang="en-NZ" sz="2400" dirty="0">
                <a:latin typeface="Calibri" pitchFamily="34" charset="0"/>
              </a:rPr>
              <a:t>“Organ Failure and Tight </a:t>
            </a:r>
            <a:r>
              <a:rPr lang="en-NZ" sz="2400" dirty="0" err="1">
                <a:latin typeface="Calibri" pitchFamily="34" charset="0"/>
              </a:rPr>
              <a:t>Glycemic</a:t>
            </a:r>
            <a:r>
              <a:rPr lang="en-NZ" sz="2400" dirty="0">
                <a:latin typeface="Calibri" pitchFamily="34" charset="0"/>
              </a:rPr>
              <a:t> Control in the SPRINT Study,” Critical Care, </a:t>
            </a:r>
            <a:r>
              <a:rPr lang="en-NZ" sz="2400" dirty="0" err="1">
                <a:latin typeface="Calibri" pitchFamily="34" charset="0"/>
              </a:rPr>
              <a:t>Vol</a:t>
            </a:r>
            <a:r>
              <a:rPr lang="en-NZ" sz="2400" dirty="0">
                <a:latin typeface="Calibri" pitchFamily="34" charset="0"/>
              </a:rPr>
              <a:t> 14:R154</a:t>
            </a:r>
            <a:r>
              <a:rPr lang="en-US" sz="2400" dirty="0">
                <a:latin typeface="Calibri" pitchFamily="34" charset="0"/>
              </a:rPr>
              <a:t>, 2010.</a:t>
            </a:r>
          </a:p>
          <a:p>
            <a:pPr marL="336550" indent="-336550" defTabSz="2952750">
              <a:spcBef>
                <a:spcPct val="50000"/>
              </a:spcBef>
              <a:defRPr/>
            </a:pPr>
            <a:r>
              <a:rPr lang="en-US" sz="2400" dirty="0">
                <a:latin typeface="Calibri" pitchFamily="34" charset="0"/>
              </a:rPr>
              <a:t>[3] J. G. Chase et al., </a:t>
            </a:r>
            <a:r>
              <a:rPr lang="en-NZ" sz="2400" dirty="0">
                <a:latin typeface="Calibri" pitchFamily="34" charset="0"/>
              </a:rPr>
              <a:t>“Implementation and Evaluation of the SPRINT Protocol for Tight Glycaemic Control in Critically Ill Patients: A Clinical Practice Change,” Critical Care, BMC (open access), </a:t>
            </a:r>
            <a:r>
              <a:rPr lang="en-NZ" sz="2400" dirty="0" err="1">
                <a:latin typeface="Calibri" pitchFamily="34" charset="0"/>
              </a:rPr>
              <a:t>Vol</a:t>
            </a:r>
            <a:r>
              <a:rPr lang="en-NZ" sz="2400" dirty="0">
                <a:latin typeface="Calibri" pitchFamily="34" charset="0"/>
              </a:rPr>
              <a:t> 12(2):R49, 2008</a:t>
            </a:r>
            <a:r>
              <a:rPr lang="en-US" sz="2400" dirty="0" smtClean="0">
                <a:latin typeface="Calibri" pitchFamily="34" charset="0"/>
              </a:rPr>
              <a:t>.</a:t>
            </a:r>
            <a:endParaRPr lang="en-US" sz="2400" dirty="0">
              <a:latin typeface="Calibri" pitchFamily="34" charset="0"/>
            </a:endParaRPr>
          </a:p>
        </p:txBody>
      </p:sp>
      <p:grpSp>
        <p:nvGrpSpPr>
          <p:cNvPr id="2" name="Groupe 1"/>
          <p:cNvGrpSpPr/>
          <p:nvPr/>
        </p:nvGrpSpPr>
        <p:grpSpPr>
          <a:xfrm>
            <a:off x="22539952" y="231735"/>
            <a:ext cx="7351132" cy="3332212"/>
            <a:chOff x="11464422" y="19738156"/>
            <a:chExt cx="7351132" cy="3332212"/>
          </a:xfrm>
        </p:grpSpPr>
        <p:pic>
          <p:nvPicPr>
            <p:cNvPr id="42" name="Picture 1034"/>
            <p:cNvPicPr>
              <a:picLocks noChangeAspect="1" noChangeArrowheads="1"/>
            </p:cNvPicPr>
            <p:nvPr/>
          </p:nvPicPr>
          <p:blipFill>
            <a:blip r:embed="rId10"/>
            <a:srcRect/>
            <a:stretch>
              <a:fillRect/>
            </a:stretch>
          </p:blipFill>
          <p:spPr bwMode="auto">
            <a:xfrm>
              <a:off x="16296191" y="19738156"/>
              <a:ext cx="2466975" cy="1890712"/>
            </a:xfrm>
            <a:prstGeom prst="rect">
              <a:avLst/>
            </a:prstGeom>
            <a:noFill/>
            <a:ln w="9525">
              <a:noFill/>
              <a:miter lim="800000"/>
              <a:headEnd/>
              <a:tailEnd/>
            </a:ln>
          </p:spPr>
        </p:pic>
        <p:pic>
          <p:nvPicPr>
            <p:cNvPr id="43" name="Picture 258" descr="Centre for Bio"/>
            <p:cNvPicPr>
              <a:picLocks noChangeAspect="1" noChangeArrowheads="1"/>
            </p:cNvPicPr>
            <p:nvPr/>
          </p:nvPicPr>
          <p:blipFill>
            <a:blip r:embed="rId11"/>
            <a:srcRect/>
            <a:stretch>
              <a:fillRect/>
            </a:stretch>
          </p:blipFill>
          <p:spPr bwMode="auto">
            <a:xfrm>
              <a:off x="14927766" y="21868581"/>
              <a:ext cx="3887788" cy="1200150"/>
            </a:xfrm>
            <a:prstGeom prst="rect">
              <a:avLst/>
            </a:prstGeom>
            <a:noFill/>
            <a:ln w="9525">
              <a:noFill/>
              <a:miter lim="800000"/>
              <a:headEnd/>
              <a:tailEnd/>
            </a:ln>
          </p:spPr>
        </p:pic>
        <p:pic>
          <p:nvPicPr>
            <p:cNvPr id="44" name="Picture 5" descr="C:\Research\Biomedical\Active Insulin Control\Images\ULB Logo.jpg"/>
            <p:cNvPicPr>
              <a:picLocks noChangeAspect="1" noChangeArrowheads="1"/>
            </p:cNvPicPr>
            <p:nvPr/>
          </p:nvPicPr>
          <p:blipFill>
            <a:blip r:embed="rId12"/>
            <a:srcRect/>
            <a:stretch>
              <a:fillRect/>
            </a:stretch>
          </p:blipFill>
          <p:spPr bwMode="auto">
            <a:xfrm>
              <a:off x="13488175" y="21859924"/>
              <a:ext cx="1210444" cy="1210444"/>
            </a:xfrm>
            <a:prstGeom prst="rect">
              <a:avLst/>
            </a:prstGeom>
            <a:noFill/>
          </p:spPr>
        </p:pic>
        <p:pic>
          <p:nvPicPr>
            <p:cNvPr id="45" name="Picture 6" descr="C:\Research\Biomedical\Active Insulin Control\Images\CHU Logo.jpg"/>
            <p:cNvPicPr>
              <a:picLocks noChangeAspect="1" noChangeArrowheads="1"/>
            </p:cNvPicPr>
            <p:nvPr/>
          </p:nvPicPr>
          <p:blipFill>
            <a:blip r:embed="rId13"/>
            <a:srcRect l="6403" r="50058"/>
            <a:stretch>
              <a:fillRect/>
            </a:stretch>
          </p:blipFill>
          <p:spPr bwMode="auto">
            <a:xfrm>
              <a:off x="11464422" y="21883166"/>
              <a:ext cx="1807729" cy="1152128"/>
            </a:xfrm>
            <a:prstGeom prst="rect">
              <a:avLst/>
            </a:prstGeom>
            <a:noFill/>
          </p:spPr>
        </p:pic>
        <p:pic>
          <p:nvPicPr>
            <p:cNvPr id="46" name="Image 45" descr="logo_coul_texte_blason_cadre_300"/>
            <p:cNvPicPr>
              <a:picLocks noChangeAspect="1" noChangeArrowheads="1"/>
            </p:cNvPicPr>
            <p:nvPr/>
          </p:nvPicPr>
          <p:blipFill>
            <a:blip r:embed="rId14" cstate="screen"/>
            <a:srcRect/>
            <a:stretch>
              <a:fillRect/>
            </a:stretch>
          </p:blipFill>
          <p:spPr bwMode="auto">
            <a:xfrm>
              <a:off x="13483982" y="19768589"/>
              <a:ext cx="2649539" cy="1930379"/>
            </a:xfrm>
            <a:prstGeom prst="rect">
              <a:avLst/>
            </a:prstGeom>
            <a:noFill/>
            <a:ln w="9525">
              <a:noFill/>
              <a:miter lim="800000"/>
              <a:headEnd/>
              <a:tailEnd/>
            </a:ln>
          </p:spPr>
        </p:pic>
      </p:grpSp>
      <p:sp>
        <p:nvSpPr>
          <p:cNvPr id="47" name="Text Box 7"/>
          <p:cNvSpPr txBox="1">
            <a:spLocks noChangeArrowheads="1"/>
          </p:cNvSpPr>
          <p:nvPr/>
        </p:nvSpPr>
        <p:spPr bwMode="auto">
          <a:xfrm>
            <a:off x="349288" y="3958006"/>
            <a:ext cx="29552862" cy="7396897"/>
          </a:xfrm>
          <a:prstGeom prst="rect">
            <a:avLst/>
          </a:prstGeom>
          <a:noFill/>
          <a:ln w="9525">
            <a:solidFill>
              <a:srgbClr val="003366"/>
            </a:solidFill>
            <a:miter lim="800000"/>
            <a:headEnd/>
            <a:tailEnd/>
          </a:ln>
        </p:spPr>
        <p:txBody>
          <a:bodyPr wrap="square">
            <a:spAutoFit/>
          </a:bodyPr>
          <a:lstStyle>
            <a:defPPr>
              <a:defRPr lang="en-US"/>
            </a:defPPr>
            <a:lvl1pPr algn="l" defTabSz="2927350" rtl="0" fontAlgn="base">
              <a:spcBef>
                <a:spcPct val="0"/>
              </a:spcBef>
              <a:spcAft>
                <a:spcPct val="0"/>
              </a:spcAft>
              <a:defRPr sz="5800" kern="1200">
                <a:solidFill>
                  <a:schemeClr val="tx1"/>
                </a:solidFill>
                <a:latin typeface="Arial" pitchFamily="34" charset="0"/>
                <a:ea typeface="+mn-ea"/>
                <a:cs typeface="+mn-cs"/>
              </a:defRPr>
            </a:lvl1pPr>
            <a:lvl2pPr marL="1463675" indent="-1006475" algn="l" defTabSz="2927350" rtl="0" fontAlgn="base">
              <a:spcBef>
                <a:spcPct val="0"/>
              </a:spcBef>
              <a:spcAft>
                <a:spcPct val="0"/>
              </a:spcAft>
              <a:defRPr sz="5800" kern="1200">
                <a:solidFill>
                  <a:schemeClr val="tx1"/>
                </a:solidFill>
                <a:latin typeface="Arial" pitchFamily="34" charset="0"/>
                <a:ea typeface="+mn-ea"/>
                <a:cs typeface="+mn-cs"/>
              </a:defRPr>
            </a:lvl2pPr>
            <a:lvl3pPr marL="2927350" indent="-2012950" algn="l" defTabSz="2927350" rtl="0" fontAlgn="base">
              <a:spcBef>
                <a:spcPct val="0"/>
              </a:spcBef>
              <a:spcAft>
                <a:spcPct val="0"/>
              </a:spcAft>
              <a:defRPr sz="5800" kern="1200">
                <a:solidFill>
                  <a:schemeClr val="tx1"/>
                </a:solidFill>
                <a:latin typeface="Arial" pitchFamily="34" charset="0"/>
                <a:ea typeface="+mn-ea"/>
                <a:cs typeface="+mn-cs"/>
              </a:defRPr>
            </a:lvl3pPr>
            <a:lvl4pPr marL="4391025" indent="-3019425" algn="l" defTabSz="2927350" rtl="0" fontAlgn="base">
              <a:spcBef>
                <a:spcPct val="0"/>
              </a:spcBef>
              <a:spcAft>
                <a:spcPct val="0"/>
              </a:spcAft>
              <a:defRPr sz="5800" kern="1200">
                <a:solidFill>
                  <a:schemeClr val="tx1"/>
                </a:solidFill>
                <a:latin typeface="Arial" pitchFamily="34" charset="0"/>
                <a:ea typeface="+mn-ea"/>
                <a:cs typeface="+mn-cs"/>
              </a:defRPr>
            </a:lvl4pPr>
            <a:lvl5pPr marL="5854700" indent="-4025900" algn="l" defTabSz="2927350" rtl="0" fontAlgn="base">
              <a:spcBef>
                <a:spcPct val="0"/>
              </a:spcBef>
              <a:spcAft>
                <a:spcPct val="0"/>
              </a:spcAft>
              <a:defRPr sz="5800" kern="1200">
                <a:solidFill>
                  <a:schemeClr val="tx1"/>
                </a:solidFill>
                <a:latin typeface="Arial" pitchFamily="34" charset="0"/>
                <a:ea typeface="+mn-ea"/>
                <a:cs typeface="+mn-cs"/>
              </a:defRPr>
            </a:lvl5pPr>
            <a:lvl6pPr marL="2286000" algn="l" defTabSz="914400" rtl="0" eaLnBrk="1" latinLnBrk="0" hangingPunct="1">
              <a:defRPr sz="5800" kern="1200">
                <a:solidFill>
                  <a:schemeClr val="tx1"/>
                </a:solidFill>
                <a:latin typeface="Arial" pitchFamily="34" charset="0"/>
                <a:ea typeface="+mn-ea"/>
                <a:cs typeface="+mn-cs"/>
              </a:defRPr>
            </a:lvl6pPr>
            <a:lvl7pPr marL="2743200" algn="l" defTabSz="914400" rtl="0" eaLnBrk="1" latinLnBrk="0" hangingPunct="1">
              <a:defRPr sz="5800" kern="1200">
                <a:solidFill>
                  <a:schemeClr val="tx1"/>
                </a:solidFill>
                <a:latin typeface="Arial" pitchFamily="34" charset="0"/>
                <a:ea typeface="+mn-ea"/>
                <a:cs typeface="+mn-cs"/>
              </a:defRPr>
            </a:lvl7pPr>
            <a:lvl8pPr marL="3200400" algn="l" defTabSz="914400" rtl="0" eaLnBrk="1" latinLnBrk="0" hangingPunct="1">
              <a:defRPr sz="5800" kern="1200">
                <a:solidFill>
                  <a:schemeClr val="tx1"/>
                </a:solidFill>
                <a:latin typeface="Arial" pitchFamily="34" charset="0"/>
                <a:ea typeface="+mn-ea"/>
                <a:cs typeface="+mn-cs"/>
              </a:defRPr>
            </a:lvl8pPr>
            <a:lvl9pPr marL="3657600" algn="l" defTabSz="914400" rtl="0" eaLnBrk="1" latinLnBrk="0" hangingPunct="1">
              <a:defRPr sz="5800" kern="1200">
                <a:solidFill>
                  <a:schemeClr val="tx1"/>
                </a:solidFill>
                <a:latin typeface="Arial" pitchFamily="34" charset="0"/>
                <a:ea typeface="+mn-ea"/>
                <a:cs typeface="+mn-cs"/>
              </a:defRPr>
            </a:lvl9pPr>
          </a:lstStyle>
          <a:p>
            <a:pPr defTabSz="2952750">
              <a:spcBef>
                <a:spcPct val="50000"/>
              </a:spcBef>
            </a:pPr>
            <a:r>
              <a:rPr lang="en-NZ" sz="3200" b="1" u="sng" dirty="0">
                <a:latin typeface="Calibri" pitchFamily="34" charset="0"/>
                <a:cs typeface="Arial" pitchFamily="34" charset="0"/>
              </a:rPr>
              <a:t>INTRODUCTION</a:t>
            </a:r>
          </a:p>
          <a:p>
            <a:pPr algn="just" defTabSz="2952750"/>
            <a:endParaRPr lang="en-NZ" sz="3200" dirty="0">
              <a:latin typeface="Calibri" pitchFamily="34" charset="0"/>
              <a:cs typeface="Arial" pitchFamily="34" charset="0"/>
            </a:endParaRPr>
          </a:p>
          <a:p>
            <a:pPr algn="just" defTabSz="2952750">
              <a:spcAft>
                <a:spcPts val="800"/>
              </a:spcAft>
            </a:pPr>
            <a:r>
              <a:rPr lang="en-NZ" sz="3200" b="1" i="1" dirty="0">
                <a:latin typeface="Calibri" pitchFamily="34" charset="0"/>
                <a:cs typeface="Arial" pitchFamily="34" charset="0"/>
              </a:rPr>
              <a:t>OVERVIEW: </a:t>
            </a:r>
            <a:r>
              <a:rPr lang="en-NZ" sz="3200" dirty="0">
                <a:latin typeface="Calibri" pitchFamily="34" charset="0"/>
              </a:rPr>
              <a:t>Tight glucose control (TGC) reduced intensive care unit (ICU) patient mortality up to 45% using a target of 6.1 </a:t>
            </a:r>
            <a:r>
              <a:rPr lang="en-NZ" sz="3200" dirty="0" err="1">
                <a:latin typeface="Calibri" pitchFamily="34" charset="0"/>
              </a:rPr>
              <a:t>mmol</a:t>
            </a:r>
            <a:r>
              <a:rPr lang="en-NZ" sz="3200" dirty="0">
                <a:latin typeface="Calibri" pitchFamily="34" charset="0"/>
              </a:rPr>
              <a:t>/L.  TGC also </a:t>
            </a:r>
            <a:r>
              <a:rPr lang="en-NZ" sz="3200" dirty="0" smtClean="0">
                <a:latin typeface="Calibri" pitchFamily="34" charset="0"/>
              </a:rPr>
              <a:t>reduces </a:t>
            </a:r>
            <a:r>
              <a:rPr lang="en-NZ" sz="3200" dirty="0">
                <a:latin typeface="Calibri" pitchFamily="34" charset="0"/>
              </a:rPr>
              <a:t>organ failure </a:t>
            </a:r>
            <a:r>
              <a:rPr lang="en-NZ" sz="3200" dirty="0" smtClean="0">
                <a:latin typeface="Calibri" pitchFamily="34" charset="0"/>
              </a:rPr>
              <a:t>rate and severity, as well as cost [1,2]. Thus, effective tight glycemic control (TGC) can improve outcomes, which has been particularly noted in cardiovascular surgery. However, achieving these outcomes has proven difficult. </a:t>
            </a:r>
          </a:p>
          <a:p>
            <a:pPr algn="just" defTabSz="2952750">
              <a:spcAft>
                <a:spcPts val="800"/>
              </a:spcAft>
            </a:pPr>
            <a:r>
              <a:rPr lang="en-NZ" sz="3200" dirty="0" smtClean="0">
                <a:latin typeface="Calibri" pitchFamily="34" charset="0"/>
              </a:rPr>
              <a:t>Variability in insulin sensitivity/resistance resulting from the level and evolution of stress response, particularly early in a patient’s stay, can lead to hyperglycemia and glycemic variability, both of which are associated with increased risk of mortality. This study quantifies the daily evolution of the variability of insulin sensitivity for cardiovascular surgical and all other ICU patients.</a:t>
            </a:r>
          </a:p>
          <a:p>
            <a:pPr algn="just" defTabSz="2952750">
              <a:spcAft>
                <a:spcPts val="800"/>
              </a:spcAft>
            </a:pPr>
            <a:r>
              <a:rPr lang="en-NZ" sz="3200" dirty="0" smtClean="0">
                <a:latin typeface="Calibri" pitchFamily="34" charset="0"/>
              </a:rPr>
              <a:t>Variability, hour to hour, is important to understanding the glycemic variability that results, whether explicit TGC protocols are used, or not. The greater the variability, the greater the risk for excessive hyper or hypo glycemia, for a given  insulin intervention. Hence, hour to hour level and variability in insulin sensitivity will, for a given TGC protocol, determine the outcome glycemia and glycemic variability.</a:t>
            </a:r>
          </a:p>
          <a:p>
            <a:pPr algn="just" defTabSz="2952750">
              <a:spcAft>
                <a:spcPts val="800"/>
              </a:spcAft>
            </a:pPr>
            <a:endParaRPr lang="en-US" sz="3200" dirty="0">
              <a:latin typeface="Calibri" pitchFamily="34" charset="0"/>
            </a:endParaRPr>
          </a:p>
          <a:p>
            <a:pPr defTabSz="2952750">
              <a:spcAft>
                <a:spcPts val="800"/>
              </a:spcAft>
            </a:pPr>
            <a:r>
              <a:rPr lang="en-NZ" sz="3200" b="1" i="1" dirty="0" smtClean="0">
                <a:latin typeface="Calibri" pitchFamily="34" charset="0"/>
                <a:cs typeface="Arial" pitchFamily="34" charset="0"/>
              </a:rPr>
              <a:t>GOALS</a:t>
            </a:r>
            <a:r>
              <a:rPr lang="en-NZ" sz="3200" b="1" i="1" dirty="0">
                <a:latin typeface="Calibri" pitchFamily="34" charset="0"/>
                <a:cs typeface="Arial" pitchFamily="34" charset="0"/>
              </a:rPr>
              <a:t>: </a:t>
            </a:r>
            <a:r>
              <a:rPr lang="en-NZ" sz="3200" dirty="0">
                <a:latin typeface="Calibri" pitchFamily="34" charset="0"/>
              </a:rPr>
              <a:t>This study </a:t>
            </a:r>
            <a:r>
              <a:rPr lang="en-NZ" sz="3200" dirty="0" smtClean="0">
                <a:latin typeface="Calibri" pitchFamily="34" charset="0"/>
              </a:rPr>
              <a:t>uses a clinically validated model to assess insulin sensitivity and its variability every hour. The goal is to assess how a patient or cohorts metabolic status changes each day of stay, as well as to assess how variability changes  each day of stay.</a:t>
            </a:r>
          </a:p>
        </p:txBody>
      </p:sp>
      <p:graphicFrame>
        <p:nvGraphicFramePr>
          <p:cNvPr id="3" name="Objet 2"/>
          <p:cNvGraphicFramePr>
            <a:graphicFrameLocks noChangeAspect="1"/>
          </p:cNvGraphicFramePr>
          <p:nvPr>
            <p:extLst>
              <p:ext uri="{D42A27DB-BD31-4B8C-83A1-F6EECF244321}">
                <p14:modId xmlns:p14="http://schemas.microsoft.com/office/powerpoint/2010/main" val="2208012005"/>
              </p:ext>
            </p:extLst>
          </p:nvPr>
        </p:nvGraphicFramePr>
        <p:xfrm>
          <a:off x="13793431" y="16629905"/>
          <a:ext cx="15601950" cy="8086725"/>
        </p:xfrm>
        <a:graphic>
          <a:graphicData uri="http://schemas.openxmlformats.org/presentationml/2006/ole">
            <mc:AlternateContent xmlns:mc="http://schemas.openxmlformats.org/markup-compatibility/2006">
              <mc:Choice xmlns:v="urn:schemas-microsoft-com:vml" Requires="v">
                <p:oleObj spid="_x0000_s1087" name="Document" r:id="rId16" imgW="6329118" imgH="3208795" progId="Word.Document.12">
                  <p:embed/>
                </p:oleObj>
              </mc:Choice>
              <mc:Fallback>
                <p:oleObj name="Document" r:id="rId16" imgW="6329118" imgH="3208795" progId="Word.Document.12">
                  <p:embed/>
                  <p:pic>
                    <p:nvPicPr>
                      <p:cNvPr id="0" name="Object 39"/>
                      <p:cNvPicPr>
                        <a:picLocks noChangeAspect="1" noChangeArrowheads="1"/>
                      </p:cNvPicPr>
                      <p:nvPr/>
                    </p:nvPicPr>
                    <p:blipFill>
                      <a:blip r:embed="rId17"/>
                      <a:srcRect/>
                      <a:stretch>
                        <a:fillRect/>
                      </a:stretch>
                    </p:blipFill>
                    <p:spPr bwMode="auto">
                      <a:xfrm>
                        <a:off x="13793431" y="16629905"/>
                        <a:ext cx="15601950" cy="8086725"/>
                      </a:xfrm>
                      <a:prstGeom prst="rect">
                        <a:avLst/>
                      </a:prstGeom>
                      <a:noFill/>
                      <a:ln>
                        <a:noFill/>
                      </a:ln>
                      <a:effectLst/>
                    </p:spPr>
                  </p:pic>
                </p:oleObj>
              </mc:Fallback>
            </mc:AlternateContent>
          </a:graphicData>
        </a:graphic>
      </p:graphicFrame>
      <p:pic>
        <p:nvPicPr>
          <p:cNvPr id="49" name="Picture 99" descr="C:\Research\Biomedical\Active Insulin Control\Publications + Talks\Critical Care - CVS Surgery Variability\FIGURE 1.bmp"/>
          <p:cNvPicPr/>
          <p:nvPr/>
        </p:nvPicPr>
        <p:blipFill>
          <a:blip r:embed="rId18" cstate="print"/>
          <a:srcRect l="8863" t="3535" r="7981" b="5303"/>
          <a:stretch>
            <a:fillRect/>
          </a:stretch>
        </p:blipFill>
        <p:spPr bwMode="auto">
          <a:xfrm>
            <a:off x="898552" y="26517394"/>
            <a:ext cx="7992000" cy="6192000"/>
          </a:xfrm>
          <a:prstGeom prst="rect">
            <a:avLst/>
          </a:prstGeom>
          <a:noFill/>
          <a:ln w="28575">
            <a:solidFill>
              <a:srgbClr val="C00000"/>
            </a:solidFill>
            <a:miter lim="800000"/>
            <a:headEnd/>
            <a:tailEnd/>
          </a:ln>
        </p:spPr>
      </p:pic>
      <p:sp>
        <p:nvSpPr>
          <p:cNvPr id="50" name="Text Box 18"/>
          <p:cNvSpPr txBox="1">
            <a:spLocks noChangeArrowheads="1"/>
          </p:cNvSpPr>
          <p:nvPr/>
        </p:nvSpPr>
        <p:spPr bwMode="auto">
          <a:xfrm>
            <a:off x="13463335" y="23449625"/>
            <a:ext cx="16418347" cy="10187404"/>
          </a:xfrm>
          <a:prstGeom prst="rect">
            <a:avLst/>
          </a:prstGeom>
          <a:noFill/>
          <a:ln w="9525">
            <a:noFill/>
            <a:miter lim="800000"/>
            <a:headEnd/>
            <a:tailEnd/>
          </a:ln>
        </p:spPr>
        <p:txBody>
          <a:bodyPr wrap="square">
            <a:spAutoFit/>
          </a:bodyPr>
          <a:lstStyle/>
          <a:p>
            <a:pPr defTabSz="2952750">
              <a:spcBef>
                <a:spcPct val="50000"/>
              </a:spcBef>
            </a:pPr>
            <a:endParaRPr lang="en-NZ" sz="3200" b="1" u="sng" dirty="0" smtClean="0">
              <a:latin typeface="Calibri" pitchFamily="34" charset="0"/>
              <a:cs typeface="Arial" pitchFamily="34" charset="0"/>
            </a:endParaRPr>
          </a:p>
          <a:p>
            <a:pPr defTabSz="2952750">
              <a:spcBef>
                <a:spcPct val="50000"/>
              </a:spcBef>
            </a:pPr>
            <a:r>
              <a:rPr lang="en-NZ" sz="3200" b="1" dirty="0">
                <a:latin typeface="Calibri" pitchFamily="34" charset="0"/>
                <a:cs typeface="Arial" pitchFamily="34" charset="0"/>
              </a:rPr>
              <a:t>Insulin Sensitivity Variability (%)</a:t>
            </a:r>
          </a:p>
          <a:p>
            <a:pPr marL="457200" indent="-457200" algn="just">
              <a:buFont typeface="Arial" pitchFamily="34" charset="0"/>
              <a:buChar char="•"/>
            </a:pPr>
            <a:r>
              <a:rPr lang="en-NZ" sz="3200" dirty="0">
                <a:latin typeface="Calibri" pitchFamily="34" charset="0"/>
              </a:rPr>
              <a:t>SI Variability is greatest on Day 1 and declines over Days 2 and </a:t>
            </a:r>
            <a:r>
              <a:rPr lang="en-NZ" sz="3200" dirty="0" smtClean="0">
                <a:latin typeface="Calibri" pitchFamily="34" charset="0"/>
              </a:rPr>
              <a:t>3</a:t>
            </a:r>
            <a:endParaRPr lang="en-NZ" sz="3200" dirty="0">
              <a:latin typeface="Calibri" pitchFamily="34" charset="0"/>
            </a:endParaRPr>
          </a:p>
          <a:p>
            <a:pPr marL="457200" indent="-457200" algn="just">
              <a:buFont typeface="Arial" pitchFamily="34" charset="0"/>
              <a:buChar char="•"/>
            </a:pPr>
            <a:r>
              <a:rPr lang="en-NZ" sz="3200" dirty="0">
                <a:latin typeface="Calibri" pitchFamily="34" charset="0"/>
              </a:rPr>
              <a:t>Variability is greater for the CVS group but declines </a:t>
            </a:r>
            <a:r>
              <a:rPr lang="en-NZ" sz="3200" dirty="0" smtClean="0">
                <a:latin typeface="Calibri" pitchFamily="34" charset="0"/>
              </a:rPr>
              <a:t>faster</a:t>
            </a:r>
            <a:endParaRPr lang="en-NZ" sz="3200" dirty="0">
              <a:latin typeface="Calibri" pitchFamily="34" charset="0"/>
            </a:endParaRPr>
          </a:p>
          <a:p>
            <a:pPr marL="457200" indent="-457200" algn="just">
              <a:buFont typeface="Arial" pitchFamily="34" charset="0"/>
              <a:buChar char="•"/>
            </a:pPr>
            <a:r>
              <a:rPr lang="en-US" sz="3200" dirty="0">
                <a:latin typeface="Calibri" pitchFamily="34" charset="0"/>
              </a:rPr>
              <a:t>CVS and Non-CVS are similar (p &gt; 0.10) on Day 3 and Days 4 Onward (see table for all values)</a:t>
            </a:r>
            <a:endParaRPr lang="en-NZ" sz="3200" dirty="0">
              <a:latin typeface="Calibri" pitchFamily="34" charset="0"/>
            </a:endParaRPr>
          </a:p>
          <a:p>
            <a:pPr defTabSz="2952750">
              <a:spcBef>
                <a:spcPct val="50000"/>
              </a:spcBef>
            </a:pPr>
            <a:endParaRPr lang="en-NZ" sz="2000" dirty="0">
              <a:latin typeface="Calibri" pitchFamily="34" charset="0"/>
              <a:cs typeface="Arial" pitchFamily="34" charset="0"/>
            </a:endParaRPr>
          </a:p>
          <a:p>
            <a:pPr defTabSz="2952750">
              <a:spcBef>
                <a:spcPct val="50000"/>
              </a:spcBef>
            </a:pPr>
            <a:endParaRPr lang="en-NZ" sz="2000" dirty="0">
              <a:latin typeface="Calibri" pitchFamily="34" charset="0"/>
              <a:cs typeface="Arial" pitchFamily="34" charset="0"/>
            </a:endParaRPr>
          </a:p>
          <a:p>
            <a:pPr defTabSz="2952750">
              <a:spcBef>
                <a:spcPct val="50000"/>
              </a:spcBef>
            </a:pPr>
            <a:endParaRPr lang="en-NZ" sz="2000" dirty="0">
              <a:latin typeface="Calibri" pitchFamily="34" charset="0"/>
              <a:cs typeface="Arial" pitchFamily="34" charset="0"/>
            </a:endParaRPr>
          </a:p>
          <a:p>
            <a:pPr defTabSz="2952750">
              <a:spcBef>
                <a:spcPct val="50000"/>
              </a:spcBef>
            </a:pPr>
            <a:endParaRPr lang="en-NZ" sz="2000" dirty="0">
              <a:latin typeface="Calibri" pitchFamily="34" charset="0"/>
              <a:cs typeface="Arial" pitchFamily="34" charset="0"/>
            </a:endParaRPr>
          </a:p>
          <a:p>
            <a:pPr defTabSz="2952750">
              <a:spcBef>
                <a:spcPct val="50000"/>
              </a:spcBef>
            </a:pPr>
            <a:endParaRPr lang="en-NZ" sz="2000" dirty="0">
              <a:latin typeface="Calibri" pitchFamily="34" charset="0"/>
              <a:cs typeface="Arial" pitchFamily="34" charset="0"/>
            </a:endParaRPr>
          </a:p>
          <a:p>
            <a:pPr defTabSz="2952750">
              <a:spcBef>
                <a:spcPct val="50000"/>
              </a:spcBef>
            </a:pPr>
            <a:endParaRPr lang="en-NZ" sz="2000" dirty="0">
              <a:latin typeface="Calibri" pitchFamily="34" charset="0"/>
              <a:cs typeface="Arial" pitchFamily="34" charset="0"/>
            </a:endParaRPr>
          </a:p>
          <a:p>
            <a:pPr defTabSz="2952750">
              <a:spcBef>
                <a:spcPct val="50000"/>
              </a:spcBef>
            </a:pPr>
            <a:endParaRPr lang="en-NZ" sz="2000" dirty="0">
              <a:latin typeface="Calibri" pitchFamily="34" charset="0"/>
              <a:cs typeface="Arial" pitchFamily="34" charset="0"/>
            </a:endParaRPr>
          </a:p>
          <a:p>
            <a:pPr defTabSz="2952750">
              <a:spcBef>
                <a:spcPct val="50000"/>
              </a:spcBef>
            </a:pPr>
            <a:endParaRPr lang="en-NZ" sz="2000" dirty="0">
              <a:latin typeface="Calibri" pitchFamily="34" charset="0"/>
              <a:cs typeface="Arial" pitchFamily="34" charset="0"/>
            </a:endParaRPr>
          </a:p>
          <a:p>
            <a:pPr defTabSz="2952750">
              <a:spcBef>
                <a:spcPct val="50000"/>
              </a:spcBef>
            </a:pPr>
            <a:endParaRPr lang="en-NZ" sz="2000" dirty="0">
              <a:latin typeface="Calibri" pitchFamily="34" charset="0"/>
              <a:cs typeface="Arial" pitchFamily="34" charset="0"/>
            </a:endParaRPr>
          </a:p>
          <a:p>
            <a:pPr defTabSz="2952750">
              <a:spcBef>
                <a:spcPct val="50000"/>
              </a:spcBef>
            </a:pPr>
            <a:endParaRPr lang="en-NZ" sz="2000" dirty="0">
              <a:latin typeface="Calibri" pitchFamily="34" charset="0"/>
              <a:cs typeface="Arial" pitchFamily="34" charset="0"/>
            </a:endParaRPr>
          </a:p>
          <a:p>
            <a:pPr defTabSz="2952750">
              <a:spcBef>
                <a:spcPct val="50000"/>
              </a:spcBef>
            </a:pPr>
            <a:endParaRPr lang="en-NZ" sz="2000" dirty="0">
              <a:latin typeface="Calibri" pitchFamily="34" charset="0"/>
              <a:cs typeface="Arial" pitchFamily="34" charset="0"/>
            </a:endParaRPr>
          </a:p>
          <a:p>
            <a:pPr defTabSz="2952750">
              <a:spcBef>
                <a:spcPct val="50000"/>
              </a:spcBef>
            </a:pPr>
            <a:endParaRPr lang="en-NZ" sz="2000" dirty="0">
              <a:latin typeface="Calibri" pitchFamily="34" charset="0"/>
              <a:cs typeface="Arial" pitchFamily="34" charset="0"/>
            </a:endParaRPr>
          </a:p>
          <a:p>
            <a:pPr defTabSz="2952750">
              <a:spcBef>
                <a:spcPct val="50000"/>
              </a:spcBef>
            </a:pPr>
            <a:endParaRPr lang="en-NZ" sz="2000" dirty="0">
              <a:latin typeface="Calibri" pitchFamily="34" charset="0"/>
              <a:cs typeface="Arial" pitchFamily="34" charset="0"/>
            </a:endParaRPr>
          </a:p>
          <a:p>
            <a:pPr defTabSz="2952750">
              <a:spcBef>
                <a:spcPct val="50000"/>
              </a:spcBef>
            </a:pPr>
            <a:endParaRPr lang="en-NZ" sz="2000" dirty="0">
              <a:latin typeface="Calibri" pitchFamily="34" charset="0"/>
              <a:cs typeface="Arial" pitchFamily="34" charset="0"/>
            </a:endParaRPr>
          </a:p>
          <a:p>
            <a:pPr defTabSz="2952750">
              <a:spcBef>
                <a:spcPct val="50000"/>
              </a:spcBef>
            </a:pPr>
            <a:endParaRPr lang="en-NZ" sz="2000" dirty="0">
              <a:latin typeface="Calibri" pitchFamily="34" charset="0"/>
              <a:cs typeface="Arial" pitchFamily="34" charset="0"/>
            </a:endParaRPr>
          </a:p>
          <a:p>
            <a:pPr defTabSz="2952750">
              <a:spcBef>
                <a:spcPct val="50000"/>
              </a:spcBef>
            </a:pPr>
            <a:endParaRPr lang="en-NZ" sz="2000" dirty="0">
              <a:latin typeface="Calibri" pitchFamily="34" charset="0"/>
              <a:cs typeface="Arial" pitchFamily="34" charset="0"/>
            </a:endParaRPr>
          </a:p>
        </p:txBody>
      </p:sp>
      <p:pic>
        <p:nvPicPr>
          <p:cNvPr id="51" name="Picture 100" descr="C:\Research\Biomedical\Active Insulin Control\Publications + Talks\Critical Care - CVS Surgery Variability\FIGURE 2.bmp"/>
          <p:cNvPicPr/>
          <p:nvPr/>
        </p:nvPicPr>
        <p:blipFill>
          <a:blip r:embed="rId19"/>
          <a:srcRect l="9185" t="3788" r="7452" b="5556"/>
          <a:stretch>
            <a:fillRect/>
          </a:stretch>
        </p:blipFill>
        <p:spPr bwMode="auto">
          <a:xfrm>
            <a:off x="13463335" y="26517394"/>
            <a:ext cx="7992888" cy="6192000"/>
          </a:xfrm>
          <a:prstGeom prst="rect">
            <a:avLst/>
          </a:prstGeom>
          <a:noFill/>
          <a:ln w="28575">
            <a:solidFill>
              <a:srgbClr val="C00000"/>
            </a:solidFill>
            <a:miter lim="800000"/>
            <a:headEnd/>
            <a:tailEnd/>
          </a:ln>
        </p:spPr>
      </p:pic>
      <p:graphicFrame>
        <p:nvGraphicFramePr>
          <p:cNvPr id="52" name="Table 102"/>
          <p:cNvGraphicFramePr>
            <a:graphicFrameLocks noGrp="1"/>
          </p:cNvGraphicFramePr>
          <p:nvPr>
            <p:extLst>
              <p:ext uri="{D42A27DB-BD31-4B8C-83A1-F6EECF244321}">
                <p14:modId xmlns:p14="http://schemas.microsoft.com/office/powerpoint/2010/main" val="43218806"/>
              </p:ext>
            </p:extLst>
          </p:nvPr>
        </p:nvGraphicFramePr>
        <p:xfrm>
          <a:off x="21723332" y="28222849"/>
          <a:ext cx="7670369" cy="1828800"/>
        </p:xfrm>
        <a:graphic>
          <a:graphicData uri="http://schemas.openxmlformats.org/drawingml/2006/table">
            <a:tbl>
              <a:tblPr/>
              <a:tblGrid>
                <a:gridCol w="2855659"/>
                <a:gridCol w="1272222"/>
                <a:gridCol w="1272222"/>
                <a:gridCol w="1272222"/>
                <a:gridCol w="998044"/>
              </a:tblGrid>
              <a:tr h="34918">
                <a:tc>
                  <a:txBody>
                    <a:bodyPr/>
                    <a:lstStyle/>
                    <a:p>
                      <a:pPr marL="0" marR="0">
                        <a:spcBef>
                          <a:spcPts val="0"/>
                        </a:spcBef>
                        <a:spcAft>
                          <a:spcPts val="0"/>
                        </a:spcAft>
                      </a:pPr>
                      <a:endParaRPr lang="en-NZ" sz="2400" dirty="0">
                        <a:latin typeface="+mn-lt"/>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NZ" sz="2400" b="1" dirty="0">
                          <a:latin typeface="+mn-lt"/>
                          <a:ea typeface="Times New Roman"/>
                          <a:cs typeface="Arial" pitchFamily="34" charset="0"/>
                        </a:rPr>
                        <a:t>Day 1</a:t>
                      </a:r>
                      <a:endParaRPr lang="en-NZ" sz="2400" dirty="0">
                        <a:latin typeface="+mn-lt"/>
                        <a:ea typeface="Times New Roman"/>
                        <a:cs typeface="Arial" pitchFamily="34"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NZ" sz="2400" b="1">
                          <a:latin typeface="+mn-lt"/>
                          <a:ea typeface="Times New Roman"/>
                          <a:cs typeface="Arial" pitchFamily="34" charset="0"/>
                        </a:rPr>
                        <a:t>Day 2</a:t>
                      </a:r>
                      <a:endParaRPr lang="en-NZ" sz="2400">
                        <a:latin typeface="+mn-lt"/>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NZ" sz="2400" b="1" dirty="0">
                          <a:latin typeface="+mn-lt"/>
                          <a:ea typeface="Times New Roman"/>
                          <a:cs typeface="Arial" pitchFamily="34" charset="0"/>
                        </a:rPr>
                        <a:t>Day 3</a:t>
                      </a:r>
                      <a:endParaRPr lang="en-NZ" sz="2400" dirty="0">
                        <a:latin typeface="+mn-lt"/>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NZ" sz="2400" b="1">
                          <a:latin typeface="+mn-lt"/>
                          <a:ea typeface="Times New Roman"/>
                          <a:cs typeface="Arial" pitchFamily="34" charset="0"/>
                        </a:rPr>
                        <a:t>Day 4 On</a:t>
                      </a:r>
                      <a:endParaRPr lang="en-NZ" sz="2400">
                        <a:latin typeface="+mn-lt"/>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363777">
                <a:tc>
                  <a:txBody>
                    <a:bodyPr/>
                    <a:lstStyle/>
                    <a:p>
                      <a:pPr marL="0" marR="0" algn="r">
                        <a:spcBef>
                          <a:spcPts val="0"/>
                        </a:spcBef>
                        <a:spcAft>
                          <a:spcPts val="0"/>
                        </a:spcAft>
                      </a:pPr>
                      <a:r>
                        <a:rPr lang="en-NZ" sz="2400" b="1">
                          <a:latin typeface="+mn-lt"/>
                          <a:ea typeface="Times New Roman"/>
                          <a:cs typeface="Arial" pitchFamily="34" charset="0"/>
                        </a:rPr>
                        <a:t>CVS vs Non-CVS</a:t>
                      </a:r>
                      <a:endParaRPr lang="en-NZ" sz="2400">
                        <a:latin typeface="+mn-lt"/>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EECE1"/>
                    </a:solidFill>
                  </a:tcPr>
                </a:tc>
                <a:tc>
                  <a:txBody>
                    <a:bodyPr/>
                    <a:lstStyle/>
                    <a:p>
                      <a:pPr marL="0" marR="0" algn="ctr">
                        <a:spcBef>
                          <a:spcPts val="0"/>
                        </a:spcBef>
                        <a:spcAft>
                          <a:spcPts val="0"/>
                        </a:spcAft>
                      </a:pPr>
                      <a:r>
                        <a:rPr lang="en-NZ" sz="2400" dirty="0">
                          <a:latin typeface="+mn-lt"/>
                          <a:ea typeface="Times New Roman"/>
                          <a:cs typeface="Arial" pitchFamily="34" charset="0"/>
                        </a:rPr>
                        <a:t>&lt; </a:t>
                      </a:r>
                      <a:r>
                        <a:rPr lang="en-NZ" sz="2400" dirty="0" smtClean="0">
                          <a:latin typeface="+mn-lt"/>
                          <a:ea typeface="Times New Roman"/>
                          <a:cs typeface="Arial" pitchFamily="34" charset="0"/>
                        </a:rPr>
                        <a:t>0.0001</a:t>
                      </a:r>
                      <a:endParaRPr lang="en-NZ" sz="2400" dirty="0">
                        <a:latin typeface="+mn-lt"/>
                        <a:ea typeface="Times New Roman"/>
                        <a:cs typeface="Arial" pitchFamily="34"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EECE1"/>
                    </a:solidFill>
                  </a:tcPr>
                </a:tc>
                <a:tc>
                  <a:txBody>
                    <a:bodyPr/>
                    <a:lstStyle/>
                    <a:p>
                      <a:pPr marL="0" marR="0" algn="ctr">
                        <a:spcBef>
                          <a:spcPts val="0"/>
                        </a:spcBef>
                        <a:spcAft>
                          <a:spcPts val="0"/>
                        </a:spcAft>
                      </a:pPr>
                      <a:r>
                        <a:rPr lang="en-NZ" sz="2400" dirty="0">
                          <a:latin typeface="+mn-lt"/>
                          <a:ea typeface="Times New Roman"/>
                          <a:cs typeface="Arial" pitchFamily="34" charset="0"/>
                        </a:rPr>
                        <a:t>&lt; 0.0001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EECE1"/>
                    </a:solidFill>
                  </a:tcPr>
                </a:tc>
                <a:tc>
                  <a:txBody>
                    <a:bodyPr/>
                    <a:lstStyle/>
                    <a:p>
                      <a:pPr marL="0" marR="0" algn="ctr">
                        <a:spcBef>
                          <a:spcPts val="0"/>
                        </a:spcBef>
                        <a:spcAft>
                          <a:spcPts val="0"/>
                        </a:spcAft>
                      </a:pPr>
                      <a:r>
                        <a:rPr lang="en-NZ" sz="2400" b="1">
                          <a:latin typeface="+mn-lt"/>
                          <a:ea typeface="Times New Roman"/>
                          <a:cs typeface="Arial" pitchFamily="34" charset="0"/>
                        </a:rPr>
                        <a:t>0.13</a:t>
                      </a:r>
                      <a:endParaRPr lang="en-NZ" sz="2400">
                        <a:latin typeface="+mn-lt"/>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EECE1"/>
                    </a:solidFill>
                  </a:tcPr>
                </a:tc>
                <a:tc>
                  <a:txBody>
                    <a:bodyPr/>
                    <a:lstStyle/>
                    <a:p>
                      <a:pPr marL="0" marR="0" algn="ctr">
                        <a:spcBef>
                          <a:spcPts val="0"/>
                        </a:spcBef>
                        <a:spcAft>
                          <a:spcPts val="0"/>
                        </a:spcAft>
                      </a:pPr>
                      <a:r>
                        <a:rPr lang="en-NZ" sz="2400" b="1">
                          <a:latin typeface="+mn-lt"/>
                          <a:ea typeface="Times New Roman"/>
                          <a:cs typeface="Arial" pitchFamily="34" charset="0"/>
                        </a:rPr>
                        <a:t>0.29</a:t>
                      </a:r>
                      <a:endParaRPr lang="en-NZ" sz="2400">
                        <a:latin typeface="+mn-lt"/>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EECE1"/>
                    </a:solidFill>
                  </a:tcPr>
                </a:tc>
              </a:tr>
              <a:tr h="358794">
                <a:tc>
                  <a:txBody>
                    <a:bodyPr/>
                    <a:lstStyle/>
                    <a:p>
                      <a:pPr marL="0" marR="0" algn="r">
                        <a:spcBef>
                          <a:spcPts val="0"/>
                        </a:spcBef>
                        <a:spcAft>
                          <a:spcPts val="0"/>
                        </a:spcAft>
                      </a:pPr>
                      <a:r>
                        <a:rPr lang="en-NZ" sz="2400" b="1">
                          <a:latin typeface="+mn-lt"/>
                          <a:ea typeface="Times New Roman"/>
                          <a:cs typeface="Arial" pitchFamily="34" charset="0"/>
                        </a:rPr>
                        <a:t>CVS vs Day 4 On</a:t>
                      </a:r>
                      <a:endParaRPr lang="en-NZ" sz="2400">
                        <a:latin typeface="+mn-lt"/>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NZ" sz="2400">
                          <a:latin typeface="+mn-lt"/>
                          <a:ea typeface="Times New Roman"/>
                          <a:cs typeface="Arial" pitchFamily="34" charset="0"/>
                        </a:rPr>
                        <a:t>&lt; 0.0001</a:t>
                      </a: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NZ" sz="2400">
                          <a:latin typeface="+mn-lt"/>
                          <a:ea typeface="Times New Roman"/>
                          <a:cs typeface="Arial" pitchFamily="34" charset="0"/>
                        </a:rPr>
                        <a:t>&lt; 0.0001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NZ" sz="2400" dirty="0">
                          <a:latin typeface="+mn-lt"/>
                          <a:ea typeface="Times New Roman"/>
                          <a:cs typeface="Arial" pitchFamily="34" charset="0"/>
                        </a:rPr>
                        <a:t>&lt; 0.0001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NZ" sz="2400" b="1" dirty="0">
                          <a:latin typeface="+mn-lt"/>
                          <a:ea typeface="Times New Roman"/>
                          <a:cs typeface="Arial" pitchFamily="34" charset="0"/>
                        </a:rPr>
                        <a:t>0.35</a:t>
                      </a:r>
                      <a:endParaRPr lang="en-NZ" sz="2400" dirty="0">
                        <a:latin typeface="+mn-lt"/>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794">
                <a:tc>
                  <a:txBody>
                    <a:bodyPr/>
                    <a:lstStyle/>
                    <a:p>
                      <a:pPr marL="0" marR="0" algn="r">
                        <a:spcBef>
                          <a:spcPts val="0"/>
                        </a:spcBef>
                        <a:spcAft>
                          <a:spcPts val="0"/>
                        </a:spcAft>
                      </a:pPr>
                      <a:r>
                        <a:rPr lang="en-NZ" sz="2400" b="1" dirty="0">
                          <a:latin typeface="+mn-lt"/>
                          <a:ea typeface="Times New Roman"/>
                          <a:cs typeface="Arial" pitchFamily="34" charset="0"/>
                        </a:rPr>
                        <a:t>Non-CVS </a:t>
                      </a:r>
                      <a:r>
                        <a:rPr lang="en-NZ" sz="2400" b="1" dirty="0" err="1">
                          <a:latin typeface="+mn-lt"/>
                          <a:ea typeface="Times New Roman"/>
                          <a:cs typeface="Arial" pitchFamily="34" charset="0"/>
                        </a:rPr>
                        <a:t>vs</a:t>
                      </a:r>
                      <a:r>
                        <a:rPr lang="en-NZ" sz="2400" b="1" dirty="0">
                          <a:latin typeface="+mn-lt"/>
                          <a:ea typeface="Times New Roman"/>
                          <a:cs typeface="Arial" pitchFamily="34" charset="0"/>
                        </a:rPr>
                        <a:t> Day 4 On</a:t>
                      </a:r>
                      <a:endParaRPr lang="en-NZ" sz="2400" dirty="0">
                        <a:latin typeface="+mn-lt"/>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NZ" sz="2400">
                          <a:latin typeface="+mn-lt"/>
                          <a:ea typeface="Times New Roman"/>
                          <a:cs typeface="Arial" pitchFamily="34" charset="0"/>
                        </a:rPr>
                        <a:t>&lt; 0.0001</a:t>
                      </a: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NZ" sz="2400">
                          <a:latin typeface="+mn-lt"/>
                          <a:ea typeface="Times New Roman"/>
                          <a:cs typeface="Arial" pitchFamily="34" charset="0"/>
                        </a:rPr>
                        <a:t>&lt; 0.0001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NZ" sz="2400" dirty="0">
                          <a:latin typeface="+mn-lt"/>
                          <a:ea typeface="Times New Roman"/>
                          <a:cs typeface="Arial" pitchFamily="34" charset="0"/>
                        </a:rPr>
                        <a:t>&lt; 0.0001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NZ" sz="2400" b="1" dirty="0">
                          <a:latin typeface="+mn-lt"/>
                          <a:ea typeface="Times New Roman"/>
                          <a:cs typeface="Arial" pitchFamily="34" charset="0"/>
                        </a:rPr>
                        <a:t>0.78</a:t>
                      </a:r>
                      <a:endParaRPr lang="en-NZ" sz="2400" dirty="0">
                        <a:latin typeface="+mn-lt"/>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720526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794</Words>
  <Application>Microsoft Office PowerPoint</Application>
  <PresentationFormat>Personnalisé</PresentationFormat>
  <Paragraphs>121</Paragraphs>
  <Slides>1</Slides>
  <Notes>0</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1</vt:i4>
      </vt:variant>
    </vt:vector>
  </HeadingPairs>
  <TitlesOfParts>
    <vt:vector size="4" baseType="lpstr">
      <vt:lpstr>Thème Office</vt:lpstr>
      <vt:lpstr>Equation</vt:lpstr>
      <vt:lpstr>Document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Sophie Penning</dc:creator>
  <cp:lastModifiedBy>Sophie Penning</cp:lastModifiedBy>
  <cp:revision>17</cp:revision>
  <dcterms:created xsi:type="dcterms:W3CDTF">2011-03-16T09:17:53Z</dcterms:created>
  <dcterms:modified xsi:type="dcterms:W3CDTF">2011-03-16T10:54:42Z</dcterms:modified>
</cp:coreProperties>
</file>