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69" r:id="rId9"/>
    <p:sldId id="270" r:id="rId10"/>
    <p:sldId id="273" r:id="rId11"/>
    <p:sldId id="274" r:id="rId12"/>
    <p:sldId id="271" r:id="rId13"/>
    <p:sldId id="272" r:id="rId14"/>
    <p:sldId id="276" r:id="rId15"/>
    <p:sldId id="281" r:id="rId16"/>
    <p:sldId id="285" r:id="rId17"/>
    <p:sldId id="284" r:id="rId18"/>
    <p:sldId id="283" r:id="rId19"/>
    <p:sldId id="278" r:id="rId20"/>
    <p:sldId id="279" r:id="rId21"/>
    <p:sldId id="286" r:id="rId22"/>
    <p:sldId id="287" r:id="rId2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67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84" autoAdjust="0"/>
    <p:restoredTop sz="94660"/>
  </p:normalViewPr>
  <p:slideViewPr>
    <p:cSldViewPr>
      <p:cViewPr varScale="1">
        <p:scale>
          <a:sx n="93" d="100"/>
          <a:sy n="93" d="100"/>
        </p:scale>
        <p:origin x="-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962AF852-9843-4598-9BD0-A4C746C224B1}" type="datetimeFigureOut">
              <a:rPr lang="fr-FR"/>
              <a:pPr>
                <a:defRPr/>
              </a:pPr>
              <a:t>27/05/2010</a:t>
            </a:fld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AB708780-EDFC-4B65-A9C5-79F054CAA7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15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610EC0-B66B-421D-A459-254257DCD0A7}" type="datetimeFigureOut">
              <a:rPr lang="fr-FR"/>
              <a:pPr>
                <a:defRPr/>
              </a:pPr>
              <a:t>27/05/2010</a:t>
            </a:fld>
            <a:endParaRPr lang="fr-BE"/>
          </a:p>
        </p:txBody>
      </p:sp>
      <p:sp>
        <p:nvSpPr>
          <p:cNvPr id="16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BE"/>
          </a:p>
        </p:txBody>
      </p:sp>
      <p:sp>
        <p:nvSpPr>
          <p:cNvPr id="17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82A441-AF1D-4BE7-BD94-200C156449F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F2AF9F-50A0-40F4-A6F4-F0CBDA1ED0AA}" type="datetimeFigureOut">
              <a:rPr lang="fr-FR"/>
              <a:pPr>
                <a:defRPr/>
              </a:pPr>
              <a:t>27/05/2010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B02498-CAA1-4565-87D9-455A6CAD706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96410F-F799-4CCC-83A5-D6192769F30C}" type="datetimeFigureOut">
              <a:rPr lang="fr-FR"/>
              <a:pPr>
                <a:defRPr/>
              </a:pPr>
              <a:t>27/05/2010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F209D1-FB2F-40EF-9E8E-4E074D69801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EE8EAD-A0D1-4C07-BA02-A0977B8243FF}" type="datetimeFigureOut">
              <a:rPr lang="fr-FR"/>
              <a:pPr>
                <a:defRPr/>
              </a:pPr>
              <a:t>27/05/2010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FFD309-3B65-44D1-8CDC-FBDBFF604E05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orme libre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orme libre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orme libre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Forme libre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2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25F9B6-B647-4A15-91A0-0025287CF4F6}" type="datetimeFigureOut">
              <a:rPr lang="fr-FR"/>
              <a:pPr>
                <a:defRPr/>
              </a:pPr>
              <a:t>27/05/2010</a:t>
            </a:fld>
            <a:endParaRPr lang="fr-BE"/>
          </a:p>
        </p:txBody>
      </p:sp>
      <p:sp>
        <p:nvSpPr>
          <p:cNvPr id="2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BE"/>
          </a:p>
        </p:txBody>
      </p:sp>
      <p:sp>
        <p:nvSpPr>
          <p:cNvPr id="2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BEDC0B-B1AD-4978-8348-CBBB6F5BA80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67C9CB-DDC9-4C1D-9D53-8EF5D668169F}" type="datetimeFigureOut">
              <a:rPr lang="fr-FR"/>
              <a:pPr>
                <a:defRPr/>
              </a:pPr>
              <a:t>27/05/2010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C3D982-8D7F-4362-9EF1-670A3E3BCD8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6C69DD-F4D9-47E9-96D7-969D014863A9}" type="datetimeFigureOut">
              <a:rPr lang="fr-FR"/>
              <a:pPr>
                <a:defRPr/>
              </a:pPr>
              <a:t>27/05/2010</a:t>
            </a:fld>
            <a:endParaRPr lang="fr-BE"/>
          </a:p>
        </p:txBody>
      </p:sp>
      <p:sp>
        <p:nvSpPr>
          <p:cNvPr id="1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BE"/>
          </a:p>
        </p:txBody>
      </p:sp>
      <p:sp>
        <p:nvSpPr>
          <p:cNvPr id="1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377102-421B-4504-9498-75DF04ECD6E9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F1E210-9A9B-4E9C-ACF6-018D6F2D06D3}" type="datetimeFigureOut">
              <a:rPr lang="fr-FR"/>
              <a:pPr>
                <a:defRPr/>
              </a:pPr>
              <a:t>27/05/2010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A10791-09F2-46FE-8D4D-CB686A1A639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431A7F-85AD-427F-9D15-BCD3872E6D3E}" type="datetimeFigureOut">
              <a:rPr lang="fr-FR"/>
              <a:pPr>
                <a:defRPr/>
              </a:pPr>
              <a:t>27/05/2010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98AB7E-22F7-4B20-B3C7-51B421E0E76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E1224A-2356-4733-BFE1-113F3D216FDE}" type="datetimeFigureOut">
              <a:rPr lang="fr-FR"/>
              <a:pPr>
                <a:defRPr/>
              </a:pPr>
              <a:t>27/05/2010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755740-B101-40DF-B324-3726CE90590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Connecteur droit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e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Connecteur droit 14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16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Connecteur droit 10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2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Connecteur droit 18"/>
            <p:cNvCxnSpPr/>
            <p:nvPr/>
          </p:nvCxnSpPr>
          <p:spPr>
            <a:xfrm rot="16200000">
              <a:off x="6663592" y="12964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20"/>
            <p:cNvCxnSpPr/>
            <p:nvPr/>
          </p:nvCxnSpPr>
          <p:spPr>
            <a:xfrm rot="5400000" flipH="1">
              <a:off x="6744512" y="12954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9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926433-96AC-4259-A5AF-F2A57A67DEAF}" type="datetimeFigureOut">
              <a:rPr lang="fr-FR"/>
              <a:pPr>
                <a:defRPr/>
              </a:pPr>
              <a:t>27/05/2010</a:t>
            </a:fld>
            <a:endParaRPr lang="fr-BE"/>
          </a:p>
        </p:txBody>
      </p:sp>
      <p:sp>
        <p:nvSpPr>
          <p:cNvPr id="20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BE"/>
          </a:p>
        </p:txBody>
      </p:sp>
      <p:sp>
        <p:nvSpPr>
          <p:cNvPr id="2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911325-C520-46C3-81EC-2434E9EC45A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36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25E91CC-8006-4D61-AD8E-7D4D4E318F05}" type="datetimeFigureOut">
              <a:rPr lang="fr-FR"/>
              <a:pPr>
                <a:defRPr/>
              </a:pPr>
              <a:t>27/05/2010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0EA9DB8-2661-442F-9CC0-6FD3B8089F7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4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Feuille_Microsoft_Office_Excel_97-20031.xls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8201028" cy="835824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BE" sz="280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fr-BE" sz="280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fr-BE" sz="2800" smtClean="0">
                <a:solidFill>
                  <a:schemeClr val="tx2">
                    <a:satMod val="200000"/>
                  </a:schemeClr>
                </a:solidFill>
              </a:rPr>
              <a:t>  </a:t>
            </a:r>
            <a:r>
              <a:rPr lang="fr-BE" sz="2000" smtClean="0">
                <a:solidFill>
                  <a:schemeClr val="tx2">
                    <a:satMod val="200000"/>
                  </a:schemeClr>
                </a:solidFill>
              </a:rPr>
              <a:t>Université de Liège</a:t>
            </a:r>
            <a:br>
              <a:rPr lang="fr-BE" sz="200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fr-BE" sz="200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fr-BE" sz="200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fr-BE" sz="2000" smtClean="0">
                <a:solidFill>
                  <a:schemeClr val="tx2">
                    <a:satMod val="200000"/>
                  </a:schemeClr>
                </a:solidFill>
              </a:rPr>
              <a:t>  Centre d’ingénierie des protéines</a:t>
            </a:r>
            <a:r>
              <a:rPr lang="fr-BE" sz="280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fr-BE" sz="280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fr-BE" sz="280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fr-BE" sz="280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fr-BE" sz="280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fr-BE" sz="280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fr-BE" sz="280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fr-BE" sz="280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fr-BE" sz="2800" smtClean="0"/>
              <a:t>Identification d’une nouvelle cascade signalétique aboutissant à la synthèse de sidérophores chez </a:t>
            </a:r>
            <a:r>
              <a:rPr lang="fr-BE" sz="2800" i="1" smtClean="0"/>
              <a:t>Streptomyces coelicolor</a:t>
            </a:r>
            <a:r>
              <a:rPr lang="fr-BE" sz="2800" smtClean="0"/>
              <a:t>. </a:t>
            </a:r>
            <a:r>
              <a:rPr lang="fr-BE" sz="280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fr-BE" sz="280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fr-BE" sz="280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fr-BE" sz="280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fr-BE" sz="280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fr-BE" sz="280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fr-BE" sz="280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fr-BE" sz="280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fr-BE" sz="2000" smtClean="0">
                <a:solidFill>
                  <a:schemeClr val="tx2">
                    <a:satMod val="200000"/>
                  </a:schemeClr>
                </a:solidFill>
              </a:rPr>
              <a:t>Matthias Craig</a:t>
            </a:r>
            <a:endParaRPr lang="fr-BE" sz="20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4338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71500"/>
            <a:ext cx="186055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c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357188"/>
            <a:ext cx="869950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50" y="142875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BE" dirty="0" smtClean="0"/>
              <a:t>Résultats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75" y="928688"/>
            <a:ext cx="7972425" cy="5427662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  <a:defRPr/>
            </a:pPr>
            <a:r>
              <a:rPr lang="fr-BE" sz="2000" dirty="0" smtClean="0">
                <a:cs typeface="Arial" pitchFamily="34" charset="0"/>
              </a:rPr>
              <a:t>Validation </a:t>
            </a:r>
            <a:r>
              <a:rPr lang="fr-BE" sz="2000" i="1" dirty="0" smtClean="0">
                <a:cs typeface="Arial" pitchFamily="34" charset="0"/>
              </a:rPr>
              <a:t>in vivo</a:t>
            </a:r>
            <a:r>
              <a:rPr lang="fr-BE" sz="2000" dirty="0" smtClean="0">
                <a:cs typeface="Arial" pitchFamily="34" charset="0"/>
              </a:rPr>
              <a:t>.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fr-BE" sz="800" dirty="0" smtClean="0">
              <a:cs typeface="Arial" pitchFamily="34" charset="0"/>
            </a:endParaRPr>
          </a:p>
          <a:p>
            <a:pPr marL="796925" lvl="1" indent="-342900" eaLnBrk="1" hangingPunct="1">
              <a:buFont typeface="Wingdings" pitchFamily="2" charset="2"/>
              <a:buNone/>
              <a:defRPr/>
            </a:pPr>
            <a:r>
              <a:rPr lang="fr-BE" sz="1800" dirty="0" smtClean="0">
                <a:latin typeface="Arial" pitchFamily="34" charset="0"/>
                <a:cs typeface="Arial" pitchFamily="34" charset="0"/>
              </a:rPr>
              <a:t>1) Test CAS</a:t>
            </a:r>
          </a:p>
          <a:p>
            <a:pPr marL="796925" lvl="1" indent="-342900" eaLnBrk="1" hangingPunct="1">
              <a:buFont typeface="Wingdings" pitchFamily="2" charset="2"/>
              <a:buNone/>
              <a:defRPr/>
            </a:pPr>
            <a:r>
              <a:rPr lang="fr-BE" sz="1800" dirty="0" smtClean="0">
                <a:latin typeface="Arial" pitchFamily="34" charset="0"/>
                <a:cs typeface="Arial" pitchFamily="34" charset="0"/>
              </a:rPr>
              <a:t>2) HPLC :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63"/>
            <a:ext cx="4500563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14563"/>
            <a:ext cx="4500562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ZoneTexte 6"/>
          <p:cNvSpPr txBox="1">
            <a:spLocks noChangeArrowheads="1"/>
          </p:cNvSpPr>
          <p:nvPr/>
        </p:nvSpPr>
        <p:spPr bwMode="auto">
          <a:xfrm>
            <a:off x="3000375" y="2357438"/>
            <a:ext cx="642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 b="1">
                <a:solidFill>
                  <a:schemeClr val="bg1"/>
                </a:solidFill>
              </a:rPr>
              <a:t>R2YE </a:t>
            </a:r>
          </a:p>
        </p:txBody>
      </p:sp>
      <p:sp>
        <p:nvSpPr>
          <p:cNvPr id="49158" name="ZoneTexte 7"/>
          <p:cNvSpPr txBox="1">
            <a:spLocks noChangeArrowheads="1"/>
          </p:cNvSpPr>
          <p:nvPr/>
        </p:nvSpPr>
        <p:spPr bwMode="auto">
          <a:xfrm>
            <a:off x="7000875" y="2357438"/>
            <a:ext cx="1357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 b="1">
                <a:solidFill>
                  <a:schemeClr val="bg1"/>
                </a:solidFill>
              </a:rPr>
              <a:t>R2YE + GlcNAc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3438"/>
            <a:ext cx="4500563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643438"/>
            <a:ext cx="4500562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2714625" y="4786313"/>
            <a:ext cx="1000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 b="1">
                <a:solidFill>
                  <a:schemeClr val="bg1"/>
                </a:solidFill>
              </a:rPr>
              <a:t>R2YE + fer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6715125" y="4786313"/>
            <a:ext cx="1714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BE" sz="1200" b="1">
                <a:solidFill>
                  <a:schemeClr val="bg1"/>
                </a:solidFill>
              </a:rPr>
              <a:t>R2YE + GlcNAc + fer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1143000" y="4786313"/>
            <a:ext cx="13573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800">
                <a:solidFill>
                  <a:schemeClr val="bg1"/>
                </a:solidFill>
              </a:rPr>
              <a:t>Ferricoelichéline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2428875" y="5072063"/>
            <a:ext cx="9286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800">
                <a:solidFill>
                  <a:schemeClr val="bg1"/>
                </a:solidFill>
                <a:cs typeface="Arial" charset="0"/>
              </a:rPr>
              <a:t>Ferrioxamine E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1928813" y="5786438"/>
            <a:ext cx="10001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800">
                <a:solidFill>
                  <a:schemeClr val="bg1"/>
                </a:solidFill>
              </a:rPr>
              <a:t>Ferrioxamine B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285750" y="4714875"/>
            <a:ext cx="571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800" b="1">
                <a:solidFill>
                  <a:schemeClr val="bg1"/>
                </a:solidFill>
              </a:rPr>
              <a:t>435 nm</a:t>
            </a: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4929188" y="4714875"/>
            <a:ext cx="571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800" b="1">
                <a:solidFill>
                  <a:schemeClr val="bg1"/>
                </a:solidFill>
              </a:rPr>
              <a:t>435 nm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50" y="142875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BE" dirty="0" smtClean="0"/>
              <a:t>Résultats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75" y="928688"/>
            <a:ext cx="7972425" cy="5427662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  <a:defRPr/>
            </a:pPr>
            <a:r>
              <a:rPr lang="fr-BE" sz="2000" dirty="0" smtClean="0">
                <a:cs typeface="Arial" pitchFamily="34" charset="0"/>
              </a:rPr>
              <a:t>Validation </a:t>
            </a:r>
            <a:r>
              <a:rPr lang="fr-BE" sz="2000" i="1" dirty="0" smtClean="0">
                <a:cs typeface="Arial" pitchFamily="34" charset="0"/>
              </a:rPr>
              <a:t>in vivo</a:t>
            </a:r>
            <a:r>
              <a:rPr lang="fr-BE" sz="2000" dirty="0" smtClean="0">
                <a:cs typeface="Arial" pitchFamily="34" charset="0"/>
              </a:rPr>
              <a:t>.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fr-BE" sz="800" dirty="0" smtClean="0">
              <a:cs typeface="Arial" pitchFamily="34" charset="0"/>
            </a:endParaRPr>
          </a:p>
          <a:p>
            <a:pPr marL="796925" lvl="1" indent="-342900" eaLnBrk="1" hangingPunct="1">
              <a:buFont typeface="Wingdings" pitchFamily="2" charset="2"/>
              <a:buNone/>
              <a:defRPr/>
            </a:pPr>
            <a:r>
              <a:rPr lang="fr-BE" sz="1800" dirty="0" smtClean="0">
                <a:latin typeface="Arial" pitchFamily="34" charset="0"/>
                <a:cs typeface="Arial" pitchFamily="34" charset="0"/>
              </a:rPr>
              <a:t>1) Test CAS</a:t>
            </a:r>
          </a:p>
          <a:p>
            <a:pPr marL="796925" lvl="1" indent="-342900" eaLnBrk="1" hangingPunct="1">
              <a:buFont typeface="Wingdings" pitchFamily="2" charset="2"/>
              <a:buNone/>
              <a:defRPr/>
            </a:pPr>
            <a:r>
              <a:rPr lang="fr-BE" sz="1800" dirty="0" smtClean="0">
                <a:latin typeface="Arial" pitchFamily="34" charset="0"/>
                <a:cs typeface="Arial" pitchFamily="34" charset="0"/>
              </a:rPr>
              <a:t>2) HPLC</a:t>
            </a:r>
          </a:p>
          <a:p>
            <a:pPr marL="796925" lvl="1" indent="-342900" eaLnBrk="1" hangingPunct="1">
              <a:buFont typeface="Wingdings" pitchFamily="2" charset="2"/>
              <a:buNone/>
              <a:defRPr/>
            </a:pPr>
            <a:r>
              <a:rPr lang="fr-BE" sz="1800" dirty="0" smtClean="0">
                <a:latin typeface="Arial" pitchFamily="34" charset="0"/>
                <a:cs typeface="Arial" pitchFamily="34" charset="0"/>
              </a:rPr>
              <a:t>3) Spectrométrie de masse :</a:t>
            </a:r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2714625"/>
            <a:ext cx="445293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428875" y="3071813"/>
            <a:ext cx="1285875" cy="677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BE" sz="1000" dirty="0">
                <a:solidFill>
                  <a:schemeClr val="accent2">
                    <a:lumMod val="75000"/>
                  </a:schemeClr>
                </a:solidFill>
              </a:rPr>
              <a:t>R2YE</a:t>
            </a:r>
          </a:p>
          <a:p>
            <a:pPr>
              <a:defRPr/>
            </a:pPr>
            <a:endParaRPr lang="fr-BE" sz="4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fr-BE" sz="1000" dirty="0">
                <a:solidFill>
                  <a:srgbClr val="00B050"/>
                </a:solidFill>
              </a:rPr>
              <a:t>R2YE + </a:t>
            </a:r>
            <a:r>
              <a:rPr lang="fr-BE" sz="1000" dirty="0" err="1">
                <a:solidFill>
                  <a:srgbClr val="00B050"/>
                </a:solidFill>
              </a:rPr>
              <a:t>GlcNAc</a:t>
            </a:r>
            <a:endParaRPr lang="fr-BE" sz="1000" dirty="0">
              <a:solidFill>
                <a:srgbClr val="00B050"/>
              </a:solidFill>
            </a:endParaRPr>
          </a:p>
          <a:p>
            <a:pPr>
              <a:defRPr/>
            </a:pPr>
            <a:endParaRPr lang="fr-BE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0181" name="ZoneTexte 5"/>
          <p:cNvSpPr txBox="1">
            <a:spLocks noChangeArrowheads="1"/>
          </p:cNvSpPr>
          <p:nvPr/>
        </p:nvSpPr>
        <p:spPr bwMode="auto">
          <a:xfrm>
            <a:off x="4572000" y="2928938"/>
            <a:ext cx="15001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000">
                <a:solidFill>
                  <a:schemeClr val="bg1"/>
                </a:solidFill>
              </a:rPr>
              <a:t>Desferrioxamine 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50" y="142875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BE" dirty="0" smtClean="0"/>
              <a:t>Résultats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75" y="928688"/>
            <a:ext cx="7972425" cy="5427662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fr-BE" sz="2400" dirty="0" smtClean="0"/>
              <a:t>Cascade signalétique validée!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fr-BE" sz="200" dirty="0" smtClean="0"/>
              <a:t>               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fr-BE" sz="2400" dirty="0" smtClean="0"/>
              <a:t>                </a:t>
            </a:r>
            <a:r>
              <a:rPr lang="fr-BE" sz="2400" dirty="0" err="1" smtClean="0"/>
              <a:t>GlcNAc</a:t>
            </a:r>
            <a:r>
              <a:rPr lang="fr-BE" sz="2400" dirty="0" smtClean="0"/>
              <a:t> réprime la biosynthèse des </a:t>
            </a:r>
            <a:r>
              <a:rPr lang="fr-BE" sz="2400" dirty="0" err="1" smtClean="0"/>
              <a:t>sidérophores</a:t>
            </a:r>
            <a:r>
              <a:rPr lang="fr-BE" sz="2400" dirty="0" smtClean="0"/>
              <a:t>.</a:t>
            </a:r>
            <a:endParaRPr lang="fr-BE" sz="2000" dirty="0" smtClean="0"/>
          </a:p>
          <a:p>
            <a:pPr lvl="1" eaLnBrk="1" hangingPunct="1">
              <a:buFont typeface="Wingdings" pitchFamily="2" charset="2"/>
              <a:buNone/>
            </a:pPr>
            <a:endParaRPr lang="fr-BE" sz="2000" dirty="0" smtClean="0"/>
          </a:p>
          <a:p>
            <a:pPr lvl="1" eaLnBrk="1" hangingPunct="1">
              <a:buFont typeface="Wingdings" pitchFamily="2" charset="2"/>
              <a:buNone/>
            </a:pPr>
            <a:endParaRPr lang="fr-BE" sz="2000" dirty="0" smtClean="0"/>
          </a:p>
          <a:p>
            <a:pPr lvl="1" eaLnBrk="1" hangingPunct="1">
              <a:buFont typeface="Wingdings" pitchFamily="2" charset="2"/>
              <a:buNone/>
            </a:pPr>
            <a:endParaRPr lang="fr-BE" sz="2000" dirty="0" smtClean="0"/>
          </a:p>
          <a:p>
            <a:pPr lvl="1" eaLnBrk="1" hangingPunct="1">
              <a:buFont typeface="Wingdings" pitchFamily="2" charset="2"/>
              <a:buNone/>
            </a:pPr>
            <a:endParaRPr lang="fr-BE" sz="2000" dirty="0" smtClean="0"/>
          </a:p>
          <a:p>
            <a:pPr lvl="1" eaLnBrk="1" hangingPunct="1">
              <a:buFont typeface="Wingdings" pitchFamily="2" charset="2"/>
              <a:buNone/>
            </a:pPr>
            <a:endParaRPr lang="fr-BE" sz="2000" dirty="0" smtClean="0"/>
          </a:p>
          <a:p>
            <a:pPr lvl="1" eaLnBrk="1" hangingPunct="1">
              <a:buFont typeface="Wingdings" pitchFamily="2" charset="2"/>
              <a:buNone/>
            </a:pPr>
            <a:endParaRPr lang="fr-BE" sz="2000" dirty="0" smtClean="0"/>
          </a:p>
          <a:p>
            <a:pPr lvl="1" eaLnBrk="1" hangingPunct="1">
              <a:buFont typeface="Wingdings" pitchFamily="2" charset="2"/>
              <a:buNone/>
            </a:pPr>
            <a:endParaRPr lang="fr-BE" sz="2000" dirty="0" smtClean="0"/>
          </a:p>
          <a:p>
            <a:pPr lvl="1" eaLnBrk="1" hangingPunct="1">
              <a:buFont typeface="Wingdings" pitchFamily="2" charset="2"/>
              <a:buNone/>
            </a:pPr>
            <a:endParaRPr lang="fr-BE" sz="2000" dirty="0" smtClean="0"/>
          </a:p>
          <a:p>
            <a:pPr lvl="1" eaLnBrk="1" hangingPunct="1">
              <a:buFont typeface="Wingdings" pitchFamily="2" charset="2"/>
              <a:buNone/>
            </a:pPr>
            <a:endParaRPr lang="fr-BE" sz="2000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fr-BE" sz="2000" dirty="0" err="1" smtClean="0"/>
              <a:t>Sidérophores</a:t>
            </a:r>
            <a:r>
              <a:rPr lang="fr-BE" sz="2000" dirty="0" smtClean="0"/>
              <a:t> modulent le métabolisme du fer chez </a:t>
            </a:r>
            <a:r>
              <a:rPr lang="fr-BE" sz="2000" i="1" dirty="0" smtClean="0"/>
              <a:t>S. </a:t>
            </a:r>
            <a:r>
              <a:rPr lang="fr-BE" sz="2000" i="1" dirty="0" err="1" smtClean="0"/>
              <a:t>coelicolor</a:t>
            </a:r>
            <a:r>
              <a:rPr lang="fr-BE" sz="2000" dirty="0" smtClean="0"/>
              <a:t>.</a:t>
            </a:r>
          </a:p>
          <a:p>
            <a:pPr lvl="1" eaLnBrk="1" hangingPunct="1">
              <a:buFont typeface="Wingdings" pitchFamily="2" charset="2"/>
              <a:buNone/>
            </a:pPr>
            <a:endParaRPr lang="fr-BE" sz="2000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fr-BE" sz="2000" dirty="0" smtClean="0"/>
              <a:t>Indispensables </a:t>
            </a:r>
            <a:r>
              <a:rPr lang="fr-BE" sz="2000" dirty="0" smtClean="0"/>
              <a:t>à leur différenciation morphologique?</a:t>
            </a:r>
            <a:endParaRPr lang="fr-BE" sz="2400" dirty="0" smtClean="0"/>
          </a:p>
          <a:p>
            <a:pPr lvl="1" eaLnBrk="1" hangingPunct="1">
              <a:buFont typeface="Wingdings" pitchFamily="2" charset="2"/>
              <a:buNone/>
            </a:pPr>
            <a:endParaRPr lang="fr-BE" sz="2400" dirty="0" smtClean="0"/>
          </a:p>
          <a:p>
            <a:pPr lvl="1" eaLnBrk="1" hangingPunct="1">
              <a:buFont typeface="Wingdings" pitchFamily="2" charset="2"/>
              <a:buNone/>
            </a:pPr>
            <a:endParaRPr lang="fr-BE" sz="2400" dirty="0" smtClean="0"/>
          </a:p>
          <a:p>
            <a:pPr lvl="1" eaLnBrk="1" hangingPunct="1">
              <a:buFont typeface="Wingdings" pitchFamily="2" charset="2"/>
              <a:buNone/>
            </a:pPr>
            <a:endParaRPr lang="fr-BE" sz="2400" dirty="0" smtClean="0"/>
          </a:p>
          <a:p>
            <a:pPr lvl="1" eaLnBrk="1" hangingPunct="1">
              <a:buFont typeface="Wingdings" pitchFamily="2" charset="2"/>
              <a:buNone/>
            </a:pPr>
            <a:endParaRPr lang="fr-BE" sz="2400" dirty="0" smtClean="0"/>
          </a:p>
          <a:p>
            <a:pPr lvl="1" eaLnBrk="1" hangingPunct="1">
              <a:buFont typeface="Wingdings" pitchFamily="2" charset="2"/>
              <a:buNone/>
            </a:pPr>
            <a:endParaRPr lang="fr-BE" sz="2400" dirty="0" smtClean="0"/>
          </a:p>
          <a:p>
            <a:pPr lvl="1" eaLnBrk="1" hangingPunct="1">
              <a:buFont typeface="Wingdings" pitchFamily="2" charset="2"/>
              <a:buNone/>
            </a:pPr>
            <a:endParaRPr lang="fr-BE" sz="2400" dirty="0" smtClean="0"/>
          </a:p>
          <a:p>
            <a:pPr lvl="1" eaLnBrk="1" hangingPunct="1">
              <a:buFont typeface="Wingdings" pitchFamily="2" charset="2"/>
              <a:buNone/>
            </a:pPr>
            <a:endParaRPr lang="fr-BE" sz="2400" dirty="0" smtClean="0"/>
          </a:p>
          <a:p>
            <a:pPr lvl="1" eaLnBrk="1" hangingPunct="1">
              <a:buFont typeface="Wingdings" pitchFamily="2" charset="2"/>
              <a:buNone/>
            </a:pPr>
            <a:endParaRPr lang="fr-BE" sz="2400" dirty="0" smtClean="0"/>
          </a:p>
          <a:p>
            <a:pPr lvl="1" eaLnBrk="1" hangingPunct="1">
              <a:buFont typeface="Wingdings" pitchFamily="2" charset="2"/>
              <a:buNone/>
            </a:pPr>
            <a:endParaRPr lang="fr-BE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214554"/>
            <a:ext cx="457200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lèche à angle droit 8"/>
          <p:cNvSpPr/>
          <p:nvPr/>
        </p:nvSpPr>
        <p:spPr>
          <a:xfrm rot="5400000">
            <a:off x="1500188" y="1214438"/>
            <a:ext cx="428625" cy="714375"/>
          </a:xfrm>
          <a:prstGeom prst="bentUp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50" y="142875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BE" dirty="0" smtClean="0"/>
              <a:t>Résultats</a:t>
            </a:r>
            <a:endParaRPr lang="fr-BE" dirty="0"/>
          </a:p>
        </p:txBody>
      </p:sp>
      <p:sp>
        <p:nvSpPr>
          <p:cNvPr id="52226" name="Espace réservé du contenu 2"/>
          <p:cNvSpPr>
            <a:spLocks noGrp="1"/>
          </p:cNvSpPr>
          <p:nvPr>
            <p:ph idx="1"/>
          </p:nvPr>
        </p:nvSpPr>
        <p:spPr>
          <a:xfrm>
            <a:off x="714375" y="928688"/>
            <a:ext cx="7972425" cy="5427662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fr-BE" sz="2000" dirty="0" smtClean="0"/>
              <a:t>Effet du fer sur le développement de </a:t>
            </a:r>
            <a:r>
              <a:rPr lang="fr-BE" sz="2000" i="1" dirty="0" smtClean="0"/>
              <a:t>S. </a:t>
            </a:r>
            <a:r>
              <a:rPr lang="fr-BE" sz="2000" i="1" dirty="0" err="1" smtClean="0"/>
              <a:t>coelicolor</a:t>
            </a:r>
            <a:r>
              <a:rPr lang="fr-BE" sz="2000" dirty="0" smtClean="0"/>
              <a:t>.</a:t>
            </a:r>
          </a:p>
          <a:p>
            <a:pPr lvl="1" eaLnBrk="1" hangingPunct="1">
              <a:buFont typeface="Wingdings" pitchFamily="2" charset="2"/>
              <a:buNone/>
            </a:pPr>
            <a:endParaRPr lang="fr-BE" sz="1400" dirty="0" smtClean="0"/>
          </a:p>
          <a:p>
            <a:pPr lvl="1" eaLnBrk="1" hangingPunct="1">
              <a:buNone/>
            </a:pPr>
            <a:r>
              <a:rPr lang="fr-BE" sz="1400" b="1" dirty="0" smtClean="0"/>
              <a:t>       </a:t>
            </a:r>
            <a:endParaRPr lang="fr-BE" sz="1400" b="1" dirty="0" smtClean="0"/>
          </a:p>
          <a:p>
            <a:pPr lvl="1" eaLnBrk="1" hangingPunct="1">
              <a:buNone/>
            </a:pPr>
            <a:endParaRPr lang="fr-BE" sz="1800" b="1" dirty="0" smtClean="0"/>
          </a:p>
          <a:p>
            <a:pPr lvl="1" eaLnBrk="1" hangingPunct="1">
              <a:buNone/>
            </a:pPr>
            <a:r>
              <a:rPr lang="fr-BE" sz="1400" b="1" dirty="0" smtClean="0"/>
              <a:t>       </a:t>
            </a:r>
            <a:r>
              <a:rPr lang="fr-BE" sz="1400" b="1" dirty="0" smtClean="0">
                <a:latin typeface="Arial" charset="0"/>
                <a:cs typeface="Arial" charset="0"/>
              </a:rPr>
              <a:t>R2YE </a:t>
            </a:r>
            <a:r>
              <a:rPr lang="fr-BE" sz="1400" b="1" dirty="0" smtClean="0">
                <a:latin typeface="Arial" charset="0"/>
                <a:cs typeface="Arial" charset="0"/>
              </a:rPr>
              <a:t>+ [FeCl</a:t>
            </a:r>
            <a:r>
              <a:rPr lang="fr-BE" sz="1400" b="1" baseline="-25000" dirty="0" smtClean="0">
                <a:latin typeface="Arial" charset="0"/>
                <a:cs typeface="Arial" charset="0"/>
              </a:rPr>
              <a:t>3</a:t>
            </a:r>
            <a:r>
              <a:rPr lang="fr-BE" sz="1400" b="1" dirty="0" smtClean="0">
                <a:latin typeface="Arial" charset="0"/>
                <a:cs typeface="Arial" charset="0"/>
              </a:rPr>
              <a:t>]               </a:t>
            </a:r>
            <a:r>
              <a:rPr lang="fr-BE" sz="1400" b="1" dirty="0" smtClean="0">
                <a:latin typeface="Arial" charset="0"/>
                <a:cs typeface="Arial" charset="0"/>
              </a:rPr>
              <a:t>     </a:t>
            </a:r>
            <a:r>
              <a:rPr lang="fr-BE" sz="1400" b="1" dirty="0" smtClean="0">
                <a:latin typeface="Arial" charset="0"/>
                <a:cs typeface="Arial" charset="0"/>
              </a:rPr>
              <a:t>R2YE + </a:t>
            </a:r>
            <a:r>
              <a:rPr lang="fr-BE" sz="1400" b="1" dirty="0" err="1" smtClean="0">
                <a:latin typeface="Arial" charset="0"/>
                <a:cs typeface="Arial" charset="0"/>
              </a:rPr>
              <a:t>GlcNAc</a:t>
            </a:r>
            <a:r>
              <a:rPr lang="fr-BE" sz="1400" b="1" dirty="0" smtClean="0">
                <a:latin typeface="Arial" charset="0"/>
                <a:cs typeface="Arial" charset="0"/>
              </a:rPr>
              <a:t> + [FeCl</a:t>
            </a:r>
            <a:r>
              <a:rPr lang="fr-BE" sz="1400" b="1" baseline="-25000" dirty="0" smtClean="0">
                <a:latin typeface="Arial" charset="0"/>
                <a:cs typeface="Arial" charset="0"/>
              </a:rPr>
              <a:t>3</a:t>
            </a:r>
            <a:r>
              <a:rPr lang="fr-BE" sz="1400" b="1" dirty="0" smtClean="0">
                <a:latin typeface="Arial" charset="0"/>
                <a:cs typeface="Arial" charset="0"/>
              </a:rPr>
              <a:t>]</a:t>
            </a: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428868"/>
            <a:ext cx="5280025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cteur droit avec flèche 12"/>
          <p:cNvCxnSpPr/>
          <p:nvPr/>
        </p:nvCxnSpPr>
        <p:spPr>
          <a:xfrm rot="5400000" flipH="1" flipV="1">
            <a:off x="5822139" y="2178824"/>
            <a:ext cx="214313" cy="1428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61" y="2428868"/>
            <a:ext cx="24765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5286388"/>
            <a:ext cx="4286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avec flèche 7"/>
          <p:cNvCxnSpPr/>
          <p:nvPr/>
        </p:nvCxnSpPr>
        <p:spPr>
          <a:xfrm rot="5400000" flipH="1" flipV="1">
            <a:off x="2750305" y="2178824"/>
            <a:ext cx="214313" cy="1428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50" y="142875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BE" dirty="0" smtClean="0"/>
              <a:t>Résultats</a:t>
            </a:r>
            <a:endParaRPr lang="fr-BE" dirty="0"/>
          </a:p>
        </p:txBody>
      </p:sp>
      <p:sp>
        <p:nvSpPr>
          <p:cNvPr id="53250" name="Espace réservé du contenu 2"/>
          <p:cNvSpPr>
            <a:spLocks noGrp="1"/>
          </p:cNvSpPr>
          <p:nvPr>
            <p:ph idx="1"/>
          </p:nvPr>
        </p:nvSpPr>
        <p:spPr>
          <a:xfrm>
            <a:off x="428625" y="928688"/>
            <a:ext cx="8501093" cy="5427662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fr-BE" sz="2000" dirty="0" smtClean="0"/>
              <a:t>Effet du fer sur le développement de </a:t>
            </a:r>
            <a:r>
              <a:rPr lang="fr-BE" sz="2000" i="1" dirty="0" smtClean="0"/>
              <a:t>S. </a:t>
            </a:r>
            <a:r>
              <a:rPr lang="fr-BE" sz="2000" i="1" dirty="0" err="1" smtClean="0"/>
              <a:t>coelicolor</a:t>
            </a:r>
            <a:r>
              <a:rPr lang="fr-BE" sz="2000" dirty="0" smtClean="0"/>
              <a:t>.</a:t>
            </a:r>
          </a:p>
          <a:p>
            <a:pPr lvl="1" eaLnBrk="1" hangingPunct="1">
              <a:buFont typeface="Wingdings" pitchFamily="2" charset="2"/>
              <a:buNone/>
            </a:pPr>
            <a:endParaRPr lang="fr-BE" sz="2000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fr-BE" sz="1400" b="1" dirty="0" smtClean="0">
                <a:latin typeface="Arial" charset="0"/>
                <a:cs typeface="Arial" charset="0"/>
              </a:rPr>
              <a:t> </a:t>
            </a:r>
            <a:r>
              <a:rPr lang="fr-BE" sz="1400" b="1" dirty="0" smtClean="0">
                <a:latin typeface="Arial" charset="0"/>
                <a:cs typeface="Arial" charset="0"/>
              </a:rPr>
              <a:t>M152</a:t>
            </a:r>
            <a:r>
              <a:rPr lang="fr-BE" sz="1400" b="1" dirty="0" smtClean="0">
                <a:latin typeface="Arial" charset="0"/>
                <a:cs typeface="Arial" charset="0"/>
              </a:rPr>
              <a:t> </a:t>
            </a:r>
            <a:r>
              <a:rPr lang="fr-BE" sz="1400" b="1" dirty="0" smtClean="0">
                <a:latin typeface="Arial" charset="0"/>
                <a:cs typeface="Arial" charset="0"/>
              </a:rPr>
              <a:t>(∆</a:t>
            </a:r>
            <a:r>
              <a:rPr lang="fr-BE" sz="1400" b="1" i="1" dirty="0" err="1" smtClean="0">
                <a:latin typeface="Arial" charset="0"/>
                <a:cs typeface="Arial" charset="0"/>
              </a:rPr>
              <a:t>actII</a:t>
            </a:r>
            <a:r>
              <a:rPr lang="fr-BE" sz="1400" b="1" i="1" dirty="0" smtClean="0">
                <a:latin typeface="Arial" charset="0"/>
                <a:cs typeface="Arial" charset="0"/>
              </a:rPr>
              <a:t>-4</a:t>
            </a:r>
            <a:r>
              <a:rPr lang="fr-BE" sz="1400" b="1" dirty="0" smtClean="0">
                <a:latin typeface="Arial" charset="0"/>
                <a:cs typeface="Arial" charset="0"/>
              </a:rPr>
              <a:t> ∆</a:t>
            </a:r>
            <a:r>
              <a:rPr lang="fr-BE" sz="1400" b="1" i="1" dirty="0" err="1" smtClean="0">
                <a:latin typeface="Arial" charset="0"/>
                <a:cs typeface="Arial" charset="0"/>
              </a:rPr>
              <a:t>redD</a:t>
            </a:r>
            <a:r>
              <a:rPr lang="fr-BE" sz="1400" b="1" i="1" dirty="0" smtClean="0">
                <a:latin typeface="Arial" charset="0"/>
                <a:cs typeface="Arial" charset="0"/>
              </a:rPr>
              <a:t>)		     </a:t>
            </a:r>
            <a:r>
              <a:rPr lang="fr-BE" sz="1400" b="1" i="1" dirty="0" smtClean="0">
                <a:latin typeface="Arial" charset="0"/>
                <a:cs typeface="Arial" charset="0"/>
              </a:rPr>
              <a:t>  </a:t>
            </a:r>
            <a:r>
              <a:rPr lang="fr-BE" sz="1400" b="1" i="1" dirty="0" smtClean="0">
                <a:latin typeface="Arial" charset="0"/>
                <a:cs typeface="Arial" charset="0"/>
              </a:rPr>
              <a:t>S. </a:t>
            </a:r>
            <a:r>
              <a:rPr lang="fr-BE" sz="1400" b="1" i="1" dirty="0" err="1" smtClean="0">
                <a:latin typeface="Arial" charset="0"/>
                <a:cs typeface="Arial" charset="0"/>
              </a:rPr>
              <a:t>coelicolor</a:t>
            </a:r>
            <a:r>
              <a:rPr lang="fr-BE" sz="1400" b="1" i="1" dirty="0" smtClean="0">
                <a:latin typeface="Arial" charset="0"/>
                <a:cs typeface="Arial" charset="0"/>
              </a:rPr>
              <a:t> M145</a:t>
            </a: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i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i="1" dirty="0" smtClean="0">
              <a:latin typeface="Arial" charset="0"/>
              <a:cs typeface="Arial" charset="0"/>
            </a:endParaRPr>
          </a:p>
          <a:p>
            <a:pPr lvl="1" eaLnBrk="1" hangingPunct="1">
              <a:buNone/>
            </a:pPr>
            <a:r>
              <a:rPr lang="fr-BE" sz="1400" b="1" i="1" dirty="0" smtClean="0">
                <a:latin typeface="Arial" charset="0"/>
                <a:cs typeface="Arial" charset="0"/>
              </a:rPr>
              <a:t>						</a:t>
            </a:r>
            <a:r>
              <a:rPr lang="fr-BE" sz="1400" b="1" i="1" dirty="0" smtClean="0">
                <a:latin typeface="Arial" charset="0"/>
                <a:cs typeface="Arial" charset="0"/>
              </a:rPr>
              <a:t>                                  </a:t>
            </a:r>
            <a:r>
              <a:rPr lang="fr-BE" sz="1400" b="1" dirty="0" smtClean="0">
                <a:latin typeface="Arial" charset="0"/>
                <a:cs typeface="Arial" charset="0"/>
              </a:rPr>
              <a:t>R2YE + [FeCl</a:t>
            </a:r>
            <a:r>
              <a:rPr lang="fr-BE" sz="1400" b="1" baseline="-25000" dirty="0" smtClean="0">
                <a:latin typeface="Arial" charset="0"/>
                <a:cs typeface="Arial" charset="0"/>
              </a:rPr>
              <a:t>3</a:t>
            </a:r>
            <a:r>
              <a:rPr lang="fr-BE" sz="1400" b="1" dirty="0" smtClean="0">
                <a:latin typeface="Arial" charset="0"/>
                <a:cs typeface="Arial" charset="0"/>
              </a:rPr>
              <a:t>]</a:t>
            </a: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i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i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i="1" dirty="0" smtClean="0">
              <a:latin typeface="Arial" charset="0"/>
              <a:cs typeface="Arial" charset="0"/>
            </a:endParaRPr>
          </a:p>
          <a:p>
            <a:pPr lvl="1" eaLnBrk="1" hangingPunct="1">
              <a:buNone/>
            </a:pPr>
            <a:r>
              <a:rPr lang="fr-BE" sz="1400" b="1" i="1" dirty="0" smtClean="0">
                <a:latin typeface="Arial" charset="0"/>
                <a:cs typeface="Arial" charset="0"/>
              </a:rPr>
              <a:t>							</a:t>
            </a:r>
            <a:r>
              <a:rPr lang="fr-BE" sz="1400" b="1" i="1" dirty="0" smtClean="0">
                <a:latin typeface="Arial" charset="0"/>
                <a:cs typeface="Arial" charset="0"/>
              </a:rPr>
              <a:t>              </a:t>
            </a:r>
            <a:r>
              <a:rPr lang="fr-BE" sz="1400" b="1" i="1" dirty="0" smtClean="0">
                <a:latin typeface="Arial" charset="0"/>
                <a:cs typeface="Arial" charset="0"/>
              </a:rPr>
              <a:t> </a:t>
            </a:r>
            <a:r>
              <a:rPr lang="fr-BE" sz="1400" b="1" dirty="0" smtClean="0">
                <a:latin typeface="Arial" charset="0"/>
                <a:cs typeface="Arial" charset="0"/>
              </a:rPr>
              <a:t>R2YE + </a:t>
            </a:r>
            <a:r>
              <a:rPr lang="fr-BE" sz="1400" b="1" dirty="0" err="1" smtClean="0">
                <a:latin typeface="Arial" charset="0"/>
                <a:cs typeface="Arial" charset="0"/>
              </a:rPr>
              <a:t>GlcNAc</a:t>
            </a:r>
            <a:r>
              <a:rPr lang="fr-BE" sz="1400" b="1" dirty="0" smtClean="0">
                <a:latin typeface="Arial" charset="0"/>
                <a:cs typeface="Arial" charset="0"/>
              </a:rPr>
              <a:t> + [FeCl</a:t>
            </a:r>
            <a:r>
              <a:rPr lang="fr-BE" sz="1400" b="1" baseline="-25000" dirty="0" smtClean="0">
                <a:latin typeface="Arial" charset="0"/>
                <a:cs typeface="Arial" charset="0"/>
              </a:rPr>
              <a:t>3</a:t>
            </a:r>
            <a:r>
              <a:rPr lang="fr-BE" sz="1400" b="1" dirty="0" smtClean="0">
                <a:latin typeface="Arial" charset="0"/>
                <a:cs typeface="Arial" charset="0"/>
              </a:rPr>
              <a:t>]</a:t>
            </a:r>
            <a:endParaRPr lang="fr-BE" sz="1400" b="1" i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dirty="0" smtClean="0"/>
          </a:p>
          <a:p>
            <a:pPr lvl="1" eaLnBrk="1" hangingPunct="1">
              <a:buFont typeface="Wingdings" pitchFamily="2" charset="2"/>
              <a:buNone/>
            </a:pPr>
            <a:endParaRPr lang="fr-BE" sz="2000" b="1" dirty="0" smtClean="0">
              <a:latin typeface="Arial" charset="0"/>
              <a:cs typeface="Arial" charset="0"/>
            </a:endParaRPr>
          </a:p>
          <a:p>
            <a:pPr lvl="1" eaLnBrk="1" hangingPunct="1">
              <a:buNone/>
            </a:pPr>
            <a:r>
              <a:rPr lang="fr-BE" sz="1400" b="1" dirty="0" smtClean="0">
                <a:latin typeface="Arial" charset="0"/>
                <a:cs typeface="Arial" charset="0"/>
              </a:rPr>
              <a:t>            </a:t>
            </a:r>
            <a:r>
              <a:rPr lang="fr-BE" sz="1400" b="1" dirty="0" smtClean="0">
                <a:latin typeface="Arial" charset="0"/>
                <a:cs typeface="Arial" charset="0"/>
              </a:rPr>
              <a:t>∆</a:t>
            </a:r>
            <a:r>
              <a:rPr lang="fr-BE" sz="1400" b="1" i="1" dirty="0" err="1" smtClean="0">
                <a:latin typeface="Arial" charset="0"/>
                <a:cs typeface="Arial" charset="0"/>
              </a:rPr>
              <a:t>actII</a:t>
            </a:r>
            <a:r>
              <a:rPr lang="fr-BE" sz="1400" b="1" i="1" dirty="0" smtClean="0">
                <a:latin typeface="Arial" charset="0"/>
                <a:cs typeface="Arial" charset="0"/>
              </a:rPr>
              <a:t>-4			</a:t>
            </a:r>
            <a:r>
              <a:rPr lang="fr-BE" sz="1400" b="1" i="1" dirty="0" smtClean="0">
                <a:latin typeface="Arial" charset="0"/>
                <a:cs typeface="Arial" charset="0"/>
              </a:rPr>
              <a:t> </a:t>
            </a:r>
            <a:r>
              <a:rPr lang="fr-BE" sz="1400" b="1" i="1" dirty="0" smtClean="0">
                <a:latin typeface="Arial" charset="0"/>
                <a:cs typeface="Arial" charset="0"/>
              </a:rPr>
              <a:t>             </a:t>
            </a:r>
            <a:r>
              <a:rPr lang="fr-BE" sz="1400" b="1" dirty="0" smtClean="0">
                <a:latin typeface="Arial" charset="0"/>
                <a:cs typeface="Arial" charset="0"/>
              </a:rPr>
              <a:t>∆</a:t>
            </a:r>
            <a:r>
              <a:rPr lang="fr-BE" sz="1400" b="1" i="1" dirty="0" err="1" smtClean="0">
                <a:latin typeface="Arial" charset="0"/>
                <a:cs typeface="Arial" charset="0"/>
              </a:rPr>
              <a:t>redD</a:t>
            </a: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000" b="1" dirty="0" smtClean="0">
              <a:latin typeface="Arial" charset="0"/>
              <a:cs typeface="Arial" charset="0"/>
            </a:endParaRPr>
          </a:p>
          <a:p>
            <a:pPr lvl="1" eaLnBrk="1" hangingPunct="1">
              <a:buNone/>
            </a:pPr>
            <a:r>
              <a:rPr lang="fr-BE" sz="1400" b="1" dirty="0" smtClean="0">
                <a:latin typeface="Arial" charset="0"/>
                <a:cs typeface="Arial" charset="0"/>
              </a:rPr>
              <a:t>							</a:t>
            </a:r>
            <a:r>
              <a:rPr lang="fr-BE" sz="1400" b="1" dirty="0" smtClean="0">
                <a:latin typeface="Arial" charset="0"/>
                <a:cs typeface="Arial" charset="0"/>
              </a:rPr>
              <a:t>               </a:t>
            </a:r>
            <a:r>
              <a:rPr lang="fr-BE" sz="1400" b="1" dirty="0" smtClean="0">
                <a:latin typeface="Arial" charset="0"/>
                <a:cs typeface="Arial" charset="0"/>
              </a:rPr>
              <a:t>R2YE + [FeCl</a:t>
            </a:r>
            <a:r>
              <a:rPr lang="fr-BE" sz="1400" b="1" baseline="-25000" dirty="0" smtClean="0">
                <a:latin typeface="Arial" charset="0"/>
                <a:cs typeface="Arial" charset="0"/>
              </a:rPr>
              <a:t>3</a:t>
            </a:r>
            <a:r>
              <a:rPr lang="fr-BE" sz="1400" b="1" dirty="0" smtClean="0">
                <a:latin typeface="Arial" charset="0"/>
                <a:cs typeface="Arial" charset="0"/>
              </a:rPr>
              <a:t>]</a:t>
            </a: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i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i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i="1" dirty="0" smtClean="0">
              <a:latin typeface="Arial" charset="0"/>
              <a:cs typeface="Arial" charset="0"/>
            </a:endParaRPr>
          </a:p>
          <a:p>
            <a:pPr lvl="1" eaLnBrk="1" hangingPunct="1">
              <a:buNone/>
            </a:pPr>
            <a:r>
              <a:rPr lang="fr-BE" sz="1400" b="1" i="1" dirty="0" smtClean="0">
                <a:latin typeface="Arial" charset="0"/>
                <a:cs typeface="Arial" charset="0"/>
              </a:rPr>
              <a:t>							</a:t>
            </a:r>
            <a:r>
              <a:rPr lang="fr-BE" sz="1400" b="1" i="1" dirty="0" smtClean="0">
                <a:latin typeface="Arial" charset="0"/>
                <a:cs typeface="Arial" charset="0"/>
              </a:rPr>
              <a:t>               </a:t>
            </a:r>
            <a:r>
              <a:rPr lang="fr-BE" sz="1400" b="1" dirty="0" smtClean="0">
                <a:latin typeface="Arial" charset="0"/>
                <a:cs typeface="Arial" charset="0"/>
              </a:rPr>
              <a:t>R2YE </a:t>
            </a:r>
            <a:r>
              <a:rPr lang="fr-BE" sz="1400" b="1" dirty="0" smtClean="0">
                <a:latin typeface="Arial" charset="0"/>
                <a:cs typeface="Arial" charset="0"/>
              </a:rPr>
              <a:t>+ </a:t>
            </a:r>
            <a:r>
              <a:rPr lang="fr-BE" sz="1400" b="1" dirty="0" err="1" smtClean="0">
                <a:latin typeface="Arial" charset="0"/>
                <a:cs typeface="Arial" charset="0"/>
              </a:rPr>
              <a:t>GlcNAc</a:t>
            </a:r>
            <a:r>
              <a:rPr lang="fr-BE" sz="1400" b="1" dirty="0" smtClean="0">
                <a:latin typeface="Arial" charset="0"/>
                <a:cs typeface="Arial" charset="0"/>
              </a:rPr>
              <a:t> + [FeCl</a:t>
            </a:r>
            <a:r>
              <a:rPr lang="fr-BE" sz="1400" b="1" baseline="-25000" dirty="0" smtClean="0">
                <a:latin typeface="Arial" charset="0"/>
                <a:cs typeface="Arial" charset="0"/>
              </a:rPr>
              <a:t>3</a:t>
            </a:r>
            <a:r>
              <a:rPr lang="fr-BE" sz="1400" b="1" dirty="0" smtClean="0">
                <a:latin typeface="Arial" charset="0"/>
                <a:cs typeface="Arial" charset="0"/>
              </a:rPr>
              <a:t>] </a:t>
            </a:r>
            <a:r>
              <a:rPr lang="fr-BE" sz="1400" b="1" dirty="0" smtClean="0">
                <a:latin typeface="Arial" charset="0"/>
                <a:cs typeface="Arial" charset="0"/>
              </a:rPr>
              <a:t>			</a:t>
            </a: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1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fr-BE" sz="1400" b="1" dirty="0" smtClean="0">
                <a:latin typeface="Arial" charset="0"/>
                <a:cs typeface="Arial" charset="0"/>
              </a:rPr>
              <a:t>		    ∆</a:t>
            </a:r>
            <a:r>
              <a:rPr lang="fr-BE" sz="1400" b="1" i="1" dirty="0" err="1" smtClean="0">
                <a:latin typeface="Arial" charset="0"/>
                <a:cs typeface="Arial" charset="0"/>
              </a:rPr>
              <a:t>redD</a:t>
            </a:r>
            <a:r>
              <a:rPr lang="fr-BE" sz="1400" b="1" i="1" dirty="0" smtClean="0">
                <a:latin typeface="Arial" charset="0"/>
                <a:cs typeface="Arial" charset="0"/>
              </a:rPr>
              <a:t>                                                      S. </a:t>
            </a:r>
            <a:r>
              <a:rPr lang="fr-BE" sz="1400" b="1" i="1" dirty="0" err="1" smtClean="0">
                <a:latin typeface="Arial" charset="0"/>
                <a:cs typeface="Arial" charset="0"/>
              </a:rPr>
              <a:t>coelicolor</a:t>
            </a:r>
            <a:r>
              <a:rPr lang="fr-BE" sz="1400" b="1" i="1" dirty="0" smtClean="0">
                <a:latin typeface="Arial" charset="0"/>
                <a:cs typeface="Arial" charset="0"/>
              </a:rPr>
              <a:t> </a:t>
            </a:r>
            <a:r>
              <a:rPr lang="fr-BE" sz="1400" b="1" dirty="0" smtClean="0">
                <a:latin typeface="Arial" charset="0"/>
                <a:cs typeface="Arial" charset="0"/>
              </a:rPr>
              <a:t>M145</a:t>
            </a:r>
            <a:r>
              <a:rPr lang="fr-BE" sz="1400" b="1" i="1" dirty="0" smtClean="0">
                <a:latin typeface="Arial" charset="0"/>
                <a:cs typeface="Arial" charset="0"/>
              </a:rPr>
              <a:t> </a:t>
            </a:r>
            <a:r>
              <a:rPr lang="fr-BE" sz="1400" b="1" dirty="0" smtClean="0">
                <a:latin typeface="Arial" charset="0"/>
                <a:cs typeface="Arial" charset="0"/>
              </a:rPr>
              <a:t>	</a:t>
            </a: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/>
          </a:p>
        </p:txBody>
      </p:sp>
      <p:pic>
        <p:nvPicPr>
          <p:cNvPr id="5325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000250"/>
            <a:ext cx="292893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071813"/>
            <a:ext cx="29289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643446"/>
            <a:ext cx="2928937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715009"/>
            <a:ext cx="2928937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4643446"/>
            <a:ext cx="29289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5715008"/>
            <a:ext cx="2928938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4092" y="2024744"/>
            <a:ext cx="2909610" cy="99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34090" y="3095763"/>
            <a:ext cx="2909611" cy="97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15140" y="2786058"/>
            <a:ext cx="20002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15140" y="5357826"/>
            <a:ext cx="20002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cteur droit avec flèche 13"/>
          <p:cNvCxnSpPr/>
          <p:nvPr/>
        </p:nvCxnSpPr>
        <p:spPr>
          <a:xfrm rot="5400000" flipH="1" flipV="1">
            <a:off x="7965305" y="2464587"/>
            <a:ext cx="214313" cy="1428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5400000" flipH="1" flipV="1">
            <a:off x="8822561" y="3536157"/>
            <a:ext cx="214313" cy="1428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5400000" flipH="1" flipV="1">
            <a:off x="7965305" y="5036355"/>
            <a:ext cx="214313" cy="1428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5400000" flipH="1" flipV="1">
            <a:off x="8822561" y="6107925"/>
            <a:ext cx="214313" cy="1428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50" y="142875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BE" dirty="0" smtClean="0"/>
              <a:t>Perspectives</a:t>
            </a:r>
            <a:endParaRPr lang="fr-BE" dirty="0"/>
          </a:p>
        </p:txBody>
      </p:sp>
      <p:sp>
        <p:nvSpPr>
          <p:cNvPr id="54274" name="Espace réservé du contenu 2"/>
          <p:cNvSpPr>
            <a:spLocks noGrp="1"/>
          </p:cNvSpPr>
          <p:nvPr>
            <p:ph idx="1"/>
          </p:nvPr>
        </p:nvSpPr>
        <p:spPr>
          <a:xfrm>
            <a:off x="285750" y="928688"/>
            <a:ext cx="8501063" cy="5427662"/>
          </a:xfrm>
        </p:spPr>
        <p:txBody>
          <a:bodyPr/>
          <a:lstStyle/>
          <a:p>
            <a:pPr lvl="1" eaLnBrk="1" hangingPunct="1">
              <a:buClr>
                <a:schemeClr val="tx1"/>
              </a:buClr>
              <a:buFontTx/>
              <a:buChar char="-"/>
            </a:pPr>
            <a:endParaRPr lang="fr-BE" sz="2000" b="1" dirty="0" smtClean="0">
              <a:latin typeface="Arial" charset="0"/>
              <a:cs typeface="Arial" charset="0"/>
            </a:endParaRPr>
          </a:p>
          <a:p>
            <a:pPr lvl="1" eaLnBrk="1" hangingPunct="1">
              <a:buClr>
                <a:schemeClr val="tx1"/>
              </a:buClr>
              <a:buFontTx/>
              <a:buChar char="-"/>
            </a:pPr>
            <a:endParaRPr lang="fr-BE" sz="2000" b="1" dirty="0" smtClean="0">
              <a:latin typeface="Arial" charset="0"/>
              <a:cs typeface="Arial" charset="0"/>
            </a:endParaRPr>
          </a:p>
          <a:p>
            <a:pPr lvl="1" eaLnBrk="1" hangingPunct="1">
              <a:buClr>
                <a:schemeClr val="tx1"/>
              </a:buClr>
              <a:buFontTx/>
              <a:buChar char="-"/>
            </a:pPr>
            <a:r>
              <a:rPr lang="fr-BE" sz="2000" b="1" dirty="0" smtClean="0">
                <a:latin typeface="Arial" charset="0"/>
                <a:cs typeface="Arial" charset="0"/>
              </a:rPr>
              <a:t>Validation cascade </a:t>
            </a:r>
            <a:r>
              <a:rPr lang="fr-BE" sz="2000" b="1" dirty="0" err="1" smtClean="0">
                <a:latin typeface="Arial" charset="0"/>
                <a:cs typeface="Arial" charset="0"/>
              </a:rPr>
              <a:t>siganlétique</a:t>
            </a:r>
            <a:endParaRPr lang="fr-BE" sz="2000" b="1" dirty="0" smtClean="0">
              <a:latin typeface="Arial" charset="0"/>
              <a:cs typeface="Arial" charset="0"/>
            </a:endParaRPr>
          </a:p>
          <a:p>
            <a:pPr lvl="1" eaLnBrk="1" hangingPunct="1">
              <a:buClr>
                <a:schemeClr val="tx1"/>
              </a:buClr>
              <a:buFont typeface="Wingdings" pitchFamily="2" charset="2"/>
              <a:buNone/>
            </a:pPr>
            <a:endParaRPr lang="fr-BE" sz="1000" b="1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lvl="1" eaLnBrk="1" hangingPunct="1">
              <a:buClr>
                <a:schemeClr val="tx1"/>
              </a:buClr>
              <a:buFont typeface="Wingdings" pitchFamily="2" charset="2"/>
              <a:buNone/>
            </a:pPr>
            <a:endParaRPr lang="fr-BE" sz="1600" b="1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lvl="1" eaLnBrk="1" hangingPunct="1">
              <a:buClr>
                <a:schemeClr val="tx1"/>
              </a:buClr>
              <a:buFont typeface="Wingdings" pitchFamily="2" charset="2"/>
              <a:buNone/>
            </a:pPr>
            <a:endParaRPr lang="fr-BE" sz="1600" b="1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lvl="1" eaLnBrk="1" hangingPunct="1">
              <a:buClr>
                <a:schemeClr val="tx1"/>
              </a:buClr>
              <a:buFontTx/>
              <a:buChar char="-"/>
            </a:pPr>
            <a:r>
              <a:rPr lang="fr-BE" sz="2000" b="1" dirty="0" err="1" smtClean="0">
                <a:latin typeface="Arial" charset="0"/>
                <a:cs typeface="Arial" charset="0"/>
                <a:sym typeface="Wingdings" pitchFamily="2" charset="2"/>
              </a:rPr>
              <a:t>Protéomique</a:t>
            </a:r>
            <a:endParaRPr lang="fr-BE" sz="1600" b="1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lvl="1" eaLnBrk="1" hangingPunct="1">
              <a:buClr>
                <a:schemeClr val="tx1"/>
              </a:buClr>
              <a:buFont typeface="Wingdings" pitchFamily="2" charset="2"/>
              <a:buNone/>
            </a:pPr>
            <a:endParaRPr lang="fr-BE" sz="1600" b="1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lvl="1" eaLnBrk="1" hangingPunct="1">
              <a:buClr>
                <a:schemeClr val="tx1"/>
              </a:buClr>
              <a:buFont typeface="Wingdings" pitchFamily="2" charset="2"/>
              <a:buNone/>
            </a:pPr>
            <a:endParaRPr lang="fr-BE" sz="1600" b="1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lvl="1" eaLnBrk="1" hangingPunct="1">
              <a:buClr>
                <a:schemeClr val="tx1"/>
              </a:buClr>
              <a:buFont typeface="Wingdings" pitchFamily="2" charset="2"/>
              <a:buNone/>
            </a:pPr>
            <a:endParaRPr lang="fr-BE" sz="1600" b="1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lvl="1" eaLnBrk="1" hangingPunct="1">
              <a:buClr>
                <a:schemeClr val="tx1"/>
              </a:buClr>
              <a:buFontTx/>
              <a:buChar char="-"/>
            </a:pPr>
            <a:r>
              <a:rPr lang="fr-BE" sz="2000" b="1" dirty="0" smtClean="0">
                <a:latin typeface="Arial" charset="0"/>
                <a:cs typeface="Arial" charset="0"/>
                <a:sym typeface="Wingdings" pitchFamily="2" charset="2"/>
              </a:rPr>
              <a:t>Impact des antibiotiques sur l’utilisation du fer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None/>
            </a:pPr>
            <a:endParaRPr lang="fr-BE" sz="900" b="1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lvl="1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fr-BE" sz="1600" b="1" dirty="0" smtClean="0">
                <a:latin typeface="Arial" charset="0"/>
                <a:cs typeface="Arial" charset="0"/>
                <a:sym typeface="Wingdings" pitchFamily="2" charset="2"/>
              </a:rPr>
              <a:t>	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None/>
            </a:pPr>
            <a:endParaRPr lang="fr-BE" sz="1600" b="1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lvl="1" eaLnBrk="1" hangingPunct="1">
              <a:buClr>
                <a:schemeClr val="tx1"/>
              </a:buClr>
              <a:buFont typeface="Wingdings" pitchFamily="2" charset="2"/>
              <a:buNone/>
            </a:pPr>
            <a:endParaRPr lang="fr-BE" sz="1600" b="1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lvl="1" eaLnBrk="1" hangingPunct="1">
              <a:buClr>
                <a:schemeClr val="tx1"/>
              </a:buClr>
              <a:buFontTx/>
              <a:buChar char="-"/>
            </a:pPr>
            <a:r>
              <a:rPr lang="fr-BE" sz="2000" b="1" dirty="0" smtClean="0">
                <a:latin typeface="Arial" charset="0"/>
                <a:cs typeface="Arial" charset="0"/>
                <a:sym typeface="Wingdings" pitchFamily="2" charset="2"/>
              </a:rPr>
              <a:t>Modèle conservé chez </a:t>
            </a:r>
            <a:r>
              <a:rPr lang="fr-BE" sz="2000" b="1" i="1" dirty="0" err="1" smtClean="0">
                <a:latin typeface="Arial" charset="0"/>
                <a:cs typeface="Arial" charset="0"/>
                <a:sym typeface="Wingdings" pitchFamily="2" charset="2"/>
              </a:rPr>
              <a:t>Streptomyces</a:t>
            </a:r>
            <a:r>
              <a:rPr lang="fr-BE" sz="2000" b="1" dirty="0" smtClean="0">
                <a:latin typeface="Arial" charset="0"/>
                <a:cs typeface="Arial" charset="0"/>
                <a:sym typeface="Wingdings" pitchFamily="2" charset="2"/>
              </a:rPr>
              <a:t>?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None/>
            </a:pPr>
            <a:endParaRPr lang="fr-BE" sz="2000" b="1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lvl="1" eaLnBrk="1" hangingPunct="1">
              <a:buClr>
                <a:schemeClr val="tx1"/>
              </a:buClr>
              <a:buFont typeface="Wingdings" pitchFamily="2" charset="2"/>
              <a:buNone/>
            </a:pPr>
            <a:endParaRPr lang="fr-BE" sz="2000" b="1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lvl="1" eaLnBrk="1" hangingPunct="1">
              <a:buClr>
                <a:schemeClr val="tx1"/>
              </a:buClr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71500" y="142875"/>
            <a:ext cx="8201025" cy="835818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BE" sz="28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fr-BE" sz="28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fr-BE" sz="2800" b="1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Dr. Sébastien </a:t>
            </a:r>
            <a:r>
              <a:rPr lang="fr-BE" sz="2800" b="1" spc="-100" dirty="0" err="1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Rigali</a:t>
            </a:r>
            <a:endParaRPr lang="fr-BE" sz="2800" b="1" spc="-100" dirty="0">
              <a:solidFill>
                <a:schemeClr val="tx2">
                  <a:satMod val="200000"/>
                </a:schemeClr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fr-BE" sz="2800" spc="-100" dirty="0">
              <a:solidFill>
                <a:schemeClr val="tx2">
                  <a:satMod val="200000"/>
                </a:schemeClr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BE" sz="2800" b="1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Elodie </a:t>
            </a:r>
            <a:r>
              <a:rPr lang="fr-BE" sz="2800" b="1" spc="-100" dirty="0" err="1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Tenconi</a:t>
            </a:r>
            <a:endParaRPr lang="fr-BE" sz="2800" b="1" spc="-100" dirty="0">
              <a:solidFill>
                <a:schemeClr val="tx2">
                  <a:satMod val="200000"/>
                </a:schemeClr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BE" sz="2800" b="1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Séverine </a:t>
            </a:r>
            <a:r>
              <a:rPr lang="fr-BE" sz="2800" b="1" spc="-100" dirty="0" err="1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Colson</a:t>
            </a:r>
            <a:endParaRPr lang="fr-BE" sz="2800" b="1" spc="-100" dirty="0">
              <a:solidFill>
                <a:schemeClr val="tx2">
                  <a:satMod val="200000"/>
                </a:schemeClr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fr-BE" b="1" spc="-100" dirty="0">
              <a:solidFill>
                <a:schemeClr val="tx2">
                  <a:satMod val="200000"/>
                </a:schemeClr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BE" sz="2800" b="1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Adeline </a:t>
            </a:r>
            <a:r>
              <a:rPr lang="fr-BE" sz="2800" b="1" spc="-100" dirty="0" err="1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Rosu</a:t>
            </a:r>
            <a:endParaRPr lang="fr-BE" sz="2800" b="1" spc="-100" dirty="0">
              <a:solidFill>
                <a:schemeClr val="tx2">
                  <a:satMod val="200000"/>
                </a:schemeClr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BE" sz="2800" b="1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Stéphanie Lambert</a:t>
            </a:r>
          </a:p>
          <a:p>
            <a:pPr fontAlgn="auto">
              <a:spcAft>
                <a:spcPts val="0"/>
              </a:spcAft>
              <a:defRPr/>
            </a:pPr>
            <a:r>
              <a:rPr lang="fr-BE" sz="2800" b="1" spc="-100" dirty="0" err="1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Chiara</a:t>
            </a:r>
            <a:r>
              <a:rPr lang="fr-BE" sz="2800" b="1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BE" sz="2800" b="1" spc="-100" dirty="0" err="1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Palladino</a:t>
            </a:r>
            <a:endParaRPr lang="fr-BE" sz="2800" b="1" spc="-100" dirty="0">
              <a:solidFill>
                <a:schemeClr val="tx2">
                  <a:satMod val="200000"/>
                </a:schemeClr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fr-BE" b="1" spc="-100" dirty="0">
              <a:solidFill>
                <a:schemeClr val="tx2">
                  <a:satMod val="200000"/>
                </a:schemeClr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BE" sz="2800" b="1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Dr. Marc </a:t>
            </a:r>
            <a:r>
              <a:rPr lang="fr-BE" sz="2800" b="1" spc="-100" dirty="0" err="1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Ongéna</a:t>
            </a:r>
            <a:r>
              <a:rPr lang="fr-BE" sz="28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fr-BE" sz="28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fr-BE" sz="28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fr-BE" sz="28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fr-BE" sz="28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fr-BE" sz="28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fr-BE" sz="28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fr-BE" sz="28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</a:br>
            <a:endParaRPr lang="fr-BE" sz="2000" spc="-100" dirty="0">
              <a:solidFill>
                <a:schemeClr val="tx2">
                  <a:satMod val="20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42852"/>
            <a:ext cx="1819767" cy="214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428868"/>
            <a:ext cx="1871671" cy="200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571744"/>
            <a:ext cx="269906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857760"/>
            <a:ext cx="21717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4643446"/>
            <a:ext cx="136568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4786322"/>
            <a:ext cx="2157406" cy="190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8201028" cy="835824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BE" sz="28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fr-BE" sz="28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fr-BE" sz="28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fr-BE" sz="28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fr-BE" sz="28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fr-BE" sz="28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fr-BE" sz="28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fr-BE" sz="28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fr-BE" sz="28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fr-BE" sz="28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fr-BE" sz="4800" dirty="0" smtClean="0">
                <a:solidFill>
                  <a:schemeClr val="tx2">
                    <a:satMod val="200000"/>
                  </a:schemeClr>
                </a:solidFill>
              </a:rPr>
              <a:t>Merci pour votre attention</a:t>
            </a:r>
            <a:r>
              <a:rPr lang="fr-BE" sz="28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fr-BE" sz="28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fr-BE" sz="28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fr-BE" sz="28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fr-BE" sz="28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fr-BE" sz="28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fr-BE" sz="28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fr-BE" sz="28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fr-BE" sz="2000" dirty="0" smtClean="0">
                <a:solidFill>
                  <a:schemeClr val="tx2">
                    <a:satMod val="200000"/>
                  </a:schemeClr>
                </a:solidFill>
              </a:rPr>
              <a:t>Matthias Craig</a:t>
            </a:r>
            <a:endParaRPr lang="fr-BE" sz="2000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5734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Espace réservé du contenu 2"/>
          <p:cNvSpPr>
            <a:spLocks noGrp="1"/>
          </p:cNvSpPr>
          <p:nvPr>
            <p:ph idx="1"/>
          </p:nvPr>
        </p:nvSpPr>
        <p:spPr>
          <a:xfrm>
            <a:off x="714375" y="928688"/>
            <a:ext cx="7972425" cy="5427662"/>
          </a:xfrm>
        </p:spPr>
        <p:txBody>
          <a:bodyPr/>
          <a:lstStyle/>
          <a:p>
            <a:pPr lvl="1" algn="ctr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algn="ctr" eaLnBrk="1" hangingPunct="1">
              <a:buFont typeface="Wingdings" pitchFamily="2" charset="2"/>
              <a:buNone/>
            </a:pPr>
            <a:r>
              <a:rPr lang="fr-BE" sz="2000" b="1" smtClean="0">
                <a:cs typeface="Arial" charset="0"/>
              </a:rPr>
              <a:t>Antibiotiques réguleraient ils l’état rédox intracellulaire?</a:t>
            </a: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2071688"/>
            <a:ext cx="4857750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50" y="142875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BE" dirty="0" smtClean="0"/>
              <a:t>Introduction</a:t>
            </a:r>
            <a:endParaRPr lang="fr-BE" dirty="0"/>
          </a:p>
        </p:txBody>
      </p:sp>
      <p:sp>
        <p:nvSpPr>
          <p:cNvPr id="15362" name="Espace réservé du contenu 2"/>
          <p:cNvSpPr>
            <a:spLocks noGrp="1"/>
          </p:cNvSpPr>
          <p:nvPr>
            <p:ph idx="1"/>
          </p:nvPr>
        </p:nvSpPr>
        <p:spPr>
          <a:xfrm>
            <a:off x="714375" y="928688"/>
            <a:ext cx="7972425" cy="5427662"/>
          </a:xfrm>
        </p:spPr>
        <p:txBody>
          <a:bodyPr/>
          <a:lstStyle/>
          <a:p>
            <a:pPr eaLnBrk="1" hangingPunct="1"/>
            <a:endParaRPr lang="fr-BE" sz="400" smtClean="0"/>
          </a:p>
          <a:p>
            <a:pPr eaLnBrk="1" hangingPunct="1"/>
            <a:r>
              <a:rPr lang="fr-BE" sz="2400" smtClean="0"/>
              <a:t>Thématique de recherche du groupe </a:t>
            </a:r>
            <a:r>
              <a:rPr lang="fr-BE" sz="2400" i="1" smtClean="0"/>
              <a:t>Streptomyces</a:t>
            </a:r>
            <a:r>
              <a:rPr lang="fr-BE" sz="2400" smtClean="0"/>
              <a:t> du CIP. </a:t>
            </a:r>
          </a:p>
        </p:txBody>
      </p:sp>
      <p:pic>
        <p:nvPicPr>
          <p:cNvPr id="15363" name="Picture 4" descr="cycle"/>
          <p:cNvPicPr>
            <a:picLocks noChangeAspect="1" noChangeArrowheads="1"/>
          </p:cNvPicPr>
          <p:nvPr/>
        </p:nvPicPr>
        <p:blipFill>
          <a:blip r:embed="rId2" cstate="print"/>
          <a:srcRect b="4834"/>
          <a:stretch>
            <a:fillRect/>
          </a:stretch>
        </p:blipFill>
        <p:spPr bwMode="auto">
          <a:xfrm>
            <a:off x="1000125" y="1785938"/>
            <a:ext cx="7429500" cy="46863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Flèche vers le bas 7"/>
          <p:cNvSpPr/>
          <p:nvPr/>
        </p:nvSpPr>
        <p:spPr>
          <a:xfrm>
            <a:off x="5786438" y="3500438"/>
            <a:ext cx="285750" cy="2071687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00875" y="5357813"/>
            <a:ext cx="857250" cy="28575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1000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Antibiotics</a:t>
            </a:r>
            <a:endParaRPr lang="fr-BE" sz="1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0" y="6143625"/>
            <a:ext cx="1500188" cy="214313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950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Secondary</a:t>
            </a:r>
            <a:r>
              <a:rPr lang="fr-BE" sz="95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BE" sz="950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metabolites</a:t>
            </a:r>
            <a:endParaRPr lang="fr-BE" sz="95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Espace réservé du contenu 2"/>
          <p:cNvSpPr>
            <a:spLocks noGrp="1"/>
          </p:cNvSpPr>
          <p:nvPr>
            <p:ph idx="1"/>
          </p:nvPr>
        </p:nvSpPr>
        <p:spPr>
          <a:xfrm>
            <a:off x="642938" y="714375"/>
            <a:ext cx="7972425" cy="5427663"/>
          </a:xfrm>
        </p:spPr>
        <p:txBody>
          <a:bodyPr/>
          <a:lstStyle/>
          <a:p>
            <a:pPr lvl="1" algn="ctr" eaLnBrk="1" hangingPunct="1">
              <a:buFont typeface="Wingdings" pitchFamily="2" charset="2"/>
              <a:buNone/>
            </a:pPr>
            <a:r>
              <a:rPr lang="fr-BE" sz="2000" b="1" smtClean="0">
                <a:cs typeface="Arial" charset="0"/>
              </a:rPr>
              <a:t>Antibiotiques réguleraient ils l’état rédox intracellulaire?</a:t>
            </a:r>
          </a:p>
          <a:p>
            <a:pPr lvl="1" eaLnBrk="1" hangingPunct="1">
              <a:buFont typeface="Wingdings" pitchFamily="2" charset="2"/>
              <a:buNone/>
            </a:pPr>
            <a:endParaRPr lang="fr-BE" sz="1600" b="1" i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fr-BE" sz="1600" b="1" i="1" smtClean="0">
                <a:latin typeface="Arial" charset="0"/>
                <a:cs typeface="Arial" charset="0"/>
              </a:rPr>
              <a:t>S. coelicolor </a:t>
            </a:r>
            <a:r>
              <a:rPr lang="fr-BE" sz="1600" b="1" smtClean="0">
                <a:latin typeface="Arial" charset="0"/>
                <a:cs typeface="Arial" charset="0"/>
              </a:rPr>
              <a:t>M145                                                                 ∆</a:t>
            </a:r>
            <a:r>
              <a:rPr lang="fr-BE" sz="1600" b="1" i="1" smtClean="0">
                <a:latin typeface="Arial" charset="0"/>
                <a:cs typeface="Arial" charset="0"/>
              </a:rPr>
              <a:t>actII-4</a:t>
            </a:r>
          </a:p>
          <a:p>
            <a:pPr lvl="1" eaLnBrk="1" hangingPunct="1">
              <a:buFont typeface="Wingdings" pitchFamily="2" charset="2"/>
              <a:buNone/>
            </a:pPr>
            <a:endParaRPr lang="fr-BE" sz="1600" b="1" i="1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600" b="1" i="1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600" b="1" i="1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600" b="1" i="1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600" b="1" i="1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600" b="1" i="1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600" b="1" i="1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400" b="1" i="1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fr-BE" sz="1600" b="1" smtClean="0">
                <a:latin typeface="Arial" charset="0"/>
                <a:cs typeface="Arial" charset="0"/>
              </a:rPr>
              <a:t>         ∆</a:t>
            </a:r>
            <a:r>
              <a:rPr lang="fr-BE" sz="1600" b="1" i="1" smtClean="0">
                <a:latin typeface="Arial" charset="0"/>
                <a:cs typeface="Arial" charset="0"/>
              </a:rPr>
              <a:t>redD                                                                   </a:t>
            </a:r>
            <a:r>
              <a:rPr lang="fr-BE" sz="1600" b="1" smtClean="0">
                <a:latin typeface="Arial" charset="0"/>
                <a:cs typeface="Arial" charset="0"/>
              </a:rPr>
              <a:t>DM9 ∆</a:t>
            </a:r>
            <a:r>
              <a:rPr lang="fr-BE" sz="1600" b="1" i="1" smtClean="0">
                <a:latin typeface="Arial" charset="0"/>
                <a:cs typeface="Arial" charset="0"/>
              </a:rPr>
              <a:t>actII-4</a:t>
            </a:r>
            <a:r>
              <a:rPr lang="fr-BE" sz="1600" b="1" smtClean="0">
                <a:latin typeface="Arial" charset="0"/>
                <a:cs typeface="Arial" charset="0"/>
              </a:rPr>
              <a:t> ∆</a:t>
            </a:r>
            <a:r>
              <a:rPr lang="fr-BE" sz="1600" b="1" i="1" smtClean="0">
                <a:latin typeface="Arial" charset="0"/>
                <a:cs typeface="Arial" charset="0"/>
              </a:rPr>
              <a:t>redD                     </a:t>
            </a:r>
          </a:p>
          <a:p>
            <a:pPr lvl="1" eaLnBrk="1" hangingPunct="1">
              <a:buFont typeface="Wingdings" pitchFamily="2" charset="2"/>
              <a:buNone/>
            </a:pPr>
            <a:endParaRPr lang="fr-BE" sz="1600" b="1" i="1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600" b="1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b="1" smtClean="0"/>
          </a:p>
        </p:txBody>
      </p:sp>
      <p:pic>
        <p:nvPicPr>
          <p:cNvPr id="59394" name="Imag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4429125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Imag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714500"/>
            <a:ext cx="4429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Imag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0563"/>
            <a:ext cx="4429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Imag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4500563"/>
            <a:ext cx="4429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909638"/>
            <a:ext cx="7485063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50" y="142875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BE" dirty="0" smtClean="0"/>
              <a:t>Introduction</a:t>
            </a:r>
            <a:endParaRPr lang="fr-BE" dirty="0"/>
          </a:p>
        </p:txBody>
      </p:sp>
      <p:sp>
        <p:nvSpPr>
          <p:cNvPr id="16386" name="Espace réservé du contenu 2"/>
          <p:cNvSpPr>
            <a:spLocks noGrp="1"/>
          </p:cNvSpPr>
          <p:nvPr>
            <p:ph idx="1"/>
          </p:nvPr>
        </p:nvSpPr>
        <p:spPr>
          <a:xfrm>
            <a:off x="714375" y="928688"/>
            <a:ext cx="7972425" cy="5427662"/>
          </a:xfrm>
        </p:spPr>
        <p:txBody>
          <a:bodyPr/>
          <a:lstStyle/>
          <a:p>
            <a:pPr eaLnBrk="1" hangingPunct="1"/>
            <a:endParaRPr lang="fr-BE" sz="400" smtClean="0"/>
          </a:p>
          <a:p>
            <a:pPr eaLnBrk="1" hangingPunct="1"/>
            <a:r>
              <a:rPr lang="fr-BE" sz="2400" smtClean="0"/>
              <a:t>Thématique de recherche du groupe </a:t>
            </a:r>
            <a:r>
              <a:rPr lang="fr-BE" sz="2400" i="1" smtClean="0"/>
              <a:t>Streptomyces</a:t>
            </a:r>
            <a:r>
              <a:rPr lang="fr-BE" sz="2400" smtClean="0"/>
              <a:t> du CIP.</a:t>
            </a:r>
          </a:p>
          <a:p>
            <a:pPr eaLnBrk="1" hangingPunct="1">
              <a:buFont typeface="Wingdings" pitchFamily="2" charset="2"/>
              <a:buNone/>
            </a:pPr>
            <a:r>
              <a:rPr lang="fr-BE" sz="800" smtClean="0"/>
              <a:t>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fr-BE" sz="2000" smtClean="0"/>
              <a:t>                                   DasR</a:t>
            </a:r>
            <a:endParaRPr lang="fr-BE" sz="2400" smtClean="0"/>
          </a:p>
          <a:p>
            <a:pPr eaLnBrk="1" hangingPunct="1">
              <a:buFont typeface="Wingdings" pitchFamily="2" charset="2"/>
              <a:buNone/>
            </a:pPr>
            <a:r>
              <a:rPr lang="fr-BE" sz="2400" smtClean="0"/>
              <a:t>               </a:t>
            </a:r>
          </a:p>
        </p:txBody>
      </p:sp>
      <p:sp>
        <p:nvSpPr>
          <p:cNvPr id="12" name="Flèche à angle droit 11"/>
          <p:cNvSpPr/>
          <p:nvPr/>
        </p:nvSpPr>
        <p:spPr>
          <a:xfrm rot="5400000">
            <a:off x="1893094" y="1464469"/>
            <a:ext cx="500063" cy="714375"/>
          </a:xfrm>
          <a:prstGeom prst="bentUp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2286000"/>
            <a:ext cx="6294437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2071688" y="6143625"/>
            <a:ext cx="571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800" b="1">
                <a:solidFill>
                  <a:schemeClr val="bg1"/>
                </a:solidFill>
              </a:rPr>
              <a:t>actII-4</a:t>
            </a:r>
          </a:p>
          <a:p>
            <a:r>
              <a:rPr lang="fr-BE" sz="800" b="1">
                <a:solidFill>
                  <a:schemeClr val="bg1"/>
                </a:solidFill>
              </a:rPr>
              <a:t>redZ</a:t>
            </a:r>
          </a:p>
          <a:p>
            <a:r>
              <a:rPr lang="fr-BE" sz="800" b="1">
                <a:solidFill>
                  <a:schemeClr val="bg1"/>
                </a:solidFill>
              </a:rPr>
              <a:t>dmdR1</a:t>
            </a: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1428750" y="6642100"/>
            <a:ext cx="65008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800">
                <a:latin typeface="Arial Black" pitchFamily="34" charset="0"/>
              </a:rPr>
              <a:t>Predetecor: a new tool to identify regulatory elements in bacterial genomes. Biochem Biophys Res Coomun.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50" y="142875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BE" dirty="0" smtClean="0"/>
              <a:t>Introduction</a:t>
            </a:r>
            <a:endParaRPr lang="fr-BE" dirty="0"/>
          </a:p>
        </p:txBody>
      </p:sp>
      <p:sp>
        <p:nvSpPr>
          <p:cNvPr id="17410" name="Espace réservé du contenu 2"/>
          <p:cNvSpPr>
            <a:spLocks noGrp="1"/>
          </p:cNvSpPr>
          <p:nvPr>
            <p:ph idx="1"/>
          </p:nvPr>
        </p:nvSpPr>
        <p:spPr>
          <a:xfrm>
            <a:off x="714375" y="785813"/>
            <a:ext cx="7972425" cy="5570537"/>
          </a:xfrm>
        </p:spPr>
        <p:txBody>
          <a:bodyPr/>
          <a:lstStyle/>
          <a:p>
            <a:pPr eaLnBrk="1" hangingPunct="1"/>
            <a:endParaRPr lang="fr-BE" sz="400" smtClean="0"/>
          </a:p>
          <a:p>
            <a:pPr eaLnBrk="1" hangingPunct="1"/>
            <a:r>
              <a:rPr lang="fr-BE" sz="2400" smtClean="0"/>
              <a:t>Thématique de recherche du groupe </a:t>
            </a:r>
            <a:r>
              <a:rPr lang="fr-BE" sz="2400" i="1" smtClean="0"/>
              <a:t>Streptomyces</a:t>
            </a:r>
            <a:r>
              <a:rPr lang="fr-BE" sz="2400" smtClean="0"/>
              <a:t> du CIP.</a:t>
            </a:r>
          </a:p>
          <a:p>
            <a:pPr eaLnBrk="1" hangingPunct="1">
              <a:buFont typeface="Wingdings" pitchFamily="2" charset="2"/>
              <a:buNone/>
            </a:pPr>
            <a:r>
              <a:rPr lang="fr-BE" sz="800" smtClean="0"/>
              <a:t>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fr-BE" sz="2000" smtClean="0"/>
              <a:t>                                   DasR</a:t>
            </a:r>
            <a:endParaRPr lang="fr-BE" sz="2400" smtClean="0"/>
          </a:p>
          <a:p>
            <a:pPr eaLnBrk="1" hangingPunct="1">
              <a:buFont typeface="Wingdings" pitchFamily="2" charset="2"/>
              <a:buNone/>
            </a:pPr>
            <a:r>
              <a:rPr lang="fr-BE" sz="2400" smtClean="0"/>
              <a:t>               </a:t>
            </a:r>
          </a:p>
        </p:txBody>
      </p:sp>
      <p:sp>
        <p:nvSpPr>
          <p:cNvPr id="12" name="Flèche à angle droit 11"/>
          <p:cNvSpPr/>
          <p:nvPr/>
        </p:nvSpPr>
        <p:spPr>
          <a:xfrm rot="5400000">
            <a:off x="1893094" y="1321594"/>
            <a:ext cx="500063" cy="714375"/>
          </a:xfrm>
          <a:prstGeom prst="bentUp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25"/>
            <a:ext cx="4286250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2143125"/>
            <a:ext cx="4214813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357188" y="6572250"/>
            <a:ext cx="85725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BE" sz="1100" b="1" dirty="0" err="1">
                <a:latin typeface="+mn-lt"/>
              </a:rPr>
              <a:t>Feast</a:t>
            </a:r>
            <a:r>
              <a:rPr lang="fr-BE" sz="1100" b="1" dirty="0">
                <a:latin typeface="+mn-lt"/>
              </a:rPr>
              <a:t> or famine: the global </a:t>
            </a:r>
            <a:r>
              <a:rPr lang="fr-BE" sz="1100" b="1" dirty="0" err="1">
                <a:latin typeface="+mn-lt"/>
              </a:rPr>
              <a:t>regulator</a:t>
            </a:r>
            <a:r>
              <a:rPr lang="fr-BE" sz="1100" b="1" dirty="0">
                <a:latin typeface="+mn-lt"/>
              </a:rPr>
              <a:t> </a:t>
            </a:r>
            <a:r>
              <a:rPr lang="fr-BE" sz="1100" b="1" dirty="0" err="1">
                <a:latin typeface="+mn-lt"/>
              </a:rPr>
              <a:t>DasR</a:t>
            </a:r>
            <a:r>
              <a:rPr lang="fr-BE" sz="1100" b="1" dirty="0">
                <a:latin typeface="+mn-lt"/>
              </a:rPr>
              <a:t> links </a:t>
            </a:r>
            <a:r>
              <a:rPr lang="fr-BE" sz="1100" b="1" dirty="0" err="1">
                <a:latin typeface="+mn-lt"/>
              </a:rPr>
              <a:t>nutrient</a:t>
            </a:r>
            <a:r>
              <a:rPr lang="fr-BE" sz="1100" b="1" dirty="0">
                <a:latin typeface="+mn-lt"/>
              </a:rPr>
              <a:t> stress to </a:t>
            </a:r>
            <a:r>
              <a:rPr lang="fr-BE" sz="1100" b="1" dirty="0" err="1">
                <a:latin typeface="+mn-lt"/>
              </a:rPr>
              <a:t>antibiotic</a:t>
            </a:r>
            <a:r>
              <a:rPr lang="fr-BE" sz="1100" b="1" dirty="0">
                <a:latin typeface="+mn-lt"/>
              </a:rPr>
              <a:t> production by </a:t>
            </a:r>
            <a:r>
              <a:rPr lang="fr-BE" sz="1100" b="1" i="1" dirty="0" err="1">
                <a:latin typeface="+mn-lt"/>
              </a:rPr>
              <a:t>Streptomyces</a:t>
            </a:r>
            <a:r>
              <a:rPr lang="fr-BE" sz="1100" b="1" dirty="0">
                <a:latin typeface="+mn-lt"/>
              </a:rPr>
              <a:t>.  </a:t>
            </a:r>
            <a:r>
              <a:rPr lang="fr-BE" sz="1100" b="1" dirty="0" err="1">
                <a:latin typeface="+mn-lt"/>
              </a:rPr>
              <a:t>Rigali</a:t>
            </a:r>
            <a:r>
              <a:rPr lang="fr-BE" sz="1100" b="1" dirty="0">
                <a:latin typeface="+mn-lt"/>
              </a:rPr>
              <a:t> et al. </a:t>
            </a:r>
            <a:r>
              <a:rPr lang="fr-BE" sz="1100" b="1" dirty="0" err="1">
                <a:latin typeface="+mn-lt"/>
              </a:rPr>
              <a:t>Embo</a:t>
            </a:r>
            <a:r>
              <a:rPr lang="fr-BE" sz="1100" b="1" dirty="0">
                <a:latin typeface="+mn-lt"/>
              </a:rPr>
              <a:t> reports </a:t>
            </a:r>
            <a:r>
              <a:rPr lang="fr-BE" sz="900" b="1" dirty="0">
                <a:latin typeface="Arial" pitchFamily="34" charset="0"/>
                <a:cs typeface="Arial" pitchFamily="34" charset="0"/>
              </a:rPr>
              <a:t>2008</a:t>
            </a:r>
            <a:endParaRPr lang="fr-BE" sz="9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50" y="142875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BE" dirty="0" smtClean="0"/>
              <a:t>Introduction</a:t>
            </a:r>
            <a:endParaRPr lang="fr-BE" dirty="0"/>
          </a:p>
        </p:txBody>
      </p:sp>
      <p:sp>
        <p:nvSpPr>
          <p:cNvPr id="18434" name="Espace réservé du contenu 2"/>
          <p:cNvSpPr>
            <a:spLocks noGrp="1"/>
          </p:cNvSpPr>
          <p:nvPr>
            <p:ph idx="1"/>
          </p:nvPr>
        </p:nvSpPr>
        <p:spPr>
          <a:xfrm>
            <a:off x="714375" y="785813"/>
            <a:ext cx="7972425" cy="5570537"/>
          </a:xfrm>
        </p:spPr>
        <p:txBody>
          <a:bodyPr/>
          <a:lstStyle/>
          <a:p>
            <a:pPr eaLnBrk="1" hangingPunct="1"/>
            <a:endParaRPr lang="fr-BE" sz="400" smtClean="0"/>
          </a:p>
          <a:p>
            <a:pPr algn="ctr" eaLnBrk="1" hangingPunct="1">
              <a:buFont typeface="Wingdings" pitchFamily="2" charset="2"/>
              <a:buNone/>
            </a:pPr>
            <a:r>
              <a:rPr lang="fr-BE" sz="2400" smtClean="0"/>
              <a:t>	</a:t>
            </a:r>
            <a:r>
              <a:rPr lang="fr-BE" sz="2400" u="sng" smtClean="0"/>
              <a:t>Objectif</a:t>
            </a:r>
            <a:r>
              <a:rPr lang="fr-BE" sz="2400" smtClean="0"/>
              <a:t> : Quels sont les métabolites dont la biosynthèse est DasR et/ou GlcNAc-dépendante ?            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2071688"/>
            <a:ext cx="642937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1428750" y="6500813"/>
            <a:ext cx="66436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800">
                <a:latin typeface="Arial Black" pitchFamily="34" charset="0"/>
              </a:rPr>
              <a:t>PREDetector: a new tool to identify regulatory elements in bacterial genomes. Biochem Biophys Res Coomun. 2007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2143125" y="5929313"/>
            <a:ext cx="57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800" b="1">
                <a:solidFill>
                  <a:schemeClr val="bg1"/>
                </a:solidFill>
              </a:rPr>
              <a:t>actII-4</a:t>
            </a:r>
          </a:p>
          <a:p>
            <a:r>
              <a:rPr lang="fr-BE" sz="800" b="1">
                <a:solidFill>
                  <a:schemeClr val="bg1"/>
                </a:solidFill>
              </a:rPr>
              <a:t>redZ</a:t>
            </a:r>
          </a:p>
          <a:p>
            <a:r>
              <a:rPr lang="fr-BE" sz="800" b="1">
                <a:solidFill>
                  <a:schemeClr val="bg1"/>
                </a:solidFill>
              </a:rPr>
              <a:t>dmdR1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2143125" y="5929313"/>
            <a:ext cx="57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800" b="1">
                <a:solidFill>
                  <a:schemeClr val="bg1"/>
                </a:solidFill>
              </a:rPr>
              <a:t>actII-4</a:t>
            </a:r>
          </a:p>
          <a:p>
            <a:r>
              <a:rPr lang="fr-BE" sz="800" b="1">
                <a:solidFill>
                  <a:schemeClr val="bg1"/>
                </a:solidFill>
              </a:rPr>
              <a:t>redZ</a:t>
            </a:r>
          </a:p>
          <a:p>
            <a:r>
              <a:rPr lang="fr-BE" sz="800" b="1">
                <a:solidFill>
                  <a:srgbClr val="FF0000"/>
                </a:solidFill>
              </a:rPr>
              <a:t>dmdR1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50" y="142875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BE" dirty="0" smtClean="0"/>
              <a:t>Introduction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75" y="928688"/>
            <a:ext cx="7972425" cy="5427662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fr-BE" sz="2000" smtClean="0"/>
              <a:t>	</a:t>
            </a:r>
            <a:r>
              <a:rPr lang="fr-BE" sz="2400" b="1" smtClean="0"/>
              <a:t>DmdR</a:t>
            </a:r>
            <a:r>
              <a:rPr lang="fr-BE" sz="2400" b="1" smtClean="0">
                <a:latin typeface="Arial" charset="0"/>
                <a:cs typeface="Arial" charset="0"/>
              </a:rPr>
              <a:t>1 :</a:t>
            </a:r>
          </a:p>
          <a:p>
            <a:pPr lvl="1" eaLnBrk="1" hangingPunct="1">
              <a:buFont typeface="Wingdings" pitchFamily="2" charset="2"/>
              <a:buNone/>
            </a:pPr>
            <a:endParaRPr lang="fr-BE" sz="800" b="1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fr-BE" sz="1800" smtClean="0">
                <a:latin typeface="Arial" charset="0"/>
                <a:cs typeface="Arial" charset="0"/>
              </a:rPr>
              <a:t>- </a:t>
            </a:r>
            <a:r>
              <a:rPr lang="fr-BE" sz="1800" smtClean="0">
                <a:cs typeface="Arial" charset="0"/>
              </a:rPr>
              <a:t>Métabolisme primaire du fer.</a:t>
            </a:r>
          </a:p>
          <a:p>
            <a:pPr lvl="1" eaLnBrk="1" hangingPunct="1">
              <a:buFont typeface="Wingdings" pitchFamily="2" charset="2"/>
              <a:buNone/>
            </a:pPr>
            <a:endParaRPr lang="fr-BE" sz="600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fr-BE" sz="1800" smtClean="0">
                <a:cs typeface="Arial" charset="0"/>
              </a:rPr>
              <a:t>		               </a:t>
            </a:r>
            <a:r>
              <a:rPr lang="fr-BE" sz="1700" smtClean="0">
                <a:cs typeface="Arial" charset="0"/>
              </a:rPr>
              <a:t>Essentiel pour de nombreux processus physiologiques.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fr-BE" sz="1700" smtClean="0">
                <a:cs typeface="Arial" charset="0"/>
              </a:rPr>
              <a:t>		                Toxique en excès.  	</a:t>
            </a:r>
          </a:p>
          <a:p>
            <a:pPr lvl="1" eaLnBrk="1" hangingPunct="1">
              <a:buFont typeface="Wingdings" pitchFamily="2" charset="2"/>
              <a:buNone/>
            </a:pPr>
            <a:endParaRPr lang="fr-BE" sz="1000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fr-BE" sz="1800" smtClean="0">
                <a:cs typeface="Arial" charset="0"/>
              </a:rPr>
              <a:t>		</a:t>
            </a:r>
            <a:r>
              <a:rPr lang="fr-BE" sz="1700" smtClean="0">
                <a:cs typeface="Arial" charset="0"/>
              </a:rPr>
              <a:t>Ions faiblement solubles dans les sols.</a:t>
            </a:r>
          </a:p>
          <a:p>
            <a:pPr lvl="1" eaLnBrk="1" hangingPunct="1">
              <a:buFont typeface="Wingdings" pitchFamily="2" charset="2"/>
              <a:buNone/>
            </a:pPr>
            <a:endParaRPr lang="fr-BE" sz="400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fr-BE" sz="1800" smtClean="0">
                <a:cs typeface="Arial" charset="0"/>
              </a:rPr>
              <a:t>			</a:t>
            </a:r>
            <a:r>
              <a:rPr lang="fr-BE" sz="1700" smtClean="0">
                <a:cs typeface="Arial" charset="0"/>
              </a:rPr>
              <a:t>    Sidérophores</a:t>
            </a:r>
          </a:p>
          <a:p>
            <a:pPr lvl="1" eaLnBrk="1" hangingPunct="1">
              <a:buFont typeface="Wingdings" pitchFamily="2" charset="2"/>
              <a:buNone/>
            </a:pPr>
            <a:endParaRPr lang="fr-BE" sz="1000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fr-BE" sz="1800" smtClean="0">
                <a:cs typeface="Arial" charset="0"/>
              </a:rPr>
              <a:t>- </a:t>
            </a:r>
            <a:r>
              <a:rPr lang="fr-BE" sz="2000" smtClean="0">
                <a:cs typeface="Arial" charset="0"/>
              </a:rPr>
              <a:t>Clusters coelichéline et desferrioxamine</a:t>
            </a:r>
            <a:r>
              <a:rPr lang="fr-BE" sz="1800" smtClean="0">
                <a:cs typeface="Arial" charset="0"/>
              </a:rPr>
              <a:t> </a:t>
            </a:r>
          </a:p>
          <a:p>
            <a:pPr lvl="1" eaLnBrk="1" hangingPunct="1">
              <a:buFont typeface="Wingdings" pitchFamily="2" charset="2"/>
              <a:buNone/>
            </a:pPr>
            <a:endParaRPr lang="fr-BE" sz="1800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fr-BE" sz="1800" smtClean="0">
                <a:cs typeface="Arial" charset="0"/>
              </a:rPr>
              <a:t>  </a:t>
            </a:r>
          </a:p>
          <a:p>
            <a:pPr lvl="1" eaLnBrk="1" hangingPunct="1">
              <a:buFont typeface="Wingdings" pitchFamily="2" charset="2"/>
              <a:buNone/>
            </a:pPr>
            <a:endParaRPr lang="fr-BE" sz="1800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1800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fr-BE" sz="2000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fr-BE" sz="2000" smtClean="0">
                <a:cs typeface="Arial" charset="0"/>
              </a:rPr>
              <a:t>			</a:t>
            </a:r>
            <a:endParaRPr lang="fr-BE" sz="2400" smtClean="0"/>
          </a:p>
        </p:txBody>
      </p:sp>
      <p:sp>
        <p:nvSpPr>
          <p:cNvPr id="12" name="Flèche à angle droit 11"/>
          <p:cNvSpPr/>
          <p:nvPr/>
        </p:nvSpPr>
        <p:spPr>
          <a:xfrm rot="5400000">
            <a:off x="1893094" y="1821657"/>
            <a:ext cx="320675" cy="534987"/>
          </a:xfrm>
          <a:prstGeom prst="bentUp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13" name="Flèche droite 12"/>
          <p:cNvSpPr/>
          <p:nvPr/>
        </p:nvSpPr>
        <p:spPr>
          <a:xfrm>
            <a:off x="4214813" y="2428875"/>
            <a:ext cx="500062" cy="142875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17" name="ZoneTexte 16"/>
          <p:cNvSpPr txBox="1"/>
          <p:nvPr/>
        </p:nvSpPr>
        <p:spPr>
          <a:xfrm>
            <a:off x="4714875" y="2286000"/>
            <a:ext cx="2714625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BE" sz="1700" dirty="0">
                <a:latin typeface="+mn-lt"/>
                <a:cs typeface="Arial" pitchFamily="34" charset="0"/>
              </a:rPr>
              <a:t>Homéostasie stricte!</a:t>
            </a:r>
            <a:endParaRPr lang="fr-BE" sz="1700" dirty="0">
              <a:latin typeface="+mn-lt"/>
            </a:endParaRPr>
          </a:p>
        </p:txBody>
      </p:sp>
      <p:sp>
        <p:nvSpPr>
          <p:cNvPr id="19" name="Flèche à angle droit 18"/>
          <p:cNvSpPr/>
          <p:nvPr/>
        </p:nvSpPr>
        <p:spPr>
          <a:xfrm rot="5400000">
            <a:off x="2249487" y="3036888"/>
            <a:ext cx="322263" cy="534988"/>
          </a:xfrm>
          <a:prstGeom prst="bentUp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4214813"/>
            <a:ext cx="2143125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4214813"/>
            <a:ext cx="2786062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50" y="142875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BE" dirty="0" smtClean="0"/>
              <a:t>Résultats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75" y="928688"/>
            <a:ext cx="7972425" cy="5427662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  <a:defRPr/>
            </a:pPr>
            <a:r>
              <a:rPr lang="fr-BE" sz="2400" b="1" dirty="0" smtClean="0">
                <a:cs typeface="Arial" pitchFamily="34" charset="0"/>
              </a:rPr>
              <a:t>Validation </a:t>
            </a:r>
            <a:r>
              <a:rPr lang="fr-BE" sz="2400" b="1" i="1" dirty="0" smtClean="0">
                <a:cs typeface="Arial" pitchFamily="34" charset="0"/>
              </a:rPr>
              <a:t>in vitro</a:t>
            </a:r>
            <a:r>
              <a:rPr lang="fr-BE" sz="2400" b="1" dirty="0" smtClean="0">
                <a:cs typeface="Arial" pitchFamily="34" charset="0"/>
              </a:rPr>
              <a:t> des prédictions </a:t>
            </a:r>
            <a:r>
              <a:rPr lang="fr-BE" sz="2400" b="1" i="1" dirty="0" smtClean="0">
                <a:cs typeface="Arial" pitchFamily="34" charset="0"/>
              </a:rPr>
              <a:t>in </a:t>
            </a:r>
            <a:r>
              <a:rPr lang="fr-BE" sz="2400" b="1" i="1" dirty="0" err="1" smtClean="0">
                <a:cs typeface="Arial" pitchFamily="34" charset="0"/>
              </a:rPr>
              <a:t>silico</a:t>
            </a:r>
            <a:r>
              <a:rPr lang="fr-BE" sz="2400" b="1" dirty="0" smtClean="0">
                <a:cs typeface="Arial" pitchFamily="34" charset="0"/>
              </a:rPr>
              <a:t>.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fr-BE" sz="2400" b="1" dirty="0" smtClean="0">
              <a:cs typeface="Arial" pitchFamily="34" charset="0"/>
            </a:endParaRPr>
          </a:p>
          <a:p>
            <a:pPr marL="911225" lvl="1" indent="-457200" eaLnBrk="1" hangingPunct="1">
              <a:buFont typeface="Wingdings" pitchFamily="2" charset="2"/>
              <a:buNone/>
              <a:defRPr/>
            </a:pPr>
            <a:r>
              <a:rPr lang="fr-BE" sz="2000" b="1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fr-BE" sz="2000" b="1" dirty="0" smtClean="0">
                <a:cs typeface="Arial" pitchFamily="34" charset="0"/>
              </a:rPr>
              <a:t>Gel retard :</a:t>
            </a:r>
          </a:p>
          <a:p>
            <a:pPr marL="911225" lvl="1" indent="-457200" eaLnBrk="1" hangingPunct="1">
              <a:buFont typeface="Wingdings" pitchFamily="2" charset="2"/>
              <a:buAutoNum type="arabicParenR"/>
              <a:defRPr/>
            </a:pPr>
            <a:endParaRPr lang="fr-BE" sz="2000" b="1" dirty="0" smtClean="0">
              <a:latin typeface="Arial" pitchFamily="34" charset="0"/>
              <a:cs typeface="Arial" pitchFamily="34" charset="0"/>
            </a:endParaRPr>
          </a:p>
          <a:p>
            <a:pPr marL="911225" lvl="1" indent="-457200" eaLnBrk="1" hangingPunct="1">
              <a:buFont typeface="Wingdings" pitchFamily="2" charset="2"/>
              <a:buAutoNum type="arabicParenR"/>
              <a:defRPr/>
            </a:pPr>
            <a:endParaRPr lang="fr-BE" sz="2000" b="1" dirty="0" smtClean="0">
              <a:latin typeface="Arial" pitchFamily="34" charset="0"/>
              <a:cs typeface="Arial" pitchFamily="34" charset="0"/>
            </a:endParaRPr>
          </a:p>
          <a:p>
            <a:pPr marL="911225" lvl="1" indent="-457200" eaLnBrk="1" hangingPunct="1">
              <a:buFont typeface="Wingdings" pitchFamily="2" charset="2"/>
              <a:buAutoNum type="arabicParenR"/>
              <a:defRPr/>
            </a:pPr>
            <a:endParaRPr lang="fr-BE" sz="2000" b="1" dirty="0" smtClean="0">
              <a:latin typeface="Arial" pitchFamily="34" charset="0"/>
              <a:cs typeface="Arial" pitchFamily="34" charset="0"/>
            </a:endParaRPr>
          </a:p>
          <a:p>
            <a:pPr marL="911225" lvl="1" indent="-457200" eaLnBrk="1" hangingPunct="1">
              <a:buFont typeface="Wingdings" pitchFamily="2" charset="2"/>
              <a:buAutoNum type="arabicParenR"/>
              <a:defRPr/>
            </a:pPr>
            <a:endParaRPr lang="fr-BE" sz="2000" b="1" dirty="0" smtClean="0">
              <a:latin typeface="Arial" pitchFamily="34" charset="0"/>
              <a:cs typeface="Arial" pitchFamily="34" charset="0"/>
            </a:endParaRPr>
          </a:p>
          <a:p>
            <a:pPr marL="911225" lvl="1" indent="-457200" eaLnBrk="1" hangingPunct="1">
              <a:buFont typeface="Wingdings" pitchFamily="2" charset="2"/>
              <a:buAutoNum type="arabicParenR"/>
              <a:defRPr/>
            </a:pPr>
            <a:endParaRPr lang="fr-BE" sz="2000" b="1" dirty="0" smtClean="0">
              <a:latin typeface="Arial" pitchFamily="34" charset="0"/>
              <a:cs typeface="Arial" pitchFamily="34" charset="0"/>
            </a:endParaRPr>
          </a:p>
          <a:p>
            <a:pPr marL="911225" lvl="1" indent="-457200" eaLnBrk="1" hangingPunct="1">
              <a:buFont typeface="Wingdings" pitchFamily="2" charset="2"/>
              <a:buNone/>
              <a:defRPr/>
            </a:pPr>
            <a:endParaRPr lang="fr-BE" sz="800" b="1" dirty="0" smtClean="0">
              <a:latin typeface="Arial" pitchFamily="34" charset="0"/>
              <a:cs typeface="Arial" pitchFamily="34" charset="0"/>
            </a:endParaRPr>
          </a:p>
          <a:p>
            <a:pPr marL="911225" lvl="1" indent="-457200" eaLnBrk="1" hangingPunct="1">
              <a:buFont typeface="Wingdings" pitchFamily="2" charset="2"/>
              <a:buNone/>
              <a:defRPr/>
            </a:pPr>
            <a:r>
              <a:rPr lang="fr-BE" sz="2000" b="1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fr-BE" sz="2000" b="1" dirty="0" smtClean="0">
                <a:cs typeface="Arial" pitchFamily="34" charset="0"/>
              </a:rPr>
              <a:t>RT-PCR :</a:t>
            </a:r>
            <a:endParaRPr lang="fr-BE" sz="2400" b="1" dirty="0" smtClean="0">
              <a:cs typeface="Arial" pitchFamily="34" charset="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fr-BE" sz="2400" b="1" dirty="0" smtClean="0">
              <a:cs typeface="Arial" pitchFamily="34" charset="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fr-BE" sz="1800" dirty="0" smtClean="0">
                <a:cs typeface="Arial" pitchFamily="34" charset="0"/>
              </a:rPr>
              <a:t> 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fr-BE" sz="1800" dirty="0" smtClean="0">
              <a:cs typeface="Arial" pitchFamily="34" charset="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fr-BE" sz="1800" dirty="0" smtClean="0">
              <a:cs typeface="Arial" pitchFamily="34" charset="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fr-BE" sz="2000" dirty="0" smtClean="0">
              <a:cs typeface="Arial" pitchFamily="34" charset="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fr-BE" sz="2000" dirty="0" smtClean="0">
                <a:cs typeface="Arial" pitchFamily="34" charset="0"/>
              </a:rPr>
              <a:t>			</a:t>
            </a:r>
            <a:endParaRPr lang="fr-BE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1643063"/>
            <a:ext cx="3675063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mdR1neg"/>
          <p:cNvPicPr>
            <a:picLocks noChangeAspect="1" noChangeArrowheads="1"/>
          </p:cNvPicPr>
          <p:nvPr/>
        </p:nvPicPr>
        <p:blipFill>
          <a:blip r:embed="rId4" cstate="print"/>
          <a:srcRect t="10063" b="20300"/>
          <a:stretch>
            <a:fillRect/>
          </a:stretch>
        </p:blipFill>
        <p:spPr bwMode="auto">
          <a:xfrm>
            <a:off x="3071813" y="3929063"/>
            <a:ext cx="38782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786188" y="3949700"/>
            <a:ext cx="968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1000" b="1">
                <a:solidFill>
                  <a:schemeClr val="bg1"/>
                </a:solidFill>
              </a:rPr>
              <a:t>Mannitol</a:t>
            </a:r>
            <a:endParaRPr lang="fr-FR" sz="1000" b="1">
              <a:solidFill>
                <a:schemeClr val="bg1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113338" y="3954463"/>
            <a:ext cx="1679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1000" b="1">
                <a:solidFill>
                  <a:schemeClr val="bg1"/>
                </a:solidFill>
              </a:rPr>
              <a:t>Mannitol + GlcNAc</a:t>
            </a:r>
            <a:endParaRPr lang="fr-FR" sz="1000" b="1">
              <a:solidFill>
                <a:schemeClr val="bg1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473450" y="424021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800" b="1">
                <a:solidFill>
                  <a:schemeClr val="bg1"/>
                </a:solidFill>
              </a:rPr>
              <a:t>M145          </a:t>
            </a:r>
            <a:r>
              <a:rPr lang="fr-BE" sz="800" b="1">
                <a:solidFill>
                  <a:schemeClr val="bg1"/>
                </a:solidFill>
                <a:sym typeface="Symbol" pitchFamily="18" charset="2"/>
              </a:rPr>
              <a:t></a:t>
            </a:r>
            <a:r>
              <a:rPr lang="fr-BE" sz="800" b="1" i="1">
                <a:solidFill>
                  <a:schemeClr val="bg1"/>
                </a:solidFill>
              </a:rPr>
              <a:t>dasR</a:t>
            </a:r>
            <a:r>
              <a:rPr lang="fr-BE" sz="800" b="1">
                <a:solidFill>
                  <a:schemeClr val="bg1"/>
                </a:solidFill>
              </a:rPr>
              <a:t>           </a:t>
            </a:r>
            <a:r>
              <a:rPr lang="fr-BE" sz="800" b="1" i="1">
                <a:solidFill>
                  <a:schemeClr val="bg1"/>
                </a:solidFill>
              </a:rPr>
              <a:t>dasR</a:t>
            </a:r>
            <a:r>
              <a:rPr lang="fr-BE" sz="800" b="1" baseline="30000">
                <a:solidFill>
                  <a:schemeClr val="bg1"/>
                </a:solidFill>
              </a:rPr>
              <a:t>+</a:t>
            </a:r>
            <a:endParaRPr lang="fr-FR" sz="800" b="1" baseline="30000">
              <a:solidFill>
                <a:schemeClr val="bg1"/>
              </a:solidFill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149850" y="424021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800" b="1">
                <a:solidFill>
                  <a:schemeClr val="bg1"/>
                </a:solidFill>
              </a:rPr>
              <a:t>M145          </a:t>
            </a:r>
            <a:r>
              <a:rPr lang="fr-BE" sz="800" b="1">
                <a:solidFill>
                  <a:schemeClr val="bg1"/>
                </a:solidFill>
                <a:sym typeface="Symbol" pitchFamily="18" charset="2"/>
              </a:rPr>
              <a:t></a:t>
            </a:r>
            <a:r>
              <a:rPr lang="fr-BE" sz="800" b="1" i="1">
                <a:solidFill>
                  <a:schemeClr val="bg1"/>
                </a:solidFill>
              </a:rPr>
              <a:t>dasR</a:t>
            </a:r>
            <a:r>
              <a:rPr lang="fr-BE" sz="800" b="1">
                <a:solidFill>
                  <a:schemeClr val="bg1"/>
                </a:solidFill>
              </a:rPr>
              <a:t>           </a:t>
            </a:r>
            <a:r>
              <a:rPr lang="fr-BE" sz="800" b="1" i="1">
                <a:solidFill>
                  <a:schemeClr val="bg1"/>
                </a:solidFill>
              </a:rPr>
              <a:t>dasR</a:t>
            </a:r>
            <a:r>
              <a:rPr lang="fr-BE" sz="800" b="1" baseline="30000">
                <a:solidFill>
                  <a:schemeClr val="bg1"/>
                </a:solidFill>
              </a:rPr>
              <a:t>+</a:t>
            </a:r>
            <a:endParaRPr lang="fr-FR" sz="800" b="1" baseline="30000">
              <a:solidFill>
                <a:schemeClr val="bg1"/>
              </a:solidFill>
            </a:endParaRP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3071813" y="4946650"/>
          <a:ext cx="3960812" cy="1778000"/>
        </p:xfrm>
        <a:graphic>
          <a:graphicData uri="http://schemas.openxmlformats.org/presentationml/2006/ole">
            <p:oleObj spid="_x0000_s46082" name="Graphique" r:id="rId5" imgW="4724400" imgH="256222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50" y="142875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BE" dirty="0" smtClean="0"/>
              <a:t>Résultats</a:t>
            </a:r>
            <a:endParaRPr lang="fr-BE" dirty="0"/>
          </a:p>
        </p:txBody>
      </p:sp>
      <p:sp>
        <p:nvSpPr>
          <p:cNvPr id="47106" name="Espace réservé du contenu 2"/>
          <p:cNvSpPr>
            <a:spLocks noGrp="1"/>
          </p:cNvSpPr>
          <p:nvPr>
            <p:ph idx="1"/>
          </p:nvPr>
        </p:nvSpPr>
        <p:spPr>
          <a:xfrm>
            <a:off x="714375" y="928688"/>
            <a:ext cx="7972425" cy="5427662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fr-BE" sz="2000" smtClean="0">
                <a:cs typeface="Arial" charset="0"/>
              </a:rPr>
              <a:t>Cascade signalétique dasR/GlcNAc-dépendante.</a:t>
            </a:r>
            <a:endParaRPr lang="fr-BE" sz="240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1643063"/>
            <a:ext cx="32861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643063"/>
            <a:ext cx="320992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gner un rectangle avec un coin du même côté 10"/>
          <p:cNvSpPr/>
          <p:nvPr/>
        </p:nvSpPr>
        <p:spPr>
          <a:xfrm>
            <a:off x="3286125" y="6357938"/>
            <a:ext cx="857250" cy="214312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900" b="1" dirty="0" err="1">
                <a:solidFill>
                  <a:schemeClr val="bg1"/>
                </a:solidFill>
              </a:rPr>
              <a:t>Desferriox</a:t>
            </a:r>
            <a:r>
              <a:rPr lang="fr-BE" sz="9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Rogner un rectangle avec un coin du même côté 7"/>
          <p:cNvSpPr/>
          <p:nvPr/>
        </p:nvSpPr>
        <p:spPr>
          <a:xfrm>
            <a:off x="1785938" y="6357938"/>
            <a:ext cx="785812" cy="214312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900" b="1" dirty="0" err="1">
                <a:solidFill>
                  <a:schemeClr val="bg1"/>
                </a:solidFill>
              </a:rPr>
              <a:t>Coelichelin</a:t>
            </a:r>
            <a:endParaRPr lang="fr-BE" sz="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50" y="142875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BE" dirty="0" smtClean="0"/>
              <a:t>Résultats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75" y="928688"/>
            <a:ext cx="7972425" cy="5427662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  <a:defRPr/>
            </a:pPr>
            <a:r>
              <a:rPr lang="fr-BE" sz="2000" dirty="0" smtClean="0">
                <a:cs typeface="Arial" pitchFamily="34" charset="0"/>
              </a:rPr>
              <a:t>Validation </a:t>
            </a:r>
            <a:r>
              <a:rPr lang="fr-BE" sz="2000" i="1" dirty="0" smtClean="0">
                <a:cs typeface="Arial" pitchFamily="34" charset="0"/>
              </a:rPr>
              <a:t>in vivo</a:t>
            </a:r>
            <a:r>
              <a:rPr lang="fr-BE" sz="2000" dirty="0" smtClean="0">
                <a:cs typeface="Arial" pitchFamily="34" charset="0"/>
              </a:rPr>
              <a:t>.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fr-BE" sz="800" dirty="0" smtClean="0">
              <a:cs typeface="Arial" pitchFamily="34" charset="0"/>
            </a:endParaRPr>
          </a:p>
          <a:p>
            <a:pPr marL="796925" lvl="1" indent="-342900" eaLnBrk="1" hangingPunct="1">
              <a:buNone/>
              <a:defRPr/>
            </a:pPr>
            <a:r>
              <a:rPr lang="fr-BE" sz="1800" dirty="0" smtClean="0">
                <a:latin typeface="Arial" pitchFamily="34" charset="0"/>
                <a:cs typeface="Arial" pitchFamily="34" charset="0"/>
              </a:rPr>
              <a:t>1) Test CAS </a:t>
            </a:r>
            <a:r>
              <a:rPr lang="fr-BE" sz="1800" dirty="0" smtClean="0">
                <a:latin typeface="Arial" pitchFamily="34" charset="0"/>
                <a:cs typeface="Arial" pitchFamily="34" charset="0"/>
              </a:rPr>
              <a:t>:				</a:t>
            </a:r>
            <a:r>
              <a:rPr lang="fr-BE" sz="1800" b="1" dirty="0" smtClean="0">
                <a:latin typeface="Arial" charset="0"/>
                <a:cs typeface="Arial" charset="0"/>
              </a:rPr>
              <a:t> </a:t>
            </a:r>
            <a:r>
              <a:rPr lang="fr-BE" sz="1600" dirty="0" smtClean="0">
                <a:latin typeface="Arial" charset="0"/>
                <a:cs typeface="Arial" charset="0"/>
              </a:rPr>
              <a:t>M152 (∆</a:t>
            </a:r>
            <a:r>
              <a:rPr lang="fr-BE" sz="1600" i="1" dirty="0" err="1" smtClean="0">
                <a:latin typeface="Arial" charset="0"/>
                <a:cs typeface="Arial" charset="0"/>
              </a:rPr>
              <a:t>actII</a:t>
            </a:r>
            <a:r>
              <a:rPr lang="fr-BE" sz="1600" i="1" dirty="0" smtClean="0">
                <a:latin typeface="Arial" charset="0"/>
                <a:cs typeface="Arial" charset="0"/>
              </a:rPr>
              <a:t>-4</a:t>
            </a:r>
            <a:r>
              <a:rPr lang="fr-BE" sz="1600" dirty="0" smtClean="0">
                <a:latin typeface="Arial" charset="0"/>
                <a:cs typeface="Arial" charset="0"/>
              </a:rPr>
              <a:t> ∆</a:t>
            </a:r>
            <a:r>
              <a:rPr lang="fr-BE" sz="1600" i="1" dirty="0" err="1" smtClean="0">
                <a:latin typeface="Arial" charset="0"/>
                <a:cs typeface="Arial" charset="0"/>
              </a:rPr>
              <a:t>redD</a:t>
            </a:r>
            <a:r>
              <a:rPr lang="fr-BE" sz="1600" i="1" dirty="0" smtClean="0">
                <a:latin typeface="Arial" charset="0"/>
                <a:cs typeface="Arial" charset="0"/>
              </a:rPr>
              <a:t>)</a:t>
            </a:r>
            <a:endParaRPr lang="fr-BE" sz="1600" dirty="0" smtClean="0">
              <a:latin typeface="Arial" pitchFamily="34" charset="0"/>
              <a:cs typeface="Arial" pitchFamily="34" charset="0"/>
            </a:endParaRPr>
          </a:p>
          <a:p>
            <a:pPr marL="796925" lvl="1" indent="-342900" eaLnBrk="1" hangingPunct="1">
              <a:buFont typeface="Wingdings" pitchFamily="2" charset="2"/>
              <a:buNone/>
              <a:defRPr/>
            </a:pPr>
            <a:r>
              <a:rPr lang="fr-BE" sz="1800" dirty="0" smtClean="0">
                <a:latin typeface="Arial" pitchFamily="34" charset="0"/>
                <a:cs typeface="Arial" pitchFamily="34" charset="0"/>
              </a:rPr>
              <a:t>                                </a:t>
            </a:r>
          </a:p>
          <a:p>
            <a:pPr marL="796925" lvl="1" indent="-342900" eaLnBrk="1" hangingPunct="1">
              <a:buFont typeface="Wingdings" pitchFamily="2" charset="2"/>
              <a:buNone/>
              <a:defRPr/>
            </a:pPr>
            <a:r>
              <a:rPr lang="fr-BE" sz="1800" dirty="0" smtClean="0">
                <a:latin typeface="Arial" pitchFamily="34" charset="0"/>
                <a:cs typeface="Arial" pitchFamily="34" charset="0"/>
              </a:rPr>
              <a:t>			            36 h                     48 h                       72h  </a:t>
            </a:r>
          </a:p>
          <a:p>
            <a:pPr marL="796925" lvl="1" indent="-342900" eaLnBrk="1" hangingPunct="1">
              <a:buFont typeface="Wingdings" pitchFamily="2" charset="2"/>
              <a:buNone/>
              <a:defRPr/>
            </a:pPr>
            <a:endParaRPr lang="fr-BE" sz="1800" dirty="0" smtClean="0">
              <a:latin typeface="Arial" pitchFamily="34" charset="0"/>
              <a:cs typeface="Arial" pitchFamily="34" charset="0"/>
            </a:endParaRPr>
          </a:p>
          <a:p>
            <a:pPr marL="796925" lvl="1" indent="-342900" eaLnBrk="1" hangingPunct="1">
              <a:buFont typeface="Wingdings" pitchFamily="2" charset="2"/>
              <a:buNone/>
              <a:defRPr/>
            </a:pPr>
            <a:endParaRPr lang="fr-BE" sz="1800" dirty="0" smtClean="0">
              <a:latin typeface="Arial" pitchFamily="34" charset="0"/>
              <a:cs typeface="Arial" pitchFamily="34" charset="0"/>
            </a:endParaRPr>
          </a:p>
          <a:p>
            <a:pPr marL="796925" lvl="1" indent="-342900" eaLnBrk="1" hangingPunct="1">
              <a:buFont typeface="Wingdings" pitchFamily="2" charset="2"/>
              <a:buNone/>
              <a:defRPr/>
            </a:pPr>
            <a:endParaRPr lang="fr-BE" sz="1800" dirty="0" smtClean="0">
              <a:latin typeface="Arial" pitchFamily="34" charset="0"/>
              <a:cs typeface="Arial" pitchFamily="34" charset="0"/>
            </a:endParaRPr>
          </a:p>
          <a:p>
            <a:pPr marL="796925" lvl="1" indent="-342900" eaLnBrk="1" hangingPunct="1">
              <a:buFont typeface="Wingdings" pitchFamily="2" charset="2"/>
              <a:buNone/>
              <a:defRPr/>
            </a:pPr>
            <a:r>
              <a:rPr lang="fr-BE" sz="1800" dirty="0" smtClean="0">
                <a:latin typeface="Arial" pitchFamily="34" charset="0"/>
                <a:cs typeface="Arial" pitchFamily="34" charset="0"/>
              </a:rPr>
              <a:t>        R2YE</a:t>
            </a:r>
          </a:p>
          <a:p>
            <a:pPr marL="796925" lvl="1" indent="-342900" eaLnBrk="1" hangingPunct="1">
              <a:buFont typeface="Wingdings" pitchFamily="2" charset="2"/>
              <a:buNone/>
              <a:defRPr/>
            </a:pPr>
            <a:endParaRPr lang="fr-BE" sz="1800" dirty="0" smtClean="0">
              <a:latin typeface="Arial" pitchFamily="34" charset="0"/>
              <a:cs typeface="Arial" pitchFamily="34" charset="0"/>
            </a:endParaRPr>
          </a:p>
          <a:p>
            <a:pPr marL="796925" lvl="1" indent="-342900" eaLnBrk="1" hangingPunct="1">
              <a:buFont typeface="Wingdings" pitchFamily="2" charset="2"/>
              <a:buNone/>
              <a:defRPr/>
            </a:pPr>
            <a:endParaRPr lang="fr-BE" sz="1800" dirty="0" smtClean="0">
              <a:latin typeface="Arial" pitchFamily="34" charset="0"/>
              <a:cs typeface="Arial" pitchFamily="34" charset="0"/>
            </a:endParaRPr>
          </a:p>
          <a:p>
            <a:pPr marL="796925" lvl="1" indent="-342900" eaLnBrk="1" hangingPunct="1">
              <a:buFont typeface="Wingdings" pitchFamily="2" charset="2"/>
              <a:buNone/>
              <a:defRPr/>
            </a:pPr>
            <a:endParaRPr lang="fr-BE" sz="1800" dirty="0" smtClean="0">
              <a:latin typeface="Arial" pitchFamily="34" charset="0"/>
              <a:cs typeface="Arial" pitchFamily="34" charset="0"/>
            </a:endParaRPr>
          </a:p>
          <a:p>
            <a:pPr marL="796925" lvl="1" indent="-342900" eaLnBrk="1" hangingPunct="1">
              <a:buFont typeface="Wingdings" pitchFamily="2" charset="2"/>
              <a:buNone/>
              <a:defRPr/>
            </a:pPr>
            <a:endParaRPr lang="fr-BE" sz="1800" dirty="0" smtClean="0">
              <a:latin typeface="Arial" pitchFamily="34" charset="0"/>
              <a:cs typeface="Arial" pitchFamily="34" charset="0"/>
            </a:endParaRPr>
          </a:p>
          <a:p>
            <a:pPr marL="796925" lvl="1" indent="-342900" eaLnBrk="1" hangingPunct="1">
              <a:buFont typeface="Wingdings" pitchFamily="2" charset="2"/>
              <a:buNone/>
              <a:defRPr/>
            </a:pPr>
            <a:endParaRPr lang="fr-BE" sz="1800" dirty="0" smtClean="0">
              <a:latin typeface="Arial" pitchFamily="34" charset="0"/>
              <a:cs typeface="Arial" pitchFamily="34" charset="0"/>
            </a:endParaRPr>
          </a:p>
          <a:p>
            <a:pPr marL="796925" lvl="1" indent="-342900" eaLnBrk="1" hangingPunct="1">
              <a:buFont typeface="Wingdings" pitchFamily="2" charset="2"/>
              <a:buNone/>
              <a:defRPr/>
            </a:pPr>
            <a:r>
              <a:rPr lang="fr-BE" sz="1800" dirty="0" smtClean="0">
                <a:latin typeface="Arial" pitchFamily="34" charset="0"/>
                <a:cs typeface="Arial" pitchFamily="34" charset="0"/>
              </a:rPr>
              <a:t>        R2YE +</a:t>
            </a:r>
          </a:p>
          <a:p>
            <a:pPr marL="796925" lvl="1" indent="-342900" eaLnBrk="1" hangingPunct="1">
              <a:buFont typeface="Wingdings" pitchFamily="2" charset="2"/>
              <a:buNone/>
              <a:defRPr/>
            </a:pPr>
            <a:r>
              <a:rPr lang="fr-BE" sz="1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fr-BE" sz="1800" dirty="0" err="1" smtClean="0">
                <a:latin typeface="Arial" pitchFamily="34" charset="0"/>
                <a:cs typeface="Arial" pitchFamily="34" charset="0"/>
              </a:rPr>
              <a:t>GlcNAc</a:t>
            </a:r>
            <a:endParaRPr lang="fr-BE" sz="1800" dirty="0" smtClean="0">
              <a:latin typeface="Arial" pitchFamily="34" charset="0"/>
              <a:cs typeface="Arial" pitchFamily="34" charset="0"/>
            </a:endParaRPr>
          </a:p>
          <a:p>
            <a:pPr marL="796925" lvl="1" indent="-342900" eaLnBrk="1" hangingPunct="1">
              <a:buFont typeface="Wingdings" pitchFamily="2" charset="2"/>
              <a:buNone/>
              <a:defRPr/>
            </a:pPr>
            <a:endParaRPr lang="fr-BE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2428875"/>
            <a:ext cx="5400675" cy="397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é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6015</TotalTime>
  <Words>343</Words>
  <Application>Microsoft Office PowerPoint</Application>
  <PresentationFormat>Affichage à l'écran (4:3)</PresentationFormat>
  <Paragraphs>375</Paragraphs>
  <Slides>22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4" baseType="lpstr">
      <vt:lpstr>Métro</vt:lpstr>
      <vt:lpstr>Graphique</vt:lpstr>
      <vt:lpstr>   Université de Liège    Centre d’ingénierie des protéines    Identification d’une nouvelle cascade signalétique aboutissant à la synthèse de sidérophores chez Streptomyces coelicolor.     Matthias Craig</vt:lpstr>
      <vt:lpstr>Introduction</vt:lpstr>
      <vt:lpstr>Introduction</vt:lpstr>
      <vt:lpstr>Introduction</vt:lpstr>
      <vt:lpstr>Introduction</vt:lpstr>
      <vt:lpstr>Introduction</vt:lpstr>
      <vt:lpstr>Résultats</vt:lpstr>
      <vt:lpstr>Résultats</vt:lpstr>
      <vt:lpstr>Résultats</vt:lpstr>
      <vt:lpstr>Résultats</vt:lpstr>
      <vt:lpstr>Résultats</vt:lpstr>
      <vt:lpstr>Résultats</vt:lpstr>
      <vt:lpstr>Résultats</vt:lpstr>
      <vt:lpstr>Résultats</vt:lpstr>
      <vt:lpstr>Perspectives</vt:lpstr>
      <vt:lpstr>Diapositive 16</vt:lpstr>
      <vt:lpstr>     Merci pour votre attention    Matthias Craig</vt:lpstr>
      <vt:lpstr>Diapositive 18</vt:lpstr>
      <vt:lpstr>Diapositive 19</vt:lpstr>
      <vt:lpstr>Diapositive 20</vt:lpstr>
      <vt:lpstr>Diapositive 21</vt:lpstr>
      <vt:lpstr>Diapositive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Université de Liège  Centre d’ingénierie des protéines     Etude du métabolisme secondaire chez Streptomyces: identification de voies d’induction DasR-dépendantes.</dc:title>
  <dc:creator>Midgy</dc:creator>
  <cp:lastModifiedBy>Administrateur</cp:lastModifiedBy>
  <cp:revision>284</cp:revision>
  <dcterms:created xsi:type="dcterms:W3CDTF">2009-10-04T12:34:45Z</dcterms:created>
  <dcterms:modified xsi:type="dcterms:W3CDTF">2010-05-27T06:25:20Z</dcterms:modified>
</cp:coreProperties>
</file>