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51206400" cy="39603363"/>
  <p:notesSz cx="6858000" cy="9144000"/>
  <p:defaultTextStyle>
    <a:defPPr>
      <a:defRPr lang="fr-FR"/>
    </a:defPPr>
    <a:lvl1pPr algn="l" defTabSz="2593975"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2593975" indent="-2136775" algn="l" defTabSz="2593975"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5187950" indent="-4273550" algn="l" defTabSz="2593975"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7783513" indent="-6411913" algn="l" defTabSz="2593975"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0377488" indent="-8548688" algn="l" defTabSz="2593975"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15620"/>
    <p:restoredTop sz="94660"/>
  </p:normalViewPr>
  <p:slideViewPr>
    <p:cSldViewPr snapToGrid="0" snapToObjects="1">
      <p:cViewPr>
        <p:scale>
          <a:sx n="25" d="100"/>
          <a:sy n="25" d="100"/>
        </p:scale>
        <p:origin x="-728" y="-96"/>
      </p:cViewPr>
      <p:guideLst>
        <p:guide orient="horz" pos="12473"/>
        <p:guide pos="1612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840480" y="12302714"/>
            <a:ext cx="43525440" cy="8489054"/>
          </a:xfrm>
        </p:spPr>
        <p:txBody>
          <a:bodyPr/>
          <a:lstStyle/>
          <a:p>
            <a:r>
              <a:rPr lang="fr-FR" smtClean="0"/>
              <a:t>Cliquez et modifiez le titre</a:t>
            </a:r>
            <a:endParaRPr lang="fr-FR"/>
          </a:p>
        </p:txBody>
      </p:sp>
      <p:sp>
        <p:nvSpPr>
          <p:cNvPr id="3" name="Sous-titre 2"/>
          <p:cNvSpPr>
            <a:spLocks noGrp="1"/>
          </p:cNvSpPr>
          <p:nvPr>
            <p:ph type="subTitle" idx="1"/>
          </p:nvPr>
        </p:nvSpPr>
        <p:spPr>
          <a:xfrm>
            <a:off x="7680960" y="22441906"/>
            <a:ext cx="35844480" cy="10120859"/>
          </a:xfrm>
        </p:spPr>
        <p:txBody>
          <a:bodyPr/>
          <a:lstStyle>
            <a:lvl1pPr marL="0" indent="0" algn="ctr">
              <a:buNone/>
              <a:defRPr>
                <a:solidFill>
                  <a:schemeClr val="tx1">
                    <a:tint val="75000"/>
                  </a:schemeClr>
                </a:solidFill>
              </a:defRPr>
            </a:lvl1pPr>
            <a:lvl2pPr marL="2594564" indent="0" algn="ctr">
              <a:buNone/>
              <a:defRPr>
                <a:solidFill>
                  <a:schemeClr val="tx1">
                    <a:tint val="75000"/>
                  </a:schemeClr>
                </a:solidFill>
              </a:defRPr>
            </a:lvl2pPr>
            <a:lvl3pPr marL="5189129" indent="0" algn="ctr">
              <a:buNone/>
              <a:defRPr>
                <a:solidFill>
                  <a:schemeClr val="tx1">
                    <a:tint val="75000"/>
                  </a:schemeClr>
                </a:solidFill>
              </a:defRPr>
            </a:lvl3pPr>
            <a:lvl4pPr marL="7783693" indent="0" algn="ctr">
              <a:buNone/>
              <a:defRPr>
                <a:solidFill>
                  <a:schemeClr val="tx1">
                    <a:tint val="75000"/>
                  </a:schemeClr>
                </a:solidFill>
              </a:defRPr>
            </a:lvl4pPr>
            <a:lvl5pPr marL="10378257" indent="0" algn="ctr">
              <a:buNone/>
              <a:defRPr>
                <a:solidFill>
                  <a:schemeClr val="tx1">
                    <a:tint val="75000"/>
                  </a:schemeClr>
                </a:solidFill>
              </a:defRPr>
            </a:lvl5pPr>
            <a:lvl6pPr marL="12972821" indent="0" algn="ctr">
              <a:buNone/>
              <a:defRPr>
                <a:solidFill>
                  <a:schemeClr val="tx1">
                    <a:tint val="75000"/>
                  </a:schemeClr>
                </a:solidFill>
              </a:defRPr>
            </a:lvl6pPr>
            <a:lvl7pPr marL="15567386" indent="0" algn="ctr">
              <a:buNone/>
              <a:defRPr>
                <a:solidFill>
                  <a:schemeClr val="tx1">
                    <a:tint val="75000"/>
                  </a:schemeClr>
                </a:solidFill>
              </a:defRPr>
            </a:lvl7pPr>
            <a:lvl8pPr marL="18161950" indent="0" algn="ctr">
              <a:buNone/>
              <a:defRPr>
                <a:solidFill>
                  <a:schemeClr val="tx1">
                    <a:tint val="75000"/>
                  </a:schemeClr>
                </a:solidFill>
              </a:defRPr>
            </a:lvl8pPr>
            <a:lvl9pPr marL="20756514"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C82E84A-A207-5945-840A-6E6D55E12838}" type="datetime1">
              <a:rPr lang="fr-FR"/>
              <a:pPr>
                <a:defRPr/>
              </a:pPr>
              <a:t>27/10/10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1ED8E1F-D5ED-1347-A924-0818BEF1E8C5}"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BC6E26C-EBBF-024A-AF45-E23C894E24AF}" type="datetime1">
              <a:rPr lang="fr-FR"/>
              <a:pPr>
                <a:defRPr/>
              </a:pPr>
              <a:t>27/10/10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561EBE-133E-B44B-8BC8-C81123B1C12A}"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124640" y="1585974"/>
            <a:ext cx="11521440" cy="33791203"/>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2560320" y="1585974"/>
            <a:ext cx="33710880" cy="3379120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22940A9-1B29-EC45-9891-904C4B389DDE}" type="datetime1">
              <a:rPr lang="fr-FR"/>
              <a:pPr>
                <a:defRPr/>
              </a:pPr>
              <a:t>27/10/10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0694236-F6BC-664C-B663-9261BC2E9257}"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27CAC01-8A13-8544-80F1-D858A30DF227}" type="datetime1">
              <a:rPr lang="fr-FR"/>
              <a:pPr>
                <a:defRPr/>
              </a:pPr>
              <a:t>27/10/10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862BF08-BD67-EB47-B481-D250BB34F629}"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044953" y="25448831"/>
            <a:ext cx="43525440" cy="7865668"/>
          </a:xfrm>
        </p:spPr>
        <p:txBody>
          <a:bodyPr anchor="t"/>
          <a:lstStyle>
            <a:lvl1pPr algn="l">
              <a:defRPr sz="22700" b="1" cap="all"/>
            </a:lvl1pPr>
          </a:lstStyle>
          <a:p>
            <a:r>
              <a:rPr lang="fr-FR" smtClean="0"/>
              <a:t>Cliquez et modifiez le titre</a:t>
            </a:r>
            <a:endParaRPr lang="fr-FR"/>
          </a:p>
        </p:txBody>
      </p:sp>
      <p:sp>
        <p:nvSpPr>
          <p:cNvPr id="3" name="Espace réservé du texte 2"/>
          <p:cNvSpPr>
            <a:spLocks noGrp="1"/>
          </p:cNvSpPr>
          <p:nvPr>
            <p:ph type="body" idx="1"/>
          </p:nvPr>
        </p:nvSpPr>
        <p:spPr>
          <a:xfrm>
            <a:off x="4044953" y="16785598"/>
            <a:ext cx="43525440" cy="8663233"/>
          </a:xfrm>
        </p:spPr>
        <p:txBody>
          <a:bodyPr anchor="b"/>
          <a:lstStyle>
            <a:lvl1pPr marL="0" indent="0">
              <a:buNone/>
              <a:defRPr sz="11300">
                <a:solidFill>
                  <a:schemeClr val="tx1">
                    <a:tint val="75000"/>
                  </a:schemeClr>
                </a:solidFill>
              </a:defRPr>
            </a:lvl1pPr>
            <a:lvl2pPr marL="2594564" indent="0">
              <a:buNone/>
              <a:defRPr sz="10200">
                <a:solidFill>
                  <a:schemeClr val="tx1">
                    <a:tint val="75000"/>
                  </a:schemeClr>
                </a:solidFill>
              </a:defRPr>
            </a:lvl2pPr>
            <a:lvl3pPr marL="5189129" indent="0">
              <a:buNone/>
              <a:defRPr sz="9100">
                <a:solidFill>
                  <a:schemeClr val="tx1">
                    <a:tint val="75000"/>
                  </a:schemeClr>
                </a:solidFill>
              </a:defRPr>
            </a:lvl3pPr>
            <a:lvl4pPr marL="7783693" indent="0">
              <a:buNone/>
              <a:defRPr sz="7900">
                <a:solidFill>
                  <a:schemeClr val="tx1">
                    <a:tint val="75000"/>
                  </a:schemeClr>
                </a:solidFill>
              </a:defRPr>
            </a:lvl4pPr>
            <a:lvl5pPr marL="10378257" indent="0">
              <a:buNone/>
              <a:defRPr sz="7900">
                <a:solidFill>
                  <a:schemeClr val="tx1">
                    <a:tint val="75000"/>
                  </a:schemeClr>
                </a:solidFill>
              </a:defRPr>
            </a:lvl5pPr>
            <a:lvl6pPr marL="12972821" indent="0">
              <a:buNone/>
              <a:defRPr sz="7900">
                <a:solidFill>
                  <a:schemeClr val="tx1">
                    <a:tint val="75000"/>
                  </a:schemeClr>
                </a:solidFill>
              </a:defRPr>
            </a:lvl6pPr>
            <a:lvl7pPr marL="15567386" indent="0">
              <a:buNone/>
              <a:defRPr sz="7900">
                <a:solidFill>
                  <a:schemeClr val="tx1">
                    <a:tint val="75000"/>
                  </a:schemeClr>
                </a:solidFill>
              </a:defRPr>
            </a:lvl7pPr>
            <a:lvl8pPr marL="18161950" indent="0">
              <a:buNone/>
              <a:defRPr sz="7900">
                <a:solidFill>
                  <a:schemeClr val="tx1">
                    <a:tint val="75000"/>
                  </a:schemeClr>
                </a:solidFill>
              </a:defRPr>
            </a:lvl8pPr>
            <a:lvl9pPr marL="20756514" indent="0">
              <a:buNone/>
              <a:defRPr sz="79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033075-CEBF-D74F-A008-22D65F007D1B}" type="datetime1">
              <a:rPr lang="fr-FR"/>
              <a:pPr>
                <a:defRPr/>
              </a:pPr>
              <a:t>27/10/10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B625076-CE1C-F54F-98F7-A5F00EB7862A}"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2560320" y="9240788"/>
            <a:ext cx="22616160" cy="26136389"/>
          </a:xfrm>
        </p:spPr>
        <p:txBody>
          <a:bodyPr/>
          <a:lstStyle>
            <a:lvl1pPr>
              <a:defRPr sz="15900"/>
            </a:lvl1pPr>
            <a:lvl2pPr>
              <a:defRPr sz="13600"/>
            </a:lvl2pPr>
            <a:lvl3pPr>
              <a:defRPr sz="11300"/>
            </a:lvl3pPr>
            <a:lvl4pPr>
              <a:defRPr sz="10200"/>
            </a:lvl4pPr>
            <a:lvl5pPr>
              <a:defRPr sz="10200"/>
            </a:lvl5pPr>
            <a:lvl6pPr>
              <a:defRPr sz="10200"/>
            </a:lvl6pPr>
            <a:lvl7pPr>
              <a:defRPr sz="10200"/>
            </a:lvl7pPr>
            <a:lvl8pPr>
              <a:defRPr sz="10200"/>
            </a:lvl8pPr>
            <a:lvl9pPr>
              <a:defRPr sz="10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029920" y="9240788"/>
            <a:ext cx="22616160" cy="26136389"/>
          </a:xfrm>
        </p:spPr>
        <p:txBody>
          <a:bodyPr/>
          <a:lstStyle>
            <a:lvl1pPr>
              <a:defRPr sz="15900"/>
            </a:lvl1pPr>
            <a:lvl2pPr>
              <a:defRPr sz="13600"/>
            </a:lvl2pPr>
            <a:lvl3pPr>
              <a:defRPr sz="11300"/>
            </a:lvl3pPr>
            <a:lvl4pPr>
              <a:defRPr sz="10200"/>
            </a:lvl4pPr>
            <a:lvl5pPr>
              <a:defRPr sz="10200"/>
            </a:lvl5pPr>
            <a:lvl6pPr>
              <a:defRPr sz="10200"/>
            </a:lvl6pPr>
            <a:lvl7pPr>
              <a:defRPr sz="10200"/>
            </a:lvl7pPr>
            <a:lvl8pPr>
              <a:defRPr sz="10200"/>
            </a:lvl8pPr>
            <a:lvl9pPr>
              <a:defRPr sz="10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F7E21984-72D8-9A49-851A-D02EFC84FC8A}" type="datetime1">
              <a:rPr lang="fr-FR"/>
              <a:pPr>
                <a:defRPr/>
              </a:pPr>
              <a:t>27/10/10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D5DE8FA-DC2F-3D42-B8E1-4CE49B3F288F}"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2560320" y="8864922"/>
            <a:ext cx="22625053" cy="3694478"/>
          </a:xfrm>
        </p:spPr>
        <p:txBody>
          <a:bodyPr anchor="b"/>
          <a:lstStyle>
            <a:lvl1pPr marL="0" indent="0">
              <a:buNone/>
              <a:defRPr sz="13600" b="1"/>
            </a:lvl1pPr>
            <a:lvl2pPr marL="2594564" indent="0">
              <a:buNone/>
              <a:defRPr sz="11300" b="1"/>
            </a:lvl2pPr>
            <a:lvl3pPr marL="5189129" indent="0">
              <a:buNone/>
              <a:defRPr sz="10200" b="1"/>
            </a:lvl3pPr>
            <a:lvl4pPr marL="7783693" indent="0">
              <a:buNone/>
              <a:defRPr sz="9100" b="1"/>
            </a:lvl4pPr>
            <a:lvl5pPr marL="10378257" indent="0">
              <a:buNone/>
              <a:defRPr sz="9100" b="1"/>
            </a:lvl5pPr>
            <a:lvl6pPr marL="12972821" indent="0">
              <a:buNone/>
              <a:defRPr sz="9100" b="1"/>
            </a:lvl6pPr>
            <a:lvl7pPr marL="15567386" indent="0">
              <a:buNone/>
              <a:defRPr sz="9100" b="1"/>
            </a:lvl7pPr>
            <a:lvl8pPr marL="18161950" indent="0">
              <a:buNone/>
              <a:defRPr sz="9100" b="1"/>
            </a:lvl8pPr>
            <a:lvl9pPr marL="20756514" indent="0">
              <a:buNone/>
              <a:defRPr sz="91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2560320" y="12559400"/>
            <a:ext cx="22625053" cy="22817774"/>
          </a:xfrm>
        </p:spPr>
        <p:txBody>
          <a:bodyPr/>
          <a:lstStyle>
            <a:lvl1pPr>
              <a:defRPr sz="13600"/>
            </a:lvl1pPr>
            <a:lvl2pPr>
              <a:defRPr sz="11300"/>
            </a:lvl2pPr>
            <a:lvl3pPr>
              <a:defRPr sz="10200"/>
            </a:lvl3pPr>
            <a:lvl4pPr>
              <a:defRPr sz="9100"/>
            </a:lvl4pPr>
            <a:lvl5pPr>
              <a:defRPr sz="9100"/>
            </a:lvl5pPr>
            <a:lvl6pPr>
              <a:defRPr sz="9100"/>
            </a:lvl6pPr>
            <a:lvl7pPr>
              <a:defRPr sz="9100"/>
            </a:lvl7pPr>
            <a:lvl8pPr>
              <a:defRPr sz="9100"/>
            </a:lvl8pPr>
            <a:lvl9pPr>
              <a:defRPr sz="9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26012143" y="8864922"/>
            <a:ext cx="22633940" cy="3694478"/>
          </a:xfrm>
        </p:spPr>
        <p:txBody>
          <a:bodyPr anchor="b"/>
          <a:lstStyle>
            <a:lvl1pPr marL="0" indent="0">
              <a:buNone/>
              <a:defRPr sz="13600" b="1"/>
            </a:lvl1pPr>
            <a:lvl2pPr marL="2594564" indent="0">
              <a:buNone/>
              <a:defRPr sz="11300" b="1"/>
            </a:lvl2pPr>
            <a:lvl3pPr marL="5189129" indent="0">
              <a:buNone/>
              <a:defRPr sz="10200" b="1"/>
            </a:lvl3pPr>
            <a:lvl4pPr marL="7783693" indent="0">
              <a:buNone/>
              <a:defRPr sz="9100" b="1"/>
            </a:lvl4pPr>
            <a:lvl5pPr marL="10378257" indent="0">
              <a:buNone/>
              <a:defRPr sz="9100" b="1"/>
            </a:lvl5pPr>
            <a:lvl6pPr marL="12972821" indent="0">
              <a:buNone/>
              <a:defRPr sz="9100" b="1"/>
            </a:lvl6pPr>
            <a:lvl7pPr marL="15567386" indent="0">
              <a:buNone/>
              <a:defRPr sz="9100" b="1"/>
            </a:lvl7pPr>
            <a:lvl8pPr marL="18161950" indent="0">
              <a:buNone/>
              <a:defRPr sz="9100" b="1"/>
            </a:lvl8pPr>
            <a:lvl9pPr marL="20756514" indent="0">
              <a:buNone/>
              <a:defRPr sz="91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26012143" y="12559400"/>
            <a:ext cx="22633940" cy="22817774"/>
          </a:xfrm>
        </p:spPr>
        <p:txBody>
          <a:bodyPr/>
          <a:lstStyle>
            <a:lvl1pPr>
              <a:defRPr sz="13600"/>
            </a:lvl1pPr>
            <a:lvl2pPr>
              <a:defRPr sz="11300"/>
            </a:lvl2pPr>
            <a:lvl3pPr>
              <a:defRPr sz="10200"/>
            </a:lvl3pPr>
            <a:lvl4pPr>
              <a:defRPr sz="9100"/>
            </a:lvl4pPr>
            <a:lvl5pPr>
              <a:defRPr sz="9100"/>
            </a:lvl5pPr>
            <a:lvl6pPr>
              <a:defRPr sz="9100"/>
            </a:lvl6pPr>
            <a:lvl7pPr>
              <a:defRPr sz="9100"/>
            </a:lvl7pPr>
            <a:lvl8pPr>
              <a:defRPr sz="9100"/>
            </a:lvl8pPr>
            <a:lvl9pPr>
              <a:defRPr sz="9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618CBB50-72E4-5544-88FF-DFB78642CBA2}" type="datetime1">
              <a:rPr lang="fr-FR"/>
              <a:pPr>
                <a:defRPr/>
              </a:pPr>
              <a:t>27/10/10</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15B9200-6BCE-4241-8A74-DF6BF94D70CA}"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5C316B28-7468-DE4D-9013-D1AE9C109BF1}" type="datetime1">
              <a:rPr lang="fr-FR"/>
              <a:pPr>
                <a:defRPr/>
              </a:pPr>
              <a:t>27/10/10</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6BF84D3-4778-0D40-989A-DB6B868084C8}"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7E7C18F-392F-C745-8D91-7D61E045D24C}" type="datetime1">
              <a:rPr lang="fr-FR"/>
              <a:pPr>
                <a:defRPr/>
              </a:pPr>
              <a:t>27/10/10</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CEE371E6-360D-B743-B649-64E55146BA7A}"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60323" y="1576800"/>
            <a:ext cx="16846553" cy="6710570"/>
          </a:xfrm>
        </p:spPr>
        <p:txBody>
          <a:bodyPr anchor="b"/>
          <a:lstStyle>
            <a:lvl1pPr algn="l">
              <a:defRPr sz="11300" b="1"/>
            </a:lvl1pPr>
          </a:lstStyle>
          <a:p>
            <a:r>
              <a:rPr lang="fr-FR" smtClean="0"/>
              <a:t>Cliquez et modifiez le titre</a:t>
            </a:r>
            <a:endParaRPr lang="fr-FR"/>
          </a:p>
        </p:txBody>
      </p:sp>
      <p:sp>
        <p:nvSpPr>
          <p:cNvPr id="3" name="Espace réservé du contenu 2"/>
          <p:cNvSpPr>
            <a:spLocks noGrp="1"/>
          </p:cNvSpPr>
          <p:nvPr>
            <p:ph idx="1"/>
          </p:nvPr>
        </p:nvSpPr>
        <p:spPr>
          <a:xfrm>
            <a:off x="20020280" y="1576804"/>
            <a:ext cx="28625800" cy="33800373"/>
          </a:xfrm>
        </p:spPr>
        <p:txBody>
          <a:bodyPr/>
          <a:lstStyle>
            <a:lvl1pPr>
              <a:defRPr sz="18200"/>
            </a:lvl1pPr>
            <a:lvl2pPr>
              <a:defRPr sz="15900"/>
            </a:lvl2pPr>
            <a:lvl3pPr>
              <a:defRPr sz="13600"/>
            </a:lvl3pPr>
            <a:lvl4pPr>
              <a:defRPr sz="11300"/>
            </a:lvl4pPr>
            <a:lvl5pPr>
              <a:defRPr sz="11300"/>
            </a:lvl5pPr>
            <a:lvl6pPr>
              <a:defRPr sz="11300"/>
            </a:lvl6pPr>
            <a:lvl7pPr>
              <a:defRPr sz="11300"/>
            </a:lvl7pPr>
            <a:lvl8pPr>
              <a:defRPr sz="11300"/>
            </a:lvl8pPr>
            <a:lvl9pPr>
              <a:defRPr sz="11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2560323" y="8287373"/>
            <a:ext cx="16846553" cy="27089803"/>
          </a:xfrm>
        </p:spPr>
        <p:txBody>
          <a:bodyPr/>
          <a:lstStyle>
            <a:lvl1pPr marL="0" indent="0">
              <a:buNone/>
              <a:defRPr sz="7900"/>
            </a:lvl1pPr>
            <a:lvl2pPr marL="2594564" indent="0">
              <a:buNone/>
              <a:defRPr sz="6800"/>
            </a:lvl2pPr>
            <a:lvl3pPr marL="5189129" indent="0">
              <a:buNone/>
              <a:defRPr sz="5700"/>
            </a:lvl3pPr>
            <a:lvl4pPr marL="7783693" indent="0">
              <a:buNone/>
              <a:defRPr sz="5100"/>
            </a:lvl4pPr>
            <a:lvl5pPr marL="10378257" indent="0">
              <a:buNone/>
              <a:defRPr sz="5100"/>
            </a:lvl5pPr>
            <a:lvl6pPr marL="12972821" indent="0">
              <a:buNone/>
              <a:defRPr sz="5100"/>
            </a:lvl6pPr>
            <a:lvl7pPr marL="15567386" indent="0">
              <a:buNone/>
              <a:defRPr sz="5100"/>
            </a:lvl7pPr>
            <a:lvl8pPr marL="18161950" indent="0">
              <a:buNone/>
              <a:defRPr sz="5100"/>
            </a:lvl8pPr>
            <a:lvl9pPr marL="20756514" indent="0">
              <a:buNone/>
              <a:defRPr sz="51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0EB1D9F-97EF-9D41-B722-75D60D8E86F7}" type="datetime1">
              <a:rPr lang="fr-FR"/>
              <a:pPr>
                <a:defRPr/>
              </a:pPr>
              <a:t>27/10/10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618AF02-EAB9-B341-9A5D-0857D9D5A8B7}"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0036813" y="27722354"/>
            <a:ext cx="30723840" cy="3272781"/>
          </a:xfrm>
        </p:spPr>
        <p:txBody>
          <a:bodyPr anchor="b"/>
          <a:lstStyle>
            <a:lvl1pPr algn="l">
              <a:defRPr sz="11300" b="1"/>
            </a:lvl1pPr>
          </a:lstStyle>
          <a:p>
            <a:r>
              <a:rPr lang="fr-FR" smtClean="0"/>
              <a:t>Cliquez et modifiez le titre</a:t>
            </a:r>
            <a:endParaRPr lang="fr-FR"/>
          </a:p>
        </p:txBody>
      </p:sp>
      <p:sp>
        <p:nvSpPr>
          <p:cNvPr id="3" name="Espace réservé pour une image  2"/>
          <p:cNvSpPr>
            <a:spLocks noGrp="1"/>
          </p:cNvSpPr>
          <p:nvPr>
            <p:ph type="pic" idx="1"/>
          </p:nvPr>
        </p:nvSpPr>
        <p:spPr>
          <a:xfrm>
            <a:off x="10036813" y="3538634"/>
            <a:ext cx="30723840" cy="23762018"/>
          </a:xfrm>
        </p:spPr>
        <p:txBody>
          <a:bodyPr rtlCol="0">
            <a:normAutofit/>
          </a:bodyPr>
          <a:lstStyle>
            <a:lvl1pPr marL="0" indent="0">
              <a:buNone/>
              <a:defRPr sz="18200"/>
            </a:lvl1pPr>
            <a:lvl2pPr marL="2594564" indent="0">
              <a:buNone/>
              <a:defRPr sz="15900"/>
            </a:lvl2pPr>
            <a:lvl3pPr marL="5189129" indent="0">
              <a:buNone/>
              <a:defRPr sz="13600"/>
            </a:lvl3pPr>
            <a:lvl4pPr marL="7783693" indent="0">
              <a:buNone/>
              <a:defRPr sz="11300"/>
            </a:lvl4pPr>
            <a:lvl5pPr marL="10378257" indent="0">
              <a:buNone/>
              <a:defRPr sz="11300"/>
            </a:lvl5pPr>
            <a:lvl6pPr marL="12972821" indent="0">
              <a:buNone/>
              <a:defRPr sz="11300"/>
            </a:lvl6pPr>
            <a:lvl7pPr marL="15567386" indent="0">
              <a:buNone/>
              <a:defRPr sz="11300"/>
            </a:lvl7pPr>
            <a:lvl8pPr marL="18161950" indent="0">
              <a:buNone/>
              <a:defRPr sz="11300"/>
            </a:lvl8pPr>
            <a:lvl9pPr marL="20756514" indent="0">
              <a:buNone/>
              <a:defRPr sz="11300"/>
            </a:lvl9pPr>
          </a:lstStyle>
          <a:p>
            <a:pPr lvl="0"/>
            <a:endParaRPr lang="fr-FR" noProof="0" smtClean="0"/>
          </a:p>
        </p:txBody>
      </p:sp>
      <p:sp>
        <p:nvSpPr>
          <p:cNvPr id="4" name="Espace réservé du texte 3"/>
          <p:cNvSpPr>
            <a:spLocks noGrp="1"/>
          </p:cNvSpPr>
          <p:nvPr>
            <p:ph type="body" sz="half" idx="2"/>
          </p:nvPr>
        </p:nvSpPr>
        <p:spPr>
          <a:xfrm>
            <a:off x="10036813" y="30995135"/>
            <a:ext cx="30723840" cy="4647892"/>
          </a:xfrm>
        </p:spPr>
        <p:txBody>
          <a:bodyPr/>
          <a:lstStyle>
            <a:lvl1pPr marL="0" indent="0">
              <a:buNone/>
              <a:defRPr sz="7900"/>
            </a:lvl1pPr>
            <a:lvl2pPr marL="2594564" indent="0">
              <a:buNone/>
              <a:defRPr sz="6800"/>
            </a:lvl2pPr>
            <a:lvl3pPr marL="5189129" indent="0">
              <a:buNone/>
              <a:defRPr sz="5700"/>
            </a:lvl3pPr>
            <a:lvl4pPr marL="7783693" indent="0">
              <a:buNone/>
              <a:defRPr sz="5100"/>
            </a:lvl4pPr>
            <a:lvl5pPr marL="10378257" indent="0">
              <a:buNone/>
              <a:defRPr sz="5100"/>
            </a:lvl5pPr>
            <a:lvl6pPr marL="12972821" indent="0">
              <a:buNone/>
              <a:defRPr sz="5100"/>
            </a:lvl6pPr>
            <a:lvl7pPr marL="15567386" indent="0">
              <a:buNone/>
              <a:defRPr sz="5100"/>
            </a:lvl7pPr>
            <a:lvl8pPr marL="18161950" indent="0">
              <a:buNone/>
              <a:defRPr sz="5100"/>
            </a:lvl8pPr>
            <a:lvl9pPr marL="20756514" indent="0">
              <a:buNone/>
              <a:defRPr sz="51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0E5E83A-37D8-0642-B5E2-AD76011B68DF}" type="datetime1">
              <a:rPr lang="fr-FR"/>
              <a:pPr>
                <a:defRPr/>
              </a:pPr>
              <a:t>27/10/10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FCCC3B5-68B5-B14F-AE5F-DE0E5BA72338}"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2560638" y="1585913"/>
            <a:ext cx="46085125" cy="6600825"/>
          </a:xfrm>
          <a:prstGeom prst="rect">
            <a:avLst/>
          </a:prstGeom>
          <a:noFill/>
          <a:ln w="9525">
            <a:noFill/>
            <a:miter lim="800000"/>
            <a:headEnd/>
            <a:tailEnd/>
          </a:ln>
        </p:spPr>
        <p:txBody>
          <a:bodyPr vert="horz" wrap="square" lIns="518913" tIns="259456" rIns="518913" bIns="259456" numCol="1" anchor="ctr" anchorCtr="0" compatLnSpc="1">
            <a:prstTxWarp prst="textNoShape">
              <a:avLst/>
            </a:prstTxWarp>
          </a:bodyPr>
          <a:lstStyle/>
          <a:p>
            <a:pPr lvl="0"/>
            <a:r>
              <a:rPr lang="fr-FR"/>
              <a:t>Cliquez et modifiez le titre</a:t>
            </a:r>
          </a:p>
        </p:txBody>
      </p:sp>
      <p:sp>
        <p:nvSpPr>
          <p:cNvPr id="1027" name="Espace réservé du texte 2"/>
          <p:cNvSpPr>
            <a:spLocks noGrp="1"/>
          </p:cNvSpPr>
          <p:nvPr>
            <p:ph type="body" idx="1"/>
          </p:nvPr>
        </p:nvSpPr>
        <p:spPr bwMode="auto">
          <a:xfrm>
            <a:off x="2560638" y="9240838"/>
            <a:ext cx="46085125" cy="26136600"/>
          </a:xfrm>
          <a:prstGeom prst="rect">
            <a:avLst/>
          </a:prstGeom>
          <a:noFill/>
          <a:ln w="9525">
            <a:noFill/>
            <a:miter lim="800000"/>
            <a:headEnd/>
            <a:tailEnd/>
          </a:ln>
        </p:spPr>
        <p:txBody>
          <a:bodyPr vert="horz" wrap="square" lIns="518913" tIns="259456" rIns="518913" bIns="259456"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2560638" y="36706175"/>
            <a:ext cx="11947525" cy="2108200"/>
          </a:xfrm>
          <a:prstGeom prst="rect">
            <a:avLst/>
          </a:prstGeom>
        </p:spPr>
        <p:txBody>
          <a:bodyPr vert="horz" lIns="518913" tIns="259456" rIns="518913" bIns="259456" rtlCol="0" anchor="ctr"/>
          <a:lstStyle>
            <a:lvl1pPr algn="l" defTabSz="2594564" fontAlgn="auto">
              <a:spcBef>
                <a:spcPts val="0"/>
              </a:spcBef>
              <a:spcAft>
                <a:spcPts val="0"/>
              </a:spcAft>
              <a:defRPr sz="6800">
                <a:solidFill>
                  <a:schemeClr val="tx1">
                    <a:tint val="75000"/>
                  </a:schemeClr>
                </a:solidFill>
                <a:latin typeface="+mn-lt"/>
                <a:ea typeface="+mn-ea"/>
                <a:cs typeface="+mn-cs"/>
              </a:defRPr>
            </a:lvl1pPr>
          </a:lstStyle>
          <a:p>
            <a:pPr>
              <a:defRPr/>
            </a:pPr>
            <a:fld id="{9020D952-7F91-244C-BD56-770F7739690A}" type="datetime1">
              <a:rPr lang="fr-FR"/>
              <a:pPr>
                <a:defRPr/>
              </a:pPr>
              <a:t>27/10/10</a:t>
            </a:fld>
            <a:endParaRPr lang="fr-FR"/>
          </a:p>
        </p:txBody>
      </p:sp>
      <p:sp>
        <p:nvSpPr>
          <p:cNvPr id="5" name="Espace réservé du pied de page 4"/>
          <p:cNvSpPr>
            <a:spLocks noGrp="1"/>
          </p:cNvSpPr>
          <p:nvPr>
            <p:ph type="ftr" sz="quarter" idx="3"/>
          </p:nvPr>
        </p:nvSpPr>
        <p:spPr>
          <a:xfrm>
            <a:off x="17495838" y="36706175"/>
            <a:ext cx="16214725" cy="2108200"/>
          </a:xfrm>
          <a:prstGeom prst="rect">
            <a:avLst/>
          </a:prstGeom>
        </p:spPr>
        <p:txBody>
          <a:bodyPr vert="horz" lIns="518913" tIns="259456" rIns="518913" bIns="259456" rtlCol="0" anchor="ctr"/>
          <a:lstStyle>
            <a:lvl1pPr algn="ctr" defTabSz="2594564" fontAlgn="auto">
              <a:spcBef>
                <a:spcPts val="0"/>
              </a:spcBef>
              <a:spcAft>
                <a:spcPts val="0"/>
              </a:spcAft>
              <a:defRPr sz="6800">
                <a:solidFill>
                  <a:schemeClr val="tx1">
                    <a:tint val="75000"/>
                  </a:scheme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36698238" y="36706175"/>
            <a:ext cx="11947525" cy="2108200"/>
          </a:xfrm>
          <a:prstGeom prst="rect">
            <a:avLst/>
          </a:prstGeom>
        </p:spPr>
        <p:txBody>
          <a:bodyPr vert="horz" lIns="518913" tIns="259456" rIns="518913" bIns="259456" rtlCol="0" anchor="ctr"/>
          <a:lstStyle>
            <a:lvl1pPr algn="r" defTabSz="2594564" fontAlgn="auto">
              <a:spcBef>
                <a:spcPts val="0"/>
              </a:spcBef>
              <a:spcAft>
                <a:spcPts val="0"/>
              </a:spcAft>
              <a:defRPr sz="6800">
                <a:solidFill>
                  <a:schemeClr val="tx1">
                    <a:tint val="75000"/>
                  </a:schemeClr>
                </a:solidFill>
                <a:latin typeface="+mn-lt"/>
                <a:ea typeface="+mn-ea"/>
                <a:cs typeface="+mn-cs"/>
              </a:defRPr>
            </a:lvl1pPr>
          </a:lstStyle>
          <a:p>
            <a:pPr>
              <a:defRPr/>
            </a:pPr>
            <a:fld id="{875442AC-7E10-8245-8B5D-6455E0A3F604}"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93975" rtl="0" eaLnBrk="0" fontAlgn="base" hangingPunct="0">
        <a:spcBef>
          <a:spcPct val="0"/>
        </a:spcBef>
        <a:spcAft>
          <a:spcPct val="0"/>
        </a:spcAft>
        <a:defRPr sz="25000" kern="1200">
          <a:solidFill>
            <a:schemeClr val="tx1"/>
          </a:solidFill>
          <a:latin typeface="+mj-lt"/>
          <a:ea typeface="ＭＳ Ｐゴシック" charset="-128"/>
          <a:cs typeface="ＭＳ Ｐゴシック" charset="-128"/>
        </a:defRPr>
      </a:lvl1pPr>
      <a:lvl2pPr algn="ctr" defTabSz="2593975" rtl="0" eaLnBrk="0" fontAlgn="base" hangingPunct="0">
        <a:spcBef>
          <a:spcPct val="0"/>
        </a:spcBef>
        <a:spcAft>
          <a:spcPct val="0"/>
        </a:spcAft>
        <a:defRPr sz="25000">
          <a:solidFill>
            <a:schemeClr val="tx1"/>
          </a:solidFill>
          <a:latin typeface="Calibri" charset="0"/>
          <a:ea typeface="ＭＳ Ｐゴシック" charset="-128"/>
          <a:cs typeface="ＭＳ Ｐゴシック" charset="-128"/>
        </a:defRPr>
      </a:lvl2pPr>
      <a:lvl3pPr algn="ctr" defTabSz="2593975" rtl="0" eaLnBrk="0" fontAlgn="base" hangingPunct="0">
        <a:spcBef>
          <a:spcPct val="0"/>
        </a:spcBef>
        <a:spcAft>
          <a:spcPct val="0"/>
        </a:spcAft>
        <a:defRPr sz="25000">
          <a:solidFill>
            <a:schemeClr val="tx1"/>
          </a:solidFill>
          <a:latin typeface="Calibri" charset="0"/>
          <a:ea typeface="ＭＳ Ｐゴシック" charset="-128"/>
          <a:cs typeface="ＭＳ Ｐゴシック" charset="-128"/>
        </a:defRPr>
      </a:lvl3pPr>
      <a:lvl4pPr algn="ctr" defTabSz="2593975" rtl="0" eaLnBrk="0" fontAlgn="base" hangingPunct="0">
        <a:spcBef>
          <a:spcPct val="0"/>
        </a:spcBef>
        <a:spcAft>
          <a:spcPct val="0"/>
        </a:spcAft>
        <a:defRPr sz="25000">
          <a:solidFill>
            <a:schemeClr val="tx1"/>
          </a:solidFill>
          <a:latin typeface="Calibri" charset="0"/>
          <a:ea typeface="ＭＳ Ｐゴシック" charset="-128"/>
          <a:cs typeface="ＭＳ Ｐゴシック" charset="-128"/>
        </a:defRPr>
      </a:lvl4pPr>
      <a:lvl5pPr algn="ctr" defTabSz="2593975" rtl="0" eaLnBrk="0" fontAlgn="base" hangingPunct="0">
        <a:spcBef>
          <a:spcPct val="0"/>
        </a:spcBef>
        <a:spcAft>
          <a:spcPct val="0"/>
        </a:spcAft>
        <a:defRPr sz="25000">
          <a:solidFill>
            <a:schemeClr val="tx1"/>
          </a:solidFill>
          <a:latin typeface="Calibri" charset="0"/>
          <a:ea typeface="ＭＳ Ｐゴシック" charset="-128"/>
          <a:cs typeface="ＭＳ Ｐゴシック" charset="-128"/>
        </a:defRPr>
      </a:lvl5pPr>
      <a:lvl6pPr marL="2594564" algn="ctr" defTabSz="2594564" rtl="0" fontAlgn="base">
        <a:spcBef>
          <a:spcPct val="0"/>
        </a:spcBef>
        <a:spcAft>
          <a:spcPct val="0"/>
        </a:spcAft>
        <a:defRPr sz="25000">
          <a:solidFill>
            <a:schemeClr val="tx1"/>
          </a:solidFill>
          <a:latin typeface="Calibri" charset="0"/>
          <a:ea typeface="ＭＳ Ｐゴシック" charset="-128"/>
          <a:cs typeface="ＭＳ Ｐゴシック" charset="-128"/>
        </a:defRPr>
      </a:lvl6pPr>
      <a:lvl7pPr marL="5189129" algn="ctr" defTabSz="2594564" rtl="0" fontAlgn="base">
        <a:spcBef>
          <a:spcPct val="0"/>
        </a:spcBef>
        <a:spcAft>
          <a:spcPct val="0"/>
        </a:spcAft>
        <a:defRPr sz="25000">
          <a:solidFill>
            <a:schemeClr val="tx1"/>
          </a:solidFill>
          <a:latin typeface="Calibri" charset="0"/>
          <a:ea typeface="ＭＳ Ｐゴシック" charset="-128"/>
          <a:cs typeface="ＭＳ Ｐゴシック" charset="-128"/>
        </a:defRPr>
      </a:lvl7pPr>
      <a:lvl8pPr marL="7783693" algn="ctr" defTabSz="2594564" rtl="0" fontAlgn="base">
        <a:spcBef>
          <a:spcPct val="0"/>
        </a:spcBef>
        <a:spcAft>
          <a:spcPct val="0"/>
        </a:spcAft>
        <a:defRPr sz="25000">
          <a:solidFill>
            <a:schemeClr val="tx1"/>
          </a:solidFill>
          <a:latin typeface="Calibri" charset="0"/>
          <a:ea typeface="ＭＳ Ｐゴシック" charset="-128"/>
          <a:cs typeface="ＭＳ Ｐゴシック" charset="-128"/>
        </a:defRPr>
      </a:lvl8pPr>
      <a:lvl9pPr marL="10378257" algn="ctr" defTabSz="2594564" rtl="0" fontAlgn="base">
        <a:spcBef>
          <a:spcPct val="0"/>
        </a:spcBef>
        <a:spcAft>
          <a:spcPct val="0"/>
        </a:spcAft>
        <a:defRPr sz="25000">
          <a:solidFill>
            <a:schemeClr val="tx1"/>
          </a:solidFill>
          <a:latin typeface="Calibri" charset="0"/>
          <a:ea typeface="ＭＳ Ｐゴシック" charset="-128"/>
          <a:cs typeface="ＭＳ Ｐゴシック" charset="-128"/>
        </a:defRPr>
      </a:lvl9pPr>
    </p:titleStyle>
    <p:bodyStyle>
      <a:lvl1pPr marL="1944688" indent="-1944688" algn="l" defTabSz="2593975" rtl="0" eaLnBrk="0" fontAlgn="base" hangingPunct="0">
        <a:spcBef>
          <a:spcPct val="20000"/>
        </a:spcBef>
        <a:spcAft>
          <a:spcPct val="0"/>
        </a:spcAft>
        <a:buFont typeface="Arial" charset="0"/>
        <a:buChar char="•"/>
        <a:defRPr sz="18200" kern="1200">
          <a:solidFill>
            <a:schemeClr val="tx1"/>
          </a:solidFill>
          <a:latin typeface="+mn-lt"/>
          <a:ea typeface="ＭＳ Ｐゴシック" charset="-128"/>
          <a:cs typeface="ＭＳ Ｐゴシック" charset="-128"/>
        </a:defRPr>
      </a:lvl1pPr>
      <a:lvl2pPr marL="4214813" indent="-1620838" algn="l" defTabSz="2593975" rtl="0" eaLnBrk="0" fontAlgn="base" hangingPunct="0">
        <a:spcBef>
          <a:spcPct val="20000"/>
        </a:spcBef>
        <a:spcAft>
          <a:spcPct val="0"/>
        </a:spcAft>
        <a:buFont typeface="Arial" charset="0"/>
        <a:buChar char="–"/>
        <a:defRPr sz="15900" kern="1200">
          <a:solidFill>
            <a:schemeClr val="tx1"/>
          </a:solidFill>
          <a:latin typeface="+mn-lt"/>
          <a:ea typeface="ＭＳ Ｐゴシック" charset="-128"/>
          <a:cs typeface="+mn-cs"/>
        </a:defRPr>
      </a:lvl2pPr>
      <a:lvl3pPr marL="6484938" indent="-1296988" algn="l" defTabSz="2593975" rtl="0" eaLnBrk="0" fontAlgn="base" hangingPunct="0">
        <a:spcBef>
          <a:spcPct val="20000"/>
        </a:spcBef>
        <a:spcAft>
          <a:spcPct val="0"/>
        </a:spcAft>
        <a:buFont typeface="Arial" charset="0"/>
        <a:buChar char="•"/>
        <a:defRPr sz="13600" kern="1200">
          <a:solidFill>
            <a:schemeClr val="tx1"/>
          </a:solidFill>
          <a:latin typeface="+mn-lt"/>
          <a:ea typeface="ＭＳ Ｐゴシック" charset="-128"/>
          <a:cs typeface="+mn-cs"/>
        </a:defRPr>
      </a:lvl3pPr>
      <a:lvl4pPr marL="9080500" indent="-1296988" algn="l" defTabSz="2593975" rtl="0" eaLnBrk="0" fontAlgn="base" hangingPunct="0">
        <a:spcBef>
          <a:spcPct val="20000"/>
        </a:spcBef>
        <a:spcAft>
          <a:spcPct val="0"/>
        </a:spcAft>
        <a:buFont typeface="Arial" charset="0"/>
        <a:buChar char="–"/>
        <a:defRPr sz="11300" kern="1200">
          <a:solidFill>
            <a:schemeClr val="tx1"/>
          </a:solidFill>
          <a:latin typeface="+mn-lt"/>
          <a:ea typeface="ＭＳ Ｐゴシック" charset="-128"/>
          <a:cs typeface="+mn-cs"/>
        </a:defRPr>
      </a:lvl4pPr>
      <a:lvl5pPr marL="11674475" indent="-1296988" algn="l" defTabSz="2593975" rtl="0" eaLnBrk="0" fontAlgn="base" hangingPunct="0">
        <a:spcBef>
          <a:spcPct val="20000"/>
        </a:spcBef>
        <a:spcAft>
          <a:spcPct val="0"/>
        </a:spcAft>
        <a:buFont typeface="Arial" charset="0"/>
        <a:buChar char="»"/>
        <a:defRPr sz="11300" kern="1200">
          <a:solidFill>
            <a:schemeClr val="tx1"/>
          </a:solidFill>
          <a:latin typeface="+mn-lt"/>
          <a:ea typeface="ＭＳ Ｐゴシック" charset="-128"/>
          <a:cs typeface="+mn-cs"/>
        </a:defRPr>
      </a:lvl5pPr>
      <a:lvl6pPr marL="14270104" indent="-1297282" algn="l" defTabSz="2594564" rtl="0" eaLnBrk="1" latinLnBrk="0" hangingPunct="1">
        <a:spcBef>
          <a:spcPct val="20000"/>
        </a:spcBef>
        <a:buFont typeface="Arial"/>
        <a:buChar char="•"/>
        <a:defRPr sz="11300" kern="1200">
          <a:solidFill>
            <a:schemeClr val="tx1"/>
          </a:solidFill>
          <a:latin typeface="+mn-lt"/>
          <a:ea typeface="+mn-ea"/>
          <a:cs typeface="+mn-cs"/>
        </a:defRPr>
      </a:lvl6pPr>
      <a:lvl7pPr marL="16864668" indent="-1297282" algn="l" defTabSz="2594564" rtl="0" eaLnBrk="1" latinLnBrk="0" hangingPunct="1">
        <a:spcBef>
          <a:spcPct val="20000"/>
        </a:spcBef>
        <a:buFont typeface="Arial"/>
        <a:buChar char="•"/>
        <a:defRPr sz="11300" kern="1200">
          <a:solidFill>
            <a:schemeClr val="tx1"/>
          </a:solidFill>
          <a:latin typeface="+mn-lt"/>
          <a:ea typeface="+mn-ea"/>
          <a:cs typeface="+mn-cs"/>
        </a:defRPr>
      </a:lvl7pPr>
      <a:lvl8pPr marL="19459232" indent="-1297282" algn="l" defTabSz="2594564" rtl="0" eaLnBrk="1" latinLnBrk="0" hangingPunct="1">
        <a:spcBef>
          <a:spcPct val="20000"/>
        </a:spcBef>
        <a:buFont typeface="Arial"/>
        <a:buChar char="•"/>
        <a:defRPr sz="11300" kern="1200">
          <a:solidFill>
            <a:schemeClr val="tx1"/>
          </a:solidFill>
          <a:latin typeface="+mn-lt"/>
          <a:ea typeface="+mn-ea"/>
          <a:cs typeface="+mn-cs"/>
        </a:defRPr>
      </a:lvl8pPr>
      <a:lvl9pPr marL="22053796" indent="-1297282" algn="l" defTabSz="2594564" rtl="0" eaLnBrk="1" latinLnBrk="0" hangingPunct="1">
        <a:spcBef>
          <a:spcPct val="20000"/>
        </a:spcBef>
        <a:buFont typeface="Arial"/>
        <a:buChar char="•"/>
        <a:defRPr sz="11300" kern="1200">
          <a:solidFill>
            <a:schemeClr val="tx1"/>
          </a:solidFill>
          <a:latin typeface="+mn-lt"/>
          <a:ea typeface="+mn-ea"/>
          <a:cs typeface="+mn-cs"/>
        </a:defRPr>
      </a:lvl9pPr>
    </p:bodyStyle>
    <p:otherStyle>
      <a:defPPr>
        <a:defRPr lang="fr-FR"/>
      </a:defPPr>
      <a:lvl1pPr marL="0" algn="l" defTabSz="2594564" rtl="0" eaLnBrk="1" latinLnBrk="0" hangingPunct="1">
        <a:defRPr sz="10200" kern="1200">
          <a:solidFill>
            <a:schemeClr val="tx1"/>
          </a:solidFill>
          <a:latin typeface="+mn-lt"/>
          <a:ea typeface="+mn-ea"/>
          <a:cs typeface="+mn-cs"/>
        </a:defRPr>
      </a:lvl1pPr>
      <a:lvl2pPr marL="2594564" algn="l" defTabSz="2594564" rtl="0" eaLnBrk="1" latinLnBrk="0" hangingPunct="1">
        <a:defRPr sz="10200" kern="1200">
          <a:solidFill>
            <a:schemeClr val="tx1"/>
          </a:solidFill>
          <a:latin typeface="+mn-lt"/>
          <a:ea typeface="+mn-ea"/>
          <a:cs typeface="+mn-cs"/>
        </a:defRPr>
      </a:lvl2pPr>
      <a:lvl3pPr marL="5189129" algn="l" defTabSz="2594564" rtl="0" eaLnBrk="1" latinLnBrk="0" hangingPunct="1">
        <a:defRPr sz="10200" kern="1200">
          <a:solidFill>
            <a:schemeClr val="tx1"/>
          </a:solidFill>
          <a:latin typeface="+mn-lt"/>
          <a:ea typeface="+mn-ea"/>
          <a:cs typeface="+mn-cs"/>
        </a:defRPr>
      </a:lvl3pPr>
      <a:lvl4pPr marL="7783693" algn="l" defTabSz="2594564" rtl="0" eaLnBrk="1" latinLnBrk="0" hangingPunct="1">
        <a:defRPr sz="10200" kern="1200">
          <a:solidFill>
            <a:schemeClr val="tx1"/>
          </a:solidFill>
          <a:latin typeface="+mn-lt"/>
          <a:ea typeface="+mn-ea"/>
          <a:cs typeface="+mn-cs"/>
        </a:defRPr>
      </a:lvl4pPr>
      <a:lvl5pPr marL="10378257" algn="l" defTabSz="2594564" rtl="0" eaLnBrk="1" latinLnBrk="0" hangingPunct="1">
        <a:defRPr sz="10200" kern="1200">
          <a:solidFill>
            <a:schemeClr val="tx1"/>
          </a:solidFill>
          <a:latin typeface="+mn-lt"/>
          <a:ea typeface="+mn-ea"/>
          <a:cs typeface="+mn-cs"/>
        </a:defRPr>
      </a:lvl5pPr>
      <a:lvl6pPr marL="12972821" algn="l" defTabSz="2594564" rtl="0" eaLnBrk="1" latinLnBrk="0" hangingPunct="1">
        <a:defRPr sz="10200" kern="1200">
          <a:solidFill>
            <a:schemeClr val="tx1"/>
          </a:solidFill>
          <a:latin typeface="+mn-lt"/>
          <a:ea typeface="+mn-ea"/>
          <a:cs typeface="+mn-cs"/>
        </a:defRPr>
      </a:lvl6pPr>
      <a:lvl7pPr marL="15567386" algn="l" defTabSz="2594564" rtl="0" eaLnBrk="1" latinLnBrk="0" hangingPunct="1">
        <a:defRPr sz="10200" kern="1200">
          <a:solidFill>
            <a:schemeClr val="tx1"/>
          </a:solidFill>
          <a:latin typeface="+mn-lt"/>
          <a:ea typeface="+mn-ea"/>
          <a:cs typeface="+mn-cs"/>
        </a:defRPr>
      </a:lvl7pPr>
      <a:lvl8pPr marL="18161950" algn="l" defTabSz="2594564" rtl="0" eaLnBrk="1" latinLnBrk="0" hangingPunct="1">
        <a:defRPr sz="10200" kern="1200">
          <a:solidFill>
            <a:schemeClr val="tx1"/>
          </a:solidFill>
          <a:latin typeface="+mn-lt"/>
          <a:ea typeface="+mn-ea"/>
          <a:cs typeface="+mn-cs"/>
        </a:defRPr>
      </a:lvl8pPr>
      <a:lvl9pPr marL="20756514" algn="l" defTabSz="2594564" rtl="0" eaLnBrk="1" latinLnBrk="0" hangingPunct="1">
        <a:defRPr sz="10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hyperlink" Target="http://www.graphpad.com" TargetMode="External"/><Relationship Id="rId7" Type="http://schemas.openxmlformats.org/officeDocument/2006/relationships/image" Target="../media/image5.tiff"/><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 name="Image 39" descr="fig2.jpg"/>
          <p:cNvPicPr>
            <a:picLocks noChangeAspect="1"/>
          </p:cNvPicPr>
          <p:nvPr/>
        </p:nvPicPr>
        <p:blipFill>
          <a:blip r:embed="rId2"/>
          <a:srcRect r="7883"/>
          <a:stretch>
            <a:fillRect/>
          </a:stretch>
        </p:blipFill>
        <p:spPr>
          <a:xfrm>
            <a:off x="35446061" y="13292312"/>
            <a:ext cx="15244774" cy="14497903"/>
          </a:xfrm>
          <a:prstGeom prst="rect">
            <a:avLst/>
          </a:prstGeom>
        </p:spPr>
      </p:pic>
      <p:pic>
        <p:nvPicPr>
          <p:cNvPr id="43" name="Image 42" descr="Relative_differences_V25-V25+_by_T25+_graph_fig5.jpg"/>
          <p:cNvPicPr>
            <a:picLocks noChangeAspect="1"/>
          </p:cNvPicPr>
          <p:nvPr/>
        </p:nvPicPr>
        <p:blipFill>
          <a:blip r:embed="rId3"/>
          <a:stretch>
            <a:fillRect/>
          </a:stretch>
        </p:blipFill>
        <p:spPr>
          <a:xfrm>
            <a:off x="13766800" y="29732375"/>
            <a:ext cx="13077719" cy="6133376"/>
          </a:xfrm>
          <a:prstGeom prst="rect">
            <a:avLst/>
          </a:prstGeom>
        </p:spPr>
      </p:pic>
      <p:pic>
        <p:nvPicPr>
          <p:cNvPr id="42" name="Image 41" descr="RD_by_different_EDSS_subset_graph_fig4.jpg"/>
          <p:cNvPicPr>
            <a:picLocks noChangeAspect="1"/>
          </p:cNvPicPr>
          <p:nvPr/>
        </p:nvPicPr>
        <p:blipFill>
          <a:blip r:embed="rId4"/>
          <a:stretch>
            <a:fillRect/>
          </a:stretch>
        </p:blipFill>
        <p:spPr>
          <a:xfrm>
            <a:off x="38484" y="28886268"/>
            <a:ext cx="13711916" cy="7056449"/>
          </a:xfrm>
          <a:prstGeom prst="rect">
            <a:avLst/>
          </a:prstGeom>
        </p:spPr>
      </p:pic>
      <p:pic>
        <p:nvPicPr>
          <p:cNvPr id="36" name="Image 35" descr="fig1.png"/>
          <p:cNvPicPr>
            <a:picLocks noChangeAspect="1"/>
          </p:cNvPicPr>
          <p:nvPr/>
        </p:nvPicPr>
        <p:blipFill>
          <a:blip r:embed="rId5"/>
          <a:stretch>
            <a:fillRect/>
          </a:stretch>
        </p:blipFill>
        <p:spPr>
          <a:xfrm>
            <a:off x="13146514" y="5075412"/>
            <a:ext cx="38049200" cy="8216900"/>
          </a:xfrm>
          <a:prstGeom prst="rect">
            <a:avLst/>
          </a:prstGeom>
        </p:spPr>
      </p:pic>
      <p:sp>
        <p:nvSpPr>
          <p:cNvPr id="13314" name="ZoneTexte 3"/>
          <p:cNvSpPr txBox="1">
            <a:spLocks noChangeArrowheads="1"/>
          </p:cNvSpPr>
          <p:nvPr/>
        </p:nvSpPr>
        <p:spPr bwMode="auto">
          <a:xfrm>
            <a:off x="0" y="550337"/>
            <a:ext cx="51206401" cy="4525075"/>
          </a:xfrm>
          <a:prstGeom prst="rect">
            <a:avLst/>
          </a:prstGeom>
          <a:noFill/>
          <a:ln w="9525">
            <a:noFill/>
            <a:miter lim="800000"/>
            <a:headEnd/>
            <a:tailEnd/>
          </a:ln>
        </p:spPr>
        <p:txBody>
          <a:bodyPr lIns="518913" tIns="259456" rIns="518913" bIns="259456" anchor="t">
            <a:prstTxWarp prst="textNoShape">
              <a:avLst/>
            </a:prstTxWarp>
            <a:spAutoFit/>
          </a:bodyPr>
          <a:lstStyle/>
          <a:p>
            <a:pPr algn="ctr" defTabSz="2594564">
              <a:defRPr/>
            </a:pPr>
            <a:r>
              <a:rPr lang="en-GB" sz="7200" b="1" dirty="0"/>
              <a:t>Real maximum walking speed on short distance</a:t>
            </a:r>
            <a:r>
              <a:rPr lang="en-GB" sz="7200" b="1" dirty="0" smtClean="0"/>
              <a:t> </a:t>
            </a:r>
          </a:p>
          <a:p>
            <a:pPr algn="ctr" defTabSz="2594564">
              <a:defRPr/>
            </a:pPr>
            <a:r>
              <a:rPr lang="en-GB" sz="7200" b="1" dirty="0" smtClean="0"/>
              <a:t>assessed </a:t>
            </a:r>
            <a:r>
              <a:rPr lang="en-GB" sz="7200" b="1" dirty="0"/>
              <a:t>by a corrected version of the Timed 25 Foot Walk Test (T25FW)</a:t>
            </a:r>
            <a:r>
              <a:rPr lang="fr-FR" sz="7200" b="1" dirty="0"/>
              <a:t> </a:t>
            </a:r>
          </a:p>
          <a:p>
            <a:pPr algn="ctr" defTabSz="2594564">
              <a:defRPr/>
            </a:pPr>
            <a:r>
              <a:rPr lang="fr-FR" sz="4400" i="1" dirty="0"/>
              <a:t>R. Phan </a:t>
            </a:r>
            <a:r>
              <a:rPr lang="fr-FR" sz="4400" i="1" dirty="0" smtClean="0"/>
              <a:t>Ba</a:t>
            </a:r>
            <a:r>
              <a:rPr lang="fr-FR" sz="4400" i="1" baseline="30000" dirty="0" smtClean="0"/>
              <a:t>1, 2</a:t>
            </a:r>
            <a:r>
              <a:rPr lang="fr-FR" sz="4400" i="1" dirty="0" smtClean="0"/>
              <a:t>, </a:t>
            </a:r>
            <a:r>
              <a:rPr lang="fr-FR" sz="4400" i="1" dirty="0"/>
              <a:t>P. </a:t>
            </a:r>
            <a:r>
              <a:rPr lang="fr-FR" sz="4400" i="1" dirty="0" smtClean="0"/>
              <a:t>Calay</a:t>
            </a:r>
            <a:r>
              <a:rPr lang="fr-FR" sz="4400" i="1" baseline="30000" dirty="0" smtClean="0"/>
              <a:t>1, 2</a:t>
            </a:r>
            <a:r>
              <a:rPr lang="fr-FR" sz="4400" i="1" dirty="0" smtClean="0"/>
              <a:t>, </a:t>
            </a:r>
            <a:r>
              <a:rPr lang="fr-FR" sz="4400" i="1" dirty="0"/>
              <a:t>P. </a:t>
            </a:r>
            <a:r>
              <a:rPr lang="fr-FR" sz="4400" i="1" dirty="0" smtClean="0"/>
              <a:t>Grodent</a:t>
            </a:r>
            <a:r>
              <a:rPr lang="fr-FR" sz="4400" i="1" baseline="30000" dirty="0" smtClean="0"/>
              <a:t>1, 3</a:t>
            </a:r>
            <a:r>
              <a:rPr lang="fr-FR" sz="4400" i="1" dirty="0" smtClean="0"/>
              <a:t>, G. Delrue</a:t>
            </a:r>
            <a:r>
              <a:rPr lang="fr-FR" sz="4400" i="1" baseline="30000" dirty="0" smtClean="0"/>
              <a:t>1,2</a:t>
            </a:r>
            <a:r>
              <a:rPr lang="fr-FR" sz="4400" i="1" dirty="0" smtClean="0"/>
              <a:t>, G. Moonen</a:t>
            </a:r>
            <a:r>
              <a:rPr lang="fr-FR" sz="4400" i="1" baseline="30000" dirty="0" smtClean="0"/>
              <a:t>2</a:t>
            </a:r>
            <a:r>
              <a:rPr lang="fr-FR" sz="4400" i="1" dirty="0" smtClean="0"/>
              <a:t>, </a:t>
            </a:r>
            <a:r>
              <a:rPr lang="fr-FR" sz="4400" i="1" dirty="0"/>
              <a:t>G. </a:t>
            </a:r>
            <a:r>
              <a:rPr lang="fr-FR" sz="4400" i="1" dirty="0" smtClean="0"/>
              <a:t>Nagels</a:t>
            </a:r>
            <a:r>
              <a:rPr lang="fr-FR" sz="4400" i="1" baseline="30000" dirty="0" smtClean="0"/>
              <a:t>4</a:t>
            </a:r>
            <a:r>
              <a:rPr lang="fr-FR" sz="4400" i="1" dirty="0" smtClean="0"/>
              <a:t>, </a:t>
            </a:r>
            <a:r>
              <a:rPr lang="fr-FR" sz="4400" i="1" dirty="0"/>
              <a:t>S. </a:t>
            </a:r>
            <a:r>
              <a:rPr lang="fr-FR" sz="4400" i="1" dirty="0" smtClean="0"/>
              <a:t>Belachew</a:t>
            </a:r>
            <a:r>
              <a:rPr lang="fr-FR" sz="4400" i="1" baseline="30000" dirty="0" smtClean="0"/>
              <a:t>1, 2</a:t>
            </a:r>
            <a:endParaRPr lang="fr-FR" sz="4400" i="1" dirty="0" smtClean="0"/>
          </a:p>
          <a:p>
            <a:pPr algn="ctr" defTabSz="2594564">
              <a:defRPr/>
            </a:pPr>
            <a:r>
              <a:rPr lang="fr-FR" sz="3600" i="1" dirty="0" smtClean="0"/>
              <a:t>1: </a:t>
            </a:r>
            <a:r>
              <a:rPr lang="fr-FR" sz="3600" i="1" dirty="0" err="1" smtClean="0"/>
              <a:t>MYelin</a:t>
            </a:r>
            <a:r>
              <a:rPr lang="fr-FR" sz="3600" i="1" dirty="0" smtClean="0"/>
              <a:t> </a:t>
            </a:r>
            <a:r>
              <a:rPr lang="fr-FR" sz="3600" i="1" dirty="0" err="1"/>
              <a:t>Disorders</a:t>
            </a:r>
            <a:r>
              <a:rPr lang="fr-FR" sz="3600" i="1" dirty="0"/>
              <a:t> </a:t>
            </a:r>
            <a:r>
              <a:rPr lang="fr-FR" sz="3600" i="1" dirty="0" err="1"/>
              <a:t>REseArch</a:t>
            </a:r>
            <a:r>
              <a:rPr lang="fr-FR" sz="3600" i="1" dirty="0"/>
              <a:t> </a:t>
            </a:r>
            <a:r>
              <a:rPr lang="fr-FR" sz="3600" i="1" dirty="0" err="1"/>
              <a:t>teaM</a:t>
            </a:r>
            <a:r>
              <a:rPr lang="fr-FR" sz="3600" i="1" dirty="0"/>
              <a:t> (MYDREAM</a:t>
            </a:r>
            <a:r>
              <a:rPr lang="fr-FR" sz="3600" i="1" dirty="0" smtClean="0"/>
              <a:t>), </a:t>
            </a:r>
            <a:r>
              <a:rPr lang="fr-FR" sz="3600" i="1" dirty="0"/>
              <a:t>C.H.U. de </a:t>
            </a:r>
            <a:r>
              <a:rPr lang="fr-FR" sz="3600" i="1" dirty="0" err="1"/>
              <a:t>Liege</a:t>
            </a:r>
            <a:r>
              <a:rPr lang="fr-FR" sz="3600" i="1" dirty="0"/>
              <a:t> (</a:t>
            </a:r>
            <a:r>
              <a:rPr lang="fr-FR" sz="3600" i="1" dirty="0" err="1"/>
              <a:t>Liege</a:t>
            </a:r>
            <a:r>
              <a:rPr lang="fr-FR" sz="3600" i="1" dirty="0"/>
              <a:t>, BE);</a:t>
            </a:r>
            <a:r>
              <a:rPr lang="fr-FR" sz="3600" i="1" dirty="0" smtClean="0"/>
              <a:t> 2: </a:t>
            </a:r>
            <a:r>
              <a:rPr lang="fr-FR" sz="3600" i="1" dirty="0" err="1" smtClean="0"/>
              <a:t>Dept</a:t>
            </a:r>
            <a:r>
              <a:rPr lang="fr-FR" sz="3600" i="1" dirty="0" smtClean="0"/>
              <a:t>. of </a:t>
            </a:r>
            <a:r>
              <a:rPr lang="fr-FR" sz="3600" i="1" dirty="0" err="1" smtClean="0"/>
              <a:t>Neurology</a:t>
            </a:r>
            <a:r>
              <a:rPr lang="fr-FR" sz="3600" i="1" dirty="0" smtClean="0"/>
              <a:t>, C.H.U. de </a:t>
            </a:r>
            <a:r>
              <a:rPr lang="fr-FR" sz="3600" i="1" dirty="0" err="1"/>
              <a:t>Liege</a:t>
            </a:r>
            <a:r>
              <a:rPr lang="fr-FR" sz="3600" i="1" dirty="0" smtClean="0"/>
              <a:t> (</a:t>
            </a:r>
            <a:r>
              <a:rPr lang="fr-FR" sz="3600" i="1" dirty="0" err="1"/>
              <a:t>Liege</a:t>
            </a:r>
            <a:r>
              <a:rPr lang="fr-FR" sz="3600" i="1" dirty="0"/>
              <a:t>, BE)</a:t>
            </a:r>
            <a:r>
              <a:rPr lang="fr-FR" sz="3600" i="1" dirty="0" smtClean="0"/>
              <a:t>; 3: </a:t>
            </a:r>
            <a:r>
              <a:rPr lang="fr-FR" sz="3600" i="1" dirty="0" err="1" smtClean="0"/>
              <a:t>Dept</a:t>
            </a:r>
            <a:r>
              <a:rPr lang="fr-FR" sz="3600" i="1" dirty="0" smtClean="0"/>
              <a:t>. of </a:t>
            </a:r>
            <a:r>
              <a:rPr lang="fr-FR" sz="3600" i="1" dirty="0" err="1" smtClean="0"/>
              <a:t>Physical</a:t>
            </a:r>
            <a:r>
              <a:rPr lang="fr-FR" sz="3600" i="1" dirty="0" smtClean="0"/>
              <a:t> </a:t>
            </a:r>
            <a:r>
              <a:rPr lang="fr-FR" sz="3600" i="1" dirty="0" err="1" smtClean="0"/>
              <a:t>Medicine</a:t>
            </a:r>
            <a:r>
              <a:rPr lang="fr-FR" sz="3600" i="1" dirty="0" smtClean="0"/>
              <a:t> and </a:t>
            </a:r>
            <a:r>
              <a:rPr lang="fr-FR" sz="3600" i="1" dirty="0" err="1" smtClean="0"/>
              <a:t>Rehabilitation</a:t>
            </a:r>
            <a:r>
              <a:rPr lang="fr-FR" sz="3600" i="1" dirty="0" smtClean="0"/>
              <a:t>, C.H.U. de </a:t>
            </a:r>
            <a:r>
              <a:rPr lang="fr-FR" sz="3600" i="1" dirty="0" err="1" smtClean="0"/>
              <a:t>Liege</a:t>
            </a:r>
            <a:r>
              <a:rPr lang="fr-FR" sz="3600" i="1" dirty="0" smtClean="0"/>
              <a:t> (</a:t>
            </a:r>
            <a:r>
              <a:rPr lang="fr-FR" sz="3600" i="1" dirty="0" err="1" smtClean="0"/>
              <a:t>Liege</a:t>
            </a:r>
            <a:r>
              <a:rPr lang="fr-FR" sz="3600" i="1" dirty="0" smtClean="0"/>
              <a:t>, BE);  4: National Center For Multiple </a:t>
            </a:r>
            <a:r>
              <a:rPr lang="fr-FR" sz="3600" i="1" dirty="0" err="1" smtClean="0"/>
              <a:t>Sclerosis</a:t>
            </a:r>
            <a:r>
              <a:rPr lang="fr-FR" sz="3600" i="1" dirty="0" smtClean="0"/>
              <a:t> (Melsbroek, BE)</a:t>
            </a:r>
            <a:endParaRPr lang="fr-FR" sz="3600" i="1" dirty="0">
              <a:latin typeface="+mj-lt"/>
            </a:endParaRPr>
          </a:p>
        </p:txBody>
      </p:sp>
      <p:sp>
        <p:nvSpPr>
          <p:cNvPr id="52" name="ZoneTexte 51"/>
          <p:cNvSpPr txBox="1"/>
          <p:nvPr/>
        </p:nvSpPr>
        <p:spPr>
          <a:xfrm>
            <a:off x="0" y="0"/>
            <a:ext cx="13414375" cy="3231654"/>
          </a:xfrm>
          <a:prstGeom prst="rect">
            <a:avLst/>
          </a:prstGeom>
          <a:noFill/>
        </p:spPr>
        <p:txBody>
          <a:bodyPr>
            <a:spAutoFit/>
          </a:bodyPr>
          <a:lstStyle/>
          <a:p>
            <a:pPr defTabSz="2594564">
              <a:defRPr/>
            </a:pPr>
            <a:r>
              <a:rPr lang="fr-FR" sz="6800" dirty="0" smtClean="0">
                <a:solidFill>
                  <a:srgbClr val="4F81BD"/>
                </a:solidFill>
                <a:latin typeface="+mj-lt"/>
              </a:rPr>
              <a:t>P654	</a:t>
            </a:r>
            <a:r>
              <a:rPr lang="fr-FR" sz="6800" dirty="0">
                <a:solidFill>
                  <a:srgbClr val="4F81BD"/>
                </a:solidFill>
                <a:latin typeface="+mj-lt"/>
              </a:rPr>
              <a:t>								</a:t>
            </a:r>
            <a:r>
              <a:rPr lang="fr-FR" sz="6800" dirty="0" smtClean="0">
                <a:solidFill>
                  <a:srgbClr val="4F81BD"/>
                </a:solidFill>
                <a:latin typeface="+mj-lt"/>
              </a:rPr>
              <a:t>		</a:t>
            </a:r>
            <a:r>
              <a:rPr lang="fr-FR" sz="6800" dirty="0">
                <a:solidFill>
                  <a:srgbClr val="4F81BD"/>
                </a:solidFill>
                <a:latin typeface="+mj-lt"/>
              </a:rPr>
              <a:t>				</a:t>
            </a:r>
          </a:p>
        </p:txBody>
      </p:sp>
      <p:sp>
        <p:nvSpPr>
          <p:cNvPr id="13316" name="ZoneTexte 64"/>
          <p:cNvSpPr txBox="1">
            <a:spLocks noChangeArrowheads="1"/>
          </p:cNvSpPr>
          <p:nvPr/>
        </p:nvSpPr>
        <p:spPr bwMode="auto">
          <a:xfrm>
            <a:off x="2206625" y="76200"/>
            <a:ext cx="47464663" cy="1323439"/>
          </a:xfrm>
          <a:prstGeom prst="rect">
            <a:avLst/>
          </a:prstGeom>
          <a:noFill/>
          <a:ln w="9525">
            <a:noFill/>
            <a:miter lim="800000"/>
            <a:headEnd/>
            <a:tailEnd/>
          </a:ln>
        </p:spPr>
        <p:txBody>
          <a:bodyPr>
            <a:prstTxWarp prst="textNoShape">
              <a:avLst/>
            </a:prstTxWarp>
            <a:spAutoFit/>
          </a:bodyPr>
          <a:lstStyle/>
          <a:p>
            <a:pPr algn="ctr"/>
            <a:r>
              <a:rPr lang="fr-FR" sz="4000" b="1" dirty="0">
                <a:solidFill>
                  <a:schemeClr val="accent1"/>
                </a:solidFill>
              </a:rPr>
              <a:t>26th </a:t>
            </a:r>
            <a:r>
              <a:rPr lang="fr-FR" sz="4000" b="1" dirty="0" err="1">
                <a:solidFill>
                  <a:schemeClr val="accent1"/>
                </a:solidFill>
              </a:rPr>
              <a:t>Congress</a:t>
            </a:r>
            <a:r>
              <a:rPr lang="fr-FR" sz="4000" b="1" dirty="0">
                <a:solidFill>
                  <a:schemeClr val="accent1"/>
                </a:solidFill>
              </a:rPr>
              <a:t> of the </a:t>
            </a:r>
            <a:r>
              <a:rPr lang="fr-FR" sz="4000" b="1" dirty="0" err="1">
                <a:solidFill>
                  <a:schemeClr val="accent1"/>
                </a:solidFill>
              </a:rPr>
              <a:t>European</a:t>
            </a:r>
            <a:r>
              <a:rPr lang="fr-FR" sz="4000" b="1" dirty="0">
                <a:solidFill>
                  <a:schemeClr val="accent1"/>
                </a:solidFill>
              </a:rPr>
              <a:t> </a:t>
            </a:r>
            <a:r>
              <a:rPr lang="fr-FR" sz="4000" b="1" dirty="0" err="1">
                <a:solidFill>
                  <a:schemeClr val="accent1"/>
                </a:solidFill>
              </a:rPr>
              <a:t>Committee</a:t>
            </a:r>
            <a:r>
              <a:rPr lang="fr-FR" sz="4000" b="1" dirty="0">
                <a:solidFill>
                  <a:schemeClr val="accent1"/>
                </a:solidFill>
              </a:rPr>
              <a:t> for </a:t>
            </a:r>
            <a:r>
              <a:rPr lang="fr-FR" sz="4000" b="1" dirty="0" err="1">
                <a:solidFill>
                  <a:schemeClr val="accent1"/>
                </a:solidFill>
              </a:rPr>
              <a:t>Treatment</a:t>
            </a:r>
            <a:r>
              <a:rPr lang="fr-FR" sz="4000" b="1" dirty="0">
                <a:solidFill>
                  <a:schemeClr val="accent1"/>
                </a:solidFill>
              </a:rPr>
              <a:t> and </a:t>
            </a:r>
            <a:r>
              <a:rPr lang="fr-FR" sz="4000" b="1" dirty="0" err="1">
                <a:solidFill>
                  <a:schemeClr val="accent1"/>
                </a:solidFill>
              </a:rPr>
              <a:t>Research</a:t>
            </a:r>
            <a:r>
              <a:rPr lang="fr-FR" sz="4000" b="1" dirty="0">
                <a:solidFill>
                  <a:schemeClr val="accent1"/>
                </a:solidFill>
              </a:rPr>
              <a:t> in Multiple </a:t>
            </a:r>
            <a:r>
              <a:rPr lang="fr-FR" sz="4000" b="1" dirty="0" err="1">
                <a:solidFill>
                  <a:schemeClr val="accent1"/>
                </a:solidFill>
              </a:rPr>
              <a:t>Sclerosis</a:t>
            </a:r>
            <a:r>
              <a:rPr lang="fr-FR" sz="4000" b="1" dirty="0">
                <a:solidFill>
                  <a:schemeClr val="accent1"/>
                </a:solidFill>
              </a:rPr>
              <a:t> (ECTRIMS</a:t>
            </a:r>
            <a:r>
              <a:rPr lang="fr-FR" sz="4000" b="1" dirty="0" smtClean="0">
                <a:solidFill>
                  <a:schemeClr val="accent1"/>
                </a:solidFill>
              </a:rPr>
              <a:t>), </a:t>
            </a:r>
            <a:r>
              <a:rPr lang="fr-FR" sz="4000" b="1" dirty="0" err="1" smtClean="0">
                <a:solidFill>
                  <a:schemeClr val="accent1"/>
                </a:solidFill>
              </a:rPr>
              <a:t>Gothenburg</a:t>
            </a:r>
            <a:r>
              <a:rPr lang="fr-FR" sz="4000" b="1" dirty="0">
                <a:solidFill>
                  <a:schemeClr val="accent1"/>
                </a:solidFill>
              </a:rPr>
              <a:t>, </a:t>
            </a:r>
            <a:r>
              <a:rPr lang="fr-FR" sz="4000" b="1" dirty="0" err="1" smtClean="0">
                <a:solidFill>
                  <a:schemeClr val="accent1"/>
                </a:solidFill>
              </a:rPr>
              <a:t>Sweden</a:t>
            </a:r>
            <a:r>
              <a:rPr lang="fr-FR" sz="4000" b="1" dirty="0" smtClean="0">
                <a:solidFill>
                  <a:schemeClr val="accent1"/>
                </a:solidFill>
              </a:rPr>
              <a:t>, 13 </a:t>
            </a:r>
            <a:r>
              <a:rPr lang="fr-FR" sz="4000" b="1" dirty="0">
                <a:solidFill>
                  <a:schemeClr val="accent1"/>
                </a:solidFill>
              </a:rPr>
              <a:t>– 16 </a:t>
            </a:r>
            <a:r>
              <a:rPr lang="fr-FR" sz="4000" b="1" dirty="0" err="1">
                <a:solidFill>
                  <a:schemeClr val="accent1"/>
                </a:solidFill>
              </a:rPr>
              <a:t>October</a:t>
            </a:r>
            <a:r>
              <a:rPr lang="fr-FR" sz="4000" b="1" dirty="0">
                <a:solidFill>
                  <a:schemeClr val="accent1"/>
                </a:solidFill>
              </a:rPr>
              <a:t> 2010</a:t>
            </a:r>
          </a:p>
          <a:p>
            <a:endParaRPr lang="fr-FR" sz="4000" b="1" dirty="0">
              <a:solidFill>
                <a:schemeClr val="accent1"/>
              </a:solidFill>
            </a:endParaRPr>
          </a:p>
        </p:txBody>
      </p:sp>
      <p:cxnSp>
        <p:nvCxnSpPr>
          <p:cNvPr id="67" name="Connecteur droit 66"/>
          <p:cNvCxnSpPr/>
          <p:nvPr/>
        </p:nvCxnSpPr>
        <p:spPr>
          <a:xfrm rot="5400000">
            <a:off x="1434306" y="592932"/>
            <a:ext cx="1184275" cy="1588"/>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69" name="Connecteur droit 68"/>
          <p:cNvCxnSpPr/>
          <p:nvPr/>
        </p:nvCxnSpPr>
        <p:spPr>
          <a:xfrm rot="10800000">
            <a:off x="0" y="1184275"/>
            <a:ext cx="2017713" cy="1588"/>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57757" y="5328249"/>
            <a:ext cx="13356618" cy="1569660"/>
          </a:xfrm>
          <a:prstGeom prst="rect">
            <a:avLst/>
          </a:prstGeom>
          <a:noFill/>
        </p:spPr>
        <p:txBody>
          <a:bodyPr wrap="square" rtlCol="0">
            <a:spAutoFit/>
          </a:bodyPr>
          <a:lstStyle/>
          <a:p>
            <a:r>
              <a:rPr lang="en-GB" sz="3200" b="1" dirty="0"/>
              <a:t>Table 1: </a:t>
            </a:r>
            <a:r>
              <a:rPr lang="en-GB" sz="3200" dirty="0"/>
              <a:t>Characteristics of patients and control </a:t>
            </a:r>
            <a:r>
              <a:rPr lang="en-GB" sz="3200" dirty="0" smtClean="0"/>
              <a:t>subjects</a:t>
            </a:r>
          </a:p>
          <a:p>
            <a:r>
              <a:rPr lang="en-GB" sz="3200" dirty="0" smtClean="0"/>
              <a:t> </a:t>
            </a:r>
            <a:endParaRPr lang="fr-FR" sz="3200" dirty="0"/>
          </a:p>
          <a:p>
            <a:endParaRPr lang="fr-FR" sz="3200" dirty="0"/>
          </a:p>
        </p:txBody>
      </p:sp>
      <p:graphicFrame>
        <p:nvGraphicFramePr>
          <p:cNvPr id="14" name="Tableau 13"/>
          <p:cNvGraphicFramePr>
            <a:graphicFrameLocks noGrp="1"/>
          </p:cNvGraphicFramePr>
          <p:nvPr/>
        </p:nvGraphicFramePr>
        <p:xfrm>
          <a:off x="50800" y="6113079"/>
          <a:ext cx="12220540" cy="5470162"/>
        </p:xfrm>
        <a:graphic>
          <a:graphicData uri="http://schemas.openxmlformats.org/drawingml/2006/table">
            <a:tbl>
              <a:tblPr firstRow="1" bandRow="1">
                <a:tableStyleId>{5C22544A-7EE6-4342-B048-85BDC9FD1C3A}</a:tableStyleId>
              </a:tblPr>
              <a:tblGrid>
                <a:gridCol w="7111180"/>
                <a:gridCol w="2693935"/>
                <a:gridCol w="2415425"/>
              </a:tblGrid>
              <a:tr h="545095">
                <a:tc>
                  <a:txBody>
                    <a:bodyPr/>
                    <a:lstStyle/>
                    <a:p>
                      <a:pPr>
                        <a:spcAft>
                          <a:spcPts val="0"/>
                        </a:spcAft>
                      </a:pPr>
                      <a:endParaRPr lang="fr-FR" sz="2400" dirty="0">
                        <a:latin typeface="Times New Roman"/>
                        <a:ea typeface="Cambria"/>
                        <a:cs typeface="Times New Roman"/>
                      </a:endParaRPr>
                    </a:p>
                  </a:txBody>
                  <a:tcPr marL="68580" marR="68580" marT="0" marB="0"/>
                </a:tc>
                <a:tc>
                  <a:txBody>
                    <a:bodyPr/>
                    <a:lstStyle/>
                    <a:p>
                      <a:pPr algn="ctr">
                        <a:lnSpc>
                          <a:spcPct val="150000"/>
                        </a:lnSpc>
                        <a:spcAft>
                          <a:spcPts val="0"/>
                        </a:spcAft>
                      </a:pPr>
                      <a:r>
                        <a:rPr lang="en-GB" sz="2400" dirty="0">
                          <a:latin typeface="Times New Roman"/>
                          <a:ea typeface="Cambria"/>
                          <a:cs typeface="Times New Roman"/>
                        </a:rPr>
                        <a:t>MS patients</a:t>
                      </a:r>
                      <a:endParaRPr lang="fr-FR" sz="2400" dirty="0">
                        <a:latin typeface="Times New Roman"/>
                        <a:ea typeface="Cambria"/>
                        <a:cs typeface="Times New Roman"/>
                      </a:endParaRPr>
                    </a:p>
                  </a:txBody>
                  <a:tcPr marL="68580" marR="68580" marT="0" marB="0"/>
                </a:tc>
                <a:tc>
                  <a:txBody>
                    <a:bodyPr/>
                    <a:lstStyle/>
                    <a:p>
                      <a:pPr algn="ctr">
                        <a:lnSpc>
                          <a:spcPct val="150000"/>
                        </a:lnSpc>
                        <a:spcAft>
                          <a:spcPts val="0"/>
                        </a:spcAft>
                      </a:pPr>
                      <a:r>
                        <a:rPr lang="en-GB" sz="2400" dirty="0">
                          <a:latin typeface="Times New Roman"/>
                          <a:ea typeface="Cambria"/>
                          <a:cs typeface="Times New Roman"/>
                        </a:rPr>
                        <a:t>Healthy Controls</a:t>
                      </a:r>
                      <a:endParaRPr lang="fr-FR" sz="2400" dirty="0">
                        <a:latin typeface="Times New Roman"/>
                        <a:ea typeface="Cambria"/>
                        <a:cs typeface="Times New Roman"/>
                      </a:endParaRPr>
                    </a:p>
                  </a:txBody>
                  <a:tcPr marL="68580" marR="68580" marT="0" marB="0"/>
                </a:tc>
              </a:tr>
              <a:tr h="726668">
                <a:tc>
                  <a:txBody>
                    <a:bodyPr/>
                    <a:lstStyle/>
                    <a:p>
                      <a:pPr>
                        <a:lnSpc>
                          <a:spcPct val="150000"/>
                        </a:lnSpc>
                        <a:spcAft>
                          <a:spcPts val="0"/>
                        </a:spcAft>
                      </a:pPr>
                      <a:r>
                        <a:rPr lang="en-GB" sz="2400" dirty="0">
                          <a:latin typeface="Times New Roman"/>
                          <a:ea typeface="Cambria"/>
                          <a:cs typeface="Times New Roman"/>
                        </a:rPr>
                        <a:t>Number of patients/controls	</a:t>
                      </a:r>
                      <a:endParaRPr lang="fr-FR" sz="2400" dirty="0">
                        <a:latin typeface="Times New Roman"/>
                        <a:ea typeface="Cambria"/>
                        <a:cs typeface="Times New Roman"/>
                      </a:endParaRPr>
                    </a:p>
                  </a:txBody>
                  <a:tcPr marL="68580" marR="68580" marT="0" marB="0" anchor="ctr"/>
                </a:tc>
                <a:tc>
                  <a:txBody>
                    <a:bodyPr/>
                    <a:lstStyle/>
                    <a:p>
                      <a:pPr algn="ctr">
                        <a:lnSpc>
                          <a:spcPct val="150000"/>
                        </a:lnSpc>
                        <a:spcAft>
                          <a:spcPts val="0"/>
                        </a:spcAft>
                      </a:pPr>
                      <a:r>
                        <a:rPr lang="en-GB" sz="2400" dirty="0" smtClean="0">
                          <a:latin typeface="Times New Roman"/>
                          <a:ea typeface="Cambria"/>
                          <a:cs typeface="Times New Roman"/>
                        </a:rPr>
                        <a:t>51</a:t>
                      </a:r>
                      <a:endParaRPr lang="fr-FR" sz="2400" dirty="0">
                        <a:latin typeface="Times New Roman"/>
                        <a:ea typeface="Cambria"/>
                        <a:cs typeface="Times New Roman"/>
                      </a:endParaRPr>
                    </a:p>
                  </a:txBody>
                  <a:tcPr marL="68580" marR="68580" marT="0" marB="0" anchor="ctr"/>
                </a:tc>
                <a:tc>
                  <a:txBody>
                    <a:bodyPr/>
                    <a:lstStyle/>
                    <a:p>
                      <a:pPr algn="ctr">
                        <a:spcAft>
                          <a:spcPts val="0"/>
                        </a:spcAft>
                      </a:pPr>
                      <a:r>
                        <a:rPr lang="en-GB" sz="2400" dirty="0" smtClean="0">
                          <a:latin typeface="Times New Roman"/>
                          <a:ea typeface="Cambria"/>
                          <a:cs typeface="Times New Roman"/>
                        </a:rPr>
                        <a:t>30</a:t>
                      </a:r>
                      <a:endParaRPr lang="fr-FR" sz="2400" dirty="0">
                        <a:latin typeface="Times New Roman"/>
                        <a:ea typeface="Cambria"/>
                        <a:cs typeface="Times New Roman"/>
                      </a:endParaRPr>
                    </a:p>
                  </a:txBody>
                  <a:tcPr marL="68580" marR="68580" marT="0" marB="0" anchor="ctr"/>
                </a:tc>
              </a:tr>
              <a:tr h="545095">
                <a:tc>
                  <a:txBody>
                    <a:bodyPr/>
                    <a:lstStyle/>
                    <a:p>
                      <a:pPr>
                        <a:lnSpc>
                          <a:spcPct val="150000"/>
                        </a:lnSpc>
                        <a:spcAft>
                          <a:spcPts val="0"/>
                        </a:spcAft>
                      </a:pPr>
                      <a:r>
                        <a:rPr lang="en-GB" sz="2400" dirty="0">
                          <a:latin typeface="Times New Roman"/>
                          <a:ea typeface="Cambria"/>
                          <a:cs typeface="Times New Roman"/>
                        </a:rPr>
                        <a:t>Gender (% female)</a:t>
                      </a:r>
                      <a:endParaRPr lang="fr-FR" sz="2400" dirty="0">
                        <a:latin typeface="Times New Roman"/>
                        <a:ea typeface="Cambria"/>
                        <a:cs typeface="Times New Roman"/>
                      </a:endParaRPr>
                    </a:p>
                  </a:txBody>
                  <a:tcPr marL="68580" marR="68580" marT="0" marB="0" anchor="ctr"/>
                </a:tc>
                <a:tc>
                  <a:txBody>
                    <a:bodyPr/>
                    <a:lstStyle/>
                    <a:p>
                      <a:pPr algn="ctr">
                        <a:lnSpc>
                          <a:spcPct val="150000"/>
                        </a:lnSpc>
                        <a:spcAft>
                          <a:spcPts val="0"/>
                        </a:spcAft>
                      </a:pPr>
                      <a:r>
                        <a:rPr lang="en-GB" sz="2400" dirty="0">
                          <a:latin typeface="Times New Roman"/>
                          <a:ea typeface="Cambria"/>
                          <a:cs typeface="Times New Roman"/>
                        </a:rPr>
                        <a:t>63</a:t>
                      </a:r>
                      <a:endParaRPr lang="fr-FR" sz="2400" dirty="0">
                        <a:latin typeface="Times New Roman"/>
                        <a:ea typeface="Cambria"/>
                        <a:cs typeface="Times New Roman"/>
                      </a:endParaRPr>
                    </a:p>
                  </a:txBody>
                  <a:tcPr marL="68580" marR="68580" marT="0" marB="0" anchor="ctr"/>
                </a:tc>
                <a:tc>
                  <a:txBody>
                    <a:bodyPr/>
                    <a:lstStyle/>
                    <a:p>
                      <a:pPr algn="ctr">
                        <a:lnSpc>
                          <a:spcPct val="150000"/>
                        </a:lnSpc>
                        <a:spcAft>
                          <a:spcPts val="0"/>
                        </a:spcAft>
                      </a:pPr>
                      <a:r>
                        <a:rPr lang="en-GB" sz="2400">
                          <a:latin typeface="Times New Roman"/>
                          <a:ea typeface="Cambria"/>
                          <a:cs typeface="Times New Roman"/>
                        </a:rPr>
                        <a:t>71</a:t>
                      </a:r>
                      <a:endParaRPr lang="fr-FR" sz="2400">
                        <a:latin typeface="Times New Roman"/>
                        <a:ea typeface="Cambria"/>
                        <a:cs typeface="Times New Roman"/>
                      </a:endParaRPr>
                    </a:p>
                  </a:txBody>
                  <a:tcPr marL="68580" marR="68580" marT="0" marB="0" anchor="ctr"/>
                </a:tc>
              </a:tr>
              <a:tr h="545095">
                <a:tc>
                  <a:txBody>
                    <a:bodyPr/>
                    <a:lstStyle/>
                    <a:p>
                      <a:pPr>
                        <a:lnSpc>
                          <a:spcPct val="150000"/>
                        </a:lnSpc>
                        <a:spcAft>
                          <a:spcPts val="0"/>
                        </a:spcAft>
                      </a:pPr>
                      <a:r>
                        <a:rPr lang="en-GB" sz="2400" dirty="0">
                          <a:latin typeface="Times New Roman"/>
                          <a:ea typeface="Cambria"/>
                          <a:cs typeface="Times New Roman"/>
                        </a:rPr>
                        <a:t>Age (mean </a:t>
                      </a:r>
                      <a:r>
                        <a:rPr lang="en-GB" sz="2400" dirty="0" err="1">
                          <a:latin typeface="Times New Roman"/>
                          <a:ea typeface="Cambria"/>
                          <a:cs typeface="Times New Roman"/>
                          <a:sym typeface="Symbol"/>
                        </a:rPr>
                        <a:t></a:t>
                      </a:r>
                      <a:r>
                        <a:rPr lang="en-GB" sz="2400" dirty="0">
                          <a:latin typeface="Times New Roman"/>
                          <a:ea typeface="Cambria"/>
                          <a:cs typeface="Times New Roman"/>
                        </a:rPr>
                        <a:t> SD, range)</a:t>
                      </a:r>
                      <a:endParaRPr lang="fr-FR" sz="2400" dirty="0">
                        <a:latin typeface="Times New Roman"/>
                        <a:ea typeface="Cambria"/>
                        <a:cs typeface="Times New Roman"/>
                      </a:endParaRPr>
                    </a:p>
                  </a:txBody>
                  <a:tcPr marL="68580" marR="68580" marT="0" marB="0" anchor="ctr"/>
                </a:tc>
                <a:tc>
                  <a:txBody>
                    <a:bodyPr/>
                    <a:lstStyle/>
                    <a:p>
                      <a:pPr algn="ctr">
                        <a:lnSpc>
                          <a:spcPct val="150000"/>
                        </a:lnSpc>
                        <a:spcAft>
                          <a:spcPts val="0"/>
                        </a:spcAft>
                      </a:pPr>
                      <a:r>
                        <a:rPr lang="en-GB" sz="2400" dirty="0">
                          <a:latin typeface="Times New Roman"/>
                          <a:ea typeface="Cambria"/>
                          <a:cs typeface="Times New Roman"/>
                        </a:rPr>
                        <a:t>37,2 </a:t>
                      </a:r>
                      <a:r>
                        <a:rPr lang="en-GB" sz="2400" dirty="0" err="1">
                          <a:latin typeface="Times New Roman"/>
                          <a:ea typeface="Cambria"/>
                          <a:cs typeface="Times New Roman"/>
                          <a:sym typeface="Symbol"/>
                        </a:rPr>
                        <a:t></a:t>
                      </a:r>
                      <a:r>
                        <a:rPr lang="en-GB" sz="2400" dirty="0">
                          <a:latin typeface="Times New Roman"/>
                          <a:ea typeface="Cambria"/>
                          <a:cs typeface="Times New Roman"/>
                        </a:rPr>
                        <a:t> 10,4, 15-64</a:t>
                      </a:r>
                      <a:endParaRPr lang="fr-FR" sz="2400" dirty="0">
                        <a:latin typeface="Times New Roman"/>
                        <a:ea typeface="Cambria"/>
                        <a:cs typeface="Times New Roman"/>
                      </a:endParaRPr>
                    </a:p>
                  </a:txBody>
                  <a:tcPr marL="68580" marR="68580" marT="0" marB="0" anchor="ctr"/>
                </a:tc>
                <a:tc rowSpan="6">
                  <a:txBody>
                    <a:bodyPr/>
                    <a:lstStyle/>
                    <a:p>
                      <a:pPr algn="ctr">
                        <a:lnSpc>
                          <a:spcPct val="150000"/>
                        </a:lnSpc>
                        <a:spcAft>
                          <a:spcPts val="0"/>
                        </a:spcAft>
                      </a:pPr>
                      <a:r>
                        <a:rPr lang="en-GB" sz="2400" dirty="0">
                          <a:latin typeface="Times New Roman"/>
                          <a:ea typeface="Cambria"/>
                          <a:cs typeface="Times New Roman"/>
                        </a:rPr>
                        <a:t>29,7 </a:t>
                      </a:r>
                      <a:r>
                        <a:rPr lang="en-GB" sz="2400" dirty="0" err="1">
                          <a:latin typeface="Times New Roman"/>
                          <a:ea typeface="Cambria"/>
                          <a:cs typeface="Times New Roman"/>
                          <a:sym typeface="Symbol"/>
                        </a:rPr>
                        <a:t></a:t>
                      </a:r>
                      <a:r>
                        <a:rPr lang="en-GB" sz="2400" dirty="0">
                          <a:latin typeface="Times New Roman"/>
                          <a:ea typeface="Cambria"/>
                          <a:cs typeface="Times New Roman"/>
                        </a:rPr>
                        <a:t> 10,1, 18-60</a:t>
                      </a:r>
                      <a:endParaRPr lang="fr-FR" sz="2400" dirty="0">
                        <a:latin typeface="Times New Roman"/>
                        <a:ea typeface="Cambria"/>
                        <a:cs typeface="Times New Roman"/>
                      </a:endParaRPr>
                    </a:p>
                  </a:txBody>
                  <a:tcPr marL="68580" marR="68580" marT="0" marB="0"/>
                </a:tc>
              </a:tr>
              <a:tr h="545095">
                <a:tc>
                  <a:txBody>
                    <a:bodyPr/>
                    <a:lstStyle/>
                    <a:p>
                      <a:pPr>
                        <a:lnSpc>
                          <a:spcPct val="150000"/>
                        </a:lnSpc>
                        <a:spcAft>
                          <a:spcPts val="0"/>
                        </a:spcAft>
                      </a:pPr>
                      <a:r>
                        <a:rPr lang="en-GB" sz="2400" dirty="0">
                          <a:latin typeface="Times New Roman"/>
                          <a:ea typeface="Cambria"/>
                          <a:cs typeface="Times New Roman"/>
                        </a:rPr>
                        <a:t>EDSS (median, range)</a:t>
                      </a:r>
                      <a:endParaRPr lang="fr-FR" sz="2400" dirty="0">
                        <a:latin typeface="Times New Roman"/>
                        <a:ea typeface="Cambria"/>
                        <a:cs typeface="Times New Roman"/>
                      </a:endParaRPr>
                    </a:p>
                  </a:txBody>
                  <a:tcPr marL="68580" marR="68580" marT="0" marB="0" anchor="ctr"/>
                </a:tc>
                <a:tc>
                  <a:txBody>
                    <a:bodyPr/>
                    <a:lstStyle/>
                    <a:p>
                      <a:pPr algn="ctr">
                        <a:lnSpc>
                          <a:spcPct val="150000"/>
                        </a:lnSpc>
                        <a:spcAft>
                          <a:spcPts val="0"/>
                        </a:spcAft>
                      </a:pPr>
                      <a:r>
                        <a:rPr lang="en-GB" sz="2400" dirty="0">
                          <a:latin typeface="Times New Roman"/>
                          <a:ea typeface="Cambria"/>
                          <a:cs typeface="Times New Roman"/>
                        </a:rPr>
                        <a:t>2.5, 0-4.5</a:t>
                      </a:r>
                      <a:endParaRPr lang="fr-FR" sz="2400" dirty="0">
                        <a:latin typeface="Times New Roman"/>
                        <a:ea typeface="Cambria"/>
                        <a:cs typeface="Times New Roman"/>
                      </a:endParaRPr>
                    </a:p>
                  </a:txBody>
                  <a:tcPr marL="68580" marR="68580" marT="0" marB="0" anchor="ctr"/>
                </a:tc>
                <a:tc vMerge="1">
                  <a:txBody>
                    <a:bodyPr/>
                    <a:lstStyle/>
                    <a:p>
                      <a:endParaRPr lang="fr-FR"/>
                    </a:p>
                  </a:txBody>
                  <a:tcPr/>
                </a:tc>
              </a:tr>
              <a:tr h="715949">
                <a:tc>
                  <a:txBody>
                    <a:bodyPr/>
                    <a:lstStyle/>
                    <a:p>
                      <a:pPr algn="l"/>
                      <a:r>
                        <a:rPr lang="fr-FR" sz="2400" dirty="0" smtClean="0"/>
                        <a:t>MS </a:t>
                      </a:r>
                      <a:r>
                        <a:rPr lang="fr-FR" sz="2400" dirty="0" err="1" smtClean="0"/>
                        <a:t>subtype</a:t>
                      </a:r>
                      <a:r>
                        <a:rPr lang="fr-FR" sz="2400" dirty="0" smtClean="0"/>
                        <a:t> (CIS/RR/progressive)</a:t>
                      </a:r>
                      <a:endParaRPr lang="fr-FR" sz="2400" dirty="0"/>
                    </a:p>
                  </a:txBody>
                  <a:tcPr marL="68580" marR="68580" marT="0" marB="0" anchor="ctr"/>
                </a:tc>
                <a:tc>
                  <a:txBody>
                    <a:bodyPr/>
                    <a:lstStyle/>
                    <a:p>
                      <a:pPr algn="ctr"/>
                      <a:r>
                        <a:rPr lang="fr-FR" sz="2400" dirty="0" smtClean="0"/>
                        <a:t>5/42/4</a:t>
                      </a:r>
                      <a:endParaRPr lang="fr-FR" sz="2400" dirty="0"/>
                    </a:p>
                  </a:txBody>
                  <a:tcPr marL="68580" marR="68580" marT="0" marB="0" anchor="ctr"/>
                </a:tc>
                <a:tc vMerge="1">
                  <a:txBody>
                    <a:bodyPr/>
                    <a:lstStyle/>
                    <a:p>
                      <a:endParaRPr lang="fr-FR"/>
                    </a:p>
                  </a:txBody>
                  <a:tcPr/>
                </a:tc>
              </a:tr>
              <a:tr h="620711">
                <a:tc>
                  <a:txBody>
                    <a:bodyPr/>
                    <a:lstStyle/>
                    <a:p>
                      <a:pPr algn="l"/>
                      <a:r>
                        <a:rPr lang="fr-FR" sz="2400" dirty="0" err="1" smtClean="0"/>
                        <a:t>Disease</a:t>
                      </a:r>
                      <a:r>
                        <a:rPr lang="fr-FR" sz="2400" dirty="0" smtClean="0"/>
                        <a:t> </a:t>
                      </a:r>
                      <a:r>
                        <a:rPr lang="fr-FR" sz="2400" dirty="0" err="1" smtClean="0"/>
                        <a:t>duration</a:t>
                      </a:r>
                      <a:r>
                        <a:rPr lang="fr-FR" sz="2400" dirty="0" smtClean="0"/>
                        <a:t> (</a:t>
                      </a:r>
                      <a:r>
                        <a:rPr lang="fr-FR" sz="2400" dirty="0" err="1" smtClean="0"/>
                        <a:t>year</a:t>
                      </a:r>
                      <a:r>
                        <a:rPr lang="fr-FR" sz="2400" dirty="0" smtClean="0"/>
                        <a:t>,</a:t>
                      </a:r>
                      <a:r>
                        <a:rPr lang="fr-FR" sz="2400" baseline="0" dirty="0" smtClean="0"/>
                        <a:t> </a:t>
                      </a:r>
                      <a:r>
                        <a:rPr lang="fr-FR" sz="2400" dirty="0" err="1" smtClean="0"/>
                        <a:t>median</a:t>
                      </a:r>
                      <a:r>
                        <a:rPr lang="fr-FR" sz="2400" dirty="0" smtClean="0"/>
                        <a:t>, range)</a:t>
                      </a:r>
                      <a:endParaRPr lang="fr-FR" sz="2400" dirty="0"/>
                    </a:p>
                  </a:txBody>
                  <a:tcPr marL="68580" marR="68580" marT="0" marB="0" anchor="ctr"/>
                </a:tc>
                <a:tc>
                  <a:txBody>
                    <a:bodyPr/>
                    <a:lstStyle/>
                    <a:p>
                      <a:pPr algn="ctr"/>
                      <a:r>
                        <a:rPr lang="fr-FR" sz="2400" dirty="0" smtClean="0"/>
                        <a:t>5, 1-35</a:t>
                      </a:r>
                      <a:endParaRPr lang="fr-FR" sz="2400" dirty="0"/>
                    </a:p>
                  </a:txBody>
                  <a:tcPr marL="68580" marR="68580" marT="0" marB="0" anchor="ctr"/>
                </a:tc>
                <a:tc vMerge="1">
                  <a:txBody>
                    <a:bodyPr/>
                    <a:lstStyle/>
                    <a:p>
                      <a:endParaRPr lang="fr-FR"/>
                    </a:p>
                  </a:txBody>
                  <a:tcPr/>
                </a:tc>
              </a:tr>
              <a:tr h="596515">
                <a:tc>
                  <a:txBody>
                    <a:bodyPr/>
                    <a:lstStyle/>
                    <a:p>
                      <a:pPr>
                        <a:lnSpc>
                          <a:spcPct val="150000"/>
                        </a:lnSpc>
                        <a:spcAft>
                          <a:spcPts val="0"/>
                        </a:spcAft>
                      </a:pPr>
                      <a:r>
                        <a:rPr lang="en-GB" sz="2400" dirty="0">
                          <a:latin typeface="Times New Roman"/>
                          <a:ea typeface="Cambria"/>
                          <a:cs typeface="Times New Roman"/>
                        </a:rPr>
                        <a:t>MWD in metres (median, range)</a:t>
                      </a:r>
                      <a:endParaRPr lang="fr-FR" sz="2400" dirty="0">
                        <a:latin typeface="Times New Roman"/>
                        <a:ea typeface="Cambria"/>
                        <a:cs typeface="Times New Roman"/>
                      </a:endParaRPr>
                    </a:p>
                  </a:txBody>
                  <a:tcPr marL="68580" marR="68580" marT="0" marB="0" anchor="ctr"/>
                </a:tc>
                <a:tc>
                  <a:txBody>
                    <a:bodyPr/>
                    <a:lstStyle/>
                    <a:p>
                      <a:pPr algn="ctr">
                        <a:lnSpc>
                          <a:spcPct val="150000"/>
                        </a:lnSpc>
                        <a:spcAft>
                          <a:spcPts val="0"/>
                        </a:spcAft>
                      </a:pPr>
                      <a:r>
                        <a:rPr lang="en-GB" sz="2400" dirty="0">
                          <a:latin typeface="Times New Roman"/>
                          <a:ea typeface="Cambria"/>
                          <a:cs typeface="Times New Roman"/>
                        </a:rPr>
                        <a:t>1000, 300-1700</a:t>
                      </a:r>
                      <a:endParaRPr lang="fr-FR" sz="2400" dirty="0">
                        <a:latin typeface="Times New Roman"/>
                        <a:ea typeface="Cambria"/>
                        <a:cs typeface="Times New Roman"/>
                      </a:endParaRPr>
                    </a:p>
                  </a:txBody>
                  <a:tcPr marL="68580" marR="68580" marT="0" marB="0" anchor="ctr"/>
                </a:tc>
                <a:tc vMerge="1">
                  <a:txBody>
                    <a:bodyPr/>
                    <a:lstStyle/>
                    <a:p>
                      <a:pPr algn="ctr">
                        <a:lnSpc>
                          <a:spcPct val="150000"/>
                        </a:lnSpc>
                        <a:spcAft>
                          <a:spcPts val="0"/>
                        </a:spcAft>
                      </a:pPr>
                      <a:endParaRPr lang="fr-FR" sz="2400" dirty="0">
                        <a:latin typeface="Times New Roman"/>
                        <a:ea typeface="Cambria"/>
                        <a:cs typeface="Times New Roman"/>
                      </a:endParaRPr>
                    </a:p>
                  </a:txBody>
                  <a:tcPr marL="68580" marR="68580" marT="0" marB="0" anchor="ctr"/>
                </a:tc>
              </a:tr>
              <a:tr h="615759">
                <a:tc>
                  <a:txBody>
                    <a:bodyPr/>
                    <a:lstStyle/>
                    <a:p>
                      <a:pPr>
                        <a:lnSpc>
                          <a:spcPct val="150000"/>
                        </a:lnSpc>
                        <a:spcAft>
                          <a:spcPts val="0"/>
                        </a:spcAft>
                      </a:pPr>
                      <a:r>
                        <a:rPr lang="en-GB" sz="2400" dirty="0">
                          <a:latin typeface="Times New Roman"/>
                          <a:ea typeface="Cambria"/>
                          <a:cs typeface="Times New Roman"/>
                        </a:rPr>
                        <a:t>Patients with limited </a:t>
                      </a:r>
                      <a:r>
                        <a:rPr lang="en-GB" sz="2400" dirty="0" smtClean="0">
                          <a:latin typeface="Times New Roman"/>
                          <a:ea typeface="Cambria"/>
                          <a:cs typeface="Times New Roman"/>
                        </a:rPr>
                        <a:t>ambulation</a:t>
                      </a:r>
                      <a:r>
                        <a:rPr lang="en-GB" sz="2400" baseline="30000" dirty="0" smtClean="0">
                          <a:latin typeface="Times New Roman"/>
                          <a:ea typeface="Cambria"/>
                          <a:cs typeface="Times New Roman"/>
                        </a:rPr>
                        <a:t>1</a:t>
                      </a:r>
                      <a:r>
                        <a:rPr lang="fr-FR" sz="2400" baseline="0" dirty="0" smtClean="0">
                          <a:latin typeface="Times New Roman"/>
                          <a:ea typeface="Cambria"/>
                          <a:cs typeface="Times New Roman"/>
                        </a:rPr>
                        <a:t>: </a:t>
                      </a:r>
                      <a:r>
                        <a:rPr lang="en-GB" sz="2400" dirty="0" smtClean="0">
                          <a:latin typeface="Times New Roman"/>
                          <a:ea typeface="Cambria"/>
                          <a:cs typeface="Times New Roman"/>
                        </a:rPr>
                        <a:t>Number </a:t>
                      </a:r>
                      <a:r>
                        <a:rPr lang="en-GB" sz="2400" dirty="0">
                          <a:latin typeface="Times New Roman"/>
                          <a:ea typeface="Cambria"/>
                          <a:cs typeface="Times New Roman"/>
                        </a:rPr>
                        <a:t>(%</a:t>
                      </a:r>
                      <a:r>
                        <a:rPr lang="en-GB" sz="2400" dirty="0" smtClean="0">
                          <a:latin typeface="Times New Roman"/>
                          <a:ea typeface="Cambria"/>
                          <a:cs typeface="Times New Roman"/>
                        </a:rPr>
                        <a:t>)</a:t>
                      </a:r>
                      <a:endParaRPr lang="fr-FR" sz="2400" dirty="0">
                        <a:latin typeface="Times New Roman"/>
                        <a:ea typeface="Cambria"/>
                        <a:cs typeface="Times New Roman"/>
                      </a:endParaRPr>
                    </a:p>
                  </a:txBody>
                  <a:tcPr marL="68580" marR="68580" marT="0" marB="0" anchor="ctr"/>
                </a:tc>
                <a:tc>
                  <a:txBody>
                    <a:bodyPr/>
                    <a:lstStyle/>
                    <a:p>
                      <a:pPr algn="ctr">
                        <a:lnSpc>
                          <a:spcPct val="150000"/>
                        </a:lnSpc>
                        <a:spcAft>
                          <a:spcPts val="0"/>
                        </a:spcAft>
                      </a:pPr>
                      <a:r>
                        <a:rPr lang="en-GB" sz="2400" dirty="0" smtClean="0">
                          <a:latin typeface="Times New Roman"/>
                          <a:ea typeface="Cambria"/>
                          <a:cs typeface="Times New Roman"/>
                        </a:rPr>
                        <a:t>13 </a:t>
                      </a:r>
                      <a:r>
                        <a:rPr lang="en-GB" sz="2400" dirty="0">
                          <a:latin typeface="Times New Roman"/>
                          <a:ea typeface="Cambria"/>
                          <a:cs typeface="Times New Roman"/>
                        </a:rPr>
                        <a:t>(25.4)</a:t>
                      </a:r>
                      <a:endParaRPr lang="fr-FR" sz="2400" dirty="0">
                        <a:latin typeface="Times New Roman"/>
                        <a:ea typeface="Cambria"/>
                        <a:cs typeface="Times New Roman"/>
                      </a:endParaRPr>
                    </a:p>
                  </a:txBody>
                  <a:tcPr marL="68580" marR="68580" marT="0" marB="0" anchor="ctr"/>
                </a:tc>
                <a:tc vMerge="1">
                  <a:txBody>
                    <a:bodyPr/>
                    <a:lstStyle/>
                    <a:p>
                      <a:pPr algn="ctr">
                        <a:lnSpc>
                          <a:spcPct val="150000"/>
                        </a:lnSpc>
                        <a:spcAft>
                          <a:spcPts val="0"/>
                        </a:spcAft>
                      </a:pPr>
                      <a:endParaRPr lang="fr-FR" sz="2400" dirty="0">
                        <a:latin typeface="Times New Roman"/>
                        <a:ea typeface="Cambria"/>
                        <a:cs typeface="Times New Roman"/>
                      </a:endParaRPr>
                    </a:p>
                  </a:txBody>
                  <a:tcPr marL="68580" marR="68580" marT="0" marB="0" anchor="ctr"/>
                </a:tc>
              </a:tr>
            </a:tbl>
          </a:graphicData>
        </a:graphic>
      </p:graphicFrame>
      <p:sp>
        <p:nvSpPr>
          <p:cNvPr id="25" name="ZoneTexte 24"/>
          <p:cNvSpPr txBox="1"/>
          <p:nvPr/>
        </p:nvSpPr>
        <p:spPr>
          <a:xfrm>
            <a:off x="-2" y="13851429"/>
            <a:ext cx="35547541" cy="4247317"/>
          </a:xfrm>
          <a:prstGeom prst="rect">
            <a:avLst/>
          </a:prstGeom>
          <a:noFill/>
        </p:spPr>
        <p:txBody>
          <a:bodyPr wrap="square" rtlCol="0">
            <a:spAutoFit/>
          </a:bodyPr>
          <a:lstStyle/>
          <a:p>
            <a:pPr algn="just"/>
            <a:r>
              <a:rPr lang="en-GB" sz="3000" b="1" i="1" dirty="0" smtClean="0"/>
              <a:t>Background:</a:t>
            </a:r>
          </a:p>
          <a:p>
            <a:pPr algn="just"/>
            <a:r>
              <a:rPr lang="en-GB" sz="3000" dirty="0" smtClean="0"/>
              <a:t>Analysis of ambulation is a crucial component of the functional status and reflects disability progression in multiple sclerosis (MS) patients.  The Timed 25 Foot Walk Test (T25FW) is the more widely used test in clinical trials to measure the potential impact of therapies on ambulation performances</a:t>
            </a:r>
            <a:r>
              <a:rPr lang="en-GB" sz="3000" baseline="30000" dirty="0" smtClean="0"/>
              <a:t>1, 2</a:t>
            </a:r>
            <a:r>
              <a:rPr lang="en-GB" sz="3000" dirty="0" smtClean="0"/>
              <a:t> and was considered to represent the maximum walking speed (WS) patients can reach</a:t>
            </a:r>
            <a:r>
              <a:rPr lang="en-GB" sz="3000" baseline="30000" dirty="0" smtClean="0"/>
              <a:t>3</a:t>
            </a:r>
            <a:r>
              <a:rPr lang="en-GB" sz="3000" dirty="0" smtClean="0"/>
              <a:t>. However, we have previously shown that the T25FW test is not an accurate measure of the maximum WS, since we demonstrated that the mean WS was paradoxically higher when measured over a longer distance of 100 meters compared to that of the classical short distance of 25 foot</a:t>
            </a:r>
            <a:r>
              <a:rPr lang="en-GB" sz="3000" baseline="30000" dirty="0" smtClean="0"/>
              <a:t>4</a:t>
            </a:r>
            <a:r>
              <a:rPr lang="en-GB" sz="3000" dirty="0" smtClean="0"/>
              <a:t>. We also showed that as much as 30% of the MS population though considered fully ambulatory according to the EDSS rules could display early locomotor impairment with significant maximum walking distance restrictions. The failure of the T25FW to represent the maximum WS might be explained by several potential limitations</a:t>
            </a:r>
            <a:r>
              <a:rPr lang="fr-FR" sz="3000" baseline="30000" dirty="0" smtClean="0"/>
              <a:t>5</a:t>
            </a:r>
            <a:r>
              <a:rPr lang="en-GB" sz="3000" dirty="0" smtClean="0"/>
              <a:t>, including patients’ ability to accelerate and the time and distance it takes to reach their maximum pace, which are influenced by multiple factors, such as the motivation, the tester’s training and perhaps early MS-related motor and cognitive disability.</a:t>
            </a:r>
            <a:endParaRPr lang="fr-FR" sz="3000" dirty="0" smtClean="0"/>
          </a:p>
          <a:p>
            <a:pPr algn="just"/>
            <a:endParaRPr lang="fr-FR" sz="3000" dirty="0"/>
          </a:p>
        </p:txBody>
      </p:sp>
      <p:sp>
        <p:nvSpPr>
          <p:cNvPr id="26" name="ZoneTexte 25"/>
          <p:cNvSpPr txBox="1"/>
          <p:nvPr/>
        </p:nvSpPr>
        <p:spPr>
          <a:xfrm>
            <a:off x="-57382" y="17875397"/>
            <a:ext cx="36824121" cy="553998"/>
          </a:xfrm>
          <a:prstGeom prst="rect">
            <a:avLst/>
          </a:prstGeom>
          <a:noFill/>
        </p:spPr>
        <p:txBody>
          <a:bodyPr wrap="square" rtlCol="0">
            <a:spAutoFit/>
          </a:bodyPr>
          <a:lstStyle/>
          <a:p>
            <a:pPr algn="just"/>
            <a:r>
              <a:rPr lang="en-GB" sz="3000" b="1" i="1" dirty="0" smtClean="0"/>
              <a:t>Objective:</a:t>
            </a:r>
            <a:r>
              <a:rPr lang="en-GB" sz="3000" b="1" dirty="0" smtClean="0"/>
              <a:t> </a:t>
            </a:r>
            <a:r>
              <a:rPr lang="en-GB" sz="3000" dirty="0" smtClean="0"/>
              <a:t>To develop a new version of the T25FW removing this fluctuant phase of initial acceleration that makes it a poor indicator of the accurate maximum WS on a short distance.</a:t>
            </a:r>
            <a:r>
              <a:rPr lang="fr-FR" sz="3000" dirty="0" smtClean="0"/>
              <a:t> </a:t>
            </a:r>
            <a:endParaRPr lang="fr-FR" sz="3000" dirty="0"/>
          </a:p>
        </p:txBody>
      </p:sp>
      <p:sp>
        <p:nvSpPr>
          <p:cNvPr id="27" name="ZoneTexte 26"/>
          <p:cNvSpPr txBox="1"/>
          <p:nvPr/>
        </p:nvSpPr>
        <p:spPr>
          <a:xfrm>
            <a:off x="41109" y="18794402"/>
            <a:ext cx="35547543" cy="2893100"/>
          </a:xfrm>
          <a:prstGeom prst="rect">
            <a:avLst/>
          </a:prstGeom>
          <a:noFill/>
        </p:spPr>
        <p:txBody>
          <a:bodyPr wrap="square" rtlCol="0">
            <a:spAutoFit/>
          </a:bodyPr>
          <a:lstStyle/>
          <a:p>
            <a:pPr algn="just"/>
            <a:r>
              <a:rPr lang="en-GB" sz="3000" b="1" i="1" dirty="0" smtClean="0"/>
              <a:t>Methods:</a:t>
            </a:r>
            <a:r>
              <a:rPr lang="en-GB" sz="3000" b="1" dirty="0" smtClean="0"/>
              <a:t> </a:t>
            </a:r>
            <a:endParaRPr lang="fr-FR" sz="3000" b="1" dirty="0" smtClean="0"/>
          </a:p>
          <a:p>
            <a:pPr algn="just"/>
            <a:r>
              <a:rPr lang="en-GB" sz="3000" dirty="0" smtClean="0"/>
              <a:t>In 51 ambulatory MS patients (EDSS ≤ 4.5 </a:t>
            </a:r>
            <a:r>
              <a:rPr lang="en-GB" sz="2800" dirty="0" smtClean="0"/>
              <a:t>and maximum walking distance ≥ 300 </a:t>
            </a:r>
            <a:r>
              <a:rPr lang="en-GB" sz="2800" dirty="0" err="1" smtClean="0"/>
              <a:t>m</a:t>
            </a:r>
            <a:r>
              <a:rPr lang="en-GB" sz="2800" dirty="0" smtClean="0"/>
              <a:t> without aid or rest</a:t>
            </a:r>
            <a:r>
              <a:rPr lang="en-GB" sz="3000" dirty="0" smtClean="0"/>
              <a:t>) and 30 healthy control volunteers (Table 1), we measured the T25FW, as previously described</a:t>
            </a:r>
            <a:r>
              <a:rPr lang="en-GB" sz="3000" baseline="30000" dirty="0" smtClean="0"/>
              <a:t>1, 2</a:t>
            </a:r>
            <a:r>
              <a:rPr lang="fr-FR" sz="3000" dirty="0" smtClean="0"/>
              <a:t> </a:t>
            </a:r>
            <a:r>
              <a:rPr lang="en-GB" sz="3000" dirty="0" smtClean="0"/>
              <a:t>and the so-called corrected T25FW (T25FW</a:t>
            </a:r>
            <a:r>
              <a:rPr lang="en-GB" sz="3000" baseline="30000" dirty="0" smtClean="0"/>
              <a:t>+</a:t>
            </a:r>
            <a:r>
              <a:rPr lang="en-GB" sz="3000" dirty="0" smtClean="0"/>
              <a:t>) where the subjects performed the T25FW following the standard guidelines except that they were asked to take a run-up of 3 meters behind the starting line allowing them to possibly reach their maximum WS at the time they crossed the line and triggered the stopwatch. Statistical analysis (student </a:t>
            </a:r>
            <a:r>
              <a:rPr lang="en-GB" sz="3000" dirty="0" err="1" smtClean="0"/>
              <a:t>t</a:t>
            </a:r>
            <a:r>
              <a:rPr lang="en-GB" sz="3000" dirty="0" smtClean="0"/>
              <a:t>-tests, </a:t>
            </a:r>
            <a:r>
              <a:rPr lang="en-GB" sz="3000" dirty="0" err="1" smtClean="0"/>
              <a:t>pearson</a:t>
            </a:r>
            <a:r>
              <a:rPr lang="en-GB" sz="3000" dirty="0" smtClean="0"/>
              <a:t> </a:t>
            </a:r>
            <a:r>
              <a:rPr lang="en-GB" sz="3000" dirty="0" err="1" smtClean="0"/>
              <a:t>r</a:t>
            </a:r>
            <a:r>
              <a:rPr lang="en-GB" sz="3000" dirty="0" smtClean="0"/>
              <a:t> correlation coefficient) were then performed </a:t>
            </a:r>
            <a:r>
              <a:rPr lang="fr-FR" sz="3000" dirty="0" err="1" smtClean="0"/>
              <a:t>using</a:t>
            </a:r>
            <a:r>
              <a:rPr lang="fr-FR" sz="3000" dirty="0" smtClean="0"/>
              <a:t> </a:t>
            </a:r>
            <a:r>
              <a:rPr lang="fr-FR" sz="3000" dirty="0" err="1" smtClean="0"/>
              <a:t>GraphPad</a:t>
            </a:r>
            <a:r>
              <a:rPr lang="fr-FR" sz="3000" dirty="0" smtClean="0"/>
              <a:t> </a:t>
            </a:r>
            <a:r>
              <a:rPr lang="fr-FR" sz="3000" dirty="0" err="1" smtClean="0"/>
              <a:t>Prism</a:t>
            </a:r>
            <a:r>
              <a:rPr lang="fr-FR" sz="3000" dirty="0" smtClean="0"/>
              <a:t>, version 4.0b for Macintosh, </a:t>
            </a:r>
            <a:r>
              <a:rPr lang="fr-FR" sz="3000" dirty="0" err="1" smtClean="0"/>
              <a:t>GraphPad</a:t>
            </a:r>
            <a:r>
              <a:rPr lang="fr-FR" sz="3000" dirty="0" smtClean="0"/>
              <a:t> Software, San Diego </a:t>
            </a:r>
            <a:r>
              <a:rPr lang="fr-FR" sz="3000" dirty="0" err="1" smtClean="0"/>
              <a:t>California</a:t>
            </a:r>
            <a:r>
              <a:rPr lang="fr-FR" sz="3000" dirty="0" smtClean="0"/>
              <a:t> USA (</a:t>
            </a:r>
            <a:r>
              <a:rPr lang="fr-FR" sz="3000" u="sng" dirty="0" smtClean="0">
                <a:hlinkClick r:id="rId6"/>
              </a:rPr>
              <a:t>www.graphpad.com</a:t>
            </a:r>
            <a:r>
              <a:rPr lang="fr-FR" sz="3000" dirty="0" smtClean="0"/>
              <a:t>).</a:t>
            </a:r>
          </a:p>
          <a:p>
            <a:pPr algn="just"/>
            <a:endParaRPr lang="fr-FR" sz="3000" dirty="0"/>
          </a:p>
        </p:txBody>
      </p:sp>
      <p:sp>
        <p:nvSpPr>
          <p:cNvPr id="28" name="ZoneTexte 27"/>
          <p:cNvSpPr txBox="1"/>
          <p:nvPr/>
        </p:nvSpPr>
        <p:spPr>
          <a:xfrm>
            <a:off x="2" y="21522615"/>
            <a:ext cx="35547538" cy="7017306"/>
          </a:xfrm>
          <a:prstGeom prst="rect">
            <a:avLst/>
          </a:prstGeom>
          <a:noFill/>
        </p:spPr>
        <p:txBody>
          <a:bodyPr wrap="square" rtlCol="0">
            <a:spAutoFit/>
          </a:bodyPr>
          <a:lstStyle/>
          <a:p>
            <a:pPr algn="just"/>
            <a:r>
              <a:rPr lang="en-GB" sz="3000" b="1" i="1" dirty="0" smtClean="0"/>
              <a:t>Results:</a:t>
            </a:r>
          </a:p>
          <a:p>
            <a:pPr algn="just"/>
            <a:r>
              <a:rPr lang="en-GB" sz="3000" dirty="0" smtClean="0"/>
              <a:t>In both healthy control volunteers and MS patients, the two tests displayed a good correlation (</a:t>
            </a:r>
            <a:r>
              <a:rPr lang="en-GB" sz="3000" dirty="0" err="1" smtClean="0"/>
              <a:t>r</a:t>
            </a:r>
            <a:r>
              <a:rPr lang="en-GB" sz="3000" dirty="0" smtClean="0"/>
              <a:t>=0,8554 and 0,9480, both </a:t>
            </a:r>
            <a:r>
              <a:rPr lang="en-GB" sz="3000" dirty="0" err="1" smtClean="0"/>
              <a:t>p</a:t>
            </a:r>
            <a:r>
              <a:rPr lang="en-GB" sz="3000" dirty="0" smtClean="0"/>
              <a:t>&lt;0,0001, respectively).</a:t>
            </a:r>
          </a:p>
          <a:p>
            <a:pPr algn="just"/>
            <a:r>
              <a:rPr lang="en-GB" sz="3000" dirty="0" smtClean="0"/>
              <a:t>Nearly all MS patients (96%, i.e. 49/51) and most of healthy control volunteers (83%, i.e. 25 /30) performed consistently faster on the T25FW</a:t>
            </a:r>
            <a:r>
              <a:rPr lang="en-GB" sz="3000" baseline="30000" dirty="0" smtClean="0"/>
              <a:t>+</a:t>
            </a:r>
            <a:r>
              <a:rPr lang="en-GB" sz="3000" dirty="0" smtClean="0"/>
              <a:t> than on T25FW with varying levels of differences between the two tests (Fig. 1).</a:t>
            </a:r>
            <a:endParaRPr lang="fr-FR" sz="3000" dirty="0" smtClean="0"/>
          </a:p>
          <a:p>
            <a:pPr algn="just"/>
            <a:r>
              <a:rPr lang="en-GB" sz="3000" dirty="0" smtClean="0"/>
              <a:t>In healthy control volunteers, the mean WS of the T25FW (WS25) and that of the T25FW</a:t>
            </a:r>
            <a:r>
              <a:rPr lang="en-GB" sz="3000" baseline="30000" dirty="0" smtClean="0"/>
              <a:t>+</a:t>
            </a:r>
            <a:r>
              <a:rPr lang="en-GB" sz="3000" dirty="0" smtClean="0"/>
              <a:t> (WS25</a:t>
            </a:r>
            <a:r>
              <a:rPr lang="en-GB" sz="3000" baseline="30000" dirty="0" smtClean="0"/>
              <a:t>+</a:t>
            </a:r>
            <a:r>
              <a:rPr lang="en-GB" sz="3000" dirty="0" smtClean="0"/>
              <a:t>) were 2,31 </a:t>
            </a:r>
            <a:r>
              <a:rPr lang="fr-FR" sz="3000" dirty="0" err="1" smtClean="0">
                <a:sym typeface="Symbol"/>
              </a:rPr>
              <a:t></a:t>
            </a:r>
            <a:r>
              <a:rPr lang="en-GB" sz="3000" dirty="0" smtClean="0"/>
              <a:t> 0,37 </a:t>
            </a:r>
            <a:r>
              <a:rPr lang="en-GB" sz="3000" dirty="0" err="1" smtClean="0"/>
              <a:t>m/s</a:t>
            </a:r>
            <a:r>
              <a:rPr lang="en-GB" sz="3000" dirty="0" smtClean="0"/>
              <a:t> and 2,46 </a:t>
            </a:r>
            <a:r>
              <a:rPr lang="fr-FR" sz="3000" dirty="0" err="1" smtClean="0">
                <a:sym typeface="Symbol"/>
              </a:rPr>
              <a:t></a:t>
            </a:r>
            <a:r>
              <a:rPr lang="en-GB" sz="3000" dirty="0" smtClean="0"/>
              <a:t> 0,43 </a:t>
            </a:r>
            <a:r>
              <a:rPr lang="en-GB" sz="3000" dirty="0" err="1" smtClean="0"/>
              <a:t>m/s</a:t>
            </a:r>
            <a:r>
              <a:rPr lang="en-GB" sz="3000" dirty="0" smtClean="0"/>
              <a:t> (mean </a:t>
            </a:r>
            <a:r>
              <a:rPr lang="fr-FR" sz="3000" dirty="0" err="1" smtClean="0">
                <a:sym typeface="Symbol"/>
              </a:rPr>
              <a:t></a:t>
            </a:r>
            <a:r>
              <a:rPr lang="en-GB" sz="3000" dirty="0" smtClean="0"/>
              <a:t> SD, </a:t>
            </a:r>
            <a:r>
              <a:rPr lang="en-GB" sz="3000" dirty="0" err="1" smtClean="0"/>
              <a:t>p</a:t>
            </a:r>
            <a:r>
              <a:rPr lang="en-GB" sz="3000" dirty="0" smtClean="0"/>
              <a:t>&lt;0,005), respectively (Fig. 2). In MS patients, WS25 and the WS25</a:t>
            </a:r>
            <a:r>
              <a:rPr lang="en-GB" sz="3000" baseline="30000" dirty="0" smtClean="0"/>
              <a:t>+</a:t>
            </a:r>
            <a:r>
              <a:rPr lang="en-GB" sz="3000" dirty="0" smtClean="0"/>
              <a:t> were 1,84 </a:t>
            </a:r>
            <a:r>
              <a:rPr lang="fr-FR" sz="3000" dirty="0" err="1" smtClean="0">
                <a:sym typeface="Symbol"/>
              </a:rPr>
              <a:t></a:t>
            </a:r>
            <a:r>
              <a:rPr lang="en-GB" sz="3000" dirty="0" smtClean="0"/>
              <a:t> 0,39 </a:t>
            </a:r>
            <a:r>
              <a:rPr lang="en-GB" sz="3000" dirty="0" err="1" smtClean="0"/>
              <a:t>m/s</a:t>
            </a:r>
            <a:r>
              <a:rPr lang="en-GB" sz="3000" dirty="0" smtClean="0"/>
              <a:t> and 2,05 </a:t>
            </a:r>
            <a:r>
              <a:rPr lang="fr-FR" sz="3000" dirty="0" err="1" smtClean="0">
                <a:sym typeface="Symbol"/>
              </a:rPr>
              <a:t></a:t>
            </a:r>
            <a:r>
              <a:rPr lang="en-GB" sz="3000" dirty="0" smtClean="0"/>
              <a:t> 0,49 </a:t>
            </a:r>
            <a:r>
              <a:rPr lang="en-GB" sz="3000" dirty="0" err="1" smtClean="0"/>
              <a:t>m/s</a:t>
            </a:r>
            <a:r>
              <a:rPr lang="en-GB" sz="3000" dirty="0" smtClean="0"/>
              <a:t> (mean </a:t>
            </a:r>
            <a:r>
              <a:rPr lang="fr-FR" sz="3000" dirty="0" err="1" smtClean="0">
                <a:sym typeface="Symbol"/>
              </a:rPr>
              <a:t></a:t>
            </a:r>
            <a:r>
              <a:rPr lang="en-GB" sz="3000" dirty="0" smtClean="0"/>
              <a:t> SD, </a:t>
            </a:r>
            <a:r>
              <a:rPr lang="en-GB" sz="3000" dirty="0" err="1" smtClean="0"/>
              <a:t>p</a:t>
            </a:r>
            <a:r>
              <a:rPr lang="en-GB" sz="3000" dirty="0" smtClean="0"/>
              <a:t>&lt;0,0001), respectively (Fig. 2). The mean WS25</a:t>
            </a:r>
            <a:r>
              <a:rPr lang="en-GB" sz="3000" baseline="30000" dirty="0" smtClean="0"/>
              <a:t>+</a:t>
            </a:r>
            <a:r>
              <a:rPr lang="en-GB" sz="3000" dirty="0" smtClean="0"/>
              <a:t> was actually higher than the mean WS25 in different subsets of the MS population at distinct levels of disability measured by the EDSS status (0 to 1.5, </a:t>
            </a:r>
            <a:r>
              <a:rPr lang="en-GB" sz="3000" dirty="0" err="1" smtClean="0"/>
              <a:t>n</a:t>
            </a:r>
            <a:r>
              <a:rPr lang="en-GB" sz="3000" dirty="0" smtClean="0"/>
              <a:t>=15, 2.0 to 3.0, </a:t>
            </a:r>
            <a:r>
              <a:rPr lang="en-GB" sz="3000" dirty="0" err="1" smtClean="0"/>
              <a:t>n</a:t>
            </a:r>
            <a:r>
              <a:rPr lang="en-GB" sz="3000" dirty="0" smtClean="0"/>
              <a:t>=18, and 3.5 to 4.5, </a:t>
            </a:r>
            <a:r>
              <a:rPr lang="en-GB" sz="3000" dirty="0" err="1" smtClean="0"/>
              <a:t>n</a:t>
            </a:r>
            <a:r>
              <a:rPr lang="en-GB" sz="3000" dirty="0" smtClean="0"/>
              <a:t>=18) (Fig. 3). Using a threshold value of 4,14s (corresponding to the mean T25FW</a:t>
            </a:r>
            <a:r>
              <a:rPr lang="en-GB" sz="3000" baseline="30000" dirty="0" smtClean="0"/>
              <a:t>+</a:t>
            </a:r>
            <a:r>
              <a:rPr lang="en-GB" sz="3000" dirty="0" smtClean="0"/>
              <a:t> + 2SD in healthy control volunteers, Fig. 1), we also stratified MS patients according to the maximum WS on T25FW</a:t>
            </a:r>
            <a:r>
              <a:rPr lang="en-GB" sz="3000" baseline="30000" dirty="0" smtClean="0"/>
              <a:t>+</a:t>
            </a:r>
            <a:r>
              <a:rPr lang="en-GB" sz="3000" dirty="0" smtClean="0"/>
              <a:t> and identified “normal walker” (with a T25FW</a:t>
            </a:r>
            <a:r>
              <a:rPr lang="en-GB" sz="3000" baseline="30000" dirty="0" smtClean="0"/>
              <a:t>+</a:t>
            </a:r>
            <a:r>
              <a:rPr lang="en-GB" sz="3000" dirty="0" smtClean="0"/>
              <a:t> &lt; 4,14s or WS25</a:t>
            </a:r>
            <a:r>
              <a:rPr lang="en-GB" sz="3000" baseline="30000" dirty="0" smtClean="0"/>
              <a:t>+</a:t>
            </a:r>
            <a:r>
              <a:rPr lang="en-GB" sz="3000" dirty="0" smtClean="0"/>
              <a:t>&gt;1.84 </a:t>
            </a:r>
            <a:r>
              <a:rPr lang="en-GB" sz="3000" dirty="0" err="1" smtClean="0"/>
              <a:t>m/s</a:t>
            </a:r>
            <a:r>
              <a:rPr lang="en-GB" sz="3000" dirty="0" smtClean="0"/>
              <a:t>, </a:t>
            </a:r>
            <a:r>
              <a:rPr lang="en-GB" sz="3000" dirty="0" err="1" smtClean="0"/>
              <a:t>n</a:t>
            </a:r>
            <a:r>
              <a:rPr lang="en-GB" sz="3000" dirty="0" smtClean="0"/>
              <a:t>=33) and “slow walker” (with T25FW</a:t>
            </a:r>
            <a:r>
              <a:rPr lang="en-GB" sz="3000" baseline="30000" dirty="0" smtClean="0"/>
              <a:t>+</a:t>
            </a:r>
            <a:r>
              <a:rPr lang="en-GB" sz="3000" dirty="0" smtClean="0"/>
              <a:t> ≥ 4,14s or WS25</a:t>
            </a:r>
            <a:r>
              <a:rPr lang="en-GB" sz="3000" baseline="30000" dirty="0" smtClean="0"/>
              <a:t>+</a:t>
            </a:r>
            <a:r>
              <a:rPr lang="en-GB" sz="3000" dirty="0" smtClean="0"/>
              <a:t>≤1.84 </a:t>
            </a:r>
            <a:r>
              <a:rPr lang="en-GB" sz="3000" dirty="0" err="1" smtClean="0"/>
              <a:t>m/s</a:t>
            </a:r>
            <a:r>
              <a:rPr lang="en-GB" sz="3000" dirty="0" smtClean="0"/>
              <a:t> </a:t>
            </a:r>
            <a:r>
              <a:rPr lang="en-GB" sz="3000" dirty="0" err="1" smtClean="0"/>
              <a:t>n</a:t>
            </a:r>
            <a:r>
              <a:rPr lang="en-GB" sz="3000" dirty="0" smtClean="0"/>
              <a:t>=18) subjects. The mean WS25</a:t>
            </a:r>
            <a:r>
              <a:rPr lang="en-GB" sz="3000" baseline="30000" dirty="0" smtClean="0"/>
              <a:t>+</a:t>
            </a:r>
            <a:r>
              <a:rPr lang="en-GB" sz="3000" dirty="0" smtClean="0"/>
              <a:t> was also significantly higher than the mean WS25 both in normal and slow walker MS patients (Fig. 3). </a:t>
            </a:r>
            <a:endParaRPr lang="fr-FR" sz="3000" dirty="0" smtClean="0"/>
          </a:p>
          <a:p>
            <a:pPr algn="just"/>
            <a:r>
              <a:rPr lang="en-GB" sz="3000" dirty="0" smtClean="0"/>
              <a:t>We calculated the mean relative difference between WS25</a:t>
            </a:r>
            <a:r>
              <a:rPr lang="en-GB" sz="3000" baseline="30000" dirty="0" smtClean="0"/>
              <a:t>+</a:t>
            </a:r>
            <a:r>
              <a:rPr lang="en-GB" sz="3000" dirty="0" smtClean="0"/>
              <a:t> and WS25 (calculated for individual subjects as the difference between WS25</a:t>
            </a:r>
            <a:r>
              <a:rPr lang="en-GB" sz="3000" baseline="30000" dirty="0" smtClean="0"/>
              <a:t>+</a:t>
            </a:r>
            <a:r>
              <a:rPr lang="en-GB" sz="3000" dirty="0" smtClean="0"/>
              <a:t> and WS25, divided by WS25</a:t>
            </a:r>
            <a:r>
              <a:rPr lang="en-GB" sz="3000" baseline="30000" dirty="0" smtClean="0"/>
              <a:t>+</a:t>
            </a:r>
            <a:r>
              <a:rPr lang="en-GB" sz="3000" dirty="0" smtClean="0"/>
              <a:t>, Δ(WS25</a:t>
            </a:r>
            <a:r>
              <a:rPr lang="en-GB" sz="3000" baseline="30000" dirty="0" smtClean="0"/>
              <a:t>+</a:t>
            </a:r>
            <a:r>
              <a:rPr lang="en-GB" sz="3000" dirty="0" smtClean="0"/>
              <a:t>-WS25)/WS25</a:t>
            </a:r>
            <a:r>
              <a:rPr lang="en-GB" sz="3000" baseline="30000" dirty="0" smtClean="0"/>
              <a:t>+</a:t>
            </a:r>
            <a:r>
              <a:rPr lang="en-GB" sz="3000" dirty="0" smtClean="0"/>
              <a:t>). The mean relative difference between WS25</a:t>
            </a:r>
            <a:r>
              <a:rPr lang="en-GB" sz="3000" baseline="30000" dirty="0" smtClean="0"/>
              <a:t>+</a:t>
            </a:r>
            <a:r>
              <a:rPr lang="en-GB" sz="3000" dirty="0" smtClean="0"/>
              <a:t> and WS25 was significantly higher in MS patients compared to controls (</a:t>
            </a:r>
            <a:r>
              <a:rPr lang="en-GB" sz="3000" dirty="0" err="1" smtClean="0"/>
              <a:t>p</a:t>
            </a:r>
            <a:r>
              <a:rPr lang="en-GB" sz="3000" dirty="0" smtClean="0"/>
              <a:t>&lt;0,05, Fig. 4). No significant difference was found in the mean relative difference between WS25</a:t>
            </a:r>
            <a:r>
              <a:rPr lang="en-GB" sz="3000" baseline="30000" dirty="0" smtClean="0"/>
              <a:t>+</a:t>
            </a:r>
            <a:r>
              <a:rPr lang="en-GB" sz="3000" dirty="0" smtClean="0"/>
              <a:t> and WS25 for MS patients at different levels of disability assessed by the EDSS (Fig. 4). The mean relative difference between WS25</a:t>
            </a:r>
            <a:r>
              <a:rPr lang="en-GB" sz="3000" baseline="30000" dirty="0" smtClean="0"/>
              <a:t>+</a:t>
            </a:r>
            <a:r>
              <a:rPr lang="en-GB" sz="3000" dirty="0" smtClean="0"/>
              <a:t> and WS25 was significantly higher in “normal walker” MS patients compared with that of “slow walker MS patients (</a:t>
            </a:r>
            <a:r>
              <a:rPr lang="en-GB" sz="3000" dirty="0" err="1" smtClean="0"/>
              <a:t>p</a:t>
            </a:r>
            <a:r>
              <a:rPr lang="en-GB" sz="3000" dirty="0" smtClean="0"/>
              <a:t>&lt;0,001) and healthy control volunteers (</a:t>
            </a:r>
            <a:r>
              <a:rPr lang="en-GB" sz="3000" dirty="0" err="1" smtClean="0"/>
              <a:t>p</a:t>
            </a:r>
            <a:r>
              <a:rPr lang="en-GB" sz="3000" dirty="0" smtClean="0"/>
              <a:t>&lt;0,05) (Fig. 5). No significant difference was found between “slow walker” MS patients and healthy control volunteers (Fig. 5). </a:t>
            </a:r>
            <a:endParaRPr lang="fr-FR" sz="3000" dirty="0" smtClean="0"/>
          </a:p>
          <a:p>
            <a:pPr algn="just"/>
            <a:endParaRPr lang="fr-FR" sz="3000" dirty="0"/>
          </a:p>
        </p:txBody>
      </p:sp>
      <p:sp>
        <p:nvSpPr>
          <p:cNvPr id="29" name="ZoneTexte 28"/>
          <p:cNvSpPr txBox="1"/>
          <p:nvPr/>
        </p:nvSpPr>
        <p:spPr>
          <a:xfrm>
            <a:off x="26799565" y="28539921"/>
            <a:ext cx="24006731" cy="9787295"/>
          </a:xfrm>
          <a:prstGeom prst="rect">
            <a:avLst/>
          </a:prstGeom>
          <a:noFill/>
        </p:spPr>
        <p:txBody>
          <a:bodyPr wrap="square" rtlCol="0">
            <a:spAutoFit/>
          </a:bodyPr>
          <a:lstStyle/>
          <a:p>
            <a:pPr algn="just"/>
            <a:r>
              <a:rPr lang="en-GB" sz="3000" b="1" i="1" dirty="0" smtClean="0"/>
              <a:t>Conclusion and discussion</a:t>
            </a:r>
            <a:r>
              <a:rPr lang="en-GB" sz="3000" b="1" dirty="0" smtClean="0"/>
              <a:t>: </a:t>
            </a:r>
          </a:p>
          <a:p>
            <a:pPr algn="just"/>
            <a:endParaRPr lang="en-GB" sz="3000" dirty="0" smtClean="0"/>
          </a:p>
          <a:p>
            <a:pPr algn="just"/>
            <a:r>
              <a:rPr lang="en-GB" sz="3000" dirty="0" smtClean="0"/>
              <a:t>The time to reach the maximum WS has a significant impact in the results of the T25FW, since a run-up of 3 meters can lead to significantly higher mean WS measured on the same 25 foot distance, both in healthy control volunteers and in all subsets of MS patients.</a:t>
            </a:r>
          </a:p>
          <a:p>
            <a:pPr algn="just"/>
            <a:endParaRPr lang="fr-FR" sz="3000" dirty="0" smtClean="0"/>
          </a:p>
          <a:p>
            <a:pPr algn="just"/>
            <a:r>
              <a:rPr lang="en-GB" sz="3000" dirty="0" smtClean="0"/>
              <a:t>Removing part if not all of this accelerating phase to reach the maximum pace using a 3 meters run-up before the T25FW induced a more important difference between the two tests in the MS population, regardless of the EDSS status. This might be related to an early mild cognitive disability, impairing the reaction time to a simple command</a:t>
            </a:r>
            <a:r>
              <a:rPr lang="en-GB" sz="3000" baseline="30000" dirty="0" smtClean="0"/>
              <a:t>6, 7</a:t>
            </a:r>
            <a:r>
              <a:rPr lang="en-GB" sz="3000" dirty="0" smtClean="0"/>
              <a:t>, or to other yet elusive EDSS-independent MS-related factors. </a:t>
            </a:r>
          </a:p>
          <a:p>
            <a:pPr algn="just"/>
            <a:endParaRPr lang="en-GB" sz="3000" dirty="0" smtClean="0"/>
          </a:p>
          <a:p>
            <a:pPr algn="just"/>
            <a:r>
              <a:rPr lang="en-GB" sz="3000" dirty="0" smtClean="0"/>
              <a:t>The observation that the difference between the two tests was more pronounced in “normal walker” MS subjects, with no apparent ambulatory deficit may reflect that “slow walker” (WS25</a:t>
            </a:r>
            <a:r>
              <a:rPr lang="en-GB" sz="3000" baseline="30000" dirty="0" smtClean="0"/>
              <a:t>+</a:t>
            </a:r>
            <a:r>
              <a:rPr lang="en-GB" sz="3000" dirty="0" smtClean="0"/>
              <a:t>≤1.84 </a:t>
            </a:r>
            <a:r>
              <a:rPr lang="en-GB" sz="3000" dirty="0" err="1" smtClean="0"/>
              <a:t>m/s</a:t>
            </a:r>
            <a:r>
              <a:rPr lang="en-GB" sz="3000" dirty="0" smtClean="0"/>
              <a:t>) MS patients may necessitate a shorter distance of accelerating phase to reach their maximum pace which is lower. “Slow walker” MS patients may afford thereby to perform a longer proportion of the classical T25FW at their maximum WS.</a:t>
            </a:r>
          </a:p>
          <a:p>
            <a:pPr algn="just"/>
            <a:endParaRPr lang="fr-FR" sz="3000" dirty="0" smtClean="0"/>
          </a:p>
          <a:p>
            <a:pPr algn="just"/>
            <a:r>
              <a:rPr lang="en-GB" sz="3000" dirty="0" smtClean="0"/>
              <a:t>Further evaluations including this corrected version of the T25FW (T25FW</a:t>
            </a:r>
            <a:r>
              <a:rPr lang="en-GB" sz="3000" baseline="30000" dirty="0" smtClean="0"/>
              <a:t>+</a:t>
            </a:r>
            <a:r>
              <a:rPr lang="en-GB" sz="3000" dirty="0" smtClean="0"/>
              <a:t>) allowing a more accurate assessment of the real maximum WS should be compared to WS measurements performed using longer distance tests such as the Timed 100 Metre Walk Test (T100MW). This may lead to the development of a deceleration index (WS100/WS25</a:t>
            </a:r>
            <a:r>
              <a:rPr lang="en-GB" sz="3000" baseline="30000" dirty="0" smtClean="0"/>
              <a:t>+</a:t>
            </a:r>
            <a:r>
              <a:rPr lang="en-GB" sz="3000" dirty="0" smtClean="0"/>
              <a:t>) that may be a reliable outcome measure of ambulation fatigability, which is present at very early stages of disease progression. The improvement of ambulation outcome measures will help us to disentangle the early effects of disease-modifying or symptomatic treatments and rehabilitation programmes on ambulation speed and limitation that is a major component of patients’ disability.</a:t>
            </a:r>
            <a:endParaRPr lang="fr-FR" sz="3000" dirty="0" smtClean="0"/>
          </a:p>
          <a:p>
            <a:pPr algn="just"/>
            <a:endParaRPr lang="fr-FR" sz="3000" dirty="0"/>
          </a:p>
        </p:txBody>
      </p:sp>
      <p:sp>
        <p:nvSpPr>
          <p:cNvPr id="30" name="ZoneTexte 29"/>
          <p:cNvSpPr txBox="1"/>
          <p:nvPr/>
        </p:nvSpPr>
        <p:spPr>
          <a:xfrm>
            <a:off x="808223" y="36738280"/>
            <a:ext cx="26036296" cy="2554545"/>
          </a:xfrm>
          <a:prstGeom prst="rect">
            <a:avLst/>
          </a:prstGeom>
          <a:noFill/>
        </p:spPr>
        <p:txBody>
          <a:bodyPr wrap="square" rtlCol="0">
            <a:spAutoFit/>
          </a:bodyPr>
          <a:lstStyle/>
          <a:p>
            <a:pPr marL="457200" indent="-457200"/>
            <a:r>
              <a:rPr lang="en-GB" sz="1600" b="1" i="1" dirty="0" smtClean="0"/>
              <a:t>References:</a:t>
            </a:r>
          </a:p>
          <a:p>
            <a:pPr marL="457200" indent="-457200">
              <a:buAutoNum type="arabicPeriod"/>
            </a:pPr>
            <a:r>
              <a:rPr lang="en-GB" sz="1600" dirty="0" smtClean="0"/>
              <a:t>Cutter GR, </a:t>
            </a:r>
            <a:r>
              <a:rPr lang="en-GB" sz="1600" dirty="0" err="1" smtClean="0"/>
              <a:t>Baier</a:t>
            </a:r>
            <a:r>
              <a:rPr lang="en-GB" sz="1600" dirty="0" smtClean="0"/>
              <a:t> ML, </a:t>
            </a:r>
            <a:r>
              <a:rPr lang="en-GB" sz="1600" dirty="0" err="1" smtClean="0"/>
              <a:t>Rudick</a:t>
            </a:r>
            <a:r>
              <a:rPr lang="en-GB" sz="1600" dirty="0" smtClean="0"/>
              <a:t> RA et al. Development of a multiple sclerosis functional composite as a clinical trial outcome measure. Brain. 1999;122 ( Pt 5):871-882</a:t>
            </a:r>
            <a:endParaRPr lang="fr-FR" sz="1600" dirty="0" smtClean="0"/>
          </a:p>
          <a:p>
            <a:pPr marL="457200" indent="-457200">
              <a:buAutoNum type="arabicPeriod"/>
            </a:pPr>
            <a:r>
              <a:rPr lang="en-GB" sz="1600" dirty="0" smtClean="0"/>
              <a:t>Fischer JS, </a:t>
            </a:r>
            <a:r>
              <a:rPr lang="en-GB" sz="1600" dirty="0" err="1" smtClean="0"/>
              <a:t>Rudick</a:t>
            </a:r>
            <a:r>
              <a:rPr lang="en-GB" sz="1600" dirty="0" smtClean="0"/>
              <a:t> RA, Cutter GR, </a:t>
            </a:r>
            <a:r>
              <a:rPr lang="en-GB" sz="1600" dirty="0" err="1" smtClean="0"/>
              <a:t>Reingold</a:t>
            </a:r>
            <a:r>
              <a:rPr lang="en-GB" sz="1600" dirty="0" smtClean="0"/>
              <a:t> SC. The Multiple Sclerosis Functional Composite Measure (MSFC): an integrated approach to MS clinical outcome assessment. National MS Society Clinical Outcomes Assessment Task Force. </a:t>
            </a:r>
            <a:r>
              <a:rPr lang="en-GB" sz="1600" dirty="0" err="1" smtClean="0"/>
              <a:t>Mult</a:t>
            </a:r>
            <a:r>
              <a:rPr lang="en-GB" sz="1600" dirty="0" smtClean="0"/>
              <a:t> </a:t>
            </a:r>
            <a:r>
              <a:rPr lang="en-GB" sz="1600" dirty="0" err="1" smtClean="0"/>
              <a:t>Scler</a:t>
            </a:r>
            <a:r>
              <a:rPr lang="en-GB" sz="1600" dirty="0" smtClean="0"/>
              <a:t>. 1999;5:244-250</a:t>
            </a:r>
            <a:endParaRPr lang="fr-FR" sz="1600" dirty="0" smtClean="0"/>
          </a:p>
          <a:p>
            <a:pPr marL="457200" indent="-457200">
              <a:buAutoNum type="arabicPeriod"/>
            </a:pPr>
            <a:r>
              <a:rPr lang="en-GB" sz="1600" dirty="0" smtClean="0"/>
              <a:t>Goodman AD, Brown TR, Krupp LB et al. Sustained-release oral </a:t>
            </a:r>
            <a:r>
              <a:rPr lang="en-GB" sz="1600" dirty="0" err="1" smtClean="0"/>
              <a:t>fampridine</a:t>
            </a:r>
            <a:r>
              <a:rPr lang="en-GB" sz="1600" dirty="0" smtClean="0"/>
              <a:t> in multiple sclerosis: a randomised, double-blind, controlled trial. Lancet. 2009;373:732-738</a:t>
            </a:r>
            <a:endParaRPr lang="fr-FR" sz="1600" dirty="0" smtClean="0"/>
          </a:p>
          <a:p>
            <a:pPr marL="457200" indent="-457200">
              <a:buAutoNum type="arabicPeriod"/>
            </a:pPr>
            <a:r>
              <a:rPr lang="en-GB" sz="1600" dirty="0" err="1" smtClean="0"/>
              <a:t>Phan-Ba</a:t>
            </a:r>
            <a:r>
              <a:rPr lang="en-GB" sz="1600" dirty="0" smtClean="0"/>
              <a:t> R  PA, </a:t>
            </a:r>
            <a:r>
              <a:rPr lang="en-GB" sz="1600" dirty="0" err="1" smtClean="0"/>
              <a:t>Calay</a:t>
            </a:r>
            <a:r>
              <a:rPr lang="en-GB" sz="1600" dirty="0" smtClean="0"/>
              <a:t> P, </a:t>
            </a:r>
            <a:r>
              <a:rPr lang="en-GB" sz="1600" dirty="0" err="1" smtClean="0"/>
              <a:t>Grodent</a:t>
            </a:r>
            <a:r>
              <a:rPr lang="en-GB" sz="1600" dirty="0" smtClean="0"/>
              <a:t> P, </a:t>
            </a:r>
            <a:r>
              <a:rPr lang="en-GB" sz="1600" dirty="0" err="1" smtClean="0"/>
              <a:t>Douchamps</a:t>
            </a:r>
            <a:r>
              <a:rPr lang="en-GB" sz="1600" dirty="0" smtClean="0"/>
              <a:t> F, Hyde R, </a:t>
            </a:r>
            <a:r>
              <a:rPr lang="en-GB" sz="1600" dirty="0" err="1" smtClean="0"/>
              <a:t>Hotermans</a:t>
            </a:r>
            <a:r>
              <a:rPr lang="en-GB" sz="1600" dirty="0" smtClean="0"/>
              <a:t> C, </a:t>
            </a:r>
            <a:r>
              <a:rPr lang="en-GB" sz="1600" dirty="0" err="1" smtClean="0"/>
              <a:t>Delvaux</a:t>
            </a:r>
            <a:r>
              <a:rPr lang="en-GB" sz="1600" dirty="0" smtClean="0"/>
              <a:t> V, Hansen I, </a:t>
            </a:r>
            <a:r>
              <a:rPr lang="en-GB" sz="1600" dirty="0" err="1" smtClean="0"/>
              <a:t>Moonen</a:t>
            </a:r>
            <a:r>
              <a:rPr lang="en-GB" sz="1600" dirty="0" smtClean="0"/>
              <a:t> G, </a:t>
            </a:r>
            <a:r>
              <a:rPr lang="en-GB" sz="1600" dirty="0" err="1" smtClean="0"/>
              <a:t>Belachew</a:t>
            </a:r>
            <a:r>
              <a:rPr lang="en-GB" sz="1600" dirty="0" smtClean="0"/>
              <a:t> S. Ambulation performances of MS patients on short and long distance: the timed 25-foot walk test does not tell the tale. Submitted, 2010.</a:t>
            </a:r>
            <a:r>
              <a:rPr lang="fr-FR" sz="1600" dirty="0" smtClean="0"/>
              <a:t> </a:t>
            </a:r>
          </a:p>
          <a:p>
            <a:pPr marL="457200" indent="-457200">
              <a:buAutoNum type="arabicPeriod"/>
            </a:pPr>
            <a:r>
              <a:rPr lang="en-GB" sz="1600" dirty="0" err="1" smtClean="0"/>
              <a:t>Nieuwenhuis</a:t>
            </a:r>
            <a:r>
              <a:rPr lang="en-GB" sz="1600" dirty="0" smtClean="0"/>
              <a:t> MM, Van </a:t>
            </a:r>
            <a:r>
              <a:rPr lang="en-GB" sz="1600" dirty="0" err="1" smtClean="0"/>
              <a:t>Tongeren</a:t>
            </a:r>
            <a:r>
              <a:rPr lang="en-GB" sz="1600" dirty="0" smtClean="0"/>
              <a:t> H, Sorensen PS, </a:t>
            </a:r>
            <a:r>
              <a:rPr lang="en-GB" sz="1600" dirty="0" err="1" smtClean="0"/>
              <a:t>Ravnborg</a:t>
            </a:r>
            <a:r>
              <a:rPr lang="en-GB" sz="1600" dirty="0" smtClean="0"/>
              <a:t> M. The six spot step test: a new measurement for walking ability in multiple sclerosis. </a:t>
            </a:r>
            <a:r>
              <a:rPr lang="en-GB" sz="1600" dirty="0" err="1" smtClean="0"/>
              <a:t>Mult</a:t>
            </a:r>
            <a:r>
              <a:rPr lang="en-GB" sz="1600" dirty="0" smtClean="0"/>
              <a:t> </a:t>
            </a:r>
            <a:r>
              <a:rPr lang="en-GB" sz="1600" dirty="0" err="1" smtClean="0"/>
              <a:t>Scler</a:t>
            </a:r>
            <a:r>
              <a:rPr lang="en-GB" sz="1600" dirty="0" smtClean="0"/>
              <a:t>. 2006;12:495-500</a:t>
            </a:r>
            <a:endParaRPr lang="fr-FR" sz="1600" dirty="0" smtClean="0"/>
          </a:p>
          <a:p>
            <a:pPr marL="457200" indent="-457200">
              <a:buAutoNum type="arabicPeriod"/>
            </a:pPr>
            <a:r>
              <a:rPr lang="en-GB" sz="1600" dirty="0" smtClean="0"/>
              <a:t>Schulz D, Kopp B, Kunkel A, </a:t>
            </a:r>
            <a:r>
              <a:rPr lang="en-GB" sz="1600" dirty="0" err="1" smtClean="0"/>
              <a:t>Faiss</a:t>
            </a:r>
            <a:r>
              <a:rPr lang="en-GB" sz="1600" dirty="0" smtClean="0"/>
              <a:t> JH. Cognition in the early stage of multiple sclerosis. J Neurol. 2006;253:1002-1010</a:t>
            </a:r>
            <a:endParaRPr lang="fr-FR" sz="1600" dirty="0" smtClean="0"/>
          </a:p>
          <a:p>
            <a:pPr marL="457200" indent="-457200">
              <a:buAutoNum type="arabicPeriod"/>
            </a:pPr>
            <a:r>
              <a:rPr lang="en-GB" sz="1600" dirty="0" err="1" smtClean="0"/>
              <a:t>Potagas</a:t>
            </a:r>
            <a:r>
              <a:rPr lang="en-GB" sz="1600" dirty="0" smtClean="0"/>
              <a:t> C, </a:t>
            </a:r>
            <a:r>
              <a:rPr lang="en-GB" sz="1600" dirty="0" err="1" smtClean="0"/>
              <a:t>Giogkaraki</a:t>
            </a:r>
            <a:r>
              <a:rPr lang="en-GB" sz="1600" dirty="0" smtClean="0"/>
              <a:t> E, </a:t>
            </a:r>
            <a:r>
              <a:rPr lang="en-GB" sz="1600" dirty="0" err="1" smtClean="0"/>
              <a:t>Koutsis</a:t>
            </a:r>
            <a:r>
              <a:rPr lang="en-GB" sz="1600" dirty="0" smtClean="0"/>
              <a:t> G et al. Cognitive impairment in different MS subtypes and clinically isolated syndromes. J </a:t>
            </a:r>
            <a:r>
              <a:rPr lang="en-GB" sz="1600" dirty="0" err="1" smtClean="0"/>
              <a:t>Neurol</a:t>
            </a:r>
            <a:r>
              <a:rPr lang="en-GB" sz="1600" dirty="0" smtClean="0"/>
              <a:t> Sci. 2008;267:100-106</a:t>
            </a:r>
            <a:endParaRPr lang="fr-FR" sz="1600" dirty="0" smtClean="0"/>
          </a:p>
          <a:p>
            <a:r>
              <a:rPr lang="en-GB" sz="1600" dirty="0" smtClean="0"/>
              <a:t> </a:t>
            </a:r>
            <a:endParaRPr lang="fr-FR" sz="1600" dirty="0" smtClean="0"/>
          </a:p>
          <a:p>
            <a:endParaRPr lang="fr-FR" sz="1600" dirty="0"/>
          </a:p>
        </p:txBody>
      </p:sp>
      <p:sp>
        <p:nvSpPr>
          <p:cNvPr id="31" name="ZoneTexte 30"/>
          <p:cNvSpPr txBox="1"/>
          <p:nvPr/>
        </p:nvSpPr>
        <p:spPr>
          <a:xfrm>
            <a:off x="27304444" y="38708049"/>
            <a:ext cx="15926356" cy="584776"/>
          </a:xfrm>
          <a:prstGeom prst="rect">
            <a:avLst/>
          </a:prstGeom>
          <a:noFill/>
        </p:spPr>
        <p:txBody>
          <a:bodyPr wrap="square" rtlCol="0">
            <a:spAutoFit/>
          </a:bodyPr>
          <a:lstStyle/>
          <a:p>
            <a:r>
              <a:rPr lang="fr-FR" sz="3200" i="1" dirty="0" smtClean="0"/>
              <a:t>The </a:t>
            </a:r>
            <a:r>
              <a:rPr lang="fr-FR" sz="3200" i="1" dirty="0" err="1" smtClean="0"/>
              <a:t>authors</a:t>
            </a:r>
            <a:r>
              <a:rPr lang="fr-FR" sz="3200" i="1" dirty="0" smtClean="0"/>
              <a:t> have </a:t>
            </a:r>
            <a:r>
              <a:rPr lang="fr-FR" sz="3200" i="1" dirty="0" err="1" smtClean="0"/>
              <a:t>nothing</a:t>
            </a:r>
            <a:r>
              <a:rPr lang="fr-FR" sz="3200" i="1" dirty="0" smtClean="0"/>
              <a:t> to </a:t>
            </a:r>
            <a:r>
              <a:rPr lang="fr-FR" sz="3200" i="1" dirty="0" err="1" smtClean="0"/>
              <a:t>disclose</a:t>
            </a:r>
            <a:r>
              <a:rPr lang="fr-FR" sz="3200" i="1" dirty="0" smtClean="0"/>
              <a:t>.</a:t>
            </a:r>
            <a:endParaRPr lang="fr-FR" sz="3200" i="1" dirty="0"/>
          </a:p>
        </p:txBody>
      </p:sp>
      <p:pic>
        <p:nvPicPr>
          <p:cNvPr id="32" name="Image 31" descr="mydreamlogo"/>
          <p:cNvPicPr>
            <a:picLocks noChangeAspect="1"/>
          </p:cNvPicPr>
          <p:nvPr/>
        </p:nvPicPr>
        <p:blipFill>
          <a:blip r:embed="rId7"/>
          <a:stretch>
            <a:fillRect/>
          </a:stretch>
        </p:blipFill>
        <p:spPr>
          <a:xfrm>
            <a:off x="46337991" y="76200"/>
            <a:ext cx="4857096" cy="3155454"/>
          </a:xfrm>
          <a:prstGeom prst="rect">
            <a:avLst/>
          </a:prstGeom>
        </p:spPr>
      </p:pic>
      <p:sp>
        <p:nvSpPr>
          <p:cNvPr id="22" name="ZoneTexte 21"/>
          <p:cNvSpPr txBox="1"/>
          <p:nvPr/>
        </p:nvSpPr>
        <p:spPr>
          <a:xfrm>
            <a:off x="14108688" y="4882997"/>
            <a:ext cx="2112693" cy="830997"/>
          </a:xfrm>
          <a:prstGeom prst="rect">
            <a:avLst/>
          </a:prstGeom>
          <a:noFill/>
        </p:spPr>
        <p:txBody>
          <a:bodyPr wrap="square" rtlCol="0">
            <a:spAutoFit/>
          </a:bodyPr>
          <a:lstStyle/>
          <a:p>
            <a:r>
              <a:rPr lang="fr-FR" sz="4800" dirty="0" smtClean="0"/>
              <a:t>Fig. 1</a:t>
            </a:r>
            <a:endParaRPr lang="fr-FR" sz="4800" dirty="0"/>
          </a:p>
        </p:txBody>
      </p:sp>
      <p:sp>
        <p:nvSpPr>
          <p:cNvPr id="23" name="ZoneTexte 22"/>
          <p:cNvSpPr txBox="1"/>
          <p:nvPr/>
        </p:nvSpPr>
        <p:spPr>
          <a:xfrm>
            <a:off x="35547539" y="13292312"/>
            <a:ext cx="1898148" cy="830997"/>
          </a:xfrm>
          <a:prstGeom prst="rect">
            <a:avLst/>
          </a:prstGeom>
          <a:noFill/>
        </p:spPr>
        <p:txBody>
          <a:bodyPr wrap="square" rtlCol="0">
            <a:spAutoFit/>
          </a:bodyPr>
          <a:lstStyle/>
          <a:p>
            <a:r>
              <a:rPr lang="fr-FR" sz="4800" dirty="0" smtClean="0"/>
              <a:t>Fig. 2</a:t>
            </a:r>
            <a:endParaRPr lang="fr-FR" sz="4800" dirty="0"/>
          </a:p>
        </p:txBody>
      </p:sp>
      <p:sp>
        <p:nvSpPr>
          <p:cNvPr id="33" name="ZoneTexte 32"/>
          <p:cNvSpPr txBox="1"/>
          <p:nvPr/>
        </p:nvSpPr>
        <p:spPr>
          <a:xfrm>
            <a:off x="808223" y="29732375"/>
            <a:ext cx="2245115" cy="830997"/>
          </a:xfrm>
          <a:prstGeom prst="rect">
            <a:avLst/>
          </a:prstGeom>
          <a:noFill/>
        </p:spPr>
        <p:txBody>
          <a:bodyPr wrap="square" rtlCol="0">
            <a:spAutoFit/>
          </a:bodyPr>
          <a:lstStyle/>
          <a:p>
            <a:r>
              <a:rPr lang="fr-FR" sz="4800" dirty="0" smtClean="0"/>
              <a:t>Fig. 4</a:t>
            </a:r>
            <a:endParaRPr lang="fr-FR" sz="4800" dirty="0"/>
          </a:p>
        </p:txBody>
      </p:sp>
      <p:sp>
        <p:nvSpPr>
          <p:cNvPr id="34" name="ZoneTexte 33"/>
          <p:cNvSpPr txBox="1"/>
          <p:nvPr/>
        </p:nvSpPr>
        <p:spPr>
          <a:xfrm>
            <a:off x="14481175" y="29818585"/>
            <a:ext cx="2029570" cy="830997"/>
          </a:xfrm>
          <a:prstGeom prst="rect">
            <a:avLst/>
          </a:prstGeom>
          <a:noFill/>
        </p:spPr>
        <p:txBody>
          <a:bodyPr wrap="square" rtlCol="0">
            <a:spAutoFit/>
          </a:bodyPr>
          <a:lstStyle/>
          <a:p>
            <a:r>
              <a:rPr lang="fr-FR" sz="4800" dirty="0" smtClean="0"/>
              <a:t>Fig. 5</a:t>
            </a:r>
            <a:endParaRPr lang="fr-FR" sz="4800" dirty="0"/>
          </a:p>
        </p:txBody>
      </p:sp>
      <p:sp>
        <p:nvSpPr>
          <p:cNvPr id="35" name="ZoneTexte 34"/>
          <p:cNvSpPr txBox="1"/>
          <p:nvPr/>
        </p:nvSpPr>
        <p:spPr>
          <a:xfrm>
            <a:off x="107482" y="11711465"/>
            <a:ext cx="12163858" cy="1200328"/>
          </a:xfrm>
          <a:prstGeom prst="rect">
            <a:avLst/>
          </a:prstGeom>
          <a:noFill/>
        </p:spPr>
        <p:txBody>
          <a:bodyPr wrap="square" rtlCol="0">
            <a:spAutoFit/>
          </a:bodyPr>
          <a:lstStyle/>
          <a:p>
            <a:r>
              <a:rPr lang="en-GB" dirty="0" smtClean="0"/>
              <a:t>1. Limited ambulation was defined as the inability to walk more than 4000 </a:t>
            </a:r>
            <a:r>
              <a:rPr lang="en-GB" dirty="0" err="1" smtClean="0"/>
              <a:t>m</a:t>
            </a:r>
            <a:r>
              <a:rPr lang="en-GB" dirty="0" smtClean="0"/>
              <a:t>; 2. MWD: Maximum Walking Distance.</a:t>
            </a:r>
          </a:p>
          <a:p>
            <a:endParaRPr lang="fr-FR" dirty="0"/>
          </a:p>
        </p:txBody>
      </p:sp>
      <p:sp>
        <p:nvSpPr>
          <p:cNvPr id="41" name="ZoneTexte 40"/>
          <p:cNvSpPr txBox="1"/>
          <p:nvPr/>
        </p:nvSpPr>
        <p:spPr>
          <a:xfrm>
            <a:off x="35547538" y="20379495"/>
            <a:ext cx="2129057" cy="830997"/>
          </a:xfrm>
          <a:prstGeom prst="rect">
            <a:avLst/>
          </a:prstGeom>
          <a:noFill/>
        </p:spPr>
        <p:txBody>
          <a:bodyPr wrap="square" rtlCol="0">
            <a:spAutoFit/>
          </a:bodyPr>
          <a:lstStyle/>
          <a:p>
            <a:r>
              <a:rPr lang="fr-FR" sz="4800" dirty="0" smtClean="0"/>
              <a:t>Fig. 3</a:t>
            </a:r>
            <a:endParaRPr lang="fr-FR" sz="4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4310</TotalTime>
  <Words>1878</Words>
  <Application>Microsoft Macintosh PowerPoint</Application>
  <PresentationFormat>Personnalisé</PresentationFormat>
  <Paragraphs>64</Paragraphs>
  <Slides>1</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Rémy PHAN-BA</dc:creator>
  <cp:lastModifiedBy>Rémy PHAN-BA</cp:lastModifiedBy>
  <cp:revision>37</cp:revision>
  <dcterms:created xsi:type="dcterms:W3CDTF">2010-10-27T17:53:45Z</dcterms:created>
  <dcterms:modified xsi:type="dcterms:W3CDTF">2010-10-29T06:29:22Z</dcterms:modified>
</cp:coreProperties>
</file>