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9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91" r:id="rId1"/>
  </p:sldMasterIdLst>
  <p:notesMasterIdLst>
    <p:notesMasterId r:id="rId35"/>
  </p:notesMasterIdLst>
  <p:sldIdLst>
    <p:sldId id="256" r:id="rId2"/>
    <p:sldId id="257" r:id="rId3"/>
    <p:sldId id="277" r:id="rId4"/>
    <p:sldId id="259" r:id="rId5"/>
    <p:sldId id="265" r:id="rId6"/>
    <p:sldId id="264" r:id="rId7"/>
    <p:sldId id="278" r:id="rId8"/>
    <p:sldId id="258" r:id="rId9"/>
    <p:sldId id="266" r:id="rId10"/>
    <p:sldId id="267" r:id="rId11"/>
    <p:sldId id="268" r:id="rId12"/>
    <p:sldId id="269" r:id="rId13"/>
    <p:sldId id="272" r:id="rId14"/>
    <p:sldId id="273" r:id="rId15"/>
    <p:sldId id="274" r:id="rId16"/>
    <p:sldId id="291" r:id="rId17"/>
    <p:sldId id="270" r:id="rId18"/>
    <p:sldId id="276" r:id="rId19"/>
    <p:sldId id="292" r:id="rId20"/>
    <p:sldId id="275" r:id="rId21"/>
    <p:sldId id="279" r:id="rId22"/>
    <p:sldId id="281" r:id="rId23"/>
    <p:sldId id="284" r:id="rId24"/>
    <p:sldId id="285" r:id="rId25"/>
    <p:sldId id="283" r:id="rId26"/>
    <p:sldId id="286" r:id="rId27"/>
    <p:sldId id="287" r:id="rId28"/>
    <p:sldId id="288" r:id="rId29"/>
    <p:sldId id="289" r:id="rId30"/>
    <p:sldId id="290" r:id="rId31"/>
    <p:sldId id="280" r:id="rId32"/>
    <p:sldId id="282" r:id="rId33"/>
    <p:sldId id="262" r:id="rId3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notesMaster" Target="notesMasters/notesMaster1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theme" Target="theme/theme1.xml"/><Relationship Id="rId40" Type="http://schemas.openxmlformats.org/officeDocument/2006/relationships/tableStyles" Target="tableStyles.xml"/><Relationship Id="rId7" Type="http://schemas.openxmlformats.org/officeDocument/2006/relationships/slide" Target="slides/slide6.xml"/><Relationship Id="rId36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viewProps" Target="viewProps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1CDCF-1551-6845-8A73-CC6EAA2C0CF1}" type="datetimeFigureOut">
              <a:rPr lang="fr-FR" smtClean="0"/>
              <a:t>21/08/09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10294-F283-864C-A32C-DBAB44CE48DB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Mijn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presentatie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heeft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tot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onderwerp</a:t>
            </a:r>
            <a:r>
              <a:rPr lang="fr-FR" baseline="0" dirty="0" smtClean="0"/>
              <a:t> 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leerdercorpus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Nederlands</a:t>
            </a:r>
            <a:endParaRPr lang="fr-FR" baseline="0" dirty="0" smtClean="0"/>
          </a:p>
          <a:p>
            <a:r>
              <a:rPr lang="fr-FR" baseline="0" dirty="0" err="1" smtClean="0"/>
              <a:t>Een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leerdercorpus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wij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sinds</a:t>
            </a:r>
            <a:r>
              <a:rPr lang="fr-FR" baseline="0" dirty="0" smtClean="0"/>
              <a:t> 2003 </a:t>
            </a:r>
            <a:r>
              <a:rPr lang="fr-FR" baseline="0" dirty="0" err="1" smtClean="0"/>
              <a:t>samen</a:t>
            </a:r>
            <a:r>
              <a:rPr lang="fr-FR" baseline="0" dirty="0" smtClean="0"/>
              <a:t> met </a:t>
            </a:r>
            <a:r>
              <a:rPr lang="fr-FR" baseline="0" dirty="0" err="1" smtClean="0"/>
              <a:t>collega</a:t>
            </a:r>
            <a:r>
              <a:rPr lang="fr-FR" baseline="0" dirty="0" smtClean="0"/>
              <a:t> Liesbeth </a:t>
            </a:r>
            <a:r>
              <a:rPr lang="fr-FR" baseline="0" dirty="0" err="1" smtClean="0"/>
              <a:t>Degand</a:t>
            </a:r>
            <a:r>
              <a:rPr lang="fr-FR" baseline="0" dirty="0" smtClean="0"/>
              <a:t>, en met de </a:t>
            </a:r>
            <a:r>
              <a:rPr lang="fr-FR" baseline="0" dirty="0" err="1" smtClean="0"/>
              <a:t>steun</a:t>
            </a:r>
            <a:r>
              <a:rPr lang="fr-FR" baseline="0" dirty="0" smtClean="0"/>
              <a:t> de van de </a:t>
            </a:r>
            <a:r>
              <a:rPr lang="fr-FR" baseline="0" dirty="0" err="1" smtClean="0"/>
              <a:t>Nederlandse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Taalunie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samenstellen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zijn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10294-F283-864C-A32C-DBAB44CE48DB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1)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LCN-onderdeel</a:t>
            </a:r>
            <a:r>
              <a:rPr lang="fr-FR" baseline="0" dirty="0" smtClean="0"/>
              <a:t> van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leerdercorpus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heb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ik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kader</a:t>
            </a:r>
            <a:r>
              <a:rPr lang="fr-FR" baseline="0" dirty="0" smtClean="0"/>
              <a:t> van </a:t>
            </a:r>
            <a:r>
              <a:rPr lang="fr-FR" baseline="0" dirty="0" err="1" smtClean="0"/>
              <a:t>mijn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proefschrift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samengesteld</a:t>
            </a:r>
            <a:r>
              <a:rPr lang="fr-FR" baseline="0" dirty="0" smtClean="0"/>
              <a:t> om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gebruik</a:t>
            </a:r>
            <a:r>
              <a:rPr lang="fr-FR" baseline="0" dirty="0" smtClean="0"/>
              <a:t> van </a:t>
            </a:r>
            <a:r>
              <a:rPr lang="fr-FR" baseline="0" dirty="0" err="1" smtClean="0"/>
              <a:t>connectieven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foor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Franstalige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leerders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jaart</a:t>
            </a:r>
            <a:r>
              <a:rPr lang="fr-FR" baseline="0" dirty="0" smtClean="0"/>
              <a:t> te </a:t>
            </a:r>
            <a:r>
              <a:rPr lang="fr-FR" baseline="0" dirty="0" err="1" smtClean="0"/>
              <a:t>brengen</a:t>
            </a:r>
            <a:r>
              <a:rPr lang="fr-FR" baseline="0" dirty="0" smtClean="0"/>
              <a:t>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2) </a:t>
            </a:r>
            <a:r>
              <a:rPr lang="fr-FR" baseline="0" dirty="0" err="1" smtClean="0"/>
              <a:t>Bestaat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voornameleijk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argumentatieve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teksten</a:t>
            </a:r>
            <a:r>
              <a:rPr lang="fr-FR" baseline="0" dirty="0" smtClean="0"/>
              <a:t> die in </a:t>
            </a:r>
            <a:r>
              <a:rPr lang="fr-FR" baseline="0" dirty="0" err="1" smtClean="0"/>
              <a:t>een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klascontext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werden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geschreven</a:t>
            </a:r>
            <a:r>
              <a:rPr lang="fr-FR" baseline="0" dirty="0" smtClean="0"/>
              <a:t> (</a:t>
            </a:r>
            <a:r>
              <a:rPr lang="fr-FR" baseline="0" dirty="0" err="1" smtClean="0"/>
              <a:t>grootste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dele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Luik</a:t>
            </a:r>
            <a:r>
              <a:rPr lang="fr-FR" baseline="0" dirty="0" smtClean="0"/>
              <a:t>, LLN, Brussel) + ANBF </a:t>
            </a:r>
            <a:r>
              <a:rPr lang="fr-FR" baseline="0" dirty="0" err="1" smtClean="0"/>
              <a:t>opstelwedstrijd</a:t>
            </a:r>
            <a:r>
              <a:rPr lang="fr-FR" baseline="0" dirty="0" smtClean="0"/>
              <a:t> . Dit </a:t>
            </a:r>
            <a:r>
              <a:rPr lang="fr-FR" baseline="0" dirty="0" err="1" smtClean="0"/>
              <a:t>werd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mogelijk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gemaat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dankzij</a:t>
            </a:r>
            <a:r>
              <a:rPr lang="fr-FR" baseline="0" dirty="0" smtClean="0"/>
              <a:t> de </a:t>
            </a:r>
            <a:r>
              <a:rPr lang="fr-FR" baseline="0" dirty="0" err="1" smtClean="0"/>
              <a:t>hulp</a:t>
            </a:r>
            <a:r>
              <a:rPr lang="fr-FR" baseline="0" dirty="0" smtClean="0"/>
              <a:t> van </a:t>
            </a:r>
            <a:r>
              <a:rPr lang="fr-FR" baseline="0" dirty="0" err="1" smtClean="0"/>
              <a:t>eeen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aantal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collega’s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veerschillende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universiteiten</a:t>
            </a:r>
            <a:r>
              <a:rPr lang="fr-FR" baseline="0" dirty="0" smtClean="0"/>
              <a:t>). </a:t>
            </a:r>
            <a:r>
              <a:rPr lang="fr-FR" baseline="0" dirty="0" err="1" smtClean="0"/>
              <a:t>Ik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pofiteer</a:t>
            </a:r>
            <a:r>
              <a:rPr lang="fr-FR" baseline="0" dirty="0" smtClean="0"/>
              <a:t> van </a:t>
            </a:r>
            <a:r>
              <a:rPr lang="fr-FR" baseline="0" dirty="0" err="1" smtClean="0"/>
              <a:t>deze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gelegenheid</a:t>
            </a:r>
            <a:r>
              <a:rPr lang="fr-FR" baseline="0" dirty="0" smtClean="0"/>
              <a:t> om </a:t>
            </a:r>
            <a:r>
              <a:rPr lang="fr-FR" baseline="0" dirty="0" err="1" smtClean="0"/>
              <a:t>deze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collega’s</a:t>
            </a:r>
            <a:r>
              <a:rPr lang="fr-FR" baseline="0" dirty="0" smtClean="0"/>
              <a:t> te </a:t>
            </a:r>
            <a:r>
              <a:rPr lang="fr-FR" baseline="0" dirty="0" err="1" smtClean="0"/>
              <a:t>bedanken</a:t>
            </a:r>
            <a:r>
              <a:rPr lang="fr-FR" baseline="0" dirty="0" smtClean="0"/>
              <a:t> (</a:t>
            </a:r>
            <a:r>
              <a:rPr lang="fr-FR" baseline="0" dirty="0" err="1" smtClean="0"/>
              <a:t>ze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zulen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zich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kerkennen</a:t>
            </a:r>
            <a:r>
              <a:rPr lang="fr-FR" baseline="0" dirty="0" smtClean="0"/>
              <a:t>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err="1" smtClean="0"/>
              <a:t>opstellen</a:t>
            </a:r>
            <a:r>
              <a:rPr lang="fr-FR" dirty="0" smtClean="0"/>
              <a:t> die </a:t>
            </a:r>
            <a:r>
              <a:rPr lang="fr-FR" dirty="0" err="1" smtClean="0"/>
              <a:t>door</a:t>
            </a:r>
            <a:r>
              <a:rPr lang="fr-FR" dirty="0" smtClean="0"/>
              <a:t> </a:t>
            </a:r>
            <a:r>
              <a:rPr lang="fr-FR" dirty="0" err="1" smtClean="0"/>
              <a:t>Franstalige</a:t>
            </a:r>
            <a:r>
              <a:rPr lang="fr-FR" dirty="0" smtClean="0"/>
              <a:t> </a:t>
            </a:r>
            <a:r>
              <a:rPr lang="fr-FR" dirty="0" err="1" smtClean="0"/>
              <a:t>studenten</a:t>
            </a:r>
            <a:r>
              <a:rPr lang="fr-FR" dirty="0" smtClean="0"/>
              <a:t> in de </a:t>
            </a:r>
            <a:r>
              <a:rPr lang="fr-FR" dirty="0" err="1" smtClean="0"/>
              <a:t>loop</a:t>
            </a:r>
            <a:r>
              <a:rPr lang="fr-FR" dirty="0" smtClean="0"/>
              <a:t> van hun curriculum </a:t>
            </a:r>
            <a:r>
              <a:rPr lang="fr-FR" dirty="0" err="1" smtClean="0"/>
              <a:t>werden</a:t>
            </a:r>
            <a:r>
              <a:rPr lang="fr-FR" dirty="0" smtClean="0"/>
              <a:t> </a:t>
            </a:r>
            <a:r>
              <a:rPr lang="fr-FR" dirty="0" err="1" smtClean="0"/>
              <a:t>geschreven</a:t>
            </a:r>
            <a:endParaRPr lang="fr-FR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10294-F283-864C-A32C-DBAB44CE48DB}" type="slidenum">
              <a:rPr lang="fr-FR" smtClean="0"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err="1" smtClean="0"/>
              <a:t>LCNaVT</a:t>
            </a:r>
            <a:endParaRPr lang="fr-FR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- </a:t>
            </a:r>
            <a:r>
              <a:rPr lang="fr-FR" baseline="0" dirty="0" err="1" smtClean="0"/>
              <a:t>laatste</a:t>
            </a:r>
            <a:r>
              <a:rPr lang="fr-FR" baseline="0" dirty="0" smtClean="0"/>
              <a:t>: </a:t>
            </a:r>
            <a:r>
              <a:rPr lang="fr-FR" baseline="0" dirty="0" err="1" smtClean="0"/>
              <a:t>opmerking</a:t>
            </a:r>
            <a:r>
              <a:rPr lang="fr-FR" baseline="0" dirty="0" smtClean="0"/>
              <a:t> al die </a:t>
            </a:r>
            <a:r>
              <a:rPr lang="fr-FR" baseline="0" dirty="0" err="1" smtClean="0"/>
              <a:t>teksten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zowel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LCN </a:t>
            </a:r>
            <a:r>
              <a:rPr lang="fr-FR" baseline="0" dirty="0" err="1" smtClean="0"/>
              <a:t>als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LCNaVT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zijn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overgetikt</a:t>
            </a:r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10294-F283-864C-A32C-DBAB44CE48DB}" type="slidenum">
              <a:rPr lang="fr-FR" smtClean="0"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err="1" smtClean="0"/>
              <a:t>Deze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teksten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hebben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gerecupereerd</a:t>
            </a:r>
            <a:r>
              <a:rPr lang="fr-FR" baseline="0" dirty="0" smtClean="0"/>
              <a:t> en </a:t>
            </a:r>
            <a:r>
              <a:rPr lang="fr-FR" baseline="0" dirty="0" err="1" smtClean="0"/>
              <a:t>overgetikt</a:t>
            </a:r>
            <a:r>
              <a:rPr lang="fr-FR" baseline="0" dirty="0" smtClean="0"/>
              <a:t> en in </a:t>
            </a:r>
            <a:r>
              <a:rPr lang="fr-FR" baseline="0" dirty="0" err="1" smtClean="0"/>
              <a:t>xml-formaat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opgeslagen</a:t>
            </a:r>
            <a:endParaRPr lang="fr-FR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baseline="0" dirty="0" smtClean="0"/>
              <a:t>Dit </a:t>
            </a:r>
            <a:r>
              <a:rPr lang="fr-FR" baseline="0" dirty="0" err="1" smtClean="0"/>
              <a:t>formaat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maakt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mogelijk</a:t>
            </a:r>
            <a:r>
              <a:rPr lang="fr-FR" baseline="0" dirty="0" smtClean="0"/>
              <a:t> om </a:t>
            </a:r>
            <a:r>
              <a:rPr lang="fr-FR" baseline="0" dirty="0" err="1" smtClean="0"/>
              <a:t>voor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elke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tekst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aantal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parameters</a:t>
            </a:r>
            <a:r>
              <a:rPr lang="fr-FR" baseline="0" dirty="0" smtClean="0"/>
              <a:t> te </a:t>
            </a:r>
            <a:r>
              <a:rPr lang="fr-FR" baseline="0" dirty="0" err="1" smtClean="0"/>
              <a:t>coderen</a:t>
            </a:r>
            <a:r>
              <a:rPr lang="fr-FR" baseline="0" dirty="0" smtClean="0"/>
              <a:t> die </a:t>
            </a:r>
            <a:r>
              <a:rPr lang="fr-FR" baseline="0" dirty="0" err="1" smtClean="0"/>
              <a:t>zowel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betrekking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hebben</a:t>
            </a:r>
            <a:r>
              <a:rPr lang="fr-FR" baseline="0" dirty="0" smtClean="0"/>
              <a:t> op de </a:t>
            </a:r>
            <a:r>
              <a:rPr lang="fr-FR" baseline="0" dirty="0" err="1" smtClean="0"/>
              <a:t>schrijver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als</a:t>
            </a:r>
            <a:r>
              <a:rPr lang="fr-FR" baseline="0" dirty="0" smtClean="0"/>
              <a:t> op </a:t>
            </a:r>
            <a:r>
              <a:rPr lang="fr-FR" baseline="0" dirty="0" err="1" smtClean="0"/>
              <a:t>tekst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zelf</a:t>
            </a:r>
            <a:endParaRPr lang="fr-FR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baseline="0" dirty="0" smtClean="0"/>
              <a:t> Al </a:t>
            </a:r>
            <a:r>
              <a:rPr lang="fr-FR" baseline="0" dirty="0" err="1" smtClean="0"/>
              <a:t>deze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xml-files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werden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een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database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ingevoerd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wat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 dan die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mogelijk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maakt</a:t>
            </a:r>
            <a:r>
              <a:rPr lang="fr-FR" baseline="0" dirty="0" smtClean="0"/>
              <a:t> op </a:t>
            </a:r>
            <a:r>
              <a:rPr lang="fr-FR" baseline="0" dirty="0" err="1" smtClean="0"/>
              <a:t>zoekopdrachten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uit</a:t>
            </a:r>
            <a:r>
              <a:rPr lang="fr-FR" baseline="0" dirty="0" smtClean="0"/>
              <a:t> te </a:t>
            </a:r>
            <a:r>
              <a:rPr lang="fr-FR" baseline="0" dirty="0" err="1" smtClean="0"/>
              <a:t>voeren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naar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gelang</a:t>
            </a:r>
            <a:r>
              <a:rPr lang="fr-FR" baseline="0" dirty="0" smtClean="0"/>
              <a:t> van de </a:t>
            </a:r>
            <a:r>
              <a:rPr lang="fr-FR" baseline="0" dirty="0" err="1" smtClean="0"/>
              <a:t>gecodeerde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parameters</a:t>
            </a:r>
            <a:r>
              <a:rPr lang="fr-FR" baseline="0" dirty="0" smtClean="0"/>
              <a:t> van de </a:t>
            </a:r>
            <a:r>
              <a:rPr lang="fr-FR" baseline="0" dirty="0" err="1" smtClean="0"/>
              <a:t>teksten</a:t>
            </a:r>
            <a:r>
              <a:rPr lang="fr-FR" baseline="0" dirty="0" smtClean="0"/>
              <a:t>.</a:t>
            </a:r>
            <a:endParaRPr lang="fr-FR" baseline="0" dirty="0" smtClean="0"/>
          </a:p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10294-F283-864C-A32C-DBAB44CE48DB}" type="slidenum">
              <a:rPr lang="fr-FR" smtClean="0"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err="1" smtClean="0"/>
              <a:t>LCNaVT</a:t>
            </a:r>
            <a:endParaRPr lang="fr-FR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- </a:t>
            </a:r>
            <a:r>
              <a:rPr lang="fr-FR" baseline="0" dirty="0" err="1" smtClean="0"/>
              <a:t>laatste</a:t>
            </a:r>
            <a:r>
              <a:rPr lang="fr-FR" baseline="0" dirty="0" smtClean="0"/>
              <a:t>: </a:t>
            </a:r>
            <a:r>
              <a:rPr lang="fr-FR" baseline="0" dirty="0" err="1" smtClean="0"/>
              <a:t>opmerking</a:t>
            </a:r>
            <a:r>
              <a:rPr lang="fr-FR" baseline="0" dirty="0" smtClean="0"/>
              <a:t> al die </a:t>
            </a:r>
            <a:r>
              <a:rPr lang="fr-FR" baseline="0" dirty="0" err="1" smtClean="0"/>
              <a:t>teksten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zowel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LCN </a:t>
            </a:r>
            <a:r>
              <a:rPr lang="fr-FR" baseline="0" dirty="0" err="1" smtClean="0"/>
              <a:t>als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LCNaVT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zijn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overgetikt</a:t>
            </a:r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10294-F283-864C-A32C-DBAB44CE48DB}" type="slidenum">
              <a:rPr lang="fr-FR" smtClean="0"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err="1" smtClean="0"/>
              <a:t>Studieniveau</a:t>
            </a:r>
            <a:r>
              <a:rPr lang="fr-FR" baseline="0" dirty="0" smtClean="0"/>
              <a:t>: middelbaar-bac1-bac2-onbekend-hogeschool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err="1" smtClean="0"/>
              <a:t>Studierichting</a:t>
            </a:r>
            <a:r>
              <a:rPr lang="fr-FR" baseline="0" dirty="0" smtClean="0"/>
              <a:t>: </a:t>
            </a:r>
            <a:r>
              <a:rPr lang="fr-FR" baseline="0" dirty="0" err="1" smtClean="0"/>
              <a:t>talen</a:t>
            </a:r>
            <a:r>
              <a:rPr lang="fr-FR" baseline="0" dirty="0" smtClean="0"/>
              <a:t>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err="1" smtClean="0"/>
              <a:t>Opgelet</a:t>
            </a:r>
            <a:r>
              <a:rPr lang="fr-FR" baseline="0" dirty="0" smtClean="0"/>
              <a:t>: </a:t>
            </a:r>
            <a:r>
              <a:rPr lang="fr-FR" baseline="0" dirty="0" err="1" smtClean="0"/>
              <a:t>problemen</a:t>
            </a:r>
            <a:r>
              <a:rPr lang="fr-FR" baseline="0" dirty="0" smtClean="0"/>
              <a:t>: </a:t>
            </a:r>
            <a:r>
              <a:rPr lang="fr-FR" baseline="0" dirty="0" err="1" smtClean="0"/>
              <a:t>onbekende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waarden</a:t>
            </a:r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10294-F283-864C-A32C-DBAB44CE48DB}" type="slidenum">
              <a:rPr lang="fr-FR" smtClean="0"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- </a:t>
            </a:r>
            <a:r>
              <a:rPr lang="fr-FR" baseline="0" dirty="0" err="1" smtClean="0"/>
              <a:t>Profiel</a:t>
            </a:r>
            <a:r>
              <a:rPr lang="fr-FR" baseline="0" dirty="0" smtClean="0"/>
              <a:t>: </a:t>
            </a:r>
            <a:r>
              <a:rPr lang="fr-FR" baseline="0" dirty="0" err="1" smtClean="0"/>
              <a:t>CNaVT-prfiel</a:t>
            </a:r>
            <a:r>
              <a:rPr lang="fr-FR" baseline="0" dirty="0" smtClean="0"/>
              <a:t> (PAT/PPT)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baseline="0" dirty="0" smtClean="0"/>
              <a:t>Type </a:t>
            </a:r>
            <a:r>
              <a:rPr lang="fr-FR" baseline="0" dirty="0" err="1" smtClean="0"/>
              <a:t>tekst</a:t>
            </a:r>
            <a:r>
              <a:rPr lang="fr-FR" baseline="0" dirty="0" smtClean="0"/>
              <a:t>: </a:t>
            </a:r>
            <a:r>
              <a:rPr lang="fr-FR" baseline="0" dirty="0" err="1" smtClean="0"/>
              <a:t>betoog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saenvatting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formele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brief</a:t>
            </a:r>
            <a:r>
              <a:rPr lang="fr-FR" baseline="0" dirty="0" smtClean="0"/>
              <a:t>, e-mail,…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baseline="0" dirty="0" smtClean="0"/>
              <a:t> OPGELET: MISSING DATA : </a:t>
            </a:r>
            <a:r>
              <a:rPr lang="fr-FR" baseline="0" dirty="0" err="1" smtClean="0"/>
              <a:t>omdat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om </a:t>
            </a:r>
            <a:r>
              <a:rPr lang="fr-FR" baseline="0" dirty="0" err="1" smtClean="0"/>
              <a:t>gerecupereerd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materiaal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gaat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was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altijd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mogelijk</a:t>
            </a:r>
            <a:r>
              <a:rPr lang="fr-FR" baseline="0" dirty="0" smtClean="0"/>
              <a:t> om </a:t>
            </a:r>
            <a:r>
              <a:rPr lang="fr-FR" baseline="0" dirty="0" err="1" smtClean="0"/>
              <a:t>bepaalde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onformatie</a:t>
            </a:r>
            <a:r>
              <a:rPr lang="fr-FR" baseline="0" dirty="0" smtClean="0"/>
              <a:t> te </a:t>
            </a:r>
            <a:r>
              <a:rPr lang="fr-FR" baseline="0" dirty="0" err="1" smtClean="0"/>
              <a:t>achterhalen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waardoor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niet </a:t>
            </a:r>
            <a:r>
              <a:rPr lang="fr-FR" baseline="0" dirty="0" err="1" smtClean="0"/>
              <a:t>altijd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mogelijk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was</a:t>
            </a:r>
            <a:r>
              <a:rPr lang="fr-FR" baseline="0" dirty="0" smtClean="0"/>
              <a:t> om </a:t>
            </a:r>
            <a:r>
              <a:rPr lang="fr-FR" baseline="0" dirty="0" err="1" smtClean="0"/>
              <a:t>telkens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waarde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toe</a:t>
            </a:r>
            <a:r>
              <a:rPr lang="fr-FR" baseline="0" dirty="0" smtClean="0"/>
              <a:t> te </a:t>
            </a:r>
            <a:r>
              <a:rPr lang="fr-FR" baseline="0" dirty="0" err="1" smtClean="0"/>
              <a:t>kennen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bepaalde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parameter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voor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bepaalde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tekst</a:t>
            </a:r>
            <a:r>
              <a:rPr lang="fr-FR" baseline="0" dirty="0" smtClean="0"/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- </a:t>
            </a:r>
            <a:r>
              <a:rPr lang="fr-FR" baseline="0" dirty="0" err="1" smtClean="0"/>
              <a:t>Wat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voor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ons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echt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belangrijk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was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was</a:t>
            </a:r>
            <a:r>
              <a:rPr lang="fr-FR" baseline="0" dirty="0" smtClean="0"/>
              <a:t> om op basis van </a:t>
            </a:r>
            <a:r>
              <a:rPr lang="fr-FR" baseline="0" dirty="0" err="1" smtClean="0"/>
              <a:t>deze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verschillende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parameters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subcropora</a:t>
            </a:r>
            <a:r>
              <a:rPr lang="fr-FR" baseline="0" dirty="0" smtClean="0"/>
              <a:t> te </a:t>
            </a:r>
            <a:r>
              <a:rPr lang="fr-FR" baseline="0" dirty="0" err="1" smtClean="0"/>
              <a:t>kunnen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genereren</a:t>
            </a:r>
            <a:r>
              <a:rPr lang="fr-FR" baseline="0" dirty="0" smtClean="0"/>
              <a:t>. </a:t>
            </a:r>
            <a:r>
              <a:rPr lang="fr-FR" baseline="0" dirty="0" err="1" smtClean="0"/>
              <a:t>Door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bepaalde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waarden</a:t>
            </a:r>
            <a:r>
              <a:rPr lang="fr-FR" baseline="0" dirty="0" smtClean="0"/>
              <a:t> van </a:t>
            </a:r>
            <a:r>
              <a:rPr lang="fr-FR" baseline="0" dirty="0" err="1" smtClean="0"/>
              <a:t>deze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parameters</a:t>
            </a:r>
            <a:r>
              <a:rPr lang="fr-FR" baseline="0" dirty="0" smtClean="0"/>
              <a:t> te </a:t>
            </a:r>
            <a:r>
              <a:rPr lang="fr-FR" baseline="0" dirty="0" err="1" smtClean="0"/>
              <a:t>selecteren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dus </a:t>
            </a:r>
            <a:r>
              <a:rPr lang="fr-FR" baseline="0" dirty="0" err="1" smtClean="0"/>
              <a:t>mogelijk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subcoprus</a:t>
            </a:r>
            <a:r>
              <a:rPr lang="fr-FR" baseline="0" dirty="0" smtClean="0"/>
              <a:t> te </a:t>
            </a:r>
            <a:r>
              <a:rPr lang="fr-FR" baseline="0" dirty="0" err="1" smtClean="0"/>
              <a:t>genereren</a:t>
            </a:r>
            <a:r>
              <a:rPr lang="fr-FR" baseline="0" dirty="0" smtClean="0"/>
              <a:t> en </a:t>
            </a:r>
            <a:r>
              <a:rPr lang="fr-FR" baseline="0" dirty="0" err="1" smtClean="0"/>
              <a:t>ik</a:t>
            </a:r>
            <a:r>
              <a:rPr lang="fr-FR" baseline="0" dirty="0" smtClean="0"/>
              <a:t> </a:t>
            </a:r>
            <a:r>
              <a:rPr lang="fr-FR" baseline="0" dirty="0" err="1" smtClean="0"/>
              <a:t>zal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zo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dadelijk</a:t>
            </a:r>
            <a:r>
              <a:rPr lang="fr-FR" baseline="0" dirty="0" smtClean="0"/>
              <a:t> </a:t>
            </a:r>
            <a:r>
              <a:rPr lang="fr-FR" baseline="0" dirty="0" err="1" smtClean="0"/>
              <a:t>zien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hoe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dat</a:t>
            </a:r>
            <a:r>
              <a:rPr lang="fr-FR" baseline="0" dirty="0" smtClean="0"/>
              <a:t> kan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10294-F283-864C-A32C-DBAB44CE48DB}" type="slidenum">
              <a:rPr lang="fr-FR" smtClean="0"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Laten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dan </a:t>
            </a:r>
            <a:r>
              <a:rPr lang="fr-FR" dirty="0" err="1" smtClean="0"/>
              <a:t>doorgaan</a:t>
            </a:r>
            <a:r>
              <a:rPr lang="fr-FR" dirty="0" smtClean="0"/>
              <a:t> met de </a:t>
            </a:r>
            <a:r>
              <a:rPr lang="fr-FR" dirty="0" err="1" smtClean="0"/>
              <a:t>beschrijving</a:t>
            </a:r>
            <a:r>
              <a:rPr lang="fr-FR" baseline="0" dirty="0" smtClean="0"/>
              <a:t> van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corpus, </a:t>
            </a:r>
            <a:r>
              <a:rPr lang="fr-FR" baseline="0" dirty="0" err="1" smtClean="0"/>
              <a:t>meer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bepaald</a:t>
            </a:r>
            <a:r>
              <a:rPr lang="fr-FR" baseline="0" dirty="0" smtClean="0"/>
              <a:t> van</a:t>
            </a:r>
          </a:p>
          <a:p>
            <a:pPr marL="228600" indent="-228600">
              <a:buAutoNum type="arabicParenR"/>
            </a:pPr>
            <a:r>
              <a:rPr lang="fr-FR" baseline="0" dirty="0" err="1" smtClean="0"/>
              <a:t>Hoe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gestructureerd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wordt</a:t>
            </a:r>
            <a:endParaRPr lang="fr-FR" baseline="0" dirty="0" smtClean="0"/>
          </a:p>
          <a:p>
            <a:pPr marL="228600" indent="-228600">
              <a:buAutoNum type="arabicParenR"/>
            </a:pPr>
            <a:r>
              <a:rPr lang="fr-FR" baseline="0" dirty="0" err="1" smtClean="0"/>
              <a:t>Hoe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fungeert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10294-F283-864C-A32C-DBAB44CE48DB}" type="slidenum">
              <a:rPr lang="fr-FR" smtClean="0"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Waarvan</a:t>
            </a:r>
            <a:r>
              <a:rPr lang="fr-FR" dirty="0" smtClean="0"/>
              <a:t> de </a:t>
            </a:r>
            <a:r>
              <a:rPr lang="fr-FR" dirty="0" err="1" smtClean="0"/>
              <a:t>meerdeheid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afkomstig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CNaVT-materiaal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10294-F283-864C-A32C-DBAB44CE48DB}" type="slidenum">
              <a:rPr lang="fr-FR" smtClean="0"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5 </a:t>
            </a:r>
            <a:r>
              <a:rPr lang="fr-FR" dirty="0" err="1" smtClean="0"/>
              <a:t>verschillede</a:t>
            </a:r>
            <a:r>
              <a:rPr lang="fr-FR" dirty="0" smtClean="0"/>
              <a:t> </a:t>
            </a:r>
            <a:r>
              <a:rPr lang="fr-FR" dirty="0" err="1" smtClean="0"/>
              <a:t>moedertaalachtergonden</a:t>
            </a:r>
            <a:r>
              <a:rPr lang="fr-FR" baseline="0" dirty="0" smtClean="0"/>
              <a:t> die hier in </a:t>
            </a:r>
            <a:r>
              <a:rPr lang="fr-FR" baseline="0" dirty="0" err="1" smtClean="0"/>
              <a:t>dalende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volgorde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worden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gepresenteerd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10294-F283-864C-A32C-DBAB44CE48DB}" type="slidenum">
              <a:rPr lang="fr-FR" smtClean="0"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Laten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dan </a:t>
            </a:r>
            <a:r>
              <a:rPr lang="fr-FR" dirty="0" err="1" smtClean="0"/>
              <a:t>doorgaan</a:t>
            </a:r>
            <a:r>
              <a:rPr lang="fr-FR" dirty="0" smtClean="0"/>
              <a:t> met de </a:t>
            </a:r>
            <a:r>
              <a:rPr lang="fr-FR" dirty="0" err="1" smtClean="0"/>
              <a:t>beschrijving</a:t>
            </a:r>
            <a:r>
              <a:rPr lang="fr-FR" baseline="0" dirty="0" smtClean="0"/>
              <a:t> van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corpus, </a:t>
            </a:r>
            <a:r>
              <a:rPr lang="fr-FR" baseline="0" dirty="0" err="1" smtClean="0"/>
              <a:t>meer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bepaald</a:t>
            </a:r>
            <a:r>
              <a:rPr lang="fr-FR" baseline="0" dirty="0" smtClean="0"/>
              <a:t> van</a:t>
            </a:r>
          </a:p>
          <a:p>
            <a:pPr marL="228600" indent="-228600">
              <a:buAutoNum type="arabicParenR"/>
            </a:pPr>
            <a:r>
              <a:rPr lang="fr-FR" baseline="0" dirty="0" err="1" smtClean="0"/>
              <a:t>Hoe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gestructureerd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wordt</a:t>
            </a:r>
            <a:endParaRPr lang="fr-FR" baseline="0" dirty="0" smtClean="0"/>
          </a:p>
          <a:p>
            <a:pPr marL="228600" indent="-228600">
              <a:buAutoNum type="arabicParenR"/>
            </a:pPr>
            <a:r>
              <a:rPr lang="fr-FR" baseline="0" dirty="0" err="1" smtClean="0"/>
              <a:t>Hoe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fungeert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10294-F283-864C-A32C-DBAB44CE48DB}" type="slidenum">
              <a:rPr lang="fr-FR" smtClean="0"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In </a:t>
            </a:r>
            <a:r>
              <a:rPr lang="fr-FR" dirty="0" err="1" smtClean="0"/>
              <a:t>deze</a:t>
            </a:r>
            <a:r>
              <a:rPr lang="fr-FR" dirty="0" smtClean="0"/>
              <a:t> </a:t>
            </a:r>
            <a:r>
              <a:rPr lang="fr-FR" dirty="0" err="1" smtClean="0"/>
              <a:t>presentatie</a:t>
            </a:r>
            <a:r>
              <a:rPr lang="fr-FR" dirty="0" smtClean="0"/>
              <a:t> </a:t>
            </a:r>
            <a:r>
              <a:rPr lang="fr-FR" dirty="0" err="1" smtClean="0"/>
              <a:t>wil</a:t>
            </a:r>
            <a:r>
              <a:rPr lang="fr-FR" dirty="0" smtClean="0"/>
              <a:t> </a:t>
            </a:r>
            <a:r>
              <a:rPr lang="fr-FR" dirty="0" err="1" smtClean="0"/>
              <a:t>ik</a:t>
            </a:r>
            <a:r>
              <a:rPr lang="fr-FR" dirty="0" smtClean="0"/>
              <a:t> </a:t>
            </a:r>
            <a:r>
              <a:rPr lang="fr-FR" dirty="0" err="1" smtClean="0"/>
              <a:t>ten</a:t>
            </a:r>
            <a:r>
              <a:rPr lang="fr-FR" dirty="0" smtClean="0"/>
              <a:t> </a:t>
            </a:r>
            <a:r>
              <a:rPr lang="fr-FR" dirty="0" err="1" smtClean="0"/>
              <a:t>eerste</a:t>
            </a:r>
            <a:r>
              <a:rPr lang="fr-FR" dirty="0" smtClean="0"/>
              <a:t> </a:t>
            </a:r>
            <a:r>
              <a:rPr lang="fr-FR" dirty="0" err="1" smtClean="0"/>
              <a:t>het</a:t>
            </a:r>
            <a:r>
              <a:rPr lang="fr-FR" dirty="0" smtClean="0"/>
              <a:t> LCN </a:t>
            </a:r>
            <a:r>
              <a:rPr lang="fr-FR" dirty="0" err="1" smtClean="0"/>
              <a:t>presenteren</a:t>
            </a:r>
            <a:r>
              <a:rPr lang="fr-FR" dirty="0" smtClean="0"/>
              <a:t> en </a:t>
            </a:r>
            <a:r>
              <a:rPr lang="fr-FR" dirty="0" err="1" smtClean="0"/>
              <a:t>katen</a:t>
            </a:r>
            <a:r>
              <a:rPr lang="fr-FR" dirty="0" smtClean="0"/>
              <a:t> </a:t>
            </a:r>
            <a:r>
              <a:rPr lang="fr-FR" dirty="0" err="1" smtClean="0"/>
              <a:t>zien</a:t>
            </a:r>
            <a:r>
              <a:rPr lang="fr-FR" dirty="0" smtClean="0"/>
              <a:t> </a:t>
            </a:r>
            <a:r>
              <a:rPr lang="fr-FR" dirty="0" err="1" smtClean="0"/>
              <a:t>hoe</a:t>
            </a:r>
            <a:r>
              <a:rPr lang="fr-FR" dirty="0" smtClean="0"/>
              <a:t> </a:t>
            </a:r>
            <a:r>
              <a:rPr lang="fr-FR" dirty="0" err="1" smtClean="0"/>
              <a:t>het</a:t>
            </a:r>
            <a:r>
              <a:rPr lang="fr-FR" dirty="0" smtClean="0"/>
              <a:t> </a:t>
            </a:r>
            <a:r>
              <a:rPr lang="fr-FR" dirty="0" err="1" smtClean="0"/>
              <a:t>werkt</a:t>
            </a:r>
            <a:r>
              <a:rPr lang="fr-FR" dirty="0" smtClean="0"/>
              <a:t> (DEEL2: </a:t>
            </a:r>
            <a:r>
              <a:rPr lang="fr-FR" dirty="0" err="1" smtClean="0"/>
              <a:t>het</a:t>
            </a:r>
            <a:r>
              <a:rPr lang="fr-FR" dirty="0" smtClean="0"/>
              <a:t> LCN in </a:t>
            </a:r>
            <a:r>
              <a:rPr lang="fr-FR" dirty="0" err="1" smtClean="0"/>
              <a:t>theorie</a:t>
            </a:r>
            <a:r>
              <a:rPr lang="fr-FR" dirty="0" smtClean="0"/>
              <a:t>)</a:t>
            </a:r>
          </a:p>
          <a:p>
            <a:r>
              <a:rPr lang="fr-FR" dirty="0" smtClean="0"/>
              <a:t>En </a:t>
            </a:r>
            <a:r>
              <a:rPr lang="fr-FR" dirty="0" err="1" smtClean="0"/>
              <a:t>ten</a:t>
            </a:r>
            <a:r>
              <a:rPr lang="fr-FR" dirty="0" smtClean="0"/>
              <a:t> </a:t>
            </a:r>
            <a:r>
              <a:rPr lang="fr-FR" dirty="0" err="1" smtClean="0"/>
              <a:t>tweede</a:t>
            </a:r>
            <a:r>
              <a:rPr lang="fr-FR" dirty="0" smtClean="0"/>
              <a:t> </a:t>
            </a:r>
            <a:r>
              <a:rPr lang="fr-FR" dirty="0" err="1" smtClean="0"/>
              <a:t>eens</a:t>
            </a:r>
            <a:r>
              <a:rPr lang="fr-FR" dirty="0" smtClean="0"/>
              <a:t> </a:t>
            </a:r>
            <a:r>
              <a:rPr lang="fr-FR" dirty="0" err="1" smtClean="0"/>
              <a:t>illsutreren</a:t>
            </a:r>
            <a:r>
              <a:rPr lang="fr-FR" dirty="0" smtClean="0"/>
              <a:t> </a:t>
            </a:r>
            <a:r>
              <a:rPr lang="fr-FR" dirty="0" err="1" smtClean="0"/>
              <a:t>wat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daarmee</a:t>
            </a:r>
            <a:r>
              <a:rPr lang="fr-FR" dirty="0" smtClean="0"/>
              <a:t> </a:t>
            </a:r>
            <a:r>
              <a:rPr lang="fr-FR" dirty="0" err="1" smtClean="0"/>
              <a:t>kunnen</a:t>
            </a:r>
            <a:r>
              <a:rPr lang="fr-FR" dirty="0" smtClean="0"/>
              <a:t> </a:t>
            </a:r>
            <a:r>
              <a:rPr lang="fr-FR" dirty="0" err="1" smtClean="0"/>
              <a:t>doen</a:t>
            </a:r>
            <a:r>
              <a:rPr lang="fr-FR" dirty="0" smtClean="0"/>
              <a:t> in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onderzoek</a:t>
            </a:r>
            <a:r>
              <a:rPr lang="fr-FR" baseline="0" dirty="0" smtClean="0"/>
              <a:t> </a:t>
            </a:r>
            <a:r>
              <a:rPr lang="fr-FR" baseline="0" dirty="0" err="1" smtClean="0"/>
              <a:t>naar</a:t>
            </a:r>
            <a:r>
              <a:rPr lang="fr-FR" baseline="0" dirty="0" smtClean="0"/>
              <a:t> de </a:t>
            </a:r>
            <a:r>
              <a:rPr lang="fr-FR" baseline="0" dirty="0" err="1" smtClean="0"/>
              <a:t>verwervin</a:t>
            </a:r>
            <a:r>
              <a:rPr lang="fr-FR" baseline="0" dirty="0" smtClean="0"/>
              <a:t> van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Nederlands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als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vreemde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taal</a:t>
            </a:r>
            <a:r>
              <a:rPr lang="fr-FR" baseline="0" dirty="0" smtClean="0"/>
              <a:t> (DEEL3: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LCN in de </a:t>
            </a:r>
            <a:r>
              <a:rPr lang="fr-FR" baseline="0" dirty="0" err="1" smtClean="0"/>
              <a:t>praktijk</a:t>
            </a:r>
            <a:r>
              <a:rPr lang="fr-FR" baseline="0" dirty="0" smtClean="0"/>
              <a:t>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10294-F283-864C-A32C-DBAB44CE48DB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Het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voor</a:t>
            </a:r>
            <a:r>
              <a:rPr lang="fr-FR" dirty="0" smtClean="0"/>
              <a:t> </a:t>
            </a:r>
            <a:r>
              <a:rPr lang="fr-FR" dirty="0" err="1" smtClean="0"/>
              <a:t>ons</a:t>
            </a:r>
            <a:r>
              <a:rPr lang="fr-FR" dirty="0" smtClean="0"/>
              <a:t> </a:t>
            </a:r>
            <a:r>
              <a:rPr lang="fr-FR" dirty="0" err="1" smtClean="0"/>
              <a:t>zeer</a:t>
            </a:r>
            <a:r>
              <a:rPr lang="fr-FR" dirty="0" smtClean="0"/>
              <a:t> </a:t>
            </a:r>
            <a:r>
              <a:rPr lang="fr-FR" dirty="0" err="1" smtClean="0"/>
              <a:t>belangrijk</a:t>
            </a:r>
            <a:r>
              <a:rPr lang="fr-FR" dirty="0" smtClean="0"/>
              <a:t> </a:t>
            </a:r>
            <a:r>
              <a:rPr lang="fr-FR" dirty="0" err="1" smtClean="0"/>
              <a:t>dat</a:t>
            </a:r>
            <a:r>
              <a:rPr lang="fr-FR" dirty="0" smtClean="0"/>
              <a:t> </a:t>
            </a:r>
            <a:r>
              <a:rPr lang="fr-FR" dirty="0" err="1" smtClean="0"/>
              <a:t>het</a:t>
            </a:r>
            <a:r>
              <a:rPr lang="fr-FR" dirty="0" smtClean="0"/>
              <a:t> corpus </a:t>
            </a:r>
            <a:r>
              <a:rPr lang="fr-FR" dirty="0" err="1" smtClean="0"/>
              <a:t>bruikbaar</a:t>
            </a:r>
            <a:r>
              <a:rPr lang="fr-FR" dirty="0" smtClean="0"/>
              <a:t> zou </a:t>
            </a:r>
            <a:r>
              <a:rPr lang="fr-FR" dirty="0" err="1" smtClean="0"/>
              <a:t>zijn</a:t>
            </a:r>
            <a:r>
              <a:rPr lang="fr-FR" dirty="0" smtClean="0"/>
              <a:t>. </a:t>
            </a:r>
            <a:r>
              <a:rPr lang="fr-FR" dirty="0" err="1" smtClean="0"/>
              <a:t>Daarom</a:t>
            </a:r>
            <a:r>
              <a:rPr lang="fr-FR" dirty="0" smtClean="0"/>
              <a:t> </a:t>
            </a:r>
            <a:r>
              <a:rPr lang="fr-FR" dirty="0" err="1" smtClean="0"/>
              <a:t>hebben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een</a:t>
            </a:r>
            <a:r>
              <a:rPr lang="fr-FR" dirty="0" smtClean="0"/>
              <a:t> interface </a:t>
            </a:r>
            <a:r>
              <a:rPr lang="fr-FR" dirty="0" err="1" smtClean="0"/>
              <a:t>willen</a:t>
            </a:r>
            <a:r>
              <a:rPr lang="fr-FR" dirty="0" smtClean="0"/>
              <a:t> </a:t>
            </a:r>
            <a:r>
              <a:rPr lang="fr-FR" dirty="0" err="1" smtClean="0"/>
              <a:t>ontwikkelen</a:t>
            </a:r>
            <a:r>
              <a:rPr lang="fr-FR" dirty="0" smtClean="0"/>
              <a:t> die </a:t>
            </a:r>
            <a:r>
              <a:rPr lang="fr-FR" dirty="0" err="1" smtClean="0"/>
              <a:t>zo</a:t>
            </a:r>
            <a:r>
              <a:rPr lang="fr-FR" dirty="0" smtClean="0"/>
              <a:t> </a:t>
            </a:r>
            <a:r>
              <a:rPr lang="fr-FR" dirty="0" err="1" smtClean="0"/>
              <a:t>gebruilersvriendelijk</a:t>
            </a:r>
            <a:r>
              <a:rPr lang="fr-FR" dirty="0" smtClean="0"/>
              <a:t> </a:t>
            </a:r>
            <a:r>
              <a:rPr lang="fr-FR" dirty="0" err="1" smtClean="0"/>
              <a:t>mogelijk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en dit om </a:t>
            </a:r>
            <a:r>
              <a:rPr lang="fr-FR" dirty="0" err="1" smtClean="0"/>
              <a:t>het</a:t>
            </a:r>
            <a:r>
              <a:rPr lang="fr-FR" dirty="0" smtClean="0"/>
              <a:t> </a:t>
            </a:r>
            <a:r>
              <a:rPr lang="fr-FR" dirty="0" err="1" smtClean="0"/>
              <a:t>mogelijk</a:t>
            </a:r>
            <a:r>
              <a:rPr lang="fr-FR" dirty="0" smtClean="0"/>
              <a:t> te </a:t>
            </a:r>
            <a:r>
              <a:rPr lang="fr-FR" dirty="0" err="1" smtClean="0"/>
              <a:t>maken</a:t>
            </a:r>
            <a:r>
              <a:rPr lang="fr-FR" dirty="0" smtClean="0"/>
              <a:t> om op </a:t>
            </a:r>
            <a:r>
              <a:rPr lang="fr-FR" dirty="0" err="1" smtClean="0"/>
              <a:t>een</a:t>
            </a:r>
            <a:r>
              <a:rPr lang="fr-FR" dirty="0" smtClean="0"/>
              <a:t> </a:t>
            </a:r>
            <a:r>
              <a:rPr lang="fr-FR" dirty="0" err="1" smtClean="0"/>
              <a:t>eenvoudige</a:t>
            </a:r>
            <a:r>
              <a:rPr lang="fr-FR" dirty="0" smtClean="0"/>
              <a:t> manier </a:t>
            </a:r>
            <a:r>
              <a:rPr lang="fr-FR" dirty="0" err="1" smtClean="0"/>
              <a:t>subscorpora</a:t>
            </a:r>
            <a:r>
              <a:rPr lang="fr-FR" dirty="0" smtClean="0"/>
              <a:t> te </a:t>
            </a:r>
            <a:r>
              <a:rPr lang="fr-FR" dirty="0" err="1" smtClean="0"/>
              <a:t>kunnen</a:t>
            </a:r>
            <a:r>
              <a:rPr lang="fr-FR" dirty="0" smtClean="0"/>
              <a:t> </a:t>
            </a:r>
            <a:r>
              <a:rPr lang="fr-FR" dirty="0" err="1" smtClean="0"/>
              <a:t>samenstellen</a:t>
            </a:r>
            <a:r>
              <a:rPr lang="fr-FR" dirty="0" smtClean="0"/>
              <a:t> op basis van </a:t>
            </a:r>
            <a:r>
              <a:rPr lang="fr-FR" dirty="0" err="1" smtClean="0"/>
              <a:t>een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selectie</a:t>
            </a:r>
            <a:r>
              <a:rPr lang="fr-FR" baseline="0" dirty="0" smtClean="0"/>
              <a:t> van </a:t>
            </a:r>
            <a:r>
              <a:rPr lang="fr-FR" baseline="0" dirty="0" err="1" smtClean="0"/>
              <a:t>relevante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</a:t>
            </a:r>
            <a:r>
              <a:rPr lang="fr-FR" baseline="0" dirty="0" err="1" smtClean="0"/>
              <a:t>ârameters</a:t>
            </a:r>
            <a:r>
              <a:rPr lang="fr-FR" baseline="0" dirty="0" smtClean="0"/>
              <a:t>.</a:t>
            </a:r>
          </a:p>
          <a:p>
            <a:endParaRPr lang="fr-FR" baseline="0" dirty="0" smtClean="0"/>
          </a:p>
          <a:p>
            <a:r>
              <a:rPr lang="fr-FR" baseline="0" dirty="0" err="1" smtClean="0"/>
              <a:t>Hierbij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hebben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van de </a:t>
            </a:r>
            <a:r>
              <a:rPr lang="fr-FR" baseline="0" dirty="0" err="1" smtClean="0"/>
              <a:t>hulp</a:t>
            </a:r>
            <a:r>
              <a:rPr lang="fr-FR" baseline="0" dirty="0" smtClean="0"/>
              <a:t> van de CENTAL </a:t>
            </a:r>
            <a:r>
              <a:rPr lang="fr-FR" baseline="0" dirty="0" err="1" smtClean="0"/>
              <a:t>kunnen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profiteren</a:t>
            </a:r>
            <a:endParaRPr lang="fr-FR" baseline="0" dirty="0" smtClean="0"/>
          </a:p>
          <a:p>
            <a:r>
              <a:rPr lang="fr-FR" baseline="0" dirty="0" smtClean="0"/>
              <a:t>Centrum </a:t>
            </a:r>
            <a:r>
              <a:rPr lang="fr-FR" baseline="0" dirty="0" err="1" smtClean="0"/>
              <a:t>voor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automatische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telstverwerking</a:t>
            </a:r>
            <a:r>
              <a:rPr lang="fr-FR" baseline="0" dirty="0" smtClean="0"/>
              <a:t> die </a:t>
            </a:r>
            <a:r>
              <a:rPr lang="fr-FR" baseline="0" dirty="0" err="1" smtClean="0"/>
              <a:t>ook</a:t>
            </a:r>
            <a:r>
              <a:rPr lang="fr-FR" baseline="0" dirty="0" smtClean="0"/>
              <a:t> </a:t>
            </a:r>
            <a:r>
              <a:rPr lang="fr-FR" baseline="0" dirty="0" err="1" smtClean="0"/>
              <a:t>verantwoordelijk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voor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de </a:t>
            </a:r>
            <a:r>
              <a:rPr lang="fr-FR" baseline="0" dirty="0" err="1" smtClean="0"/>
              <a:t>technçsche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asppecten</a:t>
            </a:r>
            <a:r>
              <a:rPr lang="fr-FR" baseline="0" dirty="0" smtClean="0"/>
              <a:t> van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obtwikkeleb</a:t>
            </a:r>
            <a:r>
              <a:rPr lang="fr-FR" baseline="0" dirty="0" smtClean="0"/>
              <a:t> van hey </a:t>
            </a:r>
            <a:r>
              <a:rPr lang="fr-FR" baseline="0" dirty="0" err="1" smtClean="0"/>
              <a:t>ICLE-corpus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10294-F283-864C-A32C-DBAB44CE48DB}" type="slidenum">
              <a:rPr lang="fr-FR" smtClean="0"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fr-FR" dirty="0" smtClean="0"/>
              <a:t>Over </a:t>
            </a:r>
            <a:r>
              <a:rPr lang="fr-FR" dirty="0" err="1" smtClean="0"/>
              <a:t>het</a:t>
            </a:r>
            <a:r>
              <a:rPr lang="fr-FR" dirty="0" smtClean="0"/>
              <a:t> </a:t>
            </a:r>
            <a:r>
              <a:rPr lang="fr-FR" dirty="0" err="1" smtClean="0"/>
              <a:t>algemeen</a:t>
            </a:r>
            <a:r>
              <a:rPr lang="fr-FR" dirty="0" smtClean="0"/>
              <a:t>: </a:t>
            </a:r>
            <a:r>
              <a:rPr lang="fr-FR" dirty="0" err="1" smtClean="0"/>
              <a:t>overgebruik</a:t>
            </a:r>
            <a:r>
              <a:rPr lang="fr-FR" dirty="0" smtClean="0"/>
              <a:t> van causale </a:t>
            </a:r>
            <a:r>
              <a:rPr lang="fr-FR" dirty="0" err="1" smtClean="0"/>
              <a:t>connectieven</a:t>
            </a:r>
            <a:r>
              <a:rPr lang="fr-FR" dirty="0" smtClean="0"/>
              <a:t> </a:t>
            </a:r>
            <a:r>
              <a:rPr lang="fr-FR" dirty="0" err="1" smtClean="0"/>
              <a:t>door</a:t>
            </a:r>
            <a:r>
              <a:rPr lang="fr-FR" dirty="0" smtClean="0"/>
              <a:t> </a:t>
            </a:r>
            <a:r>
              <a:rPr lang="fr-FR" dirty="0" err="1" smtClean="0"/>
              <a:t>Franstalige</a:t>
            </a:r>
            <a:r>
              <a:rPr lang="fr-FR" dirty="0" smtClean="0"/>
              <a:t> </a:t>
            </a:r>
            <a:r>
              <a:rPr lang="fr-FR" dirty="0" err="1" smtClean="0"/>
              <a:t>leerders</a:t>
            </a:r>
            <a:endParaRPr lang="fr-FR" dirty="0" smtClean="0"/>
          </a:p>
          <a:p>
            <a:pPr marL="228600" indent="-228600">
              <a:buAutoNum type="arabicParenR"/>
            </a:pPr>
            <a:r>
              <a:rPr lang="fr-FR" dirty="0" err="1" smtClean="0"/>
              <a:t>Vooral</a:t>
            </a:r>
            <a:r>
              <a:rPr lang="fr-FR" baseline="0" dirty="0" smtClean="0"/>
              <a:t> te </a:t>
            </a:r>
            <a:r>
              <a:rPr lang="fr-FR" baseline="0" dirty="0" err="1" smtClean="0"/>
              <a:t>danken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dubbele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beweging</a:t>
            </a:r>
            <a:r>
              <a:rPr lang="fr-FR" baseline="0" dirty="0" smtClean="0"/>
              <a:t>; </a:t>
            </a:r>
            <a:r>
              <a:rPr lang="fr-FR" baseline="0" dirty="0" err="1" smtClean="0"/>
              <a:t>overgebruik</a:t>
            </a:r>
            <a:r>
              <a:rPr lang="fr-FR" baseline="0" dirty="0" smtClean="0"/>
              <a:t> van </a:t>
            </a:r>
            <a:r>
              <a:rPr lang="fr-FR" baseline="0" dirty="0" err="1" smtClean="0"/>
              <a:t>omdat</a:t>
            </a:r>
            <a:r>
              <a:rPr lang="fr-FR" baseline="0" dirty="0" smtClean="0"/>
              <a:t> en </a:t>
            </a:r>
            <a:r>
              <a:rPr lang="fr-FR" baseline="0" dirty="0" err="1" smtClean="0"/>
              <a:t>want</a:t>
            </a:r>
            <a:r>
              <a:rPr lang="fr-FR" baseline="0" dirty="0" smtClean="0"/>
              <a:t> maar </a:t>
            </a:r>
            <a:r>
              <a:rPr lang="fr-FR" baseline="0" dirty="0" err="1" smtClean="0"/>
              <a:t>ondergebruik</a:t>
            </a:r>
            <a:r>
              <a:rPr lang="fr-FR" baseline="0" dirty="0" smtClean="0"/>
              <a:t> van </a:t>
            </a:r>
            <a:r>
              <a:rPr lang="fr-FR" baseline="0" dirty="0" err="1" smtClean="0"/>
              <a:t>doordat</a:t>
            </a:r>
            <a:r>
              <a:rPr lang="fr-FR" baseline="0" dirty="0" smtClean="0"/>
              <a:t> en </a:t>
            </a:r>
            <a:r>
              <a:rPr lang="fr-FR" baseline="0" dirty="0" err="1" smtClean="0"/>
              <a:t>aangezien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10294-F283-864C-A32C-DBAB44CE48DB}" type="slidenum">
              <a:rPr lang="fr-FR" smtClean="0"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Een</a:t>
            </a:r>
            <a:r>
              <a:rPr lang="fr-FR" dirty="0" smtClean="0"/>
              <a:t> </a:t>
            </a:r>
            <a:r>
              <a:rPr lang="fr-FR" dirty="0" err="1" smtClean="0"/>
              <a:t>tweede</a:t>
            </a:r>
            <a:r>
              <a:rPr lang="fr-FR" dirty="0" smtClean="0"/>
              <a:t> </a:t>
            </a:r>
            <a:r>
              <a:rPr lang="fr-FR" dirty="0" err="1" smtClean="0"/>
              <a:t>voorbeeld</a:t>
            </a:r>
            <a:r>
              <a:rPr lang="fr-FR" dirty="0" smtClean="0"/>
              <a:t>, </a:t>
            </a:r>
            <a:r>
              <a:rPr lang="fr-FR" dirty="0" err="1" smtClean="0"/>
              <a:t>recenter</a:t>
            </a:r>
            <a:r>
              <a:rPr lang="fr-FR" dirty="0" smtClean="0"/>
              <a:t> dit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keer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10294-F283-864C-A32C-DBAB44CE48DB}" type="slidenum">
              <a:rPr lang="fr-FR" smtClean="0"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French </a:t>
            </a:r>
            <a:r>
              <a:rPr lang="fr-FR" dirty="0" err="1" smtClean="0"/>
              <a:t>verb-framed</a:t>
            </a:r>
            <a:r>
              <a:rPr lang="fr-FR" dirty="0" smtClean="0"/>
              <a:t>: </a:t>
            </a:r>
            <a:r>
              <a:rPr lang="fr-FR" dirty="0" err="1" smtClean="0"/>
              <a:t>gebruik</a:t>
            </a:r>
            <a:r>
              <a:rPr lang="fr-FR" dirty="0" smtClean="0"/>
              <a:t> van </a:t>
            </a:r>
            <a:r>
              <a:rPr lang="fr-FR" dirty="0" err="1" smtClean="0"/>
              <a:t>een</a:t>
            </a:r>
            <a:r>
              <a:rPr lang="fr-FR" dirty="0" smtClean="0"/>
              <a:t> </a:t>
            </a:r>
            <a:r>
              <a:rPr lang="fr-FR" dirty="0" err="1" smtClean="0"/>
              <a:t>brede</a:t>
            </a:r>
            <a:r>
              <a:rPr lang="fr-FR" dirty="0" smtClean="0"/>
              <a:t>, </a:t>
            </a:r>
            <a:r>
              <a:rPr lang="fr-FR" dirty="0" err="1" smtClean="0"/>
              <a:t>algemeen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existentieel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werkwoord</a:t>
            </a:r>
            <a:r>
              <a:rPr lang="fr-FR" baseline="0" dirty="0" smtClean="0"/>
              <a:t> (</a:t>
            </a:r>
            <a:r>
              <a:rPr lang="fr-FR" baseline="0" dirty="0" smtClean="0"/>
              <a:t>être)</a:t>
            </a:r>
          </a:p>
          <a:p>
            <a:r>
              <a:rPr lang="fr-FR" baseline="0" dirty="0" err="1" smtClean="0"/>
              <a:t>Dutch</a:t>
            </a:r>
            <a:r>
              <a:rPr lang="fr-FR" baseline="0" dirty="0" smtClean="0"/>
              <a:t>: </a:t>
            </a:r>
            <a:r>
              <a:rPr lang="fr-FR" baseline="0" dirty="0" err="1" smtClean="0"/>
              <a:t>satellite-framed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langauge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10294-F283-864C-A32C-DBAB44CE48DB}" type="slidenum">
              <a:rPr lang="fr-FR" smtClean="0"/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Maar </a:t>
            </a:r>
            <a:r>
              <a:rPr lang="fr-FR" dirty="0" err="1" smtClean="0"/>
              <a:t>eerst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kleine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inleiding</a:t>
            </a:r>
            <a:r>
              <a:rPr lang="fr-FR" baseline="0" dirty="0" smtClean="0"/>
              <a:t>.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kunnen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ons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namelijk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afvragen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leerdercorpus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en </a:t>
            </a:r>
            <a:r>
              <a:rPr lang="fr-FR" baseline="0" dirty="0" err="1" smtClean="0"/>
              <a:t>wat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zijn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nut</a:t>
            </a:r>
            <a:r>
              <a:rPr lang="fr-FR" baseline="0" dirty="0" smtClean="0"/>
              <a:t> kan </a:t>
            </a:r>
            <a:r>
              <a:rPr lang="fr-FR" baseline="0" dirty="0" err="1" smtClean="0"/>
              <a:t>zijn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VT-onderzoek</a:t>
            </a:r>
            <a:r>
              <a:rPr lang="fr-FR" baseline="0" dirty="0" smtClean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10294-F283-864C-A32C-DBAB44CE48DB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Granger </a:t>
            </a:r>
            <a:r>
              <a:rPr lang="fr-FR" dirty="0" err="1" smtClean="0"/>
              <a:t>geeft</a:t>
            </a:r>
            <a:r>
              <a:rPr lang="fr-FR" dirty="0" smtClean="0"/>
              <a:t> de </a:t>
            </a:r>
            <a:r>
              <a:rPr lang="fr-FR" dirty="0" err="1" smtClean="0"/>
              <a:t>volgende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definitie</a:t>
            </a:r>
            <a:r>
              <a:rPr lang="fr-FR" baseline="0" dirty="0" smtClean="0"/>
              <a:t> van </a:t>
            </a:r>
            <a:r>
              <a:rPr lang="fr-FR" baseline="0" dirty="0" err="1" smtClean="0"/>
              <a:t>leerdercorpora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10294-F283-864C-A32C-DBAB44CE48DB}" type="slidenum">
              <a:rPr lang="fr-FR" smtClean="0"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Het</a:t>
            </a:r>
            <a:r>
              <a:rPr lang="fr-FR" dirty="0" smtClean="0"/>
              <a:t> </a:t>
            </a:r>
            <a:r>
              <a:rPr lang="fr-FR" dirty="0" err="1" smtClean="0"/>
              <a:t>woord</a:t>
            </a:r>
            <a:r>
              <a:rPr lang="fr-FR" dirty="0" smtClean="0"/>
              <a:t> </a:t>
            </a:r>
            <a:r>
              <a:rPr lang="fr-FR" dirty="0" err="1" smtClean="0"/>
              <a:t>authentiek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natuurlijk</a:t>
            </a:r>
            <a:r>
              <a:rPr lang="fr-FR" dirty="0" smtClean="0"/>
              <a:t> </a:t>
            </a:r>
            <a:r>
              <a:rPr lang="fr-FR" dirty="0" err="1" smtClean="0"/>
              <a:t>problematisch</a:t>
            </a:r>
            <a:r>
              <a:rPr lang="fr-FR" dirty="0" smtClean="0"/>
              <a:t> </a:t>
            </a:r>
            <a:r>
              <a:rPr lang="fr-FR" dirty="0" err="1" smtClean="0"/>
              <a:t>als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het</a:t>
            </a:r>
            <a:r>
              <a:rPr lang="fr-FR" dirty="0" smtClean="0"/>
              <a:t> </a:t>
            </a:r>
            <a:r>
              <a:rPr lang="fr-FR" dirty="0" err="1" smtClean="0"/>
              <a:t>toepassen</a:t>
            </a:r>
            <a:r>
              <a:rPr lang="fr-FR" dirty="0" smtClean="0"/>
              <a:t> op </a:t>
            </a:r>
            <a:r>
              <a:rPr lang="fr-FR" dirty="0" err="1" smtClean="0"/>
              <a:t>VT-verwerving</a:t>
            </a:r>
            <a:r>
              <a:rPr lang="fr-FR" dirty="0" smtClean="0"/>
              <a:t>, dit </a:t>
            </a:r>
            <a:r>
              <a:rPr lang="fr-FR" dirty="0" err="1" smtClean="0"/>
              <a:t>werd</a:t>
            </a:r>
            <a:r>
              <a:rPr lang="fr-FR" dirty="0" smtClean="0"/>
              <a:t> al </a:t>
            </a:r>
            <a:r>
              <a:rPr lang="fr-FR" dirty="0" err="1" smtClean="0"/>
              <a:t>vaker</a:t>
            </a:r>
            <a:r>
              <a:rPr lang="fr-FR" dirty="0" smtClean="0"/>
              <a:t> </a:t>
            </a:r>
            <a:r>
              <a:rPr lang="fr-FR" dirty="0" err="1" smtClean="0"/>
              <a:t>besproken</a:t>
            </a:r>
            <a:r>
              <a:rPr lang="fr-FR" dirty="0" smtClean="0"/>
              <a:t>.</a:t>
            </a:r>
            <a:r>
              <a:rPr lang="fr-FR" baseline="0" dirty="0" smtClean="0"/>
              <a:t> Dus </a:t>
            </a:r>
            <a:r>
              <a:rPr lang="fr-FR" baseline="0" dirty="0" err="1" smtClean="0"/>
              <a:t>laten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zeggen</a:t>
            </a:r>
            <a:r>
              <a:rPr lang="fr-FR" baseline="0" dirty="0" smtClean="0"/>
              <a:t> « </a:t>
            </a:r>
            <a:r>
              <a:rPr lang="fr-FR" baseline="0" dirty="0" err="1" smtClean="0"/>
              <a:t>een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elkrtonische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verzameling</a:t>
            </a:r>
            <a:r>
              <a:rPr lang="fr-FR" baseline="0" dirty="0" smtClean="0"/>
              <a:t> van </a:t>
            </a:r>
            <a:r>
              <a:rPr lang="fr-FR" baseline="0" dirty="0" err="1" smtClean="0"/>
              <a:t>zo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authentiek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mogelijke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tektsten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gescrhven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door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leerders</a:t>
            </a:r>
            <a:r>
              <a:rPr lang="fr-FR" baseline="0" dirty="0" smtClean="0"/>
              <a:t> van </a:t>
            </a:r>
            <a:r>
              <a:rPr lang="fr-FR" baseline="0" dirty="0" err="1" smtClean="0"/>
              <a:t>een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vreemde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taal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10294-F283-864C-A32C-DBAB44CE48DB}" type="slidenum">
              <a:rPr lang="fr-FR" smtClean="0"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Betere</a:t>
            </a:r>
            <a:r>
              <a:rPr lang="fr-FR" dirty="0" smtClean="0"/>
              <a:t> </a:t>
            </a:r>
            <a:r>
              <a:rPr lang="fr-FR" dirty="0" err="1" smtClean="0"/>
              <a:t>beschrijving</a:t>
            </a:r>
            <a:r>
              <a:rPr lang="fr-FR" dirty="0" smtClean="0"/>
              <a:t> van de </a:t>
            </a:r>
            <a:r>
              <a:rPr lang="fr-FR" dirty="0" err="1" smtClean="0"/>
              <a:t>tussentaal</a:t>
            </a:r>
            <a:r>
              <a:rPr lang="fr-FR" dirty="0" smtClean="0"/>
              <a:t> van de </a:t>
            </a:r>
            <a:r>
              <a:rPr lang="fr-FR" dirty="0" err="1" smtClean="0"/>
              <a:t>leerders</a:t>
            </a:r>
            <a:r>
              <a:rPr lang="fr-FR" dirty="0" smtClean="0"/>
              <a:t> =&gt; impact niet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alleen</a:t>
            </a:r>
            <a:r>
              <a:rPr lang="fr-FR" baseline="0" dirty="0" smtClean="0"/>
              <a:t> op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</a:t>
            </a:r>
            <a:r>
              <a:rPr lang="fr-FR" dirty="0" err="1" smtClean="0"/>
              <a:t>onderzoek</a:t>
            </a:r>
            <a:r>
              <a:rPr lang="fr-FR" dirty="0" smtClean="0"/>
              <a:t> </a:t>
            </a:r>
            <a:r>
              <a:rPr lang="fr-FR" dirty="0" err="1" smtClean="0"/>
              <a:t>naar</a:t>
            </a:r>
            <a:r>
              <a:rPr lang="fr-FR" dirty="0" smtClean="0"/>
              <a:t> </a:t>
            </a:r>
            <a:r>
              <a:rPr lang="fr-FR" dirty="0" err="1" smtClean="0"/>
              <a:t>tweede-</a:t>
            </a:r>
            <a:r>
              <a:rPr lang="fr-FR" dirty="0" smtClean="0"/>
              <a:t> en </a:t>
            </a:r>
            <a:r>
              <a:rPr lang="fr-FR" dirty="0" err="1" smtClean="0"/>
              <a:t>vreemdetaalverwerving</a:t>
            </a:r>
            <a:r>
              <a:rPr lang="fr-FR" dirty="0" smtClean="0"/>
              <a:t> </a:t>
            </a:r>
            <a:r>
              <a:rPr lang="fr-FR" dirty="0" err="1" smtClean="0"/>
              <a:t>ook</a:t>
            </a:r>
            <a:r>
              <a:rPr lang="fr-FR" dirty="0" smtClean="0"/>
              <a:t> op </a:t>
            </a:r>
            <a:r>
              <a:rPr lang="fr-FR" dirty="0" err="1" smtClean="0"/>
              <a:t>het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onderwijs</a:t>
            </a:r>
            <a:r>
              <a:rPr lang="fr-FR" baseline="0" dirty="0" smtClean="0"/>
              <a:t> van </a:t>
            </a:r>
            <a:r>
              <a:rPr lang="fr-FR" baseline="0" dirty="0" err="1" smtClean="0"/>
              <a:t>vreemde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talen</a:t>
            </a:r>
            <a:r>
              <a:rPr lang="fr-FR" baseline="0" dirty="0" smtClean="0"/>
              <a:t> =&gt;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hopen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daarmee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beter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begrip</a:t>
            </a:r>
            <a:r>
              <a:rPr lang="fr-FR" baseline="0" dirty="0" smtClean="0"/>
              <a:t> van de </a:t>
            </a:r>
            <a:r>
              <a:rPr lang="fr-FR" baseline="0" dirty="0" err="1" smtClean="0"/>
              <a:t>mechanismen</a:t>
            </a:r>
            <a:r>
              <a:rPr lang="fr-FR" baseline="0" dirty="0" smtClean="0"/>
              <a:t> te </a:t>
            </a:r>
            <a:r>
              <a:rPr lang="fr-FR" baseline="0" dirty="0" err="1" smtClean="0"/>
              <a:t>kunnen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bereiken</a:t>
            </a:r>
            <a:r>
              <a:rPr lang="fr-FR" baseline="0" dirty="0" smtClean="0"/>
              <a:t> die </a:t>
            </a:r>
            <a:r>
              <a:rPr lang="fr-FR" baseline="0" dirty="0" err="1" smtClean="0"/>
              <a:t>aan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vreemdetalaverwerving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grondslag</a:t>
            </a:r>
            <a:endParaRPr lang="fr-FR" baseline="0" dirty="0" smtClean="0"/>
          </a:p>
          <a:p>
            <a:endParaRPr lang="fr-FR" baseline="0" dirty="0" smtClean="0"/>
          </a:p>
          <a:p>
            <a:r>
              <a:rPr lang="fr-FR" baseline="0" dirty="0" smtClean="0"/>
              <a:t>Dit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vrije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algemene</a:t>
            </a:r>
            <a:r>
              <a:rPr lang="fr-FR" baseline="0" dirty="0" smtClean="0"/>
              <a:t> (en </a:t>
            </a:r>
            <a:r>
              <a:rPr lang="fr-FR" baseline="0" dirty="0" err="1" smtClean="0"/>
              <a:t>voor</a:t>
            </a:r>
            <a:r>
              <a:rPr lang="fr-FR" baseline="0" dirty="0" smtClean="0"/>
              <a:t> de hand </a:t>
            </a:r>
            <a:r>
              <a:rPr lang="fr-FR" baseline="0" dirty="0" err="1" smtClean="0"/>
              <a:t>liggende</a:t>
            </a:r>
            <a:r>
              <a:rPr lang="fr-FR" baseline="0" dirty="0" smtClean="0"/>
              <a:t>) </a:t>
            </a:r>
            <a:r>
              <a:rPr lang="fr-FR" baseline="0" dirty="0" err="1" smtClean="0"/>
              <a:t>theoretische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kader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waartegen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te </a:t>
            </a:r>
            <a:r>
              <a:rPr lang="fr-FR" baseline="0" dirty="0" err="1" smtClean="0"/>
              <a:t>werk</a:t>
            </a:r>
            <a:r>
              <a:rPr lang="fr-FR" baseline="0" dirty="0" smtClean="0"/>
              <a:t> </a:t>
            </a:r>
            <a:r>
              <a:rPr lang="fr-FR" baseline="0" dirty="0" err="1" smtClean="0"/>
              <a:t>zijn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gegaan</a:t>
            </a:r>
            <a:r>
              <a:rPr lang="fr-FR" baseline="0" dirty="0" smtClean="0"/>
              <a:t> om </a:t>
            </a:r>
            <a:r>
              <a:rPr lang="fr-FR" baseline="0" dirty="0" err="1" smtClean="0"/>
              <a:t>ons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leerdercorpus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aan</a:t>
            </a:r>
            <a:r>
              <a:rPr lang="fr-FR" baseline="0" dirty="0" smtClean="0"/>
              <a:t> te </a:t>
            </a:r>
            <a:r>
              <a:rPr lang="fr-FR" baseline="0" dirty="0" err="1" smtClean="0"/>
              <a:t>leggen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10294-F283-864C-A32C-DBAB44CE48DB}" type="slidenum">
              <a:rPr lang="fr-FR" smtClean="0"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Laten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dan </a:t>
            </a:r>
            <a:r>
              <a:rPr lang="fr-FR" dirty="0" err="1" smtClean="0"/>
              <a:t>doorgaan</a:t>
            </a:r>
            <a:r>
              <a:rPr lang="fr-FR" dirty="0" smtClean="0"/>
              <a:t> met de </a:t>
            </a:r>
            <a:r>
              <a:rPr lang="fr-FR" dirty="0" err="1" smtClean="0"/>
              <a:t>beschrijving</a:t>
            </a:r>
            <a:r>
              <a:rPr lang="fr-FR" baseline="0" dirty="0" smtClean="0"/>
              <a:t> van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corpus, </a:t>
            </a:r>
            <a:r>
              <a:rPr lang="fr-FR" baseline="0" dirty="0" err="1" smtClean="0"/>
              <a:t>meer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bepaald</a:t>
            </a:r>
            <a:r>
              <a:rPr lang="fr-FR" baseline="0" dirty="0" smtClean="0"/>
              <a:t> van</a:t>
            </a:r>
          </a:p>
          <a:p>
            <a:pPr marL="228600" indent="-228600">
              <a:buAutoNum type="arabicParenR"/>
            </a:pPr>
            <a:r>
              <a:rPr lang="fr-FR" baseline="0" dirty="0" err="1" smtClean="0"/>
              <a:t>Hoe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gestructureerd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wordt</a:t>
            </a:r>
            <a:endParaRPr lang="fr-FR" baseline="0" dirty="0" smtClean="0"/>
          </a:p>
          <a:p>
            <a:pPr marL="228600" indent="-228600">
              <a:buAutoNum type="arabicParenR"/>
            </a:pPr>
            <a:r>
              <a:rPr lang="fr-FR" baseline="0" dirty="0" err="1" smtClean="0"/>
              <a:t>Hoe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fungeert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10294-F283-864C-A32C-DBAB44CE48DB}" type="slidenum">
              <a:rPr lang="fr-FR" smtClean="0"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1) </a:t>
            </a:r>
            <a:r>
              <a:rPr lang="fr-FR" baseline="0" dirty="0" err="1" smtClean="0"/>
              <a:t>Een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eerst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belangrijk</a:t>
            </a:r>
            <a:r>
              <a:rPr lang="fr-FR" baseline="0" dirty="0" smtClean="0"/>
              <a:t> punt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corpsu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als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ware</a:t>
            </a:r>
            <a:r>
              <a:rPr lang="fr-FR" baseline="0" dirty="0" smtClean="0"/>
              <a:t> niet </a:t>
            </a:r>
            <a:r>
              <a:rPr lang="fr-FR" baseline="0" dirty="0" err="1" smtClean="0"/>
              <a:t>hebben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geconstrueerd</a:t>
            </a:r>
            <a:r>
              <a:rPr lang="fr-FR" baseline="0" dirty="0" smtClean="0"/>
              <a:t>, maar </a:t>
            </a:r>
            <a:r>
              <a:rPr lang="fr-FR" baseline="0" dirty="0" err="1" smtClean="0"/>
              <a:t>dat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eerder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hebben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gerecupereerd</a:t>
            </a:r>
            <a:r>
              <a:rPr lang="fr-FR" baseline="0" dirty="0" smtClean="0"/>
              <a:t>. </a:t>
            </a:r>
          </a:p>
          <a:p>
            <a:endParaRPr lang="fr-FR" dirty="0" smtClean="0"/>
          </a:p>
          <a:p>
            <a:r>
              <a:rPr lang="fr-FR" dirty="0" smtClean="0"/>
              <a:t>2) Dat </a:t>
            </a:r>
            <a:r>
              <a:rPr lang="fr-FR" dirty="0" err="1" smtClean="0"/>
              <a:t>betekent</a:t>
            </a:r>
            <a:r>
              <a:rPr lang="fr-FR" dirty="0" smtClean="0"/>
              <a:t> </a:t>
            </a:r>
            <a:r>
              <a:rPr lang="fr-FR" dirty="0" err="1" smtClean="0"/>
              <a:t>dat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bestaande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teksten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hebben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gerecupereerd</a:t>
            </a:r>
            <a:r>
              <a:rPr lang="fr-FR" baseline="0" dirty="0" smtClean="0"/>
              <a:t> en </a:t>
            </a:r>
            <a:r>
              <a:rPr lang="fr-FR" baseline="0" dirty="0" err="1" smtClean="0"/>
              <a:t>samengebracht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een</a:t>
            </a:r>
            <a:r>
              <a:rPr lang="fr-FR" baseline="0" dirty="0" smtClean="0"/>
              <a:t> corpus</a:t>
            </a:r>
          </a:p>
          <a:p>
            <a:r>
              <a:rPr lang="fr-FR" baseline="0" dirty="0" smtClean="0"/>
              <a:t> &gt;&lt; ICLE </a:t>
            </a:r>
            <a:r>
              <a:rPr lang="fr-FR" baseline="0" dirty="0" err="1" smtClean="0"/>
              <a:t>learner</a:t>
            </a:r>
            <a:r>
              <a:rPr lang="fr-FR" baseline="0" dirty="0" smtClean="0"/>
              <a:t> corpus </a:t>
            </a:r>
            <a:r>
              <a:rPr lang="fr-FR" baseline="0" dirty="0" err="1" smtClean="0"/>
              <a:t>waarbij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schrijfopdrachte</a:t>
            </a:r>
            <a:r>
              <a:rPr lang="fr-FR" baseline="0" dirty="0" smtClean="0"/>
              <a:t>  </a:t>
            </a:r>
            <a:r>
              <a:rPr lang="fr-FR" baseline="0" dirty="0" err="1" smtClean="0"/>
              <a:t>expliciet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worden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uitgevoerd</a:t>
            </a:r>
            <a:r>
              <a:rPr lang="fr-FR" baseline="0" dirty="0" smtClean="0"/>
              <a:t> om </a:t>
            </a:r>
            <a:r>
              <a:rPr lang="fr-FR" baseline="0" dirty="0" err="1" smtClean="0"/>
              <a:t>een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bepaald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leerdercorpus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aan</a:t>
            </a:r>
            <a:r>
              <a:rPr lang="fr-FR" baseline="0" dirty="0" smtClean="0"/>
              <a:t> te </a:t>
            </a:r>
            <a:r>
              <a:rPr lang="fr-FR" baseline="0" dirty="0" err="1" smtClean="0"/>
              <a:t>leggen</a:t>
            </a:r>
            <a:r>
              <a:rPr lang="fr-FR" baseline="0" dirty="0" smtClean="0"/>
              <a:t> (</a:t>
            </a:r>
            <a:r>
              <a:rPr lang="fr-FR" baseline="0" dirty="0" err="1" smtClean="0"/>
              <a:t>meer</a:t>
            </a:r>
            <a:r>
              <a:rPr lang="fr-FR" baseline="0" dirty="0" smtClean="0"/>
              <a:t> contrôle op de data)</a:t>
            </a:r>
          </a:p>
          <a:p>
            <a:endParaRPr lang="fr-FR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Dit </a:t>
            </a:r>
            <a:r>
              <a:rPr lang="fr-FR" baseline="0" dirty="0" err="1" smtClean="0"/>
              <a:t>heeft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zeker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gevolgen</a:t>
            </a:r>
            <a:r>
              <a:rPr lang="fr-FR" baseline="0" dirty="0" smtClean="0"/>
              <a:t> op de manier </a:t>
            </a:r>
            <a:r>
              <a:rPr lang="fr-FR" baseline="0" dirty="0" err="1" smtClean="0"/>
              <a:t>waarop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hele</a:t>
            </a:r>
            <a:r>
              <a:rPr lang="fr-FR" baseline="0" dirty="0" smtClean="0"/>
              <a:t> corpus </a:t>
            </a:r>
            <a:r>
              <a:rPr lang="fr-FR" baseline="0" dirty="0" err="1" smtClean="0"/>
              <a:t>wordt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gestructureerd</a:t>
            </a:r>
            <a:r>
              <a:rPr lang="fr-FR" baseline="0" dirty="0" smtClean="0"/>
              <a:t> </a:t>
            </a:r>
            <a:endParaRPr lang="fr-FR" dirty="0" smtClean="0"/>
          </a:p>
          <a:p>
            <a:endParaRPr lang="fr-FR" baseline="0" dirty="0" smtClean="0"/>
          </a:p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10294-F283-864C-A32C-DBAB44CE48DB}" type="slidenum">
              <a:rPr lang="fr-FR" smtClean="0"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err="1" smtClean="0"/>
              <a:t>Het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leerdercorpus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Nederlands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bestaat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teksten</a:t>
            </a:r>
            <a:r>
              <a:rPr lang="fr-FR" baseline="0" dirty="0" smtClean="0"/>
              <a:t> die </a:t>
            </a:r>
            <a:r>
              <a:rPr lang="fr-FR" baseline="0" dirty="0" err="1" smtClean="0"/>
              <a:t>afkomstig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zijn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twee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verschillende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bronnen</a:t>
            </a:r>
            <a:r>
              <a:rPr lang="fr-FR" baseline="0" dirty="0" smtClean="0"/>
              <a:t>: 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fr-FR" baseline="0" dirty="0" err="1" smtClean="0"/>
              <a:t>ten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eerste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ik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« </a:t>
            </a:r>
            <a:r>
              <a:rPr lang="fr-FR" baseline="0" dirty="0" err="1" smtClean="0"/>
              <a:t>oude</a:t>
            </a:r>
            <a:r>
              <a:rPr lang="fr-FR" baseline="0" dirty="0" smtClean="0"/>
              <a:t> » LCN </a:t>
            </a:r>
            <a:r>
              <a:rPr lang="fr-FR" baseline="0" dirty="0" err="1" smtClean="0"/>
              <a:t>noem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allerlei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leerdersteksten</a:t>
            </a:r>
            <a:r>
              <a:rPr lang="fr-FR" baseline="0" dirty="0" smtClean="0"/>
              <a:t> die </a:t>
            </a:r>
            <a:r>
              <a:rPr lang="fr-FR" baseline="0" dirty="0" err="1" smtClean="0"/>
              <a:t>ik</a:t>
            </a:r>
            <a:r>
              <a:rPr lang="fr-FR" baseline="0" dirty="0" smtClean="0"/>
              <a:t> </a:t>
            </a:r>
            <a:r>
              <a:rPr lang="fr-FR" baseline="0" dirty="0" err="1" smtClean="0"/>
              <a:t>verzameldd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heb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kader</a:t>
            </a:r>
            <a:r>
              <a:rPr lang="fr-FR" baseline="0" dirty="0" smtClean="0"/>
              <a:t> van </a:t>
            </a:r>
            <a:r>
              <a:rPr lang="fr-FR" baseline="0" dirty="0" err="1" smtClean="0"/>
              <a:t>mijn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proefschrift</a:t>
            </a:r>
            <a:endParaRPr lang="fr-FR" baseline="0" dirty="0" smtClean="0"/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fr-FR" baseline="0" dirty="0" err="1" smtClean="0"/>
              <a:t>Ten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tweede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LCNaVT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dat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zijn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schriftaken</a:t>
            </a:r>
            <a:r>
              <a:rPr lang="fr-FR" baseline="0" dirty="0" smtClean="0"/>
              <a:t> die </a:t>
            </a:r>
            <a:r>
              <a:rPr lang="fr-FR" baseline="0" dirty="0" err="1" smtClean="0"/>
              <a:t>uit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CNaVT-examens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werden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overgenomen</a:t>
            </a:r>
            <a:r>
              <a:rPr lang="fr-FR" baseline="0" dirty="0" smtClean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10294-F283-864C-A32C-DBAB44CE48DB}" type="slidenum">
              <a:rPr lang="fr-FR" smtClean="0"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948" y="609600"/>
            <a:ext cx="5404104" cy="3282696"/>
          </a:xfrm>
          <a:prstGeom prst="roundRect">
            <a:avLst>
              <a:gd name="adj" fmla="val 10522"/>
            </a:avLst>
          </a:prstGeom>
          <a:ln w="57150"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vert="horz" lIns="91440" tIns="182880" rIns="91440" bIns="18288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342900" indent="-342900" algn="ctr" defTabSz="914400" rtl="0" eaLnBrk="1" latinLnBrk="0" hangingPunct="1">
              <a:lnSpc>
                <a:spcPts val="5200"/>
              </a:lnSpc>
              <a:spcBef>
                <a:spcPts val="2000"/>
              </a:spcBef>
              <a:buSzPct val="80000"/>
              <a:buFont typeface="Wingdings" pitchFamily="2" charset="2"/>
              <a:buNone/>
              <a:defRPr sz="5400" b="1" kern="1200" baseline="0">
                <a:gradFill>
                  <a:gsLst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91000"/>
            <a:ext cx="5029200" cy="1447800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218F-479B-D24F-AD91-BA906637D50D}" type="datetimeFigureOut">
              <a:rPr lang="fr-FR" smtClean="0"/>
              <a:t>20/08/09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1B0E-A127-6248-8B79-AE6C0672721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218F-479B-D24F-AD91-BA906637D50D}" type="datetimeFigureOut">
              <a:rPr lang="fr-FR" smtClean="0"/>
              <a:t>20/08/09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1B0E-A127-6248-8B79-AE6C06727217}" type="slidenum">
              <a:rPr lang="fr-FR" smtClean="0"/>
              <a:t>‹#›</a:t>
            </a:fld>
            <a:endParaRPr lang="fr-FR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807293" cy="968189"/>
          </a:xfr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b">
            <a:noAutofit/>
            <a:sp3d extrusionH="12700">
              <a:extrusionClr>
                <a:schemeClr val="bg1"/>
              </a:extrusionClr>
            </a:sp3d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b="1" kern="1200" baseline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807293" cy="3585882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>
              <a:lnSpc>
                <a:spcPct val="110000"/>
              </a:lnSpc>
              <a:buNone/>
              <a:defRPr sz="20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SzPct val="80000"/>
              <a:buFont typeface="Wingdings" pitchFamily="2" charset="2"/>
              <a:buNone/>
            </a:pPr>
            <a:r>
              <a:rPr lang="nl-BE" smtClean="0"/>
              <a:t>Cliquez pour modifier les styles du texte du masque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00600" y="671514"/>
            <a:ext cx="3810000" cy="4599734"/>
          </a:xfrm>
          <a:prstGeom prst="roundRect">
            <a:avLst>
              <a:gd name="adj" fmla="val 439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>
            <a:noAutofit/>
            <a:scene3d>
              <a:camera prst="orthographicFront"/>
              <a:lightRig rig="chilly" dir="t"/>
            </a:scene3d>
            <a:sp3d extrusionH="6350">
              <a:bevelT w="19050" h="12700" prst="softRound"/>
              <a:extrusionClr>
                <a:schemeClr val="bg1"/>
              </a:extrusionClr>
            </a:sp3d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SzPct val="80000"/>
              <a:buFont typeface="Wingdings" pitchFamily="2" charset="2"/>
              <a:buNone/>
              <a:defRPr sz="24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innerShdw blurRad="63500" dist="25400" dir="10800000">
                    <a:schemeClr val="bg1">
                      <a:alpha val="50000"/>
                    </a:schemeClr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30306"/>
            <a:ext cx="5484813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47839"/>
            <a:ext cx="7823200" cy="4316411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218F-479B-D24F-AD91-BA906637D50D}" type="datetimeFigureOut">
              <a:rPr lang="fr-FR" smtClean="0"/>
              <a:t>20/08/09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1B0E-A127-6248-8B79-AE6C0672721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2082" y="389966"/>
            <a:ext cx="1524000" cy="5736198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399" y="644525"/>
            <a:ext cx="6399213" cy="5419726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218F-479B-D24F-AD91-BA906637D50D}" type="datetimeFigureOut">
              <a:rPr lang="fr-FR" smtClean="0"/>
              <a:t>20/08/09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1B0E-A127-6248-8B79-AE6C0672721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218F-479B-D24F-AD91-BA906637D50D}" type="datetimeFigureOut">
              <a:rPr lang="fr-FR" smtClean="0"/>
              <a:t>20/08/09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1B0E-A127-6248-8B79-AE6C0672721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881187" y="631824"/>
            <a:ext cx="5407025" cy="3281363"/>
          </a:xfrm>
          <a:prstGeom prst="roundRect">
            <a:avLst>
              <a:gd name="adj" fmla="val 888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368" y="4495800"/>
            <a:ext cx="7827264" cy="1219200"/>
          </a:xfrm>
        </p:spPr>
        <p:txBody>
          <a:bodyPr anchor="b" anchorCtr="0">
            <a:noAutofit/>
          </a:bodyPr>
          <a:lstStyle>
            <a:lvl1pPr>
              <a:lnSpc>
                <a:spcPts val="5200"/>
              </a:lnSpc>
              <a:defRPr sz="48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" y="5715000"/>
            <a:ext cx="7827264" cy="501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132"/>
            <a:ext cx="2133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C74218F-479B-D24F-AD91-BA906637D50D}" type="datetimeFigureOut">
              <a:rPr lang="fr-FR" smtClean="0"/>
              <a:t>20/08/09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12541"/>
            <a:ext cx="2895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12541"/>
            <a:ext cx="2133600" cy="300318"/>
          </a:xfrm>
        </p:spPr>
        <p:txBody>
          <a:bodyPr/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B51B0E-A127-6248-8B79-AE6C0672721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2424953"/>
            <a:ext cx="7823200" cy="1474788"/>
          </a:xfrm>
        </p:spPr>
        <p:txBody>
          <a:bodyPr anchor="b" anchorCtr="0"/>
          <a:lstStyle>
            <a:lvl1pPr algn="ctr">
              <a:defRPr sz="4800" b="1" cap="none" baseline="0">
                <a:effectLst/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100" y="3913188"/>
            <a:ext cx="7823200" cy="5546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218F-479B-D24F-AD91-BA906637D50D}" type="datetimeFigureOut">
              <a:rPr lang="fr-FR" smtClean="0"/>
              <a:t>20/08/09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1B0E-A127-6248-8B79-AE6C0672721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47838"/>
            <a:ext cx="3563470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747838"/>
            <a:ext cx="3565526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218F-479B-D24F-AD91-BA906637D50D}" type="datetimeFigureOut">
              <a:rPr lang="fr-FR" smtClean="0"/>
              <a:t>20/08/09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1B0E-A127-6248-8B79-AE6C0672721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8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398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71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71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218F-479B-D24F-AD91-BA906637D50D}" type="datetimeFigureOut">
              <a:rPr lang="fr-FR" smtClean="0"/>
              <a:t>20/08/09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1B0E-A127-6248-8B79-AE6C0672721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218F-479B-D24F-AD91-BA906637D50D}" type="datetimeFigureOut">
              <a:rPr lang="fr-FR" smtClean="0"/>
              <a:t>20/08/09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1B0E-A127-6248-8B79-AE6C0672721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218F-479B-D24F-AD91-BA906637D50D}" type="datetimeFigureOut">
              <a:rPr lang="fr-FR" smtClean="0"/>
              <a:t>20/08/09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1B0E-A127-6248-8B79-AE6C0672721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794760" cy="968189"/>
          </a:xfrm>
        </p:spPr>
        <p:txBody>
          <a:bodyPr anchor="b"/>
          <a:lstStyle>
            <a:lvl1pPr algn="l">
              <a:lnSpc>
                <a:spcPts val="4000"/>
              </a:lnSpc>
              <a:defRPr sz="3600" b="1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58906"/>
            <a:ext cx="3794760" cy="5405719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>
                <a:effectLst/>
              </a:defRPr>
            </a:lvl1pPr>
            <a:lvl2pPr>
              <a:spcBef>
                <a:spcPts val="2000"/>
              </a:spcBef>
              <a:defRPr sz="2000">
                <a:effectLst/>
              </a:defRPr>
            </a:lvl2pPr>
            <a:lvl3pPr>
              <a:spcBef>
                <a:spcPts val="2000"/>
              </a:spcBef>
              <a:defRPr sz="1800">
                <a:effectLst/>
              </a:defRPr>
            </a:lvl3pPr>
            <a:lvl4pPr>
              <a:spcBef>
                <a:spcPts val="2000"/>
              </a:spcBef>
              <a:defRPr sz="1800">
                <a:effectLst/>
              </a:defRPr>
            </a:lvl4pPr>
            <a:lvl5pPr>
              <a:spcBef>
                <a:spcPts val="2000"/>
              </a:spcBef>
              <a:defRPr sz="1800"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794760" cy="38144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218F-479B-D24F-AD91-BA906637D50D}" type="datetimeFigureOut">
              <a:rPr lang="fr-FR" smtClean="0"/>
              <a:t>20/08/09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1B0E-A127-6248-8B79-AE6C0672721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  <a:prstGeom prst="rect">
            <a:avLst/>
          </a:prstGeo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ctr">
            <a:noAutofit/>
            <a:sp3d extrusionH="12700">
              <a:extrusionClr>
                <a:schemeClr val="bg1"/>
              </a:extrusionClr>
            </a:sp3d>
          </a:bodyPr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47838"/>
            <a:ext cx="7313613" cy="4303338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6C74218F-479B-D24F-AD91-BA906637D50D}" type="datetimeFigureOut">
              <a:rPr lang="fr-FR" smtClean="0"/>
              <a:t>20/08/09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25988"/>
            <a:ext cx="2895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6BB51B0E-A127-6248-8B79-AE6C06727217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ctr" defTabSz="914400" rtl="0" eaLnBrk="1" latinLnBrk="0" hangingPunct="1">
        <a:lnSpc>
          <a:spcPts val="5600"/>
        </a:lnSpc>
        <a:spcBef>
          <a:spcPct val="0"/>
        </a:spcBef>
        <a:buNone/>
        <a:defRPr sz="5400" b="1" kern="1200" baseline="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SzPct val="80000"/>
        <a:buFont typeface="Wingdings" pitchFamily="2" charset="2"/>
        <a:buChar char="l"/>
        <a:defRPr sz="24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2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0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7376" y="544362"/>
            <a:ext cx="8116128" cy="2636684"/>
          </a:xfrm>
        </p:spPr>
        <p:txBody>
          <a:bodyPr/>
          <a:lstStyle/>
          <a:p>
            <a:r>
              <a:rPr lang="fr-FR" sz="4800" b="0" dirty="0" err="1" smtClean="0">
                <a:latin typeface="Calibri"/>
                <a:cs typeface="Calibri"/>
              </a:rPr>
              <a:t>Het</a:t>
            </a:r>
            <a:r>
              <a:rPr lang="fr-FR" sz="4800" dirty="0" smtClean="0">
                <a:latin typeface="Calibri"/>
                <a:cs typeface="Calibri"/>
              </a:rPr>
              <a:t> </a:t>
            </a:r>
            <a:r>
              <a:rPr lang="fr-FR" sz="4800" b="1" dirty="0" err="1" smtClean="0">
                <a:latin typeface="Calibri"/>
                <a:cs typeface="Calibri"/>
              </a:rPr>
              <a:t>Leerdercorpus</a:t>
            </a:r>
            <a:r>
              <a:rPr lang="fr-FR" sz="4800" b="1" dirty="0" smtClean="0">
                <a:latin typeface="Calibri"/>
                <a:cs typeface="Calibri"/>
              </a:rPr>
              <a:t> </a:t>
            </a:r>
            <a:r>
              <a:rPr lang="fr-FR" sz="4800" b="1" dirty="0" err="1" smtClean="0">
                <a:latin typeface="Calibri"/>
                <a:cs typeface="Calibri"/>
              </a:rPr>
              <a:t>Nederlands</a:t>
            </a:r>
            <a:r>
              <a:rPr lang="fr-FR" sz="4800" b="1" dirty="0" smtClean="0">
                <a:latin typeface="Calibri"/>
                <a:cs typeface="Calibri"/>
              </a:rPr>
              <a:t> </a:t>
            </a:r>
            <a:r>
              <a:rPr lang="fr-FR" sz="4800" b="0" dirty="0" smtClean="0">
                <a:latin typeface="Calibri"/>
                <a:cs typeface="Calibri"/>
              </a:rPr>
              <a:t>in </a:t>
            </a:r>
            <a:r>
              <a:rPr lang="fr-FR" sz="4800" b="0" dirty="0" err="1" smtClean="0">
                <a:latin typeface="Calibri"/>
                <a:cs typeface="Calibri"/>
              </a:rPr>
              <a:t>theorie</a:t>
            </a:r>
            <a:r>
              <a:rPr lang="fr-FR" sz="4800" b="0" dirty="0" smtClean="0">
                <a:latin typeface="Calibri"/>
                <a:cs typeface="Calibri"/>
              </a:rPr>
              <a:t> en in de </a:t>
            </a:r>
            <a:r>
              <a:rPr lang="fr-FR" sz="4800" b="0" dirty="0" err="1" smtClean="0">
                <a:latin typeface="Calibri"/>
                <a:cs typeface="Calibri"/>
              </a:rPr>
              <a:t>praktijk</a:t>
            </a:r>
            <a:endParaRPr lang="fr-FR" sz="4800" b="0" dirty="0">
              <a:latin typeface="Calibri"/>
              <a:cs typeface="Calibri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92758" y="3678533"/>
            <a:ext cx="79007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Julien </a:t>
            </a:r>
            <a:r>
              <a:rPr lang="fr-FR" sz="2000" b="1" dirty="0" err="1" smtClean="0"/>
              <a:t>Perrez</a:t>
            </a:r>
            <a:endParaRPr lang="fr-FR" sz="2000" b="1" dirty="0" smtClean="0"/>
          </a:p>
          <a:p>
            <a:r>
              <a:rPr lang="fr-FR" sz="2000" dirty="0" smtClean="0"/>
              <a:t>Facultés universitaires Saint-Louis (FUSL)</a:t>
            </a:r>
          </a:p>
          <a:p>
            <a:r>
              <a:rPr lang="fr-FR" sz="2000" dirty="0" smtClean="0"/>
              <a:t>Université catholique de Louvain (UCL/ILV)</a:t>
            </a:r>
          </a:p>
          <a:p>
            <a:endParaRPr lang="fr-FR" sz="2000" dirty="0" smtClean="0"/>
          </a:p>
          <a:p>
            <a:r>
              <a:rPr lang="fr-FR" sz="2000" b="1" dirty="0" smtClean="0"/>
              <a:t>Liesbeth </a:t>
            </a:r>
            <a:r>
              <a:rPr lang="fr-FR" sz="2000" b="1" dirty="0" err="1" smtClean="0"/>
              <a:t>Degand</a:t>
            </a:r>
            <a:endParaRPr lang="fr-FR" sz="2000" b="1" dirty="0" smtClean="0"/>
          </a:p>
          <a:p>
            <a:r>
              <a:rPr lang="fr-FR" sz="2000" dirty="0" smtClean="0"/>
              <a:t>Université catholique de Louvain (UCL)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pPr algn="r"/>
            <a:r>
              <a:rPr lang="fr-FR" sz="2000" dirty="0" smtClean="0">
                <a:solidFill>
                  <a:schemeClr val="accent4">
                    <a:lumMod val="75000"/>
                  </a:schemeClr>
                </a:solidFill>
              </a:rPr>
              <a:t>IVN - </a:t>
            </a:r>
            <a:r>
              <a:rPr lang="fr-FR" sz="2000" dirty="0">
                <a:solidFill>
                  <a:schemeClr val="accent4">
                    <a:lumMod val="75000"/>
                  </a:schemeClr>
                </a:solidFill>
              </a:rPr>
              <a:t>17e </a:t>
            </a:r>
            <a:r>
              <a:rPr lang="fr-FR" sz="2000" dirty="0" err="1">
                <a:solidFill>
                  <a:schemeClr val="accent4">
                    <a:lumMod val="75000"/>
                  </a:schemeClr>
                </a:solidFill>
              </a:rPr>
              <a:t>Colloquium</a:t>
            </a:r>
            <a:r>
              <a:rPr lang="fr-FR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fr-FR" sz="2000" dirty="0" err="1">
                <a:solidFill>
                  <a:schemeClr val="accent4">
                    <a:lumMod val="75000"/>
                  </a:schemeClr>
                </a:solidFill>
              </a:rPr>
              <a:t>Neerlandicum</a:t>
            </a:r>
            <a:r>
              <a:rPr lang="fr-FR" sz="2000" dirty="0">
                <a:solidFill>
                  <a:schemeClr val="accent4">
                    <a:lumMod val="75000"/>
                  </a:schemeClr>
                </a:solidFill>
              </a:rPr>
              <a:t> - Utrecht, 23-</a:t>
            </a:r>
            <a:r>
              <a:rPr lang="fr-FR" sz="2000" dirty="0" smtClean="0">
                <a:solidFill>
                  <a:schemeClr val="accent4">
                    <a:lumMod val="75000"/>
                  </a:schemeClr>
                </a:solidFill>
              </a:rPr>
              <a:t>29</a:t>
            </a:r>
            <a:r>
              <a:rPr lang="fr-FR" sz="2000" dirty="0">
                <a:solidFill>
                  <a:schemeClr val="accent4">
                    <a:lumMod val="75000"/>
                  </a:schemeClr>
                </a:solidFill>
              </a:rPr>
              <a:t>/</a:t>
            </a:r>
            <a:r>
              <a:rPr lang="fr-FR" sz="2000" dirty="0" smtClean="0">
                <a:solidFill>
                  <a:schemeClr val="accent4">
                    <a:lumMod val="75000"/>
                  </a:schemeClr>
                </a:solidFill>
              </a:rPr>
              <a:t>2009</a:t>
            </a:r>
            <a:endParaRPr lang="fr-FR" sz="200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Opbouw</a:t>
            </a:r>
            <a:r>
              <a:rPr lang="fr-FR" dirty="0" smtClean="0"/>
              <a:t> van </a:t>
            </a:r>
            <a:r>
              <a:rPr lang="fr-FR" dirty="0" err="1" smtClean="0"/>
              <a:t>het</a:t>
            </a:r>
            <a:r>
              <a:rPr lang="fr-FR" dirty="0" smtClean="0"/>
              <a:t> LCN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622586" y="1781513"/>
            <a:ext cx="4337988" cy="107721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err="1" smtClean="0"/>
              <a:t>Leerdercorpus</a:t>
            </a:r>
            <a:r>
              <a:rPr lang="fr-FR" sz="3200" dirty="0" smtClean="0"/>
              <a:t> </a:t>
            </a:r>
            <a:r>
              <a:rPr lang="fr-FR" sz="3200" dirty="0" err="1" smtClean="0"/>
              <a:t>Nederlands</a:t>
            </a:r>
            <a:endParaRPr lang="fr-FR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915431" y="3678466"/>
            <a:ext cx="3414310" cy="58477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LCN</a:t>
            </a:r>
            <a:endParaRPr lang="fr-FR" sz="3200" dirty="0"/>
          </a:p>
        </p:txBody>
      </p:sp>
      <p:sp>
        <p:nvSpPr>
          <p:cNvPr id="9" name="ZoneTexte 8"/>
          <p:cNvSpPr txBox="1"/>
          <p:nvPr/>
        </p:nvSpPr>
        <p:spPr>
          <a:xfrm>
            <a:off x="4597599" y="3678466"/>
            <a:ext cx="3414310" cy="58477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err="1" smtClean="0"/>
              <a:t>LCNaVT</a:t>
            </a:r>
            <a:endParaRPr lang="fr-FR" sz="3200" dirty="0"/>
          </a:p>
        </p:txBody>
      </p:sp>
      <p:cxnSp>
        <p:nvCxnSpPr>
          <p:cNvPr id="11" name="Connecteur droit 10"/>
          <p:cNvCxnSpPr/>
          <p:nvPr/>
        </p:nvCxnSpPr>
        <p:spPr>
          <a:xfrm rot="10800000" flipV="1">
            <a:off x="3232855" y="2858730"/>
            <a:ext cx="1006149" cy="8197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5261666" y="2858730"/>
            <a:ext cx="914400" cy="8197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915431" y="4263242"/>
            <a:ext cx="3414310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err="1" smtClean="0"/>
              <a:t>Argumentatieve</a:t>
            </a:r>
            <a:r>
              <a:rPr lang="fr-FR" sz="2400" dirty="0" smtClean="0"/>
              <a:t> </a:t>
            </a:r>
            <a:r>
              <a:rPr lang="fr-FR" sz="2400" dirty="0" err="1" smtClean="0"/>
              <a:t>teksten</a:t>
            </a:r>
            <a:endParaRPr lang="fr-FR" sz="2400" dirty="0" smtClean="0"/>
          </a:p>
          <a:p>
            <a:pPr>
              <a:buFontTx/>
              <a:buChar char="-"/>
            </a:pPr>
            <a:r>
              <a:rPr lang="fr-FR" sz="2400" dirty="0" smtClean="0"/>
              <a:t> MT = Frans</a:t>
            </a:r>
          </a:p>
          <a:p>
            <a:pPr>
              <a:buFontTx/>
              <a:buChar char="-"/>
            </a:pPr>
            <a:r>
              <a:rPr lang="fr-FR" sz="2400" dirty="0"/>
              <a:t> </a:t>
            </a:r>
            <a:r>
              <a:rPr lang="fr-FR" sz="2400" dirty="0" err="1" smtClean="0"/>
              <a:t>klascontext</a:t>
            </a:r>
            <a:r>
              <a:rPr lang="fr-FR" sz="2400" dirty="0" smtClean="0"/>
              <a:t> </a:t>
            </a:r>
          </a:p>
          <a:p>
            <a:pPr>
              <a:buFontTx/>
              <a:buChar char="-"/>
            </a:pPr>
            <a:r>
              <a:rPr lang="fr-FR" sz="2400" dirty="0" smtClean="0"/>
              <a:t> ≠ </a:t>
            </a:r>
            <a:r>
              <a:rPr lang="fr-FR" sz="2400" dirty="0" err="1" smtClean="0"/>
              <a:t>studiejaren</a:t>
            </a:r>
            <a:endParaRPr lang="fr-FR" sz="2400" dirty="0" smtClean="0"/>
          </a:p>
          <a:p>
            <a:pPr>
              <a:buFontTx/>
              <a:buChar char="-"/>
            </a:pPr>
            <a:r>
              <a:rPr lang="fr-FR" sz="2400" dirty="0" smtClean="0"/>
              <a:t> 1998-2004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Opbouw</a:t>
            </a:r>
            <a:r>
              <a:rPr lang="fr-FR" dirty="0" smtClean="0"/>
              <a:t> van </a:t>
            </a:r>
            <a:r>
              <a:rPr lang="fr-FR" dirty="0" err="1" smtClean="0"/>
              <a:t>het</a:t>
            </a:r>
            <a:r>
              <a:rPr lang="fr-FR" dirty="0" smtClean="0"/>
              <a:t> LCN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622586" y="1781513"/>
            <a:ext cx="4337988" cy="107721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err="1" smtClean="0"/>
              <a:t>Leerdercorpus</a:t>
            </a:r>
            <a:r>
              <a:rPr lang="fr-FR" sz="3200" dirty="0" smtClean="0"/>
              <a:t> </a:t>
            </a:r>
            <a:r>
              <a:rPr lang="fr-FR" sz="3200" dirty="0" err="1" smtClean="0"/>
              <a:t>Nederlands</a:t>
            </a:r>
            <a:endParaRPr lang="fr-FR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915431" y="3678466"/>
            <a:ext cx="3414310" cy="58477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LCN</a:t>
            </a:r>
            <a:endParaRPr lang="fr-FR" sz="3200" dirty="0"/>
          </a:p>
        </p:txBody>
      </p:sp>
      <p:sp>
        <p:nvSpPr>
          <p:cNvPr id="9" name="ZoneTexte 8"/>
          <p:cNvSpPr txBox="1"/>
          <p:nvPr/>
        </p:nvSpPr>
        <p:spPr>
          <a:xfrm>
            <a:off x="4597599" y="3678466"/>
            <a:ext cx="3414310" cy="58477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err="1" smtClean="0"/>
              <a:t>LCNaVT</a:t>
            </a:r>
            <a:endParaRPr lang="fr-FR" sz="3200" dirty="0"/>
          </a:p>
        </p:txBody>
      </p:sp>
      <p:cxnSp>
        <p:nvCxnSpPr>
          <p:cNvPr id="11" name="Connecteur droit 10"/>
          <p:cNvCxnSpPr/>
          <p:nvPr/>
        </p:nvCxnSpPr>
        <p:spPr>
          <a:xfrm rot="10800000" flipV="1">
            <a:off x="3232855" y="2858730"/>
            <a:ext cx="1006149" cy="8197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5261666" y="2858730"/>
            <a:ext cx="914400" cy="8197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915431" y="4263242"/>
            <a:ext cx="3414310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err="1" smtClean="0"/>
              <a:t>Argumentatieve</a:t>
            </a:r>
            <a:r>
              <a:rPr lang="fr-FR" sz="2400" dirty="0" smtClean="0"/>
              <a:t> </a:t>
            </a:r>
            <a:r>
              <a:rPr lang="fr-FR" sz="2400" dirty="0" err="1" smtClean="0"/>
              <a:t>teksten</a:t>
            </a:r>
            <a:endParaRPr lang="fr-FR" sz="2400" dirty="0" smtClean="0"/>
          </a:p>
          <a:p>
            <a:pPr>
              <a:buFontTx/>
              <a:buChar char="-"/>
            </a:pPr>
            <a:r>
              <a:rPr lang="fr-FR" sz="2400" dirty="0" smtClean="0"/>
              <a:t> MT = Frans</a:t>
            </a:r>
          </a:p>
          <a:p>
            <a:pPr>
              <a:buFontTx/>
              <a:buChar char="-"/>
            </a:pPr>
            <a:r>
              <a:rPr lang="fr-FR" sz="2400" dirty="0"/>
              <a:t> </a:t>
            </a:r>
            <a:r>
              <a:rPr lang="fr-FR" sz="2400" dirty="0" err="1" smtClean="0"/>
              <a:t>klascontext</a:t>
            </a:r>
            <a:r>
              <a:rPr lang="fr-FR" sz="2400" dirty="0" smtClean="0"/>
              <a:t> </a:t>
            </a:r>
          </a:p>
          <a:p>
            <a:pPr>
              <a:buFontTx/>
              <a:buChar char="-"/>
            </a:pPr>
            <a:r>
              <a:rPr lang="fr-FR" sz="2400" dirty="0" smtClean="0"/>
              <a:t> ≠ </a:t>
            </a:r>
            <a:r>
              <a:rPr lang="fr-FR" sz="2400" dirty="0" err="1" smtClean="0"/>
              <a:t>studiejaren</a:t>
            </a:r>
            <a:endParaRPr lang="fr-FR" sz="2400" dirty="0" smtClean="0"/>
          </a:p>
          <a:p>
            <a:pPr>
              <a:buFontTx/>
              <a:buChar char="-"/>
            </a:pPr>
            <a:r>
              <a:rPr lang="fr-FR" sz="2400" dirty="0" smtClean="0"/>
              <a:t> 1998-2004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597599" y="4263242"/>
            <a:ext cx="341431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err="1" smtClean="0"/>
              <a:t>CNaVT-examens</a:t>
            </a:r>
            <a:endParaRPr lang="fr-FR" sz="2400" dirty="0" smtClean="0"/>
          </a:p>
          <a:p>
            <a:pPr>
              <a:buFontTx/>
              <a:buChar char="-"/>
            </a:pPr>
            <a:r>
              <a:rPr lang="fr-FR" sz="2400" dirty="0" smtClean="0"/>
              <a:t> PAT + PPT </a:t>
            </a:r>
          </a:p>
          <a:p>
            <a:pPr>
              <a:buFontTx/>
              <a:buChar char="-"/>
            </a:pPr>
            <a:r>
              <a:rPr lang="fr-FR" sz="2400" dirty="0" smtClean="0"/>
              <a:t> 1999-2007</a:t>
            </a:r>
          </a:p>
          <a:p>
            <a:pPr>
              <a:buFontTx/>
              <a:buChar char="-"/>
            </a:pPr>
            <a:r>
              <a:rPr lang="fr-FR" sz="2400" dirty="0" smtClean="0"/>
              <a:t>  </a:t>
            </a:r>
            <a:r>
              <a:rPr lang="fr-FR" sz="2400" dirty="0" smtClean="0"/>
              <a:t>≠ </a:t>
            </a:r>
            <a:r>
              <a:rPr lang="fr-FR" sz="2400" dirty="0" err="1" smtClean="0"/>
              <a:t>moedertalen</a:t>
            </a: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Opbouw</a:t>
            </a:r>
            <a:r>
              <a:rPr lang="fr-FR" dirty="0" smtClean="0"/>
              <a:t> van </a:t>
            </a:r>
            <a:r>
              <a:rPr lang="fr-FR" dirty="0" err="1" smtClean="0"/>
              <a:t>het</a:t>
            </a:r>
            <a:r>
              <a:rPr lang="fr-FR" dirty="0" smtClean="0"/>
              <a:t> LCN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Recuperatiemateriaal</a:t>
            </a:r>
            <a:endParaRPr lang="fr-FR" dirty="0" smtClean="0"/>
          </a:p>
          <a:p>
            <a:r>
              <a:rPr lang="fr-FR" dirty="0" err="1" smtClean="0"/>
              <a:t>Handgeschreven</a:t>
            </a:r>
            <a:r>
              <a:rPr lang="fr-FR" dirty="0" smtClean="0"/>
              <a:t> &gt; </a:t>
            </a:r>
            <a:r>
              <a:rPr lang="fr-FR" dirty="0" err="1" smtClean="0"/>
              <a:t>Overgetikt</a:t>
            </a:r>
            <a:r>
              <a:rPr lang="fr-FR" dirty="0" smtClean="0"/>
              <a:t> &gt; </a:t>
            </a:r>
            <a:r>
              <a:rPr lang="fr-FR" b="1" dirty="0" err="1" smtClean="0">
                <a:solidFill>
                  <a:schemeClr val="accent5"/>
                </a:solidFill>
              </a:rPr>
              <a:t>xml</a:t>
            </a:r>
            <a:r>
              <a:rPr lang="fr-FR" dirty="0" err="1" smtClean="0"/>
              <a:t>-formaat</a:t>
            </a:r>
            <a:endParaRPr lang="fr-FR" dirty="0" smtClean="0"/>
          </a:p>
          <a:p>
            <a:pPr lvl="1"/>
            <a:r>
              <a:rPr lang="fr-FR" dirty="0" err="1" smtClean="0"/>
              <a:t>Taalunieproject</a:t>
            </a:r>
            <a:r>
              <a:rPr lang="fr-FR" dirty="0" smtClean="0"/>
              <a:t> 2004-2005 (K. </a:t>
            </a:r>
            <a:r>
              <a:rPr lang="fr-FR" dirty="0" err="1" smtClean="0"/>
              <a:t>Rajagopal</a:t>
            </a:r>
            <a:r>
              <a:rPr lang="fr-FR" dirty="0" smtClean="0"/>
              <a:t>) </a:t>
            </a:r>
          </a:p>
          <a:p>
            <a:pPr lvl="1">
              <a:buClr>
                <a:schemeClr val="tx2"/>
              </a:buClr>
            </a:pPr>
            <a:r>
              <a:rPr lang="fr-FR" b="1" dirty="0" err="1" smtClean="0">
                <a:solidFill>
                  <a:srgbClr val="1C4596"/>
                </a:solidFill>
              </a:rPr>
              <a:t>Parameters</a:t>
            </a:r>
            <a:r>
              <a:rPr lang="fr-FR" b="1" dirty="0" smtClean="0">
                <a:solidFill>
                  <a:srgbClr val="1C4596"/>
                </a:solidFill>
              </a:rPr>
              <a:t> </a:t>
            </a:r>
            <a:r>
              <a:rPr lang="fr-FR" dirty="0" smtClean="0"/>
              <a:t>over de </a:t>
            </a:r>
            <a:r>
              <a:rPr lang="fr-FR" dirty="0" err="1" smtClean="0"/>
              <a:t>schrijver</a:t>
            </a:r>
            <a:r>
              <a:rPr lang="fr-FR" dirty="0" smtClean="0"/>
              <a:t> en de </a:t>
            </a:r>
            <a:r>
              <a:rPr lang="fr-FR" dirty="0" err="1" smtClean="0"/>
              <a:t>tekst</a:t>
            </a:r>
            <a:r>
              <a:rPr lang="fr-FR" dirty="0" smtClean="0"/>
              <a:t> </a:t>
            </a:r>
          </a:p>
          <a:p>
            <a:pPr lvl="1">
              <a:buClr>
                <a:schemeClr val="tx2"/>
              </a:buClr>
            </a:pPr>
            <a:r>
              <a:rPr lang="fr-FR" dirty="0" smtClean="0"/>
              <a:t>1 file / </a:t>
            </a:r>
            <a:r>
              <a:rPr lang="fr-FR" dirty="0" err="1" smtClean="0"/>
              <a:t>tekst</a:t>
            </a:r>
            <a:endParaRPr lang="fr-FR" dirty="0" smtClean="0"/>
          </a:p>
          <a:p>
            <a:pPr>
              <a:buClr>
                <a:schemeClr val="tx2"/>
              </a:buClr>
            </a:pPr>
            <a:r>
              <a:rPr lang="fr-FR" dirty="0" err="1" smtClean="0"/>
              <a:t>Xml-files</a:t>
            </a:r>
            <a:r>
              <a:rPr lang="fr-FR" dirty="0" smtClean="0"/>
              <a:t> &gt; </a:t>
            </a:r>
            <a:r>
              <a:rPr lang="fr-FR" dirty="0" err="1" smtClean="0"/>
              <a:t>database</a:t>
            </a:r>
            <a:endParaRPr lang="fr-FR" dirty="0" smtClean="0"/>
          </a:p>
          <a:p>
            <a:pPr lvl="1">
              <a:buClr>
                <a:schemeClr val="tx2"/>
              </a:buClr>
            </a:pPr>
            <a:r>
              <a:rPr lang="fr-FR" dirty="0" err="1" smtClean="0"/>
              <a:t>Zoekopdrachten</a:t>
            </a:r>
            <a:r>
              <a:rPr lang="fr-FR" dirty="0" smtClean="0"/>
              <a:t>  &gt; </a:t>
            </a:r>
            <a:r>
              <a:rPr lang="fr-FR" dirty="0" err="1" smtClean="0"/>
              <a:t>genereren</a:t>
            </a:r>
            <a:r>
              <a:rPr lang="fr-FR" dirty="0" smtClean="0"/>
              <a:t> van </a:t>
            </a:r>
            <a:r>
              <a:rPr lang="fr-FR" b="1" dirty="0" err="1" smtClean="0">
                <a:solidFill>
                  <a:schemeClr val="accent5"/>
                </a:solidFill>
              </a:rPr>
              <a:t>subcorpora</a:t>
            </a:r>
            <a:r>
              <a:rPr lang="fr-FR" b="1" dirty="0" smtClean="0">
                <a:solidFill>
                  <a:schemeClr val="accent5"/>
                </a:solidFill>
              </a:rPr>
              <a:t> </a:t>
            </a:r>
            <a:r>
              <a:rPr lang="fr-FR" dirty="0" smtClean="0"/>
              <a:t>op basis van de </a:t>
            </a:r>
            <a:r>
              <a:rPr lang="fr-FR" dirty="0" err="1" smtClean="0"/>
              <a:t>parameters</a:t>
            </a:r>
            <a:endParaRPr lang="fr-FR" dirty="0" smtClean="0"/>
          </a:p>
          <a:p>
            <a:pPr lvl="1">
              <a:buClr>
                <a:schemeClr val="tx2"/>
              </a:buClr>
              <a:buNone/>
            </a:pPr>
            <a:r>
              <a:rPr lang="fr-FR" dirty="0" smtClean="0"/>
              <a:t> 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Opbouw</a:t>
            </a:r>
            <a:r>
              <a:rPr lang="fr-FR" dirty="0" smtClean="0"/>
              <a:t> van </a:t>
            </a:r>
            <a:r>
              <a:rPr lang="fr-FR" dirty="0" err="1" smtClean="0"/>
              <a:t>het</a:t>
            </a:r>
            <a:r>
              <a:rPr lang="fr-FR" dirty="0" smtClean="0"/>
              <a:t> LCN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622586" y="1781513"/>
            <a:ext cx="4337988" cy="5847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err="1" smtClean="0"/>
              <a:t>Parameters</a:t>
            </a:r>
            <a:endParaRPr lang="fr-FR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915431" y="3678466"/>
            <a:ext cx="3414310" cy="58477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err="1" smtClean="0"/>
              <a:t>Leerder</a:t>
            </a:r>
            <a:endParaRPr lang="fr-FR" sz="3200" dirty="0"/>
          </a:p>
        </p:txBody>
      </p:sp>
      <p:sp>
        <p:nvSpPr>
          <p:cNvPr id="9" name="ZoneTexte 8"/>
          <p:cNvSpPr txBox="1"/>
          <p:nvPr/>
        </p:nvSpPr>
        <p:spPr>
          <a:xfrm>
            <a:off x="4597599" y="3678466"/>
            <a:ext cx="3414310" cy="58477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err="1" smtClean="0"/>
              <a:t>Taak</a:t>
            </a:r>
            <a:endParaRPr lang="fr-FR" sz="3200" dirty="0"/>
          </a:p>
        </p:txBody>
      </p:sp>
      <p:cxnSp>
        <p:nvCxnSpPr>
          <p:cNvPr id="11" name="Connecteur droit 10"/>
          <p:cNvCxnSpPr/>
          <p:nvPr/>
        </p:nvCxnSpPr>
        <p:spPr>
          <a:xfrm rot="5400000">
            <a:off x="3125211" y="2473935"/>
            <a:ext cx="1312176" cy="10968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rot="16200000" flipH="1">
            <a:off x="5062778" y="2565177"/>
            <a:ext cx="1312177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Opbouw</a:t>
            </a:r>
            <a:r>
              <a:rPr lang="fr-FR" dirty="0" smtClean="0"/>
              <a:t> van </a:t>
            </a:r>
            <a:r>
              <a:rPr lang="fr-FR" dirty="0" err="1" smtClean="0"/>
              <a:t>het</a:t>
            </a:r>
            <a:r>
              <a:rPr lang="fr-FR" dirty="0" smtClean="0"/>
              <a:t> LCN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622586" y="1781513"/>
            <a:ext cx="4337988" cy="5847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err="1" smtClean="0"/>
              <a:t>Parameters</a:t>
            </a:r>
            <a:endParaRPr lang="fr-FR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915431" y="3093690"/>
            <a:ext cx="3414310" cy="58477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err="1" smtClean="0"/>
              <a:t>Leerder</a:t>
            </a:r>
            <a:endParaRPr lang="fr-FR" sz="3200" dirty="0"/>
          </a:p>
        </p:txBody>
      </p:sp>
      <p:sp>
        <p:nvSpPr>
          <p:cNvPr id="9" name="ZoneTexte 8"/>
          <p:cNvSpPr txBox="1"/>
          <p:nvPr/>
        </p:nvSpPr>
        <p:spPr>
          <a:xfrm>
            <a:off x="4581105" y="3101141"/>
            <a:ext cx="3414310" cy="58477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err="1" smtClean="0"/>
              <a:t>Taak</a:t>
            </a:r>
            <a:endParaRPr lang="fr-FR" sz="3200" dirty="0"/>
          </a:p>
        </p:txBody>
      </p:sp>
      <p:cxnSp>
        <p:nvCxnSpPr>
          <p:cNvPr id="11" name="Connecteur droit 10"/>
          <p:cNvCxnSpPr/>
          <p:nvPr/>
        </p:nvCxnSpPr>
        <p:spPr>
          <a:xfrm rot="5400000">
            <a:off x="3615539" y="2379487"/>
            <a:ext cx="727400" cy="7010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rot="16200000" flipH="1">
            <a:off x="5145378" y="2482577"/>
            <a:ext cx="727404" cy="4948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915431" y="3718907"/>
            <a:ext cx="3414310" cy="2677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err="1" smtClean="0"/>
              <a:t>Geslacht</a:t>
            </a:r>
            <a:endParaRPr lang="fr-FR" sz="2400" dirty="0" smtClean="0"/>
          </a:p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err="1" smtClean="0"/>
              <a:t>Leeftijd</a:t>
            </a:r>
            <a:endParaRPr lang="fr-FR" sz="2400" dirty="0" smtClean="0"/>
          </a:p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err="1" smtClean="0"/>
              <a:t>Nationaliteit</a:t>
            </a:r>
            <a:endParaRPr lang="fr-FR" sz="2400" dirty="0" smtClean="0"/>
          </a:p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err="1" smtClean="0"/>
              <a:t>Moedertaal</a:t>
            </a:r>
            <a:endParaRPr lang="fr-FR" sz="2400" dirty="0" smtClean="0"/>
          </a:p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err="1" smtClean="0"/>
              <a:t>Andere</a:t>
            </a:r>
            <a:r>
              <a:rPr lang="fr-FR" sz="2400" dirty="0" smtClean="0"/>
              <a:t> VT</a:t>
            </a:r>
          </a:p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err="1" smtClean="0"/>
              <a:t>Studieniveau</a:t>
            </a:r>
            <a:endParaRPr lang="fr-FR" sz="2400" dirty="0" smtClean="0"/>
          </a:p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err="1" smtClean="0"/>
              <a:t>Studierichting</a:t>
            </a: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Opbouw</a:t>
            </a:r>
            <a:r>
              <a:rPr lang="fr-FR" dirty="0" smtClean="0"/>
              <a:t> van </a:t>
            </a:r>
            <a:r>
              <a:rPr lang="fr-FR" dirty="0" err="1" smtClean="0"/>
              <a:t>het</a:t>
            </a:r>
            <a:r>
              <a:rPr lang="fr-FR" dirty="0" smtClean="0"/>
              <a:t> LCN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622586" y="1781513"/>
            <a:ext cx="4337988" cy="5847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err="1" smtClean="0"/>
              <a:t>Parameters</a:t>
            </a:r>
            <a:endParaRPr lang="fr-FR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915431" y="3093690"/>
            <a:ext cx="3414310" cy="58477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err="1" smtClean="0"/>
              <a:t>Leerder</a:t>
            </a:r>
            <a:endParaRPr lang="fr-FR" sz="3200" dirty="0"/>
          </a:p>
        </p:txBody>
      </p:sp>
      <p:sp>
        <p:nvSpPr>
          <p:cNvPr id="9" name="ZoneTexte 8"/>
          <p:cNvSpPr txBox="1"/>
          <p:nvPr/>
        </p:nvSpPr>
        <p:spPr>
          <a:xfrm>
            <a:off x="4581105" y="3101141"/>
            <a:ext cx="3414310" cy="58477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err="1" smtClean="0"/>
              <a:t>Taak</a:t>
            </a:r>
            <a:endParaRPr lang="fr-FR" sz="3200" dirty="0"/>
          </a:p>
        </p:txBody>
      </p:sp>
      <p:cxnSp>
        <p:nvCxnSpPr>
          <p:cNvPr id="11" name="Connecteur droit 10"/>
          <p:cNvCxnSpPr/>
          <p:nvPr/>
        </p:nvCxnSpPr>
        <p:spPr>
          <a:xfrm rot="5400000">
            <a:off x="3615539" y="2379487"/>
            <a:ext cx="727400" cy="7010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rot="16200000" flipH="1">
            <a:off x="5145378" y="2482577"/>
            <a:ext cx="727404" cy="4948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915431" y="3718907"/>
            <a:ext cx="3414310" cy="2677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err="1" smtClean="0"/>
              <a:t>Geslacht</a:t>
            </a:r>
            <a:endParaRPr lang="fr-FR" sz="2400" dirty="0" smtClean="0"/>
          </a:p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err="1" smtClean="0"/>
              <a:t>Leeftijd</a:t>
            </a:r>
            <a:endParaRPr lang="fr-FR" sz="2400" dirty="0" smtClean="0"/>
          </a:p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err="1" smtClean="0"/>
              <a:t>Nationaliteit</a:t>
            </a:r>
            <a:endParaRPr lang="fr-FR" sz="2400" dirty="0" smtClean="0"/>
          </a:p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err="1" smtClean="0"/>
              <a:t>Moedertaal</a:t>
            </a:r>
            <a:endParaRPr lang="fr-FR" sz="2400" dirty="0" smtClean="0"/>
          </a:p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err="1" smtClean="0"/>
              <a:t>Andere</a:t>
            </a:r>
            <a:r>
              <a:rPr lang="fr-FR" sz="2400" dirty="0" smtClean="0"/>
              <a:t> VT</a:t>
            </a:r>
          </a:p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err="1" smtClean="0"/>
              <a:t>Studieniveau</a:t>
            </a:r>
            <a:endParaRPr lang="fr-FR" sz="2400" dirty="0" smtClean="0"/>
          </a:p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err="1" smtClean="0"/>
              <a:t>Studierichting</a:t>
            </a:r>
            <a:endParaRPr lang="fr-FR" sz="2400" dirty="0" smtClean="0"/>
          </a:p>
        </p:txBody>
      </p:sp>
      <p:sp>
        <p:nvSpPr>
          <p:cNvPr id="12" name="ZoneTexte 11"/>
          <p:cNvSpPr txBox="1"/>
          <p:nvPr/>
        </p:nvSpPr>
        <p:spPr>
          <a:xfrm>
            <a:off x="4581105" y="3685917"/>
            <a:ext cx="3414310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2400" dirty="0" smtClean="0"/>
              <a:t> Corpus</a:t>
            </a:r>
          </a:p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err="1" smtClean="0"/>
              <a:t>Jaar</a:t>
            </a:r>
            <a:endParaRPr lang="fr-FR" sz="2400" dirty="0" smtClean="0"/>
          </a:p>
          <a:p>
            <a:pPr>
              <a:buFontTx/>
              <a:buChar char="-"/>
            </a:pPr>
            <a:r>
              <a:rPr lang="fr-FR" sz="2400" dirty="0" smtClean="0"/>
              <a:t> Land</a:t>
            </a:r>
          </a:p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err="1" smtClean="0"/>
              <a:t>Profiel</a:t>
            </a:r>
            <a:endParaRPr lang="fr-FR" sz="2400" dirty="0" smtClean="0"/>
          </a:p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err="1" smtClean="0"/>
              <a:t>Universiteit</a:t>
            </a:r>
            <a:endParaRPr lang="fr-FR" sz="2400" dirty="0" smtClean="0"/>
          </a:p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err="1" smtClean="0"/>
              <a:t>Plaats</a:t>
            </a:r>
            <a:endParaRPr lang="fr-FR" sz="2400" dirty="0" smtClean="0"/>
          </a:p>
          <a:p>
            <a:pPr>
              <a:buFontTx/>
              <a:buChar char="-"/>
            </a:pPr>
            <a:r>
              <a:rPr lang="fr-FR" sz="2400" dirty="0" smtClean="0"/>
              <a:t> Type </a:t>
            </a:r>
            <a:r>
              <a:rPr lang="fr-FR" sz="2400" dirty="0" err="1" smtClean="0"/>
              <a:t>tekst</a:t>
            </a: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err="1" smtClean="0"/>
              <a:t>Structuur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dirty="0" err="1" smtClean="0"/>
              <a:t>Inleiding</a:t>
            </a:r>
            <a:endParaRPr lang="fr-FR" dirty="0" smtClean="0"/>
          </a:p>
          <a:p>
            <a:pPr lvl="1"/>
            <a:r>
              <a:rPr lang="fr-FR" dirty="0" err="1" smtClean="0"/>
              <a:t>Leerdercorpus</a:t>
            </a:r>
            <a:r>
              <a:rPr lang="fr-FR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fr-FR" b="1" dirty="0" err="1" smtClean="0">
                <a:solidFill>
                  <a:srgbClr val="1C4596"/>
                </a:solidFill>
              </a:rPr>
              <a:t>Het</a:t>
            </a:r>
            <a:r>
              <a:rPr lang="fr-FR" b="1" dirty="0" smtClean="0">
                <a:solidFill>
                  <a:srgbClr val="1C4596"/>
                </a:solidFill>
              </a:rPr>
              <a:t> LCN in </a:t>
            </a:r>
            <a:r>
              <a:rPr lang="fr-FR" b="1" dirty="0" err="1" smtClean="0">
                <a:solidFill>
                  <a:srgbClr val="1C4596"/>
                </a:solidFill>
              </a:rPr>
              <a:t>theorie</a:t>
            </a:r>
            <a:endParaRPr lang="fr-FR" b="1" dirty="0" smtClean="0">
              <a:solidFill>
                <a:srgbClr val="1C4596"/>
              </a:solidFill>
            </a:endParaRPr>
          </a:p>
          <a:p>
            <a:pPr lvl="1"/>
            <a:r>
              <a:rPr lang="fr-FR" dirty="0" err="1" smtClean="0">
                <a:solidFill>
                  <a:schemeClr val="tx2"/>
                </a:solidFill>
              </a:rPr>
              <a:t>Opbouw</a:t>
            </a:r>
            <a:r>
              <a:rPr lang="fr-FR" dirty="0" smtClean="0">
                <a:solidFill>
                  <a:schemeClr val="tx2"/>
                </a:solidFill>
              </a:rPr>
              <a:t> van </a:t>
            </a:r>
            <a:r>
              <a:rPr lang="fr-FR" dirty="0" err="1" smtClean="0">
                <a:solidFill>
                  <a:schemeClr val="tx2"/>
                </a:solidFill>
              </a:rPr>
              <a:t>het</a:t>
            </a:r>
            <a:r>
              <a:rPr lang="fr-FR" dirty="0" smtClean="0">
                <a:solidFill>
                  <a:schemeClr val="tx2"/>
                </a:solidFill>
              </a:rPr>
              <a:t> corpus</a:t>
            </a:r>
          </a:p>
          <a:p>
            <a:pPr lvl="1"/>
            <a:r>
              <a:rPr lang="fr-FR" b="1" dirty="0" err="1" smtClean="0">
                <a:solidFill>
                  <a:schemeClr val="accent5"/>
                </a:solidFill>
              </a:rPr>
              <a:t>Het</a:t>
            </a:r>
            <a:r>
              <a:rPr lang="fr-FR" b="1" dirty="0" smtClean="0">
                <a:solidFill>
                  <a:schemeClr val="accent5"/>
                </a:solidFill>
              </a:rPr>
              <a:t> LCN in </a:t>
            </a:r>
            <a:r>
              <a:rPr lang="fr-FR" b="1" dirty="0" err="1" smtClean="0">
                <a:solidFill>
                  <a:schemeClr val="accent5"/>
                </a:solidFill>
              </a:rPr>
              <a:t>cijfers</a:t>
            </a:r>
            <a:endParaRPr lang="fr-FR" b="1" dirty="0" smtClean="0">
              <a:solidFill>
                <a:schemeClr val="accent5"/>
              </a:solidFill>
            </a:endParaRPr>
          </a:p>
          <a:p>
            <a:pPr lvl="1"/>
            <a:r>
              <a:rPr lang="fr-FR" dirty="0" err="1" smtClean="0"/>
              <a:t>Demonstratie</a:t>
            </a: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err="1" smtClean="0"/>
              <a:t>Het</a:t>
            </a:r>
            <a:r>
              <a:rPr lang="fr-FR" dirty="0" smtClean="0"/>
              <a:t> LCN in de </a:t>
            </a:r>
            <a:r>
              <a:rPr lang="fr-FR" dirty="0" err="1" smtClean="0"/>
              <a:t>praktijk</a:t>
            </a:r>
            <a:endParaRPr lang="fr-FR" dirty="0" smtClean="0"/>
          </a:p>
          <a:p>
            <a:pPr lvl="1"/>
            <a:r>
              <a:rPr lang="fr-FR" dirty="0" smtClean="0"/>
              <a:t>VT vs. MT: causale en </a:t>
            </a:r>
            <a:r>
              <a:rPr lang="fr-FR" dirty="0" err="1" smtClean="0"/>
              <a:t>contrastieve</a:t>
            </a:r>
            <a:r>
              <a:rPr lang="fr-FR" dirty="0" smtClean="0"/>
              <a:t> </a:t>
            </a:r>
            <a:r>
              <a:rPr lang="fr-FR" dirty="0" err="1" smtClean="0"/>
              <a:t>connectieven</a:t>
            </a:r>
            <a:endParaRPr lang="fr-FR" dirty="0" smtClean="0"/>
          </a:p>
          <a:p>
            <a:pPr lvl="1"/>
            <a:r>
              <a:rPr lang="fr-FR" dirty="0" smtClean="0"/>
              <a:t>VT vs. VT: </a:t>
            </a:r>
            <a:r>
              <a:rPr lang="fr-FR" dirty="0" err="1" smtClean="0"/>
              <a:t>positiewerkwoorden</a:t>
            </a:r>
            <a:r>
              <a:rPr lang="fr-FR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err="1" smtClean="0"/>
              <a:t>Conclusie</a:t>
            </a:r>
            <a:r>
              <a:rPr lang="fr-FR" dirty="0" smtClean="0"/>
              <a:t> </a:t>
            </a:r>
            <a:r>
              <a:rPr lang="fr-FR" dirty="0" err="1" smtClean="0"/>
              <a:t>verder</a:t>
            </a:r>
            <a:r>
              <a:rPr lang="fr-FR" dirty="0" smtClean="0"/>
              <a:t> </a:t>
            </a:r>
            <a:r>
              <a:rPr lang="fr-FR" dirty="0" err="1" smtClean="0"/>
              <a:t>werk</a:t>
            </a:r>
            <a:endParaRPr lang="fr-FR" dirty="0" smtClean="0"/>
          </a:p>
          <a:p>
            <a:pPr lv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8334" y="228601"/>
            <a:ext cx="8131666" cy="1264024"/>
          </a:xfrm>
        </p:spPr>
        <p:txBody>
          <a:bodyPr/>
          <a:lstStyle/>
          <a:p>
            <a:r>
              <a:rPr lang="fr-FR" dirty="0" err="1" smtClean="0"/>
              <a:t>Het</a:t>
            </a:r>
            <a:r>
              <a:rPr lang="fr-FR" dirty="0" smtClean="0"/>
              <a:t> LCN in </a:t>
            </a:r>
            <a:r>
              <a:rPr lang="fr-FR" dirty="0" err="1" smtClean="0"/>
              <a:t>cijfers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864230" y="1396998"/>
          <a:ext cx="7086000" cy="140723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362000"/>
                <a:gridCol w="2362000"/>
                <a:gridCol w="2362000"/>
              </a:tblGrid>
              <a:tr h="703617"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Aantal</a:t>
                      </a:r>
                      <a:r>
                        <a:rPr lang="fr-FR" sz="2000" baseline="0" dirty="0" smtClean="0"/>
                        <a:t> </a:t>
                      </a:r>
                      <a:r>
                        <a:rPr lang="fr-FR" sz="2000" baseline="0" dirty="0" err="1" smtClean="0"/>
                        <a:t>teksten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Aantal</a:t>
                      </a:r>
                      <a:r>
                        <a:rPr lang="fr-FR" sz="2000" dirty="0" smtClean="0"/>
                        <a:t> </a:t>
                      </a:r>
                      <a:r>
                        <a:rPr lang="fr-FR" sz="2000" dirty="0" err="1" smtClean="0"/>
                        <a:t>woorden</a:t>
                      </a:r>
                      <a:endParaRPr lang="fr-FR" sz="2000" dirty="0"/>
                    </a:p>
                  </a:txBody>
                  <a:tcPr/>
                </a:tc>
              </a:tr>
              <a:tr h="703617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Leerdercorpus</a:t>
                      </a:r>
                      <a:r>
                        <a:rPr lang="fr-FR" sz="2000" dirty="0" smtClean="0"/>
                        <a:t> </a:t>
                      </a:r>
                      <a:r>
                        <a:rPr lang="fr-FR" sz="2000" dirty="0" err="1" smtClean="0"/>
                        <a:t>Nederlands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3.468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774.658</a:t>
                      </a:r>
                      <a:endParaRPr lang="fr-FR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864230" y="3215393"/>
          <a:ext cx="7086000" cy="211085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362000"/>
                <a:gridCol w="2362000"/>
                <a:gridCol w="2362000"/>
              </a:tblGrid>
              <a:tr h="703617"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Aantal</a:t>
                      </a:r>
                      <a:r>
                        <a:rPr lang="fr-FR" sz="2000" baseline="0" dirty="0" smtClean="0"/>
                        <a:t> </a:t>
                      </a:r>
                      <a:r>
                        <a:rPr lang="fr-FR" sz="2000" baseline="0" dirty="0" err="1" smtClean="0"/>
                        <a:t>teksten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Aantal</a:t>
                      </a:r>
                      <a:r>
                        <a:rPr lang="fr-FR" sz="2000" dirty="0" smtClean="0"/>
                        <a:t> </a:t>
                      </a:r>
                      <a:r>
                        <a:rPr lang="fr-FR" sz="2000" dirty="0" err="1" smtClean="0"/>
                        <a:t>woorden</a:t>
                      </a:r>
                      <a:endParaRPr lang="fr-FR" sz="2000" dirty="0"/>
                    </a:p>
                  </a:txBody>
                  <a:tcPr/>
                </a:tc>
              </a:tr>
              <a:tr h="703617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LCN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497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187.187</a:t>
                      </a:r>
                      <a:endParaRPr lang="fr-FR" sz="2000" dirty="0"/>
                    </a:p>
                  </a:txBody>
                  <a:tcPr/>
                </a:tc>
              </a:tr>
              <a:tr h="703617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LCNaVT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2.971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587.471</a:t>
                      </a:r>
                      <a:endParaRPr lang="fr-FR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8334" y="96641"/>
            <a:ext cx="8131666" cy="1264024"/>
          </a:xfrm>
        </p:spPr>
        <p:txBody>
          <a:bodyPr/>
          <a:lstStyle/>
          <a:p>
            <a:r>
              <a:rPr lang="fr-FR" dirty="0" err="1" smtClean="0"/>
              <a:t>Het</a:t>
            </a:r>
            <a:r>
              <a:rPr lang="fr-FR" dirty="0" smtClean="0"/>
              <a:t> LCN in </a:t>
            </a:r>
            <a:r>
              <a:rPr lang="fr-FR" dirty="0" err="1" smtClean="0"/>
              <a:t>cijfers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022644" y="2061936"/>
          <a:ext cx="7086000" cy="365201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362000"/>
                <a:gridCol w="2362000"/>
                <a:gridCol w="2362000"/>
              </a:tblGrid>
              <a:tr h="47632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Moedertalen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Aantal</a:t>
                      </a:r>
                      <a:r>
                        <a:rPr lang="fr-FR" sz="2000" baseline="0" dirty="0" smtClean="0"/>
                        <a:t> </a:t>
                      </a:r>
                      <a:r>
                        <a:rPr lang="fr-FR" sz="2000" baseline="0" dirty="0" err="1" smtClean="0"/>
                        <a:t>teksten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Aantal</a:t>
                      </a:r>
                      <a:r>
                        <a:rPr lang="fr-FR" sz="2000" dirty="0" smtClean="0"/>
                        <a:t> </a:t>
                      </a:r>
                      <a:r>
                        <a:rPr lang="fr-FR" sz="2000" dirty="0" err="1" smtClean="0"/>
                        <a:t>woorden</a:t>
                      </a:r>
                      <a:endParaRPr lang="fr-FR" sz="2000" dirty="0"/>
                    </a:p>
                  </a:txBody>
                  <a:tcPr/>
                </a:tc>
              </a:tr>
              <a:tr h="466357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Frans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1.247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323.921</a:t>
                      </a:r>
                      <a:endParaRPr lang="fr-FR" sz="2000" dirty="0"/>
                    </a:p>
                  </a:txBody>
                  <a:tcPr/>
                </a:tc>
              </a:tr>
              <a:tr h="400791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Duits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877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185.167</a:t>
                      </a:r>
                      <a:endParaRPr lang="fr-FR" sz="2000" dirty="0"/>
                    </a:p>
                  </a:txBody>
                  <a:tcPr/>
                </a:tc>
              </a:tr>
              <a:tr h="425968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Pools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599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126.468</a:t>
                      </a:r>
                      <a:endParaRPr lang="fr-FR" sz="2000" dirty="0"/>
                    </a:p>
                  </a:txBody>
                  <a:tcPr/>
                </a:tc>
              </a:tr>
              <a:tr h="395541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Hongaars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413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72.998</a:t>
                      </a:r>
                      <a:endParaRPr lang="fr-FR" sz="2000" dirty="0"/>
                    </a:p>
                  </a:txBody>
                  <a:tcPr/>
                </a:tc>
              </a:tr>
              <a:tr h="44118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Indonesisch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197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37.964</a:t>
                      </a:r>
                      <a:endParaRPr lang="fr-FR" sz="2000" dirty="0"/>
                    </a:p>
                  </a:txBody>
                  <a:tcPr/>
                </a:tc>
              </a:tr>
              <a:tr h="395541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Engels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9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2.201</a:t>
                      </a:r>
                      <a:endParaRPr lang="fr-FR" sz="2000" dirty="0"/>
                    </a:p>
                  </a:txBody>
                  <a:tcPr/>
                </a:tc>
              </a:tr>
              <a:tr h="648917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Andere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125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25.732</a:t>
                      </a:r>
                      <a:endParaRPr lang="fr-FR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err="1" smtClean="0"/>
              <a:t>Structuur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dirty="0" err="1" smtClean="0"/>
              <a:t>Inleiding</a:t>
            </a:r>
            <a:endParaRPr lang="fr-FR" dirty="0" smtClean="0"/>
          </a:p>
          <a:p>
            <a:pPr lvl="1"/>
            <a:r>
              <a:rPr lang="fr-FR" dirty="0" err="1" smtClean="0"/>
              <a:t>Leerdercorpus</a:t>
            </a:r>
            <a:r>
              <a:rPr lang="fr-FR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fr-FR" b="1" dirty="0" err="1" smtClean="0">
                <a:solidFill>
                  <a:srgbClr val="1C4596"/>
                </a:solidFill>
              </a:rPr>
              <a:t>Het</a:t>
            </a:r>
            <a:r>
              <a:rPr lang="fr-FR" b="1" dirty="0" smtClean="0">
                <a:solidFill>
                  <a:srgbClr val="1C4596"/>
                </a:solidFill>
              </a:rPr>
              <a:t> LCN in </a:t>
            </a:r>
            <a:r>
              <a:rPr lang="fr-FR" b="1" dirty="0" err="1" smtClean="0">
                <a:solidFill>
                  <a:srgbClr val="1C4596"/>
                </a:solidFill>
              </a:rPr>
              <a:t>theorie</a:t>
            </a:r>
            <a:endParaRPr lang="fr-FR" b="1" dirty="0" smtClean="0">
              <a:solidFill>
                <a:srgbClr val="1C4596"/>
              </a:solidFill>
            </a:endParaRPr>
          </a:p>
          <a:p>
            <a:pPr lvl="1"/>
            <a:r>
              <a:rPr lang="fr-FR" dirty="0" err="1" smtClean="0">
                <a:solidFill>
                  <a:schemeClr val="tx2"/>
                </a:solidFill>
              </a:rPr>
              <a:t>Opbouw</a:t>
            </a:r>
            <a:r>
              <a:rPr lang="fr-FR" dirty="0" smtClean="0">
                <a:solidFill>
                  <a:schemeClr val="tx2"/>
                </a:solidFill>
              </a:rPr>
              <a:t> van </a:t>
            </a:r>
            <a:r>
              <a:rPr lang="fr-FR" dirty="0" err="1" smtClean="0">
                <a:solidFill>
                  <a:schemeClr val="tx2"/>
                </a:solidFill>
              </a:rPr>
              <a:t>het</a:t>
            </a:r>
            <a:r>
              <a:rPr lang="fr-FR" dirty="0" smtClean="0">
                <a:solidFill>
                  <a:schemeClr val="tx2"/>
                </a:solidFill>
              </a:rPr>
              <a:t> corpus</a:t>
            </a:r>
          </a:p>
          <a:p>
            <a:pPr lvl="1"/>
            <a:r>
              <a:rPr lang="fr-FR" dirty="0" err="1" smtClean="0">
                <a:solidFill>
                  <a:schemeClr val="tx2"/>
                </a:solidFill>
              </a:rPr>
              <a:t>Het</a:t>
            </a:r>
            <a:r>
              <a:rPr lang="fr-FR" dirty="0" smtClean="0">
                <a:solidFill>
                  <a:schemeClr val="tx2"/>
                </a:solidFill>
              </a:rPr>
              <a:t> LCN in </a:t>
            </a:r>
            <a:r>
              <a:rPr lang="fr-FR" dirty="0" err="1" smtClean="0">
                <a:solidFill>
                  <a:schemeClr val="tx2"/>
                </a:solidFill>
              </a:rPr>
              <a:t>cijfers</a:t>
            </a:r>
            <a:endParaRPr lang="fr-FR" dirty="0" smtClean="0">
              <a:solidFill>
                <a:schemeClr val="tx2"/>
              </a:solidFill>
            </a:endParaRPr>
          </a:p>
          <a:p>
            <a:pPr lvl="1"/>
            <a:r>
              <a:rPr lang="fr-FR" b="1" dirty="0" err="1" smtClean="0">
                <a:solidFill>
                  <a:schemeClr val="accent5"/>
                </a:solidFill>
              </a:rPr>
              <a:t>Demonstratie</a:t>
            </a:r>
            <a:endParaRPr lang="fr-FR" b="1" dirty="0" smtClean="0">
              <a:solidFill>
                <a:schemeClr val="accent5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dirty="0" err="1" smtClean="0"/>
              <a:t>Het</a:t>
            </a:r>
            <a:r>
              <a:rPr lang="fr-FR" dirty="0" smtClean="0"/>
              <a:t> LCN in de </a:t>
            </a:r>
            <a:r>
              <a:rPr lang="fr-FR" dirty="0" err="1" smtClean="0"/>
              <a:t>praktijk</a:t>
            </a:r>
            <a:endParaRPr lang="fr-FR" dirty="0" smtClean="0"/>
          </a:p>
          <a:p>
            <a:pPr lvl="1"/>
            <a:r>
              <a:rPr lang="fr-FR" dirty="0" smtClean="0"/>
              <a:t>VT vs. MT: causale en </a:t>
            </a:r>
            <a:r>
              <a:rPr lang="fr-FR" dirty="0" err="1" smtClean="0"/>
              <a:t>contrastieve</a:t>
            </a:r>
            <a:r>
              <a:rPr lang="fr-FR" dirty="0" smtClean="0"/>
              <a:t> </a:t>
            </a:r>
            <a:r>
              <a:rPr lang="fr-FR" dirty="0" err="1" smtClean="0"/>
              <a:t>connectieven</a:t>
            </a:r>
            <a:endParaRPr lang="fr-FR" dirty="0" smtClean="0"/>
          </a:p>
          <a:p>
            <a:pPr lvl="1"/>
            <a:r>
              <a:rPr lang="fr-FR" dirty="0" smtClean="0"/>
              <a:t>VT vs. VT: </a:t>
            </a:r>
            <a:r>
              <a:rPr lang="fr-FR" dirty="0" err="1" smtClean="0"/>
              <a:t>positiewerkwoorden</a:t>
            </a:r>
            <a:r>
              <a:rPr lang="fr-FR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err="1" smtClean="0"/>
              <a:t>Conclusie</a:t>
            </a:r>
            <a:r>
              <a:rPr lang="fr-FR" dirty="0" smtClean="0"/>
              <a:t> </a:t>
            </a:r>
            <a:r>
              <a:rPr lang="fr-FR" dirty="0" err="1" smtClean="0"/>
              <a:t>verder</a:t>
            </a:r>
            <a:r>
              <a:rPr lang="fr-FR" dirty="0" smtClean="0"/>
              <a:t> </a:t>
            </a:r>
            <a:r>
              <a:rPr lang="fr-FR" dirty="0" err="1" smtClean="0"/>
              <a:t>werk</a:t>
            </a:r>
            <a:endParaRPr lang="fr-FR" dirty="0" smtClean="0"/>
          </a:p>
          <a:p>
            <a:pPr lv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err="1" smtClean="0"/>
              <a:t>Structuur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dirty="0" err="1" smtClean="0"/>
              <a:t>Inleiding</a:t>
            </a:r>
            <a:endParaRPr lang="fr-FR" dirty="0" smtClean="0"/>
          </a:p>
          <a:p>
            <a:pPr lvl="1"/>
            <a:r>
              <a:rPr lang="fr-FR" dirty="0" err="1" smtClean="0"/>
              <a:t>Leerdercorpus</a:t>
            </a:r>
            <a:r>
              <a:rPr lang="fr-FR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err="1" smtClean="0"/>
              <a:t>Het</a:t>
            </a:r>
            <a:r>
              <a:rPr lang="fr-FR" dirty="0" smtClean="0"/>
              <a:t> LCN in </a:t>
            </a:r>
            <a:r>
              <a:rPr lang="fr-FR" dirty="0" err="1" smtClean="0"/>
              <a:t>theorie</a:t>
            </a:r>
            <a:endParaRPr lang="fr-FR" dirty="0" smtClean="0"/>
          </a:p>
          <a:p>
            <a:pPr lvl="1"/>
            <a:r>
              <a:rPr lang="fr-FR" dirty="0" err="1" smtClean="0"/>
              <a:t>Opbouw</a:t>
            </a:r>
            <a:r>
              <a:rPr lang="fr-FR" dirty="0" smtClean="0"/>
              <a:t> van </a:t>
            </a:r>
            <a:r>
              <a:rPr lang="fr-FR" dirty="0" err="1" smtClean="0"/>
              <a:t>het</a:t>
            </a:r>
            <a:r>
              <a:rPr lang="fr-FR" dirty="0" smtClean="0"/>
              <a:t> corpus</a:t>
            </a:r>
          </a:p>
          <a:p>
            <a:pPr lvl="1"/>
            <a:r>
              <a:rPr lang="fr-FR" dirty="0" err="1" smtClean="0"/>
              <a:t>Het</a:t>
            </a:r>
            <a:r>
              <a:rPr lang="fr-FR" dirty="0" smtClean="0"/>
              <a:t> LCN in </a:t>
            </a:r>
            <a:r>
              <a:rPr lang="fr-FR" dirty="0" err="1" smtClean="0"/>
              <a:t>cijfers</a:t>
            </a:r>
            <a:endParaRPr lang="fr-FR" dirty="0" smtClean="0"/>
          </a:p>
          <a:p>
            <a:pPr lvl="1"/>
            <a:r>
              <a:rPr lang="fr-FR" dirty="0" err="1" smtClean="0"/>
              <a:t>Demonstratie</a:t>
            </a: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err="1" smtClean="0"/>
              <a:t>Het</a:t>
            </a:r>
            <a:r>
              <a:rPr lang="fr-FR" dirty="0" smtClean="0"/>
              <a:t> LCN in de </a:t>
            </a:r>
            <a:r>
              <a:rPr lang="fr-FR" dirty="0" err="1" smtClean="0"/>
              <a:t>praktijk</a:t>
            </a:r>
            <a:endParaRPr lang="fr-FR" dirty="0" smtClean="0"/>
          </a:p>
          <a:p>
            <a:pPr lvl="1"/>
            <a:r>
              <a:rPr lang="fr-FR" dirty="0" smtClean="0"/>
              <a:t>VT vs. MT: causale en </a:t>
            </a:r>
            <a:r>
              <a:rPr lang="fr-FR" dirty="0" err="1" smtClean="0"/>
              <a:t>contrastieve</a:t>
            </a:r>
            <a:r>
              <a:rPr lang="fr-FR" dirty="0" smtClean="0"/>
              <a:t> </a:t>
            </a:r>
            <a:r>
              <a:rPr lang="fr-FR" dirty="0" err="1" smtClean="0"/>
              <a:t>connectieven</a:t>
            </a:r>
            <a:endParaRPr lang="fr-FR" dirty="0" smtClean="0"/>
          </a:p>
          <a:p>
            <a:pPr lvl="1"/>
            <a:r>
              <a:rPr lang="fr-FR" dirty="0" smtClean="0"/>
              <a:t>VT vs. VT: </a:t>
            </a:r>
            <a:r>
              <a:rPr lang="fr-FR" dirty="0" err="1" smtClean="0"/>
              <a:t>positiewerkwoorden</a:t>
            </a:r>
            <a:r>
              <a:rPr lang="fr-FR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err="1" smtClean="0"/>
              <a:t>Conclusie</a:t>
            </a:r>
            <a:r>
              <a:rPr lang="fr-FR" dirty="0" smtClean="0"/>
              <a:t> </a:t>
            </a:r>
            <a:r>
              <a:rPr lang="fr-FR" dirty="0" err="1" smtClean="0"/>
              <a:t>verder</a:t>
            </a:r>
            <a:r>
              <a:rPr lang="fr-FR" dirty="0" smtClean="0"/>
              <a:t> </a:t>
            </a:r>
            <a:r>
              <a:rPr lang="fr-FR" dirty="0" err="1" smtClean="0"/>
              <a:t>werk</a:t>
            </a:r>
            <a:endParaRPr lang="fr-FR" dirty="0" smtClean="0"/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Gebruik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Gebruikersvriendelijke</a:t>
            </a:r>
            <a:r>
              <a:rPr lang="fr-FR" dirty="0" smtClean="0"/>
              <a:t> interface</a:t>
            </a:r>
          </a:p>
          <a:p>
            <a:pPr lvl="1"/>
            <a:r>
              <a:rPr lang="fr-FR" dirty="0" err="1" smtClean="0"/>
              <a:t>Selectie</a:t>
            </a:r>
            <a:r>
              <a:rPr lang="fr-FR" dirty="0" smtClean="0"/>
              <a:t> van de </a:t>
            </a:r>
            <a:r>
              <a:rPr lang="fr-FR" dirty="0" err="1" smtClean="0"/>
              <a:t>parameters</a:t>
            </a:r>
            <a:endParaRPr lang="fr-FR" dirty="0" smtClean="0"/>
          </a:p>
          <a:p>
            <a:pPr lvl="1"/>
            <a:r>
              <a:rPr lang="fr-FR" dirty="0" err="1" smtClean="0"/>
              <a:t>Genereren</a:t>
            </a:r>
            <a:r>
              <a:rPr lang="fr-FR" dirty="0" smtClean="0"/>
              <a:t> van </a:t>
            </a:r>
            <a:r>
              <a:rPr lang="fr-FR" dirty="0" err="1" smtClean="0"/>
              <a:t>subcorpora</a:t>
            </a:r>
            <a:endParaRPr lang="fr-FR" dirty="0" smtClean="0"/>
          </a:p>
          <a:p>
            <a:r>
              <a:rPr lang="fr-FR" dirty="0" smtClean="0"/>
              <a:t>CENTAL (UCL)</a:t>
            </a:r>
          </a:p>
          <a:p>
            <a:pPr lvl="1"/>
            <a:r>
              <a:rPr lang="fr-FR" dirty="0" err="1" smtClean="0"/>
              <a:t>ICLE-corpus</a:t>
            </a:r>
            <a:endParaRPr lang="fr-FR" dirty="0" smtClean="0"/>
          </a:p>
          <a:p>
            <a:r>
              <a:rPr lang="fr-FR" dirty="0" err="1" smtClean="0"/>
              <a:t>Demonstratie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err="1" smtClean="0"/>
              <a:t>Structuur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dirty="0" err="1" smtClean="0"/>
              <a:t>Inleiding</a:t>
            </a:r>
            <a:endParaRPr lang="fr-FR" dirty="0" smtClean="0"/>
          </a:p>
          <a:p>
            <a:pPr lvl="1"/>
            <a:r>
              <a:rPr lang="fr-FR" dirty="0" err="1" smtClean="0"/>
              <a:t>Leerdercorpus</a:t>
            </a:r>
            <a:r>
              <a:rPr lang="fr-FR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err="1" smtClean="0"/>
              <a:t>Het</a:t>
            </a:r>
            <a:r>
              <a:rPr lang="fr-FR" dirty="0" smtClean="0"/>
              <a:t> LCN in </a:t>
            </a:r>
            <a:r>
              <a:rPr lang="fr-FR" dirty="0" err="1" smtClean="0"/>
              <a:t>theorie</a:t>
            </a:r>
            <a:endParaRPr lang="fr-FR" dirty="0" smtClean="0"/>
          </a:p>
          <a:p>
            <a:pPr lvl="1"/>
            <a:r>
              <a:rPr lang="fr-FR" dirty="0" err="1" smtClean="0"/>
              <a:t>Opbouw</a:t>
            </a:r>
            <a:r>
              <a:rPr lang="fr-FR" dirty="0" smtClean="0"/>
              <a:t> van </a:t>
            </a:r>
            <a:r>
              <a:rPr lang="fr-FR" dirty="0" err="1" smtClean="0"/>
              <a:t>het</a:t>
            </a:r>
            <a:r>
              <a:rPr lang="fr-FR" dirty="0" smtClean="0"/>
              <a:t> corpus</a:t>
            </a:r>
          </a:p>
          <a:p>
            <a:pPr lvl="1"/>
            <a:r>
              <a:rPr lang="fr-FR" dirty="0" err="1" smtClean="0"/>
              <a:t>Het</a:t>
            </a:r>
            <a:r>
              <a:rPr lang="fr-FR" dirty="0" smtClean="0"/>
              <a:t> LCN in </a:t>
            </a:r>
            <a:r>
              <a:rPr lang="fr-FR" dirty="0" err="1" smtClean="0"/>
              <a:t>cijfers</a:t>
            </a:r>
            <a:endParaRPr lang="fr-FR" dirty="0" smtClean="0"/>
          </a:p>
          <a:p>
            <a:pPr lvl="1"/>
            <a:r>
              <a:rPr lang="fr-FR" dirty="0" err="1" smtClean="0"/>
              <a:t>Demonstratie</a:t>
            </a: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b="1" dirty="0" err="1" smtClean="0">
                <a:solidFill>
                  <a:srgbClr val="1C4596"/>
                </a:solidFill>
              </a:rPr>
              <a:t>Het</a:t>
            </a:r>
            <a:r>
              <a:rPr lang="fr-FR" b="1" dirty="0" smtClean="0">
                <a:solidFill>
                  <a:srgbClr val="1C4596"/>
                </a:solidFill>
              </a:rPr>
              <a:t> LCN in de </a:t>
            </a:r>
            <a:r>
              <a:rPr lang="fr-FR" b="1" dirty="0" err="1" smtClean="0">
                <a:solidFill>
                  <a:srgbClr val="1C4596"/>
                </a:solidFill>
              </a:rPr>
              <a:t>praktijk</a:t>
            </a:r>
            <a:endParaRPr lang="fr-FR" b="1" dirty="0" smtClean="0">
              <a:solidFill>
                <a:srgbClr val="1C4596"/>
              </a:solidFill>
            </a:endParaRPr>
          </a:p>
          <a:p>
            <a:pPr lvl="1"/>
            <a:r>
              <a:rPr lang="fr-FR" dirty="0" smtClean="0"/>
              <a:t>VT vs. MT: causale en </a:t>
            </a:r>
            <a:r>
              <a:rPr lang="fr-FR" dirty="0" err="1" smtClean="0"/>
              <a:t>contrastieve</a:t>
            </a:r>
            <a:r>
              <a:rPr lang="fr-FR" dirty="0" smtClean="0"/>
              <a:t> </a:t>
            </a:r>
            <a:r>
              <a:rPr lang="fr-FR" dirty="0" err="1" smtClean="0"/>
              <a:t>connectieven</a:t>
            </a:r>
            <a:endParaRPr lang="fr-FR" dirty="0" smtClean="0"/>
          </a:p>
          <a:p>
            <a:pPr lvl="1"/>
            <a:r>
              <a:rPr lang="fr-FR" dirty="0" smtClean="0"/>
              <a:t>VT vs. VT: </a:t>
            </a:r>
            <a:r>
              <a:rPr lang="fr-FR" dirty="0" err="1" smtClean="0"/>
              <a:t>positiewerkwoorden</a:t>
            </a:r>
            <a:r>
              <a:rPr lang="fr-FR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err="1" smtClean="0"/>
              <a:t>Conclusie</a:t>
            </a:r>
            <a:r>
              <a:rPr lang="fr-FR" dirty="0" smtClean="0"/>
              <a:t> </a:t>
            </a:r>
            <a:r>
              <a:rPr lang="fr-FR" dirty="0" err="1" smtClean="0"/>
              <a:t>verder</a:t>
            </a:r>
            <a:r>
              <a:rPr lang="fr-FR" dirty="0" smtClean="0"/>
              <a:t> </a:t>
            </a:r>
            <a:r>
              <a:rPr lang="fr-FR" dirty="0" err="1" smtClean="0"/>
              <a:t>werk</a:t>
            </a:r>
            <a:endParaRPr lang="fr-FR" dirty="0" smtClean="0"/>
          </a:p>
          <a:p>
            <a:pPr lv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Het</a:t>
            </a:r>
            <a:r>
              <a:rPr lang="fr-FR" dirty="0" smtClean="0"/>
              <a:t> LCN in de </a:t>
            </a:r>
            <a:r>
              <a:rPr lang="fr-FR" dirty="0" err="1" smtClean="0"/>
              <a:t>praktijk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747838"/>
            <a:ext cx="7313613" cy="3943106"/>
          </a:xfrm>
        </p:spPr>
        <p:txBody>
          <a:bodyPr/>
          <a:lstStyle/>
          <a:p>
            <a:r>
              <a:rPr lang="fr-FR" dirty="0" err="1" smtClean="0"/>
              <a:t>Contrastieve</a:t>
            </a:r>
            <a:r>
              <a:rPr lang="fr-FR" dirty="0" smtClean="0"/>
              <a:t> </a:t>
            </a:r>
            <a:r>
              <a:rPr lang="fr-FR" dirty="0" err="1" smtClean="0"/>
              <a:t>tussentaal</a:t>
            </a:r>
            <a:r>
              <a:rPr lang="fr-FR" dirty="0" smtClean="0"/>
              <a:t> </a:t>
            </a:r>
            <a:r>
              <a:rPr lang="fr-FR" dirty="0" smtClean="0"/>
              <a:t>analyse</a:t>
            </a:r>
          </a:p>
          <a:p>
            <a:pPr lvl="1"/>
            <a:r>
              <a:rPr lang="fr-FR" b="1" dirty="0" smtClean="0">
                <a:solidFill>
                  <a:srgbClr val="1C4596"/>
                </a:solidFill>
              </a:rPr>
              <a:t>NVT vs. NMT</a:t>
            </a:r>
          </a:p>
          <a:p>
            <a:pPr lvl="2"/>
            <a:r>
              <a:rPr lang="fr-FR" dirty="0" err="1" smtClean="0"/>
              <a:t>Kenmerken</a:t>
            </a:r>
            <a:r>
              <a:rPr lang="fr-FR" dirty="0" smtClean="0"/>
              <a:t> van de </a:t>
            </a:r>
            <a:r>
              <a:rPr lang="fr-FR" dirty="0" err="1" smtClean="0"/>
              <a:t>tussentaal</a:t>
            </a:r>
            <a:r>
              <a:rPr lang="fr-FR" dirty="0" smtClean="0"/>
              <a:t> van de </a:t>
            </a:r>
            <a:r>
              <a:rPr lang="fr-FR" dirty="0" err="1" smtClean="0"/>
              <a:t>leerders</a:t>
            </a:r>
            <a:endParaRPr lang="fr-FR" dirty="0" smtClean="0"/>
          </a:p>
          <a:p>
            <a:pPr lvl="3"/>
            <a:r>
              <a:rPr lang="fr-FR" dirty="0" smtClean="0"/>
              <a:t>Incorrecte </a:t>
            </a:r>
            <a:r>
              <a:rPr lang="fr-FR" dirty="0" err="1" smtClean="0"/>
              <a:t>gebruikswijzen</a:t>
            </a:r>
            <a:endParaRPr lang="fr-FR" dirty="0" smtClean="0"/>
          </a:p>
          <a:p>
            <a:pPr lvl="3"/>
            <a:r>
              <a:rPr lang="fr-FR" dirty="0" err="1" smtClean="0"/>
              <a:t>Overgebruik</a:t>
            </a:r>
            <a:r>
              <a:rPr lang="fr-FR" dirty="0" smtClean="0"/>
              <a:t> van </a:t>
            </a:r>
            <a:r>
              <a:rPr lang="fr-FR" dirty="0" err="1" smtClean="0"/>
              <a:t>bepaalde</a:t>
            </a:r>
            <a:r>
              <a:rPr lang="fr-FR" dirty="0" smtClean="0"/>
              <a:t> </a:t>
            </a:r>
            <a:r>
              <a:rPr lang="fr-FR" dirty="0" err="1" smtClean="0"/>
              <a:t>structuren</a:t>
            </a:r>
            <a:endParaRPr lang="fr-FR" dirty="0" smtClean="0"/>
          </a:p>
          <a:p>
            <a:pPr lvl="3"/>
            <a:r>
              <a:rPr lang="fr-FR" dirty="0" err="1" smtClean="0"/>
              <a:t>Vermijdingstrategie</a:t>
            </a:r>
            <a:r>
              <a:rPr lang="fr-FR" dirty="0" err="1" smtClean="0"/>
              <a:t>ën</a:t>
            </a:r>
            <a:endParaRPr lang="fr-FR" dirty="0" smtClean="0"/>
          </a:p>
          <a:p>
            <a:pPr lvl="2"/>
            <a:r>
              <a:rPr lang="fr-FR" u="sng" dirty="0" smtClean="0"/>
              <a:t>Voorbeeld#1:</a:t>
            </a:r>
            <a:r>
              <a:rPr lang="fr-FR" dirty="0" smtClean="0"/>
              <a:t> </a:t>
            </a:r>
            <a:r>
              <a:rPr lang="fr-FR" dirty="0" err="1" smtClean="0"/>
              <a:t>het</a:t>
            </a:r>
            <a:r>
              <a:rPr lang="fr-FR" dirty="0" smtClean="0"/>
              <a:t> </a:t>
            </a:r>
            <a:r>
              <a:rPr lang="fr-FR" dirty="0" err="1" smtClean="0"/>
              <a:t>gebruik</a:t>
            </a:r>
            <a:r>
              <a:rPr lang="fr-FR" dirty="0" smtClean="0"/>
              <a:t> van causale en </a:t>
            </a:r>
            <a:r>
              <a:rPr lang="fr-FR" dirty="0" err="1" smtClean="0"/>
              <a:t>contrastieve</a:t>
            </a:r>
            <a:r>
              <a:rPr lang="fr-FR" dirty="0" smtClean="0"/>
              <a:t> </a:t>
            </a:r>
            <a:r>
              <a:rPr lang="fr-FR" dirty="0" err="1" smtClean="0"/>
              <a:t>connectieven</a:t>
            </a:r>
            <a:r>
              <a:rPr lang="fr-FR" dirty="0" smtClean="0"/>
              <a:t> </a:t>
            </a:r>
            <a:r>
              <a:rPr lang="fr-FR" dirty="0" err="1" smtClean="0"/>
              <a:t>door</a:t>
            </a:r>
            <a:r>
              <a:rPr lang="fr-FR" dirty="0" smtClean="0"/>
              <a:t> </a:t>
            </a:r>
            <a:r>
              <a:rPr lang="fr-FR" dirty="0" err="1" smtClean="0"/>
              <a:t>Franstalige</a:t>
            </a:r>
            <a:r>
              <a:rPr lang="fr-FR" dirty="0" smtClean="0"/>
              <a:t> </a:t>
            </a:r>
            <a:r>
              <a:rPr lang="fr-FR" dirty="0" err="1" smtClean="0"/>
              <a:t>leerders</a:t>
            </a:r>
            <a:endParaRPr lang="fr-FR" dirty="0" smtClean="0"/>
          </a:p>
          <a:p>
            <a:pPr lvl="2"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Het</a:t>
            </a:r>
            <a:r>
              <a:rPr lang="fr-FR" dirty="0" smtClean="0"/>
              <a:t> LCN in de </a:t>
            </a:r>
            <a:r>
              <a:rPr lang="fr-FR" dirty="0" err="1" smtClean="0"/>
              <a:t>praktijk</a:t>
            </a:r>
            <a:endParaRPr lang="fr-FR" dirty="0"/>
          </a:p>
        </p:txBody>
      </p:sp>
      <p:pic>
        <p:nvPicPr>
          <p:cNvPr id="5" name="Espace réservé du contenu 4" descr="Image 2.png"/>
          <p:cNvPicPr>
            <a:picLocks noGrp="1" noChangeAspect="1"/>
          </p:cNvPicPr>
          <p:nvPr>
            <p:ph idx="1"/>
          </p:nvPr>
        </p:nvPicPr>
        <p:blipFill>
          <a:blip r:embed="rId3"/>
          <a:srcRect t="-8956" b="-8956"/>
          <a:stretch>
            <a:fillRect/>
          </a:stretch>
        </p:blipFill>
        <p:spPr/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Het</a:t>
            </a:r>
            <a:r>
              <a:rPr lang="fr-FR" dirty="0" smtClean="0"/>
              <a:t> LCN in de </a:t>
            </a:r>
            <a:r>
              <a:rPr lang="fr-FR" dirty="0" err="1" smtClean="0"/>
              <a:t>praktijk</a:t>
            </a:r>
            <a:endParaRPr lang="fr-FR" dirty="0"/>
          </a:p>
        </p:txBody>
      </p:sp>
      <p:pic>
        <p:nvPicPr>
          <p:cNvPr id="4" name="Espace réservé du contenu 3" descr="Image 3.png"/>
          <p:cNvPicPr>
            <a:picLocks noGrp="1" noChangeAspect="1"/>
          </p:cNvPicPr>
          <p:nvPr>
            <p:ph idx="1"/>
          </p:nvPr>
        </p:nvPicPr>
        <p:blipFill>
          <a:blip r:embed="rId2"/>
          <a:srcRect t="-14438" b="-14438"/>
          <a:stretch>
            <a:fillRect/>
          </a:stretch>
        </p:blipFill>
        <p:spPr/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Het</a:t>
            </a:r>
            <a:r>
              <a:rPr lang="fr-FR" dirty="0" smtClean="0"/>
              <a:t> LCN in de </a:t>
            </a:r>
            <a:r>
              <a:rPr lang="fr-FR" dirty="0" err="1" smtClean="0"/>
              <a:t>praktijk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747838"/>
            <a:ext cx="7313613" cy="3943106"/>
          </a:xfrm>
        </p:spPr>
        <p:txBody>
          <a:bodyPr/>
          <a:lstStyle/>
          <a:p>
            <a:r>
              <a:rPr lang="fr-FR" dirty="0" err="1" smtClean="0"/>
              <a:t>Contrastieve</a:t>
            </a:r>
            <a:r>
              <a:rPr lang="fr-FR" dirty="0" smtClean="0"/>
              <a:t> </a:t>
            </a:r>
            <a:r>
              <a:rPr lang="fr-FR" dirty="0" err="1" smtClean="0"/>
              <a:t>tussentaalanalyse</a:t>
            </a:r>
            <a:endParaRPr lang="fr-FR" dirty="0" smtClean="0"/>
          </a:p>
          <a:p>
            <a:pPr lvl="1"/>
            <a:r>
              <a:rPr lang="fr-FR" b="1" dirty="0" smtClean="0">
                <a:solidFill>
                  <a:srgbClr val="1C4596"/>
                </a:solidFill>
              </a:rPr>
              <a:t>NVT vs. NMT</a:t>
            </a:r>
          </a:p>
          <a:p>
            <a:pPr lvl="2"/>
            <a:r>
              <a:rPr lang="fr-FR" dirty="0" err="1" smtClean="0"/>
              <a:t>Kenmerken</a:t>
            </a:r>
            <a:r>
              <a:rPr lang="fr-FR" dirty="0" smtClean="0"/>
              <a:t> van de </a:t>
            </a:r>
            <a:r>
              <a:rPr lang="fr-FR" dirty="0" err="1" smtClean="0"/>
              <a:t>tussentaal</a:t>
            </a:r>
            <a:r>
              <a:rPr lang="fr-FR" dirty="0" smtClean="0"/>
              <a:t> van de </a:t>
            </a:r>
            <a:r>
              <a:rPr lang="fr-FR" dirty="0" err="1" smtClean="0"/>
              <a:t>leerders</a:t>
            </a:r>
            <a:endParaRPr lang="fr-FR" dirty="0" smtClean="0"/>
          </a:p>
          <a:p>
            <a:pPr lvl="3"/>
            <a:r>
              <a:rPr lang="fr-FR" dirty="0" smtClean="0"/>
              <a:t>Incorrecte </a:t>
            </a:r>
            <a:r>
              <a:rPr lang="fr-FR" dirty="0" err="1" smtClean="0"/>
              <a:t>gebruikswijzen</a:t>
            </a:r>
            <a:endParaRPr lang="fr-FR" dirty="0" smtClean="0"/>
          </a:p>
          <a:p>
            <a:pPr lvl="3"/>
            <a:r>
              <a:rPr lang="fr-FR" dirty="0" err="1" smtClean="0"/>
              <a:t>Overgebruik</a:t>
            </a:r>
            <a:r>
              <a:rPr lang="fr-FR" dirty="0" smtClean="0"/>
              <a:t> van </a:t>
            </a:r>
            <a:r>
              <a:rPr lang="fr-FR" dirty="0" err="1" smtClean="0"/>
              <a:t>bepaalde</a:t>
            </a:r>
            <a:r>
              <a:rPr lang="fr-FR" dirty="0" smtClean="0"/>
              <a:t> </a:t>
            </a:r>
            <a:r>
              <a:rPr lang="fr-FR" dirty="0" err="1" smtClean="0"/>
              <a:t>structuren</a:t>
            </a:r>
            <a:endParaRPr lang="fr-FR" dirty="0" smtClean="0"/>
          </a:p>
          <a:p>
            <a:pPr lvl="3"/>
            <a:r>
              <a:rPr lang="fr-FR" dirty="0" err="1" smtClean="0"/>
              <a:t>Vermijdingstrategie</a:t>
            </a:r>
            <a:r>
              <a:rPr lang="fr-FR" dirty="0" err="1" smtClean="0"/>
              <a:t>ën</a:t>
            </a:r>
            <a:endParaRPr lang="fr-FR" dirty="0" smtClean="0"/>
          </a:p>
          <a:p>
            <a:pPr lvl="2"/>
            <a:r>
              <a:rPr lang="fr-FR" u="sng" dirty="0" smtClean="0"/>
              <a:t>Voorbeeld#1:</a:t>
            </a:r>
            <a:r>
              <a:rPr lang="fr-FR" dirty="0" smtClean="0"/>
              <a:t> </a:t>
            </a:r>
            <a:r>
              <a:rPr lang="fr-FR" dirty="0" err="1" smtClean="0"/>
              <a:t>het</a:t>
            </a:r>
            <a:r>
              <a:rPr lang="fr-FR" dirty="0" smtClean="0"/>
              <a:t> </a:t>
            </a:r>
            <a:r>
              <a:rPr lang="fr-FR" dirty="0" err="1" smtClean="0"/>
              <a:t>gebruik</a:t>
            </a:r>
            <a:r>
              <a:rPr lang="fr-FR" dirty="0" smtClean="0"/>
              <a:t> van causale en </a:t>
            </a:r>
            <a:r>
              <a:rPr lang="fr-FR" dirty="0" err="1" smtClean="0"/>
              <a:t>contrastieve</a:t>
            </a:r>
            <a:r>
              <a:rPr lang="fr-FR" dirty="0" smtClean="0"/>
              <a:t> </a:t>
            </a:r>
            <a:r>
              <a:rPr lang="fr-FR" dirty="0" err="1" smtClean="0"/>
              <a:t>connectieven</a:t>
            </a:r>
            <a:r>
              <a:rPr lang="fr-FR" dirty="0" smtClean="0"/>
              <a:t> </a:t>
            </a:r>
            <a:r>
              <a:rPr lang="fr-FR" dirty="0" err="1" smtClean="0"/>
              <a:t>door</a:t>
            </a:r>
            <a:r>
              <a:rPr lang="fr-FR" dirty="0" smtClean="0"/>
              <a:t> </a:t>
            </a:r>
            <a:r>
              <a:rPr lang="fr-FR" dirty="0" err="1" smtClean="0"/>
              <a:t>Franstalige</a:t>
            </a:r>
            <a:r>
              <a:rPr lang="fr-FR" dirty="0" smtClean="0"/>
              <a:t> </a:t>
            </a:r>
            <a:r>
              <a:rPr lang="fr-FR" dirty="0" err="1" smtClean="0"/>
              <a:t>leerders</a:t>
            </a:r>
            <a:endParaRPr lang="fr-FR" dirty="0" smtClean="0"/>
          </a:p>
          <a:p>
            <a:pPr lvl="2"/>
            <a:r>
              <a:rPr lang="fr-FR" u="sng" dirty="0" err="1" smtClean="0"/>
              <a:t>Voorbeeld</a:t>
            </a:r>
            <a:r>
              <a:rPr lang="fr-FR" u="sng" dirty="0" smtClean="0"/>
              <a:t> #2:</a:t>
            </a:r>
            <a:r>
              <a:rPr lang="fr-FR" dirty="0" smtClean="0"/>
              <a:t> </a:t>
            </a:r>
            <a:r>
              <a:rPr lang="fr-FR" dirty="0" err="1" smtClean="0"/>
              <a:t>het</a:t>
            </a:r>
            <a:r>
              <a:rPr lang="fr-FR" dirty="0" smtClean="0"/>
              <a:t> </a:t>
            </a:r>
            <a:r>
              <a:rPr lang="fr-FR" dirty="0" err="1" smtClean="0"/>
              <a:t>gebruik</a:t>
            </a:r>
            <a:r>
              <a:rPr lang="fr-FR" dirty="0" smtClean="0"/>
              <a:t> van de </a:t>
            </a:r>
            <a:r>
              <a:rPr lang="fr-FR" dirty="0" err="1" smtClean="0"/>
              <a:t>Nederlandse</a:t>
            </a:r>
            <a:r>
              <a:rPr lang="fr-FR" dirty="0" smtClean="0"/>
              <a:t> </a:t>
            </a:r>
            <a:r>
              <a:rPr lang="fr-FR" dirty="0" err="1" smtClean="0"/>
              <a:t>positiewerkwoorden</a:t>
            </a:r>
            <a:r>
              <a:rPr lang="fr-FR" dirty="0" smtClean="0"/>
              <a:t> </a:t>
            </a:r>
            <a:r>
              <a:rPr lang="fr-FR" i="1" dirty="0" err="1" smtClean="0"/>
              <a:t>staan</a:t>
            </a:r>
            <a:r>
              <a:rPr lang="fr-FR" i="1" dirty="0" smtClean="0"/>
              <a:t>, </a:t>
            </a:r>
            <a:r>
              <a:rPr lang="fr-FR" i="1" dirty="0" err="1" smtClean="0"/>
              <a:t>liggen</a:t>
            </a:r>
            <a:r>
              <a:rPr lang="fr-FR" i="1" dirty="0" smtClean="0"/>
              <a:t> </a:t>
            </a:r>
            <a:r>
              <a:rPr lang="fr-FR" dirty="0" smtClean="0"/>
              <a:t>en </a:t>
            </a:r>
            <a:r>
              <a:rPr lang="fr-FR" i="1" dirty="0" err="1" smtClean="0"/>
              <a:t>zitten</a:t>
            </a:r>
            <a:r>
              <a:rPr lang="fr-FR" dirty="0" smtClean="0"/>
              <a:t> </a:t>
            </a:r>
            <a:r>
              <a:rPr lang="fr-FR" dirty="0" err="1" smtClean="0"/>
              <a:t>door</a:t>
            </a:r>
            <a:r>
              <a:rPr lang="fr-FR" dirty="0" smtClean="0"/>
              <a:t> </a:t>
            </a:r>
            <a:r>
              <a:rPr lang="fr-FR" dirty="0" err="1" smtClean="0"/>
              <a:t>Franstalige</a:t>
            </a:r>
            <a:r>
              <a:rPr lang="fr-FR" dirty="0" smtClean="0"/>
              <a:t> </a:t>
            </a:r>
            <a:r>
              <a:rPr lang="fr-FR" dirty="0" err="1" smtClean="0"/>
              <a:t>leerders</a:t>
            </a:r>
            <a:r>
              <a:rPr lang="fr-FR" dirty="0" smtClean="0"/>
              <a:t> (</a:t>
            </a:r>
            <a:r>
              <a:rPr lang="fr-FR" dirty="0" err="1" smtClean="0"/>
              <a:t>i.s.m</a:t>
            </a:r>
            <a:r>
              <a:rPr lang="fr-FR" dirty="0" smtClean="0"/>
              <a:t>. </a:t>
            </a:r>
            <a:r>
              <a:rPr lang="fr-FR" dirty="0" err="1" smtClean="0"/>
              <a:t>prof.dr</a:t>
            </a:r>
            <a:r>
              <a:rPr lang="fr-FR" dirty="0" smtClean="0"/>
              <a:t>. Maarten Lemmens)</a:t>
            </a:r>
          </a:p>
          <a:p>
            <a:pPr lvl="2"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Het</a:t>
            </a:r>
            <a:r>
              <a:rPr lang="fr-FR" dirty="0" smtClean="0"/>
              <a:t> LCN in de </a:t>
            </a:r>
            <a:r>
              <a:rPr lang="fr-FR" dirty="0" err="1" smtClean="0"/>
              <a:t>praktijk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556668"/>
            <a:ext cx="7313613" cy="1420019"/>
          </a:xfrm>
        </p:spPr>
        <p:txBody>
          <a:bodyPr/>
          <a:lstStyle/>
          <a:p>
            <a:r>
              <a:rPr lang="fr-FR" dirty="0" err="1" smtClean="0"/>
              <a:t>Positiewerkwoorden</a:t>
            </a:r>
            <a:endParaRPr lang="fr-FR" dirty="0" smtClean="0"/>
          </a:p>
          <a:p>
            <a:pPr lvl="2"/>
            <a:r>
              <a:rPr lang="fr-FR" dirty="0" err="1" smtClean="0"/>
              <a:t>Typologische</a:t>
            </a:r>
            <a:r>
              <a:rPr lang="fr-FR" dirty="0" smtClean="0"/>
              <a:t> </a:t>
            </a:r>
            <a:r>
              <a:rPr lang="fr-FR" dirty="0" err="1" smtClean="0"/>
              <a:t>verschillen</a:t>
            </a:r>
            <a:r>
              <a:rPr lang="fr-FR" dirty="0" smtClean="0"/>
              <a:t> NL &gt;&lt; FR</a:t>
            </a:r>
          </a:p>
          <a:p>
            <a:pPr lvl="2"/>
            <a:r>
              <a:rPr lang="fr-FR" dirty="0" err="1" smtClean="0"/>
              <a:t>Moeilijk</a:t>
            </a:r>
            <a:r>
              <a:rPr lang="fr-FR" dirty="0" smtClean="0"/>
              <a:t> te </a:t>
            </a:r>
            <a:r>
              <a:rPr lang="fr-FR" dirty="0" err="1" smtClean="0"/>
              <a:t>beheersen</a:t>
            </a:r>
            <a:r>
              <a:rPr lang="fr-FR" dirty="0" smtClean="0"/>
              <a:t> </a:t>
            </a:r>
            <a:r>
              <a:rPr lang="fr-FR" dirty="0" err="1" smtClean="0"/>
              <a:t>voor</a:t>
            </a:r>
            <a:r>
              <a:rPr lang="fr-FR" dirty="0" smtClean="0"/>
              <a:t> </a:t>
            </a:r>
            <a:r>
              <a:rPr lang="fr-FR" dirty="0" err="1" smtClean="0"/>
              <a:t>Franstalige</a:t>
            </a:r>
            <a:r>
              <a:rPr lang="fr-FR" dirty="0" smtClean="0"/>
              <a:t> </a:t>
            </a:r>
            <a:r>
              <a:rPr lang="fr-FR" dirty="0" err="1" smtClean="0"/>
              <a:t>leerders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768316"/>
            <a:ext cx="5683250" cy="4089684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Het</a:t>
            </a:r>
            <a:r>
              <a:rPr lang="fr-FR" dirty="0" smtClean="0"/>
              <a:t> LCN in de </a:t>
            </a:r>
            <a:r>
              <a:rPr lang="fr-FR" dirty="0" err="1" smtClean="0"/>
              <a:t>praktijk</a:t>
            </a:r>
            <a:endParaRPr lang="fr-FR" dirty="0"/>
          </a:p>
        </p:txBody>
      </p:sp>
      <p:graphicFrame>
        <p:nvGraphicFramePr>
          <p:cNvPr id="4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09650" y="2348583"/>
          <a:ext cx="8229600" cy="3694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95825"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alibri"/>
                          <a:cs typeface="Calibri"/>
                        </a:rPr>
                        <a:t>LCN</a:t>
                      </a:r>
                      <a:endParaRPr lang="fr-FR" sz="240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400" dirty="0" err="1" smtClean="0">
                          <a:latin typeface="Calibri"/>
                          <a:cs typeface="Calibri"/>
                        </a:rPr>
                        <a:t>Controlecorpus</a:t>
                      </a:r>
                      <a:endParaRPr lang="fr-FR" sz="240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16381"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323.921 </a:t>
                      </a:r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woorden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52.000 </a:t>
                      </a:r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woorden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516381"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Occ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.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/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50.000 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w.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Occ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.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/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50.000 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w.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6381">
                <a:tc>
                  <a:txBody>
                    <a:bodyPr/>
                    <a:lstStyle/>
                    <a:p>
                      <a:pPr algn="ctr"/>
                      <a:r>
                        <a:rPr lang="fr-FR" sz="2000" i="1" dirty="0" err="1" smtClean="0">
                          <a:latin typeface="Calibri"/>
                          <a:cs typeface="Calibri"/>
                        </a:rPr>
                        <a:t>Staan</a:t>
                      </a:r>
                      <a:endParaRPr lang="fr-FR" sz="2000" i="1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209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32,25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73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70,05</a:t>
                      </a:r>
                      <a:endParaRPr lang="fr-FR" sz="2000" dirty="0" smtClean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16381">
                <a:tc>
                  <a:txBody>
                    <a:bodyPr/>
                    <a:lstStyle/>
                    <a:p>
                      <a:pPr algn="ctr"/>
                      <a:r>
                        <a:rPr lang="fr-FR" sz="2000" i="1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lang="fr-FR" sz="2000" i="1" dirty="0" err="1" smtClean="0">
                          <a:latin typeface="Calibri"/>
                          <a:cs typeface="Calibri"/>
                        </a:rPr>
                        <a:t>iggen</a:t>
                      </a:r>
                      <a:r>
                        <a:rPr lang="fr-FR" sz="2000" i="1" dirty="0" smtClean="0">
                          <a:latin typeface="Calibri"/>
                          <a:cs typeface="Calibri"/>
                        </a:rPr>
                        <a:t> </a:t>
                      </a:r>
                      <a:endParaRPr lang="fr-FR" sz="2000" i="1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88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13,6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55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52,8</a:t>
                      </a:r>
                      <a:endParaRPr lang="fr-FR" sz="2000" dirty="0" smtClean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6381">
                <a:tc>
                  <a:txBody>
                    <a:bodyPr/>
                    <a:lstStyle/>
                    <a:p>
                      <a:pPr algn="ctr"/>
                      <a:r>
                        <a:rPr lang="fr-FR" sz="2000" i="1" dirty="0" err="1" smtClean="0">
                          <a:latin typeface="Calibri"/>
                          <a:cs typeface="Calibri"/>
                        </a:rPr>
                        <a:t>Zitten</a:t>
                      </a:r>
                      <a:endParaRPr lang="fr-FR" sz="2000" i="1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110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17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22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21,1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16381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err="1" smtClean="0">
                          <a:latin typeface="Calibri"/>
                          <a:cs typeface="Calibri"/>
                        </a:rPr>
                        <a:t>Totaal</a:t>
                      </a:r>
                      <a:endParaRPr lang="fr-FR" sz="2000" b="1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Calibri"/>
                          <a:cs typeface="Calibri"/>
                        </a:rPr>
                        <a:t>407</a:t>
                      </a:r>
                      <a:endParaRPr lang="fr-FR" sz="2000" b="1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Calibri"/>
                          <a:cs typeface="Calibri"/>
                        </a:rPr>
                        <a:t>62,85</a:t>
                      </a:r>
                      <a:endParaRPr lang="fr-FR" sz="2000" b="1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Calibri"/>
                          <a:cs typeface="Calibri"/>
                        </a:rPr>
                        <a:t>150</a:t>
                      </a:r>
                      <a:endParaRPr lang="fr-FR" sz="2000" b="1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Calibri"/>
                          <a:cs typeface="Calibri"/>
                        </a:rPr>
                        <a:t>143,95</a:t>
                      </a:r>
                      <a:endParaRPr lang="fr-FR" sz="2000" b="1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Het</a:t>
            </a:r>
            <a:r>
              <a:rPr lang="fr-FR" dirty="0" smtClean="0"/>
              <a:t> LCN in de </a:t>
            </a:r>
            <a:r>
              <a:rPr lang="fr-FR" dirty="0" err="1" smtClean="0"/>
              <a:t>praktijk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Positiewerkwoorden</a:t>
            </a:r>
            <a:endParaRPr lang="fr-FR" dirty="0" smtClean="0"/>
          </a:p>
          <a:p>
            <a:pPr lvl="1"/>
            <a:r>
              <a:rPr lang="fr-FR" dirty="0" err="1" smtClean="0"/>
              <a:t>Ondergebruik</a:t>
            </a:r>
            <a:endParaRPr lang="fr-FR" dirty="0" smtClean="0"/>
          </a:p>
          <a:p>
            <a:r>
              <a:rPr lang="fr-FR" dirty="0" err="1" smtClean="0"/>
              <a:t>Kwalitatieve</a:t>
            </a:r>
            <a:r>
              <a:rPr lang="fr-FR" dirty="0" smtClean="0"/>
              <a:t> </a:t>
            </a:r>
            <a:r>
              <a:rPr lang="fr-FR" dirty="0" err="1" smtClean="0"/>
              <a:t>foutenanalyse</a:t>
            </a:r>
            <a:endParaRPr lang="fr-FR" dirty="0" smtClean="0"/>
          </a:p>
          <a:p>
            <a:pPr lvl="1"/>
            <a:r>
              <a:rPr lang="fr-FR" i="1" dirty="0" err="1" smtClean="0"/>
              <a:t>Staan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het</a:t>
            </a:r>
            <a:r>
              <a:rPr lang="fr-FR" dirty="0" smtClean="0"/>
              <a:t> </a:t>
            </a:r>
            <a:r>
              <a:rPr lang="fr-FR" dirty="0" err="1" smtClean="0"/>
              <a:t>frequentst</a:t>
            </a:r>
            <a:r>
              <a:rPr lang="fr-FR" dirty="0" smtClean="0"/>
              <a:t> </a:t>
            </a:r>
            <a:r>
              <a:rPr lang="fr-FR" dirty="0" err="1" smtClean="0"/>
              <a:t>gekozen</a:t>
            </a:r>
            <a:r>
              <a:rPr lang="fr-FR" dirty="0" smtClean="0"/>
              <a:t> </a:t>
            </a:r>
            <a:r>
              <a:rPr lang="fr-FR" dirty="0" err="1" smtClean="0"/>
              <a:t>werkwoord</a:t>
            </a:r>
            <a:r>
              <a:rPr lang="fr-FR" dirty="0" smtClean="0"/>
              <a:t> in incorrecte </a:t>
            </a:r>
            <a:r>
              <a:rPr lang="fr-FR" dirty="0" err="1" smtClean="0"/>
              <a:t>contexten</a:t>
            </a:r>
            <a:r>
              <a:rPr lang="fr-FR" dirty="0" smtClean="0"/>
              <a:t> (65,2%) =&gt; </a:t>
            </a:r>
            <a:r>
              <a:rPr lang="fr-FR" dirty="0" err="1" smtClean="0"/>
              <a:t>positiewerkwoord</a:t>
            </a:r>
            <a:r>
              <a:rPr lang="fr-FR" dirty="0" smtClean="0"/>
              <a:t> per default</a:t>
            </a:r>
          </a:p>
          <a:p>
            <a:pPr lvl="1"/>
            <a:r>
              <a:rPr lang="fr-FR" dirty="0" smtClean="0"/>
              <a:t>Posture </a:t>
            </a:r>
            <a:r>
              <a:rPr lang="fr-FR" dirty="0" err="1" smtClean="0"/>
              <a:t>verb</a:t>
            </a:r>
            <a:r>
              <a:rPr lang="fr-FR" dirty="0" smtClean="0"/>
              <a:t> confusion</a:t>
            </a:r>
          </a:p>
          <a:p>
            <a:pPr lvl="1"/>
            <a:r>
              <a:rPr lang="fr-FR" dirty="0" smtClean="0"/>
              <a:t>Posture </a:t>
            </a:r>
            <a:r>
              <a:rPr lang="fr-FR" dirty="0" err="1" smtClean="0"/>
              <a:t>verb</a:t>
            </a:r>
            <a:r>
              <a:rPr lang="fr-FR" dirty="0" smtClean="0"/>
              <a:t> panic (</a:t>
            </a:r>
            <a:r>
              <a:rPr lang="fr-FR" dirty="0" err="1" smtClean="0"/>
              <a:t>hypercorrectie</a:t>
            </a:r>
            <a:r>
              <a:rPr lang="fr-FR" dirty="0" smtClean="0"/>
              <a:t>)</a:t>
            </a:r>
          </a:p>
          <a:p>
            <a:pPr lvl="2"/>
            <a:r>
              <a:rPr lang="fr-FR" dirty="0" err="1" smtClean="0"/>
              <a:t>Positiewerkwoord</a:t>
            </a:r>
            <a:r>
              <a:rPr lang="fr-FR" dirty="0" smtClean="0"/>
              <a:t> in </a:t>
            </a:r>
            <a:r>
              <a:rPr lang="fr-FR" dirty="0" err="1" smtClean="0"/>
              <a:t>contexten</a:t>
            </a:r>
            <a:r>
              <a:rPr lang="fr-FR" dirty="0" smtClean="0"/>
              <a:t> </a:t>
            </a:r>
            <a:r>
              <a:rPr lang="fr-FR" dirty="0" err="1" smtClean="0"/>
              <a:t>waar</a:t>
            </a:r>
            <a:r>
              <a:rPr lang="fr-FR" dirty="0" smtClean="0"/>
              <a:t> </a:t>
            </a:r>
            <a:r>
              <a:rPr lang="fr-FR" dirty="0" err="1" smtClean="0"/>
              <a:t>ze</a:t>
            </a:r>
            <a:r>
              <a:rPr lang="fr-FR" dirty="0" smtClean="0"/>
              <a:t> niet </a:t>
            </a:r>
            <a:r>
              <a:rPr lang="fr-FR" dirty="0" err="1" smtClean="0"/>
              <a:t>hore</a:t>
            </a:r>
            <a:r>
              <a:rPr lang="fr-FR" dirty="0" err="1" smtClean="0"/>
              <a:t>n</a:t>
            </a:r>
            <a:endParaRPr lang="fr-FR" dirty="0" smtClean="0"/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Het</a:t>
            </a:r>
            <a:r>
              <a:rPr lang="fr-FR" dirty="0" smtClean="0"/>
              <a:t> LCN in de </a:t>
            </a:r>
            <a:r>
              <a:rPr lang="fr-FR" dirty="0" err="1" smtClean="0"/>
              <a:t>praktijk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747838"/>
            <a:ext cx="7313613" cy="1024037"/>
          </a:xfrm>
        </p:spPr>
        <p:txBody>
          <a:bodyPr>
            <a:normAutofit/>
          </a:bodyPr>
          <a:lstStyle/>
          <a:p>
            <a:r>
              <a:rPr lang="fr-FR" dirty="0" err="1" smtClean="0"/>
              <a:t>Contrastieve</a:t>
            </a:r>
            <a:r>
              <a:rPr lang="fr-FR" dirty="0" smtClean="0"/>
              <a:t> </a:t>
            </a:r>
            <a:r>
              <a:rPr lang="fr-FR" dirty="0" err="1" smtClean="0"/>
              <a:t>tussentaal</a:t>
            </a:r>
            <a:r>
              <a:rPr lang="fr-FR" dirty="0" smtClean="0"/>
              <a:t> </a:t>
            </a:r>
            <a:r>
              <a:rPr lang="fr-FR" dirty="0" smtClean="0"/>
              <a:t>analyse</a:t>
            </a:r>
          </a:p>
          <a:p>
            <a:pPr lvl="1"/>
            <a:r>
              <a:rPr lang="fr-FR" b="1" dirty="0" smtClean="0">
                <a:solidFill>
                  <a:srgbClr val="1C4596"/>
                </a:solidFill>
              </a:rPr>
              <a:t>NVT vs. NVT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914401" y="3058614"/>
            <a:ext cx="7313612" cy="20313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 algn="just"/>
            <a:r>
              <a:rPr lang="fr-FR" dirty="0" smtClean="0"/>
              <a:t>« </a:t>
            </a:r>
            <a:r>
              <a:rPr lang="fr-FR" dirty="0" err="1" smtClean="0"/>
              <a:t>Comparisons</a:t>
            </a:r>
            <a:r>
              <a:rPr lang="fr-FR" dirty="0" smtClean="0"/>
              <a:t> of </a:t>
            </a:r>
            <a:r>
              <a:rPr lang="fr-FR" dirty="0" err="1" smtClean="0"/>
              <a:t>learner</a:t>
            </a:r>
            <a:r>
              <a:rPr lang="fr-FR" dirty="0" smtClean="0"/>
              <a:t> data </a:t>
            </a:r>
            <a:r>
              <a:rPr lang="fr-FR" dirty="0" err="1" smtClean="0"/>
              <a:t>form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mother</a:t>
            </a:r>
            <a:r>
              <a:rPr lang="fr-FR" dirty="0" smtClean="0"/>
              <a:t> </a:t>
            </a:r>
            <a:r>
              <a:rPr lang="fr-FR" dirty="0" err="1" smtClean="0"/>
              <a:t>tongue</a:t>
            </a:r>
            <a:r>
              <a:rPr lang="fr-FR" dirty="0" smtClean="0"/>
              <a:t> backgrounds help </a:t>
            </a:r>
            <a:r>
              <a:rPr lang="fr-FR" dirty="0" err="1" smtClean="0"/>
              <a:t>researchers</a:t>
            </a:r>
            <a:r>
              <a:rPr lang="fr-FR" dirty="0" smtClean="0"/>
              <a:t> to </a:t>
            </a:r>
            <a:r>
              <a:rPr lang="fr-FR" dirty="0" err="1" smtClean="0"/>
              <a:t>differentiate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features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are </a:t>
            </a:r>
            <a:r>
              <a:rPr lang="fr-FR" dirty="0" err="1" smtClean="0"/>
              <a:t>shared</a:t>
            </a:r>
            <a:r>
              <a:rPr lang="fr-FR" dirty="0" smtClean="0"/>
              <a:t> by </a:t>
            </a:r>
            <a:r>
              <a:rPr lang="fr-FR" dirty="0" err="1" smtClean="0"/>
              <a:t>several</a:t>
            </a:r>
            <a:r>
              <a:rPr lang="fr-FR" dirty="0" smtClean="0"/>
              <a:t> </a:t>
            </a:r>
            <a:r>
              <a:rPr lang="fr-FR" dirty="0" err="1" smtClean="0"/>
              <a:t>learner</a:t>
            </a:r>
            <a:r>
              <a:rPr lang="fr-FR" dirty="0" smtClean="0"/>
              <a:t> populations and are </a:t>
            </a:r>
            <a:r>
              <a:rPr lang="fr-FR" dirty="0" err="1" smtClean="0"/>
              <a:t>therefore</a:t>
            </a:r>
            <a:r>
              <a:rPr lang="fr-FR" dirty="0" smtClean="0"/>
              <a:t> more </a:t>
            </a:r>
            <a:r>
              <a:rPr lang="fr-FR" dirty="0" err="1" smtClean="0"/>
              <a:t>likely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b="1" dirty="0" err="1" smtClean="0"/>
              <a:t>developmental</a:t>
            </a:r>
            <a:r>
              <a:rPr lang="fr-FR" dirty="0" smtClean="0"/>
              <a:t> and </a:t>
            </a:r>
            <a:r>
              <a:rPr lang="fr-FR" dirty="0" err="1" smtClean="0"/>
              <a:t>those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are </a:t>
            </a:r>
            <a:r>
              <a:rPr lang="fr-FR" dirty="0" err="1" smtClean="0"/>
              <a:t>peculiar</a:t>
            </a:r>
            <a:r>
              <a:rPr lang="fr-FR" dirty="0" smtClean="0"/>
              <a:t> to one national group an </a:t>
            </a:r>
            <a:r>
              <a:rPr lang="fr-FR" dirty="0" err="1" smtClean="0"/>
              <a:t>therefore</a:t>
            </a:r>
            <a:r>
              <a:rPr lang="fr-FR" dirty="0" smtClean="0"/>
              <a:t> </a:t>
            </a:r>
            <a:r>
              <a:rPr lang="fr-FR" dirty="0" err="1" smtClean="0"/>
              <a:t>possibly</a:t>
            </a:r>
            <a:r>
              <a:rPr lang="fr-FR" dirty="0" smtClean="0"/>
              <a:t> </a:t>
            </a:r>
            <a:r>
              <a:rPr lang="fr-FR" b="1" dirty="0" smtClean="0"/>
              <a:t>L1-dependent</a:t>
            </a:r>
            <a:r>
              <a:rPr lang="fr-FR" dirty="0" smtClean="0"/>
              <a:t>.</a:t>
            </a:r>
          </a:p>
          <a:p>
            <a:pPr marL="0" lvl="2" algn="r"/>
            <a:endParaRPr lang="fr-FR" u="sng" dirty="0" smtClean="0"/>
          </a:p>
          <a:p>
            <a:pPr marL="0" lvl="2" algn="r"/>
            <a:r>
              <a:rPr lang="fr-FR" u="sng" dirty="0" smtClean="0"/>
              <a:t>Granger 2002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914400" y="5612022"/>
            <a:ext cx="7313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err="1" smtClean="0"/>
              <a:t>Voorbeeld</a:t>
            </a:r>
            <a:r>
              <a:rPr lang="fr-FR" u="sng" dirty="0" smtClean="0"/>
              <a:t> #1:</a:t>
            </a:r>
            <a:r>
              <a:rPr lang="fr-FR" dirty="0" smtClean="0"/>
              <a:t> </a:t>
            </a:r>
            <a:r>
              <a:rPr lang="fr-FR" dirty="0" err="1" smtClean="0"/>
              <a:t>het</a:t>
            </a:r>
            <a:r>
              <a:rPr lang="fr-FR" dirty="0" smtClean="0"/>
              <a:t> </a:t>
            </a:r>
            <a:r>
              <a:rPr lang="fr-FR" dirty="0" err="1" smtClean="0"/>
              <a:t>gebruik</a:t>
            </a:r>
            <a:r>
              <a:rPr lang="fr-FR" dirty="0" smtClean="0"/>
              <a:t> van </a:t>
            </a:r>
            <a:r>
              <a:rPr lang="fr-FR" i="1" dirty="0" err="1" smtClean="0"/>
              <a:t>staan</a:t>
            </a:r>
            <a:r>
              <a:rPr lang="fr-FR" i="1" dirty="0" smtClean="0"/>
              <a:t>, </a:t>
            </a:r>
            <a:r>
              <a:rPr lang="fr-FR" i="1" dirty="0" err="1" smtClean="0"/>
              <a:t>liggen</a:t>
            </a:r>
            <a:r>
              <a:rPr lang="fr-FR" i="1" dirty="0" smtClean="0"/>
              <a:t> </a:t>
            </a:r>
            <a:r>
              <a:rPr lang="fr-FR" dirty="0" smtClean="0"/>
              <a:t>en </a:t>
            </a:r>
            <a:r>
              <a:rPr lang="fr-FR" i="1" dirty="0" err="1" smtClean="0"/>
              <a:t>zitten</a:t>
            </a:r>
            <a:r>
              <a:rPr lang="fr-FR" dirty="0" smtClean="0"/>
              <a:t> </a:t>
            </a:r>
            <a:r>
              <a:rPr lang="fr-FR" dirty="0" err="1" smtClean="0"/>
              <a:t>door</a:t>
            </a:r>
            <a:r>
              <a:rPr lang="fr-FR" dirty="0" smtClean="0"/>
              <a:t> </a:t>
            </a:r>
            <a:r>
              <a:rPr lang="fr-FR" dirty="0" err="1" smtClean="0"/>
              <a:t>Franstalige</a:t>
            </a:r>
            <a:r>
              <a:rPr lang="fr-FR" dirty="0" smtClean="0"/>
              <a:t> en </a:t>
            </a:r>
            <a:r>
              <a:rPr lang="fr-FR" dirty="0" err="1" smtClean="0"/>
              <a:t>Duitstalige</a:t>
            </a:r>
            <a:r>
              <a:rPr lang="fr-FR" dirty="0" smtClean="0"/>
              <a:t> </a:t>
            </a:r>
            <a:r>
              <a:rPr lang="fr-FR" dirty="0" err="1" smtClean="0"/>
              <a:t>leerders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err="1" smtClean="0"/>
              <a:t>Structuur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b="1" dirty="0" err="1" smtClean="0">
                <a:solidFill>
                  <a:srgbClr val="1C4596"/>
                </a:solidFill>
              </a:rPr>
              <a:t>Inleiding</a:t>
            </a:r>
            <a:endParaRPr lang="fr-FR" b="1" dirty="0" smtClean="0">
              <a:solidFill>
                <a:srgbClr val="1C4596"/>
              </a:solidFill>
            </a:endParaRPr>
          </a:p>
          <a:p>
            <a:pPr lvl="1"/>
            <a:r>
              <a:rPr lang="fr-FR" dirty="0" err="1" smtClean="0"/>
              <a:t>Leerdercorpus</a:t>
            </a:r>
            <a:r>
              <a:rPr lang="fr-FR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err="1" smtClean="0"/>
              <a:t>Het</a:t>
            </a:r>
            <a:r>
              <a:rPr lang="fr-FR" dirty="0" smtClean="0"/>
              <a:t> LCN in </a:t>
            </a:r>
            <a:r>
              <a:rPr lang="fr-FR" dirty="0" err="1" smtClean="0"/>
              <a:t>theorie</a:t>
            </a:r>
            <a:endParaRPr lang="fr-FR" dirty="0" smtClean="0"/>
          </a:p>
          <a:p>
            <a:pPr lvl="1"/>
            <a:r>
              <a:rPr lang="fr-FR" dirty="0" err="1" smtClean="0"/>
              <a:t>Opbouw</a:t>
            </a:r>
            <a:r>
              <a:rPr lang="fr-FR" dirty="0" smtClean="0"/>
              <a:t> van </a:t>
            </a:r>
            <a:r>
              <a:rPr lang="fr-FR" dirty="0" err="1" smtClean="0"/>
              <a:t>het</a:t>
            </a:r>
            <a:r>
              <a:rPr lang="fr-FR" dirty="0" smtClean="0"/>
              <a:t> corpus</a:t>
            </a:r>
          </a:p>
          <a:p>
            <a:pPr lvl="1"/>
            <a:r>
              <a:rPr lang="fr-FR" dirty="0" err="1" smtClean="0"/>
              <a:t>Het</a:t>
            </a:r>
            <a:r>
              <a:rPr lang="fr-FR" dirty="0" smtClean="0"/>
              <a:t> LCN in </a:t>
            </a:r>
            <a:r>
              <a:rPr lang="fr-FR" dirty="0" err="1" smtClean="0"/>
              <a:t>cijfers</a:t>
            </a:r>
            <a:endParaRPr lang="fr-FR" dirty="0" smtClean="0"/>
          </a:p>
          <a:p>
            <a:pPr lvl="1"/>
            <a:r>
              <a:rPr lang="fr-FR" dirty="0" err="1" smtClean="0"/>
              <a:t>Demonstratie</a:t>
            </a: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err="1" smtClean="0"/>
              <a:t>Het</a:t>
            </a:r>
            <a:r>
              <a:rPr lang="fr-FR" dirty="0" smtClean="0"/>
              <a:t> LCN in de </a:t>
            </a:r>
            <a:r>
              <a:rPr lang="fr-FR" dirty="0" err="1" smtClean="0"/>
              <a:t>praktijk</a:t>
            </a:r>
            <a:endParaRPr lang="fr-FR" dirty="0" smtClean="0"/>
          </a:p>
          <a:p>
            <a:pPr lvl="1"/>
            <a:r>
              <a:rPr lang="fr-FR" dirty="0" smtClean="0"/>
              <a:t>VT vs. MT: causale en </a:t>
            </a:r>
            <a:r>
              <a:rPr lang="fr-FR" dirty="0" err="1" smtClean="0"/>
              <a:t>contrastieve</a:t>
            </a:r>
            <a:r>
              <a:rPr lang="fr-FR" dirty="0" smtClean="0"/>
              <a:t> </a:t>
            </a:r>
            <a:r>
              <a:rPr lang="fr-FR" dirty="0" err="1" smtClean="0"/>
              <a:t>connectieven</a:t>
            </a:r>
            <a:endParaRPr lang="fr-FR" dirty="0" smtClean="0"/>
          </a:p>
          <a:p>
            <a:pPr lvl="1"/>
            <a:r>
              <a:rPr lang="fr-FR" dirty="0" smtClean="0"/>
              <a:t>VT vs. VT: </a:t>
            </a:r>
            <a:r>
              <a:rPr lang="fr-FR" dirty="0" err="1" smtClean="0"/>
              <a:t>positiewerkwoorden</a:t>
            </a:r>
            <a:r>
              <a:rPr lang="fr-FR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err="1" smtClean="0"/>
              <a:t>Conclusie</a:t>
            </a:r>
            <a:r>
              <a:rPr lang="fr-FR" dirty="0" smtClean="0"/>
              <a:t> </a:t>
            </a:r>
            <a:r>
              <a:rPr lang="fr-FR" dirty="0" err="1" smtClean="0"/>
              <a:t>verder</a:t>
            </a:r>
            <a:r>
              <a:rPr lang="fr-FR" dirty="0" smtClean="0"/>
              <a:t> </a:t>
            </a:r>
            <a:r>
              <a:rPr lang="fr-FR" dirty="0" err="1" smtClean="0"/>
              <a:t>werk</a:t>
            </a:r>
            <a:endParaRPr lang="fr-FR" dirty="0" smtClean="0"/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Het</a:t>
            </a:r>
            <a:r>
              <a:rPr lang="fr-FR" dirty="0" smtClean="0"/>
              <a:t> LCN in de </a:t>
            </a:r>
            <a:r>
              <a:rPr lang="fr-FR" dirty="0" err="1" smtClean="0"/>
              <a:t>praktijk</a:t>
            </a:r>
            <a:endParaRPr lang="fr-FR" dirty="0"/>
          </a:p>
        </p:txBody>
      </p:sp>
      <p:pic>
        <p:nvPicPr>
          <p:cNvPr id="4" name="Espace réservé du contenu 3" descr="Image 4.png"/>
          <p:cNvPicPr>
            <a:picLocks noGrp="1" noChangeAspect="1"/>
          </p:cNvPicPr>
          <p:nvPr>
            <p:ph idx="1"/>
          </p:nvPr>
        </p:nvPicPr>
        <p:blipFill>
          <a:blip r:embed="rId2"/>
          <a:srcRect l="-734" r="-734"/>
          <a:stretch>
            <a:fillRect/>
          </a:stretch>
        </p:blipFill>
        <p:spPr/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Conclusie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 smtClean="0"/>
              <a:t>Het</a:t>
            </a:r>
            <a:r>
              <a:rPr lang="fr-FR" dirty="0" smtClean="0"/>
              <a:t> </a:t>
            </a:r>
            <a:r>
              <a:rPr lang="fr-FR" dirty="0" err="1" smtClean="0"/>
              <a:t>leerdercorpus</a:t>
            </a:r>
            <a:r>
              <a:rPr lang="fr-FR" dirty="0" smtClean="0"/>
              <a:t> </a:t>
            </a:r>
            <a:r>
              <a:rPr lang="fr-FR" dirty="0" err="1" smtClean="0"/>
              <a:t>Nederlands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een</a:t>
            </a:r>
            <a:r>
              <a:rPr lang="fr-FR" dirty="0" smtClean="0"/>
              <a:t> </a:t>
            </a:r>
            <a:r>
              <a:rPr lang="fr-FR" dirty="0" err="1" smtClean="0"/>
              <a:t>aanvullend</a:t>
            </a:r>
            <a:r>
              <a:rPr lang="fr-FR" dirty="0" smtClean="0"/>
              <a:t> </a:t>
            </a:r>
            <a:r>
              <a:rPr lang="fr-FR" dirty="0" err="1" smtClean="0"/>
              <a:t>werktuig</a:t>
            </a:r>
            <a:r>
              <a:rPr lang="fr-FR" dirty="0" smtClean="0"/>
              <a:t> in </a:t>
            </a:r>
            <a:r>
              <a:rPr lang="fr-FR" dirty="0" err="1" smtClean="0"/>
              <a:t>NVT-onderzoek</a:t>
            </a:r>
            <a:endParaRPr lang="fr-FR" dirty="0" smtClean="0"/>
          </a:p>
          <a:p>
            <a:pPr lvl="1"/>
            <a:r>
              <a:rPr lang="fr-FR" dirty="0" err="1" smtClean="0"/>
              <a:t>Noodzakelijk</a:t>
            </a:r>
            <a:endParaRPr lang="fr-FR" dirty="0" smtClean="0"/>
          </a:p>
          <a:p>
            <a:pPr lvl="1"/>
            <a:r>
              <a:rPr lang="fr-FR" dirty="0" smtClean="0"/>
              <a:t>Niet </a:t>
            </a:r>
            <a:r>
              <a:rPr lang="fr-FR" dirty="0" err="1" smtClean="0"/>
              <a:t>voldoende</a:t>
            </a:r>
            <a:r>
              <a:rPr lang="fr-FR" dirty="0" smtClean="0"/>
              <a:t> (</a:t>
            </a:r>
            <a:r>
              <a:rPr lang="fr-FR" dirty="0" err="1" smtClean="0"/>
              <a:t>goede</a:t>
            </a:r>
            <a:r>
              <a:rPr lang="fr-FR" dirty="0" smtClean="0"/>
              <a:t> </a:t>
            </a:r>
            <a:r>
              <a:rPr lang="fr-FR" dirty="0" err="1" smtClean="0"/>
              <a:t>controlecorpora</a:t>
            </a:r>
            <a:r>
              <a:rPr lang="fr-FR" dirty="0" smtClean="0"/>
              <a:t>)</a:t>
            </a:r>
          </a:p>
          <a:p>
            <a:pPr lvl="2"/>
            <a:r>
              <a:rPr lang="fr-FR" dirty="0" err="1" smtClean="0"/>
              <a:t>Breder</a:t>
            </a:r>
            <a:r>
              <a:rPr lang="fr-FR" dirty="0" smtClean="0"/>
              <a:t> </a:t>
            </a:r>
            <a:r>
              <a:rPr lang="fr-FR" dirty="0" err="1" smtClean="0"/>
              <a:t>kader</a:t>
            </a:r>
            <a:r>
              <a:rPr lang="fr-FR" dirty="0" smtClean="0"/>
              <a:t> (cf. </a:t>
            </a:r>
            <a:r>
              <a:rPr lang="fr-FR" dirty="0" err="1" smtClean="0"/>
              <a:t>contrastief</a:t>
            </a:r>
            <a:r>
              <a:rPr lang="fr-FR" dirty="0" smtClean="0"/>
              <a:t> model van </a:t>
            </a:r>
            <a:r>
              <a:rPr lang="fr-FR" dirty="0" err="1" smtClean="0"/>
              <a:t>Hiligsmann</a:t>
            </a:r>
            <a:r>
              <a:rPr lang="fr-FR" dirty="0" smtClean="0"/>
              <a:t> &amp; </a:t>
            </a:r>
            <a:r>
              <a:rPr lang="fr-FR" dirty="0" err="1" smtClean="0"/>
              <a:t>Rasier</a:t>
            </a:r>
            <a:r>
              <a:rPr lang="fr-FR" dirty="0" smtClean="0"/>
              <a:t>) </a:t>
            </a:r>
          </a:p>
          <a:p>
            <a:r>
              <a:rPr lang="fr-FR" dirty="0" err="1" smtClean="0"/>
              <a:t>Positieve</a:t>
            </a:r>
            <a:r>
              <a:rPr lang="fr-FR" dirty="0" smtClean="0"/>
              <a:t> </a:t>
            </a:r>
            <a:r>
              <a:rPr lang="fr-FR" dirty="0" err="1" smtClean="0"/>
              <a:t>aspecten</a:t>
            </a:r>
            <a:endParaRPr lang="fr-FR" dirty="0" smtClean="0"/>
          </a:p>
          <a:p>
            <a:pPr lvl="1"/>
            <a:r>
              <a:rPr lang="fr-FR" dirty="0" err="1" smtClean="0"/>
              <a:t>Gebruikersvriendelijkheid</a:t>
            </a:r>
            <a:endParaRPr lang="fr-FR" dirty="0" smtClean="0"/>
          </a:p>
          <a:p>
            <a:pPr lvl="1"/>
            <a:r>
              <a:rPr lang="fr-FR" dirty="0" err="1" smtClean="0"/>
              <a:t>Aantal</a:t>
            </a:r>
            <a:r>
              <a:rPr lang="fr-FR" dirty="0" smtClean="0"/>
              <a:t> </a:t>
            </a:r>
            <a:r>
              <a:rPr lang="fr-FR" dirty="0" err="1" smtClean="0"/>
              <a:t>woorden</a:t>
            </a:r>
            <a:endParaRPr lang="fr-FR" dirty="0" smtClean="0"/>
          </a:p>
          <a:p>
            <a:pPr lvl="1"/>
            <a:r>
              <a:rPr lang="fr-FR" dirty="0" err="1" smtClean="0"/>
              <a:t>Verschillende</a:t>
            </a:r>
            <a:r>
              <a:rPr lang="fr-FR" dirty="0" smtClean="0"/>
              <a:t> </a:t>
            </a:r>
            <a:r>
              <a:rPr lang="fr-FR" dirty="0" err="1" smtClean="0"/>
              <a:t>moedertaalachtergronden</a:t>
            </a:r>
            <a:endParaRPr lang="fr-FR" dirty="0" smtClean="0"/>
          </a:p>
          <a:p>
            <a:r>
              <a:rPr lang="fr-FR" dirty="0" err="1" smtClean="0"/>
              <a:t>Minder</a:t>
            </a:r>
            <a:r>
              <a:rPr lang="fr-FR" dirty="0" smtClean="0"/>
              <a:t> </a:t>
            </a:r>
            <a:r>
              <a:rPr lang="fr-FR" dirty="0" err="1" smtClean="0"/>
              <a:t>positieve</a:t>
            </a:r>
            <a:r>
              <a:rPr lang="fr-FR" dirty="0" smtClean="0"/>
              <a:t> </a:t>
            </a:r>
            <a:r>
              <a:rPr lang="fr-FR" dirty="0" err="1" smtClean="0"/>
              <a:t>aspecten</a:t>
            </a:r>
            <a:endParaRPr lang="fr-FR" dirty="0" smtClean="0"/>
          </a:p>
          <a:p>
            <a:pPr lvl="1"/>
            <a:r>
              <a:rPr lang="fr-FR" dirty="0" err="1" smtClean="0"/>
              <a:t>Gebrek</a:t>
            </a:r>
            <a:r>
              <a:rPr lang="fr-FR" dirty="0" smtClean="0"/>
              <a:t> </a:t>
            </a:r>
            <a:r>
              <a:rPr lang="fr-FR" dirty="0" err="1" smtClean="0"/>
              <a:t>aan</a:t>
            </a:r>
            <a:r>
              <a:rPr lang="fr-FR" dirty="0" smtClean="0"/>
              <a:t> </a:t>
            </a:r>
            <a:r>
              <a:rPr lang="fr-FR" dirty="0" err="1" smtClean="0"/>
              <a:t>controle</a:t>
            </a:r>
            <a:endParaRPr lang="fr-FR" dirty="0" smtClean="0"/>
          </a:p>
          <a:p>
            <a:pPr lvl="2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Verder</a:t>
            </a:r>
            <a:r>
              <a:rPr lang="fr-FR" dirty="0" smtClean="0"/>
              <a:t> </a:t>
            </a:r>
            <a:r>
              <a:rPr lang="fr-FR" dirty="0" err="1" smtClean="0"/>
              <a:t>werk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 smtClean="0"/>
              <a:t>Verfijnen</a:t>
            </a:r>
            <a:r>
              <a:rPr lang="fr-FR" dirty="0" smtClean="0"/>
              <a:t> van </a:t>
            </a:r>
            <a:r>
              <a:rPr lang="fr-FR" dirty="0" err="1" smtClean="0"/>
              <a:t>een</a:t>
            </a:r>
            <a:r>
              <a:rPr lang="fr-FR" dirty="0" smtClean="0"/>
              <a:t> </a:t>
            </a:r>
            <a:r>
              <a:rPr lang="fr-FR" dirty="0" err="1" smtClean="0"/>
              <a:t>aantal</a:t>
            </a:r>
            <a:r>
              <a:rPr lang="fr-FR" dirty="0" smtClean="0"/>
              <a:t> </a:t>
            </a:r>
            <a:r>
              <a:rPr lang="fr-FR" dirty="0" err="1" smtClean="0"/>
              <a:t>parameters</a:t>
            </a:r>
            <a:endParaRPr lang="fr-FR" dirty="0" smtClean="0"/>
          </a:p>
          <a:p>
            <a:pPr lvl="1"/>
            <a:r>
              <a:rPr lang="fr-FR" dirty="0" err="1" smtClean="0"/>
              <a:t>Samenvoegen</a:t>
            </a:r>
            <a:r>
              <a:rPr lang="fr-FR" dirty="0" smtClean="0"/>
              <a:t> van </a:t>
            </a:r>
            <a:r>
              <a:rPr lang="fr-FR" dirty="0" err="1" smtClean="0"/>
              <a:t>bepaalde</a:t>
            </a:r>
            <a:r>
              <a:rPr lang="fr-FR" dirty="0" smtClean="0"/>
              <a:t> </a:t>
            </a:r>
            <a:r>
              <a:rPr lang="fr-FR" dirty="0" err="1" smtClean="0"/>
              <a:t>waarden</a:t>
            </a:r>
            <a:r>
              <a:rPr lang="fr-FR" dirty="0" smtClean="0"/>
              <a:t> (PAT, PPT, </a:t>
            </a:r>
            <a:r>
              <a:rPr lang="fr-FR" dirty="0" err="1" smtClean="0"/>
              <a:t>uitgebreid</a:t>
            </a:r>
            <a:r>
              <a:rPr lang="fr-FR" dirty="0" smtClean="0"/>
              <a:t>)</a:t>
            </a:r>
          </a:p>
          <a:p>
            <a:pPr lvl="1"/>
            <a:r>
              <a:rPr lang="fr-FR" dirty="0" err="1" smtClean="0"/>
              <a:t>Weglaten</a:t>
            </a:r>
            <a:r>
              <a:rPr lang="fr-FR" dirty="0" smtClean="0"/>
              <a:t> van </a:t>
            </a:r>
            <a:r>
              <a:rPr lang="fr-FR" dirty="0" err="1" smtClean="0"/>
              <a:t>minder</a:t>
            </a:r>
            <a:r>
              <a:rPr lang="fr-FR" dirty="0" smtClean="0"/>
              <a:t> pertinente </a:t>
            </a:r>
            <a:r>
              <a:rPr lang="fr-FR" dirty="0" err="1" smtClean="0"/>
              <a:t>parameters</a:t>
            </a:r>
            <a:r>
              <a:rPr lang="fr-FR" dirty="0" smtClean="0"/>
              <a:t> (</a:t>
            </a:r>
            <a:r>
              <a:rPr lang="fr-FR" dirty="0" err="1" smtClean="0"/>
              <a:t>nationaliteit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Uitgebreidere</a:t>
            </a:r>
            <a:r>
              <a:rPr lang="fr-FR" dirty="0" smtClean="0"/>
              <a:t> </a:t>
            </a:r>
            <a:r>
              <a:rPr lang="fr-FR" dirty="0" err="1" smtClean="0"/>
              <a:t>statistische</a:t>
            </a:r>
            <a:r>
              <a:rPr lang="fr-FR" dirty="0" smtClean="0"/>
              <a:t> </a:t>
            </a:r>
            <a:r>
              <a:rPr lang="fr-FR" dirty="0" err="1" smtClean="0"/>
              <a:t>gegevens</a:t>
            </a:r>
            <a:r>
              <a:rPr lang="fr-FR" dirty="0" smtClean="0"/>
              <a:t> (</a:t>
            </a:r>
            <a:r>
              <a:rPr lang="fr-FR" dirty="0" err="1" smtClean="0"/>
              <a:t>distributiegrafieken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Publicatie</a:t>
            </a:r>
            <a:r>
              <a:rPr lang="fr-FR" dirty="0" smtClean="0"/>
              <a:t> (</a:t>
            </a:r>
            <a:r>
              <a:rPr lang="fr-FR" dirty="0" err="1" smtClean="0"/>
              <a:t>eind</a:t>
            </a:r>
            <a:r>
              <a:rPr lang="fr-FR" dirty="0" smtClean="0"/>
              <a:t> 2009)</a:t>
            </a:r>
          </a:p>
          <a:p>
            <a:r>
              <a:rPr lang="fr-FR" dirty="0" err="1" smtClean="0"/>
              <a:t>Ander</a:t>
            </a:r>
            <a:r>
              <a:rPr lang="fr-FR" dirty="0" smtClean="0"/>
              <a:t> </a:t>
            </a:r>
            <a:r>
              <a:rPr lang="fr-FR" dirty="0" err="1" smtClean="0"/>
              <a:t>leerdercorpus</a:t>
            </a:r>
            <a:endParaRPr lang="fr-FR" dirty="0" smtClean="0"/>
          </a:p>
          <a:p>
            <a:pPr lvl="1"/>
            <a:r>
              <a:rPr lang="fr-FR" dirty="0" err="1" smtClean="0"/>
              <a:t>Meer</a:t>
            </a:r>
            <a:r>
              <a:rPr lang="fr-FR" dirty="0" smtClean="0"/>
              <a:t> </a:t>
            </a:r>
            <a:r>
              <a:rPr lang="fr-FR" dirty="0" err="1" smtClean="0"/>
              <a:t>controle</a:t>
            </a:r>
            <a:r>
              <a:rPr lang="fr-FR" dirty="0" smtClean="0"/>
              <a:t> </a:t>
            </a:r>
            <a:r>
              <a:rPr lang="fr-FR" dirty="0" err="1" smtClean="0"/>
              <a:t>wat</a:t>
            </a:r>
            <a:r>
              <a:rPr lang="fr-FR" dirty="0" smtClean="0"/>
              <a:t> </a:t>
            </a:r>
            <a:r>
              <a:rPr lang="fr-FR" dirty="0" err="1" smtClean="0"/>
              <a:t>het</a:t>
            </a:r>
            <a:r>
              <a:rPr lang="fr-FR" dirty="0" smtClean="0"/>
              <a:t> niveau van de </a:t>
            </a:r>
            <a:r>
              <a:rPr lang="fr-FR" dirty="0" err="1" smtClean="0"/>
              <a:t>studenten</a:t>
            </a:r>
            <a:r>
              <a:rPr lang="fr-FR" dirty="0" smtClean="0"/>
              <a:t> en </a:t>
            </a:r>
            <a:r>
              <a:rPr lang="fr-FR" dirty="0" err="1" smtClean="0"/>
              <a:t>wat</a:t>
            </a:r>
            <a:r>
              <a:rPr lang="fr-FR" dirty="0" smtClean="0"/>
              <a:t> </a:t>
            </a:r>
            <a:r>
              <a:rPr lang="fr-FR" dirty="0" err="1" smtClean="0"/>
              <a:t>het</a:t>
            </a:r>
            <a:r>
              <a:rPr lang="fr-FR" dirty="0" smtClean="0"/>
              <a:t> type </a:t>
            </a:r>
            <a:r>
              <a:rPr lang="fr-FR" dirty="0" err="1" smtClean="0"/>
              <a:t>taak</a:t>
            </a:r>
            <a:r>
              <a:rPr lang="fr-FR" dirty="0" smtClean="0"/>
              <a:t> </a:t>
            </a:r>
            <a:r>
              <a:rPr lang="fr-FR" dirty="0" err="1" smtClean="0"/>
              <a:t>betreft</a:t>
            </a:r>
            <a:endParaRPr lang="fr-FR" dirty="0" smtClean="0"/>
          </a:p>
          <a:p>
            <a:pPr lvl="2"/>
            <a:r>
              <a:rPr lang="fr-FR" dirty="0" smtClean="0"/>
              <a:t>ERK?</a:t>
            </a:r>
          </a:p>
          <a:p>
            <a:pPr lvl="1"/>
            <a:r>
              <a:rPr lang="fr-FR" dirty="0" err="1" smtClean="0"/>
              <a:t>Gesproken</a:t>
            </a:r>
            <a:r>
              <a:rPr lang="fr-FR" dirty="0" smtClean="0"/>
              <a:t> </a:t>
            </a:r>
            <a:r>
              <a:rPr lang="fr-FR" dirty="0" err="1" smtClean="0"/>
              <a:t>taal</a:t>
            </a:r>
            <a:r>
              <a:rPr lang="fr-FR" dirty="0" smtClean="0"/>
              <a:t>?</a:t>
            </a:r>
            <a:endParaRPr lang="fr-F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556801"/>
            <a:ext cx="7313613" cy="1264024"/>
          </a:xfrm>
        </p:spPr>
        <p:txBody>
          <a:bodyPr/>
          <a:lstStyle/>
          <a:p>
            <a:r>
              <a:rPr lang="fr-FR" dirty="0" err="1" smtClean="0">
                <a:solidFill>
                  <a:srgbClr val="1C4596"/>
                </a:solidFill>
              </a:rPr>
              <a:t>Bedankt</a:t>
            </a:r>
            <a:r>
              <a:rPr lang="fr-FR" dirty="0" smtClean="0">
                <a:solidFill>
                  <a:srgbClr val="1C4596"/>
                </a:solidFill>
              </a:rPr>
              <a:t> </a:t>
            </a:r>
            <a:r>
              <a:rPr lang="fr-FR" dirty="0" err="1" smtClean="0">
                <a:solidFill>
                  <a:srgbClr val="1C4596"/>
                </a:solidFill>
              </a:rPr>
              <a:t>voor</a:t>
            </a:r>
            <a:r>
              <a:rPr lang="fr-FR" dirty="0" smtClean="0">
                <a:solidFill>
                  <a:srgbClr val="1C4596"/>
                </a:solidFill>
              </a:rPr>
              <a:t> </a:t>
            </a:r>
            <a:r>
              <a:rPr lang="fr-FR" dirty="0" err="1" smtClean="0">
                <a:solidFill>
                  <a:srgbClr val="1C4596"/>
                </a:solidFill>
              </a:rPr>
              <a:t>uw</a:t>
            </a:r>
            <a:r>
              <a:rPr lang="fr-FR" dirty="0" smtClean="0">
                <a:solidFill>
                  <a:srgbClr val="1C4596"/>
                </a:solidFill>
              </a:rPr>
              <a:t> </a:t>
            </a:r>
            <a:r>
              <a:rPr lang="fr-FR" dirty="0" err="1" smtClean="0">
                <a:solidFill>
                  <a:srgbClr val="1C4596"/>
                </a:solidFill>
              </a:rPr>
              <a:t>aandacht</a:t>
            </a:r>
            <a:endParaRPr lang="fr-FR" dirty="0">
              <a:solidFill>
                <a:srgbClr val="1C459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4400" dirty="0" err="1" smtClean="0"/>
              <a:t>Inleiding</a:t>
            </a:r>
            <a:r>
              <a:rPr lang="fr-FR" sz="4400" dirty="0" smtClean="0"/>
              <a:t>: </a:t>
            </a:r>
            <a:r>
              <a:rPr lang="fr-FR" sz="4400" dirty="0" err="1" smtClean="0"/>
              <a:t>een</a:t>
            </a:r>
            <a:r>
              <a:rPr lang="fr-FR" sz="4400" dirty="0" smtClean="0"/>
              <a:t> </a:t>
            </a:r>
            <a:r>
              <a:rPr lang="fr-FR" sz="4400" dirty="0" err="1" smtClean="0"/>
              <a:t>leerdercorpus</a:t>
            </a:r>
            <a:r>
              <a:rPr lang="fr-FR" sz="4400" dirty="0" smtClean="0"/>
              <a:t>?</a:t>
            </a:r>
            <a:endParaRPr lang="fr-FR" sz="4400" dirty="0"/>
          </a:p>
        </p:txBody>
      </p:sp>
      <p:sp>
        <p:nvSpPr>
          <p:cNvPr id="4" name="ZoneTexte 3"/>
          <p:cNvSpPr txBox="1"/>
          <p:nvPr/>
        </p:nvSpPr>
        <p:spPr>
          <a:xfrm>
            <a:off x="511322" y="2144414"/>
            <a:ext cx="8247125" cy="28931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2600" dirty="0" smtClean="0"/>
              <a:t>« Computer </a:t>
            </a:r>
            <a:r>
              <a:rPr lang="fr-FR" sz="2600" dirty="0" err="1" smtClean="0"/>
              <a:t>learner</a:t>
            </a:r>
            <a:r>
              <a:rPr lang="fr-FR" sz="2600" dirty="0" smtClean="0"/>
              <a:t> </a:t>
            </a:r>
            <a:r>
              <a:rPr lang="fr-FR" sz="2600" dirty="0" err="1" smtClean="0"/>
              <a:t>corpora</a:t>
            </a:r>
            <a:r>
              <a:rPr lang="fr-FR" sz="2600" dirty="0" smtClean="0"/>
              <a:t> are </a:t>
            </a:r>
            <a:r>
              <a:rPr lang="fr-FR" sz="2600" dirty="0" err="1" smtClean="0"/>
              <a:t>electronic</a:t>
            </a:r>
            <a:r>
              <a:rPr lang="fr-FR" sz="2600" dirty="0" smtClean="0"/>
              <a:t> collections of </a:t>
            </a:r>
            <a:r>
              <a:rPr lang="fr-FR" sz="2600" dirty="0" err="1" smtClean="0"/>
              <a:t>authentic</a:t>
            </a:r>
            <a:r>
              <a:rPr lang="fr-FR" sz="2600" dirty="0" smtClean="0"/>
              <a:t> FL/SL </a:t>
            </a:r>
            <a:r>
              <a:rPr lang="fr-FR" sz="2600" dirty="0" err="1" smtClean="0"/>
              <a:t>textual</a:t>
            </a:r>
            <a:r>
              <a:rPr lang="fr-FR" sz="2600" dirty="0" smtClean="0"/>
              <a:t> data </a:t>
            </a:r>
            <a:r>
              <a:rPr lang="fr-FR" sz="2600" dirty="0" err="1" smtClean="0"/>
              <a:t>assembled</a:t>
            </a:r>
            <a:r>
              <a:rPr lang="fr-FR" sz="2600" dirty="0" smtClean="0"/>
              <a:t> </a:t>
            </a:r>
            <a:r>
              <a:rPr lang="fr-FR" sz="2600" dirty="0" err="1" smtClean="0"/>
              <a:t>according</a:t>
            </a:r>
            <a:r>
              <a:rPr lang="fr-FR" sz="2600" dirty="0" smtClean="0"/>
              <a:t> to explicit design </a:t>
            </a:r>
            <a:r>
              <a:rPr lang="fr-FR" sz="2600" dirty="0" err="1" smtClean="0"/>
              <a:t>criteria</a:t>
            </a:r>
            <a:r>
              <a:rPr lang="fr-FR" sz="2600" dirty="0" smtClean="0"/>
              <a:t> for a </a:t>
            </a:r>
            <a:r>
              <a:rPr lang="fr-FR" sz="2600" dirty="0" err="1" smtClean="0"/>
              <a:t>particular</a:t>
            </a:r>
            <a:r>
              <a:rPr lang="fr-FR" sz="2600" dirty="0" smtClean="0"/>
              <a:t> SLA/FLT </a:t>
            </a:r>
            <a:r>
              <a:rPr lang="fr-FR" sz="2600" dirty="0" err="1" smtClean="0"/>
              <a:t>purpose</a:t>
            </a:r>
            <a:r>
              <a:rPr lang="fr-FR" sz="2600" dirty="0" smtClean="0"/>
              <a:t>. </a:t>
            </a:r>
            <a:r>
              <a:rPr lang="fr-FR" sz="2600" dirty="0" err="1" smtClean="0"/>
              <a:t>They</a:t>
            </a:r>
            <a:r>
              <a:rPr lang="fr-FR" sz="2600" dirty="0" smtClean="0"/>
              <a:t> are </a:t>
            </a:r>
            <a:r>
              <a:rPr lang="fr-FR" sz="2600" dirty="0" err="1" smtClean="0"/>
              <a:t>encoded</a:t>
            </a:r>
            <a:r>
              <a:rPr lang="fr-FR" sz="2600" dirty="0" smtClean="0"/>
              <a:t> in a </a:t>
            </a:r>
            <a:r>
              <a:rPr lang="fr-FR" sz="2600" dirty="0" err="1" smtClean="0"/>
              <a:t>standardised</a:t>
            </a:r>
            <a:r>
              <a:rPr lang="fr-FR" sz="2600" dirty="0" smtClean="0"/>
              <a:t> and </a:t>
            </a:r>
            <a:r>
              <a:rPr lang="fr-FR" sz="2600" dirty="0" err="1" smtClean="0"/>
              <a:t>homogeneous</a:t>
            </a:r>
            <a:r>
              <a:rPr lang="fr-FR" sz="2600" dirty="0" smtClean="0"/>
              <a:t>  </a:t>
            </a:r>
            <a:r>
              <a:rPr lang="fr-FR" sz="2600" dirty="0" err="1" smtClean="0"/>
              <a:t>way</a:t>
            </a:r>
            <a:r>
              <a:rPr lang="fr-FR" sz="2600" dirty="0" smtClean="0"/>
              <a:t> and </a:t>
            </a:r>
            <a:r>
              <a:rPr lang="fr-FR" sz="2600" dirty="0" err="1" smtClean="0"/>
              <a:t>documented</a:t>
            </a:r>
            <a:r>
              <a:rPr lang="fr-FR" sz="2600" dirty="0" smtClean="0"/>
              <a:t> as to </a:t>
            </a:r>
            <a:r>
              <a:rPr lang="fr-FR" sz="2600" dirty="0" err="1" smtClean="0"/>
              <a:t>their</a:t>
            </a:r>
            <a:r>
              <a:rPr lang="fr-FR" sz="2600" dirty="0" smtClean="0"/>
              <a:t> </a:t>
            </a:r>
            <a:r>
              <a:rPr lang="fr-FR" sz="2600" dirty="0" err="1" smtClean="0"/>
              <a:t>origin</a:t>
            </a:r>
            <a:r>
              <a:rPr lang="fr-FR" sz="2600" dirty="0" smtClean="0"/>
              <a:t> and provenance. »</a:t>
            </a:r>
          </a:p>
          <a:p>
            <a:pPr algn="just"/>
            <a:endParaRPr lang="fr-FR" sz="2800" dirty="0" smtClean="0"/>
          </a:p>
          <a:p>
            <a:pPr algn="r"/>
            <a:r>
              <a:rPr lang="fr-FR" sz="2200" dirty="0" smtClean="0"/>
              <a:t>Granger (20002)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4400" dirty="0" err="1" smtClean="0"/>
              <a:t>Inleiding</a:t>
            </a:r>
            <a:r>
              <a:rPr lang="fr-FR" sz="4400" dirty="0" smtClean="0"/>
              <a:t>: </a:t>
            </a:r>
            <a:r>
              <a:rPr lang="fr-FR" sz="4400" dirty="0" err="1" smtClean="0"/>
              <a:t>een</a:t>
            </a:r>
            <a:r>
              <a:rPr lang="fr-FR" sz="4400" dirty="0" smtClean="0"/>
              <a:t> </a:t>
            </a:r>
            <a:r>
              <a:rPr lang="fr-FR" sz="4400" dirty="0" err="1" smtClean="0"/>
              <a:t>leerdercorpus</a:t>
            </a:r>
            <a:r>
              <a:rPr lang="fr-FR" sz="4400" dirty="0" smtClean="0"/>
              <a:t>?</a:t>
            </a:r>
            <a:endParaRPr lang="fr-FR" sz="4400" dirty="0"/>
          </a:p>
        </p:txBody>
      </p:sp>
      <p:sp>
        <p:nvSpPr>
          <p:cNvPr id="4" name="ZoneTexte 3"/>
          <p:cNvSpPr txBox="1"/>
          <p:nvPr/>
        </p:nvSpPr>
        <p:spPr>
          <a:xfrm>
            <a:off x="511322" y="2144414"/>
            <a:ext cx="8247125" cy="28931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2600" dirty="0" smtClean="0"/>
              <a:t>« Computer </a:t>
            </a:r>
            <a:r>
              <a:rPr lang="fr-FR" sz="2600" dirty="0" err="1" smtClean="0"/>
              <a:t>learner</a:t>
            </a:r>
            <a:r>
              <a:rPr lang="fr-FR" sz="2600" dirty="0" smtClean="0"/>
              <a:t> </a:t>
            </a:r>
            <a:r>
              <a:rPr lang="fr-FR" sz="2600" dirty="0" err="1" smtClean="0"/>
              <a:t>corpora</a:t>
            </a:r>
            <a:r>
              <a:rPr lang="fr-FR" sz="2600" dirty="0" smtClean="0"/>
              <a:t> are </a:t>
            </a:r>
            <a:r>
              <a:rPr lang="fr-FR" sz="2600" dirty="0" err="1" smtClean="0"/>
              <a:t>electronic</a:t>
            </a:r>
            <a:r>
              <a:rPr lang="fr-FR" sz="2600" dirty="0" smtClean="0"/>
              <a:t> collections of </a:t>
            </a:r>
            <a:r>
              <a:rPr lang="fr-FR" sz="2600" b="1" dirty="0" err="1" smtClean="0">
                <a:solidFill>
                  <a:schemeClr val="accent2"/>
                </a:solidFill>
              </a:rPr>
              <a:t>authentic</a:t>
            </a:r>
            <a:r>
              <a:rPr lang="fr-FR" sz="2600" b="1" dirty="0" smtClean="0">
                <a:solidFill>
                  <a:schemeClr val="accent2"/>
                </a:solidFill>
              </a:rPr>
              <a:t> FL/SL </a:t>
            </a:r>
            <a:r>
              <a:rPr lang="fr-FR" sz="2600" b="1" dirty="0" err="1" smtClean="0">
                <a:solidFill>
                  <a:schemeClr val="accent2"/>
                </a:solidFill>
              </a:rPr>
              <a:t>textual</a:t>
            </a:r>
            <a:r>
              <a:rPr lang="fr-FR" sz="2600" b="1" dirty="0" smtClean="0">
                <a:solidFill>
                  <a:schemeClr val="accent2"/>
                </a:solidFill>
              </a:rPr>
              <a:t> data </a:t>
            </a:r>
            <a:r>
              <a:rPr lang="fr-FR" sz="2600" dirty="0" err="1" smtClean="0"/>
              <a:t>assembled</a:t>
            </a:r>
            <a:r>
              <a:rPr lang="fr-FR" sz="2600" dirty="0" smtClean="0"/>
              <a:t> </a:t>
            </a:r>
            <a:r>
              <a:rPr lang="fr-FR" sz="2600" dirty="0" err="1" smtClean="0"/>
              <a:t>according</a:t>
            </a:r>
            <a:r>
              <a:rPr lang="fr-FR" sz="2600" dirty="0" smtClean="0"/>
              <a:t> to explicit design </a:t>
            </a:r>
            <a:r>
              <a:rPr lang="fr-FR" sz="2600" dirty="0" err="1" smtClean="0"/>
              <a:t>criteria</a:t>
            </a:r>
            <a:r>
              <a:rPr lang="fr-FR" sz="2600" dirty="0" smtClean="0"/>
              <a:t> for a </a:t>
            </a:r>
            <a:r>
              <a:rPr lang="fr-FR" sz="2600" dirty="0" err="1" smtClean="0"/>
              <a:t>particular</a:t>
            </a:r>
            <a:r>
              <a:rPr lang="fr-FR" sz="2600" dirty="0" smtClean="0"/>
              <a:t> SLA/FLT </a:t>
            </a:r>
            <a:r>
              <a:rPr lang="fr-FR" sz="2600" dirty="0" err="1" smtClean="0"/>
              <a:t>purpose</a:t>
            </a:r>
            <a:r>
              <a:rPr lang="fr-FR" sz="2600" dirty="0" smtClean="0"/>
              <a:t>. </a:t>
            </a:r>
            <a:r>
              <a:rPr lang="fr-FR" sz="2600" dirty="0" err="1" smtClean="0"/>
              <a:t>They</a:t>
            </a:r>
            <a:r>
              <a:rPr lang="fr-FR" sz="2600" dirty="0" smtClean="0"/>
              <a:t> are </a:t>
            </a:r>
            <a:r>
              <a:rPr lang="fr-FR" sz="2600" dirty="0" err="1" smtClean="0"/>
              <a:t>encoded</a:t>
            </a:r>
            <a:r>
              <a:rPr lang="fr-FR" sz="2600" dirty="0" smtClean="0"/>
              <a:t> in a </a:t>
            </a:r>
            <a:r>
              <a:rPr lang="fr-FR" sz="2600" dirty="0" err="1" smtClean="0"/>
              <a:t>standardised</a:t>
            </a:r>
            <a:r>
              <a:rPr lang="fr-FR" sz="2600" dirty="0" smtClean="0"/>
              <a:t> and </a:t>
            </a:r>
            <a:r>
              <a:rPr lang="fr-FR" sz="2600" dirty="0" err="1" smtClean="0"/>
              <a:t>homogeneous</a:t>
            </a:r>
            <a:r>
              <a:rPr lang="fr-FR" sz="2600" dirty="0" smtClean="0"/>
              <a:t>  </a:t>
            </a:r>
            <a:r>
              <a:rPr lang="fr-FR" sz="2600" dirty="0" err="1" smtClean="0"/>
              <a:t>way</a:t>
            </a:r>
            <a:r>
              <a:rPr lang="fr-FR" sz="2600" dirty="0" smtClean="0"/>
              <a:t> and </a:t>
            </a:r>
            <a:r>
              <a:rPr lang="fr-FR" sz="2600" dirty="0" err="1" smtClean="0"/>
              <a:t>documented</a:t>
            </a:r>
            <a:r>
              <a:rPr lang="fr-FR" sz="2600" dirty="0" smtClean="0"/>
              <a:t> as to </a:t>
            </a:r>
            <a:r>
              <a:rPr lang="fr-FR" sz="2600" dirty="0" err="1" smtClean="0"/>
              <a:t>their</a:t>
            </a:r>
            <a:r>
              <a:rPr lang="fr-FR" sz="2600" dirty="0" smtClean="0"/>
              <a:t> </a:t>
            </a:r>
            <a:r>
              <a:rPr lang="fr-FR" sz="2600" dirty="0" err="1" smtClean="0"/>
              <a:t>origin</a:t>
            </a:r>
            <a:r>
              <a:rPr lang="fr-FR" sz="2600" dirty="0" smtClean="0"/>
              <a:t> and provenance. »</a:t>
            </a:r>
          </a:p>
          <a:p>
            <a:pPr algn="just"/>
            <a:endParaRPr lang="fr-FR" sz="2800" dirty="0" smtClean="0"/>
          </a:p>
          <a:p>
            <a:pPr algn="r"/>
            <a:r>
              <a:rPr lang="fr-FR" sz="2200" dirty="0" smtClean="0"/>
              <a:t>Granger (20002)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4400" dirty="0" err="1" smtClean="0"/>
              <a:t>Inleiding</a:t>
            </a:r>
            <a:r>
              <a:rPr lang="fr-FR" sz="4400" dirty="0" smtClean="0"/>
              <a:t>: </a:t>
            </a:r>
            <a:r>
              <a:rPr lang="fr-FR" sz="4400" dirty="0" err="1" smtClean="0"/>
              <a:t>een</a:t>
            </a:r>
            <a:r>
              <a:rPr lang="fr-FR" sz="4400" dirty="0" smtClean="0"/>
              <a:t> </a:t>
            </a:r>
            <a:r>
              <a:rPr lang="fr-FR" sz="4400" dirty="0" err="1" smtClean="0"/>
              <a:t>leerdercorpus</a:t>
            </a:r>
            <a:r>
              <a:rPr lang="fr-FR" sz="4400" dirty="0" smtClean="0"/>
              <a:t>?</a:t>
            </a:r>
            <a:endParaRPr lang="fr-FR" sz="4400" dirty="0"/>
          </a:p>
        </p:txBody>
      </p:sp>
      <p:sp>
        <p:nvSpPr>
          <p:cNvPr id="7" name="Rectangle 6"/>
          <p:cNvSpPr/>
          <p:nvPr/>
        </p:nvSpPr>
        <p:spPr>
          <a:xfrm>
            <a:off x="914401" y="2413338"/>
            <a:ext cx="7313612" cy="218521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sz="2400" dirty="0" err="1" smtClean="0"/>
              <a:t>Learner</a:t>
            </a:r>
            <a:r>
              <a:rPr lang="fr-FR" sz="2400" dirty="0" smtClean="0"/>
              <a:t> corpus </a:t>
            </a:r>
            <a:r>
              <a:rPr lang="fr-FR" sz="2400" dirty="0" err="1" smtClean="0"/>
              <a:t>research</a:t>
            </a:r>
            <a:r>
              <a:rPr lang="fr-FR" sz="2400" dirty="0" smtClean="0"/>
              <a:t> (….) </a:t>
            </a:r>
            <a:r>
              <a:rPr lang="fr-FR" sz="2400" dirty="0" err="1" smtClean="0"/>
              <a:t>aims</a:t>
            </a:r>
            <a:r>
              <a:rPr lang="fr-FR" sz="2400" dirty="0" smtClean="0"/>
              <a:t> to </a:t>
            </a:r>
            <a:r>
              <a:rPr lang="fr-FR" sz="2400" dirty="0" err="1" smtClean="0"/>
              <a:t>provide</a:t>
            </a:r>
            <a:r>
              <a:rPr lang="fr-FR" sz="2400" dirty="0" smtClean="0"/>
              <a:t> </a:t>
            </a:r>
            <a:r>
              <a:rPr lang="fr-FR" sz="2400" b="1" dirty="0" err="1" smtClean="0"/>
              <a:t>improved</a:t>
            </a:r>
            <a:r>
              <a:rPr lang="fr-FR" sz="2400" b="1" dirty="0" smtClean="0"/>
              <a:t> descriptions of </a:t>
            </a:r>
            <a:r>
              <a:rPr lang="fr-FR" sz="2400" b="1" dirty="0" err="1" smtClean="0"/>
              <a:t>learner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language</a:t>
            </a:r>
            <a:r>
              <a:rPr lang="fr-FR" sz="2400" b="1" dirty="0" smtClean="0"/>
              <a:t> </a:t>
            </a:r>
            <a:r>
              <a:rPr lang="fr-FR" sz="2400" dirty="0" err="1" smtClean="0"/>
              <a:t>which</a:t>
            </a:r>
            <a:r>
              <a:rPr lang="fr-FR" sz="2400" dirty="0" smtClean="0"/>
              <a:t> </a:t>
            </a:r>
            <a:r>
              <a:rPr lang="fr-FR" sz="2400" dirty="0" err="1" smtClean="0"/>
              <a:t>can</a:t>
            </a:r>
            <a:r>
              <a:rPr lang="fr-FR" sz="2400" dirty="0" smtClean="0"/>
              <a:t> </a:t>
            </a:r>
            <a:r>
              <a:rPr lang="fr-FR" sz="2400" dirty="0" err="1" smtClean="0"/>
              <a:t>be</a:t>
            </a:r>
            <a:r>
              <a:rPr lang="fr-FR" sz="2400" dirty="0" smtClean="0"/>
              <a:t> </a:t>
            </a:r>
            <a:r>
              <a:rPr lang="fr-FR" sz="2400" dirty="0" err="1" smtClean="0"/>
              <a:t>used</a:t>
            </a:r>
            <a:r>
              <a:rPr lang="fr-FR" sz="2400" dirty="0" smtClean="0"/>
              <a:t> for a </a:t>
            </a:r>
            <a:r>
              <a:rPr lang="fr-FR" sz="2400" dirty="0" err="1" smtClean="0"/>
              <a:t>wide</a:t>
            </a:r>
            <a:r>
              <a:rPr lang="fr-FR" sz="2400" dirty="0" smtClean="0"/>
              <a:t> range of </a:t>
            </a:r>
            <a:r>
              <a:rPr lang="fr-FR" sz="2400" dirty="0" err="1" smtClean="0"/>
              <a:t>foreign</a:t>
            </a:r>
            <a:r>
              <a:rPr lang="fr-FR" sz="2400" dirty="0" smtClean="0"/>
              <a:t>/second </a:t>
            </a:r>
            <a:r>
              <a:rPr lang="fr-FR" sz="2400" dirty="0" err="1" smtClean="0"/>
              <a:t>language</a:t>
            </a:r>
            <a:r>
              <a:rPr lang="fr-FR" sz="2400" dirty="0" smtClean="0"/>
              <a:t> acquisition </a:t>
            </a:r>
            <a:r>
              <a:rPr lang="fr-FR" sz="2400" dirty="0" err="1" smtClean="0"/>
              <a:t>research</a:t>
            </a:r>
            <a:r>
              <a:rPr lang="fr-FR" sz="2400" dirty="0" smtClean="0"/>
              <a:t> and </a:t>
            </a:r>
            <a:r>
              <a:rPr lang="fr-FR" sz="2400" dirty="0" err="1" smtClean="0"/>
              <a:t>also</a:t>
            </a:r>
            <a:r>
              <a:rPr lang="fr-FR" sz="2400" dirty="0" smtClean="0"/>
              <a:t> to </a:t>
            </a:r>
            <a:r>
              <a:rPr lang="fr-FR" sz="2400" dirty="0" err="1" smtClean="0"/>
              <a:t>improve</a:t>
            </a:r>
            <a:r>
              <a:rPr lang="fr-FR" sz="2400" dirty="0" smtClean="0"/>
              <a:t> </a:t>
            </a:r>
            <a:r>
              <a:rPr lang="fr-FR" sz="2400" dirty="0" err="1" smtClean="0"/>
              <a:t>language</a:t>
            </a:r>
            <a:r>
              <a:rPr lang="fr-FR" sz="2400" dirty="0" smtClean="0"/>
              <a:t> </a:t>
            </a:r>
            <a:r>
              <a:rPr lang="fr-FR" sz="2400" dirty="0" err="1" smtClean="0"/>
              <a:t>teaching</a:t>
            </a:r>
            <a:endParaRPr lang="fr-FR" sz="2400" dirty="0" smtClean="0"/>
          </a:p>
          <a:p>
            <a:endParaRPr lang="fr-FR" dirty="0" smtClean="0"/>
          </a:p>
          <a:p>
            <a:pPr algn="r"/>
            <a:r>
              <a:rPr lang="fr-FR" sz="2200" dirty="0" smtClean="0"/>
              <a:t>Granger (2002)</a:t>
            </a:r>
            <a:endParaRPr lang="fr-F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err="1" smtClean="0"/>
              <a:t>Structuur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dirty="0" err="1" smtClean="0"/>
              <a:t>Inleiding</a:t>
            </a:r>
            <a:endParaRPr lang="fr-FR" dirty="0" smtClean="0"/>
          </a:p>
          <a:p>
            <a:pPr lvl="1"/>
            <a:r>
              <a:rPr lang="fr-FR" dirty="0" err="1" smtClean="0"/>
              <a:t>Leerdercorpus</a:t>
            </a:r>
            <a:r>
              <a:rPr lang="fr-FR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fr-FR" b="1" dirty="0" err="1" smtClean="0">
                <a:solidFill>
                  <a:srgbClr val="1C4596"/>
                </a:solidFill>
              </a:rPr>
              <a:t>Het</a:t>
            </a:r>
            <a:r>
              <a:rPr lang="fr-FR" b="1" dirty="0" smtClean="0">
                <a:solidFill>
                  <a:srgbClr val="1C4596"/>
                </a:solidFill>
              </a:rPr>
              <a:t> LCN in </a:t>
            </a:r>
            <a:r>
              <a:rPr lang="fr-FR" b="1" dirty="0" err="1" smtClean="0">
                <a:solidFill>
                  <a:srgbClr val="1C4596"/>
                </a:solidFill>
              </a:rPr>
              <a:t>theorie</a:t>
            </a:r>
            <a:endParaRPr lang="fr-FR" b="1" dirty="0" smtClean="0">
              <a:solidFill>
                <a:srgbClr val="1C4596"/>
              </a:solidFill>
            </a:endParaRPr>
          </a:p>
          <a:p>
            <a:pPr lvl="1"/>
            <a:r>
              <a:rPr lang="fr-FR" b="1" dirty="0" err="1" smtClean="0">
                <a:solidFill>
                  <a:schemeClr val="accent5"/>
                </a:solidFill>
              </a:rPr>
              <a:t>Opbouw</a:t>
            </a:r>
            <a:r>
              <a:rPr lang="fr-FR" b="1" dirty="0" smtClean="0">
                <a:solidFill>
                  <a:schemeClr val="accent5"/>
                </a:solidFill>
              </a:rPr>
              <a:t> van </a:t>
            </a:r>
            <a:r>
              <a:rPr lang="fr-FR" b="1" dirty="0" err="1" smtClean="0">
                <a:solidFill>
                  <a:schemeClr val="accent5"/>
                </a:solidFill>
              </a:rPr>
              <a:t>het</a:t>
            </a:r>
            <a:r>
              <a:rPr lang="fr-FR" b="1" dirty="0" smtClean="0">
                <a:solidFill>
                  <a:schemeClr val="accent5"/>
                </a:solidFill>
              </a:rPr>
              <a:t> corpus</a:t>
            </a:r>
          </a:p>
          <a:p>
            <a:pPr lvl="1"/>
            <a:r>
              <a:rPr lang="fr-FR" dirty="0" err="1" smtClean="0"/>
              <a:t>Het</a:t>
            </a:r>
            <a:r>
              <a:rPr lang="fr-FR" dirty="0" smtClean="0"/>
              <a:t> LCN in </a:t>
            </a:r>
            <a:r>
              <a:rPr lang="fr-FR" dirty="0" err="1" smtClean="0"/>
              <a:t>cijfers</a:t>
            </a:r>
            <a:endParaRPr lang="fr-FR" dirty="0" smtClean="0"/>
          </a:p>
          <a:p>
            <a:pPr lvl="1"/>
            <a:r>
              <a:rPr lang="fr-FR" dirty="0" err="1" smtClean="0"/>
              <a:t>Demonstratie</a:t>
            </a: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err="1" smtClean="0"/>
              <a:t>Het</a:t>
            </a:r>
            <a:r>
              <a:rPr lang="fr-FR" dirty="0" smtClean="0"/>
              <a:t> LCN in de </a:t>
            </a:r>
            <a:r>
              <a:rPr lang="fr-FR" dirty="0" err="1" smtClean="0"/>
              <a:t>praktijk</a:t>
            </a:r>
            <a:endParaRPr lang="fr-FR" dirty="0" smtClean="0"/>
          </a:p>
          <a:p>
            <a:pPr lvl="1"/>
            <a:r>
              <a:rPr lang="fr-FR" dirty="0" smtClean="0"/>
              <a:t>VT vs. MT: causale en </a:t>
            </a:r>
            <a:r>
              <a:rPr lang="fr-FR" dirty="0" err="1" smtClean="0"/>
              <a:t>contrastieve</a:t>
            </a:r>
            <a:r>
              <a:rPr lang="fr-FR" dirty="0" smtClean="0"/>
              <a:t> </a:t>
            </a:r>
            <a:r>
              <a:rPr lang="fr-FR" dirty="0" err="1" smtClean="0"/>
              <a:t>connectieven</a:t>
            </a:r>
            <a:endParaRPr lang="fr-FR" dirty="0" smtClean="0"/>
          </a:p>
          <a:p>
            <a:pPr lvl="1"/>
            <a:r>
              <a:rPr lang="fr-FR" dirty="0" smtClean="0"/>
              <a:t>VT vs. VT: </a:t>
            </a:r>
            <a:r>
              <a:rPr lang="fr-FR" dirty="0" err="1" smtClean="0"/>
              <a:t>positiewerkwoorden</a:t>
            </a:r>
            <a:r>
              <a:rPr lang="fr-FR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err="1" smtClean="0"/>
              <a:t>Conclusie</a:t>
            </a:r>
            <a:r>
              <a:rPr lang="fr-FR" dirty="0" smtClean="0"/>
              <a:t> </a:t>
            </a:r>
            <a:r>
              <a:rPr lang="fr-FR" dirty="0" err="1" smtClean="0"/>
              <a:t>verder</a:t>
            </a:r>
            <a:r>
              <a:rPr lang="fr-FR" dirty="0" smtClean="0"/>
              <a:t> </a:t>
            </a:r>
            <a:r>
              <a:rPr lang="fr-FR" dirty="0" err="1" smtClean="0"/>
              <a:t>werk</a:t>
            </a:r>
            <a:endParaRPr lang="fr-FR" dirty="0" smtClean="0"/>
          </a:p>
          <a:p>
            <a:pPr lv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Opbouw</a:t>
            </a:r>
            <a:r>
              <a:rPr lang="fr-FR" dirty="0" smtClean="0"/>
              <a:t> van </a:t>
            </a:r>
            <a:r>
              <a:rPr lang="fr-FR" dirty="0" err="1" smtClean="0"/>
              <a:t>het</a:t>
            </a:r>
            <a:r>
              <a:rPr lang="fr-FR" dirty="0" smtClean="0"/>
              <a:t> LCN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Recuperatiemateriaal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Opbouw</a:t>
            </a:r>
            <a:r>
              <a:rPr lang="fr-FR" dirty="0" smtClean="0"/>
              <a:t> van </a:t>
            </a:r>
            <a:r>
              <a:rPr lang="fr-FR" dirty="0" err="1" smtClean="0"/>
              <a:t>het</a:t>
            </a:r>
            <a:r>
              <a:rPr lang="fr-FR" dirty="0" smtClean="0"/>
              <a:t> LCN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622586" y="1781513"/>
            <a:ext cx="4337988" cy="107721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err="1" smtClean="0"/>
              <a:t>Leerdercorpus</a:t>
            </a:r>
            <a:r>
              <a:rPr lang="fr-FR" sz="3200" dirty="0" smtClean="0"/>
              <a:t> </a:t>
            </a:r>
            <a:r>
              <a:rPr lang="fr-FR" sz="3200" dirty="0" err="1" smtClean="0"/>
              <a:t>Nederlands</a:t>
            </a:r>
            <a:endParaRPr lang="fr-FR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915431" y="3678466"/>
            <a:ext cx="3414310" cy="58477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LCN</a:t>
            </a:r>
            <a:endParaRPr lang="fr-FR" sz="3200" dirty="0"/>
          </a:p>
        </p:txBody>
      </p:sp>
      <p:sp>
        <p:nvSpPr>
          <p:cNvPr id="9" name="ZoneTexte 8"/>
          <p:cNvSpPr txBox="1"/>
          <p:nvPr/>
        </p:nvSpPr>
        <p:spPr>
          <a:xfrm>
            <a:off x="4597599" y="3678466"/>
            <a:ext cx="3414310" cy="58477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err="1" smtClean="0"/>
              <a:t>LCNaVT</a:t>
            </a:r>
            <a:endParaRPr lang="fr-FR" sz="3200" dirty="0"/>
          </a:p>
        </p:txBody>
      </p:sp>
      <p:cxnSp>
        <p:nvCxnSpPr>
          <p:cNvPr id="11" name="Connecteur droit 10"/>
          <p:cNvCxnSpPr/>
          <p:nvPr/>
        </p:nvCxnSpPr>
        <p:spPr>
          <a:xfrm rot="10800000" flipV="1">
            <a:off x="3232855" y="2858730"/>
            <a:ext cx="1006149" cy="8197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5261666" y="2858730"/>
            <a:ext cx="914400" cy="8197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1" animBg="1"/>
    </p:bldLst>
  </p:timing>
</p:sld>
</file>

<file path=ppt/theme/theme1.xml><?xml version="1.0" encoding="utf-8"?>
<a:theme xmlns:a="http://schemas.openxmlformats.org/drawingml/2006/main" name="Studio">
  <a:themeElements>
    <a:clrScheme name="Studio">
      <a:dk1>
        <a:sysClr val="windowText" lastClr="000000"/>
      </a:dk1>
      <a:lt1>
        <a:sysClr val="window" lastClr="FFFFFF"/>
      </a:lt1>
      <a:dk2>
        <a:srgbClr val="535252"/>
      </a:dk2>
      <a:lt2>
        <a:srgbClr val="AAB5C2"/>
      </a:lt2>
      <a:accent1>
        <a:srgbClr val="F7901E"/>
      </a:accent1>
      <a:accent2>
        <a:srgbClr val="FEC60B"/>
      </a:accent2>
      <a:accent3>
        <a:srgbClr val="9FE62F"/>
      </a:accent3>
      <a:accent4>
        <a:srgbClr val="4EA5D1"/>
      </a:accent4>
      <a:accent5>
        <a:srgbClr val="1C4596"/>
      </a:accent5>
      <a:accent6>
        <a:srgbClr val="542D90"/>
      </a:accent6>
      <a:hlink>
        <a:srgbClr val="ED2024"/>
      </a:hlink>
      <a:folHlink>
        <a:srgbClr val="BD912D"/>
      </a:folHlink>
    </a:clrScheme>
    <a:fontScheme name="Studio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Studio">
      <a:fillStyleLst>
        <a:solidFill>
          <a:schemeClr val="phClr"/>
        </a:solidFill>
        <a:gradFill rotWithShape="1">
          <a:gsLst>
            <a:gs pos="3800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</a:schemeClr>
            </a:gs>
            <a:gs pos="60000">
              <a:schemeClr val="phClr"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phClr">
                <a:shade val="20000"/>
                <a:satMod val="100000"/>
                <a:lumMod val="100000"/>
              </a:schemeClr>
            </a:gs>
          </a:gsLst>
          <a:lin ang="5400000" scaled="0"/>
        </a:gradFill>
      </a:fillStyleLst>
      <a:lnStyleLst>
        <a:ln w="285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01600" stA="26000" endPos="20000" dist="12700" dir="5400000" sy="-100000" rotWithShape="0"/>
          </a:effectLst>
        </a:effectStyle>
        <a:effectStyle>
          <a:effectLst>
            <a:outerShdw blurRad="444500" dist="317500" dir="5400000" sx="90000" sy="-2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contourW="12700" prstMaterial="softEdge">
            <a:bevelT w="63500" h="2540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30000">
              <a:schemeClr val="phClr">
                <a:tint val="10000"/>
                <a:alpha val="80000"/>
                <a:satMod val="300000"/>
              </a:schemeClr>
            </a:gs>
            <a:gs pos="100000">
              <a:schemeClr val="phClr">
                <a:tint val="80000"/>
                <a:shade val="100000"/>
                <a:alpha val="100000"/>
                <a:satMod val="200000"/>
              </a:schemeClr>
            </a:gs>
          </a:gsLst>
          <a:lin ang="5400000" scaled="1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Studio.thmx</Template>
  <TotalTime>7247</TotalTime>
  <Words>2088</Words>
  <Application>Microsoft Macintosh PowerPoint</Application>
  <PresentationFormat>Présentation à l'écran (4:3)</PresentationFormat>
  <Paragraphs>375</Paragraphs>
  <Slides>33</Slides>
  <Notes>23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4" baseType="lpstr">
      <vt:lpstr>Studio</vt:lpstr>
      <vt:lpstr>Het Leerdercorpus Nederlands in theorie en in de praktijk</vt:lpstr>
      <vt:lpstr>Structuur</vt:lpstr>
      <vt:lpstr>Structuur</vt:lpstr>
      <vt:lpstr>Inleiding: een leerdercorpus?</vt:lpstr>
      <vt:lpstr>Inleiding: een leerdercorpus?</vt:lpstr>
      <vt:lpstr>Inleiding: een leerdercorpus?</vt:lpstr>
      <vt:lpstr>Structuur</vt:lpstr>
      <vt:lpstr>Opbouw van het LCN</vt:lpstr>
      <vt:lpstr>Opbouw van het LCN</vt:lpstr>
      <vt:lpstr>Opbouw van het LCN</vt:lpstr>
      <vt:lpstr>Opbouw van het LCN</vt:lpstr>
      <vt:lpstr>Opbouw van het LCN</vt:lpstr>
      <vt:lpstr>Opbouw van het LCN</vt:lpstr>
      <vt:lpstr>Opbouw van het LCN</vt:lpstr>
      <vt:lpstr>Opbouw van het LCN</vt:lpstr>
      <vt:lpstr>Structuur</vt:lpstr>
      <vt:lpstr>Het LCN in cijfers</vt:lpstr>
      <vt:lpstr>Het LCN in cijfers</vt:lpstr>
      <vt:lpstr>Structuur</vt:lpstr>
      <vt:lpstr>Gebruik</vt:lpstr>
      <vt:lpstr>Structuur</vt:lpstr>
      <vt:lpstr>Het LCN in de praktijk</vt:lpstr>
      <vt:lpstr>Het LCN in de praktijk</vt:lpstr>
      <vt:lpstr>Het LCN in de praktijk</vt:lpstr>
      <vt:lpstr>Het LCN in de praktijk</vt:lpstr>
      <vt:lpstr>Het LCN in de praktijk</vt:lpstr>
      <vt:lpstr>Het LCN in de praktijk</vt:lpstr>
      <vt:lpstr>Het LCN in de praktijk</vt:lpstr>
      <vt:lpstr>Het LCN in de praktijk</vt:lpstr>
      <vt:lpstr>Het LCN in de praktijk</vt:lpstr>
      <vt:lpstr>Conclusie</vt:lpstr>
      <vt:lpstr>Verder werk</vt:lpstr>
      <vt:lpstr>Bedankt voor uw aandacht</vt:lpstr>
    </vt:vector>
  </TitlesOfParts>
  <Company>UCL / FUSL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Leerdercorpus Nederlands in theorie en in de praktijk</dc:title>
  <dc:creator>Julien Perrez</dc:creator>
  <cp:lastModifiedBy>Julien Perrez</cp:lastModifiedBy>
  <cp:revision>19</cp:revision>
  <dcterms:created xsi:type="dcterms:W3CDTF">2009-08-20T05:23:18Z</dcterms:created>
  <dcterms:modified xsi:type="dcterms:W3CDTF">2009-08-25T06:10:22Z</dcterms:modified>
</cp:coreProperties>
</file>