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484675" cy="30243463"/>
  <p:notesSz cx="9990138" cy="6843713"/>
  <p:defaultTextStyle>
    <a:defPPr>
      <a:defRPr lang="fr-FR"/>
    </a:defPPr>
    <a:lvl1pPr algn="l" defTabSz="415448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2076450" indent="-1619250" algn="l" defTabSz="415448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4154488" indent="-3240088" algn="l" defTabSz="415448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6232525" indent="-4860925" algn="l" defTabSz="415448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8310563" indent="-6481763" algn="l" defTabSz="415448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CC"/>
    <a:srgbClr val="FFCC66"/>
    <a:srgbClr val="D9D9D9"/>
    <a:srgbClr val="CC6600"/>
    <a:srgbClr val="D7E4BD"/>
    <a:srgbClr val="000000"/>
    <a:srgbClr val="FFFFFF"/>
    <a:srgbClr val="B2B2B2"/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149" autoAdjust="0"/>
  </p:normalViewPr>
  <p:slideViewPr>
    <p:cSldViewPr>
      <p:cViewPr>
        <p:scale>
          <a:sx n="20" d="100"/>
          <a:sy n="20" d="100"/>
        </p:scale>
        <p:origin x="-1092" y="-480"/>
      </p:cViewPr>
      <p:guideLst>
        <p:guide orient="horz" pos="9526"/>
        <p:guide pos="13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86351" y="9395078"/>
            <a:ext cx="36111974" cy="648274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72701" y="17137962"/>
            <a:ext cx="29739273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8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67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4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2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CDD7-BAF0-40F3-BB3C-E3ED373C74D0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1D63-9A89-4548-B2B7-775F3183801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DB9C-C52E-4329-ADF8-3AC6F65779A7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2076-92D1-4B4D-ACAF-9BBC0182D5A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43112877" y="5341614"/>
            <a:ext cx="44409760" cy="1137980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868836" y="5341614"/>
            <a:ext cx="132535962" cy="1137980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8B53-B7CF-4E81-A253-E6926068EDD8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211E-9D1C-4F67-BF13-9F75029DAE4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B84D-CD41-4EBE-A941-AEA6E79888A1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10B3-BA77-4BBA-9EA4-3540372521B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5996" y="19434227"/>
            <a:ext cx="36111974" cy="600668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55996" y="12818472"/>
            <a:ext cx="36111974" cy="6615755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7792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5585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337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1171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38964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4675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454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23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C652-A881-41AE-A1A3-26093020B00C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6AF6-4FAF-41F4-A759-1D129B1387A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868838" y="31118567"/>
            <a:ext cx="88472863" cy="88021077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9049777" y="31118567"/>
            <a:ext cx="88472858" cy="88021077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8B69-B076-4DBE-B273-326513A9B0D2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2A7E-06EB-4939-9EC8-C3963F1547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234" y="1211141"/>
            <a:ext cx="38236208" cy="504057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24234" y="6769777"/>
            <a:ext cx="18771443" cy="2821321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7928" indent="0">
              <a:buNone/>
              <a:defRPr sz="9100" b="1"/>
            </a:lvl2pPr>
            <a:lvl3pPr marL="4155857" indent="0">
              <a:buNone/>
              <a:defRPr sz="8200" b="1"/>
            </a:lvl3pPr>
            <a:lvl4pPr marL="6233785" indent="0">
              <a:buNone/>
              <a:defRPr sz="7300" b="1"/>
            </a:lvl4pPr>
            <a:lvl5pPr marL="8311713" indent="0">
              <a:buNone/>
              <a:defRPr sz="7300" b="1"/>
            </a:lvl5pPr>
            <a:lvl6pPr marL="10389641" indent="0">
              <a:buNone/>
              <a:defRPr sz="7300" b="1"/>
            </a:lvl6pPr>
            <a:lvl7pPr marL="12467570" indent="0">
              <a:buNone/>
              <a:defRPr sz="7300" b="1"/>
            </a:lvl7pPr>
            <a:lvl8pPr marL="14545498" indent="0">
              <a:buNone/>
              <a:defRPr sz="7300" b="1"/>
            </a:lvl8pPr>
            <a:lvl9pPr marL="16623426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24234" y="9591098"/>
            <a:ext cx="18771443" cy="17424997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1581627" y="6769777"/>
            <a:ext cx="18778816" cy="2821321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7928" indent="0">
              <a:buNone/>
              <a:defRPr sz="9100" b="1"/>
            </a:lvl2pPr>
            <a:lvl3pPr marL="4155857" indent="0">
              <a:buNone/>
              <a:defRPr sz="8200" b="1"/>
            </a:lvl3pPr>
            <a:lvl4pPr marL="6233785" indent="0">
              <a:buNone/>
              <a:defRPr sz="7300" b="1"/>
            </a:lvl4pPr>
            <a:lvl5pPr marL="8311713" indent="0">
              <a:buNone/>
              <a:defRPr sz="7300" b="1"/>
            </a:lvl5pPr>
            <a:lvl6pPr marL="10389641" indent="0">
              <a:buNone/>
              <a:defRPr sz="7300" b="1"/>
            </a:lvl6pPr>
            <a:lvl7pPr marL="12467570" indent="0">
              <a:buNone/>
              <a:defRPr sz="7300" b="1"/>
            </a:lvl7pPr>
            <a:lvl8pPr marL="14545498" indent="0">
              <a:buNone/>
              <a:defRPr sz="7300" b="1"/>
            </a:lvl8pPr>
            <a:lvl9pPr marL="16623426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581627" y="9591098"/>
            <a:ext cx="18778816" cy="17424997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8A70-F1D3-4313-B5D6-0FCA1FFA40EB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E464-5A8A-4039-A07F-FBBF6F97974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5E24-9F69-4529-B843-50E650EAAA6C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A5CB-A928-4D08-8E1B-C5ADC3F9AE9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A506-7BDF-4199-9FC0-C173579AA417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49A2-5B8D-4AE7-AE41-23AF3E330B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236" y="1204138"/>
            <a:ext cx="13977165" cy="512458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10328" y="1204140"/>
            <a:ext cx="23750113" cy="25811958"/>
          </a:xfrm>
        </p:spPr>
        <p:txBody>
          <a:bodyPr/>
          <a:lstStyle>
            <a:lvl1pPr>
              <a:defRPr sz="145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24236" y="6328727"/>
            <a:ext cx="13977165" cy="20687371"/>
          </a:xfrm>
        </p:spPr>
        <p:txBody>
          <a:bodyPr/>
          <a:lstStyle>
            <a:lvl1pPr marL="0" indent="0">
              <a:buNone/>
              <a:defRPr sz="6400"/>
            </a:lvl1pPr>
            <a:lvl2pPr marL="2077928" indent="0">
              <a:buNone/>
              <a:defRPr sz="5500"/>
            </a:lvl2pPr>
            <a:lvl3pPr marL="4155857" indent="0">
              <a:buNone/>
              <a:defRPr sz="4500"/>
            </a:lvl3pPr>
            <a:lvl4pPr marL="6233785" indent="0">
              <a:buNone/>
              <a:defRPr sz="4100"/>
            </a:lvl4pPr>
            <a:lvl5pPr marL="8311713" indent="0">
              <a:buNone/>
              <a:defRPr sz="4100"/>
            </a:lvl5pPr>
            <a:lvl6pPr marL="10389641" indent="0">
              <a:buNone/>
              <a:defRPr sz="4100"/>
            </a:lvl6pPr>
            <a:lvl7pPr marL="12467570" indent="0">
              <a:buNone/>
              <a:defRPr sz="4100"/>
            </a:lvl7pPr>
            <a:lvl8pPr marL="14545498" indent="0">
              <a:buNone/>
              <a:defRPr sz="4100"/>
            </a:lvl8pPr>
            <a:lvl9pPr marL="16623426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ECA73-60EC-45AB-A9E5-17D6DE5CA453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99F7-DA0C-451A-BC83-1C224432198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27294" y="21170424"/>
            <a:ext cx="25490805" cy="2499288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27294" y="2702309"/>
            <a:ext cx="25490805" cy="18146078"/>
          </a:xfrm>
        </p:spPr>
        <p:txBody>
          <a:bodyPr rtlCol="0">
            <a:normAutofit/>
          </a:bodyPr>
          <a:lstStyle>
            <a:lvl1pPr marL="0" indent="0">
              <a:buNone/>
              <a:defRPr sz="14500"/>
            </a:lvl1pPr>
            <a:lvl2pPr marL="2077928" indent="0">
              <a:buNone/>
              <a:defRPr sz="12700"/>
            </a:lvl2pPr>
            <a:lvl3pPr marL="4155857" indent="0">
              <a:buNone/>
              <a:defRPr sz="10900"/>
            </a:lvl3pPr>
            <a:lvl4pPr marL="6233785" indent="0">
              <a:buNone/>
              <a:defRPr sz="9100"/>
            </a:lvl4pPr>
            <a:lvl5pPr marL="8311713" indent="0">
              <a:buNone/>
              <a:defRPr sz="9100"/>
            </a:lvl5pPr>
            <a:lvl6pPr marL="10389641" indent="0">
              <a:buNone/>
              <a:defRPr sz="9100"/>
            </a:lvl6pPr>
            <a:lvl7pPr marL="12467570" indent="0">
              <a:buNone/>
              <a:defRPr sz="9100"/>
            </a:lvl7pPr>
            <a:lvl8pPr marL="14545498" indent="0">
              <a:buNone/>
              <a:defRPr sz="9100"/>
            </a:lvl8pPr>
            <a:lvl9pPr marL="16623426" indent="0">
              <a:buNone/>
              <a:defRPr sz="91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27294" y="23669713"/>
            <a:ext cx="25490805" cy="3549404"/>
          </a:xfrm>
        </p:spPr>
        <p:txBody>
          <a:bodyPr/>
          <a:lstStyle>
            <a:lvl1pPr marL="0" indent="0">
              <a:buNone/>
              <a:defRPr sz="6400"/>
            </a:lvl1pPr>
            <a:lvl2pPr marL="2077928" indent="0">
              <a:buNone/>
              <a:defRPr sz="5500"/>
            </a:lvl2pPr>
            <a:lvl3pPr marL="4155857" indent="0">
              <a:buNone/>
              <a:defRPr sz="4500"/>
            </a:lvl3pPr>
            <a:lvl4pPr marL="6233785" indent="0">
              <a:buNone/>
              <a:defRPr sz="4100"/>
            </a:lvl4pPr>
            <a:lvl5pPr marL="8311713" indent="0">
              <a:buNone/>
              <a:defRPr sz="4100"/>
            </a:lvl5pPr>
            <a:lvl6pPr marL="10389641" indent="0">
              <a:buNone/>
              <a:defRPr sz="4100"/>
            </a:lvl6pPr>
            <a:lvl7pPr marL="12467570" indent="0">
              <a:buNone/>
              <a:defRPr sz="4100"/>
            </a:lvl7pPr>
            <a:lvl8pPr marL="14545498" indent="0">
              <a:buNone/>
              <a:defRPr sz="4100"/>
            </a:lvl8pPr>
            <a:lvl9pPr marL="16623426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761A-0653-4093-9C01-2C033E0D9FAE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7994-F0CD-43A0-AB28-53170682E62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124075" y="1211263"/>
            <a:ext cx="382365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5586" tIns="207793" rIns="415586" bIns="2077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124075" y="7056438"/>
            <a:ext cx="38236525" cy="1995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5586" tIns="207793" rIns="415586" bIns="207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24075" y="28030488"/>
            <a:ext cx="9913938" cy="1611312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l" defTabSz="4155857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C4BA5C-D288-4CE2-88FB-60CC0A6F8FF1}" type="datetimeFigureOut">
              <a:rPr lang="fr-FR"/>
              <a:pPr>
                <a:defRPr/>
              </a:pPr>
              <a:t>22/10/2010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516100" y="28030488"/>
            <a:ext cx="13452475" cy="1611312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ctr" defTabSz="4155857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446663" y="28030488"/>
            <a:ext cx="9913937" cy="1611312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r" defTabSz="4155857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29002-F88A-4D36-9C7A-E76E4B83434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54488" rtl="0" eaLnBrk="0" fontAlgn="base" hangingPunct="0">
        <a:spcBef>
          <a:spcPct val="0"/>
        </a:spcBef>
        <a:spcAft>
          <a:spcPct val="0"/>
        </a:spcAft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54488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2pPr>
      <a:lvl3pPr algn="ctr" defTabSz="4154488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3pPr>
      <a:lvl4pPr algn="ctr" defTabSz="4154488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4pPr>
      <a:lvl5pPr algn="ctr" defTabSz="4154488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5pPr>
      <a:lvl6pPr marL="457200" algn="ctr" defTabSz="4154488" rtl="0" fontAlgn="base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6pPr>
      <a:lvl7pPr marL="914400" algn="ctr" defTabSz="4154488" rtl="0" fontAlgn="base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7pPr>
      <a:lvl8pPr marL="1371600" algn="ctr" defTabSz="4154488" rtl="0" fontAlgn="base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8pPr>
      <a:lvl9pPr marL="1828800" algn="ctr" defTabSz="4154488" rtl="0" fontAlgn="base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9pPr>
    </p:titleStyle>
    <p:bodyStyle>
      <a:lvl1pPr marL="1557338" indent="-1557338" algn="l" defTabSz="4154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76613" indent="-1298575" algn="l" defTabSz="4154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94300" indent="-1038225" algn="l" defTabSz="4154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72338" indent="-1038225" algn="l" defTabSz="4154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50375" indent="-1038225" algn="l" defTabSz="41544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606" indent="-1038964" algn="l" defTabSz="41558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6534" indent="-1038964" algn="l" defTabSz="41558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84462" indent="-1038964" algn="l" defTabSz="41558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662390" indent="-1038964" algn="l" defTabSz="41558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7928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55857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33785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11713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89641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67570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45498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23426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emf"/><Relationship Id="rId7" Type="http://schemas.openxmlformats.org/officeDocument/2006/relationships/hyperlink" Target="mailto:nathalie.fagel@ulg.ac.be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91" descr="P1250287.JPG"/>
          <p:cNvPicPr>
            <a:picLocks noChangeAspect="1"/>
          </p:cNvPicPr>
          <p:nvPr/>
        </p:nvPicPr>
        <p:blipFill>
          <a:blip r:embed="rId2" cstate="print"/>
          <a:srcRect t="5085"/>
          <a:stretch>
            <a:fillRect/>
          </a:stretch>
        </p:blipFill>
        <p:spPr bwMode="auto">
          <a:xfrm>
            <a:off x="0" y="0"/>
            <a:ext cx="42484675" cy="302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89"/>
          <p:cNvSpPr/>
          <p:nvPr/>
        </p:nvSpPr>
        <p:spPr>
          <a:xfrm>
            <a:off x="216001" y="8136955"/>
            <a:ext cx="13430250" cy="1015312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55857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20857" y="526058"/>
            <a:ext cx="26908693" cy="2570337"/>
          </a:xfrm>
          <a:solidFill>
            <a:srgbClr val="FFFFFF"/>
          </a:solidFill>
        </p:spPr>
        <p:txBody>
          <a:bodyPr rtlCol="0">
            <a:noAutofit/>
          </a:bodyPr>
          <a:lstStyle/>
          <a:p>
            <a:r>
              <a:rPr lang="en-GB" sz="7200" b="1" cap="small" dirty="0" smtClean="0">
                <a:latin typeface="Comic Sans MS" pitchFamily="66" charset="0"/>
              </a:rPr>
              <a:t>A 500-yr record of Northern Patagonian environmental changes: </a:t>
            </a:r>
            <a:r>
              <a:rPr lang="en-GB" sz="7200" b="1" cap="small" dirty="0" err="1" smtClean="0">
                <a:latin typeface="Comic Sans MS" pitchFamily="66" charset="0"/>
              </a:rPr>
              <a:t>Lago</a:t>
            </a:r>
            <a:r>
              <a:rPr lang="en-GB" sz="7200" b="1" cap="small" dirty="0" smtClean="0">
                <a:latin typeface="Comic Sans MS" pitchFamily="66" charset="0"/>
              </a:rPr>
              <a:t> </a:t>
            </a:r>
            <a:r>
              <a:rPr lang="en-GB" sz="7200" b="1" cap="small" dirty="0" err="1" smtClean="0">
                <a:latin typeface="Comic Sans MS" pitchFamily="66" charset="0"/>
              </a:rPr>
              <a:t>Plomo</a:t>
            </a:r>
            <a:r>
              <a:rPr lang="en-GB" sz="7200" b="1" cap="small" dirty="0" smtClean="0">
                <a:latin typeface="Comic Sans MS" pitchFamily="66" charset="0"/>
              </a:rPr>
              <a:t> and </a:t>
            </a:r>
            <a:r>
              <a:rPr lang="en-GB" sz="7200" b="1" cap="small" dirty="0" err="1" smtClean="0">
                <a:latin typeface="Comic Sans MS" pitchFamily="66" charset="0"/>
              </a:rPr>
              <a:t>Lago</a:t>
            </a:r>
            <a:r>
              <a:rPr lang="en-GB" sz="7200" b="1" cap="small" dirty="0" smtClean="0">
                <a:latin typeface="Comic Sans MS" pitchFamily="66" charset="0"/>
              </a:rPr>
              <a:t> Bertrand</a:t>
            </a:r>
            <a:endParaRPr lang="fr-BE" sz="7200" dirty="0" smtClean="0">
              <a:latin typeface="Comic Sans MS" pitchFamily="66" charset="0"/>
            </a:endParaRPr>
          </a:p>
          <a:p>
            <a:endParaRPr lang="fr-BE" sz="9600" dirty="0"/>
          </a:p>
        </p:txBody>
      </p:sp>
      <p:pic>
        <p:nvPicPr>
          <p:cNvPr id="2054" name="Picture 166" descr="Nouvell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530820"/>
            <a:ext cx="3643313" cy="2655888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Picture 139" descr="logo AGEs"/>
          <p:cNvPicPr>
            <a:picLocks noChangeAspect="1" noChangeArrowheads="1"/>
          </p:cNvPicPr>
          <p:nvPr/>
        </p:nvPicPr>
        <p:blipFill>
          <a:blip r:embed="rId4" cstate="print"/>
          <a:srcRect t="17834"/>
          <a:stretch>
            <a:fillRect/>
          </a:stretch>
        </p:blipFill>
        <p:spPr bwMode="auto">
          <a:xfrm>
            <a:off x="35128200" y="505420"/>
            <a:ext cx="3143250" cy="270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logoU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453033"/>
            <a:ext cx="22860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eul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30275" y="435570"/>
            <a:ext cx="3025775" cy="28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92065" y="3613810"/>
            <a:ext cx="41044560" cy="2041585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GB" sz="1000" dirty="0" smtClean="0">
              <a:latin typeface="Comic Sans MS" pitchFamily="66" charset="0"/>
              <a:ea typeface="Times New Roman" pitchFamily="18" charset="0"/>
            </a:endParaRPr>
          </a:p>
          <a:p>
            <a:pPr algn="ctr"/>
            <a:r>
              <a:rPr lang="en-GB" sz="4000" dirty="0" smtClean="0">
                <a:latin typeface="Comic Sans MS" pitchFamily="66" charset="0"/>
                <a:ea typeface="Times New Roman" pitchFamily="18" charset="0"/>
              </a:rPr>
              <a:t>N</a:t>
            </a:r>
            <a:r>
              <a:rPr lang="en-GB" sz="4000" dirty="0">
                <a:latin typeface="Comic Sans MS" pitchFamily="66" charset="0"/>
                <a:ea typeface="Times New Roman" pitchFamily="18" charset="0"/>
              </a:rPr>
              <a:t>. </a:t>
            </a:r>
            <a:r>
              <a:rPr lang="en-GB" sz="4000" dirty="0" smtClean="0">
                <a:latin typeface="Comic Sans MS" pitchFamily="66" charset="0"/>
                <a:ea typeface="Times New Roman" pitchFamily="18" charset="0"/>
              </a:rPr>
              <a:t>Fagel</a:t>
            </a:r>
            <a:r>
              <a:rPr lang="en-GB" sz="4000" baseline="30000" dirty="0" smtClean="0">
                <a:latin typeface="Comic Sans MS" pitchFamily="66" charset="0"/>
                <a:ea typeface="Times New Roman" pitchFamily="18" charset="0"/>
              </a:rPr>
              <a:t>1,2</a:t>
            </a:r>
            <a:r>
              <a:rPr lang="en-GB" sz="4000" dirty="0" smtClean="0">
                <a:latin typeface="Comic Sans MS" pitchFamily="66" charset="0"/>
                <a:ea typeface="Times New Roman" pitchFamily="18" charset="0"/>
              </a:rPr>
              <a:t>, J. </a:t>
            </a:r>
            <a:r>
              <a:rPr lang="en-GB" sz="4000" dirty="0" smtClean="0">
                <a:latin typeface="Comic Sans MS" pitchFamily="66" charset="0"/>
              </a:rPr>
              <a:t>Brix</a:t>
            </a:r>
            <a:r>
              <a:rPr lang="en-GB" sz="4000" baseline="30000" dirty="0" smtClean="0">
                <a:latin typeface="Comic Sans MS" pitchFamily="66" charset="0"/>
              </a:rPr>
              <a:t>1</a:t>
            </a:r>
            <a:r>
              <a:rPr lang="en-GB" sz="4000" dirty="0">
                <a:latin typeface="Comic Sans MS" pitchFamily="66" charset="0"/>
              </a:rPr>
              <a:t>, </a:t>
            </a:r>
            <a:r>
              <a:rPr lang="en-GB" sz="4000" dirty="0" smtClean="0">
                <a:latin typeface="Comic Sans MS" pitchFamily="66" charset="0"/>
              </a:rPr>
              <a:t>M. El Ouahabi</a:t>
            </a:r>
            <a:r>
              <a:rPr lang="en-GB" sz="4000" baseline="30000" dirty="0" smtClean="0">
                <a:latin typeface="Comic Sans MS" pitchFamily="66" charset="0"/>
              </a:rPr>
              <a:t>1</a:t>
            </a:r>
            <a:r>
              <a:rPr lang="en-GB" sz="4000" dirty="0">
                <a:latin typeface="Comic Sans MS" pitchFamily="66" charset="0"/>
              </a:rPr>
              <a:t>, </a:t>
            </a:r>
            <a:r>
              <a:rPr lang="en-GB" sz="4000" dirty="0" smtClean="0">
                <a:latin typeface="Comic Sans MS" pitchFamily="66" charset="0"/>
              </a:rPr>
              <a:t>G. Lepoint</a:t>
            </a:r>
            <a:r>
              <a:rPr lang="en-GB" sz="4000" baseline="30000" dirty="0" smtClean="0">
                <a:latin typeface="Comic Sans MS" pitchFamily="66" charset="0"/>
              </a:rPr>
              <a:t>2</a:t>
            </a:r>
            <a:r>
              <a:rPr lang="fr-BE" sz="4000" baseline="30000" dirty="0" smtClean="0">
                <a:latin typeface="Comic Sans MS" pitchFamily="66" charset="0"/>
              </a:rPr>
              <a:t>,</a:t>
            </a:r>
            <a:r>
              <a:rPr lang="fr-BE" sz="4000" dirty="0" smtClean="0">
                <a:latin typeface="Comic Sans MS" pitchFamily="66" charset="0"/>
              </a:rPr>
              <a:t> </a:t>
            </a:r>
            <a:r>
              <a:rPr lang="en-GB" sz="4000" dirty="0" smtClean="0">
                <a:latin typeface="Comic Sans MS" pitchFamily="66" charset="0"/>
              </a:rPr>
              <a:t>S. Schmidt</a:t>
            </a:r>
            <a:r>
              <a:rPr lang="en-GB" sz="4000" baseline="30000" dirty="0" smtClean="0">
                <a:latin typeface="Comic Sans MS" pitchFamily="66" charset="0"/>
              </a:rPr>
              <a:t>3</a:t>
            </a:r>
            <a:r>
              <a:rPr lang="en-GB" sz="4000" dirty="0">
                <a:latin typeface="Comic Sans MS" pitchFamily="66" charset="0"/>
              </a:rPr>
              <a:t>, </a:t>
            </a:r>
            <a:r>
              <a:rPr lang="en-GB" sz="4000" dirty="0" smtClean="0">
                <a:latin typeface="Comic Sans MS" pitchFamily="66" charset="0"/>
              </a:rPr>
              <a:t>A. Araneda</a:t>
            </a:r>
            <a:r>
              <a:rPr lang="en-GB" sz="4000" baseline="30000" dirty="0" smtClean="0">
                <a:latin typeface="Comic Sans MS" pitchFamily="66" charset="0"/>
              </a:rPr>
              <a:t>4,5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smtClean="0">
                <a:latin typeface="Comic Sans MS" pitchFamily="66" charset="0"/>
                <a:ea typeface="Times New Roman" pitchFamily="18" charset="0"/>
              </a:rPr>
              <a:t>and </a:t>
            </a:r>
            <a:r>
              <a:rPr lang="en-GB" sz="4000" dirty="0">
                <a:latin typeface="Comic Sans MS" pitchFamily="66" charset="0"/>
                <a:ea typeface="Times New Roman" pitchFamily="18" charset="0"/>
              </a:rPr>
              <a:t>R. </a:t>
            </a:r>
            <a:r>
              <a:rPr lang="en-GB" sz="4000" dirty="0" smtClean="0">
                <a:latin typeface="Comic Sans MS" pitchFamily="66" charset="0"/>
                <a:ea typeface="Times New Roman" pitchFamily="18" charset="0"/>
              </a:rPr>
              <a:t>Urrutia</a:t>
            </a:r>
            <a:r>
              <a:rPr lang="en-GB" sz="4000" baseline="30000" dirty="0" smtClean="0">
                <a:latin typeface="Comic Sans MS" pitchFamily="66" charset="0"/>
                <a:ea typeface="Times New Roman" pitchFamily="18" charset="0"/>
              </a:rPr>
              <a:t>4,5</a:t>
            </a:r>
          </a:p>
          <a:p>
            <a:pPr algn="ctr"/>
            <a:endParaRPr lang="en-GB" sz="1000" baseline="30000" dirty="0">
              <a:latin typeface="Comic Sans MS" pitchFamily="66" charset="0"/>
              <a:ea typeface="Times New Roman" pitchFamily="18" charset="0"/>
            </a:endParaRPr>
          </a:p>
          <a:p>
            <a:pPr marL="514350" indent="-514350" defTabSz="4155857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GB" sz="2800" dirty="0">
                <a:latin typeface="Comic Sans MS" pitchFamily="66" charset="0"/>
              </a:rPr>
              <a:t>AGEs - Clays, Sedimentary environments and Geochemistry, Department of Geology, University of Liege, </a:t>
            </a:r>
            <a:r>
              <a:rPr lang="en-GB" sz="2800" dirty="0" smtClean="0">
                <a:latin typeface="Comic Sans MS" pitchFamily="66" charset="0"/>
              </a:rPr>
              <a:t>Belgium; (2) </a:t>
            </a:r>
            <a:r>
              <a:rPr lang="fr-BE" sz="2800" dirty="0" smtClean="0"/>
              <a:t>Marine </a:t>
            </a:r>
            <a:r>
              <a:rPr lang="fr-BE" sz="2800" dirty="0" err="1"/>
              <a:t>Research</a:t>
            </a:r>
            <a:r>
              <a:rPr lang="fr-BE" sz="2800" dirty="0"/>
              <a:t> Centre (Mare), </a:t>
            </a:r>
            <a:r>
              <a:rPr lang="fr-BE" sz="2800" dirty="0" err="1"/>
              <a:t>Laboratory</a:t>
            </a:r>
            <a:r>
              <a:rPr lang="fr-BE" sz="2800" dirty="0"/>
              <a:t> of </a:t>
            </a:r>
            <a:r>
              <a:rPr lang="fr-BE" sz="2800" dirty="0" err="1"/>
              <a:t>Oceanology</a:t>
            </a:r>
            <a:r>
              <a:rPr lang="fr-BE" sz="2800" dirty="0"/>
              <a:t>, </a:t>
            </a:r>
            <a:r>
              <a:rPr lang="fr-BE" sz="2800" dirty="0" err="1"/>
              <a:t>ULg</a:t>
            </a:r>
            <a:r>
              <a:rPr lang="fr-BE" sz="2800" dirty="0"/>
              <a:t>, </a:t>
            </a:r>
            <a:r>
              <a:rPr lang="fr-BE" sz="2800" dirty="0" err="1"/>
              <a:t>Belgium</a:t>
            </a:r>
            <a:r>
              <a:rPr lang="fr-BE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(3) EPOC, </a:t>
            </a:r>
            <a:r>
              <a:rPr lang="en-GB" sz="2800" dirty="0" err="1" smtClean="0">
                <a:latin typeface="Comic Sans MS" pitchFamily="66" charset="0"/>
              </a:rPr>
              <a:t>Département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>
                <a:latin typeface="Comic Sans MS" pitchFamily="66" charset="0"/>
              </a:rPr>
              <a:t>de </a:t>
            </a:r>
            <a:r>
              <a:rPr lang="en-GB" sz="2800" dirty="0" err="1">
                <a:latin typeface="Comic Sans MS" pitchFamily="66" charset="0"/>
              </a:rPr>
              <a:t>Géologie</a:t>
            </a:r>
            <a:r>
              <a:rPr lang="en-GB" sz="2800" dirty="0">
                <a:latin typeface="Comic Sans MS" pitchFamily="66" charset="0"/>
              </a:rPr>
              <a:t> et </a:t>
            </a:r>
            <a:r>
              <a:rPr lang="en-GB" sz="2800" dirty="0" err="1">
                <a:latin typeface="Comic Sans MS" pitchFamily="66" charset="0"/>
              </a:rPr>
              <a:t>Océanographie</a:t>
            </a:r>
            <a:r>
              <a:rPr lang="en-GB" sz="2800" dirty="0">
                <a:latin typeface="Comic Sans MS" pitchFamily="66" charset="0"/>
              </a:rPr>
              <a:t>, Bordeaux, France</a:t>
            </a:r>
            <a:r>
              <a:rPr lang="fr-BE" sz="2800" dirty="0">
                <a:latin typeface="Comic Sans MS" pitchFamily="66" charset="0"/>
              </a:rPr>
              <a:t>; </a:t>
            </a:r>
            <a:r>
              <a:rPr lang="fr-BE" sz="2800" dirty="0" smtClean="0">
                <a:latin typeface="Comic Sans MS" pitchFamily="66" charset="0"/>
              </a:rPr>
              <a:t>(</a:t>
            </a:r>
            <a:r>
              <a:rPr lang="en-GB" sz="2800" dirty="0" smtClean="0">
                <a:latin typeface="Comic Sans MS" pitchFamily="66" charset="0"/>
              </a:rPr>
              <a:t>4) </a:t>
            </a:r>
            <a:r>
              <a:rPr lang="en-GB" sz="2800" dirty="0">
                <a:latin typeface="Comic Sans MS" pitchFamily="66" charset="0"/>
              </a:rPr>
              <a:t>Aquatic Systems Research Unit, EULA – University of Concepcion, Chile</a:t>
            </a:r>
            <a:r>
              <a:rPr lang="fr-BE" sz="2800" dirty="0">
                <a:latin typeface="Comic Sans MS" pitchFamily="66" charset="0"/>
              </a:rPr>
              <a:t>; </a:t>
            </a:r>
            <a:r>
              <a:rPr lang="en-GB" sz="2800" dirty="0" smtClean="0">
                <a:latin typeface="Comic Sans MS" pitchFamily="66" charset="0"/>
              </a:rPr>
              <a:t>(5) </a:t>
            </a:r>
            <a:r>
              <a:rPr lang="en-GB" sz="2800" dirty="0">
                <a:latin typeface="Comic Sans MS" pitchFamily="66" charset="0"/>
              </a:rPr>
              <a:t>Patagonian Ecosystems Research </a:t>
            </a:r>
            <a:r>
              <a:rPr lang="en-GB" sz="2800" dirty="0" err="1">
                <a:latin typeface="Comic Sans MS" pitchFamily="66" charset="0"/>
              </a:rPr>
              <a:t>Center</a:t>
            </a:r>
            <a:r>
              <a:rPr lang="en-GB" sz="2800" dirty="0">
                <a:latin typeface="Comic Sans MS" pitchFamily="66" charset="0"/>
              </a:rPr>
              <a:t> (CIEP), </a:t>
            </a:r>
            <a:r>
              <a:rPr lang="en-GB" sz="2800" dirty="0" err="1">
                <a:latin typeface="Comic Sans MS" pitchFamily="66" charset="0"/>
              </a:rPr>
              <a:t>Coyhaique</a:t>
            </a:r>
            <a:r>
              <a:rPr lang="en-GB" sz="2800" dirty="0">
                <a:latin typeface="Comic Sans MS" pitchFamily="66" charset="0"/>
              </a:rPr>
              <a:t>, Chile – </a:t>
            </a:r>
            <a:r>
              <a:rPr lang="en-GB" sz="3200" b="1" dirty="0" smtClean="0">
                <a:latin typeface="Comic Sans MS" pitchFamily="66" charset="0"/>
                <a:hlinkClick r:id="rId7"/>
              </a:rPr>
              <a:t>nathalie.fagel@ulg.ac.be</a:t>
            </a:r>
            <a:endParaRPr lang="en-GB" sz="3200" b="1" dirty="0" smtClean="0">
              <a:latin typeface="Comic Sans MS" pitchFamily="66" charset="0"/>
            </a:endParaRPr>
          </a:p>
          <a:p>
            <a:pPr marL="514350" indent="-514350" defTabSz="4155857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latin typeface="Comic Sans MS" pitchFamily="66" charset="0"/>
            </a:endParaRPr>
          </a:p>
        </p:txBody>
      </p:sp>
      <p:sp>
        <p:nvSpPr>
          <p:cNvPr id="2060" name="Rectangle 2"/>
          <p:cNvSpPr>
            <a:spLocks noChangeArrowheads="1"/>
          </p:cNvSpPr>
          <p:nvPr/>
        </p:nvSpPr>
        <p:spPr bwMode="auto">
          <a:xfrm>
            <a:off x="17137881" y="29565722"/>
            <a:ext cx="24914768" cy="46166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 eaLnBrk="0" hangingPunct="0"/>
            <a:r>
              <a:rPr lang="en-GB" sz="2400" dirty="0" smtClean="0">
                <a:latin typeface="Comic Sans MS" pitchFamily="66" charset="0"/>
                <a:cs typeface="Times New Roman" pitchFamily="18" charset="0"/>
              </a:rPr>
              <a:t>ACKNOWLEDGEMENT </a:t>
            </a:r>
            <a:r>
              <a:rPr lang="en-GB" sz="2400" dirty="0">
                <a:latin typeface="Comic Sans MS" pitchFamily="66" charset="0"/>
                <a:cs typeface="Times New Roman" pitchFamily="18" charset="0"/>
              </a:rPr>
              <a:t>-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research is funded by Chilean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Fondecyt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project number 1070508 and Belgian projects (FNRS proposal 1360 2007-2010,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ULg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CFRA 1060 2009-2010).</a:t>
            </a: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29"/>
          <p:cNvSpPr>
            <a:spLocks noChangeArrowheads="1"/>
          </p:cNvSpPr>
          <p:nvPr/>
        </p:nvSpPr>
        <p:spPr bwMode="auto">
          <a:xfrm>
            <a:off x="504033" y="8352979"/>
            <a:ext cx="8280920" cy="3016210"/>
          </a:xfrm>
          <a:prstGeom prst="rect">
            <a:avLst/>
          </a:prstGeom>
          <a:solidFill>
            <a:srgbClr val="FFFFFF">
              <a:alpha val="59999"/>
            </a:srgb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/>
            <a:r>
              <a:rPr lang="en-GB" sz="4000" b="1" dirty="0" smtClean="0">
                <a:latin typeface="Comic Sans MS" pitchFamily="66" charset="0"/>
                <a:cs typeface="Times New Roman" pitchFamily="18" charset="0"/>
              </a:rPr>
              <a:t>Location</a:t>
            </a:r>
          </a:p>
          <a:p>
            <a:pPr algn="just" defTabSz="914400"/>
            <a:endParaRPr lang="en-GB" sz="1000" b="1" dirty="0">
              <a:latin typeface="Comic Sans MS" pitchFamily="66" charset="0"/>
              <a:cs typeface="Times New Roman" pitchFamily="18" charset="0"/>
            </a:endParaRPr>
          </a:p>
          <a:p>
            <a:pPr algn="just" defTabSz="914400"/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We study the sedimentary record of 2 lakes from Chilean Patagonia (46.5°S 72.5°W).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algn="just" defTabSz="914400"/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The l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ake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Bertrand is adjacent to the pro-glacial lake, Lake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Plomo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The connection between both lakes is limited by a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morainic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barrier. </a:t>
            </a:r>
            <a:endParaRPr lang="en-GB" sz="2800" b="1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288009" y="6624788"/>
            <a:ext cx="13465496" cy="1077218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/>
            <a:r>
              <a:rPr lang="en-GB" sz="3200" b="1" i="1" dirty="0" smtClean="0">
                <a:latin typeface="Comic Sans MS" pitchFamily="66" charset="0"/>
                <a:cs typeface="Times New Roman" pitchFamily="18" charset="0"/>
              </a:rPr>
              <a:t>Aim = to estimate the natural </a:t>
            </a:r>
            <a:r>
              <a:rPr lang="en-GB" sz="3200" b="1" i="1" dirty="0">
                <a:latin typeface="Comic Sans MS" pitchFamily="66" charset="0"/>
                <a:cs typeface="Times New Roman" pitchFamily="18" charset="0"/>
              </a:rPr>
              <a:t>climate variability over the Last </a:t>
            </a:r>
            <a:r>
              <a:rPr lang="en-GB" sz="3200" b="1" i="1" dirty="0" smtClean="0">
                <a:latin typeface="Comic Sans MS" pitchFamily="66" charset="0"/>
                <a:cs typeface="Times New Roman" pitchFamily="18" charset="0"/>
              </a:rPr>
              <a:t>centuries </a:t>
            </a:r>
            <a:r>
              <a:rPr lang="en-GB" sz="3200" b="1" i="1" dirty="0">
                <a:latin typeface="Comic Sans MS" pitchFamily="66" charset="0"/>
                <a:cs typeface="Times New Roman" pitchFamily="18" charset="0"/>
              </a:rPr>
              <a:t>in Northern Chilean Patagonia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4257583" y="6264747"/>
            <a:ext cx="27939082" cy="10009112"/>
          </a:xfrm>
          <a:prstGeom prst="rect">
            <a:avLst/>
          </a:prstGeom>
          <a:solidFill>
            <a:srgbClr val="FFFFFF">
              <a:alpha val="51000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55857" fontAlgn="auto">
              <a:spcBef>
                <a:spcPts val="0"/>
              </a:spcBef>
              <a:spcAft>
                <a:spcPts val="0"/>
              </a:spcAft>
              <a:defRPr/>
            </a:pPr>
            <a:endParaRPr lang="fr-BE" dirty="0"/>
          </a:p>
        </p:txBody>
      </p:sp>
      <p:sp>
        <p:nvSpPr>
          <p:cNvPr id="2116" name="Rectangle 33"/>
          <p:cNvSpPr>
            <a:spLocks noChangeArrowheads="1"/>
          </p:cNvSpPr>
          <p:nvPr/>
        </p:nvSpPr>
        <p:spPr bwMode="auto">
          <a:xfrm>
            <a:off x="14473585" y="6408763"/>
            <a:ext cx="3384376" cy="923330"/>
          </a:xfrm>
          <a:prstGeom prst="rect">
            <a:avLst/>
          </a:prstGeom>
          <a:solidFill>
            <a:srgbClr val="D9D9D9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0" hangingPunct="0"/>
            <a:r>
              <a:rPr lang="en-GB" sz="5400" b="1" dirty="0" smtClean="0">
                <a:latin typeface="Comic Sans MS" pitchFamily="66" charset="0"/>
                <a:cs typeface="Times New Roman" pitchFamily="18" charset="0"/>
              </a:rPr>
              <a:t>RESULTS</a:t>
            </a:r>
            <a:endParaRPr lang="en-GB" sz="54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3" name="Image 62" descr="lago_PlomoBertrand_Baker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28969" y="8280971"/>
            <a:ext cx="4485144" cy="6336704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16001" y="18650123"/>
            <a:ext cx="13465496" cy="1116124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55857" fontAlgn="auto">
              <a:spcBef>
                <a:spcPts val="0"/>
              </a:spcBef>
              <a:spcAft>
                <a:spcPts val="0"/>
              </a:spcAft>
              <a:defRPr/>
            </a:pPr>
            <a:endParaRPr lang="fr-BE" dirty="0"/>
          </a:p>
        </p:txBody>
      </p:sp>
      <p:sp>
        <p:nvSpPr>
          <p:cNvPr id="2062" name="Rectangle 30"/>
          <p:cNvSpPr>
            <a:spLocks noChangeArrowheads="1"/>
          </p:cNvSpPr>
          <p:nvPr/>
        </p:nvSpPr>
        <p:spPr bwMode="auto">
          <a:xfrm>
            <a:off x="504034" y="18866147"/>
            <a:ext cx="12529391" cy="2000548"/>
          </a:xfrm>
          <a:prstGeom prst="rect">
            <a:avLst/>
          </a:prstGeom>
          <a:solidFill>
            <a:srgbClr val="FFFFFF">
              <a:alpha val="59999"/>
            </a:srgb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0" hangingPunct="0"/>
            <a:r>
              <a:rPr lang="en-GB" sz="4000" b="1" dirty="0" smtClean="0">
                <a:latin typeface="Comic Sans MS" pitchFamily="66" charset="0"/>
                <a:cs typeface="Times New Roman" pitchFamily="18" charset="0"/>
              </a:rPr>
              <a:t>Material</a:t>
            </a:r>
          </a:p>
          <a:p>
            <a:pPr lvl="0" algn="just" defTabSz="914400" eaLnBrk="0" hangingPunct="0"/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The coring sites were selected after a bathymetric survey using an echo-sounder. Short cores were retrieved in 2009 using a gravity corer. we conduct a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multiproxy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study combining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sedimentology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and geochemistry.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033" y="20882371"/>
            <a:ext cx="5184576" cy="34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77"/>
          <p:cNvSpPr>
            <a:spLocks noChangeArrowheads="1"/>
          </p:cNvSpPr>
          <p:nvPr/>
        </p:nvSpPr>
        <p:spPr bwMode="auto">
          <a:xfrm>
            <a:off x="14401577" y="7488883"/>
            <a:ext cx="4320480" cy="8586966"/>
          </a:xfrm>
          <a:prstGeom prst="rect">
            <a:avLst/>
          </a:prstGeom>
          <a:solidFill>
            <a:srgbClr val="D9D9D9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Lake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Plomo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sediments are made by light brown silts with 20% of clay and 5-10% of sand in the lower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section. 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GB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Radiographies </a:t>
            </a:r>
            <a:r>
              <a:rPr lang="en-GB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demonstrate that the sediment is finely laminated, rich in organic </a:t>
            </a:r>
            <a:r>
              <a:rPr lang="en-GB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macro-remains.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C/N ratio is stable, the average value of 15 supports the important terrestrial supply to the lake.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organic content of the sediment, calculated from 550°C loss of ignition, represent a few percents.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biogenic silica content of the sediment, estimated by atomic absorption after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NaOH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leaching, is very low (&lt;5%). Microscopic slides reveal the sparse occurrence of small 6 to 10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 diatoms.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en-GB" sz="2400" dirty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257583" y="16993939"/>
            <a:ext cx="27939082" cy="11089232"/>
          </a:xfrm>
          <a:prstGeom prst="rect">
            <a:avLst/>
          </a:prstGeom>
          <a:solidFill>
            <a:srgbClr val="D7E4BD">
              <a:alpha val="5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55857" fontAlgn="auto">
              <a:spcBef>
                <a:spcPts val="0"/>
              </a:spcBef>
              <a:spcAft>
                <a:spcPts val="0"/>
              </a:spcAft>
              <a:defRPr/>
            </a:pPr>
            <a:endParaRPr lang="fr-BE" dirty="0"/>
          </a:p>
        </p:txBody>
      </p:sp>
      <p:sp>
        <p:nvSpPr>
          <p:cNvPr id="94" name="ZoneTexte 93"/>
          <p:cNvSpPr txBox="1"/>
          <p:nvPr/>
        </p:nvSpPr>
        <p:spPr>
          <a:xfrm>
            <a:off x="18938081" y="6336755"/>
            <a:ext cx="3805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5400" b="1" dirty="0" err="1" smtClean="0">
                <a:latin typeface="Comic Sans MS" pitchFamily="66" charset="0"/>
              </a:rPr>
              <a:t>Lago</a:t>
            </a:r>
            <a:r>
              <a:rPr lang="fr-BE" sz="5400" b="1" dirty="0" smtClean="0">
                <a:latin typeface="Comic Sans MS" pitchFamily="66" charset="0"/>
              </a:rPr>
              <a:t> </a:t>
            </a:r>
            <a:r>
              <a:rPr lang="fr-BE" sz="5400" b="1" dirty="0" err="1" smtClean="0">
                <a:latin typeface="Comic Sans MS" pitchFamily="66" charset="0"/>
              </a:rPr>
              <a:t>Plomo</a:t>
            </a:r>
            <a:endParaRPr lang="fr-BE" sz="5400" b="1" dirty="0">
              <a:latin typeface="Comic Sans MS" pitchFamily="66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27363017" y="17281971"/>
            <a:ext cx="5253361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5400" b="1" dirty="0" smtClean="0">
                <a:latin typeface="Comic Sans MS" pitchFamily="66" charset="0"/>
              </a:rPr>
              <a:t> </a:t>
            </a:r>
            <a:r>
              <a:rPr lang="fr-BE" sz="5400" b="1" dirty="0" err="1" smtClean="0">
                <a:latin typeface="Comic Sans MS" pitchFamily="66" charset="0"/>
              </a:rPr>
              <a:t>Lago</a:t>
            </a:r>
            <a:r>
              <a:rPr lang="fr-BE" sz="5400" b="1" dirty="0" smtClean="0">
                <a:latin typeface="Comic Sans MS" pitchFamily="66" charset="0"/>
              </a:rPr>
              <a:t> Bertrand</a:t>
            </a:r>
            <a:endParaRPr lang="fr-BE" sz="5400" b="1" dirty="0">
              <a:latin typeface="Comic Sans MS" pitchFamily="66" charset="0"/>
            </a:endParaRPr>
          </a:p>
        </p:txBody>
      </p:sp>
      <p:pic>
        <p:nvPicPr>
          <p:cNvPr id="50" name="Image 49" descr="Plomo date C14 87-8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12945" y="26426987"/>
            <a:ext cx="4579212" cy="3168352"/>
          </a:xfrm>
          <a:prstGeom prst="rect">
            <a:avLst/>
          </a:prstGeom>
        </p:spPr>
      </p:pic>
      <p:pic>
        <p:nvPicPr>
          <p:cNvPr id="51" name="Image 50" descr="googleearthlacs.jpg"/>
          <p:cNvPicPr>
            <a:picLocks noChangeAspect="1"/>
          </p:cNvPicPr>
          <p:nvPr/>
        </p:nvPicPr>
        <p:blipFill>
          <a:blip r:embed="rId11" cstate="print"/>
          <a:srcRect l="5903" t="-615" r="11458"/>
          <a:stretch>
            <a:fillRect/>
          </a:stretch>
        </p:blipFill>
        <p:spPr>
          <a:xfrm>
            <a:off x="504033" y="11737355"/>
            <a:ext cx="5040560" cy="64807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28" name="Picture 4" descr="C:\Documents and Settings\Administrateur\Mes documents\DD NATHALIE\Data\Mes images\photo missions Chili\Chili 2010\patagonie 2010\11 limite plomo bertran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88609" y="11737355"/>
            <a:ext cx="4032448" cy="302415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0" name="Picture 6" descr="C:\Documents and Settings\Administrateur\Mes documents\DD NATHALIE\Data\Mes images\photo missions Chili\Chili 2010\patagonie 2010\35 lago betrand morain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8610" y="15121731"/>
            <a:ext cx="4104456" cy="30781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65" name="Image 64" descr="lago_PlomoBertrand_Baker1.jpg"/>
          <p:cNvPicPr>
            <a:picLocks noChangeAspect="1"/>
          </p:cNvPicPr>
          <p:nvPr/>
        </p:nvPicPr>
        <p:blipFill>
          <a:blip r:embed="rId8" cstate="print"/>
          <a:srcRect l="33244" t="40853" r="42282" b="42612"/>
          <a:stretch>
            <a:fillRect/>
          </a:stretch>
        </p:blipFill>
        <p:spPr>
          <a:xfrm>
            <a:off x="9937081" y="14915526"/>
            <a:ext cx="3384376" cy="32305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6" name="Rectangle 65"/>
          <p:cNvSpPr/>
          <p:nvPr/>
        </p:nvSpPr>
        <p:spPr>
          <a:xfrm>
            <a:off x="5760617" y="13321531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Plomo</a:t>
            </a:r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688609" y="17570003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Bertrand</a:t>
            </a:r>
            <a:endParaRPr lang="fr-BE" sz="2800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24713" y="16993939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Moraine</a:t>
            </a:r>
            <a:endParaRPr lang="fr-BE" sz="3200" dirty="0">
              <a:solidFill>
                <a:srgbClr val="FFFFFF"/>
              </a:solidFill>
            </a:endParaRPr>
          </a:p>
        </p:txBody>
      </p:sp>
      <p:cxnSp>
        <p:nvCxnSpPr>
          <p:cNvPr id="70" name="Connecteur droit avec flèche 69"/>
          <p:cNvCxnSpPr/>
          <p:nvPr/>
        </p:nvCxnSpPr>
        <p:spPr>
          <a:xfrm rot="10800000">
            <a:off x="6408689" y="16633899"/>
            <a:ext cx="936104" cy="50405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V="1">
            <a:off x="7344793" y="16633899"/>
            <a:ext cx="1800200" cy="50405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768729" y="15121731"/>
            <a:ext cx="1944216" cy="954107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Backside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n-GB" sz="2800" dirty="0" err="1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Plomo</a:t>
            </a:r>
            <a:endParaRPr lang="fr-BE" sz="2800" dirty="0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768729" y="14113619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Bertrand</a:t>
            </a:r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512145" y="17281971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Plomo</a:t>
            </a:r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16977700">
            <a:off x="3175330" y="14221167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Bertrand</a:t>
            </a:r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32025" y="13105507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dirty="0" smtClean="0">
                <a:latin typeface="Comic Sans MS" pitchFamily="66" charset="0"/>
              </a:rPr>
              <a:t>N</a:t>
            </a:r>
            <a:endParaRPr lang="fr-BE" sz="6000" dirty="0">
              <a:latin typeface="Comic Sans MS" pitchFamily="66" charset="0"/>
            </a:endParaRPr>
          </a:p>
        </p:txBody>
      </p:sp>
      <p:cxnSp>
        <p:nvCxnSpPr>
          <p:cNvPr id="98" name="Connecteur droit avec flèche 97"/>
          <p:cNvCxnSpPr/>
          <p:nvPr/>
        </p:nvCxnSpPr>
        <p:spPr>
          <a:xfrm rot="5400000" flipH="1" flipV="1">
            <a:off x="360811" y="12672665"/>
            <a:ext cx="864096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10441137" y="11017275"/>
            <a:ext cx="936104" cy="100811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2" name="Connecteur droit 101"/>
          <p:cNvCxnSpPr>
            <a:stCxn id="100" idx="2"/>
          </p:cNvCxnSpPr>
          <p:nvPr/>
        </p:nvCxnSpPr>
        <p:spPr>
          <a:xfrm rot="16200000" flipH="1">
            <a:off x="9703055" y="13231521"/>
            <a:ext cx="288032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>
            <a:stCxn id="68" idx="1"/>
          </p:cNvCxnSpPr>
          <p:nvPr/>
        </p:nvCxnSpPr>
        <p:spPr>
          <a:xfrm rot="10800000">
            <a:off x="3960417" y="16633899"/>
            <a:ext cx="2664296" cy="65242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5688609" y="15121731"/>
            <a:ext cx="1080120" cy="461665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Comic Sans MS" pitchFamily="66" charset="0"/>
              </a:rPr>
              <a:t>NNE</a:t>
            </a:r>
            <a:endParaRPr lang="fr-BE" sz="2400" dirty="0">
              <a:latin typeface="Comic Sans MS" pitchFamily="66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8712945" y="15121731"/>
            <a:ext cx="1080120" cy="461665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Comic Sans MS" pitchFamily="66" charset="0"/>
              </a:rPr>
              <a:t>SSW</a:t>
            </a:r>
            <a:endParaRPr lang="fr-BE" sz="2400" dirty="0">
              <a:latin typeface="Comic Sans MS" pitchFamily="66" charset="0"/>
            </a:endParaRPr>
          </a:p>
        </p:txBody>
      </p: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976641" y="21098395"/>
            <a:ext cx="7344816" cy="5139869"/>
          </a:xfrm>
          <a:prstGeom prst="rect">
            <a:avLst/>
          </a:prstGeom>
          <a:solidFill>
            <a:srgbClr val="FFFFFF">
              <a:alpha val="59999"/>
            </a:srgb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0" hangingPunct="0"/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X-ray radiographies from lake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Plomo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evidences fine ~1 mm laminations over the whole core. In the upper 20 cm </a:t>
            </a:r>
            <a:r>
              <a:rPr lang="en-GB" sz="2800" baseline="30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210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Pb and </a:t>
            </a:r>
            <a:r>
              <a:rPr lang="en-GB" sz="2800" baseline="30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137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Cs data support a constant accumulation range of 2 mm/yr, confirming the seasonal record of the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lacustrine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record (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varves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). Radiocarbon ages suggest that the sedimentation does not change significantly for the lower part of the record. </a:t>
            </a:r>
            <a:r>
              <a:rPr lang="en-GB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A radiocarbon date measured on a </a:t>
            </a:r>
            <a:r>
              <a:rPr lang="en-GB" sz="24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macroremain</a:t>
            </a:r>
            <a:r>
              <a:rPr lang="en-GB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gives a calibrated ages ranging from 1459 to 1627AD at 87-88 cm.</a:t>
            </a:r>
            <a:endParaRPr lang="en-GB" sz="28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4" cstate="print"/>
          <a:srcRect t="26408"/>
          <a:stretch>
            <a:fillRect/>
          </a:stretch>
        </p:blipFill>
        <p:spPr bwMode="auto">
          <a:xfrm>
            <a:off x="504032" y="24122731"/>
            <a:ext cx="5184577" cy="250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 l="42283" t="6666" r="3769" b="80000"/>
          <a:stretch>
            <a:fillRect/>
          </a:stretch>
        </p:blipFill>
        <p:spPr bwMode="auto">
          <a:xfrm>
            <a:off x="2583881" y="24122731"/>
            <a:ext cx="2758120" cy="44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Rectangle 30"/>
          <p:cNvSpPr>
            <a:spLocks noChangeArrowheads="1"/>
          </p:cNvSpPr>
          <p:nvPr/>
        </p:nvSpPr>
        <p:spPr bwMode="auto">
          <a:xfrm>
            <a:off x="504033" y="26787028"/>
            <a:ext cx="7632848" cy="2664296"/>
          </a:xfrm>
          <a:prstGeom prst="rect">
            <a:avLst/>
          </a:prstGeom>
          <a:solidFill>
            <a:srgbClr val="FFFFFF">
              <a:alpha val="59999"/>
            </a:srgb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0" hangingPunct="0"/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For lake Bertrand the sediment is not finely laminated. </a:t>
            </a:r>
            <a:r>
              <a:rPr lang="en-GB" sz="2800" baseline="30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210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Pb data support an average sedimentation rate of 2 mm/yr in the upper 25 cm. However the </a:t>
            </a:r>
            <a:r>
              <a:rPr lang="en-GB" sz="2800" baseline="30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137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Cs peak may suggest a lower sedimentation rate in the upper 5 cm. Radiocarbon 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dates 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are in progress.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 l="12677" t="12571" r="9451" b="32954"/>
          <a:stretch>
            <a:fillRect/>
          </a:stretch>
        </p:blipFill>
        <p:spPr bwMode="auto">
          <a:xfrm>
            <a:off x="23330569" y="26602941"/>
            <a:ext cx="3096344" cy="10801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3" name="Rectangle 77"/>
          <p:cNvSpPr>
            <a:spLocks noChangeArrowheads="1"/>
          </p:cNvSpPr>
          <p:nvPr/>
        </p:nvSpPr>
        <p:spPr bwMode="auto">
          <a:xfrm>
            <a:off x="30099321" y="6763868"/>
            <a:ext cx="7776864" cy="2381199"/>
          </a:xfrm>
          <a:prstGeom prst="rect">
            <a:avLst/>
          </a:prstGeom>
          <a:solidFill>
            <a:srgbClr val="D9D9D9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41544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Climate signal?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41544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varve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thickness change over time. 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Such 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change may record variations in glacial regime of the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adjacant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glacial, 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related to the Northern Patagonian ice field. </a:t>
            </a:r>
            <a:endParaRPr lang="en-GB" sz="2800" dirty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0963417" y="27003051"/>
            <a:ext cx="10945215" cy="2016224"/>
          </a:xfrm>
          <a:prstGeom prst="rect">
            <a:avLst/>
          </a:prstGeom>
          <a:solidFill>
            <a:srgbClr val="FF9999">
              <a:alpha val="69804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hangingPunct="0"/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Conclusion</a:t>
            </a:r>
          </a:p>
          <a:p>
            <a:pPr lvl="0" algn="just" eaLnBrk="0" hangingPunct="0"/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Our 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preliminary results evidence the potential of such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lacustrine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records to reconstruct the Last Millennium climate changes in North Patagonia.</a:t>
            </a:r>
            <a:endParaRPr lang="fr-BE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2970529" y="27611053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0-1cm: </a:t>
            </a:r>
            <a:r>
              <a:rPr lang="fr-BE" sz="2000" b="1" dirty="0" err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diatom</a:t>
            </a:r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56 </a:t>
            </a:r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m</a:t>
            </a:r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 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4401577" y="17281971"/>
            <a:ext cx="12025336" cy="9361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2" name="Rectangle 111"/>
          <p:cNvSpPr/>
          <p:nvPr/>
        </p:nvSpPr>
        <p:spPr>
          <a:xfrm>
            <a:off x="19082097" y="19154179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0-1 cm </a:t>
            </a:r>
            <a:r>
              <a:rPr lang="fr-BE" sz="2800" b="1" dirty="0" err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diatom</a:t>
            </a:r>
            <a:r>
              <a:rPr lang="fr-BE" sz="28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56 </a:t>
            </a:r>
            <a:r>
              <a:rPr lang="fr-BE" sz="2800" b="1" dirty="0" smtClean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m</a:t>
            </a:r>
            <a:r>
              <a:rPr lang="fr-BE" sz="28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 </a:t>
            </a:r>
            <a:endParaRPr lang="fr-BE" sz="28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234225" y="17353979"/>
            <a:ext cx="2898450" cy="849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ZoneTexte 96"/>
          <p:cNvSpPr txBox="1"/>
          <p:nvPr/>
        </p:nvSpPr>
        <p:spPr>
          <a:xfrm>
            <a:off x="23978641" y="17385917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000" dirty="0" err="1" smtClean="0">
                <a:latin typeface="Times New Roman" pitchFamily="18" charset="0"/>
                <a:cs typeface="Times New Roman" pitchFamily="18" charset="0"/>
              </a:rPr>
              <a:t>mineralogy</a:t>
            </a:r>
            <a:endParaRPr lang="fr-B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7" cstate="print"/>
          <a:srcRect l="4034" r="5194" b="1626"/>
          <a:stretch>
            <a:fillRect/>
          </a:stretch>
        </p:blipFill>
        <p:spPr bwMode="auto">
          <a:xfrm>
            <a:off x="23114545" y="17930044"/>
            <a:ext cx="3240360" cy="87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545593" y="17353979"/>
            <a:ext cx="5993520" cy="85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14545593" y="25562310"/>
            <a:ext cx="8568952" cy="2246769"/>
          </a:xfrm>
          <a:prstGeom prst="rect">
            <a:avLst/>
          </a:prstGeom>
          <a:solidFill>
            <a:srgbClr val="D9D9D9">
              <a:alpha val="50196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sediment is made by homogeneous silts with some clays (&lt; 20%) and 5 to 10% of sand.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The low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C/N ratio (10) supports an important aquatic productivity. Diatoms are abundant and larger in size (50-100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m) than in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Plomo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sp>
        <p:nvSpPr>
          <p:cNvPr id="115" name="Rectangle 77"/>
          <p:cNvSpPr>
            <a:spLocks noChangeArrowheads="1"/>
          </p:cNvSpPr>
          <p:nvPr/>
        </p:nvSpPr>
        <p:spPr bwMode="auto">
          <a:xfrm>
            <a:off x="27579041" y="18722131"/>
            <a:ext cx="7056784" cy="5328592"/>
          </a:xfrm>
          <a:prstGeom prst="rect">
            <a:avLst/>
          </a:prstGeom>
          <a:solidFill>
            <a:srgbClr val="CCFFCC">
              <a:alpha val="50196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Climate signal? Like in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Plomo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the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detrital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supply does not change over time, neither in composition (mineralogy, C/N) or in size. </a:t>
            </a:r>
          </a:p>
          <a:p>
            <a:pPr algn="just" eaLnBrk="0" hangingPunct="0"/>
            <a:r>
              <a:rPr lang="en-GB" sz="28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However the sedimentary record contains a variable contribution of a biogenic component. The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biogenic silica profile evidences two peaks (Si bio ~30%) above a 5% background level. They record a two-step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increase in the productivity of the lake between ~1700 and 1850 AD. </a:t>
            </a:r>
            <a:endParaRPr lang="en-GB" sz="4000" dirty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9523257" y="24842811"/>
            <a:ext cx="4968552" cy="18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GB" sz="2800" i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Does it correspond to a Little Ice Age-equivalent climate event in North Patagonian Andes? </a:t>
            </a:r>
          </a:p>
        </p:txBody>
      </p:sp>
      <p:sp>
        <p:nvSpPr>
          <p:cNvPr id="129" name="Flèche courbée vers la droite 128"/>
          <p:cNvSpPr/>
          <p:nvPr/>
        </p:nvSpPr>
        <p:spPr>
          <a:xfrm>
            <a:off x="28299121" y="24338755"/>
            <a:ext cx="864096" cy="936104"/>
          </a:xfrm>
          <a:prstGeom prst="curvedRightArrow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grpSp>
        <p:nvGrpSpPr>
          <p:cNvPr id="169" name="Groupe 168"/>
          <p:cNvGrpSpPr/>
          <p:nvPr/>
        </p:nvGrpSpPr>
        <p:grpSpPr>
          <a:xfrm>
            <a:off x="34779841" y="17786027"/>
            <a:ext cx="7128792" cy="9145016"/>
            <a:chOff x="34779842" y="18434099"/>
            <a:chExt cx="6840759" cy="8208911"/>
          </a:xfrm>
        </p:grpSpPr>
        <p:sp>
          <p:nvSpPr>
            <p:cNvPr id="123" name="Flèche vers le bas 122"/>
            <p:cNvSpPr/>
            <p:nvPr/>
          </p:nvSpPr>
          <p:spPr>
            <a:xfrm>
              <a:off x="38020201" y="20882371"/>
              <a:ext cx="432048" cy="864096"/>
            </a:xfrm>
            <a:prstGeom prst="downArrow">
              <a:avLst/>
            </a:prstGeom>
            <a:solidFill>
              <a:srgbClr val="D7E4BD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4851849" y="18434099"/>
              <a:ext cx="6768752" cy="80648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 r="12893"/>
            <a:stretch>
              <a:fillRect/>
            </a:stretch>
          </p:blipFill>
          <p:spPr bwMode="auto">
            <a:xfrm rot="5400000">
              <a:off x="35261764" y="19276719"/>
              <a:ext cx="7129449" cy="558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age 68"/>
            <p:cNvPicPr>
              <a:picLocks noChangeAspect="1" noChangeArrowheads="1"/>
            </p:cNvPicPr>
            <p:nvPr/>
          </p:nvPicPr>
          <p:blipFill>
            <a:blip r:embed="rId20" cstate="print"/>
            <a:srcRect r="-19475" b="15842"/>
            <a:stretch>
              <a:fillRect/>
            </a:stretch>
          </p:blipFill>
          <p:spPr bwMode="auto">
            <a:xfrm>
              <a:off x="35783943" y="19103987"/>
              <a:ext cx="591091" cy="63524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Connecteur droit avec flèche 54"/>
            <p:cNvCxnSpPr/>
            <p:nvPr/>
          </p:nvCxnSpPr>
          <p:spPr>
            <a:xfrm rot="5400000">
              <a:off x="32442703" y="22316525"/>
              <a:ext cx="6128263" cy="2125"/>
            </a:xfrm>
            <a:prstGeom prst="straightConnector1">
              <a:avLst/>
            </a:prstGeom>
            <a:ln w="381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0800000" flipH="1" flipV="1">
              <a:off x="35507897" y="20972359"/>
              <a:ext cx="38539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10800000" flipH="1" flipV="1">
              <a:off x="35507897" y="22765997"/>
              <a:ext cx="38539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 rot="5400000">
              <a:off x="34935985" y="25782053"/>
              <a:ext cx="1186557" cy="53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 smtClean="0">
                  <a:latin typeface="Comic Sans MS" pitchFamily="66" charset="0"/>
                </a:rPr>
                <a:t>1500AD</a:t>
              </a:r>
              <a:endParaRPr lang="fr-BE" sz="2000" dirty="0">
                <a:latin typeface="Comic Sans MS" pitchFamily="66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 rot="5400000">
              <a:off x="34550591" y="22643187"/>
              <a:ext cx="1186557" cy="53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 smtClean="0">
                  <a:latin typeface="Comic Sans MS" pitchFamily="66" charset="0"/>
                </a:rPr>
                <a:t>1700AD</a:t>
              </a:r>
              <a:endParaRPr lang="fr-BE" sz="2000" dirty="0">
                <a:latin typeface="Comic Sans MS" pitchFamily="66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 rot="5400000">
              <a:off x="34454242" y="20700079"/>
              <a:ext cx="1186557" cy="53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 smtClean="0">
                  <a:latin typeface="Comic Sans MS" pitchFamily="66" charset="0"/>
                </a:rPr>
                <a:t>1850AD</a:t>
              </a:r>
              <a:endParaRPr lang="fr-BE" sz="2000" dirty="0">
                <a:latin typeface="Comic Sans MS" pitchFamily="66" charset="0"/>
              </a:endParaRPr>
            </a:p>
          </p:txBody>
        </p:sp>
      </p:grpSp>
      <p:grpSp>
        <p:nvGrpSpPr>
          <p:cNvPr id="165" name="Groupe 164"/>
          <p:cNvGrpSpPr/>
          <p:nvPr/>
        </p:nvGrpSpPr>
        <p:grpSpPr>
          <a:xfrm>
            <a:off x="30027313" y="9793139"/>
            <a:ext cx="11953328" cy="4824536"/>
            <a:chOff x="30099321" y="9433099"/>
            <a:chExt cx="11953328" cy="4824536"/>
          </a:xfrm>
        </p:grpSpPr>
        <p:sp>
          <p:nvSpPr>
            <p:cNvPr id="142" name="Rectangle 141"/>
            <p:cNvSpPr/>
            <p:nvPr/>
          </p:nvSpPr>
          <p:spPr>
            <a:xfrm rot="16200000">
              <a:off x="33663717" y="5868703"/>
              <a:ext cx="4824536" cy="11953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9" name="Picture 15"/>
            <p:cNvPicPr>
              <a:picLocks noChangeAspect="1" noChangeArrowheads="1"/>
            </p:cNvPicPr>
            <p:nvPr/>
          </p:nvPicPr>
          <p:blipFill>
            <a:blip r:embed="rId21" cstate="print"/>
            <a:srcRect l="1212" t="3096" r="1212" b="3524"/>
            <a:stretch>
              <a:fillRect/>
            </a:stretch>
          </p:blipFill>
          <p:spPr bwMode="auto">
            <a:xfrm>
              <a:off x="30315345" y="10297195"/>
              <a:ext cx="11593288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Image 12" descr="plomo 2 - final.jpg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0746232" y="9649123"/>
              <a:ext cx="11018966" cy="110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ZoneTexte 12"/>
            <p:cNvSpPr txBox="1">
              <a:spLocks noChangeArrowheads="1"/>
            </p:cNvSpPr>
            <p:nvPr/>
          </p:nvSpPr>
          <p:spPr bwMode="auto">
            <a:xfrm>
              <a:off x="39100321" y="12313419"/>
              <a:ext cx="2448272" cy="5847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r>
                <a:rPr lang="fr-BE" sz="3200" b="1" dirty="0" smtClean="0">
                  <a:latin typeface="Comic Sans MS" pitchFamily="66" charset="0"/>
                </a:rPr>
                <a:t>32-64 </a:t>
              </a:r>
              <a:r>
                <a:rPr lang="fr-BE" sz="3200" b="1" dirty="0">
                  <a:latin typeface="Comic Sans MS" pitchFamily="66" charset="0"/>
                </a:rPr>
                <a:t>cm</a:t>
              </a: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938081" y="7488883"/>
            <a:ext cx="10513168" cy="71287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3" cstate="print"/>
          <a:srcRect r="16724"/>
          <a:stretch>
            <a:fillRect/>
          </a:stretch>
        </p:blipFill>
        <p:spPr bwMode="auto">
          <a:xfrm rot="5400000">
            <a:off x="24316317" y="9527471"/>
            <a:ext cx="674147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82097" y="7632899"/>
            <a:ext cx="4835108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5" cstate="print"/>
          <a:srcRect l="6267" r="2866"/>
          <a:stretch>
            <a:fillRect/>
          </a:stretch>
        </p:blipFill>
        <p:spPr bwMode="auto">
          <a:xfrm>
            <a:off x="23618600" y="7560891"/>
            <a:ext cx="2160241" cy="662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ectangle 118"/>
          <p:cNvSpPr/>
          <p:nvPr/>
        </p:nvSpPr>
        <p:spPr>
          <a:xfrm>
            <a:off x="19010089" y="14744848"/>
            <a:ext cx="10441160" cy="138499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Plomo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the sedimentary record is dominated by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detrital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components. The </a:t>
            </a:r>
            <a:r>
              <a:rPr lang="en-GB" sz="2800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detrital</a:t>
            </a:r>
            <a:r>
              <a:rPr lang="en-GB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supply does not change over time, neither in composition (mineralogy, C/N) or in size. </a:t>
            </a:r>
            <a:endParaRPr lang="fr-BE" sz="2800" dirty="0"/>
          </a:p>
        </p:txBody>
      </p:sp>
      <p:sp>
        <p:nvSpPr>
          <p:cNvPr id="120" name="Flèche courbée vers la droite 119"/>
          <p:cNvSpPr/>
          <p:nvPr/>
        </p:nvSpPr>
        <p:spPr>
          <a:xfrm>
            <a:off x="29019201" y="8569003"/>
            <a:ext cx="936104" cy="936104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19" cstate="print"/>
          <a:srcRect l="52685" t="7881" r="20042" b="66347"/>
          <a:stretch>
            <a:fillRect/>
          </a:stretch>
        </p:blipFill>
        <p:spPr bwMode="auto">
          <a:xfrm rot="5400000">
            <a:off x="26822957" y="10621231"/>
            <a:ext cx="2232248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Rectangle 163"/>
          <p:cNvSpPr/>
          <p:nvPr/>
        </p:nvSpPr>
        <p:spPr>
          <a:xfrm>
            <a:off x="39460361" y="6480771"/>
            <a:ext cx="2448272" cy="230425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8" name="Picture 8"/>
          <p:cNvPicPr>
            <a:picLocks noChangeAspect="1" noChangeArrowheads="1"/>
          </p:cNvPicPr>
          <p:nvPr/>
        </p:nvPicPr>
        <p:blipFill>
          <a:blip r:embed="rId26" cstate="print"/>
          <a:srcRect l="25699" t="5108" r="18619" b="23379"/>
          <a:stretch>
            <a:fillRect/>
          </a:stretch>
        </p:blipFill>
        <p:spPr bwMode="auto">
          <a:xfrm>
            <a:off x="39748393" y="6552779"/>
            <a:ext cx="1944216" cy="209377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11" name="Rectangle 110"/>
          <p:cNvSpPr/>
          <p:nvPr/>
        </p:nvSpPr>
        <p:spPr>
          <a:xfrm>
            <a:off x="38956305" y="9073059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0-1 </a:t>
            </a:r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cm: </a:t>
            </a:r>
            <a:r>
              <a:rPr lang="fr-BE" sz="2000" b="1" dirty="0" err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diatom</a:t>
            </a:r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6 </a:t>
            </a:r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m</a:t>
            </a:r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 </a:t>
            </a:r>
            <a:endParaRPr lang="fr-BE" sz="2000" b="1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6" name="ZoneTexte 165"/>
          <p:cNvSpPr txBox="1"/>
          <p:nvPr/>
        </p:nvSpPr>
        <p:spPr>
          <a:xfrm>
            <a:off x="30243337" y="14113619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latin typeface="Comic Sans MS" pitchFamily="66" charset="0"/>
              </a:rPr>
              <a:t>Grey </a:t>
            </a:r>
            <a:r>
              <a:rPr lang="fr-BE" sz="2000" b="1" dirty="0" err="1" smtClean="0">
                <a:latin typeface="Comic Sans MS" pitchFamily="66" charset="0"/>
              </a:rPr>
              <a:t>level</a:t>
            </a:r>
            <a:endParaRPr lang="fr-BE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755</Words>
  <Application>Microsoft Office PowerPoint</Application>
  <PresentationFormat>Personnalisé</PresentationFormat>
  <Paragraphs>50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Université de Liège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Nathalie Fagel</dc:creator>
  <cp:lastModifiedBy>Nathalie Fagel</cp:lastModifiedBy>
  <cp:revision>107</cp:revision>
  <dcterms:created xsi:type="dcterms:W3CDTF">2010-04-26T07:11:42Z</dcterms:created>
  <dcterms:modified xsi:type="dcterms:W3CDTF">2010-10-22T08:42:43Z</dcterms:modified>
</cp:coreProperties>
</file>