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57" r:id="rId4"/>
    <p:sldId id="260" r:id="rId5"/>
    <p:sldId id="259" r:id="rId6"/>
    <p:sldId id="262" r:id="rId7"/>
    <p:sldId id="265" r:id="rId8"/>
    <p:sldId id="261" r:id="rId9"/>
    <p:sldId id="263" r:id="rId10"/>
    <p:sldId id="266" r:id="rId11"/>
    <p:sldId id="264" r:id="rId12"/>
    <p:sldId id="267" r:id="rId13"/>
    <p:sldId id="269" r:id="rId14"/>
    <p:sldId id="268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808080"/>
    <a:srgbClr val="FF67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D377E-009E-2B49-86E7-019686BE7C7F}" type="datetimeFigureOut">
              <a:rPr lang="fr-FR" smtClean="0"/>
              <a:pPr/>
              <a:t>25/08/10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14952-6147-A941-BDC0-6E154BB09514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Administrateur = organisateur et coordinateur des évènements et activités de la communauté</a:t>
            </a:r>
          </a:p>
          <a:p>
            <a:r>
              <a:rPr lang="fr-FR" dirty="0" smtClean="0"/>
              <a:t>Mentor = informe et explique le projet, les rôles de chacun,</a:t>
            </a:r>
            <a:r>
              <a:rPr lang="fr-FR" baseline="0" dirty="0" smtClean="0"/>
              <a:t> les objectifs poursuivis et les outils utilisés</a:t>
            </a:r>
          </a:p>
          <a:p>
            <a:r>
              <a:rPr lang="fr-FR" baseline="0" dirty="0" smtClean="0"/>
              <a:t>Membres périphérique au centre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B14952-6147-A941-BDC0-6E154BB09514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Perception  de la valeur, de sa </a:t>
            </a:r>
            <a:r>
              <a:rPr lang="fr-FR" dirty="0" err="1" smtClean="0"/>
              <a:t>competence</a:t>
            </a:r>
            <a:r>
              <a:rPr lang="fr-FR" dirty="0" smtClean="0"/>
              <a:t>, de </a:t>
            </a:r>
            <a:r>
              <a:rPr lang="fr-FR" dirty="0" err="1" smtClean="0"/>
              <a:t>controlabilité</a:t>
            </a:r>
            <a:endParaRPr lang="fr-FR" dirty="0" smtClean="0"/>
          </a:p>
          <a:p>
            <a:r>
              <a:rPr lang="fr-FR" dirty="0" smtClean="0"/>
              <a:t>Buts</a:t>
            </a:r>
            <a:r>
              <a:rPr lang="fr-FR" baseline="0" dirty="0" smtClean="0"/>
              <a:t> des messages : prendre conscience de l’existence de l’outil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B14952-6147-A941-BDC0-6E154BB09514}" type="slidenum">
              <a:rPr lang="fr-FR" smtClean="0"/>
              <a:pPr/>
              <a:t>17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197915-A7D8-054E-9968-0C0817F6021D}" type="datetimeFigureOut">
              <a:rPr lang="fr-FR" smtClean="0"/>
              <a:pPr/>
              <a:t>25/08/10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A051128-48DE-9240-951B-39F6B929119B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197915-A7D8-054E-9968-0C0817F6021D}" type="datetimeFigureOut">
              <a:rPr lang="fr-FR" smtClean="0"/>
              <a:pPr/>
              <a:t>25/08/10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A051128-48DE-9240-951B-39F6B929119B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197915-A7D8-054E-9968-0C0817F6021D}" type="datetimeFigureOut">
              <a:rPr lang="fr-FR" smtClean="0"/>
              <a:pPr/>
              <a:t>25/08/10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A051128-48DE-9240-951B-39F6B929119B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197915-A7D8-054E-9968-0C0817F6021D}" type="datetimeFigureOut">
              <a:rPr lang="fr-FR" smtClean="0"/>
              <a:pPr/>
              <a:t>25/08/10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A051128-48DE-9240-951B-39F6B929119B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197915-A7D8-054E-9968-0C0817F6021D}" type="datetimeFigureOut">
              <a:rPr lang="fr-FR" smtClean="0"/>
              <a:pPr/>
              <a:t>25/08/10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A051128-48DE-9240-951B-39F6B929119B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197915-A7D8-054E-9968-0C0817F6021D}" type="datetimeFigureOut">
              <a:rPr lang="fr-FR" smtClean="0"/>
              <a:pPr/>
              <a:t>25/08/10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A051128-48DE-9240-951B-39F6B929119B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197915-A7D8-054E-9968-0C0817F6021D}" type="datetimeFigureOut">
              <a:rPr lang="fr-FR" smtClean="0"/>
              <a:pPr/>
              <a:t>25/08/10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A051128-48DE-9240-951B-39F6B929119B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197915-A7D8-054E-9968-0C0817F6021D}" type="datetimeFigureOut">
              <a:rPr lang="fr-FR" smtClean="0"/>
              <a:pPr/>
              <a:t>25/08/10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A051128-48DE-9240-951B-39F6B929119B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197915-A7D8-054E-9968-0C0817F6021D}" type="datetimeFigureOut">
              <a:rPr lang="fr-FR" smtClean="0"/>
              <a:pPr/>
              <a:t>25/08/10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A051128-48DE-9240-951B-39F6B929119B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197915-A7D8-054E-9968-0C0817F6021D}" type="datetimeFigureOut">
              <a:rPr lang="fr-FR" smtClean="0"/>
              <a:pPr/>
              <a:t>25/08/10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A051128-48DE-9240-951B-39F6B929119B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197915-A7D8-054E-9968-0C0817F6021D}" type="datetimeFigureOut">
              <a:rPr lang="fr-FR" smtClean="0"/>
              <a:pPr/>
              <a:t>25/08/10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A051128-48DE-9240-951B-39F6B929119B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login-background.png"/>
          <p:cNvPicPr>
            <a:picLocks noChangeAspect="1"/>
          </p:cNvPicPr>
          <p:nvPr userDrawn="1"/>
        </p:nvPicPr>
        <p:blipFill>
          <a:blip r:embed="rId13">
            <a:alphaModFix amt="60000"/>
          </a:blip>
          <a:stretch>
            <a:fillRect/>
          </a:stretch>
        </p:blipFill>
        <p:spPr>
          <a:xfrm>
            <a:off x="1504950" y="571500"/>
            <a:ext cx="6134100" cy="5715000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48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82700"/>
            <a:ext cx="8229600" cy="5346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000" b="0" i="0" kern="1200">
          <a:solidFill>
            <a:srgbClr val="FF6700"/>
          </a:solidFill>
          <a:latin typeface="Diavlo Bold Regular"/>
          <a:ea typeface="+mj-ea"/>
          <a:cs typeface="Diavlo Bold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808080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808080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808080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808080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80808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96826" y="2437866"/>
            <a:ext cx="7772400" cy="2329878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6700"/>
                </a:solidFill>
                <a:latin typeface="Diavlo Bold Regular"/>
                <a:cs typeface="Diavlo Bold Regular"/>
              </a:rPr>
              <a:t>Communautés de Pratique : </a:t>
            </a:r>
            <a:br>
              <a:rPr lang="fr-FR" dirty="0" smtClean="0">
                <a:solidFill>
                  <a:srgbClr val="FF6700"/>
                </a:solidFill>
                <a:latin typeface="Diavlo Bold Regular"/>
                <a:cs typeface="Diavlo Bold Regular"/>
              </a:rPr>
            </a:br>
            <a:r>
              <a:rPr lang="fr-FR" dirty="0" smtClean="0">
                <a:solidFill>
                  <a:srgbClr val="FF6700"/>
                </a:solidFill>
                <a:latin typeface="Diavlo Bold Regular"/>
                <a:cs typeface="Diavlo Bold Regular"/>
              </a:rPr>
              <a:t>susciter et maintenir l’interactivité</a:t>
            </a:r>
            <a:endParaRPr lang="fr-FR" dirty="0">
              <a:solidFill>
                <a:srgbClr val="FF6700"/>
              </a:solidFill>
              <a:latin typeface="Diavlo Bold Regular"/>
              <a:cs typeface="Diavlo Bold Regular"/>
            </a:endParaRPr>
          </a:p>
        </p:txBody>
      </p:sp>
      <p:pic>
        <p:nvPicPr>
          <p:cNvPr id="6" name="Espace réservé du contenu 3" descr="healthcop2010_logo_sponsors_all.png"/>
          <p:cNvPicPr>
            <a:picLocks noChangeAspect="1"/>
          </p:cNvPicPr>
          <p:nvPr/>
        </p:nvPicPr>
        <p:blipFill>
          <a:blip r:embed="rId2"/>
          <a:srcRect t="-60025" b="-60025"/>
          <a:stretch>
            <a:fillRect/>
          </a:stretch>
        </p:blipFill>
        <p:spPr>
          <a:xfrm>
            <a:off x="4618985" y="4767744"/>
            <a:ext cx="4460847" cy="2453294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4761449" y="6525317"/>
            <a:ext cx="41759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rgbClr val="808080"/>
                </a:solidFill>
              </a:rPr>
              <a:t>L’union européenne et la </a:t>
            </a:r>
            <a:r>
              <a:rPr lang="fr-FR" sz="1200" dirty="0" err="1" smtClean="0">
                <a:solidFill>
                  <a:srgbClr val="808080"/>
                </a:solidFill>
              </a:rPr>
              <a:t>wallonie</a:t>
            </a:r>
            <a:r>
              <a:rPr lang="fr-FR" sz="1200" dirty="0" smtClean="0">
                <a:solidFill>
                  <a:srgbClr val="808080"/>
                </a:solidFill>
              </a:rPr>
              <a:t> investissent dans votre avenir</a:t>
            </a:r>
            <a:endParaRPr lang="fr-FR" sz="1200" dirty="0">
              <a:solidFill>
                <a:srgbClr val="808080"/>
              </a:solidFill>
            </a:endParaRPr>
          </a:p>
        </p:txBody>
      </p:sp>
      <p:pic>
        <p:nvPicPr>
          <p:cNvPr id="8" name="Image 7" descr="healthcop2010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9213"/>
            <a:ext cx="9144001" cy="228600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Aménagements</a:t>
            </a:r>
            <a:endParaRPr lang="fr-FR" dirty="0"/>
          </a:p>
        </p:txBody>
      </p:sp>
      <p:pic>
        <p:nvPicPr>
          <p:cNvPr id="4" name="Espace réservé du contenu 3" descr="Capture d’écran 2010-08-22 à 16.27.14.png"/>
          <p:cNvPicPr>
            <a:picLocks noGrp="1" noChangeAspect="1"/>
          </p:cNvPicPr>
          <p:nvPr>
            <p:ph idx="1"/>
          </p:nvPr>
        </p:nvPicPr>
        <p:blipFill>
          <a:blip r:embed="rId2"/>
          <a:srcRect t="-2170" b="-2170"/>
          <a:stretch>
            <a:fillRect/>
          </a:stretch>
        </p:blipFill>
        <p:spPr>
          <a:xfrm>
            <a:off x="457200" y="1079500"/>
            <a:ext cx="8542364" cy="55499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Aménagements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Logiciel libre</a:t>
            </a:r>
          </a:p>
          <a:p>
            <a:pPr lvl="1"/>
            <a:r>
              <a:rPr lang="fr-FR" dirty="0" smtClean="0"/>
              <a:t>Traduction</a:t>
            </a:r>
          </a:p>
          <a:p>
            <a:pPr lvl="1"/>
            <a:r>
              <a:rPr lang="fr-FR" dirty="0" smtClean="0"/>
              <a:t>Insertion forum</a:t>
            </a:r>
          </a:p>
          <a:p>
            <a:pPr lvl="1"/>
            <a:r>
              <a:rPr lang="fr-FR" dirty="0" smtClean="0"/>
              <a:t>Masquer options et modules inutiles </a:t>
            </a:r>
          </a:p>
          <a:p>
            <a:pPr lvl="1"/>
            <a:r>
              <a:rPr lang="fr-FR" dirty="0" smtClean="0"/>
              <a:t>Guide d’utilisation</a:t>
            </a:r>
          </a:p>
          <a:p>
            <a:pPr lvl="1"/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Avantages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Temps d’apprentissage courts</a:t>
            </a:r>
          </a:p>
          <a:p>
            <a:r>
              <a:rPr lang="fr-FR" dirty="0" smtClean="0"/>
              <a:t>Simplicité de navigation</a:t>
            </a:r>
          </a:p>
          <a:p>
            <a:r>
              <a:rPr lang="fr-FR" dirty="0" smtClean="0"/>
              <a:t>Contrôle explicite des actions</a:t>
            </a:r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Illustration</a:t>
            </a:r>
            <a:endParaRPr lang="fr-FR" dirty="0"/>
          </a:p>
        </p:txBody>
      </p:sp>
      <p:pic>
        <p:nvPicPr>
          <p:cNvPr id="6" name="Espace réservé du contenu 5" descr="Capture d’écran 2010-08-22 à 16.57.42.png"/>
          <p:cNvPicPr>
            <a:picLocks noGrp="1" noChangeAspect="1"/>
          </p:cNvPicPr>
          <p:nvPr>
            <p:ph idx="1"/>
          </p:nvPr>
        </p:nvPicPr>
        <p:blipFill>
          <a:blip r:embed="rId2"/>
          <a:srcRect t="-15564" b="-15564"/>
          <a:stretch>
            <a:fillRect/>
          </a:stretch>
        </p:blipFill>
        <p:spPr>
          <a:xfrm>
            <a:off x="144436" y="1079500"/>
            <a:ext cx="8542364" cy="554990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susciter </a:t>
            </a:r>
            <a:r>
              <a:rPr lang="fr-FR" b="1" dirty="0" smtClean="0"/>
              <a:t>l’interactivité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Rendez-vous en présence</a:t>
            </a:r>
          </a:p>
          <a:p>
            <a:r>
              <a:rPr lang="fr-FR" dirty="0" smtClean="0"/>
              <a:t>Contacts à distance</a:t>
            </a:r>
          </a:p>
          <a:p>
            <a:pPr>
              <a:buNone/>
            </a:pPr>
            <a:r>
              <a:rPr lang="fr-FR" dirty="0" smtClean="0"/>
              <a:t>Objectifs : autonomisation de la </a:t>
            </a:r>
            <a:r>
              <a:rPr lang="fr-FR" dirty="0" err="1" smtClean="0"/>
              <a:t>CoP</a:t>
            </a:r>
            <a:endParaRPr lang="fr-FR" dirty="0" smtClean="0"/>
          </a:p>
          <a:p>
            <a:r>
              <a:rPr lang="fr-FR" dirty="0" smtClean="0"/>
              <a:t>Échanger entre inconnus -&gt; pas naturel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Plusieurs rôles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Membre fondateur</a:t>
            </a:r>
          </a:p>
          <a:p>
            <a:r>
              <a:rPr lang="fr-FR" b="1" i="1" dirty="0" smtClean="0"/>
              <a:t>Administrateur</a:t>
            </a:r>
          </a:p>
          <a:p>
            <a:r>
              <a:rPr lang="fr-FR" b="1" dirty="0" smtClean="0"/>
              <a:t>Mentor</a:t>
            </a:r>
          </a:p>
          <a:p>
            <a:r>
              <a:rPr lang="fr-FR" b="1" dirty="0" smtClean="0"/>
              <a:t>Technicien</a:t>
            </a:r>
          </a:p>
          <a:p>
            <a:r>
              <a:rPr lang="fr-FR" dirty="0" smtClean="0"/>
              <a:t>Membres</a:t>
            </a:r>
          </a:p>
          <a:p>
            <a:r>
              <a:rPr lang="fr-FR" b="1" i="1" dirty="0" smtClean="0"/>
              <a:t>animateur</a:t>
            </a:r>
          </a:p>
          <a:p>
            <a:r>
              <a:rPr lang="fr-FR" b="1" i="1" dirty="0" smtClean="0"/>
              <a:t>Facilitateur</a:t>
            </a:r>
          </a:p>
          <a:p>
            <a:r>
              <a:rPr lang="fr-FR" b="1" i="1" dirty="0" smtClean="0"/>
              <a:t>Rapporteur 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Rôles évoluent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Départ – CRIFA central, essentiel</a:t>
            </a:r>
          </a:p>
          <a:p>
            <a:r>
              <a:rPr lang="fr-FR" dirty="0" smtClean="0"/>
              <a:t>Au fil du temps – membres assument plus de tâches</a:t>
            </a:r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Animateur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Motiver</a:t>
            </a:r>
          </a:p>
          <a:p>
            <a:pPr lvl="1"/>
            <a:r>
              <a:rPr lang="fr-FR" dirty="0" smtClean="0"/>
              <a:t>Contexte</a:t>
            </a:r>
          </a:p>
          <a:p>
            <a:pPr lvl="1"/>
            <a:r>
              <a:rPr lang="fr-FR" dirty="0" smtClean="0"/>
              <a:t>perception</a:t>
            </a:r>
          </a:p>
          <a:p>
            <a:pPr lvl="1">
              <a:buNone/>
            </a:pPr>
            <a:r>
              <a:rPr lang="fr-FR" dirty="0" smtClean="0"/>
              <a:t>Insertion d’outils d’interaction</a:t>
            </a:r>
          </a:p>
          <a:p>
            <a:pPr lvl="1">
              <a:buNone/>
            </a:pPr>
            <a:r>
              <a:rPr lang="fr-FR" dirty="0" smtClean="0"/>
              <a:t>Animateur poste des messages sur le forum</a:t>
            </a:r>
          </a:p>
          <a:p>
            <a:pPr lvl="1">
              <a:buNone/>
            </a:pPr>
            <a:r>
              <a:rPr lang="fr-FR" dirty="0" smtClean="0"/>
              <a:t>Formation à l’outil</a:t>
            </a:r>
          </a:p>
          <a:p>
            <a:pPr lvl="1">
              <a:buNone/>
            </a:pPr>
            <a:r>
              <a:rPr lang="fr-FR" dirty="0" smtClean="0"/>
              <a:t>Soutien à distance</a:t>
            </a:r>
          </a:p>
          <a:p>
            <a:pPr lvl="1">
              <a:buNone/>
            </a:pPr>
            <a:r>
              <a:rPr lang="fr-FR" dirty="0" smtClean="0"/>
              <a:t>Mailing automatique</a:t>
            </a:r>
          </a:p>
          <a:p>
            <a:pPr lvl="1">
              <a:buNone/>
            </a:pPr>
            <a:r>
              <a:rPr lang="fr-FR" dirty="0" smtClean="0"/>
              <a:t>Sollicite actions volontaires (fiche) – suivi</a:t>
            </a:r>
          </a:p>
          <a:p>
            <a:pPr lvl="1">
              <a:buNone/>
            </a:pPr>
            <a:r>
              <a:rPr lang="fr-FR" dirty="0" smtClean="0"/>
              <a:t>Développer un sentiment de responsabilité</a:t>
            </a:r>
          </a:p>
          <a:p>
            <a:pPr lvl="1">
              <a:buNone/>
            </a:pPr>
            <a:r>
              <a:rPr lang="fr-FR" dirty="0" smtClean="0"/>
              <a:t>Mails relance</a:t>
            </a:r>
          </a:p>
          <a:p>
            <a:pPr lvl="1">
              <a:buNone/>
            </a:pPr>
            <a:endParaRPr lang="fr-FR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Perspectives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Construction d’un « </a:t>
            </a:r>
            <a:r>
              <a:rPr lang="fr-FR" i="1" dirty="0" smtClean="0"/>
              <a:t>guide des bonnes pratiques</a:t>
            </a:r>
            <a:r>
              <a:rPr lang="fr-FR" dirty="0" smtClean="0"/>
              <a:t> »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CRIFA : qui sommes-nous ?</a:t>
            </a:r>
          </a:p>
          <a:p>
            <a:r>
              <a:rPr lang="fr-FR" dirty="0" smtClean="0"/>
              <a:t>Projet </a:t>
            </a:r>
            <a:r>
              <a:rPr lang="fr-FR" dirty="0" err="1" smtClean="0"/>
              <a:t>Health</a:t>
            </a:r>
            <a:r>
              <a:rPr lang="fr-FR" dirty="0" smtClean="0"/>
              <a:t> </a:t>
            </a:r>
            <a:r>
              <a:rPr lang="fr-FR" dirty="0" err="1" smtClean="0"/>
              <a:t>CoP</a:t>
            </a:r>
            <a:r>
              <a:rPr lang="fr-FR" dirty="0" smtClean="0"/>
              <a:t> </a:t>
            </a:r>
          </a:p>
          <a:p>
            <a:r>
              <a:rPr lang="fr-FR" dirty="0" smtClean="0"/>
              <a:t>2 préoccupations</a:t>
            </a:r>
          </a:p>
          <a:p>
            <a:r>
              <a:rPr lang="fr-FR" dirty="0" smtClean="0"/>
              <a:t>A distance</a:t>
            </a:r>
          </a:p>
          <a:p>
            <a:r>
              <a:rPr lang="fr-FR" dirty="0" smtClean="0"/>
              <a:t>Outil</a:t>
            </a:r>
          </a:p>
          <a:p>
            <a:r>
              <a:rPr lang="fr-FR" dirty="0" smtClean="0"/>
              <a:t>Rôles</a:t>
            </a:r>
          </a:p>
          <a:p>
            <a:r>
              <a:rPr lang="fr-FR" dirty="0" smtClean="0"/>
              <a:t>Guide de bonnes pratiques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CRIFA : qui sommes-nous?</a:t>
            </a:r>
            <a:endParaRPr lang="fr-FR" dirty="0"/>
          </a:p>
        </p:txBody>
      </p:sp>
      <p:pic>
        <p:nvPicPr>
          <p:cNvPr id="4" name="Espace réservé du contenu 3" descr="healthcop2010_logo_sponsors_crifa.png"/>
          <p:cNvPicPr>
            <a:picLocks noGrp="1" noChangeAspect="1"/>
          </p:cNvPicPr>
          <p:nvPr>
            <p:ph idx="1"/>
          </p:nvPr>
        </p:nvPicPr>
        <p:blipFill>
          <a:blip r:embed="rId2"/>
          <a:srcRect l="-24284" r="-24284"/>
          <a:stretch>
            <a:fillRect/>
          </a:stretch>
        </p:blipFill>
        <p:spPr>
          <a:xfrm>
            <a:off x="457200" y="0"/>
            <a:ext cx="8229600" cy="5851117"/>
          </a:xfr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675" y="1141620"/>
            <a:ext cx="2819211" cy="272746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3010" y="1079500"/>
            <a:ext cx="3169980" cy="27895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286000" y="479604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b="1" dirty="0" smtClean="0"/>
              <a:t>Centre de Recherche sur l’Instrumentation, </a:t>
            </a:r>
          </a:p>
          <a:p>
            <a:pPr algn="ctr"/>
            <a:r>
              <a:rPr lang="fr-FR" b="1" dirty="0" smtClean="0"/>
              <a:t>la Formation et l’Apprentissage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5675" y="4092149"/>
            <a:ext cx="2400279" cy="2322163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35034" y="4106356"/>
            <a:ext cx="2307956" cy="230795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 </a:t>
            </a:r>
            <a:r>
              <a:rPr lang="fr-FR" dirty="0" err="1" smtClean="0"/>
              <a:t>Health</a:t>
            </a:r>
            <a:r>
              <a:rPr lang="fr-FR" dirty="0" smtClean="0"/>
              <a:t> </a:t>
            </a:r>
            <a:r>
              <a:rPr lang="fr-FR" dirty="0" err="1" smtClean="0"/>
              <a:t>CoP</a:t>
            </a:r>
            <a:endParaRPr lang="fr-FR" dirty="0"/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2009 - 2013</a:t>
            </a:r>
          </a:p>
          <a:p>
            <a:r>
              <a:rPr lang="fr-FR" dirty="0" smtClean="0"/>
              <a:t>Monde de la santé</a:t>
            </a:r>
          </a:p>
          <a:p>
            <a:r>
              <a:rPr lang="fr-FR" dirty="0" smtClean="0"/>
              <a:t>5 </a:t>
            </a:r>
            <a:r>
              <a:rPr lang="fr-FR" dirty="0" err="1" smtClean="0"/>
              <a:t>CoP</a:t>
            </a:r>
            <a:endParaRPr lang="fr-FR" dirty="0" smtClean="0"/>
          </a:p>
          <a:p>
            <a:r>
              <a:rPr lang="fr-FR" dirty="0" smtClean="0"/>
              <a:t>Outils technologiques</a:t>
            </a:r>
          </a:p>
          <a:p>
            <a:r>
              <a:rPr lang="fr-FR" dirty="0" smtClean="0"/>
              <a:t>tous les 9 mois</a:t>
            </a:r>
          </a:p>
          <a:p>
            <a:r>
              <a:rPr lang="fr-FR" dirty="0" smtClean="0"/>
              <a:t>Enseignement sur la création </a:t>
            </a:r>
            <a:r>
              <a:rPr lang="fr-FR" dirty="0" err="1" smtClean="0"/>
              <a:t>CoP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 </a:t>
            </a:r>
            <a:r>
              <a:rPr lang="fr-FR" dirty="0" err="1" smtClean="0"/>
              <a:t>Health</a:t>
            </a:r>
            <a:r>
              <a:rPr lang="fr-FR" dirty="0" smtClean="0"/>
              <a:t> </a:t>
            </a:r>
            <a:r>
              <a:rPr lang="fr-FR" dirty="0" err="1" smtClean="0"/>
              <a:t>CoP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1094443" y="4755510"/>
            <a:ext cx="71071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L'Union européenne et la Wallonie investissent dans votre avenir</a:t>
            </a:r>
            <a:endParaRPr lang="fr-FR" dirty="0"/>
          </a:p>
        </p:txBody>
      </p:sp>
      <p:pic>
        <p:nvPicPr>
          <p:cNvPr id="8" name="Espace réservé du contenu 7" descr="healthcop2010_logo_sponsors_all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9977" b="-79977"/>
          <a:stretch>
            <a:fillRect/>
          </a:stretch>
        </p:blipFill>
        <p:spPr>
          <a:xfrm>
            <a:off x="457200" y="1079500"/>
            <a:ext cx="8229600" cy="53467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 </a:t>
            </a:r>
            <a:r>
              <a:rPr lang="fr-FR" dirty="0" err="1" smtClean="0"/>
              <a:t>Health</a:t>
            </a:r>
            <a:r>
              <a:rPr lang="fr-FR" dirty="0" smtClean="0"/>
              <a:t> </a:t>
            </a:r>
            <a:r>
              <a:rPr lang="fr-FR" dirty="0" err="1" smtClean="0"/>
              <a:t>CoP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5  </a:t>
            </a:r>
            <a:r>
              <a:rPr lang="fr-FR" dirty="0" err="1" smtClean="0"/>
              <a:t>CoPs</a:t>
            </a:r>
            <a:r>
              <a:rPr lang="fr-FR" dirty="0" smtClean="0"/>
              <a:t> :</a:t>
            </a:r>
          </a:p>
          <a:p>
            <a:pPr lvl="1"/>
            <a:r>
              <a:rPr lang="fr-FR" dirty="0" smtClean="0"/>
              <a:t>ICANE (01/2009)</a:t>
            </a:r>
          </a:p>
          <a:p>
            <a:pPr lvl="1"/>
            <a:r>
              <a:rPr lang="fr-FR" dirty="0" smtClean="0"/>
              <a:t>RHCS (09/2009)</a:t>
            </a:r>
          </a:p>
          <a:p>
            <a:pPr lvl="1"/>
            <a:r>
              <a:rPr lang="fr-FR" dirty="0" smtClean="0"/>
              <a:t>Responsables de la communication (06/2010)</a:t>
            </a:r>
          </a:p>
          <a:p>
            <a:r>
              <a:rPr lang="fr-FR" dirty="0" smtClean="0"/>
              <a:t>Personnes isolées professionnellement</a:t>
            </a:r>
          </a:p>
          <a:p>
            <a:r>
              <a:rPr lang="fr-FR" dirty="0" err="1" smtClean="0"/>
              <a:t>CoP</a:t>
            </a:r>
            <a:r>
              <a:rPr lang="fr-FR" dirty="0" smtClean="0"/>
              <a:t> </a:t>
            </a:r>
          </a:p>
          <a:p>
            <a:pPr lvl="1">
              <a:buNone/>
            </a:pPr>
            <a:r>
              <a:rPr lang="fr-FR" dirty="0" smtClean="0"/>
              <a:t>+ échange d’expérience</a:t>
            </a:r>
          </a:p>
          <a:p>
            <a:pPr lvl="1">
              <a:buNone/>
            </a:pPr>
            <a:r>
              <a:rPr lang="fr-FR" dirty="0" smtClean="0"/>
              <a:t>+ réification</a:t>
            </a:r>
          </a:p>
          <a:p>
            <a:pPr lvl="1">
              <a:buNone/>
            </a:pPr>
            <a:r>
              <a:rPr lang="fr-FR" dirty="0" smtClean="0"/>
              <a:t>- Temps et moyen pour communiquer, partager</a:t>
            </a:r>
          </a:p>
          <a:p>
            <a:pPr lvl="1">
              <a:buNone/>
            </a:pPr>
            <a:endParaRPr lang="fr-FR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 préoccupations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fr-FR" dirty="0" smtClean="0"/>
              <a:t>Susciter l’interaction</a:t>
            </a:r>
          </a:p>
          <a:p>
            <a:pPr marL="514350" indent="-514350">
              <a:buAutoNum type="arabicPeriod"/>
            </a:pPr>
            <a:r>
              <a:rPr lang="fr-FR" dirty="0" smtClean="0"/>
              <a:t>Maintenir l’interactivité</a:t>
            </a:r>
          </a:p>
          <a:p>
            <a:pPr marL="514350" indent="-514350">
              <a:buNone/>
            </a:pPr>
            <a:endParaRPr lang="fr-FR" dirty="0" smtClean="0"/>
          </a:p>
          <a:p>
            <a:pPr marL="514350" indent="-514350">
              <a:buNone/>
            </a:pPr>
            <a:endParaRPr lang="fr-FR" dirty="0" smtClean="0"/>
          </a:p>
          <a:p>
            <a:pPr marL="514350" indent="-514350">
              <a:buNone/>
            </a:pPr>
            <a:endParaRPr lang="fr-FR" dirty="0" smtClean="0"/>
          </a:p>
          <a:p>
            <a:pPr marL="514350" indent="-514350">
              <a:buNone/>
            </a:pPr>
            <a:r>
              <a:rPr lang="fr-FR" dirty="0" smtClean="0"/>
              <a:t>-&gt; à distance : choix outils et rôle animateur</a:t>
            </a:r>
          </a:p>
          <a:p>
            <a:pPr marL="514350" indent="-514350">
              <a:buNone/>
            </a:pPr>
            <a:r>
              <a:rPr lang="fr-FR" dirty="0" smtClean="0"/>
              <a:t>-&gt; en présence : rôle de l’animateur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À distance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Utiliser les TIC</a:t>
            </a:r>
          </a:p>
          <a:p>
            <a:pPr lvl="1"/>
            <a:r>
              <a:rPr lang="fr-FR" dirty="0" smtClean="0"/>
              <a:t>Permet l’interactivité </a:t>
            </a:r>
          </a:p>
          <a:p>
            <a:pPr lvl="1"/>
            <a:r>
              <a:rPr lang="fr-FR" dirty="0" smtClean="0"/>
              <a:t>Gain de temps et réduire la distance</a:t>
            </a:r>
          </a:p>
          <a:p>
            <a:pPr lvl="1"/>
            <a:r>
              <a:rPr lang="fr-FR" dirty="0" smtClean="0"/>
              <a:t>Étendue du public touché</a:t>
            </a:r>
          </a:p>
          <a:p>
            <a:pPr lv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Choix de l’outil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Tableau croisé :  Besoins &gt;&lt; l’existant</a:t>
            </a:r>
          </a:p>
          <a:p>
            <a:endParaRPr lang="fr-FR" dirty="0"/>
          </a:p>
        </p:txBody>
      </p:sp>
      <p:pic>
        <p:nvPicPr>
          <p:cNvPr id="5" name="Image 4" descr="Capture d’écran 2010-08-22 à 16.12.4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774726"/>
            <a:ext cx="8229600" cy="498676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6293</TotalTime>
  <Words>373</Words>
  <Application>Microsoft Macintosh PowerPoint</Application>
  <PresentationFormat>Présentation à l'écran (4:3)</PresentationFormat>
  <Paragraphs>98</Paragraphs>
  <Slides>18</Slides>
  <Notes>2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Communautés de Pratique :  susciter et maintenir l’interactivité</vt:lpstr>
      <vt:lpstr>Plan</vt:lpstr>
      <vt:lpstr>CRIFA : qui sommes-nous?</vt:lpstr>
      <vt:lpstr>Projet Health CoP</vt:lpstr>
      <vt:lpstr>Projet Health CoP</vt:lpstr>
      <vt:lpstr>Projet Health CoP</vt:lpstr>
      <vt:lpstr>2 préoccupations</vt:lpstr>
      <vt:lpstr>À distance</vt:lpstr>
      <vt:lpstr>Choix de l’outil</vt:lpstr>
      <vt:lpstr>Aménagements</vt:lpstr>
      <vt:lpstr>Aménagements</vt:lpstr>
      <vt:lpstr>Avantages</vt:lpstr>
      <vt:lpstr>Illustration</vt:lpstr>
      <vt:lpstr>susciter l’interactivité</vt:lpstr>
      <vt:lpstr>Plusieurs rôles</vt:lpstr>
      <vt:lpstr>Rôles évoluent</vt:lpstr>
      <vt:lpstr>Animateur</vt:lpstr>
      <vt:lpstr>Perspectives</vt:lpstr>
    </vt:vector>
  </TitlesOfParts>
  <Company>CRIFA - ULg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Communautés de Pratique :  susciter et maintenir l’interactivité</dc:title>
  <dc:creator>celine</dc:creator>
  <cp:lastModifiedBy>celine</cp:lastModifiedBy>
  <cp:revision>25</cp:revision>
  <dcterms:created xsi:type="dcterms:W3CDTF">2010-08-25T07:47:03Z</dcterms:created>
  <dcterms:modified xsi:type="dcterms:W3CDTF">2010-08-25T08:53:18Z</dcterms:modified>
</cp:coreProperties>
</file>