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1" r:id="rId1"/>
    <p:sldMasterId id="2147483653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65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1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1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1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1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400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 horzBarState="minimized" preferSingleView="1">
    <p:restoredLeft sz="5825" autoAdjust="0"/>
    <p:restoredTop sz="90929"/>
  </p:normalViewPr>
  <p:slideViewPr>
    <p:cSldViewPr>
      <p:cViewPr varScale="1">
        <p:scale>
          <a:sx n="130" d="100"/>
          <a:sy n="130" d="100"/>
        </p:scale>
        <p:origin x="-1056" y="-96"/>
      </p:cViewPr>
      <p:guideLst>
        <p:guide orient="horz" pos="2160"/>
        <p:guide pos="2880"/>
      </p:guideLst>
    </p:cSldViewPr>
  </p:slide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2.xml"/><Relationship Id="rId20" Type="http://schemas.openxmlformats.org/officeDocument/2006/relationships/presProps" Target="presProps.xml"/><Relationship Id="rId4" Type="http://schemas.openxmlformats.org/officeDocument/2006/relationships/slide" Target="slides/slide2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5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2" Type="http://schemas.openxmlformats.org/officeDocument/2006/relationships/slideMaster" Target="slideMasters/slideMaster2.xml"/><Relationship Id="rId9" Type="http://schemas.openxmlformats.org/officeDocument/2006/relationships/slide" Target="slides/slide7.xml"/><Relationship Id="rId3" Type="http://schemas.openxmlformats.org/officeDocument/2006/relationships/slide" Target="slides/slide1.xml"/><Relationship Id="rId1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F3E24B-39A4-524E-A61F-4B16710958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F3354B-5407-9641-B12B-ECF5F16E30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84C1C8F2-76EC-074A-9E3A-68D89ECC0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561935C5-EA48-2944-AB40-46F5F5C8C2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72275" y="1295400"/>
            <a:ext cx="2200275" cy="4800600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1450" y="1295400"/>
            <a:ext cx="6448425" cy="4800600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0C497839-F993-A44E-9B10-B168374DE5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466FA6C0-9F22-B143-8D67-79F5AC01C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6F508D07-748D-2040-A7DC-B064E7767B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BB54634A-70AB-3949-ACF3-16B2A958CA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E5EE3097-707F-4548-AB7D-93FBFB2461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3E0A7983-1399-4644-8EA7-286C560752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1CD52850-B71C-7240-A1D5-5059FF20E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B49FC63D-91D5-F848-95AA-3E0E32104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0EF16E24-99A2-EA4C-828A-1BD41A7409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1C8BCFFD-9C37-E54E-BA54-87C70F7E61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ECD043FD-5D6B-1F40-8D19-2A2110B57C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82B4AC7E-5650-EF49-B543-99EF137615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53225" y="1600200"/>
            <a:ext cx="2181225" cy="4525963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9550" y="1600200"/>
            <a:ext cx="639127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A7667D37-8195-5745-86A3-1B539654A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3E615C92-B91B-634C-BAAC-9E52C4E558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1450" y="2895600"/>
            <a:ext cx="432435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32435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1E3C54D9-250D-2A41-BD19-7023C64901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E479727F-D173-B14D-80E9-69F6F65043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5204A1B3-D625-5548-BF29-F4834EA31C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4F21459D-B9C4-5F48-9C95-88402F6E6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7B886ED0-145B-3F49-A487-B18831AEB6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</a:t>
            </a:r>
            <a:fld id="{B82CC3A9-60FF-8A41-AD54-EF01B2C7D7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.jpeg"/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D3D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295400"/>
            <a:ext cx="876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1267" name="Picture 3" descr="bandeau_trav_bas.jpg                                           00262919Macintosh HD                   BD700102: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088063"/>
            <a:ext cx="8966200" cy="769937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407150"/>
            <a:ext cx="9906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r>
              <a:rPr lang="en-US"/>
              <a:t>p</a:t>
            </a:r>
            <a:fld id="{2B68C130-4719-8048-846F-097C6B63E9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" y="2895600"/>
            <a:ext cx="8801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272" name="Picture 8" descr="bandeau_trav.jpg                                               00578602MacintoshHD                    BD700102: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588" y="0"/>
            <a:ext cx="9145588" cy="11144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marL="838200" indent="-838200" algn="l" rtl="0" fontAlgn="base">
        <a:spcBef>
          <a:spcPct val="0"/>
        </a:spcBef>
        <a:spcAft>
          <a:spcPct val="0"/>
        </a:spcAft>
        <a:buFont typeface="Times" pitchFamily="-111" charset="0"/>
        <a:defRPr sz="5000">
          <a:solidFill>
            <a:srgbClr val="640025"/>
          </a:solidFill>
          <a:latin typeface="+mj-lt"/>
          <a:ea typeface="+mj-ea"/>
          <a:cs typeface="+mj-cs"/>
        </a:defRPr>
      </a:lvl1pPr>
      <a:lvl2pPr marL="838200" indent="-838200" algn="l" rtl="0" fontAlgn="base">
        <a:spcBef>
          <a:spcPct val="0"/>
        </a:spcBef>
        <a:spcAft>
          <a:spcPct val="0"/>
        </a:spcAft>
        <a:buFont typeface="Times" pitchFamily="-111" charset="0"/>
        <a:defRPr sz="5000">
          <a:solidFill>
            <a:srgbClr val="640025"/>
          </a:solidFill>
          <a:latin typeface="Gill Sans" pitchFamily="-111" charset="0"/>
        </a:defRPr>
      </a:lvl2pPr>
      <a:lvl3pPr marL="838200" indent="-838200" algn="l" rtl="0" fontAlgn="base">
        <a:spcBef>
          <a:spcPct val="0"/>
        </a:spcBef>
        <a:spcAft>
          <a:spcPct val="0"/>
        </a:spcAft>
        <a:buFont typeface="Times" pitchFamily="-111" charset="0"/>
        <a:defRPr sz="5000">
          <a:solidFill>
            <a:srgbClr val="640025"/>
          </a:solidFill>
          <a:latin typeface="Gill Sans" pitchFamily="-111" charset="0"/>
        </a:defRPr>
      </a:lvl3pPr>
      <a:lvl4pPr marL="838200" indent="-838200" algn="l" rtl="0" fontAlgn="base">
        <a:spcBef>
          <a:spcPct val="0"/>
        </a:spcBef>
        <a:spcAft>
          <a:spcPct val="0"/>
        </a:spcAft>
        <a:buFont typeface="Times" pitchFamily="-111" charset="0"/>
        <a:defRPr sz="5000">
          <a:solidFill>
            <a:srgbClr val="640025"/>
          </a:solidFill>
          <a:latin typeface="Gill Sans" pitchFamily="-111" charset="0"/>
        </a:defRPr>
      </a:lvl4pPr>
      <a:lvl5pPr marL="838200" indent="-838200" algn="l" rtl="0" fontAlgn="base">
        <a:spcBef>
          <a:spcPct val="0"/>
        </a:spcBef>
        <a:spcAft>
          <a:spcPct val="0"/>
        </a:spcAft>
        <a:buFont typeface="Times" pitchFamily="-111" charset="0"/>
        <a:defRPr sz="5000">
          <a:solidFill>
            <a:srgbClr val="640025"/>
          </a:solidFill>
          <a:latin typeface="Gill Sans" pitchFamily="-111" charset="0"/>
        </a:defRPr>
      </a:lvl5pPr>
      <a:lvl6pPr marL="1295400" indent="-838200" algn="l" rtl="0" fontAlgn="base">
        <a:spcBef>
          <a:spcPct val="0"/>
        </a:spcBef>
        <a:spcAft>
          <a:spcPct val="0"/>
        </a:spcAft>
        <a:buFont typeface="Times" pitchFamily="-111" charset="0"/>
        <a:defRPr sz="5000">
          <a:solidFill>
            <a:srgbClr val="640025"/>
          </a:solidFill>
          <a:latin typeface="Gill Sans" pitchFamily="-111" charset="0"/>
        </a:defRPr>
      </a:lvl6pPr>
      <a:lvl7pPr marL="1752600" indent="-838200" algn="l" rtl="0" fontAlgn="base">
        <a:spcBef>
          <a:spcPct val="0"/>
        </a:spcBef>
        <a:spcAft>
          <a:spcPct val="0"/>
        </a:spcAft>
        <a:buFont typeface="Times" pitchFamily="-111" charset="0"/>
        <a:defRPr sz="5000">
          <a:solidFill>
            <a:srgbClr val="640025"/>
          </a:solidFill>
          <a:latin typeface="Gill Sans" pitchFamily="-111" charset="0"/>
        </a:defRPr>
      </a:lvl7pPr>
      <a:lvl8pPr marL="2209800" indent="-838200" algn="l" rtl="0" fontAlgn="base">
        <a:spcBef>
          <a:spcPct val="0"/>
        </a:spcBef>
        <a:spcAft>
          <a:spcPct val="0"/>
        </a:spcAft>
        <a:buFont typeface="Times" pitchFamily="-111" charset="0"/>
        <a:defRPr sz="5000">
          <a:solidFill>
            <a:srgbClr val="640025"/>
          </a:solidFill>
          <a:latin typeface="Gill Sans" pitchFamily="-111" charset="0"/>
        </a:defRPr>
      </a:lvl8pPr>
      <a:lvl9pPr marL="2667000" indent="-838200" algn="l" rtl="0" fontAlgn="base">
        <a:spcBef>
          <a:spcPct val="0"/>
        </a:spcBef>
        <a:spcAft>
          <a:spcPct val="0"/>
        </a:spcAft>
        <a:buFont typeface="Times" pitchFamily="-111" charset="0"/>
        <a:defRPr sz="5000">
          <a:solidFill>
            <a:srgbClr val="640025"/>
          </a:solidFill>
          <a:latin typeface="Gill Sans" pitchFamily="-111" charset="0"/>
        </a:defRPr>
      </a:lvl9pPr>
    </p:titleStyle>
    <p:bodyStyle>
      <a:lvl1pPr marL="1016000" indent="-1016000" algn="l" rtl="0" fontAlgn="base">
        <a:spcBef>
          <a:spcPct val="2000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1219200" indent="-762000" algn="l" rtl="0" fontAlgn="base">
        <a:spcBef>
          <a:spcPct val="20000"/>
        </a:spcBef>
        <a:spcAft>
          <a:spcPct val="0"/>
        </a:spcAft>
        <a:buFont typeface="Times" pitchFamily="-111" charset="0"/>
        <a:buAutoNum type="romanUcPeriod"/>
        <a:defRPr sz="3500">
          <a:solidFill>
            <a:schemeClr val="tx1"/>
          </a:solidFill>
          <a:latin typeface="AGaramond" charset="0"/>
          <a:ea typeface="ＭＳ Ｐゴシック" pitchFamily="-111" charset="-128"/>
        </a:defRPr>
      </a:lvl2pPr>
      <a:lvl3pPr marL="1524000" indent="-609600" algn="l" rtl="0" fontAlgn="base">
        <a:spcBef>
          <a:spcPct val="20000"/>
        </a:spcBef>
        <a:spcAft>
          <a:spcPct val="0"/>
        </a:spcAft>
        <a:buFont typeface="Times" pitchFamily="-111" charset="0"/>
        <a:buAutoNum type="arabicPeriod"/>
        <a:defRPr sz="3000">
          <a:solidFill>
            <a:srgbClr val="640025"/>
          </a:solidFill>
          <a:latin typeface="+mn-lt"/>
          <a:ea typeface="ＭＳ Ｐゴシック" pitchFamily="-111" charset="-128"/>
        </a:defRPr>
      </a:lvl3pPr>
      <a:lvl4pPr marL="1879600" indent="-5080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500">
          <a:solidFill>
            <a:schemeClr val="tx1"/>
          </a:solidFill>
          <a:latin typeface="+mn-lt"/>
          <a:ea typeface="ＭＳ Ｐゴシック" pitchFamily="-111" charset="-128"/>
        </a:defRPr>
      </a:lvl4pPr>
      <a:lvl5pPr marL="2336800" indent="-508000" algn="l" rtl="0" fontAlgn="base">
        <a:spcBef>
          <a:spcPct val="20000"/>
        </a:spcBef>
        <a:spcAft>
          <a:spcPct val="0"/>
        </a:spcAft>
        <a:buFont typeface="Times" pitchFamily="-111" charset="0"/>
        <a:buChar char="»"/>
        <a:defRPr sz="2500">
          <a:solidFill>
            <a:schemeClr val="tx1"/>
          </a:solidFill>
          <a:latin typeface="+mn-lt"/>
          <a:ea typeface="ＭＳ Ｐゴシック" pitchFamily="-111" charset="-128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Font typeface="Times" pitchFamily="-111" charset="0"/>
        <a:buChar char="»"/>
        <a:defRPr sz="2500">
          <a:solidFill>
            <a:schemeClr val="tx1"/>
          </a:solidFill>
          <a:latin typeface="+mn-lt"/>
          <a:ea typeface="ＭＳ Ｐゴシック" pitchFamily="-111" charset="-128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Font typeface="Times" pitchFamily="-111" charset="0"/>
        <a:buChar char="»"/>
        <a:defRPr sz="2500">
          <a:solidFill>
            <a:schemeClr val="tx1"/>
          </a:solidFill>
          <a:latin typeface="+mn-lt"/>
          <a:ea typeface="ＭＳ Ｐゴシック" pitchFamily="-111" charset="-128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Font typeface="Times" pitchFamily="-111" charset="0"/>
        <a:buChar char="»"/>
        <a:defRPr sz="2500">
          <a:solidFill>
            <a:schemeClr val="tx1"/>
          </a:solidFill>
          <a:latin typeface="+mn-lt"/>
          <a:ea typeface="ＭＳ Ｐゴシック" pitchFamily="-111" charset="-128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Font typeface="Times" pitchFamily="-111" charset="0"/>
        <a:buChar char="»"/>
        <a:defRPr sz="25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828800"/>
            <a:ext cx="8724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81A7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412" name="Picture 4" descr="bandeau_titre_bas.jpg                                          00262919Macintosh HD                   BD700102: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7800" y="6088063"/>
            <a:ext cx="8966200" cy="769937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r>
              <a:rPr lang="en-US"/>
              <a:t>pied de page &lt;date&gt;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407150"/>
            <a:ext cx="9906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r>
              <a:rPr lang="en-US"/>
              <a:t>p</a:t>
            </a:r>
            <a:fld id="{AD8EE27D-7EC9-5646-AC35-9111C208597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7416" name="Picture 8" descr="bandeau_titre_Eng.jpg                                          00578602MacintoshHD                    BD700102: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588" y="152400"/>
            <a:ext cx="9145588" cy="14351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dt="0"/>
  <p:txStyles>
    <p:titleStyle>
      <a:lvl1pPr marL="838200" indent="-838200" algn="l" rtl="0" fontAlgn="base">
        <a:spcBef>
          <a:spcPct val="0"/>
        </a:spcBef>
        <a:spcAft>
          <a:spcPct val="0"/>
        </a:spcAft>
        <a:buFont typeface="Times" pitchFamily="-111" charset="0"/>
        <a:defRPr sz="6500">
          <a:solidFill>
            <a:srgbClr val="640025"/>
          </a:solidFill>
          <a:latin typeface="+mj-lt"/>
          <a:ea typeface="+mj-ea"/>
          <a:cs typeface="+mj-cs"/>
        </a:defRPr>
      </a:lvl1pPr>
      <a:lvl2pPr marL="838200" indent="-838200" algn="l" rtl="0" fontAlgn="base">
        <a:spcBef>
          <a:spcPct val="0"/>
        </a:spcBef>
        <a:spcAft>
          <a:spcPct val="0"/>
        </a:spcAft>
        <a:buFont typeface="Times" pitchFamily="-111" charset="0"/>
        <a:defRPr sz="6500">
          <a:solidFill>
            <a:srgbClr val="640025"/>
          </a:solidFill>
          <a:latin typeface="Gill Sans" pitchFamily="-111" charset="0"/>
        </a:defRPr>
      </a:lvl2pPr>
      <a:lvl3pPr marL="838200" indent="-838200" algn="l" rtl="0" fontAlgn="base">
        <a:spcBef>
          <a:spcPct val="0"/>
        </a:spcBef>
        <a:spcAft>
          <a:spcPct val="0"/>
        </a:spcAft>
        <a:buFont typeface="Times" pitchFamily="-111" charset="0"/>
        <a:defRPr sz="6500">
          <a:solidFill>
            <a:srgbClr val="640025"/>
          </a:solidFill>
          <a:latin typeface="Gill Sans" pitchFamily="-111" charset="0"/>
        </a:defRPr>
      </a:lvl3pPr>
      <a:lvl4pPr marL="838200" indent="-838200" algn="l" rtl="0" fontAlgn="base">
        <a:spcBef>
          <a:spcPct val="0"/>
        </a:spcBef>
        <a:spcAft>
          <a:spcPct val="0"/>
        </a:spcAft>
        <a:buFont typeface="Times" pitchFamily="-111" charset="0"/>
        <a:defRPr sz="6500">
          <a:solidFill>
            <a:srgbClr val="640025"/>
          </a:solidFill>
          <a:latin typeface="Gill Sans" pitchFamily="-111" charset="0"/>
        </a:defRPr>
      </a:lvl4pPr>
      <a:lvl5pPr marL="838200" indent="-838200" algn="l" rtl="0" fontAlgn="base">
        <a:spcBef>
          <a:spcPct val="0"/>
        </a:spcBef>
        <a:spcAft>
          <a:spcPct val="0"/>
        </a:spcAft>
        <a:buFont typeface="Times" pitchFamily="-111" charset="0"/>
        <a:defRPr sz="6500">
          <a:solidFill>
            <a:srgbClr val="640025"/>
          </a:solidFill>
          <a:latin typeface="Gill Sans" pitchFamily="-111" charset="0"/>
        </a:defRPr>
      </a:lvl5pPr>
      <a:lvl6pPr marL="1295400" indent="-838200" algn="l" rtl="0" fontAlgn="base">
        <a:spcBef>
          <a:spcPct val="0"/>
        </a:spcBef>
        <a:spcAft>
          <a:spcPct val="0"/>
        </a:spcAft>
        <a:buFont typeface="Times" pitchFamily="-111" charset="0"/>
        <a:defRPr sz="6500">
          <a:solidFill>
            <a:srgbClr val="640025"/>
          </a:solidFill>
          <a:latin typeface="Gill Sans" pitchFamily="-111" charset="0"/>
        </a:defRPr>
      </a:lvl6pPr>
      <a:lvl7pPr marL="1752600" indent="-838200" algn="l" rtl="0" fontAlgn="base">
        <a:spcBef>
          <a:spcPct val="0"/>
        </a:spcBef>
        <a:spcAft>
          <a:spcPct val="0"/>
        </a:spcAft>
        <a:buFont typeface="Times" pitchFamily="-111" charset="0"/>
        <a:defRPr sz="6500">
          <a:solidFill>
            <a:srgbClr val="640025"/>
          </a:solidFill>
          <a:latin typeface="Gill Sans" pitchFamily="-111" charset="0"/>
        </a:defRPr>
      </a:lvl7pPr>
      <a:lvl8pPr marL="2209800" indent="-838200" algn="l" rtl="0" fontAlgn="base">
        <a:spcBef>
          <a:spcPct val="0"/>
        </a:spcBef>
        <a:spcAft>
          <a:spcPct val="0"/>
        </a:spcAft>
        <a:buFont typeface="Times" pitchFamily="-111" charset="0"/>
        <a:defRPr sz="6500">
          <a:solidFill>
            <a:srgbClr val="640025"/>
          </a:solidFill>
          <a:latin typeface="Gill Sans" pitchFamily="-111" charset="0"/>
        </a:defRPr>
      </a:lvl8pPr>
      <a:lvl9pPr marL="2667000" indent="-838200" algn="l" rtl="0" fontAlgn="base">
        <a:spcBef>
          <a:spcPct val="0"/>
        </a:spcBef>
        <a:spcAft>
          <a:spcPct val="0"/>
        </a:spcAft>
        <a:buFont typeface="Times" pitchFamily="-111" charset="0"/>
        <a:defRPr sz="6500">
          <a:solidFill>
            <a:srgbClr val="640025"/>
          </a:solidFill>
          <a:latin typeface="Gill Sans" pitchFamily="-111" charset="0"/>
        </a:defRPr>
      </a:lvl9pPr>
    </p:titleStyle>
    <p:bodyStyle>
      <a:lvl1pPr marL="1016000" indent="-1016000" algn="l" rtl="0" fontAlgn="base">
        <a:spcBef>
          <a:spcPct val="2000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1219200" indent="-762000" algn="l" rtl="0" fontAlgn="base">
        <a:spcBef>
          <a:spcPct val="20000"/>
        </a:spcBef>
        <a:spcAft>
          <a:spcPct val="0"/>
        </a:spcAft>
        <a:buFont typeface="Times" pitchFamily="-111" charset="0"/>
        <a:buAutoNum type="romanUcPeriod"/>
        <a:defRPr sz="3500">
          <a:solidFill>
            <a:schemeClr val="tx1"/>
          </a:solidFill>
          <a:latin typeface="AGaramond" charset="0"/>
          <a:ea typeface="ＭＳ Ｐゴシック" pitchFamily="-111" charset="-128"/>
        </a:defRPr>
      </a:lvl2pPr>
      <a:lvl3pPr marL="1524000" indent="-609600" algn="l" rtl="0" fontAlgn="base">
        <a:spcBef>
          <a:spcPct val="20000"/>
        </a:spcBef>
        <a:spcAft>
          <a:spcPct val="0"/>
        </a:spcAft>
        <a:buFont typeface="Times" pitchFamily="-111" charset="0"/>
        <a:buAutoNum type="arabicPeriod"/>
        <a:defRPr sz="3000">
          <a:solidFill>
            <a:srgbClr val="623262"/>
          </a:solidFill>
          <a:latin typeface="+mn-lt"/>
          <a:ea typeface="ＭＳ Ｐゴシック" pitchFamily="-111" charset="-128"/>
        </a:defRPr>
      </a:lvl3pPr>
      <a:lvl4pPr marL="1879600" indent="-5080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500">
          <a:solidFill>
            <a:schemeClr val="tx1"/>
          </a:solidFill>
          <a:latin typeface="+mn-lt"/>
          <a:ea typeface="ＭＳ Ｐゴシック" pitchFamily="-111" charset="-128"/>
        </a:defRPr>
      </a:lvl4pPr>
      <a:lvl5pPr marL="2336800" indent="-508000" algn="l" rtl="0" fontAlgn="base">
        <a:spcBef>
          <a:spcPct val="20000"/>
        </a:spcBef>
        <a:spcAft>
          <a:spcPct val="0"/>
        </a:spcAft>
        <a:buFont typeface="Times" pitchFamily="-111" charset="0"/>
        <a:buChar char="»"/>
        <a:defRPr sz="2500">
          <a:solidFill>
            <a:schemeClr val="tx1"/>
          </a:solidFill>
          <a:latin typeface="+mn-lt"/>
          <a:ea typeface="ＭＳ Ｐゴシック" pitchFamily="-111" charset="-128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Font typeface="Times" pitchFamily="-111" charset="0"/>
        <a:buChar char="»"/>
        <a:defRPr sz="2500">
          <a:solidFill>
            <a:schemeClr val="tx1"/>
          </a:solidFill>
          <a:latin typeface="+mn-lt"/>
          <a:ea typeface="ＭＳ Ｐゴシック" pitchFamily="-111" charset="-128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Font typeface="Times" pitchFamily="-111" charset="0"/>
        <a:buChar char="»"/>
        <a:defRPr sz="2500">
          <a:solidFill>
            <a:schemeClr val="tx1"/>
          </a:solidFill>
          <a:latin typeface="+mn-lt"/>
          <a:ea typeface="ＭＳ Ｐゴシック" pitchFamily="-111" charset="-128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Font typeface="Times" pitchFamily="-111" charset="0"/>
        <a:buChar char="»"/>
        <a:defRPr sz="2500">
          <a:solidFill>
            <a:schemeClr val="tx1"/>
          </a:solidFill>
          <a:latin typeface="+mn-lt"/>
          <a:ea typeface="ＭＳ Ｐゴシック" pitchFamily="-111" charset="-128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Font typeface="Times" pitchFamily="-111" charset="0"/>
        <a:buChar char="»"/>
        <a:defRPr sz="25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</a:t>
            </a:r>
            <a:fld id="{10DFDA5A-C448-6F44-9F69-54488C34D68D}" type="slidenum">
              <a:rPr lang="en-US"/>
              <a:pPr/>
              <a:t>1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marL="0" indent="0" algn="ctr"/>
            <a:r>
              <a:rPr lang="en-GB" sz="2800" dirty="0" smtClean="0"/>
              <a:t>The French system of control of the sensitive items’ trade: From Security to Competitive Security</a:t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8200" y="3352800"/>
            <a:ext cx="7543800" cy="2286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dirty="0" smtClean="0"/>
              <a:t>Conference «</a:t>
            </a:r>
            <a:r>
              <a:rPr lang="en-GB" sz="2000" i="1" dirty="0" smtClean="0"/>
              <a:t> </a:t>
            </a:r>
            <a:r>
              <a:rPr lang="en-GB" sz="2000" dirty="0" smtClean="0"/>
              <a:t>The political responsibility of industrial actors in trade: the blurring of differences between sensitive and classical items’ trade »</a:t>
            </a:r>
          </a:p>
          <a:p>
            <a:r>
              <a:rPr lang="en-GB" sz="2000" i="1" dirty="0" err="1" smtClean="0"/>
              <a:t>Chaudfontaine</a:t>
            </a:r>
            <a:r>
              <a:rPr lang="en-GB" sz="2000" i="1" dirty="0" smtClean="0"/>
              <a:t>, 13-15 October 2010</a:t>
            </a:r>
          </a:p>
          <a:p>
            <a:endParaRPr lang="en-GB" sz="1600" dirty="0" smtClean="0"/>
          </a:p>
          <a:p>
            <a:r>
              <a:rPr lang="en-GB" sz="1600" dirty="0" smtClean="0"/>
              <a:t>Sylvain Paile</a:t>
            </a:r>
          </a:p>
          <a:p>
            <a:r>
              <a:rPr lang="en-GB" sz="1600" dirty="0" smtClean="0"/>
              <a:t>European Studies Unit</a:t>
            </a:r>
          </a:p>
          <a:p>
            <a:r>
              <a:rPr lang="en-GB" sz="1600" dirty="0" err="1" smtClean="0"/>
              <a:t>spaile@ulg.ac.be</a:t>
            </a:r>
            <a:endParaRPr lang="en-GB" sz="1600" dirty="0"/>
          </a:p>
        </p:txBody>
      </p:sp>
      <p:pic>
        <p:nvPicPr>
          <p:cNvPr id="2056" name="Picture 8" descr="blason.blanc.150.jpg                                           00262816Macintosh HD                   BD700102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791200"/>
            <a:ext cx="793750" cy="941388"/>
          </a:xfrm>
          <a:prstGeom prst="rect">
            <a:avLst/>
          </a:prstGeom>
          <a:noFill/>
        </p:spPr>
      </p:pic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8181975" y="1079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763000" cy="990600"/>
          </a:xfrm>
        </p:spPr>
        <p:txBody>
          <a:bodyPr/>
          <a:lstStyle/>
          <a:p>
            <a:r>
              <a:rPr lang="fr-FR" sz="2400" dirty="0" smtClean="0"/>
              <a:t>Interaction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</a:t>
            </a:r>
            <a:r>
              <a:rPr lang="fr-FR" sz="2400" dirty="0" err="1" smtClean="0"/>
              <a:t>authorities</a:t>
            </a:r>
            <a:r>
              <a:rPr lang="fr-FR" sz="2400" dirty="0" smtClean="0"/>
              <a:t> and </a:t>
            </a:r>
            <a:r>
              <a:rPr lang="fr-FR" sz="2400" dirty="0" err="1" smtClean="0"/>
              <a:t>industry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450" y="2133600"/>
            <a:ext cx="8801100" cy="4267200"/>
          </a:xfrm>
        </p:spPr>
        <p:txBody>
          <a:bodyPr/>
          <a:lstStyle/>
          <a:p>
            <a:r>
              <a:rPr lang="en-GB" sz="2000" dirty="0" smtClean="0"/>
              <a:t>-</a:t>
            </a:r>
            <a:r>
              <a:rPr lang="en-GB" sz="2000" dirty="0" err="1" smtClean="0"/>
              <a:t>ICPs</a:t>
            </a:r>
            <a:r>
              <a:rPr lang="en-GB" sz="2000" dirty="0" smtClean="0"/>
              <a:t>: -Evolution from 2001 to 2010: from « tend to the responsibility » to « shall undertake »</a:t>
            </a:r>
          </a:p>
          <a:p>
            <a:r>
              <a:rPr lang="en-GB" sz="2000" dirty="0" smtClean="0"/>
              <a:t>          -Mean to « assure a first control of the respect of the principles driving the export of dual-use items and technologies »</a:t>
            </a:r>
          </a:p>
          <a:p>
            <a:r>
              <a:rPr lang="en-GB" sz="2000" dirty="0" smtClean="0"/>
              <a:t>          -ICP must be finalised and presented before application for authorisation (kind of registration?)</a:t>
            </a:r>
          </a:p>
          <a:p>
            <a:r>
              <a:rPr lang="en-GB" sz="2000" dirty="0" smtClean="0"/>
              <a:t>          -Responsibility for effectiveness of the ICP is the responsibility of the SBDU</a:t>
            </a:r>
          </a:p>
          <a:p>
            <a:r>
              <a:rPr lang="en-GB" sz="2000" dirty="0" smtClean="0"/>
              <a:t>          -5 criteria listed in the legislation</a:t>
            </a:r>
          </a:p>
          <a:p>
            <a:r>
              <a:rPr lang="en-GB" sz="2000" dirty="0" smtClean="0"/>
              <a:t>-Timelines and delays: -nothing in the legislation</a:t>
            </a:r>
          </a:p>
          <a:p>
            <a:r>
              <a:rPr lang="en-GB" sz="2000" dirty="0" smtClean="0"/>
              <a:t>		      -9 months silence procedure (denial)</a:t>
            </a:r>
          </a:p>
          <a:p>
            <a:r>
              <a:rPr lang="en-GB" sz="2000" dirty="0" smtClean="0"/>
              <a:t>		      -In practice: average between 24h and 2 months</a:t>
            </a:r>
          </a:p>
          <a:p>
            <a:r>
              <a:rPr lang="en-GB" sz="2000" dirty="0" smtClean="0"/>
              <a:t>		      -Lack of predictability for the industries(?)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</a:t>
            </a:r>
            <a:fld id="{1C8BCFFD-9C37-E54E-BA54-87C70F7E61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763000" cy="990600"/>
          </a:xfrm>
        </p:spPr>
        <p:txBody>
          <a:bodyPr/>
          <a:lstStyle/>
          <a:p>
            <a:r>
              <a:rPr lang="fr-FR" sz="2400" dirty="0" err="1" smtClean="0"/>
              <a:t>Jurisdiction</a:t>
            </a:r>
            <a:r>
              <a:rPr lang="fr-FR" sz="2400" dirty="0" smtClean="0"/>
              <a:t> and sanctions: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450" y="2133600"/>
            <a:ext cx="8801100" cy="4267200"/>
          </a:xfrm>
        </p:spPr>
        <p:txBody>
          <a:bodyPr/>
          <a:lstStyle/>
          <a:p>
            <a:r>
              <a:rPr lang="en-GB" sz="2000" dirty="0" smtClean="0"/>
              <a:t>-Control of trans-boundary movements = customs (investigation, characterization, sanctions)</a:t>
            </a:r>
          </a:p>
          <a:p>
            <a:r>
              <a:rPr lang="en-GB" sz="2000" dirty="0" smtClean="0"/>
              <a:t>-Weapons (and material) and DU civil &amp; </a:t>
            </a:r>
            <a:r>
              <a:rPr lang="en-GB" sz="2000" dirty="0" err="1" smtClean="0"/>
              <a:t>mili</a:t>
            </a:r>
            <a:r>
              <a:rPr lang="en-GB" sz="2000" dirty="0" smtClean="0"/>
              <a:t>.: police, gendarmerie and customs means</a:t>
            </a:r>
          </a:p>
          <a:p>
            <a:r>
              <a:rPr lang="en-GB" sz="2000" dirty="0" smtClean="0"/>
              <a:t>-Exporting, brokering or transiting without licence = custom offence: 3y imprisonment, seizure of the item, transport means, collateral objects, fine (1-2 times the value of the fraud)</a:t>
            </a:r>
          </a:p>
          <a:p>
            <a:r>
              <a:rPr lang="en-GB" sz="2000" dirty="0" smtClean="0"/>
              <a:t>-If criminal (trafficking): 10-30 months imprisonment, fine (150-450,000€). Criminal offence to be found in the chapter « fundamental interest of the Nation » in the Code </a:t>
            </a:r>
            <a:r>
              <a:rPr lang="en-GB" sz="2000" dirty="0" err="1" smtClean="0"/>
              <a:t>Pénal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-At the time being, communication with other MS remains informal: intelligence and diplomacy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</a:t>
            </a:r>
            <a:fld id="{1C8BCFFD-9C37-E54E-BA54-87C70F7E61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763000" cy="990600"/>
          </a:xfrm>
        </p:spPr>
        <p:txBody>
          <a:bodyPr/>
          <a:lstStyle/>
          <a:p>
            <a:r>
              <a:rPr lang="fr-FR" sz="2400" dirty="0" smtClean="0"/>
              <a:t>Sources for </a:t>
            </a:r>
            <a:r>
              <a:rPr lang="fr-FR" sz="2400" dirty="0" err="1" smtClean="0"/>
              <a:t>improvements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450" y="2133600"/>
            <a:ext cx="8801100" cy="4267200"/>
          </a:xfrm>
        </p:spPr>
        <p:txBody>
          <a:bodyPr/>
          <a:lstStyle/>
          <a:p>
            <a:r>
              <a:rPr lang="fr-FR" sz="2000" dirty="0" smtClean="0"/>
              <a:t>-</a:t>
            </a:r>
            <a:r>
              <a:rPr lang="en-GB" sz="2000" dirty="0" smtClean="0"/>
              <a:t>Timelines (main concern for industries):</a:t>
            </a:r>
          </a:p>
          <a:p>
            <a:r>
              <a:rPr lang="en-GB" sz="2000" dirty="0" smtClean="0"/>
              <a:t>	-Now: GCEA is quickest, global and general may take time (possible inter-ministries), rarely more than 2 months</a:t>
            </a:r>
          </a:p>
          <a:p>
            <a:r>
              <a:rPr lang="en-GB" sz="2000" dirty="0" smtClean="0"/>
              <a:t>	-Industries want predictability and to include timelines in the legislation</a:t>
            </a:r>
          </a:p>
          <a:p>
            <a:r>
              <a:rPr lang="en-GB" sz="2000" dirty="0" smtClean="0"/>
              <a:t>	-Objective (SBDU): 1 month (but issues linked to registration)</a:t>
            </a:r>
          </a:p>
          <a:p>
            <a:r>
              <a:rPr lang="en-GB" sz="2000" dirty="0" smtClean="0"/>
              <a:t>-Information mission of SBDU: prospects for an advisory section (classification)?</a:t>
            </a:r>
          </a:p>
          <a:p>
            <a:r>
              <a:rPr lang="en-GB" sz="2000" dirty="0" smtClean="0"/>
              <a:t>-Proposition from (major) industries: application to them of a registration instead of a list-based controls. Objective: smoother trade, notably between companies of the same group + technological cooperation.</a:t>
            </a:r>
          </a:p>
          <a:p>
            <a:r>
              <a:rPr lang="en-GB" sz="2000" i="1" dirty="0" smtClean="0"/>
              <a:t>Somehow similar to </a:t>
            </a:r>
            <a:r>
              <a:rPr lang="en-GB" sz="2000" i="1" dirty="0" err="1" smtClean="0"/>
              <a:t>ICPs</a:t>
            </a:r>
            <a:r>
              <a:rPr lang="en-GB" sz="2000" i="1" dirty="0" smtClean="0"/>
              <a:t> required for global licences</a:t>
            </a:r>
          </a:p>
          <a:p>
            <a:r>
              <a:rPr lang="en-GB" sz="2000" i="1" dirty="0" smtClean="0"/>
              <a:t>Already an « Accredited Economic Operator » status in custom procedures…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</a:t>
            </a:r>
            <a:fld id="{1C8BCFFD-9C37-E54E-BA54-87C70F7E61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763000" cy="990600"/>
          </a:xfrm>
        </p:spPr>
        <p:txBody>
          <a:bodyPr/>
          <a:lstStyle/>
          <a:p>
            <a:r>
              <a:rPr lang="fr-FR" sz="2400" dirty="0" smtClean="0"/>
              <a:t>Sources for </a:t>
            </a:r>
            <a:r>
              <a:rPr lang="fr-FR" sz="2400" dirty="0" err="1" smtClean="0"/>
              <a:t>improvements</a:t>
            </a:r>
            <a:r>
              <a:rPr lang="fr-FR" sz="2400" dirty="0" smtClean="0"/>
              <a:t> - the </a:t>
            </a:r>
            <a:r>
              <a:rPr lang="fr-FR" sz="2400" dirty="0" err="1" smtClean="0"/>
              <a:t>growth</a:t>
            </a:r>
            <a:r>
              <a:rPr lang="fr-FR" sz="2400" dirty="0" smtClean="0"/>
              <a:t> of the SBDU: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450" y="2133600"/>
            <a:ext cx="8801100" cy="4267200"/>
          </a:xfrm>
        </p:spPr>
        <p:txBody>
          <a:bodyPr/>
          <a:lstStyle/>
          <a:p>
            <a:r>
              <a:rPr lang="fr-FR" sz="2000" dirty="0" smtClean="0"/>
              <a:t>-SBDU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improving</a:t>
            </a:r>
            <a:r>
              <a:rPr lang="fr-FR" sz="2000" dirty="0" smtClean="0"/>
              <a:t> information </a:t>
            </a:r>
            <a:r>
              <a:rPr lang="en-GB" sz="2000" dirty="0" smtClean="0"/>
              <a:t>and interaction with industry (also public, students)</a:t>
            </a:r>
          </a:p>
          <a:p>
            <a:r>
              <a:rPr lang="en-GB" sz="2000" dirty="0" smtClean="0"/>
              <a:t>-It is finalising its transition process (from 4 to 18 agents)</a:t>
            </a:r>
          </a:p>
          <a:p>
            <a:r>
              <a:rPr lang="en-GB" sz="2000" dirty="0" smtClean="0"/>
              <a:t>-Looks forward to interacting more with other MS’ authorities</a:t>
            </a:r>
          </a:p>
          <a:p>
            <a:r>
              <a:rPr lang="en-GB" sz="2000" dirty="0" smtClean="0"/>
              <a:t>-</a:t>
            </a:r>
            <a:r>
              <a:rPr lang="en-GB" sz="2000" smtClean="0"/>
              <a:t>Pushing for </a:t>
            </a:r>
            <a:r>
              <a:rPr lang="en-GB" sz="2000" dirty="0" err="1" smtClean="0"/>
              <a:t>ICPs</a:t>
            </a:r>
            <a:r>
              <a:rPr lang="en-GB" sz="2000" dirty="0" smtClean="0"/>
              <a:t>’ implementation</a:t>
            </a:r>
          </a:p>
          <a:p>
            <a:r>
              <a:rPr lang="en-GB" sz="2000" dirty="0" smtClean="0"/>
              <a:t>-Aims at reducing delays</a:t>
            </a:r>
          </a:p>
          <a:p>
            <a:r>
              <a:rPr lang="en-GB" sz="2000" dirty="0" smtClean="0"/>
              <a:t>-Achieving the dematerialisation of procedures (authorisation and custom in parallel)</a:t>
            </a:r>
          </a:p>
          <a:p>
            <a:r>
              <a:rPr lang="en-GB" sz="2000" dirty="0" smtClean="0"/>
              <a:t>-The 2010 package implemented and </a:t>
            </a:r>
            <a:r>
              <a:rPr lang="en-GB" sz="2000" dirty="0" smtClean="0"/>
              <a:t>structured </a:t>
            </a:r>
            <a:r>
              <a:rPr lang="en-GB" sz="2000" dirty="0" smtClean="0"/>
              <a:t>inter-ministries procedures</a:t>
            </a:r>
          </a:p>
          <a:p>
            <a:endParaRPr lang="en-GB" sz="2000" dirty="0" smtClean="0"/>
          </a:p>
          <a:p>
            <a:r>
              <a:rPr lang="en-GB" sz="2000" i="1" dirty="0" smtClean="0"/>
              <a:t>A young but experienced structure, relying on a culture of the export control (more and more focused on DU), but the transition from « security first » to « security = competitiveness » needs time and discussions.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</a:t>
            </a:r>
            <a:fld id="{1C8BCFFD-9C37-E54E-BA54-87C70F7E61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763000" cy="1295400"/>
          </a:xfrm>
        </p:spPr>
        <p:txBody>
          <a:bodyPr/>
          <a:lstStyle/>
          <a:p>
            <a:pPr algn="ctr"/>
            <a:r>
              <a:rPr lang="fr-FR" sz="2400" i="1" dirty="0" err="1" smtClean="0"/>
              <a:t>Thank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you</a:t>
            </a:r>
            <a:r>
              <a:rPr lang="fr-FR" sz="2400" i="1" dirty="0" smtClean="0"/>
              <a:t> for </a:t>
            </a:r>
            <a:r>
              <a:rPr lang="fr-FR" sz="2400" i="1" dirty="0" err="1" smtClean="0"/>
              <a:t>your</a:t>
            </a:r>
            <a:r>
              <a:rPr lang="fr-FR" sz="2400" i="1" dirty="0" smtClean="0"/>
              <a:t> attention!</a:t>
            </a:r>
            <a:br>
              <a:rPr lang="fr-FR" sz="2400" i="1" dirty="0" smtClean="0"/>
            </a:br>
            <a:r>
              <a:rPr lang="fr-FR" sz="2400" i="1" dirty="0" smtClean="0"/>
              <a:t/>
            </a:r>
            <a:br>
              <a:rPr lang="fr-FR" sz="2400" i="1" dirty="0" smtClean="0"/>
            </a:br>
            <a:r>
              <a:rPr lang="fr-FR" sz="2400" i="1" dirty="0" smtClean="0"/>
              <a:t>Questions?</a:t>
            </a:r>
            <a:endParaRPr lang="fr-FR" sz="2400" i="1" dirty="0"/>
          </a:p>
        </p:txBody>
      </p:sp>
      <p:pic>
        <p:nvPicPr>
          <p:cNvPr id="6" name="Espace réservé du contenu 5" descr="DSCF1290.JPG"/>
          <p:cNvPicPr>
            <a:picLocks noGrp="1"/>
          </p:cNvPicPr>
          <p:nvPr>
            <p:ph idx="1"/>
          </p:nvPr>
        </p:nvPicPr>
        <p:blipFill>
          <a:blip r:embed="rId2"/>
          <a:srcRect l="-53125" r="-53125"/>
          <a:stretch>
            <a:fillRect/>
          </a:stretch>
        </p:blipFill>
        <p:spPr>
          <a:xfrm>
            <a:off x="342900" y="2286000"/>
            <a:ext cx="84963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</a:t>
            </a:r>
            <a:fld id="{1C8BCFFD-9C37-E54E-BA54-87C70F7E61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</a:t>
            </a:r>
            <a:fld id="{34F3589A-10BE-564C-A676-B5011945AD65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u="sng" dirty="0" smtClean="0"/>
              <a:t>Structure of the </a:t>
            </a:r>
            <a:r>
              <a:rPr lang="fr-FR" sz="2800" u="sng" dirty="0" err="1" smtClean="0"/>
              <a:t>presentation</a:t>
            </a:r>
            <a:r>
              <a:rPr lang="fr-FR" sz="2800" u="sng" dirty="0" smtClean="0"/>
              <a:t>:</a:t>
            </a:r>
            <a:endParaRPr lang="fr-FR" sz="2800" u="sng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2362200"/>
            <a:ext cx="8801100" cy="3733800"/>
          </a:xfrm>
        </p:spPr>
        <p:txBody>
          <a:bodyPr/>
          <a:lstStyle/>
          <a:p>
            <a:r>
              <a:rPr lang="en-GB" sz="2000" dirty="0" smtClean="0"/>
              <a:t>-The French industrial capacity: risks and opportunities</a:t>
            </a:r>
          </a:p>
          <a:p>
            <a:r>
              <a:rPr lang="en-GB" sz="2000" dirty="0" smtClean="0"/>
              <a:t>-The emergence of a « dual-use » culture: legislation and authorities</a:t>
            </a:r>
          </a:p>
          <a:p>
            <a:r>
              <a:rPr lang="en-GB" sz="2000" dirty="0" smtClean="0"/>
              <a:t>-Controlled movements</a:t>
            </a:r>
          </a:p>
          <a:p>
            <a:r>
              <a:rPr lang="en-GB" sz="2000" dirty="0" smtClean="0"/>
              <a:t>-Controlled items and technologies</a:t>
            </a:r>
          </a:p>
          <a:p>
            <a:r>
              <a:rPr lang="en-GB" sz="2000" dirty="0" smtClean="0"/>
              <a:t>-Licenses</a:t>
            </a:r>
          </a:p>
          <a:p>
            <a:r>
              <a:rPr lang="en-GB" sz="2000" dirty="0" smtClean="0"/>
              <a:t>-Interaction between authorities and industries</a:t>
            </a:r>
          </a:p>
          <a:p>
            <a:r>
              <a:rPr lang="en-GB" sz="2000" dirty="0" smtClean="0"/>
              <a:t>-Jurisdiction and sanctions</a:t>
            </a:r>
          </a:p>
          <a:p>
            <a:r>
              <a:rPr lang="en-GB" sz="2000" dirty="0" smtClean="0"/>
              <a:t>-Reflections about potential improvements of the system</a:t>
            </a:r>
            <a:endParaRPr lang="en-GB" sz="2000" dirty="0"/>
          </a:p>
        </p:txBody>
      </p:sp>
      <p:pic>
        <p:nvPicPr>
          <p:cNvPr id="5127" name="Picture 7" descr="blason.blanc.150.jpg                                           00262816Macintosh HD                   BD700102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324600"/>
            <a:ext cx="407988" cy="48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</a:t>
            </a:r>
            <a:fld id="{34F3589A-10BE-564C-A676-B5011945AD65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u="sng" dirty="0" smtClean="0"/>
              <a:t>The French </a:t>
            </a:r>
            <a:r>
              <a:rPr lang="fr-FR" sz="2800" u="sng" dirty="0" err="1" smtClean="0"/>
              <a:t>industrial</a:t>
            </a:r>
            <a:r>
              <a:rPr lang="fr-FR" sz="2800" u="sng" dirty="0" smtClean="0"/>
              <a:t> </a:t>
            </a:r>
            <a:r>
              <a:rPr lang="fr-FR" sz="2800" u="sng" dirty="0" err="1" smtClean="0"/>
              <a:t>capacity</a:t>
            </a:r>
            <a:r>
              <a:rPr lang="fr-FR" sz="2800" u="sng" dirty="0" smtClean="0"/>
              <a:t>: </a:t>
            </a:r>
            <a:r>
              <a:rPr lang="fr-FR" sz="2800" u="sng" dirty="0" err="1" smtClean="0"/>
              <a:t>risks</a:t>
            </a:r>
            <a:r>
              <a:rPr lang="fr-FR" sz="2800" u="sng" dirty="0" smtClean="0"/>
              <a:t> and </a:t>
            </a:r>
            <a:r>
              <a:rPr lang="fr-FR" sz="2800" u="sng" dirty="0" err="1" smtClean="0"/>
              <a:t>opportunities</a:t>
            </a:r>
            <a:endParaRPr lang="fr-FR" sz="2800" u="sng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2362200"/>
            <a:ext cx="8801100" cy="3733800"/>
          </a:xfrm>
        </p:spPr>
        <p:txBody>
          <a:bodyPr/>
          <a:lstStyle/>
          <a:p>
            <a:r>
              <a:rPr lang="fr-FR" sz="2000" dirty="0" err="1" smtClean="0"/>
              <a:t>-Participation</a:t>
            </a:r>
            <a:r>
              <a:rPr lang="fr-FR" sz="2000" dirty="0" smtClean="0"/>
              <a:t> to all </a:t>
            </a:r>
            <a:r>
              <a:rPr lang="en-GB" sz="2000" dirty="0" smtClean="0"/>
              <a:t>international export control </a:t>
            </a:r>
            <a:r>
              <a:rPr lang="en-GB" sz="2000" dirty="0" err="1" smtClean="0"/>
              <a:t>fora</a:t>
            </a:r>
            <a:r>
              <a:rPr lang="en-GB" sz="2000" dirty="0" smtClean="0"/>
              <a:t> (and technical groups): </a:t>
            </a:r>
            <a:r>
              <a:rPr lang="en-GB" sz="2000" dirty="0" err="1" smtClean="0"/>
              <a:t>Zangger</a:t>
            </a:r>
            <a:r>
              <a:rPr lang="en-GB" sz="2000" dirty="0" smtClean="0"/>
              <a:t>, Australia, NSG, CWC, MTCR, </a:t>
            </a:r>
            <a:r>
              <a:rPr lang="en-GB" sz="2000" dirty="0" err="1" smtClean="0"/>
              <a:t>Wassenaar</a:t>
            </a:r>
            <a:r>
              <a:rPr lang="en-GB" sz="2000" dirty="0" smtClean="0"/>
              <a:t>… And EU (first implementation in 1994)</a:t>
            </a:r>
          </a:p>
          <a:p>
            <a:r>
              <a:rPr lang="en-GB" sz="2000" dirty="0" smtClean="0"/>
              <a:t>-Internally: since 1939 for weapons, 1944 for dual-use</a:t>
            </a:r>
          </a:p>
          <a:p>
            <a:r>
              <a:rPr lang="en-GB" sz="2000" dirty="0" smtClean="0"/>
              <a:t>-« Specialist » of risky businesses:</a:t>
            </a:r>
          </a:p>
          <a:p>
            <a:r>
              <a:rPr lang="en-GB" sz="2000" dirty="0" smtClean="0"/>
              <a:t>	-4th world exporter of weapon and related-equipments (1st-2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per capita)</a:t>
            </a:r>
          </a:p>
          <a:p>
            <a:r>
              <a:rPr lang="en-GB" sz="2000" dirty="0" smtClean="0"/>
              <a:t>	-2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in EU</a:t>
            </a:r>
          </a:p>
          <a:p>
            <a:r>
              <a:rPr lang="en-GB" sz="2000" dirty="0" smtClean="0"/>
              <a:t>	-8 billion € in 2009 (2008: all exports = 406,1 </a:t>
            </a:r>
            <a:r>
              <a:rPr lang="en-GB" sz="2000" dirty="0" err="1" smtClean="0"/>
              <a:t>b</a:t>
            </a:r>
            <a:r>
              <a:rPr lang="en-GB" sz="2000" dirty="0" smtClean="0"/>
              <a:t>€)</a:t>
            </a:r>
          </a:p>
          <a:p>
            <a:endParaRPr lang="en-GB" sz="2000" dirty="0" smtClean="0"/>
          </a:p>
          <a:p>
            <a:r>
              <a:rPr lang="en-GB" sz="2000" i="1" dirty="0" smtClean="0"/>
              <a:t>A commitment and a culture of export control</a:t>
            </a:r>
            <a:endParaRPr lang="en-GB" sz="2000" i="1" dirty="0"/>
          </a:p>
        </p:txBody>
      </p:sp>
      <p:pic>
        <p:nvPicPr>
          <p:cNvPr id="5127" name="Picture 7" descr="blason.blanc.150.jpg                                           00262816Macintosh HD                   BD700102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324600"/>
            <a:ext cx="407988" cy="48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</a:t>
            </a:r>
            <a:fld id="{34F3589A-10BE-564C-A676-B5011945AD65}" type="slidenum">
              <a:rPr lang="en-US"/>
              <a:pPr/>
              <a:t>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1066800"/>
            <a:ext cx="8801100" cy="5257800"/>
          </a:xfrm>
        </p:spPr>
        <p:txBody>
          <a:bodyPr/>
          <a:lstStyle/>
          <a:p>
            <a:r>
              <a:rPr lang="en-GB" sz="2000" b="1" u="sng" dirty="0" smtClean="0"/>
              <a:t>Heavy weight actors:</a:t>
            </a:r>
          </a:p>
          <a:p>
            <a:r>
              <a:rPr lang="en-GB" sz="2000" dirty="0" smtClean="0"/>
              <a:t>-</a:t>
            </a:r>
            <a:r>
              <a:rPr lang="en-GB" sz="2000" dirty="0" err="1" smtClean="0"/>
              <a:t>Thalès</a:t>
            </a:r>
            <a:r>
              <a:rPr lang="en-GB" sz="2000" dirty="0" smtClean="0"/>
              <a:t> (defence, aeronautics, security): 50 countries, 60,000 employees, 12,7b€ (2008)</a:t>
            </a:r>
          </a:p>
          <a:p>
            <a:r>
              <a:rPr lang="en-GB" sz="2000" dirty="0" smtClean="0"/>
              <a:t>-</a:t>
            </a:r>
            <a:r>
              <a:rPr lang="en-GB" sz="2000" dirty="0" err="1" smtClean="0"/>
              <a:t>Safran</a:t>
            </a:r>
            <a:r>
              <a:rPr lang="en-GB" sz="2000" dirty="0" smtClean="0"/>
              <a:t> (aeronautics &amp; space propulsions systems, defence and security): 50 countries, 55,000 employees, 10,5b€ (2009)</a:t>
            </a:r>
          </a:p>
          <a:p>
            <a:r>
              <a:rPr lang="en-GB" sz="2000" dirty="0" smtClean="0"/>
              <a:t>-</a:t>
            </a:r>
            <a:r>
              <a:rPr lang="en-GB" sz="2000" dirty="0" err="1" smtClean="0"/>
              <a:t>Areva</a:t>
            </a:r>
            <a:r>
              <a:rPr lang="en-GB" sz="2000" dirty="0" smtClean="0"/>
              <a:t> (nuclear fuel cycle, energy): worldwide 1st, 48,000 employees, 8,5b€ (2009, 60% outside FR)</a:t>
            </a:r>
          </a:p>
          <a:p>
            <a:r>
              <a:rPr lang="en-GB" sz="2000" i="1" dirty="0" smtClean="0"/>
              <a:t>Industrial flagships of France (also consortia). However, it must not be forgotten the share of the small and medium-size companies: often 1 main product, may not be aware of the risks and export control.</a:t>
            </a:r>
          </a:p>
          <a:p>
            <a:r>
              <a:rPr lang="en-GB" sz="2000" b="1" u="sng" dirty="0" smtClean="0"/>
              <a:t>French « </a:t>
            </a:r>
            <a:r>
              <a:rPr lang="en-GB" sz="2000" b="1" u="sng" dirty="0" err="1" smtClean="0"/>
              <a:t>spécialités</a:t>
            </a:r>
            <a:r>
              <a:rPr lang="en-GB" sz="2000" b="1" u="sng" dirty="0" smtClean="0"/>
              <a:t> »:</a:t>
            </a:r>
            <a:endParaRPr lang="en-GB" sz="2000" dirty="0" smtClean="0"/>
          </a:p>
          <a:p>
            <a:r>
              <a:rPr lang="en-GB" sz="2000" dirty="0" smtClean="0"/>
              <a:t>-Almost all categories of items: 1,2,3,</a:t>
            </a:r>
            <a:r>
              <a:rPr lang="en-GB" sz="2000" u="sng" dirty="0" smtClean="0"/>
              <a:t>5</a:t>
            </a:r>
            <a:r>
              <a:rPr lang="en-GB" sz="2000" dirty="0" smtClean="0"/>
              <a:t>,6,7,9 (satellites and engines)…And 0.</a:t>
            </a:r>
          </a:p>
          <a:p>
            <a:r>
              <a:rPr lang="en-GB" sz="2000" dirty="0" smtClean="0"/>
              <a:t>-Estimate of dual-use exports in 2009: 20b€</a:t>
            </a:r>
          </a:p>
          <a:p>
            <a:r>
              <a:rPr lang="en-GB" sz="2000" dirty="0" smtClean="0"/>
              <a:t>-2005-3000 licences/year (increasing)</a:t>
            </a:r>
          </a:p>
          <a:p>
            <a:r>
              <a:rPr lang="en-GB" sz="2000" dirty="0" smtClean="0"/>
              <a:t>-Very few global licences, no data on transit, little weight of brokering and catch-all</a:t>
            </a:r>
          </a:p>
          <a:p>
            <a:r>
              <a:rPr lang="en-GB" sz="2000" dirty="0" smtClean="0"/>
              <a:t>-Breakdown: 55%Wass., 17%NSG, 3%MTCR, 23%Australia, 1%Iran, </a:t>
            </a:r>
            <a:r>
              <a:rPr lang="en-GB" sz="2000" dirty="0" err="1" smtClean="0"/>
              <a:t>l-t</a:t>
            </a:r>
            <a:r>
              <a:rPr lang="en-GB" sz="2000" dirty="0" smtClean="0"/>
              <a:t> 1%catch-all</a:t>
            </a:r>
          </a:p>
        </p:txBody>
      </p:sp>
      <p:pic>
        <p:nvPicPr>
          <p:cNvPr id="5127" name="Picture 7" descr="blason.blanc.150.jpg                                           00262816Macintosh HD                   BD700102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324600"/>
            <a:ext cx="407988" cy="48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763000" cy="990600"/>
          </a:xfrm>
        </p:spPr>
        <p:txBody>
          <a:bodyPr/>
          <a:lstStyle/>
          <a:p>
            <a:r>
              <a:rPr lang="fr-FR" sz="2400" dirty="0" smtClean="0"/>
              <a:t>The </a:t>
            </a:r>
            <a:r>
              <a:rPr lang="fr-FR" sz="2400" dirty="0" err="1" smtClean="0"/>
              <a:t>emergence</a:t>
            </a:r>
            <a:r>
              <a:rPr lang="fr-FR" sz="2400" dirty="0" smtClean="0"/>
              <a:t> of a « </a:t>
            </a:r>
            <a:r>
              <a:rPr lang="fr-FR" sz="2400" dirty="0" err="1" smtClean="0"/>
              <a:t>dual-use</a:t>
            </a:r>
            <a:r>
              <a:rPr lang="fr-FR" sz="2400" dirty="0" smtClean="0"/>
              <a:t> » culture: </a:t>
            </a:r>
            <a:r>
              <a:rPr lang="fr-FR" sz="2400" dirty="0" err="1" smtClean="0"/>
              <a:t>legislation</a:t>
            </a:r>
            <a:r>
              <a:rPr lang="fr-FR" sz="2400" dirty="0" smtClean="0"/>
              <a:t> and </a:t>
            </a:r>
            <a:r>
              <a:rPr lang="fr-FR" sz="2400" dirty="0" err="1" smtClean="0"/>
              <a:t>authorities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450" y="2133600"/>
            <a:ext cx="8801100" cy="3962400"/>
          </a:xfrm>
        </p:spPr>
        <p:txBody>
          <a:bodyPr/>
          <a:lstStyle/>
          <a:p>
            <a:r>
              <a:rPr lang="fr-FR" sz="2000" dirty="0" err="1" smtClean="0"/>
              <a:t>-The</a:t>
            </a:r>
            <a:r>
              <a:rPr lang="fr-FR" sz="2000" dirty="0" smtClean="0"/>
              <a:t> </a:t>
            </a:r>
            <a:r>
              <a:rPr lang="fr-FR" sz="2000" dirty="0" err="1" smtClean="0"/>
              <a:t>legislative</a:t>
            </a:r>
            <a:r>
              <a:rPr lang="fr-FR" sz="2000" dirty="0" smtClean="0"/>
              <a:t> (</a:t>
            </a:r>
            <a:r>
              <a:rPr lang="en-GB" sz="2000" dirty="0" smtClean="0"/>
              <a:t>regulatory) « package »: 2001 « round » = dual-use and weapons, 2010 « round » = dual-use only</a:t>
            </a:r>
          </a:p>
          <a:p>
            <a:r>
              <a:rPr lang="en-GB" sz="2000" dirty="0" smtClean="0"/>
              <a:t>-2010, new structure of the DU export control:</a:t>
            </a:r>
          </a:p>
          <a:p>
            <a:r>
              <a:rPr lang="en-GB" sz="2000" dirty="0" smtClean="0"/>
              <a:t>	-SETICE/DGDDI (customs’ Ministry) to SBDU/DGCIS (industry’s Ministry): succession + staff… Young but experienced!</a:t>
            </a:r>
          </a:p>
          <a:p>
            <a:r>
              <a:rPr lang="en-GB" sz="2000" dirty="0" smtClean="0"/>
              <a:t>	-CIBDU (new): inter-ministries procedures = opinions, FA « head »</a:t>
            </a:r>
          </a:p>
          <a:p>
            <a:r>
              <a:rPr lang="en-GB" sz="2000" dirty="0" smtClean="0"/>
              <a:t>	-Technical ministries: Defence, FA, Environment, Treasure (embargoes)</a:t>
            </a:r>
          </a:p>
          <a:p>
            <a:r>
              <a:rPr lang="en-GB" sz="2000" dirty="0" smtClean="0"/>
              <a:t>	-SETICE: IIC + DVC + 1236/2005 + military (deposit of demands)</a:t>
            </a:r>
          </a:p>
          <a:p>
            <a:r>
              <a:rPr lang="en-GB" sz="2000" dirty="0" smtClean="0"/>
              <a:t>	-CPN (Nuclear Policy), etc.</a:t>
            </a:r>
          </a:p>
          <a:p>
            <a:r>
              <a:rPr lang="en-GB" sz="2000" dirty="0" smtClean="0"/>
              <a:t>Progressively: an emancipated « dual-use » culture + slide toward « competitiveness »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</a:t>
            </a:r>
            <a:fld id="{1C8BCFFD-9C37-E54E-BA54-87C70F7E61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763000" cy="990600"/>
          </a:xfrm>
        </p:spPr>
        <p:txBody>
          <a:bodyPr/>
          <a:lstStyle/>
          <a:p>
            <a:r>
              <a:rPr lang="fr-FR" sz="2400" dirty="0" err="1" smtClean="0"/>
              <a:t>Controlled</a:t>
            </a:r>
            <a:r>
              <a:rPr lang="fr-FR" sz="2400" dirty="0" smtClean="0"/>
              <a:t> </a:t>
            </a:r>
            <a:r>
              <a:rPr lang="fr-FR" sz="2400" dirty="0" err="1" smtClean="0"/>
              <a:t>movements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450" y="2133600"/>
            <a:ext cx="8801100" cy="3962400"/>
          </a:xfrm>
        </p:spPr>
        <p:txBody>
          <a:bodyPr/>
          <a:lstStyle/>
          <a:p>
            <a:r>
              <a:rPr lang="fr-FR" sz="2000" dirty="0" err="1" smtClean="0"/>
              <a:t>-Definitions</a:t>
            </a:r>
            <a:r>
              <a:rPr lang="fr-FR" sz="2000" dirty="0" smtClean="0"/>
              <a:t> of Art.</a:t>
            </a:r>
            <a:r>
              <a:rPr lang="en-GB" sz="2000" dirty="0" smtClean="0"/>
              <a:t>2 428/2009: no real French (not even for customs) specialty</a:t>
            </a:r>
          </a:p>
          <a:p>
            <a:r>
              <a:rPr lang="en-GB" sz="2000" dirty="0" smtClean="0"/>
              <a:t>-FR has a merged approach: no distinct regulation for export, brokering, transit (except for weapons)</a:t>
            </a:r>
          </a:p>
          <a:p>
            <a:endParaRPr lang="en-GB" sz="2000" dirty="0" smtClean="0"/>
          </a:p>
          <a:p>
            <a:r>
              <a:rPr lang="en-GB" sz="2000" dirty="0" smtClean="0"/>
              <a:t>-Catch-all apply to all movements: importance of CIBDU for comprehensive controls</a:t>
            </a:r>
          </a:p>
          <a:p>
            <a:endParaRPr lang="en-GB" sz="2000" dirty="0" smtClean="0"/>
          </a:p>
          <a:p>
            <a:r>
              <a:rPr lang="en-GB" sz="2000" dirty="0" smtClean="0"/>
              <a:t>-No regulatory distinction for intangible transfers: 1 comprehensive rule (+principle of authorisation instead of ban). In the future, perhaps a particular approach (taking care of the difficulties for effective controls) but at the moment, precaution prevails (SBDU)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</a:t>
            </a:r>
            <a:fld id="{1C8BCFFD-9C37-E54E-BA54-87C70F7E61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763000" cy="990600"/>
          </a:xfrm>
        </p:spPr>
        <p:txBody>
          <a:bodyPr/>
          <a:lstStyle/>
          <a:p>
            <a:r>
              <a:rPr lang="fr-FR" sz="2400" dirty="0" err="1" smtClean="0"/>
              <a:t>Controlled</a:t>
            </a:r>
            <a:r>
              <a:rPr lang="fr-FR" sz="2400" dirty="0" smtClean="0"/>
              <a:t> </a:t>
            </a:r>
            <a:r>
              <a:rPr lang="fr-FR" sz="2400" dirty="0" err="1" smtClean="0"/>
              <a:t>goods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450" y="2133600"/>
            <a:ext cx="8801100" cy="3962400"/>
          </a:xfrm>
        </p:spPr>
        <p:txBody>
          <a:bodyPr/>
          <a:lstStyle/>
          <a:p>
            <a:r>
              <a:rPr lang="en-GB" sz="2000" dirty="0" smtClean="0"/>
              <a:t>-Complete alignment on annexes of 428/2009</a:t>
            </a:r>
          </a:p>
          <a:p>
            <a:r>
              <a:rPr lang="en-GB" sz="2000" dirty="0" smtClean="0"/>
              <a:t>-Exception: cryptology items (cat.5 part2): licences given by ANSSI (not SBDU) + licence required for intra-community transfers (further than Art.22§9)</a:t>
            </a:r>
          </a:p>
          <a:p>
            <a:r>
              <a:rPr lang="en-GB" sz="2000" dirty="0" smtClean="0"/>
              <a:t>-Powder explosives: SBDU if civilian, SETICE if military</a:t>
            </a:r>
          </a:p>
          <a:p>
            <a:r>
              <a:rPr lang="en-GB" sz="2000" dirty="0" smtClean="0"/>
              <a:t>-Intangible goods (technologies): regulation to come?</a:t>
            </a:r>
          </a:p>
          <a:p>
            <a:r>
              <a:rPr lang="en-GB" sz="2000" dirty="0" smtClean="0"/>
              <a:t>-Torture items (1236/2005): SETICE for deposit of licence files</a:t>
            </a:r>
          </a:p>
          <a:p>
            <a:r>
              <a:rPr lang="en-GB" sz="2000" dirty="0" smtClean="0"/>
              <a:t>-More items controlled: « tear gas and anti-insurrection agents » and « helicopters and their pieces » (through an advice to exporters) = licences « 02 ». SBDU receipts applications (technical ministries). May be linked to « torture » concerns.</a:t>
            </a:r>
          </a:p>
          <a:p>
            <a:endParaRPr lang="fr-FR" sz="20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</a:t>
            </a:r>
            <a:fld id="{1C8BCFFD-9C37-E54E-BA54-87C70F7E61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763000" cy="990600"/>
          </a:xfrm>
        </p:spPr>
        <p:txBody>
          <a:bodyPr/>
          <a:lstStyle/>
          <a:p>
            <a:r>
              <a:rPr lang="fr-FR" sz="2400" dirty="0" smtClean="0"/>
              <a:t>Licences: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450" y="2133600"/>
            <a:ext cx="8801100" cy="3962400"/>
          </a:xfrm>
        </p:spPr>
        <p:txBody>
          <a:bodyPr/>
          <a:lstStyle/>
          <a:p>
            <a:r>
              <a:rPr lang="fr-FR" sz="2000" dirty="0" err="1" smtClean="0"/>
              <a:t>-Individual</a:t>
            </a:r>
            <a:r>
              <a:rPr lang="fr-FR" sz="2000" dirty="0" smtClean="0"/>
              <a:t> and GCEA (on </a:t>
            </a:r>
            <a:r>
              <a:rPr lang="en-GB" sz="2000" dirty="0" smtClean="0"/>
              <a:t>behalf of European authorities): nothing specific</a:t>
            </a:r>
          </a:p>
          <a:p>
            <a:endParaRPr lang="en-GB" sz="2000" dirty="0" smtClean="0"/>
          </a:p>
          <a:p>
            <a:r>
              <a:rPr lang="en-GB" sz="2000" dirty="0" smtClean="0"/>
              <a:t>-Global: little use in FR (see ICP)</a:t>
            </a:r>
          </a:p>
          <a:p>
            <a:endParaRPr lang="en-GB" sz="2000" dirty="0" smtClean="0"/>
          </a:p>
          <a:p>
            <a:r>
              <a:rPr lang="en-GB" sz="2000" dirty="0" smtClean="0"/>
              <a:t>-General: industrial items, chemical products, graphite, some GMO biological products (not the same countries of destination, FR territorial specificity) + licences 02 (“avis” instead of “</a:t>
            </a:r>
            <a:r>
              <a:rPr lang="en-GB" sz="2000" dirty="0" err="1" smtClean="0"/>
              <a:t>arrêtés</a:t>
            </a:r>
            <a:r>
              <a:rPr lang="en-GB" sz="2000" dirty="0" smtClean="0"/>
              <a:t>”)</a:t>
            </a:r>
          </a:p>
          <a:p>
            <a:endParaRPr lang="en-GB" sz="2000" dirty="0" smtClean="0"/>
          </a:p>
          <a:p>
            <a:r>
              <a:rPr lang="en-GB" sz="2000" dirty="0" smtClean="0"/>
              <a:t>-FR involved in the discussions for a General CEA in the European corpus: 6 directions are proposed (safe countries, low-value of an export, fixing/replacing, shows, calculus, telecommunication, chemical materials). This would also include brokering and transit</a:t>
            </a:r>
            <a:r>
              <a:rPr lang="fr-FR" sz="2000" dirty="0" smtClean="0"/>
              <a:t>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</a:t>
            </a:r>
            <a:fld id="{1C8BCFFD-9C37-E54E-BA54-87C70F7E61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763000" cy="990600"/>
          </a:xfrm>
        </p:spPr>
        <p:txBody>
          <a:bodyPr/>
          <a:lstStyle/>
          <a:p>
            <a:r>
              <a:rPr lang="fr-FR" sz="2400" dirty="0" smtClean="0"/>
              <a:t>Interaction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</a:t>
            </a:r>
            <a:r>
              <a:rPr lang="fr-FR" sz="2400" dirty="0" err="1" smtClean="0"/>
              <a:t>authorities</a:t>
            </a:r>
            <a:r>
              <a:rPr lang="fr-FR" sz="2400" dirty="0" smtClean="0"/>
              <a:t> and </a:t>
            </a:r>
            <a:r>
              <a:rPr lang="fr-FR" sz="2400" dirty="0" err="1" smtClean="0"/>
              <a:t>industry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450" y="2133600"/>
            <a:ext cx="8801100" cy="4267200"/>
          </a:xfrm>
        </p:spPr>
        <p:txBody>
          <a:bodyPr/>
          <a:lstStyle/>
          <a:p>
            <a:r>
              <a:rPr lang="en-GB" sz="2000" dirty="0" smtClean="0"/>
              <a:t>-Global « information » mission of the SBDU: enhancing interaction (notably / classification of items &amp; tech.), communication (intangible transfers, forthcoming website incl. Descriptions of procedures and forms to become familiar with)</a:t>
            </a:r>
          </a:p>
          <a:p>
            <a:r>
              <a:rPr lang="en-GB" sz="2000" dirty="0" smtClean="0"/>
              <a:t>-The forms (CERFA): fully aligned on Annex III. </a:t>
            </a:r>
          </a:p>
          <a:p>
            <a:r>
              <a:rPr lang="en-GB" sz="2000" dirty="0" smtClean="0"/>
              <a:t>	Not yet finalised for « 02 ». </a:t>
            </a:r>
          </a:p>
          <a:p>
            <a:r>
              <a:rPr lang="en-GB" sz="2000" dirty="0" smtClean="0"/>
              <a:t>	General licences: 5 conditions that the exporter undertakes to respect</a:t>
            </a:r>
          </a:p>
          <a:p>
            <a:r>
              <a:rPr lang="en-GB" sz="2000" dirty="0" smtClean="0"/>
              <a:t>	Other (trade-related) documents needed (trade register proofs)</a:t>
            </a:r>
          </a:p>
          <a:p>
            <a:r>
              <a:rPr lang="en-GB" sz="2000" dirty="0" smtClean="0"/>
              <a:t>	End-User Certificate: a CERFA + commercial documents</a:t>
            </a:r>
          </a:p>
          <a:p>
            <a:r>
              <a:rPr lang="en-GB" sz="2000" dirty="0" smtClean="0"/>
              <a:t>	IIC &amp; DVC: a CERFA</a:t>
            </a:r>
          </a:p>
          <a:p>
            <a:r>
              <a:rPr lang="en-GB" sz="2000" dirty="0" smtClean="0"/>
              <a:t>-Customs procedures (separate): possible indirect links with authorisation… more difficulties for industries?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</a:t>
            </a:r>
            <a:fld id="{1C8BCFFD-9C37-E54E-BA54-87C70F7E61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_Droit(SP)Eng">
  <a:themeElements>
    <a:clrScheme name="Thème Office 13">
      <a:dk1>
        <a:srgbClr val="000000"/>
      </a:dk1>
      <a:lt1>
        <a:srgbClr val="FFFFFF"/>
      </a:lt1>
      <a:dk2>
        <a:srgbClr val="640025"/>
      </a:dk2>
      <a:lt2>
        <a:srgbClr val="BCB9B2"/>
      </a:lt2>
      <a:accent1>
        <a:srgbClr val="D3DED6"/>
      </a:accent1>
      <a:accent2>
        <a:srgbClr val="80A799"/>
      </a:accent2>
      <a:accent3>
        <a:srgbClr val="FFFFFF"/>
      </a:accent3>
      <a:accent4>
        <a:srgbClr val="000000"/>
      </a:accent4>
      <a:accent5>
        <a:srgbClr val="E6ECE8"/>
      </a:accent5>
      <a:accent6>
        <a:srgbClr val="73978A"/>
      </a:accent6>
      <a:hlink>
        <a:srgbClr val="032E2F"/>
      </a:hlink>
      <a:folHlink>
        <a:srgbClr val="C7332F"/>
      </a:folHlink>
    </a:clrScheme>
    <a:fontScheme name="Thème Office">
      <a:majorFont>
        <a:latin typeface="Gill Sans"/>
        <a:ea typeface=""/>
        <a:cs typeface=""/>
      </a:majorFont>
      <a:minorFont>
        <a:latin typeface="Garamond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000000"/>
        </a:dk1>
        <a:lt1>
          <a:srgbClr val="FFFFFF"/>
        </a:lt1>
        <a:dk2>
          <a:srgbClr val="640025"/>
        </a:dk2>
        <a:lt2>
          <a:srgbClr val="BCB9B2"/>
        </a:lt2>
        <a:accent1>
          <a:srgbClr val="D3DED6"/>
        </a:accent1>
        <a:accent2>
          <a:srgbClr val="80A799"/>
        </a:accent2>
        <a:accent3>
          <a:srgbClr val="FFFFFF"/>
        </a:accent3>
        <a:accent4>
          <a:srgbClr val="000000"/>
        </a:accent4>
        <a:accent5>
          <a:srgbClr val="E6ECE8"/>
        </a:accent5>
        <a:accent6>
          <a:srgbClr val="73978A"/>
        </a:accent6>
        <a:hlink>
          <a:srgbClr val="032E2F"/>
        </a:hlink>
        <a:folHlink>
          <a:srgbClr val="C733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Thème Office 13">
      <a:dk1>
        <a:srgbClr val="000000"/>
      </a:dk1>
      <a:lt1>
        <a:srgbClr val="FFFFFF"/>
      </a:lt1>
      <a:dk2>
        <a:srgbClr val="640025"/>
      </a:dk2>
      <a:lt2>
        <a:srgbClr val="BCB9B2"/>
      </a:lt2>
      <a:accent1>
        <a:srgbClr val="D3DED6"/>
      </a:accent1>
      <a:accent2>
        <a:srgbClr val="80A799"/>
      </a:accent2>
      <a:accent3>
        <a:srgbClr val="FFFFFF"/>
      </a:accent3>
      <a:accent4>
        <a:srgbClr val="000000"/>
      </a:accent4>
      <a:accent5>
        <a:srgbClr val="E6ECE8"/>
      </a:accent5>
      <a:accent6>
        <a:srgbClr val="73978A"/>
      </a:accent6>
      <a:hlink>
        <a:srgbClr val="032E2F"/>
      </a:hlink>
      <a:folHlink>
        <a:srgbClr val="C7332F"/>
      </a:folHlink>
    </a:clrScheme>
    <a:fontScheme name="Thème Office">
      <a:majorFont>
        <a:latin typeface="Gill Sans"/>
        <a:ea typeface=""/>
        <a:cs typeface=""/>
      </a:majorFont>
      <a:minorFont>
        <a:latin typeface="Garamond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000000"/>
        </a:dk1>
        <a:lt1>
          <a:srgbClr val="FFFFFF"/>
        </a:lt1>
        <a:dk2>
          <a:srgbClr val="640025"/>
        </a:dk2>
        <a:lt2>
          <a:srgbClr val="BCB9B2"/>
        </a:lt2>
        <a:accent1>
          <a:srgbClr val="D3DED6"/>
        </a:accent1>
        <a:accent2>
          <a:srgbClr val="80A799"/>
        </a:accent2>
        <a:accent3>
          <a:srgbClr val="FFFFFF"/>
        </a:accent3>
        <a:accent4>
          <a:srgbClr val="000000"/>
        </a:accent4>
        <a:accent5>
          <a:srgbClr val="E6ECE8"/>
        </a:accent5>
        <a:accent6>
          <a:srgbClr val="73978A"/>
        </a:accent6>
        <a:hlink>
          <a:srgbClr val="032E2F"/>
        </a:hlink>
        <a:folHlink>
          <a:srgbClr val="C733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a_Droit(SP)Eng.pot</Template>
  <TotalTime>325</TotalTime>
  <Words>1709</Words>
  <Application>Microsoft Macintosh PowerPoint</Application>
  <PresentationFormat>Présentation à l'écran (4:3)</PresentationFormat>
  <Paragraphs>126</Paragraphs>
  <Slides>14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a_Droit(SP)Eng</vt:lpstr>
      <vt:lpstr>Thème Office</vt:lpstr>
      <vt:lpstr>The French system of control of the sensitive items’ trade: From Security to Competitive Security </vt:lpstr>
      <vt:lpstr>Structure of the presentation:</vt:lpstr>
      <vt:lpstr>The French industrial capacity: risks and opportunities</vt:lpstr>
      <vt:lpstr>Diapositive 4</vt:lpstr>
      <vt:lpstr>The emergence of a « dual-use » culture: legislation and authorities</vt:lpstr>
      <vt:lpstr>Controlled movements:</vt:lpstr>
      <vt:lpstr>Controlled goods:</vt:lpstr>
      <vt:lpstr>Licences:</vt:lpstr>
      <vt:lpstr>Interaction between authorities and industry:</vt:lpstr>
      <vt:lpstr>Interaction between authorities and industry:</vt:lpstr>
      <vt:lpstr>Jurisdiction and sanctions:</vt:lpstr>
      <vt:lpstr>Sources for improvements:</vt:lpstr>
      <vt:lpstr>Sources for improvements - the growth of the SBDU:</vt:lpstr>
      <vt:lpstr>Thank you for your attention!  Questions?</vt:lpstr>
    </vt:vector>
  </TitlesOfParts>
  <Company>Unité Etudes Européennes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Sylvain Paile</dc:creator>
  <cp:lastModifiedBy>Sylvain Paile</cp:lastModifiedBy>
  <cp:revision>16</cp:revision>
  <dcterms:created xsi:type="dcterms:W3CDTF">2010-10-14T05:08:35Z</dcterms:created>
  <dcterms:modified xsi:type="dcterms:W3CDTF">2010-10-14T05:34:01Z</dcterms:modified>
</cp:coreProperties>
</file>