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1" r:id="rId2"/>
    <p:sldId id="294" r:id="rId3"/>
    <p:sldId id="295" r:id="rId4"/>
    <p:sldId id="296" r:id="rId5"/>
    <p:sldId id="297" r:id="rId6"/>
    <p:sldId id="298" r:id="rId7"/>
    <p:sldId id="299" r:id="rId8"/>
    <p:sldId id="300" r:id="rId9"/>
    <p:sldId id="308" r:id="rId10"/>
    <p:sldId id="301" r:id="rId11"/>
    <p:sldId id="302" r:id="rId12"/>
    <p:sldId id="303" r:id="rId13"/>
    <p:sldId id="304" r:id="rId14"/>
    <p:sldId id="330" r:id="rId15"/>
    <p:sldId id="305" r:id="rId16"/>
    <p:sldId id="332" r:id="rId17"/>
    <p:sldId id="333" r:id="rId18"/>
    <p:sldId id="335" r:id="rId19"/>
    <p:sldId id="336" r:id="rId20"/>
    <p:sldId id="306" r:id="rId21"/>
    <p:sldId id="307" r:id="rId22"/>
    <p:sldId id="309" r:id="rId23"/>
    <p:sldId id="310" r:id="rId24"/>
    <p:sldId id="311" r:id="rId25"/>
    <p:sldId id="312" r:id="rId26"/>
    <p:sldId id="313" r:id="rId27"/>
    <p:sldId id="314" r:id="rId28"/>
    <p:sldId id="315" r:id="rId29"/>
    <p:sldId id="316" r:id="rId30"/>
    <p:sldId id="317" r:id="rId31"/>
    <p:sldId id="318" r:id="rId32"/>
    <p:sldId id="319" r:id="rId33"/>
    <p:sldId id="337" r:id="rId34"/>
    <p:sldId id="338" r:id="rId35"/>
    <p:sldId id="339" r:id="rId36"/>
    <p:sldId id="320" r:id="rId37"/>
    <p:sldId id="340"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228"/>
    </p:cViewPr>
  </p:sorterViewPr>
  <p:notesViewPr>
    <p:cSldViewPr>
      <p:cViewPr varScale="1">
        <p:scale>
          <a:sx n="56" d="100"/>
          <a:sy n="56" d="100"/>
        </p:scale>
        <p:origin x="-181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C453C-AC1B-444F-A7FF-1ACE0B6E4509}" type="datetimeFigureOut">
              <a:rPr lang="en-GB" smtClean="0"/>
              <a:pPr/>
              <a:t>27/10/2010</a:t>
            </a:fld>
            <a:endParaRPr lang="en-GB"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55036-9B6C-4F26-BC73-B171D01DA353}"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fr-FR" dirty="0" smtClean="0"/>
              <a:t>6/10/2010</a:t>
            </a:r>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dirty="0" smtClean="0"/>
              <a:t>6/10/2010</a:t>
            </a:r>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dirty="0" smtClean="0"/>
              <a:t>6/10/2010</a:t>
            </a:r>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11266" name="Picture 2"/>
          <p:cNvPicPr>
            <a:picLocks noChangeAspect="1" noChangeArrowheads="1"/>
          </p:cNvPicPr>
          <p:nvPr userDrawn="1"/>
        </p:nvPicPr>
        <p:blipFill>
          <a:blip r:embed="rId2" cstate="print"/>
          <a:srcRect r="7977" b="1091"/>
          <a:stretch>
            <a:fillRect/>
          </a:stretch>
        </p:blipFill>
        <p:spPr bwMode="auto">
          <a:xfrm>
            <a:off x="6443663" y="188913"/>
            <a:ext cx="2519362" cy="2378075"/>
          </a:xfrm>
          <a:prstGeom prst="rect">
            <a:avLst/>
          </a:prstGeom>
          <a:noFill/>
          <a:ln w="9525">
            <a:noFill/>
            <a:miter lim="800000"/>
            <a:headEnd/>
            <a:tailEnd/>
          </a:ln>
          <a:effectLst/>
        </p:spPr>
      </p:pic>
      <p:pic>
        <p:nvPicPr>
          <p:cNvPr id="11267" name="Picture 3" descr="picto%20DN%20kleur%20pms"/>
          <p:cNvPicPr>
            <a:picLocks noChangeAspect="1" noChangeArrowheads="1"/>
          </p:cNvPicPr>
          <p:nvPr userDrawn="1"/>
        </p:nvPicPr>
        <p:blipFill>
          <a:blip r:embed="rId3" cstate="print"/>
          <a:srcRect/>
          <a:stretch>
            <a:fillRect/>
          </a:stretch>
        </p:blipFill>
        <p:spPr bwMode="auto">
          <a:xfrm>
            <a:off x="179388" y="5734050"/>
            <a:ext cx="1944687" cy="814388"/>
          </a:xfrm>
          <a:prstGeom prst="rect">
            <a:avLst/>
          </a:prstGeom>
          <a:noFill/>
          <a:ln w="9525">
            <a:noFill/>
            <a:miter lim="800000"/>
            <a:headEnd/>
            <a:tailEnd/>
          </a:ln>
        </p:spPr>
      </p:pic>
      <p:pic>
        <p:nvPicPr>
          <p:cNvPr id="11269" name="Picture 5" descr="ulg"/>
          <p:cNvPicPr>
            <a:picLocks noChangeAspect="1" noChangeArrowheads="1"/>
          </p:cNvPicPr>
          <p:nvPr userDrawn="1"/>
        </p:nvPicPr>
        <p:blipFill>
          <a:blip r:embed="rId4" cstate="print"/>
          <a:srcRect/>
          <a:stretch>
            <a:fillRect/>
          </a:stretch>
        </p:blipFill>
        <p:spPr bwMode="auto">
          <a:xfrm>
            <a:off x="5133975" y="5734050"/>
            <a:ext cx="1093788" cy="812800"/>
          </a:xfrm>
          <a:prstGeom prst="rect">
            <a:avLst/>
          </a:prstGeom>
          <a:noFill/>
          <a:ln w="9525">
            <a:noFill/>
            <a:miter lim="800000"/>
            <a:headEnd/>
            <a:tailEnd/>
          </a:ln>
        </p:spPr>
      </p:pic>
      <p:pic>
        <p:nvPicPr>
          <p:cNvPr id="11270" name="Picture 6" descr="WTCB"/>
          <p:cNvPicPr>
            <a:picLocks noChangeAspect="1" noChangeArrowheads="1"/>
          </p:cNvPicPr>
          <p:nvPr userDrawn="1"/>
        </p:nvPicPr>
        <p:blipFill>
          <a:blip r:embed="rId5" cstate="print"/>
          <a:srcRect/>
          <a:stretch>
            <a:fillRect/>
          </a:stretch>
        </p:blipFill>
        <p:spPr bwMode="auto">
          <a:xfrm>
            <a:off x="6488113" y="5734050"/>
            <a:ext cx="965200" cy="812800"/>
          </a:xfrm>
          <a:prstGeom prst="rect">
            <a:avLst/>
          </a:prstGeom>
          <a:noFill/>
          <a:ln w="9525">
            <a:noFill/>
            <a:miter lim="800000"/>
            <a:headEnd/>
            <a:tailEnd/>
          </a:ln>
        </p:spPr>
      </p:pic>
      <p:pic>
        <p:nvPicPr>
          <p:cNvPr id="11271" name="Picture 7" descr="iwt%20logo"/>
          <p:cNvPicPr>
            <a:picLocks noChangeAspect="1" noChangeArrowheads="1"/>
          </p:cNvPicPr>
          <p:nvPr userDrawn="1"/>
        </p:nvPicPr>
        <p:blipFill>
          <a:blip r:embed="rId6" cstate="print"/>
          <a:srcRect/>
          <a:stretch>
            <a:fillRect/>
          </a:stretch>
        </p:blipFill>
        <p:spPr bwMode="auto">
          <a:xfrm>
            <a:off x="7713663" y="5734050"/>
            <a:ext cx="1220787" cy="814388"/>
          </a:xfrm>
          <a:prstGeom prst="rect">
            <a:avLst/>
          </a:prstGeom>
          <a:noFill/>
          <a:ln w="9525">
            <a:noFill/>
            <a:miter lim="800000"/>
            <a:headEnd/>
            <a:tailEnd/>
          </a:ln>
        </p:spPr>
      </p:pic>
      <p:pic>
        <p:nvPicPr>
          <p:cNvPr id="11272" name="Picture 8"/>
          <p:cNvPicPr>
            <a:picLocks noChangeAspect="1" noChangeArrowheads="1"/>
          </p:cNvPicPr>
          <p:nvPr userDrawn="1"/>
        </p:nvPicPr>
        <p:blipFill>
          <a:blip r:embed="rId7" cstate="print"/>
          <a:srcRect/>
          <a:stretch>
            <a:fillRect/>
          </a:stretch>
        </p:blipFill>
        <p:spPr bwMode="auto">
          <a:xfrm>
            <a:off x="2382838" y="5734050"/>
            <a:ext cx="2490787" cy="812800"/>
          </a:xfrm>
          <a:prstGeom prst="rect">
            <a:avLst/>
          </a:prstGeom>
          <a:noFill/>
          <a:ln w="9525">
            <a:noFill/>
            <a:miter lim="800000"/>
            <a:headEnd/>
            <a:tailEnd/>
          </a:ln>
          <a:effectLst/>
        </p:spPr>
      </p:pic>
      <p:sp>
        <p:nvSpPr>
          <p:cNvPr id="11273" name="Text Box 9"/>
          <p:cNvSpPr txBox="1">
            <a:spLocks noChangeArrowheads="1"/>
          </p:cNvSpPr>
          <p:nvPr userDrawn="1"/>
        </p:nvSpPr>
        <p:spPr bwMode="auto">
          <a:xfrm>
            <a:off x="5508625" y="4797425"/>
            <a:ext cx="3635375" cy="779463"/>
          </a:xfrm>
          <a:prstGeom prst="rect">
            <a:avLst/>
          </a:prstGeom>
          <a:noFill/>
          <a:ln w="9525">
            <a:noFill/>
            <a:miter lim="800000"/>
            <a:headEnd/>
            <a:tailEnd/>
          </a:ln>
          <a:effectLst/>
        </p:spPr>
        <p:txBody>
          <a:bodyPr>
            <a:spAutoFit/>
          </a:bodyPr>
          <a:lstStyle/>
          <a:p>
            <a:pPr>
              <a:spcBef>
                <a:spcPct val="50000"/>
              </a:spcBef>
            </a:pPr>
            <a:endParaRPr lang="en-US" dirty="0">
              <a:solidFill>
                <a:srgbClr val="FF9900"/>
              </a:solidFill>
            </a:endParaRPr>
          </a:p>
          <a:p>
            <a:pPr>
              <a:spcBef>
                <a:spcPct val="50000"/>
              </a:spcBef>
            </a:pPr>
            <a:r>
              <a:rPr lang="en-US" dirty="0">
                <a:solidFill>
                  <a:srgbClr val="FF9900"/>
                </a:solidFill>
              </a:rPr>
              <a:t>www.TETRA-Brandveiligheid.be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r>
              <a:rPr lang="fr-FR" dirty="0" smtClean="0"/>
              <a:t>6/10/2010</a:t>
            </a:r>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dirty="0" smtClean="0"/>
              <a:t>6/10/2010</a:t>
            </a:r>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fr-FR" dirty="0" smtClean="0"/>
              <a:t>6/10/2010</a:t>
            </a:r>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fr-FR" dirty="0" smtClean="0"/>
              <a:t>6/10/2010</a:t>
            </a:r>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fr-FR" dirty="0" smtClean="0"/>
              <a:t>6/10/2010</a:t>
            </a:r>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smtClean="0"/>
              <a:t>6/10/2010</a:t>
            </a:r>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dirty="0" smtClean="0"/>
              <a:t>6/10/2010</a:t>
            </a:r>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dirty="0" smtClean="0"/>
              <a:t>6/10/2010</a:t>
            </a:r>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8CDFB5B3-6370-4EDA-87A5-E1AD33B6BB50}" type="slidenum">
              <a:rPr lang="fr-BE" smtClean="0"/>
              <a:pPr/>
              <a:t>‹#›</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smtClean="0"/>
              <a:t>6/10/2010</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FB5B3-6370-4EDA-87A5-E1AD33B6BB50}" type="slidenum">
              <a:rPr lang="fr-BE" smtClean="0"/>
              <a:pPr/>
              <a:t>‹#›</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ideo" Target="file:///C:\Documents%20and%20Settings\FRANSSEN\Mes%20documents\FEU\ARTICLES\2010%20FireForum\Temperatures.avi"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ideo" Target="file:///C:\Documents%20and%20Settings\FRANSSEN\Mes%20documents\FEU\ARTICLES\2010%20FireForum\Displ.avi"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ideo" Target="file:///C:\Documents%20and%20Settings\FRANSSEN\Mes%20documents\FEU\ARTICLES\2010%20FireForum\M.avi"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bwMode="auto">
          <a:xfrm>
            <a:off x="179388" y="188913"/>
            <a:ext cx="6048375" cy="1470025"/>
          </a:xfrm>
          <a:prstGeom prst="rect">
            <a:avLst/>
          </a:prstGeom>
          <a:noFill/>
          <a:ln>
            <a:miter lim="800000"/>
            <a:headEnd/>
            <a:tailEnd/>
          </a:ln>
        </p:spPr>
        <p:txBody>
          <a:bodyPr>
            <a:noAutofit/>
          </a:bodyPr>
          <a:lstStyle/>
          <a:p>
            <a:r>
              <a:rPr lang="nl-BE" sz="3200" smtClean="0">
                <a:solidFill>
                  <a:srgbClr val="CC0000"/>
                </a:solidFill>
              </a:rPr>
              <a:t>Brandontwerp &amp; -dimensionering van staalconstructie</a:t>
            </a:r>
            <a:endParaRPr lang="nl-BE" sz="3200">
              <a:solidFill>
                <a:srgbClr val="CC0000"/>
              </a:solidFill>
            </a:endParaRPr>
          </a:p>
        </p:txBody>
      </p:sp>
      <p:sp>
        <p:nvSpPr>
          <p:cNvPr id="2052" name="Rectangle 4"/>
          <p:cNvSpPr>
            <a:spLocks noGrp="1" noChangeArrowheads="1"/>
          </p:cNvSpPr>
          <p:nvPr>
            <p:ph type="subTitle" idx="4294967295"/>
          </p:nvPr>
        </p:nvSpPr>
        <p:spPr bwMode="auto">
          <a:xfrm>
            <a:off x="179388" y="1628775"/>
            <a:ext cx="6048375" cy="1752600"/>
          </a:xfrm>
          <a:prstGeom prst="rect">
            <a:avLst/>
          </a:prstGeom>
          <a:noFill/>
          <a:ln>
            <a:miter lim="800000"/>
            <a:headEnd/>
            <a:tailEnd/>
          </a:ln>
        </p:spPr>
        <p:txBody>
          <a:bodyPr>
            <a:noAutofit/>
          </a:bodyPr>
          <a:lstStyle/>
          <a:p>
            <a:pPr algn="ctr">
              <a:buNone/>
            </a:pPr>
            <a:r>
              <a:rPr lang="nl-BE" sz="2800" dirty="0" smtClean="0">
                <a:solidFill>
                  <a:srgbClr val="CC0000"/>
                </a:solidFill>
                <a:latin typeface="+mj-lt"/>
                <a:ea typeface="+mj-ea"/>
                <a:cs typeface="+mj-cs"/>
              </a:rPr>
              <a:t>Rekening houden met</a:t>
            </a:r>
            <a:br>
              <a:rPr lang="nl-BE" sz="2800" dirty="0" smtClean="0">
                <a:solidFill>
                  <a:srgbClr val="CC0000"/>
                </a:solidFill>
                <a:latin typeface="+mj-lt"/>
                <a:ea typeface="+mj-ea"/>
                <a:cs typeface="+mj-cs"/>
              </a:rPr>
            </a:br>
            <a:r>
              <a:rPr lang="nl-BE" sz="2800" dirty="0" smtClean="0">
                <a:solidFill>
                  <a:srgbClr val="CC0000"/>
                </a:solidFill>
                <a:latin typeface="+mj-lt"/>
                <a:ea typeface="+mj-ea"/>
                <a:cs typeface="+mj-cs"/>
              </a:rPr>
              <a:t>indirecte belastingen door brand</a:t>
            </a:r>
            <a:br>
              <a:rPr lang="nl-BE" sz="2800" dirty="0" smtClean="0">
                <a:solidFill>
                  <a:srgbClr val="CC0000"/>
                </a:solidFill>
                <a:latin typeface="+mj-lt"/>
                <a:ea typeface="+mj-ea"/>
                <a:cs typeface="+mj-cs"/>
              </a:rPr>
            </a:br>
            <a:r>
              <a:rPr lang="nl-BE" sz="2800" dirty="0" smtClean="0">
                <a:solidFill>
                  <a:srgbClr val="CC0000"/>
                </a:solidFill>
                <a:latin typeface="+mj-lt"/>
                <a:ea typeface="+mj-ea"/>
                <a:cs typeface="+mj-cs"/>
              </a:rPr>
              <a:t>bij de evaluatie van de stabiliteit bij brand van industriegebouwen</a:t>
            </a:r>
          </a:p>
        </p:txBody>
      </p:sp>
      <p:sp>
        <p:nvSpPr>
          <p:cNvPr id="2056" name="Text Box 8"/>
          <p:cNvSpPr txBox="1">
            <a:spLocks noChangeArrowheads="1"/>
          </p:cNvSpPr>
          <p:nvPr/>
        </p:nvSpPr>
        <p:spPr bwMode="auto">
          <a:xfrm>
            <a:off x="179388" y="4797425"/>
            <a:ext cx="6264275" cy="779463"/>
          </a:xfrm>
          <a:prstGeom prst="rect">
            <a:avLst/>
          </a:prstGeom>
          <a:noFill/>
          <a:ln w="9525">
            <a:noFill/>
            <a:miter lim="800000"/>
            <a:headEnd/>
            <a:tailEnd/>
          </a:ln>
          <a:effectLst/>
        </p:spPr>
        <p:txBody>
          <a:bodyPr>
            <a:spAutoFit/>
          </a:bodyPr>
          <a:lstStyle/>
          <a:p>
            <a:pPr>
              <a:spcBef>
                <a:spcPct val="50000"/>
              </a:spcBef>
            </a:pPr>
            <a:r>
              <a:rPr lang="en-US" dirty="0" smtClean="0">
                <a:solidFill>
                  <a:srgbClr val="FF9900"/>
                </a:solidFill>
              </a:rPr>
              <a:t>Leuven, 28/10/2010</a:t>
            </a:r>
            <a:endParaRPr lang="en-US" dirty="0">
              <a:solidFill>
                <a:srgbClr val="FF9900"/>
              </a:solidFill>
            </a:endParaRPr>
          </a:p>
          <a:p>
            <a:pPr>
              <a:spcBef>
                <a:spcPct val="50000"/>
              </a:spcBef>
            </a:pPr>
            <a:r>
              <a:rPr lang="en-US" dirty="0" smtClean="0">
                <a:solidFill>
                  <a:srgbClr val="FF9900"/>
                </a:solidFill>
              </a:rPr>
              <a:t>jm.franssen@ulg.ac.be</a:t>
            </a:r>
            <a:endParaRPr lang="en-US" dirty="0">
              <a:solidFill>
                <a:srgbClr val="FF99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10</a:t>
            </a:fld>
            <a:endParaRPr lang="fr-BE" dirty="0"/>
          </a:p>
        </p:txBody>
      </p:sp>
      <p:sp>
        <p:nvSpPr>
          <p:cNvPr id="3" name="ZoneTexte 2"/>
          <p:cNvSpPr txBox="1"/>
          <p:nvPr/>
        </p:nvSpPr>
        <p:spPr>
          <a:xfrm>
            <a:off x="395536" y="260648"/>
            <a:ext cx="2281394" cy="461665"/>
          </a:xfrm>
          <a:prstGeom prst="rect">
            <a:avLst/>
          </a:prstGeom>
          <a:noFill/>
        </p:spPr>
        <p:txBody>
          <a:bodyPr wrap="none" rtlCol="0">
            <a:spAutoFit/>
          </a:bodyPr>
          <a:lstStyle/>
          <a:p>
            <a:r>
              <a:rPr lang="nl-BE" sz="2400" smtClean="0"/>
              <a:t>A3. Basisnormen</a:t>
            </a:r>
          </a:p>
        </p:txBody>
      </p:sp>
      <p:sp>
        <p:nvSpPr>
          <p:cNvPr id="4" name="ZoneTexte 3"/>
          <p:cNvSpPr txBox="1"/>
          <p:nvPr/>
        </p:nvSpPr>
        <p:spPr>
          <a:xfrm>
            <a:off x="179512" y="1020792"/>
            <a:ext cx="8910521" cy="3785652"/>
          </a:xfrm>
          <a:prstGeom prst="rect">
            <a:avLst/>
          </a:prstGeom>
          <a:noFill/>
        </p:spPr>
        <p:txBody>
          <a:bodyPr wrap="square" rtlCol="0">
            <a:spAutoFit/>
          </a:bodyPr>
          <a:lstStyle/>
          <a:p>
            <a:r>
              <a:rPr lang="nl-BE" sz="2400" dirty="0" smtClean="0"/>
              <a:t>Bijlage 1</a:t>
            </a:r>
          </a:p>
          <a:p>
            <a:endParaRPr lang="nl-BE" sz="2400" dirty="0" smtClean="0"/>
          </a:p>
          <a:p>
            <a:r>
              <a:rPr lang="nl-BE" sz="2400" dirty="0" smtClean="0"/>
              <a:t>De classificatie met betrekking tot de brandwerendheid van een bouwelement wordt geattesteerd ...</a:t>
            </a:r>
          </a:p>
          <a:p>
            <a:pPr>
              <a:buFont typeface="Wingdings" pitchFamily="2" charset="2"/>
              <a:buChar char="ü"/>
            </a:pPr>
            <a:endParaRPr lang="nl-BE" sz="2400" dirty="0" smtClean="0"/>
          </a:p>
          <a:p>
            <a:pPr>
              <a:buFont typeface="Wingdings" pitchFamily="2" charset="2"/>
              <a:buChar char="ü"/>
            </a:pPr>
            <a:r>
              <a:rPr lang="nl-BE" sz="2400" dirty="0" smtClean="0"/>
              <a:t> Ofwel op basis van één of meerdere beproevingen …</a:t>
            </a:r>
          </a:p>
          <a:p>
            <a:pPr>
              <a:buFont typeface="Wingdings" pitchFamily="2" charset="2"/>
              <a:buChar char="ü"/>
            </a:pPr>
            <a:endParaRPr lang="nl-BE" sz="2400" dirty="0" smtClean="0"/>
          </a:p>
          <a:p>
            <a:pPr>
              <a:buFont typeface="Wingdings" pitchFamily="2" charset="2"/>
              <a:buChar char="ü"/>
            </a:pPr>
            <a:r>
              <a:rPr lang="nl-BE" sz="2400" dirty="0" smtClean="0"/>
              <a:t> Ofwel door een berekeningsnota uitgewerkt volgens een methode goedgekeurd door de Minister van Binnenlandse Zaken, volgens de procedure en de voorwaarden die hij vastlegt.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4"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1"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4" end="4"/>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8"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11</a:t>
            </a:fld>
            <a:endParaRPr lang="fr-BE" dirty="0"/>
          </a:p>
        </p:txBody>
      </p:sp>
      <p:sp>
        <p:nvSpPr>
          <p:cNvPr id="3" name="Rectangle 2"/>
          <p:cNvSpPr/>
          <p:nvPr/>
        </p:nvSpPr>
        <p:spPr>
          <a:xfrm>
            <a:off x="251520" y="332656"/>
            <a:ext cx="8424936" cy="830997"/>
          </a:xfrm>
          <a:prstGeom prst="rect">
            <a:avLst/>
          </a:prstGeom>
        </p:spPr>
        <p:txBody>
          <a:bodyPr wrap="square">
            <a:spAutoFit/>
          </a:bodyPr>
          <a:lstStyle/>
          <a:p>
            <a:r>
              <a:rPr lang="nl-BE" sz="2400" dirty="0" smtClean="0"/>
              <a:t>Een methode goedgekeurd door de Minister van Binnenlandse Zaken, volgens de procedure en de voorwaarden die hij vastlegt.</a:t>
            </a:r>
            <a:endParaRPr lang="fr-BE" sz="2400" dirty="0"/>
          </a:p>
        </p:txBody>
      </p:sp>
      <p:sp>
        <p:nvSpPr>
          <p:cNvPr id="4" name="ZoneTexte 3"/>
          <p:cNvSpPr txBox="1"/>
          <p:nvPr/>
        </p:nvSpPr>
        <p:spPr>
          <a:xfrm>
            <a:off x="251520" y="1340768"/>
            <a:ext cx="7930504" cy="1938992"/>
          </a:xfrm>
          <a:prstGeom prst="rect">
            <a:avLst/>
          </a:prstGeom>
          <a:noFill/>
        </p:spPr>
        <p:txBody>
          <a:bodyPr wrap="none" rtlCol="0">
            <a:spAutoFit/>
          </a:bodyPr>
          <a:lstStyle/>
          <a:p>
            <a:r>
              <a:rPr lang="nl-BE" sz="2400" smtClean="0"/>
              <a:t>Vandaag,</a:t>
            </a:r>
          </a:p>
          <a:p>
            <a:endParaRPr lang="nl-BE" sz="2400" smtClean="0"/>
          </a:p>
          <a:p>
            <a:r>
              <a:rPr lang="nl-BE" sz="2400" smtClean="0"/>
              <a:t>	28 oktober 2010,</a:t>
            </a:r>
          </a:p>
          <a:p>
            <a:endParaRPr lang="nl-BE" sz="2400" smtClean="0"/>
          </a:p>
          <a:p>
            <a:r>
              <a:rPr lang="nl-BE" sz="2400" smtClean="0"/>
              <a:t>		Bestaat er geen enkele goedgekeurde methode.</a:t>
            </a:r>
          </a:p>
        </p:txBody>
      </p:sp>
      <p:sp>
        <p:nvSpPr>
          <p:cNvPr id="5" name="ZoneTexte 4"/>
          <p:cNvSpPr txBox="1"/>
          <p:nvPr/>
        </p:nvSpPr>
        <p:spPr>
          <a:xfrm>
            <a:off x="251520" y="3501008"/>
            <a:ext cx="5638595" cy="830997"/>
          </a:xfrm>
          <a:prstGeom prst="rect">
            <a:avLst/>
          </a:prstGeom>
          <a:noFill/>
        </p:spPr>
        <p:txBody>
          <a:bodyPr wrap="none" rtlCol="0">
            <a:spAutoFit/>
          </a:bodyPr>
          <a:lstStyle/>
          <a:p>
            <a:r>
              <a:rPr lang="nl-BE" sz="2400" smtClean="0"/>
              <a:t>Laten we anticiperen en veronderstellen </a:t>
            </a:r>
            <a:br>
              <a:rPr lang="nl-BE" sz="2400" smtClean="0"/>
            </a:br>
            <a:r>
              <a:rPr lang="nl-BE" sz="2400" smtClean="0"/>
              <a:t>dat de Eurocodes ooit goedgekeurd worden</a:t>
            </a:r>
          </a:p>
        </p:txBody>
      </p:sp>
      <p:sp>
        <p:nvSpPr>
          <p:cNvPr id="6" name="ZoneTexte 5"/>
          <p:cNvSpPr txBox="1"/>
          <p:nvPr/>
        </p:nvSpPr>
        <p:spPr>
          <a:xfrm>
            <a:off x="323529" y="4686235"/>
            <a:ext cx="8568952" cy="1200329"/>
          </a:xfrm>
          <a:prstGeom prst="rect">
            <a:avLst/>
          </a:prstGeom>
          <a:noFill/>
        </p:spPr>
        <p:txBody>
          <a:bodyPr wrap="square" rtlCol="0">
            <a:spAutoFit/>
          </a:bodyPr>
          <a:lstStyle/>
          <a:p>
            <a:r>
              <a:rPr lang="nl-BE" sz="2400" dirty="0" smtClean="0"/>
              <a:t>=&gt; Op basis van A2, dient men geen rekening te houden met indirecte belastingen, op voorwaarde dat de berekening op de ISO-curve gebaseerd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12</a:t>
            </a:fld>
            <a:endParaRPr lang="fr-BE" dirty="0"/>
          </a:p>
        </p:txBody>
      </p:sp>
      <p:sp>
        <p:nvSpPr>
          <p:cNvPr id="4" name="ZoneTexte 3"/>
          <p:cNvSpPr txBox="1"/>
          <p:nvPr/>
        </p:nvSpPr>
        <p:spPr>
          <a:xfrm>
            <a:off x="323528" y="548680"/>
            <a:ext cx="6699719" cy="461665"/>
          </a:xfrm>
          <a:prstGeom prst="rect">
            <a:avLst/>
          </a:prstGeom>
          <a:noFill/>
        </p:spPr>
        <p:txBody>
          <a:bodyPr wrap="none" rtlCol="0">
            <a:spAutoFit/>
          </a:bodyPr>
          <a:lstStyle/>
          <a:p>
            <a:r>
              <a:rPr lang="nl-BE" sz="2400" smtClean="0"/>
              <a:t>Basisnormen: geen indirecte effecten bij ISO-curve ?</a:t>
            </a:r>
          </a:p>
        </p:txBody>
      </p:sp>
      <p:sp>
        <p:nvSpPr>
          <p:cNvPr id="5" name="ZoneTexte 4"/>
          <p:cNvSpPr txBox="1"/>
          <p:nvPr/>
        </p:nvSpPr>
        <p:spPr>
          <a:xfrm>
            <a:off x="395537" y="1772816"/>
            <a:ext cx="8496944" cy="1569660"/>
          </a:xfrm>
          <a:prstGeom prst="rect">
            <a:avLst/>
          </a:prstGeom>
          <a:noFill/>
        </p:spPr>
        <p:txBody>
          <a:bodyPr wrap="square" rtlCol="0">
            <a:spAutoFit/>
          </a:bodyPr>
          <a:lstStyle/>
          <a:p>
            <a:r>
              <a:rPr lang="nl-BE" sz="2400" smtClean="0"/>
              <a:t>OK voor </a:t>
            </a:r>
          </a:p>
          <a:p>
            <a:r>
              <a:rPr lang="nl-BE" sz="2400" smtClean="0"/>
              <a:t>	bijlage 2 (lage gebouwen), </a:t>
            </a:r>
          </a:p>
          <a:p>
            <a:r>
              <a:rPr lang="nl-BE" sz="2400" smtClean="0"/>
              <a:t>		bijlage 3 (middelhoge gebouwen) en </a:t>
            </a:r>
          </a:p>
          <a:p>
            <a:r>
              <a:rPr lang="nl-BE" sz="2400" smtClean="0"/>
              <a:t>			bijlage 4 (hoge gebouwen).</a:t>
            </a:r>
          </a:p>
        </p:txBody>
      </p:sp>
      <p:sp>
        <p:nvSpPr>
          <p:cNvPr id="6" name="ZoneTexte 5"/>
          <p:cNvSpPr txBox="1"/>
          <p:nvPr/>
        </p:nvSpPr>
        <p:spPr>
          <a:xfrm>
            <a:off x="467544" y="4293096"/>
            <a:ext cx="5487592" cy="461665"/>
          </a:xfrm>
          <a:prstGeom prst="rect">
            <a:avLst/>
          </a:prstGeom>
          <a:noFill/>
        </p:spPr>
        <p:txBody>
          <a:bodyPr wrap="none" rtlCol="0">
            <a:spAutoFit/>
          </a:bodyPr>
          <a:lstStyle/>
          <a:p>
            <a:r>
              <a:rPr lang="nl-BE" sz="2400" smtClean="0"/>
              <a:t>Niet voor de bijlage 6, industriegebouwen.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13</a:t>
            </a:fld>
            <a:endParaRPr lang="fr-BE" dirty="0"/>
          </a:p>
        </p:txBody>
      </p:sp>
      <p:sp>
        <p:nvSpPr>
          <p:cNvPr id="3" name="ZoneTexte 2"/>
          <p:cNvSpPr txBox="1"/>
          <p:nvPr/>
        </p:nvSpPr>
        <p:spPr>
          <a:xfrm>
            <a:off x="467544" y="188640"/>
            <a:ext cx="3877921" cy="461665"/>
          </a:xfrm>
          <a:prstGeom prst="rect">
            <a:avLst/>
          </a:prstGeom>
          <a:noFill/>
        </p:spPr>
        <p:txBody>
          <a:bodyPr wrap="none" rtlCol="0">
            <a:spAutoFit/>
          </a:bodyPr>
          <a:lstStyle/>
          <a:p>
            <a:r>
              <a:rPr lang="nl-BE" sz="2400" smtClean="0"/>
              <a:t>Bijlage 6, industriegebouwen.</a:t>
            </a:r>
          </a:p>
        </p:txBody>
      </p:sp>
      <p:sp>
        <p:nvSpPr>
          <p:cNvPr id="6" name="ZoneTexte 5"/>
          <p:cNvSpPr txBox="1"/>
          <p:nvPr/>
        </p:nvSpPr>
        <p:spPr>
          <a:xfrm>
            <a:off x="179512" y="2928934"/>
            <a:ext cx="8568953" cy="1200329"/>
          </a:xfrm>
          <a:prstGeom prst="rect">
            <a:avLst/>
          </a:prstGeom>
          <a:noFill/>
        </p:spPr>
        <p:txBody>
          <a:bodyPr wrap="square" rtlCol="0">
            <a:spAutoFit/>
          </a:bodyPr>
          <a:lstStyle/>
          <a:p>
            <a:r>
              <a:rPr lang="nl-BE" sz="2400" dirty="0" smtClean="0"/>
              <a:t>Indien de instorting naar binnen toe gegarandeerd kan zijn door het ontwerp (ongeacht de brand en het gedrag van de constructie), is er geen probleem.</a:t>
            </a:r>
          </a:p>
        </p:txBody>
      </p:sp>
      <p:sp>
        <p:nvSpPr>
          <p:cNvPr id="7" name="ZoneTexte 6"/>
          <p:cNvSpPr txBox="1"/>
          <p:nvPr/>
        </p:nvSpPr>
        <p:spPr>
          <a:xfrm>
            <a:off x="179512" y="4214818"/>
            <a:ext cx="8568953" cy="1200329"/>
          </a:xfrm>
          <a:prstGeom prst="rect">
            <a:avLst/>
          </a:prstGeom>
          <a:noFill/>
        </p:spPr>
        <p:txBody>
          <a:bodyPr wrap="square" rtlCol="0">
            <a:spAutoFit/>
          </a:bodyPr>
          <a:lstStyle/>
          <a:p>
            <a:r>
              <a:rPr lang="nl-BE" sz="2400" dirty="0" smtClean="0"/>
              <a:t>Indien de instorting naar binnen toe afhankelijk is van de verplaatsingen van de gevels, dienen deze verplaatsingen geëvalueerd te worden =&gt; indirecte effecten</a:t>
            </a:r>
          </a:p>
        </p:txBody>
      </p:sp>
      <p:sp>
        <p:nvSpPr>
          <p:cNvPr id="8" name="ZoneTexte 7"/>
          <p:cNvSpPr txBox="1"/>
          <p:nvPr/>
        </p:nvSpPr>
        <p:spPr>
          <a:xfrm>
            <a:off x="323528" y="5949280"/>
            <a:ext cx="2212272" cy="461665"/>
          </a:xfrm>
          <a:prstGeom prst="rect">
            <a:avLst/>
          </a:prstGeom>
          <a:noFill/>
        </p:spPr>
        <p:txBody>
          <a:bodyPr wrap="none" rtlCol="0">
            <a:spAutoFit/>
          </a:bodyPr>
          <a:lstStyle/>
          <a:p>
            <a:r>
              <a:rPr lang="nl-BE" sz="2400" smtClean="0"/>
              <a:t>Oplossing: LUCA</a:t>
            </a:r>
          </a:p>
        </p:txBody>
      </p:sp>
      <p:sp>
        <p:nvSpPr>
          <p:cNvPr id="9" name="ZoneTexte 8"/>
          <p:cNvSpPr txBox="1"/>
          <p:nvPr/>
        </p:nvSpPr>
        <p:spPr>
          <a:xfrm>
            <a:off x="3530007" y="5315724"/>
            <a:ext cx="2554161" cy="1569660"/>
          </a:xfrm>
          <a:prstGeom prst="rect">
            <a:avLst/>
          </a:prstGeom>
          <a:noFill/>
        </p:spPr>
        <p:txBody>
          <a:bodyPr wrap="none" rtlCol="0">
            <a:spAutoFit/>
          </a:bodyPr>
          <a:lstStyle/>
          <a:p>
            <a:r>
              <a:rPr lang="fr-BE" sz="2400" dirty="0" smtClean="0"/>
              <a:t>Labein</a:t>
            </a:r>
          </a:p>
          <a:p>
            <a:r>
              <a:rPr lang="fr-BE" sz="2400" dirty="0" smtClean="0"/>
              <a:t>Université de Liège</a:t>
            </a:r>
          </a:p>
          <a:p>
            <a:r>
              <a:rPr lang="fr-BE" sz="2400" dirty="0" smtClean="0"/>
              <a:t>CTICM</a:t>
            </a:r>
          </a:p>
          <a:p>
            <a:r>
              <a:rPr lang="fr-BE" sz="2400" dirty="0" smtClean="0"/>
              <a:t>ArcelorMittal</a:t>
            </a:r>
          </a:p>
        </p:txBody>
      </p:sp>
      <p:pic>
        <p:nvPicPr>
          <p:cNvPr id="12" name="Picture 1"/>
          <p:cNvPicPr>
            <a:picLocks noChangeAspect="1" noChangeArrowheads="1"/>
          </p:cNvPicPr>
          <p:nvPr/>
        </p:nvPicPr>
        <p:blipFill>
          <a:blip r:embed="rId2" cstate="print"/>
          <a:srcRect/>
          <a:stretch>
            <a:fillRect/>
          </a:stretch>
        </p:blipFill>
        <p:spPr bwMode="auto">
          <a:xfrm>
            <a:off x="214314" y="857232"/>
            <a:ext cx="8858280" cy="1824384"/>
          </a:xfrm>
          <a:prstGeom prst="rect">
            <a:avLst/>
          </a:prstGeom>
          <a:noFill/>
          <a:ln w="9525">
            <a:noFill/>
            <a:miter lim="800000"/>
            <a:headEnd/>
            <a:tailEnd/>
          </a:ln>
          <a:effectLst/>
        </p:spPr>
      </p:pic>
      <p:sp>
        <p:nvSpPr>
          <p:cNvPr id="14" name="ZoneTexte 9"/>
          <p:cNvSpPr txBox="1"/>
          <p:nvPr/>
        </p:nvSpPr>
        <p:spPr>
          <a:xfrm>
            <a:off x="0" y="714356"/>
            <a:ext cx="756660" cy="769441"/>
          </a:xfrm>
          <a:prstGeom prst="rect">
            <a:avLst/>
          </a:prstGeom>
          <a:noFill/>
        </p:spPr>
        <p:txBody>
          <a:bodyPr wrap="square" rtlCol="0">
            <a:spAutoFit/>
          </a:bodyPr>
          <a:lstStyle/>
          <a:p>
            <a:r>
              <a:rPr lang="fr-BE" sz="4400" dirty="0" smtClean="0">
                <a:solidFill>
                  <a:srgbClr val="FF000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anim calcmode="discrete" valueType="clr">
                                      <p:cBhvr override="childStyle">
                                        <p:cTn id="1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
                                        </p:tgtEl>
                                        <p:attrNameLst>
                                          <p:attrName>fillcolor</p:attrName>
                                        </p:attrNameLst>
                                      </p:cBhvr>
                                      <p:tavLst>
                                        <p:tav tm="0">
                                          <p:val>
                                            <p:clrVal>
                                              <a:schemeClr val="accent2"/>
                                            </p:clrVal>
                                          </p:val>
                                        </p:tav>
                                        <p:tav tm="50000">
                                          <p:val>
                                            <p:clrVal>
                                              <a:schemeClr val="hlink"/>
                                            </p:clrVal>
                                          </p:val>
                                        </p:tav>
                                      </p:tavLst>
                                    </p:anim>
                                    <p:set>
                                      <p:cBhvr>
                                        <p:cTn id="17" dur="80"/>
                                        <p:tgtEl>
                                          <p:spTgt spid="8"/>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14</a:t>
            </a:fld>
            <a:endParaRPr lang="fr-BE" dirty="0"/>
          </a:p>
        </p:txBody>
      </p:sp>
      <p:sp>
        <p:nvSpPr>
          <p:cNvPr id="3" name="ZoneTexte 2"/>
          <p:cNvSpPr txBox="1"/>
          <p:nvPr/>
        </p:nvSpPr>
        <p:spPr>
          <a:xfrm>
            <a:off x="467544" y="188640"/>
            <a:ext cx="3877921" cy="461665"/>
          </a:xfrm>
          <a:prstGeom prst="rect">
            <a:avLst/>
          </a:prstGeom>
          <a:noFill/>
        </p:spPr>
        <p:txBody>
          <a:bodyPr wrap="none" rtlCol="0">
            <a:spAutoFit/>
          </a:bodyPr>
          <a:lstStyle/>
          <a:p>
            <a:r>
              <a:rPr lang="nl-BE" sz="2400" smtClean="0"/>
              <a:t>Bijlage 6, industriegebouwen.</a:t>
            </a:r>
          </a:p>
        </p:txBody>
      </p:sp>
      <p:sp>
        <p:nvSpPr>
          <p:cNvPr id="7" name="ZoneTexte 6"/>
          <p:cNvSpPr txBox="1"/>
          <p:nvPr/>
        </p:nvSpPr>
        <p:spPr>
          <a:xfrm>
            <a:off x="179512" y="3068960"/>
            <a:ext cx="8568953" cy="1569660"/>
          </a:xfrm>
          <a:prstGeom prst="rect">
            <a:avLst/>
          </a:prstGeom>
          <a:noFill/>
        </p:spPr>
        <p:txBody>
          <a:bodyPr wrap="square" rtlCol="0">
            <a:spAutoFit/>
          </a:bodyPr>
          <a:lstStyle/>
          <a:p>
            <a:r>
              <a:rPr lang="nl-BE" sz="2400" dirty="0" smtClean="0"/>
              <a:t>Indien de instorting naar binnen toe afhankelijk is van de verplaatsingen van de gevels, dienen deze verplaatsingen geëvalueerd te worden =&gt; indirecte effecten</a:t>
            </a:r>
          </a:p>
          <a:p>
            <a:endParaRPr lang="nl-BE" sz="2400" dirty="0" smtClean="0"/>
          </a:p>
        </p:txBody>
      </p:sp>
      <p:sp>
        <p:nvSpPr>
          <p:cNvPr id="8" name="ZoneTexte 7"/>
          <p:cNvSpPr txBox="1"/>
          <p:nvPr/>
        </p:nvSpPr>
        <p:spPr>
          <a:xfrm>
            <a:off x="251520" y="4526829"/>
            <a:ext cx="8640960" cy="830997"/>
          </a:xfrm>
          <a:prstGeom prst="rect">
            <a:avLst/>
          </a:prstGeom>
          <a:noFill/>
        </p:spPr>
        <p:txBody>
          <a:bodyPr wrap="square" rtlCol="0">
            <a:spAutoFit/>
          </a:bodyPr>
          <a:lstStyle/>
          <a:p>
            <a:r>
              <a:rPr lang="nl-BE" sz="2400" smtClean="0"/>
              <a:t>Oplossing: LUCA geeft de maximale verplaatsing aan de bovenkant van de gevels</a:t>
            </a:r>
          </a:p>
        </p:txBody>
      </p:sp>
      <p:pic>
        <p:nvPicPr>
          <p:cNvPr id="32769" name="Picture 1"/>
          <p:cNvPicPr>
            <a:picLocks noChangeAspect="1" noChangeArrowheads="1"/>
          </p:cNvPicPr>
          <p:nvPr/>
        </p:nvPicPr>
        <p:blipFill>
          <a:blip r:embed="rId2" cstate="print"/>
          <a:srcRect/>
          <a:stretch>
            <a:fillRect/>
          </a:stretch>
        </p:blipFill>
        <p:spPr bwMode="auto">
          <a:xfrm>
            <a:off x="285720" y="714356"/>
            <a:ext cx="8324798"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15</a:t>
            </a:fld>
            <a:endParaRPr lang="fr-BE" dirty="0"/>
          </a:p>
        </p:txBody>
      </p:sp>
      <p:sp>
        <p:nvSpPr>
          <p:cNvPr id="6" name="ZoneTexte 5"/>
          <p:cNvSpPr txBox="1"/>
          <p:nvPr/>
        </p:nvSpPr>
        <p:spPr>
          <a:xfrm>
            <a:off x="288758" y="3157365"/>
            <a:ext cx="8640960" cy="1200329"/>
          </a:xfrm>
          <a:prstGeom prst="rect">
            <a:avLst/>
          </a:prstGeom>
          <a:noFill/>
        </p:spPr>
        <p:txBody>
          <a:bodyPr wrap="square" rtlCol="0">
            <a:spAutoFit/>
          </a:bodyPr>
          <a:lstStyle/>
          <a:p>
            <a:r>
              <a:rPr lang="nl-BE" sz="2400" smtClean="0"/>
              <a:t>Oplossingen: </a:t>
            </a:r>
          </a:p>
          <a:p>
            <a:endParaRPr lang="nl-BE" sz="2400" smtClean="0"/>
          </a:p>
          <a:p>
            <a:pPr marL="457200" indent="-457200">
              <a:buFont typeface="+mj-lt"/>
              <a:buAutoNum type="arabicParenR"/>
            </a:pPr>
            <a:r>
              <a:rPr lang="nl-BE" sz="2400" smtClean="0"/>
              <a:t>Type-typologieën uit het TETRA project</a:t>
            </a:r>
          </a:p>
        </p:txBody>
      </p:sp>
      <p:pic>
        <p:nvPicPr>
          <p:cNvPr id="31745" name="Picture 1"/>
          <p:cNvPicPr>
            <a:picLocks noChangeAspect="1" noChangeArrowheads="1"/>
          </p:cNvPicPr>
          <p:nvPr/>
        </p:nvPicPr>
        <p:blipFill>
          <a:blip r:embed="rId2" cstate="print"/>
          <a:srcRect/>
          <a:stretch>
            <a:fillRect/>
          </a:stretch>
        </p:blipFill>
        <p:spPr bwMode="auto">
          <a:xfrm>
            <a:off x="397980" y="357166"/>
            <a:ext cx="8603176" cy="2643206"/>
          </a:xfrm>
          <a:prstGeom prst="rect">
            <a:avLst/>
          </a:prstGeom>
          <a:noFill/>
          <a:ln w="9525">
            <a:noFill/>
            <a:miter lim="800000"/>
            <a:headEnd/>
            <a:tailEnd/>
          </a:ln>
          <a:effectLst/>
        </p:spPr>
      </p:pic>
      <p:sp>
        <p:nvSpPr>
          <p:cNvPr id="8" name="ZoneTexte 3"/>
          <p:cNvSpPr txBox="1"/>
          <p:nvPr/>
        </p:nvSpPr>
        <p:spPr>
          <a:xfrm>
            <a:off x="152400" y="341040"/>
            <a:ext cx="756660" cy="769441"/>
          </a:xfrm>
          <a:prstGeom prst="rect">
            <a:avLst/>
          </a:prstGeom>
          <a:noFill/>
        </p:spPr>
        <p:txBody>
          <a:bodyPr wrap="square" rtlCol="0">
            <a:spAutoFit/>
          </a:bodyPr>
          <a:lstStyle/>
          <a:p>
            <a:r>
              <a:rPr lang="fr-BE" sz="4400" dirty="0" smtClean="0">
                <a:solidFill>
                  <a:srgbClr val="FF00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type="body" idx="1"/>
          </p:nvPr>
        </p:nvSpPr>
        <p:spPr bwMode="auto">
          <a:xfrm>
            <a:off x="395536" y="332656"/>
            <a:ext cx="8321675" cy="1158875"/>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lgn="just" eaLnBrk="1" hangingPunct="1">
              <a:buNone/>
            </a:pPr>
            <a:r>
              <a:rPr lang="nl-NL" sz="2800" dirty="0" smtClean="0"/>
              <a:t>Duidelijke symbolen worden gebruikt om ervoor te zorgen dat de weergave van de verschillende typologieën eenvoudig blijft</a:t>
            </a:r>
          </a:p>
          <a:p>
            <a:pPr algn="just" eaLnBrk="1" hangingPunct="1"/>
            <a:endParaRPr lang="en-US" dirty="0" smtClean="0"/>
          </a:p>
        </p:txBody>
      </p:sp>
      <p:sp>
        <p:nvSpPr>
          <p:cNvPr id="53254"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NL"/>
          </a:p>
        </p:txBody>
      </p:sp>
      <p:grpSp>
        <p:nvGrpSpPr>
          <p:cNvPr id="2" name="Group 1"/>
          <p:cNvGrpSpPr>
            <a:grpSpLocks noChangeAspect="1"/>
          </p:cNvGrpSpPr>
          <p:nvPr/>
        </p:nvGrpSpPr>
        <p:grpSpPr bwMode="auto">
          <a:xfrm>
            <a:off x="1333392" y="1628800"/>
            <a:ext cx="7810608" cy="4818038"/>
            <a:chOff x="900" y="2595"/>
            <a:chExt cx="10440" cy="6439"/>
          </a:xfrm>
        </p:grpSpPr>
        <p:sp>
          <p:nvSpPr>
            <p:cNvPr id="53257" name="AutoShape 34"/>
            <p:cNvSpPr>
              <a:spLocks noChangeAspect="1" noChangeArrowheads="1" noTextEdit="1"/>
            </p:cNvSpPr>
            <p:nvPr/>
          </p:nvSpPr>
          <p:spPr bwMode="auto">
            <a:xfrm>
              <a:off x="900" y="2595"/>
              <a:ext cx="10440" cy="6439"/>
            </a:xfrm>
            <a:prstGeom prst="rect">
              <a:avLst/>
            </a:prstGeom>
            <a:noFill/>
            <a:ln w="9525">
              <a:noFill/>
              <a:miter lim="800000"/>
              <a:headEnd/>
              <a:tailEnd/>
            </a:ln>
          </p:spPr>
          <p:txBody>
            <a:bodyPr/>
            <a:lstStyle/>
            <a:p>
              <a:endParaRPr lang="fr-BE" dirty="0"/>
            </a:p>
          </p:txBody>
        </p:sp>
        <p:sp>
          <p:nvSpPr>
            <p:cNvPr id="53258" name="Rectangle 33" descr="Dark upward diagonal"/>
            <p:cNvSpPr>
              <a:spLocks noChangeArrowheads="1"/>
            </p:cNvSpPr>
            <p:nvPr/>
          </p:nvSpPr>
          <p:spPr bwMode="auto">
            <a:xfrm>
              <a:off x="1376" y="2801"/>
              <a:ext cx="1235" cy="912"/>
            </a:xfrm>
            <a:prstGeom prst="rect">
              <a:avLst/>
            </a:prstGeom>
            <a:pattFill prst="dkUpDiag">
              <a:fgClr>
                <a:srgbClr val="000000"/>
              </a:fgClr>
              <a:bgClr>
                <a:srgbClr val="FFFFFF"/>
              </a:bgClr>
            </a:pattFill>
            <a:ln w="9525">
              <a:solidFill>
                <a:srgbClr val="000000"/>
              </a:solidFill>
              <a:miter lim="800000"/>
              <a:headEnd/>
              <a:tailEnd/>
            </a:ln>
          </p:spPr>
          <p:txBody>
            <a:bodyPr/>
            <a:lstStyle/>
            <a:p>
              <a:endParaRPr lang="nl-NL"/>
            </a:p>
          </p:txBody>
        </p:sp>
        <p:sp>
          <p:nvSpPr>
            <p:cNvPr id="53259" name="Rectangle 32" descr="Dotted diamond"/>
            <p:cNvSpPr>
              <a:spLocks noChangeArrowheads="1"/>
            </p:cNvSpPr>
            <p:nvPr/>
          </p:nvSpPr>
          <p:spPr bwMode="auto">
            <a:xfrm>
              <a:off x="1376" y="3832"/>
              <a:ext cx="1235" cy="912"/>
            </a:xfrm>
            <a:prstGeom prst="rect">
              <a:avLst/>
            </a:prstGeom>
            <a:pattFill prst="dotDmnd">
              <a:fgClr>
                <a:srgbClr val="000000"/>
              </a:fgClr>
              <a:bgClr>
                <a:srgbClr val="FFFFFF"/>
              </a:bgClr>
            </a:pattFill>
            <a:ln w="9525">
              <a:solidFill>
                <a:srgbClr val="000000"/>
              </a:solidFill>
              <a:miter lim="800000"/>
              <a:headEnd/>
              <a:tailEnd/>
            </a:ln>
          </p:spPr>
          <p:txBody>
            <a:bodyPr/>
            <a:lstStyle/>
            <a:p>
              <a:endParaRPr lang="nl-NL"/>
            </a:p>
          </p:txBody>
        </p:sp>
        <p:sp>
          <p:nvSpPr>
            <p:cNvPr id="53260" name="Text Box 31"/>
            <p:cNvSpPr txBox="1">
              <a:spLocks noChangeArrowheads="1"/>
            </p:cNvSpPr>
            <p:nvPr/>
          </p:nvSpPr>
          <p:spPr bwMode="auto">
            <a:xfrm>
              <a:off x="2975" y="2801"/>
              <a:ext cx="2627" cy="6233"/>
            </a:xfrm>
            <a:prstGeom prst="rect">
              <a:avLst/>
            </a:prstGeom>
            <a:noFill/>
            <a:ln w="9525">
              <a:noFill/>
              <a:miter lim="800000"/>
              <a:headEnd/>
              <a:tailEnd/>
            </a:ln>
          </p:spPr>
          <p:txBody>
            <a:bodyPr/>
            <a:lstStyle/>
            <a:p>
              <a:r>
                <a:rPr lang="en-US" sz="1200" dirty="0">
                  <a:latin typeface="Arial Narrow" pitchFamily="34" charset="0"/>
                  <a:cs typeface="Times New Roman" pitchFamily="18" charset="0"/>
                </a:rPr>
                <a:t>Compartment wall</a:t>
              </a:r>
            </a:p>
            <a:p>
              <a:endParaRPr lang="fr-BE" sz="1200" dirty="0">
                <a:latin typeface="Arial Narrow" pitchFamily="34" charset="0"/>
              </a:endParaRPr>
            </a:p>
            <a:p>
              <a:endParaRPr lang="fr-BE" sz="1200" dirty="0">
                <a:latin typeface="Arial Narrow" pitchFamily="34" charset="0"/>
              </a:endParaRPr>
            </a:p>
            <a:p>
              <a:endParaRPr lang="en-US" sz="900" dirty="0"/>
            </a:p>
            <a:p>
              <a:pPr eaLnBrk="0" hangingPunct="0"/>
              <a:r>
                <a:rPr lang="nb-NO" sz="1200">
                  <a:latin typeface="Arial Narrow" pitchFamily="34" charset="0"/>
                  <a:cs typeface="Times New Roman" pitchFamily="18" charset="0"/>
                </a:rPr>
                <a:t>Diaphragm: Type I</a:t>
              </a:r>
              <a:endParaRPr lang="en-US" sz="900" dirty="0"/>
            </a:p>
            <a:p>
              <a:pPr eaLnBrk="0" hangingPunct="0"/>
              <a:endParaRPr lang="nb-NO" sz="1200">
                <a:latin typeface="Arial Narrow" pitchFamily="34" charset="0"/>
                <a:cs typeface="Times New Roman" pitchFamily="18" charset="0"/>
              </a:endParaRPr>
            </a:p>
            <a:p>
              <a:pPr eaLnBrk="0" hangingPunct="0"/>
              <a:endParaRPr lang="nb-NO" sz="1200">
                <a:latin typeface="Arial Narrow" pitchFamily="34" charset="0"/>
                <a:cs typeface="Times New Roman" pitchFamily="18" charset="0"/>
              </a:endParaRPr>
            </a:p>
            <a:p>
              <a:pPr eaLnBrk="0" hangingPunct="0"/>
              <a:endParaRPr lang="nb-NO" sz="1200">
                <a:latin typeface="Arial Narrow" pitchFamily="34" charset="0"/>
                <a:cs typeface="Times New Roman" pitchFamily="18" charset="0"/>
              </a:endParaRPr>
            </a:p>
            <a:p>
              <a:pPr eaLnBrk="0" hangingPunct="0"/>
              <a:r>
                <a:rPr lang="nb-NO" sz="1200">
                  <a:latin typeface="Arial Narrow" pitchFamily="34" charset="0"/>
                  <a:cs typeface="Times New Roman" pitchFamily="18" charset="0"/>
                </a:rPr>
                <a:t>Diaphragm: Type II</a:t>
              </a:r>
              <a:endParaRPr lang="en-US" sz="900" dirty="0"/>
            </a:p>
            <a:p>
              <a:pPr eaLnBrk="0" hangingPunct="0"/>
              <a:endParaRPr lang="nb-NO" sz="1200">
                <a:latin typeface="Arial Narrow" pitchFamily="34" charset="0"/>
                <a:cs typeface="Times New Roman" pitchFamily="18" charset="0"/>
              </a:endParaRPr>
            </a:p>
            <a:p>
              <a:pPr eaLnBrk="0" hangingPunct="0"/>
              <a:endParaRPr lang="nb-NO" sz="1200">
                <a:latin typeface="Arial Narrow" pitchFamily="34" charset="0"/>
                <a:cs typeface="Times New Roman" pitchFamily="18" charset="0"/>
              </a:endParaRPr>
            </a:p>
            <a:p>
              <a:pPr eaLnBrk="0" hangingPunct="0"/>
              <a:endParaRPr lang="nb-NO" sz="1200">
                <a:latin typeface="Arial Narrow" pitchFamily="34" charset="0"/>
                <a:cs typeface="Times New Roman" pitchFamily="18" charset="0"/>
              </a:endParaRPr>
            </a:p>
            <a:p>
              <a:pPr eaLnBrk="0" hangingPunct="0"/>
              <a:r>
                <a:rPr lang="nb-NO" sz="1200">
                  <a:latin typeface="Arial Narrow" pitchFamily="34" charset="0"/>
                  <a:cs typeface="Times New Roman" pitchFamily="18" charset="0"/>
                </a:rPr>
                <a:t>Bracing : Type I</a:t>
              </a:r>
              <a:endParaRPr lang="en-US" sz="900" dirty="0"/>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r>
                <a:rPr lang="en-US" sz="1200" dirty="0">
                  <a:latin typeface="Arial Narrow" pitchFamily="34" charset="0"/>
                  <a:cs typeface="Times New Roman" pitchFamily="18" charset="0"/>
                </a:rPr>
                <a:t>Bracing : Type II</a:t>
              </a:r>
              <a:endParaRPr lang="en-US" sz="900" dirty="0"/>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r>
                <a:rPr lang="en-US" sz="1200" dirty="0">
                  <a:latin typeface="Arial Narrow" pitchFamily="34" charset="0"/>
                  <a:cs typeface="Times New Roman" pitchFamily="18" charset="0"/>
                </a:rPr>
                <a:t>Columns-beam : Type I</a:t>
              </a:r>
              <a:endParaRPr lang="en-US" sz="900" dirty="0"/>
            </a:p>
            <a:p>
              <a:pPr eaLnBrk="0" hangingPunct="0"/>
              <a:r>
                <a:rPr lang="en-US" sz="1200" dirty="0">
                  <a:latin typeface="Arial Narrow" pitchFamily="34" charset="0"/>
                  <a:cs typeface="Times New Roman" pitchFamily="18" charset="0"/>
                </a:rPr>
                <a:t>Columns-beam : Type II</a:t>
              </a:r>
              <a:endParaRPr lang="en-US" sz="900" dirty="0"/>
            </a:p>
            <a:p>
              <a:pPr eaLnBrk="0" hangingPunct="0"/>
              <a:endParaRPr lang="en-US" dirty="0"/>
            </a:p>
          </p:txBody>
        </p:sp>
        <p:grpSp>
          <p:nvGrpSpPr>
            <p:cNvPr id="3" name="Group 28"/>
            <p:cNvGrpSpPr>
              <a:grpSpLocks/>
            </p:cNvGrpSpPr>
            <p:nvPr/>
          </p:nvGrpSpPr>
          <p:grpSpPr bwMode="auto">
            <a:xfrm>
              <a:off x="1376" y="6339"/>
              <a:ext cx="1235" cy="744"/>
              <a:chOff x="2860" y="7848"/>
              <a:chExt cx="852" cy="513"/>
            </a:xfrm>
          </p:grpSpPr>
          <p:sp>
            <p:nvSpPr>
              <p:cNvPr id="53288" name="Line 30"/>
              <p:cNvSpPr>
                <a:spLocks noChangeShapeType="1"/>
              </p:cNvSpPr>
              <p:nvPr/>
            </p:nvSpPr>
            <p:spPr bwMode="auto">
              <a:xfrm>
                <a:off x="2860" y="7848"/>
                <a:ext cx="852" cy="513"/>
              </a:xfrm>
              <a:prstGeom prst="line">
                <a:avLst/>
              </a:prstGeom>
              <a:noFill/>
              <a:ln w="19050">
                <a:solidFill>
                  <a:srgbClr val="000000"/>
                </a:solidFill>
                <a:round/>
                <a:headEnd/>
                <a:tailEnd/>
              </a:ln>
            </p:spPr>
            <p:txBody>
              <a:bodyPr/>
              <a:lstStyle/>
              <a:p>
                <a:endParaRPr lang="fr-BE" dirty="0"/>
              </a:p>
            </p:txBody>
          </p:sp>
          <p:sp>
            <p:nvSpPr>
              <p:cNvPr id="53289" name="Line 29"/>
              <p:cNvSpPr>
                <a:spLocks noChangeShapeType="1"/>
              </p:cNvSpPr>
              <p:nvPr/>
            </p:nvSpPr>
            <p:spPr bwMode="auto">
              <a:xfrm flipH="1">
                <a:off x="2860" y="7848"/>
                <a:ext cx="852" cy="513"/>
              </a:xfrm>
              <a:prstGeom prst="line">
                <a:avLst/>
              </a:prstGeom>
              <a:noFill/>
              <a:ln w="19050">
                <a:solidFill>
                  <a:srgbClr val="000000"/>
                </a:solidFill>
                <a:round/>
                <a:headEnd/>
                <a:tailEnd/>
              </a:ln>
            </p:spPr>
            <p:txBody>
              <a:bodyPr/>
              <a:lstStyle/>
              <a:p>
                <a:endParaRPr lang="fr-BE" dirty="0"/>
              </a:p>
            </p:txBody>
          </p:sp>
        </p:grpSp>
        <p:grpSp>
          <p:nvGrpSpPr>
            <p:cNvPr id="4" name="Group 25"/>
            <p:cNvGrpSpPr>
              <a:grpSpLocks/>
            </p:cNvGrpSpPr>
            <p:nvPr/>
          </p:nvGrpSpPr>
          <p:grpSpPr bwMode="auto">
            <a:xfrm>
              <a:off x="1376" y="7402"/>
              <a:ext cx="1236" cy="743"/>
              <a:chOff x="2860" y="7848"/>
              <a:chExt cx="852" cy="513"/>
            </a:xfrm>
          </p:grpSpPr>
          <p:sp>
            <p:nvSpPr>
              <p:cNvPr id="53286" name="Line 27"/>
              <p:cNvSpPr>
                <a:spLocks noChangeShapeType="1"/>
              </p:cNvSpPr>
              <p:nvPr/>
            </p:nvSpPr>
            <p:spPr bwMode="auto">
              <a:xfrm>
                <a:off x="2860" y="7848"/>
                <a:ext cx="852" cy="513"/>
              </a:xfrm>
              <a:prstGeom prst="line">
                <a:avLst/>
              </a:prstGeom>
              <a:noFill/>
              <a:ln w="19050">
                <a:solidFill>
                  <a:srgbClr val="000000"/>
                </a:solidFill>
                <a:prstDash val="dash"/>
                <a:round/>
                <a:headEnd/>
                <a:tailEnd/>
              </a:ln>
            </p:spPr>
            <p:txBody>
              <a:bodyPr/>
              <a:lstStyle/>
              <a:p>
                <a:endParaRPr lang="fr-BE" dirty="0"/>
              </a:p>
            </p:txBody>
          </p:sp>
          <p:sp>
            <p:nvSpPr>
              <p:cNvPr id="53287" name="Line 26"/>
              <p:cNvSpPr>
                <a:spLocks noChangeShapeType="1"/>
              </p:cNvSpPr>
              <p:nvPr/>
            </p:nvSpPr>
            <p:spPr bwMode="auto">
              <a:xfrm flipH="1">
                <a:off x="2860" y="7848"/>
                <a:ext cx="852" cy="513"/>
              </a:xfrm>
              <a:prstGeom prst="line">
                <a:avLst/>
              </a:prstGeom>
              <a:noFill/>
              <a:ln w="19050">
                <a:solidFill>
                  <a:srgbClr val="000000"/>
                </a:solidFill>
                <a:prstDash val="dash"/>
                <a:round/>
                <a:headEnd/>
                <a:tailEnd/>
              </a:ln>
            </p:spPr>
            <p:txBody>
              <a:bodyPr/>
              <a:lstStyle/>
              <a:p>
                <a:endParaRPr lang="fr-BE" dirty="0"/>
              </a:p>
            </p:txBody>
          </p:sp>
        </p:grpSp>
        <p:sp>
          <p:nvSpPr>
            <p:cNvPr id="53263" name="Line 24"/>
            <p:cNvSpPr>
              <a:spLocks noChangeShapeType="1"/>
            </p:cNvSpPr>
            <p:nvPr/>
          </p:nvSpPr>
          <p:spPr bwMode="auto">
            <a:xfrm>
              <a:off x="1376" y="8466"/>
              <a:ext cx="1235" cy="1"/>
            </a:xfrm>
            <a:prstGeom prst="line">
              <a:avLst/>
            </a:prstGeom>
            <a:noFill/>
            <a:ln w="19050">
              <a:solidFill>
                <a:srgbClr val="000000"/>
              </a:solidFill>
              <a:round/>
              <a:headEnd/>
              <a:tailEnd/>
            </a:ln>
          </p:spPr>
          <p:txBody>
            <a:bodyPr/>
            <a:lstStyle/>
            <a:p>
              <a:endParaRPr lang="fr-BE" dirty="0"/>
            </a:p>
          </p:txBody>
        </p:sp>
        <p:sp>
          <p:nvSpPr>
            <p:cNvPr id="53264" name="Line 23"/>
            <p:cNvSpPr>
              <a:spLocks noChangeShapeType="1"/>
            </p:cNvSpPr>
            <p:nvPr/>
          </p:nvSpPr>
          <p:spPr bwMode="auto">
            <a:xfrm>
              <a:off x="1377" y="8784"/>
              <a:ext cx="1235" cy="1"/>
            </a:xfrm>
            <a:prstGeom prst="line">
              <a:avLst/>
            </a:prstGeom>
            <a:noFill/>
            <a:ln w="19050">
              <a:solidFill>
                <a:srgbClr val="000000"/>
              </a:solidFill>
              <a:prstDash val="dash"/>
              <a:round/>
              <a:headEnd/>
              <a:tailEnd/>
            </a:ln>
          </p:spPr>
          <p:txBody>
            <a:bodyPr/>
            <a:lstStyle/>
            <a:p>
              <a:endParaRPr lang="fr-BE" dirty="0"/>
            </a:p>
          </p:txBody>
        </p:sp>
        <p:sp>
          <p:nvSpPr>
            <p:cNvPr id="53265" name="Text Box 22"/>
            <p:cNvSpPr txBox="1">
              <a:spLocks noChangeArrowheads="1"/>
            </p:cNvSpPr>
            <p:nvPr/>
          </p:nvSpPr>
          <p:spPr bwMode="auto">
            <a:xfrm>
              <a:off x="7442" y="2907"/>
              <a:ext cx="3037" cy="5644"/>
            </a:xfrm>
            <a:prstGeom prst="rect">
              <a:avLst/>
            </a:prstGeom>
            <a:noFill/>
            <a:ln w="9525">
              <a:noFill/>
              <a:miter lim="800000"/>
              <a:headEnd/>
              <a:tailEnd/>
            </a:ln>
          </p:spPr>
          <p:txBody>
            <a:bodyPr/>
            <a:lstStyle/>
            <a:p>
              <a:r>
                <a:rPr lang="en-US" sz="1200" dirty="0">
                  <a:latin typeface="Arial Narrow" pitchFamily="34" charset="0"/>
                  <a:cs typeface="Times New Roman" pitchFamily="18" charset="0"/>
                </a:rPr>
                <a:t>Fixed connection</a:t>
              </a:r>
              <a:endParaRPr lang="en-US" sz="900" dirty="0"/>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r>
                <a:rPr lang="en-US" sz="1200" dirty="0">
                  <a:latin typeface="Arial Narrow" pitchFamily="34" charset="0"/>
                  <a:cs typeface="Times New Roman" pitchFamily="18" charset="0"/>
                </a:rPr>
                <a:t>Hinged connection</a:t>
              </a:r>
              <a:endParaRPr lang="en-US" sz="900" dirty="0"/>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r>
                <a:rPr lang="en-US" sz="1200" dirty="0">
                  <a:latin typeface="Arial Narrow" pitchFamily="34" charset="0"/>
                  <a:cs typeface="Times New Roman" pitchFamily="18" charset="0"/>
                </a:rPr>
                <a:t>Rolled connection</a:t>
              </a:r>
              <a:endParaRPr lang="en-US" sz="900" dirty="0"/>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endParaRPr lang="en-US" sz="1200" dirty="0">
                <a:latin typeface="Arial Narrow" pitchFamily="34" charset="0"/>
                <a:cs typeface="Times New Roman" pitchFamily="18" charset="0"/>
              </a:endParaRPr>
            </a:p>
            <a:p>
              <a:pPr eaLnBrk="0" hangingPunct="0"/>
              <a:r>
                <a:rPr lang="en-US" sz="1200" dirty="0">
                  <a:latin typeface="Arial Narrow" pitchFamily="34" charset="0"/>
                  <a:cs typeface="Times New Roman" pitchFamily="18" charset="0"/>
                </a:rPr>
                <a:t>Spring connection</a:t>
              </a:r>
              <a:endParaRPr lang="en-US" sz="900" dirty="0"/>
            </a:p>
            <a:p>
              <a:pPr eaLnBrk="0" hangingPunct="0"/>
              <a:endParaRPr lang="en-US" dirty="0"/>
            </a:p>
          </p:txBody>
        </p:sp>
        <p:sp>
          <p:nvSpPr>
            <p:cNvPr id="53266" name="Line 21"/>
            <p:cNvSpPr>
              <a:spLocks noChangeShapeType="1"/>
            </p:cNvSpPr>
            <p:nvPr/>
          </p:nvSpPr>
          <p:spPr bwMode="auto">
            <a:xfrm>
              <a:off x="5887" y="3017"/>
              <a:ext cx="0" cy="815"/>
            </a:xfrm>
            <a:prstGeom prst="line">
              <a:avLst/>
            </a:prstGeom>
            <a:noFill/>
            <a:ln w="19050">
              <a:solidFill>
                <a:srgbClr val="000000"/>
              </a:solidFill>
              <a:round/>
              <a:headEnd/>
              <a:tailEnd/>
            </a:ln>
          </p:spPr>
          <p:txBody>
            <a:bodyPr/>
            <a:lstStyle/>
            <a:p>
              <a:endParaRPr lang="fr-BE" dirty="0"/>
            </a:p>
          </p:txBody>
        </p:sp>
        <p:sp>
          <p:nvSpPr>
            <p:cNvPr id="53267" name="Line 20"/>
            <p:cNvSpPr>
              <a:spLocks noChangeShapeType="1"/>
            </p:cNvSpPr>
            <p:nvPr/>
          </p:nvSpPr>
          <p:spPr bwMode="auto">
            <a:xfrm>
              <a:off x="5887" y="3017"/>
              <a:ext cx="965" cy="0"/>
            </a:xfrm>
            <a:prstGeom prst="line">
              <a:avLst/>
            </a:prstGeom>
            <a:noFill/>
            <a:ln w="19050">
              <a:solidFill>
                <a:srgbClr val="000000"/>
              </a:solidFill>
              <a:round/>
              <a:headEnd/>
              <a:tailEnd/>
            </a:ln>
          </p:spPr>
          <p:txBody>
            <a:bodyPr/>
            <a:lstStyle/>
            <a:p>
              <a:endParaRPr lang="fr-BE" dirty="0"/>
            </a:p>
          </p:txBody>
        </p:sp>
        <p:sp>
          <p:nvSpPr>
            <p:cNvPr id="53268" name="Line 19"/>
            <p:cNvSpPr>
              <a:spLocks noChangeShapeType="1"/>
            </p:cNvSpPr>
            <p:nvPr/>
          </p:nvSpPr>
          <p:spPr bwMode="auto">
            <a:xfrm>
              <a:off x="5887" y="4161"/>
              <a:ext cx="1" cy="815"/>
            </a:xfrm>
            <a:prstGeom prst="line">
              <a:avLst/>
            </a:prstGeom>
            <a:noFill/>
            <a:ln w="19050">
              <a:solidFill>
                <a:srgbClr val="000000"/>
              </a:solidFill>
              <a:round/>
              <a:headEnd/>
              <a:tailEnd/>
            </a:ln>
          </p:spPr>
          <p:txBody>
            <a:bodyPr/>
            <a:lstStyle/>
            <a:p>
              <a:endParaRPr lang="fr-BE" dirty="0"/>
            </a:p>
          </p:txBody>
        </p:sp>
        <p:sp>
          <p:nvSpPr>
            <p:cNvPr id="53269" name="Line 18"/>
            <p:cNvSpPr>
              <a:spLocks noChangeShapeType="1"/>
            </p:cNvSpPr>
            <p:nvPr/>
          </p:nvSpPr>
          <p:spPr bwMode="auto">
            <a:xfrm>
              <a:off x="5887" y="4161"/>
              <a:ext cx="967" cy="2"/>
            </a:xfrm>
            <a:prstGeom prst="line">
              <a:avLst/>
            </a:prstGeom>
            <a:noFill/>
            <a:ln w="19050">
              <a:solidFill>
                <a:srgbClr val="000000"/>
              </a:solidFill>
              <a:round/>
              <a:headEnd/>
              <a:tailEnd/>
            </a:ln>
          </p:spPr>
          <p:txBody>
            <a:bodyPr/>
            <a:lstStyle/>
            <a:p>
              <a:endParaRPr lang="fr-BE" dirty="0"/>
            </a:p>
          </p:txBody>
        </p:sp>
        <p:sp>
          <p:nvSpPr>
            <p:cNvPr id="53270" name="Oval 17"/>
            <p:cNvSpPr>
              <a:spLocks noChangeArrowheads="1"/>
            </p:cNvSpPr>
            <p:nvPr/>
          </p:nvSpPr>
          <p:spPr bwMode="auto">
            <a:xfrm>
              <a:off x="5868" y="4088"/>
              <a:ext cx="158" cy="129"/>
            </a:xfrm>
            <a:prstGeom prst="ellipse">
              <a:avLst/>
            </a:prstGeom>
            <a:solidFill>
              <a:srgbClr val="FFFFFF"/>
            </a:solidFill>
            <a:ln w="9525">
              <a:solidFill>
                <a:srgbClr val="000000"/>
              </a:solidFill>
              <a:round/>
              <a:headEnd/>
              <a:tailEnd/>
            </a:ln>
          </p:spPr>
          <p:txBody>
            <a:bodyPr/>
            <a:lstStyle/>
            <a:p>
              <a:endParaRPr lang="nl-NL"/>
            </a:p>
          </p:txBody>
        </p:sp>
        <p:sp>
          <p:nvSpPr>
            <p:cNvPr id="53271" name="Line 16"/>
            <p:cNvSpPr>
              <a:spLocks noChangeShapeType="1"/>
            </p:cNvSpPr>
            <p:nvPr/>
          </p:nvSpPr>
          <p:spPr bwMode="auto">
            <a:xfrm>
              <a:off x="5951" y="5281"/>
              <a:ext cx="1" cy="815"/>
            </a:xfrm>
            <a:prstGeom prst="line">
              <a:avLst/>
            </a:prstGeom>
            <a:noFill/>
            <a:ln w="19050">
              <a:solidFill>
                <a:srgbClr val="000000"/>
              </a:solidFill>
              <a:round/>
              <a:headEnd/>
              <a:tailEnd/>
            </a:ln>
          </p:spPr>
          <p:txBody>
            <a:bodyPr/>
            <a:lstStyle/>
            <a:p>
              <a:endParaRPr lang="fr-BE" dirty="0"/>
            </a:p>
          </p:txBody>
        </p:sp>
        <p:sp>
          <p:nvSpPr>
            <p:cNvPr id="53272" name="Line 15"/>
            <p:cNvSpPr>
              <a:spLocks noChangeShapeType="1"/>
            </p:cNvSpPr>
            <p:nvPr/>
          </p:nvSpPr>
          <p:spPr bwMode="auto">
            <a:xfrm>
              <a:off x="5871" y="5121"/>
              <a:ext cx="967" cy="2"/>
            </a:xfrm>
            <a:prstGeom prst="line">
              <a:avLst/>
            </a:prstGeom>
            <a:noFill/>
            <a:ln w="19050">
              <a:solidFill>
                <a:srgbClr val="000000"/>
              </a:solidFill>
              <a:round/>
              <a:headEnd/>
              <a:tailEnd/>
            </a:ln>
          </p:spPr>
          <p:txBody>
            <a:bodyPr/>
            <a:lstStyle/>
            <a:p>
              <a:endParaRPr lang="fr-BE" dirty="0"/>
            </a:p>
          </p:txBody>
        </p:sp>
        <p:sp>
          <p:nvSpPr>
            <p:cNvPr id="53273" name="Oval 14" descr="Small checker board"/>
            <p:cNvSpPr>
              <a:spLocks noChangeArrowheads="1"/>
            </p:cNvSpPr>
            <p:nvPr/>
          </p:nvSpPr>
          <p:spPr bwMode="auto">
            <a:xfrm>
              <a:off x="5772" y="5128"/>
              <a:ext cx="158" cy="129"/>
            </a:xfrm>
            <a:prstGeom prst="ellipse">
              <a:avLst/>
            </a:prstGeom>
            <a:pattFill prst="smCheck">
              <a:fgClr>
                <a:srgbClr val="000000"/>
              </a:fgClr>
              <a:bgClr>
                <a:srgbClr val="FFFFFF"/>
              </a:bgClr>
            </a:pattFill>
            <a:ln w="9525">
              <a:solidFill>
                <a:srgbClr val="000000"/>
              </a:solidFill>
              <a:round/>
              <a:headEnd/>
              <a:tailEnd/>
            </a:ln>
          </p:spPr>
          <p:txBody>
            <a:bodyPr/>
            <a:lstStyle/>
            <a:p>
              <a:endParaRPr lang="nl-NL"/>
            </a:p>
          </p:txBody>
        </p:sp>
        <p:sp>
          <p:nvSpPr>
            <p:cNvPr id="53274" name="Line 13"/>
            <p:cNvSpPr>
              <a:spLocks noChangeShapeType="1"/>
            </p:cNvSpPr>
            <p:nvPr/>
          </p:nvSpPr>
          <p:spPr bwMode="auto">
            <a:xfrm>
              <a:off x="5887" y="6449"/>
              <a:ext cx="1" cy="815"/>
            </a:xfrm>
            <a:prstGeom prst="line">
              <a:avLst/>
            </a:prstGeom>
            <a:noFill/>
            <a:ln w="19050">
              <a:solidFill>
                <a:srgbClr val="000000"/>
              </a:solidFill>
              <a:round/>
              <a:headEnd/>
              <a:tailEnd/>
            </a:ln>
          </p:spPr>
          <p:txBody>
            <a:bodyPr/>
            <a:lstStyle/>
            <a:p>
              <a:endParaRPr lang="fr-BE" dirty="0"/>
            </a:p>
          </p:txBody>
        </p:sp>
        <p:sp>
          <p:nvSpPr>
            <p:cNvPr id="53275" name="Line 12"/>
            <p:cNvSpPr>
              <a:spLocks noChangeShapeType="1"/>
            </p:cNvSpPr>
            <p:nvPr/>
          </p:nvSpPr>
          <p:spPr bwMode="auto">
            <a:xfrm>
              <a:off x="5887" y="6449"/>
              <a:ext cx="967" cy="2"/>
            </a:xfrm>
            <a:prstGeom prst="line">
              <a:avLst/>
            </a:prstGeom>
            <a:noFill/>
            <a:ln w="19050">
              <a:solidFill>
                <a:srgbClr val="000000"/>
              </a:solidFill>
              <a:round/>
              <a:headEnd/>
              <a:tailEnd/>
            </a:ln>
          </p:spPr>
          <p:txBody>
            <a:bodyPr/>
            <a:lstStyle/>
            <a:p>
              <a:endParaRPr lang="fr-BE" dirty="0"/>
            </a:p>
          </p:txBody>
        </p:sp>
        <p:sp>
          <p:nvSpPr>
            <p:cNvPr id="53276" name="Oval 11" descr="Small checker board"/>
            <p:cNvSpPr>
              <a:spLocks noChangeArrowheads="1"/>
            </p:cNvSpPr>
            <p:nvPr/>
          </p:nvSpPr>
          <p:spPr bwMode="auto">
            <a:xfrm>
              <a:off x="5868" y="6376"/>
              <a:ext cx="158" cy="129"/>
            </a:xfrm>
            <a:prstGeom prst="ellipse">
              <a:avLst/>
            </a:prstGeom>
            <a:pattFill prst="smCheck">
              <a:fgClr>
                <a:srgbClr val="000000"/>
              </a:fgClr>
              <a:bgClr>
                <a:srgbClr val="FFFFFF"/>
              </a:bgClr>
            </a:pattFill>
            <a:ln w="9525">
              <a:solidFill>
                <a:srgbClr val="000000"/>
              </a:solidFill>
              <a:round/>
              <a:headEnd/>
              <a:tailEnd/>
            </a:ln>
          </p:spPr>
          <p:txBody>
            <a:bodyPr/>
            <a:lstStyle/>
            <a:p>
              <a:endParaRPr lang="nl-NL"/>
            </a:p>
          </p:txBody>
        </p:sp>
        <p:sp>
          <p:nvSpPr>
            <p:cNvPr id="53277" name="Line 10"/>
            <p:cNvSpPr>
              <a:spLocks noChangeShapeType="1"/>
            </p:cNvSpPr>
            <p:nvPr/>
          </p:nvSpPr>
          <p:spPr bwMode="auto">
            <a:xfrm>
              <a:off x="5791" y="5281"/>
              <a:ext cx="298" cy="1"/>
            </a:xfrm>
            <a:prstGeom prst="line">
              <a:avLst/>
            </a:prstGeom>
            <a:noFill/>
            <a:ln w="19050">
              <a:solidFill>
                <a:srgbClr val="000000"/>
              </a:solidFill>
              <a:round/>
              <a:headEnd/>
              <a:tailEnd/>
            </a:ln>
          </p:spPr>
          <p:txBody>
            <a:bodyPr/>
            <a:lstStyle/>
            <a:p>
              <a:endParaRPr lang="fr-BE" dirty="0"/>
            </a:p>
          </p:txBody>
        </p:sp>
        <p:sp>
          <p:nvSpPr>
            <p:cNvPr id="53278" name="Oval 9" descr="Small checker board"/>
            <p:cNvSpPr>
              <a:spLocks noChangeArrowheads="1"/>
            </p:cNvSpPr>
            <p:nvPr/>
          </p:nvSpPr>
          <p:spPr bwMode="auto">
            <a:xfrm>
              <a:off x="5948" y="5128"/>
              <a:ext cx="158" cy="129"/>
            </a:xfrm>
            <a:prstGeom prst="ellipse">
              <a:avLst/>
            </a:prstGeom>
            <a:pattFill prst="smCheck">
              <a:fgClr>
                <a:srgbClr val="000000"/>
              </a:fgClr>
              <a:bgClr>
                <a:srgbClr val="FFFFFF"/>
              </a:bgClr>
            </a:pattFill>
            <a:ln w="9525">
              <a:solidFill>
                <a:srgbClr val="000000"/>
              </a:solidFill>
              <a:round/>
              <a:headEnd/>
              <a:tailEnd/>
            </a:ln>
          </p:spPr>
          <p:txBody>
            <a:bodyPr/>
            <a:lstStyle/>
            <a:p>
              <a:endParaRPr lang="nl-NL"/>
            </a:p>
          </p:txBody>
        </p:sp>
        <p:grpSp>
          <p:nvGrpSpPr>
            <p:cNvPr id="5" name="Group 6"/>
            <p:cNvGrpSpPr>
              <a:grpSpLocks/>
            </p:cNvGrpSpPr>
            <p:nvPr/>
          </p:nvGrpSpPr>
          <p:grpSpPr bwMode="auto">
            <a:xfrm>
              <a:off x="1377" y="3832"/>
              <a:ext cx="1235" cy="912"/>
              <a:chOff x="2860" y="7848"/>
              <a:chExt cx="852" cy="513"/>
            </a:xfrm>
          </p:grpSpPr>
          <p:sp>
            <p:nvSpPr>
              <p:cNvPr id="53284" name="Line 8"/>
              <p:cNvSpPr>
                <a:spLocks noChangeShapeType="1"/>
              </p:cNvSpPr>
              <p:nvPr/>
            </p:nvSpPr>
            <p:spPr bwMode="auto">
              <a:xfrm>
                <a:off x="2860" y="7848"/>
                <a:ext cx="852" cy="513"/>
              </a:xfrm>
              <a:prstGeom prst="line">
                <a:avLst/>
              </a:prstGeom>
              <a:noFill/>
              <a:ln w="19050">
                <a:solidFill>
                  <a:srgbClr val="000000"/>
                </a:solidFill>
                <a:round/>
                <a:headEnd/>
                <a:tailEnd/>
              </a:ln>
            </p:spPr>
            <p:txBody>
              <a:bodyPr/>
              <a:lstStyle/>
              <a:p>
                <a:endParaRPr lang="fr-BE" dirty="0"/>
              </a:p>
            </p:txBody>
          </p:sp>
          <p:sp>
            <p:nvSpPr>
              <p:cNvPr id="53285" name="Line 7"/>
              <p:cNvSpPr>
                <a:spLocks noChangeShapeType="1"/>
              </p:cNvSpPr>
              <p:nvPr/>
            </p:nvSpPr>
            <p:spPr bwMode="auto">
              <a:xfrm flipH="1">
                <a:off x="2860" y="7848"/>
                <a:ext cx="852" cy="513"/>
              </a:xfrm>
              <a:prstGeom prst="line">
                <a:avLst/>
              </a:prstGeom>
              <a:noFill/>
              <a:ln w="19050">
                <a:solidFill>
                  <a:srgbClr val="000000"/>
                </a:solidFill>
                <a:round/>
                <a:headEnd/>
                <a:tailEnd/>
              </a:ln>
            </p:spPr>
            <p:txBody>
              <a:bodyPr/>
              <a:lstStyle/>
              <a:p>
                <a:endParaRPr lang="fr-BE" dirty="0"/>
              </a:p>
            </p:txBody>
          </p:sp>
        </p:grpSp>
        <p:sp>
          <p:nvSpPr>
            <p:cNvPr id="53280" name="Rectangle 5" descr="Dotted diamond"/>
            <p:cNvSpPr>
              <a:spLocks noChangeArrowheads="1"/>
            </p:cNvSpPr>
            <p:nvPr/>
          </p:nvSpPr>
          <p:spPr bwMode="auto">
            <a:xfrm>
              <a:off x="1377" y="4984"/>
              <a:ext cx="1235" cy="912"/>
            </a:xfrm>
            <a:prstGeom prst="rect">
              <a:avLst/>
            </a:prstGeom>
            <a:pattFill prst="dotDmnd">
              <a:fgClr>
                <a:srgbClr val="000000"/>
              </a:fgClr>
              <a:bgClr>
                <a:srgbClr val="FFFFFF"/>
              </a:bgClr>
            </a:pattFill>
            <a:ln w="9525">
              <a:solidFill>
                <a:srgbClr val="000000"/>
              </a:solidFill>
              <a:miter lim="800000"/>
              <a:headEnd/>
              <a:tailEnd/>
            </a:ln>
          </p:spPr>
          <p:txBody>
            <a:bodyPr/>
            <a:lstStyle/>
            <a:p>
              <a:endParaRPr lang="nl-NL"/>
            </a:p>
          </p:txBody>
        </p:sp>
        <p:grpSp>
          <p:nvGrpSpPr>
            <p:cNvPr id="6" name="Group 2"/>
            <p:cNvGrpSpPr>
              <a:grpSpLocks/>
            </p:cNvGrpSpPr>
            <p:nvPr/>
          </p:nvGrpSpPr>
          <p:grpSpPr bwMode="auto">
            <a:xfrm>
              <a:off x="1376" y="4984"/>
              <a:ext cx="1235" cy="912"/>
              <a:chOff x="2860" y="7848"/>
              <a:chExt cx="852" cy="513"/>
            </a:xfrm>
          </p:grpSpPr>
          <p:sp>
            <p:nvSpPr>
              <p:cNvPr id="53282" name="Line 4"/>
              <p:cNvSpPr>
                <a:spLocks noChangeShapeType="1"/>
              </p:cNvSpPr>
              <p:nvPr/>
            </p:nvSpPr>
            <p:spPr bwMode="auto">
              <a:xfrm>
                <a:off x="2860" y="7848"/>
                <a:ext cx="852" cy="513"/>
              </a:xfrm>
              <a:prstGeom prst="line">
                <a:avLst/>
              </a:prstGeom>
              <a:noFill/>
              <a:ln w="19050">
                <a:solidFill>
                  <a:srgbClr val="000000"/>
                </a:solidFill>
                <a:prstDash val="dash"/>
                <a:round/>
                <a:headEnd/>
                <a:tailEnd/>
              </a:ln>
            </p:spPr>
            <p:txBody>
              <a:bodyPr/>
              <a:lstStyle/>
              <a:p>
                <a:endParaRPr lang="fr-BE" dirty="0"/>
              </a:p>
            </p:txBody>
          </p:sp>
          <p:sp>
            <p:nvSpPr>
              <p:cNvPr id="53283" name="Line 3"/>
              <p:cNvSpPr>
                <a:spLocks noChangeShapeType="1"/>
              </p:cNvSpPr>
              <p:nvPr/>
            </p:nvSpPr>
            <p:spPr bwMode="auto">
              <a:xfrm flipH="1">
                <a:off x="2860" y="7848"/>
                <a:ext cx="852" cy="513"/>
              </a:xfrm>
              <a:prstGeom prst="line">
                <a:avLst/>
              </a:prstGeom>
              <a:noFill/>
              <a:ln w="19050">
                <a:solidFill>
                  <a:srgbClr val="000000"/>
                </a:solidFill>
                <a:prstDash val="dash"/>
                <a:round/>
                <a:headEnd/>
                <a:tailEnd/>
              </a:ln>
            </p:spPr>
            <p:txBody>
              <a:bodyPr/>
              <a:lstStyle/>
              <a:p>
                <a:endParaRPr lang="fr-BE" dirty="0"/>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1"/>
          </p:nvPr>
        </p:nvSpPr>
        <p:spPr>
          <a:noFill/>
        </p:spPr>
        <p:txBody>
          <a:bodyPr/>
          <a:lstStyle/>
          <a:p>
            <a:fld id="{A8BC176B-366A-4D11-BD88-CE6AD837F202}" type="slidenum">
              <a:rPr lang="en-US" smtClean="0"/>
              <a:pPr/>
              <a:t>17</a:t>
            </a:fld>
            <a:endParaRPr lang="en-US" dirty="0" smtClean="0"/>
          </a:p>
        </p:txBody>
      </p:sp>
      <p:sp>
        <p:nvSpPr>
          <p:cNvPr id="54277" name="Rectangle 3"/>
          <p:cNvSpPr>
            <a:spLocks noGrp="1" noChangeArrowheads="1"/>
          </p:cNvSpPr>
          <p:nvPr>
            <p:ph type="body" idx="1"/>
          </p:nvPr>
        </p:nvSpPr>
        <p:spPr bwMode="auto">
          <a:xfrm>
            <a:off x="395536" y="404664"/>
            <a:ext cx="8321675" cy="1158875"/>
          </a:xfrm>
          <a:noFill/>
          <a:ln>
            <a:miter lim="800000"/>
            <a:headEnd/>
            <a:tailEnd/>
          </a:ln>
        </p:spPr>
        <p:txBody>
          <a:bodyPr vert="horz" wrap="square" lIns="91440" tIns="45720" rIns="91440" bIns="45720" numCol="1" anchor="t" anchorCtr="0" compatLnSpc="1">
            <a:prstTxWarp prst="textNoShape">
              <a:avLst/>
            </a:prstTxWarp>
          </a:bodyPr>
          <a:lstStyle/>
          <a:p>
            <a:pPr>
              <a:buNone/>
            </a:pPr>
            <a:r>
              <a:rPr lang="nl-NL" sz="2800" dirty="0" smtClean="0"/>
              <a:t>3D schematische weergave van twee typologieën</a:t>
            </a:r>
          </a:p>
        </p:txBody>
      </p:sp>
      <p:sp>
        <p:nvSpPr>
          <p:cNvPr id="54278" name="Rectangle 3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NL"/>
          </a:p>
        </p:txBody>
      </p:sp>
      <p:sp>
        <p:nvSpPr>
          <p:cNvPr id="54279"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NL"/>
          </a:p>
        </p:txBody>
      </p:sp>
      <p:grpSp>
        <p:nvGrpSpPr>
          <p:cNvPr id="2" name="Group 1"/>
          <p:cNvGrpSpPr>
            <a:grpSpLocks noChangeAspect="1"/>
          </p:cNvGrpSpPr>
          <p:nvPr/>
        </p:nvGrpSpPr>
        <p:grpSpPr bwMode="auto">
          <a:xfrm>
            <a:off x="-714375" y="1556792"/>
            <a:ext cx="5715000" cy="4117975"/>
            <a:chOff x="1417" y="-996"/>
            <a:chExt cx="9000" cy="6486"/>
          </a:xfrm>
        </p:grpSpPr>
        <p:sp>
          <p:nvSpPr>
            <p:cNvPr id="54314" name="AutoShape 28"/>
            <p:cNvSpPr>
              <a:spLocks noChangeAspect="1" noChangeArrowheads="1" noTextEdit="1"/>
            </p:cNvSpPr>
            <p:nvPr/>
          </p:nvSpPr>
          <p:spPr bwMode="auto">
            <a:xfrm>
              <a:off x="1417" y="-996"/>
              <a:ext cx="9000" cy="6486"/>
            </a:xfrm>
            <a:prstGeom prst="rect">
              <a:avLst/>
            </a:prstGeom>
            <a:noFill/>
            <a:ln w="9525">
              <a:noFill/>
              <a:prstDash val="lgDash"/>
              <a:miter lim="800000"/>
              <a:headEnd/>
              <a:tailEnd/>
            </a:ln>
          </p:spPr>
          <p:txBody>
            <a:bodyPr/>
            <a:lstStyle/>
            <a:p>
              <a:endParaRPr lang="fr-BE" dirty="0"/>
            </a:p>
          </p:txBody>
        </p:sp>
        <p:sp>
          <p:nvSpPr>
            <p:cNvPr id="54315" name="Freeform 27"/>
            <p:cNvSpPr>
              <a:spLocks/>
            </p:cNvSpPr>
            <p:nvPr/>
          </p:nvSpPr>
          <p:spPr bwMode="auto">
            <a:xfrm>
              <a:off x="6710" y="278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316" name="Freeform 26"/>
            <p:cNvSpPr>
              <a:spLocks/>
            </p:cNvSpPr>
            <p:nvPr/>
          </p:nvSpPr>
          <p:spPr bwMode="auto">
            <a:xfrm>
              <a:off x="6169" y="224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317" name="Freeform 25"/>
            <p:cNvSpPr>
              <a:spLocks/>
            </p:cNvSpPr>
            <p:nvPr/>
          </p:nvSpPr>
          <p:spPr bwMode="auto">
            <a:xfrm>
              <a:off x="5629" y="170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318" name="Freeform 24"/>
            <p:cNvSpPr>
              <a:spLocks/>
            </p:cNvSpPr>
            <p:nvPr/>
          </p:nvSpPr>
          <p:spPr bwMode="auto">
            <a:xfrm>
              <a:off x="5089" y="116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319" name="Freeform 23"/>
            <p:cNvSpPr>
              <a:spLocks/>
            </p:cNvSpPr>
            <p:nvPr/>
          </p:nvSpPr>
          <p:spPr bwMode="auto">
            <a:xfrm>
              <a:off x="4549" y="62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round/>
              <a:headEnd/>
              <a:tailEnd/>
            </a:ln>
          </p:spPr>
          <p:txBody>
            <a:bodyPr/>
            <a:lstStyle/>
            <a:p>
              <a:endParaRPr lang="nl-NL"/>
            </a:p>
          </p:txBody>
        </p:sp>
        <p:sp>
          <p:nvSpPr>
            <p:cNvPr id="54320" name="Freeform 22"/>
            <p:cNvSpPr>
              <a:spLocks/>
            </p:cNvSpPr>
            <p:nvPr/>
          </p:nvSpPr>
          <p:spPr bwMode="auto">
            <a:xfrm>
              <a:off x="4009" y="8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round/>
              <a:headEnd/>
              <a:tailEnd/>
            </a:ln>
          </p:spPr>
          <p:txBody>
            <a:bodyPr/>
            <a:lstStyle/>
            <a:p>
              <a:endParaRPr lang="nl-NL"/>
            </a:p>
          </p:txBody>
        </p:sp>
        <p:sp>
          <p:nvSpPr>
            <p:cNvPr id="54321" name="Freeform 21"/>
            <p:cNvSpPr>
              <a:spLocks/>
            </p:cNvSpPr>
            <p:nvPr/>
          </p:nvSpPr>
          <p:spPr bwMode="auto">
            <a:xfrm>
              <a:off x="3469" y="-456"/>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round/>
              <a:headEnd/>
              <a:tailEnd/>
            </a:ln>
          </p:spPr>
          <p:txBody>
            <a:bodyPr/>
            <a:lstStyle/>
            <a:p>
              <a:endParaRPr lang="nl-NL"/>
            </a:p>
          </p:txBody>
        </p:sp>
        <p:sp>
          <p:nvSpPr>
            <p:cNvPr id="54322" name="Freeform 20" descr="Briques diagonales"/>
            <p:cNvSpPr>
              <a:spLocks/>
            </p:cNvSpPr>
            <p:nvPr/>
          </p:nvSpPr>
          <p:spPr bwMode="auto">
            <a:xfrm>
              <a:off x="5089" y="116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w 1440"/>
                <a:gd name="T9" fmla="*/ 2340 h 2340"/>
                <a:gd name="T10" fmla="*/ 0 60000 65536"/>
                <a:gd name="T11" fmla="*/ 0 60000 65536"/>
                <a:gd name="T12" fmla="*/ 0 60000 65536"/>
                <a:gd name="T13" fmla="*/ 0 60000 65536"/>
                <a:gd name="T14" fmla="*/ 0 60000 65536"/>
                <a:gd name="T15" fmla="*/ 0 w 1440"/>
                <a:gd name="T16" fmla="*/ 0 h 2340"/>
                <a:gd name="T17" fmla="*/ 1440 w 1440"/>
                <a:gd name="T18" fmla="*/ 2340 h 2340"/>
              </a:gdLst>
              <a:ahLst/>
              <a:cxnLst>
                <a:cxn ang="T10">
                  <a:pos x="T0" y="T1"/>
                </a:cxn>
                <a:cxn ang="T11">
                  <a:pos x="T2" y="T3"/>
                </a:cxn>
                <a:cxn ang="T12">
                  <a:pos x="T4" y="T5"/>
                </a:cxn>
                <a:cxn ang="T13">
                  <a:pos x="T6" y="T7"/>
                </a:cxn>
                <a:cxn ang="T14">
                  <a:pos x="T8" y="T9"/>
                </a:cxn>
              </a:cxnLst>
              <a:rect l="T15" t="T16" r="T17" b="T18"/>
              <a:pathLst>
                <a:path w="1440" h="2340">
                  <a:moveTo>
                    <a:pt x="0" y="2340"/>
                  </a:moveTo>
                  <a:lnTo>
                    <a:pt x="0" y="1440"/>
                  </a:lnTo>
                  <a:lnTo>
                    <a:pt x="1440" y="0"/>
                  </a:lnTo>
                  <a:lnTo>
                    <a:pt x="1440" y="900"/>
                  </a:lnTo>
                  <a:lnTo>
                    <a:pt x="0" y="2340"/>
                  </a:lnTo>
                  <a:close/>
                </a:path>
              </a:pathLst>
            </a:custGeom>
            <a:pattFill prst="diagBrick">
              <a:fgClr>
                <a:srgbClr val="000000"/>
              </a:fgClr>
              <a:bgClr>
                <a:srgbClr val="FFFFFF"/>
              </a:bgClr>
            </a:pattFill>
            <a:ln w="9525">
              <a:solidFill>
                <a:srgbClr val="000000"/>
              </a:solidFill>
              <a:round/>
              <a:headEnd/>
              <a:tailEnd/>
            </a:ln>
          </p:spPr>
          <p:txBody>
            <a:bodyPr/>
            <a:lstStyle/>
            <a:p>
              <a:endParaRPr lang="nl-NL"/>
            </a:p>
          </p:txBody>
        </p:sp>
        <p:sp>
          <p:nvSpPr>
            <p:cNvPr id="54323" name="Line 19"/>
            <p:cNvSpPr>
              <a:spLocks noChangeShapeType="1"/>
            </p:cNvSpPr>
            <p:nvPr/>
          </p:nvSpPr>
          <p:spPr bwMode="auto">
            <a:xfrm>
              <a:off x="5089" y="2604"/>
              <a:ext cx="1620" cy="1620"/>
            </a:xfrm>
            <a:prstGeom prst="line">
              <a:avLst/>
            </a:prstGeom>
            <a:noFill/>
            <a:ln w="28575">
              <a:solidFill>
                <a:srgbClr val="000000"/>
              </a:solidFill>
              <a:prstDash val="lgDash"/>
              <a:round/>
              <a:headEnd/>
              <a:tailEnd/>
            </a:ln>
          </p:spPr>
          <p:txBody>
            <a:bodyPr/>
            <a:lstStyle/>
            <a:p>
              <a:endParaRPr lang="fr-BE" dirty="0"/>
            </a:p>
          </p:txBody>
        </p:sp>
        <p:sp>
          <p:nvSpPr>
            <p:cNvPr id="54324" name="Line 18"/>
            <p:cNvSpPr>
              <a:spLocks noChangeShapeType="1"/>
            </p:cNvSpPr>
            <p:nvPr/>
          </p:nvSpPr>
          <p:spPr bwMode="auto">
            <a:xfrm>
              <a:off x="3829" y="624"/>
              <a:ext cx="1620" cy="1620"/>
            </a:xfrm>
            <a:prstGeom prst="line">
              <a:avLst/>
            </a:prstGeom>
            <a:noFill/>
            <a:ln w="28575">
              <a:solidFill>
                <a:srgbClr val="000000"/>
              </a:solidFill>
              <a:round/>
              <a:headEnd/>
              <a:tailEnd/>
            </a:ln>
          </p:spPr>
          <p:txBody>
            <a:bodyPr/>
            <a:lstStyle/>
            <a:p>
              <a:endParaRPr lang="fr-BE" dirty="0"/>
            </a:p>
          </p:txBody>
        </p:sp>
        <p:sp>
          <p:nvSpPr>
            <p:cNvPr id="54325" name="Line 17"/>
            <p:cNvSpPr>
              <a:spLocks noChangeShapeType="1"/>
            </p:cNvSpPr>
            <p:nvPr/>
          </p:nvSpPr>
          <p:spPr bwMode="auto">
            <a:xfrm flipV="1">
              <a:off x="3469" y="1524"/>
              <a:ext cx="540" cy="360"/>
            </a:xfrm>
            <a:prstGeom prst="line">
              <a:avLst/>
            </a:prstGeom>
            <a:noFill/>
            <a:ln w="12700">
              <a:solidFill>
                <a:srgbClr val="000000"/>
              </a:solidFill>
              <a:round/>
              <a:headEnd/>
              <a:tailEnd/>
            </a:ln>
          </p:spPr>
          <p:txBody>
            <a:bodyPr/>
            <a:lstStyle/>
            <a:p>
              <a:endParaRPr lang="fr-BE" dirty="0"/>
            </a:p>
          </p:txBody>
        </p:sp>
        <p:sp>
          <p:nvSpPr>
            <p:cNvPr id="54326" name="Line 16"/>
            <p:cNvSpPr>
              <a:spLocks noChangeShapeType="1"/>
            </p:cNvSpPr>
            <p:nvPr/>
          </p:nvSpPr>
          <p:spPr bwMode="auto">
            <a:xfrm flipH="1" flipV="1">
              <a:off x="3469" y="984"/>
              <a:ext cx="540" cy="1440"/>
            </a:xfrm>
            <a:prstGeom prst="line">
              <a:avLst/>
            </a:prstGeom>
            <a:noFill/>
            <a:ln w="12700">
              <a:solidFill>
                <a:srgbClr val="000000"/>
              </a:solidFill>
              <a:round/>
              <a:headEnd/>
              <a:tailEnd/>
            </a:ln>
          </p:spPr>
          <p:txBody>
            <a:bodyPr/>
            <a:lstStyle/>
            <a:p>
              <a:endParaRPr lang="fr-BE" dirty="0"/>
            </a:p>
          </p:txBody>
        </p:sp>
        <p:sp>
          <p:nvSpPr>
            <p:cNvPr id="54327" name="Line 15"/>
            <p:cNvSpPr>
              <a:spLocks noChangeShapeType="1"/>
            </p:cNvSpPr>
            <p:nvPr/>
          </p:nvSpPr>
          <p:spPr bwMode="auto">
            <a:xfrm flipV="1">
              <a:off x="4909" y="84"/>
              <a:ext cx="540" cy="360"/>
            </a:xfrm>
            <a:prstGeom prst="line">
              <a:avLst/>
            </a:prstGeom>
            <a:noFill/>
            <a:ln w="12700">
              <a:solidFill>
                <a:srgbClr val="000000"/>
              </a:solidFill>
              <a:round/>
              <a:headEnd/>
              <a:tailEnd/>
            </a:ln>
          </p:spPr>
          <p:txBody>
            <a:bodyPr/>
            <a:lstStyle/>
            <a:p>
              <a:endParaRPr lang="fr-BE" dirty="0"/>
            </a:p>
          </p:txBody>
        </p:sp>
        <p:sp>
          <p:nvSpPr>
            <p:cNvPr id="54328" name="Line 14"/>
            <p:cNvSpPr>
              <a:spLocks noChangeShapeType="1"/>
            </p:cNvSpPr>
            <p:nvPr/>
          </p:nvSpPr>
          <p:spPr bwMode="auto">
            <a:xfrm flipH="1" flipV="1">
              <a:off x="4909" y="-456"/>
              <a:ext cx="540" cy="1440"/>
            </a:xfrm>
            <a:prstGeom prst="line">
              <a:avLst/>
            </a:prstGeom>
            <a:noFill/>
            <a:ln w="12700">
              <a:solidFill>
                <a:srgbClr val="000000"/>
              </a:solidFill>
              <a:round/>
              <a:headEnd/>
              <a:tailEnd/>
            </a:ln>
          </p:spPr>
          <p:txBody>
            <a:bodyPr/>
            <a:lstStyle/>
            <a:p>
              <a:endParaRPr lang="fr-BE" dirty="0"/>
            </a:p>
          </p:txBody>
        </p:sp>
        <p:sp>
          <p:nvSpPr>
            <p:cNvPr id="54329" name="Line 13"/>
            <p:cNvSpPr>
              <a:spLocks noChangeShapeType="1"/>
            </p:cNvSpPr>
            <p:nvPr/>
          </p:nvSpPr>
          <p:spPr bwMode="auto">
            <a:xfrm flipV="1">
              <a:off x="3469" y="804"/>
              <a:ext cx="1260" cy="180"/>
            </a:xfrm>
            <a:prstGeom prst="line">
              <a:avLst/>
            </a:prstGeom>
            <a:noFill/>
            <a:ln w="12700">
              <a:solidFill>
                <a:srgbClr val="000000"/>
              </a:solidFill>
              <a:round/>
              <a:headEnd/>
              <a:tailEnd/>
            </a:ln>
          </p:spPr>
          <p:txBody>
            <a:bodyPr/>
            <a:lstStyle/>
            <a:p>
              <a:endParaRPr lang="fr-BE" dirty="0"/>
            </a:p>
          </p:txBody>
        </p:sp>
        <p:sp>
          <p:nvSpPr>
            <p:cNvPr id="54330" name="Line 12"/>
            <p:cNvSpPr>
              <a:spLocks noChangeShapeType="1"/>
            </p:cNvSpPr>
            <p:nvPr/>
          </p:nvSpPr>
          <p:spPr bwMode="auto">
            <a:xfrm flipV="1">
              <a:off x="4189" y="84"/>
              <a:ext cx="1260" cy="180"/>
            </a:xfrm>
            <a:prstGeom prst="line">
              <a:avLst/>
            </a:prstGeom>
            <a:noFill/>
            <a:ln w="12700">
              <a:solidFill>
                <a:srgbClr val="000000"/>
              </a:solidFill>
              <a:round/>
              <a:headEnd/>
              <a:tailEnd/>
            </a:ln>
          </p:spPr>
          <p:txBody>
            <a:bodyPr/>
            <a:lstStyle/>
            <a:p>
              <a:endParaRPr lang="fr-BE" dirty="0"/>
            </a:p>
          </p:txBody>
        </p:sp>
        <p:sp>
          <p:nvSpPr>
            <p:cNvPr id="54331" name="Line 11"/>
            <p:cNvSpPr>
              <a:spLocks noChangeShapeType="1"/>
            </p:cNvSpPr>
            <p:nvPr/>
          </p:nvSpPr>
          <p:spPr bwMode="auto">
            <a:xfrm flipV="1">
              <a:off x="4009" y="264"/>
              <a:ext cx="180" cy="1260"/>
            </a:xfrm>
            <a:prstGeom prst="line">
              <a:avLst/>
            </a:prstGeom>
            <a:noFill/>
            <a:ln w="12700">
              <a:solidFill>
                <a:srgbClr val="000000"/>
              </a:solidFill>
              <a:round/>
              <a:headEnd/>
              <a:tailEnd/>
            </a:ln>
          </p:spPr>
          <p:txBody>
            <a:bodyPr/>
            <a:lstStyle/>
            <a:p>
              <a:endParaRPr lang="fr-BE" dirty="0"/>
            </a:p>
          </p:txBody>
        </p:sp>
        <p:sp>
          <p:nvSpPr>
            <p:cNvPr id="54332" name="Line 10"/>
            <p:cNvSpPr>
              <a:spLocks noChangeShapeType="1"/>
            </p:cNvSpPr>
            <p:nvPr/>
          </p:nvSpPr>
          <p:spPr bwMode="auto">
            <a:xfrm flipV="1">
              <a:off x="4729" y="-456"/>
              <a:ext cx="180" cy="1260"/>
            </a:xfrm>
            <a:prstGeom prst="line">
              <a:avLst/>
            </a:prstGeom>
            <a:noFill/>
            <a:ln w="12700">
              <a:solidFill>
                <a:srgbClr val="000000"/>
              </a:solidFill>
              <a:round/>
              <a:headEnd/>
              <a:tailEnd/>
            </a:ln>
          </p:spPr>
          <p:txBody>
            <a:bodyPr/>
            <a:lstStyle/>
            <a:p>
              <a:endParaRPr lang="fr-BE" dirty="0"/>
            </a:p>
          </p:txBody>
        </p:sp>
        <p:sp>
          <p:nvSpPr>
            <p:cNvPr id="54333" name="Line 9"/>
            <p:cNvSpPr>
              <a:spLocks noChangeShapeType="1"/>
            </p:cNvSpPr>
            <p:nvPr/>
          </p:nvSpPr>
          <p:spPr bwMode="auto">
            <a:xfrm>
              <a:off x="4909" y="-456"/>
              <a:ext cx="1620" cy="1620"/>
            </a:xfrm>
            <a:prstGeom prst="line">
              <a:avLst/>
            </a:prstGeom>
            <a:noFill/>
            <a:ln w="28575">
              <a:solidFill>
                <a:srgbClr val="000000"/>
              </a:solidFill>
              <a:round/>
              <a:headEnd/>
              <a:tailEnd/>
            </a:ln>
          </p:spPr>
          <p:txBody>
            <a:bodyPr/>
            <a:lstStyle/>
            <a:p>
              <a:endParaRPr lang="fr-BE" dirty="0"/>
            </a:p>
          </p:txBody>
        </p:sp>
        <p:sp>
          <p:nvSpPr>
            <p:cNvPr id="54334" name="Line 8"/>
            <p:cNvSpPr>
              <a:spLocks noChangeShapeType="1"/>
            </p:cNvSpPr>
            <p:nvPr/>
          </p:nvSpPr>
          <p:spPr bwMode="auto">
            <a:xfrm>
              <a:off x="4549" y="-96"/>
              <a:ext cx="1620" cy="1620"/>
            </a:xfrm>
            <a:prstGeom prst="line">
              <a:avLst/>
            </a:prstGeom>
            <a:noFill/>
            <a:ln w="28575">
              <a:solidFill>
                <a:srgbClr val="000000"/>
              </a:solidFill>
              <a:round/>
              <a:headEnd/>
              <a:tailEnd/>
            </a:ln>
          </p:spPr>
          <p:txBody>
            <a:bodyPr/>
            <a:lstStyle/>
            <a:p>
              <a:endParaRPr lang="fr-BE" dirty="0"/>
            </a:p>
          </p:txBody>
        </p:sp>
        <p:sp>
          <p:nvSpPr>
            <p:cNvPr id="54335" name="Line 7"/>
            <p:cNvSpPr>
              <a:spLocks noChangeShapeType="1"/>
            </p:cNvSpPr>
            <p:nvPr/>
          </p:nvSpPr>
          <p:spPr bwMode="auto">
            <a:xfrm>
              <a:off x="4189" y="264"/>
              <a:ext cx="1620" cy="1620"/>
            </a:xfrm>
            <a:prstGeom prst="line">
              <a:avLst/>
            </a:prstGeom>
            <a:noFill/>
            <a:ln w="28575">
              <a:solidFill>
                <a:srgbClr val="000000"/>
              </a:solidFill>
              <a:round/>
              <a:headEnd/>
              <a:tailEnd/>
            </a:ln>
          </p:spPr>
          <p:txBody>
            <a:bodyPr/>
            <a:lstStyle/>
            <a:p>
              <a:endParaRPr lang="fr-BE" dirty="0"/>
            </a:p>
          </p:txBody>
        </p:sp>
        <p:sp>
          <p:nvSpPr>
            <p:cNvPr id="54336" name="Line 6"/>
            <p:cNvSpPr>
              <a:spLocks noChangeShapeType="1"/>
            </p:cNvSpPr>
            <p:nvPr/>
          </p:nvSpPr>
          <p:spPr bwMode="auto">
            <a:xfrm>
              <a:off x="3469" y="984"/>
              <a:ext cx="1620" cy="1620"/>
            </a:xfrm>
            <a:prstGeom prst="line">
              <a:avLst/>
            </a:prstGeom>
            <a:noFill/>
            <a:ln w="28575">
              <a:solidFill>
                <a:srgbClr val="000000"/>
              </a:solidFill>
              <a:round/>
              <a:headEnd/>
              <a:tailEnd/>
            </a:ln>
          </p:spPr>
          <p:txBody>
            <a:bodyPr/>
            <a:lstStyle/>
            <a:p>
              <a:endParaRPr lang="fr-BE" dirty="0"/>
            </a:p>
          </p:txBody>
        </p:sp>
        <p:sp>
          <p:nvSpPr>
            <p:cNvPr id="54337" name="Line 5"/>
            <p:cNvSpPr>
              <a:spLocks noChangeShapeType="1"/>
            </p:cNvSpPr>
            <p:nvPr/>
          </p:nvSpPr>
          <p:spPr bwMode="auto">
            <a:xfrm>
              <a:off x="5449" y="2244"/>
              <a:ext cx="1620" cy="1620"/>
            </a:xfrm>
            <a:prstGeom prst="line">
              <a:avLst/>
            </a:prstGeom>
            <a:noFill/>
            <a:ln w="28575">
              <a:solidFill>
                <a:srgbClr val="000000"/>
              </a:solidFill>
              <a:prstDash val="lgDash"/>
              <a:round/>
              <a:headEnd/>
              <a:tailEnd/>
            </a:ln>
          </p:spPr>
          <p:txBody>
            <a:bodyPr/>
            <a:lstStyle/>
            <a:p>
              <a:endParaRPr lang="fr-BE" dirty="0"/>
            </a:p>
          </p:txBody>
        </p:sp>
        <p:sp>
          <p:nvSpPr>
            <p:cNvPr id="54338" name="Line 4"/>
            <p:cNvSpPr>
              <a:spLocks noChangeShapeType="1"/>
            </p:cNvSpPr>
            <p:nvPr/>
          </p:nvSpPr>
          <p:spPr bwMode="auto">
            <a:xfrm>
              <a:off x="5809" y="1884"/>
              <a:ext cx="1620" cy="1620"/>
            </a:xfrm>
            <a:prstGeom prst="line">
              <a:avLst/>
            </a:prstGeom>
            <a:noFill/>
            <a:ln w="28575">
              <a:solidFill>
                <a:srgbClr val="000000"/>
              </a:solidFill>
              <a:prstDash val="lgDash"/>
              <a:round/>
              <a:headEnd/>
              <a:tailEnd/>
            </a:ln>
          </p:spPr>
          <p:txBody>
            <a:bodyPr/>
            <a:lstStyle/>
            <a:p>
              <a:endParaRPr lang="fr-BE" dirty="0"/>
            </a:p>
          </p:txBody>
        </p:sp>
        <p:sp>
          <p:nvSpPr>
            <p:cNvPr id="54339" name="Line 3"/>
            <p:cNvSpPr>
              <a:spLocks noChangeShapeType="1"/>
            </p:cNvSpPr>
            <p:nvPr/>
          </p:nvSpPr>
          <p:spPr bwMode="auto">
            <a:xfrm>
              <a:off x="6169" y="1524"/>
              <a:ext cx="1620" cy="1620"/>
            </a:xfrm>
            <a:prstGeom prst="line">
              <a:avLst/>
            </a:prstGeom>
            <a:noFill/>
            <a:ln w="28575">
              <a:solidFill>
                <a:srgbClr val="000000"/>
              </a:solidFill>
              <a:prstDash val="lgDash"/>
              <a:round/>
              <a:headEnd/>
              <a:tailEnd/>
            </a:ln>
          </p:spPr>
          <p:txBody>
            <a:bodyPr/>
            <a:lstStyle/>
            <a:p>
              <a:endParaRPr lang="fr-BE" dirty="0"/>
            </a:p>
          </p:txBody>
        </p:sp>
        <p:sp>
          <p:nvSpPr>
            <p:cNvPr id="54340" name="Line 2"/>
            <p:cNvSpPr>
              <a:spLocks noChangeShapeType="1"/>
            </p:cNvSpPr>
            <p:nvPr/>
          </p:nvSpPr>
          <p:spPr bwMode="auto">
            <a:xfrm>
              <a:off x="6529" y="1164"/>
              <a:ext cx="1620" cy="1620"/>
            </a:xfrm>
            <a:prstGeom prst="line">
              <a:avLst/>
            </a:prstGeom>
            <a:noFill/>
            <a:ln w="28575">
              <a:solidFill>
                <a:srgbClr val="000000"/>
              </a:solidFill>
              <a:prstDash val="lgDash"/>
              <a:round/>
              <a:headEnd/>
              <a:tailEnd/>
            </a:ln>
          </p:spPr>
          <p:txBody>
            <a:bodyPr/>
            <a:lstStyle/>
            <a:p>
              <a:endParaRPr lang="fr-BE" dirty="0"/>
            </a:p>
          </p:txBody>
        </p:sp>
      </p:grpSp>
      <p:sp>
        <p:nvSpPr>
          <p:cNvPr id="54281"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NL"/>
          </a:p>
        </p:txBody>
      </p:sp>
      <p:grpSp>
        <p:nvGrpSpPr>
          <p:cNvPr id="3" name="Group 30"/>
          <p:cNvGrpSpPr>
            <a:grpSpLocks noChangeAspect="1"/>
          </p:cNvGrpSpPr>
          <p:nvPr/>
        </p:nvGrpSpPr>
        <p:grpSpPr bwMode="auto">
          <a:xfrm>
            <a:off x="3929063" y="1628230"/>
            <a:ext cx="5715000" cy="4457700"/>
            <a:chOff x="1417" y="-996"/>
            <a:chExt cx="9000" cy="7020"/>
          </a:xfrm>
        </p:grpSpPr>
        <p:sp>
          <p:nvSpPr>
            <p:cNvPr id="54284" name="AutoShape 60"/>
            <p:cNvSpPr>
              <a:spLocks noChangeAspect="1" noChangeArrowheads="1" noTextEdit="1"/>
            </p:cNvSpPr>
            <p:nvPr/>
          </p:nvSpPr>
          <p:spPr bwMode="auto">
            <a:xfrm>
              <a:off x="1417" y="-996"/>
              <a:ext cx="9000" cy="7020"/>
            </a:xfrm>
            <a:prstGeom prst="rect">
              <a:avLst/>
            </a:prstGeom>
            <a:noFill/>
            <a:ln w="9525">
              <a:noFill/>
              <a:prstDash val="lgDash"/>
              <a:miter lim="800000"/>
              <a:headEnd/>
              <a:tailEnd/>
            </a:ln>
          </p:spPr>
          <p:txBody>
            <a:bodyPr/>
            <a:lstStyle/>
            <a:p>
              <a:endParaRPr lang="fr-BE" dirty="0"/>
            </a:p>
          </p:txBody>
        </p:sp>
        <p:sp>
          <p:nvSpPr>
            <p:cNvPr id="54285" name="Freeform 59"/>
            <p:cNvSpPr>
              <a:spLocks/>
            </p:cNvSpPr>
            <p:nvPr/>
          </p:nvSpPr>
          <p:spPr bwMode="auto">
            <a:xfrm>
              <a:off x="6710" y="278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286" name="Freeform 58"/>
            <p:cNvSpPr>
              <a:spLocks/>
            </p:cNvSpPr>
            <p:nvPr/>
          </p:nvSpPr>
          <p:spPr bwMode="auto">
            <a:xfrm>
              <a:off x="6169" y="224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287" name="Freeform 57"/>
            <p:cNvSpPr>
              <a:spLocks/>
            </p:cNvSpPr>
            <p:nvPr/>
          </p:nvSpPr>
          <p:spPr bwMode="auto">
            <a:xfrm>
              <a:off x="5629" y="170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288" name="Freeform 56"/>
            <p:cNvSpPr>
              <a:spLocks/>
            </p:cNvSpPr>
            <p:nvPr/>
          </p:nvSpPr>
          <p:spPr bwMode="auto">
            <a:xfrm>
              <a:off x="5089" y="116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289" name="Freeform 55"/>
            <p:cNvSpPr>
              <a:spLocks/>
            </p:cNvSpPr>
            <p:nvPr/>
          </p:nvSpPr>
          <p:spPr bwMode="auto">
            <a:xfrm>
              <a:off x="4549" y="62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290" name="Freeform 54"/>
            <p:cNvSpPr>
              <a:spLocks/>
            </p:cNvSpPr>
            <p:nvPr/>
          </p:nvSpPr>
          <p:spPr bwMode="auto">
            <a:xfrm>
              <a:off x="4009" y="8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291" name="Freeform 53"/>
            <p:cNvSpPr>
              <a:spLocks/>
            </p:cNvSpPr>
            <p:nvPr/>
          </p:nvSpPr>
          <p:spPr bwMode="auto">
            <a:xfrm>
              <a:off x="3469" y="-456"/>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60000 65536"/>
                <a:gd name="T9" fmla="*/ 0 60000 65536"/>
                <a:gd name="T10" fmla="*/ 0 60000 65536"/>
                <a:gd name="T11" fmla="*/ 0 60000 65536"/>
                <a:gd name="T12" fmla="*/ 0 w 1440"/>
                <a:gd name="T13" fmla="*/ 0 h 2340"/>
                <a:gd name="T14" fmla="*/ 1440 w 1440"/>
                <a:gd name="T15" fmla="*/ 2340 h 2340"/>
              </a:gdLst>
              <a:ahLst/>
              <a:cxnLst>
                <a:cxn ang="T8">
                  <a:pos x="T0" y="T1"/>
                </a:cxn>
                <a:cxn ang="T9">
                  <a:pos x="T2" y="T3"/>
                </a:cxn>
                <a:cxn ang="T10">
                  <a:pos x="T4" y="T5"/>
                </a:cxn>
                <a:cxn ang="T11">
                  <a:pos x="T6" y="T7"/>
                </a:cxn>
              </a:cxnLst>
              <a:rect l="T12" t="T13" r="T14" b="T15"/>
              <a:pathLst>
                <a:path w="1440" h="2340">
                  <a:moveTo>
                    <a:pt x="0" y="2340"/>
                  </a:moveTo>
                  <a:lnTo>
                    <a:pt x="0" y="1440"/>
                  </a:lnTo>
                  <a:lnTo>
                    <a:pt x="1440" y="0"/>
                  </a:lnTo>
                  <a:lnTo>
                    <a:pt x="1440" y="900"/>
                  </a:lnTo>
                </a:path>
              </a:pathLst>
            </a:custGeom>
            <a:noFill/>
            <a:ln w="28575">
              <a:solidFill>
                <a:srgbClr val="000000"/>
              </a:solidFill>
              <a:prstDash val="dash"/>
              <a:round/>
              <a:headEnd/>
              <a:tailEnd/>
            </a:ln>
          </p:spPr>
          <p:txBody>
            <a:bodyPr/>
            <a:lstStyle/>
            <a:p>
              <a:endParaRPr lang="nl-NL"/>
            </a:p>
          </p:txBody>
        </p:sp>
        <p:sp>
          <p:nvSpPr>
            <p:cNvPr id="54292" name="Freeform 52" descr="Briques diagonales"/>
            <p:cNvSpPr>
              <a:spLocks/>
            </p:cNvSpPr>
            <p:nvPr/>
          </p:nvSpPr>
          <p:spPr bwMode="auto">
            <a:xfrm>
              <a:off x="5089" y="1164"/>
              <a:ext cx="1440" cy="2340"/>
            </a:xfrm>
            <a:custGeom>
              <a:avLst/>
              <a:gdLst>
                <a:gd name="T0" fmla="*/ 0 w 1440"/>
                <a:gd name="T1" fmla="*/ 2340 h 2340"/>
                <a:gd name="T2" fmla="*/ 0 w 1440"/>
                <a:gd name="T3" fmla="*/ 1440 h 2340"/>
                <a:gd name="T4" fmla="*/ 1440 w 1440"/>
                <a:gd name="T5" fmla="*/ 0 h 2340"/>
                <a:gd name="T6" fmla="*/ 1440 w 1440"/>
                <a:gd name="T7" fmla="*/ 900 h 2340"/>
                <a:gd name="T8" fmla="*/ 0 w 1440"/>
                <a:gd name="T9" fmla="*/ 2340 h 2340"/>
                <a:gd name="T10" fmla="*/ 0 60000 65536"/>
                <a:gd name="T11" fmla="*/ 0 60000 65536"/>
                <a:gd name="T12" fmla="*/ 0 60000 65536"/>
                <a:gd name="T13" fmla="*/ 0 60000 65536"/>
                <a:gd name="T14" fmla="*/ 0 60000 65536"/>
                <a:gd name="T15" fmla="*/ 0 w 1440"/>
                <a:gd name="T16" fmla="*/ 0 h 2340"/>
                <a:gd name="T17" fmla="*/ 1440 w 1440"/>
                <a:gd name="T18" fmla="*/ 2340 h 2340"/>
              </a:gdLst>
              <a:ahLst/>
              <a:cxnLst>
                <a:cxn ang="T10">
                  <a:pos x="T0" y="T1"/>
                </a:cxn>
                <a:cxn ang="T11">
                  <a:pos x="T2" y="T3"/>
                </a:cxn>
                <a:cxn ang="T12">
                  <a:pos x="T4" y="T5"/>
                </a:cxn>
                <a:cxn ang="T13">
                  <a:pos x="T6" y="T7"/>
                </a:cxn>
                <a:cxn ang="T14">
                  <a:pos x="T8" y="T9"/>
                </a:cxn>
              </a:cxnLst>
              <a:rect l="T15" t="T16" r="T17" b="T18"/>
              <a:pathLst>
                <a:path w="1440" h="2340">
                  <a:moveTo>
                    <a:pt x="0" y="2340"/>
                  </a:moveTo>
                  <a:lnTo>
                    <a:pt x="0" y="1440"/>
                  </a:lnTo>
                  <a:lnTo>
                    <a:pt x="1440" y="0"/>
                  </a:lnTo>
                  <a:lnTo>
                    <a:pt x="1440" y="900"/>
                  </a:lnTo>
                  <a:lnTo>
                    <a:pt x="0" y="2340"/>
                  </a:lnTo>
                  <a:close/>
                </a:path>
              </a:pathLst>
            </a:custGeom>
            <a:pattFill prst="diagBrick">
              <a:fgClr>
                <a:srgbClr val="000000"/>
              </a:fgClr>
              <a:bgClr>
                <a:srgbClr val="FFFFFF"/>
              </a:bgClr>
            </a:pattFill>
            <a:ln w="9525">
              <a:solidFill>
                <a:srgbClr val="000000"/>
              </a:solidFill>
              <a:round/>
              <a:headEnd/>
              <a:tailEnd/>
            </a:ln>
          </p:spPr>
          <p:txBody>
            <a:bodyPr/>
            <a:lstStyle/>
            <a:p>
              <a:endParaRPr lang="nl-NL"/>
            </a:p>
          </p:txBody>
        </p:sp>
        <p:sp>
          <p:nvSpPr>
            <p:cNvPr id="54293" name="Line 51"/>
            <p:cNvSpPr>
              <a:spLocks noChangeShapeType="1"/>
            </p:cNvSpPr>
            <p:nvPr/>
          </p:nvSpPr>
          <p:spPr bwMode="auto">
            <a:xfrm>
              <a:off x="4909" y="-456"/>
              <a:ext cx="3240" cy="3240"/>
            </a:xfrm>
            <a:prstGeom prst="line">
              <a:avLst/>
            </a:prstGeom>
            <a:noFill/>
            <a:ln w="28575">
              <a:solidFill>
                <a:srgbClr val="000000"/>
              </a:solidFill>
              <a:prstDash val="lgDash"/>
              <a:round/>
              <a:headEnd/>
              <a:tailEnd/>
            </a:ln>
          </p:spPr>
          <p:txBody>
            <a:bodyPr/>
            <a:lstStyle/>
            <a:p>
              <a:endParaRPr lang="fr-BE" dirty="0"/>
            </a:p>
          </p:txBody>
        </p:sp>
        <p:sp>
          <p:nvSpPr>
            <p:cNvPr id="54294" name="Line 50"/>
            <p:cNvSpPr>
              <a:spLocks noChangeShapeType="1"/>
            </p:cNvSpPr>
            <p:nvPr/>
          </p:nvSpPr>
          <p:spPr bwMode="auto">
            <a:xfrm>
              <a:off x="3469" y="984"/>
              <a:ext cx="3240" cy="3240"/>
            </a:xfrm>
            <a:prstGeom prst="line">
              <a:avLst/>
            </a:prstGeom>
            <a:noFill/>
            <a:ln w="28575">
              <a:solidFill>
                <a:srgbClr val="000000"/>
              </a:solidFill>
              <a:prstDash val="lgDash"/>
              <a:round/>
              <a:headEnd/>
              <a:tailEnd/>
            </a:ln>
          </p:spPr>
          <p:txBody>
            <a:bodyPr/>
            <a:lstStyle/>
            <a:p>
              <a:endParaRPr lang="fr-BE" dirty="0"/>
            </a:p>
          </p:txBody>
        </p:sp>
        <p:sp>
          <p:nvSpPr>
            <p:cNvPr id="54295" name="Line 49"/>
            <p:cNvSpPr>
              <a:spLocks noChangeShapeType="1"/>
            </p:cNvSpPr>
            <p:nvPr/>
          </p:nvSpPr>
          <p:spPr bwMode="auto">
            <a:xfrm>
              <a:off x="4549" y="-96"/>
              <a:ext cx="3240" cy="3240"/>
            </a:xfrm>
            <a:prstGeom prst="line">
              <a:avLst/>
            </a:prstGeom>
            <a:noFill/>
            <a:ln w="28575">
              <a:solidFill>
                <a:srgbClr val="000000"/>
              </a:solidFill>
              <a:prstDash val="lgDash"/>
              <a:round/>
              <a:headEnd/>
              <a:tailEnd/>
            </a:ln>
          </p:spPr>
          <p:txBody>
            <a:bodyPr/>
            <a:lstStyle/>
            <a:p>
              <a:endParaRPr lang="fr-BE" dirty="0"/>
            </a:p>
          </p:txBody>
        </p:sp>
        <p:sp>
          <p:nvSpPr>
            <p:cNvPr id="54296" name="Line 48"/>
            <p:cNvSpPr>
              <a:spLocks noChangeShapeType="1"/>
            </p:cNvSpPr>
            <p:nvPr/>
          </p:nvSpPr>
          <p:spPr bwMode="auto">
            <a:xfrm>
              <a:off x="3829" y="624"/>
              <a:ext cx="3240" cy="3240"/>
            </a:xfrm>
            <a:prstGeom prst="line">
              <a:avLst/>
            </a:prstGeom>
            <a:noFill/>
            <a:ln w="28575">
              <a:solidFill>
                <a:srgbClr val="000000"/>
              </a:solidFill>
              <a:prstDash val="lgDash"/>
              <a:round/>
              <a:headEnd/>
              <a:tailEnd/>
            </a:ln>
          </p:spPr>
          <p:txBody>
            <a:bodyPr/>
            <a:lstStyle/>
            <a:p>
              <a:endParaRPr lang="fr-BE" dirty="0"/>
            </a:p>
          </p:txBody>
        </p:sp>
        <p:sp>
          <p:nvSpPr>
            <p:cNvPr id="54297" name="Line 47"/>
            <p:cNvSpPr>
              <a:spLocks noChangeShapeType="1"/>
            </p:cNvSpPr>
            <p:nvPr/>
          </p:nvSpPr>
          <p:spPr bwMode="auto">
            <a:xfrm>
              <a:off x="4189" y="264"/>
              <a:ext cx="3240" cy="3240"/>
            </a:xfrm>
            <a:prstGeom prst="line">
              <a:avLst/>
            </a:prstGeom>
            <a:noFill/>
            <a:ln w="28575">
              <a:solidFill>
                <a:srgbClr val="000000"/>
              </a:solidFill>
              <a:prstDash val="lgDash"/>
              <a:round/>
              <a:headEnd/>
              <a:tailEnd/>
            </a:ln>
          </p:spPr>
          <p:txBody>
            <a:bodyPr/>
            <a:lstStyle/>
            <a:p>
              <a:endParaRPr lang="fr-BE" dirty="0"/>
            </a:p>
          </p:txBody>
        </p:sp>
        <p:sp>
          <p:nvSpPr>
            <p:cNvPr id="54298" name="Line 46"/>
            <p:cNvSpPr>
              <a:spLocks noChangeShapeType="1"/>
            </p:cNvSpPr>
            <p:nvPr/>
          </p:nvSpPr>
          <p:spPr bwMode="auto">
            <a:xfrm flipV="1">
              <a:off x="3469" y="1524"/>
              <a:ext cx="540" cy="360"/>
            </a:xfrm>
            <a:prstGeom prst="line">
              <a:avLst/>
            </a:prstGeom>
            <a:noFill/>
            <a:ln w="12700">
              <a:solidFill>
                <a:srgbClr val="000000"/>
              </a:solidFill>
              <a:prstDash val="lgDash"/>
              <a:round/>
              <a:headEnd/>
              <a:tailEnd/>
            </a:ln>
          </p:spPr>
          <p:txBody>
            <a:bodyPr/>
            <a:lstStyle/>
            <a:p>
              <a:endParaRPr lang="fr-BE" dirty="0"/>
            </a:p>
          </p:txBody>
        </p:sp>
        <p:sp>
          <p:nvSpPr>
            <p:cNvPr id="54299" name="Line 45"/>
            <p:cNvSpPr>
              <a:spLocks noChangeShapeType="1"/>
            </p:cNvSpPr>
            <p:nvPr/>
          </p:nvSpPr>
          <p:spPr bwMode="auto">
            <a:xfrm flipH="1" flipV="1">
              <a:off x="3469" y="984"/>
              <a:ext cx="540" cy="1440"/>
            </a:xfrm>
            <a:prstGeom prst="line">
              <a:avLst/>
            </a:prstGeom>
            <a:noFill/>
            <a:ln w="12700">
              <a:solidFill>
                <a:srgbClr val="000000"/>
              </a:solidFill>
              <a:prstDash val="lgDash"/>
              <a:round/>
              <a:headEnd/>
              <a:tailEnd/>
            </a:ln>
          </p:spPr>
          <p:txBody>
            <a:bodyPr/>
            <a:lstStyle/>
            <a:p>
              <a:endParaRPr lang="fr-BE" dirty="0"/>
            </a:p>
          </p:txBody>
        </p:sp>
        <p:sp>
          <p:nvSpPr>
            <p:cNvPr id="54300" name="Line 44"/>
            <p:cNvSpPr>
              <a:spLocks noChangeShapeType="1"/>
            </p:cNvSpPr>
            <p:nvPr/>
          </p:nvSpPr>
          <p:spPr bwMode="auto">
            <a:xfrm flipV="1">
              <a:off x="4909" y="84"/>
              <a:ext cx="540" cy="360"/>
            </a:xfrm>
            <a:prstGeom prst="line">
              <a:avLst/>
            </a:prstGeom>
            <a:noFill/>
            <a:ln w="12700">
              <a:solidFill>
                <a:srgbClr val="000000"/>
              </a:solidFill>
              <a:prstDash val="lgDash"/>
              <a:round/>
              <a:headEnd/>
              <a:tailEnd/>
            </a:ln>
          </p:spPr>
          <p:txBody>
            <a:bodyPr/>
            <a:lstStyle/>
            <a:p>
              <a:endParaRPr lang="fr-BE" dirty="0"/>
            </a:p>
          </p:txBody>
        </p:sp>
        <p:sp>
          <p:nvSpPr>
            <p:cNvPr id="54301" name="Line 43"/>
            <p:cNvSpPr>
              <a:spLocks noChangeShapeType="1"/>
            </p:cNvSpPr>
            <p:nvPr/>
          </p:nvSpPr>
          <p:spPr bwMode="auto">
            <a:xfrm flipH="1" flipV="1">
              <a:off x="4909" y="-456"/>
              <a:ext cx="540" cy="1440"/>
            </a:xfrm>
            <a:prstGeom prst="line">
              <a:avLst/>
            </a:prstGeom>
            <a:noFill/>
            <a:ln w="12700">
              <a:solidFill>
                <a:srgbClr val="000000"/>
              </a:solidFill>
              <a:prstDash val="lgDash"/>
              <a:round/>
              <a:headEnd/>
              <a:tailEnd/>
            </a:ln>
          </p:spPr>
          <p:txBody>
            <a:bodyPr/>
            <a:lstStyle/>
            <a:p>
              <a:endParaRPr lang="fr-BE" dirty="0"/>
            </a:p>
          </p:txBody>
        </p:sp>
        <p:sp>
          <p:nvSpPr>
            <p:cNvPr id="54302" name="Line 42"/>
            <p:cNvSpPr>
              <a:spLocks noChangeShapeType="1"/>
            </p:cNvSpPr>
            <p:nvPr/>
          </p:nvSpPr>
          <p:spPr bwMode="auto">
            <a:xfrm flipV="1">
              <a:off x="3469" y="804"/>
              <a:ext cx="1260" cy="180"/>
            </a:xfrm>
            <a:prstGeom prst="line">
              <a:avLst/>
            </a:prstGeom>
            <a:noFill/>
            <a:ln w="12700">
              <a:solidFill>
                <a:srgbClr val="000000"/>
              </a:solidFill>
              <a:prstDash val="lgDash"/>
              <a:round/>
              <a:headEnd/>
              <a:tailEnd/>
            </a:ln>
          </p:spPr>
          <p:txBody>
            <a:bodyPr/>
            <a:lstStyle/>
            <a:p>
              <a:endParaRPr lang="fr-BE" dirty="0"/>
            </a:p>
          </p:txBody>
        </p:sp>
        <p:sp>
          <p:nvSpPr>
            <p:cNvPr id="54303" name="Line 41"/>
            <p:cNvSpPr>
              <a:spLocks noChangeShapeType="1"/>
            </p:cNvSpPr>
            <p:nvPr/>
          </p:nvSpPr>
          <p:spPr bwMode="auto">
            <a:xfrm flipV="1">
              <a:off x="4189" y="84"/>
              <a:ext cx="1260" cy="180"/>
            </a:xfrm>
            <a:prstGeom prst="line">
              <a:avLst/>
            </a:prstGeom>
            <a:noFill/>
            <a:ln w="12700">
              <a:solidFill>
                <a:srgbClr val="000000"/>
              </a:solidFill>
              <a:prstDash val="lgDash"/>
              <a:round/>
              <a:headEnd/>
              <a:tailEnd/>
            </a:ln>
          </p:spPr>
          <p:txBody>
            <a:bodyPr/>
            <a:lstStyle/>
            <a:p>
              <a:endParaRPr lang="fr-BE" dirty="0"/>
            </a:p>
          </p:txBody>
        </p:sp>
        <p:sp>
          <p:nvSpPr>
            <p:cNvPr id="54304" name="Line 40"/>
            <p:cNvSpPr>
              <a:spLocks noChangeShapeType="1"/>
            </p:cNvSpPr>
            <p:nvPr/>
          </p:nvSpPr>
          <p:spPr bwMode="auto">
            <a:xfrm flipV="1">
              <a:off x="4009" y="264"/>
              <a:ext cx="180" cy="1260"/>
            </a:xfrm>
            <a:prstGeom prst="line">
              <a:avLst/>
            </a:prstGeom>
            <a:noFill/>
            <a:ln w="12700">
              <a:solidFill>
                <a:srgbClr val="000000"/>
              </a:solidFill>
              <a:prstDash val="lgDash"/>
              <a:round/>
              <a:headEnd/>
              <a:tailEnd/>
            </a:ln>
          </p:spPr>
          <p:txBody>
            <a:bodyPr/>
            <a:lstStyle/>
            <a:p>
              <a:endParaRPr lang="fr-BE" dirty="0"/>
            </a:p>
          </p:txBody>
        </p:sp>
        <p:sp>
          <p:nvSpPr>
            <p:cNvPr id="54305" name="Line 39"/>
            <p:cNvSpPr>
              <a:spLocks noChangeShapeType="1"/>
            </p:cNvSpPr>
            <p:nvPr/>
          </p:nvSpPr>
          <p:spPr bwMode="auto">
            <a:xfrm flipV="1">
              <a:off x="4729" y="-456"/>
              <a:ext cx="180" cy="1260"/>
            </a:xfrm>
            <a:prstGeom prst="line">
              <a:avLst/>
            </a:prstGeom>
            <a:noFill/>
            <a:ln w="12700">
              <a:solidFill>
                <a:srgbClr val="000000"/>
              </a:solidFill>
              <a:prstDash val="lgDash"/>
              <a:round/>
              <a:headEnd/>
              <a:tailEnd/>
            </a:ln>
          </p:spPr>
          <p:txBody>
            <a:bodyPr/>
            <a:lstStyle/>
            <a:p>
              <a:endParaRPr lang="fr-BE" dirty="0"/>
            </a:p>
          </p:txBody>
        </p:sp>
        <p:sp>
          <p:nvSpPr>
            <p:cNvPr id="54306" name="Line 38"/>
            <p:cNvSpPr>
              <a:spLocks noChangeShapeType="1"/>
            </p:cNvSpPr>
            <p:nvPr/>
          </p:nvSpPr>
          <p:spPr bwMode="auto">
            <a:xfrm flipV="1">
              <a:off x="6169" y="4224"/>
              <a:ext cx="540" cy="360"/>
            </a:xfrm>
            <a:prstGeom prst="line">
              <a:avLst/>
            </a:prstGeom>
            <a:noFill/>
            <a:ln w="12700">
              <a:solidFill>
                <a:srgbClr val="000000"/>
              </a:solidFill>
              <a:prstDash val="lgDash"/>
              <a:round/>
              <a:headEnd/>
              <a:tailEnd/>
            </a:ln>
          </p:spPr>
          <p:txBody>
            <a:bodyPr/>
            <a:lstStyle/>
            <a:p>
              <a:endParaRPr lang="fr-BE" dirty="0"/>
            </a:p>
          </p:txBody>
        </p:sp>
        <p:sp>
          <p:nvSpPr>
            <p:cNvPr id="54307" name="Line 37"/>
            <p:cNvSpPr>
              <a:spLocks noChangeShapeType="1"/>
            </p:cNvSpPr>
            <p:nvPr/>
          </p:nvSpPr>
          <p:spPr bwMode="auto">
            <a:xfrm flipH="1" flipV="1">
              <a:off x="6169" y="3684"/>
              <a:ext cx="540" cy="1440"/>
            </a:xfrm>
            <a:prstGeom prst="line">
              <a:avLst/>
            </a:prstGeom>
            <a:noFill/>
            <a:ln w="12700">
              <a:solidFill>
                <a:srgbClr val="000000"/>
              </a:solidFill>
              <a:prstDash val="lgDash"/>
              <a:round/>
              <a:headEnd/>
              <a:tailEnd/>
            </a:ln>
          </p:spPr>
          <p:txBody>
            <a:bodyPr/>
            <a:lstStyle/>
            <a:p>
              <a:endParaRPr lang="fr-BE" dirty="0"/>
            </a:p>
          </p:txBody>
        </p:sp>
        <p:sp>
          <p:nvSpPr>
            <p:cNvPr id="54308" name="Line 36"/>
            <p:cNvSpPr>
              <a:spLocks noChangeShapeType="1"/>
            </p:cNvSpPr>
            <p:nvPr/>
          </p:nvSpPr>
          <p:spPr bwMode="auto">
            <a:xfrm flipV="1">
              <a:off x="7609" y="2784"/>
              <a:ext cx="540" cy="360"/>
            </a:xfrm>
            <a:prstGeom prst="line">
              <a:avLst/>
            </a:prstGeom>
            <a:noFill/>
            <a:ln w="12700">
              <a:solidFill>
                <a:srgbClr val="000000"/>
              </a:solidFill>
              <a:prstDash val="lgDash"/>
              <a:round/>
              <a:headEnd/>
              <a:tailEnd/>
            </a:ln>
          </p:spPr>
          <p:txBody>
            <a:bodyPr/>
            <a:lstStyle/>
            <a:p>
              <a:endParaRPr lang="fr-BE" dirty="0"/>
            </a:p>
          </p:txBody>
        </p:sp>
        <p:sp>
          <p:nvSpPr>
            <p:cNvPr id="54309" name="Line 35"/>
            <p:cNvSpPr>
              <a:spLocks noChangeShapeType="1"/>
            </p:cNvSpPr>
            <p:nvPr/>
          </p:nvSpPr>
          <p:spPr bwMode="auto">
            <a:xfrm flipH="1" flipV="1">
              <a:off x="7609" y="2244"/>
              <a:ext cx="540" cy="1440"/>
            </a:xfrm>
            <a:prstGeom prst="line">
              <a:avLst/>
            </a:prstGeom>
            <a:noFill/>
            <a:ln w="12700">
              <a:solidFill>
                <a:srgbClr val="000000"/>
              </a:solidFill>
              <a:prstDash val="lgDash"/>
              <a:round/>
              <a:headEnd/>
              <a:tailEnd/>
            </a:ln>
          </p:spPr>
          <p:txBody>
            <a:bodyPr/>
            <a:lstStyle/>
            <a:p>
              <a:endParaRPr lang="fr-BE" dirty="0"/>
            </a:p>
          </p:txBody>
        </p:sp>
        <p:sp>
          <p:nvSpPr>
            <p:cNvPr id="54310" name="Line 34"/>
            <p:cNvSpPr>
              <a:spLocks noChangeShapeType="1"/>
            </p:cNvSpPr>
            <p:nvPr/>
          </p:nvSpPr>
          <p:spPr bwMode="auto">
            <a:xfrm flipV="1">
              <a:off x="6169" y="3504"/>
              <a:ext cx="1260" cy="180"/>
            </a:xfrm>
            <a:prstGeom prst="line">
              <a:avLst/>
            </a:prstGeom>
            <a:noFill/>
            <a:ln w="12700">
              <a:solidFill>
                <a:srgbClr val="000000"/>
              </a:solidFill>
              <a:prstDash val="lgDash"/>
              <a:round/>
              <a:headEnd/>
              <a:tailEnd/>
            </a:ln>
          </p:spPr>
          <p:txBody>
            <a:bodyPr/>
            <a:lstStyle/>
            <a:p>
              <a:endParaRPr lang="fr-BE" dirty="0"/>
            </a:p>
          </p:txBody>
        </p:sp>
        <p:sp>
          <p:nvSpPr>
            <p:cNvPr id="54311" name="Line 33"/>
            <p:cNvSpPr>
              <a:spLocks noChangeShapeType="1"/>
            </p:cNvSpPr>
            <p:nvPr/>
          </p:nvSpPr>
          <p:spPr bwMode="auto">
            <a:xfrm flipV="1">
              <a:off x="6889" y="2784"/>
              <a:ext cx="1260" cy="180"/>
            </a:xfrm>
            <a:prstGeom prst="line">
              <a:avLst/>
            </a:prstGeom>
            <a:noFill/>
            <a:ln w="12700">
              <a:solidFill>
                <a:srgbClr val="000000"/>
              </a:solidFill>
              <a:prstDash val="lgDash"/>
              <a:round/>
              <a:headEnd/>
              <a:tailEnd/>
            </a:ln>
          </p:spPr>
          <p:txBody>
            <a:bodyPr/>
            <a:lstStyle/>
            <a:p>
              <a:endParaRPr lang="fr-BE" dirty="0"/>
            </a:p>
          </p:txBody>
        </p:sp>
        <p:sp>
          <p:nvSpPr>
            <p:cNvPr id="54312" name="Line 32"/>
            <p:cNvSpPr>
              <a:spLocks noChangeShapeType="1"/>
            </p:cNvSpPr>
            <p:nvPr/>
          </p:nvSpPr>
          <p:spPr bwMode="auto">
            <a:xfrm flipV="1">
              <a:off x="6709" y="2964"/>
              <a:ext cx="180" cy="1260"/>
            </a:xfrm>
            <a:prstGeom prst="line">
              <a:avLst/>
            </a:prstGeom>
            <a:noFill/>
            <a:ln w="12700">
              <a:solidFill>
                <a:srgbClr val="000000"/>
              </a:solidFill>
              <a:prstDash val="lgDash"/>
              <a:round/>
              <a:headEnd/>
              <a:tailEnd/>
            </a:ln>
          </p:spPr>
          <p:txBody>
            <a:bodyPr/>
            <a:lstStyle/>
            <a:p>
              <a:endParaRPr lang="fr-BE" dirty="0"/>
            </a:p>
          </p:txBody>
        </p:sp>
        <p:sp>
          <p:nvSpPr>
            <p:cNvPr id="54313" name="Line 31"/>
            <p:cNvSpPr>
              <a:spLocks noChangeShapeType="1"/>
            </p:cNvSpPr>
            <p:nvPr/>
          </p:nvSpPr>
          <p:spPr bwMode="auto">
            <a:xfrm flipV="1">
              <a:off x="7429" y="2244"/>
              <a:ext cx="180" cy="1260"/>
            </a:xfrm>
            <a:prstGeom prst="line">
              <a:avLst/>
            </a:prstGeom>
            <a:noFill/>
            <a:ln w="12700">
              <a:solidFill>
                <a:srgbClr val="000000"/>
              </a:solidFill>
              <a:prstDash val="lgDash"/>
              <a:round/>
              <a:headEnd/>
              <a:tailEnd/>
            </a:ln>
          </p:spPr>
          <p:txBody>
            <a:bodyPr/>
            <a:lstStyle/>
            <a:p>
              <a:endParaRPr lang="fr-BE"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3"/>
          <p:cNvSpPr>
            <a:spLocks noGrp="1"/>
          </p:cNvSpPr>
          <p:nvPr>
            <p:ph type="sldNum" sz="quarter" idx="11"/>
          </p:nvPr>
        </p:nvSpPr>
        <p:spPr>
          <a:noFill/>
        </p:spPr>
        <p:txBody>
          <a:bodyPr/>
          <a:lstStyle/>
          <a:p>
            <a:fld id="{53BBEE68-97C4-477D-9FAD-67453F33FC4D}" type="slidenum">
              <a:rPr lang="en-US" smtClean="0"/>
              <a:pPr/>
              <a:t>18</a:t>
            </a:fld>
            <a:endParaRPr lang="en-US" dirty="0" smtClean="0"/>
          </a:p>
        </p:txBody>
      </p:sp>
      <p:pic>
        <p:nvPicPr>
          <p:cNvPr id="56325" name="Picture 2"/>
          <p:cNvPicPr>
            <a:picLocks noChangeAspect="1" noChangeArrowheads="1"/>
          </p:cNvPicPr>
          <p:nvPr/>
        </p:nvPicPr>
        <p:blipFill>
          <a:blip r:embed="rId2" cstate="print"/>
          <a:srcRect/>
          <a:stretch>
            <a:fillRect/>
          </a:stretch>
        </p:blipFill>
        <p:spPr bwMode="auto">
          <a:xfrm>
            <a:off x="2695004" y="0"/>
            <a:ext cx="6180307" cy="68580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BE" dirty="0" smtClean="0"/>
              <a:t>Template</a:t>
            </a:r>
            <a:endParaRPr lang="en-US" dirty="0" smtClean="0"/>
          </a:p>
        </p:txBody>
      </p:sp>
      <p:sp>
        <p:nvSpPr>
          <p:cNvPr id="57348" name="Slide Number Placeholder 3"/>
          <p:cNvSpPr>
            <a:spLocks noGrp="1"/>
          </p:cNvSpPr>
          <p:nvPr>
            <p:ph type="sldNum" sz="quarter" idx="11"/>
          </p:nvPr>
        </p:nvSpPr>
        <p:spPr>
          <a:noFill/>
        </p:spPr>
        <p:txBody>
          <a:bodyPr/>
          <a:lstStyle/>
          <a:p>
            <a:fld id="{7D441029-E537-43EB-AE4D-3EA3D6B5C650}" type="slidenum">
              <a:rPr lang="en-US" smtClean="0"/>
              <a:pPr/>
              <a:t>19</a:t>
            </a:fld>
            <a:endParaRPr lang="en-US" dirty="0" smtClean="0"/>
          </a:p>
        </p:txBody>
      </p:sp>
      <p:pic>
        <p:nvPicPr>
          <p:cNvPr id="57349" name="Picture 2"/>
          <p:cNvPicPr>
            <a:picLocks noChangeAspect="1" noChangeArrowheads="1"/>
          </p:cNvPicPr>
          <p:nvPr/>
        </p:nvPicPr>
        <p:blipFill>
          <a:blip r:embed="rId2" cstate="print"/>
          <a:srcRect/>
          <a:stretch>
            <a:fillRect/>
          </a:stretch>
        </p:blipFill>
        <p:spPr bwMode="auto">
          <a:xfrm>
            <a:off x="2730500" y="0"/>
            <a:ext cx="5665914" cy="68580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a:t>
            </a:fld>
            <a:endParaRPr lang="fr-BE" dirty="0"/>
          </a:p>
        </p:txBody>
      </p:sp>
      <p:sp>
        <p:nvSpPr>
          <p:cNvPr id="3" name="ZoneTexte 2"/>
          <p:cNvSpPr txBox="1"/>
          <p:nvPr/>
        </p:nvSpPr>
        <p:spPr>
          <a:xfrm>
            <a:off x="755576" y="260648"/>
            <a:ext cx="4501873" cy="461665"/>
          </a:xfrm>
          <a:prstGeom prst="rect">
            <a:avLst/>
          </a:prstGeom>
          <a:noFill/>
        </p:spPr>
        <p:txBody>
          <a:bodyPr wrap="none" rtlCol="0">
            <a:spAutoFit/>
          </a:bodyPr>
          <a:lstStyle/>
          <a:p>
            <a:r>
              <a:rPr lang="nl-BE" sz="2400" dirty="0" smtClean="0"/>
              <a:t>V1: Wat zijn indirecte belastingen?</a:t>
            </a:r>
          </a:p>
        </p:txBody>
      </p:sp>
      <p:sp>
        <p:nvSpPr>
          <p:cNvPr id="4" name="ZoneTexte 3"/>
          <p:cNvSpPr txBox="1"/>
          <p:nvPr/>
        </p:nvSpPr>
        <p:spPr>
          <a:xfrm>
            <a:off x="216024" y="4658360"/>
            <a:ext cx="8604448" cy="1938992"/>
          </a:xfrm>
          <a:prstGeom prst="rect">
            <a:avLst/>
          </a:prstGeom>
          <a:noFill/>
        </p:spPr>
        <p:txBody>
          <a:bodyPr wrap="square" rtlCol="0">
            <a:spAutoFit/>
          </a:bodyPr>
          <a:lstStyle/>
          <a:p>
            <a:r>
              <a:rPr lang="fr-BE" sz="2400" dirty="0" smtClean="0"/>
              <a:t>EN 1993-1-2, 2.4.3 (4)</a:t>
            </a:r>
          </a:p>
          <a:p>
            <a:endParaRPr lang="fr-BE" sz="2400" dirty="0" smtClean="0"/>
          </a:p>
          <a:p>
            <a:pPr>
              <a:tabLst>
                <a:tab pos="442913" algn="l"/>
              </a:tabLst>
            </a:pPr>
            <a:r>
              <a:rPr lang="fr-BE" sz="2400" dirty="0" smtClean="0"/>
              <a:t>	</a:t>
            </a:r>
            <a:r>
              <a:rPr lang="nl-BE" sz="2400" b="1" dirty="0" smtClean="0"/>
              <a:t> Indirecte belastingen door brand:</a:t>
            </a:r>
            <a:endParaRPr lang="fr-BE" sz="2400" dirty="0" smtClean="0"/>
          </a:p>
          <a:p>
            <a:endParaRPr lang="fr-BE" sz="2400" dirty="0" smtClean="0"/>
          </a:p>
          <a:p>
            <a:pPr>
              <a:tabLst>
                <a:tab pos="900113" algn="l"/>
              </a:tabLst>
            </a:pPr>
            <a:r>
              <a:rPr lang="fr-BE" sz="2400" dirty="0" smtClean="0"/>
              <a:t>		</a:t>
            </a:r>
            <a:r>
              <a:rPr lang="nl-NL" sz="2400" dirty="0" smtClean="0"/>
              <a:t> effecten van thermische uitzetting en vervormingen</a:t>
            </a:r>
            <a:endParaRPr lang="fr-BE" sz="2400" dirty="0" smtClean="0"/>
          </a:p>
        </p:txBody>
      </p:sp>
      <p:sp>
        <p:nvSpPr>
          <p:cNvPr id="5" name="ZoneTexte 4"/>
          <p:cNvSpPr txBox="1"/>
          <p:nvPr/>
        </p:nvSpPr>
        <p:spPr>
          <a:xfrm>
            <a:off x="179512" y="1706032"/>
            <a:ext cx="8784975" cy="1938992"/>
          </a:xfrm>
          <a:prstGeom prst="rect">
            <a:avLst/>
          </a:prstGeom>
          <a:noFill/>
        </p:spPr>
        <p:txBody>
          <a:bodyPr wrap="square" rtlCol="0">
            <a:spAutoFit/>
          </a:bodyPr>
          <a:lstStyle/>
          <a:p>
            <a:r>
              <a:rPr lang="fr-BE" sz="2400" dirty="0" smtClean="0"/>
              <a:t>EN 1991-1-2, 1.5.1.7</a:t>
            </a:r>
          </a:p>
          <a:p>
            <a:endParaRPr lang="fr-BE" sz="2400" dirty="0" smtClean="0"/>
          </a:p>
          <a:p>
            <a:r>
              <a:rPr lang="fr-BE" sz="2400" dirty="0" smtClean="0"/>
              <a:t>	</a:t>
            </a:r>
            <a:r>
              <a:rPr lang="nl-BE" sz="2400" b="1" dirty="0" smtClean="0"/>
              <a:t>Indirecte belastingen door brand:</a:t>
            </a:r>
          </a:p>
          <a:p>
            <a:r>
              <a:rPr lang="nl-NL" sz="2400" dirty="0" smtClean="0"/>
              <a:t>		inwendige krachten en momenten veroorzaakt door 		thermische uitzetting</a:t>
            </a:r>
            <a:r>
              <a:rPr lang="fr-BE"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20</a:t>
            </a:fld>
            <a:endParaRPr lang="fr-BE" dirty="0"/>
          </a:p>
        </p:txBody>
      </p:sp>
      <p:graphicFrame>
        <p:nvGraphicFramePr>
          <p:cNvPr id="26626" name="Object 6"/>
          <p:cNvGraphicFramePr>
            <a:graphicFrameLocks noChangeAspect="1"/>
          </p:cNvGraphicFramePr>
          <p:nvPr/>
        </p:nvGraphicFramePr>
        <p:xfrm>
          <a:off x="827584" y="2923654"/>
          <a:ext cx="7391400" cy="1441450"/>
        </p:xfrm>
        <a:graphic>
          <a:graphicData uri="http://schemas.openxmlformats.org/presentationml/2006/ole">
            <p:oleObj spid="_x0000_s26626" name="Picture" r:id="rId3" imgW="5368320" imgH="1039320" progId="Word.Picture.8">
              <p:embed/>
            </p:oleObj>
          </a:graphicData>
        </a:graphic>
      </p:graphicFrame>
      <p:graphicFrame>
        <p:nvGraphicFramePr>
          <p:cNvPr id="26627" name="Object 7"/>
          <p:cNvGraphicFramePr>
            <a:graphicFrameLocks noChangeAspect="1"/>
          </p:cNvGraphicFramePr>
          <p:nvPr/>
        </p:nvGraphicFramePr>
        <p:xfrm>
          <a:off x="899591" y="4941168"/>
          <a:ext cx="7422019" cy="1296144"/>
        </p:xfrm>
        <a:graphic>
          <a:graphicData uri="http://schemas.openxmlformats.org/presentationml/2006/ole">
            <p:oleObj spid="_x0000_s26627" name="Picture" r:id="rId4" imgW="5487481" imgH="1038704" progId="Word.Picture.8">
              <p:embed/>
            </p:oleObj>
          </a:graphicData>
        </a:graphic>
      </p:graphicFrame>
      <p:sp>
        <p:nvSpPr>
          <p:cNvPr id="5" name="ZoneTexte 4"/>
          <p:cNvSpPr txBox="1"/>
          <p:nvPr/>
        </p:nvSpPr>
        <p:spPr>
          <a:xfrm>
            <a:off x="251520" y="332656"/>
            <a:ext cx="8640960" cy="2308324"/>
          </a:xfrm>
          <a:prstGeom prst="rect">
            <a:avLst/>
          </a:prstGeom>
          <a:noFill/>
        </p:spPr>
        <p:txBody>
          <a:bodyPr wrap="square" rtlCol="0">
            <a:spAutoFit/>
          </a:bodyPr>
          <a:lstStyle/>
          <a:p>
            <a:r>
              <a:rPr lang="nl-BE" sz="2400" dirty="0" smtClean="0"/>
              <a:t>Oplossingen: </a:t>
            </a:r>
          </a:p>
          <a:p>
            <a:endParaRPr lang="nl-BE" sz="2400" dirty="0" smtClean="0"/>
          </a:p>
          <a:p>
            <a:pPr marL="457200" indent="-457200">
              <a:buFont typeface="+mj-lt"/>
              <a:buAutoNum type="arabicParenR"/>
            </a:pPr>
            <a:r>
              <a:rPr lang="nl-BE" sz="2400" dirty="0" smtClean="0"/>
              <a:t>Type-oplossingen weergenomen in het TETRA-project</a:t>
            </a:r>
          </a:p>
          <a:p>
            <a:pPr marL="457200" indent="-457200">
              <a:buFont typeface="+mj-lt"/>
              <a:buAutoNum type="arabicParenR"/>
            </a:pPr>
            <a:endParaRPr lang="nl-BE" sz="2400" dirty="0" smtClean="0"/>
          </a:p>
          <a:p>
            <a:pPr marL="457200" indent="-457200">
              <a:buFont typeface="+mj-lt"/>
              <a:buAutoNum type="arabicParenR"/>
            </a:pPr>
            <a:r>
              <a:rPr lang="nl-BE" sz="2400" dirty="0" smtClean="0"/>
              <a:t>LUCA geeft de maximale krachten die optreden op de onderdelen die niet aangetast zijn door brand.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21</a:t>
            </a:fld>
            <a:endParaRPr lang="fr-BE" dirty="0"/>
          </a:p>
        </p:txBody>
      </p:sp>
      <p:sp>
        <p:nvSpPr>
          <p:cNvPr id="3" name="ZoneTexte 2"/>
          <p:cNvSpPr txBox="1"/>
          <p:nvPr/>
        </p:nvSpPr>
        <p:spPr>
          <a:xfrm>
            <a:off x="467544" y="836712"/>
            <a:ext cx="1897379" cy="461665"/>
          </a:xfrm>
          <a:prstGeom prst="rect">
            <a:avLst/>
          </a:prstGeom>
          <a:noFill/>
        </p:spPr>
        <p:txBody>
          <a:bodyPr wrap="none" rtlCol="0">
            <a:spAutoFit/>
          </a:bodyPr>
          <a:lstStyle/>
          <a:p>
            <a:r>
              <a:rPr lang="nl-BE" sz="2400" smtClean="0"/>
              <a:t>Wat is LUCA ?</a:t>
            </a:r>
          </a:p>
        </p:txBody>
      </p:sp>
      <p:sp>
        <p:nvSpPr>
          <p:cNvPr id="4" name="ZoneTexte 3"/>
          <p:cNvSpPr txBox="1"/>
          <p:nvPr/>
        </p:nvSpPr>
        <p:spPr>
          <a:xfrm>
            <a:off x="323528" y="1700808"/>
            <a:ext cx="8640960" cy="2308324"/>
          </a:xfrm>
          <a:prstGeom prst="rect">
            <a:avLst/>
          </a:prstGeom>
          <a:noFill/>
        </p:spPr>
        <p:txBody>
          <a:bodyPr wrap="square" rtlCol="0">
            <a:spAutoFit/>
          </a:bodyPr>
          <a:lstStyle/>
          <a:p>
            <a:r>
              <a:rPr lang="nl-BE" sz="2400" dirty="0" smtClean="0"/>
              <a:t>R.F.C.S. onderzoek  door ArcelorMittal</a:t>
            </a:r>
          </a:p>
          <a:p>
            <a:pPr marL="457200" indent="-457200">
              <a:buFont typeface="+mj-lt"/>
              <a:buAutoNum type="arabicPeriod"/>
            </a:pPr>
            <a:r>
              <a:rPr lang="nl-BE" sz="2400" dirty="0" smtClean="0"/>
              <a:t>Eindige elementen parametrische studie van stalen portieken.</a:t>
            </a:r>
          </a:p>
          <a:p>
            <a:pPr marL="457200" indent="-457200">
              <a:buFont typeface="+mj-lt"/>
              <a:buAutoNum type="arabicPeriod"/>
            </a:pPr>
            <a:r>
              <a:rPr lang="nl-BE" sz="2400" dirty="0" smtClean="0"/>
              <a:t>Bepaling van eenvoudige regels die resultaten geven die « aan de veilige kant » liggen.</a:t>
            </a:r>
          </a:p>
          <a:p>
            <a:pPr marL="457200" indent="-457200">
              <a:buFont typeface="+mj-lt"/>
              <a:buAutoNum type="arabicPeriod"/>
            </a:pPr>
            <a:r>
              <a:rPr lang="nl-BE" sz="2400" dirty="0" smtClean="0"/>
              <a:t>Implementatie van deze regels in een kleine software met een gebruiksvriendelijke grafische omgeving =&gt; LUCA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22</a:t>
            </a:fld>
            <a:endParaRPr lang="fr-BE" dirty="0"/>
          </a:p>
        </p:txBody>
      </p:sp>
      <p:pic>
        <p:nvPicPr>
          <p:cNvPr id="27650" name="Picture 2"/>
          <p:cNvPicPr>
            <a:picLocks noChangeAspect="1" noChangeArrowheads="1"/>
          </p:cNvPicPr>
          <p:nvPr/>
        </p:nvPicPr>
        <p:blipFill>
          <a:blip r:embed="rId2" cstate="print"/>
          <a:srcRect/>
          <a:stretch>
            <a:fillRect/>
          </a:stretch>
        </p:blipFill>
        <p:spPr bwMode="auto">
          <a:xfrm>
            <a:off x="179512" y="157688"/>
            <a:ext cx="8778240" cy="6583680"/>
          </a:xfrm>
          <a:prstGeom prst="rect">
            <a:avLst/>
          </a:prstGeom>
          <a:noFill/>
          <a:ln w="9525">
            <a:noFill/>
            <a:miter lim="800000"/>
            <a:headEnd/>
            <a:tailEnd/>
          </a:ln>
        </p:spPr>
      </p:pic>
      <p:sp>
        <p:nvSpPr>
          <p:cNvPr id="4" name="Ellipse 3"/>
          <p:cNvSpPr/>
          <p:nvPr/>
        </p:nvSpPr>
        <p:spPr>
          <a:xfrm>
            <a:off x="7380312" y="980728"/>
            <a:ext cx="1152128" cy="648072"/>
          </a:xfrm>
          <a:prstGeom prst="ellipse">
            <a:avLst/>
          </a:prstGeom>
          <a:ln w="38100">
            <a:solidFill>
              <a:srgbClr val="FF0000"/>
            </a:solidFill>
          </a:ln>
        </p:spPr>
        <p:txBody>
          <a:bodyPr wrap="square" rtlCol="0" anchor="ctr">
            <a:noAutofit/>
          </a:bodyPr>
          <a:lstStyle/>
          <a:p>
            <a:pPr algn="just"/>
            <a:endParaRPr lang="fr-BE"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23</a:t>
            </a:fld>
            <a:endParaRPr lang="fr-BE" dirty="0"/>
          </a:p>
        </p:txBody>
      </p:sp>
      <p:pic>
        <p:nvPicPr>
          <p:cNvPr id="28674" name="Picture 2"/>
          <p:cNvPicPr>
            <a:picLocks noChangeAspect="1" noChangeArrowheads="1"/>
          </p:cNvPicPr>
          <p:nvPr/>
        </p:nvPicPr>
        <p:blipFill>
          <a:blip r:embed="rId2" cstate="print"/>
          <a:srcRect/>
          <a:stretch>
            <a:fillRect/>
          </a:stretch>
        </p:blipFill>
        <p:spPr bwMode="auto">
          <a:xfrm>
            <a:off x="186248" y="157688"/>
            <a:ext cx="8778240" cy="6583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24</a:t>
            </a:fld>
            <a:endParaRPr lang="fr-BE" dirty="0"/>
          </a:p>
        </p:txBody>
      </p:sp>
      <p:pic>
        <p:nvPicPr>
          <p:cNvPr id="29698" name="Picture 2"/>
          <p:cNvPicPr>
            <a:picLocks noChangeAspect="1" noChangeArrowheads="1"/>
          </p:cNvPicPr>
          <p:nvPr/>
        </p:nvPicPr>
        <p:blipFill>
          <a:blip r:embed="rId2" cstate="print"/>
          <a:srcRect/>
          <a:stretch>
            <a:fillRect/>
          </a:stretch>
        </p:blipFill>
        <p:spPr bwMode="auto">
          <a:xfrm>
            <a:off x="186248" y="157688"/>
            <a:ext cx="8778240" cy="6583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25</a:t>
            </a:fld>
            <a:endParaRPr lang="fr-BE" dirty="0"/>
          </a:p>
        </p:txBody>
      </p:sp>
      <p:pic>
        <p:nvPicPr>
          <p:cNvPr id="31746" name="Picture 2"/>
          <p:cNvPicPr>
            <a:picLocks noChangeAspect="1" noChangeArrowheads="1"/>
          </p:cNvPicPr>
          <p:nvPr/>
        </p:nvPicPr>
        <p:blipFill>
          <a:blip r:embed="rId2" cstate="print"/>
          <a:srcRect/>
          <a:stretch>
            <a:fillRect/>
          </a:stretch>
        </p:blipFill>
        <p:spPr bwMode="auto">
          <a:xfrm>
            <a:off x="186248" y="157688"/>
            <a:ext cx="8778240" cy="6583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26</a:t>
            </a:fld>
            <a:endParaRPr lang="fr-BE" dirty="0"/>
          </a:p>
        </p:txBody>
      </p:sp>
      <p:pic>
        <p:nvPicPr>
          <p:cNvPr id="30722" name="Picture 2"/>
          <p:cNvPicPr>
            <a:picLocks noChangeAspect="1" noChangeArrowheads="1"/>
          </p:cNvPicPr>
          <p:nvPr/>
        </p:nvPicPr>
        <p:blipFill>
          <a:blip r:embed="rId2" cstate="print"/>
          <a:srcRect/>
          <a:stretch>
            <a:fillRect/>
          </a:stretch>
        </p:blipFill>
        <p:spPr bwMode="auto">
          <a:xfrm>
            <a:off x="186248" y="157688"/>
            <a:ext cx="8778240" cy="6583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27</a:t>
            </a:fld>
            <a:endParaRPr lang="fr-BE" dirty="0"/>
          </a:p>
        </p:txBody>
      </p:sp>
      <p:pic>
        <p:nvPicPr>
          <p:cNvPr id="32770" name="Picture 2"/>
          <p:cNvPicPr>
            <a:picLocks noChangeAspect="1" noChangeArrowheads="1"/>
          </p:cNvPicPr>
          <p:nvPr/>
        </p:nvPicPr>
        <p:blipFill>
          <a:blip r:embed="rId2" cstate="print"/>
          <a:srcRect/>
          <a:stretch>
            <a:fillRect/>
          </a:stretch>
        </p:blipFill>
        <p:spPr bwMode="auto">
          <a:xfrm>
            <a:off x="186248" y="157688"/>
            <a:ext cx="8778240" cy="6583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28</a:t>
            </a:fld>
            <a:endParaRPr lang="fr-BE" dirty="0"/>
          </a:p>
        </p:txBody>
      </p:sp>
      <p:pic>
        <p:nvPicPr>
          <p:cNvPr id="33794" name="Picture 2"/>
          <p:cNvPicPr>
            <a:picLocks noChangeAspect="1" noChangeArrowheads="1"/>
          </p:cNvPicPr>
          <p:nvPr/>
        </p:nvPicPr>
        <p:blipFill>
          <a:blip r:embed="rId2" cstate="print"/>
          <a:srcRect/>
          <a:stretch>
            <a:fillRect/>
          </a:stretch>
        </p:blipFill>
        <p:spPr bwMode="auto">
          <a:xfrm>
            <a:off x="186248" y="157688"/>
            <a:ext cx="8778240" cy="6583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29</a:t>
            </a:fld>
            <a:endParaRPr lang="fr-BE" dirty="0"/>
          </a:p>
        </p:txBody>
      </p:sp>
      <p:pic>
        <p:nvPicPr>
          <p:cNvPr id="37890" name="Picture 2"/>
          <p:cNvPicPr>
            <a:picLocks noChangeAspect="1" noChangeArrowheads="1"/>
          </p:cNvPicPr>
          <p:nvPr/>
        </p:nvPicPr>
        <p:blipFill>
          <a:blip r:embed="rId2" cstate="print"/>
          <a:srcRect/>
          <a:stretch>
            <a:fillRect/>
          </a:stretch>
        </p:blipFill>
        <p:spPr bwMode="auto">
          <a:xfrm>
            <a:off x="285719" y="642919"/>
            <a:ext cx="8668019" cy="2357454"/>
          </a:xfrm>
          <a:prstGeom prst="rect">
            <a:avLst/>
          </a:prstGeom>
          <a:noFill/>
          <a:ln w="9525">
            <a:noFill/>
            <a:miter lim="800000"/>
            <a:headEnd/>
            <a:tailEnd/>
          </a:ln>
          <a:effectLst/>
        </p:spPr>
      </p:pic>
      <p:sp>
        <p:nvSpPr>
          <p:cNvPr id="9" name="ZoneTexte 4"/>
          <p:cNvSpPr txBox="1"/>
          <p:nvPr/>
        </p:nvSpPr>
        <p:spPr>
          <a:xfrm>
            <a:off x="142844" y="357166"/>
            <a:ext cx="756660" cy="769441"/>
          </a:xfrm>
          <a:prstGeom prst="rect">
            <a:avLst/>
          </a:prstGeom>
          <a:noFill/>
        </p:spPr>
        <p:txBody>
          <a:bodyPr wrap="square" rtlCol="0">
            <a:spAutoFit/>
          </a:bodyPr>
          <a:lstStyle/>
          <a:p>
            <a:r>
              <a:rPr lang="fr-BE" sz="4400" dirty="0" smtClean="0">
                <a:solidFill>
                  <a:srgbClr val="FF0000"/>
                </a:solidFill>
              </a:rPr>
              <a:t>3)</a:t>
            </a:r>
          </a:p>
        </p:txBody>
      </p:sp>
      <p:pic>
        <p:nvPicPr>
          <p:cNvPr id="37891" name="Picture 3"/>
          <p:cNvPicPr>
            <a:picLocks noChangeAspect="1" noChangeArrowheads="1"/>
          </p:cNvPicPr>
          <p:nvPr/>
        </p:nvPicPr>
        <p:blipFill>
          <a:blip r:embed="rId3" cstate="print"/>
          <a:srcRect/>
          <a:stretch>
            <a:fillRect/>
          </a:stretch>
        </p:blipFill>
        <p:spPr bwMode="auto">
          <a:xfrm>
            <a:off x="285720" y="3071810"/>
            <a:ext cx="8572560" cy="1084236"/>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cstate="print"/>
          <a:srcRect/>
          <a:stretch>
            <a:fillRect/>
          </a:stretch>
        </p:blipFill>
        <p:spPr bwMode="auto">
          <a:xfrm>
            <a:off x="357158" y="4214818"/>
            <a:ext cx="8588762"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a:t>
            </a:fld>
            <a:endParaRPr lang="fr-BE" dirty="0"/>
          </a:p>
        </p:txBody>
      </p:sp>
      <p:sp>
        <p:nvSpPr>
          <p:cNvPr id="3" name="Rectangle 2"/>
          <p:cNvSpPr/>
          <p:nvPr/>
        </p:nvSpPr>
        <p:spPr>
          <a:xfrm>
            <a:off x="467544" y="928670"/>
            <a:ext cx="8280920" cy="5632311"/>
          </a:xfrm>
          <a:prstGeom prst="rect">
            <a:avLst/>
          </a:prstGeom>
        </p:spPr>
        <p:txBody>
          <a:bodyPr wrap="square">
            <a:spAutoFit/>
          </a:bodyPr>
          <a:lstStyle/>
          <a:p>
            <a:r>
              <a:rPr lang="nl-NL" sz="2000" dirty="0" smtClean="0"/>
              <a:t>Bij de bepaling van de indirecte belastingen moet rekening worden gehouden met: </a:t>
            </a:r>
            <a:endParaRPr lang="fr-BE" sz="2000" dirty="0" smtClean="0"/>
          </a:p>
          <a:p>
            <a:endParaRPr lang="fr-BE" sz="2000" dirty="0" smtClean="0"/>
          </a:p>
          <a:p>
            <a:pPr>
              <a:buFont typeface="Wingdings" pitchFamily="2" charset="2"/>
              <a:buChar char="ü"/>
            </a:pPr>
            <a:r>
              <a:rPr lang="fr-BE" sz="2000" dirty="0" smtClean="0"/>
              <a:t> </a:t>
            </a:r>
            <a:r>
              <a:rPr lang="nl-NL" sz="2000" dirty="0" smtClean="0"/>
              <a:t>verhinderde thermische uitzetting van de </a:t>
            </a:r>
            <a:r>
              <a:rPr lang="nl-NL" sz="2000" dirty="0" err="1" smtClean="0"/>
              <a:t>constructie-elementendelen</a:t>
            </a:r>
            <a:r>
              <a:rPr lang="nl-NL" sz="2000" dirty="0" smtClean="0"/>
              <a:t> zelf, bijv. kolommen in </a:t>
            </a:r>
            <a:r>
              <a:rPr lang="nl-BE" sz="2000" dirty="0" smtClean="0"/>
              <a:t>hoogbouwconstructies met stijve wanden</a:t>
            </a:r>
            <a:r>
              <a:rPr lang="fr-BE" sz="2000" dirty="0" smtClean="0"/>
              <a:t>;</a:t>
            </a:r>
          </a:p>
          <a:p>
            <a:pPr>
              <a:buFont typeface="Wingdings" pitchFamily="2" charset="2"/>
              <a:buChar char="ü"/>
            </a:pPr>
            <a:endParaRPr lang="fr-BE" sz="2000" dirty="0" smtClean="0"/>
          </a:p>
          <a:p>
            <a:pPr>
              <a:buFont typeface="Wingdings" pitchFamily="2" charset="2"/>
              <a:buChar char="ü"/>
            </a:pPr>
            <a:r>
              <a:rPr lang="fr-BE" sz="2000" dirty="0" smtClean="0"/>
              <a:t> </a:t>
            </a:r>
            <a:r>
              <a:rPr lang="nl-NL" sz="2000" dirty="0" smtClean="0"/>
              <a:t>ongelijkmatige thermische uitzettingen binnen statisch onbepaalde constructie-elementen, </a:t>
            </a:r>
            <a:r>
              <a:rPr lang="nl-BE" sz="2000" dirty="0" smtClean="0"/>
              <a:t>zoals doorgaande vloerplaten</a:t>
            </a:r>
            <a:r>
              <a:rPr lang="fr-BE" sz="2000" dirty="0" smtClean="0"/>
              <a:t>;</a:t>
            </a:r>
          </a:p>
          <a:p>
            <a:pPr>
              <a:buFont typeface="Wingdings" pitchFamily="2" charset="2"/>
              <a:buChar char="ü"/>
            </a:pPr>
            <a:endParaRPr lang="fr-BE" sz="2000" dirty="0" smtClean="0"/>
          </a:p>
          <a:p>
            <a:pPr>
              <a:buFont typeface="Wingdings" pitchFamily="2" charset="2"/>
              <a:buChar char="ü"/>
            </a:pPr>
            <a:r>
              <a:rPr lang="fr-BE" sz="2000" dirty="0" smtClean="0"/>
              <a:t> </a:t>
            </a:r>
            <a:r>
              <a:rPr lang="nl-NL" sz="2000" dirty="0" smtClean="0"/>
              <a:t>temperatuurgradiënten binnen dwarsdoorsneden die leiden tot inwendige spanningen</a:t>
            </a:r>
            <a:r>
              <a:rPr lang="fr-BE" sz="2000" dirty="0" smtClean="0"/>
              <a:t>;</a:t>
            </a:r>
          </a:p>
          <a:p>
            <a:pPr>
              <a:buFont typeface="Wingdings" pitchFamily="2" charset="2"/>
              <a:buChar char="ü"/>
            </a:pPr>
            <a:endParaRPr lang="fr-BE" sz="2000" dirty="0" smtClean="0"/>
          </a:p>
          <a:p>
            <a:pPr>
              <a:buFont typeface="Wingdings" pitchFamily="2" charset="2"/>
              <a:buChar char="ü"/>
            </a:pPr>
            <a:r>
              <a:rPr lang="fr-BE" sz="2000" dirty="0" smtClean="0"/>
              <a:t> </a:t>
            </a:r>
            <a:r>
              <a:rPr lang="nl-NL" sz="2000" dirty="0" smtClean="0"/>
              <a:t>thermische uitzetting van aangrenzende constructie-elementen, bijv. verplaatsing van een kolomkop ten gevolge van de uitzetting van een vloerplaat, of de uitzetting van hangende </a:t>
            </a:r>
            <a:r>
              <a:rPr lang="nl-BE" sz="2000" dirty="0" smtClean="0"/>
              <a:t>kabels</a:t>
            </a:r>
            <a:r>
              <a:rPr lang="fr-BE" sz="2000" dirty="0" smtClean="0"/>
              <a:t>;</a:t>
            </a:r>
          </a:p>
          <a:p>
            <a:pPr>
              <a:buFont typeface="Wingdings" pitchFamily="2" charset="2"/>
              <a:buChar char="ü"/>
            </a:pPr>
            <a:endParaRPr lang="fr-BE" sz="2000" dirty="0" smtClean="0"/>
          </a:p>
          <a:p>
            <a:pPr>
              <a:buFont typeface="Wingdings" pitchFamily="2" charset="2"/>
              <a:buChar char="ü"/>
            </a:pPr>
            <a:r>
              <a:rPr lang="fr-BE" sz="2000" dirty="0" smtClean="0"/>
              <a:t> </a:t>
            </a:r>
            <a:r>
              <a:rPr lang="nl-NL" sz="2000" dirty="0" smtClean="0"/>
              <a:t>thermische uitzetting van constructie-elementen die van invloed is op andere constructie-elementen </a:t>
            </a:r>
            <a:r>
              <a:rPr lang="nl-BE" sz="2000" dirty="0" smtClean="0"/>
              <a:t>buiten het brandcompartiment.</a:t>
            </a:r>
            <a:r>
              <a:rPr lang="fr-BE" sz="2000" dirty="0" smtClean="0"/>
              <a:t>.</a:t>
            </a:r>
            <a:endParaRPr lang="fr-BE" sz="2000" dirty="0"/>
          </a:p>
        </p:txBody>
      </p:sp>
      <p:sp>
        <p:nvSpPr>
          <p:cNvPr id="4" name="ZoneTexte 3"/>
          <p:cNvSpPr txBox="1"/>
          <p:nvPr/>
        </p:nvSpPr>
        <p:spPr>
          <a:xfrm>
            <a:off x="395536" y="332656"/>
            <a:ext cx="2669320" cy="461665"/>
          </a:xfrm>
          <a:prstGeom prst="rect">
            <a:avLst/>
          </a:prstGeom>
          <a:noFill/>
        </p:spPr>
        <p:txBody>
          <a:bodyPr wrap="none" rtlCol="0">
            <a:spAutoFit/>
          </a:bodyPr>
          <a:lstStyle/>
          <a:p>
            <a:r>
              <a:rPr lang="fr-BE" sz="2400" dirty="0" smtClean="0"/>
              <a:t>EN 1991-1-2, 4.1 (2)</a:t>
            </a:r>
          </a:p>
        </p:txBody>
      </p:sp>
      <p:sp>
        <p:nvSpPr>
          <p:cNvPr id="5" name="Forme libre 4"/>
          <p:cNvSpPr/>
          <p:nvPr/>
        </p:nvSpPr>
        <p:spPr>
          <a:xfrm>
            <a:off x="386906" y="4910126"/>
            <a:ext cx="8185622" cy="662014"/>
          </a:xfrm>
          <a:custGeom>
            <a:avLst/>
            <a:gdLst>
              <a:gd name="connsiteX0" fmla="*/ 960120 w 8183880"/>
              <a:gd name="connsiteY0" fmla="*/ 0 h 609600"/>
              <a:gd name="connsiteX1" fmla="*/ 8183880 w 8183880"/>
              <a:gd name="connsiteY1" fmla="*/ 0 h 609600"/>
              <a:gd name="connsiteX2" fmla="*/ 8183880 w 8183880"/>
              <a:gd name="connsiteY2" fmla="*/ 289560 h 609600"/>
              <a:gd name="connsiteX3" fmla="*/ 1280160 w 8183880"/>
              <a:gd name="connsiteY3" fmla="*/ 289560 h 609600"/>
              <a:gd name="connsiteX4" fmla="*/ 1280160 w 8183880"/>
              <a:gd name="connsiteY4" fmla="*/ 609600 h 609600"/>
              <a:gd name="connsiteX5" fmla="*/ 0 w 8183880"/>
              <a:gd name="connsiteY5" fmla="*/ 594360 h 609600"/>
              <a:gd name="connsiteX6" fmla="*/ 0 w 8183880"/>
              <a:gd name="connsiteY6" fmla="*/ 304800 h 609600"/>
              <a:gd name="connsiteX7" fmla="*/ 944880 w 8183880"/>
              <a:gd name="connsiteY7" fmla="*/ 304800 h 609600"/>
              <a:gd name="connsiteX8" fmla="*/ 960120 w 8183880"/>
              <a:gd name="connsiteY8" fmla="*/ 0 h 609600"/>
              <a:gd name="connsiteX0" fmla="*/ 961862 w 8185622"/>
              <a:gd name="connsiteY0" fmla="*/ 3500 h 613100"/>
              <a:gd name="connsiteX1" fmla="*/ 8185622 w 8185622"/>
              <a:gd name="connsiteY1" fmla="*/ 3500 h 613100"/>
              <a:gd name="connsiteX2" fmla="*/ 8185622 w 8185622"/>
              <a:gd name="connsiteY2" fmla="*/ 293060 h 613100"/>
              <a:gd name="connsiteX3" fmla="*/ 1281902 w 8185622"/>
              <a:gd name="connsiteY3" fmla="*/ 293060 h 613100"/>
              <a:gd name="connsiteX4" fmla="*/ 1281902 w 8185622"/>
              <a:gd name="connsiteY4" fmla="*/ 613100 h 613100"/>
              <a:gd name="connsiteX5" fmla="*/ 1742 w 8185622"/>
              <a:gd name="connsiteY5" fmla="*/ 597860 h 613100"/>
              <a:gd name="connsiteX6" fmla="*/ 1742 w 8185622"/>
              <a:gd name="connsiteY6" fmla="*/ 308300 h 613100"/>
              <a:gd name="connsiteX7" fmla="*/ 946622 w 8185622"/>
              <a:gd name="connsiteY7" fmla="*/ 308300 h 613100"/>
              <a:gd name="connsiteX8" fmla="*/ 0 w 8185622"/>
              <a:gd name="connsiteY8" fmla="*/ 0 h 613100"/>
              <a:gd name="connsiteX9" fmla="*/ 961862 w 8185622"/>
              <a:gd name="connsiteY9" fmla="*/ 3500 h 613100"/>
              <a:gd name="connsiteX0" fmla="*/ 0 w 8185622"/>
              <a:gd name="connsiteY0" fmla="*/ 0 h 613100"/>
              <a:gd name="connsiteX1" fmla="*/ 961862 w 8185622"/>
              <a:gd name="connsiteY1" fmla="*/ 3500 h 613100"/>
              <a:gd name="connsiteX2" fmla="*/ 8185622 w 8185622"/>
              <a:gd name="connsiteY2" fmla="*/ 3500 h 613100"/>
              <a:gd name="connsiteX3" fmla="*/ 8185622 w 8185622"/>
              <a:gd name="connsiteY3" fmla="*/ 293060 h 613100"/>
              <a:gd name="connsiteX4" fmla="*/ 1281902 w 8185622"/>
              <a:gd name="connsiteY4" fmla="*/ 293060 h 613100"/>
              <a:gd name="connsiteX5" fmla="*/ 1281902 w 8185622"/>
              <a:gd name="connsiteY5" fmla="*/ 613100 h 613100"/>
              <a:gd name="connsiteX6" fmla="*/ 1742 w 8185622"/>
              <a:gd name="connsiteY6" fmla="*/ 597860 h 613100"/>
              <a:gd name="connsiteX7" fmla="*/ 1742 w 8185622"/>
              <a:gd name="connsiteY7" fmla="*/ 308300 h 613100"/>
              <a:gd name="connsiteX8" fmla="*/ 1038062 w 8185622"/>
              <a:gd name="connsiteY8" fmla="*/ 399740 h 613100"/>
              <a:gd name="connsiteX0" fmla="*/ 0 w 8185622"/>
              <a:gd name="connsiteY0" fmla="*/ 0 h 613100"/>
              <a:gd name="connsiteX1" fmla="*/ 961862 w 8185622"/>
              <a:gd name="connsiteY1" fmla="*/ 3500 h 613100"/>
              <a:gd name="connsiteX2" fmla="*/ 8185622 w 8185622"/>
              <a:gd name="connsiteY2" fmla="*/ 3500 h 613100"/>
              <a:gd name="connsiteX3" fmla="*/ 8185622 w 8185622"/>
              <a:gd name="connsiteY3" fmla="*/ 293060 h 613100"/>
              <a:gd name="connsiteX4" fmla="*/ 1281902 w 8185622"/>
              <a:gd name="connsiteY4" fmla="*/ 293060 h 613100"/>
              <a:gd name="connsiteX5" fmla="*/ 1281902 w 8185622"/>
              <a:gd name="connsiteY5" fmla="*/ 613100 h 613100"/>
              <a:gd name="connsiteX6" fmla="*/ 1742 w 8185622"/>
              <a:gd name="connsiteY6" fmla="*/ 597860 h 613100"/>
              <a:gd name="connsiteX7" fmla="*/ 1742 w 8185622"/>
              <a:gd name="connsiteY7" fmla="*/ 308300 h 613100"/>
              <a:gd name="connsiteX8" fmla="*/ 1038062 w 8185622"/>
              <a:gd name="connsiteY8" fmla="*/ 399740 h 613100"/>
              <a:gd name="connsiteX0" fmla="*/ 0 w 8185622"/>
              <a:gd name="connsiteY0" fmla="*/ 0 h 613100"/>
              <a:gd name="connsiteX1" fmla="*/ 961862 w 8185622"/>
              <a:gd name="connsiteY1" fmla="*/ 3500 h 613100"/>
              <a:gd name="connsiteX2" fmla="*/ 8185622 w 8185622"/>
              <a:gd name="connsiteY2" fmla="*/ 3500 h 613100"/>
              <a:gd name="connsiteX3" fmla="*/ 8185622 w 8185622"/>
              <a:gd name="connsiteY3" fmla="*/ 293060 h 613100"/>
              <a:gd name="connsiteX4" fmla="*/ 1281902 w 8185622"/>
              <a:gd name="connsiteY4" fmla="*/ 293060 h 613100"/>
              <a:gd name="connsiteX5" fmla="*/ 1281902 w 8185622"/>
              <a:gd name="connsiteY5" fmla="*/ 613100 h 613100"/>
              <a:gd name="connsiteX6" fmla="*/ 1742 w 8185622"/>
              <a:gd name="connsiteY6" fmla="*/ 597860 h 613100"/>
              <a:gd name="connsiteX7" fmla="*/ 1742 w 8185622"/>
              <a:gd name="connsiteY7" fmla="*/ 308300 h 613100"/>
              <a:gd name="connsiteX0" fmla="*/ 0 w 8185622"/>
              <a:gd name="connsiteY0" fmla="*/ 0 h 613100"/>
              <a:gd name="connsiteX1" fmla="*/ 961862 w 8185622"/>
              <a:gd name="connsiteY1" fmla="*/ 3500 h 613100"/>
              <a:gd name="connsiteX2" fmla="*/ 8185622 w 8185622"/>
              <a:gd name="connsiteY2" fmla="*/ 3500 h 613100"/>
              <a:gd name="connsiteX3" fmla="*/ 8185622 w 8185622"/>
              <a:gd name="connsiteY3" fmla="*/ 293060 h 613100"/>
              <a:gd name="connsiteX4" fmla="*/ 1281902 w 8185622"/>
              <a:gd name="connsiteY4" fmla="*/ 293060 h 613100"/>
              <a:gd name="connsiteX5" fmla="*/ 1281902 w 8185622"/>
              <a:gd name="connsiteY5" fmla="*/ 613100 h 613100"/>
              <a:gd name="connsiteX6" fmla="*/ 1742 w 8185622"/>
              <a:gd name="connsiteY6" fmla="*/ 597860 h 613100"/>
              <a:gd name="connsiteX7" fmla="*/ 1742 w 8185622"/>
              <a:gd name="connsiteY7" fmla="*/ 308300 h 613100"/>
              <a:gd name="connsiteX0" fmla="*/ 0 w 8185622"/>
              <a:gd name="connsiteY0" fmla="*/ 48914 h 662014"/>
              <a:gd name="connsiteX1" fmla="*/ 961862 w 8185622"/>
              <a:gd name="connsiteY1" fmla="*/ 52414 h 662014"/>
              <a:gd name="connsiteX2" fmla="*/ 8185622 w 8185622"/>
              <a:gd name="connsiteY2" fmla="*/ 52414 h 662014"/>
              <a:gd name="connsiteX3" fmla="*/ 8185622 w 8185622"/>
              <a:gd name="connsiteY3" fmla="*/ 341974 h 662014"/>
              <a:gd name="connsiteX4" fmla="*/ 1281902 w 8185622"/>
              <a:gd name="connsiteY4" fmla="*/ 341974 h 662014"/>
              <a:gd name="connsiteX5" fmla="*/ 1281902 w 8185622"/>
              <a:gd name="connsiteY5" fmla="*/ 662014 h 662014"/>
              <a:gd name="connsiteX6" fmla="*/ 1742 w 8185622"/>
              <a:gd name="connsiteY6" fmla="*/ 646774 h 662014"/>
              <a:gd name="connsiteX7" fmla="*/ 1742 w 8185622"/>
              <a:gd name="connsiteY7" fmla="*/ 0 h 66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5622" h="662014">
                <a:moveTo>
                  <a:pt x="0" y="48914"/>
                </a:moveTo>
                <a:lnTo>
                  <a:pt x="961862" y="52414"/>
                </a:lnTo>
                <a:lnTo>
                  <a:pt x="8185622" y="52414"/>
                </a:lnTo>
                <a:lnTo>
                  <a:pt x="8185622" y="341974"/>
                </a:lnTo>
                <a:lnTo>
                  <a:pt x="1281902" y="341974"/>
                </a:lnTo>
                <a:lnTo>
                  <a:pt x="1281902" y="662014"/>
                </a:lnTo>
                <a:lnTo>
                  <a:pt x="1742" y="646774"/>
                </a:lnTo>
                <a:lnTo>
                  <a:pt x="1742" y="0"/>
                </a:lnTo>
              </a:path>
            </a:pathLst>
          </a:custGeom>
          <a:solidFill>
            <a:srgbClr val="FF0000">
              <a:alpha val="10000"/>
            </a:srgbClr>
          </a:solidFill>
          <a:ln w="25400">
            <a:solidFill>
              <a:srgbClr val="FF0000"/>
            </a:solidFill>
          </a:ln>
        </p:spPr>
        <p:txBody>
          <a:bodyPr wrap="square" rtlCol="0" anchor="ctr">
            <a:noAutofit/>
          </a:bodyPr>
          <a:lstStyle/>
          <a:p>
            <a:pPr algn="just"/>
            <a:endParaRPr lang="fr-BE"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30</a:t>
            </a:fld>
            <a:endParaRPr lang="fr-BE" dirty="0"/>
          </a:p>
        </p:txBody>
      </p:sp>
      <p:sp>
        <p:nvSpPr>
          <p:cNvPr id="3" name="ZoneTexte 2"/>
          <p:cNvSpPr txBox="1"/>
          <p:nvPr/>
        </p:nvSpPr>
        <p:spPr>
          <a:xfrm>
            <a:off x="251520" y="620688"/>
            <a:ext cx="8424936" cy="1200329"/>
          </a:xfrm>
          <a:prstGeom prst="rect">
            <a:avLst/>
          </a:prstGeom>
          <a:noFill/>
        </p:spPr>
        <p:txBody>
          <a:bodyPr wrap="square" rtlCol="0">
            <a:spAutoFit/>
          </a:bodyPr>
          <a:lstStyle/>
          <a:p>
            <a:r>
              <a:rPr lang="nl-BE" sz="2400" dirty="0" smtClean="0"/>
              <a:t>Dus, om de </a:t>
            </a:r>
            <a:r>
              <a:rPr lang="nl-BE" sz="2400" dirty="0" err="1" smtClean="0"/>
              <a:t>R-waarde</a:t>
            </a:r>
            <a:r>
              <a:rPr lang="nl-BE" sz="2400" dirty="0" smtClean="0"/>
              <a:t> van de stabiliteit bij brand te evalueren van </a:t>
            </a:r>
            <a:r>
              <a:rPr lang="nl-BE" sz="2400" dirty="0" smtClean="0"/>
              <a:t>industriegebouwen</a:t>
            </a:r>
            <a:r>
              <a:rPr lang="nl-BE" sz="2400" dirty="0" smtClean="0"/>
              <a:t>,  dient er rekening gehouden te worden met indirecte effecten (wat niet het geval is voor hoge gebouwen!).</a:t>
            </a:r>
          </a:p>
        </p:txBody>
      </p:sp>
      <p:sp>
        <p:nvSpPr>
          <p:cNvPr id="5" name="ZoneTexte 4"/>
          <p:cNvSpPr txBox="1"/>
          <p:nvPr/>
        </p:nvSpPr>
        <p:spPr>
          <a:xfrm>
            <a:off x="1403648" y="3429000"/>
            <a:ext cx="2966389" cy="1200329"/>
          </a:xfrm>
          <a:prstGeom prst="rect">
            <a:avLst/>
          </a:prstGeom>
          <a:noFill/>
        </p:spPr>
        <p:txBody>
          <a:bodyPr wrap="none" rtlCol="0">
            <a:spAutoFit/>
          </a:bodyPr>
          <a:lstStyle/>
          <a:p>
            <a:r>
              <a:rPr lang="fr-BE" sz="2400" dirty="0" smtClean="0"/>
              <a:t>Ich frage mich: warum</a:t>
            </a:r>
          </a:p>
          <a:p>
            <a:endParaRPr lang="fr-BE" sz="2400" dirty="0" smtClean="0"/>
          </a:p>
          <a:p>
            <a:r>
              <a:rPr lang="fr-BE" sz="2400" i="1" dirty="0" smtClean="0"/>
              <a:t>Camillo Felgen, 1960</a:t>
            </a:r>
          </a:p>
        </p:txBody>
      </p:sp>
      <p:pic>
        <p:nvPicPr>
          <p:cNvPr id="6" name="Image 5" descr="NoSé.jpg"/>
          <p:cNvPicPr>
            <a:picLocks noChangeAspect="1"/>
          </p:cNvPicPr>
          <p:nvPr/>
        </p:nvPicPr>
        <p:blipFill>
          <a:blip r:embed="rId2" cstate="print"/>
          <a:srcRect l="1733" t="1579" r="5780" b="6859"/>
          <a:stretch>
            <a:fillRect/>
          </a:stretch>
        </p:blipFill>
        <p:spPr>
          <a:xfrm>
            <a:off x="4860032" y="2276872"/>
            <a:ext cx="3456384" cy="3888432"/>
          </a:xfrm>
          <a:prstGeom prst="rect">
            <a:avLst/>
          </a:prstGeom>
        </p:spPr>
      </p:pic>
      <p:sp>
        <p:nvSpPr>
          <p:cNvPr id="7" name="Rectangle 6"/>
          <p:cNvSpPr/>
          <p:nvPr/>
        </p:nvSpPr>
        <p:spPr>
          <a:xfrm>
            <a:off x="4788024" y="2132856"/>
            <a:ext cx="3672408" cy="4176464"/>
          </a:xfrm>
          <a:prstGeom prst="rect">
            <a:avLst/>
          </a:prstGeom>
          <a:solidFill>
            <a:schemeClr val="bg2"/>
          </a:solidFill>
          <a:ln w="25400">
            <a:noFill/>
          </a:ln>
        </p:spPr>
        <p:txBody>
          <a:bodyPr wrap="square" rtlCol="0" anchor="ctr">
            <a:noAutofit/>
          </a:bodyPr>
          <a:lstStyle/>
          <a:p>
            <a:pPr algn="just"/>
            <a:endParaRPr lang="fr-BE"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0"/>
                                        <p:tgtEl>
                                          <p:spTgt spid="7"/>
                                        </p:tgtEl>
                                      </p:cBhvr>
                                    </p:animEffect>
                                    <p:set>
                                      <p:cBhvr>
                                        <p:cTn id="11" dur="1" fill="hold">
                                          <p:stCondLst>
                                            <p:cond delay="49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31</a:t>
            </a:fld>
            <a:endParaRPr lang="fr-BE" dirty="0"/>
          </a:p>
        </p:txBody>
      </p:sp>
      <p:sp>
        <p:nvSpPr>
          <p:cNvPr id="3" name="ZoneTexte 2"/>
          <p:cNvSpPr txBox="1"/>
          <p:nvPr/>
        </p:nvSpPr>
        <p:spPr>
          <a:xfrm>
            <a:off x="251520" y="260648"/>
            <a:ext cx="8424936" cy="1200329"/>
          </a:xfrm>
          <a:prstGeom prst="rect">
            <a:avLst/>
          </a:prstGeom>
          <a:noFill/>
        </p:spPr>
        <p:txBody>
          <a:bodyPr wrap="square" rtlCol="0">
            <a:spAutoFit/>
          </a:bodyPr>
          <a:lstStyle/>
          <a:p>
            <a:r>
              <a:rPr lang="nl-BE" sz="2400" smtClean="0"/>
              <a:t>Dus, om de R-waarde te bepalen van de stabiliteit bij brand van industriegebouwen, dient er rekening gehouden te worden met indirecte effecten.</a:t>
            </a:r>
          </a:p>
        </p:txBody>
      </p:sp>
      <p:sp>
        <p:nvSpPr>
          <p:cNvPr id="4" name="ZoneTexte 3"/>
          <p:cNvSpPr txBox="1"/>
          <p:nvPr/>
        </p:nvSpPr>
        <p:spPr>
          <a:xfrm>
            <a:off x="323528" y="1412776"/>
            <a:ext cx="1348446" cy="461665"/>
          </a:xfrm>
          <a:prstGeom prst="rect">
            <a:avLst/>
          </a:prstGeom>
          <a:noFill/>
        </p:spPr>
        <p:txBody>
          <a:bodyPr wrap="none" rtlCol="0">
            <a:spAutoFit/>
          </a:bodyPr>
          <a:lstStyle/>
          <a:p>
            <a:r>
              <a:rPr lang="nl-BE" sz="2400" smtClean="0"/>
              <a:t>Q3: Hoe?</a:t>
            </a:r>
          </a:p>
        </p:txBody>
      </p:sp>
      <p:sp>
        <p:nvSpPr>
          <p:cNvPr id="5" name="ZoneTexte 4"/>
          <p:cNvSpPr txBox="1"/>
          <p:nvPr/>
        </p:nvSpPr>
        <p:spPr>
          <a:xfrm>
            <a:off x="323528" y="2465601"/>
            <a:ext cx="8347350" cy="1323439"/>
          </a:xfrm>
          <a:prstGeom prst="rect">
            <a:avLst/>
          </a:prstGeom>
          <a:noFill/>
        </p:spPr>
        <p:txBody>
          <a:bodyPr wrap="none" rtlCol="0">
            <a:spAutoFit/>
          </a:bodyPr>
          <a:lstStyle/>
          <a:p>
            <a:r>
              <a:rPr lang="nl-BE" sz="2400" smtClean="0"/>
              <a:t>Idee 1: thermo-elastisch berekening 		</a:t>
            </a:r>
            <a:r>
              <a:rPr lang="nl-BE" sz="3200" smtClean="0">
                <a:latin typeface="GreekS" pitchFamily="2" charset="0"/>
              </a:rPr>
              <a:t>s</a:t>
            </a:r>
            <a:r>
              <a:rPr lang="nl-BE" sz="2400" smtClean="0"/>
              <a:t>( E(T) ; </a:t>
            </a:r>
            <a:r>
              <a:rPr lang="nl-BE" sz="3200" smtClean="0">
                <a:latin typeface="GreekS" pitchFamily="2" charset="0"/>
              </a:rPr>
              <a:t>e</a:t>
            </a:r>
            <a:r>
              <a:rPr lang="nl-BE" sz="2400" baseline="-25000" smtClean="0"/>
              <a:t>th</a:t>
            </a:r>
            <a:r>
              <a:rPr lang="nl-BE" sz="2400" smtClean="0"/>
              <a:t>)  &lt; </a:t>
            </a:r>
            <a:r>
              <a:rPr lang="nl-BE" sz="2400" i="1" smtClean="0"/>
              <a:t>f</a:t>
            </a:r>
            <a:r>
              <a:rPr lang="nl-BE" sz="2400" i="1" baseline="-25000" smtClean="0"/>
              <a:t>y</a:t>
            </a:r>
            <a:r>
              <a:rPr lang="nl-BE" sz="2400" smtClean="0"/>
              <a:t>(T) </a:t>
            </a:r>
          </a:p>
          <a:p>
            <a:endParaRPr lang="nl-BE" sz="2400" smtClean="0"/>
          </a:p>
          <a:p>
            <a:r>
              <a:rPr lang="nl-BE" sz="2400" smtClean="0"/>
              <a:t>Dit werkt niet (de verhinderde uitzetting wordt zwaar overschat)</a:t>
            </a:r>
          </a:p>
        </p:txBody>
      </p:sp>
      <p:sp>
        <p:nvSpPr>
          <p:cNvPr id="6" name="ZoneTexte 5"/>
          <p:cNvSpPr txBox="1"/>
          <p:nvPr/>
        </p:nvSpPr>
        <p:spPr>
          <a:xfrm>
            <a:off x="323529" y="4572008"/>
            <a:ext cx="8640960" cy="2062103"/>
          </a:xfrm>
          <a:prstGeom prst="rect">
            <a:avLst/>
          </a:prstGeom>
          <a:noFill/>
        </p:spPr>
        <p:txBody>
          <a:bodyPr wrap="square" rtlCol="0">
            <a:spAutoFit/>
          </a:bodyPr>
          <a:lstStyle/>
          <a:p>
            <a:r>
              <a:rPr lang="nl-BE" sz="2400" smtClean="0"/>
              <a:t>Idee 2: gedeeltelijk thermo-elastisch berekening </a:t>
            </a:r>
            <a:br>
              <a:rPr lang="nl-BE" sz="2400" smtClean="0"/>
            </a:br>
            <a:r>
              <a:rPr lang="nl-BE" sz="2400" smtClean="0"/>
              <a:t>						</a:t>
            </a:r>
            <a:r>
              <a:rPr lang="nl-BE" sz="3200" smtClean="0">
                <a:latin typeface="GreekS" pitchFamily="2" charset="0"/>
              </a:rPr>
              <a:t>s</a:t>
            </a:r>
            <a:r>
              <a:rPr lang="nl-BE" sz="2400" smtClean="0"/>
              <a:t>( E(T) ; k</a:t>
            </a:r>
            <a:r>
              <a:rPr lang="nl-BE" sz="3200" smtClean="0">
                <a:latin typeface="GreekS" pitchFamily="2" charset="0"/>
              </a:rPr>
              <a:t>e</a:t>
            </a:r>
            <a:r>
              <a:rPr lang="nl-BE" sz="2400" baseline="-25000" smtClean="0"/>
              <a:t>th</a:t>
            </a:r>
            <a:r>
              <a:rPr lang="nl-BE" sz="2400" smtClean="0"/>
              <a:t>)  &lt; </a:t>
            </a:r>
            <a:r>
              <a:rPr lang="nl-BE" sz="2400" i="1" smtClean="0"/>
              <a:t>f</a:t>
            </a:r>
            <a:r>
              <a:rPr lang="nl-BE" sz="2400" i="1" baseline="-25000" smtClean="0"/>
              <a:t>y</a:t>
            </a:r>
            <a:r>
              <a:rPr lang="nl-BE" sz="2400" smtClean="0"/>
              <a:t>(T) </a:t>
            </a:r>
          </a:p>
          <a:p>
            <a:endParaRPr lang="nl-BE" sz="2400" smtClean="0"/>
          </a:p>
          <a:p>
            <a:r>
              <a:rPr lang="nl-BE" sz="2400" smtClean="0"/>
              <a:t>Dit werkt niet (het is onmogelijk om een unieke k waarde te vinden, er wordt geen rekening gehouden met bepaalde indirecte effecten)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32</a:t>
            </a:fld>
            <a:endParaRPr lang="fr-BE" dirty="0"/>
          </a:p>
        </p:txBody>
      </p:sp>
      <p:sp>
        <p:nvSpPr>
          <p:cNvPr id="3" name="ZoneTexte 2"/>
          <p:cNvSpPr txBox="1"/>
          <p:nvPr/>
        </p:nvSpPr>
        <p:spPr>
          <a:xfrm>
            <a:off x="251520" y="908720"/>
            <a:ext cx="8712969" cy="3046988"/>
          </a:xfrm>
          <a:prstGeom prst="rect">
            <a:avLst/>
          </a:prstGeom>
          <a:noFill/>
        </p:spPr>
        <p:txBody>
          <a:bodyPr wrap="square" rtlCol="0">
            <a:spAutoFit/>
          </a:bodyPr>
          <a:lstStyle/>
          <a:p>
            <a:r>
              <a:rPr lang="nl-BE" sz="2400" dirty="0" smtClean="0"/>
              <a:t>Enige oplossing: </a:t>
            </a:r>
            <a:r>
              <a:rPr lang="nl-BE" sz="2400" dirty="0" smtClean="0"/>
              <a:t>algemeen </a:t>
            </a:r>
            <a:r>
              <a:rPr lang="nl-BE" sz="2400" dirty="0" smtClean="0"/>
              <a:t>rekenmodel</a:t>
            </a:r>
          </a:p>
          <a:p>
            <a:endParaRPr lang="nl-BE" sz="2400" dirty="0" smtClean="0"/>
          </a:p>
          <a:p>
            <a:r>
              <a:rPr lang="nl-BE" sz="2400" dirty="0" smtClean="0"/>
              <a:t>Eindige elementen die materieel en geometrisch niet lineaire zijn</a:t>
            </a:r>
            <a:br>
              <a:rPr lang="nl-BE" sz="2400" dirty="0" smtClean="0"/>
            </a:br>
            <a:r>
              <a:rPr lang="nl-BE" sz="2400" dirty="0" smtClean="0"/>
              <a:t>(+ rekening houden met de dynamische effecten in de evenwichtvergelijking)</a:t>
            </a:r>
          </a:p>
          <a:p>
            <a:endParaRPr lang="nl-BE" sz="2400" dirty="0" smtClean="0"/>
          </a:p>
          <a:p>
            <a:r>
              <a:rPr lang="nl-BE" sz="2400" dirty="0" smtClean="0"/>
              <a:t>Commerciële </a:t>
            </a:r>
            <a:r>
              <a:rPr lang="nl-BE" sz="2400" dirty="0" smtClean="0"/>
              <a:t>software: ANSYS, ABAQUS…</a:t>
            </a:r>
          </a:p>
          <a:p>
            <a:r>
              <a:rPr lang="nl-BE" sz="2400" dirty="0" smtClean="0"/>
              <a:t>Gespecialiseerde software: SAFIR (Ulg), VULCAN (Sheffield)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33</a:t>
            </a:fld>
            <a:endParaRPr lang="fr-BE" dirty="0"/>
          </a:p>
        </p:txBody>
      </p:sp>
      <p:pic>
        <p:nvPicPr>
          <p:cNvPr id="3" name="Temperatures.avi">
            <a:hlinkClick r:id="" action="ppaction://media"/>
          </p:cNvPr>
          <p:cNvPicPr>
            <a:picLocks noRot="1" noChangeAspect="1"/>
          </p:cNvPicPr>
          <p:nvPr>
            <a:videoFile r:link="rId1"/>
          </p:nvPr>
        </p:nvPicPr>
        <p:blipFill>
          <a:blip r:embed="rId3" cstate="print"/>
          <a:stretch>
            <a:fillRect/>
          </a:stretch>
        </p:blipFill>
        <p:spPr>
          <a:xfrm>
            <a:off x="94411" y="692696"/>
            <a:ext cx="8837345" cy="54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34</a:t>
            </a:fld>
            <a:endParaRPr lang="fr-BE" dirty="0"/>
          </a:p>
        </p:txBody>
      </p:sp>
      <p:pic>
        <p:nvPicPr>
          <p:cNvPr id="3" name="Displ.avi">
            <a:hlinkClick r:id="" action="ppaction://media"/>
          </p:cNvPr>
          <p:cNvPicPr>
            <a:picLocks noRot="1" noChangeAspect="1"/>
          </p:cNvPicPr>
          <p:nvPr>
            <a:videoFile r:link="rId1"/>
          </p:nvPr>
        </p:nvPicPr>
        <p:blipFill>
          <a:blip r:embed="rId3" cstate="print"/>
          <a:stretch>
            <a:fillRect/>
          </a:stretch>
        </p:blipFill>
        <p:spPr>
          <a:xfrm>
            <a:off x="146142" y="548679"/>
            <a:ext cx="8746338" cy="56920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35</a:t>
            </a:fld>
            <a:endParaRPr lang="fr-BE" dirty="0"/>
          </a:p>
        </p:txBody>
      </p:sp>
      <p:pic>
        <p:nvPicPr>
          <p:cNvPr id="3" name="M.avi">
            <a:hlinkClick r:id="" action="ppaction://media"/>
          </p:cNvPr>
          <p:cNvPicPr>
            <a:picLocks noRot="1" noChangeAspect="1"/>
          </p:cNvPicPr>
          <p:nvPr>
            <a:videoFile r:link="rId1"/>
          </p:nvPr>
        </p:nvPicPr>
        <p:blipFill>
          <a:blip r:embed="rId3" cstate="print"/>
          <a:stretch>
            <a:fillRect/>
          </a:stretch>
        </p:blipFill>
        <p:spPr>
          <a:xfrm>
            <a:off x="146142" y="548679"/>
            <a:ext cx="8746338" cy="56920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36</a:t>
            </a:fld>
            <a:endParaRPr lang="fr-BE" dirty="0"/>
          </a:p>
        </p:txBody>
      </p:sp>
      <p:sp>
        <p:nvSpPr>
          <p:cNvPr id="3" name="ZoneTexte 2"/>
          <p:cNvSpPr txBox="1"/>
          <p:nvPr/>
        </p:nvSpPr>
        <p:spPr>
          <a:xfrm>
            <a:off x="1372847" y="3039343"/>
            <a:ext cx="2063514" cy="461665"/>
          </a:xfrm>
          <a:prstGeom prst="rect">
            <a:avLst/>
          </a:prstGeom>
          <a:noFill/>
          <a:ln>
            <a:solidFill>
              <a:schemeClr val="accent1"/>
            </a:solidFill>
          </a:ln>
        </p:spPr>
        <p:txBody>
          <a:bodyPr wrap="none" rtlCol="0">
            <a:spAutoFit/>
          </a:bodyPr>
          <a:lstStyle/>
          <a:p>
            <a:r>
              <a:rPr lang="nl-BE" sz="2400" smtClean="0"/>
              <a:t>Evaluatie van R</a:t>
            </a:r>
          </a:p>
        </p:txBody>
      </p:sp>
      <p:sp>
        <p:nvSpPr>
          <p:cNvPr id="4" name="ZoneTexte 3"/>
          <p:cNvSpPr txBox="1"/>
          <p:nvPr/>
        </p:nvSpPr>
        <p:spPr>
          <a:xfrm>
            <a:off x="179512" y="764704"/>
            <a:ext cx="4224490" cy="461665"/>
          </a:xfrm>
          <a:prstGeom prst="rect">
            <a:avLst/>
          </a:prstGeom>
          <a:noFill/>
          <a:ln>
            <a:solidFill>
              <a:schemeClr val="accent1"/>
            </a:solidFill>
          </a:ln>
        </p:spPr>
        <p:txBody>
          <a:bodyPr wrap="none" rtlCol="0">
            <a:spAutoFit/>
          </a:bodyPr>
          <a:lstStyle/>
          <a:p>
            <a:r>
              <a:rPr lang="nl-BE" sz="2400" smtClean="0"/>
              <a:t>Voor elk nieuw industriegebouw</a:t>
            </a:r>
          </a:p>
        </p:txBody>
      </p:sp>
      <p:sp>
        <p:nvSpPr>
          <p:cNvPr id="5" name="ZoneTexte 4"/>
          <p:cNvSpPr txBox="1"/>
          <p:nvPr/>
        </p:nvSpPr>
        <p:spPr>
          <a:xfrm>
            <a:off x="2051720" y="1887215"/>
            <a:ext cx="1233671" cy="461665"/>
          </a:xfrm>
          <a:prstGeom prst="rect">
            <a:avLst/>
          </a:prstGeom>
          <a:noFill/>
          <a:ln>
            <a:solidFill>
              <a:schemeClr val="accent1"/>
            </a:solidFill>
          </a:ln>
        </p:spPr>
        <p:txBody>
          <a:bodyPr wrap="none" rtlCol="0">
            <a:spAutoFit/>
          </a:bodyPr>
          <a:lstStyle/>
          <a:p>
            <a:r>
              <a:rPr lang="nl-BE" sz="2400" smtClean="0"/>
              <a:t>Bijlage 6</a:t>
            </a:r>
          </a:p>
        </p:txBody>
      </p:sp>
      <p:sp>
        <p:nvSpPr>
          <p:cNvPr id="6" name="ZoneTexte 5"/>
          <p:cNvSpPr txBox="1"/>
          <p:nvPr/>
        </p:nvSpPr>
        <p:spPr>
          <a:xfrm>
            <a:off x="71406" y="4143380"/>
            <a:ext cx="5719643" cy="461665"/>
          </a:xfrm>
          <a:prstGeom prst="rect">
            <a:avLst/>
          </a:prstGeom>
          <a:noFill/>
          <a:ln>
            <a:solidFill>
              <a:schemeClr val="accent1"/>
            </a:solidFill>
          </a:ln>
        </p:spPr>
        <p:txBody>
          <a:bodyPr wrap="none" rtlCol="0">
            <a:spAutoFit/>
          </a:bodyPr>
          <a:lstStyle/>
          <a:p>
            <a:r>
              <a:rPr lang="nl-BE" sz="2400" smtClean="0"/>
              <a:t>Met behulp van de geavanceerde methoden</a:t>
            </a:r>
          </a:p>
        </p:txBody>
      </p:sp>
      <p:sp>
        <p:nvSpPr>
          <p:cNvPr id="7" name="ZoneTexte 6"/>
          <p:cNvSpPr txBox="1"/>
          <p:nvPr/>
        </p:nvSpPr>
        <p:spPr>
          <a:xfrm>
            <a:off x="3203848" y="5397023"/>
            <a:ext cx="5760640" cy="1200329"/>
          </a:xfrm>
          <a:prstGeom prst="rect">
            <a:avLst/>
          </a:prstGeom>
          <a:noFill/>
          <a:ln>
            <a:solidFill>
              <a:schemeClr val="accent1"/>
            </a:solidFill>
          </a:ln>
        </p:spPr>
        <p:txBody>
          <a:bodyPr wrap="square" rtlCol="0">
            <a:spAutoFit/>
          </a:bodyPr>
          <a:lstStyle/>
          <a:p>
            <a:r>
              <a:rPr lang="nl-BE" sz="2400" dirty="0" smtClean="0"/>
              <a:t>Te verwachten werkgroep « Eurocode »</a:t>
            </a:r>
          </a:p>
          <a:p>
            <a:pPr>
              <a:buFont typeface="Wingdings" pitchFamily="2" charset="2"/>
              <a:buChar char="§"/>
            </a:pPr>
            <a:r>
              <a:rPr lang="nl-BE" sz="2400" dirty="0" smtClean="0"/>
              <a:t> Met behulp van geavanceerde methode</a:t>
            </a:r>
          </a:p>
          <a:p>
            <a:r>
              <a:rPr lang="nl-BE" sz="2400" dirty="0" smtClean="0"/>
              <a:t>	=&gt; Afwijkingscommissie</a:t>
            </a:r>
          </a:p>
        </p:txBody>
      </p:sp>
      <p:cxnSp>
        <p:nvCxnSpPr>
          <p:cNvPr id="9" name="Connecteur droit avec flèche 8"/>
          <p:cNvCxnSpPr/>
          <p:nvPr/>
        </p:nvCxnSpPr>
        <p:spPr>
          <a:xfrm rot="5400000">
            <a:off x="2482974" y="1556792"/>
            <a:ext cx="43204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a:off x="2484562" y="2708126"/>
            <a:ext cx="43204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2484562" y="3860254"/>
            <a:ext cx="43204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Forme 12"/>
          <p:cNvCxnSpPr>
            <a:stCxn id="4" idx="3"/>
          </p:cNvCxnSpPr>
          <p:nvPr/>
        </p:nvCxnSpPr>
        <p:spPr>
          <a:xfrm>
            <a:off x="4404002" y="995537"/>
            <a:ext cx="1680173" cy="5169767"/>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80">
                                          <p:stCondLst>
                                            <p:cond delay="0"/>
                                          </p:stCondLst>
                                        </p:cTn>
                                        <p:tgtEl>
                                          <p:spTgt spid="13"/>
                                        </p:tgtEl>
                                      </p:cBhvr>
                                    </p:animEffect>
                                    <p:anim calcmode="lin" valueType="num">
                                      <p:cBhvr>
                                        <p:cTn id="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0" dur="26">
                                          <p:stCondLst>
                                            <p:cond delay="650"/>
                                          </p:stCondLst>
                                        </p:cTn>
                                        <p:tgtEl>
                                          <p:spTgt spid="13"/>
                                        </p:tgtEl>
                                      </p:cBhvr>
                                      <p:to x="100000" y="60000"/>
                                    </p:animScale>
                                    <p:animScale>
                                      <p:cBhvr>
                                        <p:cTn id="41" dur="166" decel="50000">
                                          <p:stCondLst>
                                            <p:cond delay="676"/>
                                          </p:stCondLst>
                                        </p:cTn>
                                        <p:tgtEl>
                                          <p:spTgt spid="13"/>
                                        </p:tgtEl>
                                      </p:cBhvr>
                                      <p:to x="100000" y="100000"/>
                                    </p:animScale>
                                    <p:animScale>
                                      <p:cBhvr>
                                        <p:cTn id="42" dur="26">
                                          <p:stCondLst>
                                            <p:cond delay="1312"/>
                                          </p:stCondLst>
                                        </p:cTn>
                                        <p:tgtEl>
                                          <p:spTgt spid="13"/>
                                        </p:tgtEl>
                                      </p:cBhvr>
                                      <p:to x="100000" y="80000"/>
                                    </p:animScale>
                                    <p:animScale>
                                      <p:cBhvr>
                                        <p:cTn id="43" dur="166" decel="50000">
                                          <p:stCondLst>
                                            <p:cond delay="1338"/>
                                          </p:stCondLst>
                                        </p:cTn>
                                        <p:tgtEl>
                                          <p:spTgt spid="13"/>
                                        </p:tgtEl>
                                      </p:cBhvr>
                                      <p:to x="100000" y="100000"/>
                                    </p:animScale>
                                    <p:animScale>
                                      <p:cBhvr>
                                        <p:cTn id="44" dur="26">
                                          <p:stCondLst>
                                            <p:cond delay="1642"/>
                                          </p:stCondLst>
                                        </p:cTn>
                                        <p:tgtEl>
                                          <p:spTgt spid="13"/>
                                        </p:tgtEl>
                                      </p:cBhvr>
                                      <p:to x="100000" y="90000"/>
                                    </p:animScale>
                                    <p:animScale>
                                      <p:cBhvr>
                                        <p:cTn id="45" dur="166" decel="50000">
                                          <p:stCondLst>
                                            <p:cond delay="1668"/>
                                          </p:stCondLst>
                                        </p:cTn>
                                        <p:tgtEl>
                                          <p:spTgt spid="13"/>
                                        </p:tgtEl>
                                      </p:cBhvr>
                                      <p:to x="100000" y="100000"/>
                                    </p:animScale>
                                    <p:animScale>
                                      <p:cBhvr>
                                        <p:cTn id="46" dur="26">
                                          <p:stCondLst>
                                            <p:cond delay="1808"/>
                                          </p:stCondLst>
                                        </p:cTn>
                                        <p:tgtEl>
                                          <p:spTgt spid="13"/>
                                        </p:tgtEl>
                                      </p:cBhvr>
                                      <p:to x="100000" y="95000"/>
                                    </p:animScale>
                                    <p:animScale>
                                      <p:cBhvr>
                                        <p:cTn id="47"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iders44"/>
          <p:cNvPicPr>
            <a:picLocks noChangeAspect="1" noChangeArrowheads="1"/>
          </p:cNvPicPr>
          <p:nvPr/>
        </p:nvPicPr>
        <p:blipFill>
          <a:blip r:embed="rId2" cstate="print"/>
          <a:srcRect l="1956" t="550" r="3080" b="7402"/>
          <a:stretch>
            <a:fillRect/>
          </a:stretch>
        </p:blipFill>
        <p:spPr bwMode="auto">
          <a:xfrm>
            <a:off x="-36512" y="-27384"/>
            <a:ext cx="9180512" cy="6885384"/>
          </a:xfrm>
          <a:prstGeom prst="rect">
            <a:avLst/>
          </a:prstGeom>
          <a:noFill/>
        </p:spPr>
      </p:pic>
      <p:sp>
        <p:nvSpPr>
          <p:cNvPr id="5" name="ZoneTexte 4"/>
          <p:cNvSpPr txBox="1"/>
          <p:nvPr/>
        </p:nvSpPr>
        <p:spPr>
          <a:xfrm>
            <a:off x="6732240" y="5805264"/>
            <a:ext cx="1907895" cy="584775"/>
          </a:xfrm>
          <a:prstGeom prst="rect">
            <a:avLst/>
          </a:prstGeom>
          <a:noFill/>
        </p:spPr>
        <p:txBody>
          <a:bodyPr wrap="none" rtlCol="0">
            <a:spAutoFit/>
          </a:bodyPr>
          <a:lstStyle/>
          <a:p>
            <a:r>
              <a:rPr lang="en-GB" sz="3200" dirty="0" smtClean="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4</a:t>
            </a:fld>
            <a:endParaRPr lang="fr-BE" dirty="0"/>
          </a:p>
        </p:txBody>
      </p:sp>
      <p:pic>
        <p:nvPicPr>
          <p:cNvPr id="3" name="Image 2" descr="displ 20.emf"/>
          <p:cNvPicPr>
            <a:picLocks noChangeAspect="1"/>
          </p:cNvPicPr>
          <p:nvPr/>
        </p:nvPicPr>
        <p:blipFill>
          <a:blip r:embed="rId2" cstate="print"/>
          <a:srcRect r="29828"/>
          <a:stretch>
            <a:fillRect/>
          </a:stretch>
        </p:blipFill>
        <p:spPr>
          <a:xfrm>
            <a:off x="179512" y="764704"/>
            <a:ext cx="2752489" cy="1937110"/>
          </a:xfrm>
          <a:prstGeom prst="rect">
            <a:avLst/>
          </a:prstGeom>
          <a:solidFill>
            <a:schemeClr val="accent5">
              <a:lumMod val="20000"/>
              <a:lumOff val="80000"/>
            </a:schemeClr>
          </a:solidFill>
        </p:spPr>
      </p:pic>
      <p:pic>
        <p:nvPicPr>
          <p:cNvPr id="4" name="Image 3" descr="N 20.emf"/>
          <p:cNvPicPr>
            <a:picLocks noChangeAspect="1"/>
          </p:cNvPicPr>
          <p:nvPr/>
        </p:nvPicPr>
        <p:blipFill>
          <a:blip r:embed="rId3" cstate="print"/>
          <a:srcRect l="-14685" t="-12080" r="15602" b="-14868"/>
          <a:stretch>
            <a:fillRect/>
          </a:stretch>
        </p:blipFill>
        <p:spPr>
          <a:xfrm>
            <a:off x="3137665" y="836712"/>
            <a:ext cx="2875979" cy="1819739"/>
          </a:xfrm>
          <a:prstGeom prst="rect">
            <a:avLst/>
          </a:prstGeom>
          <a:solidFill>
            <a:schemeClr val="accent5">
              <a:lumMod val="20000"/>
              <a:lumOff val="80000"/>
            </a:schemeClr>
          </a:solidFill>
        </p:spPr>
      </p:pic>
      <p:pic>
        <p:nvPicPr>
          <p:cNvPr id="5" name="Image 4" descr="M 20.emf"/>
          <p:cNvPicPr>
            <a:picLocks noChangeAspect="1"/>
          </p:cNvPicPr>
          <p:nvPr/>
        </p:nvPicPr>
        <p:blipFill>
          <a:blip r:embed="rId4" cstate="print"/>
          <a:srcRect r="29828"/>
          <a:stretch>
            <a:fillRect/>
          </a:stretch>
        </p:blipFill>
        <p:spPr>
          <a:xfrm>
            <a:off x="6156176" y="764704"/>
            <a:ext cx="2752489" cy="1937110"/>
          </a:xfrm>
          <a:prstGeom prst="rect">
            <a:avLst/>
          </a:prstGeom>
          <a:solidFill>
            <a:schemeClr val="accent5">
              <a:lumMod val="20000"/>
              <a:lumOff val="80000"/>
            </a:schemeClr>
          </a:solidFill>
        </p:spPr>
      </p:pic>
      <p:pic>
        <p:nvPicPr>
          <p:cNvPr id="6" name="Image 5" descr="displ750.emf"/>
          <p:cNvPicPr>
            <a:picLocks noChangeAspect="1"/>
          </p:cNvPicPr>
          <p:nvPr/>
        </p:nvPicPr>
        <p:blipFill>
          <a:blip r:embed="rId5" cstate="print"/>
          <a:srcRect r="29828"/>
          <a:stretch>
            <a:fillRect/>
          </a:stretch>
        </p:blipFill>
        <p:spPr>
          <a:xfrm>
            <a:off x="179512" y="3933056"/>
            <a:ext cx="2807538" cy="1975852"/>
          </a:xfrm>
          <a:prstGeom prst="rect">
            <a:avLst/>
          </a:prstGeom>
          <a:solidFill>
            <a:schemeClr val="accent6">
              <a:lumMod val="40000"/>
              <a:lumOff val="60000"/>
            </a:schemeClr>
          </a:solidFill>
        </p:spPr>
      </p:pic>
      <p:pic>
        <p:nvPicPr>
          <p:cNvPr id="7" name="Image 6" descr="N750.emf"/>
          <p:cNvPicPr>
            <a:picLocks noChangeAspect="1"/>
          </p:cNvPicPr>
          <p:nvPr/>
        </p:nvPicPr>
        <p:blipFill>
          <a:blip r:embed="rId6" cstate="print"/>
          <a:srcRect r="29828"/>
          <a:stretch>
            <a:fillRect/>
          </a:stretch>
        </p:blipFill>
        <p:spPr>
          <a:xfrm>
            <a:off x="3203848" y="3933056"/>
            <a:ext cx="2807538" cy="1975852"/>
          </a:xfrm>
          <a:prstGeom prst="rect">
            <a:avLst/>
          </a:prstGeom>
          <a:solidFill>
            <a:schemeClr val="accent6">
              <a:lumMod val="40000"/>
              <a:lumOff val="60000"/>
            </a:schemeClr>
          </a:solidFill>
        </p:spPr>
      </p:pic>
      <p:pic>
        <p:nvPicPr>
          <p:cNvPr id="8" name="Image 7" descr="M 750.emf"/>
          <p:cNvPicPr>
            <a:picLocks noChangeAspect="1"/>
          </p:cNvPicPr>
          <p:nvPr/>
        </p:nvPicPr>
        <p:blipFill>
          <a:blip r:embed="rId7" cstate="print"/>
          <a:srcRect r="29828"/>
          <a:stretch>
            <a:fillRect/>
          </a:stretch>
        </p:blipFill>
        <p:spPr>
          <a:xfrm>
            <a:off x="6156176" y="3901420"/>
            <a:ext cx="2807538" cy="1975852"/>
          </a:xfrm>
          <a:prstGeom prst="rect">
            <a:avLst/>
          </a:prstGeom>
          <a:solidFill>
            <a:schemeClr val="accent6">
              <a:lumMod val="40000"/>
              <a:lumOff val="60000"/>
            </a:schemeClr>
          </a:solidFill>
        </p:spPr>
      </p:pic>
      <p:sp>
        <p:nvSpPr>
          <p:cNvPr id="9" name="Rectangle 8"/>
          <p:cNvSpPr/>
          <p:nvPr/>
        </p:nvSpPr>
        <p:spPr>
          <a:xfrm>
            <a:off x="395536" y="6228020"/>
            <a:ext cx="8424936" cy="400110"/>
          </a:xfrm>
          <a:prstGeom prst="rect">
            <a:avLst/>
          </a:prstGeom>
        </p:spPr>
        <p:txBody>
          <a:bodyPr wrap="square">
            <a:spAutoFit/>
          </a:bodyPr>
          <a:lstStyle/>
          <a:p>
            <a:pPr algn="ctr"/>
            <a:r>
              <a:rPr lang="nl-NL" sz="2000" dirty="0" smtClean="0"/>
              <a:t>Verplaatsing van een kolomkop ten gevolge van de uitzetting van een vloerplaat</a:t>
            </a:r>
            <a:endParaRPr lang="fr-BE" sz="2000" dirty="0"/>
          </a:p>
        </p:txBody>
      </p:sp>
      <p:sp>
        <p:nvSpPr>
          <p:cNvPr id="10" name="ZoneTexte 9"/>
          <p:cNvSpPr txBox="1"/>
          <p:nvPr/>
        </p:nvSpPr>
        <p:spPr>
          <a:xfrm>
            <a:off x="4139952" y="260648"/>
            <a:ext cx="734496" cy="461665"/>
          </a:xfrm>
          <a:prstGeom prst="rect">
            <a:avLst/>
          </a:prstGeom>
          <a:noFill/>
        </p:spPr>
        <p:txBody>
          <a:bodyPr wrap="none" rtlCol="0">
            <a:spAutoFit/>
          </a:bodyPr>
          <a:lstStyle/>
          <a:p>
            <a:r>
              <a:rPr lang="fr-BE" sz="2400" i="1" dirty="0" smtClean="0"/>
              <a:t>t</a:t>
            </a:r>
            <a:r>
              <a:rPr lang="fr-BE" sz="2400" dirty="0" smtClean="0"/>
              <a:t> = 0</a:t>
            </a:r>
          </a:p>
        </p:txBody>
      </p:sp>
      <p:sp>
        <p:nvSpPr>
          <p:cNvPr id="11" name="ZoneTexte 10"/>
          <p:cNvSpPr txBox="1"/>
          <p:nvPr/>
        </p:nvSpPr>
        <p:spPr>
          <a:xfrm>
            <a:off x="3923928" y="3284984"/>
            <a:ext cx="1045479" cy="461665"/>
          </a:xfrm>
          <a:prstGeom prst="rect">
            <a:avLst/>
          </a:prstGeom>
          <a:noFill/>
        </p:spPr>
        <p:txBody>
          <a:bodyPr wrap="none" rtlCol="0">
            <a:spAutoFit/>
          </a:bodyPr>
          <a:lstStyle/>
          <a:p>
            <a:r>
              <a:rPr lang="fr-BE" sz="2400" i="1" dirty="0" smtClean="0"/>
              <a:t>t</a:t>
            </a:r>
            <a:r>
              <a:rPr lang="fr-BE" sz="2400" dirty="0" smtClean="0"/>
              <a:t> = 750</a:t>
            </a:r>
          </a:p>
        </p:txBody>
      </p:sp>
      <p:sp>
        <p:nvSpPr>
          <p:cNvPr id="12" name="ZoneTexte 11"/>
          <p:cNvSpPr txBox="1"/>
          <p:nvPr/>
        </p:nvSpPr>
        <p:spPr>
          <a:xfrm>
            <a:off x="538684" y="2780928"/>
            <a:ext cx="2042610" cy="461665"/>
          </a:xfrm>
          <a:prstGeom prst="rect">
            <a:avLst/>
          </a:prstGeom>
          <a:noFill/>
        </p:spPr>
        <p:txBody>
          <a:bodyPr wrap="none" rtlCol="0">
            <a:spAutoFit/>
          </a:bodyPr>
          <a:lstStyle/>
          <a:p>
            <a:r>
              <a:rPr lang="nl-BE" sz="2400" smtClean="0"/>
              <a:t>Verplaatsingen</a:t>
            </a:r>
          </a:p>
        </p:txBody>
      </p:sp>
      <p:sp>
        <p:nvSpPr>
          <p:cNvPr id="13" name="ZoneTexte 12"/>
          <p:cNvSpPr txBox="1"/>
          <p:nvPr/>
        </p:nvSpPr>
        <p:spPr>
          <a:xfrm>
            <a:off x="3419872" y="2780928"/>
            <a:ext cx="2430794" cy="461665"/>
          </a:xfrm>
          <a:prstGeom prst="rect">
            <a:avLst/>
          </a:prstGeom>
          <a:noFill/>
        </p:spPr>
        <p:txBody>
          <a:bodyPr wrap="none" rtlCol="0">
            <a:spAutoFit/>
          </a:bodyPr>
          <a:lstStyle/>
          <a:p>
            <a:r>
              <a:rPr lang="nl-BE" sz="2400" smtClean="0"/>
              <a:t>Normale krachten</a:t>
            </a:r>
          </a:p>
        </p:txBody>
      </p:sp>
      <p:sp>
        <p:nvSpPr>
          <p:cNvPr id="14" name="ZoneTexte 13"/>
          <p:cNvSpPr txBox="1"/>
          <p:nvPr/>
        </p:nvSpPr>
        <p:spPr>
          <a:xfrm>
            <a:off x="6228184" y="2780928"/>
            <a:ext cx="2108462" cy="461665"/>
          </a:xfrm>
          <a:prstGeom prst="rect">
            <a:avLst/>
          </a:prstGeom>
          <a:noFill/>
        </p:spPr>
        <p:txBody>
          <a:bodyPr wrap="none" rtlCol="0">
            <a:spAutoFit/>
          </a:bodyPr>
          <a:lstStyle/>
          <a:p>
            <a:r>
              <a:rPr lang="nl-BE" sz="2400" smtClean="0"/>
              <a:t>Buigmomenten</a:t>
            </a:r>
          </a:p>
        </p:txBody>
      </p:sp>
      <p:sp>
        <p:nvSpPr>
          <p:cNvPr id="15" name="Flèche droite 14"/>
          <p:cNvSpPr/>
          <p:nvPr/>
        </p:nvSpPr>
        <p:spPr>
          <a:xfrm>
            <a:off x="251520" y="4437112"/>
            <a:ext cx="216024" cy="72008"/>
          </a:xfrm>
          <a:prstGeom prst="rightArrow">
            <a:avLst/>
          </a:prstGeom>
          <a:ln w="25400">
            <a:solidFill>
              <a:schemeClr val="accent1"/>
            </a:solidFill>
          </a:ln>
        </p:spPr>
        <p:txBody>
          <a:bodyPr wrap="square" rtlCol="0" anchor="ctr">
            <a:noAutofit/>
          </a:bodyPr>
          <a:lstStyle/>
          <a:p>
            <a:pPr algn="just"/>
            <a:endParaRPr lang="fr-BE" sz="2000" dirty="0" smtClean="0"/>
          </a:p>
        </p:txBody>
      </p:sp>
      <p:sp>
        <p:nvSpPr>
          <p:cNvPr id="16" name="Flèche gauche 15"/>
          <p:cNvSpPr/>
          <p:nvPr/>
        </p:nvSpPr>
        <p:spPr>
          <a:xfrm>
            <a:off x="2555776" y="4437112"/>
            <a:ext cx="288032" cy="72008"/>
          </a:xfrm>
          <a:prstGeom prst="leftArrow">
            <a:avLst/>
          </a:prstGeom>
          <a:ln w="25400">
            <a:solidFill>
              <a:schemeClr val="accent1"/>
            </a:solidFill>
          </a:ln>
        </p:spPr>
        <p:txBody>
          <a:bodyPr wrap="square" rtlCol="0" anchor="ctr">
            <a:noAutofit/>
          </a:bodyPr>
          <a:lstStyle/>
          <a:p>
            <a:pPr algn="just"/>
            <a:endParaRPr lang="fr-BE" sz="2000" dirty="0" smtClean="0"/>
          </a:p>
        </p:txBody>
      </p:sp>
      <p:sp>
        <p:nvSpPr>
          <p:cNvPr id="17" name="Flèche droite 16"/>
          <p:cNvSpPr/>
          <p:nvPr/>
        </p:nvSpPr>
        <p:spPr>
          <a:xfrm>
            <a:off x="3203848" y="5445224"/>
            <a:ext cx="216024" cy="72008"/>
          </a:xfrm>
          <a:prstGeom prst="rightArrow">
            <a:avLst/>
          </a:prstGeom>
          <a:ln w="25400">
            <a:solidFill>
              <a:schemeClr val="accent1"/>
            </a:solidFill>
          </a:ln>
        </p:spPr>
        <p:txBody>
          <a:bodyPr wrap="square" rtlCol="0" anchor="ctr">
            <a:noAutofit/>
          </a:bodyPr>
          <a:lstStyle/>
          <a:p>
            <a:pPr algn="just"/>
            <a:endParaRPr lang="fr-BE" sz="2000" dirty="0" smtClean="0"/>
          </a:p>
        </p:txBody>
      </p:sp>
      <p:sp>
        <p:nvSpPr>
          <p:cNvPr id="18" name="Flèche gauche 17"/>
          <p:cNvSpPr/>
          <p:nvPr/>
        </p:nvSpPr>
        <p:spPr>
          <a:xfrm>
            <a:off x="5508104" y="5445224"/>
            <a:ext cx="288032" cy="72008"/>
          </a:xfrm>
          <a:prstGeom prst="leftArrow">
            <a:avLst/>
          </a:prstGeom>
          <a:ln w="25400">
            <a:solidFill>
              <a:schemeClr val="accent1"/>
            </a:solidFill>
          </a:ln>
        </p:spPr>
        <p:txBody>
          <a:bodyPr wrap="square" rtlCol="0" anchor="ctr">
            <a:noAutofit/>
          </a:bodyPr>
          <a:lstStyle/>
          <a:p>
            <a:pPr algn="just"/>
            <a:endParaRPr lang="fr-BE"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5</a:t>
            </a:fld>
            <a:endParaRPr lang="fr-BE" dirty="0"/>
          </a:p>
        </p:txBody>
      </p:sp>
      <p:sp>
        <p:nvSpPr>
          <p:cNvPr id="3" name="ZoneTexte 2"/>
          <p:cNvSpPr txBox="1"/>
          <p:nvPr/>
        </p:nvSpPr>
        <p:spPr>
          <a:xfrm>
            <a:off x="179512" y="404664"/>
            <a:ext cx="8895320" cy="461665"/>
          </a:xfrm>
          <a:prstGeom prst="rect">
            <a:avLst/>
          </a:prstGeom>
          <a:noFill/>
        </p:spPr>
        <p:txBody>
          <a:bodyPr wrap="none" rtlCol="0">
            <a:spAutoFit/>
          </a:bodyPr>
          <a:lstStyle/>
          <a:p>
            <a:r>
              <a:rPr lang="nl-BE" sz="2400" smtClean="0"/>
              <a:t>V2: Dient er rekening gehouden te worden met indirecte belastingen?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6</a:t>
            </a:fld>
            <a:endParaRPr lang="fr-BE" dirty="0"/>
          </a:p>
        </p:txBody>
      </p:sp>
      <p:sp>
        <p:nvSpPr>
          <p:cNvPr id="3" name="Rectangle 2"/>
          <p:cNvSpPr/>
          <p:nvPr/>
        </p:nvSpPr>
        <p:spPr>
          <a:xfrm>
            <a:off x="395536" y="1118354"/>
            <a:ext cx="8424936" cy="1815882"/>
          </a:xfrm>
          <a:prstGeom prst="rect">
            <a:avLst/>
          </a:prstGeom>
        </p:spPr>
        <p:txBody>
          <a:bodyPr wrap="square">
            <a:spAutoFit/>
          </a:bodyPr>
          <a:lstStyle/>
          <a:p>
            <a:r>
              <a:rPr lang="fr-BE" sz="2200" dirty="0" smtClean="0"/>
              <a:t>EN 1991-1-2: 4.1 (4)</a:t>
            </a:r>
          </a:p>
          <a:p>
            <a:r>
              <a:rPr lang="nl-NL" sz="2200" dirty="0" smtClean="0"/>
              <a:t>Indirecte belastingen veroorzaakt door aangrenzende constructie-elementen hoeven niet in de berekening worden meegenomen wanneer de brandveiligheidseisen betrekking hebben op constructie-elementen in geval van een standaardbrand.</a:t>
            </a:r>
            <a:endParaRPr lang="fr-BE" sz="2200" dirty="0"/>
          </a:p>
        </p:txBody>
      </p:sp>
      <p:sp>
        <p:nvSpPr>
          <p:cNvPr id="4" name="ZoneTexte 3"/>
          <p:cNvSpPr txBox="1"/>
          <p:nvPr/>
        </p:nvSpPr>
        <p:spPr>
          <a:xfrm>
            <a:off x="395536" y="260648"/>
            <a:ext cx="4750403" cy="461665"/>
          </a:xfrm>
          <a:prstGeom prst="rect">
            <a:avLst/>
          </a:prstGeom>
          <a:noFill/>
        </p:spPr>
        <p:txBody>
          <a:bodyPr wrap="none" rtlCol="0">
            <a:spAutoFit/>
          </a:bodyPr>
          <a:lstStyle/>
          <a:p>
            <a:r>
              <a:rPr lang="nl-BE" sz="2400" smtClean="0"/>
              <a:t>A1. Eurocodes: Nee indien ISO-curve</a:t>
            </a:r>
          </a:p>
        </p:txBody>
      </p:sp>
      <p:sp>
        <p:nvSpPr>
          <p:cNvPr id="5" name="Rectangle 4"/>
          <p:cNvSpPr/>
          <p:nvPr/>
        </p:nvSpPr>
        <p:spPr>
          <a:xfrm>
            <a:off x="395536" y="2967335"/>
            <a:ext cx="8568952" cy="3477875"/>
          </a:xfrm>
          <a:prstGeom prst="rect">
            <a:avLst/>
          </a:prstGeom>
        </p:spPr>
        <p:txBody>
          <a:bodyPr wrap="square">
            <a:spAutoFit/>
          </a:bodyPr>
          <a:lstStyle/>
          <a:p>
            <a:r>
              <a:rPr lang="nl-BE" sz="2200" smtClean="0"/>
              <a:t>EN 1993-1-2:  </a:t>
            </a:r>
          </a:p>
          <a:p>
            <a:r>
              <a:rPr lang="nl-BE" sz="2200" smtClean="0"/>
              <a:t>2.4.1 (3), Opmerking 2</a:t>
            </a:r>
          </a:p>
          <a:p>
            <a:r>
              <a:rPr lang="nl-BE" sz="2200" smtClean="0"/>
              <a:t>Voor het toetsen van de brandwerendheid bij een standaard brand is het voldoende om een berekening uit te voeren van de afzonderlijke elementen.</a:t>
            </a:r>
          </a:p>
          <a:p>
            <a:r>
              <a:rPr lang="nl-BE" sz="2200" smtClean="0"/>
              <a:t>2.4.2 (4) </a:t>
            </a:r>
          </a:p>
          <a:p>
            <a:r>
              <a:rPr lang="nl-BE" sz="2200" smtClean="0"/>
              <a:t>Alleen de effecten van thermische vervormingen, veroorzaakt door een thermische gradiënt over de dwarsdoorsnede, hoeven te zijn beschouwd. De effecten van axiale of in het vlak optredende thermische uitzettingen mogen zijn verwaarloosd.</a:t>
            </a:r>
            <a:endParaRPr lang="nl-BE" sz="2200"/>
          </a:p>
        </p:txBody>
      </p:sp>
      <p:sp>
        <p:nvSpPr>
          <p:cNvPr id="6" name="ZoneTexte 5"/>
          <p:cNvSpPr txBox="1"/>
          <p:nvPr/>
        </p:nvSpPr>
        <p:spPr>
          <a:xfrm>
            <a:off x="5724128" y="4538971"/>
            <a:ext cx="814838" cy="461665"/>
          </a:xfrm>
          <a:prstGeom prst="rect">
            <a:avLst/>
          </a:prstGeom>
          <a:noFill/>
        </p:spPr>
        <p:txBody>
          <a:bodyPr wrap="none" rtlCol="0">
            <a:spAutoFit/>
          </a:bodyPr>
          <a:lstStyle/>
          <a:p>
            <a:r>
              <a:rPr lang="nl-BE" sz="2400" b="1" smtClean="0">
                <a:solidFill>
                  <a:srgbClr val="FF0000"/>
                </a:solidFill>
              </a:rPr>
              <a:t>Staal</a:t>
            </a:r>
          </a:p>
        </p:txBody>
      </p:sp>
      <p:cxnSp>
        <p:nvCxnSpPr>
          <p:cNvPr id="8" name="Connecteur droit 7"/>
          <p:cNvCxnSpPr/>
          <p:nvPr/>
        </p:nvCxnSpPr>
        <p:spPr>
          <a:xfrm>
            <a:off x="467544" y="5214950"/>
            <a:ext cx="82809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467544" y="5572140"/>
            <a:ext cx="831929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par>
                          <p:cTn id="28" fill="hold">
                            <p:stCondLst>
                              <p:cond delay="2000"/>
                            </p:stCondLst>
                            <p:childTnLst>
                              <p:par>
                                <p:cTn id="29" presetID="1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plus(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7</a:t>
            </a:fld>
            <a:endParaRPr lang="fr-BE" dirty="0"/>
          </a:p>
        </p:txBody>
      </p:sp>
      <p:sp>
        <p:nvSpPr>
          <p:cNvPr id="3" name="ZoneTexte 2"/>
          <p:cNvSpPr txBox="1"/>
          <p:nvPr/>
        </p:nvSpPr>
        <p:spPr>
          <a:xfrm>
            <a:off x="395536" y="260648"/>
            <a:ext cx="5073825" cy="461665"/>
          </a:xfrm>
          <a:prstGeom prst="rect">
            <a:avLst/>
          </a:prstGeom>
          <a:noFill/>
        </p:spPr>
        <p:txBody>
          <a:bodyPr wrap="none" rtlCol="0">
            <a:spAutoFit/>
          </a:bodyPr>
          <a:lstStyle/>
          <a:p>
            <a:r>
              <a:rPr lang="nl-BE" sz="2400" smtClean="0"/>
              <a:t>A2. J-M Franssen: NEE indien ISO-curve</a:t>
            </a:r>
          </a:p>
        </p:txBody>
      </p:sp>
      <p:sp>
        <p:nvSpPr>
          <p:cNvPr id="4" name="ZoneTexte 3"/>
          <p:cNvSpPr txBox="1"/>
          <p:nvPr/>
        </p:nvSpPr>
        <p:spPr>
          <a:xfrm>
            <a:off x="144016" y="1124744"/>
            <a:ext cx="8892480" cy="5632311"/>
          </a:xfrm>
          <a:prstGeom prst="rect">
            <a:avLst/>
          </a:prstGeom>
          <a:noFill/>
        </p:spPr>
        <p:txBody>
          <a:bodyPr wrap="square" rtlCol="0">
            <a:spAutoFit/>
          </a:bodyPr>
          <a:lstStyle/>
          <a:p>
            <a:r>
              <a:rPr lang="nl-BE" sz="2400" dirty="0" smtClean="0"/>
              <a:t>Waarom?</a:t>
            </a:r>
          </a:p>
          <a:p>
            <a:pPr>
              <a:buFont typeface="Wingdings" pitchFamily="2" charset="2"/>
              <a:buChar char="Ø"/>
            </a:pPr>
            <a:r>
              <a:rPr lang="nl-BE" sz="2400" dirty="0" smtClean="0"/>
              <a:t> Een berekening element per element, met de ISO curve, is niet bedoeld om in te schatten wat er zou gebeuren met een echte structuur in een echte brand.</a:t>
            </a:r>
          </a:p>
          <a:p>
            <a:pPr>
              <a:buFont typeface="Wingdings" pitchFamily="2" charset="2"/>
              <a:buChar char="Ø"/>
            </a:pPr>
            <a:r>
              <a:rPr lang="nl-BE" sz="2400" dirty="0" smtClean="0"/>
              <a:t> Het is bedoeld om de resultaat van een ISO-curve laboratoriumtest op elk afzonderlijk element te kunnen inschatten. </a:t>
            </a:r>
          </a:p>
          <a:p>
            <a:pPr>
              <a:buFont typeface="Wingdings" pitchFamily="2" charset="2"/>
              <a:buChar char="Ø"/>
            </a:pPr>
            <a:r>
              <a:rPr lang="nl-BE" sz="2400" dirty="0" smtClean="0"/>
              <a:t>Het heeft geen zijn om het mechanisch gedrag van de hele structuur te voorspellen , indien men de willekeurige ISO-curve blijft gebruiken.</a:t>
            </a:r>
          </a:p>
          <a:p>
            <a:pPr>
              <a:buFont typeface="Wingdings" pitchFamily="2" charset="2"/>
              <a:buChar char="Ø"/>
            </a:pPr>
            <a:r>
              <a:rPr lang="nl-BE" sz="2400" dirty="0" smtClean="0"/>
              <a:t>Berekeningen uitvoeren op een volledige structuur, rekening houdend met indirecte belastingen, maar volgens de ISO-curve heeft enkel zin in het kader van onderzoekingen, en niet in het kader van echte constructies.</a:t>
            </a:r>
          </a:p>
          <a:p>
            <a:pPr>
              <a:buFont typeface="Wingdings" pitchFamily="2" charset="2"/>
              <a:buChar char="Ø"/>
            </a:pPr>
            <a:r>
              <a:rPr lang="nl-BE" sz="2400" dirty="0" smtClean="0"/>
              <a:t> Berekeningen uitvoeren op echte en volledige constructies, rekening houndend met indirecte belastingen, heeft dus enkel zin bij het toepassen van natuurlijke brandscenario’s.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8</a:t>
            </a:fld>
            <a:endParaRPr lang="fr-BE" dirty="0"/>
          </a:p>
        </p:txBody>
      </p:sp>
      <p:graphicFrame>
        <p:nvGraphicFramePr>
          <p:cNvPr id="1026" name="Object 3"/>
          <p:cNvGraphicFramePr>
            <a:graphicFrameLocks noChangeAspect="1"/>
          </p:cNvGraphicFramePr>
          <p:nvPr/>
        </p:nvGraphicFramePr>
        <p:xfrm>
          <a:off x="173038" y="762000"/>
          <a:ext cx="8615362" cy="5537200"/>
        </p:xfrm>
        <a:graphic>
          <a:graphicData uri="http://schemas.openxmlformats.org/presentationml/2006/ole">
            <p:oleObj spid="_x0000_s1026" name="Document" r:id="rId3" imgW="7173928" imgH="4612366" progId="Word.Document.8">
              <p:embed/>
            </p:oleObj>
          </a:graphicData>
        </a:graphic>
      </p:graphicFrame>
      <p:sp>
        <p:nvSpPr>
          <p:cNvPr id="4" name="ZoneTexte 3"/>
          <p:cNvSpPr txBox="1"/>
          <p:nvPr/>
        </p:nvSpPr>
        <p:spPr>
          <a:xfrm>
            <a:off x="8086103" y="5631631"/>
            <a:ext cx="466474" cy="461665"/>
          </a:xfrm>
          <a:prstGeom prst="rect">
            <a:avLst/>
          </a:prstGeom>
          <a:noFill/>
        </p:spPr>
        <p:txBody>
          <a:bodyPr wrap="none" rtlCol="0">
            <a:spAutoFit/>
          </a:bodyPr>
          <a:lstStyle/>
          <a:p>
            <a:r>
              <a:rPr lang="fr-FR" sz="2400" b="1" i="1" dirty="0" smtClean="0">
                <a:solidFill>
                  <a:srgbClr val="FF0000"/>
                </a:solidFill>
              </a:rPr>
              <a:t>JA</a:t>
            </a:r>
            <a:endParaRPr lang="fr-BE" sz="2400" b="1" i="1" dirty="0" smtClean="0">
              <a:solidFill>
                <a:srgbClr val="FF0000"/>
              </a:solidFill>
            </a:endParaRPr>
          </a:p>
        </p:txBody>
      </p:sp>
      <p:sp>
        <p:nvSpPr>
          <p:cNvPr id="5" name="ZoneTexte 4"/>
          <p:cNvSpPr txBox="1"/>
          <p:nvPr/>
        </p:nvSpPr>
        <p:spPr>
          <a:xfrm>
            <a:off x="4716016" y="3573016"/>
            <a:ext cx="466474" cy="461665"/>
          </a:xfrm>
          <a:prstGeom prst="rect">
            <a:avLst/>
          </a:prstGeom>
          <a:noFill/>
        </p:spPr>
        <p:txBody>
          <a:bodyPr wrap="none" rtlCol="0">
            <a:spAutoFit/>
          </a:bodyPr>
          <a:lstStyle/>
          <a:p>
            <a:r>
              <a:rPr lang="fr-FR" sz="2400" b="1" i="1" dirty="0" smtClean="0">
                <a:solidFill>
                  <a:srgbClr val="FF0000"/>
                </a:solidFill>
              </a:rPr>
              <a:t>JA</a:t>
            </a:r>
            <a:endParaRPr lang="fr-BE" sz="2400" b="1" i="1" dirty="0" smtClean="0">
              <a:solidFill>
                <a:srgbClr val="FF0000"/>
              </a:solidFill>
            </a:endParaRPr>
          </a:p>
        </p:txBody>
      </p:sp>
      <p:sp>
        <p:nvSpPr>
          <p:cNvPr id="6" name="ZoneTexte 5"/>
          <p:cNvSpPr txBox="1"/>
          <p:nvPr/>
        </p:nvSpPr>
        <p:spPr>
          <a:xfrm>
            <a:off x="4716016" y="5631631"/>
            <a:ext cx="688009" cy="461665"/>
          </a:xfrm>
          <a:prstGeom prst="rect">
            <a:avLst/>
          </a:prstGeom>
          <a:noFill/>
        </p:spPr>
        <p:txBody>
          <a:bodyPr wrap="none" rtlCol="0">
            <a:spAutoFit/>
          </a:bodyPr>
          <a:lstStyle/>
          <a:p>
            <a:r>
              <a:rPr lang="fr-BE" sz="2400" b="1" i="1" dirty="0" smtClean="0">
                <a:solidFill>
                  <a:srgbClr val="FF0000"/>
                </a:solidFill>
              </a:rPr>
              <a:t>NEE</a:t>
            </a:r>
          </a:p>
        </p:txBody>
      </p:sp>
      <p:sp>
        <p:nvSpPr>
          <p:cNvPr id="7" name="ZoneTexte 6"/>
          <p:cNvSpPr txBox="1"/>
          <p:nvPr/>
        </p:nvSpPr>
        <p:spPr>
          <a:xfrm>
            <a:off x="8100392" y="3717032"/>
            <a:ext cx="688009" cy="461665"/>
          </a:xfrm>
          <a:prstGeom prst="rect">
            <a:avLst/>
          </a:prstGeom>
          <a:noFill/>
        </p:spPr>
        <p:txBody>
          <a:bodyPr wrap="none" rtlCol="0">
            <a:spAutoFit/>
          </a:bodyPr>
          <a:lstStyle/>
          <a:p>
            <a:r>
              <a:rPr lang="fr-BE" sz="2400" b="1" i="1" dirty="0" smtClean="0">
                <a:solidFill>
                  <a:srgbClr val="FF0000"/>
                </a:solidFill>
              </a:rPr>
              <a:t>NEE</a:t>
            </a:r>
          </a:p>
        </p:txBody>
      </p:sp>
      <p:grpSp>
        <p:nvGrpSpPr>
          <p:cNvPr id="19" name="Groupe 18"/>
          <p:cNvGrpSpPr/>
          <p:nvPr/>
        </p:nvGrpSpPr>
        <p:grpSpPr>
          <a:xfrm>
            <a:off x="5508104" y="2996952"/>
            <a:ext cx="3384376" cy="1512168"/>
            <a:chOff x="5508104" y="2636912"/>
            <a:chExt cx="3384376" cy="1512168"/>
          </a:xfrm>
        </p:grpSpPr>
        <p:cxnSp>
          <p:nvCxnSpPr>
            <p:cNvPr id="9" name="Connecteur droit 8"/>
            <p:cNvCxnSpPr/>
            <p:nvPr/>
          </p:nvCxnSpPr>
          <p:spPr>
            <a:xfrm flipV="1">
              <a:off x="5508104" y="2636912"/>
              <a:ext cx="3384376" cy="1512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rot="10800000">
              <a:off x="5508104" y="2636912"/>
              <a:ext cx="3384376" cy="1512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p:nvGrpSpPr>
        <p:grpSpPr>
          <a:xfrm>
            <a:off x="2699792" y="4437112"/>
            <a:ext cx="2808312" cy="1944216"/>
            <a:chOff x="2699792" y="4149080"/>
            <a:chExt cx="2808312" cy="1944216"/>
          </a:xfrm>
        </p:grpSpPr>
        <p:cxnSp>
          <p:nvCxnSpPr>
            <p:cNvPr id="10" name="Connecteur droit 9"/>
            <p:cNvCxnSpPr/>
            <p:nvPr/>
          </p:nvCxnSpPr>
          <p:spPr>
            <a:xfrm flipV="1">
              <a:off x="2699792" y="4149080"/>
              <a:ext cx="2808312" cy="19442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10800000">
              <a:off x="2699792" y="4149080"/>
              <a:ext cx="2808312" cy="19442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6"/>
                                        </p:tgtEl>
                                        <p:attrNameLst>
                                          <p:attrName>style.visibility</p:attrName>
                                        </p:attrNameLst>
                                      </p:cBhvr>
                                      <p:to>
                                        <p:strVal val="visible"/>
                                      </p:to>
                                    </p:set>
                                    <p:set>
                                      <p:cBhvr>
                                        <p:cTn id="23" dur="455" fill="hold">
                                          <p:stCondLst>
                                            <p:cond delay="0"/>
                                          </p:stCondLst>
                                        </p:cTn>
                                        <p:tgtEl>
                                          <p:spTgt spid="6"/>
                                        </p:tgtEl>
                                        <p:attrNameLst>
                                          <p:attrName>style.rotation</p:attrName>
                                        </p:attrNameLst>
                                      </p:cBhvr>
                                      <p:to>
                                        <p:strVal val="-45.0"/>
                                      </p:to>
                                    </p:set>
                                    <p:anim calcmode="lin" valueType="num">
                                      <p:cBhvr>
                                        <p:cTn id="24"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8" presetClass="entr" presetSubtype="0" accel="50000" fill="hold" grpId="0"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set>
                                      <p:cBhvr>
                                        <p:cTn id="38" dur="455" fill="hold">
                                          <p:stCondLst>
                                            <p:cond delay="0"/>
                                          </p:stCondLst>
                                        </p:cTn>
                                        <p:tgtEl>
                                          <p:spTgt spid="7"/>
                                        </p:tgtEl>
                                        <p:attrNameLst>
                                          <p:attrName>style.rotation</p:attrName>
                                        </p:attrNameLst>
                                      </p:cBhvr>
                                      <p:to>
                                        <p:strVal val="-45.0"/>
                                      </p:to>
                                    </p:set>
                                    <p:anim calcmode="lin" valueType="num">
                                      <p:cBhvr>
                                        <p:cTn id="39"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8CDFB5B3-6370-4EDA-87A5-E1AD33B6BB50}" type="slidenum">
              <a:rPr lang="fr-BE" smtClean="0"/>
              <a:pPr/>
              <a:t>9</a:t>
            </a:fld>
            <a:endParaRPr lang="fr-BE" dirty="0"/>
          </a:p>
        </p:txBody>
      </p:sp>
      <p:graphicFrame>
        <p:nvGraphicFramePr>
          <p:cNvPr id="1026" name="Object 3"/>
          <p:cNvGraphicFramePr>
            <a:graphicFrameLocks noChangeAspect="1"/>
          </p:cNvGraphicFramePr>
          <p:nvPr/>
        </p:nvGraphicFramePr>
        <p:xfrm>
          <a:off x="173038" y="762000"/>
          <a:ext cx="8696325" cy="5537200"/>
        </p:xfrm>
        <a:graphic>
          <a:graphicData uri="http://schemas.openxmlformats.org/presentationml/2006/ole">
            <p:oleObj spid="_x0000_s2050" name="Document" r:id="rId3" imgW="7236820" imgH="4612366" progId="Word.Document.8">
              <p:embed/>
            </p:oleObj>
          </a:graphicData>
        </a:graphic>
      </p:graphicFrame>
      <p:sp>
        <p:nvSpPr>
          <p:cNvPr id="4" name="ZoneTexte 3"/>
          <p:cNvSpPr txBox="1"/>
          <p:nvPr/>
        </p:nvSpPr>
        <p:spPr>
          <a:xfrm>
            <a:off x="8086103" y="5631631"/>
            <a:ext cx="466474" cy="461665"/>
          </a:xfrm>
          <a:prstGeom prst="rect">
            <a:avLst/>
          </a:prstGeom>
          <a:noFill/>
        </p:spPr>
        <p:txBody>
          <a:bodyPr wrap="none" rtlCol="0">
            <a:spAutoFit/>
          </a:bodyPr>
          <a:lstStyle/>
          <a:p>
            <a:r>
              <a:rPr lang="fr-FR" sz="2400" b="1" i="1" dirty="0" smtClean="0">
                <a:solidFill>
                  <a:srgbClr val="FF0000"/>
                </a:solidFill>
              </a:rPr>
              <a:t>JA</a:t>
            </a:r>
            <a:endParaRPr lang="fr-BE" sz="2400" b="1" i="1" dirty="0" smtClean="0">
              <a:solidFill>
                <a:srgbClr val="FF0000"/>
              </a:solidFill>
            </a:endParaRPr>
          </a:p>
        </p:txBody>
      </p:sp>
      <p:sp>
        <p:nvSpPr>
          <p:cNvPr id="5" name="ZoneTexte 4"/>
          <p:cNvSpPr txBox="1"/>
          <p:nvPr/>
        </p:nvSpPr>
        <p:spPr>
          <a:xfrm>
            <a:off x="4716016" y="3573016"/>
            <a:ext cx="466474" cy="461665"/>
          </a:xfrm>
          <a:prstGeom prst="rect">
            <a:avLst/>
          </a:prstGeom>
          <a:noFill/>
        </p:spPr>
        <p:txBody>
          <a:bodyPr wrap="none" rtlCol="0">
            <a:spAutoFit/>
          </a:bodyPr>
          <a:lstStyle/>
          <a:p>
            <a:r>
              <a:rPr lang="fr-BE" sz="2400" b="1" i="1" dirty="0" smtClean="0">
                <a:solidFill>
                  <a:srgbClr val="FF0000"/>
                </a:solidFill>
              </a:rPr>
              <a:t>JA</a:t>
            </a:r>
          </a:p>
        </p:txBody>
      </p:sp>
      <p:sp>
        <p:nvSpPr>
          <p:cNvPr id="14" name="ZoneTexte 13"/>
          <p:cNvSpPr txBox="1"/>
          <p:nvPr/>
        </p:nvSpPr>
        <p:spPr>
          <a:xfrm>
            <a:off x="2771800" y="4509120"/>
            <a:ext cx="2592288" cy="1728192"/>
          </a:xfrm>
          <a:prstGeom prst="rect">
            <a:avLst/>
          </a:prstGeom>
          <a:solidFill>
            <a:schemeClr val="accent5">
              <a:lumMod val="20000"/>
              <a:lumOff val="80000"/>
            </a:schemeClr>
          </a:solidFill>
        </p:spPr>
        <p:txBody>
          <a:bodyPr wrap="square" rtlCol="0">
            <a:noAutofit/>
          </a:bodyPr>
          <a:lstStyle/>
          <a:p>
            <a:pPr algn="ctr"/>
            <a:endParaRPr lang="fr-BE" sz="2400" dirty="0" smtClean="0"/>
          </a:p>
          <a:p>
            <a:pPr algn="ctr"/>
            <a:endParaRPr lang="fr-BE" sz="2400" dirty="0" smtClean="0"/>
          </a:p>
          <a:p>
            <a:pPr algn="ctr"/>
            <a:r>
              <a:rPr lang="fr-BE" sz="2400" dirty="0" smtClean="0"/>
              <a:t>ONDERZOEK</a:t>
            </a:r>
          </a:p>
        </p:txBody>
      </p:sp>
      <p:sp>
        <p:nvSpPr>
          <p:cNvPr id="16" name="ZoneTexte 15"/>
          <p:cNvSpPr txBox="1"/>
          <p:nvPr/>
        </p:nvSpPr>
        <p:spPr>
          <a:xfrm>
            <a:off x="4716016" y="5517232"/>
            <a:ext cx="466474" cy="461665"/>
          </a:xfrm>
          <a:prstGeom prst="rect">
            <a:avLst/>
          </a:prstGeom>
          <a:noFill/>
        </p:spPr>
        <p:txBody>
          <a:bodyPr wrap="none" rtlCol="0">
            <a:spAutoFit/>
          </a:bodyPr>
          <a:lstStyle/>
          <a:p>
            <a:r>
              <a:rPr lang="fr-BE" sz="2400" b="1" i="1" dirty="0" smtClean="0">
                <a:solidFill>
                  <a:srgbClr val="FF0000"/>
                </a:solidFill>
              </a:rPr>
              <a:t>JA</a:t>
            </a:r>
          </a:p>
        </p:txBody>
      </p:sp>
      <p:sp>
        <p:nvSpPr>
          <p:cNvPr id="17" name="ZoneTexte 16"/>
          <p:cNvSpPr txBox="1"/>
          <p:nvPr/>
        </p:nvSpPr>
        <p:spPr>
          <a:xfrm>
            <a:off x="5580112" y="3068960"/>
            <a:ext cx="3168352" cy="1296144"/>
          </a:xfrm>
          <a:prstGeom prst="rect">
            <a:avLst/>
          </a:prstGeom>
          <a:solidFill>
            <a:schemeClr val="accent5">
              <a:lumMod val="20000"/>
              <a:lumOff val="80000"/>
            </a:schemeClr>
          </a:solidFill>
        </p:spPr>
        <p:txBody>
          <a:bodyPr wrap="square" rtlCol="0">
            <a:noAutofit/>
          </a:bodyPr>
          <a:lstStyle/>
          <a:p>
            <a:pPr algn="ctr"/>
            <a:endParaRPr lang="fr-BE" sz="2400" dirty="0" smtClean="0"/>
          </a:p>
          <a:p>
            <a:pPr algn="ctr"/>
            <a:r>
              <a:rPr lang="fr-BE" sz="2400" dirty="0" smtClean="0"/>
              <a:t>ONDERZOEK</a:t>
            </a:r>
          </a:p>
        </p:txBody>
      </p:sp>
      <p:sp>
        <p:nvSpPr>
          <p:cNvPr id="18" name="ZoneTexte 17"/>
          <p:cNvSpPr txBox="1"/>
          <p:nvPr/>
        </p:nvSpPr>
        <p:spPr>
          <a:xfrm>
            <a:off x="8100392" y="3573016"/>
            <a:ext cx="466474" cy="461665"/>
          </a:xfrm>
          <a:prstGeom prst="rect">
            <a:avLst/>
          </a:prstGeom>
          <a:noFill/>
        </p:spPr>
        <p:txBody>
          <a:bodyPr wrap="none" rtlCol="0">
            <a:spAutoFit/>
          </a:bodyPr>
          <a:lstStyle/>
          <a:p>
            <a:r>
              <a:rPr lang="fr-BE" sz="2400" b="1" i="1" dirty="0" smtClean="0">
                <a:solidFill>
                  <a:srgbClr val="FF0000"/>
                </a:solidFill>
              </a:rPr>
              <a:t>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animBg="1"/>
      <p:bldP spid="1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1"/>
          </a:solidFill>
        </a:ln>
      </a:spPr>
      <a:bodyPr wrap="square" rtlCol="0" anchor="ctr">
        <a:noAutofit/>
      </a:bodyPr>
      <a:lstStyle>
        <a:defPPr algn="just">
          <a:defRPr sz="2000" smtClean="0"/>
        </a:defPPr>
      </a:lstStyle>
    </a:spDef>
    <a:txDef>
      <a:spPr>
        <a:noFill/>
        <a:ln>
          <a:solidFill>
            <a:schemeClr val="accent1"/>
          </a:solidFill>
        </a:ln>
      </a:spPr>
      <a:bodyPr wrap="none" rtlCol="0">
        <a:spAutoFit/>
      </a:bodyPr>
      <a:lstStyle>
        <a:defPPr>
          <a:defRPr sz="24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2263</TotalTime>
  <Words>934</Words>
  <Application>Microsoft Office PowerPoint</Application>
  <PresentationFormat>On-screen Show (4:3)</PresentationFormat>
  <Paragraphs>208</Paragraphs>
  <Slides>37</Slides>
  <Notes>0</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Thème Office</vt:lpstr>
      <vt:lpstr>Document</vt:lpstr>
      <vt:lpstr>Picture</vt:lpstr>
      <vt:lpstr>Brandontwerp &amp; -dimensionering van staalconstructie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Template</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Jean-Marc Franssen</dc:creator>
  <cp:lastModifiedBy>jeanphilippe.veriter</cp:lastModifiedBy>
  <cp:revision>271</cp:revision>
  <dcterms:created xsi:type="dcterms:W3CDTF">2010-09-20T16:02:30Z</dcterms:created>
  <dcterms:modified xsi:type="dcterms:W3CDTF">2010-10-27T09:59:18Z</dcterms:modified>
</cp:coreProperties>
</file>