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1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8" r:id="rId10"/>
    <p:sldId id="301" r:id="rId11"/>
    <p:sldId id="302" r:id="rId12"/>
    <p:sldId id="303" r:id="rId13"/>
    <p:sldId id="304" r:id="rId14"/>
    <p:sldId id="330" r:id="rId15"/>
    <p:sldId id="305" r:id="rId16"/>
    <p:sldId id="332" r:id="rId17"/>
    <p:sldId id="333" r:id="rId18"/>
    <p:sldId id="335" r:id="rId19"/>
    <p:sldId id="336" r:id="rId20"/>
    <p:sldId id="306" r:id="rId21"/>
    <p:sldId id="307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37" r:id="rId34"/>
    <p:sldId id="338" r:id="rId35"/>
    <p:sldId id="339" r:id="rId36"/>
    <p:sldId id="320" r:id="rId37"/>
    <p:sldId id="340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28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C453C-AC1B-444F-A7FF-1ACE0B6E4509}" type="datetimeFigureOut">
              <a:rPr lang="en-GB" smtClean="0"/>
              <a:pPr/>
              <a:t>13/10/2010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55036-9B6C-4F26-BC73-B171D01DA35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7977" b="1091"/>
          <a:stretch>
            <a:fillRect/>
          </a:stretch>
        </p:blipFill>
        <p:spPr bwMode="auto">
          <a:xfrm>
            <a:off x="6443663" y="188913"/>
            <a:ext cx="25193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picto%20DN%20kleur%20pm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734050"/>
            <a:ext cx="19446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ul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975" y="5734050"/>
            <a:ext cx="1093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WTC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8113" y="5734050"/>
            <a:ext cx="965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iwt%20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3663" y="5734050"/>
            <a:ext cx="12207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2838" y="5734050"/>
            <a:ext cx="2490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3" name="Text Box 9"/>
          <p:cNvSpPr txBox="1">
            <a:spLocks noChangeArrowheads="1"/>
          </p:cNvSpPr>
          <p:nvPr userDrawn="1"/>
        </p:nvSpPr>
        <p:spPr bwMode="auto">
          <a:xfrm>
            <a:off x="5508625" y="4797425"/>
            <a:ext cx="36353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9900"/>
                </a:solidFill>
              </a:rPr>
              <a:t>www.TETRA-Brandveiligheid.be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FRANSSEN\Mes%20documents\FEU\ARTICLES\2010%20FireForum\Temperatures.av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FRANSSEN\Mes%20documents\FEU\ARTICLES\2010%20FireForum\Displ.av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FRANSSEN\Mes%20documents\FEU\ARTICLES\2010%20FireForum\M.avi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9388" y="188913"/>
            <a:ext cx="6048375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CC0000"/>
                </a:solidFill>
              </a:rPr>
              <a:t>Conception &amp; dimensionnement au feu des structures en acier</a:t>
            </a:r>
            <a:endParaRPr lang="fr-FR" sz="3200" dirty="0">
              <a:solidFill>
                <a:srgbClr val="CC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79388" y="1628775"/>
            <a:ext cx="6048375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fr-BE" sz="28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Prise en compte des effets indirects dans l’évaluation </a:t>
            </a:r>
          </a:p>
          <a:p>
            <a:pPr algn="ctr">
              <a:buNone/>
            </a:pPr>
            <a:r>
              <a:rPr lang="fr-BE" sz="28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de la stabilité au feu de bâtiments industriels en acier</a:t>
            </a:r>
            <a:endParaRPr lang="fr-FR" sz="2800" dirty="0" smtClean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9388" y="4797425"/>
            <a:ext cx="62642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9900"/>
                </a:solidFill>
              </a:rPr>
              <a:t>Leuven, 28/10/2010</a:t>
            </a:r>
            <a:endParaRPr lang="en-US" dirty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9900"/>
                </a:solidFill>
              </a:rPr>
              <a:t>jm.franssen@ulg.ac.be</a:t>
            </a:r>
            <a:endParaRPr lang="en-US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395536" y="260648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R3. Normes de base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1020792"/>
            <a:ext cx="8910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Annexe 1</a:t>
            </a:r>
          </a:p>
          <a:p>
            <a:endParaRPr lang="fr-BE" sz="2400" dirty="0" smtClean="0"/>
          </a:p>
          <a:p>
            <a:r>
              <a:rPr lang="fr-BE" sz="2400" dirty="0" smtClean="0"/>
              <a:t>La classification dans le domaine de résistance au feu … peut être basé(e)…</a:t>
            </a:r>
          </a:p>
          <a:p>
            <a:endParaRPr lang="fr-BE" sz="2400" dirty="0" smtClean="0"/>
          </a:p>
          <a:p>
            <a:pPr>
              <a:buFont typeface="Wingdings" pitchFamily="2" charset="2"/>
              <a:buChar char="ü"/>
            </a:pPr>
            <a:r>
              <a:rPr lang="fr-BE" sz="2400" dirty="0" smtClean="0"/>
              <a:t> Soit sur un essai…</a:t>
            </a:r>
          </a:p>
          <a:p>
            <a:pPr>
              <a:buFont typeface="Wingdings" pitchFamily="2" charset="2"/>
              <a:buChar char="ü"/>
            </a:pPr>
            <a:endParaRPr lang="fr-BE" sz="2400" dirty="0" smtClean="0"/>
          </a:p>
          <a:p>
            <a:pPr>
              <a:buFont typeface="Wingdings" pitchFamily="2" charset="2"/>
              <a:buChar char="ü"/>
            </a:pPr>
            <a:r>
              <a:rPr lang="fr-BE" sz="2400" dirty="0" smtClean="0"/>
              <a:t> Soit par une méthode de calcul, agréée par le Ministre de l’Intérieur selon la procédure et les conditions qu’il détermine.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251520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/>
              <a:t>Une méthode de calcul, agréée par le Ministre de l’Intérieur selon la procédure et les conditions qu’il détermine.</a:t>
            </a:r>
            <a:endParaRPr lang="fr-BE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340768"/>
            <a:ext cx="63030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Actuellement,</a:t>
            </a:r>
          </a:p>
          <a:p>
            <a:endParaRPr lang="fr-BE" sz="2400" dirty="0" smtClean="0"/>
          </a:p>
          <a:p>
            <a:r>
              <a:rPr lang="fr-BE" sz="2400" dirty="0" smtClean="0"/>
              <a:t>	28 octobre 2010,</a:t>
            </a:r>
          </a:p>
          <a:p>
            <a:endParaRPr lang="fr-BE" sz="2400" dirty="0" smtClean="0"/>
          </a:p>
          <a:p>
            <a:r>
              <a:rPr lang="fr-BE" sz="2400" dirty="0" smtClean="0"/>
              <a:t>		pas de méthode de calcul agréée.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3501008"/>
            <a:ext cx="703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Anticipons et supposons: Méthode agréée = Eurocodes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9" y="429309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=&gt; De par la réponse 2, pas d’effets indirects pris en compte si calculs sous feu ISO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323528" y="548680"/>
            <a:ext cx="675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Normes de base: pas d’effets indirect sous feu ISO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7" y="177281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OK pour </a:t>
            </a:r>
          </a:p>
          <a:p>
            <a:r>
              <a:rPr lang="fr-BE" sz="2400" dirty="0" smtClean="0"/>
              <a:t>	annexe 2 (bâtiments bas), </a:t>
            </a:r>
          </a:p>
          <a:p>
            <a:r>
              <a:rPr lang="fr-BE" sz="2400" dirty="0" smtClean="0"/>
              <a:t>		annexe 3 (bâtiments moyens) et </a:t>
            </a:r>
          </a:p>
          <a:p>
            <a:r>
              <a:rPr lang="fr-BE" sz="2400" dirty="0" smtClean="0"/>
              <a:t>			annexe 4 (bâtiments élevés).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7544" y="4293096"/>
            <a:ext cx="530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Pas pour annexe 6, bâtiments industriels.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467544" y="188640"/>
            <a:ext cx="418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Annexe 6, bâtiments industriels.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3068960"/>
            <a:ext cx="856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Si l’effondrement vers l’intérieur est garanti par la conception (quel que soit l’incendie et le comportement de la structure), il n’y a pas de problème.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4437112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Si l’effondrement vers l’intérieur dépend des déplacements des façades, il faut évaluer ces déplacements =&gt; effets indirects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5949280"/>
            <a:ext cx="202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Solution: LUCA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30007" y="5315724"/>
            <a:ext cx="2554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Labein</a:t>
            </a:r>
            <a:endParaRPr lang="fr-BE" sz="2400" dirty="0" smtClean="0"/>
          </a:p>
          <a:p>
            <a:r>
              <a:rPr lang="fr-BE" sz="2400" dirty="0" smtClean="0"/>
              <a:t>Université de Liège</a:t>
            </a:r>
          </a:p>
          <a:p>
            <a:r>
              <a:rPr lang="fr-BE" sz="2400" dirty="0" smtClean="0"/>
              <a:t>CTICM</a:t>
            </a:r>
          </a:p>
          <a:p>
            <a:r>
              <a:rPr lang="fr-BE" sz="2400" dirty="0" smtClean="0"/>
              <a:t>ArcelorMittal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70924" y="908720"/>
            <a:ext cx="8821556" cy="1861921"/>
            <a:chOff x="70924" y="908720"/>
            <a:chExt cx="8821556" cy="1861921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515" y="908720"/>
              <a:ext cx="8688965" cy="186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70924" y="908720"/>
              <a:ext cx="756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4400" dirty="0" smtClean="0">
                  <a:solidFill>
                    <a:srgbClr val="FF0000"/>
                  </a:solidFill>
                </a:rPr>
                <a:t>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467544" y="188640"/>
            <a:ext cx="418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Annexe 6, bâtiments industriels.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5" y="908720"/>
            <a:ext cx="8688965" cy="186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3068960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Si l’effondrement vers l’intérieur dépend des déplacements des façades, il faut évaluer ces déplacements =&gt; effets indirects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414908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Solution: LUCA va donner les déplacements maximum en sommet des façades.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15</a:t>
            </a:fld>
            <a:endParaRPr lang="fr-BE"/>
          </a:p>
        </p:txBody>
      </p:sp>
      <p:grpSp>
        <p:nvGrpSpPr>
          <p:cNvPr id="5" name="Groupe 4"/>
          <p:cNvGrpSpPr/>
          <p:nvPr/>
        </p:nvGrpSpPr>
        <p:grpSpPr>
          <a:xfrm>
            <a:off x="0" y="188640"/>
            <a:ext cx="9005873" cy="2457997"/>
            <a:chOff x="0" y="1556792"/>
            <a:chExt cx="9005873" cy="2457997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070" y="1556792"/>
              <a:ext cx="8832803" cy="2457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0" y="1556792"/>
              <a:ext cx="756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4400" dirty="0" smtClean="0">
                  <a:solidFill>
                    <a:srgbClr val="FF0000"/>
                  </a:solidFill>
                </a:rPr>
                <a:t>2)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51520" y="299695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Solutions: </a:t>
            </a:r>
          </a:p>
          <a:p>
            <a:endParaRPr lang="fr-BE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fr-BE" sz="2400" dirty="0" smtClean="0"/>
              <a:t>Typologies types reprises dans le projet TETRA.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332656"/>
            <a:ext cx="8321675" cy="1158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buNone/>
            </a:pPr>
            <a:r>
              <a:rPr lang="nl-NL" sz="2800" dirty="0" err="1" smtClean="0"/>
              <a:t>Pour</a:t>
            </a:r>
            <a:r>
              <a:rPr lang="nl-NL" sz="2800" dirty="0" smtClean="0"/>
              <a:t> </a:t>
            </a:r>
            <a:r>
              <a:rPr lang="nl-NL" sz="2800" dirty="0" err="1" smtClean="0"/>
              <a:t>donner</a:t>
            </a:r>
            <a:r>
              <a:rPr lang="nl-NL" sz="2800" dirty="0" smtClean="0"/>
              <a:t> </a:t>
            </a:r>
            <a:r>
              <a:rPr lang="nl-NL" sz="2800" dirty="0" err="1" smtClean="0"/>
              <a:t>une</a:t>
            </a:r>
            <a:r>
              <a:rPr lang="nl-NL" sz="2800" dirty="0" smtClean="0"/>
              <a:t> </a:t>
            </a:r>
            <a:r>
              <a:rPr lang="nl-NL" sz="2800" dirty="0" err="1" smtClean="0"/>
              <a:t>représentation</a:t>
            </a:r>
            <a:r>
              <a:rPr lang="nl-NL" sz="2800" dirty="0" smtClean="0"/>
              <a:t> </a:t>
            </a:r>
            <a:r>
              <a:rPr lang="nl-NL" sz="2800" dirty="0" err="1" smtClean="0"/>
              <a:t>simple</a:t>
            </a:r>
            <a:r>
              <a:rPr lang="nl-NL" sz="2800" dirty="0" smtClean="0"/>
              <a:t> des </a:t>
            </a:r>
            <a:r>
              <a:rPr lang="nl-NL" sz="2800" dirty="0" err="1" smtClean="0"/>
              <a:t>différentes</a:t>
            </a:r>
            <a:r>
              <a:rPr lang="nl-NL" sz="2800" dirty="0" smtClean="0"/>
              <a:t> </a:t>
            </a:r>
            <a:r>
              <a:rPr lang="nl-NL" sz="2800" dirty="0" err="1" smtClean="0"/>
              <a:t>typologies</a:t>
            </a:r>
            <a:r>
              <a:rPr lang="nl-NL" sz="2800" dirty="0" smtClean="0"/>
              <a:t>, des </a:t>
            </a:r>
            <a:r>
              <a:rPr lang="nl-NL" sz="2800" dirty="0" err="1" smtClean="0"/>
              <a:t>symboles</a:t>
            </a:r>
            <a:r>
              <a:rPr lang="nl-NL" sz="2800" dirty="0" smtClean="0"/>
              <a:t> </a:t>
            </a:r>
            <a:r>
              <a:rPr lang="nl-NL" sz="2800" dirty="0" err="1" smtClean="0"/>
              <a:t>clairs</a:t>
            </a:r>
            <a:r>
              <a:rPr lang="nl-NL" sz="2800" dirty="0" smtClean="0"/>
              <a:t> </a:t>
            </a:r>
            <a:r>
              <a:rPr lang="nl-NL" sz="2800" dirty="0" err="1" smtClean="0"/>
              <a:t>ont</a:t>
            </a:r>
            <a:r>
              <a:rPr lang="nl-NL" sz="2800" dirty="0" smtClean="0"/>
              <a:t> </a:t>
            </a:r>
            <a:r>
              <a:rPr lang="nl-NL" sz="2800" dirty="0" err="1" smtClean="0"/>
              <a:t>été</a:t>
            </a:r>
            <a:r>
              <a:rPr lang="nl-NL" sz="2800" dirty="0" smtClean="0"/>
              <a:t> </a:t>
            </a:r>
            <a:r>
              <a:rPr lang="nl-NL" sz="2800" dirty="0" err="1" smtClean="0"/>
              <a:t>utilisés</a:t>
            </a:r>
            <a:r>
              <a:rPr lang="nl-NL" sz="2800" dirty="0" smtClean="0"/>
              <a:t>.</a:t>
            </a:r>
          </a:p>
          <a:p>
            <a:pPr algn="just" eaLnBrk="1" hangingPunct="1"/>
            <a:endParaRPr lang="en-US" dirty="0" smtClean="0"/>
          </a:p>
        </p:txBody>
      </p:sp>
      <p:sp>
        <p:nvSpPr>
          <p:cNvPr id="53254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333392" y="1628800"/>
            <a:ext cx="7810608" cy="4818038"/>
            <a:chOff x="900" y="2595"/>
            <a:chExt cx="10440" cy="6439"/>
          </a:xfrm>
        </p:grpSpPr>
        <p:sp>
          <p:nvSpPr>
            <p:cNvPr id="53257" name="AutoShape 34"/>
            <p:cNvSpPr>
              <a:spLocks noChangeAspect="1" noChangeArrowheads="1" noTextEdit="1"/>
            </p:cNvSpPr>
            <p:nvPr/>
          </p:nvSpPr>
          <p:spPr bwMode="auto">
            <a:xfrm>
              <a:off x="900" y="2595"/>
              <a:ext cx="10440" cy="6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58" name="Rectangle 33" descr="Dark upward diagonal"/>
            <p:cNvSpPr>
              <a:spLocks noChangeArrowheads="1"/>
            </p:cNvSpPr>
            <p:nvPr/>
          </p:nvSpPr>
          <p:spPr bwMode="auto">
            <a:xfrm>
              <a:off x="1376" y="2801"/>
              <a:ext cx="1235" cy="912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259" name="Rectangle 32" descr="Dotted diamond"/>
            <p:cNvSpPr>
              <a:spLocks noChangeArrowheads="1"/>
            </p:cNvSpPr>
            <p:nvPr/>
          </p:nvSpPr>
          <p:spPr bwMode="auto">
            <a:xfrm>
              <a:off x="1376" y="3832"/>
              <a:ext cx="1235" cy="912"/>
            </a:xfrm>
            <a:prstGeom prst="rect">
              <a:avLst/>
            </a:prstGeom>
            <a:pattFill prst="dot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260" name="Text Box 31"/>
            <p:cNvSpPr txBox="1">
              <a:spLocks noChangeArrowheads="1"/>
            </p:cNvSpPr>
            <p:nvPr/>
          </p:nvSpPr>
          <p:spPr bwMode="auto">
            <a:xfrm>
              <a:off x="2975" y="2801"/>
              <a:ext cx="2627" cy="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Arial Narrow" pitchFamily="34" charset="0"/>
                  <a:cs typeface="Times New Roman" pitchFamily="18" charset="0"/>
                </a:rPr>
                <a:t>Compartment wall</a:t>
              </a:r>
            </a:p>
            <a:p>
              <a:endParaRPr lang="fr-BE" sz="1200">
                <a:latin typeface="Arial Narrow" pitchFamily="34" charset="0"/>
              </a:endParaRPr>
            </a:p>
            <a:p>
              <a:endParaRPr lang="fr-BE" sz="1200">
                <a:latin typeface="Arial Narrow" pitchFamily="34" charset="0"/>
              </a:endParaRPr>
            </a:p>
            <a:p>
              <a:endParaRPr lang="en-US" sz="900"/>
            </a:p>
            <a:p>
              <a:pPr eaLnBrk="0" hangingPunct="0"/>
              <a:r>
                <a:rPr lang="nb-NO" sz="1200">
                  <a:latin typeface="Arial Narrow" pitchFamily="34" charset="0"/>
                  <a:cs typeface="Times New Roman" pitchFamily="18" charset="0"/>
                </a:rPr>
                <a:t>Diaphragm: Type I</a:t>
              </a:r>
              <a:endParaRPr lang="en-US" sz="900"/>
            </a:p>
            <a:p>
              <a:pPr eaLnBrk="0" hangingPunct="0"/>
              <a:endParaRPr lang="nb-NO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nb-NO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nb-NO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nb-NO" sz="1200">
                  <a:latin typeface="Arial Narrow" pitchFamily="34" charset="0"/>
                  <a:cs typeface="Times New Roman" pitchFamily="18" charset="0"/>
                </a:rPr>
                <a:t>Diaphragm: Type II</a:t>
              </a:r>
              <a:endParaRPr lang="en-US" sz="900"/>
            </a:p>
            <a:p>
              <a:pPr eaLnBrk="0" hangingPunct="0"/>
              <a:endParaRPr lang="nb-NO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nb-NO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nb-NO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nb-NO" sz="1200">
                  <a:latin typeface="Arial Narrow" pitchFamily="34" charset="0"/>
                  <a:cs typeface="Times New Roman" pitchFamily="18" charset="0"/>
                </a:rPr>
                <a:t>Bracing : Type I</a:t>
              </a:r>
              <a:endParaRPr lang="en-US" sz="900"/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en-US" sz="1200">
                  <a:latin typeface="Arial Narrow" pitchFamily="34" charset="0"/>
                  <a:cs typeface="Times New Roman" pitchFamily="18" charset="0"/>
                </a:rPr>
                <a:t>Bracing : Type II</a:t>
              </a:r>
              <a:endParaRPr lang="en-US" sz="900"/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en-US" sz="1200">
                  <a:latin typeface="Arial Narrow" pitchFamily="34" charset="0"/>
                  <a:cs typeface="Times New Roman" pitchFamily="18" charset="0"/>
                </a:rPr>
                <a:t>Columns-beam : Type I</a:t>
              </a:r>
              <a:endParaRPr lang="en-US" sz="900"/>
            </a:p>
            <a:p>
              <a:pPr eaLnBrk="0" hangingPunct="0"/>
              <a:r>
                <a:rPr lang="en-US" sz="1200">
                  <a:latin typeface="Arial Narrow" pitchFamily="34" charset="0"/>
                  <a:cs typeface="Times New Roman" pitchFamily="18" charset="0"/>
                </a:rPr>
                <a:t>Columns-beam : Type II</a:t>
              </a:r>
              <a:endParaRPr lang="en-US" sz="900"/>
            </a:p>
            <a:p>
              <a:pPr eaLnBrk="0" hangingPunct="0"/>
              <a:endParaRPr lang="en-US"/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376" y="6339"/>
              <a:ext cx="1235" cy="744"/>
              <a:chOff x="2860" y="7848"/>
              <a:chExt cx="852" cy="513"/>
            </a:xfrm>
          </p:grpSpPr>
          <p:sp>
            <p:nvSpPr>
              <p:cNvPr id="53288" name="Line 30"/>
              <p:cNvSpPr>
                <a:spLocks noChangeShapeType="1"/>
              </p:cNvSpPr>
              <p:nvPr/>
            </p:nvSpPr>
            <p:spPr bwMode="auto">
              <a:xfrm>
                <a:off x="2860" y="7848"/>
                <a:ext cx="852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3289" name="Line 29"/>
              <p:cNvSpPr>
                <a:spLocks noChangeShapeType="1"/>
              </p:cNvSpPr>
              <p:nvPr/>
            </p:nvSpPr>
            <p:spPr bwMode="auto">
              <a:xfrm flipH="1">
                <a:off x="2860" y="7848"/>
                <a:ext cx="852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376" y="7402"/>
              <a:ext cx="1236" cy="743"/>
              <a:chOff x="2860" y="7848"/>
              <a:chExt cx="852" cy="513"/>
            </a:xfrm>
          </p:grpSpPr>
          <p:sp>
            <p:nvSpPr>
              <p:cNvPr id="53286" name="Line 27"/>
              <p:cNvSpPr>
                <a:spLocks noChangeShapeType="1"/>
              </p:cNvSpPr>
              <p:nvPr/>
            </p:nvSpPr>
            <p:spPr bwMode="auto">
              <a:xfrm>
                <a:off x="2860" y="7848"/>
                <a:ext cx="852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3287" name="Line 26"/>
              <p:cNvSpPr>
                <a:spLocks noChangeShapeType="1"/>
              </p:cNvSpPr>
              <p:nvPr/>
            </p:nvSpPr>
            <p:spPr bwMode="auto">
              <a:xfrm flipH="1">
                <a:off x="2860" y="7848"/>
                <a:ext cx="852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53263" name="Line 24"/>
            <p:cNvSpPr>
              <a:spLocks noChangeShapeType="1"/>
            </p:cNvSpPr>
            <p:nvPr/>
          </p:nvSpPr>
          <p:spPr bwMode="auto">
            <a:xfrm>
              <a:off x="1376" y="8466"/>
              <a:ext cx="123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64" name="Line 23"/>
            <p:cNvSpPr>
              <a:spLocks noChangeShapeType="1"/>
            </p:cNvSpPr>
            <p:nvPr/>
          </p:nvSpPr>
          <p:spPr bwMode="auto">
            <a:xfrm>
              <a:off x="1377" y="8784"/>
              <a:ext cx="123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65" name="Text Box 22"/>
            <p:cNvSpPr txBox="1">
              <a:spLocks noChangeArrowheads="1"/>
            </p:cNvSpPr>
            <p:nvPr/>
          </p:nvSpPr>
          <p:spPr bwMode="auto">
            <a:xfrm>
              <a:off x="7442" y="2907"/>
              <a:ext cx="3037" cy="5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Arial Narrow" pitchFamily="34" charset="0"/>
                  <a:cs typeface="Times New Roman" pitchFamily="18" charset="0"/>
                </a:rPr>
                <a:t>Fixed connection</a:t>
              </a:r>
              <a:endParaRPr lang="en-US" sz="900"/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en-US" sz="1200">
                  <a:latin typeface="Arial Narrow" pitchFamily="34" charset="0"/>
                  <a:cs typeface="Times New Roman" pitchFamily="18" charset="0"/>
                </a:rPr>
                <a:t>Hinged connection</a:t>
              </a:r>
              <a:endParaRPr lang="en-US" sz="900"/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en-US" sz="1200">
                  <a:latin typeface="Arial Narrow" pitchFamily="34" charset="0"/>
                  <a:cs typeface="Times New Roman" pitchFamily="18" charset="0"/>
                </a:rPr>
                <a:t>Rolled connection</a:t>
              </a:r>
              <a:endParaRPr lang="en-US" sz="900"/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endParaRPr lang="en-US" sz="1200">
                <a:latin typeface="Arial Narrow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en-US" sz="1200">
                  <a:latin typeface="Arial Narrow" pitchFamily="34" charset="0"/>
                  <a:cs typeface="Times New Roman" pitchFamily="18" charset="0"/>
                </a:rPr>
                <a:t>Spring connection</a:t>
              </a:r>
              <a:endParaRPr lang="en-US" sz="900"/>
            </a:p>
            <a:p>
              <a:pPr eaLnBrk="0" hangingPunct="0"/>
              <a:endParaRPr lang="en-US"/>
            </a:p>
          </p:txBody>
        </p:sp>
        <p:sp>
          <p:nvSpPr>
            <p:cNvPr id="53266" name="Line 21"/>
            <p:cNvSpPr>
              <a:spLocks noChangeShapeType="1"/>
            </p:cNvSpPr>
            <p:nvPr/>
          </p:nvSpPr>
          <p:spPr bwMode="auto">
            <a:xfrm>
              <a:off x="5887" y="3017"/>
              <a:ext cx="0" cy="8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67" name="Line 20"/>
            <p:cNvSpPr>
              <a:spLocks noChangeShapeType="1"/>
            </p:cNvSpPr>
            <p:nvPr/>
          </p:nvSpPr>
          <p:spPr bwMode="auto">
            <a:xfrm>
              <a:off x="5887" y="3017"/>
              <a:ext cx="9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68" name="Line 19"/>
            <p:cNvSpPr>
              <a:spLocks noChangeShapeType="1"/>
            </p:cNvSpPr>
            <p:nvPr/>
          </p:nvSpPr>
          <p:spPr bwMode="auto">
            <a:xfrm>
              <a:off x="5887" y="4161"/>
              <a:ext cx="1" cy="8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69" name="Line 18"/>
            <p:cNvSpPr>
              <a:spLocks noChangeShapeType="1"/>
            </p:cNvSpPr>
            <p:nvPr/>
          </p:nvSpPr>
          <p:spPr bwMode="auto">
            <a:xfrm>
              <a:off x="5887" y="4161"/>
              <a:ext cx="96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70" name="Oval 17"/>
            <p:cNvSpPr>
              <a:spLocks noChangeArrowheads="1"/>
            </p:cNvSpPr>
            <p:nvPr/>
          </p:nvSpPr>
          <p:spPr bwMode="auto">
            <a:xfrm>
              <a:off x="5868" y="4088"/>
              <a:ext cx="158" cy="1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271" name="Line 16"/>
            <p:cNvSpPr>
              <a:spLocks noChangeShapeType="1"/>
            </p:cNvSpPr>
            <p:nvPr/>
          </p:nvSpPr>
          <p:spPr bwMode="auto">
            <a:xfrm>
              <a:off x="5951" y="5281"/>
              <a:ext cx="1" cy="8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72" name="Line 15"/>
            <p:cNvSpPr>
              <a:spLocks noChangeShapeType="1"/>
            </p:cNvSpPr>
            <p:nvPr/>
          </p:nvSpPr>
          <p:spPr bwMode="auto">
            <a:xfrm>
              <a:off x="5871" y="5121"/>
              <a:ext cx="96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73" name="Oval 14" descr="Small checker board"/>
            <p:cNvSpPr>
              <a:spLocks noChangeArrowheads="1"/>
            </p:cNvSpPr>
            <p:nvPr/>
          </p:nvSpPr>
          <p:spPr bwMode="auto">
            <a:xfrm>
              <a:off x="5772" y="5128"/>
              <a:ext cx="158" cy="129"/>
            </a:xfrm>
            <a:prstGeom prst="ellipse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274" name="Line 13"/>
            <p:cNvSpPr>
              <a:spLocks noChangeShapeType="1"/>
            </p:cNvSpPr>
            <p:nvPr/>
          </p:nvSpPr>
          <p:spPr bwMode="auto">
            <a:xfrm>
              <a:off x="5887" y="6449"/>
              <a:ext cx="1" cy="8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75" name="Line 12"/>
            <p:cNvSpPr>
              <a:spLocks noChangeShapeType="1"/>
            </p:cNvSpPr>
            <p:nvPr/>
          </p:nvSpPr>
          <p:spPr bwMode="auto">
            <a:xfrm>
              <a:off x="5887" y="6449"/>
              <a:ext cx="96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76" name="Oval 11" descr="Small checker board"/>
            <p:cNvSpPr>
              <a:spLocks noChangeArrowheads="1"/>
            </p:cNvSpPr>
            <p:nvPr/>
          </p:nvSpPr>
          <p:spPr bwMode="auto">
            <a:xfrm>
              <a:off x="5868" y="6376"/>
              <a:ext cx="158" cy="129"/>
            </a:xfrm>
            <a:prstGeom prst="ellipse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277" name="Line 10"/>
            <p:cNvSpPr>
              <a:spLocks noChangeShapeType="1"/>
            </p:cNvSpPr>
            <p:nvPr/>
          </p:nvSpPr>
          <p:spPr bwMode="auto">
            <a:xfrm>
              <a:off x="5791" y="5281"/>
              <a:ext cx="29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3278" name="Oval 9" descr="Small checker board"/>
            <p:cNvSpPr>
              <a:spLocks noChangeArrowheads="1"/>
            </p:cNvSpPr>
            <p:nvPr/>
          </p:nvSpPr>
          <p:spPr bwMode="auto">
            <a:xfrm>
              <a:off x="5948" y="5128"/>
              <a:ext cx="158" cy="129"/>
            </a:xfrm>
            <a:prstGeom prst="ellipse">
              <a:avLst/>
            </a:prstGeom>
            <a:pattFill prst="smChe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377" y="3832"/>
              <a:ext cx="1235" cy="912"/>
              <a:chOff x="2860" y="7848"/>
              <a:chExt cx="852" cy="513"/>
            </a:xfrm>
          </p:grpSpPr>
          <p:sp>
            <p:nvSpPr>
              <p:cNvPr id="53284" name="Line 8"/>
              <p:cNvSpPr>
                <a:spLocks noChangeShapeType="1"/>
              </p:cNvSpPr>
              <p:nvPr/>
            </p:nvSpPr>
            <p:spPr bwMode="auto">
              <a:xfrm>
                <a:off x="2860" y="7848"/>
                <a:ext cx="852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3285" name="Line 7"/>
              <p:cNvSpPr>
                <a:spLocks noChangeShapeType="1"/>
              </p:cNvSpPr>
              <p:nvPr/>
            </p:nvSpPr>
            <p:spPr bwMode="auto">
              <a:xfrm flipH="1">
                <a:off x="2860" y="7848"/>
                <a:ext cx="852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53280" name="Rectangle 5" descr="Dotted diamond"/>
            <p:cNvSpPr>
              <a:spLocks noChangeArrowheads="1"/>
            </p:cNvSpPr>
            <p:nvPr/>
          </p:nvSpPr>
          <p:spPr bwMode="auto">
            <a:xfrm>
              <a:off x="1377" y="4984"/>
              <a:ext cx="1235" cy="912"/>
            </a:xfrm>
            <a:prstGeom prst="rect">
              <a:avLst/>
            </a:prstGeom>
            <a:pattFill prst="dot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376" y="4984"/>
              <a:ext cx="1235" cy="912"/>
              <a:chOff x="2860" y="7848"/>
              <a:chExt cx="852" cy="513"/>
            </a:xfrm>
          </p:grpSpPr>
          <p:sp>
            <p:nvSpPr>
              <p:cNvPr id="53282" name="Line 4"/>
              <p:cNvSpPr>
                <a:spLocks noChangeShapeType="1"/>
              </p:cNvSpPr>
              <p:nvPr/>
            </p:nvSpPr>
            <p:spPr bwMode="auto">
              <a:xfrm>
                <a:off x="2860" y="7848"/>
                <a:ext cx="852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3283" name="Line 3"/>
              <p:cNvSpPr>
                <a:spLocks noChangeShapeType="1"/>
              </p:cNvSpPr>
              <p:nvPr/>
            </p:nvSpPr>
            <p:spPr bwMode="auto">
              <a:xfrm flipH="1">
                <a:off x="2860" y="7848"/>
                <a:ext cx="852" cy="5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BC176B-366A-4D11-BD88-CE6AD837F20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404664"/>
            <a:ext cx="8321675" cy="1158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nl-NL" sz="2800" dirty="0" err="1" smtClean="0"/>
              <a:t>Représentation</a:t>
            </a:r>
            <a:r>
              <a:rPr lang="nl-NL" sz="2800" dirty="0" smtClean="0"/>
              <a:t> </a:t>
            </a:r>
            <a:r>
              <a:rPr lang="nl-NL" sz="2800" dirty="0" err="1" smtClean="0"/>
              <a:t>schématique</a:t>
            </a:r>
            <a:r>
              <a:rPr lang="nl-NL" sz="2800" dirty="0" smtClean="0"/>
              <a:t> en 3D de deux </a:t>
            </a:r>
            <a:r>
              <a:rPr lang="nl-NL" sz="2800" dirty="0" err="1" smtClean="0"/>
              <a:t>typologies</a:t>
            </a:r>
            <a:endParaRPr lang="nl-NL" sz="2800" dirty="0" smtClean="0"/>
          </a:p>
        </p:txBody>
      </p:sp>
      <p:sp>
        <p:nvSpPr>
          <p:cNvPr id="5427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5427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-714375" y="1556792"/>
            <a:ext cx="5715000" cy="4117975"/>
            <a:chOff x="1417" y="-996"/>
            <a:chExt cx="9000" cy="6486"/>
          </a:xfrm>
        </p:grpSpPr>
        <p:sp>
          <p:nvSpPr>
            <p:cNvPr id="5431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417" y="-996"/>
              <a:ext cx="9000" cy="6486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15" name="Freeform 27"/>
            <p:cNvSpPr>
              <a:spLocks/>
            </p:cNvSpPr>
            <p:nvPr/>
          </p:nvSpPr>
          <p:spPr bwMode="auto">
            <a:xfrm>
              <a:off x="6710" y="278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316" name="Freeform 26"/>
            <p:cNvSpPr>
              <a:spLocks/>
            </p:cNvSpPr>
            <p:nvPr/>
          </p:nvSpPr>
          <p:spPr bwMode="auto">
            <a:xfrm>
              <a:off x="6169" y="224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317" name="Freeform 25"/>
            <p:cNvSpPr>
              <a:spLocks/>
            </p:cNvSpPr>
            <p:nvPr/>
          </p:nvSpPr>
          <p:spPr bwMode="auto">
            <a:xfrm>
              <a:off x="5629" y="170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318" name="Freeform 24"/>
            <p:cNvSpPr>
              <a:spLocks/>
            </p:cNvSpPr>
            <p:nvPr/>
          </p:nvSpPr>
          <p:spPr bwMode="auto">
            <a:xfrm>
              <a:off x="5089" y="116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319" name="Freeform 23"/>
            <p:cNvSpPr>
              <a:spLocks/>
            </p:cNvSpPr>
            <p:nvPr/>
          </p:nvSpPr>
          <p:spPr bwMode="auto">
            <a:xfrm>
              <a:off x="4549" y="62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320" name="Freeform 22"/>
            <p:cNvSpPr>
              <a:spLocks/>
            </p:cNvSpPr>
            <p:nvPr/>
          </p:nvSpPr>
          <p:spPr bwMode="auto">
            <a:xfrm>
              <a:off x="4009" y="8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321" name="Freeform 21"/>
            <p:cNvSpPr>
              <a:spLocks/>
            </p:cNvSpPr>
            <p:nvPr/>
          </p:nvSpPr>
          <p:spPr bwMode="auto">
            <a:xfrm>
              <a:off x="3469" y="-456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322" name="Freeform 20" descr="Briques diagonales"/>
            <p:cNvSpPr>
              <a:spLocks/>
            </p:cNvSpPr>
            <p:nvPr/>
          </p:nvSpPr>
          <p:spPr bwMode="auto">
            <a:xfrm>
              <a:off x="5089" y="116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w 1440"/>
                <a:gd name="T9" fmla="*/ 2340 h 2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0"/>
                <a:gd name="T16" fmla="*/ 0 h 2340"/>
                <a:gd name="T17" fmla="*/ 1440 w 1440"/>
                <a:gd name="T18" fmla="*/ 2340 h 2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  <a:lnTo>
                    <a:pt x="0" y="2340"/>
                  </a:lnTo>
                  <a:close/>
                </a:path>
              </a:pathLst>
            </a:custGeom>
            <a:pattFill prst="diag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323" name="Line 19"/>
            <p:cNvSpPr>
              <a:spLocks noChangeShapeType="1"/>
            </p:cNvSpPr>
            <p:nvPr/>
          </p:nvSpPr>
          <p:spPr bwMode="auto">
            <a:xfrm>
              <a:off x="5089" y="2604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24" name="Line 18"/>
            <p:cNvSpPr>
              <a:spLocks noChangeShapeType="1"/>
            </p:cNvSpPr>
            <p:nvPr/>
          </p:nvSpPr>
          <p:spPr bwMode="auto">
            <a:xfrm>
              <a:off x="3829" y="624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25" name="Line 17"/>
            <p:cNvSpPr>
              <a:spLocks noChangeShapeType="1"/>
            </p:cNvSpPr>
            <p:nvPr/>
          </p:nvSpPr>
          <p:spPr bwMode="auto">
            <a:xfrm flipV="1">
              <a:off x="3469" y="1524"/>
              <a:ext cx="54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26" name="Line 16"/>
            <p:cNvSpPr>
              <a:spLocks noChangeShapeType="1"/>
            </p:cNvSpPr>
            <p:nvPr/>
          </p:nvSpPr>
          <p:spPr bwMode="auto">
            <a:xfrm flipH="1" flipV="1">
              <a:off x="3469" y="984"/>
              <a:ext cx="540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27" name="Line 15"/>
            <p:cNvSpPr>
              <a:spLocks noChangeShapeType="1"/>
            </p:cNvSpPr>
            <p:nvPr/>
          </p:nvSpPr>
          <p:spPr bwMode="auto">
            <a:xfrm flipV="1">
              <a:off x="4909" y="84"/>
              <a:ext cx="54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28" name="Line 14"/>
            <p:cNvSpPr>
              <a:spLocks noChangeShapeType="1"/>
            </p:cNvSpPr>
            <p:nvPr/>
          </p:nvSpPr>
          <p:spPr bwMode="auto">
            <a:xfrm flipH="1" flipV="1">
              <a:off x="4909" y="-456"/>
              <a:ext cx="540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29" name="Line 13"/>
            <p:cNvSpPr>
              <a:spLocks noChangeShapeType="1"/>
            </p:cNvSpPr>
            <p:nvPr/>
          </p:nvSpPr>
          <p:spPr bwMode="auto">
            <a:xfrm flipV="1">
              <a:off x="3469" y="804"/>
              <a:ext cx="126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0" name="Line 12"/>
            <p:cNvSpPr>
              <a:spLocks noChangeShapeType="1"/>
            </p:cNvSpPr>
            <p:nvPr/>
          </p:nvSpPr>
          <p:spPr bwMode="auto">
            <a:xfrm flipV="1">
              <a:off x="4189" y="84"/>
              <a:ext cx="126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1" name="Line 11"/>
            <p:cNvSpPr>
              <a:spLocks noChangeShapeType="1"/>
            </p:cNvSpPr>
            <p:nvPr/>
          </p:nvSpPr>
          <p:spPr bwMode="auto">
            <a:xfrm flipV="1">
              <a:off x="4009" y="264"/>
              <a:ext cx="180" cy="1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2" name="Line 10"/>
            <p:cNvSpPr>
              <a:spLocks noChangeShapeType="1"/>
            </p:cNvSpPr>
            <p:nvPr/>
          </p:nvSpPr>
          <p:spPr bwMode="auto">
            <a:xfrm flipV="1">
              <a:off x="4729" y="-456"/>
              <a:ext cx="180" cy="1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3" name="Line 9"/>
            <p:cNvSpPr>
              <a:spLocks noChangeShapeType="1"/>
            </p:cNvSpPr>
            <p:nvPr/>
          </p:nvSpPr>
          <p:spPr bwMode="auto">
            <a:xfrm>
              <a:off x="4909" y="-456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4" name="Line 8"/>
            <p:cNvSpPr>
              <a:spLocks noChangeShapeType="1"/>
            </p:cNvSpPr>
            <p:nvPr/>
          </p:nvSpPr>
          <p:spPr bwMode="auto">
            <a:xfrm>
              <a:off x="4549" y="-96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5" name="Line 7"/>
            <p:cNvSpPr>
              <a:spLocks noChangeShapeType="1"/>
            </p:cNvSpPr>
            <p:nvPr/>
          </p:nvSpPr>
          <p:spPr bwMode="auto">
            <a:xfrm>
              <a:off x="4189" y="264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6" name="Line 6"/>
            <p:cNvSpPr>
              <a:spLocks noChangeShapeType="1"/>
            </p:cNvSpPr>
            <p:nvPr/>
          </p:nvSpPr>
          <p:spPr bwMode="auto">
            <a:xfrm>
              <a:off x="3469" y="984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7" name="Line 5"/>
            <p:cNvSpPr>
              <a:spLocks noChangeShapeType="1"/>
            </p:cNvSpPr>
            <p:nvPr/>
          </p:nvSpPr>
          <p:spPr bwMode="auto">
            <a:xfrm>
              <a:off x="5449" y="2244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8" name="Line 4"/>
            <p:cNvSpPr>
              <a:spLocks noChangeShapeType="1"/>
            </p:cNvSpPr>
            <p:nvPr/>
          </p:nvSpPr>
          <p:spPr bwMode="auto">
            <a:xfrm>
              <a:off x="5809" y="1884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39" name="Line 3"/>
            <p:cNvSpPr>
              <a:spLocks noChangeShapeType="1"/>
            </p:cNvSpPr>
            <p:nvPr/>
          </p:nvSpPr>
          <p:spPr bwMode="auto">
            <a:xfrm>
              <a:off x="6169" y="1524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40" name="Line 2"/>
            <p:cNvSpPr>
              <a:spLocks noChangeShapeType="1"/>
            </p:cNvSpPr>
            <p:nvPr/>
          </p:nvSpPr>
          <p:spPr bwMode="auto">
            <a:xfrm>
              <a:off x="6529" y="1164"/>
              <a:ext cx="1620" cy="16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54281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grpSp>
        <p:nvGrpSpPr>
          <p:cNvPr id="3" name="Group 30"/>
          <p:cNvGrpSpPr>
            <a:grpSpLocks noChangeAspect="1"/>
          </p:cNvGrpSpPr>
          <p:nvPr/>
        </p:nvGrpSpPr>
        <p:grpSpPr bwMode="auto">
          <a:xfrm>
            <a:off x="3929063" y="1628230"/>
            <a:ext cx="5715000" cy="4457700"/>
            <a:chOff x="1417" y="-996"/>
            <a:chExt cx="9000" cy="7020"/>
          </a:xfrm>
        </p:grpSpPr>
        <p:sp>
          <p:nvSpPr>
            <p:cNvPr id="54284" name="AutoShape 60"/>
            <p:cNvSpPr>
              <a:spLocks noChangeAspect="1" noChangeArrowheads="1" noTextEdit="1"/>
            </p:cNvSpPr>
            <p:nvPr/>
          </p:nvSpPr>
          <p:spPr bwMode="auto">
            <a:xfrm>
              <a:off x="1417" y="-996"/>
              <a:ext cx="9000" cy="7020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285" name="Freeform 59"/>
            <p:cNvSpPr>
              <a:spLocks/>
            </p:cNvSpPr>
            <p:nvPr/>
          </p:nvSpPr>
          <p:spPr bwMode="auto">
            <a:xfrm>
              <a:off x="6710" y="278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286" name="Freeform 58"/>
            <p:cNvSpPr>
              <a:spLocks/>
            </p:cNvSpPr>
            <p:nvPr/>
          </p:nvSpPr>
          <p:spPr bwMode="auto">
            <a:xfrm>
              <a:off x="6169" y="224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287" name="Freeform 57"/>
            <p:cNvSpPr>
              <a:spLocks/>
            </p:cNvSpPr>
            <p:nvPr/>
          </p:nvSpPr>
          <p:spPr bwMode="auto">
            <a:xfrm>
              <a:off x="5629" y="170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288" name="Freeform 56"/>
            <p:cNvSpPr>
              <a:spLocks/>
            </p:cNvSpPr>
            <p:nvPr/>
          </p:nvSpPr>
          <p:spPr bwMode="auto">
            <a:xfrm>
              <a:off x="5089" y="116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289" name="Freeform 55"/>
            <p:cNvSpPr>
              <a:spLocks/>
            </p:cNvSpPr>
            <p:nvPr/>
          </p:nvSpPr>
          <p:spPr bwMode="auto">
            <a:xfrm>
              <a:off x="4549" y="62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290" name="Freeform 54"/>
            <p:cNvSpPr>
              <a:spLocks/>
            </p:cNvSpPr>
            <p:nvPr/>
          </p:nvSpPr>
          <p:spPr bwMode="auto">
            <a:xfrm>
              <a:off x="4009" y="8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291" name="Freeform 53"/>
            <p:cNvSpPr>
              <a:spLocks/>
            </p:cNvSpPr>
            <p:nvPr/>
          </p:nvSpPr>
          <p:spPr bwMode="auto">
            <a:xfrm>
              <a:off x="3469" y="-456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2340"/>
                <a:gd name="T14" fmla="*/ 1440 w 1440"/>
                <a:gd name="T15" fmla="*/ 2340 h 2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292" name="Freeform 52" descr="Briques diagonales"/>
            <p:cNvSpPr>
              <a:spLocks/>
            </p:cNvSpPr>
            <p:nvPr/>
          </p:nvSpPr>
          <p:spPr bwMode="auto">
            <a:xfrm>
              <a:off x="5089" y="1164"/>
              <a:ext cx="1440" cy="2340"/>
            </a:xfrm>
            <a:custGeom>
              <a:avLst/>
              <a:gdLst>
                <a:gd name="T0" fmla="*/ 0 w 1440"/>
                <a:gd name="T1" fmla="*/ 2340 h 2340"/>
                <a:gd name="T2" fmla="*/ 0 w 1440"/>
                <a:gd name="T3" fmla="*/ 1440 h 2340"/>
                <a:gd name="T4" fmla="*/ 1440 w 1440"/>
                <a:gd name="T5" fmla="*/ 0 h 2340"/>
                <a:gd name="T6" fmla="*/ 1440 w 1440"/>
                <a:gd name="T7" fmla="*/ 900 h 2340"/>
                <a:gd name="T8" fmla="*/ 0 w 1440"/>
                <a:gd name="T9" fmla="*/ 2340 h 2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0"/>
                <a:gd name="T16" fmla="*/ 0 h 2340"/>
                <a:gd name="T17" fmla="*/ 1440 w 1440"/>
                <a:gd name="T18" fmla="*/ 2340 h 2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0" h="2340">
                  <a:moveTo>
                    <a:pt x="0" y="2340"/>
                  </a:moveTo>
                  <a:lnTo>
                    <a:pt x="0" y="1440"/>
                  </a:lnTo>
                  <a:lnTo>
                    <a:pt x="1440" y="0"/>
                  </a:lnTo>
                  <a:lnTo>
                    <a:pt x="1440" y="900"/>
                  </a:lnTo>
                  <a:lnTo>
                    <a:pt x="0" y="2340"/>
                  </a:lnTo>
                  <a:close/>
                </a:path>
              </a:pathLst>
            </a:custGeom>
            <a:pattFill prst="diagBrick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293" name="Line 51"/>
            <p:cNvSpPr>
              <a:spLocks noChangeShapeType="1"/>
            </p:cNvSpPr>
            <p:nvPr/>
          </p:nvSpPr>
          <p:spPr bwMode="auto">
            <a:xfrm>
              <a:off x="4909" y="-456"/>
              <a:ext cx="3240" cy="3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294" name="Line 50"/>
            <p:cNvSpPr>
              <a:spLocks noChangeShapeType="1"/>
            </p:cNvSpPr>
            <p:nvPr/>
          </p:nvSpPr>
          <p:spPr bwMode="auto">
            <a:xfrm>
              <a:off x="3469" y="984"/>
              <a:ext cx="3240" cy="3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295" name="Line 49"/>
            <p:cNvSpPr>
              <a:spLocks noChangeShapeType="1"/>
            </p:cNvSpPr>
            <p:nvPr/>
          </p:nvSpPr>
          <p:spPr bwMode="auto">
            <a:xfrm>
              <a:off x="4549" y="-96"/>
              <a:ext cx="3240" cy="3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296" name="Line 48"/>
            <p:cNvSpPr>
              <a:spLocks noChangeShapeType="1"/>
            </p:cNvSpPr>
            <p:nvPr/>
          </p:nvSpPr>
          <p:spPr bwMode="auto">
            <a:xfrm>
              <a:off x="3829" y="624"/>
              <a:ext cx="3240" cy="3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297" name="Line 47"/>
            <p:cNvSpPr>
              <a:spLocks noChangeShapeType="1"/>
            </p:cNvSpPr>
            <p:nvPr/>
          </p:nvSpPr>
          <p:spPr bwMode="auto">
            <a:xfrm>
              <a:off x="4189" y="264"/>
              <a:ext cx="3240" cy="3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298" name="Line 46"/>
            <p:cNvSpPr>
              <a:spLocks noChangeShapeType="1"/>
            </p:cNvSpPr>
            <p:nvPr/>
          </p:nvSpPr>
          <p:spPr bwMode="auto">
            <a:xfrm flipV="1">
              <a:off x="3469" y="1524"/>
              <a:ext cx="54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299" name="Line 45"/>
            <p:cNvSpPr>
              <a:spLocks noChangeShapeType="1"/>
            </p:cNvSpPr>
            <p:nvPr/>
          </p:nvSpPr>
          <p:spPr bwMode="auto">
            <a:xfrm flipH="1" flipV="1">
              <a:off x="3469" y="984"/>
              <a:ext cx="540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0" name="Line 44"/>
            <p:cNvSpPr>
              <a:spLocks noChangeShapeType="1"/>
            </p:cNvSpPr>
            <p:nvPr/>
          </p:nvSpPr>
          <p:spPr bwMode="auto">
            <a:xfrm flipV="1">
              <a:off x="4909" y="84"/>
              <a:ext cx="54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1" name="Line 43"/>
            <p:cNvSpPr>
              <a:spLocks noChangeShapeType="1"/>
            </p:cNvSpPr>
            <p:nvPr/>
          </p:nvSpPr>
          <p:spPr bwMode="auto">
            <a:xfrm flipH="1" flipV="1">
              <a:off x="4909" y="-456"/>
              <a:ext cx="540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2" name="Line 42"/>
            <p:cNvSpPr>
              <a:spLocks noChangeShapeType="1"/>
            </p:cNvSpPr>
            <p:nvPr/>
          </p:nvSpPr>
          <p:spPr bwMode="auto">
            <a:xfrm flipV="1">
              <a:off x="3469" y="804"/>
              <a:ext cx="126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3" name="Line 41"/>
            <p:cNvSpPr>
              <a:spLocks noChangeShapeType="1"/>
            </p:cNvSpPr>
            <p:nvPr/>
          </p:nvSpPr>
          <p:spPr bwMode="auto">
            <a:xfrm flipV="1">
              <a:off x="4189" y="84"/>
              <a:ext cx="126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4" name="Line 40"/>
            <p:cNvSpPr>
              <a:spLocks noChangeShapeType="1"/>
            </p:cNvSpPr>
            <p:nvPr/>
          </p:nvSpPr>
          <p:spPr bwMode="auto">
            <a:xfrm flipV="1">
              <a:off x="4009" y="264"/>
              <a:ext cx="180" cy="1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5" name="Line 39"/>
            <p:cNvSpPr>
              <a:spLocks noChangeShapeType="1"/>
            </p:cNvSpPr>
            <p:nvPr/>
          </p:nvSpPr>
          <p:spPr bwMode="auto">
            <a:xfrm flipV="1">
              <a:off x="4729" y="-456"/>
              <a:ext cx="180" cy="1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6" name="Line 38"/>
            <p:cNvSpPr>
              <a:spLocks noChangeShapeType="1"/>
            </p:cNvSpPr>
            <p:nvPr/>
          </p:nvSpPr>
          <p:spPr bwMode="auto">
            <a:xfrm flipV="1">
              <a:off x="6169" y="4224"/>
              <a:ext cx="54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7" name="Line 37"/>
            <p:cNvSpPr>
              <a:spLocks noChangeShapeType="1"/>
            </p:cNvSpPr>
            <p:nvPr/>
          </p:nvSpPr>
          <p:spPr bwMode="auto">
            <a:xfrm flipH="1" flipV="1">
              <a:off x="6169" y="3684"/>
              <a:ext cx="540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8" name="Line 36"/>
            <p:cNvSpPr>
              <a:spLocks noChangeShapeType="1"/>
            </p:cNvSpPr>
            <p:nvPr/>
          </p:nvSpPr>
          <p:spPr bwMode="auto">
            <a:xfrm flipV="1">
              <a:off x="7609" y="2784"/>
              <a:ext cx="540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09" name="Line 35"/>
            <p:cNvSpPr>
              <a:spLocks noChangeShapeType="1"/>
            </p:cNvSpPr>
            <p:nvPr/>
          </p:nvSpPr>
          <p:spPr bwMode="auto">
            <a:xfrm flipH="1" flipV="1">
              <a:off x="7609" y="2244"/>
              <a:ext cx="540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10" name="Line 34"/>
            <p:cNvSpPr>
              <a:spLocks noChangeShapeType="1"/>
            </p:cNvSpPr>
            <p:nvPr/>
          </p:nvSpPr>
          <p:spPr bwMode="auto">
            <a:xfrm flipV="1">
              <a:off x="6169" y="3504"/>
              <a:ext cx="126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11" name="Line 33"/>
            <p:cNvSpPr>
              <a:spLocks noChangeShapeType="1"/>
            </p:cNvSpPr>
            <p:nvPr/>
          </p:nvSpPr>
          <p:spPr bwMode="auto">
            <a:xfrm flipV="1">
              <a:off x="6889" y="2784"/>
              <a:ext cx="126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12" name="Line 32"/>
            <p:cNvSpPr>
              <a:spLocks noChangeShapeType="1"/>
            </p:cNvSpPr>
            <p:nvPr/>
          </p:nvSpPr>
          <p:spPr bwMode="auto">
            <a:xfrm flipV="1">
              <a:off x="6709" y="2964"/>
              <a:ext cx="180" cy="1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313" name="Line 31"/>
            <p:cNvSpPr>
              <a:spLocks noChangeShapeType="1"/>
            </p:cNvSpPr>
            <p:nvPr/>
          </p:nvSpPr>
          <p:spPr bwMode="auto">
            <a:xfrm flipV="1">
              <a:off x="7429" y="2244"/>
              <a:ext cx="180" cy="1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BBEE68-97C4-477D-9FAD-67453F33FC4D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004" y="0"/>
            <a:ext cx="6180307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BE" smtClean="0"/>
              <a:t>Template</a:t>
            </a: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441029-E537-43EB-AE4D-3EA3D6B5C650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0" y="0"/>
            <a:ext cx="5665914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755576" y="260648"/>
            <a:ext cx="426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Q1: que sont les effets indirects?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6024" y="4658360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EN 1993-1-2, 2.4.3 (4)</a:t>
            </a:r>
          </a:p>
          <a:p>
            <a:endParaRPr lang="fr-BE" sz="2400" dirty="0" smtClean="0"/>
          </a:p>
          <a:p>
            <a:pPr>
              <a:tabLst>
                <a:tab pos="442913" algn="l"/>
              </a:tabLst>
            </a:pPr>
            <a:r>
              <a:rPr lang="fr-BE" sz="2400" dirty="0" smtClean="0"/>
              <a:t>	Actions indirectes du feu: </a:t>
            </a:r>
          </a:p>
          <a:p>
            <a:endParaRPr lang="fr-BE" sz="2400" dirty="0" smtClean="0"/>
          </a:p>
          <a:p>
            <a:pPr>
              <a:tabLst>
                <a:tab pos="900113" algn="l"/>
              </a:tabLst>
            </a:pPr>
            <a:r>
              <a:rPr lang="fr-BE" sz="2400" dirty="0" smtClean="0"/>
              <a:t>		les effets des déformations et dilatations thermiques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1706032"/>
            <a:ext cx="8784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EN 1991-1-2, 1.5.1.7</a:t>
            </a:r>
          </a:p>
          <a:p>
            <a:endParaRPr lang="fr-BE" sz="2400" dirty="0" smtClean="0"/>
          </a:p>
          <a:p>
            <a:pPr>
              <a:tabLst>
                <a:tab pos="442913" algn="l"/>
              </a:tabLst>
            </a:pPr>
            <a:r>
              <a:rPr lang="fr-BE" sz="2400" dirty="0" smtClean="0"/>
              <a:t>	Actions indirectes du feu: </a:t>
            </a:r>
          </a:p>
          <a:p>
            <a:endParaRPr lang="fr-BE" sz="2400" dirty="0" smtClean="0"/>
          </a:p>
          <a:p>
            <a:pPr>
              <a:tabLst>
                <a:tab pos="900113" algn="l"/>
              </a:tabLst>
            </a:pPr>
            <a:r>
              <a:rPr lang="fr-BE" sz="2400" dirty="0" smtClean="0"/>
              <a:t>	forces internes et moments causés par la dilatation thermique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20</a:t>
            </a:fld>
            <a:endParaRPr lang="fr-BE"/>
          </a:p>
        </p:txBody>
      </p:sp>
      <p:graphicFrame>
        <p:nvGraphicFramePr>
          <p:cNvPr id="26626" name="Object 6"/>
          <p:cNvGraphicFramePr>
            <a:graphicFrameLocks noChangeAspect="1"/>
          </p:cNvGraphicFramePr>
          <p:nvPr/>
        </p:nvGraphicFramePr>
        <p:xfrm>
          <a:off x="827584" y="2923654"/>
          <a:ext cx="7391400" cy="1441450"/>
        </p:xfrm>
        <a:graphic>
          <a:graphicData uri="http://schemas.openxmlformats.org/presentationml/2006/ole">
            <p:oleObj spid="_x0000_s26626" name="Picture" r:id="rId3" imgW="5368320" imgH="1039320" progId="Word.Picture.8">
              <p:embed/>
            </p:oleObj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899591" y="4941168"/>
          <a:ext cx="7422019" cy="1296144"/>
        </p:xfrm>
        <a:graphic>
          <a:graphicData uri="http://schemas.openxmlformats.org/presentationml/2006/ole">
            <p:oleObj spid="_x0000_s26627" name="Picture" r:id="rId4" imgW="5487481" imgH="1038704" progId="Word.Picture.8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51520" y="3326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Solutions: </a:t>
            </a:r>
          </a:p>
          <a:p>
            <a:endParaRPr lang="fr-BE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fr-BE" sz="2400" dirty="0" smtClean="0"/>
              <a:t>Typologies types reprises dans le projet TETRA</a:t>
            </a:r>
          </a:p>
          <a:p>
            <a:pPr marL="457200" indent="-457200">
              <a:buFont typeface="+mj-lt"/>
              <a:buAutoNum type="arabicParenR"/>
            </a:pPr>
            <a:endParaRPr lang="fr-BE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fr-BE" sz="2400" dirty="0" smtClean="0"/>
              <a:t>LUCA va donner les efforts maximum exercés sur la partie non affectée par l’incendie.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467544" y="836712"/>
            <a:ext cx="2823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Qu’est ce que LUCA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70080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Recherches R.F.C.S. coordonnées par </a:t>
            </a:r>
            <a:r>
              <a:rPr lang="fr-BE" sz="2400" dirty="0" err="1" smtClean="0"/>
              <a:t>ArceloMittal</a:t>
            </a:r>
            <a:endParaRPr lang="fr-B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Etude paramétrique par éléments finis sur portiques en acier.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Définition de règles simples donnant des résultats sécuritaires.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Programmation de ces règles dans un petit logiciel avec interface graphique pour un usage facile =&gt; LUCA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688"/>
            <a:ext cx="877824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7380312" y="980728"/>
            <a:ext cx="1152128" cy="648072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endParaRPr lang="fr-BE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48" y="157688"/>
            <a:ext cx="877824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48" y="157688"/>
            <a:ext cx="877824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48" y="157688"/>
            <a:ext cx="877824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48" y="157688"/>
            <a:ext cx="877824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48" y="157688"/>
            <a:ext cx="877824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48" y="157688"/>
            <a:ext cx="8778240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29</a:t>
            </a:fld>
            <a:endParaRPr lang="fr-BE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94" y="3124200"/>
            <a:ext cx="8683893" cy="1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0" y="404664"/>
            <a:ext cx="8971939" cy="2427466"/>
            <a:chOff x="0" y="404664"/>
            <a:chExt cx="8971939" cy="2427466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1" y="548680"/>
              <a:ext cx="8720418" cy="228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0" y="404664"/>
              <a:ext cx="756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4400" dirty="0" smtClean="0">
                  <a:solidFill>
                    <a:srgbClr val="FF0000"/>
                  </a:solidFill>
                </a:rPr>
                <a:t>3)</a:t>
              </a:r>
            </a:p>
          </p:txBody>
        </p:sp>
      </p:grp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88084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467544" y="1124744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/>
              <a:t>Pour évaluer les actions indirectes, il convient de tenir compte de ce qui suit :</a:t>
            </a:r>
          </a:p>
          <a:p>
            <a:endParaRPr lang="fr-BE" sz="2000" dirty="0" smtClean="0"/>
          </a:p>
          <a:p>
            <a:pPr>
              <a:buFont typeface="Wingdings" pitchFamily="2" charset="2"/>
              <a:buChar char="ü"/>
            </a:pPr>
            <a:r>
              <a:rPr lang="fr-BE" sz="2000" dirty="0" smtClean="0"/>
              <a:t> de la dilatation empêchée des éléments eux-mêmes, par exemple des poteaux dans des ossatures à plusieurs étages comportant des murs rigides;</a:t>
            </a:r>
          </a:p>
          <a:p>
            <a:pPr>
              <a:buFont typeface="Wingdings" pitchFamily="2" charset="2"/>
              <a:buChar char="ü"/>
            </a:pPr>
            <a:endParaRPr lang="fr-BE" sz="2000" dirty="0" smtClean="0"/>
          </a:p>
          <a:p>
            <a:pPr>
              <a:buFont typeface="Wingdings" pitchFamily="2" charset="2"/>
              <a:buChar char="ü"/>
            </a:pPr>
            <a:r>
              <a:rPr lang="fr-BE" sz="2000" dirty="0" smtClean="0"/>
              <a:t> d’une différence de dilatation à l’intérieur d’éléments hyperstatiques, par exemple des dalles de plancher continues ;</a:t>
            </a:r>
          </a:p>
          <a:p>
            <a:pPr>
              <a:buFont typeface="Wingdings" pitchFamily="2" charset="2"/>
              <a:buChar char="ü"/>
            </a:pPr>
            <a:r>
              <a:rPr lang="fr-BE" sz="2000" dirty="0" smtClean="0"/>
              <a:t> des gradients thermiques dans les sections droites donnant des contraintes internes ;</a:t>
            </a:r>
          </a:p>
          <a:p>
            <a:pPr>
              <a:buFont typeface="Wingdings" pitchFamily="2" charset="2"/>
              <a:buChar char="ü"/>
            </a:pPr>
            <a:endParaRPr lang="fr-BE" sz="2000" dirty="0" smtClean="0"/>
          </a:p>
          <a:p>
            <a:pPr>
              <a:buFont typeface="Wingdings" pitchFamily="2" charset="2"/>
              <a:buChar char="ü"/>
            </a:pPr>
            <a:r>
              <a:rPr lang="fr-BE" sz="2000" dirty="0" smtClean="0"/>
              <a:t> de la dilatation des éléments voisins due aux effets thermiques, par exemple le déplacement du sommet d’un poteau dû à la dilatation d’une dalle du plancher, ou la dilatation de câbles suspendus ;</a:t>
            </a:r>
          </a:p>
          <a:p>
            <a:pPr>
              <a:buFont typeface="Wingdings" pitchFamily="2" charset="2"/>
              <a:buChar char="ü"/>
            </a:pPr>
            <a:r>
              <a:rPr lang="fr-BE" sz="2000" dirty="0" smtClean="0"/>
              <a:t> de la dilatation thermique d’éléments affectant des éléments se trouvant à l’extérieur du compartiment.</a:t>
            </a:r>
            <a:endParaRPr lang="fr-BE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332656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EN 1991-1-2, 4.1 (2)</a:t>
            </a:r>
          </a:p>
        </p:txBody>
      </p:sp>
      <p:sp>
        <p:nvSpPr>
          <p:cNvPr id="5" name="Forme libre 4"/>
          <p:cNvSpPr/>
          <p:nvPr/>
        </p:nvSpPr>
        <p:spPr>
          <a:xfrm>
            <a:off x="502920" y="4541520"/>
            <a:ext cx="8183880" cy="609600"/>
          </a:xfrm>
          <a:custGeom>
            <a:avLst/>
            <a:gdLst>
              <a:gd name="connsiteX0" fmla="*/ 960120 w 8183880"/>
              <a:gd name="connsiteY0" fmla="*/ 0 h 609600"/>
              <a:gd name="connsiteX1" fmla="*/ 8183880 w 8183880"/>
              <a:gd name="connsiteY1" fmla="*/ 0 h 609600"/>
              <a:gd name="connsiteX2" fmla="*/ 8183880 w 8183880"/>
              <a:gd name="connsiteY2" fmla="*/ 289560 h 609600"/>
              <a:gd name="connsiteX3" fmla="*/ 1280160 w 8183880"/>
              <a:gd name="connsiteY3" fmla="*/ 289560 h 609600"/>
              <a:gd name="connsiteX4" fmla="*/ 1280160 w 8183880"/>
              <a:gd name="connsiteY4" fmla="*/ 609600 h 609600"/>
              <a:gd name="connsiteX5" fmla="*/ 0 w 8183880"/>
              <a:gd name="connsiteY5" fmla="*/ 594360 h 609600"/>
              <a:gd name="connsiteX6" fmla="*/ 0 w 8183880"/>
              <a:gd name="connsiteY6" fmla="*/ 304800 h 609600"/>
              <a:gd name="connsiteX7" fmla="*/ 944880 w 8183880"/>
              <a:gd name="connsiteY7" fmla="*/ 304800 h 609600"/>
              <a:gd name="connsiteX8" fmla="*/ 960120 w 8183880"/>
              <a:gd name="connsiteY8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880" h="609600">
                <a:moveTo>
                  <a:pt x="960120" y="0"/>
                </a:moveTo>
                <a:lnTo>
                  <a:pt x="8183880" y="0"/>
                </a:lnTo>
                <a:lnTo>
                  <a:pt x="8183880" y="289560"/>
                </a:lnTo>
                <a:lnTo>
                  <a:pt x="1280160" y="289560"/>
                </a:lnTo>
                <a:lnTo>
                  <a:pt x="1280160" y="609600"/>
                </a:lnTo>
                <a:lnTo>
                  <a:pt x="0" y="594360"/>
                </a:lnTo>
                <a:lnTo>
                  <a:pt x="0" y="304800"/>
                </a:lnTo>
                <a:lnTo>
                  <a:pt x="944880" y="304800"/>
                </a:lnTo>
                <a:lnTo>
                  <a:pt x="960120" y="0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 w="254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endParaRPr lang="fr-BE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251520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Donc, pour calculer la durée de résistance au feu R, il faut tenir compte des effets indirects dans les bâtiments industriels (mais pas dans les bâtiments élevés!).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03648" y="3429000"/>
            <a:ext cx="2966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Ich</a:t>
            </a:r>
            <a:r>
              <a:rPr lang="fr-BE" sz="2400" dirty="0" smtClean="0"/>
              <a:t> </a:t>
            </a:r>
            <a:r>
              <a:rPr lang="fr-BE" sz="2400" dirty="0" err="1" smtClean="0"/>
              <a:t>frage</a:t>
            </a:r>
            <a:r>
              <a:rPr lang="fr-BE" sz="2400" dirty="0" smtClean="0"/>
              <a:t> </a:t>
            </a:r>
            <a:r>
              <a:rPr lang="fr-BE" sz="2400" dirty="0" err="1" smtClean="0"/>
              <a:t>mich</a:t>
            </a:r>
            <a:r>
              <a:rPr lang="fr-BE" sz="2400" dirty="0" smtClean="0"/>
              <a:t>: </a:t>
            </a:r>
            <a:r>
              <a:rPr lang="fr-BE" sz="2400" dirty="0" err="1" smtClean="0"/>
              <a:t>warum</a:t>
            </a:r>
            <a:endParaRPr lang="fr-BE" sz="2400" dirty="0" smtClean="0"/>
          </a:p>
          <a:p>
            <a:endParaRPr lang="fr-BE" sz="2400" dirty="0" smtClean="0"/>
          </a:p>
          <a:p>
            <a:r>
              <a:rPr lang="fr-BE" sz="2400" i="1" dirty="0" err="1" smtClean="0"/>
              <a:t>Camillo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Felgen</a:t>
            </a:r>
            <a:r>
              <a:rPr lang="fr-BE" sz="2400" i="1" dirty="0" smtClean="0"/>
              <a:t>, 1960</a:t>
            </a:r>
          </a:p>
        </p:txBody>
      </p:sp>
      <p:pic>
        <p:nvPicPr>
          <p:cNvPr id="6" name="Image 5" descr="NoSé.jpg"/>
          <p:cNvPicPr>
            <a:picLocks noChangeAspect="1"/>
          </p:cNvPicPr>
          <p:nvPr/>
        </p:nvPicPr>
        <p:blipFill>
          <a:blip r:embed="rId2" cstate="print"/>
          <a:srcRect l="1733" t="1579" r="5780" b="6859"/>
          <a:stretch>
            <a:fillRect/>
          </a:stretch>
        </p:blipFill>
        <p:spPr>
          <a:xfrm>
            <a:off x="4860032" y="2276872"/>
            <a:ext cx="3456384" cy="38884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8024" y="2132856"/>
            <a:ext cx="3672408" cy="4176464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 anchor="ctr">
            <a:noAutofit/>
          </a:bodyPr>
          <a:lstStyle/>
          <a:p>
            <a:pPr algn="just"/>
            <a:endParaRPr lang="fr-BE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251520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Donc, pour calculer la durée de résistance au feu R, il faut tenir compte des effets indirects dans les bâtiments industriels.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412776"/>
            <a:ext cx="214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Q3: Comment </a:t>
            </a:r>
            <a:r>
              <a:rPr lang="fr-BE" sz="2400" dirty="0" smtClean="0"/>
              <a:t>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2465601"/>
            <a:ext cx="83473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Idée 1: calcul thermo-élastique 		</a:t>
            </a:r>
            <a:r>
              <a:rPr lang="fr-BE" sz="3200" dirty="0" smtClean="0">
                <a:latin typeface="GreekS" pitchFamily="2" charset="0"/>
              </a:rPr>
              <a:t>s</a:t>
            </a:r>
            <a:r>
              <a:rPr lang="fr-BE" sz="2400" dirty="0" smtClean="0"/>
              <a:t>( E(T) ; </a:t>
            </a:r>
            <a:r>
              <a:rPr lang="fr-BE" sz="3200" dirty="0" err="1" smtClean="0">
                <a:latin typeface="GreekS" pitchFamily="2" charset="0"/>
              </a:rPr>
              <a:t>e</a:t>
            </a:r>
            <a:r>
              <a:rPr lang="fr-BE" sz="2400" baseline="-25000" dirty="0" err="1" smtClean="0"/>
              <a:t>th</a:t>
            </a:r>
            <a:r>
              <a:rPr lang="fr-BE" sz="2400" dirty="0" smtClean="0"/>
              <a:t>)  &lt; </a:t>
            </a:r>
            <a:r>
              <a:rPr lang="fr-BE" sz="2400" i="1" dirty="0" smtClean="0"/>
              <a:t>f</a:t>
            </a:r>
            <a:r>
              <a:rPr lang="fr-BE" sz="2400" i="1" baseline="-25000" dirty="0" smtClean="0"/>
              <a:t>y</a:t>
            </a:r>
            <a:r>
              <a:rPr lang="fr-BE" sz="2400" dirty="0" smtClean="0"/>
              <a:t>(T) </a:t>
            </a:r>
          </a:p>
          <a:p>
            <a:endParaRPr lang="fr-BE" sz="2400" dirty="0" smtClean="0"/>
          </a:p>
          <a:p>
            <a:r>
              <a:rPr lang="fr-BE" sz="2400" dirty="0" smtClean="0"/>
              <a:t>Ca ne marche pas (bridage très surévalué)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9" y="4869160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Idée </a:t>
            </a:r>
            <a:r>
              <a:rPr lang="fr-BE" sz="2400" dirty="0" smtClean="0"/>
              <a:t>2: </a:t>
            </a:r>
            <a:r>
              <a:rPr lang="fr-BE" sz="2400" dirty="0" smtClean="0"/>
              <a:t>calcul thermo-élastique  partiel	</a:t>
            </a:r>
            <a:r>
              <a:rPr lang="fr-BE" sz="3200" dirty="0" smtClean="0">
                <a:latin typeface="GreekS" pitchFamily="2" charset="0"/>
              </a:rPr>
              <a:t>s</a:t>
            </a:r>
            <a:r>
              <a:rPr lang="fr-BE" sz="2400" dirty="0" smtClean="0"/>
              <a:t>( E(T) ; </a:t>
            </a:r>
            <a:r>
              <a:rPr lang="fr-BE" sz="2400" dirty="0" err="1" smtClean="0"/>
              <a:t>k</a:t>
            </a:r>
            <a:r>
              <a:rPr lang="fr-BE" sz="3200" dirty="0" err="1" smtClean="0">
                <a:latin typeface="GreekS" pitchFamily="2" charset="0"/>
              </a:rPr>
              <a:t>e</a:t>
            </a:r>
            <a:r>
              <a:rPr lang="fr-BE" sz="2400" baseline="-25000" dirty="0" err="1" smtClean="0"/>
              <a:t>th</a:t>
            </a:r>
            <a:r>
              <a:rPr lang="fr-BE" sz="2400" dirty="0" smtClean="0"/>
              <a:t>)  &lt; </a:t>
            </a:r>
            <a:r>
              <a:rPr lang="fr-BE" sz="2400" i="1" dirty="0" smtClean="0"/>
              <a:t>f</a:t>
            </a:r>
            <a:r>
              <a:rPr lang="fr-BE" sz="2400" i="1" baseline="-25000" dirty="0" smtClean="0"/>
              <a:t>y</a:t>
            </a:r>
            <a:r>
              <a:rPr lang="fr-BE" sz="2400" dirty="0" smtClean="0"/>
              <a:t>(T) </a:t>
            </a:r>
          </a:p>
          <a:p>
            <a:endParaRPr lang="fr-BE" sz="2400" dirty="0" smtClean="0"/>
          </a:p>
          <a:p>
            <a:r>
              <a:rPr lang="fr-BE" sz="2400" dirty="0" smtClean="0"/>
              <a:t>Ca ne marche pas (pas possible de trouver un k unique, certains effets indirects favorables pas pris en compte)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251520" y="908720"/>
            <a:ext cx="87129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Seule solution: modèle de calcul général</a:t>
            </a:r>
          </a:p>
          <a:p>
            <a:endParaRPr lang="fr-BE" sz="2400" dirty="0" smtClean="0"/>
          </a:p>
          <a:p>
            <a:r>
              <a:rPr lang="fr-BE" sz="2400" dirty="0" smtClean="0"/>
              <a:t>Eléments finis matériellement et géométriquement non </a:t>
            </a:r>
            <a:r>
              <a:rPr lang="fr-BE" sz="2400" dirty="0" smtClean="0"/>
              <a:t>linéaires </a:t>
            </a:r>
            <a:r>
              <a:rPr lang="fr-BE" sz="2400" dirty="0" smtClean="0"/>
              <a:t>(+ prise en compte des termes dynamiques dans l’équation d’équilibre)</a:t>
            </a:r>
          </a:p>
          <a:p>
            <a:endParaRPr lang="fr-BE" sz="2400" dirty="0" smtClean="0"/>
          </a:p>
          <a:p>
            <a:r>
              <a:rPr lang="fr-BE" sz="2400" dirty="0" smtClean="0"/>
              <a:t>Programmes commerciaux: ANSYS, ABAQUS…</a:t>
            </a:r>
          </a:p>
          <a:p>
            <a:r>
              <a:rPr lang="fr-BE" sz="2400" dirty="0" smtClean="0"/>
              <a:t>Programmes spécialisés: SAFIR (</a:t>
            </a:r>
            <a:r>
              <a:rPr lang="fr-BE" sz="2400" dirty="0" err="1" smtClean="0"/>
              <a:t>Ulg</a:t>
            </a:r>
            <a:r>
              <a:rPr lang="fr-BE" sz="2400" dirty="0" smtClean="0"/>
              <a:t>), VULCAN (Sheffield)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3" name="Temperature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4411" y="692696"/>
            <a:ext cx="8837345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3" name="Disp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6142" y="548679"/>
            <a:ext cx="8746338" cy="569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3" name="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6142" y="548679"/>
            <a:ext cx="8746338" cy="569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1372847" y="3039343"/>
            <a:ext cx="269509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BE" sz="2400" dirty="0" smtClean="0"/>
              <a:t>Détermination de 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764704"/>
            <a:ext cx="497386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BE" sz="2400" dirty="0" smtClean="0"/>
              <a:t>Pour tout nouveau bâtiment industriel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51720" y="1887215"/>
            <a:ext cx="133882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BE" sz="2400" dirty="0" smtClean="0"/>
              <a:t>Annexe 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3684" y="4335487"/>
            <a:ext cx="414434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BE" sz="2400" dirty="0" smtClean="0"/>
              <a:t>Utilisation de méthode avancée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03848" y="5397023"/>
            <a:ext cx="576064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Anticipons (groupe de travail « Eurocode »)</a:t>
            </a:r>
          </a:p>
          <a:p>
            <a:pPr>
              <a:buFont typeface="Wingdings" pitchFamily="2" charset="2"/>
              <a:buChar char="§"/>
            </a:pPr>
            <a:r>
              <a:rPr lang="fr-BE" sz="2400" dirty="0" smtClean="0"/>
              <a:t> Utilisation de méthode avancée </a:t>
            </a:r>
          </a:p>
          <a:p>
            <a:r>
              <a:rPr lang="fr-BE" sz="2400" dirty="0" smtClean="0"/>
              <a:t>	=&gt; Commission de dérogation.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2482974" y="1556792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>
            <a:off x="2484562" y="270812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2484562" y="3860254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Forme 12"/>
          <p:cNvCxnSpPr>
            <a:stCxn id="4" idx="3"/>
          </p:cNvCxnSpPr>
          <p:nvPr/>
        </p:nvCxnSpPr>
        <p:spPr>
          <a:xfrm>
            <a:off x="5153374" y="995537"/>
            <a:ext cx="930794" cy="5169767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liders44"/>
          <p:cNvPicPr>
            <a:picLocks noChangeAspect="1" noChangeArrowheads="1"/>
          </p:cNvPicPr>
          <p:nvPr/>
        </p:nvPicPr>
        <p:blipFill>
          <a:blip r:embed="rId2" cstate="print"/>
          <a:srcRect l="1956" t="550" r="3080" b="7402"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732240" y="5805264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3" name="Image 2" descr="displ 20.emf"/>
          <p:cNvPicPr>
            <a:picLocks noChangeAspect="1"/>
          </p:cNvPicPr>
          <p:nvPr/>
        </p:nvPicPr>
        <p:blipFill>
          <a:blip r:embed="rId2" cstate="print"/>
          <a:srcRect r="29828"/>
          <a:stretch>
            <a:fillRect/>
          </a:stretch>
        </p:blipFill>
        <p:spPr>
          <a:xfrm>
            <a:off x="179512" y="764704"/>
            <a:ext cx="2752489" cy="1937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4" name="Image 3" descr="N 20.emf"/>
          <p:cNvPicPr>
            <a:picLocks noChangeAspect="1"/>
          </p:cNvPicPr>
          <p:nvPr/>
        </p:nvPicPr>
        <p:blipFill>
          <a:blip r:embed="rId3" cstate="print"/>
          <a:srcRect l="-14685" t="-12080" r="15602" b="-14868"/>
          <a:stretch>
            <a:fillRect/>
          </a:stretch>
        </p:blipFill>
        <p:spPr>
          <a:xfrm>
            <a:off x="3137665" y="836712"/>
            <a:ext cx="2875979" cy="1819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5" name="Image 4" descr="M 20.emf"/>
          <p:cNvPicPr>
            <a:picLocks noChangeAspect="1"/>
          </p:cNvPicPr>
          <p:nvPr/>
        </p:nvPicPr>
        <p:blipFill>
          <a:blip r:embed="rId4" cstate="print"/>
          <a:srcRect r="29828"/>
          <a:stretch>
            <a:fillRect/>
          </a:stretch>
        </p:blipFill>
        <p:spPr>
          <a:xfrm>
            <a:off x="6156176" y="764704"/>
            <a:ext cx="2752489" cy="1937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6" name="Image 5" descr="displ750.emf"/>
          <p:cNvPicPr>
            <a:picLocks noChangeAspect="1"/>
          </p:cNvPicPr>
          <p:nvPr/>
        </p:nvPicPr>
        <p:blipFill>
          <a:blip r:embed="rId5" cstate="print"/>
          <a:srcRect r="29828"/>
          <a:stretch>
            <a:fillRect/>
          </a:stretch>
        </p:blipFill>
        <p:spPr>
          <a:xfrm>
            <a:off x="179512" y="3933056"/>
            <a:ext cx="2807538" cy="1975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7" name="Image 6" descr="N750.emf"/>
          <p:cNvPicPr>
            <a:picLocks noChangeAspect="1"/>
          </p:cNvPicPr>
          <p:nvPr/>
        </p:nvPicPr>
        <p:blipFill>
          <a:blip r:embed="rId6" cstate="print"/>
          <a:srcRect r="29828"/>
          <a:stretch>
            <a:fillRect/>
          </a:stretch>
        </p:blipFill>
        <p:spPr>
          <a:xfrm>
            <a:off x="3203848" y="3933056"/>
            <a:ext cx="2807538" cy="1975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Image 7" descr="M 750.emf"/>
          <p:cNvPicPr>
            <a:picLocks noChangeAspect="1"/>
          </p:cNvPicPr>
          <p:nvPr/>
        </p:nvPicPr>
        <p:blipFill>
          <a:blip r:embed="rId7" cstate="print"/>
          <a:srcRect r="29828"/>
          <a:stretch>
            <a:fillRect/>
          </a:stretch>
        </p:blipFill>
        <p:spPr>
          <a:xfrm>
            <a:off x="6156176" y="3901420"/>
            <a:ext cx="2807538" cy="1975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395536" y="622802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000" dirty="0" smtClean="0"/>
              <a:t>Déplacement du sommet d’un poteau dû à la dilatation d’une dalle du plancher</a:t>
            </a:r>
            <a:endParaRPr lang="fr-BE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139952" y="26064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i="1" dirty="0" smtClean="0"/>
              <a:t>t</a:t>
            </a:r>
            <a:r>
              <a:rPr lang="fr-BE" sz="2400" dirty="0" smtClean="0"/>
              <a:t> = 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23928" y="3284984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i="1" dirty="0" smtClean="0"/>
              <a:t>t</a:t>
            </a:r>
            <a:r>
              <a:rPr lang="fr-BE" sz="2400" dirty="0" smtClean="0"/>
              <a:t> = 750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8684" y="2780928"/>
            <a:ext cx="197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Déplacements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19872" y="2780928"/>
            <a:ext cx="218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Efforts normaux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28184" y="2780928"/>
            <a:ext cx="268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Moments de flexion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251520" y="4437112"/>
            <a:ext cx="216024" cy="72008"/>
          </a:xfrm>
          <a:prstGeom prst="rightArrow">
            <a:avLst/>
          </a:prstGeom>
          <a:ln w="254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endParaRPr lang="fr-BE" sz="2000" smtClean="0"/>
          </a:p>
        </p:txBody>
      </p:sp>
      <p:sp>
        <p:nvSpPr>
          <p:cNvPr id="16" name="Flèche gauche 15"/>
          <p:cNvSpPr/>
          <p:nvPr/>
        </p:nvSpPr>
        <p:spPr>
          <a:xfrm>
            <a:off x="2555776" y="4437112"/>
            <a:ext cx="288032" cy="72008"/>
          </a:xfrm>
          <a:prstGeom prst="leftArrow">
            <a:avLst/>
          </a:prstGeom>
          <a:ln w="254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endParaRPr lang="fr-BE" sz="2000" smtClean="0"/>
          </a:p>
        </p:txBody>
      </p:sp>
      <p:sp>
        <p:nvSpPr>
          <p:cNvPr id="17" name="Flèche droite 16"/>
          <p:cNvSpPr/>
          <p:nvPr/>
        </p:nvSpPr>
        <p:spPr>
          <a:xfrm>
            <a:off x="3203848" y="5445224"/>
            <a:ext cx="216024" cy="72008"/>
          </a:xfrm>
          <a:prstGeom prst="rightArrow">
            <a:avLst/>
          </a:prstGeom>
          <a:ln w="254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endParaRPr lang="fr-BE" sz="2000" smtClean="0"/>
          </a:p>
        </p:txBody>
      </p:sp>
      <p:sp>
        <p:nvSpPr>
          <p:cNvPr id="18" name="Flèche gauche 17"/>
          <p:cNvSpPr/>
          <p:nvPr/>
        </p:nvSpPr>
        <p:spPr>
          <a:xfrm>
            <a:off x="5508104" y="5445224"/>
            <a:ext cx="288032" cy="72008"/>
          </a:xfrm>
          <a:prstGeom prst="leftArrow">
            <a:avLst/>
          </a:prstGeom>
          <a:ln w="254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endParaRPr lang="fr-BE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467544" y="404664"/>
            <a:ext cx="557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Q2: Faut-il tenir compte des effets indirects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395536" y="1118354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200" dirty="0" smtClean="0"/>
              <a:t>EN 1991-1-2: 4.1 (4)</a:t>
            </a:r>
          </a:p>
          <a:p>
            <a:r>
              <a:rPr lang="fr-BE" sz="2200" dirty="0" smtClean="0"/>
              <a:t>Il n’est pas nécessaire de prendre en compte les actions indirectes dues à des éléments voisins lorsque les exigences de sécurité concernent les éléments soumis aux conditions de l’incendie normalisé.</a:t>
            </a:r>
            <a:endParaRPr lang="fr-BE" sz="2200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60648"/>
            <a:ext cx="392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R1. Eurocodes: NON si feu ISO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967335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200" dirty="0" smtClean="0"/>
              <a:t>EN 1993-1-2:  </a:t>
            </a:r>
          </a:p>
          <a:p>
            <a:r>
              <a:rPr lang="fr-BE" sz="2200" dirty="0" smtClean="0"/>
              <a:t>2.4.1 (3), Note 2</a:t>
            </a:r>
          </a:p>
          <a:p>
            <a:r>
              <a:rPr lang="fr-BE" sz="2200" dirty="0" smtClean="0"/>
              <a:t>Pour la vérification des exigences de résistance au feu normalisé, une analyse par élément est suffisante.</a:t>
            </a:r>
          </a:p>
          <a:p>
            <a:r>
              <a:rPr lang="fr-BE" sz="2200" dirty="0" smtClean="0"/>
              <a:t>2.4.2 (4) </a:t>
            </a:r>
          </a:p>
          <a:p>
            <a:r>
              <a:rPr lang="fr-BE" sz="2200" dirty="0" smtClean="0"/>
              <a:t>Seuls les effets de déformations thermiques provoquées par les gradients thermiques en section transversale sont à prendre en compte. Les effets des dilatations axiales ou dans le plan peuvent être négligés.</a:t>
            </a:r>
            <a:endParaRPr lang="fr-BE" sz="2200" dirty="0"/>
          </a:p>
        </p:txBody>
      </p:sp>
      <p:sp>
        <p:nvSpPr>
          <p:cNvPr id="6" name="ZoneTexte 5"/>
          <p:cNvSpPr txBox="1"/>
          <p:nvPr/>
        </p:nvSpPr>
        <p:spPr>
          <a:xfrm>
            <a:off x="5724128" y="4293096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Acier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67544" y="4869160"/>
            <a:ext cx="8280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67544" y="5229200"/>
            <a:ext cx="6984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395536" y="260648"/>
            <a:ext cx="4378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R2. J-M Franssen: NON si feu ISO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4016" y="1124744"/>
            <a:ext cx="8892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Pourquoi?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 smtClean="0"/>
              <a:t> Un calcul élément par élément, sous feu ISO, n’est pas censé nous dire ce qui se passera dans la structure réelle lors d’un feu réel.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 smtClean="0"/>
              <a:t> Il est censé nous dire ce qu’on obtiendrait si on faisait un essai de laboratoire sur chacun des éléments séparés, sous feu ISO.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 smtClean="0"/>
              <a:t> Cela n’a pas de sens d’essayer de mieux prédire le comportement mécanique de l’ensemble de la structure, dès lors qu’on conserve la sollicitation arbitraire qu’est le feu ISO.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 smtClean="0"/>
              <a:t> Faire des calculs de structures entières avec prise en compte des effets indirects mais sous feu ISO n’a de sens qu’en recherche, pas lors d’application à des bâtiments concrets.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 smtClean="0"/>
              <a:t> Il n’y a de sens à faire des calculs de structures entières réelles avec prise en compte des effets indirects que si on utilise des scénarios d’incendie naturels.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8</a:t>
            </a:fld>
            <a:endParaRPr lang="fr-BE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68443" y="764704"/>
          <a:ext cx="8783106" cy="5350346"/>
        </p:xfrm>
        <a:graphic>
          <a:graphicData uri="http://schemas.openxmlformats.org/presentationml/2006/ole">
            <p:oleObj spid="_x0000_s1026" name="Document" r:id="rId3" imgW="7191678" imgH="4373520" progId="Word.Document.8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086103" y="5631631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i="1" dirty="0" smtClean="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16016" y="3573016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i="1" dirty="0" smtClean="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16016" y="5631631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i="1" dirty="0" smtClean="0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00392" y="3717032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i="1" dirty="0" smtClean="0">
                <a:solidFill>
                  <a:srgbClr val="FF0000"/>
                </a:solidFill>
              </a:rPr>
              <a:t>NON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508104" y="2636912"/>
            <a:ext cx="3384376" cy="1512168"/>
            <a:chOff x="5508104" y="2636912"/>
            <a:chExt cx="3384376" cy="1512168"/>
          </a:xfrm>
        </p:grpSpPr>
        <p:cxnSp>
          <p:nvCxnSpPr>
            <p:cNvPr id="9" name="Connecteur droit 8"/>
            <p:cNvCxnSpPr/>
            <p:nvPr/>
          </p:nvCxnSpPr>
          <p:spPr>
            <a:xfrm flipV="1">
              <a:off x="5508104" y="2636912"/>
              <a:ext cx="3384376" cy="15121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0800000">
              <a:off x="5508104" y="2636912"/>
              <a:ext cx="3384376" cy="15121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2699792" y="4149080"/>
            <a:ext cx="2808312" cy="1944216"/>
            <a:chOff x="2699792" y="4149080"/>
            <a:chExt cx="2808312" cy="1944216"/>
          </a:xfrm>
        </p:grpSpPr>
        <p:cxnSp>
          <p:nvCxnSpPr>
            <p:cNvPr id="10" name="Connecteur droit 9"/>
            <p:cNvCxnSpPr/>
            <p:nvPr/>
          </p:nvCxnSpPr>
          <p:spPr>
            <a:xfrm flipV="1">
              <a:off x="2699792" y="4149080"/>
              <a:ext cx="2808312" cy="19442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10800000">
              <a:off x="2699792" y="4149080"/>
              <a:ext cx="2808312" cy="19442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9</a:t>
            </a:fld>
            <a:endParaRPr lang="fr-BE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68443" y="764704"/>
          <a:ext cx="8783106" cy="5350346"/>
        </p:xfrm>
        <a:graphic>
          <a:graphicData uri="http://schemas.openxmlformats.org/presentationml/2006/ole">
            <p:oleObj spid="_x0000_s2050" name="Document" r:id="rId3" imgW="7191678" imgH="4373520" progId="Word.Document.8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086103" y="5631631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i="1" dirty="0" smtClean="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16016" y="3573016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i="1" dirty="0" smtClean="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43808" y="4221088"/>
            <a:ext cx="2592288" cy="1728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fr-BE" sz="2400" dirty="0" smtClean="0"/>
          </a:p>
          <a:p>
            <a:pPr algn="ctr"/>
            <a:endParaRPr lang="fr-BE" sz="2400" dirty="0" smtClean="0"/>
          </a:p>
          <a:p>
            <a:pPr algn="ctr"/>
            <a:r>
              <a:rPr lang="fr-BE" sz="2400" dirty="0" smtClean="0"/>
              <a:t>RECHERCHE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16016" y="5517232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i="1" dirty="0" smtClean="0">
                <a:solidFill>
                  <a:srgbClr val="FF0000"/>
                </a:solidFill>
              </a:rPr>
              <a:t>OUI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52120" y="2708920"/>
            <a:ext cx="3168352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fr-BE" sz="2400" dirty="0" smtClean="0"/>
          </a:p>
          <a:p>
            <a:pPr algn="ctr"/>
            <a:r>
              <a:rPr lang="fr-BE" sz="2400" dirty="0" smtClean="0"/>
              <a:t>RECHERCHE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100392" y="3573016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i="1" dirty="0" smtClean="0">
                <a:solidFill>
                  <a:srgbClr val="FF0000"/>
                </a:solidFill>
              </a:rPr>
              <a:t>OUI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accent1"/>
          </a:solidFill>
        </a:ln>
      </a:spPr>
      <a:bodyPr wrap="square" rtlCol="0" anchor="ctr">
        <a:noAutofit/>
      </a:bodyPr>
      <a:lstStyle>
        <a:defPPr algn="just">
          <a:defRPr sz="2000" smtClean="0"/>
        </a:defPPr>
      </a:lstStyle>
    </a:spDef>
    <a:txDef>
      <a:spPr>
        <a:noFill/>
        <a:ln>
          <a:solidFill>
            <a:schemeClr val="accent1"/>
          </a:solidFill>
        </a:ln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1018</Words>
  <Application>Microsoft Office PowerPoint</Application>
  <PresentationFormat>Affichage à l'écran (4:3)</PresentationFormat>
  <Paragraphs>208</Paragraphs>
  <Slides>37</Slides>
  <Notes>0</Notes>
  <HiddenSlides>0</HiddenSlides>
  <MMClips>3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0" baseType="lpstr">
      <vt:lpstr>Thème Office</vt:lpstr>
      <vt:lpstr>Document</vt:lpstr>
      <vt:lpstr>Picture</vt:lpstr>
      <vt:lpstr>Conception &amp; dimensionnement au feu des structures en acier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Template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Jean-Marc Franssen</dc:creator>
  <cp:lastModifiedBy>Jean-Marc Franssen</cp:lastModifiedBy>
  <cp:revision>245</cp:revision>
  <dcterms:created xsi:type="dcterms:W3CDTF">2010-09-20T16:02:30Z</dcterms:created>
  <dcterms:modified xsi:type="dcterms:W3CDTF">2010-10-13T20:30:36Z</dcterms:modified>
</cp:coreProperties>
</file>