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0" r:id="rId4"/>
    <p:sldId id="261" r:id="rId5"/>
    <p:sldId id="262" r:id="rId6"/>
    <p:sldId id="282" r:id="rId7"/>
    <p:sldId id="263" r:id="rId8"/>
    <p:sldId id="284" r:id="rId9"/>
    <p:sldId id="264" r:id="rId10"/>
    <p:sldId id="257" r:id="rId11"/>
    <p:sldId id="266" r:id="rId12"/>
    <p:sldId id="277" r:id="rId13"/>
    <p:sldId id="278" r:id="rId14"/>
    <p:sldId id="279" r:id="rId15"/>
    <p:sldId id="267" r:id="rId16"/>
    <p:sldId id="280" r:id="rId17"/>
    <p:sldId id="281" r:id="rId18"/>
    <p:sldId id="283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750F9-CF5B-4151-82A9-764EF96AC451}" type="datetimeFigureOut">
              <a:rPr lang="en-GB" smtClean="0"/>
              <a:pPr/>
              <a:t>13/10/2010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4E159-3EAF-4061-85B3-1FCB2A623A4A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ISUAL-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5271343"/>
            <a:ext cx="8712968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9030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>
            <a:lvl1pPr>
              <a:defRPr>
                <a:solidFill>
                  <a:srgbClr val="7903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09939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>
            <a:lvl1pPr>
              <a:defRPr>
                <a:solidFill>
                  <a:srgbClr val="7903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3008" y="2348880"/>
            <a:ext cx="4038600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>
            <a:lvl1pPr>
              <a:defRPr>
                <a:solidFill>
                  <a:srgbClr val="7903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pic>
        <p:nvPicPr>
          <p:cNvPr id="8" name="Afbeelding 7" descr="VISUAL-B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ocuments%20and%20Settings\FRANSSEN\Mes%20documents\FEU\ARTICLES\2010%20FireForum\Temperatures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ocuments%20and%20Settings\FRANSSEN\Mes%20documents\FEU\ARTICLES\2010%20FireForum\Displ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ocuments%20and%20Settings\FRANSSEN\Mes%20documents\FEU\ARTICLES\2010%20FireForum\M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Eurocodes </a:t>
            </a:r>
            <a:r>
              <a:rPr lang="nl-BE" dirty="0" err="1" smtClean="0"/>
              <a:t>applied</a:t>
            </a:r>
            <a:r>
              <a:rPr lang="nl-BE" dirty="0" smtClean="0"/>
              <a:t> to </a:t>
            </a:r>
            <a:r>
              <a:rPr lang="nl-BE" dirty="0" err="1" smtClean="0"/>
              <a:t>fire</a:t>
            </a:r>
            <a:r>
              <a:rPr lang="nl-BE" dirty="0" smtClean="0"/>
              <a:t> </a:t>
            </a:r>
            <a:r>
              <a:rPr lang="nl-BE" dirty="0" err="1" smtClean="0"/>
              <a:t>scenarios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 err="1" smtClean="0"/>
              <a:t>From</a:t>
            </a:r>
            <a:r>
              <a:rPr lang="nl-BE" sz="2800" dirty="0" smtClean="0"/>
              <a:t> a </a:t>
            </a:r>
            <a:r>
              <a:rPr lang="nl-BE" sz="2800" dirty="0" err="1" smtClean="0"/>
              <a:t>fire</a:t>
            </a:r>
            <a:r>
              <a:rPr lang="nl-BE" sz="2800" dirty="0" smtClean="0"/>
              <a:t> scenario to </a:t>
            </a:r>
            <a:r>
              <a:rPr lang="nl-BE" sz="2800" dirty="0" err="1" smtClean="0"/>
              <a:t>dimensioning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000" i="1" dirty="0" err="1" smtClean="0">
                <a:latin typeface="Arial" pitchFamily="34" charset="0"/>
                <a:cs typeface="Arial" pitchFamily="34" charset="0"/>
              </a:rPr>
              <a:t>jm.franssen</a:t>
            </a:r>
            <a:r>
              <a:rPr lang="nl-BE" sz="2000" i="1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nl-BE" sz="2000" i="1" dirty="0" err="1" smtClean="0">
                <a:latin typeface="Arial" pitchFamily="34" charset="0"/>
                <a:cs typeface="Arial" pitchFamily="34" charset="0"/>
              </a:rPr>
              <a:t>ulg.ac.be</a:t>
            </a:r>
            <a:endParaRPr lang="nl-BE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55576" y="1340768"/>
          <a:ext cx="7272808" cy="5184582"/>
        </p:xfrm>
        <a:graphic>
          <a:graphicData uri="http://schemas.openxmlformats.org/drawingml/2006/table">
            <a:tbl>
              <a:tblPr/>
              <a:tblGrid>
                <a:gridCol w="3566646"/>
                <a:gridCol w="1833954"/>
                <a:gridCol w="1872208"/>
              </a:tblGrid>
              <a:tr h="775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Eurocode number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Ambient canditions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indent="-51435"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Fire conditions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Basis of design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1990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Actions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1991-1-1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EN 1991-1-2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Concrete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1992-1-1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EN 1992-1-2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Steel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1993-1-1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1993-1-2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Composite steel-concrete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1994-1-1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1994-1-2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Timber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EN 1995-1-1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1995-1-2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Masonry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EN 1996-1-1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EN 1996-1-2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Geotechnical design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EN 1997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Earthquake resistance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EN 1998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Aluminium alloy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EN 1999-1-1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EN 1999-1-2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5580112" y="3212976"/>
            <a:ext cx="2304256" cy="1152128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/>
          <p:cNvSpPr/>
          <p:nvPr/>
        </p:nvSpPr>
        <p:spPr>
          <a:xfrm rot="1008949">
            <a:off x="1497567" y="3304897"/>
            <a:ext cx="4460786" cy="2304256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oneTexte 1"/>
          <p:cNvSpPr txBox="1"/>
          <p:nvPr/>
        </p:nvSpPr>
        <p:spPr>
          <a:xfrm>
            <a:off x="323528" y="1268760"/>
            <a:ext cx="542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From fire scenario to dimensioning: general layout</a:t>
            </a:r>
          </a:p>
        </p:txBody>
      </p:sp>
      <p:sp>
        <p:nvSpPr>
          <p:cNvPr id="3" name="ZoneTexte 2"/>
          <p:cNvSpPr txBox="1"/>
          <p:nvPr/>
        </p:nvSpPr>
        <p:spPr>
          <a:xfrm flipH="1">
            <a:off x="5841854" y="2564904"/>
            <a:ext cx="1682473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Fire Scenario 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5868144" y="3573016"/>
            <a:ext cx="1682473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 = f(</a:t>
            </a:r>
            <a:r>
              <a:rPr lang="en-GB" sz="2000" dirty="0" err="1" smtClean="0"/>
              <a:t>x,y,z,t</a:t>
            </a:r>
            <a:r>
              <a:rPr lang="en-GB" sz="2000" dirty="0" smtClean="0"/>
              <a:t>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6443414" y="3284984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flipH="1">
            <a:off x="1547663" y="1988840"/>
            <a:ext cx="2160239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Mechanical loads</a:t>
            </a:r>
          </a:p>
          <a:p>
            <a:pPr algn="ctr"/>
            <a:r>
              <a:rPr lang="en-GB" sz="2000" dirty="0" smtClean="0"/>
              <a:t>in the fire situation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1809407" y="3573016"/>
            <a:ext cx="1682473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M, N, V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2238279" y="3141762"/>
            <a:ext cx="72166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flipH="1">
            <a:off x="3491880" y="4581128"/>
            <a:ext cx="2160239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Design method</a:t>
            </a:r>
          </a:p>
          <a:p>
            <a:pPr algn="ctr"/>
            <a:r>
              <a:rPr lang="en-GB" sz="2000" dirty="0" smtClean="0"/>
              <a:t>R = </a:t>
            </a:r>
            <a:r>
              <a:rPr lang="en-GB" sz="2000" i="1" dirty="0" smtClean="0"/>
              <a:t>x </a:t>
            </a:r>
            <a:r>
              <a:rPr lang="en-GB" sz="2000" dirty="0" smtClean="0"/>
              <a:t>minutes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5724128" y="4077072"/>
            <a:ext cx="72008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699792" y="4077072"/>
            <a:ext cx="7920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444208" y="4437112"/>
            <a:ext cx="2279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Thermal calculation</a:t>
            </a:r>
          </a:p>
        </p:txBody>
      </p:sp>
      <p:sp>
        <p:nvSpPr>
          <p:cNvPr id="21" name="ZoneTexte 20"/>
          <p:cNvSpPr txBox="1"/>
          <p:nvPr/>
        </p:nvSpPr>
        <p:spPr>
          <a:xfrm rot="1802788">
            <a:off x="1399953" y="5425566"/>
            <a:ext cx="2617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Mechanical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20" grpId="0" animBg="1"/>
      <p:bldP spid="3" grpId="0" animBg="1"/>
      <p:bldP spid="4" grpId="0" animBg="1"/>
      <p:bldP spid="7" grpId="0" animBg="1"/>
      <p:bldP spid="8" grpId="0" animBg="1"/>
      <p:bldP spid="10" grpId="0" animBg="1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55576" y="1340768"/>
          <a:ext cx="7272808" cy="5184582"/>
        </p:xfrm>
        <a:graphic>
          <a:graphicData uri="http://schemas.openxmlformats.org/drawingml/2006/table">
            <a:tbl>
              <a:tblPr/>
              <a:tblGrid>
                <a:gridCol w="3566646"/>
                <a:gridCol w="1833954"/>
                <a:gridCol w="1872208"/>
              </a:tblGrid>
              <a:tr h="775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Eurocode number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Ambient canditions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indent="-51435"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Fire conditions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Basis of design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1990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Actions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1991-1-1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EN 1991-1-2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Concrete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1992-1-1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EN 1992-1-2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Steel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1993-1-1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1993-1-2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Composite steel-concrete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1994-1-1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1994-1-2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Timber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EN 1995-1-1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  <a:cs typeface="Times New Roman"/>
                        </a:rPr>
                        <a:t>EN 1995-1-2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  <a:cs typeface="Times New Roman"/>
                        </a:rPr>
                        <a:t>Masonry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EN 1996-1-1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EN 1996-1-2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Geotechnical design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EN 1997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Earthquake resistance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EN 1998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Aluminium alloy structures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20256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EN 1999-1-1</a:t>
                      </a:r>
                      <a:endParaRPr lang="fr-B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EN 1999-1-2</a:t>
                      </a:r>
                      <a:endParaRPr lang="fr-B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4067944" y="2060848"/>
            <a:ext cx="1656184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4067944" y="2492896"/>
            <a:ext cx="1656184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4067944" y="3429000"/>
            <a:ext cx="1656184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6228184" y="2492896"/>
            <a:ext cx="1656184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6228184" y="3429000"/>
            <a:ext cx="1656184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268760"/>
            <a:ext cx="542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From fire scenario to dimensioning: general layout</a:t>
            </a:r>
          </a:p>
        </p:txBody>
      </p:sp>
      <p:sp>
        <p:nvSpPr>
          <p:cNvPr id="3" name="ZoneTexte 2"/>
          <p:cNvSpPr txBox="1"/>
          <p:nvPr/>
        </p:nvSpPr>
        <p:spPr>
          <a:xfrm flipH="1">
            <a:off x="6057879" y="2564904"/>
            <a:ext cx="1682473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Fire Scenario 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6057879" y="3573016"/>
            <a:ext cx="1682473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 = f(</a:t>
            </a:r>
            <a:r>
              <a:rPr lang="en-GB" sz="2000" dirty="0" err="1" smtClean="0"/>
              <a:t>x,y,z,t</a:t>
            </a:r>
            <a:r>
              <a:rPr lang="en-GB" sz="2000" dirty="0" smtClean="0"/>
              <a:t>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6659438" y="3284984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flipH="1">
            <a:off x="1331640" y="2564904"/>
            <a:ext cx="2160239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Mechanical loads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1619672" y="3573016"/>
            <a:ext cx="1682473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M, N, V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2196530" y="3284984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flipH="1">
            <a:off x="3491880" y="4581128"/>
            <a:ext cx="2160239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Design method</a:t>
            </a:r>
          </a:p>
          <a:p>
            <a:pPr algn="ctr"/>
            <a:r>
              <a:rPr lang="en-GB" sz="2000" dirty="0" smtClean="0"/>
              <a:t>R = </a:t>
            </a:r>
            <a:r>
              <a:rPr lang="en-GB" sz="2000" i="1" dirty="0" smtClean="0"/>
              <a:t>x </a:t>
            </a:r>
            <a:r>
              <a:rPr lang="en-GB" sz="2000" dirty="0" smtClean="0"/>
              <a:t>minutes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5724128" y="4077072"/>
            <a:ext cx="72008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699792" y="4077072"/>
            <a:ext cx="7920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structure.emf"/>
          <p:cNvPicPr>
            <a:picLocks noChangeAspect="1"/>
          </p:cNvPicPr>
          <p:nvPr/>
        </p:nvPicPr>
        <p:blipFill>
          <a:blip r:embed="rId2" cstate="print"/>
          <a:srcRect l="6415" t="4848" r="26816" b="2267"/>
          <a:stretch>
            <a:fillRect/>
          </a:stretch>
        </p:blipFill>
        <p:spPr>
          <a:xfrm>
            <a:off x="3491880" y="1844824"/>
            <a:ext cx="252028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268760"/>
            <a:ext cx="3897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From fire scenario to dimensioning</a:t>
            </a:r>
          </a:p>
          <a:p>
            <a:r>
              <a:rPr lang="en-GB" sz="2000" dirty="0" smtClean="0"/>
              <a:t>Method 1: Tabulated data</a:t>
            </a:r>
          </a:p>
        </p:txBody>
      </p:sp>
      <p:sp>
        <p:nvSpPr>
          <p:cNvPr id="3" name="ZoneTexte 2"/>
          <p:cNvSpPr txBox="1"/>
          <p:nvPr/>
        </p:nvSpPr>
        <p:spPr>
          <a:xfrm flipH="1">
            <a:off x="6057879" y="2564904"/>
            <a:ext cx="1682473" cy="40011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ISO fire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6057879" y="3573016"/>
            <a:ext cx="1682473" cy="400110"/>
          </a:xfrm>
          <a:prstGeom prst="rect">
            <a:avLst/>
          </a:prstGeom>
          <a:noFill/>
          <a:ln w="12700">
            <a:solidFill>
              <a:srgbClr val="FF0000">
                <a:alpha val="54000"/>
              </a:srgbClr>
            </a:solidFill>
            <a:prstDash val="dash"/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 = f(</a:t>
            </a:r>
            <a:r>
              <a:rPr lang="en-GB" sz="2000" dirty="0" err="1" smtClean="0"/>
              <a:t>x,y,z,t</a:t>
            </a:r>
            <a:r>
              <a:rPr lang="en-GB" sz="2000" dirty="0" smtClean="0"/>
              <a:t>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4788024" y="3356992"/>
            <a:ext cx="1368152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flipH="1">
            <a:off x="1331640" y="2564904"/>
            <a:ext cx="2160239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P</a:t>
            </a:r>
            <a:r>
              <a:rPr lang="en-GB" sz="2000" baseline="-25000" dirty="0" err="1" smtClean="0"/>
              <a:t>d,fi</a:t>
            </a:r>
            <a:r>
              <a:rPr lang="en-GB" sz="2000" baseline="-25000" dirty="0" smtClean="0"/>
              <a:t>  </a:t>
            </a:r>
            <a:r>
              <a:rPr lang="en-GB" sz="2000" baseline="30000" dirty="0" smtClean="0"/>
              <a:t>=</a:t>
            </a:r>
            <a:r>
              <a:rPr lang="en-GB" sz="2000" dirty="0" smtClean="0"/>
              <a:t> G</a:t>
            </a:r>
            <a:r>
              <a:rPr lang="en-GB" sz="2000" baseline="-25000" dirty="0" smtClean="0"/>
              <a:t>k</a:t>
            </a:r>
            <a:r>
              <a:rPr lang="en-GB" sz="2000" baseline="30000" dirty="0" smtClean="0"/>
              <a:t> +</a:t>
            </a:r>
            <a:r>
              <a:rPr lang="en-GB" sz="2000" dirty="0" smtClean="0"/>
              <a:t> 0.5 q</a:t>
            </a:r>
            <a:r>
              <a:rPr lang="en-GB" sz="2000" baseline="-25000" dirty="0" smtClean="0"/>
              <a:t>k,1</a:t>
            </a:r>
            <a:endParaRPr lang="en-GB" sz="2000" dirty="0" smtClean="0"/>
          </a:p>
        </p:txBody>
      </p:sp>
      <p:sp>
        <p:nvSpPr>
          <p:cNvPr id="8" name="ZoneTexte 7"/>
          <p:cNvSpPr txBox="1"/>
          <p:nvPr/>
        </p:nvSpPr>
        <p:spPr>
          <a:xfrm flipH="1">
            <a:off x="971600" y="3573016"/>
            <a:ext cx="2808312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Load ratio </a:t>
            </a:r>
            <a:r>
              <a:rPr lang="en-GB" sz="2000" dirty="0" err="1" smtClean="0">
                <a:latin typeface="GreekC" pitchFamily="2" charset="0"/>
              </a:rPr>
              <a:t>m</a:t>
            </a:r>
            <a:r>
              <a:rPr lang="en-GB" sz="2000" baseline="-25000" dirty="0" err="1" smtClean="0"/>
              <a:t>fi</a:t>
            </a:r>
            <a:r>
              <a:rPr lang="en-GB" sz="2000" dirty="0" smtClean="0"/>
              <a:t> =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d,fi</a:t>
            </a:r>
            <a:r>
              <a:rPr lang="en-GB" sz="2000" dirty="0" smtClean="0"/>
              <a:t> / p</a:t>
            </a:r>
            <a:r>
              <a:rPr lang="en-GB" sz="2000" baseline="-25000" dirty="0" smtClean="0"/>
              <a:t>d</a:t>
            </a:r>
            <a:endParaRPr lang="en-GB" sz="2000" dirty="0" smtClean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2196530" y="3284984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flipH="1">
            <a:off x="3203847" y="4581128"/>
            <a:ext cx="2448271" cy="10156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Tabulated data</a:t>
            </a:r>
          </a:p>
          <a:p>
            <a:pPr algn="ctr"/>
            <a:r>
              <a:rPr lang="en-GB" sz="2000" dirty="0" smtClean="0"/>
              <a:t>Element by element</a:t>
            </a:r>
          </a:p>
          <a:p>
            <a:pPr algn="ctr"/>
            <a:r>
              <a:rPr lang="en-GB" sz="2000" dirty="0" smtClean="0"/>
              <a:t>R = </a:t>
            </a:r>
            <a:r>
              <a:rPr lang="en-GB" sz="2000" i="1" dirty="0" smtClean="0"/>
              <a:t>x </a:t>
            </a:r>
            <a:r>
              <a:rPr lang="en-GB" sz="2000" dirty="0" smtClean="0"/>
              <a:t>minutes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699792" y="4077072"/>
            <a:ext cx="7920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load.emf"/>
          <p:cNvPicPr>
            <a:picLocks noChangeAspect="1"/>
          </p:cNvPicPr>
          <p:nvPr/>
        </p:nvPicPr>
        <p:blipFill>
          <a:blip r:embed="rId2" cstate="print"/>
          <a:srcRect l="8269" t="3437" r="31453" b="3437"/>
          <a:stretch>
            <a:fillRect/>
          </a:stretch>
        </p:blipFill>
        <p:spPr>
          <a:xfrm>
            <a:off x="971600" y="188640"/>
            <a:ext cx="2880320" cy="292463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021" y="1290638"/>
            <a:ext cx="6715347" cy="52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5868144" y="3573016"/>
            <a:ext cx="1682473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 = f(</a:t>
            </a:r>
            <a:r>
              <a:rPr lang="en-GB" sz="2000" i="1" dirty="0" smtClean="0"/>
              <a:t>t</a:t>
            </a:r>
            <a:r>
              <a:rPr lang="en-GB" sz="2000" dirty="0" smtClean="0"/>
              <a:t>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6443414" y="3284984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flipH="1">
            <a:off x="1547663" y="2564904"/>
            <a:ext cx="2160239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P</a:t>
            </a:r>
            <a:r>
              <a:rPr lang="en-GB" sz="2000" baseline="-25000" dirty="0" err="1" smtClean="0"/>
              <a:t>d,fi</a:t>
            </a:r>
            <a:r>
              <a:rPr lang="en-GB" sz="2000" baseline="-25000" dirty="0" smtClean="0"/>
              <a:t>  </a:t>
            </a:r>
            <a:r>
              <a:rPr lang="en-GB" sz="2000" baseline="30000" dirty="0" smtClean="0"/>
              <a:t>=</a:t>
            </a:r>
            <a:r>
              <a:rPr lang="en-GB" sz="2000" dirty="0" smtClean="0"/>
              <a:t> G</a:t>
            </a:r>
            <a:r>
              <a:rPr lang="en-GB" sz="2000" baseline="-25000" dirty="0" smtClean="0"/>
              <a:t>k</a:t>
            </a:r>
            <a:r>
              <a:rPr lang="en-GB" sz="2000" baseline="30000" dirty="0" smtClean="0"/>
              <a:t> +</a:t>
            </a:r>
            <a:r>
              <a:rPr lang="en-GB" sz="2000" dirty="0" smtClean="0"/>
              <a:t> 0.5 q</a:t>
            </a:r>
            <a:r>
              <a:rPr lang="en-GB" sz="2000" baseline="-25000" dirty="0" smtClean="0"/>
              <a:t>k,1</a:t>
            </a:r>
            <a:endParaRPr lang="en-GB" sz="2000" dirty="0" smtClean="0"/>
          </a:p>
        </p:txBody>
      </p:sp>
      <p:sp>
        <p:nvSpPr>
          <p:cNvPr id="8" name="ZoneTexte 7"/>
          <p:cNvSpPr txBox="1"/>
          <p:nvPr/>
        </p:nvSpPr>
        <p:spPr>
          <a:xfrm flipH="1">
            <a:off x="1691680" y="3573016"/>
            <a:ext cx="1800200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M, N ,V at </a:t>
            </a:r>
            <a:r>
              <a:rPr lang="en-GB" sz="2000" i="1" dirty="0" smtClean="0"/>
              <a:t>t</a:t>
            </a:r>
            <a:r>
              <a:rPr lang="en-GB" sz="2000" dirty="0" smtClean="0"/>
              <a:t> = 0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2384677" y="3284984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flipH="1">
            <a:off x="3131838" y="4581128"/>
            <a:ext cx="2880321" cy="10156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Simple calculation model</a:t>
            </a:r>
          </a:p>
          <a:p>
            <a:pPr algn="ctr"/>
            <a:r>
              <a:rPr lang="en-GB" sz="2000" dirty="0" smtClean="0"/>
              <a:t>Element by element</a:t>
            </a:r>
          </a:p>
          <a:p>
            <a:pPr algn="ctr"/>
            <a:r>
              <a:rPr lang="en-GB" sz="2000" dirty="0" smtClean="0"/>
              <a:t>R = </a:t>
            </a:r>
            <a:r>
              <a:rPr lang="en-GB" sz="2000" i="1" dirty="0" smtClean="0"/>
              <a:t>x </a:t>
            </a:r>
            <a:r>
              <a:rPr lang="en-GB" sz="2000" dirty="0" smtClean="0"/>
              <a:t>minutes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5724128" y="4077072"/>
            <a:ext cx="72008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699792" y="4077072"/>
            <a:ext cx="7920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1268760"/>
            <a:ext cx="4070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From fire scenario to dimensioning</a:t>
            </a:r>
          </a:p>
          <a:p>
            <a:r>
              <a:rPr lang="en-GB" sz="2000" dirty="0" smtClean="0"/>
              <a:t>Method 2: Simple calculation model</a:t>
            </a:r>
          </a:p>
        </p:txBody>
      </p:sp>
      <p:sp>
        <p:nvSpPr>
          <p:cNvPr id="13" name="ZoneTexte 12"/>
          <p:cNvSpPr txBox="1"/>
          <p:nvPr/>
        </p:nvSpPr>
        <p:spPr>
          <a:xfrm flipH="1">
            <a:off x="5841855" y="2564904"/>
            <a:ext cx="1682473" cy="40011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ISO fire</a:t>
            </a:r>
          </a:p>
        </p:txBody>
      </p:sp>
      <p:pic>
        <p:nvPicPr>
          <p:cNvPr id="15" name="Image 14" descr="load.emf"/>
          <p:cNvPicPr>
            <a:picLocks noChangeAspect="1"/>
          </p:cNvPicPr>
          <p:nvPr/>
        </p:nvPicPr>
        <p:blipFill>
          <a:blip r:embed="rId2" cstate="print"/>
          <a:srcRect l="8269" t="3437" r="31453" b="3437"/>
          <a:stretch>
            <a:fillRect/>
          </a:stretch>
        </p:blipFill>
        <p:spPr>
          <a:xfrm>
            <a:off x="971600" y="188640"/>
            <a:ext cx="2880320" cy="292463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</p:pic>
      <p:pic>
        <p:nvPicPr>
          <p:cNvPr id="16" name="Image 15" descr="M0.emf"/>
          <p:cNvPicPr>
            <a:picLocks noChangeAspect="1"/>
          </p:cNvPicPr>
          <p:nvPr/>
        </p:nvPicPr>
        <p:blipFill>
          <a:blip r:embed="rId3" cstate="print"/>
          <a:srcRect l="12079" t="3437" r="34126" b="4848"/>
          <a:stretch>
            <a:fillRect/>
          </a:stretch>
        </p:blipFill>
        <p:spPr>
          <a:xfrm>
            <a:off x="323528" y="3717032"/>
            <a:ext cx="2703070" cy="28803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81128"/>
            <a:ext cx="437381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5868144" y="3573016"/>
            <a:ext cx="1682473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 = f(</a:t>
            </a:r>
            <a:r>
              <a:rPr lang="en-GB" sz="2000" dirty="0" err="1" smtClean="0"/>
              <a:t>x,y,</a:t>
            </a:r>
            <a:r>
              <a:rPr lang="en-GB" sz="2000" i="1" dirty="0" err="1" smtClean="0"/>
              <a:t>t</a:t>
            </a:r>
            <a:r>
              <a:rPr lang="en-GB" sz="2000" dirty="0" smtClean="0"/>
              <a:t>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6443414" y="3284984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flipH="1">
            <a:off x="1547663" y="2564904"/>
            <a:ext cx="2160239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P</a:t>
            </a:r>
            <a:r>
              <a:rPr lang="en-GB" sz="2000" baseline="-25000" dirty="0" err="1" smtClean="0"/>
              <a:t>d,fi</a:t>
            </a:r>
            <a:r>
              <a:rPr lang="en-GB" sz="2000" baseline="-25000" dirty="0" smtClean="0"/>
              <a:t>  </a:t>
            </a:r>
            <a:r>
              <a:rPr lang="en-GB" sz="2000" baseline="30000" dirty="0" smtClean="0"/>
              <a:t>=</a:t>
            </a:r>
            <a:r>
              <a:rPr lang="en-GB" sz="2000" dirty="0" smtClean="0"/>
              <a:t> G</a:t>
            </a:r>
            <a:r>
              <a:rPr lang="en-GB" sz="2000" baseline="-25000" dirty="0" smtClean="0"/>
              <a:t>k</a:t>
            </a:r>
            <a:r>
              <a:rPr lang="en-GB" sz="2000" baseline="30000" dirty="0" smtClean="0"/>
              <a:t> +</a:t>
            </a:r>
            <a:r>
              <a:rPr lang="en-GB" sz="2000" dirty="0" smtClean="0"/>
              <a:t> 0.5 q</a:t>
            </a:r>
            <a:r>
              <a:rPr lang="en-GB" sz="2000" baseline="-25000" dirty="0" smtClean="0"/>
              <a:t>k,1</a:t>
            </a:r>
            <a:endParaRPr lang="en-GB" sz="2000" dirty="0" smtClean="0"/>
          </a:p>
        </p:txBody>
      </p:sp>
      <p:sp>
        <p:nvSpPr>
          <p:cNvPr id="8" name="ZoneTexte 7"/>
          <p:cNvSpPr txBox="1"/>
          <p:nvPr/>
        </p:nvSpPr>
        <p:spPr>
          <a:xfrm flipH="1">
            <a:off x="1691680" y="3573016"/>
            <a:ext cx="1800200" cy="40011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M, N ,V at </a:t>
            </a:r>
            <a:r>
              <a:rPr lang="en-GB" sz="2000" i="1" dirty="0" smtClean="0"/>
              <a:t>t</a:t>
            </a:r>
            <a:r>
              <a:rPr lang="en-GB" sz="2000" dirty="0" smtClean="0"/>
              <a:t> = 0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5724128" y="4077072"/>
            <a:ext cx="72008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3167844" y="3537012"/>
            <a:ext cx="144016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126876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From fire scenario to dimensioning</a:t>
            </a:r>
          </a:p>
          <a:p>
            <a:r>
              <a:rPr lang="en-GB" sz="2000" dirty="0" smtClean="0"/>
              <a:t>Method 3: Advanced calculation model</a:t>
            </a:r>
          </a:p>
        </p:txBody>
      </p:sp>
      <p:sp>
        <p:nvSpPr>
          <p:cNvPr id="13" name="ZoneTexte 12"/>
          <p:cNvSpPr txBox="1"/>
          <p:nvPr/>
        </p:nvSpPr>
        <p:spPr>
          <a:xfrm flipH="1">
            <a:off x="5841855" y="2564904"/>
            <a:ext cx="1682473" cy="40011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Any fire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2915814" y="4653136"/>
            <a:ext cx="3168353" cy="10156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292100" dist="444500" dir="2700000">
              <a:schemeClr val="tx1">
                <a:alpha val="7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Advanced calculation model</a:t>
            </a:r>
          </a:p>
          <a:p>
            <a:pPr algn="ctr"/>
            <a:r>
              <a:rPr lang="en-GB" sz="2000" dirty="0" smtClean="0"/>
              <a:t>For the whole structure</a:t>
            </a:r>
          </a:p>
          <a:p>
            <a:pPr algn="ctr"/>
            <a:r>
              <a:rPr lang="en-GB" sz="2000" dirty="0" smtClean="0"/>
              <a:t>R = </a:t>
            </a:r>
            <a:r>
              <a:rPr lang="en-GB" sz="2000" i="1" dirty="0" smtClean="0"/>
              <a:t>x </a:t>
            </a:r>
            <a:r>
              <a:rPr lang="en-GB" sz="2000" dirty="0" smtClean="0"/>
              <a:t>minutes</a:t>
            </a:r>
          </a:p>
        </p:txBody>
      </p:sp>
      <p:pic>
        <p:nvPicPr>
          <p:cNvPr id="18" name="Image 17" descr="load.emf"/>
          <p:cNvPicPr>
            <a:picLocks noChangeAspect="1"/>
          </p:cNvPicPr>
          <p:nvPr/>
        </p:nvPicPr>
        <p:blipFill>
          <a:blip r:embed="rId2" cstate="print"/>
          <a:srcRect l="8269" t="3437" r="31453" b="3437"/>
          <a:stretch>
            <a:fillRect/>
          </a:stretch>
        </p:blipFill>
        <p:spPr>
          <a:xfrm>
            <a:off x="971600" y="188640"/>
            <a:ext cx="2880320" cy="292463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</p:pic>
      <p:pic>
        <p:nvPicPr>
          <p:cNvPr id="16" name="Image 15" descr="Column3.emf"/>
          <p:cNvPicPr>
            <a:picLocks noChangeAspect="1"/>
          </p:cNvPicPr>
          <p:nvPr/>
        </p:nvPicPr>
        <p:blipFill>
          <a:blip r:embed="rId3" cstate="print"/>
          <a:srcRect l="4094" t="22268" r="36544" b="21204"/>
          <a:stretch>
            <a:fillRect/>
          </a:stretch>
        </p:blipFill>
        <p:spPr>
          <a:xfrm>
            <a:off x="5724128" y="3212976"/>
            <a:ext cx="2278071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erature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758280"/>
            <a:ext cx="6858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sp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551012"/>
            <a:ext cx="72009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141277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are the </a:t>
            </a:r>
            <a:r>
              <a:rPr lang="en-GB" sz="2800" dirty="0" err="1" smtClean="0"/>
              <a:t>Eurocodes</a:t>
            </a: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2276872"/>
            <a:ext cx="70101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 </a:t>
            </a:r>
            <a:r>
              <a:rPr lang="en-GB" sz="2800" b="1" dirty="0" smtClean="0"/>
              <a:t>series</a:t>
            </a:r>
            <a:r>
              <a:rPr lang="en-GB" sz="2800" dirty="0" smtClean="0"/>
              <a:t> of textbooks</a:t>
            </a:r>
          </a:p>
          <a:p>
            <a:endParaRPr lang="en-GB" sz="2800" dirty="0" smtClean="0"/>
          </a:p>
          <a:p>
            <a:r>
              <a:rPr lang="en-GB" sz="2800" dirty="0" smtClean="0"/>
              <a:t>	containing </a:t>
            </a:r>
            <a:r>
              <a:rPr lang="en-GB" sz="2800" b="1" dirty="0" smtClean="0"/>
              <a:t>recommendations</a:t>
            </a:r>
            <a:endParaRPr lang="en-GB" sz="2800" b="1" dirty="0" smtClean="0"/>
          </a:p>
          <a:p>
            <a:endParaRPr lang="en-GB" sz="2800" dirty="0" smtClean="0"/>
          </a:p>
          <a:p>
            <a:r>
              <a:rPr lang="en-GB" sz="2800" dirty="0" smtClean="0"/>
              <a:t>		for </a:t>
            </a:r>
            <a:r>
              <a:rPr lang="en-GB" sz="2800" b="1" dirty="0" smtClean="0"/>
              <a:t>calculating</a:t>
            </a:r>
          </a:p>
          <a:p>
            <a:endParaRPr lang="en-GB" sz="2800" dirty="0" smtClean="0"/>
          </a:p>
          <a:p>
            <a:r>
              <a:rPr lang="en-GB" sz="2800" dirty="0" smtClean="0"/>
              <a:t>			the </a:t>
            </a:r>
            <a:r>
              <a:rPr lang="en-GB" sz="2800" b="1" dirty="0" smtClean="0"/>
              <a:t>stability</a:t>
            </a:r>
          </a:p>
          <a:p>
            <a:endParaRPr lang="en-GB" sz="2800" dirty="0" smtClean="0"/>
          </a:p>
          <a:p>
            <a:r>
              <a:rPr lang="en-GB" sz="2800" dirty="0" smtClean="0"/>
              <a:t>				of building </a:t>
            </a:r>
            <a:r>
              <a:rPr lang="en-GB" sz="2800" b="1" dirty="0" smtClean="0"/>
              <a:t>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550" y="1623020"/>
            <a:ext cx="72009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liders44"/>
          <p:cNvPicPr>
            <a:picLocks noChangeAspect="1" noChangeArrowheads="1"/>
          </p:cNvPicPr>
          <p:nvPr/>
        </p:nvPicPr>
        <p:blipFill>
          <a:blip r:embed="rId2" cstate="print"/>
          <a:srcRect l="1956" r="3080" b="21899"/>
          <a:stretch>
            <a:fillRect/>
          </a:stretch>
        </p:blipFill>
        <p:spPr bwMode="auto">
          <a:xfrm>
            <a:off x="251520" y="1124744"/>
            <a:ext cx="8712968" cy="554461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732240" y="5805264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484784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Redaction started in 1975, the </a:t>
            </a:r>
            <a:r>
              <a:rPr lang="en-GB" sz="2000" dirty="0" err="1" smtClean="0"/>
              <a:t>Eurocodes</a:t>
            </a:r>
            <a:r>
              <a:rPr lang="en-GB" sz="2000" dirty="0" smtClean="0"/>
              <a:t> were written on a voluntary base (by professional associations) with the support of the C.E.C., then a mandate was given to CEN in 1989.</a:t>
            </a:r>
          </a:p>
          <a:p>
            <a:endParaRPr lang="en-GB" sz="2000" b="1" dirty="0" smtClean="0"/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r>
              <a:rPr lang="en-GB" sz="2000" b="1" dirty="0" smtClean="0"/>
              <a:t>	</a:t>
            </a:r>
            <a:r>
              <a:rPr lang="en-GB" sz="2000" b="1" dirty="0" err="1" smtClean="0"/>
              <a:t>Eurocodes</a:t>
            </a:r>
            <a:r>
              <a:rPr lang="en-GB" sz="2000" b="1" dirty="0" smtClean="0"/>
              <a:t> (circa 1990)</a:t>
            </a:r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endParaRPr lang="en-GB" sz="2000" b="1" dirty="0" smtClean="0"/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r>
              <a:rPr lang="en-GB" sz="2000" b="1" dirty="0" smtClean="0"/>
              <a:t>		</a:t>
            </a:r>
            <a:r>
              <a:rPr lang="en-GB" sz="2000" b="1" dirty="0" err="1" smtClean="0"/>
              <a:t>prENV</a:t>
            </a:r>
            <a:endParaRPr lang="en-GB" sz="2000" b="1" dirty="0" smtClean="0"/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endParaRPr lang="en-GB" sz="2000" b="1" dirty="0" smtClean="0"/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r>
              <a:rPr lang="en-GB" sz="2000" b="1" dirty="0" smtClean="0"/>
              <a:t>			ENV (circa 1995) + National Application Documents</a:t>
            </a:r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endParaRPr lang="en-GB" sz="2000" b="1" dirty="0" smtClean="0"/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r>
              <a:rPr lang="en-GB" sz="2000" b="1" dirty="0" smtClean="0"/>
              <a:t>				</a:t>
            </a:r>
            <a:r>
              <a:rPr lang="en-GB" sz="2000" b="1" dirty="0" err="1" smtClean="0"/>
              <a:t>prEN</a:t>
            </a:r>
            <a:endParaRPr lang="en-GB" sz="2000" b="1" dirty="0" smtClean="0"/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endParaRPr lang="en-GB" sz="2000" b="1" dirty="0" smtClean="0"/>
          </a:p>
          <a:p>
            <a:pPr>
              <a:tabLst>
                <a:tab pos="530225" algn="l"/>
                <a:tab pos="1076325" algn="l"/>
                <a:tab pos="1608138" algn="l"/>
                <a:tab pos="2152650" algn="l"/>
                <a:tab pos="2684463" algn="l"/>
              </a:tabLst>
            </a:pPr>
            <a:r>
              <a:rPr lang="en-GB" sz="2000" b="1" dirty="0" smtClean="0"/>
              <a:t>					EN (circa 2000-2005) +National Annexes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avec flèche 7"/>
          <p:cNvCxnSpPr/>
          <p:nvPr/>
        </p:nvCxnSpPr>
        <p:spPr>
          <a:xfrm rot="5400000">
            <a:off x="1366850" y="3104170"/>
            <a:ext cx="108012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11626" y="1340768"/>
            <a:ext cx="2420214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On a voluntary base</a:t>
            </a:r>
          </a:p>
          <a:p>
            <a:pPr algn="ctr"/>
            <a:r>
              <a:rPr lang="en-GB" sz="2000" dirty="0" smtClean="0"/>
              <a:t>Because of a contract</a:t>
            </a:r>
          </a:p>
          <a:p>
            <a:pPr algn="ctr"/>
            <a:r>
              <a:rPr lang="en-GB" sz="2000" dirty="0" smtClean="0"/>
              <a:t>Because of a law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15616" y="3789040"/>
            <a:ext cx="1644361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Requirements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48130" y="1340768"/>
            <a:ext cx="2420214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On a voluntary base</a:t>
            </a:r>
          </a:p>
          <a:p>
            <a:pPr algn="ctr"/>
            <a:r>
              <a:rPr lang="en-GB" sz="2000" dirty="0" smtClean="0"/>
              <a:t>Because of a contract</a:t>
            </a:r>
          </a:p>
          <a:p>
            <a:pPr algn="ctr"/>
            <a:r>
              <a:rPr lang="en-GB" sz="2000" dirty="0" smtClean="0"/>
              <a:t>Because of a law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5400000">
            <a:off x="5976156" y="3104964"/>
            <a:ext cx="9361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883675" y="3820978"/>
            <a:ext cx="3072701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Utilisation of the </a:t>
            </a:r>
            <a:r>
              <a:rPr lang="en-GB" sz="2000" dirty="0" err="1" smtClean="0"/>
              <a:t>Eurocodes</a:t>
            </a:r>
            <a:endParaRPr lang="en-GB" sz="2000" dirty="0" smtClean="0"/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6192974" y="4760354"/>
            <a:ext cx="50405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64088" y="5333146"/>
            <a:ext cx="2170787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Fire resistance = ….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915816" y="4365104"/>
            <a:ext cx="2160240" cy="1080120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animBg="1"/>
      <p:bldP spid="17" grpId="0" build="p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572000" y="1772816"/>
            <a:ext cx="359835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Which law?</a:t>
            </a:r>
          </a:p>
          <a:p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 Basis norms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Annex 2 (low rise buildings)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Annex 3 (middle rise buildings)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Annex 4 (high rise buildings)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Annex 6 (industrial buildings)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 Regional decrees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 Etc</a:t>
            </a:r>
          </a:p>
        </p:txBody>
      </p:sp>
      <p:sp>
        <p:nvSpPr>
          <p:cNvPr id="6" name="Ellipse 5"/>
          <p:cNvSpPr/>
          <p:nvPr/>
        </p:nvSpPr>
        <p:spPr>
          <a:xfrm>
            <a:off x="683568" y="1772816"/>
            <a:ext cx="23042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1115616" y="3789040"/>
            <a:ext cx="1644361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Requirements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1366850" y="3104170"/>
            <a:ext cx="108012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11626" y="1340768"/>
            <a:ext cx="2420214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Because of a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avec flèche 7"/>
          <p:cNvCxnSpPr/>
          <p:nvPr/>
        </p:nvCxnSpPr>
        <p:spPr>
          <a:xfrm rot="5400000">
            <a:off x="1366850" y="3104170"/>
            <a:ext cx="108012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11626" y="1340768"/>
            <a:ext cx="2420214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On a voluntary base</a:t>
            </a:r>
          </a:p>
          <a:p>
            <a:pPr algn="ctr"/>
            <a:r>
              <a:rPr lang="en-GB" sz="2000" dirty="0" smtClean="0"/>
              <a:t>Because of a contract</a:t>
            </a:r>
          </a:p>
          <a:p>
            <a:pPr algn="ctr"/>
            <a:r>
              <a:rPr lang="en-GB" sz="2000" dirty="0" smtClean="0"/>
              <a:t>Because of a law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15616" y="3789040"/>
            <a:ext cx="1644361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Requirements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48130" y="1340768"/>
            <a:ext cx="2420214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On a voluntary base</a:t>
            </a:r>
          </a:p>
          <a:p>
            <a:pPr algn="ctr"/>
            <a:r>
              <a:rPr lang="en-GB" sz="2000" dirty="0" smtClean="0"/>
              <a:t>Because of a contract</a:t>
            </a:r>
          </a:p>
          <a:p>
            <a:pPr algn="ctr"/>
            <a:r>
              <a:rPr lang="en-GB" sz="2000" dirty="0" smtClean="0"/>
              <a:t>Because of a law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5400000">
            <a:off x="5976156" y="3104964"/>
            <a:ext cx="9361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883675" y="3820978"/>
            <a:ext cx="3072701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Utilisation of the </a:t>
            </a:r>
            <a:r>
              <a:rPr lang="en-GB" sz="2000" dirty="0" err="1" smtClean="0"/>
              <a:t>Eurocodes</a:t>
            </a:r>
            <a:endParaRPr lang="en-GB" sz="2000" dirty="0" smtClean="0"/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6192974" y="4760354"/>
            <a:ext cx="50405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64088" y="5333146"/>
            <a:ext cx="2170787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Fire resistance = ….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915816" y="4365104"/>
            <a:ext cx="2160240" cy="1080120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23528" y="1340768"/>
            <a:ext cx="144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Which law 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74414"/>
            <a:ext cx="8136904" cy="215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95536" y="3779748"/>
            <a:ext cx="352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Article 2 of Annex 1 of Basis Norms.</a:t>
            </a:r>
          </a:p>
        </p:txBody>
      </p:sp>
      <p:sp>
        <p:nvSpPr>
          <p:cNvPr id="8" name="Ellipse 7"/>
          <p:cNvSpPr/>
          <p:nvPr/>
        </p:nvSpPr>
        <p:spPr>
          <a:xfrm>
            <a:off x="5292080" y="1772816"/>
            <a:ext cx="23042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5248130" y="1340768"/>
            <a:ext cx="2420214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Because of a law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5976156" y="3104964"/>
            <a:ext cx="9361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883675" y="3820978"/>
            <a:ext cx="3072701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Utilisation of the </a:t>
            </a:r>
            <a:r>
              <a:rPr lang="en-GB" sz="2000" dirty="0" err="1" smtClean="0"/>
              <a:t>Eurocodes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42875" y="1620083"/>
            <a:ext cx="88931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BE" sz="2000" dirty="0" smtClean="0">
                <a:latin typeface="Arial" charset="0"/>
              </a:rPr>
              <a:t>The </a:t>
            </a:r>
            <a:r>
              <a:rPr lang="fr-BE" sz="2000" dirty="0" err="1" smtClean="0">
                <a:latin typeface="Arial" charset="0"/>
              </a:rPr>
              <a:t>fire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resistance</a:t>
            </a:r>
            <a:r>
              <a:rPr lang="fr-BE" sz="2000" dirty="0" smtClean="0">
                <a:latin typeface="Arial" charset="0"/>
              </a:rPr>
              <a:t> of a building </a:t>
            </a:r>
            <a:r>
              <a:rPr lang="fr-BE" sz="2000" dirty="0" err="1" smtClean="0">
                <a:latin typeface="Arial" charset="0"/>
              </a:rPr>
              <a:t>element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can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be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demonstrated</a:t>
            </a:r>
            <a:r>
              <a:rPr lang="fr-BE" sz="2000" dirty="0" smtClean="0">
                <a:latin typeface="Arial" charset="0"/>
              </a:rPr>
              <a:t>,</a:t>
            </a:r>
            <a:endParaRPr lang="fr-BE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BE" sz="2000" dirty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either</a:t>
            </a:r>
            <a:r>
              <a:rPr lang="fr-BE" sz="2000" dirty="0" smtClean="0">
                <a:latin typeface="Arial" charset="0"/>
              </a:rPr>
              <a:t> by a </a:t>
            </a:r>
            <a:r>
              <a:rPr lang="fr-BE" sz="2000" dirty="0" err="1" smtClean="0">
                <a:latin typeface="Arial" charset="0"/>
              </a:rPr>
              <a:t>fire</a:t>
            </a:r>
            <a:r>
              <a:rPr lang="fr-BE" sz="2000" dirty="0" smtClean="0">
                <a:latin typeface="Arial" charset="0"/>
              </a:rPr>
              <a:t> test (</a:t>
            </a:r>
            <a:r>
              <a:rPr lang="fr-BE" sz="2000" dirty="0" err="1" smtClean="0">
                <a:latin typeface="Arial" charset="0"/>
              </a:rPr>
              <a:t>used</a:t>
            </a:r>
            <a:r>
              <a:rPr lang="fr-BE" sz="2000" dirty="0" smtClean="0">
                <a:latin typeface="Arial" charset="0"/>
              </a:rPr>
              <a:t> to </a:t>
            </a:r>
            <a:r>
              <a:rPr lang="fr-BE" sz="2000" dirty="0" err="1" smtClean="0">
                <a:latin typeface="Arial" charset="0"/>
              </a:rPr>
              <a:t>be</a:t>
            </a:r>
            <a:r>
              <a:rPr lang="fr-BE" sz="2000" dirty="0" smtClean="0">
                <a:latin typeface="Arial" charset="0"/>
              </a:rPr>
              <a:t> NBN 713-020, </a:t>
            </a:r>
            <a:r>
              <a:rPr lang="fr-BE" sz="2000" dirty="0" err="1" smtClean="0">
                <a:latin typeface="Arial" charset="0"/>
              </a:rPr>
              <a:t>now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EN’s</a:t>
            </a:r>
            <a:r>
              <a:rPr lang="fr-BE" sz="2000" dirty="0" smtClean="0">
                <a:latin typeface="Arial" charset="0"/>
              </a:rPr>
              <a:t>)</a:t>
            </a:r>
            <a:endParaRPr lang="fr-BE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BE" sz="2000" dirty="0">
                <a:latin typeface="Arial" charset="0"/>
              </a:rPr>
              <a:t> </a:t>
            </a:r>
            <a:r>
              <a:rPr lang="fr-BE" sz="2000" dirty="0" smtClean="0">
                <a:latin typeface="Arial" charset="0"/>
              </a:rPr>
              <a:t>or by a </a:t>
            </a:r>
            <a:r>
              <a:rPr lang="fr-BE" sz="2000" dirty="0" err="1" smtClean="0">
                <a:latin typeface="Arial" charset="0"/>
              </a:rPr>
              <a:t>calculation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method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approved</a:t>
            </a:r>
            <a:r>
              <a:rPr lang="fr-BE" sz="2000" dirty="0" smtClean="0">
                <a:latin typeface="Arial" charset="0"/>
              </a:rPr>
              <a:t> by the </a:t>
            </a:r>
            <a:r>
              <a:rPr lang="fr-BE" sz="2000" dirty="0" err="1" smtClean="0">
                <a:latin typeface="Arial" charset="0"/>
              </a:rPr>
              <a:t>Ministry</a:t>
            </a:r>
            <a:r>
              <a:rPr lang="fr-BE" sz="2000" dirty="0" smtClean="0">
                <a:latin typeface="Arial" charset="0"/>
              </a:rPr>
              <a:t> of </a:t>
            </a:r>
            <a:r>
              <a:rPr lang="fr-BE" sz="2000" dirty="0" err="1" smtClean="0">
                <a:latin typeface="Arial" charset="0"/>
              </a:rPr>
              <a:t>Interior</a:t>
            </a:r>
            <a:r>
              <a:rPr lang="fr-BE" sz="2000" dirty="0" smtClean="0">
                <a:latin typeface="Arial" charset="0"/>
              </a:rPr>
              <a:t>.</a:t>
            </a:r>
            <a:endParaRPr lang="fr-BE" sz="2000" dirty="0">
              <a:latin typeface="Arial" charset="0"/>
            </a:endParaRPr>
          </a:p>
          <a:p>
            <a:pPr>
              <a:defRPr/>
            </a:pPr>
            <a:endParaRPr lang="fr-BE" sz="2000" dirty="0">
              <a:latin typeface="Arial" charset="0"/>
            </a:endParaRPr>
          </a:p>
          <a:p>
            <a:pPr>
              <a:defRPr/>
            </a:pPr>
            <a:r>
              <a:rPr lang="fr-BE" sz="2000" dirty="0" smtClean="0">
                <a:latin typeface="Arial" charset="0"/>
              </a:rPr>
              <a:t>As of </a:t>
            </a:r>
            <a:r>
              <a:rPr lang="fr-BE" sz="2000" dirty="0" err="1" smtClean="0">
                <a:latin typeface="Arial" charset="0"/>
              </a:rPr>
              <a:t>today</a:t>
            </a:r>
            <a:r>
              <a:rPr lang="fr-BE" sz="2000" dirty="0" smtClean="0">
                <a:latin typeface="Arial" charset="0"/>
              </a:rPr>
              <a:t> (</a:t>
            </a:r>
            <a:r>
              <a:rPr lang="fr-BE" sz="2000" dirty="0" err="1" smtClean="0">
                <a:latin typeface="Arial" charset="0"/>
              </a:rPr>
              <a:t>October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>
                <a:latin typeface="Arial" charset="0"/>
              </a:rPr>
              <a:t>2010), </a:t>
            </a:r>
            <a:r>
              <a:rPr lang="fr-BE" sz="2000" dirty="0" err="1" smtClean="0">
                <a:latin typeface="Arial" charset="0"/>
              </a:rPr>
              <a:t>there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is</a:t>
            </a:r>
            <a:r>
              <a:rPr lang="fr-BE" sz="2000" dirty="0" smtClean="0">
                <a:latin typeface="Arial" charset="0"/>
              </a:rPr>
              <a:t> no </a:t>
            </a:r>
            <a:r>
              <a:rPr lang="fr-BE" sz="2000" dirty="0" err="1" smtClean="0">
                <a:latin typeface="Arial" charset="0"/>
              </a:rPr>
              <a:t>approved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method</a:t>
            </a:r>
            <a:r>
              <a:rPr lang="fr-BE" sz="2000" dirty="0" smtClean="0">
                <a:latin typeface="Arial" charset="0"/>
              </a:rPr>
              <a:t>.</a:t>
            </a:r>
            <a:endParaRPr lang="fr-BE" sz="2000" dirty="0">
              <a:latin typeface="Arial" charset="0"/>
            </a:endParaRPr>
          </a:p>
          <a:p>
            <a:pPr>
              <a:defRPr/>
            </a:pPr>
            <a:endParaRPr lang="fr-BE" sz="2000" dirty="0">
              <a:latin typeface="Arial" charset="0"/>
            </a:endParaRPr>
          </a:p>
          <a:p>
            <a:pPr>
              <a:defRPr/>
            </a:pPr>
            <a:r>
              <a:rPr lang="fr-BE" sz="2000" dirty="0" smtClean="0">
                <a:latin typeface="Arial" charset="0"/>
              </a:rPr>
              <a:t>The </a:t>
            </a:r>
            <a:r>
              <a:rPr lang="fr-BE" sz="2000" dirty="0" err="1" smtClean="0">
                <a:latin typeface="Arial" charset="0"/>
              </a:rPr>
              <a:t>following</a:t>
            </a:r>
            <a:r>
              <a:rPr lang="fr-BE" sz="2000" dirty="0" smtClean="0">
                <a:latin typeface="Arial" charset="0"/>
              </a:rPr>
              <a:t> situation </a:t>
            </a:r>
            <a:r>
              <a:rPr lang="fr-BE" sz="2000" dirty="0" err="1" smtClean="0">
                <a:latin typeface="Arial" charset="0"/>
              </a:rPr>
              <a:t>might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be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adopted</a:t>
            </a:r>
            <a:r>
              <a:rPr lang="fr-BE" sz="2000" dirty="0" smtClean="0">
                <a:latin typeface="Arial" charset="0"/>
              </a:rPr>
              <a:t>:</a:t>
            </a:r>
            <a:endParaRPr lang="fr-BE" sz="2000" dirty="0">
              <a:latin typeface="Arial" charset="0"/>
            </a:endParaRPr>
          </a:p>
          <a:p>
            <a:pPr>
              <a:defRPr/>
            </a:pPr>
            <a:r>
              <a:rPr lang="fr-BE" sz="2000" dirty="0" err="1" smtClean="0">
                <a:latin typeface="Arial" charset="0"/>
              </a:rPr>
              <a:t>Approved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method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>
                <a:latin typeface="Arial" charset="0"/>
              </a:rPr>
              <a:t>= Eurocodes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BE" sz="2000" dirty="0">
                <a:latin typeface="Arial" charset="0"/>
              </a:rPr>
              <a:t> </a:t>
            </a:r>
            <a:r>
              <a:rPr lang="fr-BE" sz="2000" dirty="0" smtClean="0">
                <a:latin typeface="Arial" charset="0"/>
              </a:rPr>
              <a:t>For </a:t>
            </a:r>
            <a:r>
              <a:rPr lang="fr-BE" sz="2000" dirty="0" err="1" smtClean="0">
                <a:latin typeface="Arial" charset="0"/>
              </a:rPr>
              <a:t>tabulated</a:t>
            </a:r>
            <a:r>
              <a:rPr lang="fr-BE" sz="2000" dirty="0" smtClean="0">
                <a:latin typeface="Arial" charset="0"/>
              </a:rPr>
              <a:t> data, </a:t>
            </a:r>
            <a:r>
              <a:rPr lang="fr-BE" sz="2000" dirty="0" err="1" smtClean="0">
                <a:latin typeface="Arial" charset="0"/>
              </a:rPr>
              <a:t>calculation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can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be</a:t>
            </a:r>
            <a:r>
              <a:rPr lang="fr-BE" sz="2000" dirty="0" smtClean="0">
                <a:latin typeface="Arial" charset="0"/>
              </a:rPr>
              <a:t> made by the </a:t>
            </a:r>
            <a:r>
              <a:rPr lang="fr-BE" sz="2000" dirty="0" err="1" smtClean="0">
                <a:latin typeface="Arial" charset="0"/>
              </a:rPr>
              <a:t>person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responsible</a:t>
            </a:r>
            <a:r>
              <a:rPr lang="fr-BE" sz="2000" dirty="0" smtClean="0">
                <a:latin typeface="Arial" charset="0"/>
              </a:rPr>
              <a:t> of the </a:t>
            </a:r>
            <a:r>
              <a:rPr lang="fr-BE" sz="2000" dirty="0" err="1" smtClean="0">
                <a:latin typeface="Arial" charset="0"/>
              </a:rPr>
              <a:t>stability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under</a:t>
            </a:r>
            <a:r>
              <a:rPr lang="fr-BE" sz="2000" dirty="0" smtClean="0">
                <a:latin typeface="Arial" charset="0"/>
              </a:rPr>
              <a:t> room </a:t>
            </a:r>
            <a:r>
              <a:rPr lang="fr-BE" sz="2000" dirty="0" err="1" smtClean="0">
                <a:latin typeface="Arial" charset="0"/>
              </a:rPr>
              <a:t>temperature</a:t>
            </a:r>
            <a:r>
              <a:rPr lang="fr-BE" sz="2000" dirty="0" smtClean="0">
                <a:latin typeface="Arial" charset="0"/>
              </a:rPr>
              <a:t>.</a:t>
            </a:r>
            <a:endParaRPr lang="fr-BE" sz="2000" dirty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BE" sz="2000" dirty="0">
                <a:latin typeface="Arial" charset="0"/>
              </a:rPr>
              <a:t> </a:t>
            </a:r>
            <a:r>
              <a:rPr lang="fr-BE" sz="2000" dirty="0" smtClean="0">
                <a:latin typeface="Arial" charset="0"/>
              </a:rPr>
              <a:t>For simple </a:t>
            </a:r>
            <a:r>
              <a:rPr lang="fr-BE" sz="2000" dirty="0" err="1" smtClean="0">
                <a:latin typeface="Arial" charset="0"/>
              </a:rPr>
              <a:t>calculation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models</a:t>
            </a:r>
            <a:r>
              <a:rPr lang="fr-BE" sz="2000" dirty="0" smtClean="0">
                <a:latin typeface="Arial" charset="0"/>
              </a:rPr>
              <a:t>: </a:t>
            </a:r>
            <a:r>
              <a:rPr lang="fr-BE" sz="2000" dirty="0" err="1" smtClean="0">
                <a:latin typeface="Arial" charset="0"/>
              </a:rPr>
              <a:t>either</a:t>
            </a:r>
            <a:r>
              <a:rPr lang="fr-BE" sz="2000" dirty="0" smtClean="0">
                <a:latin typeface="Arial" charset="0"/>
              </a:rPr>
              <a:t> the designer </a:t>
            </a:r>
            <a:r>
              <a:rPr lang="fr-BE" sz="2000" dirty="0" err="1" smtClean="0">
                <a:latin typeface="Arial" charset="0"/>
              </a:rPr>
              <a:t>is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approved</a:t>
            </a:r>
            <a:r>
              <a:rPr lang="fr-BE" sz="2000" dirty="0" smtClean="0">
                <a:latin typeface="Arial" charset="0"/>
              </a:rPr>
              <a:t>, or the </a:t>
            </a:r>
            <a:r>
              <a:rPr lang="fr-BE" sz="2000" dirty="0" err="1" smtClean="0">
                <a:latin typeface="Arial" charset="0"/>
              </a:rPr>
              <a:t>calculation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is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checked</a:t>
            </a:r>
            <a:r>
              <a:rPr lang="fr-BE" sz="2000" dirty="0" smtClean="0">
                <a:latin typeface="Arial" charset="0"/>
              </a:rPr>
              <a:t> by an </a:t>
            </a:r>
            <a:r>
              <a:rPr lang="fr-BE" sz="2000" dirty="0" err="1" smtClean="0">
                <a:latin typeface="Arial" charset="0"/>
              </a:rPr>
              <a:t>approved</a:t>
            </a:r>
            <a:r>
              <a:rPr lang="fr-BE" sz="2000" dirty="0" smtClean="0">
                <a:latin typeface="Arial" charset="0"/>
              </a:rPr>
              <a:t> organisation.</a:t>
            </a:r>
            <a:endParaRPr lang="fr-BE" sz="2000" dirty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BE" sz="2000" dirty="0">
                <a:latin typeface="Arial" charset="0"/>
              </a:rPr>
              <a:t> </a:t>
            </a:r>
            <a:r>
              <a:rPr lang="fr-BE" sz="2000" dirty="0" smtClean="0">
                <a:latin typeface="Arial" charset="0"/>
              </a:rPr>
              <a:t>For </a:t>
            </a:r>
            <a:r>
              <a:rPr lang="fr-BE" sz="2000" dirty="0" err="1" smtClean="0">
                <a:latin typeface="Arial" charset="0"/>
              </a:rPr>
              <a:t>general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calculation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models</a:t>
            </a:r>
            <a:r>
              <a:rPr lang="fr-BE" sz="2000" dirty="0" smtClean="0">
                <a:latin typeface="Arial" charset="0"/>
              </a:rPr>
              <a:t> (F.E.) or utilisation of </a:t>
            </a:r>
            <a:r>
              <a:rPr lang="fr-BE" sz="2000" dirty="0" err="1" smtClean="0">
                <a:latin typeface="Arial" charset="0"/>
              </a:rPr>
              <a:t>any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natural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fire</a:t>
            </a:r>
            <a:r>
              <a:rPr lang="fr-BE" sz="2000" dirty="0" smtClean="0">
                <a:latin typeface="Arial" charset="0"/>
              </a:rPr>
              <a:t> </a:t>
            </a:r>
            <a:r>
              <a:rPr lang="fr-BE" sz="2000" dirty="0" err="1" smtClean="0">
                <a:latin typeface="Arial" charset="0"/>
              </a:rPr>
              <a:t>curve</a:t>
            </a:r>
            <a:r>
              <a:rPr lang="fr-BE" sz="2000" dirty="0" smtClean="0">
                <a:latin typeface="Arial" charset="0"/>
              </a:rPr>
              <a:t>: </a:t>
            </a:r>
            <a:r>
              <a:rPr lang="fr-BE" sz="2000" dirty="0" err="1" smtClean="0">
                <a:latin typeface="Arial" charset="0"/>
              </a:rPr>
              <a:t>Derogation</a:t>
            </a:r>
            <a:r>
              <a:rPr lang="fr-BE" sz="2000" dirty="0" smtClean="0">
                <a:latin typeface="Arial" charset="0"/>
              </a:rPr>
              <a:t> Commission.</a:t>
            </a:r>
            <a:endParaRPr lang="fr-FR" sz="2000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DFB5B3-6370-4EDA-87A5-E1AD33B6BB50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78820"/>
            <a:ext cx="8712968" cy="20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3528" y="3933056"/>
            <a:ext cx="369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Article 3.1 of Annex 6 of Basis Norms.</a:t>
            </a:r>
          </a:p>
        </p:txBody>
      </p:sp>
      <p:sp>
        <p:nvSpPr>
          <p:cNvPr id="7" name="Ellipse 6"/>
          <p:cNvSpPr/>
          <p:nvPr/>
        </p:nvSpPr>
        <p:spPr>
          <a:xfrm>
            <a:off x="5292080" y="1772816"/>
            <a:ext cx="23042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323528" y="1340768"/>
            <a:ext cx="144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Which law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48130" y="1340768"/>
            <a:ext cx="2420214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Because of a law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5976156" y="3104964"/>
            <a:ext cx="9361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883675" y="3820978"/>
            <a:ext cx="3072701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Utilisation of the </a:t>
            </a:r>
            <a:r>
              <a:rPr lang="en-GB" sz="2000" dirty="0" err="1" smtClean="0"/>
              <a:t>Eurocodes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645</Words>
  <Application>Microsoft Office PowerPoint</Application>
  <PresentationFormat>Affichage à l'écran (4:3)</PresentationFormat>
  <Paragraphs>190</Paragraphs>
  <Slides>21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Office-thema</vt:lpstr>
      <vt:lpstr>Eurocodes applied to fire scenarios From a fire scenario to dimensioning jm.franssen@ulg.ac.be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Joeri Baczkowski</dc:creator>
  <cp:lastModifiedBy>Jean-Marc Franssen</cp:lastModifiedBy>
  <cp:revision>48</cp:revision>
  <dcterms:created xsi:type="dcterms:W3CDTF">2010-09-15T14:19:52Z</dcterms:created>
  <dcterms:modified xsi:type="dcterms:W3CDTF">2010-10-13T19:30:59Z</dcterms:modified>
</cp:coreProperties>
</file>