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4058" r:id="rId2"/>
  </p:sldMasterIdLst>
  <p:notesMasterIdLst>
    <p:notesMasterId r:id="rId40"/>
  </p:notesMasterIdLst>
  <p:handoutMasterIdLst>
    <p:handoutMasterId r:id="rId41"/>
  </p:handoutMasterIdLst>
  <p:sldIdLst>
    <p:sldId id="256" r:id="rId3"/>
    <p:sldId id="257" r:id="rId4"/>
    <p:sldId id="258" r:id="rId5"/>
    <p:sldId id="277" r:id="rId6"/>
    <p:sldId id="260" r:id="rId7"/>
    <p:sldId id="261" r:id="rId8"/>
    <p:sldId id="326" r:id="rId9"/>
    <p:sldId id="264" r:id="rId10"/>
    <p:sldId id="267" r:id="rId11"/>
    <p:sldId id="268" r:id="rId12"/>
    <p:sldId id="269" r:id="rId13"/>
    <p:sldId id="273" r:id="rId14"/>
    <p:sldId id="272" r:id="rId15"/>
    <p:sldId id="316" r:id="rId16"/>
    <p:sldId id="327" r:id="rId17"/>
    <p:sldId id="328" r:id="rId18"/>
    <p:sldId id="285" r:id="rId19"/>
    <p:sldId id="290" r:id="rId20"/>
    <p:sldId id="286" r:id="rId21"/>
    <p:sldId id="329" r:id="rId22"/>
    <p:sldId id="292" r:id="rId23"/>
    <p:sldId id="293" r:id="rId24"/>
    <p:sldId id="330" r:id="rId25"/>
    <p:sldId id="297" r:id="rId26"/>
    <p:sldId id="299" r:id="rId27"/>
    <p:sldId id="322" r:id="rId28"/>
    <p:sldId id="302" r:id="rId29"/>
    <p:sldId id="305" r:id="rId30"/>
    <p:sldId id="304" r:id="rId31"/>
    <p:sldId id="306" r:id="rId32"/>
    <p:sldId id="312" r:id="rId33"/>
    <p:sldId id="315" r:id="rId34"/>
    <p:sldId id="331" r:id="rId35"/>
    <p:sldId id="319" r:id="rId36"/>
    <p:sldId id="324" r:id="rId37"/>
    <p:sldId id="321" r:id="rId38"/>
    <p:sldId id="325" r:id="rId3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0066"/>
    <a:srgbClr val="EFB0A9"/>
    <a:srgbClr val="E9B5AF"/>
    <a:srgbClr val="E2C3B6"/>
    <a:srgbClr val="FF9999"/>
    <a:srgbClr val="FF99FF"/>
    <a:srgbClr val="FF5050"/>
    <a:srgbClr val="0000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30" autoAdjust="0"/>
    <p:restoredTop sz="88619" autoAdjust="0"/>
  </p:normalViewPr>
  <p:slideViewPr>
    <p:cSldViewPr>
      <p:cViewPr varScale="1">
        <p:scale>
          <a:sx n="75" d="100"/>
          <a:sy n="75" d="100"/>
        </p:scale>
        <p:origin x="-1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84"/>
    </p:cViewPr>
  </p:sorterViewPr>
  <p:notesViewPr>
    <p:cSldViewPr>
      <p:cViewPr>
        <p:scale>
          <a:sx n="66" d="100"/>
          <a:sy n="66" d="100"/>
        </p:scale>
        <p:origin x="-19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ADC73-DE1D-495F-9B34-402DB7DEB9C4}"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fr-BE"/>
        </a:p>
      </dgm:t>
    </dgm:pt>
    <dgm:pt modelId="{5FEEE180-E8D5-4524-89FE-05A0854FA121}">
      <dgm:prSet phldrT="[Texte]" custT="1"/>
      <dgm:spPr/>
      <dgm:t>
        <a:bodyPr/>
        <a:lstStyle/>
        <a:p>
          <a:pPr algn="just">
            <a:lnSpc>
              <a:spcPct val="90000"/>
            </a:lnSpc>
          </a:pPr>
          <a:r>
            <a:rPr lang="fr-FR" sz="1600" dirty="0" smtClean="0"/>
            <a:t>Les organismes d’accréditation nationaux se regroupent en réseaux régionaux						</a:t>
          </a:r>
          <a:r>
            <a:rPr lang="fr-FR" sz="1200" dirty="0" smtClean="0"/>
            <a:t>Exemple : EA (</a:t>
          </a:r>
          <a:r>
            <a:rPr lang="fr-FR" sz="1200" dirty="0" err="1" smtClean="0"/>
            <a:t>European</a:t>
          </a:r>
          <a:r>
            <a:rPr lang="fr-FR" sz="1200" dirty="0" smtClean="0"/>
            <a:t> </a:t>
          </a:r>
          <a:r>
            <a:rPr lang="fr-FR" sz="1200" dirty="0" err="1" smtClean="0"/>
            <a:t>co-operation</a:t>
          </a:r>
          <a:r>
            <a:rPr lang="fr-FR" sz="1200" dirty="0" smtClean="0"/>
            <a:t> for </a:t>
          </a:r>
          <a:r>
            <a:rPr lang="fr-FR" sz="1200" dirty="0" err="1" smtClean="0"/>
            <a:t>Accreditation</a:t>
          </a:r>
          <a:r>
            <a:rPr lang="fr-FR" sz="1200" dirty="0" smtClean="0"/>
            <a:t>)</a:t>
          </a:r>
          <a:endParaRPr lang="fr-BE" sz="1200" dirty="0"/>
        </a:p>
      </dgm:t>
    </dgm:pt>
    <dgm:pt modelId="{4DCD2615-6F76-45DB-A45D-CAB3ACF0B376}" type="parTrans" cxnId="{10E1AA87-DA76-4EEE-A680-BF0C98556DD3}">
      <dgm:prSet/>
      <dgm:spPr/>
      <dgm:t>
        <a:bodyPr/>
        <a:lstStyle/>
        <a:p>
          <a:endParaRPr lang="fr-BE" sz="1600"/>
        </a:p>
      </dgm:t>
    </dgm:pt>
    <dgm:pt modelId="{08276F1D-F605-4B02-9DF8-1C399CF38D99}" type="sibTrans" cxnId="{10E1AA87-DA76-4EEE-A680-BF0C98556DD3}">
      <dgm:prSet custT="1"/>
      <dgm:spPr/>
      <dgm:t>
        <a:bodyPr/>
        <a:lstStyle/>
        <a:p>
          <a:endParaRPr lang="fr-BE" sz="1600"/>
        </a:p>
      </dgm:t>
    </dgm:pt>
    <dgm:pt modelId="{F74173FC-E598-4295-8FCC-D0D7A8E44DEC}">
      <dgm:prSet phldrT="[Texte]" custT="1"/>
      <dgm:spPr/>
      <dgm:t>
        <a:bodyPr/>
        <a:lstStyle/>
        <a:p>
          <a:pPr algn="just"/>
          <a:r>
            <a:rPr lang="fr-FR" sz="1600" dirty="0" smtClean="0"/>
            <a:t>Ces réseaux régionaux coopèrent à leur tour sur une base mondiale							</a:t>
          </a:r>
          <a:r>
            <a:rPr lang="fr-FR" sz="1200" dirty="0" smtClean="0"/>
            <a:t>Exemple : ILAC (International </a:t>
          </a:r>
          <a:r>
            <a:rPr lang="fr-FR" sz="1200" dirty="0" err="1" smtClean="0"/>
            <a:t>Laboratory</a:t>
          </a:r>
          <a:r>
            <a:rPr lang="fr-FR" sz="1200" dirty="0" smtClean="0"/>
            <a:t> </a:t>
          </a:r>
          <a:r>
            <a:rPr lang="fr-FR" sz="1200" dirty="0" err="1" smtClean="0"/>
            <a:t>Accreditation</a:t>
          </a:r>
          <a:r>
            <a:rPr lang="fr-FR" sz="1200" dirty="0" smtClean="0"/>
            <a:t> </a:t>
          </a:r>
          <a:r>
            <a:rPr lang="fr-FR" sz="1200" dirty="0" err="1" smtClean="0"/>
            <a:t>Cooperation</a:t>
          </a:r>
          <a:r>
            <a:rPr lang="fr-FR" sz="1200" dirty="0" smtClean="0"/>
            <a:t>)</a:t>
          </a:r>
          <a:endParaRPr lang="fr-BE" sz="1200" dirty="0"/>
        </a:p>
      </dgm:t>
    </dgm:pt>
    <dgm:pt modelId="{608A571A-2947-4B35-B20B-1C90159E2258}" type="parTrans" cxnId="{907B2AF7-7094-4D04-9582-1203AB1F90E0}">
      <dgm:prSet/>
      <dgm:spPr/>
      <dgm:t>
        <a:bodyPr/>
        <a:lstStyle/>
        <a:p>
          <a:endParaRPr lang="fr-BE" sz="1600"/>
        </a:p>
      </dgm:t>
    </dgm:pt>
    <dgm:pt modelId="{47507CEB-3CA7-4D3F-A5BC-9ADEC0FB12ED}" type="sibTrans" cxnId="{907B2AF7-7094-4D04-9582-1203AB1F90E0}">
      <dgm:prSet custT="1"/>
      <dgm:spPr/>
      <dgm:t>
        <a:bodyPr/>
        <a:lstStyle/>
        <a:p>
          <a:endParaRPr lang="fr-BE" sz="1600"/>
        </a:p>
      </dgm:t>
    </dgm:pt>
    <dgm:pt modelId="{C03BDD35-D85C-409A-B40F-031278B8D9A2}">
      <dgm:prSet phldrT="[Texte]" custT="1"/>
      <dgm:spPr/>
      <dgm:t>
        <a:bodyPr/>
        <a:lstStyle/>
        <a:p>
          <a:pPr algn="just"/>
          <a:r>
            <a:rPr lang="fr-FR" sz="1600" dirty="0" smtClean="0"/>
            <a:t>Les organismes d’accréditation de par le monde sont évalués par leurs pairs</a:t>
          </a:r>
          <a:endParaRPr lang="fr-BE" sz="1600" dirty="0"/>
        </a:p>
      </dgm:t>
    </dgm:pt>
    <dgm:pt modelId="{EEE1E720-E9C9-4014-86AC-A359E72D0860}" type="parTrans" cxnId="{635965A6-EFF4-4C53-9673-AD5CEF08F2D0}">
      <dgm:prSet/>
      <dgm:spPr/>
      <dgm:t>
        <a:bodyPr/>
        <a:lstStyle/>
        <a:p>
          <a:endParaRPr lang="fr-BE" sz="1600"/>
        </a:p>
      </dgm:t>
    </dgm:pt>
    <dgm:pt modelId="{57ABB040-22E1-403D-9530-C394E7F2F3E9}" type="sibTrans" cxnId="{635965A6-EFF4-4C53-9673-AD5CEF08F2D0}">
      <dgm:prSet custT="1"/>
      <dgm:spPr/>
      <dgm:t>
        <a:bodyPr/>
        <a:lstStyle/>
        <a:p>
          <a:endParaRPr lang="fr-BE" sz="1600"/>
        </a:p>
      </dgm:t>
    </dgm:pt>
    <dgm:pt modelId="{C7E8F9B8-7649-4725-B1CF-DE0315148099}">
      <dgm:prSet phldrT="[Texte]" custT="1"/>
      <dgm:spPr/>
      <dgm:t>
        <a:bodyPr/>
        <a:lstStyle/>
        <a:p>
          <a:pPr algn="just"/>
          <a:r>
            <a:rPr lang="fr-FR" sz="1600" dirty="0" smtClean="0"/>
            <a:t>Des accords de reconnaissances multilatérales sont signés entre organismes d’accréditation reconnus compétents</a:t>
          </a:r>
          <a:endParaRPr lang="fr-BE" sz="1600" dirty="0"/>
        </a:p>
      </dgm:t>
    </dgm:pt>
    <dgm:pt modelId="{7BD6E50C-80B0-49C4-9985-5A084C032D77}" type="parTrans" cxnId="{A29B7521-6C0C-41DE-8D0F-3D00D954A6A9}">
      <dgm:prSet/>
      <dgm:spPr/>
      <dgm:t>
        <a:bodyPr/>
        <a:lstStyle/>
        <a:p>
          <a:endParaRPr lang="fr-BE" sz="1600"/>
        </a:p>
      </dgm:t>
    </dgm:pt>
    <dgm:pt modelId="{6E20BB58-10D8-4163-9523-CCFD31B3573E}" type="sibTrans" cxnId="{A29B7521-6C0C-41DE-8D0F-3D00D954A6A9}">
      <dgm:prSet/>
      <dgm:spPr/>
      <dgm:t>
        <a:bodyPr/>
        <a:lstStyle/>
        <a:p>
          <a:endParaRPr lang="fr-BE" sz="1600"/>
        </a:p>
      </dgm:t>
    </dgm:pt>
    <dgm:pt modelId="{FF99BBED-AF81-48E7-9A15-ECDD0CA8EC01}" type="pres">
      <dgm:prSet presAssocID="{81EADC73-DE1D-495F-9B34-402DB7DEB9C4}" presName="outerComposite" presStyleCnt="0">
        <dgm:presLayoutVars>
          <dgm:chMax val="5"/>
          <dgm:dir/>
          <dgm:resizeHandles val="exact"/>
        </dgm:presLayoutVars>
      </dgm:prSet>
      <dgm:spPr/>
      <dgm:t>
        <a:bodyPr/>
        <a:lstStyle/>
        <a:p>
          <a:endParaRPr lang="fr-FR"/>
        </a:p>
      </dgm:t>
    </dgm:pt>
    <dgm:pt modelId="{9D95F1C4-F2EC-4BC4-BBB0-6287B30266B6}" type="pres">
      <dgm:prSet presAssocID="{81EADC73-DE1D-495F-9B34-402DB7DEB9C4}" presName="dummyMaxCanvas" presStyleCnt="0">
        <dgm:presLayoutVars/>
      </dgm:prSet>
      <dgm:spPr/>
      <dgm:t>
        <a:bodyPr/>
        <a:lstStyle/>
        <a:p>
          <a:endParaRPr lang="fr-BE"/>
        </a:p>
      </dgm:t>
    </dgm:pt>
    <dgm:pt modelId="{34882E7D-0948-46BA-9654-D68D778CA295}" type="pres">
      <dgm:prSet presAssocID="{81EADC73-DE1D-495F-9B34-402DB7DEB9C4}" presName="FourNodes_1" presStyleLbl="node1" presStyleIdx="0" presStyleCnt="4">
        <dgm:presLayoutVars>
          <dgm:bulletEnabled val="1"/>
        </dgm:presLayoutVars>
      </dgm:prSet>
      <dgm:spPr/>
      <dgm:t>
        <a:bodyPr/>
        <a:lstStyle/>
        <a:p>
          <a:endParaRPr lang="fr-BE"/>
        </a:p>
      </dgm:t>
    </dgm:pt>
    <dgm:pt modelId="{D277EEDD-C8E7-45B5-B05C-0D37E9BD34A8}" type="pres">
      <dgm:prSet presAssocID="{81EADC73-DE1D-495F-9B34-402DB7DEB9C4}" presName="FourNodes_2" presStyleLbl="node1" presStyleIdx="1" presStyleCnt="4" custLinFactNeighborX="-4686">
        <dgm:presLayoutVars>
          <dgm:bulletEnabled val="1"/>
        </dgm:presLayoutVars>
      </dgm:prSet>
      <dgm:spPr/>
      <dgm:t>
        <a:bodyPr/>
        <a:lstStyle/>
        <a:p>
          <a:endParaRPr lang="fr-BE"/>
        </a:p>
      </dgm:t>
    </dgm:pt>
    <dgm:pt modelId="{6181454E-26B2-40AC-ACA7-2E131CC692B1}" type="pres">
      <dgm:prSet presAssocID="{81EADC73-DE1D-495F-9B34-402DB7DEB9C4}" presName="FourNodes_3" presStyleLbl="node1" presStyleIdx="2" presStyleCnt="4" custLinFactNeighborX="-8696">
        <dgm:presLayoutVars>
          <dgm:bulletEnabled val="1"/>
        </dgm:presLayoutVars>
      </dgm:prSet>
      <dgm:spPr/>
      <dgm:t>
        <a:bodyPr/>
        <a:lstStyle/>
        <a:p>
          <a:endParaRPr lang="fr-BE"/>
        </a:p>
      </dgm:t>
    </dgm:pt>
    <dgm:pt modelId="{D2C67EA6-25D4-4344-B191-CA834E60401A}" type="pres">
      <dgm:prSet presAssocID="{81EADC73-DE1D-495F-9B34-402DB7DEB9C4}" presName="FourNodes_4" presStyleLbl="node1" presStyleIdx="3" presStyleCnt="4" custLinFactNeighborX="-13445">
        <dgm:presLayoutVars>
          <dgm:bulletEnabled val="1"/>
        </dgm:presLayoutVars>
      </dgm:prSet>
      <dgm:spPr/>
      <dgm:t>
        <a:bodyPr/>
        <a:lstStyle/>
        <a:p>
          <a:endParaRPr lang="fr-BE"/>
        </a:p>
      </dgm:t>
    </dgm:pt>
    <dgm:pt modelId="{3CB76A18-A8C4-4538-A081-0B61715A25AA}" type="pres">
      <dgm:prSet presAssocID="{81EADC73-DE1D-495F-9B34-402DB7DEB9C4}" presName="FourConn_1-2" presStyleLbl="fgAccFollowNode1" presStyleIdx="0" presStyleCnt="3" custLinFactNeighborX="-77283">
        <dgm:presLayoutVars>
          <dgm:bulletEnabled val="1"/>
        </dgm:presLayoutVars>
      </dgm:prSet>
      <dgm:spPr/>
      <dgm:t>
        <a:bodyPr/>
        <a:lstStyle/>
        <a:p>
          <a:endParaRPr lang="fr-FR"/>
        </a:p>
      </dgm:t>
    </dgm:pt>
    <dgm:pt modelId="{851CAE19-16A5-4E78-BDCB-872619B23635}" type="pres">
      <dgm:prSet presAssocID="{81EADC73-DE1D-495F-9B34-402DB7DEB9C4}" presName="FourConn_2-3" presStyleLbl="fgAccFollowNode1" presStyleIdx="1" presStyleCnt="3" custLinFactX="-43394" custLinFactNeighborX="-100000">
        <dgm:presLayoutVars>
          <dgm:bulletEnabled val="1"/>
        </dgm:presLayoutVars>
      </dgm:prSet>
      <dgm:spPr/>
      <dgm:t>
        <a:bodyPr/>
        <a:lstStyle/>
        <a:p>
          <a:endParaRPr lang="fr-FR"/>
        </a:p>
      </dgm:t>
    </dgm:pt>
    <dgm:pt modelId="{49BDCCFC-7B3D-4737-966C-2B29A982FB53}" type="pres">
      <dgm:prSet presAssocID="{81EADC73-DE1D-495F-9B34-402DB7DEB9C4}" presName="FourConn_3-4" presStyleLbl="fgAccFollowNode1" presStyleIdx="2" presStyleCnt="3" custLinFactX="-100000" custLinFactNeighborX="-121740">
        <dgm:presLayoutVars>
          <dgm:bulletEnabled val="1"/>
        </dgm:presLayoutVars>
      </dgm:prSet>
      <dgm:spPr/>
      <dgm:t>
        <a:bodyPr/>
        <a:lstStyle/>
        <a:p>
          <a:endParaRPr lang="fr-FR"/>
        </a:p>
      </dgm:t>
    </dgm:pt>
    <dgm:pt modelId="{18335D67-FEBA-499D-A60F-BC16DFE494FE}" type="pres">
      <dgm:prSet presAssocID="{81EADC73-DE1D-495F-9B34-402DB7DEB9C4}" presName="FourNodes_1_text" presStyleLbl="node1" presStyleIdx="3" presStyleCnt="4">
        <dgm:presLayoutVars>
          <dgm:bulletEnabled val="1"/>
        </dgm:presLayoutVars>
      </dgm:prSet>
      <dgm:spPr/>
      <dgm:t>
        <a:bodyPr/>
        <a:lstStyle/>
        <a:p>
          <a:endParaRPr lang="fr-BE"/>
        </a:p>
      </dgm:t>
    </dgm:pt>
    <dgm:pt modelId="{FC16F514-FA87-4C26-90E3-C9991E9B7591}" type="pres">
      <dgm:prSet presAssocID="{81EADC73-DE1D-495F-9B34-402DB7DEB9C4}" presName="FourNodes_2_text" presStyleLbl="node1" presStyleIdx="3" presStyleCnt="4">
        <dgm:presLayoutVars>
          <dgm:bulletEnabled val="1"/>
        </dgm:presLayoutVars>
      </dgm:prSet>
      <dgm:spPr/>
      <dgm:t>
        <a:bodyPr/>
        <a:lstStyle/>
        <a:p>
          <a:endParaRPr lang="fr-BE"/>
        </a:p>
      </dgm:t>
    </dgm:pt>
    <dgm:pt modelId="{D593F828-9F3F-433A-A9B5-513444D19883}" type="pres">
      <dgm:prSet presAssocID="{81EADC73-DE1D-495F-9B34-402DB7DEB9C4}" presName="FourNodes_3_text" presStyleLbl="node1" presStyleIdx="3" presStyleCnt="4">
        <dgm:presLayoutVars>
          <dgm:bulletEnabled val="1"/>
        </dgm:presLayoutVars>
      </dgm:prSet>
      <dgm:spPr/>
      <dgm:t>
        <a:bodyPr/>
        <a:lstStyle/>
        <a:p>
          <a:endParaRPr lang="fr-BE"/>
        </a:p>
      </dgm:t>
    </dgm:pt>
    <dgm:pt modelId="{7D685DE1-AE42-4D4B-8593-9C0648C11D9E}" type="pres">
      <dgm:prSet presAssocID="{81EADC73-DE1D-495F-9B34-402DB7DEB9C4}" presName="FourNodes_4_text" presStyleLbl="node1" presStyleIdx="3" presStyleCnt="4">
        <dgm:presLayoutVars>
          <dgm:bulletEnabled val="1"/>
        </dgm:presLayoutVars>
      </dgm:prSet>
      <dgm:spPr/>
      <dgm:t>
        <a:bodyPr/>
        <a:lstStyle/>
        <a:p>
          <a:endParaRPr lang="fr-BE"/>
        </a:p>
      </dgm:t>
    </dgm:pt>
  </dgm:ptLst>
  <dgm:cxnLst>
    <dgm:cxn modelId="{F96B9988-9B46-4D22-ACF4-CB449581033E}" type="presOf" srcId="{08276F1D-F605-4B02-9DF8-1C399CF38D99}" destId="{3CB76A18-A8C4-4538-A081-0B61715A25AA}" srcOrd="0" destOrd="0" presId="urn:microsoft.com/office/officeart/2005/8/layout/vProcess5"/>
    <dgm:cxn modelId="{DE22B98C-5510-45CA-9652-BD623F463D50}" type="presOf" srcId="{C03BDD35-D85C-409A-B40F-031278B8D9A2}" destId="{D593F828-9F3F-433A-A9B5-513444D19883}" srcOrd="1" destOrd="0" presId="urn:microsoft.com/office/officeart/2005/8/layout/vProcess5"/>
    <dgm:cxn modelId="{54FD6074-831E-4EE8-863A-4ECC827DEBD7}" type="presOf" srcId="{C7E8F9B8-7649-4725-B1CF-DE0315148099}" destId="{7D685DE1-AE42-4D4B-8593-9C0648C11D9E}" srcOrd="1" destOrd="0" presId="urn:microsoft.com/office/officeart/2005/8/layout/vProcess5"/>
    <dgm:cxn modelId="{5D2919C9-40E1-4468-A79A-DC1557AF9B66}" type="presOf" srcId="{C03BDD35-D85C-409A-B40F-031278B8D9A2}" destId="{6181454E-26B2-40AC-ACA7-2E131CC692B1}" srcOrd="0" destOrd="0" presId="urn:microsoft.com/office/officeart/2005/8/layout/vProcess5"/>
    <dgm:cxn modelId="{DD9E5290-F3FC-404E-95D8-75412F0C8C69}" type="presOf" srcId="{5FEEE180-E8D5-4524-89FE-05A0854FA121}" destId="{34882E7D-0948-46BA-9654-D68D778CA295}" srcOrd="0" destOrd="0" presId="urn:microsoft.com/office/officeart/2005/8/layout/vProcess5"/>
    <dgm:cxn modelId="{F6A26B5F-98CE-45CA-961B-7F60DBBC5CE2}" type="presOf" srcId="{47507CEB-3CA7-4D3F-A5BC-9ADEC0FB12ED}" destId="{851CAE19-16A5-4E78-BDCB-872619B23635}" srcOrd="0" destOrd="0" presId="urn:microsoft.com/office/officeart/2005/8/layout/vProcess5"/>
    <dgm:cxn modelId="{6B1AF64E-D1C1-4AC0-9922-BF5C58648159}" type="presOf" srcId="{F74173FC-E598-4295-8FCC-D0D7A8E44DEC}" destId="{D277EEDD-C8E7-45B5-B05C-0D37E9BD34A8}" srcOrd="0" destOrd="0" presId="urn:microsoft.com/office/officeart/2005/8/layout/vProcess5"/>
    <dgm:cxn modelId="{11DE9152-C17B-4CF1-91D8-37E6D7B3D6F2}" type="presOf" srcId="{C7E8F9B8-7649-4725-B1CF-DE0315148099}" destId="{D2C67EA6-25D4-4344-B191-CA834E60401A}" srcOrd="0" destOrd="0" presId="urn:microsoft.com/office/officeart/2005/8/layout/vProcess5"/>
    <dgm:cxn modelId="{D6577ABB-4519-41ED-8EB1-258B7EFFEFA3}" type="presOf" srcId="{F74173FC-E598-4295-8FCC-D0D7A8E44DEC}" destId="{FC16F514-FA87-4C26-90E3-C9991E9B7591}" srcOrd="1" destOrd="0" presId="urn:microsoft.com/office/officeart/2005/8/layout/vProcess5"/>
    <dgm:cxn modelId="{907B2AF7-7094-4D04-9582-1203AB1F90E0}" srcId="{81EADC73-DE1D-495F-9B34-402DB7DEB9C4}" destId="{F74173FC-E598-4295-8FCC-D0D7A8E44DEC}" srcOrd="1" destOrd="0" parTransId="{608A571A-2947-4B35-B20B-1C90159E2258}" sibTransId="{47507CEB-3CA7-4D3F-A5BC-9ADEC0FB12ED}"/>
    <dgm:cxn modelId="{635965A6-EFF4-4C53-9673-AD5CEF08F2D0}" srcId="{81EADC73-DE1D-495F-9B34-402DB7DEB9C4}" destId="{C03BDD35-D85C-409A-B40F-031278B8D9A2}" srcOrd="2" destOrd="0" parTransId="{EEE1E720-E9C9-4014-86AC-A359E72D0860}" sibTransId="{57ABB040-22E1-403D-9530-C394E7F2F3E9}"/>
    <dgm:cxn modelId="{FCC14D19-2284-41B7-9A66-267354F788EE}" type="presOf" srcId="{5FEEE180-E8D5-4524-89FE-05A0854FA121}" destId="{18335D67-FEBA-499D-A60F-BC16DFE494FE}" srcOrd="1" destOrd="0" presId="urn:microsoft.com/office/officeart/2005/8/layout/vProcess5"/>
    <dgm:cxn modelId="{A29B7521-6C0C-41DE-8D0F-3D00D954A6A9}" srcId="{81EADC73-DE1D-495F-9B34-402DB7DEB9C4}" destId="{C7E8F9B8-7649-4725-B1CF-DE0315148099}" srcOrd="3" destOrd="0" parTransId="{7BD6E50C-80B0-49C4-9985-5A084C032D77}" sibTransId="{6E20BB58-10D8-4163-9523-CCFD31B3573E}"/>
    <dgm:cxn modelId="{7FE6FCF7-22B4-4888-805D-E542928CB6EC}" type="presOf" srcId="{57ABB040-22E1-403D-9530-C394E7F2F3E9}" destId="{49BDCCFC-7B3D-4737-966C-2B29A982FB53}" srcOrd="0" destOrd="0" presId="urn:microsoft.com/office/officeart/2005/8/layout/vProcess5"/>
    <dgm:cxn modelId="{82217250-4BAC-4EAF-AB87-125344CD2BC4}" type="presOf" srcId="{81EADC73-DE1D-495F-9B34-402DB7DEB9C4}" destId="{FF99BBED-AF81-48E7-9A15-ECDD0CA8EC01}" srcOrd="0" destOrd="0" presId="urn:microsoft.com/office/officeart/2005/8/layout/vProcess5"/>
    <dgm:cxn modelId="{10E1AA87-DA76-4EEE-A680-BF0C98556DD3}" srcId="{81EADC73-DE1D-495F-9B34-402DB7DEB9C4}" destId="{5FEEE180-E8D5-4524-89FE-05A0854FA121}" srcOrd="0" destOrd="0" parTransId="{4DCD2615-6F76-45DB-A45D-CAB3ACF0B376}" sibTransId="{08276F1D-F605-4B02-9DF8-1C399CF38D99}"/>
    <dgm:cxn modelId="{DDB48A60-4350-401D-8757-7CE8E75A46CE}" type="presParOf" srcId="{FF99BBED-AF81-48E7-9A15-ECDD0CA8EC01}" destId="{9D95F1C4-F2EC-4BC4-BBB0-6287B30266B6}" srcOrd="0" destOrd="0" presId="urn:microsoft.com/office/officeart/2005/8/layout/vProcess5"/>
    <dgm:cxn modelId="{D3E8BD1F-B541-4F28-9F3A-258229C6BDA6}" type="presParOf" srcId="{FF99BBED-AF81-48E7-9A15-ECDD0CA8EC01}" destId="{34882E7D-0948-46BA-9654-D68D778CA295}" srcOrd="1" destOrd="0" presId="urn:microsoft.com/office/officeart/2005/8/layout/vProcess5"/>
    <dgm:cxn modelId="{1094CBBC-A04A-481E-A089-7E75D44EBE48}" type="presParOf" srcId="{FF99BBED-AF81-48E7-9A15-ECDD0CA8EC01}" destId="{D277EEDD-C8E7-45B5-B05C-0D37E9BD34A8}" srcOrd="2" destOrd="0" presId="urn:microsoft.com/office/officeart/2005/8/layout/vProcess5"/>
    <dgm:cxn modelId="{7C2229D9-D9FD-41A4-93EA-D8963DC02C51}" type="presParOf" srcId="{FF99BBED-AF81-48E7-9A15-ECDD0CA8EC01}" destId="{6181454E-26B2-40AC-ACA7-2E131CC692B1}" srcOrd="3" destOrd="0" presId="urn:microsoft.com/office/officeart/2005/8/layout/vProcess5"/>
    <dgm:cxn modelId="{3CC4CCF3-AC46-494E-8777-1A1D31E0DD00}" type="presParOf" srcId="{FF99BBED-AF81-48E7-9A15-ECDD0CA8EC01}" destId="{D2C67EA6-25D4-4344-B191-CA834E60401A}" srcOrd="4" destOrd="0" presId="urn:microsoft.com/office/officeart/2005/8/layout/vProcess5"/>
    <dgm:cxn modelId="{73BFB92F-6158-4951-BD73-4B8DA73B59AE}" type="presParOf" srcId="{FF99BBED-AF81-48E7-9A15-ECDD0CA8EC01}" destId="{3CB76A18-A8C4-4538-A081-0B61715A25AA}" srcOrd="5" destOrd="0" presId="urn:microsoft.com/office/officeart/2005/8/layout/vProcess5"/>
    <dgm:cxn modelId="{EADA0C7D-A8C2-4D5B-8CD2-8737E4DCDB24}" type="presParOf" srcId="{FF99BBED-AF81-48E7-9A15-ECDD0CA8EC01}" destId="{851CAE19-16A5-4E78-BDCB-872619B23635}" srcOrd="6" destOrd="0" presId="urn:microsoft.com/office/officeart/2005/8/layout/vProcess5"/>
    <dgm:cxn modelId="{068C77D8-C85E-43BB-8F07-A893A52A9CBA}" type="presParOf" srcId="{FF99BBED-AF81-48E7-9A15-ECDD0CA8EC01}" destId="{49BDCCFC-7B3D-4737-966C-2B29A982FB53}" srcOrd="7" destOrd="0" presId="urn:microsoft.com/office/officeart/2005/8/layout/vProcess5"/>
    <dgm:cxn modelId="{B88A2ABB-4AC2-4E73-9ED5-2214DD3EDE12}" type="presParOf" srcId="{FF99BBED-AF81-48E7-9A15-ECDD0CA8EC01}" destId="{18335D67-FEBA-499D-A60F-BC16DFE494FE}" srcOrd="8" destOrd="0" presId="urn:microsoft.com/office/officeart/2005/8/layout/vProcess5"/>
    <dgm:cxn modelId="{3BB6B3AF-F06A-44AC-BADB-21B99F82F708}" type="presParOf" srcId="{FF99BBED-AF81-48E7-9A15-ECDD0CA8EC01}" destId="{FC16F514-FA87-4C26-90E3-C9991E9B7591}" srcOrd="9" destOrd="0" presId="urn:microsoft.com/office/officeart/2005/8/layout/vProcess5"/>
    <dgm:cxn modelId="{F3699AE0-39DE-4DAA-A215-AE2B731BCDD3}" type="presParOf" srcId="{FF99BBED-AF81-48E7-9A15-ECDD0CA8EC01}" destId="{D593F828-9F3F-433A-A9B5-513444D19883}" srcOrd="10" destOrd="0" presId="urn:microsoft.com/office/officeart/2005/8/layout/vProcess5"/>
    <dgm:cxn modelId="{E38A7F1B-C1F8-4FD1-9264-7918A7AE3F2D}" type="presParOf" srcId="{FF99BBED-AF81-48E7-9A15-ECDD0CA8EC01}" destId="{7D685DE1-AE42-4D4B-8593-9C0648C11D9E}" srcOrd="11"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8569802B-F08E-40BF-97FF-E1773E9C8FD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fr-FR"/>
        </a:p>
      </dgm:t>
    </dgm:pt>
    <dgm:pt modelId="{41FBE271-B26C-44A4-8CE2-7EC36BED18E8}">
      <dgm:prSet custT="1"/>
      <dgm:spPr/>
      <dgm:t>
        <a:bodyPr/>
        <a:lstStyle/>
        <a:p>
          <a:pPr algn="just"/>
          <a:r>
            <a:rPr lang="fr-FR" sz="1600" b="1" dirty="0" smtClean="0"/>
            <a:t>Promotion de la confiance des acteurs économiques et des autorités en charge du contrôle des marchés</a:t>
          </a:r>
          <a:endParaRPr lang="fr-FR" sz="1600" b="1" dirty="0"/>
        </a:p>
      </dgm:t>
    </dgm:pt>
    <dgm:pt modelId="{C47FE9C5-4C1D-4266-8BA3-6F0881AA5FC2}" type="parTrans" cxnId="{109C38BA-2E5B-4768-9F7C-48B030F5F5CE}">
      <dgm:prSet/>
      <dgm:spPr/>
      <dgm:t>
        <a:bodyPr/>
        <a:lstStyle/>
        <a:p>
          <a:pPr algn="just"/>
          <a:endParaRPr lang="fr-FR" sz="1600"/>
        </a:p>
      </dgm:t>
    </dgm:pt>
    <dgm:pt modelId="{DAFD3280-19D8-4E82-8643-80C1D034C2D1}" type="sibTrans" cxnId="{109C38BA-2E5B-4768-9F7C-48B030F5F5CE}">
      <dgm:prSet/>
      <dgm:spPr/>
      <dgm:t>
        <a:bodyPr/>
        <a:lstStyle/>
        <a:p>
          <a:pPr algn="just"/>
          <a:endParaRPr lang="fr-FR" sz="1600"/>
        </a:p>
      </dgm:t>
    </dgm:pt>
    <dgm:pt modelId="{C4EDBE36-1AF2-4E55-AC68-CB13A2CED55D}">
      <dgm:prSet custT="1"/>
      <dgm:spPr/>
      <dgm:t>
        <a:bodyPr/>
        <a:lstStyle/>
        <a:p>
          <a:pPr algn="just"/>
          <a:r>
            <a:rPr lang="fr-FR" sz="1400" dirty="0" smtClean="0"/>
            <a:t>en la conformité des produits et services par rapport aux spécifications qui les régissent</a:t>
          </a:r>
        </a:p>
      </dgm:t>
    </dgm:pt>
    <dgm:pt modelId="{FB826352-B80A-4E68-949D-83C952DB74B9}" type="parTrans" cxnId="{55F05F28-2DB7-4E85-B263-72CC2CCF0060}">
      <dgm:prSet/>
      <dgm:spPr/>
      <dgm:t>
        <a:bodyPr/>
        <a:lstStyle/>
        <a:p>
          <a:pPr algn="just"/>
          <a:endParaRPr lang="fr-FR" sz="1600"/>
        </a:p>
      </dgm:t>
    </dgm:pt>
    <dgm:pt modelId="{9CCA7D1D-B705-4388-8361-C95AF84E3D4E}" type="sibTrans" cxnId="{55F05F28-2DB7-4E85-B263-72CC2CCF0060}">
      <dgm:prSet/>
      <dgm:spPr/>
      <dgm:t>
        <a:bodyPr/>
        <a:lstStyle/>
        <a:p>
          <a:pPr algn="just"/>
          <a:endParaRPr lang="fr-FR" sz="1600"/>
        </a:p>
      </dgm:t>
    </dgm:pt>
    <dgm:pt modelId="{1B70D36F-9C6A-48DE-ADC1-B87C261F9DF6}">
      <dgm:prSet custT="1"/>
      <dgm:spPr/>
      <dgm:t>
        <a:bodyPr/>
        <a:lstStyle/>
        <a:p>
          <a:pPr algn="just"/>
          <a:r>
            <a:rPr lang="fr-FR" sz="1400" dirty="0" smtClean="0"/>
            <a:t>et donc vis-à-vis des rapports émis par les laboratoires</a:t>
          </a:r>
        </a:p>
      </dgm:t>
    </dgm:pt>
    <dgm:pt modelId="{A6196DCD-B426-4D74-BB0F-549C5DD6E910}" type="parTrans" cxnId="{D6A5EABF-8F65-4414-861F-E5180A83A394}">
      <dgm:prSet/>
      <dgm:spPr/>
      <dgm:t>
        <a:bodyPr/>
        <a:lstStyle/>
        <a:p>
          <a:pPr algn="just"/>
          <a:endParaRPr lang="fr-FR" sz="1600"/>
        </a:p>
      </dgm:t>
    </dgm:pt>
    <dgm:pt modelId="{CAC18DF4-5B0F-4C19-A7F9-BB1A04DC4F4C}" type="sibTrans" cxnId="{D6A5EABF-8F65-4414-861F-E5180A83A394}">
      <dgm:prSet/>
      <dgm:spPr/>
      <dgm:t>
        <a:bodyPr/>
        <a:lstStyle/>
        <a:p>
          <a:pPr algn="just"/>
          <a:endParaRPr lang="fr-FR" sz="1600"/>
        </a:p>
      </dgm:t>
    </dgm:pt>
    <dgm:pt modelId="{DF679EEB-558B-4C55-9C47-81A5FED7BAD6}">
      <dgm:prSet custT="1"/>
      <dgm:spPr/>
      <dgm:t>
        <a:bodyPr/>
        <a:lstStyle/>
        <a:p>
          <a:pPr algn="just"/>
          <a:r>
            <a:rPr lang="fr-FR" sz="1600" b="1" dirty="0" smtClean="0"/>
            <a:t>Acceptation et utilisation des résultats fournis par les laboratoires accrédités</a:t>
          </a:r>
        </a:p>
      </dgm:t>
    </dgm:pt>
    <dgm:pt modelId="{7CBE2418-958B-495B-BB3D-BA3C088C8680}" type="parTrans" cxnId="{1BC45374-55DC-40DC-81C5-CB16850FF7B4}">
      <dgm:prSet/>
      <dgm:spPr/>
      <dgm:t>
        <a:bodyPr/>
        <a:lstStyle/>
        <a:p>
          <a:pPr algn="just"/>
          <a:endParaRPr lang="fr-FR" sz="1600"/>
        </a:p>
      </dgm:t>
    </dgm:pt>
    <dgm:pt modelId="{7DBF38A1-3B30-443E-94D7-1988E601EF19}" type="sibTrans" cxnId="{1BC45374-55DC-40DC-81C5-CB16850FF7B4}">
      <dgm:prSet/>
      <dgm:spPr/>
      <dgm:t>
        <a:bodyPr/>
        <a:lstStyle/>
        <a:p>
          <a:pPr algn="just"/>
          <a:endParaRPr lang="fr-FR" sz="1600"/>
        </a:p>
      </dgm:t>
    </dgm:pt>
    <dgm:pt modelId="{C2B39F08-9E80-4660-82A7-D70C5AE9819B}">
      <dgm:prSet custT="1"/>
      <dgm:spPr/>
      <dgm:t>
        <a:bodyPr/>
        <a:lstStyle/>
        <a:p>
          <a:pPr algn="just"/>
          <a:r>
            <a:rPr lang="fr-FR" sz="1400" dirty="0" smtClean="0"/>
            <a:t>y compris les résultats des laboratoires établis dans d’autres pays</a:t>
          </a:r>
        </a:p>
      </dgm:t>
    </dgm:pt>
    <dgm:pt modelId="{47925D6C-7B8E-4BA4-B16C-F992F736E4D3}" type="parTrans" cxnId="{8C49EC0C-7560-4B00-BEC5-C60D381B4309}">
      <dgm:prSet/>
      <dgm:spPr/>
      <dgm:t>
        <a:bodyPr/>
        <a:lstStyle/>
        <a:p>
          <a:pPr algn="just"/>
          <a:endParaRPr lang="fr-FR" sz="1600"/>
        </a:p>
      </dgm:t>
    </dgm:pt>
    <dgm:pt modelId="{519A82F4-8553-4F5C-8B79-424B94B43C3A}" type="sibTrans" cxnId="{8C49EC0C-7560-4B00-BEC5-C60D381B4309}">
      <dgm:prSet/>
      <dgm:spPr/>
      <dgm:t>
        <a:bodyPr/>
        <a:lstStyle/>
        <a:p>
          <a:pPr algn="just"/>
          <a:endParaRPr lang="fr-FR" sz="1600"/>
        </a:p>
      </dgm:t>
    </dgm:pt>
    <dgm:pt modelId="{B57276A2-DA85-43FC-93DD-821FDBF582DE}">
      <dgm:prSet custT="1"/>
      <dgm:spPr/>
      <dgm:t>
        <a:bodyPr/>
        <a:lstStyle/>
        <a:p>
          <a:pPr algn="just"/>
          <a:r>
            <a:rPr lang="fr-FR" sz="1600" b="1" dirty="0" smtClean="0"/>
            <a:t>Accès à la libre circulation des biens</a:t>
          </a:r>
        </a:p>
      </dgm:t>
    </dgm:pt>
    <dgm:pt modelId="{9F65BEE1-2A05-4301-B81D-A166140403C4}" type="parTrans" cxnId="{494510F9-6392-463B-A1FD-0CB0EDEE1991}">
      <dgm:prSet/>
      <dgm:spPr/>
      <dgm:t>
        <a:bodyPr/>
        <a:lstStyle/>
        <a:p>
          <a:pPr algn="just"/>
          <a:endParaRPr lang="fr-FR" sz="1600"/>
        </a:p>
      </dgm:t>
    </dgm:pt>
    <dgm:pt modelId="{57AD4FA0-0C5A-457A-B520-605C42E95A70}" type="sibTrans" cxnId="{494510F9-6392-463B-A1FD-0CB0EDEE1991}">
      <dgm:prSet/>
      <dgm:spPr/>
      <dgm:t>
        <a:bodyPr/>
        <a:lstStyle/>
        <a:p>
          <a:pPr algn="just"/>
          <a:endParaRPr lang="fr-FR" sz="1600"/>
        </a:p>
      </dgm:t>
    </dgm:pt>
    <dgm:pt modelId="{10526132-C026-4DAB-833B-7B2DB6C76438}">
      <dgm:prSet custT="1"/>
      <dgm:spPr/>
      <dgm:t>
        <a:bodyPr/>
        <a:lstStyle/>
        <a:p>
          <a:pPr algn="just"/>
          <a:r>
            <a:rPr lang="fr-FR" sz="1400" dirty="0" smtClean="0"/>
            <a:t>élimination des barrières techniques aux échanges commerciaux</a:t>
          </a:r>
        </a:p>
      </dgm:t>
    </dgm:pt>
    <dgm:pt modelId="{56C98A50-A5AB-4B29-A394-BA074405B19A}" type="parTrans" cxnId="{EC351407-7B10-47DF-B215-48E684F1B435}">
      <dgm:prSet/>
      <dgm:spPr/>
      <dgm:t>
        <a:bodyPr/>
        <a:lstStyle/>
        <a:p>
          <a:pPr algn="just"/>
          <a:endParaRPr lang="fr-FR" sz="1600"/>
        </a:p>
      </dgm:t>
    </dgm:pt>
    <dgm:pt modelId="{D99B5939-3B06-440B-936B-59CFC6AB5811}" type="sibTrans" cxnId="{EC351407-7B10-47DF-B215-48E684F1B435}">
      <dgm:prSet/>
      <dgm:spPr/>
      <dgm:t>
        <a:bodyPr/>
        <a:lstStyle/>
        <a:p>
          <a:pPr algn="just"/>
          <a:endParaRPr lang="fr-FR" sz="1600"/>
        </a:p>
      </dgm:t>
    </dgm:pt>
    <dgm:pt modelId="{F394054A-7227-4984-8FA8-7A2483B5315D}">
      <dgm:prSet custT="1"/>
      <dgm:spPr/>
      <dgm:t>
        <a:bodyPr/>
        <a:lstStyle/>
        <a:p>
          <a:pPr algn="just"/>
          <a:r>
            <a:rPr lang="fr-FR" sz="1400" dirty="0" smtClean="0"/>
            <a:t>incitation à une saine concurrence</a:t>
          </a:r>
        </a:p>
      </dgm:t>
    </dgm:pt>
    <dgm:pt modelId="{7B58389E-3AF6-45FB-BAC2-5C5FB8140A81}" type="parTrans" cxnId="{5BAA1D3B-A736-4688-9DC7-680C60C51D62}">
      <dgm:prSet/>
      <dgm:spPr/>
      <dgm:t>
        <a:bodyPr/>
        <a:lstStyle/>
        <a:p>
          <a:pPr algn="just"/>
          <a:endParaRPr lang="fr-FR" sz="1600"/>
        </a:p>
      </dgm:t>
    </dgm:pt>
    <dgm:pt modelId="{A583922D-AB2A-4559-986B-6B3686FC4B68}" type="sibTrans" cxnId="{5BAA1D3B-A736-4688-9DC7-680C60C51D62}">
      <dgm:prSet/>
      <dgm:spPr/>
      <dgm:t>
        <a:bodyPr/>
        <a:lstStyle/>
        <a:p>
          <a:pPr algn="just"/>
          <a:endParaRPr lang="fr-FR" sz="1600"/>
        </a:p>
      </dgm:t>
    </dgm:pt>
    <dgm:pt modelId="{0A646D88-1BE2-4F30-8728-8BB235413556}">
      <dgm:prSet custT="1"/>
      <dgm:spPr/>
      <dgm:t>
        <a:bodyPr/>
        <a:lstStyle/>
        <a:p>
          <a:pPr algn="just"/>
          <a:r>
            <a:rPr lang="fr-FR" sz="1400" dirty="0" smtClean="0"/>
            <a:t>harmonisation du fonctionnement des marchés</a:t>
          </a:r>
        </a:p>
      </dgm:t>
    </dgm:pt>
    <dgm:pt modelId="{D9323C43-185A-4501-ABAB-5AC2006A45C2}" type="parTrans" cxnId="{C5F8FA96-09A5-4D46-87A4-F81E188F405A}">
      <dgm:prSet/>
      <dgm:spPr/>
      <dgm:t>
        <a:bodyPr/>
        <a:lstStyle/>
        <a:p>
          <a:pPr algn="just"/>
          <a:endParaRPr lang="fr-FR" sz="1600"/>
        </a:p>
      </dgm:t>
    </dgm:pt>
    <dgm:pt modelId="{7092D8FD-B6B3-4684-B6AC-589B2CFE5C91}" type="sibTrans" cxnId="{C5F8FA96-09A5-4D46-87A4-F81E188F405A}">
      <dgm:prSet/>
      <dgm:spPr/>
      <dgm:t>
        <a:bodyPr/>
        <a:lstStyle/>
        <a:p>
          <a:pPr algn="just"/>
          <a:endParaRPr lang="fr-FR" sz="1600"/>
        </a:p>
      </dgm:t>
    </dgm:pt>
    <dgm:pt modelId="{A95E4D6B-3D3D-4B5E-AC7D-3683EB12633D}" type="pres">
      <dgm:prSet presAssocID="{8569802B-F08E-40BF-97FF-E1773E9C8FD2}" presName="linear" presStyleCnt="0">
        <dgm:presLayoutVars>
          <dgm:dir/>
          <dgm:animLvl val="lvl"/>
          <dgm:resizeHandles val="exact"/>
        </dgm:presLayoutVars>
      </dgm:prSet>
      <dgm:spPr/>
      <dgm:t>
        <a:bodyPr/>
        <a:lstStyle/>
        <a:p>
          <a:endParaRPr lang="fr-FR"/>
        </a:p>
      </dgm:t>
    </dgm:pt>
    <dgm:pt modelId="{602A5EDD-01D9-45DD-B640-DDF444240A82}" type="pres">
      <dgm:prSet presAssocID="{41FBE271-B26C-44A4-8CE2-7EC36BED18E8}" presName="parentLin" presStyleCnt="0"/>
      <dgm:spPr/>
      <dgm:t>
        <a:bodyPr/>
        <a:lstStyle/>
        <a:p>
          <a:endParaRPr lang="fr-BE"/>
        </a:p>
      </dgm:t>
    </dgm:pt>
    <dgm:pt modelId="{9B298F0E-8D11-48B8-8B09-4109B28BB7F1}" type="pres">
      <dgm:prSet presAssocID="{41FBE271-B26C-44A4-8CE2-7EC36BED18E8}" presName="parentLeftMargin" presStyleLbl="node1" presStyleIdx="0" presStyleCnt="3"/>
      <dgm:spPr/>
      <dgm:t>
        <a:bodyPr/>
        <a:lstStyle/>
        <a:p>
          <a:endParaRPr lang="fr-FR"/>
        </a:p>
      </dgm:t>
    </dgm:pt>
    <dgm:pt modelId="{4DB247D3-F314-42A1-B299-A75974A03554}" type="pres">
      <dgm:prSet presAssocID="{41FBE271-B26C-44A4-8CE2-7EC36BED18E8}" presName="parentText" presStyleLbl="node1" presStyleIdx="0" presStyleCnt="3" custScaleX="107343">
        <dgm:presLayoutVars>
          <dgm:chMax val="0"/>
          <dgm:bulletEnabled val="1"/>
        </dgm:presLayoutVars>
      </dgm:prSet>
      <dgm:spPr/>
      <dgm:t>
        <a:bodyPr/>
        <a:lstStyle/>
        <a:p>
          <a:endParaRPr lang="fr-FR"/>
        </a:p>
      </dgm:t>
    </dgm:pt>
    <dgm:pt modelId="{A26D5B4D-58EA-414C-B4F4-1B990F190CBC}" type="pres">
      <dgm:prSet presAssocID="{41FBE271-B26C-44A4-8CE2-7EC36BED18E8}" presName="negativeSpace" presStyleCnt="0"/>
      <dgm:spPr/>
      <dgm:t>
        <a:bodyPr/>
        <a:lstStyle/>
        <a:p>
          <a:endParaRPr lang="fr-BE"/>
        </a:p>
      </dgm:t>
    </dgm:pt>
    <dgm:pt modelId="{9A3D81F6-79DE-41F8-9CEB-D5179D5F7269}" type="pres">
      <dgm:prSet presAssocID="{41FBE271-B26C-44A4-8CE2-7EC36BED18E8}" presName="childText" presStyleLbl="conFgAcc1" presStyleIdx="0" presStyleCnt="3">
        <dgm:presLayoutVars>
          <dgm:bulletEnabled val="1"/>
        </dgm:presLayoutVars>
      </dgm:prSet>
      <dgm:spPr/>
      <dgm:t>
        <a:bodyPr/>
        <a:lstStyle/>
        <a:p>
          <a:endParaRPr lang="fr-FR"/>
        </a:p>
      </dgm:t>
    </dgm:pt>
    <dgm:pt modelId="{24479799-9974-4124-828D-970C20E3762A}" type="pres">
      <dgm:prSet presAssocID="{DAFD3280-19D8-4E82-8643-80C1D034C2D1}" presName="spaceBetweenRectangles" presStyleCnt="0"/>
      <dgm:spPr/>
      <dgm:t>
        <a:bodyPr/>
        <a:lstStyle/>
        <a:p>
          <a:endParaRPr lang="fr-BE"/>
        </a:p>
      </dgm:t>
    </dgm:pt>
    <dgm:pt modelId="{7BCE3061-F7BB-480A-A75D-2A9401C725B8}" type="pres">
      <dgm:prSet presAssocID="{DF679EEB-558B-4C55-9C47-81A5FED7BAD6}" presName="parentLin" presStyleCnt="0"/>
      <dgm:spPr/>
      <dgm:t>
        <a:bodyPr/>
        <a:lstStyle/>
        <a:p>
          <a:endParaRPr lang="fr-BE"/>
        </a:p>
      </dgm:t>
    </dgm:pt>
    <dgm:pt modelId="{1223CCBF-18D6-4FA8-8C56-1B2DD2E20238}" type="pres">
      <dgm:prSet presAssocID="{DF679EEB-558B-4C55-9C47-81A5FED7BAD6}" presName="parentLeftMargin" presStyleLbl="node1" presStyleIdx="0" presStyleCnt="3"/>
      <dgm:spPr/>
      <dgm:t>
        <a:bodyPr/>
        <a:lstStyle/>
        <a:p>
          <a:endParaRPr lang="fr-FR"/>
        </a:p>
      </dgm:t>
    </dgm:pt>
    <dgm:pt modelId="{7C594DA6-9EED-4254-8503-817564B23E64}" type="pres">
      <dgm:prSet presAssocID="{DF679EEB-558B-4C55-9C47-81A5FED7BAD6}" presName="parentText" presStyleLbl="node1" presStyleIdx="1" presStyleCnt="3" custScaleX="107343">
        <dgm:presLayoutVars>
          <dgm:chMax val="0"/>
          <dgm:bulletEnabled val="1"/>
        </dgm:presLayoutVars>
      </dgm:prSet>
      <dgm:spPr/>
      <dgm:t>
        <a:bodyPr/>
        <a:lstStyle/>
        <a:p>
          <a:endParaRPr lang="fr-FR"/>
        </a:p>
      </dgm:t>
    </dgm:pt>
    <dgm:pt modelId="{37D6156E-0BB1-4E10-9369-5B0D89BC4434}" type="pres">
      <dgm:prSet presAssocID="{DF679EEB-558B-4C55-9C47-81A5FED7BAD6}" presName="negativeSpace" presStyleCnt="0"/>
      <dgm:spPr/>
      <dgm:t>
        <a:bodyPr/>
        <a:lstStyle/>
        <a:p>
          <a:endParaRPr lang="fr-BE"/>
        </a:p>
      </dgm:t>
    </dgm:pt>
    <dgm:pt modelId="{09B61E00-2902-4FBC-9BDE-98CBD359B000}" type="pres">
      <dgm:prSet presAssocID="{DF679EEB-558B-4C55-9C47-81A5FED7BAD6}" presName="childText" presStyleLbl="conFgAcc1" presStyleIdx="1" presStyleCnt="3">
        <dgm:presLayoutVars>
          <dgm:bulletEnabled val="1"/>
        </dgm:presLayoutVars>
      </dgm:prSet>
      <dgm:spPr/>
      <dgm:t>
        <a:bodyPr/>
        <a:lstStyle/>
        <a:p>
          <a:endParaRPr lang="fr-FR"/>
        </a:p>
      </dgm:t>
    </dgm:pt>
    <dgm:pt modelId="{AE94A955-1BA0-476B-A218-B2A74A1A1DE1}" type="pres">
      <dgm:prSet presAssocID="{7DBF38A1-3B30-443E-94D7-1988E601EF19}" presName="spaceBetweenRectangles" presStyleCnt="0"/>
      <dgm:spPr/>
      <dgm:t>
        <a:bodyPr/>
        <a:lstStyle/>
        <a:p>
          <a:endParaRPr lang="fr-BE"/>
        </a:p>
      </dgm:t>
    </dgm:pt>
    <dgm:pt modelId="{82181B21-5FF1-4523-B3C2-C89FC6B2E5E7}" type="pres">
      <dgm:prSet presAssocID="{B57276A2-DA85-43FC-93DD-821FDBF582DE}" presName="parentLin" presStyleCnt="0"/>
      <dgm:spPr/>
      <dgm:t>
        <a:bodyPr/>
        <a:lstStyle/>
        <a:p>
          <a:endParaRPr lang="fr-BE"/>
        </a:p>
      </dgm:t>
    </dgm:pt>
    <dgm:pt modelId="{027634C4-7E46-4914-A33A-5FB13B9E9DD5}" type="pres">
      <dgm:prSet presAssocID="{B57276A2-DA85-43FC-93DD-821FDBF582DE}" presName="parentLeftMargin" presStyleLbl="node1" presStyleIdx="1" presStyleCnt="3"/>
      <dgm:spPr/>
      <dgm:t>
        <a:bodyPr/>
        <a:lstStyle/>
        <a:p>
          <a:endParaRPr lang="fr-FR"/>
        </a:p>
      </dgm:t>
    </dgm:pt>
    <dgm:pt modelId="{99AB8DD0-43B3-4594-8E79-265EBFF5787B}" type="pres">
      <dgm:prSet presAssocID="{B57276A2-DA85-43FC-93DD-821FDBF582DE}" presName="parentText" presStyleLbl="node1" presStyleIdx="2" presStyleCnt="3" custScaleX="107343">
        <dgm:presLayoutVars>
          <dgm:chMax val="0"/>
          <dgm:bulletEnabled val="1"/>
        </dgm:presLayoutVars>
      </dgm:prSet>
      <dgm:spPr/>
      <dgm:t>
        <a:bodyPr/>
        <a:lstStyle/>
        <a:p>
          <a:endParaRPr lang="fr-FR"/>
        </a:p>
      </dgm:t>
    </dgm:pt>
    <dgm:pt modelId="{A519BDA2-34FA-4DF5-90D0-B597A27A514A}" type="pres">
      <dgm:prSet presAssocID="{B57276A2-DA85-43FC-93DD-821FDBF582DE}" presName="negativeSpace" presStyleCnt="0"/>
      <dgm:spPr/>
      <dgm:t>
        <a:bodyPr/>
        <a:lstStyle/>
        <a:p>
          <a:endParaRPr lang="fr-BE"/>
        </a:p>
      </dgm:t>
    </dgm:pt>
    <dgm:pt modelId="{B2A05AC5-6BFB-4CD2-B9C5-79DCEE2CD2D8}" type="pres">
      <dgm:prSet presAssocID="{B57276A2-DA85-43FC-93DD-821FDBF582DE}" presName="childText" presStyleLbl="conFgAcc1" presStyleIdx="2" presStyleCnt="3">
        <dgm:presLayoutVars>
          <dgm:bulletEnabled val="1"/>
        </dgm:presLayoutVars>
      </dgm:prSet>
      <dgm:spPr/>
      <dgm:t>
        <a:bodyPr/>
        <a:lstStyle/>
        <a:p>
          <a:endParaRPr lang="fr-FR"/>
        </a:p>
      </dgm:t>
    </dgm:pt>
  </dgm:ptLst>
  <dgm:cxnLst>
    <dgm:cxn modelId="{FF3E6C00-3F61-49AD-91B5-F3A9ABE6FD50}" type="presOf" srcId="{10526132-C026-4DAB-833B-7B2DB6C76438}" destId="{B2A05AC5-6BFB-4CD2-B9C5-79DCEE2CD2D8}" srcOrd="0" destOrd="0" presId="urn:microsoft.com/office/officeart/2005/8/layout/list1"/>
    <dgm:cxn modelId="{3948152E-15D3-4187-A47B-244B8C680585}" type="presOf" srcId="{41FBE271-B26C-44A4-8CE2-7EC36BED18E8}" destId="{4DB247D3-F314-42A1-B299-A75974A03554}" srcOrd="1" destOrd="0" presId="urn:microsoft.com/office/officeart/2005/8/layout/list1"/>
    <dgm:cxn modelId="{30C8C89F-648A-463F-B7FE-A9711F859020}" type="presOf" srcId="{1B70D36F-9C6A-48DE-ADC1-B87C261F9DF6}" destId="{9A3D81F6-79DE-41F8-9CEB-D5179D5F7269}" srcOrd="0" destOrd="1" presId="urn:microsoft.com/office/officeart/2005/8/layout/list1"/>
    <dgm:cxn modelId="{2ABE9624-FFEB-4A29-A13B-EA5E39C1363D}" type="presOf" srcId="{C4EDBE36-1AF2-4E55-AC68-CB13A2CED55D}" destId="{9A3D81F6-79DE-41F8-9CEB-D5179D5F7269}" srcOrd="0" destOrd="0" presId="urn:microsoft.com/office/officeart/2005/8/layout/list1"/>
    <dgm:cxn modelId="{32547EFE-BD03-422E-B6F5-E87DFF71B281}" type="presOf" srcId="{B57276A2-DA85-43FC-93DD-821FDBF582DE}" destId="{027634C4-7E46-4914-A33A-5FB13B9E9DD5}" srcOrd="0" destOrd="0" presId="urn:microsoft.com/office/officeart/2005/8/layout/list1"/>
    <dgm:cxn modelId="{368B1BE9-2787-493F-B446-1E078C47D12C}" type="presOf" srcId="{DF679EEB-558B-4C55-9C47-81A5FED7BAD6}" destId="{7C594DA6-9EED-4254-8503-817564B23E64}" srcOrd="1" destOrd="0" presId="urn:microsoft.com/office/officeart/2005/8/layout/list1"/>
    <dgm:cxn modelId="{C5F8FA96-09A5-4D46-87A4-F81E188F405A}" srcId="{B57276A2-DA85-43FC-93DD-821FDBF582DE}" destId="{0A646D88-1BE2-4F30-8728-8BB235413556}" srcOrd="2" destOrd="0" parTransId="{D9323C43-185A-4501-ABAB-5AC2006A45C2}" sibTransId="{7092D8FD-B6B3-4684-B6AC-589B2CFE5C91}"/>
    <dgm:cxn modelId="{EC351407-7B10-47DF-B215-48E684F1B435}" srcId="{B57276A2-DA85-43FC-93DD-821FDBF582DE}" destId="{10526132-C026-4DAB-833B-7B2DB6C76438}" srcOrd="0" destOrd="0" parTransId="{56C98A50-A5AB-4B29-A394-BA074405B19A}" sibTransId="{D99B5939-3B06-440B-936B-59CFC6AB5811}"/>
    <dgm:cxn modelId="{8C49EC0C-7560-4B00-BEC5-C60D381B4309}" srcId="{DF679EEB-558B-4C55-9C47-81A5FED7BAD6}" destId="{C2B39F08-9E80-4660-82A7-D70C5AE9819B}" srcOrd="0" destOrd="0" parTransId="{47925D6C-7B8E-4BA4-B16C-F992F736E4D3}" sibTransId="{519A82F4-8553-4F5C-8B79-424B94B43C3A}"/>
    <dgm:cxn modelId="{92AF48AC-85AB-43F1-8A9D-6336D688B3B9}" type="presOf" srcId="{8569802B-F08E-40BF-97FF-E1773E9C8FD2}" destId="{A95E4D6B-3D3D-4B5E-AC7D-3683EB12633D}" srcOrd="0" destOrd="0" presId="urn:microsoft.com/office/officeart/2005/8/layout/list1"/>
    <dgm:cxn modelId="{5355BD73-75AE-47B4-BC41-D9FBEEB1F98C}" type="presOf" srcId="{F394054A-7227-4984-8FA8-7A2483B5315D}" destId="{B2A05AC5-6BFB-4CD2-B9C5-79DCEE2CD2D8}" srcOrd="0" destOrd="1" presId="urn:microsoft.com/office/officeart/2005/8/layout/list1"/>
    <dgm:cxn modelId="{1BC45374-55DC-40DC-81C5-CB16850FF7B4}" srcId="{8569802B-F08E-40BF-97FF-E1773E9C8FD2}" destId="{DF679EEB-558B-4C55-9C47-81A5FED7BAD6}" srcOrd="1" destOrd="0" parTransId="{7CBE2418-958B-495B-BB3D-BA3C088C8680}" sibTransId="{7DBF38A1-3B30-443E-94D7-1988E601EF19}"/>
    <dgm:cxn modelId="{5BAA1D3B-A736-4688-9DC7-680C60C51D62}" srcId="{B57276A2-DA85-43FC-93DD-821FDBF582DE}" destId="{F394054A-7227-4984-8FA8-7A2483B5315D}" srcOrd="1" destOrd="0" parTransId="{7B58389E-3AF6-45FB-BAC2-5C5FB8140A81}" sibTransId="{A583922D-AB2A-4559-986B-6B3686FC4B68}"/>
    <dgm:cxn modelId="{D6A5EABF-8F65-4414-861F-E5180A83A394}" srcId="{41FBE271-B26C-44A4-8CE2-7EC36BED18E8}" destId="{1B70D36F-9C6A-48DE-ADC1-B87C261F9DF6}" srcOrd="1" destOrd="0" parTransId="{A6196DCD-B426-4D74-BB0F-549C5DD6E910}" sibTransId="{CAC18DF4-5B0F-4C19-A7F9-BB1A04DC4F4C}"/>
    <dgm:cxn modelId="{55F05F28-2DB7-4E85-B263-72CC2CCF0060}" srcId="{41FBE271-B26C-44A4-8CE2-7EC36BED18E8}" destId="{C4EDBE36-1AF2-4E55-AC68-CB13A2CED55D}" srcOrd="0" destOrd="0" parTransId="{FB826352-B80A-4E68-949D-83C952DB74B9}" sibTransId="{9CCA7D1D-B705-4388-8361-C95AF84E3D4E}"/>
    <dgm:cxn modelId="{6E22242C-BC2B-4430-8BAE-62F63B3B0844}" type="presOf" srcId="{B57276A2-DA85-43FC-93DD-821FDBF582DE}" destId="{99AB8DD0-43B3-4594-8E79-265EBFF5787B}" srcOrd="1" destOrd="0" presId="urn:microsoft.com/office/officeart/2005/8/layout/list1"/>
    <dgm:cxn modelId="{494510F9-6392-463B-A1FD-0CB0EDEE1991}" srcId="{8569802B-F08E-40BF-97FF-E1773E9C8FD2}" destId="{B57276A2-DA85-43FC-93DD-821FDBF582DE}" srcOrd="2" destOrd="0" parTransId="{9F65BEE1-2A05-4301-B81D-A166140403C4}" sibTransId="{57AD4FA0-0C5A-457A-B520-605C42E95A70}"/>
    <dgm:cxn modelId="{302A685C-D10B-417E-9D6F-6C934951C06D}" type="presOf" srcId="{C2B39F08-9E80-4660-82A7-D70C5AE9819B}" destId="{09B61E00-2902-4FBC-9BDE-98CBD359B000}" srcOrd="0" destOrd="0" presId="urn:microsoft.com/office/officeart/2005/8/layout/list1"/>
    <dgm:cxn modelId="{11B8451A-B241-4A50-B721-A0482B425EB2}" type="presOf" srcId="{DF679EEB-558B-4C55-9C47-81A5FED7BAD6}" destId="{1223CCBF-18D6-4FA8-8C56-1B2DD2E20238}" srcOrd="0" destOrd="0" presId="urn:microsoft.com/office/officeart/2005/8/layout/list1"/>
    <dgm:cxn modelId="{5525ECCA-55DC-414B-984D-97B8096C20A1}" type="presOf" srcId="{0A646D88-1BE2-4F30-8728-8BB235413556}" destId="{B2A05AC5-6BFB-4CD2-B9C5-79DCEE2CD2D8}" srcOrd="0" destOrd="2" presId="urn:microsoft.com/office/officeart/2005/8/layout/list1"/>
    <dgm:cxn modelId="{109C38BA-2E5B-4768-9F7C-48B030F5F5CE}" srcId="{8569802B-F08E-40BF-97FF-E1773E9C8FD2}" destId="{41FBE271-B26C-44A4-8CE2-7EC36BED18E8}" srcOrd="0" destOrd="0" parTransId="{C47FE9C5-4C1D-4266-8BA3-6F0881AA5FC2}" sibTransId="{DAFD3280-19D8-4E82-8643-80C1D034C2D1}"/>
    <dgm:cxn modelId="{9843E22D-9DD0-438E-8FBE-F3A5242B6C68}" type="presOf" srcId="{41FBE271-B26C-44A4-8CE2-7EC36BED18E8}" destId="{9B298F0E-8D11-48B8-8B09-4109B28BB7F1}" srcOrd="0" destOrd="0" presId="urn:microsoft.com/office/officeart/2005/8/layout/list1"/>
    <dgm:cxn modelId="{32EBFE8F-5826-4B7E-817D-24E165F5ACC8}" type="presParOf" srcId="{A95E4D6B-3D3D-4B5E-AC7D-3683EB12633D}" destId="{602A5EDD-01D9-45DD-B640-DDF444240A82}" srcOrd="0" destOrd="0" presId="urn:microsoft.com/office/officeart/2005/8/layout/list1"/>
    <dgm:cxn modelId="{C7741F4B-44C0-467C-B619-27C0BB2383CB}" type="presParOf" srcId="{602A5EDD-01D9-45DD-B640-DDF444240A82}" destId="{9B298F0E-8D11-48B8-8B09-4109B28BB7F1}" srcOrd="0" destOrd="0" presId="urn:microsoft.com/office/officeart/2005/8/layout/list1"/>
    <dgm:cxn modelId="{88B2CDF9-57B8-4E62-A4FB-C88941B3C4DD}" type="presParOf" srcId="{602A5EDD-01D9-45DD-B640-DDF444240A82}" destId="{4DB247D3-F314-42A1-B299-A75974A03554}" srcOrd="1" destOrd="0" presId="urn:microsoft.com/office/officeart/2005/8/layout/list1"/>
    <dgm:cxn modelId="{B11C97F7-B91D-4F68-9E39-9176C3692312}" type="presParOf" srcId="{A95E4D6B-3D3D-4B5E-AC7D-3683EB12633D}" destId="{A26D5B4D-58EA-414C-B4F4-1B990F190CBC}" srcOrd="1" destOrd="0" presId="urn:microsoft.com/office/officeart/2005/8/layout/list1"/>
    <dgm:cxn modelId="{B7A01A8B-BC98-4143-A98B-A8BB90416A82}" type="presParOf" srcId="{A95E4D6B-3D3D-4B5E-AC7D-3683EB12633D}" destId="{9A3D81F6-79DE-41F8-9CEB-D5179D5F7269}" srcOrd="2" destOrd="0" presId="urn:microsoft.com/office/officeart/2005/8/layout/list1"/>
    <dgm:cxn modelId="{051ACA3E-9BAE-45CC-9A14-070BEF5F8B12}" type="presParOf" srcId="{A95E4D6B-3D3D-4B5E-AC7D-3683EB12633D}" destId="{24479799-9974-4124-828D-970C20E3762A}" srcOrd="3" destOrd="0" presId="urn:microsoft.com/office/officeart/2005/8/layout/list1"/>
    <dgm:cxn modelId="{32D8B8C7-8128-45B3-ACEC-610BE95F6FB3}" type="presParOf" srcId="{A95E4D6B-3D3D-4B5E-AC7D-3683EB12633D}" destId="{7BCE3061-F7BB-480A-A75D-2A9401C725B8}" srcOrd="4" destOrd="0" presId="urn:microsoft.com/office/officeart/2005/8/layout/list1"/>
    <dgm:cxn modelId="{D9D7B63E-F93A-4471-BAD7-063A61A50670}" type="presParOf" srcId="{7BCE3061-F7BB-480A-A75D-2A9401C725B8}" destId="{1223CCBF-18D6-4FA8-8C56-1B2DD2E20238}" srcOrd="0" destOrd="0" presId="urn:microsoft.com/office/officeart/2005/8/layout/list1"/>
    <dgm:cxn modelId="{01246E50-0E75-48E1-BA91-4E508F743405}" type="presParOf" srcId="{7BCE3061-F7BB-480A-A75D-2A9401C725B8}" destId="{7C594DA6-9EED-4254-8503-817564B23E64}" srcOrd="1" destOrd="0" presId="urn:microsoft.com/office/officeart/2005/8/layout/list1"/>
    <dgm:cxn modelId="{7480B108-17FF-408A-9E8D-F7739BAFFAEF}" type="presParOf" srcId="{A95E4D6B-3D3D-4B5E-AC7D-3683EB12633D}" destId="{37D6156E-0BB1-4E10-9369-5B0D89BC4434}" srcOrd="5" destOrd="0" presId="urn:microsoft.com/office/officeart/2005/8/layout/list1"/>
    <dgm:cxn modelId="{F6887219-5D27-4CFD-BEBD-31A93D674E15}" type="presParOf" srcId="{A95E4D6B-3D3D-4B5E-AC7D-3683EB12633D}" destId="{09B61E00-2902-4FBC-9BDE-98CBD359B000}" srcOrd="6" destOrd="0" presId="urn:microsoft.com/office/officeart/2005/8/layout/list1"/>
    <dgm:cxn modelId="{806C608E-B4FF-4C92-A52A-0787E79FEB7C}" type="presParOf" srcId="{A95E4D6B-3D3D-4B5E-AC7D-3683EB12633D}" destId="{AE94A955-1BA0-476B-A218-B2A74A1A1DE1}" srcOrd="7" destOrd="0" presId="urn:microsoft.com/office/officeart/2005/8/layout/list1"/>
    <dgm:cxn modelId="{1039D34B-BD50-410C-ADC6-402AB0462581}" type="presParOf" srcId="{A95E4D6B-3D3D-4B5E-AC7D-3683EB12633D}" destId="{82181B21-5FF1-4523-B3C2-C89FC6B2E5E7}" srcOrd="8" destOrd="0" presId="urn:microsoft.com/office/officeart/2005/8/layout/list1"/>
    <dgm:cxn modelId="{015729C1-8187-4B3B-8950-E12B576A027A}" type="presParOf" srcId="{82181B21-5FF1-4523-B3C2-C89FC6B2E5E7}" destId="{027634C4-7E46-4914-A33A-5FB13B9E9DD5}" srcOrd="0" destOrd="0" presId="urn:microsoft.com/office/officeart/2005/8/layout/list1"/>
    <dgm:cxn modelId="{32815C8E-2A3D-4B32-AD3D-8F1628A7B763}" type="presParOf" srcId="{82181B21-5FF1-4523-B3C2-C89FC6B2E5E7}" destId="{99AB8DD0-43B3-4594-8E79-265EBFF5787B}" srcOrd="1" destOrd="0" presId="urn:microsoft.com/office/officeart/2005/8/layout/list1"/>
    <dgm:cxn modelId="{D92000FD-2CA7-4818-8051-F44D0238872B}" type="presParOf" srcId="{A95E4D6B-3D3D-4B5E-AC7D-3683EB12633D}" destId="{A519BDA2-34FA-4DF5-90D0-B597A27A514A}" srcOrd="9" destOrd="0" presId="urn:microsoft.com/office/officeart/2005/8/layout/list1"/>
    <dgm:cxn modelId="{0511B1CB-1834-402E-BE41-87B7AC0FC876}" type="presParOf" srcId="{A95E4D6B-3D3D-4B5E-AC7D-3683EB12633D}" destId="{B2A05AC5-6BFB-4CD2-B9C5-79DCEE2CD2D8}"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6AA485F4-ACDE-4690-ADB7-BDEAFC0DFDE2}" type="doc">
      <dgm:prSet loTypeId="urn:microsoft.com/office/officeart/2005/8/layout/pyramid1" loCatId="pyramid" qsTypeId="urn:microsoft.com/office/officeart/2005/8/quickstyle/simple1" qsCatId="simple" csTypeId="urn:microsoft.com/office/officeart/2005/8/colors/colorful1" csCatId="colorful" phldr="1"/>
      <dgm:spPr/>
    </dgm:pt>
    <dgm:pt modelId="{7C7C3D6C-5B8B-4E79-8644-1DC6742287F9}">
      <dgm:prSet phldrT="[Texte]" custT="1"/>
      <dgm:spPr>
        <a:solidFill>
          <a:schemeClr val="accent2">
            <a:hueOff val="0"/>
            <a:satOff val="0"/>
            <a:lumOff val="0"/>
            <a:alpha val="80000"/>
          </a:schemeClr>
        </a:solidFill>
      </dgm:spPr>
      <dgm:t>
        <a:bodyPr/>
        <a:lstStyle/>
        <a:p>
          <a:r>
            <a:rPr lang="fr-FR" sz="1400" b="1" dirty="0" smtClean="0">
              <a:solidFill>
                <a:schemeClr val="bg1"/>
              </a:solidFill>
            </a:rPr>
            <a:t>Etalon</a:t>
          </a:r>
        </a:p>
        <a:p>
          <a:r>
            <a:rPr lang="fr-FR" sz="1400" b="1" dirty="0" smtClean="0">
              <a:solidFill>
                <a:schemeClr val="bg1"/>
              </a:solidFill>
            </a:rPr>
            <a:t>primaire</a:t>
          </a:r>
          <a:endParaRPr lang="fr-FR" sz="1400" b="1" dirty="0">
            <a:solidFill>
              <a:schemeClr val="bg1"/>
            </a:solidFill>
          </a:endParaRPr>
        </a:p>
      </dgm:t>
    </dgm:pt>
    <dgm:pt modelId="{A5BA9038-C93D-4996-B159-E4F6378B8E5A}" type="parTrans" cxnId="{137B8765-9829-402B-8AB9-C62273BA198E}">
      <dgm:prSet/>
      <dgm:spPr/>
      <dgm:t>
        <a:bodyPr/>
        <a:lstStyle/>
        <a:p>
          <a:endParaRPr lang="fr-FR" sz="1400" b="1">
            <a:solidFill>
              <a:schemeClr val="bg1"/>
            </a:solidFill>
          </a:endParaRPr>
        </a:p>
      </dgm:t>
    </dgm:pt>
    <dgm:pt modelId="{0DAD9C13-BA77-40AB-8B7F-F4CCAC640C1A}" type="sibTrans" cxnId="{137B8765-9829-402B-8AB9-C62273BA198E}">
      <dgm:prSet/>
      <dgm:spPr/>
      <dgm:t>
        <a:bodyPr/>
        <a:lstStyle/>
        <a:p>
          <a:endParaRPr lang="fr-FR" sz="1400" b="1">
            <a:solidFill>
              <a:schemeClr val="bg1"/>
            </a:solidFill>
          </a:endParaRPr>
        </a:p>
      </dgm:t>
    </dgm:pt>
    <dgm:pt modelId="{9D0B043D-CEC3-4D8E-8C87-6B206752473B}">
      <dgm:prSet phldrT="[Texte]" custT="1"/>
      <dgm:spPr>
        <a:solidFill>
          <a:schemeClr val="accent3">
            <a:hueOff val="0"/>
            <a:satOff val="0"/>
            <a:lumOff val="0"/>
            <a:alpha val="80000"/>
          </a:schemeClr>
        </a:solidFill>
      </dgm:spPr>
      <dgm:t>
        <a:bodyPr/>
        <a:lstStyle/>
        <a:p>
          <a:r>
            <a:rPr lang="fr-FR" sz="1400" b="1" dirty="0" smtClean="0">
              <a:solidFill>
                <a:schemeClr val="bg1"/>
              </a:solidFill>
            </a:rPr>
            <a:t>Etalon de référence</a:t>
          </a:r>
          <a:endParaRPr lang="fr-FR" sz="1400" b="1" dirty="0">
            <a:solidFill>
              <a:schemeClr val="bg1"/>
            </a:solidFill>
          </a:endParaRPr>
        </a:p>
      </dgm:t>
    </dgm:pt>
    <dgm:pt modelId="{C48D2AB6-168F-4E1A-A71E-1C088BB49574}" type="parTrans" cxnId="{E740B543-E337-40DC-998B-9653B87BFF6B}">
      <dgm:prSet/>
      <dgm:spPr/>
      <dgm:t>
        <a:bodyPr/>
        <a:lstStyle/>
        <a:p>
          <a:endParaRPr lang="fr-FR" sz="1400" b="1">
            <a:solidFill>
              <a:schemeClr val="bg1"/>
            </a:solidFill>
          </a:endParaRPr>
        </a:p>
      </dgm:t>
    </dgm:pt>
    <dgm:pt modelId="{2FC0E694-D6EA-40EF-AF1E-1D9DB517CA3D}" type="sibTrans" cxnId="{E740B543-E337-40DC-998B-9653B87BFF6B}">
      <dgm:prSet/>
      <dgm:spPr/>
      <dgm:t>
        <a:bodyPr/>
        <a:lstStyle/>
        <a:p>
          <a:endParaRPr lang="fr-FR" sz="1400" b="1">
            <a:solidFill>
              <a:schemeClr val="bg1"/>
            </a:solidFill>
          </a:endParaRPr>
        </a:p>
      </dgm:t>
    </dgm:pt>
    <dgm:pt modelId="{9E73B029-DE1B-4FEF-A686-6A96D4C7543D}">
      <dgm:prSet phldrT="[Texte]" custT="1"/>
      <dgm:spPr>
        <a:solidFill>
          <a:schemeClr val="accent4">
            <a:hueOff val="0"/>
            <a:satOff val="0"/>
            <a:lumOff val="0"/>
            <a:alpha val="80000"/>
          </a:schemeClr>
        </a:solidFill>
      </dgm:spPr>
      <dgm:t>
        <a:bodyPr/>
        <a:lstStyle/>
        <a:p>
          <a:r>
            <a:rPr lang="fr-FR" sz="1400" b="1" dirty="0" smtClean="0">
              <a:solidFill>
                <a:schemeClr val="bg1"/>
              </a:solidFill>
            </a:rPr>
            <a:t>Etalon de travail</a:t>
          </a:r>
          <a:endParaRPr lang="fr-FR" sz="1400" b="1" dirty="0">
            <a:solidFill>
              <a:schemeClr val="bg1"/>
            </a:solidFill>
          </a:endParaRPr>
        </a:p>
      </dgm:t>
    </dgm:pt>
    <dgm:pt modelId="{08D75895-3D0C-44BE-9E01-43DF15E16B09}" type="parTrans" cxnId="{E533097B-8C09-46B0-B3B9-7AFBCC4BF0B5}">
      <dgm:prSet/>
      <dgm:spPr/>
      <dgm:t>
        <a:bodyPr/>
        <a:lstStyle/>
        <a:p>
          <a:endParaRPr lang="fr-FR" sz="1400" b="1">
            <a:solidFill>
              <a:schemeClr val="bg1"/>
            </a:solidFill>
          </a:endParaRPr>
        </a:p>
      </dgm:t>
    </dgm:pt>
    <dgm:pt modelId="{C2C9410C-0731-4F12-A769-3159609A1E77}" type="sibTrans" cxnId="{E533097B-8C09-46B0-B3B9-7AFBCC4BF0B5}">
      <dgm:prSet/>
      <dgm:spPr/>
      <dgm:t>
        <a:bodyPr/>
        <a:lstStyle/>
        <a:p>
          <a:endParaRPr lang="fr-FR" sz="1400" b="1">
            <a:solidFill>
              <a:schemeClr val="bg1"/>
            </a:solidFill>
          </a:endParaRPr>
        </a:p>
      </dgm:t>
    </dgm:pt>
    <dgm:pt modelId="{96BEB1AD-ABB0-44A0-967E-FC1EDC968A38}">
      <dgm:prSet phldrT="[Texte]" custT="1"/>
      <dgm:spPr>
        <a:solidFill>
          <a:schemeClr val="accent5">
            <a:hueOff val="0"/>
            <a:satOff val="0"/>
            <a:lumOff val="0"/>
            <a:alpha val="80000"/>
          </a:schemeClr>
        </a:solidFill>
      </dgm:spPr>
      <dgm:t>
        <a:bodyPr/>
        <a:lstStyle/>
        <a:p>
          <a:r>
            <a:rPr lang="fr-FR" sz="1400" b="1" dirty="0" smtClean="0">
              <a:solidFill>
                <a:schemeClr val="bg1"/>
              </a:solidFill>
            </a:rPr>
            <a:t>Equipement de mesure</a:t>
          </a:r>
          <a:endParaRPr lang="fr-FR" sz="1400" b="1" dirty="0">
            <a:solidFill>
              <a:schemeClr val="bg1"/>
            </a:solidFill>
          </a:endParaRPr>
        </a:p>
      </dgm:t>
    </dgm:pt>
    <dgm:pt modelId="{215D9AD2-558B-43E8-A4AB-65432DE40E7A}" type="parTrans" cxnId="{10BA87C4-7B96-443E-964E-C9EFC82972B1}">
      <dgm:prSet/>
      <dgm:spPr/>
      <dgm:t>
        <a:bodyPr/>
        <a:lstStyle/>
        <a:p>
          <a:endParaRPr lang="fr-FR" sz="1400" b="1">
            <a:solidFill>
              <a:schemeClr val="bg1"/>
            </a:solidFill>
          </a:endParaRPr>
        </a:p>
      </dgm:t>
    </dgm:pt>
    <dgm:pt modelId="{92193459-2528-4242-86FE-52881F0E70F8}" type="sibTrans" cxnId="{10BA87C4-7B96-443E-964E-C9EFC82972B1}">
      <dgm:prSet/>
      <dgm:spPr/>
      <dgm:t>
        <a:bodyPr/>
        <a:lstStyle/>
        <a:p>
          <a:endParaRPr lang="fr-FR" sz="1400" b="1">
            <a:solidFill>
              <a:schemeClr val="bg1"/>
            </a:solidFill>
          </a:endParaRPr>
        </a:p>
      </dgm:t>
    </dgm:pt>
    <dgm:pt modelId="{5ED85C51-02DB-4F8D-8CAA-AF7194CBADBE}" type="pres">
      <dgm:prSet presAssocID="{6AA485F4-ACDE-4690-ADB7-BDEAFC0DFDE2}" presName="Name0" presStyleCnt="0">
        <dgm:presLayoutVars>
          <dgm:dir/>
          <dgm:animLvl val="lvl"/>
          <dgm:resizeHandles val="exact"/>
        </dgm:presLayoutVars>
      </dgm:prSet>
      <dgm:spPr/>
    </dgm:pt>
    <dgm:pt modelId="{8B544991-5B13-4881-A1B1-26E1287B86D4}" type="pres">
      <dgm:prSet presAssocID="{7C7C3D6C-5B8B-4E79-8644-1DC6742287F9}" presName="Name8" presStyleCnt="0"/>
      <dgm:spPr/>
    </dgm:pt>
    <dgm:pt modelId="{19A7385D-39EF-4BF4-8910-8019A0A7FF66}" type="pres">
      <dgm:prSet presAssocID="{7C7C3D6C-5B8B-4E79-8644-1DC6742287F9}" presName="level" presStyleLbl="node1" presStyleIdx="0" presStyleCnt="4">
        <dgm:presLayoutVars>
          <dgm:chMax val="1"/>
          <dgm:bulletEnabled val="1"/>
        </dgm:presLayoutVars>
      </dgm:prSet>
      <dgm:spPr/>
      <dgm:t>
        <a:bodyPr/>
        <a:lstStyle/>
        <a:p>
          <a:endParaRPr lang="fr-FR"/>
        </a:p>
      </dgm:t>
    </dgm:pt>
    <dgm:pt modelId="{25AD8BBA-3055-44DE-A368-384678211161}" type="pres">
      <dgm:prSet presAssocID="{7C7C3D6C-5B8B-4E79-8644-1DC6742287F9}" presName="levelTx" presStyleLbl="revTx" presStyleIdx="0" presStyleCnt="0">
        <dgm:presLayoutVars>
          <dgm:chMax val="1"/>
          <dgm:bulletEnabled val="1"/>
        </dgm:presLayoutVars>
      </dgm:prSet>
      <dgm:spPr/>
      <dgm:t>
        <a:bodyPr/>
        <a:lstStyle/>
        <a:p>
          <a:endParaRPr lang="fr-FR"/>
        </a:p>
      </dgm:t>
    </dgm:pt>
    <dgm:pt modelId="{4332155E-7C6B-4B9A-9BDD-D536871AD10E}" type="pres">
      <dgm:prSet presAssocID="{9D0B043D-CEC3-4D8E-8C87-6B206752473B}" presName="Name8" presStyleCnt="0"/>
      <dgm:spPr/>
    </dgm:pt>
    <dgm:pt modelId="{11BBA3E8-6FA2-4348-A7CC-D7FE93808D21}" type="pres">
      <dgm:prSet presAssocID="{9D0B043D-CEC3-4D8E-8C87-6B206752473B}" presName="level" presStyleLbl="node1" presStyleIdx="1" presStyleCnt="4">
        <dgm:presLayoutVars>
          <dgm:chMax val="1"/>
          <dgm:bulletEnabled val="1"/>
        </dgm:presLayoutVars>
      </dgm:prSet>
      <dgm:spPr/>
      <dgm:t>
        <a:bodyPr/>
        <a:lstStyle/>
        <a:p>
          <a:endParaRPr lang="fr-FR"/>
        </a:p>
      </dgm:t>
    </dgm:pt>
    <dgm:pt modelId="{0E7AB65B-0D04-4865-8FEB-3F5622511AD1}" type="pres">
      <dgm:prSet presAssocID="{9D0B043D-CEC3-4D8E-8C87-6B206752473B}" presName="levelTx" presStyleLbl="revTx" presStyleIdx="0" presStyleCnt="0">
        <dgm:presLayoutVars>
          <dgm:chMax val="1"/>
          <dgm:bulletEnabled val="1"/>
        </dgm:presLayoutVars>
      </dgm:prSet>
      <dgm:spPr/>
      <dgm:t>
        <a:bodyPr/>
        <a:lstStyle/>
        <a:p>
          <a:endParaRPr lang="fr-FR"/>
        </a:p>
      </dgm:t>
    </dgm:pt>
    <dgm:pt modelId="{06456682-0A7E-4597-8B3C-A6C91121B117}" type="pres">
      <dgm:prSet presAssocID="{9E73B029-DE1B-4FEF-A686-6A96D4C7543D}" presName="Name8" presStyleCnt="0"/>
      <dgm:spPr/>
    </dgm:pt>
    <dgm:pt modelId="{95125F8F-87F1-4BC8-A176-EB16CCCA0302}" type="pres">
      <dgm:prSet presAssocID="{9E73B029-DE1B-4FEF-A686-6A96D4C7543D}" presName="level" presStyleLbl="node1" presStyleIdx="2" presStyleCnt="4">
        <dgm:presLayoutVars>
          <dgm:chMax val="1"/>
          <dgm:bulletEnabled val="1"/>
        </dgm:presLayoutVars>
      </dgm:prSet>
      <dgm:spPr/>
      <dgm:t>
        <a:bodyPr/>
        <a:lstStyle/>
        <a:p>
          <a:endParaRPr lang="fr-FR"/>
        </a:p>
      </dgm:t>
    </dgm:pt>
    <dgm:pt modelId="{06AA40DE-BE48-4BC0-8E7D-34130D670874}" type="pres">
      <dgm:prSet presAssocID="{9E73B029-DE1B-4FEF-A686-6A96D4C7543D}" presName="levelTx" presStyleLbl="revTx" presStyleIdx="0" presStyleCnt="0">
        <dgm:presLayoutVars>
          <dgm:chMax val="1"/>
          <dgm:bulletEnabled val="1"/>
        </dgm:presLayoutVars>
      </dgm:prSet>
      <dgm:spPr/>
      <dgm:t>
        <a:bodyPr/>
        <a:lstStyle/>
        <a:p>
          <a:endParaRPr lang="fr-FR"/>
        </a:p>
      </dgm:t>
    </dgm:pt>
    <dgm:pt modelId="{367488F7-7BB1-416C-B840-1AEAAA3C2E70}" type="pres">
      <dgm:prSet presAssocID="{96BEB1AD-ABB0-44A0-967E-FC1EDC968A38}" presName="Name8" presStyleCnt="0"/>
      <dgm:spPr/>
    </dgm:pt>
    <dgm:pt modelId="{289F8CA1-1804-4666-B733-C072CC069DEA}" type="pres">
      <dgm:prSet presAssocID="{96BEB1AD-ABB0-44A0-967E-FC1EDC968A38}" presName="level" presStyleLbl="node1" presStyleIdx="3" presStyleCnt="4">
        <dgm:presLayoutVars>
          <dgm:chMax val="1"/>
          <dgm:bulletEnabled val="1"/>
        </dgm:presLayoutVars>
      </dgm:prSet>
      <dgm:spPr/>
      <dgm:t>
        <a:bodyPr/>
        <a:lstStyle/>
        <a:p>
          <a:endParaRPr lang="fr-FR"/>
        </a:p>
      </dgm:t>
    </dgm:pt>
    <dgm:pt modelId="{984300CA-1467-4B5D-93E8-4E5487408D3B}" type="pres">
      <dgm:prSet presAssocID="{96BEB1AD-ABB0-44A0-967E-FC1EDC968A38}" presName="levelTx" presStyleLbl="revTx" presStyleIdx="0" presStyleCnt="0">
        <dgm:presLayoutVars>
          <dgm:chMax val="1"/>
          <dgm:bulletEnabled val="1"/>
        </dgm:presLayoutVars>
      </dgm:prSet>
      <dgm:spPr/>
      <dgm:t>
        <a:bodyPr/>
        <a:lstStyle/>
        <a:p>
          <a:endParaRPr lang="fr-FR"/>
        </a:p>
      </dgm:t>
    </dgm:pt>
  </dgm:ptLst>
  <dgm:cxnLst>
    <dgm:cxn modelId="{E740B543-E337-40DC-998B-9653B87BFF6B}" srcId="{6AA485F4-ACDE-4690-ADB7-BDEAFC0DFDE2}" destId="{9D0B043D-CEC3-4D8E-8C87-6B206752473B}" srcOrd="1" destOrd="0" parTransId="{C48D2AB6-168F-4E1A-A71E-1C088BB49574}" sibTransId="{2FC0E694-D6EA-40EF-AF1E-1D9DB517CA3D}"/>
    <dgm:cxn modelId="{0676EE9E-E6C6-48FE-944A-9428184F2360}" type="presOf" srcId="{9E73B029-DE1B-4FEF-A686-6A96D4C7543D}" destId="{06AA40DE-BE48-4BC0-8E7D-34130D670874}" srcOrd="1" destOrd="0" presId="urn:microsoft.com/office/officeart/2005/8/layout/pyramid1"/>
    <dgm:cxn modelId="{D1271B4B-256F-4DC0-A0A0-03A11812BED4}" type="presOf" srcId="{96BEB1AD-ABB0-44A0-967E-FC1EDC968A38}" destId="{984300CA-1467-4B5D-93E8-4E5487408D3B}" srcOrd="1" destOrd="0" presId="urn:microsoft.com/office/officeart/2005/8/layout/pyramid1"/>
    <dgm:cxn modelId="{6D8A10D5-D6D0-4F56-8103-3A2B135A8C8D}" type="presOf" srcId="{9D0B043D-CEC3-4D8E-8C87-6B206752473B}" destId="{11BBA3E8-6FA2-4348-A7CC-D7FE93808D21}" srcOrd="0" destOrd="0" presId="urn:microsoft.com/office/officeart/2005/8/layout/pyramid1"/>
    <dgm:cxn modelId="{03E92FE1-727D-4660-9425-5F7040ABC473}" type="presOf" srcId="{96BEB1AD-ABB0-44A0-967E-FC1EDC968A38}" destId="{289F8CA1-1804-4666-B733-C072CC069DEA}" srcOrd="0" destOrd="0" presId="urn:microsoft.com/office/officeart/2005/8/layout/pyramid1"/>
    <dgm:cxn modelId="{2AF2175B-A55E-4985-B829-0CD6E68BB7FF}" type="presOf" srcId="{7C7C3D6C-5B8B-4E79-8644-1DC6742287F9}" destId="{19A7385D-39EF-4BF4-8910-8019A0A7FF66}" srcOrd="0" destOrd="0" presId="urn:microsoft.com/office/officeart/2005/8/layout/pyramid1"/>
    <dgm:cxn modelId="{10BA87C4-7B96-443E-964E-C9EFC82972B1}" srcId="{6AA485F4-ACDE-4690-ADB7-BDEAFC0DFDE2}" destId="{96BEB1AD-ABB0-44A0-967E-FC1EDC968A38}" srcOrd="3" destOrd="0" parTransId="{215D9AD2-558B-43E8-A4AB-65432DE40E7A}" sibTransId="{92193459-2528-4242-86FE-52881F0E70F8}"/>
    <dgm:cxn modelId="{4ED7C4A7-DF3A-4D22-A59E-EF48337CF089}" type="presOf" srcId="{9D0B043D-CEC3-4D8E-8C87-6B206752473B}" destId="{0E7AB65B-0D04-4865-8FEB-3F5622511AD1}" srcOrd="1" destOrd="0" presId="urn:microsoft.com/office/officeart/2005/8/layout/pyramid1"/>
    <dgm:cxn modelId="{8E6A5F1B-C78B-4C97-BE32-7DDD08F6D63E}" type="presOf" srcId="{6AA485F4-ACDE-4690-ADB7-BDEAFC0DFDE2}" destId="{5ED85C51-02DB-4F8D-8CAA-AF7194CBADBE}" srcOrd="0" destOrd="0" presId="urn:microsoft.com/office/officeart/2005/8/layout/pyramid1"/>
    <dgm:cxn modelId="{C6E2C399-6FCB-4F3E-8B53-EF2BB125B4BE}" type="presOf" srcId="{9E73B029-DE1B-4FEF-A686-6A96D4C7543D}" destId="{95125F8F-87F1-4BC8-A176-EB16CCCA0302}" srcOrd="0" destOrd="0" presId="urn:microsoft.com/office/officeart/2005/8/layout/pyramid1"/>
    <dgm:cxn modelId="{137B8765-9829-402B-8AB9-C62273BA198E}" srcId="{6AA485F4-ACDE-4690-ADB7-BDEAFC0DFDE2}" destId="{7C7C3D6C-5B8B-4E79-8644-1DC6742287F9}" srcOrd="0" destOrd="0" parTransId="{A5BA9038-C93D-4996-B159-E4F6378B8E5A}" sibTransId="{0DAD9C13-BA77-40AB-8B7F-F4CCAC640C1A}"/>
    <dgm:cxn modelId="{8B620DDF-34F5-4FB1-9DDD-2A811DCAB95B}" type="presOf" srcId="{7C7C3D6C-5B8B-4E79-8644-1DC6742287F9}" destId="{25AD8BBA-3055-44DE-A368-384678211161}" srcOrd="1" destOrd="0" presId="urn:microsoft.com/office/officeart/2005/8/layout/pyramid1"/>
    <dgm:cxn modelId="{E533097B-8C09-46B0-B3B9-7AFBCC4BF0B5}" srcId="{6AA485F4-ACDE-4690-ADB7-BDEAFC0DFDE2}" destId="{9E73B029-DE1B-4FEF-A686-6A96D4C7543D}" srcOrd="2" destOrd="0" parTransId="{08D75895-3D0C-44BE-9E01-43DF15E16B09}" sibTransId="{C2C9410C-0731-4F12-A769-3159609A1E77}"/>
    <dgm:cxn modelId="{AE16D77B-34D2-43FE-92AA-C7875441CFDE}" type="presParOf" srcId="{5ED85C51-02DB-4F8D-8CAA-AF7194CBADBE}" destId="{8B544991-5B13-4881-A1B1-26E1287B86D4}" srcOrd="0" destOrd="0" presId="urn:microsoft.com/office/officeart/2005/8/layout/pyramid1"/>
    <dgm:cxn modelId="{571CCB39-C942-4743-ADAB-0F426D74139B}" type="presParOf" srcId="{8B544991-5B13-4881-A1B1-26E1287B86D4}" destId="{19A7385D-39EF-4BF4-8910-8019A0A7FF66}" srcOrd="0" destOrd="0" presId="urn:microsoft.com/office/officeart/2005/8/layout/pyramid1"/>
    <dgm:cxn modelId="{4324F26D-BA76-4EE7-A39D-F4524ED98E00}" type="presParOf" srcId="{8B544991-5B13-4881-A1B1-26E1287B86D4}" destId="{25AD8BBA-3055-44DE-A368-384678211161}" srcOrd="1" destOrd="0" presId="urn:microsoft.com/office/officeart/2005/8/layout/pyramid1"/>
    <dgm:cxn modelId="{2FAA5353-0417-44D6-A940-1DAB5640A720}" type="presParOf" srcId="{5ED85C51-02DB-4F8D-8CAA-AF7194CBADBE}" destId="{4332155E-7C6B-4B9A-9BDD-D536871AD10E}" srcOrd="1" destOrd="0" presId="urn:microsoft.com/office/officeart/2005/8/layout/pyramid1"/>
    <dgm:cxn modelId="{1C523F76-F035-45FB-92ED-3E98E8655187}" type="presParOf" srcId="{4332155E-7C6B-4B9A-9BDD-D536871AD10E}" destId="{11BBA3E8-6FA2-4348-A7CC-D7FE93808D21}" srcOrd="0" destOrd="0" presId="urn:microsoft.com/office/officeart/2005/8/layout/pyramid1"/>
    <dgm:cxn modelId="{5027F488-4AC9-4DC9-B37C-FF49FA9865CE}" type="presParOf" srcId="{4332155E-7C6B-4B9A-9BDD-D536871AD10E}" destId="{0E7AB65B-0D04-4865-8FEB-3F5622511AD1}" srcOrd="1" destOrd="0" presId="urn:microsoft.com/office/officeart/2005/8/layout/pyramid1"/>
    <dgm:cxn modelId="{9E928978-8792-4D62-8F20-127AB795A3B8}" type="presParOf" srcId="{5ED85C51-02DB-4F8D-8CAA-AF7194CBADBE}" destId="{06456682-0A7E-4597-8B3C-A6C91121B117}" srcOrd="2" destOrd="0" presId="urn:microsoft.com/office/officeart/2005/8/layout/pyramid1"/>
    <dgm:cxn modelId="{D91CFCEB-EA2B-4DD9-9B30-6AF8A98290AD}" type="presParOf" srcId="{06456682-0A7E-4597-8B3C-A6C91121B117}" destId="{95125F8F-87F1-4BC8-A176-EB16CCCA0302}" srcOrd="0" destOrd="0" presId="urn:microsoft.com/office/officeart/2005/8/layout/pyramid1"/>
    <dgm:cxn modelId="{4E8670EB-F673-4054-8BC5-204AA5CCC0B3}" type="presParOf" srcId="{06456682-0A7E-4597-8B3C-A6C91121B117}" destId="{06AA40DE-BE48-4BC0-8E7D-34130D670874}" srcOrd="1" destOrd="0" presId="urn:microsoft.com/office/officeart/2005/8/layout/pyramid1"/>
    <dgm:cxn modelId="{CD7C8408-678F-4B60-997B-4BBEEBEF0476}" type="presParOf" srcId="{5ED85C51-02DB-4F8D-8CAA-AF7194CBADBE}" destId="{367488F7-7BB1-416C-B840-1AEAAA3C2E70}" srcOrd="3" destOrd="0" presId="urn:microsoft.com/office/officeart/2005/8/layout/pyramid1"/>
    <dgm:cxn modelId="{4F68150F-30AD-4364-9F12-3AA1144E047F}" type="presParOf" srcId="{367488F7-7BB1-416C-B840-1AEAAA3C2E70}" destId="{289F8CA1-1804-4666-B733-C072CC069DEA}" srcOrd="0" destOrd="0" presId="urn:microsoft.com/office/officeart/2005/8/layout/pyramid1"/>
    <dgm:cxn modelId="{C5754354-67B3-416C-937F-B7AD6062549A}" type="presParOf" srcId="{367488F7-7BB1-416C-B840-1AEAAA3C2E70}" destId="{984300CA-1467-4B5D-93E8-4E5487408D3B}" srcOrd="1" destOrd="0" presId="urn:microsoft.com/office/officeart/2005/8/layout/pyramid1"/>
  </dgm:cxnLst>
  <dgm:bg/>
  <dgm:whole/>
</dgm:dataModel>
</file>

<file path=ppt/diagrams/data4.xml><?xml version="1.0" encoding="utf-8"?>
<dgm:dataModel xmlns:dgm="http://schemas.openxmlformats.org/drawingml/2006/diagram" xmlns:a="http://schemas.openxmlformats.org/drawingml/2006/main">
  <dgm:ptLst>
    <dgm:pt modelId="{00D55A03-E45F-42A7-868B-5F982B6310A4}" type="doc">
      <dgm:prSet loTypeId="urn:microsoft.com/office/officeart/2005/8/layout/pyramid1" loCatId="pyramid" qsTypeId="urn:microsoft.com/office/officeart/2005/8/quickstyle/simple1" qsCatId="simple" csTypeId="urn:microsoft.com/office/officeart/2005/8/colors/accent3_3" csCatId="accent3" phldr="1"/>
      <dgm:spPr/>
    </dgm:pt>
    <dgm:pt modelId="{B9375410-850F-40F7-9021-A52F50AD0BD7}">
      <dgm:prSet phldrT="[Texte]" custT="1"/>
      <dgm:spPr>
        <a:noFill/>
        <a:ln>
          <a:noFill/>
        </a:ln>
      </dgm:spPr>
      <dgm:t>
        <a:bodyPr/>
        <a:lstStyle/>
        <a:p>
          <a:r>
            <a:rPr lang="fr-FR" sz="1400" b="1" dirty="0" smtClean="0">
              <a:solidFill>
                <a:schemeClr val="bg1"/>
              </a:solidFill>
            </a:rPr>
            <a:t> </a:t>
          </a:r>
          <a:endParaRPr lang="fr-FR" sz="1400" b="1" dirty="0">
            <a:solidFill>
              <a:schemeClr val="bg1"/>
            </a:solidFill>
          </a:endParaRPr>
        </a:p>
      </dgm:t>
    </dgm:pt>
    <dgm:pt modelId="{B3D82CA5-D588-4688-B303-1159BF1AAA8D}" type="parTrans" cxnId="{941D4E17-C332-4F48-AA43-BA8ACDF0C740}">
      <dgm:prSet/>
      <dgm:spPr/>
      <dgm:t>
        <a:bodyPr/>
        <a:lstStyle/>
        <a:p>
          <a:endParaRPr lang="fr-FR" sz="1400" b="1">
            <a:solidFill>
              <a:schemeClr val="bg1"/>
            </a:solidFill>
          </a:endParaRPr>
        </a:p>
      </dgm:t>
    </dgm:pt>
    <dgm:pt modelId="{5184CDB3-000A-4FCF-B39A-F261BCC4A3FE}" type="sibTrans" cxnId="{941D4E17-C332-4F48-AA43-BA8ACDF0C740}">
      <dgm:prSet/>
      <dgm:spPr/>
      <dgm:t>
        <a:bodyPr/>
        <a:lstStyle/>
        <a:p>
          <a:endParaRPr lang="fr-FR" sz="1400" b="1">
            <a:solidFill>
              <a:schemeClr val="bg1"/>
            </a:solidFill>
          </a:endParaRPr>
        </a:p>
      </dgm:t>
    </dgm:pt>
    <dgm:pt modelId="{5038AE5F-8C5F-4271-B5D4-12399D00EE42}">
      <dgm:prSet phldrT="[Texte]" custT="1"/>
      <dgm:spPr/>
      <dgm:t>
        <a:bodyPr/>
        <a:lstStyle/>
        <a:p>
          <a:r>
            <a:rPr lang="fr-FR" sz="1400" b="1" dirty="0" smtClean="0">
              <a:solidFill>
                <a:schemeClr val="bg1"/>
              </a:solidFill>
            </a:rPr>
            <a:t>Labo 2</a:t>
          </a:r>
          <a:endParaRPr lang="fr-FR" sz="1400" b="1" dirty="0">
            <a:solidFill>
              <a:schemeClr val="bg1"/>
            </a:solidFill>
          </a:endParaRPr>
        </a:p>
      </dgm:t>
    </dgm:pt>
    <dgm:pt modelId="{47A258AE-28B4-4299-9396-C4EB240EF3AB}" type="parTrans" cxnId="{791E7282-BAB6-483D-B018-BE4E5E657105}">
      <dgm:prSet/>
      <dgm:spPr/>
      <dgm:t>
        <a:bodyPr/>
        <a:lstStyle/>
        <a:p>
          <a:endParaRPr lang="fr-FR" sz="1400" b="1">
            <a:solidFill>
              <a:schemeClr val="bg1"/>
            </a:solidFill>
          </a:endParaRPr>
        </a:p>
      </dgm:t>
    </dgm:pt>
    <dgm:pt modelId="{4517C988-2E91-4FC0-9596-AF14BFF8DEAC}" type="sibTrans" cxnId="{791E7282-BAB6-483D-B018-BE4E5E657105}">
      <dgm:prSet/>
      <dgm:spPr/>
      <dgm:t>
        <a:bodyPr/>
        <a:lstStyle/>
        <a:p>
          <a:endParaRPr lang="fr-FR" sz="1400" b="1">
            <a:solidFill>
              <a:schemeClr val="bg1"/>
            </a:solidFill>
          </a:endParaRPr>
        </a:p>
      </dgm:t>
    </dgm:pt>
    <dgm:pt modelId="{773EA0D6-3A7B-453C-9AB3-3F1469B642CD}">
      <dgm:prSet phldrT="[Texte]" custT="1"/>
      <dgm:spPr/>
      <dgm:t>
        <a:bodyPr/>
        <a:lstStyle/>
        <a:p>
          <a:r>
            <a:rPr lang="fr-FR" sz="1400" b="1" dirty="0" smtClean="0">
              <a:solidFill>
                <a:schemeClr val="bg1"/>
              </a:solidFill>
            </a:rPr>
            <a:t>Labo …</a:t>
          </a:r>
          <a:endParaRPr lang="fr-FR" sz="1400" b="1" dirty="0">
            <a:solidFill>
              <a:schemeClr val="bg1"/>
            </a:solidFill>
          </a:endParaRPr>
        </a:p>
      </dgm:t>
    </dgm:pt>
    <dgm:pt modelId="{A9621F86-B774-4B78-93D1-0A1F58700FC8}" type="parTrans" cxnId="{0771F5E9-406A-4D4D-AA9E-BD41CCE7FC14}">
      <dgm:prSet/>
      <dgm:spPr/>
      <dgm:t>
        <a:bodyPr/>
        <a:lstStyle/>
        <a:p>
          <a:endParaRPr lang="fr-FR" sz="1400" b="1">
            <a:solidFill>
              <a:schemeClr val="bg1"/>
            </a:solidFill>
          </a:endParaRPr>
        </a:p>
      </dgm:t>
    </dgm:pt>
    <dgm:pt modelId="{C680FAF7-F209-47E9-9F5B-DD3CB610C561}" type="sibTrans" cxnId="{0771F5E9-406A-4D4D-AA9E-BD41CCE7FC14}">
      <dgm:prSet/>
      <dgm:spPr/>
      <dgm:t>
        <a:bodyPr/>
        <a:lstStyle/>
        <a:p>
          <a:endParaRPr lang="fr-FR" sz="1400" b="1">
            <a:solidFill>
              <a:schemeClr val="bg1"/>
            </a:solidFill>
          </a:endParaRPr>
        </a:p>
      </dgm:t>
    </dgm:pt>
    <dgm:pt modelId="{3E96FA99-2328-4A53-9C16-FD3ABE5ADE9E}">
      <dgm:prSet phldrT="[Texte]" custT="1"/>
      <dgm:spPr/>
      <dgm:t>
        <a:bodyPr/>
        <a:lstStyle/>
        <a:p>
          <a:r>
            <a:rPr lang="fr-FR" sz="1400" b="1" dirty="0" smtClean="0">
              <a:solidFill>
                <a:schemeClr val="bg1"/>
              </a:solidFill>
            </a:rPr>
            <a:t>Labo 1</a:t>
          </a:r>
          <a:endParaRPr lang="fr-FR" sz="1400" b="1" dirty="0">
            <a:solidFill>
              <a:schemeClr val="bg1"/>
            </a:solidFill>
          </a:endParaRPr>
        </a:p>
      </dgm:t>
    </dgm:pt>
    <dgm:pt modelId="{18F466F5-8348-4313-92FF-E01F063BC327}" type="parTrans" cxnId="{70DA1D9A-8CEF-4FE8-A1B1-D41B178F0F9F}">
      <dgm:prSet/>
      <dgm:spPr/>
      <dgm:t>
        <a:bodyPr/>
        <a:lstStyle/>
        <a:p>
          <a:endParaRPr lang="fr-FR" sz="1400" b="1">
            <a:solidFill>
              <a:schemeClr val="bg1"/>
            </a:solidFill>
          </a:endParaRPr>
        </a:p>
      </dgm:t>
    </dgm:pt>
    <dgm:pt modelId="{87F71CE7-A240-4183-88F6-DF7EFFF2FBE1}" type="sibTrans" cxnId="{70DA1D9A-8CEF-4FE8-A1B1-D41B178F0F9F}">
      <dgm:prSet/>
      <dgm:spPr/>
      <dgm:t>
        <a:bodyPr/>
        <a:lstStyle/>
        <a:p>
          <a:endParaRPr lang="fr-FR" sz="1400" b="1">
            <a:solidFill>
              <a:schemeClr val="bg1"/>
            </a:solidFill>
          </a:endParaRPr>
        </a:p>
      </dgm:t>
    </dgm:pt>
    <dgm:pt modelId="{E67B434E-43BE-4767-AA14-115DBCBA1F34}">
      <dgm:prSet phldrT="[Texte]" custT="1"/>
      <dgm:spPr>
        <a:noFill/>
        <a:ln>
          <a:noFill/>
        </a:ln>
      </dgm:spPr>
      <dgm:t>
        <a:bodyPr/>
        <a:lstStyle/>
        <a:p>
          <a:endParaRPr lang="fr-FR" sz="1400" b="1" dirty="0">
            <a:solidFill>
              <a:schemeClr val="bg1"/>
            </a:solidFill>
          </a:endParaRPr>
        </a:p>
      </dgm:t>
    </dgm:pt>
    <dgm:pt modelId="{C23D6680-2767-487B-A06F-8D3ECB1CCAED}" type="parTrans" cxnId="{08F834D8-64A8-40EE-915B-9E1D969087E2}">
      <dgm:prSet/>
      <dgm:spPr/>
      <dgm:t>
        <a:bodyPr/>
        <a:lstStyle/>
        <a:p>
          <a:endParaRPr lang="fr-FR" sz="1400">
            <a:solidFill>
              <a:schemeClr val="bg1"/>
            </a:solidFill>
          </a:endParaRPr>
        </a:p>
      </dgm:t>
    </dgm:pt>
    <dgm:pt modelId="{B5F5EB22-A5E8-465A-BA16-1B14BA46DD30}" type="sibTrans" cxnId="{08F834D8-64A8-40EE-915B-9E1D969087E2}">
      <dgm:prSet/>
      <dgm:spPr/>
      <dgm:t>
        <a:bodyPr/>
        <a:lstStyle/>
        <a:p>
          <a:endParaRPr lang="fr-FR" sz="1400">
            <a:solidFill>
              <a:schemeClr val="bg1"/>
            </a:solidFill>
          </a:endParaRPr>
        </a:p>
      </dgm:t>
    </dgm:pt>
    <dgm:pt modelId="{B2156734-FE99-4D8F-8A80-B2F3BC6CC6D9}">
      <dgm:prSet phldrT="[Texte]" custT="1"/>
      <dgm:spPr>
        <a:noFill/>
        <a:ln>
          <a:noFill/>
        </a:ln>
      </dgm:spPr>
      <dgm:t>
        <a:bodyPr/>
        <a:lstStyle/>
        <a:p>
          <a:endParaRPr lang="fr-FR" sz="1400" b="1" dirty="0">
            <a:solidFill>
              <a:schemeClr val="bg1"/>
            </a:solidFill>
          </a:endParaRPr>
        </a:p>
      </dgm:t>
    </dgm:pt>
    <dgm:pt modelId="{75EB4B6C-E2E9-4866-8D10-DB17872CD42F}" type="parTrans" cxnId="{4838D785-7455-448A-9909-64720B73408E}">
      <dgm:prSet/>
      <dgm:spPr/>
      <dgm:t>
        <a:bodyPr/>
        <a:lstStyle/>
        <a:p>
          <a:endParaRPr lang="fr-FR" sz="1400"/>
        </a:p>
      </dgm:t>
    </dgm:pt>
    <dgm:pt modelId="{B5D1E07E-C383-4E09-904E-BF9F716821D1}" type="sibTrans" cxnId="{4838D785-7455-448A-9909-64720B73408E}">
      <dgm:prSet/>
      <dgm:spPr/>
      <dgm:t>
        <a:bodyPr/>
        <a:lstStyle/>
        <a:p>
          <a:endParaRPr lang="fr-FR" sz="1400"/>
        </a:p>
      </dgm:t>
    </dgm:pt>
    <dgm:pt modelId="{7956C431-41FE-4CD8-8AD8-A03FF17D37A8}" type="pres">
      <dgm:prSet presAssocID="{00D55A03-E45F-42A7-868B-5F982B6310A4}" presName="Name0" presStyleCnt="0">
        <dgm:presLayoutVars>
          <dgm:dir/>
          <dgm:animLvl val="lvl"/>
          <dgm:resizeHandles val="exact"/>
        </dgm:presLayoutVars>
      </dgm:prSet>
      <dgm:spPr/>
    </dgm:pt>
    <dgm:pt modelId="{879EF8EE-33ED-4414-937E-02BA57E8D525}" type="pres">
      <dgm:prSet presAssocID="{B9375410-850F-40F7-9021-A52F50AD0BD7}" presName="Name8" presStyleCnt="0"/>
      <dgm:spPr/>
    </dgm:pt>
    <dgm:pt modelId="{3D0BF8A2-38AD-4140-9C0B-2E30F401D2C7}" type="pres">
      <dgm:prSet presAssocID="{B9375410-850F-40F7-9021-A52F50AD0BD7}" presName="level" presStyleLbl="node1" presStyleIdx="0" presStyleCnt="6">
        <dgm:presLayoutVars>
          <dgm:chMax val="1"/>
          <dgm:bulletEnabled val="1"/>
        </dgm:presLayoutVars>
      </dgm:prSet>
      <dgm:spPr/>
      <dgm:t>
        <a:bodyPr/>
        <a:lstStyle/>
        <a:p>
          <a:endParaRPr lang="fr-BE"/>
        </a:p>
      </dgm:t>
    </dgm:pt>
    <dgm:pt modelId="{F0D0EC2D-26AF-40F0-8D95-8D096BA8EA7C}" type="pres">
      <dgm:prSet presAssocID="{B9375410-850F-40F7-9021-A52F50AD0BD7}" presName="levelTx" presStyleLbl="revTx" presStyleIdx="0" presStyleCnt="0">
        <dgm:presLayoutVars>
          <dgm:chMax val="1"/>
          <dgm:bulletEnabled val="1"/>
        </dgm:presLayoutVars>
      </dgm:prSet>
      <dgm:spPr/>
      <dgm:t>
        <a:bodyPr/>
        <a:lstStyle/>
        <a:p>
          <a:endParaRPr lang="fr-BE"/>
        </a:p>
      </dgm:t>
    </dgm:pt>
    <dgm:pt modelId="{28CAE17B-204D-4BD0-A12B-EE6F4751E261}" type="pres">
      <dgm:prSet presAssocID="{B2156734-FE99-4D8F-8A80-B2F3BC6CC6D9}" presName="Name8" presStyleCnt="0"/>
      <dgm:spPr/>
    </dgm:pt>
    <dgm:pt modelId="{F7F93C15-ABB6-4AB5-8DAF-69C3A7CA7AA0}" type="pres">
      <dgm:prSet presAssocID="{B2156734-FE99-4D8F-8A80-B2F3BC6CC6D9}" presName="level" presStyleLbl="node1" presStyleIdx="1" presStyleCnt="6">
        <dgm:presLayoutVars>
          <dgm:chMax val="1"/>
          <dgm:bulletEnabled val="1"/>
        </dgm:presLayoutVars>
      </dgm:prSet>
      <dgm:spPr/>
      <dgm:t>
        <a:bodyPr/>
        <a:lstStyle/>
        <a:p>
          <a:endParaRPr lang="fr-BE"/>
        </a:p>
      </dgm:t>
    </dgm:pt>
    <dgm:pt modelId="{0F4E9587-860E-4FAE-B80A-D0AA029C2DBD}" type="pres">
      <dgm:prSet presAssocID="{B2156734-FE99-4D8F-8A80-B2F3BC6CC6D9}" presName="levelTx" presStyleLbl="revTx" presStyleIdx="0" presStyleCnt="0">
        <dgm:presLayoutVars>
          <dgm:chMax val="1"/>
          <dgm:bulletEnabled val="1"/>
        </dgm:presLayoutVars>
      </dgm:prSet>
      <dgm:spPr/>
      <dgm:t>
        <a:bodyPr/>
        <a:lstStyle/>
        <a:p>
          <a:endParaRPr lang="fr-BE"/>
        </a:p>
      </dgm:t>
    </dgm:pt>
    <dgm:pt modelId="{379B7CE0-1516-40C7-A49E-D012DE9A4594}" type="pres">
      <dgm:prSet presAssocID="{E67B434E-43BE-4767-AA14-115DBCBA1F34}" presName="Name8" presStyleCnt="0"/>
      <dgm:spPr/>
    </dgm:pt>
    <dgm:pt modelId="{3E831FE6-FF53-4CE0-BBED-3B4BF481E2F7}" type="pres">
      <dgm:prSet presAssocID="{E67B434E-43BE-4767-AA14-115DBCBA1F34}" presName="level" presStyleLbl="node1" presStyleIdx="2" presStyleCnt="6">
        <dgm:presLayoutVars>
          <dgm:chMax val="1"/>
          <dgm:bulletEnabled val="1"/>
        </dgm:presLayoutVars>
      </dgm:prSet>
      <dgm:spPr/>
      <dgm:t>
        <a:bodyPr/>
        <a:lstStyle/>
        <a:p>
          <a:endParaRPr lang="fr-BE"/>
        </a:p>
      </dgm:t>
    </dgm:pt>
    <dgm:pt modelId="{1FDBC996-2312-446A-906B-43F08A9CE60B}" type="pres">
      <dgm:prSet presAssocID="{E67B434E-43BE-4767-AA14-115DBCBA1F34}" presName="levelTx" presStyleLbl="revTx" presStyleIdx="0" presStyleCnt="0">
        <dgm:presLayoutVars>
          <dgm:chMax val="1"/>
          <dgm:bulletEnabled val="1"/>
        </dgm:presLayoutVars>
      </dgm:prSet>
      <dgm:spPr/>
      <dgm:t>
        <a:bodyPr/>
        <a:lstStyle/>
        <a:p>
          <a:endParaRPr lang="fr-BE"/>
        </a:p>
      </dgm:t>
    </dgm:pt>
    <dgm:pt modelId="{FA95F659-6DA8-4C10-A515-FCD9F85B5548}" type="pres">
      <dgm:prSet presAssocID="{3E96FA99-2328-4A53-9C16-FD3ABE5ADE9E}" presName="Name8" presStyleCnt="0"/>
      <dgm:spPr/>
    </dgm:pt>
    <dgm:pt modelId="{5A31E4F4-A989-4E79-B037-8E0FAB1B6AEF}" type="pres">
      <dgm:prSet presAssocID="{3E96FA99-2328-4A53-9C16-FD3ABE5ADE9E}" presName="level" presStyleLbl="node1" presStyleIdx="3" presStyleCnt="6">
        <dgm:presLayoutVars>
          <dgm:chMax val="1"/>
          <dgm:bulletEnabled val="1"/>
        </dgm:presLayoutVars>
      </dgm:prSet>
      <dgm:spPr/>
      <dgm:t>
        <a:bodyPr/>
        <a:lstStyle/>
        <a:p>
          <a:endParaRPr lang="fr-FR"/>
        </a:p>
      </dgm:t>
    </dgm:pt>
    <dgm:pt modelId="{B693376C-FA6F-423F-BF20-E96AF83FF127}" type="pres">
      <dgm:prSet presAssocID="{3E96FA99-2328-4A53-9C16-FD3ABE5ADE9E}" presName="levelTx" presStyleLbl="revTx" presStyleIdx="0" presStyleCnt="0">
        <dgm:presLayoutVars>
          <dgm:chMax val="1"/>
          <dgm:bulletEnabled val="1"/>
        </dgm:presLayoutVars>
      </dgm:prSet>
      <dgm:spPr/>
      <dgm:t>
        <a:bodyPr/>
        <a:lstStyle/>
        <a:p>
          <a:endParaRPr lang="fr-FR"/>
        </a:p>
      </dgm:t>
    </dgm:pt>
    <dgm:pt modelId="{33827F0B-3311-4E90-9722-936F8B048453}" type="pres">
      <dgm:prSet presAssocID="{5038AE5F-8C5F-4271-B5D4-12399D00EE42}" presName="Name8" presStyleCnt="0"/>
      <dgm:spPr/>
    </dgm:pt>
    <dgm:pt modelId="{8F32EDD4-F021-450C-9C39-240E19C09F62}" type="pres">
      <dgm:prSet presAssocID="{5038AE5F-8C5F-4271-B5D4-12399D00EE42}" presName="level" presStyleLbl="node1" presStyleIdx="4" presStyleCnt="6">
        <dgm:presLayoutVars>
          <dgm:chMax val="1"/>
          <dgm:bulletEnabled val="1"/>
        </dgm:presLayoutVars>
      </dgm:prSet>
      <dgm:spPr/>
      <dgm:t>
        <a:bodyPr/>
        <a:lstStyle/>
        <a:p>
          <a:endParaRPr lang="fr-FR"/>
        </a:p>
      </dgm:t>
    </dgm:pt>
    <dgm:pt modelId="{643D3B2A-E51D-4B5D-93DD-10DF0E28EEC8}" type="pres">
      <dgm:prSet presAssocID="{5038AE5F-8C5F-4271-B5D4-12399D00EE42}" presName="levelTx" presStyleLbl="revTx" presStyleIdx="0" presStyleCnt="0">
        <dgm:presLayoutVars>
          <dgm:chMax val="1"/>
          <dgm:bulletEnabled val="1"/>
        </dgm:presLayoutVars>
      </dgm:prSet>
      <dgm:spPr/>
      <dgm:t>
        <a:bodyPr/>
        <a:lstStyle/>
        <a:p>
          <a:endParaRPr lang="fr-FR"/>
        </a:p>
      </dgm:t>
    </dgm:pt>
    <dgm:pt modelId="{E83EF414-23F1-4B9C-992F-2C16EEA8585C}" type="pres">
      <dgm:prSet presAssocID="{773EA0D6-3A7B-453C-9AB3-3F1469B642CD}" presName="Name8" presStyleCnt="0"/>
      <dgm:spPr/>
    </dgm:pt>
    <dgm:pt modelId="{BA85931F-B7A1-4A80-B400-C999E1CDE635}" type="pres">
      <dgm:prSet presAssocID="{773EA0D6-3A7B-453C-9AB3-3F1469B642CD}" presName="level" presStyleLbl="node1" presStyleIdx="5" presStyleCnt="6">
        <dgm:presLayoutVars>
          <dgm:chMax val="1"/>
          <dgm:bulletEnabled val="1"/>
        </dgm:presLayoutVars>
      </dgm:prSet>
      <dgm:spPr/>
      <dgm:t>
        <a:bodyPr/>
        <a:lstStyle/>
        <a:p>
          <a:endParaRPr lang="fr-FR"/>
        </a:p>
      </dgm:t>
    </dgm:pt>
    <dgm:pt modelId="{9A5FC0F2-CA29-44C0-A3DA-FA338900CE4B}" type="pres">
      <dgm:prSet presAssocID="{773EA0D6-3A7B-453C-9AB3-3F1469B642CD}" presName="levelTx" presStyleLbl="revTx" presStyleIdx="0" presStyleCnt="0">
        <dgm:presLayoutVars>
          <dgm:chMax val="1"/>
          <dgm:bulletEnabled val="1"/>
        </dgm:presLayoutVars>
      </dgm:prSet>
      <dgm:spPr/>
      <dgm:t>
        <a:bodyPr/>
        <a:lstStyle/>
        <a:p>
          <a:endParaRPr lang="fr-FR"/>
        </a:p>
      </dgm:t>
    </dgm:pt>
  </dgm:ptLst>
  <dgm:cxnLst>
    <dgm:cxn modelId="{47CFD98F-A5C1-4396-B10D-DBBA5A6DFD55}" type="presOf" srcId="{B9375410-850F-40F7-9021-A52F50AD0BD7}" destId="{F0D0EC2D-26AF-40F0-8D95-8D096BA8EA7C}" srcOrd="1" destOrd="0" presId="urn:microsoft.com/office/officeart/2005/8/layout/pyramid1"/>
    <dgm:cxn modelId="{941D4E17-C332-4F48-AA43-BA8ACDF0C740}" srcId="{00D55A03-E45F-42A7-868B-5F982B6310A4}" destId="{B9375410-850F-40F7-9021-A52F50AD0BD7}" srcOrd="0" destOrd="0" parTransId="{B3D82CA5-D588-4688-B303-1159BF1AAA8D}" sibTransId="{5184CDB3-000A-4FCF-B39A-F261BCC4A3FE}"/>
    <dgm:cxn modelId="{0A71B6FD-6528-4B45-A0C3-5C5F9B9A30CB}" type="presOf" srcId="{3E96FA99-2328-4A53-9C16-FD3ABE5ADE9E}" destId="{B693376C-FA6F-423F-BF20-E96AF83FF127}" srcOrd="1" destOrd="0" presId="urn:microsoft.com/office/officeart/2005/8/layout/pyramid1"/>
    <dgm:cxn modelId="{EE7E147E-931F-49E7-823E-AF6386C3D87C}" type="presOf" srcId="{00D55A03-E45F-42A7-868B-5F982B6310A4}" destId="{7956C431-41FE-4CD8-8AD8-A03FF17D37A8}" srcOrd="0" destOrd="0" presId="urn:microsoft.com/office/officeart/2005/8/layout/pyramid1"/>
    <dgm:cxn modelId="{403FE51D-F9F3-4532-861B-48EAFB3E933E}" type="presOf" srcId="{B2156734-FE99-4D8F-8A80-B2F3BC6CC6D9}" destId="{F7F93C15-ABB6-4AB5-8DAF-69C3A7CA7AA0}" srcOrd="0" destOrd="0" presId="urn:microsoft.com/office/officeart/2005/8/layout/pyramid1"/>
    <dgm:cxn modelId="{346E0B27-A44E-4CB2-9E9E-B045C0C6FA64}" type="presOf" srcId="{B2156734-FE99-4D8F-8A80-B2F3BC6CC6D9}" destId="{0F4E9587-860E-4FAE-B80A-D0AA029C2DBD}" srcOrd="1" destOrd="0" presId="urn:microsoft.com/office/officeart/2005/8/layout/pyramid1"/>
    <dgm:cxn modelId="{70DA1D9A-8CEF-4FE8-A1B1-D41B178F0F9F}" srcId="{00D55A03-E45F-42A7-868B-5F982B6310A4}" destId="{3E96FA99-2328-4A53-9C16-FD3ABE5ADE9E}" srcOrd="3" destOrd="0" parTransId="{18F466F5-8348-4313-92FF-E01F063BC327}" sibTransId="{87F71CE7-A240-4183-88F6-DF7EFFF2FBE1}"/>
    <dgm:cxn modelId="{2C4C6369-00DD-4D59-9747-CC3ADA821525}" type="presOf" srcId="{B9375410-850F-40F7-9021-A52F50AD0BD7}" destId="{3D0BF8A2-38AD-4140-9C0B-2E30F401D2C7}" srcOrd="0" destOrd="0" presId="urn:microsoft.com/office/officeart/2005/8/layout/pyramid1"/>
    <dgm:cxn modelId="{EAF9962D-D935-47AF-BAF4-D8718C01DD42}" type="presOf" srcId="{E67B434E-43BE-4767-AA14-115DBCBA1F34}" destId="{3E831FE6-FF53-4CE0-BBED-3B4BF481E2F7}" srcOrd="0" destOrd="0" presId="urn:microsoft.com/office/officeart/2005/8/layout/pyramid1"/>
    <dgm:cxn modelId="{4838D785-7455-448A-9909-64720B73408E}" srcId="{00D55A03-E45F-42A7-868B-5F982B6310A4}" destId="{B2156734-FE99-4D8F-8A80-B2F3BC6CC6D9}" srcOrd="1" destOrd="0" parTransId="{75EB4B6C-E2E9-4866-8D10-DB17872CD42F}" sibTransId="{B5D1E07E-C383-4E09-904E-BF9F716821D1}"/>
    <dgm:cxn modelId="{791E7282-BAB6-483D-B018-BE4E5E657105}" srcId="{00D55A03-E45F-42A7-868B-5F982B6310A4}" destId="{5038AE5F-8C5F-4271-B5D4-12399D00EE42}" srcOrd="4" destOrd="0" parTransId="{47A258AE-28B4-4299-9396-C4EB240EF3AB}" sibTransId="{4517C988-2E91-4FC0-9596-AF14BFF8DEAC}"/>
    <dgm:cxn modelId="{BC9F5E8B-33A9-4C5C-9D09-DB2AB6BE7160}" type="presOf" srcId="{773EA0D6-3A7B-453C-9AB3-3F1469B642CD}" destId="{BA85931F-B7A1-4A80-B400-C999E1CDE635}" srcOrd="0" destOrd="0" presId="urn:microsoft.com/office/officeart/2005/8/layout/pyramid1"/>
    <dgm:cxn modelId="{13D00FAB-162E-404A-80E2-0A1A45434211}" type="presOf" srcId="{E67B434E-43BE-4767-AA14-115DBCBA1F34}" destId="{1FDBC996-2312-446A-906B-43F08A9CE60B}" srcOrd="1" destOrd="0" presId="urn:microsoft.com/office/officeart/2005/8/layout/pyramid1"/>
    <dgm:cxn modelId="{D6EC8BBC-0CA6-4E47-9C7A-27DA257CE3BA}" type="presOf" srcId="{5038AE5F-8C5F-4271-B5D4-12399D00EE42}" destId="{643D3B2A-E51D-4B5D-93DD-10DF0E28EEC8}" srcOrd="1" destOrd="0" presId="urn:microsoft.com/office/officeart/2005/8/layout/pyramid1"/>
    <dgm:cxn modelId="{1100476D-044D-485E-8819-FB8DF6946E0D}" type="presOf" srcId="{773EA0D6-3A7B-453C-9AB3-3F1469B642CD}" destId="{9A5FC0F2-CA29-44C0-A3DA-FA338900CE4B}" srcOrd="1" destOrd="0" presId="urn:microsoft.com/office/officeart/2005/8/layout/pyramid1"/>
    <dgm:cxn modelId="{987F7223-AEC3-4779-BCB6-2BB9ED419F71}" type="presOf" srcId="{5038AE5F-8C5F-4271-B5D4-12399D00EE42}" destId="{8F32EDD4-F021-450C-9C39-240E19C09F62}" srcOrd="0" destOrd="0" presId="urn:microsoft.com/office/officeart/2005/8/layout/pyramid1"/>
    <dgm:cxn modelId="{0771F5E9-406A-4D4D-AA9E-BD41CCE7FC14}" srcId="{00D55A03-E45F-42A7-868B-5F982B6310A4}" destId="{773EA0D6-3A7B-453C-9AB3-3F1469B642CD}" srcOrd="5" destOrd="0" parTransId="{A9621F86-B774-4B78-93D1-0A1F58700FC8}" sibTransId="{C680FAF7-F209-47E9-9F5B-DD3CB610C561}"/>
    <dgm:cxn modelId="{08F834D8-64A8-40EE-915B-9E1D969087E2}" srcId="{00D55A03-E45F-42A7-868B-5F982B6310A4}" destId="{E67B434E-43BE-4767-AA14-115DBCBA1F34}" srcOrd="2" destOrd="0" parTransId="{C23D6680-2767-487B-A06F-8D3ECB1CCAED}" sibTransId="{B5F5EB22-A5E8-465A-BA16-1B14BA46DD30}"/>
    <dgm:cxn modelId="{F09B89C6-1222-4A59-9AA4-9AE9076D22D5}" type="presOf" srcId="{3E96FA99-2328-4A53-9C16-FD3ABE5ADE9E}" destId="{5A31E4F4-A989-4E79-B037-8E0FAB1B6AEF}" srcOrd="0" destOrd="0" presId="urn:microsoft.com/office/officeart/2005/8/layout/pyramid1"/>
    <dgm:cxn modelId="{5E32DC56-A812-4A5F-8EE2-ECD8EC9905D5}" type="presParOf" srcId="{7956C431-41FE-4CD8-8AD8-A03FF17D37A8}" destId="{879EF8EE-33ED-4414-937E-02BA57E8D525}" srcOrd="0" destOrd="0" presId="urn:microsoft.com/office/officeart/2005/8/layout/pyramid1"/>
    <dgm:cxn modelId="{5E81D0C5-01AD-4AEC-9E8F-12E0CE5FCB4E}" type="presParOf" srcId="{879EF8EE-33ED-4414-937E-02BA57E8D525}" destId="{3D0BF8A2-38AD-4140-9C0B-2E30F401D2C7}" srcOrd="0" destOrd="0" presId="urn:microsoft.com/office/officeart/2005/8/layout/pyramid1"/>
    <dgm:cxn modelId="{A26B6C5C-D210-43B1-B486-66659D671DD7}" type="presParOf" srcId="{879EF8EE-33ED-4414-937E-02BA57E8D525}" destId="{F0D0EC2D-26AF-40F0-8D95-8D096BA8EA7C}" srcOrd="1" destOrd="0" presId="urn:microsoft.com/office/officeart/2005/8/layout/pyramid1"/>
    <dgm:cxn modelId="{F5210E51-30C0-40A5-B727-92F32CD2570A}" type="presParOf" srcId="{7956C431-41FE-4CD8-8AD8-A03FF17D37A8}" destId="{28CAE17B-204D-4BD0-A12B-EE6F4751E261}" srcOrd="1" destOrd="0" presId="urn:microsoft.com/office/officeart/2005/8/layout/pyramid1"/>
    <dgm:cxn modelId="{E5BB2627-4A43-482F-8F8D-1A3890068F9E}" type="presParOf" srcId="{28CAE17B-204D-4BD0-A12B-EE6F4751E261}" destId="{F7F93C15-ABB6-4AB5-8DAF-69C3A7CA7AA0}" srcOrd="0" destOrd="0" presId="urn:microsoft.com/office/officeart/2005/8/layout/pyramid1"/>
    <dgm:cxn modelId="{BAD72EF2-047E-4863-B745-40FE4E604542}" type="presParOf" srcId="{28CAE17B-204D-4BD0-A12B-EE6F4751E261}" destId="{0F4E9587-860E-4FAE-B80A-D0AA029C2DBD}" srcOrd="1" destOrd="0" presId="urn:microsoft.com/office/officeart/2005/8/layout/pyramid1"/>
    <dgm:cxn modelId="{B0454098-35F5-4DCB-AD74-756997784370}" type="presParOf" srcId="{7956C431-41FE-4CD8-8AD8-A03FF17D37A8}" destId="{379B7CE0-1516-40C7-A49E-D012DE9A4594}" srcOrd="2" destOrd="0" presId="urn:microsoft.com/office/officeart/2005/8/layout/pyramid1"/>
    <dgm:cxn modelId="{183D1FE8-B57C-4E01-A90B-A09BD1327CAF}" type="presParOf" srcId="{379B7CE0-1516-40C7-A49E-D012DE9A4594}" destId="{3E831FE6-FF53-4CE0-BBED-3B4BF481E2F7}" srcOrd="0" destOrd="0" presId="urn:microsoft.com/office/officeart/2005/8/layout/pyramid1"/>
    <dgm:cxn modelId="{205E71E1-63EE-4A3E-85A0-CA93D5EDDA7B}" type="presParOf" srcId="{379B7CE0-1516-40C7-A49E-D012DE9A4594}" destId="{1FDBC996-2312-446A-906B-43F08A9CE60B}" srcOrd="1" destOrd="0" presId="urn:microsoft.com/office/officeart/2005/8/layout/pyramid1"/>
    <dgm:cxn modelId="{F66512F3-7FDD-4FEC-AF62-1EA52E8D52E1}" type="presParOf" srcId="{7956C431-41FE-4CD8-8AD8-A03FF17D37A8}" destId="{FA95F659-6DA8-4C10-A515-FCD9F85B5548}" srcOrd="3" destOrd="0" presId="urn:microsoft.com/office/officeart/2005/8/layout/pyramid1"/>
    <dgm:cxn modelId="{7E2AD91D-66C7-4130-83CD-CB98F9F45401}" type="presParOf" srcId="{FA95F659-6DA8-4C10-A515-FCD9F85B5548}" destId="{5A31E4F4-A989-4E79-B037-8E0FAB1B6AEF}" srcOrd="0" destOrd="0" presId="urn:microsoft.com/office/officeart/2005/8/layout/pyramid1"/>
    <dgm:cxn modelId="{EE085707-05FA-4B90-82BF-72A9C1EC8E33}" type="presParOf" srcId="{FA95F659-6DA8-4C10-A515-FCD9F85B5548}" destId="{B693376C-FA6F-423F-BF20-E96AF83FF127}" srcOrd="1" destOrd="0" presId="urn:microsoft.com/office/officeart/2005/8/layout/pyramid1"/>
    <dgm:cxn modelId="{AF7CF60B-ED41-422E-AEF4-1070212ABFC1}" type="presParOf" srcId="{7956C431-41FE-4CD8-8AD8-A03FF17D37A8}" destId="{33827F0B-3311-4E90-9722-936F8B048453}" srcOrd="4" destOrd="0" presId="urn:microsoft.com/office/officeart/2005/8/layout/pyramid1"/>
    <dgm:cxn modelId="{85292BD6-C7C4-4CD9-B23F-1DDA4D74E5FB}" type="presParOf" srcId="{33827F0B-3311-4E90-9722-936F8B048453}" destId="{8F32EDD4-F021-450C-9C39-240E19C09F62}" srcOrd="0" destOrd="0" presId="urn:microsoft.com/office/officeart/2005/8/layout/pyramid1"/>
    <dgm:cxn modelId="{8B151946-CF73-40D5-8ABA-74EBE266F5BE}" type="presParOf" srcId="{33827F0B-3311-4E90-9722-936F8B048453}" destId="{643D3B2A-E51D-4B5D-93DD-10DF0E28EEC8}" srcOrd="1" destOrd="0" presId="urn:microsoft.com/office/officeart/2005/8/layout/pyramid1"/>
    <dgm:cxn modelId="{25E28E5A-FA14-4736-9192-28013A70283E}" type="presParOf" srcId="{7956C431-41FE-4CD8-8AD8-A03FF17D37A8}" destId="{E83EF414-23F1-4B9C-992F-2C16EEA8585C}" srcOrd="5" destOrd="0" presId="urn:microsoft.com/office/officeart/2005/8/layout/pyramid1"/>
    <dgm:cxn modelId="{3609C814-F251-4236-ACCC-7A8AAF89BA8D}" type="presParOf" srcId="{E83EF414-23F1-4B9C-992F-2C16EEA8585C}" destId="{BA85931F-B7A1-4A80-B400-C999E1CDE635}" srcOrd="0" destOrd="0" presId="urn:microsoft.com/office/officeart/2005/8/layout/pyramid1"/>
    <dgm:cxn modelId="{B409928F-4F08-4782-8A57-8298084FC792}" type="presParOf" srcId="{E83EF414-23F1-4B9C-992F-2C16EEA8585C}" destId="{9A5FC0F2-CA29-44C0-A3DA-FA338900CE4B}" srcOrd="1" destOrd="0" presId="urn:microsoft.com/office/officeart/2005/8/layout/pyramid1"/>
  </dgm:cxnLst>
  <dgm:bg/>
  <dgm:whole>
    <a:ln>
      <a:noFill/>
    </a:ln>
  </dgm:whole>
</dgm:dataModel>
</file>

<file path=ppt/diagrams/data5.xml><?xml version="1.0" encoding="utf-8"?>
<dgm:dataModel xmlns:dgm="http://schemas.openxmlformats.org/drawingml/2006/diagram" xmlns:a="http://schemas.openxmlformats.org/drawingml/2006/main">
  <dgm:ptLst>
    <dgm:pt modelId="{6AA485F4-ACDE-4690-ADB7-BDEAFC0DFDE2}" type="doc">
      <dgm:prSet loTypeId="urn:microsoft.com/office/officeart/2005/8/layout/pyramid1" loCatId="pyramid" qsTypeId="urn:microsoft.com/office/officeart/2005/8/quickstyle/simple1" qsCatId="simple" csTypeId="urn:microsoft.com/office/officeart/2005/8/colors/colorful1" csCatId="colorful" phldr="1"/>
      <dgm:spPr/>
    </dgm:pt>
    <dgm:pt modelId="{7C7C3D6C-5B8B-4E79-8644-1DC6742287F9}">
      <dgm:prSet phldrT="[Texte]" custT="1"/>
      <dgm:spPr>
        <a:solidFill>
          <a:schemeClr val="accent2">
            <a:hueOff val="0"/>
            <a:satOff val="0"/>
            <a:lumOff val="0"/>
            <a:alpha val="80000"/>
          </a:schemeClr>
        </a:solidFill>
      </dgm:spPr>
      <dgm:t>
        <a:bodyPr/>
        <a:lstStyle/>
        <a:p>
          <a:r>
            <a:rPr lang="fr-FR" sz="1400" b="1" dirty="0" smtClean="0">
              <a:solidFill>
                <a:schemeClr val="bg1"/>
              </a:solidFill>
            </a:rPr>
            <a:t>Etalon</a:t>
          </a:r>
        </a:p>
        <a:p>
          <a:r>
            <a:rPr lang="fr-FR" sz="1400" b="1" dirty="0" smtClean="0">
              <a:solidFill>
                <a:schemeClr val="bg1"/>
              </a:solidFill>
            </a:rPr>
            <a:t>primaire</a:t>
          </a:r>
          <a:endParaRPr lang="fr-FR" sz="1400" b="1" dirty="0">
            <a:solidFill>
              <a:schemeClr val="bg1"/>
            </a:solidFill>
          </a:endParaRPr>
        </a:p>
      </dgm:t>
    </dgm:pt>
    <dgm:pt modelId="{A5BA9038-C93D-4996-B159-E4F6378B8E5A}" type="parTrans" cxnId="{137B8765-9829-402B-8AB9-C62273BA198E}">
      <dgm:prSet/>
      <dgm:spPr/>
      <dgm:t>
        <a:bodyPr/>
        <a:lstStyle/>
        <a:p>
          <a:endParaRPr lang="fr-FR" sz="1400" b="1">
            <a:solidFill>
              <a:schemeClr val="bg1"/>
            </a:solidFill>
          </a:endParaRPr>
        </a:p>
      </dgm:t>
    </dgm:pt>
    <dgm:pt modelId="{0DAD9C13-BA77-40AB-8B7F-F4CCAC640C1A}" type="sibTrans" cxnId="{137B8765-9829-402B-8AB9-C62273BA198E}">
      <dgm:prSet/>
      <dgm:spPr/>
      <dgm:t>
        <a:bodyPr/>
        <a:lstStyle/>
        <a:p>
          <a:endParaRPr lang="fr-FR" sz="1400" b="1">
            <a:solidFill>
              <a:schemeClr val="bg1"/>
            </a:solidFill>
          </a:endParaRPr>
        </a:p>
      </dgm:t>
    </dgm:pt>
    <dgm:pt modelId="{9D0B043D-CEC3-4D8E-8C87-6B206752473B}">
      <dgm:prSet phldrT="[Texte]" custT="1"/>
      <dgm:spPr>
        <a:solidFill>
          <a:schemeClr val="accent3">
            <a:hueOff val="0"/>
            <a:satOff val="0"/>
            <a:lumOff val="0"/>
            <a:alpha val="80000"/>
          </a:schemeClr>
        </a:solidFill>
      </dgm:spPr>
      <dgm:t>
        <a:bodyPr/>
        <a:lstStyle/>
        <a:p>
          <a:r>
            <a:rPr lang="fr-FR" sz="1400" b="1" dirty="0" smtClean="0">
              <a:solidFill>
                <a:schemeClr val="bg1"/>
              </a:solidFill>
            </a:rPr>
            <a:t>Etalon de référence</a:t>
          </a:r>
          <a:endParaRPr lang="fr-FR" sz="1400" b="1" dirty="0">
            <a:solidFill>
              <a:schemeClr val="bg1"/>
            </a:solidFill>
          </a:endParaRPr>
        </a:p>
      </dgm:t>
    </dgm:pt>
    <dgm:pt modelId="{C48D2AB6-168F-4E1A-A71E-1C088BB49574}" type="parTrans" cxnId="{E740B543-E337-40DC-998B-9653B87BFF6B}">
      <dgm:prSet/>
      <dgm:spPr/>
      <dgm:t>
        <a:bodyPr/>
        <a:lstStyle/>
        <a:p>
          <a:endParaRPr lang="fr-FR" sz="1400" b="1">
            <a:solidFill>
              <a:schemeClr val="bg1"/>
            </a:solidFill>
          </a:endParaRPr>
        </a:p>
      </dgm:t>
    </dgm:pt>
    <dgm:pt modelId="{2FC0E694-D6EA-40EF-AF1E-1D9DB517CA3D}" type="sibTrans" cxnId="{E740B543-E337-40DC-998B-9653B87BFF6B}">
      <dgm:prSet/>
      <dgm:spPr/>
      <dgm:t>
        <a:bodyPr/>
        <a:lstStyle/>
        <a:p>
          <a:endParaRPr lang="fr-FR" sz="1400" b="1">
            <a:solidFill>
              <a:schemeClr val="bg1"/>
            </a:solidFill>
          </a:endParaRPr>
        </a:p>
      </dgm:t>
    </dgm:pt>
    <dgm:pt modelId="{9E73B029-DE1B-4FEF-A686-6A96D4C7543D}">
      <dgm:prSet phldrT="[Texte]" custT="1"/>
      <dgm:spPr>
        <a:solidFill>
          <a:schemeClr val="accent4">
            <a:hueOff val="0"/>
            <a:satOff val="0"/>
            <a:lumOff val="0"/>
            <a:alpha val="80000"/>
          </a:schemeClr>
        </a:solidFill>
      </dgm:spPr>
      <dgm:t>
        <a:bodyPr/>
        <a:lstStyle/>
        <a:p>
          <a:r>
            <a:rPr lang="fr-FR" sz="1400" b="1" dirty="0" smtClean="0">
              <a:solidFill>
                <a:schemeClr val="bg1"/>
              </a:solidFill>
            </a:rPr>
            <a:t>Etalon de travail</a:t>
          </a:r>
          <a:endParaRPr lang="fr-FR" sz="1400" b="1" dirty="0">
            <a:solidFill>
              <a:schemeClr val="bg1"/>
            </a:solidFill>
          </a:endParaRPr>
        </a:p>
      </dgm:t>
    </dgm:pt>
    <dgm:pt modelId="{08D75895-3D0C-44BE-9E01-43DF15E16B09}" type="parTrans" cxnId="{E533097B-8C09-46B0-B3B9-7AFBCC4BF0B5}">
      <dgm:prSet/>
      <dgm:spPr/>
      <dgm:t>
        <a:bodyPr/>
        <a:lstStyle/>
        <a:p>
          <a:endParaRPr lang="fr-FR" sz="1400" b="1">
            <a:solidFill>
              <a:schemeClr val="bg1"/>
            </a:solidFill>
          </a:endParaRPr>
        </a:p>
      </dgm:t>
    </dgm:pt>
    <dgm:pt modelId="{C2C9410C-0731-4F12-A769-3159609A1E77}" type="sibTrans" cxnId="{E533097B-8C09-46B0-B3B9-7AFBCC4BF0B5}">
      <dgm:prSet/>
      <dgm:spPr/>
      <dgm:t>
        <a:bodyPr/>
        <a:lstStyle/>
        <a:p>
          <a:endParaRPr lang="fr-FR" sz="1400" b="1">
            <a:solidFill>
              <a:schemeClr val="bg1"/>
            </a:solidFill>
          </a:endParaRPr>
        </a:p>
      </dgm:t>
    </dgm:pt>
    <dgm:pt modelId="{96BEB1AD-ABB0-44A0-967E-FC1EDC968A38}">
      <dgm:prSet phldrT="[Texte]" custT="1"/>
      <dgm:spPr>
        <a:solidFill>
          <a:schemeClr val="accent5">
            <a:hueOff val="0"/>
            <a:satOff val="0"/>
            <a:lumOff val="0"/>
            <a:alpha val="80000"/>
          </a:schemeClr>
        </a:solidFill>
      </dgm:spPr>
      <dgm:t>
        <a:bodyPr/>
        <a:lstStyle/>
        <a:p>
          <a:r>
            <a:rPr lang="fr-FR" sz="1400" b="1" dirty="0" smtClean="0">
              <a:solidFill>
                <a:schemeClr val="bg1"/>
              </a:solidFill>
            </a:rPr>
            <a:t>Equipement de mesure</a:t>
          </a:r>
          <a:endParaRPr lang="fr-FR" sz="1400" b="1" dirty="0">
            <a:solidFill>
              <a:schemeClr val="bg1"/>
            </a:solidFill>
          </a:endParaRPr>
        </a:p>
      </dgm:t>
    </dgm:pt>
    <dgm:pt modelId="{215D9AD2-558B-43E8-A4AB-65432DE40E7A}" type="parTrans" cxnId="{10BA87C4-7B96-443E-964E-C9EFC82972B1}">
      <dgm:prSet/>
      <dgm:spPr/>
      <dgm:t>
        <a:bodyPr/>
        <a:lstStyle/>
        <a:p>
          <a:endParaRPr lang="fr-FR" sz="1400" b="1">
            <a:solidFill>
              <a:schemeClr val="bg1"/>
            </a:solidFill>
          </a:endParaRPr>
        </a:p>
      </dgm:t>
    </dgm:pt>
    <dgm:pt modelId="{92193459-2528-4242-86FE-52881F0E70F8}" type="sibTrans" cxnId="{10BA87C4-7B96-443E-964E-C9EFC82972B1}">
      <dgm:prSet/>
      <dgm:spPr/>
      <dgm:t>
        <a:bodyPr/>
        <a:lstStyle/>
        <a:p>
          <a:endParaRPr lang="fr-FR" sz="1400" b="1">
            <a:solidFill>
              <a:schemeClr val="bg1"/>
            </a:solidFill>
          </a:endParaRPr>
        </a:p>
      </dgm:t>
    </dgm:pt>
    <dgm:pt modelId="{5ED85C51-02DB-4F8D-8CAA-AF7194CBADBE}" type="pres">
      <dgm:prSet presAssocID="{6AA485F4-ACDE-4690-ADB7-BDEAFC0DFDE2}" presName="Name0" presStyleCnt="0">
        <dgm:presLayoutVars>
          <dgm:dir/>
          <dgm:animLvl val="lvl"/>
          <dgm:resizeHandles val="exact"/>
        </dgm:presLayoutVars>
      </dgm:prSet>
      <dgm:spPr/>
    </dgm:pt>
    <dgm:pt modelId="{8B544991-5B13-4881-A1B1-26E1287B86D4}" type="pres">
      <dgm:prSet presAssocID="{7C7C3D6C-5B8B-4E79-8644-1DC6742287F9}" presName="Name8" presStyleCnt="0"/>
      <dgm:spPr/>
    </dgm:pt>
    <dgm:pt modelId="{19A7385D-39EF-4BF4-8910-8019A0A7FF66}" type="pres">
      <dgm:prSet presAssocID="{7C7C3D6C-5B8B-4E79-8644-1DC6742287F9}" presName="level" presStyleLbl="node1" presStyleIdx="0" presStyleCnt="4">
        <dgm:presLayoutVars>
          <dgm:chMax val="1"/>
          <dgm:bulletEnabled val="1"/>
        </dgm:presLayoutVars>
      </dgm:prSet>
      <dgm:spPr/>
      <dgm:t>
        <a:bodyPr/>
        <a:lstStyle/>
        <a:p>
          <a:endParaRPr lang="fr-FR"/>
        </a:p>
      </dgm:t>
    </dgm:pt>
    <dgm:pt modelId="{25AD8BBA-3055-44DE-A368-384678211161}" type="pres">
      <dgm:prSet presAssocID="{7C7C3D6C-5B8B-4E79-8644-1DC6742287F9}" presName="levelTx" presStyleLbl="revTx" presStyleIdx="0" presStyleCnt="0">
        <dgm:presLayoutVars>
          <dgm:chMax val="1"/>
          <dgm:bulletEnabled val="1"/>
        </dgm:presLayoutVars>
      </dgm:prSet>
      <dgm:spPr/>
      <dgm:t>
        <a:bodyPr/>
        <a:lstStyle/>
        <a:p>
          <a:endParaRPr lang="fr-FR"/>
        </a:p>
      </dgm:t>
    </dgm:pt>
    <dgm:pt modelId="{4332155E-7C6B-4B9A-9BDD-D536871AD10E}" type="pres">
      <dgm:prSet presAssocID="{9D0B043D-CEC3-4D8E-8C87-6B206752473B}" presName="Name8" presStyleCnt="0"/>
      <dgm:spPr/>
    </dgm:pt>
    <dgm:pt modelId="{11BBA3E8-6FA2-4348-A7CC-D7FE93808D21}" type="pres">
      <dgm:prSet presAssocID="{9D0B043D-CEC3-4D8E-8C87-6B206752473B}" presName="level" presStyleLbl="node1" presStyleIdx="1" presStyleCnt="4">
        <dgm:presLayoutVars>
          <dgm:chMax val="1"/>
          <dgm:bulletEnabled val="1"/>
        </dgm:presLayoutVars>
      </dgm:prSet>
      <dgm:spPr/>
      <dgm:t>
        <a:bodyPr/>
        <a:lstStyle/>
        <a:p>
          <a:endParaRPr lang="fr-FR"/>
        </a:p>
      </dgm:t>
    </dgm:pt>
    <dgm:pt modelId="{0E7AB65B-0D04-4865-8FEB-3F5622511AD1}" type="pres">
      <dgm:prSet presAssocID="{9D0B043D-CEC3-4D8E-8C87-6B206752473B}" presName="levelTx" presStyleLbl="revTx" presStyleIdx="0" presStyleCnt="0">
        <dgm:presLayoutVars>
          <dgm:chMax val="1"/>
          <dgm:bulletEnabled val="1"/>
        </dgm:presLayoutVars>
      </dgm:prSet>
      <dgm:spPr/>
      <dgm:t>
        <a:bodyPr/>
        <a:lstStyle/>
        <a:p>
          <a:endParaRPr lang="fr-FR"/>
        </a:p>
      </dgm:t>
    </dgm:pt>
    <dgm:pt modelId="{06456682-0A7E-4597-8B3C-A6C91121B117}" type="pres">
      <dgm:prSet presAssocID="{9E73B029-DE1B-4FEF-A686-6A96D4C7543D}" presName="Name8" presStyleCnt="0"/>
      <dgm:spPr/>
    </dgm:pt>
    <dgm:pt modelId="{95125F8F-87F1-4BC8-A176-EB16CCCA0302}" type="pres">
      <dgm:prSet presAssocID="{9E73B029-DE1B-4FEF-A686-6A96D4C7543D}" presName="level" presStyleLbl="node1" presStyleIdx="2" presStyleCnt="4">
        <dgm:presLayoutVars>
          <dgm:chMax val="1"/>
          <dgm:bulletEnabled val="1"/>
        </dgm:presLayoutVars>
      </dgm:prSet>
      <dgm:spPr/>
      <dgm:t>
        <a:bodyPr/>
        <a:lstStyle/>
        <a:p>
          <a:endParaRPr lang="fr-FR"/>
        </a:p>
      </dgm:t>
    </dgm:pt>
    <dgm:pt modelId="{06AA40DE-BE48-4BC0-8E7D-34130D670874}" type="pres">
      <dgm:prSet presAssocID="{9E73B029-DE1B-4FEF-A686-6A96D4C7543D}" presName="levelTx" presStyleLbl="revTx" presStyleIdx="0" presStyleCnt="0">
        <dgm:presLayoutVars>
          <dgm:chMax val="1"/>
          <dgm:bulletEnabled val="1"/>
        </dgm:presLayoutVars>
      </dgm:prSet>
      <dgm:spPr/>
      <dgm:t>
        <a:bodyPr/>
        <a:lstStyle/>
        <a:p>
          <a:endParaRPr lang="fr-FR"/>
        </a:p>
      </dgm:t>
    </dgm:pt>
    <dgm:pt modelId="{367488F7-7BB1-416C-B840-1AEAAA3C2E70}" type="pres">
      <dgm:prSet presAssocID="{96BEB1AD-ABB0-44A0-967E-FC1EDC968A38}" presName="Name8" presStyleCnt="0"/>
      <dgm:spPr/>
    </dgm:pt>
    <dgm:pt modelId="{289F8CA1-1804-4666-B733-C072CC069DEA}" type="pres">
      <dgm:prSet presAssocID="{96BEB1AD-ABB0-44A0-967E-FC1EDC968A38}" presName="level" presStyleLbl="node1" presStyleIdx="3" presStyleCnt="4">
        <dgm:presLayoutVars>
          <dgm:chMax val="1"/>
          <dgm:bulletEnabled val="1"/>
        </dgm:presLayoutVars>
      </dgm:prSet>
      <dgm:spPr/>
      <dgm:t>
        <a:bodyPr/>
        <a:lstStyle/>
        <a:p>
          <a:endParaRPr lang="fr-FR"/>
        </a:p>
      </dgm:t>
    </dgm:pt>
    <dgm:pt modelId="{984300CA-1467-4B5D-93E8-4E5487408D3B}" type="pres">
      <dgm:prSet presAssocID="{96BEB1AD-ABB0-44A0-967E-FC1EDC968A38}" presName="levelTx" presStyleLbl="revTx" presStyleIdx="0" presStyleCnt="0">
        <dgm:presLayoutVars>
          <dgm:chMax val="1"/>
          <dgm:bulletEnabled val="1"/>
        </dgm:presLayoutVars>
      </dgm:prSet>
      <dgm:spPr/>
      <dgm:t>
        <a:bodyPr/>
        <a:lstStyle/>
        <a:p>
          <a:endParaRPr lang="fr-FR"/>
        </a:p>
      </dgm:t>
    </dgm:pt>
  </dgm:ptLst>
  <dgm:cxnLst>
    <dgm:cxn modelId="{0B2DB3D2-93F4-45CD-BF4C-6AEDCB1B3B0B}" type="presOf" srcId="{96BEB1AD-ABB0-44A0-967E-FC1EDC968A38}" destId="{289F8CA1-1804-4666-B733-C072CC069DEA}" srcOrd="0" destOrd="0" presId="urn:microsoft.com/office/officeart/2005/8/layout/pyramid1"/>
    <dgm:cxn modelId="{E533097B-8C09-46B0-B3B9-7AFBCC4BF0B5}" srcId="{6AA485F4-ACDE-4690-ADB7-BDEAFC0DFDE2}" destId="{9E73B029-DE1B-4FEF-A686-6A96D4C7543D}" srcOrd="2" destOrd="0" parTransId="{08D75895-3D0C-44BE-9E01-43DF15E16B09}" sibTransId="{C2C9410C-0731-4F12-A769-3159609A1E77}"/>
    <dgm:cxn modelId="{528DA538-8B1D-4D3E-BF2E-BA72EA3D5037}" type="presOf" srcId="{7C7C3D6C-5B8B-4E79-8644-1DC6742287F9}" destId="{25AD8BBA-3055-44DE-A368-384678211161}" srcOrd="1" destOrd="0" presId="urn:microsoft.com/office/officeart/2005/8/layout/pyramid1"/>
    <dgm:cxn modelId="{4D1F252F-250F-4A6B-9FC1-0F6C3E979ED2}" type="presOf" srcId="{96BEB1AD-ABB0-44A0-967E-FC1EDC968A38}" destId="{984300CA-1467-4B5D-93E8-4E5487408D3B}" srcOrd="1" destOrd="0" presId="urn:microsoft.com/office/officeart/2005/8/layout/pyramid1"/>
    <dgm:cxn modelId="{137B8765-9829-402B-8AB9-C62273BA198E}" srcId="{6AA485F4-ACDE-4690-ADB7-BDEAFC0DFDE2}" destId="{7C7C3D6C-5B8B-4E79-8644-1DC6742287F9}" srcOrd="0" destOrd="0" parTransId="{A5BA9038-C93D-4996-B159-E4F6378B8E5A}" sibTransId="{0DAD9C13-BA77-40AB-8B7F-F4CCAC640C1A}"/>
    <dgm:cxn modelId="{F7F1A7F2-4360-447A-A54D-3BB590E655FF}" type="presOf" srcId="{9D0B043D-CEC3-4D8E-8C87-6B206752473B}" destId="{0E7AB65B-0D04-4865-8FEB-3F5622511AD1}" srcOrd="1" destOrd="0" presId="urn:microsoft.com/office/officeart/2005/8/layout/pyramid1"/>
    <dgm:cxn modelId="{03D16366-6858-4AFE-87B7-B692702F7EE7}" type="presOf" srcId="{9E73B029-DE1B-4FEF-A686-6A96D4C7543D}" destId="{06AA40DE-BE48-4BC0-8E7D-34130D670874}" srcOrd="1" destOrd="0" presId="urn:microsoft.com/office/officeart/2005/8/layout/pyramid1"/>
    <dgm:cxn modelId="{10BA87C4-7B96-443E-964E-C9EFC82972B1}" srcId="{6AA485F4-ACDE-4690-ADB7-BDEAFC0DFDE2}" destId="{96BEB1AD-ABB0-44A0-967E-FC1EDC968A38}" srcOrd="3" destOrd="0" parTransId="{215D9AD2-558B-43E8-A4AB-65432DE40E7A}" sibTransId="{92193459-2528-4242-86FE-52881F0E70F8}"/>
    <dgm:cxn modelId="{E740B543-E337-40DC-998B-9653B87BFF6B}" srcId="{6AA485F4-ACDE-4690-ADB7-BDEAFC0DFDE2}" destId="{9D0B043D-CEC3-4D8E-8C87-6B206752473B}" srcOrd="1" destOrd="0" parTransId="{C48D2AB6-168F-4E1A-A71E-1C088BB49574}" sibTransId="{2FC0E694-D6EA-40EF-AF1E-1D9DB517CA3D}"/>
    <dgm:cxn modelId="{C4BA7DAE-0D1A-45BE-9C0D-F7E50985C95C}" type="presOf" srcId="{9D0B043D-CEC3-4D8E-8C87-6B206752473B}" destId="{11BBA3E8-6FA2-4348-A7CC-D7FE93808D21}" srcOrd="0" destOrd="0" presId="urn:microsoft.com/office/officeart/2005/8/layout/pyramid1"/>
    <dgm:cxn modelId="{820EC79C-596A-45CD-A306-23D2F6646FB7}" type="presOf" srcId="{9E73B029-DE1B-4FEF-A686-6A96D4C7543D}" destId="{95125F8F-87F1-4BC8-A176-EB16CCCA0302}" srcOrd="0" destOrd="0" presId="urn:microsoft.com/office/officeart/2005/8/layout/pyramid1"/>
    <dgm:cxn modelId="{E82D791B-292F-42A2-ACCA-C1D190D2D688}" type="presOf" srcId="{7C7C3D6C-5B8B-4E79-8644-1DC6742287F9}" destId="{19A7385D-39EF-4BF4-8910-8019A0A7FF66}" srcOrd="0" destOrd="0" presId="urn:microsoft.com/office/officeart/2005/8/layout/pyramid1"/>
    <dgm:cxn modelId="{99DB3978-F719-4AA5-928A-1A2E0C239C43}" type="presOf" srcId="{6AA485F4-ACDE-4690-ADB7-BDEAFC0DFDE2}" destId="{5ED85C51-02DB-4F8D-8CAA-AF7194CBADBE}" srcOrd="0" destOrd="0" presId="urn:microsoft.com/office/officeart/2005/8/layout/pyramid1"/>
    <dgm:cxn modelId="{2F6F8720-A303-4929-AF17-79F0CA867383}" type="presParOf" srcId="{5ED85C51-02DB-4F8D-8CAA-AF7194CBADBE}" destId="{8B544991-5B13-4881-A1B1-26E1287B86D4}" srcOrd="0" destOrd="0" presId="urn:microsoft.com/office/officeart/2005/8/layout/pyramid1"/>
    <dgm:cxn modelId="{417B57FC-E125-4D88-BA72-D75D887776E7}" type="presParOf" srcId="{8B544991-5B13-4881-A1B1-26E1287B86D4}" destId="{19A7385D-39EF-4BF4-8910-8019A0A7FF66}" srcOrd="0" destOrd="0" presId="urn:microsoft.com/office/officeart/2005/8/layout/pyramid1"/>
    <dgm:cxn modelId="{85096F1F-6760-447C-9EB9-08AF429C324E}" type="presParOf" srcId="{8B544991-5B13-4881-A1B1-26E1287B86D4}" destId="{25AD8BBA-3055-44DE-A368-384678211161}" srcOrd="1" destOrd="0" presId="urn:microsoft.com/office/officeart/2005/8/layout/pyramid1"/>
    <dgm:cxn modelId="{319BF87A-93AF-4460-B8C0-E40A111D9BE3}" type="presParOf" srcId="{5ED85C51-02DB-4F8D-8CAA-AF7194CBADBE}" destId="{4332155E-7C6B-4B9A-9BDD-D536871AD10E}" srcOrd="1" destOrd="0" presId="urn:microsoft.com/office/officeart/2005/8/layout/pyramid1"/>
    <dgm:cxn modelId="{837AEC64-A5B5-4A75-AB2B-67C68EFD4A47}" type="presParOf" srcId="{4332155E-7C6B-4B9A-9BDD-D536871AD10E}" destId="{11BBA3E8-6FA2-4348-A7CC-D7FE93808D21}" srcOrd="0" destOrd="0" presId="urn:microsoft.com/office/officeart/2005/8/layout/pyramid1"/>
    <dgm:cxn modelId="{B96D34E7-0A9C-4E53-AA0E-7A78BE40C8E9}" type="presParOf" srcId="{4332155E-7C6B-4B9A-9BDD-D536871AD10E}" destId="{0E7AB65B-0D04-4865-8FEB-3F5622511AD1}" srcOrd="1" destOrd="0" presId="urn:microsoft.com/office/officeart/2005/8/layout/pyramid1"/>
    <dgm:cxn modelId="{6205D69F-12AE-4192-BF98-2D9FD787ACAF}" type="presParOf" srcId="{5ED85C51-02DB-4F8D-8CAA-AF7194CBADBE}" destId="{06456682-0A7E-4597-8B3C-A6C91121B117}" srcOrd="2" destOrd="0" presId="urn:microsoft.com/office/officeart/2005/8/layout/pyramid1"/>
    <dgm:cxn modelId="{54706B3F-BAAB-4C2D-BEC8-80AF508F8111}" type="presParOf" srcId="{06456682-0A7E-4597-8B3C-A6C91121B117}" destId="{95125F8F-87F1-4BC8-A176-EB16CCCA0302}" srcOrd="0" destOrd="0" presId="urn:microsoft.com/office/officeart/2005/8/layout/pyramid1"/>
    <dgm:cxn modelId="{1E107AEB-36D9-4719-86B4-C955E8B13598}" type="presParOf" srcId="{06456682-0A7E-4597-8B3C-A6C91121B117}" destId="{06AA40DE-BE48-4BC0-8E7D-34130D670874}" srcOrd="1" destOrd="0" presId="urn:microsoft.com/office/officeart/2005/8/layout/pyramid1"/>
    <dgm:cxn modelId="{A40DD5BB-CE8E-4182-BAF5-7B627A6CDB52}" type="presParOf" srcId="{5ED85C51-02DB-4F8D-8CAA-AF7194CBADBE}" destId="{367488F7-7BB1-416C-B840-1AEAAA3C2E70}" srcOrd="3" destOrd="0" presId="urn:microsoft.com/office/officeart/2005/8/layout/pyramid1"/>
    <dgm:cxn modelId="{60D8986E-C05D-4F40-BE60-4506A7A4C5E3}" type="presParOf" srcId="{367488F7-7BB1-416C-B840-1AEAAA3C2E70}" destId="{289F8CA1-1804-4666-B733-C072CC069DEA}" srcOrd="0" destOrd="0" presId="urn:microsoft.com/office/officeart/2005/8/layout/pyramid1"/>
    <dgm:cxn modelId="{BE7A87E8-A44C-4314-9A0F-2CA3F87EC2E2}" type="presParOf" srcId="{367488F7-7BB1-416C-B840-1AEAAA3C2E70}" destId="{984300CA-1467-4B5D-93E8-4E5487408D3B}"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dirty="0"/>
          </a:p>
        </p:txBody>
      </p:sp>
      <p:sp>
        <p:nvSpPr>
          <p:cNvPr id="21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EFB67683-AD82-4FCE-916F-B2F067E6B7BE}" type="datetimeFigureOut">
              <a:rPr lang="fr-FR"/>
              <a:pPr>
                <a:defRPr/>
              </a:pPr>
              <a:t>06/10/2009</a:t>
            </a:fld>
            <a:endParaRPr lang="fr-FR" dirty="0"/>
          </a:p>
        </p:txBody>
      </p:sp>
      <p:sp>
        <p:nvSpPr>
          <p:cNvPr id="21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dirty="0"/>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B1E7855-3DAF-470D-B3D9-3E29651E1F86}" type="slidenum">
              <a:rPr lang="fr-FR"/>
              <a:pPr>
                <a:defRPr/>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ADC8C5F0-434B-4DFE-82ED-75A9D2230224}" type="datetimeFigureOut">
              <a:rPr lang="fr-FR"/>
              <a:pPr>
                <a:defRPr/>
              </a:pPr>
              <a:t>06/10/2009</a:t>
            </a:fld>
            <a:endParaRPr lang="fr-FR" dirty="0"/>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BE274BC-357E-42D2-B740-11F50DF0E520}"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baseline="0" dirty="0" smtClean="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sym typeface="Wingdings" pitchFamily="2" charset="2"/>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sz="1200" kern="1200" dirty="0" smtClean="0">
              <a:solidFill>
                <a:schemeClr val="tx1"/>
              </a:solidFill>
              <a:latin typeface="Calibri"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22</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24</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25</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BE" sz="1200" kern="1200" dirty="0" smtClean="0">
              <a:solidFill>
                <a:schemeClr val="tx1"/>
              </a:solidFill>
              <a:latin typeface="Calibri"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26</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27</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BE"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28</a:t>
            </a:fld>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29</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fr-FR" baseline="0" dirty="0" smtClean="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30</a:t>
            </a:fld>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31</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endParaRPr lang="fr-FR"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32</a:t>
            </a:fld>
            <a:endParaRPr 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33</a:t>
            </a:fld>
            <a:endParaRPr 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4BE274BC-357E-42D2-B740-11F50DF0E520}" type="slidenum">
              <a:rPr lang="fr-FR" smtClean="0"/>
              <a:pPr>
                <a:defRPr/>
              </a:pPr>
              <a:t>34</a:t>
            </a:fld>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fr-FR" baseline="0" dirty="0" smtClean="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5804B35E-89AA-4E7E-BEF6-6DA8C75B01D3}" type="datetime1">
              <a:rPr lang="en-US"/>
              <a:pPr>
                <a:defRPr/>
              </a:pPr>
              <a:t>10/6/2009</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C43C5EBF-0793-40D6-A818-C1F8A653461F}"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9A577EEF-A112-482F-9847-5B87E0A8FCCC}" type="datetime1">
              <a:rPr lang="en-US"/>
              <a:pPr>
                <a:defRPr/>
              </a:pPr>
              <a:t>10/6/2009</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44AE085B-F143-438F-9C9E-6ED7E8D01D53}"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D00E4F95-9135-4E8F-B2F4-C446527ED825}" type="datetime1">
              <a:rPr lang="en-US"/>
              <a:pPr>
                <a:defRPr/>
              </a:pPr>
              <a:t>10/6/2009</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8CE18243-CF0B-4B3A-BCEB-0C0C0D833529}"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p>
        </p:txBody>
      </p:sp>
      <p:sp>
        <p:nvSpPr>
          <p:cNvPr id="5" name="Forme libre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p>
        </p:txBody>
      </p:sp>
      <p:sp>
        <p:nvSpPr>
          <p:cNvPr id="9" name="Titr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6" name="Espace réservé de la date 29"/>
          <p:cNvSpPr>
            <a:spLocks noGrp="1"/>
          </p:cNvSpPr>
          <p:nvPr>
            <p:ph type="dt" sz="half" idx="10"/>
          </p:nvPr>
        </p:nvSpPr>
        <p:spPr/>
        <p:txBody>
          <a:bodyPr/>
          <a:lstStyle>
            <a:lvl1pPr>
              <a:defRPr/>
            </a:lvl1pPr>
          </a:lstStyle>
          <a:p>
            <a:pPr>
              <a:defRPr/>
            </a:pPr>
            <a:fld id="{C7ABB19F-56E9-4A00-B307-AFC92CC9628A}" type="datetime1">
              <a:rPr lang="en-US"/>
              <a:pPr>
                <a:defRPr/>
              </a:pPr>
              <a:t>10/6/2009</a:t>
            </a:fld>
            <a:endParaRPr lang="fr-BE" dirty="0"/>
          </a:p>
        </p:txBody>
      </p:sp>
      <p:sp>
        <p:nvSpPr>
          <p:cNvPr id="7" name="Espace réservé du pied de page 18"/>
          <p:cNvSpPr>
            <a:spLocks noGrp="1"/>
          </p:cNvSpPr>
          <p:nvPr>
            <p:ph type="ftr" sz="quarter" idx="11"/>
          </p:nvPr>
        </p:nvSpPr>
        <p:spPr/>
        <p:txBody>
          <a:bodyPr/>
          <a:lstStyle>
            <a:lvl1pPr>
              <a:defRPr/>
            </a:lvl1pPr>
          </a:lstStyle>
          <a:p>
            <a:pPr>
              <a:defRPr/>
            </a:pPr>
            <a:endParaRPr lang="en-US" dirty="0"/>
          </a:p>
        </p:txBody>
      </p:sp>
      <p:sp>
        <p:nvSpPr>
          <p:cNvPr id="8" name="Espace réservé du numéro de diapositive 26"/>
          <p:cNvSpPr>
            <a:spLocks noGrp="1"/>
          </p:cNvSpPr>
          <p:nvPr>
            <p:ph type="sldNum" sz="quarter" idx="12"/>
          </p:nvPr>
        </p:nvSpPr>
        <p:spPr/>
        <p:txBody>
          <a:bodyPr/>
          <a:lstStyle>
            <a:lvl1pPr>
              <a:defRPr/>
            </a:lvl1pPr>
          </a:lstStyle>
          <a:p>
            <a:pPr>
              <a:defRPr/>
            </a:pPr>
            <a:fld id="{A40C0C3E-D5F7-43FD-B343-C7E805AC2AEE}" type="slidenum">
              <a:rPr lang="fr-BE"/>
              <a:pPr>
                <a:defRPr/>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8D8FE47A-D094-4E60-8782-782A104F1978}" type="datetime1">
              <a:rPr lang="en-US"/>
              <a:pPr>
                <a:defRPr/>
              </a:pPr>
              <a:t>10/6/2009</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DD72A46-C7DC-4892-B34C-DF43F6DE2D53}" type="slidenum">
              <a:rPr lang="fr-BE"/>
              <a:pPr>
                <a:defRPr/>
              </a:pPr>
              <a:t>‹N°›</a:t>
            </a:fld>
            <a:endParaRPr lang="fr-B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p>
        </p:txBody>
      </p:sp>
      <p:sp>
        <p:nvSpPr>
          <p:cNvPr id="5" name="Forme libre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lstStyle>
          <a:p>
            <a:pPr>
              <a:defRPr/>
            </a:pPr>
            <a:fld id="{9D7F2168-B059-4CBC-9D4A-C266BF4F1B46}" type="datetime1">
              <a:rPr lang="en-US"/>
              <a:pPr>
                <a:defRPr/>
              </a:pPr>
              <a:t>10/6/2009</a:t>
            </a:fld>
            <a:endParaRPr lang="fr-BE" dirty="0"/>
          </a:p>
        </p:txBody>
      </p:sp>
      <p:sp>
        <p:nvSpPr>
          <p:cNvPr id="7" name="Espace réservé du pied de page 4"/>
          <p:cNvSpPr>
            <a:spLocks noGrp="1"/>
          </p:cNvSpPr>
          <p:nvPr>
            <p:ph type="ftr" sz="quarter" idx="11"/>
          </p:nvPr>
        </p:nvSpPr>
        <p:spPr/>
        <p:txBody>
          <a:bodyPr/>
          <a:lstStyle>
            <a:lvl1pPr>
              <a:defRPr/>
            </a:lvl1pPr>
          </a:lstStyle>
          <a:p>
            <a:pPr>
              <a:defRPr/>
            </a:pPr>
            <a:endParaRPr lang="fr-BE" dirty="0"/>
          </a:p>
        </p:txBody>
      </p:sp>
      <p:sp>
        <p:nvSpPr>
          <p:cNvPr id="8" name="Espace réservé du numéro de diapositive 5"/>
          <p:cNvSpPr>
            <a:spLocks noGrp="1"/>
          </p:cNvSpPr>
          <p:nvPr>
            <p:ph type="sldNum" sz="quarter" idx="12"/>
          </p:nvPr>
        </p:nvSpPr>
        <p:spPr/>
        <p:txBody>
          <a:bodyPr/>
          <a:lstStyle>
            <a:lvl1pPr>
              <a:defRPr/>
            </a:lvl1pPr>
          </a:lstStyle>
          <a:p>
            <a:pPr>
              <a:defRPr/>
            </a:pPr>
            <a:fld id="{BDAB26A1-EA65-4577-A5C9-E7CF48A827F3}" type="slidenum">
              <a:rPr lang="fr-BE"/>
              <a:pPr>
                <a:defRPr/>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B6B1064D-6F83-4DFB-AD3B-7ACEFFF2E6E0}" type="datetime1">
              <a:rPr lang="en-US"/>
              <a:pPr>
                <a:defRPr/>
              </a:pPr>
              <a:t>10/6/2009</a:t>
            </a:fld>
            <a:endParaRPr lang="en-US" dirty="0"/>
          </a:p>
        </p:txBody>
      </p:sp>
      <p:sp>
        <p:nvSpPr>
          <p:cNvPr id="6" name="Espace réservé du pied de page 5"/>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6"/>
          <p:cNvSpPr>
            <a:spLocks noGrp="1"/>
          </p:cNvSpPr>
          <p:nvPr>
            <p:ph type="sldNum" sz="quarter" idx="12"/>
          </p:nvPr>
        </p:nvSpPr>
        <p:spPr/>
        <p:txBody>
          <a:bodyPr/>
          <a:lstStyle>
            <a:lvl1pPr>
              <a:defRPr/>
            </a:lvl1pPr>
          </a:lstStyle>
          <a:p>
            <a:pPr>
              <a:defRPr/>
            </a:pPr>
            <a:fld id="{740AFEC3-EA7B-4E05-8B73-26CE5A8F7C21}" type="slidenum">
              <a:rPr lang="fr-BE"/>
              <a:pPr>
                <a:defRPr/>
              </a:pPr>
              <a:t>‹N°›</a:t>
            </a:fld>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pPr>
              <a:defRPr/>
            </a:pPr>
            <a:fld id="{D968CE21-E672-49B3-A1E2-89B3A04911EE}" type="datetime1">
              <a:rPr lang="en-US"/>
              <a:pPr>
                <a:defRPr/>
              </a:pPr>
              <a:t>10/6/2009</a:t>
            </a:fld>
            <a:endParaRPr lang="fr-BE" dirty="0"/>
          </a:p>
        </p:txBody>
      </p:sp>
      <p:sp>
        <p:nvSpPr>
          <p:cNvPr id="8" name="Espace réservé du pied de page 7"/>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8"/>
          <p:cNvSpPr>
            <a:spLocks noGrp="1"/>
          </p:cNvSpPr>
          <p:nvPr>
            <p:ph type="sldNum" sz="quarter" idx="12"/>
          </p:nvPr>
        </p:nvSpPr>
        <p:spPr/>
        <p:txBody>
          <a:bodyPr/>
          <a:lstStyle>
            <a:lvl1pPr>
              <a:defRPr/>
            </a:lvl1pPr>
          </a:lstStyle>
          <a:p>
            <a:pPr>
              <a:defRPr/>
            </a:pPr>
            <a:fld id="{73A9D056-96AF-436C-B44F-68695E416485}" type="slidenum">
              <a:rPr lang="fr-BE"/>
              <a:pPr>
                <a:defRPr/>
              </a:pPr>
              <a:t>‹N°›</a:t>
            </a:fld>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lstStyle>
            <a:lvl1pPr algn="l">
              <a:defRPr sz="4600"/>
            </a:lvl1pPr>
          </a:lstStyle>
          <a:p>
            <a:r>
              <a:rPr lang="fr-FR" smtClean="0"/>
              <a:t>Cliquez pour modifier le style du titre</a:t>
            </a:r>
            <a:endParaRPr lang="en-US"/>
          </a:p>
        </p:txBody>
      </p:sp>
      <p:sp>
        <p:nvSpPr>
          <p:cNvPr id="3" name="Espace réservé de la date 6"/>
          <p:cNvSpPr>
            <a:spLocks noGrp="1"/>
          </p:cNvSpPr>
          <p:nvPr>
            <p:ph type="dt" sz="half" idx="10"/>
          </p:nvPr>
        </p:nvSpPr>
        <p:spPr/>
        <p:txBody>
          <a:bodyPr/>
          <a:lstStyle>
            <a:lvl1pPr>
              <a:defRPr/>
            </a:lvl1pPr>
          </a:lstStyle>
          <a:p>
            <a:pPr>
              <a:defRPr/>
            </a:pPr>
            <a:fld id="{57A1201E-C742-44A1-996E-A8457E50E73E}" type="datetime1">
              <a:rPr lang="en-US"/>
              <a:pPr>
                <a:defRPr/>
              </a:pPr>
              <a:t>10/6/2009</a:t>
            </a:fld>
            <a:endParaRPr lang="en-US" dirty="0"/>
          </a:p>
        </p:txBody>
      </p:sp>
      <p:sp>
        <p:nvSpPr>
          <p:cNvPr id="4" name="Espace réservé du numéro de diapositive 7"/>
          <p:cNvSpPr>
            <a:spLocks noGrp="1"/>
          </p:cNvSpPr>
          <p:nvPr>
            <p:ph type="sldNum" sz="quarter" idx="11"/>
          </p:nvPr>
        </p:nvSpPr>
        <p:spPr/>
        <p:txBody>
          <a:bodyPr/>
          <a:lstStyle>
            <a:lvl1pPr>
              <a:defRPr/>
            </a:lvl1pPr>
          </a:lstStyle>
          <a:p>
            <a:pPr>
              <a:defRPr/>
            </a:pPr>
            <a:fld id="{933FD9D0-B582-4E58-A00A-2585FD90EDE7}" type="slidenum">
              <a:rPr lang="fr-BE"/>
              <a:pPr>
                <a:defRPr/>
              </a:pPr>
              <a:t>‹N°›</a:t>
            </a:fld>
            <a:endParaRPr lang="fr-BE" dirty="0"/>
          </a:p>
        </p:txBody>
      </p:sp>
      <p:sp>
        <p:nvSpPr>
          <p:cNvPr id="5" name="Espace réservé du pied de page 8"/>
          <p:cNvSpPr>
            <a:spLocks noGrp="1"/>
          </p:cNvSpPr>
          <p:nvPr>
            <p:ph type="ftr" sz="quarter" idx="12"/>
          </p:nvPr>
        </p:nvSpPr>
        <p:spPr/>
        <p:txBody>
          <a:bodyPr/>
          <a:lstStyle>
            <a:lvl1pPr>
              <a:defRPr/>
            </a:lvl1pPr>
          </a:lstStyle>
          <a:p>
            <a:pPr>
              <a:defRPr/>
            </a:pPr>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26939F1-8BD8-4224-A8DC-F7932E0CD435}" type="datetime1">
              <a:rPr lang="en-US"/>
              <a:pPr>
                <a:defRPr/>
              </a:pPr>
              <a:t>10/6/2009</a:t>
            </a:fld>
            <a:endParaRPr lang="en-US" dirty="0"/>
          </a:p>
        </p:txBody>
      </p:sp>
      <p:sp>
        <p:nvSpPr>
          <p:cNvPr id="3" name="Espace réservé du pied de page 2"/>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3"/>
          <p:cNvSpPr>
            <a:spLocks noGrp="1"/>
          </p:cNvSpPr>
          <p:nvPr>
            <p:ph type="sldNum" sz="quarter" idx="12"/>
          </p:nvPr>
        </p:nvSpPr>
        <p:spPr/>
        <p:txBody>
          <a:bodyPr/>
          <a:lstStyle>
            <a:lvl1pPr>
              <a:defRPr/>
            </a:lvl1pPr>
          </a:lstStyle>
          <a:p>
            <a:pPr>
              <a:defRPr/>
            </a:pPr>
            <a:fld id="{07581E34-4BCB-4C86-81B2-B9F19B4AC788}" type="slidenum">
              <a:rPr lang="fr-BE"/>
              <a:pPr>
                <a:defRPr/>
              </a:pPr>
              <a:t>‹N°›</a:t>
            </a:fld>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E1E4C06F-3CA1-48B5-8691-51BD77141333}" type="datetime1">
              <a:rPr lang="en-US"/>
              <a:pPr>
                <a:defRPr/>
              </a:pPr>
              <a:t>10/6/2009</a:t>
            </a:fld>
            <a:endParaRPr lang="fr-BE" dirty="0"/>
          </a:p>
        </p:txBody>
      </p:sp>
      <p:sp>
        <p:nvSpPr>
          <p:cNvPr id="6" name="Espace réservé du pied de page 5"/>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6"/>
          <p:cNvSpPr>
            <a:spLocks noGrp="1"/>
          </p:cNvSpPr>
          <p:nvPr>
            <p:ph type="sldNum" sz="quarter" idx="12"/>
          </p:nvPr>
        </p:nvSpPr>
        <p:spPr>
          <a:xfrm>
            <a:off x="8156575" y="6421438"/>
            <a:ext cx="762000" cy="365125"/>
          </a:xfrm>
        </p:spPr>
        <p:txBody>
          <a:bodyPr/>
          <a:lstStyle>
            <a:lvl1pPr>
              <a:defRPr/>
            </a:lvl1pPr>
          </a:lstStyle>
          <a:p>
            <a:pPr>
              <a:defRPr/>
            </a:pPr>
            <a:fld id="{4ADCAAD2-9C04-4D97-90D4-C269FD12B715}" type="slidenum">
              <a:rPr lang="fr-BE"/>
              <a:pPr>
                <a:defRPr/>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CEE166C9-C444-431C-A1D7-1E24C1607C82}" type="datetime1">
              <a:rPr lang="en-US"/>
              <a:pPr>
                <a:defRPr/>
              </a:pPr>
              <a:t>10/6/2009</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E519A62-1396-4C4F-B04E-08053AD066DC}"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fr-FR" noProof="0" dirty="0" smtClean="0"/>
              <a:t>Cliquez sur l'icône pour ajouter une image</a:t>
            </a:r>
            <a:endParaRPr lang="en-US" noProof="0"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9F195D1F-A4CD-4B02-817A-DEE88A1C8887}" type="datetime1">
              <a:rPr lang="en-US"/>
              <a:pPr>
                <a:defRPr/>
              </a:pPr>
              <a:t>10/6/2009</a:t>
            </a:fld>
            <a:endParaRPr lang="fr-BE" dirty="0"/>
          </a:p>
        </p:txBody>
      </p:sp>
      <p:sp>
        <p:nvSpPr>
          <p:cNvPr id="6" name="Espace réservé du pied de page 5"/>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6"/>
          <p:cNvSpPr>
            <a:spLocks noGrp="1"/>
          </p:cNvSpPr>
          <p:nvPr>
            <p:ph type="sldNum" sz="quarter" idx="12"/>
          </p:nvPr>
        </p:nvSpPr>
        <p:spPr/>
        <p:txBody>
          <a:bodyPr/>
          <a:lstStyle>
            <a:lvl1pPr>
              <a:defRPr/>
            </a:lvl1pPr>
          </a:lstStyle>
          <a:p>
            <a:pPr>
              <a:defRPr/>
            </a:pPr>
            <a:fld id="{08D41399-97EA-4BFB-A1ED-6862C9D71105}" type="slidenum">
              <a:rPr lang="fr-BE"/>
              <a:pPr>
                <a:defRPr/>
              </a:pPr>
              <a:t>‹N°›</a:t>
            </a:fld>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53770E4A-12ED-4BEC-9B94-FB5A449783EC}" type="datetime1">
              <a:rPr lang="en-US"/>
              <a:pPr>
                <a:defRPr/>
              </a:pPr>
              <a:t>10/6/2009</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F3ABA810-7D7B-4293-9635-CF71B61A9498}" type="slidenum">
              <a:rPr lang="fr-BE"/>
              <a:pPr>
                <a:defRPr/>
              </a:pPr>
              <a:t>‹N°›</a:t>
            </a:fld>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E25D18A-BE37-41D4-9355-172A8AD45A07}" type="datetime1">
              <a:rPr lang="en-US"/>
              <a:pPr>
                <a:defRPr/>
              </a:pPr>
              <a:t>10/6/2009</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F1299C7-706D-4F9E-B158-CB3D797215FD}" type="slidenum">
              <a:rPr lang="fr-BE"/>
              <a:pPr>
                <a:defRPr/>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60CFCAD4-ED6D-430D-8222-477798E3F841}" type="datetime1">
              <a:rPr lang="en-US"/>
              <a:pPr>
                <a:defRPr/>
              </a:pPr>
              <a:t>10/6/2009</a:t>
            </a:fld>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47F07A41-C1A8-40D9-BBC4-2F88E50EE170}"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fld id="{7794276F-8407-4503-9430-5F419A239DD7}" type="datetime1">
              <a:rPr lang="en-US"/>
              <a:pPr>
                <a:defRPr/>
              </a:pPr>
              <a:t>10/6/2009</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420ECEC3-4DBD-4476-9154-D77BB5B4BD09}"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fld id="{174F02C5-E811-41B4-A23B-F71C919311DC}" type="datetime1">
              <a:rPr lang="en-US"/>
              <a:pPr>
                <a:defRPr/>
              </a:pPr>
              <a:t>10/6/2009</a:t>
            </a:fld>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9A988EEA-AC0C-4604-8CF4-D985EB1E6995}"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fld id="{D35F5AC6-B77D-447B-A56B-82AF59CB1226}" type="datetime1">
              <a:rPr lang="en-US"/>
              <a:pPr>
                <a:defRPr/>
              </a:pPr>
              <a:t>10/6/2009</a:t>
            </a:fld>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F1FE2031-DDD3-4D00-B6AB-A104AC92481F}"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39E409-118D-49DB-928B-C4B010E5DE8E}" type="datetime1">
              <a:rPr lang="en-US"/>
              <a:pPr>
                <a:defRPr/>
              </a:pPr>
              <a:t>10/6/2009</a:t>
            </a:fld>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33E5E865-78E8-4606-BE23-B0ED6C786E97}"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D2861259-9F87-4BFC-8980-F19547AC2014}" type="datetime1">
              <a:rPr lang="en-US"/>
              <a:pPr>
                <a:defRPr/>
              </a:pPr>
              <a:t>10/6/2009</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C1477691-64A5-4B13-9538-793E92DB276B}"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5F05C667-5A1A-487A-84BC-F139E6202FD1}" type="datetime1">
              <a:rPr lang="en-US"/>
              <a:pPr>
                <a:defRPr/>
              </a:pPr>
              <a:t>10/6/2009</a:t>
            </a:fld>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91C30463-1A99-4333-BD59-7D7475A258C3}"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D598522F-A244-4556-9406-7CF2E155DFF6}" type="datetime1">
              <a:rPr lang="en-US"/>
              <a:pPr>
                <a:defRPr/>
              </a:pPr>
              <a:t>10/6/2009</a:t>
            </a:fld>
            <a:endParaRPr lang="fr-FR" dirty="0"/>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dirty="0"/>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F4C98BF-E715-4B7E-8C17-0358C60C5A7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p>
        </p:txBody>
      </p:sp>
      <p:sp>
        <p:nvSpPr>
          <p:cNvPr id="2052" name="Espace réservé du titre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fr-FR" smtClean="0"/>
              <a:t>Cliquez pour modifier le style du titre</a:t>
            </a:r>
            <a:endParaRPr lang="en-US" smtClean="0"/>
          </a:p>
        </p:txBody>
      </p:sp>
      <p:sp>
        <p:nvSpPr>
          <p:cNvPr id="2053" name="Espace réservé du texte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775EFB12-C2EC-48AA-BE08-4F1D4A8CF040}" type="datetime1">
              <a:rPr lang="en-US"/>
              <a:pPr>
                <a:defRPr/>
              </a:pPr>
              <a:t>10/6/2009</a:t>
            </a:fld>
            <a:endParaRPr lang="fr-FR" dirty="0"/>
          </a:p>
        </p:txBody>
      </p:sp>
      <p:sp>
        <p:nvSpPr>
          <p:cNvPr id="22" name="Espace réservé du pied de page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fr-FR" dirty="0"/>
          </a:p>
        </p:txBody>
      </p:sp>
      <p:sp>
        <p:nvSpPr>
          <p:cNvPr id="18" name="Espace réservé du numéro de diapositive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D357380-D1D2-41B2-A4B4-74BB13E0190B}" type="slidenum">
              <a:rPr lang="fr-FR"/>
              <a:pPr>
                <a:defRPr/>
              </a:pPr>
              <a:t>‹N°›</a:t>
            </a:fld>
            <a:endParaRPr lang="fr-FR" dirty="0"/>
          </a:p>
        </p:txBody>
      </p:sp>
    </p:spTree>
  </p:cSld>
  <p:clrMap bg1="dk1" tx1="lt1" bg2="dk2" tx2="lt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Layout" Target="../diagrams/layout2.xml"/><Relationship Id="rId11" Type="http://schemas.openxmlformats.org/officeDocument/2006/relationships/image" Target="../media/image10.jpeg"/><Relationship Id="rId5" Type="http://schemas.openxmlformats.org/officeDocument/2006/relationships/diagramData" Target="../diagrams/data2.xml"/><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12"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Layout" Target="../diagrams/layout3.xml"/><Relationship Id="rId11" Type="http://schemas.openxmlformats.org/officeDocument/2006/relationships/diagramQuickStyle" Target="../diagrams/quickStyle4.xml"/><Relationship Id="rId5" Type="http://schemas.openxmlformats.org/officeDocument/2006/relationships/diagramData" Target="../diagrams/data3.xml"/><Relationship Id="rId10" Type="http://schemas.openxmlformats.org/officeDocument/2006/relationships/diagramLayout" Target="../diagrams/layout4.xml"/><Relationship Id="rId4" Type="http://schemas.openxmlformats.org/officeDocument/2006/relationships/image" Target="../media/image2.png"/><Relationship Id="rId9"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0.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39.wmf"/><Relationship Id="rId17" Type="http://schemas.openxmlformats.org/officeDocument/2006/relationships/image" Target="../media/image2.png"/><Relationship Id="rId2" Type="http://schemas.openxmlformats.org/officeDocument/2006/relationships/notesSlide" Target="../notesSlides/notesSlide3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5" Type="http://schemas.openxmlformats.org/officeDocument/2006/relationships/image" Target="../media/image4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 Id="rId14" Type="http://schemas.openxmlformats.org/officeDocument/2006/relationships/image" Target="../media/image41.w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86063" y="1628775"/>
            <a:ext cx="4448175" cy="1008063"/>
          </a:xfrm>
        </p:spPr>
        <p:txBody>
          <a:bodyPr>
            <a:normAutofit/>
          </a:bodyPr>
          <a:lstStyle/>
          <a:p>
            <a:pPr eaLnBrk="1" fontAlgn="auto" hangingPunct="1">
              <a:spcAft>
                <a:spcPts val="0"/>
              </a:spcAft>
              <a:defRPr/>
            </a:pPr>
            <a:r>
              <a:rPr lang="fr-BE" sz="2000" u="sng" cap="none" dirty="0" smtClean="0">
                <a:ln>
                  <a:noFill/>
                </a:ln>
                <a:solidFill>
                  <a:schemeClr val="tx1"/>
                </a:solidFill>
                <a:effectLst>
                  <a:outerShdw blurRad="38100" dist="38100" dir="2700000" algn="tl">
                    <a:srgbClr val="000000"/>
                  </a:outerShdw>
                </a:effectLst>
              </a:rPr>
              <a:t>MODULE 2 :</a:t>
            </a:r>
            <a:br>
              <a:rPr lang="fr-BE" sz="2000" u="sng" cap="none" dirty="0" smtClean="0">
                <a:ln>
                  <a:noFill/>
                </a:ln>
                <a:solidFill>
                  <a:schemeClr val="tx1"/>
                </a:solidFill>
                <a:effectLst>
                  <a:outerShdw blurRad="38100" dist="38100" dir="2700000" algn="tl">
                    <a:srgbClr val="000000"/>
                  </a:outerShdw>
                </a:effectLst>
              </a:rPr>
            </a:br>
            <a:r>
              <a:rPr lang="fr-BE" sz="2000" cap="none" dirty="0" smtClean="0">
                <a:ln>
                  <a:noFill/>
                </a:ln>
                <a:solidFill>
                  <a:schemeClr val="tx1"/>
                </a:solidFill>
                <a:effectLst>
                  <a:outerShdw blurRad="38100" dist="38100" dir="2700000" algn="tl">
                    <a:srgbClr val="000000"/>
                  </a:outerShdw>
                </a:effectLst>
              </a:rPr>
              <a:t>DETERMINATION EXPERIMENTALE DE LA RESISTANCE AU FEU</a:t>
            </a:r>
          </a:p>
        </p:txBody>
      </p:sp>
      <p:sp>
        <p:nvSpPr>
          <p:cNvPr id="3" name="Titre 1"/>
          <p:cNvSpPr>
            <a:spLocks/>
          </p:cNvSpPr>
          <p:nvPr/>
        </p:nvSpPr>
        <p:spPr bwMode="auto">
          <a:xfrm>
            <a:off x="250825" y="2984500"/>
            <a:ext cx="7272338" cy="2087563"/>
          </a:xfrm>
          <a:prstGeom prst="rect">
            <a:avLst/>
          </a:prstGeom>
          <a:solidFill>
            <a:srgbClr val="FF6600">
              <a:alpha val="25000"/>
            </a:srgbClr>
          </a:solidFill>
          <a:ln w="25400">
            <a:solidFill>
              <a:srgbClr val="FF6600"/>
            </a:solidFill>
            <a:miter lim="800000"/>
            <a:headEnd/>
            <a:tailEnd/>
          </a:ln>
        </p:spPr>
        <p:txBody>
          <a:bodyPr lIns="45720" rIns="45720"/>
          <a:lstStyle/>
          <a:p>
            <a:pPr algn="ctr">
              <a:defRPr/>
            </a:pPr>
            <a:r>
              <a:rPr lang="fr-BE" sz="4200" b="1" dirty="0">
                <a:solidFill>
                  <a:srgbClr val="FF6600"/>
                </a:solidFill>
                <a:effectLst>
                  <a:outerShdw blurRad="38100" dist="38100" dir="2700000" algn="tl">
                    <a:srgbClr val="000000"/>
                  </a:outerShdw>
                </a:effectLst>
                <a:latin typeface="Franklin Gothic Book" pitchFamily="34" charset="0"/>
              </a:rPr>
              <a:t>– Partie 2 –</a:t>
            </a:r>
            <a:br>
              <a:rPr lang="fr-BE" sz="4200" b="1" dirty="0">
                <a:solidFill>
                  <a:srgbClr val="FF6600"/>
                </a:solidFill>
                <a:effectLst>
                  <a:outerShdw blurRad="38100" dist="38100" dir="2700000" algn="tl">
                    <a:srgbClr val="000000"/>
                  </a:outerShdw>
                </a:effectLst>
                <a:latin typeface="Franklin Gothic Book" pitchFamily="34" charset="0"/>
              </a:rPr>
            </a:br>
            <a:r>
              <a:rPr lang="fr-BE" sz="4200" b="1" dirty="0">
                <a:solidFill>
                  <a:srgbClr val="FF6600"/>
                </a:solidFill>
                <a:effectLst>
                  <a:outerShdw blurRad="38100" dist="38100" dir="2700000" algn="tl">
                    <a:srgbClr val="000000"/>
                  </a:outerShdw>
                </a:effectLst>
                <a:latin typeface="Franklin Gothic Book" pitchFamily="34" charset="0"/>
              </a:rPr>
              <a:t>La norme ISO 17025 comme support de la qualité</a:t>
            </a:r>
          </a:p>
        </p:txBody>
      </p:sp>
      <p:sp>
        <p:nvSpPr>
          <p:cNvPr id="9"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pic>
        <p:nvPicPr>
          <p:cNvPr id="14342"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4344"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4"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0" name="Titre 1"/>
          <p:cNvSpPr txBox="1">
            <a:spLocks/>
          </p:cNvSpPr>
          <p:nvPr/>
        </p:nvSpPr>
        <p:spPr bwMode="auto">
          <a:xfrm>
            <a:off x="5357813" y="5207000"/>
            <a:ext cx="2028825" cy="436563"/>
          </a:xfrm>
          <a:prstGeom prst="rect">
            <a:avLst/>
          </a:prstGeom>
          <a:noFill/>
          <a:ln w="9525">
            <a:noFill/>
            <a:miter lim="800000"/>
            <a:headEnd/>
            <a:tailEnd/>
          </a:ln>
        </p:spPr>
        <p:txBody>
          <a:bodyPr lIns="45720" rIns="45720">
            <a:normAutofit/>
          </a:bodyPr>
          <a:lstStyle/>
          <a:p>
            <a:pPr algn="r" fontAlgn="auto">
              <a:spcAft>
                <a:spcPts val="0"/>
              </a:spcAft>
              <a:defRPr/>
            </a:pPr>
            <a:r>
              <a:rPr lang="fr-BE" sz="2000" b="1" dirty="0">
                <a:effectLst>
                  <a:outerShdw blurRad="38100" dist="38100" dir="2700000" algn="tl">
                    <a:srgbClr val="000000">
                      <a:alpha val="43137"/>
                    </a:srgbClr>
                  </a:outerShdw>
                </a:effectLst>
                <a:latin typeface="+mj-lt"/>
                <a:ea typeface="+mj-ea"/>
                <a:cs typeface="+mj-cs"/>
              </a:rPr>
              <a:t>19 octobre 2009</a:t>
            </a:r>
          </a:p>
        </p:txBody>
      </p:sp>
      <p:pic>
        <p:nvPicPr>
          <p:cNvPr id="84993" name="Image 1"/>
          <p:cNvPicPr>
            <a:picLocks noChangeAspect="1" noChangeArrowheads="1"/>
          </p:cNvPicPr>
          <p:nvPr/>
        </p:nvPicPr>
        <p:blipFill>
          <a:blip r:embed="rId5"/>
          <a:srcRect/>
          <a:stretch>
            <a:fillRect/>
          </a:stretch>
        </p:blipFill>
        <p:spPr bwMode="auto">
          <a:xfrm>
            <a:off x="8172594" y="6181323"/>
            <a:ext cx="900000" cy="605263"/>
          </a:xfrm>
          <a:prstGeom prst="rect">
            <a:avLst/>
          </a:prstGeom>
          <a:noFill/>
          <a:ln w="9525">
            <a:noFill/>
            <a:miter lim="800000"/>
            <a:headEnd/>
            <a:tailEnd/>
          </a:ln>
        </p:spPr>
      </p:pic>
      <p:pic>
        <p:nvPicPr>
          <p:cNvPr id="84994" name="Image 2"/>
          <p:cNvPicPr>
            <a:picLocks noChangeAspect="1" noChangeArrowheads="1"/>
          </p:cNvPicPr>
          <p:nvPr/>
        </p:nvPicPr>
        <p:blipFill>
          <a:blip r:embed="rId6"/>
          <a:srcRect/>
          <a:stretch>
            <a:fillRect/>
          </a:stretch>
        </p:blipFill>
        <p:spPr bwMode="auto">
          <a:xfrm>
            <a:off x="8172594" y="5286388"/>
            <a:ext cx="900000" cy="778945"/>
          </a:xfrm>
          <a:prstGeom prst="rect">
            <a:avLst/>
          </a:prstGeom>
          <a:noFill/>
          <a:ln w="9525">
            <a:noFill/>
            <a:miter lim="800000"/>
            <a:headEnd/>
            <a:tailEnd/>
          </a:ln>
        </p:spPr>
      </p:pic>
      <p:pic>
        <p:nvPicPr>
          <p:cNvPr id="84995" name="Image 3"/>
          <p:cNvPicPr>
            <a:picLocks noChangeAspect="1" noChangeArrowheads="1"/>
          </p:cNvPicPr>
          <p:nvPr/>
        </p:nvPicPr>
        <p:blipFill>
          <a:blip r:embed="rId7" cstate="print"/>
          <a:srcRect/>
          <a:stretch>
            <a:fillRect/>
          </a:stretch>
        </p:blipFill>
        <p:spPr bwMode="auto">
          <a:xfrm>
            <a:off x="8172594" y="4429132"/>
            <a:ext cx="900000" cy="749358"/>
          </a:xfrm>
          <a:prstGeom prst="rect">
            <a:avLst/>
          </a:prstGeom>
          <a:noFill/>
          <a:ln w="9525">
            <a:noFill/>
            <a:miter lim="800000"/>
            <a:headEnd/>
            <a:tailEnd/>
          </a:ln>
        </p:spPr>
      </p:pic>
      <p:sp>
        <p:nvSpPr>
          <p:cNvPr id="13" name="Rectangle à coins arrondis 12"/>
          <p:cNvSpPr/>
          <p:nvPr/>
        </p:nvSpPr>
        <p:spPr>
          <a:xfrm>
            <a:off x="285720" y="214290"/>
            <a:ext cx="2484000" cy="1714512"/>
          </a:xfrm>
          <a:prstGeom prst="roundRect">
            <a:avLst/>
          </a:prstGeom>
          <a:solidFill>
            <a:schemeClr val="tx2">
              <a:lumMod val="2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lumMod val="95000"/>
                  </a:schemeClr>
                </a:solidFill>
              </a:rPr>
              <a:t>Fabien DUMONT</a:t>
            </a:r>
          </a:p>
          <a:p>
            <a:endParaRPr lang="fr-FR" sz="1000" b="1" dirty="0" smtClean="0">
              <a:solidFill>
                <a:schemeClr val="bg1"/>
              </a:solidFill>
            </a:endParaRPr>
          </a:p>
          <a:p>
            <a:r>
              <a:rPr lang="fr-FR" sz="1600" i="1" dirty="0" smtClean="0">
                <a:solidFill>
                  <a:srgbClr val="FF0066"/>
                </a:solidFill>
              </a:rPr>
              <a:t>Responsable Qualité</a:t>
            </a:r>
          </a:p>
          <a:p>
            <a:r>
              <a:rPr lang="fr-FR" sz="1400" dirty="0" smtClean="0"/>
              <a:t>Laboratoire d’Essai au Feu</a:t>
            </a:r>
          </a:p>
          <a:p>
            <a:r>
              <a:rPr lang="fr-FR" sz="1400" dirty="0" smtClean="0"/>
              <a:t>Département </a:t>
            </a:r>
            <a:r>
              <a:rPr lang="fr-FR" sz="1400" dirty="0" err="1" smtClean="0"/>
              <a:t>ArGEnCo</a:t>
            </a:r>
            <a:endParaRPr lang="fr-FR" sz="1400" dirty="0" smtClean="0"/>
          </a:p>
          <a:p>
            <a:r>
              <a:rPr lang="fr-FR" sz="1400" dirty="0" smtClean="0"/>
              <a:t>Université de Liège</a:t>
            </a:r>
          </a:p>
          <a:p>
            <a:r>
              <a:rPr lang="fr-FR" sz="1400" dirty="0" smtClean="0"/>
              <a:t>fabien.dumont@ulg.ac.be</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6"/>
          <p:cNvSpPr>
            <a:spLocks noGrp="1"/>
          </p:cNvSpPr>
          <p:nvPr>
            <p:ph idx="1"/>
          </p:nvPr>
        </p:nvSpPr>
        <p:spPr>
          <a:xfrm>
            <a:off x="457200" y="2285992"/>
            <a:ext cx="7467600" cy="3744000"/>
          </a:xfrm>
        </p:spPr>
        <p:txBody>
          <a:bodyPr/>
          <a:lstStyle/>
          <a:p>
            <a:pPr lvl="0" algn="just"/>
            <a:r>
              <a:rPr lang="fr-FR" sz="1800" dirty="0" smtClean="0"/>
              <a:t>Audit complet par </a:t>
            </a:r>
            <a:r>
              <a:rPr lang="fr-FR" sz="1800" dirty="0" err="1" smtClean="0"/>
              <a:t>Belac</a:t>
            </a:r>
            <a:endParaRPr lang="fr-FR" sz="1800" dirty="0" smtClean="0"/>
          </a:p>
          <a:p>
            <a:pPr lvl="1" algn="just">
              <a:buNone/>
            </a:pPr>
            <a:r>
              <a:rPr lang="fr-FR" sz="1800" dirty="0" smtClean="0"/>
              <a:t>	</a:t>
            </a:r>
            <a:r>
              <a:rPr lang="fr-FR" sz="1400" dirty="0" smtClean="0"/>
              <a:t>Au Laboratoire d’Essai au Feu : visite d’un auditeur managérial et d’un auditeur technique pendant trois journées complètes</a:t>
            </a:r>
          </a:p>
          <a:p>
            <a:pPr algn="just"/>
            <a:r>
              <a:rPr lang="fr-FR" sz="1800" dirty="0" smtClean="0"/>
              <a:t>Principes de l’audit = ce que vérifie </a:t>
            </a:r>
            <a:r>
              <a:rPr lang="fr-FR" sz="1800" dirty="0" err="1" smtClean="0"/>
              <a:t>Belac</a:t>
            </a:r>
            <a:r>
              <a:rPr lang="fr-FR" sz="1800" dirty="0" smtClean="0"/>
              <a:t> :</a:t>
            </a:r>
          </a:p>
          <a:p>
            <a:pPr lvl="1" algn="just"/>
            <a:r>
              <a:rPr lang="fr-FR" sz="1400" dirty="0" smtClean="0"/>
              <a:t>Conformité du système qualité à l’ISO 17025 ?</a:t>
            </a:r>
          </a:p>
          <a:p>
            <a:pPr lvl="1" algn="just"/>
            <a:r>
              <a:rPr lang="fr-FR" sz="1400" dirty="0" smtClean="0"/>
              <a:t>Application du système qualité par le personnel ?</a:t>
            </a:r>
          </a:p>
          <a:p>
            <a:pPr lvl="1" algn="just"/>
            <a:r>
              <a:rPr lang="fr-FR" sz="1400" dirty="0" smtClean="0"/>
              <a:t> </a:t>
            </a:r>
            <a:endParaRPr lang="fr-FR" sz="1800" dirty="0" smtClean="0"/>
          </a:p>
          <a:p>
            <a:pPr algn="just"/>
            <a:endParaRPr lang="fr-FR" sz="1800" dirty="0" smtClean="0"/>
          </a:p>
          <a:p>
            <a:pPr algn="just">
              <a:buNone/>
            </a:pPr>
            <a:endParaRPr lang="fr-FR" sz="800" dirty="0" smtClean="0"/>
          </a:p>
          <a:p>
            <a:pPr algn="just"/>
            <a:r>
              <a:rPr lang="fr-FR" sz="1800" dirty="0" smtClean="0"/>
              <a:t>Rapport complet émis par </a:t>
            </a:r>
            <a:r>
              <a:rPr lang="fr-FR" sz="1800" dirty="0" err="1" smtClean="0"/>
              <a:t>Belac</a:t>
            </a:r>
            <a:endParaRPr lang="fr-FR" sz="1800" dirty="0" smtClean="0"/>
          </a:p>
          <a:p>
            <a:pPr algn="just"/>
            <a:r>
              <a:rPr lang="fr-FR" sz="1800" dirty="0" smtClean="0"/>
              <a:t>Actions correctives à prendre pour chaque point relevé</a:t>
            </a:r>
          </a:p>
          <a:p>
            <a:pPr algn="just"/>
            <a:r>
              <a:rPr lang="fr-FR" sz="1800" dirty="0" smtClean="0"/>
              <a:t>Obtention du certificat d’accréditation si satisfaction</a:t>
            </a:r>
            <a:endParaRPr lang="fr-FR" sz="1400" dirty="0" smtClean="0"/>
          </a:p>
        </p:txBody>
      </p:sp>
      <p:sp>
        <p:nvSpPr>
          <p:cNvPr id="13" name="Rectangle 12"/>
          <p:cNvSpPr/>
          <p:nvPr/>
        </p:nvSpPr>
        <p:spPr>
          <a:xfrm>
            <a:off x="1285852" y="4025556"/>
            <a:ext cx="7572428" cy="714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smtClean="0">
                <a:solidFill>
                  <a:schemeClr val="bg1"/>
                </a:solidFill>
              </a:rPr>
              <a:t>4.1.2</a:t>
            </a:r>
            <a:r>
              <a:rPr lang="fr-FR" sz="1400" dirty="0" smtClean="0">
                <a:solidFill>
                  <a:schemeClr val="bg1"/>
                </a:solidFill>
              </a:rPr>
              <a:t> </a:t>
            </a:r>
            <a:r>
              <a:rPr lang="fr-FR" sz="1400" dirty="0">
                <a:solidFill>
                  <a:schemeClr val="bg1"/>
                </a:solidFill>
              </a:rPr>
              <a:t>Il incombe au laboratoire d'exécuter ses activités d'essai et d'étalonnage de façon à satisfaire </a:t>
            </a:r>
            <a:r>
              <a:rPr lang="fr-FR" sz="1400" dirty="0" smtClean="0">
                <a:solidFill>
                  <a:schemeClr val="bg1"/>
                </a:solidFill>
              </a:rPr>
              <a:t>aux prescriptions </a:t>
            </a:r>
            <a:r>
              <a:rPr lang="fr-FR" sz="1400" dirty="0">
                <a:solidFill>
                  <a:schemeClr val="bg1"/>
                </a:solidFill>
              </a:rPr>
              <a:t>de la présente Norme internationale, ainsi qu'aux besoins de la clientèle, des </a:t>
            </a:r>
            <a:r>
              <a:rPr lang="fr-FR" sz="1400" dirty="0" smtClean="0">
                <a:solidFill>
                  <a:schemeClr val="bg1"/>
                </a:solidFill>
              </a:rPr>
              <a:t>autorités réglementaires </a:t>
            </a:r>
            <a:r>
              <a:rPr lang="fr-FR" sz="1400" dirty="0">
                <a:solidFill>
                  <a:schemeClr val="bg1"/>
                </a:solidFill>
              </a:rPr>
              <a:t>ou des organisations fournissant la reconnaissance</a:t>
            </a:r>
            <a:r>
              <a:rPr lang="fr-FR" sz="1400" dirty="0" smtClean="0">
                <a:solidFill>
                  <a:schemeClr val="bg1"/>
                </a:solidFill>
              </a:rPr>
              <a:t>.</a:t>
            </a:r>
            <a:endParaRPr lang="fr-FR" sz="1400" dirty="0">
              <a:solidFill>
                <a:schemeClr val="bg1"/>
              </a:solidFill>
            </a:endParaRPr>
          </a:p>
        </p:txBody>
      </p:sp>
      <p:sp>
        <p:nvSpPr>
          <p:cNvPr id="4" name="Espace réservé du numéro de diapositive 17"/>
          <p:cNvSpPr>
            <a:spLocks noGrp="1"/>
          </p:cNvSpPr>
          <p:nvPr>
            <p:ph type="sldNum" sz="quarter" idx="12"/>
          </p:nvPr>
        </p:nvSpPr>
        <p:spPr/>
        <p:txBody>
          <a:bodyPr/>
          <a:lstStyle/>
          <a:p>
            <a:pPr>
              <a:defRPr/>
            </a:pPr>
            <a:fld id="{861C4F58-9EDF-4486-959F-83BF4FFBCC47}" type="slidenum">
              <a:rPr lang="fr-BE"/>
              <a:pPr>
                <a:defRPr/>
              </a:pPr>
              <a:t>10</a:t>
            </a:fld>
            <a:endParaRPr lang="fr-BE"/>
          </a:p>
        </p:txBody>
      </p:sp>
      <p:pic>
        <p:nvPicPr>
          <p:cNvPr id="1946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946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5"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3.3 Accréditation : comment ?</a:t>
            </a:r>
            <a:endParaRPr lang="fr-BE" sz="3600" dirty="0" smtClean="0">
              <a:solidFill>
                <a:srgbClr val="FFC000"/>
              </a:solidFill>
            </a:endParaRPr>
          </a:p>
        </p:txBody>
      </p:sp>
      <p:sp>
        <p:nvSpPr>
          <p:cNvPr id="19" name="Rectangle à coins arrondis 18"/>
          <p:cNvSpPr/>
          <p:nvPr/>
        </p:nvSpPr>
        <p:spPr>
          <a:xfrm>
            <a:off x="474982" y="1605472"/>
            <a:ext cx="7452000" cy="6480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Phase d’accréditation</a:t>
            </a:r>
            <a:endParaRPr lang="fr-FR" sz="2400" cap="small" dirty="0"/>
          </a:p>
        </p:txBody>
      </p:sp>
      <p:sp>
        <p:nvSpPr>
          <p:cNvPr id="21" name="Flèche droite 20"/>
          <p:cNvSpPr/>
          <p:nvPr/>
        </p:nvSpPr>
        <p:spPr>
          <a:xfrm>
            <a:off x="215900" y="5702493"/>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smtClean="0">
                <a:solidFill>
                  <a:srgbClr val="000000"/>
                </a:solidFill>
              </a:rPr>
              <a:t>Délai</a:t>
            </a:r>
            <a:endParaRPr lang="fr-BE" sz="1600" b="1" dirty="0">
              <a:solidFill>
                <a:srgbClr val="000000"/>
              </a:solidFill>
            </a:endParaRPr>
          </a:p>
        </p:txBody>
      </p:sp>
      <p:sp>
        <p:nvSpPr>
          <p:cNvPr id="23" name="ZoneTexte 22"/>
          <p:cNvSpPr txBox="1"/>
          <p:nvPr/>
        </p:nvSpPr>
        <p:spPr>
          <a:xfrm>
            <a:off x="1366098" y="5715400"/>
            <a:ext cx="3643338" cy="369332"/>
          </a:xfrm>
          <a:prstGeom prst="rect">
            <a:avLst/>
          </a:prstGeom>
          <a:noFill/>
        </p:spPr>
        <p:txBody>
          <a:bodyPr wrap="square" rtlCol="0">
            <a:spAutoFit/>
          </a:bodyPr>
          <a:lstStyle/>
          <a:p>
            <a:r>
              <a:rPr lang="fr-FR" dirty="0" smtClean="0">
                <a:solidFill>
                  <a:srgbClr val="FFC000"/>
                </a:solidFill>
              </a:rPr>
              <a:t>Typiquement 6 mois</a:t>
            </a:r>
            <a:endParaRPr lang="fr-FR"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6"/>
          <p:cNvSpPr>
            <a:spLocks noGrp="1"/>
          </p:cNvSpPr>
          <p:nvPr>
            <p:ph idx="1"/>
          </p:nvPr>
        </p:nvSpPr>
        <p:spPr>
          <a:xfrm>
            <a:off x="457200" y="2285992"/>
            <a:ext cx="7467600" cy="3744000"/>
          </a:xfrm>
        </p:spPr>
        <p:txBody>
          <a:bodyPr/>
          <a:lstStyle/>
          <a:p>
            <a:pPr lvl="0" algn="just"/>
            <a:r>
              <a:rPr lang="fr-FR" sz="1800" dirty="0" smtClean="0"/>
              <a:t>Premier cycle :</a:t>
            </a:r>
          </a:p>
          <a:p>
            <a:pPr lvl="1" algn="just"/>
            <a:r>
              <a:rPr lang="fr-FR" sz="1600" dirty="0" smtClean="0"/>
              <a:t>Durée de validité de l’accréditation : 3 ans</a:t>
            </a:r>
          </a:p>
          <a:p>
            <a:pPr algn="just"/>
            <a:r>
              <a:rPr lang="fr-FR" sz="1800" dirty="0" smtClean="0"/>
              <a:t>Cycles ultérieurs :</a:t>
            </a:r>
          </a:p>
          <a:p>
            <a:pPr lvl="1" algn="just"/>
            <a:r>
              <a:rPr lang="fr-FR" sz="1600" dirty="0" smtClean="0"/>
              <a:t>Durée de validité de l’accréditation : 5 ans</a:t>
            </a:r>
          </a:p>
          <a:p>
            <a:pPr algn="just"/>
            <a:r>
              <a:rPr lang="fr-FR" sz="1800" dirty="0" smtClean="0"/>
              <a:t>Selon le même déroulement qu’en phase d’accréditation :</a:t>
            </a:r>
          </a:p>
          <a:p>
            <a:pPr lvl="1" algn="just"/>
            <a:r>
              <a:rPr lang="fr-FR" sz="1600" dirty="0" smtClean="0"/>
              <a:t>Audit de surveillance annuel</a:t>
            </a:r>
          </a:p>
          <a:p>
            <a:pPr lvl="1" algn="just"/>
            <a:r>
              <a:rPr lang="fr-FR" sz="1600" dirty="0" smtClean="0"/>
              <a:t>Audit d’extension du scope d’accréditation à la demande</a:t>
            </a:r>
          </a:p>
        </p:txBody>
      </p:sp>
      <p:sp>
        <p:nvSpPr>
          <p:cNvPr id="4" name="Espace réservé du numéro de diapositive 17"/>
          <p:cNvSpPr>
            <a:spLocks noGrp="1"/>
          </p:cNvSpPr>
          <p:nvPr>
            <p:ph type="sldNum" sz="quarter" idx="12"/>
          </p:nvPr>
        </p:nvSpPr>
        <p:spPr/>
        <p:txBody>
          <a:bodyPr/>
          <a:lstStyle/>
          <a:p>
            <a:pPr>
              <a:defRPr/>
            </a:pPr>
            <a:fld id="{861C4F58-9EDF-4486-959F-83BF4FFBCC47}" type="slidenum">
              <a:rPr lang="fr-BE"/>
              <a:pPr>
                <a:defRPr/>
              </a:pPr>
              <a:t>11</a:t>
            </a:fld>
            <a:endParaRPr lang="fr-BE"/>
          </a:p>
        </p:txBody>
      </p:sp>
      <p:pic>
        <p:nvPicPr>
          <p:cNvPr id="1946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946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5"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3.3 Accréditation : comment ?</a:t>
            </a:r>
            <a:endParaRPr lang="fr-BE" sz="3600" dirty="0" smtClean="0">
              <a:solidFill>
                <a:srgbClr val="FFC000"/>
              </a:solidFill>
            </a:endParaRPr>
          </a:p>
        </p:txBody>
      </p:sp>
      <p:sp>
        <p:nvSpPr>
          <p:cNvPr id="19" name="Rectangle à coins arrondis 18"/>
          <p:cNvSpPr/>
          <p:nvPr/>
        </p:nvSpPr>
        <p:spPr>
          <a:xfrm>
            <a:off x="474982" y="1605472"/>
            <a:ext cx="7452000" cy="648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Cycle d’accréditation</a:t>
            </a:r>
            <a:endParaRPr lang="fr-FR" sz="2400" cap="smal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e 14"/>
          <p:cNvGraphicFramePr/>
          <p:nvPr/>
        </p:nvGraphicFramePr>
        <p:xfrm>
          <a:off x="465744" y="2071678"/>
          <a:ext cx="8424000" cy="28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17"/>
          <p:cNvSpPr>
            <a:spLocks noGrp="1"/>
          </p:cNvSpPr>
          <p:nvPr>
            <p:ph type="sldNum" sz="quarter" idx="12"/>
          </p:nvPr>
        </p:nvSpPr>
        <p:spPr/>
        <p:txBody>
          <a:bodyPr/>
          <a:lstStyle/>
          <a:p>
            <a:pPr>
              <a:defRPr/>
            </a:pPr>
            <a:fld id="{861C4F58-9EDF-4486-959F-83BF4FFBCC47}" type="slidenum">
              <a:rPr lang="fr-BE"/>
              <a:pPr>
                <a:defRPr/>
              </a:pPr>
              <a:t>12</a:t>
            </a:fld>
            <a:endParaRPr lang="fr-BE"/>
          </a:p>
        </p:txBody>
      </p:sp>
      <p:pic>
        <p:nvPicPr>
          <p:cNvPr id="19463" name="Picture 10" descr="Logo"/>
          <p:cNvPicPr>
            <a:picLocks noChangeAspect="1" noChangeArrowheads="1"/>
          </p:cNvPicPr>
          <p:nvPr/>
        </p:nvPicPr>
        <p:blipFill>
          <a:blip r:embed="rId7">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9465" name="Picture 9" descr="logo_coul_texte_blason_cadre_30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3"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3.4 Accréditation : finalité</a:t>
            </a:r>
            <a:endParaRPr lang="fr-BE" sz="3600" dirty="0" smtClean="0">
              <a:solidFill>
                <a:srgbClr val="FFC000"/>
              </a:solidFill>
            </a:endParaRPr>
          </a:p>
        </p:txBody>
      </p:sp>
      <p:sp>
        <p:nvSpPr>
          <p:cNvPr id="14" name="Rectangle à coins arrondis 13"/>
          <p:cNvSpPr/>
          <p:nvPr/>
        </p:nvSpPr>
        <p:spPr>
          <a:xfrm>
            <a:off x="474982" y="1605472"/>
            <a:ext cx="7452000" cy="360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a:t>Niveau international</a:t>
            </a:r>
          </a:p>
        </p:txBody>
      </p:sp>
      <p:sp>
        <p:nvSpPr>
          <p:cNvPr id="18" name="Flèche droite 17"/>
          <p:cNvSpPr/>
          <p:nvPr/>
        </p:nvSpPr>
        <p:spPr>
          <a:xfrm>
            <a:off x="215900" y="5055193"/>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19" name="ZoneTexte 18"/>
          <p:cNvSpPr txBox="1"/>
          <p:nvPr/>
        </p:nvSpPr>
        <p:spPr>
          <a:xfrm>
            <a:off x="1366098" y="4971395"/>
            <a:ext cx="7063554" cy="612000"/>
          </a:xfrm>
          <a:prstGeom prst="rect">
            <a:avLst/>
          </a:prstGeom>
          <a:noFill/>
        </p:spPr>
        <p:txBody>
          <a:bodyPr wrap="square" rtlCol="0">
            <a:spAutoFit/>
          </a:bodyPr>
          <a:lstStyle/>
          <a:p>
            <a:pPr lvl="0" algn="just"/>
            <a:r>
              <a:rPr lang="fr-FR" dirty="0" smtClean="0">
                <a:solidFill>
                  <a:srgbClr val="FFC000"/>
                </a:solidFill>
              </a:rPr>
              <a:t>Un organisme d’accréditation reconnaît les accréditations délivrées par ses pairs avec lesquels il a une reconnaissance mutuelle</a:t>
            </a:r>
          </a:p>
          <a:p>
            <a:pPr algn="just"/>
            <a:endParaRPr lang="fr-FR" dirty="0">
              <a:solidFill>
                <a:srgbClr val="FFC000"/>
              </a:solidFill>
            </a:endParaRPr>
          </a:p>
        </p:txBody>
      </p:sp>
      <p:sp>
        <p:nvSpPr>
          <p:cNvPr id="21" name="Flèche droite 20"/>
          <p:cNvSpPr/>
          <p:nvPr/>
        </p:nvSpPr>
        <p:spPr>
          <a:xfrm>
            <a:off x="214282" y="5626697"/>
            <a:ext cx="928688" cy="428625"/>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4" name="ZoneTexte 23"/>
          <p:cNvSpPr txBox="1"/>
          <p:nvPr/>
        </p:nvSpPr>
        <p:spPr>
          <a:xfrm>
            <a:off x="1369647" y="5539474"/>
            <a:ext cx="7063554" cy="646331"/>
          </a:xfrm>
          <a:prstGeom prst="rect">
            <a:avLst/>
          </a:prstGeom>
          <a:noFill/>
        </p:spPr>
        <p:txBody>
          <a:bodyPr wrap="square" rtlCol="0">
            <a:spAutoFit/>
          </a:bodyPr>
          <a:lstStyle/>
          <a:p>
            <a:pPr algn="just"/>
            <a:r>
              <a:rPr lang="fr-FR" dirty="0" smtClean="0">
                <a:solidFill>
                  <a:srgbClr val="FF7C80"/>
                </a:solidFill>
              </a:rPr>
              <a:t>Les rapports émis par les organismes accrédités jouissent d’une reconnaissance internationale</a:t>
            </a:r>
            <a:endParaRPr lang="fr-FR" dirty="0">
              <a:solidFill>
                <a:srgbClr val="FF7C8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13</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3.4 Accréditation : finalité</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6" name="Rectangle à coins arrondis 15"/>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Conséquences</a:t>
            </a:r>
            <a:endParaRPr lang="fr-FR" sz="2400" cap="small" dirty="0"/>
          </a:p>
        </p:txBody>
      </p:sp>
      <p:graphicFrame>
        <p:nvGraphicFramePr>
          <p:cNvPr id="21" name="Diagramme 20"/>
          <p:cNvGraphicFramePr/>
          <p:nvPr/>
        </p:nvGraphicFramePr>
        <p:xfrm>
          <a:off x="500034" y="2042573"/>
          <a:ext cx="831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5" name="Connecteur droit 14"/>
          <p:cNvCxnSpPr>
            <a:endCxn id="17" idx="1"/>
          </p:cNvCxnSpPr>
          <p:nvPr/>
        </p:nvCxnSpPr>
        <p:spPr>
          <a:xfrm rot="16200000" flipH="1">
            <a:off x="6303371" y="3838779"/>
            <a:ext cx="966402" cy="857245"/>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15195" y="3071810"/>
            <a:ext cx="1857388" cy="33575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cap="small" dirty="0" smtClean="0"/>
          </a:p>
          <a:p>
            <a:pPr algn="ctr">
              <a:defRPr/>
            </a:pPr>
            <a:r>
              <a:rPr lang="fr-FR" sz="1600" b="1" cap="small" dirty="0" smtClean="0"/>
              <a:t>            Belgique</a:t>
            </a:r>
          </a:p>
          <a:p>
            <a:pPr algn="ctr">
              <a:defRPr/>
            </a:pPr>
            <a:endParaRPr lang="fr-FR" sz="1600" b="1" cap="small" dirty="0" smtClean="0"/>
          </a:p>
          <a:p>
            <a:pPr algn="ctr">
              <a:defRPr/>
            </a:pPr>
            <a:endParaRPr lang="fr-FR" sz="1600" b="1" cap="small" dirty="0" smtClean="0"/>
          </a:p>
          <a:p>
            <a:pPr algn="ctr">
              <a:defRPr/>
            </a:pPr>
            <a:endParaRPr lang="fr-FR" sz="1600" b="1" cap="small" dirty="0" smtClean="0"/>
          </a:p>
          <a:p>
            <a:pPr algn="ctr">
              <a:defRPr/>
            </a:pPr>
            <a:r>
              <a:rPr lang="fr-FR" sz="1600" b="1" cap="small" dirty="0" smtClean="0"/>
              <a:t>         France</a:t>
            </a:r>
          </a:p>
          <a:p>
            <a:pPr algn="ctr">
              <a:defRPr/>
            </a:pPr>
            <a:endParaRPr lang="fr-FR" sz="1600" b="1" cap="small" dirty="0" smtClean="0"/>
          </a:p>
          <a:p>
            <a:pPr algn="ctr">
              <a:defRPr/>
            </a:pPr>
            <a:endParaRPr lang="fr-FR" sz="1600" b="1" cap="small" dirty="0" smtClean="0"/>
          </a:p>
          <a:p>
            <a:pPr algn="ctr">
              <a:defRPr/>
            </a:pPr>
            <a:endParaRPr lang="fr-FR" sz="1600" b="1" cap="small" dirty="0" smtClean="0"/>
          </a:p>
          <a:p>
            <a:pPr algn="ctr">
              <a:defRPr/>
            </a:pPr>
            <a:r>
              <a:rPr lang="fr-FR" sz="1600" b="1" cap="small" dirty="0" smtClean="0"/>
              <a:t>            Pays-Bas</a:t>
            </a:r>
          </a:p>
          <a:p>
            <a:pPr algn="ctr">
              <a:defRPr/>
            </a:pPr>
            <a:endParaRPr lang="fr-FR" sz="1600" b="1" cap="small" dirty="0" smtClean="0"/>
          </a:p>
          <a:p>
            <a:pPr algn="ctr">
              <a:defRPr/>
            </a:pPr>
            <a:endParaRPr lang="fr-FR" sz="1600" b="1" cap="small" dirty="0" smtClean="0"/>
          </a:p>
          <a:p>
            <a:pPr>
              <a:defRPr/>
            </a:pPr>
            <a:r>
              <a:rPr lang="fr-FR" sz="1600" b="1" cap="small" dirty="0" smtClean="0"/>
              <a:t>	</a:t>
            </a:r>
            <a:r>
              <a:rPr lang="fr-FR" sz="1600" b="1" cap="small" dirty="0" err="1" smtClean="0"/>
              <a:t>Etc</a:t>
            </a:r>
            <a:r>
              <a:rPr lang="fr-FR" sz="1600" b="1" cap="small" dirty="0" smtClean="0"/>
              <a:t>…</a:t>
            </a:r>
            <a:endParaRPr lang="fr-BE" sz="1600" b="1" dirty="0"/>
          </a:p>
        </p:txBody>
      </p:sp>
      <p:pic>
        <p:nvPicPr>
          <p:cNvPr id="18" name="Picture 4" descr="BELAC"/>
          <p:cNvPicPr>
            <a:picLocks noChangeAspect="1" noChangeArrowheads="1"/>
          </p:cNvPicPr>
          <p:nvPr/>
        </p:nvPicPr>
        <p:blipFill>
          <a:blip r:embed="rId9" cstate="print"/>
          <a:srcRect/>
          <a:stretch>
            <a:fillRect/>
          </a:stretch>
        </p:blipFill>
        <p:spPr bwMode="auto">
          <a:xfrm>
            <a:off x="7286633" y="3143248"/>
            <a:ext cx="720000" cy="720000"/>
          </a:xfrm>
          <a:prstGeom prst="rect">
            <a:avLst/>
          </a:prstGeom>
          <a:noFill/>
          <a:ln w="9525">
            <a:noFill/>
            <a:miter lim="800000"/>
            <a:headEnd/>
            <a:tailEnd/>
          </a:ln>
        </p:spPr>
      </p:pic>
      <p:pic>
        <p:nvPicPr>
          <p:cNvPr id="111618" name="Picture 2" descr="cofracetalonnage"/>
          <p:cNvPicPr>
            <a:picLocks noChangeAspect="1" noChangeArrowheads="1"/>
          </p:cNvPicPr>
          <p:nvPr/>
        </p:nvPicPr>
        <p:blipFill>
          <a:blip r:embed="rId10"/>
          <a:srcRect b="12673"/>
          <a:stretch>
            <a:fillRect/>
          </a:stretch>
        </p:blipFill>
        <p:spPr bwMode="auto">
          <a:xfrm>
            <a:off x="7286633" y="3916709"/>
            <a:ext cx="720000" cy="1090179"/>
          </a:xfrm>
          <a:prstGeom prst="rect">
            <a:avLst/>
          </a:prstGeom>
          <a:noFill/>
          <a:ln w="9525">
            <a:noFill/>
            <a:miter lim="800000"/>
            <a:headEnd/>
            <a:tailEnd/>
          </a:ln>
        </p:spPr>
      </p:pic>
      <p:pic>
        <p:nvPicPr>
          <p:cNvPr id="2" name="Picture 2" descr="Sans titre-1 copie"/>
          <p:cNvPicPr>
            <a:picLocks noChangeAspect="1" noChangeArrowheads="1"/>
          </p:cNvPicPr>
          <p:nvPr/>
        </p:nvPicPr>
        <p:blipFill>
          <a:blip r:embed="rId11"/>
          <a:srcRect l="8446" r="36759" b="19591"/>
          <a:stretch>
            <a:fillRect/>
          </a:stretch>
        </p:blipFill>
        <p:spPr bwMode="auto">
          <a:xfrm>
            <a:off x="7286633" y="5072074"/>
            <a:ext cx="720000" cy="824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14</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Equipements : Exigences de l’ISO 17025</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1">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ISO 17025</a:t>
            </a:r>
            <a:r>
              <a:rPr lang="fr-BE" sz="1600" dirty="0" smtClean="0"/>
              <a:t> « Exigences générales concernant la compétence des laboratoires d'étalonnages et d'essais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34800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dirty="0" smtClean="0"/>
              <a:t>5.5 Équipement</a:t>
            </a:r>
          </a:p>
          <a:p>
            <a:pPr algn="just"/>
            <a:endParaRPr lang="fr-FR" sz="1400" dirty="0" smtClean="0"/>
          </a:p>
          <a:p>
            <a:pPr algn="just"/>
            <a:r>
              <a:rPr lang="fr-FR" sz="1400" b="1" dirty="0" smtClean="0"/>
              <a:t>5.5.1</a:t>
            </a:r>
            <a:r>
              <a:rPr lang="fr-FR" sz="1400" dirty="0" smtClean="0"/>
              <a:t> Le laboratoire doit être équipé de tous les éléments d'équipement pour […] les mesurages et les essais exigés pour une exécution correcte des essais et/ou des étalonnages.</a:t>
            </a:r>
          </a:p>
          <a:p>
            <a:pPr algn="just"/>
            <a:endParaRPr lang="fr-FR" sz="1400" dirty="0" smtClean="0"/>
          </a:p>
          <a:p>
            <a:pPr algn="just"/>
            <a:r>
              <a:rPr lang="fr-FR" sz="1400" b="1" dirty="0" smtClean="0"/>
              <a:t>5.5.2</a:t>
            </a:r>
            <a:r>
              <a:rPr lang="fr-FR" sz="1400" dirty="0" smtClean="0"/>
              <a:t> L'équipement et le logiciel correspondant utilisés pour les essais et les étalonnages […] doivent permettre d'obtenir l'exactitude requise et doivent être conformes aux spécifications pertinentes pour les essais et/ou les étalonnages en question. […] Avant d'être mis en service, l'équipement doit être étalonné […] afin d'établir […] qu'il est conforme aux spécifications normatives pertinentes.</a:t>
            </a:r>
          </a:p>
          <a:p>
            <a:pPr algn="just"/>
            <a:endParaRPr lang="fr-FR" sz="1400" dirty="0" smtClean="0"/>
          </a:p>
          <a:p>
            <a:r>
              <a:rPr lang="fr-FR" sz="1400" b="1" dirty="0" smtClean="0"/>
              <a:t>5.5.4 </a:t>
            </a:r>
            <a:r>
              <a:rPr lang="fr-FR" sz="1400" dirty="0" smtClean="0"/>
              <a:t>Chaque élément d'équipement […] significatif pour le résultat doit […] être identifié de façon unique.</a:t>
            </a:r>
          </a:p>
          <a:p>
            <a:pPr algn="just"/>
            <a:endParaRPr lang="fr-FR" sz="1400" dirty="0" smtClean="0"/>
          </a:p>
        </p:txBody>
      </p:sp>
      <p:sp>
        <p:nvSpPr>
          <p:cNvPr id="16" name="Rectangle à coins arrondis 15"/>
          <p:cNvSpPr/>
          <p:nvPr/>
        </p:nvSpPr>
        <p:spPr>
          <a:xfrm>
            <a:off x="714348" y="4543130"/>
            <a:ext cx="3384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à coins arrondis 17"/>
          <p:cNvSpPr/>
          <p:nvPr/>
        </p:nvSpPr>
        <p:spPr>
          <a:xfrm>
            <a:off x="6972360" y="5391578"/>
            <a:ext cx="684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689296" y="5605892"/>
            <a:ext cx="1296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llipse 14"/>
          <p:cNvSpPr/>
          <p:nvPr/>
        </p:nvSpPr>
        <p:spPr>
          <a:xfrm>
            <a:off x="5370344" y="4723692"/>
            <a:ext cx="1728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9" name="Rectangle à coins arrondis 18"/>
          <p:cNvSpPr/>
          <p:nvPr/>
        </p:nvSpPr>
        <p:spPr>
          <a:xfrm>
            <a:off x="3943356" y="4320116"/>
            <a:ext cx="2304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471934" y="3357562"/>
            <a:ext cx="3744000" cy="22680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endParaRPr lang="en-US" sz="1400" dirty="0" smtClean="0"/>
          </a:p>
          <a:p>
            <a:pPr algn="just"/>
            <a:endParaRPr lang="en-US" sz="1400" dirty="0" smtClean="0"/>
          </a:p>
          <a:p>
            <a:pPr algn="just"/>
            <a:endParaRPr lang="en-US" sz="1400" dirty="0" smtClean="0"/>
          </a:p>
          <a:p>
            <a:pPr algn="just"/>
            <a:r>
              <a:rPr lang="en-US" sz="1400" b="1" dirty="0" smtClean="0"/>
              <a:t>4.6 Precision of measuring equipment</a:t>
            </a:r>
          </a:p>
          <a:p>
            <a:pPr algn="just"/>
            <a:r>
              <a:rPr lang="en-US" sz="1400" dirty="0" smtClean="0"/>
              <a:t>For conducting fire tests, the measuring equipment shall meet the following levels of precision:</a:t>
            </a:r>
          </a:p>
          <a:p>
            <a:pPr marL="342900" indent="-342900" algn="just">
              <a:buAutoNum type="alphaLcParenR"/>
            </a:pPr>
            <a:r>
              <a:rPr lang="fr-BE" sz="1400" dirty="0" err="1" smtClean="0"/>
              <a:t>temperature</a:t>
            </a:r>
            <a:r>
              <a:rPr lang="fr-BE" sz="1400" dirty="0" smtClean="0"/>
              <a:t> </a:t>
            </a:r>
            <a:r>
              <a:rPr lang="fr-BE" sz="1400" dirty="0" err="1" smtClean="0"/>
              <a:t>measurement</a:t>
            </a:r>
            <a:r>
              <a:rPr lang="fr-BE" sz="1400" dirty="0" smtClean="0"/>
              <a:t> : […]</a:t>
            </a:r>
          </a:p>
          <a:p>
            <a:pPr marL="342900" indent="-342900" algn="r"/>
            <a:r>
              <a:rPr lang="en-US" sz="1400" dirty="0" smtClean="0"/>
              <a:t>unexposed face ± 4 °C</a:t>
            </a:r>
          </a:p>
          <a:p>
            <a:pPr marL="342900" indent="-342900" algn="just"/>
            <a:r>
              <a:rPr lang="fr-BE" sz="1400" dirty="0" smtClean="0"/>
              <a:t>b)    […]</a:t>
            </a: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15</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Exigences de la norme d’essai</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2">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EN 1363-1</a:t>
            </a:r>
          </a:p>
          <a:p>
            <a:r>
              <a:rPr lang="fr-BE" sz="1600" dirty="0" smtClean="0"/>
              <a:t>« </a:t>
            </a:r>
            <a:r>
              <a:rPr lang="fr-BE" sz="1600" dirty="0" err="1" smtClean="0"/>
              <a:t>Fire</a:t>
            </a:r>
            <a:r>
              <a:rPr lang="fr-BE" sz="1600" dirty="0" smtClean="0"/>
              <a:t> </a:t>
            </a:r>
            <a:r>
              <a:rPr lang="fr-BE" sz="1600" dirty="0" err="1" smtClean="0"/>
              <a:t>resistance</a:t>
            </a:r>
            <a:r>
              <a:rPr lang="fr-BE" sz="1600" dirty="0" smtClean="0"/>
              <a:t> tests – Part 1: General </a:t>
            </a:r>
            <a:r>
              <a:rPr lang="fr-BE" sz="1600" dirty="0" err="1" smtClean="0"/>
              <a:t>requirements</a:t>
            </a:r>
            <a:r>
              <a:rPr lang="fr-BE" sz="1600" dirty="0" smtClean="0"/>
              <a:t>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115200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400" b="1" dirty="0" smtClean="0"/>
              <a:t>4.5.1.2 </a:t>
            </a:r>
            <a:r>
              <a:rPr lang="fr-BE" sz="1400" b="1" dirty="0" err="1" smtClean="0"/>
              <a:t>Unexposed</a:t>
            </a:r>
            <a:r>
              <a:rPr lang="fr-BE" sz="1400" b="1" dirty="0" smtClean="0"/>
              <a:t> surface thermocouples</a:t>
            </a:r>
          </a:p>
          <a:p>
            <a:pPr algn="just">
              <a:defRPr/>
            </a:pPr>
            <a:r>
              <a:rPr lang="en-US" sz="1400" dirty="0" smtClean="0"/>
              <a:t>The temperature of the unexposed surface of the test specimen shall be measured by means of disc thermocouples […]. In order to provide a good thermal contact, type K thermocouple wires, as defined in IEC 584-1, 0,5 mm in diameter shall be soldered or welded to a 0,2 mm thick by 12 mm diameter copper disc.</a:t>
            </a:r>
          </a:p>
        </p:txBody>
      </p:sp>
      <p:pic>
        <p:nvPicPr>
          <p:cNvPr id="16" name="Image 15" descr="P1050167.JPG"/>
          <p:cNvPicPr>
            <a:picLocks noChangeAspect="1"/>
          </p:cNvPicPr>
          <p:nvPr/>
        </p:nvPicPr>
        <p:blipFill>
          <a:blip r:embed="rId5" cstate="print">
            <a:lum bright="10000"/>
          </a:blip>
          <a:srcRect t="6584" b="1235"/>
          <a:stretch>
            <a:fillRect/>
          </a:stretch>
        </p:blipFill>
        <p:spPr>
          <a:xfrm>
            <a:off x="4286248" y="4000504"/>
            <a:ext cx="3124286" cy="2160000"/>
          </a:xfrm>
          <a:prstGeom prst="rect">
            <a:avLst/>
          </a:prstGeom>
        </p:spPr>
      </p:pic>
      <p:pic>
        <p:nvPicPr>
          <p:cNvPr id="18" name="Image 17" descr="P1050167.JPG"/>
          <p:cNvPicPr>
            <a:picLocks noChangeAspect="1"/>
          </p:cNvPicPr>
          <p:nvPr/>
        </p:nvPicPr>
        <p:blipFill>
          <a:blip r:embed="rId6">
            <a:lum bright="10000"/>
          </a:blip>
          <a:srcRect l="65059" t="68333" r="25952" b="14546"/>
          <a:stretch>
            <a:fillRect/>
          </a:stretch>
        </p:blipFill>
        <p:spPr>
          <a:xfrm>
            <a:off x="7507875" y="4000504"/>
            <a:ext cx="1512000" cy="2160000"/>
          </a:xfrm>
          <a:prstGeom prst="rect">
            <a:avLst/>
          </a:prstGeom>
          <a:ln w="38100">
            <a:solidFill>
              <a:srgbClr val="FF0000"/>
            </a:solidFill>
          </a:ln>
        </p:spPr>
      </p:pic>
      <p:sp>
        <p:nvSpPr>
          <p:cNvPr id="19" name="Rectangle 18"/>
          <p:cNvSpPr/>
          <p:nvPr/>
        </p:nvSpPr>
        <p:spPr>
          <a:xfrm>
            <a:off x="6357950" y="5451274"/>
            <a:ext cx="285752" cy="42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courbée vers le haut 25"/>
          <p:cNvSpPr/>
          <p:nvPr/>
        </p:nvSpPr>
        <p:spPr>
          <a:xfrm>
            <a:off x="6454101" y="5870249"/>
            <a:ext cx="1463127" cy="500066"/>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Rectangle à coins arrondis 23"/>
          <p:cNvSpPr/>
          <p:nvPr/>
        </p:nvSpPr>
        <p:spPr>
          <a:xfrm>
            <a:off x="3517830" y="5097126"/>
            <a:ext cx="540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22"/>
          <p:cNvSpPr/>
          <p:nvPr/>
        </p:nvSpPr>
        <p:spPr>
          <a:xfrm>
            <a:off x="4882804" y="5240002"/>
            <a:ext cx="714380" cy="3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5" name="Connecteur droit 24"/>
          <p:cNvCxnSpPr>
            <a:stCxn id="23" idx="3"/>
          </p:cNvCxnSpPr>
          <p:nvPr/>
        </p:nvCxnSpPr>
        <p:spPr>
          <a:xfrm rot="5400000">
            <a:off x="4537605" y="5408073"/>
            <a:ext cx="341339" cy="558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rganigramme : Alternative 26"/>
          <p:cNvSpPr/>
          <p:nvPr/>
        </p:nvSpPr>
        <p:spPr>
          <a:xfrm>
            <a:off x="3773666" y="5857892"/>
            <a:ext cx="1357312" cy="31115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Th. nr. 00325</a:t>
            </a:r>
            <a:endParaRPr lang="fr-BE" sz="1400" dirty="0">
              <a:solidFill>
                <a:schemeClr val="bg1"/>
              </a:solidFill>
            </a:endParaRPr>
          </a:p>
        </p:txBody>
      </p:sp>
      <p:sp>
        <p:nvSpPr>
          <p:cNvPr id="28" name="Rectangle à coins arrondis 27"/>
          <p:cNvSpPr/>
          <p:nvPr/>
        </p:nvSpPr>
        <p:spPr>
          <a:xfrm>
            <a:off x="7155800" y="3226718"/>
            <a:ext cx="684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à coins arrondis 28"/>
          <p:cNvSpPr/>
          <p:nvPr/>
        </p:nvSpPr>
        <p:spPr>
          <a:xfrm>
            <a:off x="571472" y="3441032"/>
            <a:ext cx="5472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464400" y="4643446"/>
            <a:ext cx="7452000" cy="928694"/>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endParaRPr lang="fr-BE" sz="1400" dirty="0" smtClean="0"/>
          </a:p>
          <a:p>
            <a:pPr algn="just"/>
            <a:r>
              <a:rPr lang="fr-BE" sz="1400" b="1" dirty="0" smtClean="0"/>
              <a:t>4.6.4</a:t>
            </a:r>
            <a:r>
              <a:rPr lang="fr-BE" sz="1400" dirty="0" smtClean="0"/>
              <a:t> Le laboratoire doit évaluer les fournisseurs fournitures […] qui affectent la qualité des essais […] et établir une liste de ceux qui ont été approuvés.</a:t>
            </a:r>
          </a:p>
        </p:txBody>
      </p:sp>
      <p:sp>
        <p:nvSpPr>
          <p:cNvPr id="16" name="Rectangle à coins arrondis 15"/>
          <p:cNvSpPr/>
          <p:nvPr/>
        </p:nvSpPr>
        <p:spPr>
          <a:xfrm>
            <a:off x="464400" y="3929066"/>
            <a:ext cx="7452000" cy="1000132"/>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endParaRPr lang="fr-BE" sz="1400" dirty="0" smtClean="0"/>
          </a:p>
          <a:p>
            <a:pPr algn="just"/>
            <a:r>
              <a:rPr lang="fr-BE" sz="1400" b="1" dirty="0" smtClean="0"/>
              <a:t>4.6.3</a:t>
            </a:r>
            <a:r>
              <a:rPr lang="fr-BE" sz="1400" dirty="0" smtClean="0"/>
              <a:t> Les documents d'achat concernant les articles affectant la qualité des prestations du laboratoire doivent contenir des données décrivant les […] fournitures commandées.</a:t>
            </a: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16</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Achat : Exigences de l’ISO 17025</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3">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ISO 17025</a:t>
            </a:r>
            <a:r>
              <a:rPr lang="fr-BE" sz="1600" dirty="0" smtClean="0"/>
              <a:t> « Exigences générales concernant la compétence des laboratoires d'étalonnages et d'essais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151200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endParaRPr lang="fr-BE" sz="1400" dirty="0" smtClean="0"/>
          </a:p>
          <a:p>
            <a:pPr algn="just"/>
            <a:r>
              <a:rPr lang="fr-BE" sz="1400" b="1" dirty="0" smtClean="0"/>
              <a:t>4.6 Achats de services et de fournitures</a:t>
            </a:r>
          </a:p>
          <a:p>
            <a:pPr algn="just"/>
            <a:endParaRPr lang="fr-BE" sz="1400" dirty="0" smtClean="0"/>
          </a:p>
          <a:p>
            <a:pPr algn="just"/>
            <a:r>
              <a:rPr lang="fr-BE" sz="1400" b="1" dirty="0" smtClean="0"/>
              <a:t>4.6.2</a:t>
            </a:r>
            <a:r>
              <a:rPr lang="fr-BE" sz="1400" dirty="0" smtClean="0"/>
              <a:t> Le laboratoire doit assurer que les fournitures […] qui affectent la qualité des essais ne sont utilisés qu'après avoir été […] vérifiés comme étant conformes […] aux exigences définies dans les méthodes relatives aux essais […] concernés.</a:t>
            </a:r>
          </a:p>
        </p:txBody>
      </p:sp>
      <p:sp>
        <p:nvSpPr>
          <p:cNvPr id="15" name="Ellipse 14"/>
          <p:cNvSpPr/>
          <p:nvPr/>
        </p:nvSpPr>
        <p:spPr>
          <a:xfrm>
            <a:off x="1348853" y="4496689"/>
            <a:ext cx="2592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9" name="Ellipse 18"/>
          <p:cNvSpPr/>
          <p:nvPr/>
        </p:nvSpPr>
        <p:spPr>
          <a:xfrm>
            <a:off x="2339894" y="5143512"/>
            <a:ext cx="3168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0" name="Ellipse 19"/>
          <p:cNvSpPr/>
          <p:nvPr/>
        </p:nvSpPr>
        <p:spPr>
          <a:xfrm>
            <a:off x="3431696" y="3686719"/>
            <a:ext cx="3024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17</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Achat : Procédure du Laboratoire</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3">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600" b="1" cap="small" dirty="0" smtClean="0"/>
              <a:t>PM-06-ACHATS-F01</a:t>
            </a:r>
            <a:endParaRPr lang="fr-BE" sz="1600" b="1" dirty="0" smtClean="0"/>
          </a:p>
          <a:p>
            <a:pPr algn="just"/>
            <a:r>
              <a:rPr lang="fr-BE" sz="1600" dirty="0" smtClean="0"/>
              <a:t>« Liste de contrôle des fournitures affectant la qualité des 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3480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u="sng" cap="small" dirty="0" smtClean="0"/>
              <a:t>4.1 Câbles pour thermocouples externes</a:t>
            </a:r>
          </a:p>
          <a:p>
            <a:pPr algn="just"/>
            <a:endParaRPr lang="fr-BE" sz="1400" cap="small" dirty="0" smtClean="0"/>
          </a:p>
          <a:p>
            <a:pPr algn="just"/>
            <a:r>
              <a:rPr lang="fr-FR" sz="1400" u="sng" dirty="0" smtClean="0"/>
              <a:t>Réception/Vérification</a:t>
            </a:r>
            <a:endParaRPr lang="fr-BE" sz="1400" u="sng" dirty="0" smtClean="0"/>
          </a:p>
          <a:p>
            <a:pPr algn="just"/>
            <a:r>
              <a:rPr lang="fr-FR" sz="1400" dirty="0" smtClean="0"/>
              <a:t>Vérification du certificat de conformité.</a:t>
            </a:r>
            <a:endParaRPr lang="fr-BE" sz="1400" dirty="0" smtClean="0"/>
          </a:p>
          <a:p>
            <a:pPr algn="just"/>
            <a:r>
              <a:rPr lang="fr-FR" sz="1400" dirty="0" smtClean="0"/>
              <a:t>Celui-ci doit mentionner la conformité du produit à la norme :</a:t>
            </a:r>
            <a:endParaRPr lang="fr-BE" sz="1400" dirty="0" smtClean="0"/>
          </a:p>
          <a:p>
            <a:pPr lvl="1" algn="just">
              <a:buFont typeface="Arial" pitchFamily="34" charset="0"/>
              <a:buChar char="•"/>
            </a:pPr>
            <a:r>
              <a:rPr lang="fr-FR" sz="1400" dirty="0" smtClean="0"/>
              <a:t> IEC 584-1 ou son équivalent EN 60584-T1 (Couples thermoélectriques : tables de référence donnant la conversion des forces électromotrices en températures et expressions polynomiales associées),</a:t>
            </a:r>
          </a:p>
          <a:p>
            <a:pPr lvl="1" algn="just">
              <a:buFont typeface="Arial" pitchFamily="34" charset="0"/>
              <a:buChar char="•"/>
            </a:pPr>
            <a:r>
              <a:rPr lang="fr-FR" sz="1400" dirty="0" smtClean="0"/>
              <a:t> IEC 584-2 ou son équivalent EN 60584-T2 (Couples thermoélectriques : tolérances de fabrication).</a:t>
            </a:r>
            <a:endParaRPr lang="fr-BE" sz="1400" dirty="0" smtClean="0"/>
          </a:p>
          <a:p>
            <a:pPr algn="just"/>
            <a:r>
              <a:rPr lang="fr-FR" sz="1400" dirty="0" smtClean="0"/>
              <a:t>Par ailleurs, les déviations indiquées en mV doivent être converties en °C et comparées aux tolérances admises par l'IEC 584-2, à savoir :</a:t>
            </a:r>
          </a:p>
          <a:p>
            <a:pPr algn="just"/>
            <a:endParaRPr lang="fr-FR" sz="1000" dirty="0" smtClean="0"/>
          </a:p>
          <a:p>
            <a:pPr algn="just"/>
            <a:r>
              <a:rPr lang="fr-FR" sz="1400" dirty="0" smtClean="0"/>
              <a:t>Classe 1 :				Classe 2 :</a:t>
            </a:r>
          </a:p>
          <a:p>
            <a:pPr algn="just"/>
            <a:endParaRPr lang="fr-BE" sz="1400" dirty="0" smtClean="0"/>
          </a:p>
        </p:txBody>
      </p:sp>
      <p:pic>
        <p:nvPicPr>
          <p:cNvPr id="111620" name="Picture 4"/>
          <p:cNvPicPr>
            <a:picLocks noChangeAspect="1" noChangeArrowheads="1"/>
          </p:cNvPicPr>
          <p:nvPr/>
        </p:nvPicPr>
        <p:blipFill>
          <a:blip r:embed="rId5"/>
          <a:srcRect l="31771" t="30903" r="24609" b="56076"/>
          <a:stretch>
            <a:fillRect/>
          </a:stretch>
        </p:blipFill>
        <p:spPr bwMode="auto">
          <a:xfrm>
            <a:off x="1534926" y="5447340"/>
            <a:ext cx="2251256" cy="504000"/>
          </a:xfrm>
          <a:prstGeom prst="rect">
            <a:avLst/>
          </a:prstGeom>
          <a:noFill/>
          <a:ln w="9525">
            <a:noFill/>
            <a:miter lim="800000"/>
            <a:headEnd/>
            <a:tailEnd/>
          </a:ln>
        </p:spPr>
      </p:pic>
      <p:pic>
        <p:nvPicPr>
          <p:cNvPr id="16" name="Picture 4"/>
          <p:cNvPicPr>
            <a:picLocks noChangeAspect="1" noChangeArrowheads="1"/>
          </p:cNvPicPr>
          <p:nvPr/>
        </p:nvPicPr>
        <p:blipFill>
          <a:blip r:embed="rId5"/>
          <a:srcRect l="31771" t="53472" r="24609" b="35184"/>
          <a:stretch>
            <a:fillRect/>
          </a:stretch>
        </p:blipFill>
        <p:spPr bwMode="auto">
          <a:xfrm>
            <a:off x="5139774" y="5469374"/>
            <a:ext cx="2597508" cy="50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Photo.jpg"/>
          <p:cNvPicPr>
            <a:picLocks noChangeAspect="1"/>
          </p:cNvPicPr>
          <p:nvPr/>
        </p:nvPicPr>
        <p:blipFill>
          <a:blip r:embed="rId3"/>
          <a:srcRect l="5735" t="4166" r="8235" b="40625"/>
          <a:stretch>
            <a:fillRect/>
          </a:stretch>
        </p:blipFill>
        <p:spPr>
          <a:xfrm>
            <a:off x="88981" y="2071678"/>
            <a:ext cx="4442265" cy="3924000"/>
          </a:xfrm>
          <a:prstGeom prst="rect">
            <a:avLst/>
          </a:prstGeom>
        </p:spPr>
      </p:pic>
      <p:pic>
        <p:nvPicPr>
          <p:cNvPr id="25" name="Image 24" descr="Photo.jpg"/>
          <p:cNvPicPr>
            <a:picLocks noChangeAspect="1"/>
          </p:cNvPicPr>
          <p:nvPr/>
        </p:nvPicPr>
        <p:blipFill>
          <a:blip r:embed="rId3"/>
          <a:srcRect l="5735" t="40626" r="8235" b="4166"/>
          <a:stretch>
            <a:fillRect/>
          </a:stretch>
        </p:blipFill>
        <p:spPr>
          <a:xfrm>
            <a:off x="4609577" y="2071678"/>
            <a:ext cx="4442265" cy="3924000"/>
          </a:xfrm>
          <a:prstGeom prst="rect">
            <a:avLst/>
          </a:prstGeom>
        </p:spPr>
      </p:pic>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18</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4">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Achat : Certificat de conformité</a:t>
            </a:r>
            <a:endParaRPr lang="fr-FR" sz="2400" cap="small" dirty="0"/>
          </a:p>
        </p:txBody>
      </p:sp>
      <p:sp>
        <p:nvSpPr>
          <p:cNvPr id="20" name="Rectangle à coins arrondis 19"/>
          <p:cNvSpPr/>
          <p:nvPr/>
        </p:nvSpPr>
        <p:spPr>
          <a:xfrm>
            <a:off x="1559078" y="5025688"/>
            <a:ext cx="2952000" cy="1008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542848" y="3857628"/>
            <a:ext cx="576000" cy="180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à coins arrondis 23"/>
          <p:cNvSpPr/>
          <p:nvPr/>
        </p:nvSpPr>
        <p:spPr>
          <a:xfrm>
            <a:off x="7101694" y="3979170"/>
            <a:ext cx="576000" cy="180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21"/>
          <p:cNvSpPr/>
          <p:nvPr/>
        </p:nvSpPr>
        <p:spPr>
          <a:xfrm>
            <a:off x="74321" y="4665173"/>
            <a:ext cx="864000" cy="3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6" name="Connecteur droit 25"/>
          <p:cNvCxnSpPr>
            <a:stCxn id="22" idx="4"/>
            <a:endCxn id="27" idx="0"/>
          </p:cNvCxnSpPr>
          <p:nvPr/>
        </p:nvCxnSpPr>
        <p:spPr>
          <a:xfrm rot="16200000" flipH="1">
            <a:off x="454740" y="5112753"/>
            <a:ext cx="414131" cy="3109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rganigramme : Alternative 26"/>
          <p:cNvSpPr/>
          <p:nvPr/>
        </p:nvSpPr>
        <p:spPr>
          <a:xfrm>
            <a:off x="277290" y="5475304"/>
            <a:ext cx="1080000" cy="432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Bobine nr.</a:t>
            </a:r>
          </a:p>
          <a:p>
            <a:pPr algn="ctr">
              <a:defRPr/>
            </a:pPr>
            <a:r>
              <a:rPr lang="fr-BE" sz="1400" dirty="0" smtClean="0">
                <a:solidFill>
                  <a:schemeClr val="bg1"/>
                </a:solidFill>
              </a:rPr>
              <a:t>BE 00003</a:t>
            </a:r>
            <a:endParaRPr lang="fr-BE" sz="1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464400" y="4631644"/>
            <a:ext cx="7452000" cy="15120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defRPr/>
            </a:pPr>
            <a:endParaRPr lang="fr-FR" sz="1400" b="1" u="sng" cap="small" dirty="0" smtClean="0"/>
          </a:p>
          <a:p>
            <a:pPr algn="just">
              <a:defRPr/>
            </a:pPr>
            <a:endParaRPr lang="fr-FR" sz="1400" b="1" u="sng" cap="small" dirty="0" smtClean="0"/>
          </a:p>
          <a:p>
            <a:pPr algn="just">
              <a:defRPr/>
            </a:pPr>
            <a:endParaRPr lang="fr-FR" sz="1400" b="1" u="sng" cap="small" dirty="0" smtClean="0"/>
          </a:p>
          <a:p>
            <a:pPr algn="just">
              <a:defRPr/>
            </a:pPr>
            <a:r>
              <a:rPr lang="fr-FR" sz="1400" u="sng" dirty="0" smtClean="0"/>
              <a:t>Fournisseur préférentiel</a:t>
            </a:r>
            <a:endParaRPr lang="fr-BE" sz="1400" u="sng" dirty="0" smtClean="0"/>
          </a:p>
          <a:p>
            <a:pPr algn="just"/>
            <a:endParaRPr lang="fr-BE" sz="1400" dirty="0" smtClean="0"/>
          </a:p>
          <a:p>
            <a:pPr algn="just"/>
            <a:r>
              <a:rPr lang="fr-FR" sz="1400" dirty="0" smtClean="0"/>
              <a:t>Ets. Fabritius – M. Fabritius – 02-343.39.32</a:t>
            </a:r>
            <a:endParaRPr lang="fr-BE" sz="1400" dirty="0" smtClean="0"/>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19</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Achat : Procédure du Laboratoire</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3">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600" b="1" cap="small" dirty="0" smtClean="0"/>
              <a:t>PM-06-ACHATS-F01</a:t>
            </a:r>
            <a:endParaRPr lang="fr-BE" sz="1600" b="1" dirty="0" smtClean="0"/>
          </a:p>
          <a:p>
            <a:pPr algn="just"/>
            <a:r>
              <a:rPr lang="fr-BE" sz="1600" dirty="0" smtClean="0"/>
              <a:t>« Liste de contrôle des fournitures affectant la qualité des 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255600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FR" sz="1400" b="1" dirty="0" smtClean="0"/>
              <a:t>4.1 </a:t>
            </a:r>
            <a:r>
              <a:rPr lang="fr-FR" sz="1400" b="1" u="sng" cap="small" dirty="0" smtClean="0"/>
              <a:t>Câbles pour thermocouples externes</a:t>
            </a:r>
            <a:endParaRPr lang="fr-BE" sz="1400" b="1" u="sng" cap="small" dirty="0" smtClean="0"/>
          </a:p>
          <a:p>
            <a:pPr algn="just">
              <a:defRPr/>
            </a:pPr>
            <a:r>
              <a:rPr lang="fr-FR" sz="1400" dirty="0" smtClean="0"/>
              <a:t> </a:t>
            </a:r>
            <a:endParaRPr lang="fr-BE" sz="1400" dirty="0" smtClean="0"/>
          </a:p>
          <a:p>
            <a:pPr algn="just">
              <a:defRPr/>
            </a:pPr>
            <a:r>
              <a:rPr lang="fr-FR" sz="1400" u="sng" dirty="0" smtClean="0"/>
              <a:t>Descriptif</a:t>
            </a:r>
            <a:endParaRPr lang="fr-BE" sz="1400" u="sng" dirty="0" smtClean="0"/>
          </a:p>
          <a:p>
            <a:pPr algn="just">
              <a:defRPr/>
            </a:pPr>
            <a:r>
              <a:rPr lang="fr-FR" sz="1400" dirty="0" smtClean="0"/>
              <a:t> </a:t>
            </a:r>
            <a:endParaRPr lang="fr-BE" sz="1400" dirty="0" smtClean="0"/>
          </a:p>
          <a:p>
            <a:pPr algn="just">
              <a:defRPr/>
            </a:pPr>
            <a:r>
              <a:rPr lang="fr-FR" sz="1400" dirty="0" smtClean="0"/>
              <a:t>Câble thermocouple de type K "Nickel – Chrome / Nickel – Aluminium, </a:t>
            </a:r>
            <a:r>
              <a:rPr lang="fr-FR" sz="1400" dirty="0" err="1" smtClean="0"/>
              <a:t>NiCr</a:t>
            </a:r>
            <a:r>
              <a:rPr lang="fr-FR" sz="1400" dirty="0" smtClean="0"/>
              <a:t>-</a:t>
            </a:r>
            <a:r>
              <a:rPr lang="fr-FR" sz="1400" dirty="0" err="1" smtClean="0"/>
              <a:t>NiAl</a:t>
            </a:r>
            <a:r>
              <a:rPr lang="fr-FR" sz="1400" dirty="0" smtClean="0"/>
              <a:t>" (tel que défini dans IEC 584-1). Conducteurs de ø 0,5 mm. Classe de tolérance "Classe 1" (telle que définie dans IEC 584-2). Isolation soie de verre – soie de verre.</a:t>
            </a:r>
            <a:endParaRPr lang="fr-BE" sz="1400" dirty="0" smtClean="0"/>
          </a:p>
          <a:p>
            <a:pPr algn="just">
              <a:defRPr/>
            </a:pPr>
            <a:r>
              <a:rPr lang="fr-FR" sz="1400" dirty="0" smtClean="0"/>
              <a:t> </a:t>
            </a:r>
            <a:endParaRPr lang="fr-BE" sz="1400" dirty="0" smtClean="0"/>
          </a:p>
          <a:p>
            <a:pPr algn="just">
              <a:defRPr/>
            </a:pPr>
            <a:r>
              <a:rPr lang="fr-FR" sz="1400" dirty="0" smtClean="0"/>
              <a:t>Tous les câbles thermocouple achetés par le Laboratoire d'Essai au Feu doivent émaner d'une production certifiée et être livrés avec un certificat de conformité aux spécification IEC 584-1 et IEC 584-2.</a:t>
            </a:r>
            <a:endParaRPr lang="fr-BE"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1. Support</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1.1 </a:t>
            </a:r>
            <a:r>
              <a:rPr lang="fr-BE" sz="3600" dirty="0" smtClean="0">
                <a:solidFill>
                  <a:srgbClr val="FFC000"/>
                </a:solidFill>
              </a:rPr>
              <a:t>Objet</a:t>
            </a:r>
          </a:p>
        </p:txBody>
      </p:sp>
      <p:sp>
        <p:nvSpPr>
          <p:cNvPr id="4" name="Espace réservé du numéro de diapositive 17"/>
          <p:cNvSpPr>
            <a:spLocks noGrp="1"/>
          </p:cNvSpPr>
          <p:nvPr>
            <p:ph type="sldNum" sz="quarter" idx="12"/>
          </p:nvPr>
        </p:nvSpPr>
        <p:spPr/>
        <p:txBody>
          <a:bodyPr/>
          <a:lstStyle/>
          <a:p>
            <a:pPr>
              <a:defRPr/>
            </a:pPr>
            <a:fld id="{C308C3D7-82A5-468E-83CB-9A7B43200413}" type="slidenum">
              <a:rPr lang="fr-BE"/>
              <a:pPr>
                <a:defRPr/>
              </a:pPr>
              <a:t>2</a:t>
            </a:fld>
            <a:endParaRPr lang="fr-BE"/>
          </a:p>
        </p:txBody>
      </p:sp>
      <p:pic>
        <p:nvPicPr>
          <p:cNvPr id="15377" name="Picture 17"/>
          <p:cNvPicPr>
            <a:picLocks noChangeAspect="1" noChangeArrowheads="1"/>
          </p:cNvPicPr>
          <p:nvPr/>
        </p:nvPicPr>
        <p:blipFill>
          <a:blip r:embed="rId3"/>
          <a:srcRect l="35245" t="18229" r="15127" b="58650"/>
          <a:stretch>
            <a:fillRect/>
          </a:stretch>
        </p:blipFill>
        <p:spPr bwMode="auto">
          <a:xfrm>
            <a:off x="1076301" y="2005003"/>
            <a:ext cx="6120000" cy="2138377"/>
          </a:xfrm>
          <a:prstGeom prst="roundRect">
            <a:avLst>
              <a:gd name="adj" fmla="val 8594"/>
            </a:avLst>
          </a:prstGeom>
          <a:solidFill>
            <a:srgbClr val="FFFFFF">
              <a:shade val="85000"/>
            </a:srgbClr>
          </a:solidFill>
          <a:ln>
            <a:noFill/>
          </a:ln>
          <a:effectLst/>
        </p:spPr>
      </p:pic>
      <p:pic>
        <p:nvPicPr>
          <p:cNvPr id="23" name="Picture 17"/>
          <p:cNvPicPr>
            <a:picLocks noChangeAspect="1" noChangeArrowheads="1"/>
          </p:cNvPicPr>
          <p:nvPr/>
        </p:nvPicPr>
        <p:blipFill>
          <a:blip r:embed="rId3"/>
          <a:srcRect l="35245" t="49854" r="15364" b="27083"/>
          <a:stretch>
            <a:fillRect/>
          </a:stretch>
        </p:blipFill>
        <p:spPr bwMode="auto">
          <a:xfrm>
            <a:off x="1071538" y="3857628"/>
            <a:ext cx="612000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lèche vers le bas 11"/>
          <p:cNvSpPr/>
          <p:nvPr/>
        </p:nvSpPr>
        <p:spPr>
          <a:xfrm>
            <a:off x="5610225" y="1643063"/>
            <a:ext cx="357188" cy="5715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lèche vers le bas 13"/>
          <p:cNvSpPr/>
          <p:nvPr/>
        </p:nvSpPr>
        <p:spPr>
          <a:xfrm>
            <a:off x="6286500" y="1643063"/>
            <a:ext cx="357188" cy="5715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à coins arrondis 16"/>
          <p:cNvSpPr/>
          <p:nvPr/>
        </p:nvSpPr>
        <p:spPr>
          <a:xfrm>
            <a:off x="5448300" y="2247900"/>
            <a:ext cx="611188" cy="360363"/>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à coins arrondis 17"/>
          <p:cNvSpPr/>
          <p:nvPr/>
        </p:nvSpPr>
        <p:spPr>
          <a:xfrm>
            <a:off x="5761038" y="2617788"/>
            <a:ext cx="973137" cy="360362"/>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1" name="Picture 10" descr="Logo"/>
          <p:cNvPicPr>
            <a:picLocks noChangeAspect="1" noChangeArrowheads="1"/>
          </p:cNvPicPr>
          <p:nvPr/>
        </p:nvPicPr>
        <p:blipFill>
          <a:blip r:embed="rId4">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5373" name="Picture 9" descr="logo_coul_texte_blason_cadre_30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3" name="Ellipse 12"/>
          <p:cNvSpPr/>
          <p:nvPr/>
        </p:nvSpPr>
        <p:spPr>
          <a:xfrm>
            <a:off x="1270000" y="4273550"/>
            <a:ext cx="5072063" cy="10715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464400" y="3857628"/>
            <a:ext cx="7452000" cy="22320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endParaRPr lang="fr-FR" sz="1400" dirty="0" smtClean="0"/>
          </a:p>
          <a:p>
            <a:pPr algn="just"/>
            <a:endParaRPr lang="fr-FR" sz="1400" dirty="0" smtClean="0"/>
          </a:p>
          <a:p>
            <a:pPr algn="just"/>
            <a:endParaRPr lang="fr-FR" sz="1400" dirty="0" smtClean="0"/>
          </a:p>
          <a:p>
            <a:pPr algn="just"/>
            <a:r>
              <a:rPr lang="fr-FR" sz="1400" b="1" dirty="0" smtClean="0"/>
              <a:t>5.6.2 Prescriptions spécifiques</a:t>
            </a:r>
          </a:p>
          <a:p>
            <a:pPr algn="just"/>
            <a:endParaRPr lang="fr-FR" sz="1400" dirty="0" smtClean="0"/>
          </a:p>
          <a:p>
            <a:pPr algn="just"/>
            <a:r>
              <a:rPr lang="fr-FR" sz="1400" b="1" dirty="0" smtClean="0"/>
              <a:t>5.6.2.1.1</a:t>
            </a:r>
            <a:r>
              <a:rPr lang="fr-FR" sz="1400" dirty="0" smtClean="0"/>
              <a:t> […] Le programme d'étalonnage de l'équipement doit être conçu et géré de façon à assurer la traçabilité […] des mesurages effectués par le laboratoire par rapport au Système international d'unités (SI). Un laboratoire […] établit la traçabilité de ses […] instruments de mesure par rapport au système SI au moyen d'une chaîne ininterrompue d'étalonnages […] les reliant aux étalons primaires pertinents des unités de mesure SI.</a:t>
            </a: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20</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Etalonnage : Exigences de l’ISO 17025</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4">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ISO 17025</a:t>
            </a:r>
            <a:r>
              <a:rPr lang="fr-BE" sz="1600" dirty="0" smtClean="0"/>
              <a:t> « Exigences générales concernant la compétence des laboratoires d'étalonnages et d'essais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1652066"/>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dirty="0" smtClean="0"/>
              <a:t>5.6 Traçabilité du mesurage</a:t>
            </a:r>
          </a:p>
          <a:p>
            <a:pPr algn="just"/>
            <a:endParaRPr lang="fr-FR" sz="1400" dirty="0" smtClean="0"/>
          </a:p>
          <a:p>
            <a:pPr algn="just"/>
            <a:r>
              <a:rPr lang="fr-FR" sz="1400" b="1" dirty="0" smtClean="0"/>
              <a:t>5.6.1 Généralités</a:t>
            </a:r>
          </a:p>
          <a:p>
            <a:pPr algn="just"/>
            <a:endParaRPr lang="fr-FR" sz="1400" dirty="0" smtClean="0"/>
          </a:p>
          <a:p>
            <a:pPr algn="just"/>
            <a:r>
              <a:rPr lang="fr-FR" sz="1400" dirty="0" smtClean="0"/>
              <a:t>Tout équipement utilisé pour effectuer des essais et/ou des étalonnages […] ayant un effet significatif sur l'exactitude ou la validité du résultat de l'essai […] doit être étalonné avant d'être mis en service.</a:t>
            </a:r>
          </a:p>
        </p:txBody>
      </p:sp>
      <p:sp>
        <p:nvSpPr>
          <p:cNvPr id="16" name="Ellipse 15"/>
          <p:cNvSpPr/>
          <p:nvPr/>
        </p:nvSpPr>
        <p:spPr>
          <a:xfrm>
            <a:off x="1176836" y="5130986"/>
            <a:ext cx="1908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8" name="Ellipse 17"/>
          <p:cNvSpPr/>
          <p:nvPr/>
        </p:nvSpPr>
        <p:spPr>
          <a:xfrm>
            <a:off x="5662818" y="3870154"/>
            <a:ext cx="1872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465667" y="2143116"/>
            <a:ext cx="7452000" cy="392909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endParaRPr lang="fr-FR" sz="1400" dirty="0" smtClean="0"/>
          </a:p>
        </p:txBody>
      </p:sp>
      <p:cxnSp>
        <p:nvCxnSpPr>
          <p:cNvPr id="36" name="Connecteur droit 35"/>
          <p:cNvCxnSpPr>
            <a:stCxn id="112644" idx="2"/>
            <a:endCxn id="24" idx="0"/>
          </p:cNvCxnSpPr>
          <p:nvPr/>
        </p:nvCxnSpPr>
        <p:spPr>
          <a:xfrm rot="5400000">
            <a:off x="1211620" y="3558085"/>
            <a:ext cx="1753479" cy="88222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12647" idx="2"/>
            <a:endCxn id="25" idx="3"/>
          </p:cNvCxnSpPr>
          <p:nvPr/>
        </p:nvCxnSpPr>
        <p:spPr>
          <a:xfrm rot="5400000">
            <a:off x="3279239" y="3314129"/>
            <a:ext cx="835200" cy="76141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112647" idx="2"/>
            <a:endCxn id="26" idx="0"/>
          </p:cNvCxnSpPr>
          <p:nvPr/>
        </p:nvCxnSpPr>
        <p:spPr>
          <a:xfrm rot="5400000">
            <a:off x="3227868" y="4031390"/>
            <a:ext cx="1603832" cy="95529"/>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endCxn id="27" idx="0"/>
          </p:cNvCxnSpPr>
          <p:nvPr/>
        </p:nvCxnSpPr>
        <p:spPr>
          <a:xfrm rot="5400000">
            <a:off x="4994802" y="2923108"/>
            <a:ext cx="773292" cy="66712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a:endCxn id="28" idx="0"/>
          </p:cNvCxnSpPr>
          <p:nvPr/>
        </p:nvCxnSpPr>
        <p:spPr>
          <a:xfrm rot="16200000" flipH="1">
            <a:off x="4849127" y="3925165"/>
            <a:ext cx="1798476" cy="6671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a:endCxn id="111618" idx="0"/>
          </p:cNvCxnSpPr>
          <p:nvPr/>
        </p:nvCxnSpPr>
        <p:spPr>
          <a:xfrm>
            <a:off x="5861788" y="3248546"/>
            <a:ext cx="1144724" cy="89483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21</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Etalonnage : Chaîne de mesurage</a:t>
            </a:r>
            <a:endParaRPr lang="fr-FR" sz="2400" cap="small" dirty="0"/>
          </a:p>
        </p:txBody>
      </p:sp>
      <p:sp>
        <p:nvSpPr>
          <p:cNvPr id="112645" name="Freeform 5"/>
          <p:cNvSpPr>
            <a:spLocks/>
          </p:cNvSpPr>
          <p:nvPr/>
        </p:nvSpPr>
        <p:spPr bwMode="auto">
          <a:xfrm>
            <a:off x="1476394" y="2768240"/>
            <a:ext cx="539750" cy="133350"/>
          </a:xfrm>
          <a:custGeom>
            <a:avLst/>
            <a:gdLst/>
            <a:ahLst/>
            <a:cxnLst>
              <a:cxn ang="0">
                <a:pos x="0" y="210"/>
              </a:cxn>
              <a:cxn ang="0">
                <a:pos x="180" y="210"/>
              </a:cxn>
              <a:cxn ang="0">
                <a:pos x="360" y="30"/>
              </a:cxn>
              <a:cxn ang="0">
                <a:pos x="540" y="390"/>
              </a:cxn>
              <a:cxn ang="0">
                <a:pos x="720" y="30"/>
              </a:cxn>
              <a:cxn ang="0">
                <a:pos x="900" y="390"/>
              </a:cxn>
              <a:cxn ang="0">
                <a:pos x="1080" y="30"/>
              </a:cxn>
              <a:cxn ang="0">
                <a:pos x="1260" y="210"/>
              </a:cxn>
              <a:cxn ang="0">
                <a:pos x="1620" y="210"/>
              </a:cxn>
            </a:cxnLst>
            <a:rect l="0" t="0" r="r" b="b"/>
            <a:pathLst>
              <a:path w="1620" h="390">
                <a:moveTo>
                  <a:pt x="0" y="210"/>
                </a:moveTo>
                <a:cubicBezTo>
                  <a:pt x="60" y="225"/>
                  <a:pt x="120" y="240"/>
                  <a:pt x="180" y="210"/>
                </a:cubicBezTo>
                <a:cubicBezTo>
                  <a:pt x="240" y="180"/>
                  <a:pt x="300" y="0"/>
                  <a:pt x="360" y="30"/>
                </a:cubicBezTo>
                <a:cubicBezTo>
                  <a:pt x="420" y="60"/>
                  <a:pt x="480" y="390"/>
                  <a:pt x="540" y="390"/>
                </a:cubicBezTo>
                <a:cubicBezTo>
                  <a:pt x="600" y="390"/>
                  <a:pt x="660" y="30"/>
                  <a:pt x="720" y="30"/>
                </a:cubicBezTo>
                <a:cubicBezTo>
                  <a:pt x="780" y="30"/>
                  <a:pt x="840" y="390"/>
                  <a:pt x="900" y="390"/>
                </a:cubicBezTo>
                <a:cubicBezTo>
                  <a:pt x="960" y="390"/>
                  <a:pt x="1020" y="60"/>
                  <a:pt x="1080" y="30"/>
                </a:cubicBezTo>
                <a:cubicBezTo>
                  <a:pt x="1140" y="0"/>
                  <a:pt x="1170" y="180"/>
                  <a:pt x="1260" y="210"/>
                </a:cubicBezTo>
                <a:cubicBezTo>
                  <a:pt x="1350" y="240"/>
                  <a:pt x="1485" y="225"/>
                  <a:pt x="1620" y="210"/>
                </a:cubicBezTo>
              </a:path>
            </a:pathLst>
          </a:custGeom>
          <a:noFill/>
          <a:ln w="9525">
            <a:solidFill>
              <a:srgbClr val="000000"/>
            </a:solidFill>
            <a:round/>
            <a:headEnd/>
            <a:tailEnd type="stealth" w="lg" len="med"/>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8" name="Text Box 8"/>
          <p:cNvSpPr txBox="1">
            <a:spLocks noChangeArrowheads="1"/>
          </p:cNvSpPr>
          <p:nvPr/>
        </p:nvSpPr>
        <p:spPr bwMode="auto">
          <a:xfrm>
            <a:off x="667962" y="2339612"/>
            <a:ext cx="792000" cy="972000"/>
          </a:xfrm>
          <a:prstGeom prst="rect">
            <a:avLst/>
          </a:prstGeom>
          <a:gradFill rotWithShape="0">
            <a:gsLst>
              <a:gs pos="0">
                <a:srgbClr val="FFCC00">
                  <a:gamma/>
                  <a:shade val="76078"/>
                  <a:invGamma/>
                </a:srgbClr>
              </a:gs>
              <a:gs pos="100000">
                <a:srgbClr val="FFCC00"/>
              </a:gs>
            </a:gsLst>
            <a:lin ang="0" scaled="1"/>
          </a:grad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Grandeur physique mesurée (valeur réelle</a:t>
            </a:r>
            <a:r>
              <a:rPr kumimoji="0" lang="fr-BE" sz="12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 </a:t>
            </a:r>
            <a:r>
              <a:rPr kumimoji="0" lang="fr-BE" sz="1200" b="0"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X</a:t>
            </a: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4" name="Text Box 4"/>
          <p:cNvSpPr txBox="1">
            <a:spLocks noChangeArrowheads="1"/>
          </p:cNvSpPr>
          <p:nvPr/>
        </p:nvSpPr>
        <p:spPr bwMode="auto">
          <a:xfrm>
            <a:off x="2079469" y="2690456"/>
            <a:ext cx="900000" cy="432000"/>
          </a:xfrm>
          <a:prstGeom prst="rect">
            <a:avLst/>
          </a:prstGeom>
          <a:no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Instrument de mesure</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7" name="Text Box 7"/>
          <p:cNvSpPr txBox="1">
            <a:spLocks noChangeArrowheads="1"/>
          </p:cNvSpPr>
          <p:nvPr/>
        </p:nvSpPr>
        <p:spPr bwMode="auto">
          <a:xfrm>
            <a:off x="3069548" y="2629238"/>
            <a:ext cx="2016000" cy="648000"/>
          </a:xfrm>
          <a:prstGeom prst="rect">
            <a:avLst/>
          </a:prstGeom>
          <a:noFill/>
          <a:ln w="9525">
            <a:solidFill>
              <a:srgbClr val="000000"/>
            </a:solidFill>
            <a:prstDash val="dash"/>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Ligne de transmission du</a:t>
            </a:r>
            <a:endParaRPr kumimoji="0" lang="fr-BE" sz="12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signal électrique émis par l'instrument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3" name="Line 3"/>
          <p:cNvSpPr>
            <a:spLocks noChangeShapeType="1"/>
          </p:cNvSpPr>
          <p:nvPr/>
        </p:nvSpPr>
        <p:spPr bwMode="auto">
          <a:xfrm>
            <a:off x="2983504" y="2853968"/>
            <a:ext cx="2268000" cy="0"/>
          </a:xfrm>
          <a:prstGeom prst="line">
            <a:avLst/>
          </a:prstGeom>
          <a:noFill/>
          <a:ln w="9525">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2" name="Text Box 2"/>
          <p:cNvSpPr txBox="1">
            <a:spLocks noChangeArrowheads="1"/>
          </p:cNvSpPr>
          <p:nvPr/>
        </p:nvSpPr>
        <p:spPr bwMode="auto">
          <a:xfrm>
            <a:off x="5231564" y="2498542"/>
            <a:ext cx="1080000" cy="792000"/>
          </a:xfrm>
          <a:prstGeom prst="rect">
            <a:avLst/>
          </a:prstGeom>
          <a:no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Equipement d'acquisition – traitement – monitoring</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1" name="Freeform 1"/>
          <p:cNvSpPr>
            <a:spLocks/>
          </p:cNvSpPr>
          <p:nvPr/>
        </p:nvSpPr>
        <p:spPr bwMode="auto">
          <a:xfrm>
            <a:off x="6379994" y="2777766"/>
            <a:ext cx="539750" cy="133350"/>
          </a:xfrm>
          <a:custGeom>
            <a:avLst/>
            <a:gdLst/>
            <a:ahLst/>
            <a:cxnLst>
              <a:cxn ang="0">
                <a:pos x="0" y="210"/>
              </a:cxn>
              <a:cxn ang="0">
                <a:pos x="180" y="210"/>
              </a:cxn>
              <a:cxn ang="0">
                <a:pos x="360" y="30"/>
              </a:cxn>
              <a:cxn ang="0">
                <a:pos x="540" y="390"/>
              </a:cxn>
              <a:cxn ang="0">
                <a:pos x="720" y="30"/>
              </a:cxn>
              <a:cxn ang="0">
                <a:pos x="900" y="390"/>
              </a:cxn>
              <a:cxn ang="0">
                <a:pos x="1080" y="30"/>
              </a:cxn>
              <a:cxn ang="0">
                <a:pos x="1260" y="210"/>
              </a:cxn>
              <a:cxn ang="0">
                <a:pos x="1620" y="210"/>
              </a:cxn>
            </a:cxnLst>
            <a:rect l="0" t="0" r="r" b="b"/>
            <a:pathLst>
              <a:path w="1620" h="390">
                <a:moveTo>
                  <a:pt x="0" y="210"/>
                </a:moveTo>
                <a:cubicBezTo>
                  <a:pt x="60" y="225"/>
                  <a:pt x="120" y="240"/>
                  <a:pt x="180" y="210"/>
                </a:cubicBezTo>
                <a:cubicBezTo>
                  <a:pt x="240" y="180"/>
                  <a:pt x="300" y="0"/>
                  <a:pt x="360" y="30"/>
                </a:cubicBezTo>
                <a:cubicBezTo>
                  <a:pt x="420" y="60"/>
                  <a:pt x="480" y="390"/>
                  <a:pt x="540" y="390"/>
                </a:cubicBezTo>
                <a:cubicBezTo>
                  <a:pt x="600" y="390"/>
                  <a:pt x="660" y="30"/>
                  <a:pt x="720" y="30"/>
                </a:cubicBezTo>
                <a:cubicBezTo>
                  <a:pt x="780" y="30"/>
                  <a:pt x="840" y="390"/>
                  <a:pt x="900" y="390"/>
                </a:cubicBezTo>
                <a:cubicBezTo>
                  <a:pt x="960" y="390"/>
                  <a:pt x="1020" y="60"/>
                  <a:pt x="1080" y="30"/>
                </a:cubicBezTo>
                <a:cubicBezTo>
                  <a:pt x="1140" y="0"/>
                  <a:pt x="1170" y="180"/>
                  <a:pt x="1260" y="210"/>
                </a:cubicBezTo>
                <a:cubicBezTo>
                  <a:pt x="1350" y="240"/>
                  <a:pt x="1485" y="225"/>
                  <a:pt x="1620" y="210"/>
                </a:cubicBezTo>
              </a:path>
            </a:pathLst>
          </a:custGeom>
          <a:noFill/>
          <a:ln w="9525">
            <a:solidFill>
              <a:srgbClr val="000000"/>
            </a:solidFill>
            <a:round/>
            <a:headEnd/>
            <a:tailEnd type="stealth" w="lg" len="med"/>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9" name="Text Box 9"/>
          <p:cNvSpPr txBox="1">
            <a:spLocks noChangeArrowheads="1"/>
          </p:cNvSpPr>
          <p:nvPr/>
        </p:nvSpPr>
        <p:spPr bwMode="auto">
          <a:xfrm>
            <a:off x="6923272" y="2349665"/>
            <a:ext cx="792000" cy="972000"/>
          </a:xfrm>
          <a:prstGeom prst="rect">
            <a:avLst/>
          </a:prstGeom>
          <a:gradFill rotWithShape="0">
            <a:gsLst>
              <a:gs pos="0">
                <a:srgbClr val="FFFFFF"/>
              </a:gs>
              <a:gs pos="100000">
                <a:srgbClr val="FFFFFF">
                  <a:gamma/>
                  <a:shade val="76078"/>
                  <a:invGamma/>
                </a:srgbClr>
              </a:gs>
            </a:gsLst>
            <a:lin ang="0" scaled="1"/>
          </a:grad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Grandeur physique traduite (valeur</a:t>
            </a:r>
            <a:endParaRPr kumimoji="0" lang="fr-BE" sz="12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lue</a:t>
            </a:r>
            <a:r>
              <a:rPr kumimoji="0" lang="fr-BE" sz="12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 </a:t>
            </a:r>
            <a:r>
              <a:rPr kumimoji="0" lang="fr-BE" sz="1200" b="0"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y</a:t>
            </a: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6" name="Text Box 6"/>
          <p:cNvSpPr txBox="1">
            <a:spLocks noChangeArrowheads="1"/>
          </p:cNvSpPr>
          <p:nvPr/>
        </p:nvSpPr>
        <p:spPr bwMode="auto">
          <a:xfrm>
            <a:off x="2038369" y="2311044"/>
            <a:ext cx="4320000" cy="1028700"/>
          </a:xfrm>
          <a:prstGeom prst="rect">
            <a:avLst/>
          </a:prstGeom>
          <a:noFill/>
          <a:ln w="19050">
            <a:solidFill>
              <a:srgbClr val="0000FF"/>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EQUIPEMENT DE MESURE</a:t>
            </a:r>
            <a:endParaRPr kumimoji="0" lang="fr-BE" sz="1200" b="0" i="0" u="none" strike="noStrike" cap="none" normalizeH="0" baseline="0" dirty="0" smtClean="0">
              <a:ln>
                <a:noFill/>
              </a:ln>
              <a:solidFill>
                <a:srgbClr val="0000FF"/>
              </a:solidFill>
              <a:effectLst/>
              <a:latin typeface="Arial" pitchFamily="34" charset="0"/>
            </a:endParaRPr>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pic>
        <p:nvPicPr>
          <p:cNvPr id="23" name="Image 22" descr="Flamme.jpg"/>
          <p:cNvPicPr>
            <a:picLocks noChangeAspect="1"/>
          </p:cNvPicPr>
          <p:nvPr/>
        </p:nvPicPr>
        <p:blipFill>
          <a:blip r:embed="rId5" cstate="print"/>
          <a:stretch>
            <a:fillRect/>
          </a:stretch>
        </p:blipFill>
        <p:spPr>
          <a:xfrm>
            <a:off x="642910" y="3786190"/>
            <a:ext cx="691849" cy="896410"/>
          </a:xfrm>
          <a:prstGeom prst="rect">
            <a:avLst/>
          </a:prstGeom>
        </p:spPr>
      </p:pic>
      <p:pic>
        <p:nvPicPr>
          <p:cNvPr id="24" name="Image 23" descr="P1050167.JPG"/>
          <p:cNvPicPr>
            <a:picLocks noChangeAspect="1"/>
          </p:cNvPicPr>
          <p:nvPr/>
        </p:nvPicPr>
        <p:blipFill>
          <a:blip r:embed="rId6" cstate="print">
            <a:lum bright="10000"/>
          </a:blip>
          <a:srcRect l="4000" t="6584" r="4000" b="1235"/>
          <a:stretch>
            <a:fillRect/>
          </a:stretch>
        </p:blipFill>
        <p:spPr>
          <a:xfrm>
            <a:off x="928662" y="4875935"/>
            <a:ext cx="1437171" cy="1080000"/>
          </a:xfrm>
          <a:prstGeom prst="rect">
            <a:avLst/>
          </a:prstGeom>
        </p:spPr>
      </p:pic>
      <p:pic>
        <p:nvPicPr>
          <p:cNvPr id="25" name="Image 24" descr="P1050170.JPG"/>
          <p:cNvPicPr>
            <a:picLocks noChangeAspect="1"/>
          </p:cNvPicPr>
          <p:nvPr/>
        </p:nvPicPr>
        <p:blipFill>
          <a:blip r:embed="rId7" cstate="print"/>
          <a:srcRect t="8333" b="8332"/>
          <a:stretch>
            <a:fillRect/>
          </a:stretch>
        </p:blipFill>
        <p:spPr>
          <a:xfrm>
            <a:off x="2214546" y="3500438"/>
            <a:ext cx="1101584" cy="1224000"/>
          </a:xfrm>
          <a:prstGeom prst="rect">
            <a:avLst/>
          </a:prstGeom>
        </p:spPr>
      </p:pic>
      <p:pic>
        <p:nvPicPr>
          <p:cNvPr id="26" name="Image 25" descr="P1050173.JPG"/>
          <p:cNvPicPr>
            <a:picLocks noChangeAspect="1"/>
          </p:cNvPicPr>
          <p:nvPr/>
        </p:nvPicPr>
        <p:blipFill>
          <a:blip r:embed="rId8" cstate="print">
            <a:lum bright="10000"/>
          </a:blip>
          <a:srcRect t="16002" r="24000" b="9332"/>
          <a:stretch>
            <a:fillRect/>
          </a:stretch>
        </p:blipFill>
        <p:spPr>
          <a:xfrm>
            <a:off x="3249162" y="4881070"/>
            <a:ext cx="1465714" cy="1080000"/>
          </a:xfrm>
          <a:prstGeom prst="rect">
            <a:avLst/>
          </a:prstGeom>
        </p:spPr>
      </p:pic>
      <p:pic>
        <p:nvPicPr>
          <p:cNvPr id="27" name="Image 26" descr="P1050175.JPG"/>
          <p:cNvPicPr>
            <a:picLocks noChangeAspect="1"/>
          </p:cNvPicPr>
          <p:nvPr/>
        </p:nvPicPr>
        <p:blipFill>
          <a:blip r:embed="rId9" cstate="print">
            <a:lum bright="10000"/>
          </a:blip>
          <a:srcRect l="1562" t="14583" r="2343" b="17708"/>
          <a:stretch>
            <a:fillRect/>
          </a:stretch>
        </p:blipFill>
        <p:spPr>
          <a:xfrm>
            <a:off x="4143372" y="3643314"/>
            <a:ext cx="1809030" cy="955991"/>
          </a:xfrm>
          <a:prstGeom prst="rect">
            <a:avLst/>
          </a:prstGeom>
        </p:spPr>
      </p:pic>
      <p:pic>
        <p:nvPicPr>
          <p:cNvPr id="28" name="Image 27" descr="P1050177.JPG"/>
          <p:cNvPicPr>
            <a:picLocks noChangeAspect="1"/>
          </p:cNvPicPr>
          <p:nvPr/>
        </p:nvPicPr>
        <p:blipFill>
          <a:blip r:embed="rId10" cstate="print">
            <a:lum bright="10000"/>
          </a:blip>
          <a:srcRect l="4166" r="8333" b="2083"/>
          <a:stretch>
            <a:fillRect/>
          </a:stretch>
        </p:blipFill>
        <p:spPr>
          <a:xfrm>
            <a:off x="5419807" y="4857760"/>
            <a:ext cx="723829" cy="1080000"/>
          </a:xfrm>
          <a:prstGeom prst="rect">
            <a:avLst/>
          </a:prstGeom>
        </p:spPr>
      </p:pic>
      <p:pic>
        <p:nvPicPr>
          <p:cNvPr id="111618" name="Picture 2"/>
          <p:cNvPicPr>
            <a:picLocks noChangeAspect="1" noChangeArrowheads="1"/>
          </p:cNvPicPr>
          <p:nvPr/>
        </p:nvPicPr>
        <p:blipFill>
          <a:blip r:embed="rId11" cstate="print"/>
          <a:srcRect/>
          <a:stretch>
            <a:fillRect/>
          </a:stretch>
        </p:blipFill>
        <p:spPr bwMode="auto">
          <a:xfrm>
            <a:off x="6286512" y="4143380"/>
            <a:ext cx="1440000" cy="1080000"/>
          </a:xfrm>
          <a:prstGeom prst="rect">
            <a:avLst/>
          </a:prstGeom>
          <a:noFill/>
          <a:ln w="9525">
            <a:noFill/>
            <a:miter lim="800000"/>
            <a:headEnd/>
            <a:tailEnd/>
          </a:ln>
          <a:effectLst/>
        </p:spPr>
      </p:pic>
      <p:sp>
        <p:nvSpPr>
          <p:cNvPr id="29" name="Flèche courbée vers la droite 28"/>
          <p:cNvSpPr/>
          <p:nvPr/>
        </p:nvSpPr>
        <p:spPr>
          <a:xfrm>
            <a:off x="211472" y="3000372"/>
            <a:ext cx="360000" cy="1296000"/>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Flèche courbée vers la gauche 31"/>
          <p:cNvSpPr/>
          <p:nvPr/>
        </p:nvSpPr>
        <p:spPr>
          <a:xfrm>
            <a:off x="1428728" y="4357694"/>
            <a:ext cx="214314" cy="642942"/>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Flèche courbée vers la droite 36"/>
          <p:cNvSpPr/>
          <p:nvPr/>
        </p:nvSpPr>
        <p:spPr>
          <a:xfrm>
            <a:off x="2285984" y="4643446"/>
            <a:ext cx="285752" cy="1071570"/>
          </a:xfrm>
          <a:prstGeom prst="curvedRightArrow">
            <a:avLst/>
          </a:prstGeom>
          <a:solidFill>
            <a:srgbClr val="FF0000"/>
          </a:solidFill>
          <a:ln>
            <a:noFill/>
          </a:ln>
          <a:scene3d>
            <a:camera prst="orthographicFront">
              <a:rot lat="0" lon="0" rev="8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Flèche courbée vers la droite 38"/>
          <p:cNvSpPr/>
          <p:nvPr/>
        </p:nvSpPr>
        <p:spPr>
          <a:xfrm>
            <a:off x="2928926" y="4643446"/>
            <a:ext cx="285752" cy="1071570"/>
          </a:xfrm>
          <a:prstGeom prst="curvedRightArrow">
            <a:avLst/>
          </a:prstGeom>
          <a:solidFill>
            <a:srgbClr val="FF0000"/>
          </a:solidFill>
          <a:ln>
            <a:noFill/>
          </a:ln>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Flèche courbée vers la droite 46"/>
          <p:cNvSpPr/>
          <p:nvPr/>
        </p:nvSpPr>
        <p:spPr>
          <a:xfrm>
            <a:off x="4500562" y="4572008"/>
            <a:ext cx="285752" cy="1071570"/>
          </a:xfrm>
          <a:prstGeom prst="curvedRightArrow">
            <a:avLst/>
          </a:prstGeom>
          <a:solidFill>
            <a:srgbClr val="FF0000"/>
          </a:solidFill>
          <a:ln>
            <a:noFill/>
          </a:ln>
          <a:scene3d>
            <a:camera prst="orthographicFront">
              <a:rot lat="0" lon="0" rev="8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Flèche courbée vers la droite 50"/>
          <p:cNvSpPr/>
          <p:nvPr/>
        </p:nvSpPr>
        <p:spPr>
          <a:xfrm>
            <a:off x="5143504" y="4572008"/>
            <a:ext cx="285752" cy="1071570"/>
          </a:xfrm>
          <a:prstGeom prst="curvedRightArrow">
            <a:avLst/>
          </a:prstGeom>
          <a:solidFill>
            <a:srgbClr val="FF0000"/>
          </a:solidFill>
          <a:ln>
            <a:noFill/>
          </a:ln>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Flèche courbée vers la droite 55"/>
          <p:cNvSpPr/>
          <p:nvPr/>
        </p:nvSpPr>
        <p:spPr>
          <a:xfrm>
            <a:off x="6429388" y="5000636"/>
            <a:ext cx="285752" cy="1071570"/>
          </a:xfrm>
          <a:prstGeom prst="curvedRightArrow">
            <a:avLst/>
          </a:prstGeom>
          <a:solidFill>
            <a:srgbClr val="FF0000"/>
          </a:solidFill>
          <a:ln>
            <a:no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5" name="Flèche courbée vers la droite 64"/>
          <p:cNvSpPr/>
          <p:nvPr/>
        </p:nvSpPr>
        <p:spPr>
          <a:xfrm>
            <a:off x="7715272" y="3214686"/>
            <a:ext cx="357190" cy="1357322"/>
          </a:xfrm>
          <a:prstGeom prst="curvedRightArrow">
            <a:avLst/>
          </a:prstGeom>
          <a:solidFill>
            <a:srgbClr val="FF000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22</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Etalonnage : Définition</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4">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PT-06-ETALO</a:t>
            </a:r>
          </a:p>
          <a:p>
            <a:pPr algn="just">
              <a:defRPr/>
            </a:pPr>
            <a:r>
              <a:rPr lang="fr-BE" sz="1600" dirty="0" smtClean="0"/>
              <a:t>« Procédure d’étalonnage des équipements d’essai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29514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BE" sz="1400" b="1" dirty="0" smtClean="0"/>
              <a:t>Etalonnage</a:t>
            </a:r>
            <a:r>
              <a:rPr lang="fr-BE" sz="1400" dirty="0" smtClean="0"/>
              <a:t> = Détermination de la déviation de l’indication d’un équipement de mesure 	par rapport à la valeur réelle de la grandeur mesurée (en termes 	métrologiques : « valeur conventionnellement vraie du mesurande »)</a:t>
            </a:r>
            <a:endParaRPr lang="fr-FR" sz="1400" dirty="0" smtClean="0"/>
          </a:p>
          <a:p>
            <a:pPr lvl="1" algn="just"/>
            <a:r>
              <a:rPr lang="fr-BE" sz="1400" dirty="0" smtClean="0"/>
              <a:t>Caractérisation de la relation fonctionnelle existant entre la valeur indiquée en sortie par l’équipement (valeur lue </a:t>
            </a:r>
            <a:r>
              <a:rPr lang="fr-BE" sz="1400" i="1" dirty="0" smtClean="0"/>
              <a:t>y</a:t>
            </a:r>
            <a:r>
              <a:rPr lang="fr-BE" sz="1400" dirty="0" smtClean="0"/>
              <a:t>) et la valeur réelle qui est lue en entrée (valeur réelle </a:t>
            </a:r>
            <a:r>
              <a:rPr lang="fr-BE" sz="1400" i="1" dirty="0" smtClean="0"/>
              <a:t>X</a:t>
            </a:r>
            <a:r>
              <a:rPr lang="fr-BE" sz="1400" dirty="0" smtClean="0"/>
              <a:t>)</a:t>
            </a:r>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lvl="1" algn="just"/>
            <a:r>
              <a:rPr lang="fr-BE" sz="1400" dirty="0" smtClean="0"/>
              <a:t>Les trois composants (l'instrument ET la ligne ET l'équipement « ATM ») – se succédant en ligne – doivent être intégrés dans le processus d'étalonnage</a:t>
            </a:r>
            <a:endParaRPr lang="fr-FR" sz="1400" dirty="0" smtClean="0"/>
          </a:p>
        </p:txBody>
      </p:sp>
      <p:sp>
        <p:nvSpPr>
          <p:cNvPr id="112645" name="Freeform 5"/>
          <p:cNvSpPr>
            <a:spLocks/>
          </p:cNvSpPr>
          <p:nvPr/>
        </p:nvSpPr>
        <p:spPr bwMode="auto">
          <a:xfrm>
            <a:off x="1476394" y="4786322"/>
            <a:ext cx="539750" cy="133350"/>
          </a:xfrm>
          <a:custGeom>
            <a:avLst/>
            <a:gdLst/>
            <a:ahLst/>
            <a:cxnLst>
              <a:cxn ang="0">
                <a:pos x="0" y="210"/>
              </a:cxn>
              <a:cxn ang="0">
                <a:pos x="180" y="210"/>
              </a:cxn>
              <a:cxn ang="0">
                <a:pos x="360" y="30"/>
              </a:cxn>
              <a:cxn ang="0">
                <a:pos x="540" y="390"/>
              </a:cxn>
              <a:cxn ang="0">
                <a:pos x="720" y="30"/>
              </a:cxn>
              <a:cxn ang="0">
                <a:pos x="900" y="390"/>
              </a:cxn>
              <a:cxn ang="0">
                <a:pos x="1080" y="30"/>
              </a:cxn>
              <a:cxn ang="0">
                <a:pos x="1260" y="210"/>
              </a:cxn>
              <a:cxn ang="0">
                <a:pos x="1620" y="210"/>
              </a:cxn>
            </a:cxnLst>
            <a:rect l="0" t="0" r="r" b="b"/>
            <a:pathLst>
              <a:path w="1620" h="390">
                <a:moveTo>
                  <a:pt x="0" y="210"/>
                </a:moveTo>
                <a:cubicBezTo>
                  <a:pt x="60" y="225"/>
                  <a:pt x="120" y="240"/>
                  <a:pt x="180" y="210"/>
                </a:cubicBezTo>
                <a:cubicBezTo>
                  <a:pt x="240" y="180"/>
                  <a:pt x="300" y="0"/>
                  <a:pt x="360" y="30"/>
                </a:cubicBezTo>
                <a:cubicBezTo>
                  <a:pt x="420" y="60"/>
                  <a:pt x="480" y="390"/>
                  <a:pt x="540" y="390"/>
                </a:cubicBezTo>
                <a:cubicBezTo>
                  <a:pt x="600" y="390"/>
                  <a:pt x="660" y="30"/>
                  <a:pt x="720" y="30"/>
                </a:cubicBezTo>
                <a:cubicBezTo>
                  <a:pt x="780" y="30"/>
                  <a:pt x="840" y="390"/>
                  <a:pt x="900" y="390"/>
                </a:cubicBezTo>
                <a:cubicBezTo>
                  <a:pt x="960" y="390"/>
                  <a:pt x="1020" y="60"/>
                  <a:pt x="1080" y="30"/>
                </a:cubicBezTo>
                <a:cubicBezTo>
                  <a:pt x="1140" y="0"/>
                  <a:pt x="1170" y="180"/>
                  <a:pt x="1260" y="210"/>
                </a:cubicBezTo>
                <a:cubicBezTo>
                  <a:pt x="1350" y="240"/>
                  <a:pt x="1485" y="225"/>
                  <a:pt x="1620" y="210"/>
                </a:cubicBezTo>
              </a:path>
            </a:pathLst>
          </a:custGeom>
          <a:noFill/>
          <a:ln w="9525">
            <a:solidFill>
              <a:srgbClr val="000000"/>
            </a:solidFill>
            <a:round/>
            <a:headEnd/>
            <a:tailEnd type="stealth" w="lg" len="med"/>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8" name="Text Box 8"/>
          <p:cNvSpPr txBox="1">
            <a:spLocks noChangeArrowheads="1"/>
          </p:cNvSpPr>
          <p:nvPr/>
        </p:nvSpPr>
        <p:spPr bwMode="auto">
          <a:xfrm>
            <a:off x="667962" y="4357694"/>
            <a:ext cx="792000" cy="972000"/>
          </a:xfrm>
          <a:prstGeom prst="rect">
            <a:avLst/>
          </a:prstGeom>
          <a:gradFill rotWithShape="0">
            <a:gsLst>
              <a:gs pos="0">
                <a:srgbClr val="FFCC00">
                  <a:gamma/>
                  <a:shade val="76078"/>
                  <a:invGamma/>
                </a:srgbClr>
              </a:gs>
              <a:gs pos="100000">
                <a:srgbClr val="FFCC00"/>
              </a:gs>
            </a:gsLst>
            <a:lin ang="0" scaled="1"/>
          </a:grad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Grandeur physique mesurée (valeur réelle</a:t>
            </a:r>
            <a:r>
              <a:rPr kumimoji="0" lang="fr-BE" sz="12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 </a:t>
            </a:r>
            <a:r>
              <a:rPr kumimoji="0" lang="fr-BE" sz="1200" b="0"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X</a:t>
            </a: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4" name="Text Box 4"/>
          <p:cNvSpPr txBox="1">
            <a:spLocks noChangeArrowheads="1"/>
          </p:cNvSpPr>
          <p:nvPr/>
        </p:nvSpPr>
        <p:spPr bwMode="auto">
          <a:xfrm>
            <a:off x="2079469" y="4708538"/>
            <a:ext cx="900000" cy="432000"/>
          </a:xfrm>
          <a:prstGeom prst="rect">
            <a:avLst/>
          </a:prstGeom>
          <a:no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Instrument de mesure</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7" name="Text Box 7"/>
          <p:cNvSpPr txBox="1">
            <a:spLocks noChangeArrowheads="1"/>
          </p:cNvSpPr>
          <p:nvPr/>
        </p:nvSpPr>
        <p:spPr bwMode="auto">
          <a:xfrm>
            <a:off x="3069548" y="4647320"/>
            <a:ext cx="2016000" cy="648000"/>
          </a:xfrm>
          <a:prstGeom prst="rect">
            <a:avLst/>
          </a:prstGeom>
          <a:noFill/>
          <a:ln w="9525">
            <a:solidFill>
              <a:srgbClr val="000000"/>
            </a:solidFill>
            <a:prstDash val="dash"/>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Ligne de transmission du</a:t>
            </a:r>
            <a:endParaRPr kumimoji="0" lang="fr-BE" sz="12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signal électrique émis par l'instrument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3" name="Line 3"/>
          <p:cNvSpPr>
            <a:spLocks noChangeShapeType="1"/>
          </p:cNvSpPr>
          <p:nvPr/>
        </p:nvSpPr>
        <p:spPr bwMode="auto">
          <a:xfrm>
            <a:off x="2983504" y="4872050"/>
            <a:ext cx="2268000" cy="0"/>
          </a:xfrm>
          <a:prstGeom prst="line">
            <a:avLst/>
          </a:prstGeom>
          <a:noFill/>
          <a:ln w="9525">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2" name="Text Box 2"/>
          <p:cNvSpPr txBox="1">
            <a:spLocks noChangeArrowheads="1"/>
          </p:cNvSpPr>
          <p:nvPr/>
        </p:nvSpPr>
        <p:spPr bwMode="auto">
          <a:xfrm>
            <a:off x="5231564" y="4516624"/>
            <a:ext cx="1080000" cy="792000"/>
          </a:xfrm>
          <a:prstGeom prst="rect">
            <a:avLst/>
          </a:prstGeom>
          <a:no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Equipement d'acquisition – traitement – monitoring</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1" name="Freeform 1"/>
          <p:cNvSpPr>
            <a:spLocks/>
          </p:cNvSpPr>
          <p:nvPr/>
        </p:nvSpPr>
        <p:spPr bwMode="auto">
          <a:xfrm>
            <a:off x="6379994" y="4795848"/>
            <a:ext cx="539750" cy="133350"/>
          </a:xfrm>
          <a:custGeom>
            <a:avLst/>
            <a:gdLst/>
            <a:ahLst/>
            <a:cxnLst>
              <a:cxn ang="0">
                <a:pos x="0" y="210"/>
              </a:cxn>
              <a:cxn ang="0">
                <a:pos x="180" y="210"/>
              </a:cxn>
              <a:cxn ang="0">
                <a:pos x="360" y="30"/>
              </a:cxn>
              <a:cxn ang="0">
                <a:pos x="540" y="390"/>
              </a:cxn>
              <a:cxn ang="0">
                <a:pos x="720" y="30"/>
              </a:cxn>
              <a:cxn ang="0">
                <a:pos x="900" y="390"/>
              </a:cxn>
              <a:cxn ang="0">
                <a:pos x="1080" y="30"/>
              </a:cxn>
              <a:cxn ang="0">
                <a:pos x="1260" y="210"/>
              </a:cxn>
              <a:cxn ang="0">
                <a:pos x="1620" y="210"/>
              </a:cxn>
            </a:cxnLst>
            <a:rect l="0" t="0" r="r" b="b"/>
            <a:pathLst>
              <a:path w="1620" h="390">
                <a:moveTo>
                  <a:pt x="0" y="210"/>
                </a:moveTo>
                <a:cubicBezTo>
                  <a:pt x="60" y="225"/>
                  <a:pt x="120" y="240"/>
                  <a:pt x="180" y="210"/>
                </a:cubicBezTo>
                <a:cubicBezTo>
                  <a:pt x="240" y="180"/>
                  <a:pt x="300" y="0"/>
                  <a:pt x="360" y="30"/>
                </a:cubicBezTo>
                <a:cubicBezTo>
                  <a:pt x="420" y="60"/>
                  <a:pt x="480" y="390"/>
                  <a:pt x="540" y="390"/>
                </a:cubicBezTo>
                <a:cubicBezTo>
                  <a:pt x="600" y="390"/>
                  <a:pt x="660" y="30"/>
                  <a:pt x="720" y="30"/>
                </a:cubicBezTo>
                <a:cubicBezTo>
                  <a:pt x="780" y="30"/>
                  <a:pt x="840" y="390"/>
                  <a:pt x="900" y="390"/>
                </a:cubicBezTo>
                <a:cubicBezTo>
                  <a:pt x="960" y="390"/>
                  <a:pt x="1020" y="60"/>
                  <a:pt x="1080" y="30"/>
                </a:cubicBezTo>
                <a:cubicBezTo>
                  <a:pt x="1140" y="0"/>
                  <a:pt x="1170" y="180"/>
                  <a:pt x="1260" y="210"/>
                </a:cubicBezTo>
                <a:cubicBezTo>
                  <a:pt x="1350" y="240"/>
                  <a:pt x="1485" y="225"/>
                  <a:pt x="1620" y="210"/>
                </a:cubicBezTo>
              </a:path>
            </a:pathLst>
          </a:custGeom>
          <a:noFill/>
          <a:ln w="9525">
            <a:solidFill>
              <a:srgbClr val="000000"/>
            </a:solidFill>
            <a:round/>
            <a:headEnd/>
            <a:tailEnd type="stealth" w="lg" len="med"/>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12649" name="Text Box 9"/>
          <p:cNvSpPr txBox="1">
            <a:spLocks noChangeArrowheads="1"/>
          </p:cNvSpPr>
          <p:nvPr/>
        </p:nvSpPr>
        <p:spPr bwMode="auto">
          <a:xfrm>
            <a:off x="6923272" y="4367747"/>
            <a:ext cx="792000" cy="972000"/>
          </a:xfrm>
          <a:prstGeom prst="rect">
            <a:avLst/>
          </a:prstGeom>
          <a:gradFill rotWithShape="0">
            <a:gsLst>
              <a:gs pos="0">
                <a:srgbClr val="FFFFFF"/>
              </a:gs>
              <a:gs pos="100000">
                <a:srgbClr val="FFFFFF">
                  <a:gamma/>
                  <a:shade val="76078"/>
                  <a:invGamma/>
                </a:srgbClr>
              </a:gs>
            </a:gsLst>
            <a:lin ang="0" scaled="1"/>
          </a:gradFill>
          <a:ln w="9525">
            <a:solidFill>
              <a:srgbClr val="000000"/>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Grandeur physique traduite (valeur</a:t>
            </a:r>
            <a:endParaRPr kumimoji="0" lang="fr-BE" sz="12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lue</a:t>
            </a:r>
            <a:r>
              <a:rPr kumimoji="0" lang="fr-BE" sz="12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 </a:t>
            </a:r>
            <a:r>
              <a:rPr kumimoji="0" lang="fr-BE" sz="1200" b="0" i="1"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y</a:t>
            </a:r>
            <a:r>
              <a:rPr kumimoji="0" lang="fr-BE" sz="12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a:t>
            </a:r>
            <a:endParaRPr kumimoji="0" lang="fr-BE" sz="1200" b="0" i="0" u="none" strike="noStrike" cap="none" normalizeH="0" baseline="0" dirty="0" smtClean="0">
              <a:ln>
                <a:noFill/>
              </a:ln>
              <a:solidFill>
                <a:schemeClr val="bg1"/>
              </a:solidFill>
              <a:effectLst/>
              <a:latin typeface="Arial" pitchFamily="34" charset="0"/>
            </a:endParaRPr>
          </a:p>
        </p:txBody>
      </p:sp>
      <p:sp>
        <p:nvSpPr>
          <p:cNvPr id="112646" name="Text Box 6"/>
          <p:cNvSpPr txBox="1">
            <a:spLocks noChangeArrowheads="1"/>
          </p:cNvSpPr>
          <p:nvPr/>
        </p:nvSpPr>
        <p:spPr bwMode="auto">
          <a:xfrm>
            <a:off x="2038369" y="4329126"/>
            <a:ext cx="4320000" cy="1028700"/>
          </a:xfrm>
          <a:prstGeom prst="rect">
            <a:avLst/>
          </a:prstGeom>
          <a:noFill/>
          <a:ln w="19050">
            <a:solidFill>
              <a:srgbClr val="0000FF"/>
            </a:solidFill>
            <a:miter lim="800000"/>
            <a:headEnd/>
            <a:tailEnd/>
          </a:ln>
        </p:spPr>
        <p:txBody>
          <a:bodyPr vert="horz" wrap="square" lIns="18000" tIns="360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EQUIPEMENT DE MESURE</a:t>
            </a:r>
            <a:endParaRPr kumimoji="0" lang="fr-BE" sz="1200" b="0" i="0" u="none" strike="noStrike" cap="none" normalizeH="0" baseline="0" dirty="0" smtClean="0">
              <a:ln>
                <a:noFill/>
              </a:ln>
              <a:solidFill>
                <a:srgbClr val="0000FF"/>
              </a:solidFill>
              <a:effectLst/>
              <a:latin typeface="Arial" pitchFamily="34" charset="0"/>
            </a:endParaRPr>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23" name="Flèche droite 22"/>
          <p:cNvSpPr/>
          <p:nvPr/>
        </p:nvSpPr>
        <p:spPr>
          <a:xfrm>
            <a:off x="357158" y="3689700"/>
            <a:ext cx="756000"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4" name="Flèche droite 23"/>
          <p:cNvSpPr/>
          <p:nvPr/>
        </p:nvSpPr>
        <p:spPr>
          <a:xfrm>
            <a:off x="357158" y="5500705"/>
            <a:ext cx="756000" cy="428625"/>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cxnSp>
        <p:nvCxnSpPr>
          <p:cNvPr id="26" name="Connecteur droit 25"/>
          <p:cNvCxnSpPr/>
          <p:nvPr/>
        </p:nvCxnSpPr>
        <p:spPr>
          <a:xfrm>
            <a:off x="3487904" y="3143248"/>
            <a:ext cx="1908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610284" y="3368500"/>
            <a:ext cx="270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23</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Traçabilité : Définition</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4">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EA 4-07</a:t>
            </a:r>
          </a:p>
          <a:p>
            <a:pPr algn="just">
              <a:defRPr/>
            </a:pPr>
            <a:r>
              <a:rPr lang="fr-BE" sz="1600" dirty="0" smtClean="0"/>
              <a:t>« </a:t>
            </a:r>
            <a:r>
              <a:rPr lang="en-GB" sz="1600" dirty="0" err="1" smtClean="0"/>
              <a:t>Tracability</a:t>
            </a:r>
            <a:r>
              <a:rPr lang="en-GB" sz="1600" dirty="0" smtClean="0"/>
              <a:t> of measuring and test equipment to national standards</a:t>
            </a:r>
            <a:r>
              <a:rPr lang="fr-BE" sz="1600" dirty="0" smtClean="0"/>
              <a:t>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29514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cap="small" dirty="0" smtClean="0"/>
              <a:t>5 Eléments de traçabilité</a:t>
            </a:r>
          </a:p>
          <a:p>
            <a:pPr algn="just"/>
            <a:endParaRPr lang="fr-FR" sz="1400" dirty="0" smtClean="0"/>
          </a:p>
          <a:p>
            <a:pPr algn="just"/>
            <a:r>
              <a:rPr lang="fr-FR" sz="1400" dirty="0" smtClean="0"/>
              <a:t>5.1 La traçabilité est caractérisée par un certain nombre d’éléments essentiels :</a:t>
            </a:r>
          </a:p>
          <a:p>
            <a:pPr algn="just"/>
            <a:endParaRPr lang="fr-FR" sz="1400" dirty="0" smtClean="0"/>
          </a:p>
          <a:p>
            <a:pPr algn="just"/>
            <a:r>
              <a:rPr lang="fr-FR" sz="1400" dirty="0" smtClean="0">
                <a:solidFill>
                  <a:schemeClr val="bg1"/>
                </a:solidFill>
              </a:rPr>
              <a:t>(a) une chaîne ininterrompue d’étalonnages remontant aux étalons primaires</a:t>
            </a:r>
          </a:p>
          <a:p>
            <a:pPr algn="just"/>
            <a:r>
              <a:rPr lang="fr-FR" sz="1400" dirty="0" smtClean="0"/>
              <a:t>(b) une incertitude de mesure : l’incertitude de mesure doit être calculée à chaque étape 	de la chaîne selon des méthodes conventionnelles, et doit être combinée 	avec celles des étapes précédentes</a:t>
            </a:r>
          </a:p>
          <a:p>
            <a:pPr algn="just"/>
            <a:r>
              <a:rPr lang="fr-FR" sz="1400" dirty="0" smtClean="0">
                <a:solidFill>
                  <a:schemeClr val="bg1"/>
                </a:solidFill>
              </a:rPr>
              <a:t>(c) documentation : chaque étape de la chaîne doit être documentée et enregistrée</a:t>
            </a:r>
          </a:p>
          <a:p>
            <a:pPr algn="just"/>
            <a:r>
              <a:rPr lang="fr-FR" sz="1400" dirty="0" smtClean="0">
                <a:solidFill>
                  <a:schemeClr val="bg1"/>
                </a:solidFill>
              </a:rPr>
              <a:t>(d) compétence : chaque laboratoire réalisant l’étalonnage d’une étape de la chaîne </a:t>
            </a:r>
            <a:r>
              <a:rPr lang="fr-FR" sz="1400" dirty="0" smtClean="0"/>
              <a:t>doit 	prouver sa compétence technique</a:t>
            </a:r>
          </a:p>
          <a:p>
            <a:pPr algn="just"/>
            <a:r>
              <a:rPr lang="fr-FR" sz="1400" dirty="0" smtClean="0"/>
              <a:t>(e) référence aux unités du SI : la chaîne d’étalonnage doit s’arrêter aux étalons 	primaires</a:t>
            </a:r>
          </a:p>
          <a:p>
            <a:pPr algn="just"/>
            <a:r>
              <a:rPr lang="fr-FR" sz="1400" dirty="0" smtClean="0"/>
              <a:t>(f) </a:t>
            </a:r>
            <a:r>
              <a:rPr lang="fr-FR" sz="1400" dirty="0" err="1" smtClean="0"/>
              <a:t>ré-étalonnage</a:t>
            </a:r>
            <a:r>
              <a:rPr lang="fr-FR" sz="1400" dirty="0" smtClean="0"/>
              <a:t> : les étalonnages doivent être répétés à des intervalles appropriés</a:t>
            </a:r>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24</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Traçabilité : Définition (a)</a:t>
            </a:r>
            <a:endParaRPr lang="fr-FR" sz="2400" cap="small" dirty="0"/>
          </a:p>
        </p:txBody>
      </p:sp>
      <p:sp>
        <p:nvSpPr>
          <p:cNvPr id="22" name="Rectangle à coins arrondis 21"/>
          <p:cNvSpPr/>
          <p:nvPr/>
        </p:nvSpPr>
        <p:spPr>
          <a:xfrm>
            <a:off x="465667" y="2143116"/>
            <a:ext cx="7452000" cy="392909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marL="342900" indent="-342900" algn="just"/>
            <a:endParaRPr lang="fr-FR" sz="1400" dirty="0" smtClean="0"/>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aphicFrame>
        <p:nvGraphicFramePr>
          <p:cNvPr id="15" name="Diagramme 14"/>
          <p:cNvGraphicFramePr/>
          <p:nvPr/>
        </p:nvGraphicFramePr>
        <p:xfrm>
          <a:off x="785786" y="2571744"/>
          <a:ext cx="3500462" cy="33575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8" name="Connecteur droit 17"/>
          <p:cNvCxnSpPr/>
          <p:nvPr/>
        </p:nvCxnSpPr>
        <p:spPr>
          <a:xfrm>
            <a:off x="900000" y="2546692"/>
            <a:ext cx="6643734"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908292" y="2214554"/>
            <a:ext cx="1260000" cy="307777"/>
          </a:xfrm>
          <a:prstGeom prst="rect">
            <a:avLst/>
          </a:prstGeom>
          <a:noFill/>
        </p:spPr>
        <p:txBody>
          <a:bodyPr wrap="square" rtlCol="0">
            <a:spAutoFit/>
          </a:bodyPr>
          <a:lstStyle/>
          <a:p>
            <a:pPr algn="ctr"/>
            <a:r>
              <a:rPr lang="fr-FR" sz="1400" dirty="0" smtClean="0">
                <a:solidFill>
                  <a:schemeClr val="bg1"/>
                </a:solidFill>
              </a:rPr>
              <a:t>Equipement</a:t>
            </a:r>
            <a:endParaRPr lang="fr-FR" sz="1400" dirty="0">
              <a:solidFill>
                <a:schemeClr val="bg1"/>
              </a:solidFill>
            </a:endParaRPr>
          </a:p>
        </p:txBody>
      </p:sp>
      <p:sp>
        <p:nvSpPr>
          <p:cNvPr id="20" name="ZoneTexte 19"/>
          <p:cNvSpPr txBox="1"/>
          <p:nvPr/>
        </p:nvSpPr>
        <p:spPr>
          <a:xfrm>
            <a:off x="4480060" y="2214554"/>
            <a:ext cx="1260000" cy="307777"/>
          </a:xfrm>
          <a:prstGeom prst="rect">
            <a:avLst/>
          </a:prstGeom>
          <a:noFill/>
        </p:spPr>
        <p:txBody>
          <a:bodyPr wrap="square" rtlCol="0">
            <a:spAutoFit/>
          </a:bodyPr>
          <a:lstStyle/>
          <a:p>
            <a:pPr algn="ctr"/>
            <a:r>
              <a:rPr lang="fr-FR" sz="1400" dirty="0" smtClean="0">
                <a:solidFill>
                  <a:schemeClr val="bg1"/>
                </a:solidFill>
              </a:rPr>
              <a:t>Responsable</a:t>
            </a:r>
            <a:endParaRPr lang="fr-FR" sz="1400" dirty="0">
              <a:solidFill>
                <a:schemeClr val="bg1"/>
              </a:solidFill>
            </a:endParaRPr>
          </a:p>
        </p:txBody>
      </p:sp>
      <p:sp>
        <p:nvSpPr>
          <p:cNvPr id="23" name="ZoneTexte 22"/>
          <p:cNvSpPr txBox="1"/>
          <p:nvPr/>
        </p:nvSpPr>
        <p:spPr>
          <a:xfrm>
            <a:off x="6098082" y="2205055"/>
            <a:ext cx="1548000" cy="523220"/>
          </a:xfrm>
          <a:prstGeom prst="rect">
            <a:avLst/>
          </a:prstGeom>
          <a:noFill/>
        </p:spPr>
        <p:txBody>
          <a:bodyPr wrap="square" rtlCol="0">
            <a:spAutoFit/>
          </a:bodyPr>
          <a:lstStyle/>
          <a:p>
            <a:pPr algn="ctr"/>
            <a:r>
              <a:rPr lang="fr-FR" sz="1400" dirty="0" smtClean="0">
                <a:solidFill>
                  <a:schemeClr val="bg1"/>
                </a:solidFill>
              </a:rPr>
              <a:t>Méthode</a:t>
            </a:r>
            <a:r>
              <a:rPr lang="fr-FR" sz="1400" dirty="0">
                <a:solidFill>
                  <a:schemeClr val="bg1"/>
                </a:solidFill>
              </a:rPr>
              <a:t> </a:t>
            </a:r>
            <a:r>
              <a:rPr lang="fr-FR" sz="1400" dirty="0" smtClean="0">
                <a:solidFill>
                  <a:schemeClr val="bg1"/>
                </a:solidFill>
              </a:rPr>
              <a:t>(cas T°)</a:t>
            </a:r>
          </a:p>
        </p:txBody>
      </p:sp>
      <p:cxnSp>
        <p:nvCxnSpPr>
          <p:cNvPr id="25" name="Connecteur droit 24"/>
          <p:cNvCxnSpPr/>
          <p:nvPr/>
        </p:nvCxnSpPr>
        <p:spPr>
          <a:xfrm rot="16200000" flipV="1">
            <a:off x="2464579" y="4070083"/>
            <a:ext cx="3643338"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6200000" flipV="1">
            <a:off x="4107653" y="4071600"/>
            <a:ext cx="3643338"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900000" y="3393552"/>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900000" y="4238282"/>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900000" y="5070486"/>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406666" y="2500306"/>
            <a:ext cx="1404000" cy="954107"/>
          </a:xfrm>
          <a:prstGeom prst="rect">
            <a:avLst/>
          </a:prstGeom>
          <a:noFill/>
        </p:spPr>
        <p:txBody>
          <a:bodyPr wrap="square" rtlCol="0">
            <a:spAutoFit/>
          </a:bodyPr>
          <a:lstStyle/>
          <a:p>
            <a:pPr algn="ctr"/>
            <a:r>
              <a:rPr lang="fr-FR" sz="1400" dirty="0" smtClean="0">
                <a:solidFill>
                  <a:schemeClr val="bg1"/>
                </a:solidFill>
              </a:rPr>
              <a:t>Institut de métrologie (national ou international)</a:t>
            </a:r>
            <a:endParaRPr lang="fr-FR" sz="1400" dirty="0">
              <a:solidFill>
                <a:schemeClr val="bg1"/>
              </a:solidFill>
            </a:endParaRPr>
          </a:p>
        </p:txBody>
      </p:sp>
      <p:sp>
        <p:nvSpPr>
          <p:cNvPr id="32" name="ZoneTexte 31"/>
          <p:cNvSpPr txBox="1"/>
          <p:nvPr/>
        </p:nvSpPr>
        <p:spPr>
          <a:xfrm>
            <a:off x="4407498" y="3454052"/>
            <a:ext cx="1404000" cy="738664"/>
          </a:xfrm>
          <a:prstGeom prst="rect">
            <a:avLst/>
          </a:prstGeom>
          <a:noFill/>
        </p:spPr>
        <p:txBody>
          <a:bodyPr wrap="square" rtlCol="0">
            <a:spAutoFit/>
          </a:bodyPr>
          <a:lstStyle/>
          <a:p>
            <a:pPr algn="ctr"/>
            <a:r>
              <a:rPr lang="fr-FR" sz="1400" dirty="0" smtClean="0">
                <a:solidFill>
                  <a:schemeClr val="bg1"/>
                </a:solidFill>
              </a:rPr>
              <a:t>Laboratoire d’étalonnage accrédité</a:t>
            </a:r>
            <a:endParaRPr lang="fr-FR" sz="1400" dirty="0">
              <a:solidFill>
                <a:schemeClr val="bg1"/>
              </a:solidFill>
            </a:endParaRPr>
          </a:p>
        </p:txBody>
      </p:sp>
      <p:sp>
        <p:nvSpPr>
          <p:cNvPr id="33" name="ZoneTexte 32"/>
          <p:cNvSpPr txBox="1"/>
          <p:nvPr/>
        </p:nvSpPr>
        <p:spPr>
          <a:xfrm>
            <a:off x="4402948" y="4287024"/>
            <a:ext cx="1404000" cy="954107"/>
          </a:xfrm>
          <a:prstGeom prst="rect">
            <a:avLst/>
          </a:prstGeom>
          <a:noFill/>
        </p:spPr>
        <p:txBody>
          <a:bodyPr wrap="square" rtlCol="0">
            <a:spAutoFit/>
          </a:bodyPr>
          <a:lstStyle/>
          <a:p>
            <a:pPr algn="ctr"/>
            <a:r>
              <a:rPr lang="fr-FR" sz="1400" dirty="0" smtClean="0">
                <a:solidFill>
                  <a:schemeClr val="bg1"/>
                </a:solidFill>
              </a:rPr>
              <a:t>Service d’étalonnage du laboratoire</a:t>
            </a:r>
            <a:endParaRPr lang="fr-FR" sz="1400" dirty="0">
              <a:solidFill>
                <a:schemeClr val="bg1"/>
              </a:solidFill>
            </a:endParaRPr>
          </a:p>
        </p:txBody>
      </p:sp>
      <p:sp>
        <p:nvSpPr>
          <p:cNvPr id="34" name="ZoneTexte 33"/>
          <p:cNvSpPr txBox="1"/>
          <p:nvPr/>
        </p:nvSpPr>
        <p:spPr>
          <a:xfrm>
            <a:off x="4404072" y="5357826"/>
            <a:ext cx="1404000" cy="307777"/>
          </a:xfrm>
          <a:prstGeom prst="rect">
            <a:avLst/>
          </a:prstGeom>
          <a:noFill/>
        </p:spPr>
        <p:txBody>
          <a:bodyPr wrap="square" rtlCol="0">
            <a:spAutoFit/>
          </a:bodyPr>
          <a:lstStyle/>
          <a:p>
            <a:pPr algn="ctr"/>
            <a:r>
              <a:rPr lang="fr-FR" sz="1400" dirty="0" smtClean="0">
                <a:solidFill>
                  <a:schemeClr val="bg1"/>
                </a:solidFill>
              </a:rPr>
              <a:t>Laboratoire</a:t>
            </a:r>
            <a:endParaRPr lang="fr-FR" sz="1400" dirty="0">
              <a:solidFill>
                <a:schemeClr val="bg1"/>
              </a:solidFill>
            </a:endParaRPr>
          </a:p>
        </p:txBody>
      </p:sp>
      <p:sp>
        <p:nvSpPr>
          <p:cNvPr id="35" name="ZoneTexte 34"/>
          <p:cNvSpPr txBox="1"/>
          <p:nvPr/>
        </p:nvSpPr>
        <p:spPr>
          <a:xfrm>
            <a:off x="6096126" y="2596796"/>
            <a:ext cx="1404000" cy="738664"/>
          </a:xfrm>
          <a:prstGeom prst="rect">
            <a:avLst/>
          </a:prstGeom>
          <a:noFill/>
        </p:spPr>
        <p:txBody>
          <a:bodyPr wrap="square" rtlCol="0">
            <a:spAutoFit/>
          </a:bodyPr>
          <a:lstStyle/>
          <a:p>
            <a:pPr algn="ctr"/>
            <a:r>
              <a:rPr lang="fr-FR" sz="1400" dirty="0" smtClean="0">
                <a:solidFill>
                  <a:schemeClr val="bg1"/>
                </a:solidFill>
              </a:rPr>
              <a:t>Cellules à point de température fixe</a:t>
            </a:r>
            <a:endParaRPr lang="fr-FR" sz="1400" dirty="0">
              <a:solidFill>
                <a:schemeClr val="bg1"/>
              </a:solidFill>
            </a:endParaRPr>
          </a:p>
        </p:txBody>
      </p:sp>
      <p:sp>
        <p:nvSpPr>
          <p:cNvPr id="36" name="ZoneTexte 35"/>
          <p:cNvSpPr txBox="1"/>
          <p:nvPr/>
        </p:nvSpPr>
        <p:spPr>
          <a:xfrm>
            <a:off x="6096958" y="3548722"/>
            <a:ext cx="1404000" cy="523220"/>
          </a:xfrm>
          <a:prstGeom prst="rect">
            <a:avLst/>
          </a:prstGeom>
          <a:noFill/>
        </p:spPr>
        <p:txBody>
          <a:bodyPr wrap="square" rtlCol="0">
            <a:spAutoFit/>
          </a:bodyPr>
          <a:lstStyle/>
          <a:p>
            <a:pPr algn="ctr"/>
            <a:r>
              <a:rPr lang="fr-FR" sz="1400" dirty="0" smtClean="0">
                <a:solidFill>
                  <a:schemeClr val="bg1"/>
                </a:solidFill>
              </a:rPr>
              <a:t>Cellules à point fixe, fours, …</a:t>
            </a:r>
            <a:endParaRPr lang="fr-FR" sz="1400" dirty="0">
              <a:solidFill>
                <a:schemeClr val="bg1"/>
              </a:solidFill>
            </a:endParaRPr>
          </a:p>
        </p:txBody>
      </p:sp>
      <p:sp>
        <p:nvSpPr>
          <p:cNvPr id="37" name="ZoneTexte 36"/>
          <p:cNvSpPr txBox="1"/>
          <p:nvPr/>
        </p:nvSpPr>
        <p:spPr>
          <a:xfrm>
            <a:off x="6092408" y="4478545"/>
            <a:ext cx="1404000" cy="307777"/>
          </a:xfrm>
          <a:prstGeom prst="rect">
            <a:avLst/>
          </a:prstGeom>
          <a:noFill/>
        </p:spPr>
        <p:txBody>
          <a:bodyPr wrap="square" rtlCol="0">
            <a:spAutoFit/>
          </a:bodyPr>
          <a:lstStyle/>
          <a:p>
            <a:pPr algn="ctr"/>
            <a:r>
              <a:rPr lang="fr-FR" sz="1400" dirty="0" smtClean="0">
                <a:solidFill>
                  <a:schemeClr val="bg1"/>
                </a:solidFill>
              </a:rPr>
              <a:t>Four</a:t>
            </a:r>
            <a:endParaRPr lang="fr-FR" sz="1400" dirty="0">
              <a:solidFill>
                <a:schemeClr val="bg1"/>
              </a:solidFill>
            </a:endParaRPr>
          </a:p>
        </p:txBody>
      </p:sp>
      <p:sp>
        <p:nvSpPr>
          <p:cNvPr id="38" name="ZoneTexte 37"/>
          <p:cNvSpPr txBox="1"/>
          <p:nvPr/>
        </p:nvSpPr>
        <p:spPr>
          <a:xfrm>
            <a:off x="6093532" y="5143512"/>
            <a:ext cx="1404000" cy="738664"/>
          </a:xfrm>
          <a:prstGeom prst="rect">
            <a:avLst/>
          </a:prstGeom>
          <a:noFill/>
        </p:spPr>
        <p:txBody>
          <a:bodyPr wrap="square" rtlCol="0">
            <a:spAutoFit/>
          </a:bodyPr>
          <a:lstStyle/>
          <a:p>
            <a:pPr algn="ctr"/>
            <a:r>
              <a:rPr lang="fr-FR" sz="1400" dirty="0" smtClean="0">
                <a:solidFill>
                  <a:schemeClr val="bg1"/>
                </a:solidFill>
              </a:rPr>
              <a:t>Facultatif (vérifications intermédiaires)</a:t>
            </a:r>
            <a:endParaRPr lang="fr-FR" sz="1400" dirty="0">
              <a:solidFill>
                <a:schemeClr val="bg1"/>
              </a:solidFill>
            </a:endParaRPr>
          </a:p>
        </p:txBody>
      </p:sp>
      <p:graphicFrame>
        <p:nvGraphicFramePr>
          <p:cNvPr id="41" name="Diagramme 40"/>
          <p:cNvGraphicFramePr/>
          <p:nvPr/>
        </p:nvGraphicFramePr>
        <p:xfrm>
          <a:off x="1676902" y="2571744"/>
          <a:ext cx="1714512" cy="1643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Traçabilité : Définition (b)</a:t>
            </a:r>
            <a:endParaRPr lang="fr-FR" sz="2400" cap="small" dirty="0"/>
          </a:p>
        </p:txBody>
      </p:sp>
      <p:sp>
        <p:nvSpPr>
          <p:cNvPr id="22" name="Rectangle à coins arrondis 21"/>
          <p:cNvSpPr/>
          <p:nvPr/>
        </p:nvSpPr>
        <p:spPr>
          <a:xfrm>
            <a:off x="465667" y="2143116"/>
            <a:ext cx="7452000" cy="392909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marL="342900" indent="-342900" algn="just"/>
            <a:endParaRPr lang="fr-FR" sz="1400" dirty="0" smtClean="0"/>
          </a:p>
        </p:txBody>
      </p:sp>
      <p:cxnSp>
        <p:nvCxnSpPr>
          <p:cNvPr id="18" name="Connecteur droit 17"/>
          <p:cNvCxnSpPr/>
          <p:nvPr/>
        </p:nvCxnSpPr>
        <p:spPr>
          <a:xfrm>
            <a:off x="900000" y="2546692"/>
            <a:ext cx="6643734"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908292" y="2214554"/>
            <a:ext cx="1260000" cy="307777"/>
          </a:xfrm>
          <a:prstGeom prst="rect">
            <a:avLst/>
          </a:prstGeom>
          <a:noFill/>
        </p:spPr>
        <p:txBody>
          <a:bodyPr wrap="square" rtlCol="0">
            <a:spAutoFit/>
          </a:bodyPr>
          <a:lstStyle/>
          <a:p>
            <a:pPr algn="ctr"/>
            <a:r>
              <a:rPr lang="fr-FR" sz="1400" dirty="0" smtClean="0">
                <a:solidFill>
                  <a:schemeClr val="bg1"/>
                </a:solidFill>
              </a:rPr>
              <a:t>Equipement</a:t>
            </a:r>
            <a:endParaRPr lang="fr-FR" sz="1400" dirty="0">
              <a:solidFill>
                <a:schemeClr val="bg1"/>
              </a:solidFill>
            </a:endParaRPr>
          </a:p>
        </p:txBody>
      </p:sp>
      <p:sp>
        <p:nvSpPr>
          <p:cNvPr id="20" name="ZoneTexte 19"/>
          <p:cNvSpPr txBox="1"/>
          <p:nvPr/>
        </p:nvSpPr>
        <p:spPr>
          <a:xfrm>
            <a:off x="4480060" y="2059152"/>
            <a:ext cx="1260000" cy="523220"/>
          </a:xfrm>
          <a:prstGeom prst="rect">
            <a:avLst/>
          </a:prstGeom>
          <a:noFill/>
        </p:spPr>
        <p:txBody>
          <a:bodyPr wrap="square" rtlCol="0">
            <a:spAutoFit/>
          </a:bodyPr>
          <a:lstStyle/>
          <a:p>
            <a:pPr algn="ctr"/>
            <a:r>
              <a:rPr lang="fr-FR" sz="1400" dirty="0" smtClean="0">
                <a:solidFill>
                  <a:schemeClr val="bg1"/>
                </a:solidFill>
              </a:rPr>
              <a:t>Erreur systématique</a:t>
            </a:r>
            <a:endParaRPr lang="fr-FR" sz="1400" dirty="0">
              <a:solidFill>
                <a:schemeClr val="bg1"/>
              </a:solidFill>
            </a:endParaRPr>
          </a:p>
        </p:txBody>
      </p:sp>
      <p:cxnSp>
        <p:nvCxnSpPr>
          <p:cNvPr id="25" name="Connecteur droit 24"/>
          <p:cNvCxnSpPr/>
          <p:nvPr/>
        </p:nvCxnSpPr>
        <p:spPr>
          <a:xfrm rot="16200000" flipV="1">
            <a:off x="2756248" y="3744554"/>
            <a:ext cx="3060000"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6200000" flipV="1">
            <a:off x="4399322" y="3746071"/>
            <a:ext cx="3060000"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900000" y="3227212"/>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900000" y="3916540"/>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900000" y="4597060"/>
            <a:ext cx="6643734" cy="1588"/>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6240958" y="2205055"/>
            <a:ext cx="1260000" cy="307777"/>
          </a:xfrm>
          <a:prstGeom prst="rect">
            <a:avLst/>
          </a:prstGeom>
          <a:noFill/>
        </p:spPr>
        <p:txBody>
          <a:bodyPr wrap="square" rtlCol="0">
            <a:spAutoFit/>
          </a:bodyPr>
          <a:lstStyle/>
          <a:p>
            <a:pPr algn="ctr"/>
            <a:r>
              <a:rPr lang="fr-FR" sz="1400" dirty="0" smtClean="0">
                <a:solidFill>
                  <a:schemeClr val="bg1"/>
                </a:solidFill>
              </a:rPr>
              <a:t>Incertitude</a:t>
            </a:r>
            <a:endParaRPr lang="fr-FR" sz="1400" dirty="0">
              <a:solidFill>
                <a:schemeClr val="bg1"/>
              </a:solidFill>
            </a:endParaRPr>
          </a:p>
        </p:txBody>
      </p:sp>
      <p:sp>
        <p:nvSpPr>
          <p:cNvPr id="33" name="ZoneTexte 32"/>
          <p:cNvSpPr txBox="1"/>
          <p:nvPr/>
        </p:nvSpPr>
        <p:spPr>
          <a:xfrm>
            <a:off x="4402948" y="4106493"/>
            <a:ext cx="1404000" cy="307777"/>
          </a:xfrm>
          <a:prstGeom prst="rect">
            <a:avLst/>
          </a:prstGeom>
          <a:noFill/>
        </p:spPr>
        <p:txBody>
          <a:bodyPr wrap="square" rtlCol="0">
            <a:spAutoFit/>
          </a:bodyPr>
          <a:lstStyle/>
          <a:p>
            <a:pPr algn="ctr"/>
            <a:r>
              <a:rPr lang="fr-FR" sz="1400" dirty="0" smtClean="0">
                <a:solidFill>
                  <a:schemeClr val="bg1"/>
                </a:solidFill>
              </a:rPr>
              <a:t>0,1°C</a:t>
            </a:r>
            <a:endParaRPr lang="fr-FR" sz="1400" dirty="0">
              <a:solidFill>
                <a:schemeClr val="bg1"/>
              </a:solidFill>
            </a:endParaRPr>
          </a:p>
        </p:txBody>
      </p:sp>
      <p:sp>
        <p:nvSpPr>
          <p:cNvPr id="34" name="ZoneTexte 33"/>
          <p:cNvSpPr txBox="1"/>
          <p:nvPr/>
        </p:nvSpPr>
        <p:spPr>
          <a:xfrm>
            <a:off x="4404072" y="4795821"/>
            <a:ext cx="1404000" cy="307777"/>
          </a:xfrm>
          <a:prstGeom prst="rect">
            <a:avLst/>
          </a:prstGeom>
          <a:noFill/>
        </p:spPr>
        <p:txBody>
          <a:bodyPr wrap="square" rtlCol="0">
            <a:spAutoFit/>
          </a:bodyPr>
          <a:lstStyle/>
          <a:p>
            <a:pPr algn="ctr"/>
            <a:r>
              <a:rPr lang="fr-FR" sz="1400" dirty="0" smtClean="0">
                <a:solidFill>
                  <a:schemeClr val="bg1"/>
                </a:solidFill>
              </a:rPr>
              <a:t>- 1°C</a:t>
            </a:r>
            <a:endParaRPr lang="fr-FR" sz="1400" dirty="0">
              <a:solidFill>
                <a:schemeClr val="bg1"/>
              </a:solidFill>
            </a:endParaRPr>
          </a:p>
        </p:txBody>
      </p:sp>
      <p:sp>
        <p:nvSpPr>
          <p:cNvPr id="43" name="ZoneTexte 42"/>
          <p:cNvSpPr txBox="1"/>
          <p:nvPr/>
        </p:nvSpPr>
        <p:spPr>
          <a:xfrm>
            <a:off x="6167564" y="2754534"/>
            <a:ext cx="1440000" cy="307777"/>
          </a:xfrm>
          <a:prstGeom prst="rect">
            <a:avLst/>
          </a:prstGeom>
          <a:noFill/>
        </p:spPr>
        <p:txBody>
          <a:bodyPr wrap="square" rtlCol="0">
            <a:spAutoFit/>
          </a:bodyPr>
          <a:lstStyle/>
          <a:p>
            <a:pPr algn="ctr"/>
            <a:r>
              <a:rPr lang="fr-BE" sz="1400" dirty="0" smtClean="0">
                <a:solidFill>
                  <a:schemeClr val="bg1"/>
                </a:solidFill>
              </a:rPr>
              <a:t>± </a:t>
            </a:r>
            <a:r>
              <a:rPr lang="fr-FR" sz="1400" dirty="0" smtClean="0">
                <a:solidFill>
                  <a:schemeClr val="bg1"/>
                </a:solidFill>
              </a:rPr>
              <a:t>0,001°C</a:t>
            </a:r>
            <a:endParaRPr lang="fr-FR" sz="1400" dirty="0">
              <a:solidFill>
                <a:schemeClr val="bg1"/>
              </a:solidFill>
            </a:endParaRPr>
          </a:p>
        </p:txBody>
      </p:sp>
      <p:sp>
        <p:nvSpPr>
          <p:cNvPr id="44" name="ZoneTexte 43"/>
          <p:cNvSpPr txBox="1"/>
          <p:nvPr/>
        </p:nvSpPr>
        <p:spPr>
          <a:xfrm>
            <a:off x="6168396" y="3429000"/>
            <a:ext cx="1440000" cy="307777"/>
          </a:xfrm>
          <a:prstGeom prst="rect">
            <a:avLst/>
          </a:prstGeom>
          <a:noFill/>
        </p:spPr>
        <p:txBody>
          <a:bodyPr wrap="square" rtlCol="0">
            <a:spAutoFit/>
          </a:bodyPr>
          <a:lstStyle/>
          <a:p>
            <a:pPr algn="ctr"/>
            <a:r>
              <a:rPr lang="fr-BE" sz="1400" dirty="0" smtClean="0">
                <a:solidFill>
                  <a:schemeClr val="bg1"/>
                </a:solidFill>
              </a:rPr>
              <a:t>± </a:t>
            </a:r>
            <a:r>
              <a:rPr lang="fr-FR" sz="1400" dirty="0" smtClean="0">
                <a:solidFill>
                  <a:schemeClr val="bg1"/>
                </a:solidFill>
              </a:rPr>
              <a:t>0,01°C</a:t>
            </a:r>
            <a:endParaRPr lang="fr-FR" sz="1400" dirty="0">
              <a:solidFill>
                <a:schemeClr val="bg1"/>
              </a:solidFill>
            </a:endParaRPr>
          </a:p>
        </p:txBody>
      </p:sp>
      <p:sp>
        <p:nvSpPr>
          <p:cNvPr id="46" name="ZoneTexte 45"/>
          <p:cNvSpPr txBox="1"/>
          <p:nvPr/>
        </p:nvSpPr>
        <p:spPr>
          <a:xfrm>
            <a:off x="6163846" y="4096994"/>
            <a:ext cx="1440000" cy="307777"/>
          </a:xfrm>
          <a:prstGeom prst="rect">
            <a:avLst/>
          </a:prstGeom>
          <a:noFill/>
        </p:spPr>
        <p:txBody>
          <a:bodyPr wrap="square" rtlCol="0">
            <a:spAutoFit/>
          </a:bodyPr>
          <a:lstStyle/>
          <a:p>
            <a:pPr algn="ctr"/>
            <a:r>
              <a:rPr lang="fr-BE" sz="1400" dirty="0" smtClean="0">
                <a:solidFill>
                  <a:schemeClr val="bg1"/>
                </a:solidFill>
              </a:rPr>
              <a:t>± </a:t>
            </a:r>
            <a:r>
              <a:rPr lang="fr-FR" sz="1400" dirty="0" smtClean="0">
                <a:solidFill>
                  <a:schemeClr val="bg1"/>
                </a:solidFill>
              </a:rPr>
              <a:t>0,05°C</a:t>
            </a:r>
            <a:endParaRPr lang="fr-FR" sz="1400" dirty="0">
              <a:solidFill>
                <a:schemeClr val="bg1"/>
              </a:solidFill>
            </a:endParaRPr>
          </a:p>
        </p:txBody>
      </p:sp>
      <p:sp>
        <p:nvSpPr>
          <p:cNvPr id="47" name="ZoneTexte 46"/>
          <p:cNvSpPr txBox="1"/>
          <p:nvPr/>
        </p:nvSpPr>
        <p:spPr>
          <a:xfrm>
            <a:off x="6164970" y="4786322"/>
            <a:ext cx="1440000" cy="307777"/>
          </a:xfrm>
          <a:prstGeom prst="rect">
            <a:avLst/>
          </a:prstGeom>
          <a:noFill/>
        </p:spPr>
        <p:txBody>
          <a:bodyPr wrap="square" rtlCol="0">
            <a:spAutoFit/>
          </a:bodyPr>
          <a:lstStyle/>
          <a:p>
            <a:pPr algn="ctr"/>
            <a:r>
              <a:rPr lang="fr-BE" sz="1400" dirty="0" smtClean="0">
                <a:solidFill>
                  <a:schemeClr val="bg1"/>
                </a:solidFill>
              </a:rPr>
              <a:t>± </a:t>
            </a:r>
            <a:r>
              <a:rPr lang="fr-FR" sz="1400" dirty="0" smtClean="0">
                <a:solidFill>
                  <a:schemeClr val="bg1"/>
                </a:solidFill>
              </a:rPr>
              <a:t>0,25°C</a:t>
            </a:r>
            <a:endParaRPr lang="fr-FR" sz="1400" dirty="0">
              <a:solidFill>
                <a:schemeClr val="bg1"/>
              </a:solidFill>
            </a:endParaRPr>
          </a:p>
        </p:txBody>
      </p:sp>
      <p:sp>
        <p:nvSpPr>
          <p:cNvPr id="50" name="Flèche droite 49"/>
          <p:cNvSpPr/>
          <p:nvPr/>
        </p:nvSpPr>
        <p:spPr>
          <a:xfrm>
            <a:off x="357158" y="5500702"/>
            <a:ext cx="756000"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51" name="Rectangle 50"/>
          <p:cNvSpPr/>
          <p:nvPr/>
        </p:nvSpPr>
        <p:spPr>
          <a:xfrm>
            <a:off x="1214414" y="5454316"/>
            <a:ext cx="6516000" cy="523220"/>
          </a:xfrm>
          <a:prstGeom prst="rect">
            <a:avLst/>
          </a:prstGeom>
        </p:spPr>
        <p:txBody>
          <a:bodyPr wrap="square">
            <a:spAutoFit/>
          </a:bodyPr>
          <a:lstStyle/>
          <a:p>
            <a:pPr algn="just" eaLnBrk="0" hangingPunct="0">
              <a:spcBef>
                <a:spcPct val="30000"/>
              </a:spcBef>
              <a:defRPr/>
            </a:pPr>
            <a:r>
              <a:rPr lang="fr-FR" sz="1400" dirty="0" smtClean="0">
                <a:solidFill>
                  <a:schemeClr val="bg1"/>
                </a:solidFill>
                <a:latin typeface="+mn-lt"/>
              </a:rPr>
              <a:t>Lorsque la température réelle est de X°C [100°C], le thermocouple affiche une température de (X - 1)°C </a:t>
            </a:r>
            <a:r>
              <a:rPr lang="fr-BE" sz="1400" dirty="0" smtClean="0">
                <a:solidFill>
                  <a:schemeClr val="bg1"/>
                </a:solidFill>
                <a:latin typeface="+mn-lt"/>
              </a:rPr>
              <a:t>± 0,25°C [99 </a:t>
            </a:r>
            <a:r>
              <a:rPr lang="fr-BE" sz="1400" dirty="0" smtClean="0">
                <a:solidFill>
                  <a:schemeClr val="bg1"/>
                </a:solidFill>
              </a:rPr>
              <a:t>± 0,25°C</a:t>
            </a:r>
            <a:r>
              <a:rPr lang="fr-BE" sz="1400" dirty="0" smtClean="0">
                <a:solidFill>
                  <a:schemeClr val="bg1"/>
                </a:solidFill>
                <a:latin typeface="+mn-lt"/>
              </a:rPr>
              <a:t>]	</a:t>
            </a:r>
            <a:r>
              <a:rPr lang="fr-BE" sz="1400" b="1" dirty="0" smtClean="0">
                <a:solidFill>
                  <a:srgbClr val="FF0066"/>
                </a:solidFill>
                <a:latin typeface="+mn-lt"/>
              </a:rPr>
              <a:t>SOUS-ESTIMATION</a:t>
            </a:r>
          </a:p>
        </p:txBody>
      </p:sp>
      <p:sp>
        <p:nvSpPr>
          <p:cNvPr id="52" name="Flèche droite 51"/>
          <p:cNvSpPr/>
          <p:nvPr/>
        </p:nvSpPr>
        <p:spPr>
          <a:xfrm>
            <a:off x="5189890" y="5761402"/>
            <a:ext cx="571504" cy="144000"/>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Diagramme 14"/>
          <p:cNvGraphicFramePr/>
          <p:nvPr/>
        </p:nvGraphicFramePr>
        <p:xfrm>
          <a:off x="785786" y="2571744"/>
          <a:ext cx="3500462"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25</a:t>
            </a:fld>
            <a:endParaRPr lang="fr-BE"/>
          </a:p>
        </p:txBody>
      </p:sp>
      <p:pic>
        <p:nvPicPr>
          <p:cNvPr id="11" name="Picture 10" descr="Logo"/>
          <p:cNvPicPr>
            <a:picLocks noChangeAspect="1" noChangeArrowheads="1"/>
          </p:cNvPicPr>
          <p:nvPr/>
        </p:nvPicPr>
        <p:blipFill>
          <a:blip r:embed="rId7">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465667" y="2143116"/>
            <a:ext cx="7452000" cy="392909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lvl="1" algn="just"/>
            <a:r>
              <a:rPr lang="fr-FR" sz="1400" b="1" dirty="0" smtClean="0"/>
              <a:t>5.5 Équipement</a:t>
            </a:r>
          </a:p>
          <a:p>
            <a:pPr lvl="1" algn="just"/>
            <a:r>
              <a:rPr lang="fr-FR" sz="1400" b="1" dirty="0" smtClean="0"/>
              <a:t>	5.5.2</a:t>
            </a:r>
            <a:r>
              <a:rPr lang="fr-FR" sz="1400" dirty="0" smtClean="0"/>
              <a:t> […] Avant d'être mis en service, l'équipement doit être étalonné […] afin d'établir […] qu'il est conforme aux spécifications normatives pertinentes.</a:t>
            </a:r>
          </a:p>
          <a:p>
            <a:pPr algn="just"/>
            <a:endParaRPr lang="en-US" sz="1400" dirty="0" smtClean="0"/>
          </a:p>
          <a:p>
            <a:pPr lvl="1" algn="just"/>
            <a:r>
              <a:rPr lang="en-US" sz="1400" b="1" dirty="0" smtClean="0"/>
              <a:t>4.6 Precision of measuring equipment</a:t>
            </a:r>
          </a:p>
          <a:p>
            <a:pPr lvl="1" algn="just"/>
            <a:r>
              <a:rPr lang="en-US" sz="1400" dirty="0" smtClean="0"/>
              <a:t>	For conducting fire tests, the measuring equipment shall meet the following levels of precision : a) </a:t>
            </a:r>
            <a:r>
              <a:rPr lang="fr-BE" sz="1400" dirty="0" err="1" smtClean="0"/>
              <a:t>temperature</a:t>
            </a:r>
            <a:r>
              <a:rPr lang="fr-BE" sz="1400" dirty="0" smtClean="0"/>
              <a:t> </a:t>
            </a:r>
            <a:r>
              <a:rPr lang="fr-BE" sz="1400" dirty="0" err="1" smtClean="0"/>
              <a:t>measurement</a:t>
            </a:r>
            <a:r>
              <a:rPr lang="fr-BE" sz="1400" dirty="0" smtClean="0"/>
              <a:t> : </a:t>
            </a:r>
            <a:r>
              <a:rPr lang="en-US" sz="1400" dirty="0" smtClean="0"/>
              <a:t>unexposed face ± 4 °C</a:t>
            </a:r>
          </a:p>
          <a:p>
            <a:pPr marL="342900" indent="-342900" algn="just">
              <a:buAutoNum type="alphaLcParenR"/>
            </a:pPr>
            <a:endParaRPr lang="en-US" sz="1400" dirty="0" smtClean="0"/>
          </a:p>
          <a:p>
            <a:pPr marL="342900" indent="-342900" algn="just">
              <a:buAutoNum type="alphaLcParenR"/>
            </a:pPr>
            <a:endParaRPr lang="en-US" sz="1400" dirty="0" smtClean="0"/>
          </a:p>
          <a:p>
            <a:pPr marL="342900" indent="-342900" algn="just"/>
            <a:endParaRPr lang="en-US" sz="1400" dirty="0" smtClean="0"/>
          </a:p>
          <a:p>
            <a:pPr marL="342900" indent="-342900" algn="just"/>
            <a:endParaRPr lang="en-US" sz="1400" dirty="0" smtClean="0"/>
          </a:p>
          <a:p>
            <a:pPr marL="342900" indent="-342900" algn="just">
              <a:buAutoNum type="alphaLcParenR"/>
            </a:pPr>
            <a:endParaRPr lang="en-US" sz="1400" dirty="0" smtClean="0"/>
          </a:p>
          <a:p>
            <a:pPr marL="342900" indent="-342900" algn="just"/>
            <a:endParaRPr lang="en-US" sz="1400" dirty="0" smtClean="0"/>
          </a:p>
          <a:p>
            <a:pPr marL="342900" indent="-342900" algn="just"/>
            <a:endParaRPr lang="en-US" sz="1400" dirty="0" smtClean="0"/>
          </a:p>
          <a:p>
            <a:pPr marL="342900" indent="-342900" algn="just"/>
            <a:endParaRPr lang="en-US" sz="1400" dirty="0" smtClean="0"/>
          </a:p>
          <a:p>
            <a:pPr marL="342900" indent="-342900" algn="just"/>
            <a:endParaRPr lang="en-US" sz="1400" dirty="0" smtClean="0"/>
          </a:p>
          <a:p>
            <a:pPr marL="342900" indent="-342900" algn="just"/>
            <a:endParaRPr lang="en-US" sz="1400" dirty="0" smtClean="0"/>
          </a:p>
        </p:txBody>
      </p:sp>
      <p:sp>
        <p:nvSpPr>
          <p:cNvPr id="20" name="ZoneTexte 19"/>
          <p:cNvSpPr txBox="1"/>
          <p:nvPr/>
        </p:nvSpPr>
        <p:spPr>
          <a:xfrm>
            <a:off x="4526446" y="4996048"/>
            <a:ext cx="1260000" cy="523220"/>
          </a:xfrm>
          <a:prstGeom prst="rect">
            <a:avLst/>
          </a:prstGeom>
          <a:noFill/>
        </p:spPr>
        <p:txBody>
          <a:bodyPr wrap="square" rtlCol="0">
            <a:spAutoFit/>
          </a:bodyPr>
          <a:lstStyle/>
          <a:p>
            <a:pPr algn="ctr"/>
            <a:r>
              <a:rPr lang="fr-FR" sz="1400" dirty="0" smtClean="0">
                <a:solidFill>
                  <a:schemeClr val="bg1"/>
                </a:solidFill>
              </a:rPr>
              <a:t>Erreur systématique</a:t>
            </a:r>
            <a:endParaRPr lang="fr-FR" sz="1400" dirty="0">
              <a:solidFill>
                <a:schemeClr val="bg1"/>
              </a:solidFill>
            </a:endParaRPr>
          </a:p>
        </p:txBody>
      </p:sp>
      <p:cxnSp>
        <p:nvCxnSpPr>
          <p:cNvPr id="45" name="Connecteur droit avec flèche 44"/>
          <p:cNvCxnSpPr/>
          <p:nvPr/>
        </p:nvCxnSpPr>
        <p:spPr>
          <a:xfrm>
            <a:off x="3866082" y="4544641"/>
            <a:ext cx="3492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 name="Ellipse 63"/>
          <p:cNvSpPr/>
          <p:nvPr/>
        </p:nvSpPr>
        <p:spPr>
          <a:xfrm>
            <a:off x="4724618" y="5497892"/>
            <a:ext cx="684000" cy="3600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74" name="Ellipse 73"/>
          <p:cNvSpPr/>
          <p:nvPr/>
        </p:nvSpPr>
        <p:spPr>
          <a:xfrm>
            <a:off x="6437444" y="5497892"/>
            <a:ext cx="900000" cy="3600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59" name="Connecteur droit 58"/>
          <p:cNvCxnSpPr/>
          <p:nvPr/>
        </p:nvCxnSpPr>
        <p:spPr>
          <a:xfrm rot="5400000">
            <a:off x="4592794" y="4405319"/>
            <a:ext cx="928694" cy="1588"/>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4502794" y="4405319"/>
            <a:ext cx="928694" cy="1588"/>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4952794" y="4405319"/>
            <a:ext cx="928694" cy="15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5400000">
            <a:off x="3512794" y="4405319"/>
            <a:ext cx="928694" cy="158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4682794" y="4405319"/>
            <a:ext cx="928694" cy="1588"/>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5400000">
            <a:off x="6392794" y="4405319"/>
            <a:ext cx="928694" cy="158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3" name="Ellipse 62"/>
          <p:cNvSpPr/>
          <p:nvPr/>
        </p:nvSpPr>
        <p:spPr>
          <a:xfrm>
            <a:off x="6401030" y="3497628"/>
            <a:ext cx="684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66" name="Connecteur droit avec flèche 65"/>
          <p:cNvCxnSpPr>
            <a:stCxn id="63" idx="2"/>
          </p:cNvCxnSpPr>
          <p:nvPr/>
        </p:nvCxnSpPr>
        <p:spPr>
          <a:xfrm rot="10800000" flipV="1">
            <a:off x="4000496" y="3677628"/>
            <a:ext cx="2400534" cy="4657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stCxn id="63" idx="4"/>
          </p:cNvCxnSpPr>
          <p:nvPr/>
        </p:nvCxnSpPr>
        <p:spPr>
          <a:xfrm rot="16200000" flipH="1">
            <a:off x="6586209" y="4014448"/>
            <a:ext cx="428629" cy="1149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stCxn id="64" idx="0"/>
          </p:cNvCxnSpPr>
          <p:nvPr/>
        </p:nvCxnSpPr>
        <p:spPr>
          <a:xfrm rot="5400000" flipH="1" flipV="1">
            <a:off x="4749276" y="5175102"/>
            <a:ext cx="640132" cy="544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stCxn id="74" idx="1"/>
          </p:cNvCxnSpPr>
          <p:nvPr/>
        </p:nvCxnSpPr>
        <p:spPr>
          <a:xfrm rot="16200000" flipV="1">
            <a:off x="5224197" y="4205564"/>
            <a:ext cx="1121481" cy="156861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rot="10800000">
            <a:off x="5143504" y="4214818"/>
            <a:ext cx="1428760" cy="1357322"/>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sp>
        <p:nvSpPr>
          <p:cNvPr id="21" name="Rectangle à coins arrondis 20"/>
          <p:cNvSpPr/>
          <p:nvPr/>
        </p:nvSpPr>
        <p:spPr>
          <a:xfrm>
            <a:off x="474982" y="1605472"/>
            <a:ext cx="7452000" cy="3600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Traçabilité : Définition (b)</a:t>
            </a:r>
            <a:endParaRPr lang="fr-FR" sz="2400" cap="small" dirty="0"/>
          </a:p>
        </p:txBody>
      </p:sp>
      <p:cxnSp>
        <p:nvCxnSpPr>
          <p:cNvPr id="18" name="Connecteur droit 17"/>
          <p:cNvCxnSpPr/>
          <p:nvPr/>
        </p:nvCxnSpPr>
        <p:spPr>
          <a:xfrm>
            <a:off x="900000" y="5475650"/>
            <a:ext cx="6643734"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908292" y="5143512"/>
            <a:ext cx="1260000" cy="307777"/>
          </a:xfrm>
          <a:prstGeom prst="rect">
            <a:avLst/>
          </a:prstGeom>
          <a:noFill/>
        </p:spPr>
        <p:txBody>
          <a:bodyPr wrap="square" rtlCol="0">
            <a:spAutoFit/>
          </a:bodyPr>
          <a:lstStyle/>
          <a:p>
            <a:pPr algn="ctr"/>
            <a:r>
              <a:rPr lang="fr-FR" sz="1400" dirty="0" smtClean="0">
                <a:solidFill>
                  <a:schemeClr val="bg1"/>
                </a:solidFill>
              </a:rPr>
              <a:t>Equipement</a:t>
            </a:r>
            <a:endParaRPr lang="fr-FR" sz="1400" dirty="0">
              <a:solidFill>
                <a:schemeClr val="bg1"/>
              </a:solidFill>
            </a:endParaRPr>
          </a:p>
        </p:txBody>
      </p:sp>
      <p:cxnSp>
        <p:nvCxnSpPr>
          <p:cNvPr id="25" name="Connecteur droit 24"/>
          <p:cNvCxnSpPr/>
          <p:nvPr/>
        </p:nvCxnSpPr>
        <p:spPr>
          <a:xfrm rot="16200000" flipV="1">
            <a:off x="3836248" y="5620689"/>
            <a:ext cx="900000"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6200000" flipV="1">
            <a:off x="5479322" y="5622206"/>
            <a:ext cx="900000"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6240958" y="5134013"/>
            <a:ext cx="1260000" cy="307777"/>
          </a:xfrm>
          <a:prstGeom prst="rect">
            <a:avLst/>
          </a:prstGeom>
          <a:noFill/>
        </p:spPr>
        <p:txBody>
          <a:bodyPr wrap="square" rtlCol="0">
            <a:spAutoFit/>
          </a:bodyPr>
          <a:lstStyle/>
          <a:p>
            <a:pPr algn="ctr"/>
            <a:r>
              <a:rPr lang="fr-FR" sz="1400" dirty="0" smtClean="0">
                <a:solidFill>
                  <a:schemeClr val="bg1"/>
                </a:solidFill>
              </a:rPr>
              <a:t>Incertitude</a:t>
            </a:r>
            <a:endParaRPr lang="fr-FR" sz="1400" dirty="0">
              <a:solidFill>
                <a:schemeClr val="bg1"/>
              </a:solidFill>
            </a:endParaRPr>
          </a:p>
        </p:txBody>
      </p:sp>
      <p:sp>
        <p:nvSpPr>
          <p:cNvPr id="34" name="ZoneTexte 33"/>
          <p:cNvSpPr txBox="1"/>
          <p:nvPr/>
        </p:nvSpPr>
        <p:spPr>
          <a:xfrm>
            <a:off x="4404072" y="5526077"/>
            <a:ext cx="1404000" cy="307777"/>
          </a:xfrm>
          <a:prstGeom prst="rect">
            <a:avLst/>
          </a:prstGeom>
          <a:noFill/>
        </p:spPr>
        <p:txBody>
          <a:bodyPr wrap="square" rtlCol="0">
            <a:spAutoFit/>
          </a:bodyPr>
          <a:lstStyle/>
          <a:p>
            <a:pPr algn="ctr"/>
            <a:r>
              <a:rPr lang="fr-FR" sz="1400" dirty="0" smtClean="0">
                <a:solidFill>
                  <a:schemeClr val="bg1"/>
                </a:solidFill>
              </a:rPr>
              <a:t>- 1°C</a:t>
            </a:r>
            <a:endParaRPr lang="fr-FR" sz="1400" dirty="0">
              <a:solidFill>
                <a:schemeClr val="bg1"/>
              </a:solidFill>
            </a:endParaRPr>
          </a:p>
        </p:txBody>
      </p:sp>
      <p:sp>
        <p:nvSpPr>
          <p:cNvPr id="47" name="ZoneTexte 46"/>
          <p:cNvSpPr txBox="1"/>
          <p:nvPr/>
        </p:nvSpPr>
        <p:spPr>
          <a:xfrm>
            <a:off x="6164970" y="5516578"/>
            <a:ext cx="1440000" cy="307777"/>
          </a:xfrm>
          <a:prstGeom prst="rect">
            <a:avLst/>
          </a:prstGeom>
          <a:noFill/>
        </p:spPr>
        <p:txBody>
          <a:bodyPr wrap="square" rtlCol="0">
            <a:spAutoFit/>
          </a:bodyPr>
          <a:lstStyle/>
          <a:p>
            <a:pPr algn="ctr"/>
            <a:r>
              <a:rPr lang="fr-BE" sz="1400" dirty="0" smtClean="0">
                <a:solidFill>
                  <a:schemeClr val="bg1"/>
                </a:solidFill>
              </a:rPr>
              <a:t>± </a:t>
            </a:r>
            <a:r>
              <a:rPr lang="fr-FR" sz="1400" dirty="0" smtClean="0">
                <a:solidFill>
                  <a:schemeClr val="bg1"/>
                </a:solidFill>
              </a:rPr>
              <a:t>0,25°C</a:t>
            </a:r>
            <a:endParaRPr lang="fr-FR" sz="1400" dirty="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26</a:t>
            </a:fld>
            <a:endParaRPr lang="fr-BE"/>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nvGrpSpPr>
          <p:cNvPr id="65" name="Groupe 64"/>
          <p:cNvGrpSpPr/>
          <p:nvPr/>
        </p:nvGrpSpPr>
        <p:grpSpPr>
          <a:xfrm>
            <a:off x="1000100" y="5536421"/>
            <a:ext cx="3143272" cy="464347"/>
            <a:chOff x="0" y="2035983"/>
            <a:chExt cx="3500462" cy="678661"/>
          </a:xfrm>
        </p:grpSpPr>
        <p:sp>
          <p:nvSpPr>
            <p:cNvPr id="67" name="Trapèze 66"/>
            <p:cNvSpPr/>
            <p:nvPr/>
          </p:nvSpPr>
          <p:spPr>
            <a:xfrm>
              <a:off x="0" y="2035983"/>
              <a:ext cx="3500462" cy="678661"/>
            </a:xfrm>
            <a:prstGeom prst="trapezoid">
              <a:avLst>
                <a:gd name="adj" fmla="val 64474"/>
              </a:avLst>
            </a:prstGeom>
            <a:solidFill>
              <a:schemeClr val="accent5">
                <a:hueOff val="0"/>
                <a:satOff val="0"/>
                <a:lumOff val="0"/>
                <a:alpha val="8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9" name="Trapèze 4"/>
            <p:cNvSpPr/>
            <p:nvPr/>
          </p:nvSpPr>
          <p:spPr>
            <a:xfrm>
              <a:off x="612580" y="2035983"/>
              <a:ext cx="2275300" cy="678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bg1"/>
                  </a:solidFill>
                </a:rPr>
                <a:t>Equipement de mesure</a:t>
              </a:r>
              <a:endParaRPr lang="fr-FR" sz="1400" b="1" kern="1200" dirty="0">
                <a:solidFill>
                  <a:schemeClr val="bg1"/>
                </a:solidFill>
              </a:endParaRPr>
            </a:p>
          </p:txBody>
        </p:sp>
      </p:grpSp>
      <p:sp>
        <p:nvSpPr>
          <p:cNvPr id="70" name="Flèche droite 69"/>
          <p:cNvSpPr/>
          <p:nvPr/>
        </p:nvSpPr>
        <p:spPr>
          <a:xfrm>
            <a:off x="71406" y="2360606"/>
            <a:ext cx="1188000" cy="540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smtClean="0">
                <a:solidFill>
                  <a:srgbClr val="000000"/>
                </a:solidFill>
              </a:rPr>
              <a:t>ISO 17025</a:t>
            </a:r>
            <a:endParaRPr lang="fr-BE" sz="1400" b="1" dirty="0">
              <a:solidFill>
                <a:srgbClr val="000000"/>
              </a:solidFill>
            </a:endParaRPr>
          </a:p>
        </p:txBody>
      </p:sp>
      <p:sp>
        <p:nvSpPr>
          <p:cNvPr id="72" name="Flèche droite 71"/>
          <p:cNvSpPr/>
          <p:nvPr/>
        </p:nvSpPr>
        <p:spPr>
          <a:xfrm>
            <a:off x="71406" y="3177928"/>
            <a:ext cx="1188000" cy="540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smtClean="0">
                <a:solidFill>
                  <a:srgbClr val="000000"/>
                </a:solidFill>
              </a:rPr>
              <a:t>EN 1363-1</a:t>
            </a:r>
            <a:endParaRPr lang="fr-BE" sz="1400" b="1" dirty="0">
              <a:solidFill>
                <a:srgbClr val="000000"/>
              </a:solidFill>
            </a:endParaRPr>
          </a:p>
        </p:txBody>
      </p:sp>
      <p:sp>
        <p:nvSpPr>
          <p:cNvPr id="73" name="ZoneTexte 72"/>
          <p:cNvSpPr txBox="1"/>
          <p:nvPr/>
        </p:nvSpPr>
        <p:spPr>
          <a:xfrm>
            <a:off x="7210678" y="4269865"/>
            <a:ext cx="396000" cy="307777"/>
          </a:xfrm>
          <a:prstGeom prst="rect">
            <a:avLst/>
          </a:prstGeom>
          <a:noFill/>
        </p:spPr>
        <p:txBody>
          <a:bodyPr wrap="square" rtlCol="0">
            <a:spAutoFit/>
          </a:bodyPr>
          <a:lstStyle/>
          <a:p>
            <a:r>
              <a:rPr lang="fr-FR" sz="1400" dirty="0" smtClean="0">
                <a:solidFill>
                  <a:schemeClr val="bg1"/>
                </a:solidFill>
              </a:rPr>
              <a:t>°C</a:t>
            </a:r>
            <a:endParaRPr lang="fr-FR" sz="1400" dirty="0">
              <a:solidFill>
                <a:schemeClr val="bg1"/>
              </a:solidFill>
            </a:endParaRPr>
          </a:p>
        </p:txBody>
      </p:sp>
      <p:sp>
        <p:nvSpPr>
          <p:cNvPr id="98" name="Rectangle à coins arrondis 97"/>
          <p:cNvSpPr/>
          <p:nvPr/>
        </p:nvSpPr>
        <p:spPr>
          <a:xfrm>
            <a:off x="584322" y="3884636"/>
            <a:ext cx="3168000" cy="11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r-BE" sz="1400" b="1" cap="small" dirty="0" smtClean="0">
                <a:solidFill>
                  <a:schemeClr val="bg1"/>
                </a:solidFill>
                <a:sym typeface="Wingdings" pitchFamily="2" charset="2"/>
              </a:rPr>
              <a:t>Critère d’acceptation</a:t>
            </a:r>
          </a:p>
          <a:p>
            <a:pPr algn="just"/>
            <a:endParaRPr lang="fr-BE" sz="1400" dirty="0" smtClean="0">
              <a:solidFill>
                <a:schemeClr val="bg1"/>
              </a:solidFill>
              <a:sym typeface="Wingdings" pitchFamily="2" charset="2"/>
            </a:endParaRPr>
          </a:p>
          <a:p>
            <a:pPr algn="just"/>
            <a:r>
              <a:rPr lang="fr-BE" sz="1400" dirty="0" smtClean="0">
                <a:solidFill>
                  <a:schemeClr val="bg1"/>
                </a:solidFill>
                <a:sym typeface="Wingdings" pitchFamily="2" charset="2"/>
              </a:rPr>
              <a:t>Erreur </a:t>
            </a:r>
            <a:r>
              <a:rPr lang="fr-BE" sz="1400" dirty="0" err="1" smtClean="0">
                <a:solidFill>
                  <a:schemeClr val="bg1"/>
                </a:solidFill>
                <a:sym typeface="Wingdings" pitchFamily="2" charset="2"/>
              </a:rPr>
              <a:t>équip</a:t>
            </a:r>
            <a:r>
              <a:rPr lang="fr-BE" sz="1400" dirty="0" smtClean="0">
                <a:solidFill>
                  <a:schemeClr val="bg1"/>
                </a:solidFill>
                <a:sym typeface="Wingdings" pitchFamily="2" charset="2"/>
              </a:rPr>
              <a:t>. </a:t>
            </a:r>
            <a:r>
              <a:rPr lang="fr-BE" sz="1400" dirty="0" smtClean="0">
                <a:solidFill>
                  <a:schemeClr val="bg1"/>
                </a:solidFill>
                <a:sym typeface="Symbol"/>
              </a:rPr>
              <a:t></a:t>
            </a:r>
            <a:r>
              <a:rPr lang="fr-BE" sz="1400" dirty="0" smtClean="0">
                <a:solidFill>
                  <a:schemeClr val="bg1"/>
                </a:solidFill>
                <a:sym typeface="Wingdings" pitchFamily="2" charset="2"/>
              </a:rPr>
              <a:t> </a:t>
            </a:r>
            <a:r>
              <a:rPr lang="fr-BE" sz="1400" dirty="0" err="1" smtClean="0">
                <a:solidFill>
                  <a:schemeClr val="bg1"/>
                </a:solidFill>
                <a:sym typeface="Wingdings" pitchFamily="2" charset="2"/>
              </a:rPr>
              <a:t>Tol</a:t>
            </a:r>
            <a:r>
              <a:rPr lang="fr-BE" sz="1400" dirty="0" smtClean="0">
                <a:solidFill>
                  <a:schemeClr val="bg1"/>
                </a:solidFill>
                <a:sym typeface="Wingdings" pitchFamily="2" charset="2"/>
              </a:rPr>
              <a:t>. normatives ?</a:t>
            </a:r>
          </a:p>
          <a:p>
            <a:pPr algn="just"/>
            <a:endParaRPr lang="fr-BE" sz="1400" dirty="0" smtClean="0">
              <a:solidFill>
                <a:schemeClr val="bg1"/>
              </a:solidFill>
              <a:sym typeface="Wingdings" pitchFamily="2" charset="2"/>
            </a:endParaRPr>
          </a:p>
          <a:p>
            <a:pPr algn="just"/>
            <a:r>
              <a:rPr lang="fr-BE" sz="1400" dirty="0" smtClean="0">
                <a:solidFill>
                  <a:schemeClr val="bg1"/>
                </a:solidFill>
                <a:sym typeface="Wingdings" pitchFamily="2" charset="2"/>
              </a:rPr>
              <a:t>Oui  </a:t>
            </a:r>
            <a:r>
              <a:rPr lang="fr-BE" sz="1400" dirty="0" err="1" smtClean="0">
                <a:solidFill>
                  <a:schemeClr val="bg1"/>
                </a:solidFill>
                <a:sym typeface="Wingdings" pitchFamily="2" charset="2"/>
              </a:rPr>
              <a:t>Pass</a:t>
            </a:r>
            <a:r>
              <a:rPr lang="fr-BE" sz="1400" dirty="0" smtClean="0">
                <a:solidFill>
                  <a:schemeClr val="bg1"/>
                </a:solidFill>
                <a:sym typeface="Wingdings" pitchFamily="2" charset="2"/>
              </a:rPr>
              <a:t>	Non  Fail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27</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Enregistrements : Exigences de l’ISO 17025</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5">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ISO 17025</a:t>
            </a:r>
            <a:r>
              <a:rPr lang="fr-BE" sz="1600" dirty="0" smtClean="0"/>
              <a:t> « Exigences générales concernant la compétence des laboratoires d'étalonnages et d'essais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29514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dirty="0" smtClean="0"/>
              <a:t>4.13 Maîtrise des enregistrements</a:t>
            </a:r>
          </a:p>
          <a:p>
            <a:pPr algn="just"/>
            <a:endParaRPr lang="fr-FR" sz="1400" dirty="0" smtClean="0"/>
          </a:p>
          <a:p>
            <a:pPr algn="just"/>
            <a:r>
              <a:rPr lang="fr-FR" sz="1400" b="1" dirty="0" smtClean="0"/>
              <a:t>4.13.2 Enregistrements techniques</a:t>
            </a:r>
          </a:p>
          <a:p>
            <a:pPr algn="just"/>
            <a:endParaRPr lang="fr-FR" sz="1400" dirty="0" smtClean="0"/>
          </a:p>
          <a:p>
            <a:pPr algn="just"/>
            <a:r>
              <a:rPr lang="fr-FR" sz="1400" b="1" dirty="0" smtClean="0"/>
              <a:t>4.13.2.1</a:t>
            </a:r>
            <a:r>
              <a:rPr lang="fr-FR" sz="1400" dirty="0" smtClean="0"/>
              <a:t> Le laboratoire doit conserver des enregistrements des observations originales […] et des informations suffisantes pour établir une filière d'audit, les enregistrements relatifs aux étalonnages, […] et copie de chaque rapport d'essai ou certificat d'étalonnage émis, pour une période déterminée.</a:t>
            </a:r>
          </a:p>
          <a:p>
            <a:pPr algn="just"/>
            <a:r>
              <a:rPr lang="fr-FR" sz="1400" dirty="0" smtClean="0"/>
              <a:t>Les enregistrements correspondant à chaque essai ou étalonnage doivent contenir suffisamment d'informations […] pour permettre de répéter l'essai ou l'étalonnage dans des conditions aussi proches que possible de l'original.</a:t>
            </a:r>
          </a:p>
          <a:p>
            <a:pPr algn="just"/>
            <a:r>
              <a:rPr lang="fr-FR" sz="1400" dirty="0" smtClean="0"/>
              <a:t>Les enregistrements doivent consigner l'identité du personnel responsable […] de l'exécution de chaque essai et/ou étalonnage et du contrôle des résultats.</a:t>
            </a:r>
          </a:p>
        </p:txBody>
      </p:sp>
      <p:sp>
        <p:nvSpPr>
          <p:cNvPr id="18" name="Rectangle à coins arrondis 17"/>
          <p:cNvSpPr/>
          <p:nvPr/>
        </p:nvSpPr>
        <p:spPr>
          <a:xfrm>
            <a:off x="2916400" y="3870154"/>
            <a:ext cx="2520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à coins arrondis 18"/>
          <p:cNvSpPr/>
          <p:nvPr/>
        </p:nvSpPr>
        <p:spPr>
          <a:xfrm>
            <a:off x="3714744" y="4929198"/>
            <a:ext cx="2232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4125950" y="5357826"/>
            <a:ext cx="2880000" cy="252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28</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Enregistrements : Exemples du Laboratoire</a:t>
            </a:r>
            <a:endParaRPr lang="fr-FR" sz="2400" cap="small" dirty="0"/>
          </a:p>
        </p:txBody>
      </p:sp>
      <p:sp>
        <p:nvSpPr>
          <p:cNvPr id="20" name="Flèche droite 19"/>
          <p:cNvSpPr/>
          <p:nvPr/>
        </p:nvSpPr>
        <p:spPr>
          <a:xfrm>
            <a:off x="215900" y="5686880"/>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2" name="ZoneTexte 21"/>
          <p:cNvSpPr txBox="1"/>
          <p:nvPr/>
        </p:nvSpPr>
        <p:spPr>
          <a:xfrm>
            <a:off x="1366098" y="5702874"/>
            <a:ext cx="7776000" cy="369332"/>
          </a:xfrm>
          <a:prstGeom prst="rect">
            <a:avLst/>
          </a:prstGeom>
          <a:noFill/>
        </p:spPr>
        <p:txBody>
          <a:bodyPr wrap="square" rtlCol="0">
            <a:spAutoFit/>
          </a:bodyPr>
          <a:lstStyle/>
          <a:p>
            <a:pPr lvl="0" algn="just"/>
            <a:r>
              <a:rPr lang="fr-FR" dirty="0" smtClean="0">
                <a:solidFill>
                  <a:srgbClr val="FFC000"/>
                </a:solidFill>
              </a:rPr>
              <a:t>Les dessins, schémas d’implantations, photos … sont des enregistrements</a:t>
            </a:r>
            <a:endParaRPr lang="fr-FR" dirty="0">
              <a:solidFill>
                <a:srgbClr val="FFC000"/>
              </a:solidFill>
            </a:endParaRPr>
          </a:p>
        </p:txBody>
      </p:sp>
      <p:pic>
        <p:nvPicPr>
          <p:cNvPr id="18" name="Picture 2"/>
          <p:cNvPicPr>
            <a:picLocks noChangeAspect="1" noChangeArrowheads="1"/>
          </p:cNvPicPr>
          <p:nvPr/>
        </p:nvPicPr>
        <p:blipFill>
          <a:blip r:embed="rId5"/>
          <a:srcRect l="25974" t="8764" r="26542" b="7103"/>
          <a:stretch>
            <a:fillRect/>
          </a:stretch>
        </p:blipFill>
        <p:spPr bwMode="auto">
          <a:xfrm>
            <a:off x="5286380" y="2071678"/>
            <a:ext cx="3643338" cy="3643338"/>
          </a:xfrm>
          <a:prstGeom prst="rect">
            <a:avLst/>
          </a:prstGeom>
          <a:noFill/>
          <a:ln w="9525">
            <a:noFill/>
            <a:miter lim="800000"/>
            <a:headEnd/>
            <a:tailEnd/>
          </a:ln>
          <a:effectLst/>
        </p:spPr>
      </p:pic>
      <p:pic>
        <p:nvPicPr>
          <p:cNvPr id="25" name="Image 24" descr="0 minutes.JPG"/>
          <p:cNvPicPr>
            <a:picLocks noChangeAspect="1"/>
          </p:cNvPicPr>
          <p:nvPr/>
        </p:nvPicPr>
        <p:blipFill>
          <a:blip r:embed="rId6" cstate="print"/>
          <a:stretch>
            <a:fillRect/>
          </a:stretch>
        </p:blipFill>
        <p:spPr>
          <a:xfrm>
            <a:off x="214282" y="2071678"/>
            <a:ext cx="4357686" cy="3268265"/>
          </a:xfrm>
          <a:prstGeom prst="rect">
            <a:avLst/>
          </a:prstGeom>
        </p:spPr>
      </p:pic>
      <p:pic>
        <p:nvPicPr>
          <p:cNvPr id="19" name="Image 18" descr="Th 14 63 minutes.JPG"/>
          <p:cNvPicPr>
            <a:picLocks noChangeAspect="1"/>
          </p:cNvPicPr>
          <p:nvPr/>
        </p:nvPicPr>
        <p:blipFill>
          <a:blip r:embed="rId7" cstate="print"/>
          <a:srcRect l="3704" t="19753" r="27777" b="20987"/>
          <a:stretch>
            <a:fillRect/>
          </a:stretch>
        </p:blipFill>
        <p:spPr>
          <a:xfrm>
            <a:off x="3428992" y="3857628"/>
            <a:ext cx="2643206" cy="1714512"/>
          </a:xfrm>
          <a:prstGeom prst="rect">
            <a:avLst/>
          </a:prstGeom>
          <a:ln w="38100">
            <a:solidFill>
              <a:srgbClr val="FF0000"/>
            </a:solidFill>
          </a:ln>
        </p:spPr>
      </p:pic>
      <p:sp>
        <p:nvSpPr>
          <p:cNvPr id="29" name="Rectangle 28"/>
          <p:cNvSpPr/>
          <p:nvPr/>
        </p:nvSpPr>
        <p:spPr>
          <a:xfrm>
            <a:off x="1832304" y="2143116"/>
            <a:ext cx="42862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5332766" y="2046626"/>
            <a:ext cx="42862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courbée vers la droite 30"/>
          <p:cNvSpPr/>
          <p:nvPr/>
        </p:nvSpPr>
        <p:spPr>
          <a:xfrm>
            <a:off x="2285984" y="2428868"/>
            <a:ext cx="500066" cy="2214578"/>
          </a:xfrm>
          <a:prstGeom prst="curvedRightArrow">
            <a:avLst/>
          </a:prstGeom>
          <a:solidFill>
            <a:srgbClr val="FF0000"/>
          </a:soli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Flèche courbée vers la gauche 31"/>
          <p:cNvSpPr/>
          <p:nvPr/>
        </p:nvSpPr>
        <p:spPr>
          <a:xfrm>
            <a:off x="5715008" y="2357430"/>
            <a:ext cx="357190" cy="1643074"/>
          </a:xfrm>
          <a:prstGeom prst="curvedLeftArrow">
            <a:avLst>
              <a:gd name="adj1" fmla="val 25000"/>
              <a:gd name="adj2" fmla="val 50000"/>
              <a:gd name="adj3" fmla="val 21493"/>
            </a:avLst>
          </a:prstGeom>
          <a:solidFill>
            <a:srgbClr val="FF0000"/>
          </a:solidFill>
          <a:ln>
            <a:no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Ellipse 22"/>
          <p:cNvSpPr/>
          <p:nvPr/>
        </p:nvSpPr>
        <p:spPr>
          <a:xfrm>
            <a:off x="4632760" y="4500570"/>
            <a:ext cx="1440000" cy="75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4" name="Connecteur droit 23"/>
          <p:cNvCxnSpPr>
            <a:stCxn id="23" idx="5"/>
            <a:endCxn id="26" idx="1"/>
          </p:cNvCxnSpPr>
          <p:nvPr/>
        </p:nvCxnSpPr>
        <p:spPr>
          <a:xfrm rot="16200000" flipH="1">
            <a:off x="6244118" y="4763614"/>
            <a:ext cx="374532" cy="1139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rganigramme : Alternative 25"/>
          <p:cNvSpPr/>
          <p:nvPr/>
        </p:nvSpPr>
        <p:spPr>
          <a:xfrm>
            <a:off x="7000892" y="5286388"/>
            <a:ext cx="1620000" cy="468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Emplacement de mesure nr. Th14</a:t>
            </a:r>
            <a:endParaRPr lang="fr-BE" sz="1400" dirty="0">
              <a:solidFill>
                <a:schemeClr val="bg1"/>
              </a:solidFill>
            </a:endParaRPr>
          </a:p>
        </p:txBody>
      </p:sp>
      <p:sp>
        <p:nvSpPr>
          <p:cNvPr id="27" name="Ellipse 26"/>
          <p:cNvSpPr/>
          <p:nvPr/>
        </p:nvSpPr>
        <p:spPr>
          <a:xfrm>
            <a:off x="410342" y="4200044"/>
            <a:ext cx="900000" cy="28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8" name="Connecteur droit 27"/>
          <p:cNvCxnSpPr>
            <a:stCxn id="27" idx="5"/>
            <a:endCxn id="33" idx="0"/>
          </p:cNvCxnSpPr>
          <p:nvPr/>
        </p:nvCxnSpPr>
        <p:spPr>
          <a:xfrm rot="16200000" flipH="1">
            <a:off x="1332531" y="4291876"/>
            <a:ext cx="697645" cy="1005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rganigramme : Alternative 32"/>
          <p:cNvSpPr/>
          <p:nvPr/>
        </p:nvSpPr>
        <p:spPr>
          <a:xfrm>
            <a:off x="1500166" y="5143512"/>
            <a:ext cx="1368000" cy="360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Essai nr. 000E</a:t>
            </a:r>
            <a:endParaRPr lang="fr-BE" sz="1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29</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Enregistrements : Exemples du Laboratoire</a:t>
            </a:r>
            <a:endParaRPr lang="fr-FR" sz="2400" cap="small" dirty="0"/>
          </a:p>
        </p:txBody>
      </p:sp>
      <p:pic>
        <p:nvPicPr>
          <p:cNvPr id="173059" name="Picture 3"/>
          <p:cNvPicPr>
            <a:picLocks noChangeAspect="1" noChangeArrowheads="1"/>
          </p:cNvPicPr>
          <p:nvPr/>
        </p:nvPicPr>
        <p:blipFill>
          <a:blip r:embed="rId5"/>
          <a:srcRect/>
          <a:stretch>
            <a:fillRect/>
          </a:stretch>
        </p:blipFill>
        <p:spPr bwMode="auto">
          <a:xfrm>
            <a:off x="3238522" y="2079578"/>
            <a:ext cx="5723642" cy="3564000"/>
          </a:xfrm>
          <a:prstGeom prst="rect">
            <a:avLst/>
          </a:prstGeom>
          <a:noFill/>
          <a:ln w="9525">
            <a:noFill/>
            <a:miter lim="800000"/>
            <a:headEnd/>
            <a:tailEnd/>
          </a:ln>
          <a:effectLst/>
        </p:spPr>
      </p:pic>
      <p:pic>
        <p:nvPicPr>
          <p:cNvPr id="173061" name="Picture 5"/>
          <p:cNvPicPr>
            <a:picLocks noChangeAspect="1" noChangeArrowheads="1"/>
          </p:cNvPicPr>
          <p:nvPr/>
        </p:nvPicPr>
        <p:blipFill>
          <a:blip r:embed="rId6"/>
          <a:srcRect l="16927" t="16493" r="54427" b="37499"/>
          <a:stretch>
            <a:fillRect/>
          </a:stretch>
        </p:blipFill>
        <p:spPr bwMode="auto">
          <a:xfrm>
            <a:off x="177889" y="2079578"/>
            <a:ext cx="2958793" cy="3564000"/>
          </a:xfrm>
          <a:prstGeom prst="rect">
            <a:avLst/>
          </a:prstGeom>
          <a:noFill/>
          <a:ln w="9525">
            <a:noFill/>
            <a:miter lim="800000"/>
            <a:headEnd/>
            <a:tailEnd/>
          </a:ln>
          <a:effectLst/>
        </p:spPr>
      </p:pic>
      <p:sp>
        <p:nvSpPr>
          <p:cNvPr id="20" name="Flèche droite 19"/>
          <p:cNvSpPr/>
          <p:nvPr/>
        </p:nvSpPr>
        <p:spPr>
          <a:xfrm>
            <a:off x="215900" y="5686880"/>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2" name="ZoneTexte 21"/>
          <p:cNvSpPr txBox="1"/>
          <p:nvPr/>
        </p:nvSpPr>
        <p:spPr>
          <a:xfrm>
            <a:off x="1366098" y="5702874"/>
            <a:ext cx="7063554" cy="369332"/>
          </a:xfrm>
          <a:prstGeom prst="rect">
            <a:avLst/>
          </a:prstGeom>
          <a:noFill/>
        </p:spPr>
        <p:txBody>
          <a:bodyPr wrap="square" rtlCol="0">
            <a:spAutoFit/>
          </a:bodyPr>
          <a:lstStyle/>
          <a:p>
            <a:pPr lvl="0" algn="just"/>
            <a:r>
              <a:rPr lang="fr-FR" dirty="0" smtClean="0">
                <a:solidFill>
                  <a:srgbClr val="FFC000"/>
                </a:solidFill>
              </a:rPr>
              <a:t>Les mesures, résultats et rapports d’essai sont des enregistrements</a:t>
            </a:r>
            <a:endParaRPr lang="fr-FR" dirty="0">
              <a:solidFill>
                <a:srgbClr val="FFC000"/>
              </a:solidFill>
            </a:endParaRPr>
          </a:p>
        </p:txBody>
      </p:sp>
      <p:sp>
        <p:nvSpPr>
          <p:cNvPr id="23" name="Ellipse 22"/>
          <p:cNvSpPr/>
          <p:nvPr/>
        </p:nvSpPr>
        <p:spPr>
          <a:xfrm>
            <a:off x="2357422" y="2071678"/>
            <a:ext cx="714380" cy="3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4" name="Ellipse 23"/>
          <p:cNvSpPr/>
          <p:nvPr/>
        </p:nvSpPr>
        <p:spPr>
          <a:xfrm>
            <a:off x="7551062" y="2987846"/>
            <a:ext cx="360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6" name="Connecteur droit avec flèche 25"/>
          <p:cNvCxnSpPr/>
          <p:nvPr/>
        </p:nvCxnSpPr>
        <p:spPr>
          <a:xfrm>
            <a:off x="7022226" y="2621848"/>
            <a:ext cx="500066" cy="39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500034" y="4143380"/>
            <a:ext cx="369716" cy="144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à coins arrondis 27"/>
          <p:cNvSpPr/>
          <p:nvPr/>
        </p:nvSpPr>
        <p:spPr>
          <a:xfrm>
            <a:off x="2500298" y="4155906"/>
            <a:ext cx="576000" cy="14400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9" name="Connecteur droit 18"/>
          <p:cNvCxnSpPr>
            <a:endCxn id="25" idx="0"/>
          </p:cNvCxnSpPr>
          <p:nvPr/>
        </p:nvCxnSpPr>
        <p:spPr>
          <a:xfrm rot="5400000">
            <a:off x="1858245" y="2085771"/>
            <a:ext cx="341339" cy="8662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rganigramme : Alternative 24"/>
          <p:cNvSpPr/>
          <p:nvPr/>
        </p:nvSpPr>
        <p:spPr>
          <a:xfrm>
            <a:off x="785786" y="2689568"/>
            <a:ext cx="1620000" cy="468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Emplacement de mesure nr. Th14</a:t>
            </a:r>
            <a:endParaRPr lang="fr-BE"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1. Support</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1.2 </a:t>
            </a:r>
            <a:r>
              <a:rPr lang="fr-BE" sz="3600" dirty="0" smtClean="0">
                <a:solidFill>
                  <a:srgbClr val="FFC000"/>
                </a:solidFill>
              </a:rPr>
              <a:t>Historique</a:t>
            </a:r>
          </a:p>
        </p:txBody>
      </p:sp>
      <p:sp>
        <p:nvSpPr>
          <p:cNvPr id="4" name="Espace réservé du numéro de diapositive 17"/>
          <p:cNvSpPr>
            <a:spLocks noGrp="1"/>
          </p:cNvSpPr>
          <p:nvPr>
            <p:ph type="sldNum" sz="quarter" idx="12"/>
          </p:nvPr>
        </p:nvSpPr>
        <p:spPr/>
        <p:txBody>
          <a:bodyPr/>
          <a:lstStyle/>
          <a:p>
            <a:pPr>
              <a:defRPr/>
            </a:pPr>
            <a:fld id="{773F928B-6190-4691-AAF0-707DE19828F4}" type="slidenum">
              <a:rPr lang="fr-BE"/>
              <a:pPr>
                <a:defRPr/>
              </a:pPr>
              <a:t>3</a:t>
            </a:fld>
            <a:endParaRPr lang="fr-BE"/>
          </a:p>
        </p:txBody>
      </p:sp>
      <p:sp>
        <p:nvSpPr>
          <p:cNvPr id="115" name="Flèche vers le bas 114"/>
          <p:cNvSpPr/>
          <p:nvPr/>
        </p:nvSpPr>
        <p:spPr>
          <a:xfrm>
            <a:off x="1928813" y="2774950"/>
            <a:ext cx="144462" cy="2825750"/>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Flèche vers le bas 123"/>
          <p:cNvSpPr/>
          <p:nvPr/>
        </p:nvSpPr>
        <p:spPr>
          <a:xfrm>
            <a:off x="1928813" y="2774950"/>
            <a:ext cx="144462" cy="1565275"/>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Flèche vers le bas 124"/>
          <p:cNvSpPr/>
          <p:nvPr/>
        </p:nvSpPr>
        <p:spPr>
          <a:xfrm>
            <a:off x="3359150" y="3405188"/>
            <a:ext cx="142875" cy="2214562"/>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6" name="Flèche vers le bas 125"/>
          <p:cNvSpPr/>
          <p:nvPr/>
        </p:nvSpPr>
        <p:spPr>
          <a:xfrm>
            <a:off x="6321425" y="5343525"/>
            <a:ext cx="144463" cy="269875"/>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Flèche vers le bas 120"/>
          <p:cNvSpPr/>
          <p:nvPr/>
        </p:nvSpPr>
        <p:spPr>
          <a:xfrm>
            <a:off x="6321425" y="4060825"/>
            <a:ext cx="144463" cy="9175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Flèche vers le bas 122"/>
          <p:cNvSpPr/>
          <p:nvPr/>
        </p:nvSpPr>
        <p:spPr>
          <a:xfrm>
            <a:off x="4846638" y="4060825"/>
            <a:ext cx="144462" cy="9175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lèche droite 54"/>
          <p:cNvSpPr/>
          <p:nvPr/>
        </p:nvSpPr>
        <p:spPr>
          <a:xfrm>
            <a:off x="215900" y="1714500"/>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1987</a:t>
            </a:r>
          </a:p>
        </p:txBody>
      </p:sp>
      <p:sp>
        <p:nvSpPr>
          <p:cNvPr id="31" name="Organigramme : Alternative 30"/>
          <p:cNvSpPr/>
          <p:nvPr/>
        </p:nvSpPr>
        <p:spPr>
          <a:xfrm>
            <a:off x="4216400" y="1785938"/>
            <a:ext cx="1357313"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9001</a:t>
            </a:r>
          </a:p>
        </p:txBody>
      </p:sp>
      <p:sp>
        <p:nvSpPr>
          <p:cNvPr id="35" name="Flèche droite 34"/>
          <p:cNvSpPr/>
          <p:nvPr/>
        </p:nvSpPr>
        <p:spPr>
          <a:xfrm>
            <a:off x="214313" y="2357438"/>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1989</a:t>
            </a:r>
          </a:p>
        </p:txBody>
      </p:sp>
      <p:sp>
        <p:nvSpPr>
          <p:cNvPr id="47" name="Flèche droite 46"/>
          <p:cNvSpPr/>
          <p:nvPr/>
        </p:nvSpPr>
        <p:spPr>
          <a:xfrm>
            <a:off x="214313" y="3000375"/>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1990</a:t>
            </a:r>
          </a:p>
        </p:txBody>
      </p:sp>
      <p:sp>
        <p:nvSpPr>
          <p:cNvPr id="60" name="Flèche droite 59"/>
          <p:cNvSpPr/>
          <p:nvPr/>
        </p:nvSpPr>
        <p:spPr>
          <a:xfrm>
            <a:off x="214313" y="3643313"/>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1994</a:t>
            </a:r>
          </a:p>
        </p:txBody>
      </p:sp>
      <p:sp>
        <p:nvSpPr>
          <p:cNvPr id="66" name="Flèche droite 65"/>
          <p:cNvSpPr/>
          <p:nvPr/>
        </p:nvSpPr>
        <p:spPr>
          <a:xfrm>
            <a:off x="214313" y="4286250"/>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1999</a:t>
            </a:r>
          </a:p>
        </p:txBody>
      </p:sp>
      <p:sp>
        <p:nvSpPr>
          <p:cNvPr id="72" name="Flèche droite 71"/>
          <p:cNvSpPr/>
          <p:nvPr/>
        </p:nvSpPr>
        <p:spPr>
          <a:xfrm>
            <a:off x="214313" y="4929188"/>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2000</a:t>
            </a:r>
          </a:p>
        </p:txBody>
      </p:sp>
      <p:sp>
        <p:nvSpPr>
          <p:cNvPr id="74" name="Organigramme : Alternative 73"/>
          <p:cNvSpPr/>
          <p:nvPr/>
        </p:nvSpPr>
        <p:spPr>
          <a:xfrm>
            <a:off x="4214813" y="5000625"/>
            <a:ext cx="4286250"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9001</a:t>
            </a:r>
          </a:p>
        </p:txBody>
      </p:sp>
      <p:sp>
        <p:nvSpPr>
          <p:cNvPr id="77" name="Organigramme : Alternative 76"/>
          <p:cNvSpPr/>
          <p:nvPr/>
        </p:nvSpPr>
        <p:spPr>
          <a:xfrm>
            <a:off x="1289050" y="5643563"/>
            <a:ext cx="7212013"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17025</a:t>
            </a:r>
          </a:p>
        </p:txBody>
      </p:sp>
      <p:sp>
        <p:nvSpPr>
          <p:cNvPr id="78" name="Flèche droite 77"/>
          <p:cNvSpPr/>
          <p:nvPr/>
        </p:nvSpPr>
        <p:spPr>
          <a:xfrm>
            <a:off x="214313" y="5572125"/>
            <a:ext cx="928687"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2005</a:t>
            </a:r>
          </a:p>
        </p:txBody>
      </p:sp>
      <p:sp>
        <p:nvSpPr>
          <p:cNvPr id="91" name="Organigramme : Alternative 90"/>
          <p:cNvSpPr/>
          <p:nvPr/>
        </p:nvSpPr>
        <p:spPr>
          <a:xfrm>
            <a:off x="4211638" y="3714750"/>
            <a:ext cx="1357312"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9001</a:t>
            </a:r>
          </a:p>
        </p:txBody>
      </p:sp>
      <p:sp>
        <p:nvSpPr>
          <p:cNvPr id="92" name="Organigramme : Alternative 91"/>
          <p:cNvSpPr/>
          <p:nvPr/>
        </p:nvSpPr>
        <p:spPr>
          <a:xfrm>
            <a:off x="5675313" y="3714750"/>
            <a:ext cx="1357312"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9002</a:t>
            </a:r>
          </a:p>
        </p:txBody>
      </p:sp>
      <p:sp>
        <p:nvSpPr>
          <p:cNvPr id="93" name="Organigramme : Alternative 92"/>
          <p:cNvSpPr/>
          <p:nvPr/>
        </p:nvSpPr>
        <p:spPr>
          <a:xfrm>
            <a:off x="7138988" y="3714750"/>
            <a:ext cx="1357312"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9003</a:t>
            </a:r>
          </a:p>
        </p:txBody>
      </p:sp>
      <p:sp>
        <p:nvSpPr>
          <p:cNvPr id="95" name="Organigramme : Alternative 94"/>
          <p:cNvSpPr/>
          <p:nvPr/>
        </p:nvSpPr>
        <p:spPr>
          <a:xfrm>
            <a:off x="2751138" y="3071813"/>
            <a:ext cx="1357312"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25</a:t>
            </a:r>
          </a:p>
        </p:txBody>
      </p:sp>
      <p:sp>
        <p:nvSpPr>
          <p:cNvPr id="99" name="Organigramme : Alternative 98"/>
          <p:cNvSpPr/>
          <p:nvPr/>
        </p:nvSpPr>
        <p:spPr>
          <a:xfrm>
            <a:off x="1290638" y="2428875"/>
            <a:ext cx="1357312"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EN 45001</a:t>
            </a:r>
          </a:p>
        </p:txBody>
      </p:sp>
      <p:sp>
        <p:nvSpPr>
          <p:cNvPr id="104" name="Organigramme : Alternative 103"/>
          <p:cNvSpPr/>
          <p:nvPr/>
        </p:nvSpPr>
        <p:spPr>
          <a:xfrm>
            <a:off x="5680075" y="1785938"/>
            <a:ext cx="1357313"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9002</a:t>
            </a:r>
          </a:p>
        </p:txBody>
      </p:sp>
      <p:sp>
        <p:nvSpPr>
          <p:cNvPr id="105" name="Organigramme : Alternative 104"/>
          <p:cNvSpPr/>
          <p:nvPr/>
        </p:nvSpPr>
        <p:spPr>
          <a:xfrm>
            <a:off x="7143750" y="1785938"/>
            <a:ext cx="1357313"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9003</a:t>
            </a:r>
          </a:p>
        </p:txBody>
      </p:sp>
      <p:sp>
        <p:nvSpPr>
          <p:cNvPr id="112" name="Flèche vers le bas 111"/>
          <p:cNvSpPr/>
          <p:nvPr/>
        </p:nvSpPr>
        <p:spPr>
          <a:xfrm>
            <a:off x="4846638" y="2119313"/>
            <a:ext cx="142875" cy="15668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3" name="Flèche vers le bas 112"/>
          <p:cNvSpPr/>
          <p:nvPr/>
        </p:nvSpPr>
        <p:spPr>
          <a:xfrm>
            <a:off x="6321425" y="2119313"/>
            <a:ext cx="144463" cy="15668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4" name="Flèche vers le bas 113"/>
          <p:cNvSpPr/>
          <p:nvPr/>
        </p:nvSpPr>
        <p:spPr>
          <a:xfrm>
            <a:off x="7785100" y="2117725"/>
            <a:ext cx="144463" cy="15668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Flèche vers le bas 115"/>
          <p:cNvSpPr/>
          <p:nvPr/>
        </p:nvSpPr>
        <p:spPr>
          <a:xfrm>
            <a:off x="3359150" y="3405188"/>
            <a:ext cx="142875" cy="919162"/>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Flèche vers le bas 117"/>
          <p:cNvSpPr/>
          <p:nvPr/>
        </p:nvSpPr>
        <p:spPr>
          <a:xfrm>
            <a:off x="4846638" y="4060825"/>
            <a:ext cx="142875" cy="269875"/>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Flèche vers le bas 118"/>
          <p:cNvSpPr/>
          <p:nvPr/>
        </p:nvSpPr>
        <p:spPr>
          <a:xfrm>
            <a:off x="6321425" y="4060825"/>
            <a:ext cx="144463" cy="269875"/>
          </a:xfrm>
          <a:prstGeom prst="down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Flèche vers le bas 119"/>
          <p:cNvSpPr/>
          <p:nvPr/>
        </p:nvSpPr>
        <p:spPr>
          <a:xfrm>
            <a:off x="7785100" y="4057650"/>
            <a:ext cx="144463" cy="9191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Organigramme : Alternative 64"/>
          <p:cNvSpPr/>
          <p:nvPr/>
        </p:nvSpPr>
        <p:spPr>
          <a:xfrm>
            <a:off x="1289050" y="4357688"/>
            <a:ext cx="5759450"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ISO 17025</a:t>
            </a:r>
          </a:p>
        </p:txBody>
      </p:sp>
      <p:pic>
        <p:nvPicPr>
          <p:cNvPr id="16420"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8"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6422"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58"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30</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Enregistrements : Exemples du Laboratoire</a:t>
            </a:r>
            <a:endParaRPr lang="fr-FR" sz="2400" cap="small" dirty="0"/>
          </a:p>
        </p:txBody>
      </p:sp>
      <p:sp>
        <p:nvSpPr>
          <p:cNvPr id="20" name="Flèche droite 19"/>
          <p:cNvSpPr/>
          <p:nvPr/>
        </p:nvSpPr>
        <p:spPr>
          <a:xfrm>
            <a:off x="215900" y="5686880"/>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2" name="ZoneTexte 21"/>
          <p:cNvSpPr txBox="1"/>
          <p:nvPr/>
        </p:nvSpPr>
        <p:spPr>
          <a:xfrm>
            <a:off x="1366098" y="5702874"/>
            <a:ext cx="7272000" cy="646331"/>
          </a:xfrm>
          <a:prstGeom prst="rect">
            <a:avLst/>
          </a:prstGeom>
          <a:noFill/>
        </p:spPr>
        <p:txBody>
          <a:bodyPr wrap="square" rtlCol="0">
            <a:spAutoFit/>
          </a:bodyPr>
          <a:lstStyle/>
          <a:p>
            <a:pPr lvl="0" algn="just"/>
            <a:r>
              <a:rPr lang="fr-FR" dirty="0" smtClean="0">
                <a:solidFill>
                  <a:srgbClr val="FFC000"/>
                </a:solidFill>
              </a:rPr>
              <a:t>Les liste d’instruments utilisés et de câblage sont des enregistrements</a:t>
            </a:r>
            <a:endParaRPr lang="fr-FR" dirty="0">
              <a:solidFill>
                <a:srgbClr val="FFC000"/>
              </a:solidFill>
            </a:endParaRPr>
          </a:p>
        </p:txBody>
      </p:sp>
      <p:pic>
        <p:nvPicPr>
          <p:cNvPr id="15" name="Picture 4"/>
          <p:cNvPicPr>
            <a:picLocks noChangeAspect="1" noChangeArrowheads="1"/>
          </p:cNvPicPr>
          <p:nvPr/>
        </p:nvPicPr>
        <p:blipFill>
          <a:blip r:embed="rId5"/>
          <a:srcRect l="3255" t="16493" r="40103" b="21007"/>
          <a:stretch>
            <a:fillRect/>
          </a:stretch>
        </p:blipFill>
        <p:spPr bwMode="auto">
          <a:xfrm>
            <a:off x="96458" y="2071678"/>
            <a:ext cx="4286280" cy="3547266"/>
          </a:xfrm>
          <a:prstGeom prst="rect">
            <a:avLst/>
          </a:prstGeom>
          <a:noFill/>
          <a:ln w="9525">
            <a:noFill/>
            <a:miter lim="800000"/>
            <a:headEnd/>
            <a:tailEnd/>
          </a:ln>
          <a:effectLst/>
        </p:spPr>
      </p:pic>
      <p:pic>
        <p:nvPicPr>
          <p:cNvPr id="153602" name="Picture 2"/>
          <p:cNvPicPr>
            <a:picLocks noChangeAspect="1" noChangeArrowheads="1"/>
          </p:cNvPicPr>
          <p:nvPr/>
        </p:nvPicPr>
        <p:blipFill>
          <a:blip r:embed="rId6"/>
          <a:srcRect l="3125" t="27430" r="40234" b="22222"/>
          <a:stretch>
            <a:fillRect/>
          </a:stretch>
        </p:blipFill>
        <p:spPr bwMode="auto">
          <a:xfrm>
            <a:off x="4488036" y="2071678"/>
            <a:ext cx="4590000" cy="3060000"/>
          </a:xfrm>
          <a:prstGeom prst="rect">
            <a:avLst/>
          </a:prstGeom>
          <a:noFill/>
          <a:ln w="9525">
            <a:noFill/>
            <a:miter lim="800000"/>
            <a:headEnd/>
            <a:tailEnd/>
          </a:ln>
          <a:effectLst/>
        </p:spPr>
      </p:pic>
      <p:sp>
        <p:nvSpPr>
          <p:cNvPr id="16" name="Ellipse 15"/>
          <p:cNvSpPr/>
          <p:nvPr/>
        </p:nvSpPr>
        <p:spPr>
          <a:xfrm>
            <a:off x="214282" y="5202316"/>
            <a:ext cx="576000" cy="25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7" name="Ellipse 16"/>
          <p:cNvSpPr/>
          <p:nvPr/>
        </p:nvSpPr>
        <p:spPr>
          <a:xfrm>
            <a:off x="1155502" y="5202424"/>
            <a:ext cx="576000" cy="25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4" name="Connecteur droit 23"/>
          <p:cNvCxnSpPr>
            <a:stCxn id="17" idx="7"/>
            <a:endCxn id="25" idx="2"/>
          </p:cNvCxnSpPr>
          <p:nvPr/>
        </p:nvCxnSpPr>
        <p:spPr>
          <a:xfrm rot="5400000" flipH="1" flipV="1">
            <a:off x="1771840" y="4272376"/>
            <a:ext cx="842263" cy="1091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rganigramme : Alternative 24"/>
          <p:cNvSpPr/>
          <p:nvPr/>
        </p:nvSpPr>
        <p:spPr>
          <a:xfrm>
            <a:off x="1928794" y="3929066"/>
            <a:ext cx="1620000" cy="468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Emplacement de mesure nr. Th14</a:t>
            </a:r>
            <a:endParaRPr lang="fr-BE" sz="1400" dirty="0">
              <a:solidFill>
                <a:schemeClr val="bg1"/>
              </a:solidFill>
            </a:endParaRPr>
          </a:p>
        </p:txBody>
      </p:sp>
      <p:cxnSp>
        <p:nvCxnSpPr>
          <p:cNvPr id="28" name="Connecteur droit 27"/>
          <p:cNvCxnSpPr>
            <a:stCxn id="16" idx="0"/>
            <a:endCxn id="29" idx="2"/>
          </p:cNvCxnSpPr>
          <p:nvPr/>
        </p:nvCxnSpPr>
        <p:spPr>
          <a:xfrm rot="5400000" flipH="1" flipV="1">
            <a:off x="109403" y="4490219"/>
            <a:ext cx="1104976" cy="3192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rganigramme : Alternative 28"/>
          <p:cNvSpPr/>
          <p:nvPr/>
        </p:nvSpPr>
        <p:spPr>
          <a:xfrm>
            <a:off x="142844" y="3786190"/>
            <a:ext cx="1357312" cy="31115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Th. nr. 00325</a:t>
            </a:r>
            <a:endParaRPr lang="fr-BE" sz="1400" dirty="0">
              <a:solidFill>
                <a:schemeClr val="bg1"/>
              </a:solidFill>
            </a:endParaRPr>
          </a:p>
        </p:txBody>
      </p:sp>
      <p:sp>
        <p:nvSpPr>
          <p:cNvPr id="32" name="Ellipse 31"/>
          <p:cNvSpPr/>
          <p:nvPr/>
        </p:nvSpPr>
        <p:spPr>
          <a:xfrm>
            <a:off x="1007557" y="2395008"/>
            <a:ext cx="714380" cy="25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33" name="Connecteur droit 32"/>
          <p:cNvCxnSpPr>
            <a:stCxn id="32" idx="4"/>
            <a:endCxn id="34" idx="0"/>
          </p:cNvCxnSpPr>
          <p:nvPr/>
        </p:nvCxnSpPr>
        <p:spPr>
          <a:xfrm rot="5400000">
            <a:off x="788937" y="2684916"/>
            <a:ext cx="613718" cy="5379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rganigramme : Alternative 33"/>
          <p:cNvSpPr/>
          <p:nvPr/>
        </p:nvSpPr>
        <p:spPr>
          <a:xfrm>
            <a:off x="142844" y="3260726"/>
            <a:ext cx="1368000" cy="31115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Essai nr. 000E</a:t>
            </a:r>
            <a:endParaRPr lang="fr-BE" sz="1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a:srcRect l="3906" t="30382" r="25781" b="37500"/>
          <a:stretch>
            <a:fillRect/>
          </a:stretch>
        </p:blipFill>
        <p:spPr bwMode="auto">
          <a:xfrm>
            <a:off x="285720" y="2192074"/>
            <a:ext cx="8406486" cy="2880000"/>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31</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4">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Enregistrements : Exemples du Laboratoire</a:t>
            </a:r>
            <a:endParaRPr lang="fr-FR" sz="2400" cap="small" dirty="0"/>
          </a:p>
        </p:txBody>
      </p:sp>
      <p:sp>
        <p:nvSpPr>
          <p:cNvPr id="20" name="Flèche droite 19"/>
          <p:cNvSpPr/>
          <p:nvPr/>
        </p:nvSpPr>
        <p:spPr>
          <a:xfrm>
            <a:off x="215900" y="5500702"/>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2" name="ZoneTexte 21"/>
          <p:cNvSpPr txBox="1"/>
          <p:nvPr/>
        </p:nvSpPr>
        <p:spPr>
          <a:xfrm>
            <a:off x="1366098" y="5516696"/>
            <a:ext cx="7272000" cy="369332"/>
          </a:xfrm>
          <a:prstGeom prst="rect">
            <a:avLst/>
          </a:prstGeom>
          <a:noFill/>
        </p:spPr>
        <p:txBody>
          <a:bodyPr wrap="square" rtlCol="0">
            <a:spAutoFit/>
          </a:bodyPr>
          <a:lstStyle/>
          <a:p>
            <a:pPr lvl="0" algn="just"/>
            <a:r>
              <a:rPr lang="fr-FR" dirty="0" smtClean="0">
                <a:solidFill>
                  <a:srgbClr val="FFC000"/>
                </a:solidFill>
              </a:rPr>
              <a:t>Les historiques des instruments sont des enregistrements</a:t>
            </a:r>
            <a:endParaRPr lang="fr-FR" dirty="0">
              <a:solidFill>
                <a:srgbClr val="FFC000"/>
              </a:solidFill>
            </a:endParaRPr>
          </a:p>
        </p:txBody>
      </p:sp>
      <p:sp>
        <p:nvSpPr>
          <p:cNvPr id="26" name="Ellipse 25"/>
          <p:cNvSpPr/>
          <p:nvPr/>
        </p:nvSpPr>
        <p:spPr>
          <a:xfrm>
            <a:off x="553887" y="3630788"/>
            <a:ext cx="714380" cy="3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7" name="Connecteur droit 26"/>
          <p:cNvCxnSpPr>
            <a:stCxn id="26" idx="4"/>
            <a:endCxn id="28" idx="0"/>
          </p:cNvCxnSpPr>
          <p:nvPr/>
        </p:nvCxnSpPr>
        <p:spPr>
          <a:xfrm rot="5400000">
            <a:off x="681771" y="4128388"/>
            <a:ext cx="402906" cy="557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rganigramme : Alternative 27"/>
          <p:cNvSpPr/>
          <p:nvPr/>
        </p:nvSpPr>
        <p:spPr>
          <a:xfrm>
            <a:off x="176714" y="4357694"/>
            <a:ext cx="1357312" cy="31115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Th. nr. 00325</a:t>
            </a:r>
            <a:endParaRPr lang="fr-BE" sz="1400" dirty="0">
              <a:solidFill>
                <a:schemeClr val="bg1"/>
              </a:solidFill>
            </a:endParaRPr>
          </a:p>
        </p:txBody>
      </p:sp>
      <p:sp>
        <p:nvSpPr>
          <p:cNvPr id="31" name="Ellipse 30"/>
          <p:cNvSpPr/>
          <p:nvPr/>
        </p:nvSpPr>
        <p:spPr>
          <a:xfrm>
            <a:off x="1689428" y="3462190"/>
            <a:ext cx="864000" cy="3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32" name="Connecteur droit 31"/>
          <p:cNvCxnSpPr>
            <a:stCxn id="31" idx="4"/>
            <a:endCxn id="33" idx="0"/>
          </p:cNvCxnSpPr>
          <p:nvPr/>
        </p:nvCxnSpPr>
        <p:spPr>
          <a:xfrm rot="16200000" flipH="1">
            <a:off x="1903888" y="4003730"/>
            <a:ext cx="496694" cy="61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rganigramme : Alternative 32"/>
          <p:cNvSpPr/>
          <p:nvPr/>
        </p:nvSpPr>
        <p:spPr>
          <a:xfrm>
            <a:off x="1643042" y="4282884"/>
            <a:ext cx="1080000" cy="432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Bobine nr.</a:t>
            </a:r>
          </a:p>
          <a:p>
            <a:pPr algn="ctr">
              <a:defRPr/>
            </a:pPr>
            <a:r>
              <a:rPr lang="fr-BE" sz="1400" dirty="0" smtClean="0">
                <a:solidFill>
                  <a:schemeClr val="bg1"/>
                </a:solidFill>
              </a:rPr>
              <a:t>BE 00003</a:t>
            </a:r>
            <a:endParaRPr lang="fr-BE" sz="1400" dirty="0">
              <a:solidFill>
                <a:schemeClr val="bg1"/>
              </a:solidFill>
            </a:endParaRPr>
          </a:p>
        </p:txBody>
      </p:sp>
      <p:sp>
        <p:nvSpPr>
          <p:cNvPr id="35" name="Ellipse 34"/>
          <p:cNvSpPr/>
          <p:nvPr/>
        </p:nvSpPr>
        <p:spPr>
          <a:xfrm>
            <a:off x="3882672" y="3643314"/>
            <a:ext cx="1116000" cy="3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36" name="Connecteur droit 35"/>
          <p:cNvCxnSpPr>
            <a:stCxn id="35" idx="4"/>
            <a:endCxn id="37" idx="0"/>
          </p:cNvCxnSpPr>
          <p:nvPr/>
        </p:nvCxnSpPr>
        <p:spPr>
          <a:xfrm rot="16200000" flipH="1">
            <a:off x="4334485" y="4073501"/>
            <a:ext cx="242446" cy="30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rganigramme : Alternative 36"/>
          <p:cNvSpPr/>
          <p:nvPr/>
        </p:nvSpPr>
        <p:spPr>
          <a:xfrm>
            <a:off x="3714744" y="4209760"/>
            <a:ext cx="1512000" cy="64800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Certificat d’étalonnage</a:t>
            </a:r>
          </a:p>
          <a:p>
            <a:pPr algn="ctr">
              <a:defRPr/>
            </a:pPr>
            <a:r>
              <a:rPr lang="fr-BE" sz="1400" dirty="0" smtClean="0">
                <a:solidFill>
                  <a:schemeClr val="bg1"/>
                </a:solidFill>
              </a:rPr>
              <a:t>nr. </a:t>
            </a:r>
            <a:r>
              <a:rPr lang="fr-BE" sz="1400" dirty="0" err="1" smtClean="0">
                <a:solidFill>
                  <a:schemeClr val="bg1"/>
                </a:solidFill>
              </a:rPr>
              <a:t>ThExt</a:t>
            </a:r>
            <a:r>
              <a:rPr lang="fr-BE" sz="1400" dirty="0" smtClean="0">
                <a:solidFill>
                  <a:schemeClr val="bg1"/>
                </a:solidFill>
              </a:rPr>
              <a:t>-00071</a:t>
            </a:r>
            <a:endParaRPr lang="fr-BE" sz="1400" dirty="0">
              <a:solidFill>
                <a:schemeClr val="bg1"/>
              </a:solidFill>
            </a:endParaRPr>
          </a:p>
        </p:txBody>
      </p:sp>
      <p:sp>
        <p:nvSpPr>
          <p:cNvPr id="38" name="Ellipse 37"/>
          <p:cNvSpPr/>
          <p:nvPr/>
        </p:nvSpPr>
        <p:spPr>
          <a:xfrm>
            <a:off x="7663827" y="3500438"/>
            <a:ext cx="714380" cy="25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39" name="Connecteur droit 38"/>
          <p:cNvCxnSpPr>
            <a:stCxn id="38" idx="4"/>
            <a:endCxn id="40" idx="0"/>
          </p:cNvCxnSpPr>
          <p:nvPr/>
        </p:nvCxnSpPr>
        <p:spPr>
          <a:xfrm rot="5400000">
            <a:off x="7705907" y="4017186"/>
            <a:ext cx="579858" cy="50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rganigramme : Alternative 39"/>
          <p:cNvSpPr/>
          <p:nvPr/>
        </p:nvSpPr>
        <p:spPr>
          <a:xfrm>
            <a:off x="7286654" y="4332296"/>
            <a:ext cx="1368000" cy="311150"/>
          </a:xfrm>
          <a:prstGeom prst="flowChartAlternateProcess">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smtClean="0">
                <a:solidFill>
                  <a:schemeClr val="bg1"/>
                </a:solidFill>
              </a:rPr>
              <a:t>Essai nr. 000E</a:t>
            </a:r>
            <a:endParaRPr lang="fr-BE" sz="1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6"/>
          <p:cNvSpPr>
            <a:spLocks noGrp="1"/>
          </p:cNvSpPr>
          <p:nvPr>
            <p:ph idx="1"/>
          </p:nvPr>
        </p:nvSpPr>
        <p:spPr>
          <a:xfrm>
            <a:off x="457200" y="2285992"/>
            <a:ext cx="7467600" cy="3744000"/>
          </a:xfrm>
        </p:spPr>
        <p:txBody>
          <a:bodyPr/>
          <a:lstStyle/>
          <a:p>
            <a:pPr algn="just">
              <a:buNone/>
            </a:pPr>
            <a:r>
              <a:rPr lang="fr-FR" sz="1800" dirty="0" smtClean="0"/>
              <a:t>La traçabilité totale est assurée pour tout instrument de mesure utilisé en essai ou étalonnage :</a:t>
            </a:r>
          </a:p>
          <a:p>
            <a:pPr algn="just"/>
            <a:endParaRPr lang="fr-FR" sz="1800" dirty="0" smtClean="0"/>
          </a:p>
          <a:p>
            <a:pPr algn="just">
              <a:buFont typeface="Wingdings" pitchFamily="2" charset="2"/>
              <a:buChar char="Ø"/>
            </a:pPr>
            <a:r>
              <a:rPr lang="fr-FR" sz="1800" dirty="0" smtClean="0"/>
              <a:t> traçabilité matérielle : origine matérielle, certificats de conformité</a:t>
            </a:r>
          </a:p>
          <a:p>
            <a:pPr algn="just">
              <a:buFont typeface="Wingdings" pitchFamily="2" charset="2"/>
              <a:buChar char="Ø"/>
            </a:pPr>
            <a:r>
              <a:rPr lang="fr-FR" sz="1800" dirty="0" smtClean="0"/>
              <a:t> traçabilité du mesurage : certificats d’étalonnage et incertitude</a:t>
            </a:r>
          </a:p>
          <a:p>
            <a:pPr algn="just">
              <a:buFont typeface="Wingdings" pitchFamily="2" charset="2"/>
              <a:buChar char="Ø"/>
            </a:pPr>
            <a:r>
              <a:rPr lang="fr-FR" sz="1800" dirty="0" smtClean="0"/>
              <a:t> traçabilité documentaire : organisation des enregistrements</a:t>
            </a: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32</a:t>
            </a:fld>
            <a:endParaRPr lang="fr-BE"/>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4.1 Thermocouple externe</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Récapitulatif</a:t>
            </a:r>
            <a:endParaRPr lang="fr-FR" sz="2400" cap="small" dirty="0"/>
          </a:p>
        </p:txBody>
      </p:sp>
      <p:sp>
        <p:nvSpPr>
          <p:cNvPr id="1126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1265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B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fr-BE" sz="1800" b="0" i="0" u="none" strike="noStrike" cap="none" normalizeH="0" baseline="0" dirty="0" smtClean="0">
              <a:ln>
                <a:noFill/>
              </a:ln>
              <a:solidFill>
                <a:schemeClr val="tx1"/>
              </a:solidFill>
              <a:effectLst/>
              <a:latin typeface="Arial" pitchFamily="34" charset="0"/>
            </a:endParaRPr>
          </a:p>
        </p:txBody>
      </p:sp>
      <p:sp>
        <p:nvSpPr>
          <p:cNvPr id="11265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rPr>
              <a:t/>
            </a:r>
            <a:br>
              <a:rPr kumimoji="0" lang="fr-FR" sz="1800" b="0" i="0" u="none" strike="noStrike" cap="none" normalizeH="0" baseline="0" dirty="0" smtClean="0">
                <a:ln>
                  <a:noFill/>
                </a:ln>
                <a:solidFill>
                  <a:schemeClr val="tx1"/>
                </a:solidFill>
                <a:effectLst/>
                <a:latin typeface="Arial" pitchFamily="34" charset="0"/>
              </a:rPr>
            </a:br>
            <a:endParaRPr kumimoji="0" lang="fr-FR"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7" name="Flèche droite 16"/>
          <p:cNvSpPr/>
          <p:nvPr/>
        </p:nvSpPr>
        <p:spPr>
          <a:xfrm>
            <a:off x="214282" y="5168434"/>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19" name="ZoneTexte 18"/>
          <p:cNvSpPr txBox="1"/>
          <p:nvPr/>
        </p:nvSpPr>
        <p:spPr>
          <a:xfrm>
            <a:off x="1369647" y="5068685"/>
            <a:ext cx="5774121" cy="646331"/>
          </a:xfrm>
          <a:prstGeom prst="rect">
            <a:avLst/>
          </a:prstGeom>
          <a:noFill/>
        </p:spPr>
        <p:txBody>
          <a:bodyPr wrap="square" rtlCol="0">
            <a:spAutoFit/>
          </a:bodyPr>
          <a:lstStyle/>
          <a:p>
            <a:pPr algn="just">
              <a:buFont typeface="Wingdings" pitchFamily="2" charset="2"/>
              <a:buChar char="ü"/>
            </a:pPr>
            <a:r>
              <a:rPr lang="fr-FR" dirty="0" smtClean="0">
                <a:solidFill>
                  <a:srgbClr val="FFC000"/>
                </a:solidFill>
              </a:rPr>
              <a:t> Organisation rigoureuse nécessaire</a:t>
            </a:r>
          </a:p>
          <a:p>
            <a:pPr algn="just">
              <a:buFont typeface="Wingdings" pitchFamily="2" charset="2"/>
              <a:buChar char="ü"/>
            </a:pPr>
            <a:r>
              <a:rPr lang="fr-FR" dirty="0" smtClean="0">
                <a:solidFill>
                  <a:srgbClr val="FFC000"/>
                </a:solidFill>
              </a:rPr>
              <a:t> Chaîne ininterrompue de liens entre enregistrements</a:t>
            </a:r>
            <a:endParaRPr lang="fr-FR" dirty="0">
              <a:solidFill>
                <a:srgbClr val="FFC000"/>
              </a:solidFill>
            </a:endParaRPr>
          </a:p>
        </p:txBody>
      </p:sp>
      <p:sp>
        <p:nvSpPr>
          <p:cNvPr id="20" name="Flèche droite 19"/>
          <p:cNvSpPr/>
          <p:nvPr/>
        </p:nvSpPr>
        <p:spPr>
          <a:xfrm>
            <a:off x="228796" y="4528881"/>
            <a:ext cx="928688" cy="428625"/>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22" name="ZoneTexte 21"/>
          <p:cNvSpPr txBox="1"/>
          <p:nvPr/>
        </p:nvSpPr>
        <p:spPr>
          <a:xfrm>
            <a:off x="1384161" y="4429132"/>
            <a:ext cx="5774121" cy="646331"/>
          </a:xfrm>
          <a:prstGeom prst="rect">
            <a:avLst/>
          </a:prstGeom>
          <a:noFill/>
        </p:spPr>
        <p:txBody>
          <a:bodyPr wrap="square" rtlCol="0">
            <a:spAutoFit/>
          </a:bodyPr>
          <a:lstStyle/>
          <a:p>
            <a:pPr algn="just"/>
            <a:r>
              <a:rPr lang="fr-FR" dirty="0" smtClean="0">
                <a:solidFill>
                  <a:srgbClr val="FF7C80"/>
                </a:solidFill>
              </a:rPr>
              <a:t>Démonstration formelle de la conformité de l’équipement aux spécification normatives pertinentes</a:t>
            </a:r>
            <a:endParaRPr lang="fr-FR" dirty="0">
              <a:solidFill>
                <a:srgbClr val="FF7C8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464400" y="3857628"/>
            <a:ext cx="7452000" cy="22320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endParaRPr lang="fr-BE" sz="1400" dirty="0" smtClean="0"/>
          </a:p>
          <a:p>
            <a:pPr algn="just"/>
            <a:r>
              <a:rPr lang="fr-BE" sz="1400" dirty="0" smtClean="0"/>
              <a:t>Cette surveillance doit être planifiée et revue et peut inclure, sans s'y limiter, les éléments suivants :</a:t>
            </a:r>
          </a:p>
          <a:p>
            <a:pPr algn="just"/>
            <a:r>
              <a:rPr lang="fr-BE" sz="1400" dirty="0" smtClean="0"/>
              <a:t>a) […]</a:t>
            </a:r>
          </a:p>
          <a:p>
            <a:pPr algn="just"/>
            <a:r>
              <a:rPr lang="fr-BE" sz="1400" dirty="0" smtClean="0"/>
              <a:t>b) participation à des programmes de comparaisons entre laboratoires ou d'essais d'aptitude</a:t>
            </a:r>
          </a:p>
          <a:p>
            <a:pPr algn="just"/>
            <a:r>
              <a:rPr lang="fr-BE" sz="1400" dirty="0" smtClean="0"/>
              <a:t>c) […]</a:t>
            </a:r>
          </a:p>
        </p:txBody>
      </p:sp>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33</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4.2 Assurer la qualité des résultats</a:t>
            </a:r>
            <a:endParaRPr lang="fr-BE" sz="3600" dirty="0" smtClean="0">
              <a:solidFill>
                <a:srgbClr val="FFC000"/>
              </a:solidFill>
            </a:endParaRPr>
          </a:p>
        </p:txBody>
      </p:sp>
      <p:pic>
        <p:nvPicPr>
          <p:cNvPr id="11"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52000" cy="36000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Qualité des résultats : Exigences de l’ISO 17025</a:t>
            </a:r>
            <a:endParaRPr lang="fr-FR" sz="2400" cap="small" dirty="0"/>
          </a:p>
        </p:txBody>
      </p:sp>
      <p:sp>
        <p:nvSpPr>
          <p:cNvPr id="17" name="Rectangle à coins arrondis 16"/>
          <p:cNvSpPr/>
          <p:nvPr/>
        </p:nvSpPr>
        <p:spPr>
          <a:xfrm>
            <a:off x="465773" y="2151064"/>
            <a:ext cx="7452000" cy="1296000"/>
          </a:xfrm>
          <a:prstGeom prst="roundRect">
            <a:avLst/>
          </a:prstGeom>
          <a:solidFill>
            <a:schemeClr val="accent1">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ISO 17025</a:t>
            </a:r>
            <a:r>
              <a:rPr lang="fr-BE" sz="1600" dirty="0" smtClean="0"/>
              <a:t> « Exigences générales concernant la compétence des laboratoires d'étalonnages et d'essais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1652066"/>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r>
              <a:rPr lang="fr-FR" sz="1400" b="1" dirty="0" smtClean="0"/>
              <a:t>5.9 Assurer la qualité des résultats d'essai et d'étalonnage</a:t>
            </a:r>
          </a:p>
          <a:p>
            <a:pPr algn="just"/>
            <a:endParaRPr lang="fr-FR" sz="1400" dirty="0" smtClean="0"/>
          </a:p>
          <a:p>
            <a:pPr algn="just"/>
            <a:r>
              <a:rPr lang="fr-FR" sz="1400" b="1" dirty="0" smtClean="0"/>
              <a:t>5.9.1</a:t>
            </a:r>
            <a:r>
              <a:rPr lang="fr-FR" sz="1400" dirty="0" smtClean="0"/>
              <a:t> Le laboratoire doit disposer de procédures de maîtrise de la qualité pour surveiller la validité des essais et des étalonnages entrepris. Les données résultantes doivent être enregistrées de telle sorte que les tendances sont détectables et, lorsque cela est faisable, des techniques statistiques doivent être appliquées à l'examen des résultats.</a:t>
            </a:r>
          </a:p>
        </p:txBody>
      </p:sp>
      <p:sp>
        <p:nvSpPr>
          <p:cNvPr id="16" name="Ellipse 15"/>
          <p:cNvSpPr/>
          <p:nvPr/>
        </p:nvSpPr>
        <p:spPr>
          <a:xfrm>
            <a:off x="2432826" y="4975584"/>
            <a:ext cx="4356000" cy="43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8" name="Ellipse 17"/>
          <p:cNvSpPr/>
          <p:nvPr/>
        </p:nvSpPr>
        <p:spPr>
          <a:xfrm>
            <a:off x="3202152" y="3761138"/>
            <a:ext cx="2928958"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465773" y="2151064"/>
            <a:ext cx="7452000" cy="1296000"/>
          </a:xfrm>
          <a:prstGeom prst="roundRect">
            <a:avLst/>
          </a:prstGeom>
          <a:solidFill>
            <a:schemeClr val="accent1">
              <a:lumMod val="60000"/>
              <a:lumOff val="40000"/>
            </a:schemeClr>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BE" sz="1600" b="1" dirty="0" smtClean="0"/>
              <a:t>PT-06-ETALO-F02</a:t>
            </a:r>
            <a:endParaRPr lang="fr-BE" sz="1600" dirty="0" smtClean="0"/>
          </a:p>
          <a:p>
            <a:pPr algn="just">
              <a:defRPr/>
            </a:pPr>
            <a:r>
              <a:rPr lang="fr-BE" sz="1600" dirty="0" smtClean="0"/>
              <a:t>« Programme d’étalonnage des équipements de mesure »</a:t>
            </a:r>
          </a:p>
          <a:p>
            <a:endParaRPr lang="fr-BE" sz="1600" dirty="0" smtClean="0"/>
          </a:p>
          <a:p>
            <a:endParaRPr lang="fr-BE" sz="1600" dirty="0" smtClean="0"/>
          </a:p>
          <a:p>
            <a:endParaRPr lang="fr-BE" sz="1600" dirty="0" smtClean="0"/>
          </a:p>
        </p:txBody>
      </p:sp>
      <p:sp>
        <p:nvSpPr>
          <p:cNvPr id="22" name="Rectangle à coins arrondis 21"/>
          <p:cNvSpPr/>
          <p:nvPr/>
        </p:nvSpPr>
        <p:spPr>
          <a:xfrm>
            <a:off x="465667" y="2777066"/>
            <a:ext cx="7452000" cy="3295140"/>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endParaRPr lang="fr-FR" sz="1400" dirty="0" smtClean="0"/>
          </a:p>
        </p:txBody>
      </p:sp>
      <p:pic>
        <p:nvPicPr>
          <p:cNvPr id="205835" name="Picture 11"/>
          <p:cNvPicPr>
            <a:picLocks noChangeAspect="1" noChangeArrowheads="1"/>
          </p:cNvPicPr>
          <p:nvPr/>
        </p:nvPicPr>
        <p:blipFill>
          <a:blip r:embed="rId3"/>
          <a:srcRect/>
          <a:stretch>
            <a:fillRect/>
          </a:stretch>
        </p:blipFill>
        <p:spPr bwMode="auto">
          <a:xfrm>
            <a:off x="720000" y="2880000"/>
            <a:ext cx="4124325" cy="2562225"/>
          </a:xfrm>
          <a:prstGeom prst="rect">
            <a:avLst/>
          </a:prstGeom>
          <a:noFill/>
        </p:spPr>
      </p:pic>
      <p:pic>
        <p:nvPicPr>
          <p:cNvPr id="205837" name="Picture 13"/>
          <p:cNvPicPr>
            <a:picLocks noChangeAspect="1" noChangeArrowheads="1"/>
          </p:cNvPicPr>
          <p:nvPr/>
        </p:nvPicPr>
        <p:blipFill>
          <a:blip r:embed="rId4"/>
          <a:srcRect/>
          <a:stretch>
            <a:fillRect/>
          </a:stretch>
        </p:blipFill>
        <p:spPr bwMode="auto">
          <a:xfrm>
            <a:off x="720000" y="2880000"/>
            <a:ext cx="4124325" cy="2562225"/>
          </a:xfrm>
          <a:prstGeom prst="rect">
            <a:avLst/>
          </a:prstGeom>
          <a:noFill/>
        </p:spPr>
      </p:pic>
      <p:pic>
        <p:nvPicPr>
          <p:cNvPr id="205839" name="Picture 15"/>
          <p:cNvPicPr>
            <a:picLocks noChangeAspect="1" noChangeArrowheads="1"/>
          </p:cNvPicPr>
          <p:nvPr/>
        </p:nvPicPr>
        <p:blipFill>
          <a:blip r:embed="rId5"/>
          <a:srcRect/>
          <a:stretch>
            <a:fillRect/>
          </a:stretch>
        </p:blipFill>
        <p:spPr bwMode="auto">
          <a:xfrm>
            <a:off x="720000" y="2880000"/>
            <a:ext cx="4124325" cy="2562225"/>
          </a:xfrm>
          <a:prstGeom prst="rect">
            <a:avLst/>
          </a:prstGeom>
          <a:noFill/>
        </p:spPr>
      </p:pic>
      <p:pic>
        <p:nvPicPr>
          <p:cNvPr id="205841" name="Picture 17"/>
          <p:cNvPicPr>
            <a:picLocks noChangeAspect="1" noChangeArrowheads="1"/>
          </p:cNvPicPr>
          <p:nvPr/>
        </p:nvPicPr>
        <p:blipFill>
          <a:blip r:embed="rId6"/>
          <a:srcRect/>
          <a:stretch>
            <a:fillRect/>
          </a:stretch>
        </p:blipFill>
        <p:spPr bwMode="auto">
          <a:xfrm>
            <a:off x="720000" y="2880000"/>
            <a:ext cx="4124325" cy="2562225"/>
          </a:xfrm>
          <a:prstGeom prst="rect">
            <a:avLst/>
          </a:prstGeom>
          <a:noFill/>
        </p:spPr>
      </p:pic>
      <p:pic>
        <p:nvPicPr>
          <p:cNvPr id="205843" name="Picture 19"/>
          <p:cNvPicPr>
            <a:picLocks noChangeAspect="1" noChangeArrowheads="1"/>
          </p:cNvPicPr>
          <p:nvPr/>
        </p:nvPicPr>
        <p:blipFill>
          <a:blip r:embed="rId7"/>
          <a:srcRect/>
          <a:stretch>
            <a:fillRect/>
          </a:stretch>
        </p:blipFill>
        <p:spPr bwMode="auto">
          <a:xfrm>
            <a:off x="720000" y="2880000"/>
            <a:ext cx="4124325" cy="2562225"/>
          </a:xfrm>
          <a:prstGeom prst="rect">
            <a:avLst/>
          </a:prstGeom>
          <a:noFill/>
        </p:spPr>
      </p:pic>
      <p:pic>
        <p:nvPicPr>
          <p:cNvPr id="205845" name="Picture 21"/>
          <p:cNvPicPr>
            <a:picLocks noChangeAspect="1" noChangeArrowheads="1"/>
          </p:cNvPicPr>
          <p:nvPr/>
        </p:nvPicPr>
        <p:blipFill>
          <a:blip r:embed="rId8"/>
          <a:srcRect/>
          <a:stretch>
            <a:fillRect/>
          </a:stretch>
        </p:blipFill>
        <p:spPr bwMode="auto">
          <a:xfrm>
            <a:off x="720000" y="2880000"/>
            <a:ext cx="4124325" cy="2562225"/>
          </a:xfrm>
          <a:prstGeom prst="rect">
            <a:avLst/>
          </a:prstGeom>
          <a:noFill/>
        </p:spPr>
      </p:pic>
      <p:pic>
        <p:nvPicPr>
          <p:cNvPr id="205847" name="Picture 23"/>
          <p:cNvPicPr>
            <a:picLocks noChangeAspect="1" noChangeArrowheads="1"/>
          </p:cNvPicPr>
          <p:nvPr/>
        </p:nvPicPr>
        <p:blipFill>
          <a:blip r:embed="rId9"/>
          <a:srcRect/>
          <a:stretch>
            <a:fillRect/>
          </a:stretch>
        </p:blipFill>
        <p:spPr bwMode="auto">
          <a:xfrm>
            <a:off x="720000" y="2880000"/>
            <a:ext cx="4124325" cy="2562225"/>
          </a:xfrm>
          <a:prstGeom prst="rect">
            <a:avLst/>
          </a:prstGeom>
          <a:noFill/>
        </p:spPr>
      </p:pic>
      <p:pic>
        <p:nvPicPr>
          <p:cNvPr id="205851" name="Picture 27"/>
          <p:cNvPicPr>
            <a:picLocks noChangeAspect="1" noChangeArrowheads="1"/>
          </p:cNvPicPr>
          <p:nvPr/>
        </p:nvPicPr>
        <p:blipFill>
          <a:blip r:embed="rId10"/>
          <a:srcRect/>
          <a:stretch>
            <a:fillRect/>
          </a:stretch>
        </p:blipFill>
        <p:spPr bwMode="auto">
          <a:xfrm>
            <a:off x="720000" y="2880000"/>
            <a:ext cx="4124325" cy="2562225"/>
          </a:xfrm>
          <a:prstGeom prst="rect">
            <a:avLst/>
          </a:prstGeom>
          <a:noFill/>
        </p:spPr>
      </p:pic>
      <p:pic>
        <p:nvPicPr>
          <p:cNvPr id="205853" name="Picture 29"/>
          <p:cNvPicPr>
            <a:picLocks noChangeAspect="1" noChangeArrowheads="1"/>
          </p:cNvPicPr>
          <p:nvPr/>
        </p:nvPicPr>
        <p:blipFill>
          <a:blip r:embed="rId11"/>
          <a:srcRect/>
          <a:stretch>
            <a:fillRect/>
          </a:stretch>
        </p:blipFill>
        <p:spPr bwMode="auto">
          <a:xfrm>
            <a:off x="720000" y="2880000"/>
            <a:ext cx="4124325" cy="2562225"/>
          </a:xfrm>
          <a:prstGeom prst="rect">
            <a:avLst/>
          </a:prstGeom>
          <a:noFill/>
        </p:spPr>
      </p:pic>
      <p:pic>
        <p:nvPicPr>
          <p:cNvPr id="205855" name="Picture 31"/>
          <p:cNvPicPr>
            <a:picLocks noChangeAspect="1" noChangeArrowheads="1"/>
          </p:cNvPicPr>
          <p:nvPr/>
        </p:nvPicPr>
        <p:blipFill>
          <a:blip r:embed="rId12"/>
          <a:srcRect/>
          <a:stretch>
            <a:fillRect/>
          </a:stretch>
        </p:blipFill>
        <p:spPr bwMode="auto">
          <a:xfrm>
            <a:off x="720000" y="2880000"/>
            <a:ext cx="4124325" cy="2562225"/>
          </a:xfrm>
          <a:prstGeom prst="rect">
            <a:avLst/>
          </a:prstGeom>
          <a:noFill/>
        </p:spPr>
      </p:pic>
      <p:pic>
        <p:nvPicPr>
          <p:cNvPr id="205857" name="Picture 33"/>
          <p:cNvPicPr>
            <a:picLocks noChangeAspect="1" noChangeArrowheads="1"/>
          </p:cNvPicPr>
          <p:nvPr/>
        </p:nvPicPr>
        <p:blipFill>
          <a:blip r:embed="rId13"/>
          <a:srcRect/>
          <a:stretch>
            <a:fillRect/>
          </a:stretch>
        </p:blipFill>
        <p:spPr bwMode="auto">
          <a:xfrm>
            <a:off x="720000" y="2880000"/>
            <a:ext cx="4124325" cy="2562225"/>
          </a:xfrm>
          <a:prstGeom prst="rect">
            <a:avLst/>
          </a:prstGeom>
          <a:noFill/>
        </p:spPr>
      </p:pic>
      <p:pic>
        <p:nvPicPr>
          <p:cNvPr id="205859" name="Picture 35"/>
          <p:cNvPicPr>
            <a:picLocks noChangeAspect="1" noChangeArrowheads="1"/>
          </p:cNvPicPr>
          <p:nvPr/>
        </p:nvPicPr>
        <p:blipFill>
          <a:blip r:embed="rId14"/>
          <a:srcRect/>
          <a:stretch>
            <a:fillRect/>
          </a:stretch>
        </p:blipFill>
        <p:spPr bwMode="auto">
          <a:xfrm>
            <a:off x="720000" y="2880000"/>
            <a:ext cx="4124325" cy="2562225"/>
          </a:xfrm>
          <a:prstGeom prst="rect">
            <a:avLst/>
          </a:prstGeom>
          <a:noFill/>
        </p:spPr>
      </p:pic>
      <p:pic>
        <p:nvPicPr>
          <p:cNvPr id="205861" name="Picture 37"/>
          <p:cNvPicPr>
            <a:picLocks noChangeAspect="1" noChangeArrowheads="1"/>
          </p:cNvPicPr>
          <p:nvPr/>
        </p:nvPicPr>
        <p:blipFill>
          <a:blip r:embed="rId15"/>
          <a:srcRect/>
          <a:stretch>
            <a:fillRect/>
          </a:stretch>
        </p:blipFill>
        <p:spPr bwMode="auto">
          <a:xfrm>
            <a:off x="720000" y="2880000"/>
            <a:ext cx="4124325" cy="2562225"/>
          </a:xfrm>
          <a:prstGeom prst="rect">
            <a:avLst/>
          </a:prstGeom>
          <a:noFill/>
        </p:spPr>
      </p:pic>
      <p:sp>
        <p:nvSpPr>
          <p:cNvPr id="4" name="Espace réservé du numéro de diapositive 3"/>
          <p:cNvSpPr>
            <a:spLocks noGrp="1"/>
          </p:cNvSpPr>
          <p:nvPr>
            <p:ph type="sldNum" sz="quarter" idx="12"/>
          </p:nvPr>
        </p:nvSpPr>
        <p:spPr/>
        <p:txBody>
          <a:bodyPr/>
          <a:lstStyle/>
          <a:p>
            <a:pPr>
              <a:defRPr/>
            </a:pPr>
            <a:fld id="{6DD72A46-C7DC-4892-B34C-DF43F6DE2D53}" type="slidenum">
              <a:rPr lang="fr-BE" smtClean="0"/>
              <a:pPr>
                <a:defRPr/>
              </a:pPr>
              <a:t>34</a:t>
            </a:fld>
            <a:endParaRPr lang="fr-BE" dirty="0"/>
          </a:p>
        </p:txBody>
      </p:sp>
      <p:sp>
        <p:nvSpPr>
          <p:cNvPr id="10"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4.2.1 Cartes de contrôle</a:t>
            </a:r>
            <a:endParaRPr lang="fr-BE" sz="3600" dirty="0" smtClean="0">
              <a:solidFill>
                <a:srgbClr val="FFC000"/>
              </a:solidFill>
            </a:endParaRPr>
          </a:p>
        </p:txBody>
      </p:sp>
      <p:pic>
        <p:nvPicPr>
          <p:cNvPr id="11" name="Picture 10" descr="Logo"/>
          <p:cNvPicPr>
            <a:picLocks noChangeAspect="1" noChangeArrowheads="1"/>
          </p:cNvPicPr>
          <p:nvPr/>
        </p:nvPicPr>
        <p:blipFill>
          <a:blip r:embed="rId16">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12"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3" name="Picture 9" descr="logo_coul_texte_blason_cadre_300"/>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4"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1" name="Rectangle à coins arrondis 20"/>
          <p:cNvSpPr/>
          <p:nvPr/>
        </p:nvSpPr>
        <p:spPr>
          <a:xfrm>
            <a:off x="474982" y="1605472"/>
            <a:ext cx="7488000" cy="36000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Qualité des résultats : Procédure du Laboratoire</a:t>
            </a:r>
            <a:endParaRPr lang="fr-FR" sz="2400" cap="small" dirty="0"/>
          </a:p>
        </p:txBody>
      </p:sp>
      <p:sp>
        <p:nvSpPr>
          <p:cNvPr id="15" name="Rectangle 14"/>
          <p:cNvSpPr/>
          <p:nvPr/>
        </p:nvSpPr>
        <p:spPr>
          <a:xfrm>
            <a:off x="4857752" y="2928932"/>
            <a:ext cx="3060000" cy="892552"/>
          </a:xfrm>
          <a:prstGeom prst="rect">
            <a:avLst/>
          </a:prstGeom>
        </p:spPr>
        <p:txBody>
          <a:bodyPr wrap="square">
            <a:spAutoFit/>
          </a:bodyPr>
          <a:lstStyle/>
          <a:p>
            <a:pPr algn="just"/>
            <a:r>
              <a:rPr lang="fr-BE" sz="1400" b="1" u="sng" dirty="0" smtClean="0">
                <a:solidFill>
                  <a:schemeClr val="bg1"/>
                </a:solidFill>
              </a:rPr>
              <a:t>Exemple : analyseur d’oxygène</a:t>
            </a:r>
          </a:p>
          <a:p>
            <a:pPr algn="just"/>
            <a:endParaRPr lang="fr-BE" sz="1000" dirty="0" smtClean="0">
              <a:solidFill>
                <a:schemeClr val="bg1"/>
              </a:solidFill>
            </a:endParaRPr>
          </a:p>
          <a:p>
            <a:pPr algn="just">
              <a:buFont typeface="Wingdings"/>
              <a:buChar char="à"/>
            </a:pPr>
            <a:r>
              <a:rPr lang="fr-BE" sz="1400" dirty="0" smtClean="0">
                <a:solidFill>
                  <a:srgbClr val="0000FF"/>
                </a:solidFill>
                <a:sym typeface="Wingdings" pitchFamily="2" charset="2"/>
              </a:rPr>
              <a:t> Montre l’efficacité du </a:t>
            </a:r>
            <a:r>
              <a:rPr lang="fr-BE" sz="1400" dirty="0" err="1" smtClean="0">
                <a:solidFill>
                  <a:srgbClr val="0000FF"/>
                </a:solidFill>
                <a:sym typeface="Wingdings" pitchFamily="2" charset="2"/>
              </a:rPr>
              <a:t>recalibrage</a:t>
            </a:r>
            <a:endParaRPr lang="fr-BE" sz="1400" dirty="0" smtClean="0">
              <a:solidFill>
                <a:srgbClr val="0000FF"/>
              </a:solidFill>
              <a:sym typeface="Wingdings" pitchFamily="2" charset="2"/>
            </a:endParaRPr>
          </a:p>
          <a:p>
            <a:pPr algn="just">
              <a:buFont typeface="Wingdings"/>
              <a:buChar char="à"/>
            </a:pPr>
            <a:r>
              <a:rPr lang="fr-BE" sz="1400" dirty="0" smtClean="0">
                <a:solidFill>
                  <a:srgbClr val="FF00FF"/>
                </a:solidFill>
                <a:sym typeface="Wingdings" pitchFamily="2" charset="2"/>
              </a:rPr>
              <a:t> Montre la dérive continue</a:t>
            </a:r>
            <a:endParaRPr lang="fr-BE" sz="1400" dirty="0" smtClean="0">
              <a:solidFill>
                <a:srgbClr val="FF00FF"/>
              </a:solidFill>
            </a:endParaRPr>
          </a:p>
        </p:txBody>
      </p:sp>
      <p:cxnSp>
        <p:nvCxnSpPr>
          <p:cNvPr id="50" name="Connecteur droit 49"/>
          <p:cNvCxnSpPr/>
          <p:nvPr/>
        </p:nvCxnSpPr>
        <p:spPr>
          <a:xfrm>
            <a:off x="857224" y="5597192"/>
            <a:ext cx="785818"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1" name="Losange 50"/>
          <p:cNvSpPr/>
          <p:nvPr/>
        </p:nvSpPr>
        <p:spPr>
          <a:xfrm>
            <a:off x="1193080" y="5538280"/>
            <a:ext cx="142876" cy="142876"/>
          </a:xfrm>
          <a:prstGeom prst="diamon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p:cNvCxnSpPr/>
          <p:nvPr/>
        </p:nvCxnSpPr>
        <p:spPr>
          <a:xfrm>
            <a:off x="857224" y="5833556"/>
            <a:ext cx="785818" cy="1588"/>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200764" y="5786454"/>
            <a:ext cx="144000" cy="1428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773392" y="5441790"/>
            <a:ext cx="3357586" cy="307777"/>
          </a:xfrm>
          <a:prstGeom prst="rect">
            <a:avLst/>
          </a:prstGeom>
        </p:spPr>
        <p:txBody>
          <a:bodyPr wrap="square">
            <a:spAutoFit/>
          </a:bodyPr>
          <a:lstStyle/>
          <a:p>
            <a:pPr algn="just"/>
            <a:r>
              <a:rPr lang="fr-BE" sz="1400" dirty="0" smtClean="0">
                <a:solidFill>
                  <a:srgbClr val="0000FF"/>
                </a:solidFill>
              </a:rPr>
              <a:t>Carte de contrôle pour individus</a:t>
            </a:r>
            <a:endParaRPr lang="fr-FR" sz="1400" dirty="0">
              <a:solidFill>
                <a:srgbClr val="0000FF"/>
              </a:solidFill>
            </a:endParaRPr>
          </a:p>
        </p:txBody>
      </p:sp>
      <p:sp>
        <p:nvSpPr>
          <p:cNvPr id="55" name="Rectangle 54"/>
          <p:cNvSpPr/>
          <p:nvPr/>
        </p:nvSpPr>
        <p:spPr>
          <a:xfrm>
            <a:off x="1773392" y="5681872"/>
            <a:ext cx="3357586" cy="307777"/>
          </a:xfrm>
          <a:prstGeom prst="rect">
            <a:avLst/>
          </a:prstGeom>
        </p:spPr>
        <p:txBody>
          <a:bodyPr wrap="square">
            <a:spAutoFit/>
          </a:bodyPr>
          <a:lstStyle/>
          <a:p>
            <a:pPr algn="just"/>
            <a:r>
              <a:rPr lang="fr-BE" sz="1400" dirty="0" smtClean="0">
                <a:solidFill>
                  <a:srgbClr val="FF00FF"/>
                </a:solidFill>
              </a:rPr>
              <a:t>Carte de contrôle à somme cumulée</a:t>
            </a:r>
            <a:endParaRPr lang="fr-FR" sz="1400" dirty="0">
              <a:solidFill>
                <a:srgbClr val="FF00FF"/>
              </a:solidFill>
            </a:endParaRPr>
          </a:p>
        </p:txBody>
      </p:sp>
      <p:sp>
        <p:nvSpPr>
          <p:cNvPr id="59" name="Rectangle à coins arrondis 58"/>
          <p:cNvSpPr/>
          <p:nvPr/>
        </p:nvSpPr>
        <p:spPr>
          <a:xfrm>
            <a:off x="4834710" y="5143512"/>
            <a:ext cx="2952000" cy="612000"/>
          </a:xfrm>
          <a:prstGeom prst="roundRect">
            <a:avLst/>
          </a:prstGeom>
          <a:solidFill>
            <a:srgbClr val="498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r-BE" dirty="0" smtClean="0">
                <a:solidFill>
                  <a:schemeClr val="tx1"/>
                </a:solidFill>
                <a:sym typeface="Wingdings" pitchFamily="2" charset="2"/>
              </a:rPr>
              <a:t> M</a:t>
            </a:r>
            <a:r>
              <a:rPr lang="fr-BE" dirty="0" smtClean="0">
                <a:solidFill>
                  <a:schemeClr val="tx1"/>
                </a:solidFill>
              </a:rPr>
              <a:t>esurer pour améliorer</a:t>
            </a:r>
            <a:endParaRPr lang="fr-FR" dirty="0">
              <a:solidFill>
                <a:schemeClr val="tx1"/>
              </a:solidFill>
            </a:endParaRPr>
          </a:p>
        </p:txBody>
      </p:sp>
      <p:sp>
        <p:nvSpPr>
          <p:cNvPr id="60" name="Rectangle à coins arrondis 59"/>
          <p:cNvSpPr/>
          <p:nvPr/>
        </p:nvSpPr>
        <p:spPr>
          <a:xfrm>
            <a:off x="4834710" y="3920074"/>
            <a:ext cx="2952000" cy="1152000"/>
          </a:xfrm>
          <a:prstGeom prst="roundRect">
            <a:avLst/>
          </a:prstGeom>
          <a:solidFill>
            <a:srgbClr val="4989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r-BE" sz="1500" dirty="0" smtClean="0">
                <a:solidFill>
                  <a:schemeClr val="tx1"/>
                </a:solidFill>
              </a:rPr>
              <a:t>Programme-type d'étalonnage:</a:t>
            </a:r>
          </a:p>
          <a:p>
            <a:pPr algn="just">
              <a:buFont typeface="Wingdings" pitchFamily="2" charset="2"/>
              <a:buChar char="Ø"/>
            </a:pPr>
            <a:r>
              <a:rPr lang="fr-BE" sz="1500" dirty="0" smtClean="0">
                <a:solidFill>
                  <a:schemeClr val="tx1"/>
                </a:solidFill>
              </a:rPr>
              <a:t> Périodicité</a:t>
            </a:r>
          </a:p>
          <a:p>
            <a:pPr algn="just">
              <a:buFont typeface="Wingdings" pitchFamily="2" charset="2"/>
              <a:buChar char="Ø"/>
            </a:pPr>
            <a:r>
              <a:rPr lang="fr-BE" sz="1500" dirty="0" smtClean="0">
                <a:solidFill>
                  <a:schemeClr val="tx1"/>
                </a:solidFill>
              </a:rPr>
              <a:t> Echéance de validité</a:t>
            </a:r>
          </a:p>
          <a:p>
            <a:pPr algn="just">
              <a:buFont typeface="Wingdings" pitchFamily="2" charset="2"/>
              <a:buChar char="Ø"/>
            </a:pPr>
            <a:r>
              <a:rPr lang="fr-BE" sz="1500" dirty="0" smtClean="0">
                <a:solidFill>
                  <a:schemeClr val="tx1"/>
                </a:solidFill>
              </a:rPr>
              <a:t> Surveillance de la dérive</a:t>
            </a:r>
          </a:p>
          <a:p>
            <a:pPr algn="just">
              <a:buFont typeface="Wingdings" pitchFamily="2" charset="2"/>
              <a:buChar char="Ø"/>
            </a:pPr>
            <a:r>
              <a:rPr lang="fr-BE" sz="1500" dirty="0" smtClean="0">
                <a:solidFill>
                  <a:schemeClr val="tx1"/>
                </a:solidFill>
              </a:rPr>
              <a:t> Adaptation de la périodicité</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7"/>
          <p:cNvSpPr>
            <a:spLocks noGrp="1"/>
          </p:cNvSpPr>
          <p:nvPr>
            <p:ph type="sldNum" sz="quarter" idx="12"/>
          </p:nvPr>
        </p:nvSpPr>
        <p:spPr/>
        <p:txBody>
          <a:bodyPr/>
          <a:lstStyle/>
          <a:p>
            <a:pPr>
              <a:defRPr/>
            </a:pPr>
            <a:fld id="{2BC8DF9E-F710-4A6A-AB6E-44534F03548F}" type="slidenum">
              <a:rPr lang="fr-BE"/>
              <a:pPr>
                <a:defRPr/>
              </a:pPr>
              <a:t>35</a:t>
            </a:fld>
            <a:endParaRPr lang="fr-BE" dirty="0"/>
          </a:p>
        </p:txBody>
      </p:sp>
      <p:pic>
        <p:nvPicPr>
          <p:cNvPr id="2253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2253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8" name="Rectangle à coins arrondis 17"/>
          <p:cNvSpPr/>
          <p:nvPr/>
        </p:nvSpPr>
        <p:spPr>
          <a:xfrm>
            <a:off x="500063" y="1508982"/>
            <a:ext cx="1928812" cy="539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Définition</a:t>
            </a:r>
            <a:endParaRPr lang="fr-FR" b="1" cap="small" dirty="0"/>
          </a:p>
        </p:txBody>
      </p:sp>
      <p:sp>
        <p:nvSpPr>
          <p:cNvPr id="21" name="Rectangle à coins arrondis 20"/>
          <p:cNvSpPr/>
          <p:nvPr/>
        </p:nvSpPr>
        <p:spPr>
          <a:xfrm>
            <a:off x="2500313" y="1508982"/>
            <a:ext cx="5688000" cy="53975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Evaluation des performances d’un laboratoire en matière d’essais, au moyen de comparaisons interlaboratoires</a:t>
            </a:r>
            <a:endParaRPr lang="fr-FR" sz="1600" b="1" dirty="0"/>
          </a:p>
        </p:txBody>
      </p:sp>
      <p:sp>
        <p:nvSpPr>
          <p:cNvPr id="23" name="Rectangle à coins arrondis 22"/>
          <p:cNvSpPr/>
          <p:nvPr/>
        </p:nvSpPr>
        <p:spPr>
          <a:xfrm>
            <a:off x="500063" y="2112232"/>
            <a:ext cx="1928812" cy="53975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2009</a:t>
            </a:r>
            <a:endParaRPr lang="fr-FR" b="1" cap="small" dirty="0"/>
          </a:p>
        </p:txBody>
      </p:sp>
      <p:sp>
        <p:nvSpPr>
          <p:cNvPr id="26" name="Rectangle à coins arrondis 25"/>
          <p:cNvSpPr/>
          <p:nvPr/>
        </p:nvSpPr>
        <p:spPr>
          <a:xfrm>
            <a:off x="2500313" y="2112232"/>
            <a:ext cx="5688000" cy="539750"/>
          </a:xfrm>
          <a:prstGeom prst="round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Premier programme interlaboratoire en Europe organisé par </a:t>
            </a:r>
            <a:r>
              <a:rPr lang="fr-FR" sz="1600" dirty="0" err="1" smtClean="0"/>
              <a:t>Egolf</a:t>
            </a:r>
            <a:r>
              <a:rPr lang="fr-FR" sz="1600" dirty="0" smtClean="0"/>
              <a:t> (32 laboratoires participants sur une quarantaine)</a:t>
            </a:r>
            <a:endParaRPr lang="fr-FR" sz="1600" dirty="0"/>
          </a:p>
        </p:txBody>
      </p:sp>
      <p:sp>
        <p:nvSpPr>
          <p:cNvPr id="14" name="Rectangle à coins arrondis 13"/>
          <p:cNvSpPr/>
          <p:nvPr/>
        </p:nvSpPr>
        <p:spPr>
          <a:xfrm>
            <a:off x="500063" y="2710719"/>
            <a:ext cx="1928812" cy="539750"/>
          </a:xfrm>
          <a:prstGeom prst="round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Spécimen</a:t>
            </a:r>
            <a:endParaRPr lang="fr-FR" b="1" cap="small" dirty="0"/>
          </a:p>
        </p:txBody>
      </p:sp>
      <p:sp>
        <p:nvSpPr>
          <p:cNvPr id="15" name="Rectangle à coins arrondis 14"/>
          <p:cNvSpPr/>
          <p:nvPr/>
        </p:nvSpPr>
        <p:spPr>
          <a:xfrm>
            <a:off x="2500313" y="2710719"/>
            <a:ext cx="5688000" cy="539750"/>
          </a:xfrm>
          <a:prstGeom prst="roundRect">
            <a:avLst/>
          </a:prstGeom>
          <a:solidFill>
            <a:srgbClr val="9933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Cloison légère en plaques de plâtre sur ossature métallique</a:t>
            </a:r>
          </a:p>
          <a:p>
            <a:pPr algn="just">
              <a:defRPr/>
            </a:pPr>
            <a:r>
              <a:rPr lang="fr-FR" sz="1600" dirty="0" smtClean="0"/>
              <a:t>Niveau attendu : 60 minutes</a:t>
            </a:r>
            <a:endParaRPr lang="fr-FR" sz="1600" dirty="0"/>
          </a:p>
        </p:txBody>
      </p:sp>
      <p:sp>
        <p:nvSpPr>
          <p:cNvPr id="19" name="Rectangle à coins arrondis 18"/>
          <p:cNvSpPr/>
          <p:nvPr/>
        </p:nvSpPr>
        <p:spPr>
          <a:xfrm>
            <a:off x="487560" y="3301621"/>
            <a:ext cx="1928812" cy="539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Répliques</a:t>
            </a:r>
            <a:endParaRPr lang="fr-FR" b="1" cap="small" dirty="0"/>
          </a:p>
        </p:txBody>
      </p:sp>
      <p:sp>
        <p:nvSpPr>
          <p:cNvPr id="22" name="Rectangle à coins arrondis 21"/>
          <p:cNvSpPr/>
          <p:nvPr/>
        </p:nvSpPr>
        <p:spPr>
          <a:xfrm>
            <a:off x="2487810" y="3301621"/>
            <a:ext cx="5688000" cy="539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2 essais indépendants réalisés par chaque laboratoires</a:t>
            </a:r>
            <a:endParaRPr lang="fr-FR" sz="1600" dirty="0"/>
          </a:p>
        </p:txBody>
      </p:sp>
      <p:sp>
        <p:nvSpPr>
          <p:cNvPr id="24" name="Rectangle à coins arrondis 23"/>
          <p:cNvSpPr/>
          <p:nvPr/>
        </p:nvSpPr>
        <p:spPr>
          <a:xfrm>
            <a:off x="500034" y="3902400"/>
            <a:ext cx="1928812" cy="1429200"/>
          </a:xfrm>
          <a:prstGeom prst="roundRect">
            <a:avLst/>
          </a:prstGeom>
          <a:solidFill>
            <a:srgbClr val="498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Performances</a:t>
            </a:r>
            <a:endParaRPr lang="fr-FR" b="1" cap="small" dirty="0"/>
          </a:p>
        </p:txBody>
      </p:sp>
      <p:sp>
        <p:nvSpPr>
          <p:cNvPr id="25" name="Rectangle à coins arrondis 24"/>
          <p:cNvSpPr/>
          <p:nvPr/>
        </p:nvSpPr>
        <p:spPr>
          <a:xfrm>
            <a:off x="2500284" y="3902400"/>
            <a:ext cx="5688000" cy="1429200"/>
          </a:xfrm>
          <a:prstGeom prst="roundRect">
            <a:avLst/>
          </a:prstGeom>
          <a:solidFill>
            <a:srgbClr val="4989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defRPr/>
            </a:pPr>
            <a:r>
              <a:rPr lang="fr-FR" sz="1600" dirty="0" smtClean="0"/>
              <a:t> Détection des laboratoires aberrants</a:t>
            </a:r>
            <a:endParaRPr lang="fr-FR" sz="1200" dirty="0" smtClean="0"/>
          </a:p>
          <a:p>
            <a:pPr algn="just">
              <a:buFont typeface="Wingdings" pitchFamily="2" charset="2"/>
              <a:buChar char="Ø"/>
              <a:defRPr/>
            </a:pPr>
            <a:r>
              <a:rPr lang="fr-FR" sz="1600" dirty="0" smtClean="0"/>
              <a:t> Pour chaque laboratoire, détermination de :</a:t>
            </a:r>
          </a:p>
          <a:p>
            <a:pPr lvl="1" algn="just">
              <a:buFont typeface="Arial" pitchFamily="34" charset="0"/>
              <a:buChar char="•"/>
              <a:defRPr/>
            </a:pPr>
            <a:r>
              <a:rPr lang="fr-FR" sz="1600" dirty="0" smtClean="0"/>
              <a:t> leur justesse </a:t>
            </a:r>
            <a:r>
              <a:rPr lang="fr-FR" sz="1200" dirty="0" smtClean="0"/>
              <a:t>(la moyenne de leurs résultats est-elle proche de la valeur vraie attendue ?)</a:t>
            </a:r>
          </a:p>
          <a:p>
            <a:pPr lvl="1" algn="just">
              <a:buFont typeface="Arial" pitchFamily="34" charset="0"/>
              <a:buChar char="•"/>
              <a:defRPr/>
            </a:pPr>
            <a:r>
              <a:rPr lang="fr-FR" sz="1600" dirty="0" smtClean="0"/>
              <a:t> leur fidélité </a:t>
            </a:r>
            <a:r>
              <a:rPr lang="fr-FR" sz="1200" dirty="0" smtClean="0"/>
              <a:t>(la variabilité entre leur résultats est-elle faible ?)</a:t>
            </a:r>
          </a:p>
          <a:p>
            <a:pPr lvl="1" algn="just">
              <a:buFont typeface="Arial" pitchFamily="34" charset="0"/>
              <a:buChar char="•"/>
              <a:defRPr/>
            </a:pPr>
            <a:r>
              <a:rPr lang="fr-FR" sz="1600" dirty="0" smtClean="0"/>
              <a:t> leur incertitude de mesure</a:t>
            </a:r>
            <a:endParaRPr lang="fr-FR" sz="1600" dirty="0"/>
          </a:p>
        </p:txBody>
      </p:sp>
      <p:sp>
        <p:nvSpPr>
          <p:cNvPr id="27" name="Rectangle à coins arrondis 26"/>
          <p:cNvSpPr/>
          <p:nvPr/>
        </p:nvSpPr>
        <p:spPr>
          <a:xfrm>
            <a:off x="500034" y="5400000"/>
            <a:ext cx="1928812" cy="7200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Conclusions</a:t>
            </a:r>
            <a:endParaRPr lang="fr-FR" b="1" cap="small" dirty="0"/>
          </a:p>
        </p:txBody>
      </p:sp>
      <p:sp>
        <p:nvSpPr>
          <p:cNvPr id="29" name="Rectangle à coins arrondis 28"/>
          <p:cNvSpPr/>
          <p:nvPr/>
        </p:nvSpPr>
        <p:spPr>
          <a:xfrm>
            <a:off x="2500284" y="5400000"/>
            <a:ext cx="5688000" cy="720000"/>
          </a:xfrm>
          <a:prstGeom prst="roundRect">
            <a:avLst/>
          </a:prstGeom>
          <a:solidFill>
            <a:srgbClr val="CC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pPr>
            <a:r>
              <a:rPr lang="fr-FR" sz="1600" dirty="0" smtClean="0"/>
              <a:t> Dépendance des résultats en l’opérateur (facteur humain)</a:t>
            </a:r>
          </a:p>
          <a:p>
            <a:pPr algn="just">
              <a:buFont typeface="Wingdings" pitchFamily="2" charset="2"/>
              <a:buChar char="Ø"/>
            </a:pPr>
            <a:r>
              <a:rPr lang="fr-FR" sz="1600" dirty="0" smtClean="0"/>
              <a:t> Incertitudes de mesures substantielles</a:t>
            </a:r>
          </a:p>
          <a:p>
            <a:pPr algn="just">
              <a:buFont typeface="Wingdings" pitchFamily="2" charset="2"/>
              <a:buChar char="Ø"/>
            </a:pPr>
            <a:r>
              <a:rPr lang="fr-FR" sz="1600" dirty="0"/>
              <a:t> </a:t>
            </a:r>
            <a:r>
              <a:rPr lang="fr-FR" sz="1600" dirty="0" smtClean="0"/>
              <a:t>Quantification de l’influences des conditions opératoires</a:t>
            </a:r>
          </a:p>
        </p:txBody>
      </p:sp>
      <p:sp>
        <p:nvSpPr>
          <p:cNvPr id="31"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4.2.2 Interlaboratoires</a:t>
            </a:r>
            <a:endParaRPr lang="fr-BE" sz="3600" dirty="0" smtClean="0">
              <a:solidFill>
                <a:srgbClr val="FFC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7"/>
          <p:cNvSpPr>
            <a:spLocks noGrp="1"/>
          </p:cNvSpPr>
          <p:nvPr>
            <p:ph type="sldNum" sz="quarter" idx="12"/>
          </p:nvPr>
        </p:nvSpPr>
        <p:spPr/>
        <p:txBody>
          <a:bodyPr/>
          <a:lstStyle/>
          <a:p>
            <a:pPr>
              <a:defRPr/>
            </a:pPr>
            <a:fld id="{B3057A6B-DCAE-42F5-948D-CA0B68A961BB}" type="slidenum">
              <a:rPr lang="fr-BE"/>
              <a:pPr>
                <a:defRPr/>
              </a:pPr>
              <a:t>36</a:t>
            </a:fld>
            <a:endParaRPr lang="fr-BE" dirty="0"/>
          </a:p>
        </p:txBody>
      </p:sp>
      <p:pic>
        <p:nvPicPr>
          <p:cNvPr id="18438"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8440"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grpSp>
        <p:nvGrpSpPr>
          <p:cNvPr id="42" name="Groupe 41"/>
          <p:cNvGrpSpPr/>
          <p:nvPr/>
        </p:nvGrpSpPr>
        <p:grpSpPr>
          <a:xfrm>
            <a:off x="3609529" y="3259043"/>
            <a:ext cx="1260001" cy="1259997"/>
            <a:chOff x="3209351" y="1738533"/>
            <a:chExt cx="1048896" cy="1048896"/>
          </a:xfrm>
        </p:grpSpPr>
        <p:sp>
          <p:nvSpPr>
            <p:cNvPr id="67" name="Ellipse 66"/>
            <p:cNvSpPr/>
            <p:nvPr/>
          </p:nvSpPr>
          <p:spPr>
            <a:xfrm>
              <a:off x="3209351" y="1738533"/>
              <a:ext cx="1048896" cy="10488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Ellipse 4"/>
            <p:cNvSpPr/>
            <p:nvPr/>
          </p:nvSpPr>
          <p:spPr>
            <a:xfrm>
              <a:off x="3362954" y="1892146"/>
              <a:ext cx="741681" cy="741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t>INCERTITUDE DE MESURE TOTALE</a:t>
              </a:r>
              <a:endParaRPr lang="fr-FR" sz="1000" b="1" kern="1200" dirty="0"/>
            </a:p>
          </p:txBody>
        </p:sp>
      </p:grpSp>
      <p:grpSp>
        <p:nvGrpSpPr>
          <p:cNvPr id="43" name="Groupe 42"/>
          <p:cNvGrpSpPr/>
          <p:nvPr/>
        </p:nvGrpSpPr>
        <p:grpSpPr>
          <a:xfrm rot="18900000">
            <a:off x="3384000" y="3024000"/>
            <a:ext cx="360000" cy="360000"/>
            <a:chOff x="3554999" y="1421091"/>
            <a:chExt cx="357602" cy="224326"/>
          </a:xfrm>
          <a:scene3d>
            <a:camera prst="orthographicFront">
              <a:rot lat="0" lon="0" rev="10800000"/>
            </a:camera>
            <a:lightRig rig="threePt" dir="t"/>
          </a:scene3d>
        </p:grpSpPr>
        <p:sp>
          <p:nvSpPr>
            <p:cNvPr id="65" name="Flèche droite 64"/>
            <p:cNvSpPr/>
            <p:nvPr/>
          </p:nvSpPr>
          <p:spPr>
            <a:xfrm rot="16200000">
              <a:off x="3621637" y="1354453"/>
              <a:ext cx="224325" cy="357602"/>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6" name="Flèche droite 6"/>
            <p:cNvSpPr/>
            <p:nvPr/>
          </p:nvSpPr>
          <p:spPr>
            <a:xfrm rot="16200000">
              <a:off x="3655286" y="1459622"/>
              <a:ext cx="157028" cy="21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44" name="Groupe 43"/>
          <p:cNvGrpSpPr/>
          <p:nvPr/>
        </p:nvGrpSpPr>
        <p:grpSpPr>
          <a:xfrm>
            <a:off x="2340000" y="1980000"/>
            <a:ext cx="1311120" cy="1311120"/>
            <a:chOff x="3078239" y="4157"/>
            <a:chExt cx="1311120" cy="1311120"/>
          </a:xfrm>
        </p:grpSpPr>
        <p:sp>
          <p:nvSpPr>
            <p:cNvPr id="63" name="Ellipse 62"/>
            <p:cNvSpPr/>
            <p:nvPr/>
          </p:nvSpPr>
          <p:spPr>
            <a:xfrm>
              <a:off x="3078239" y="4157"/>
              <a:ext cx="1311120" cy="131112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4" name="Ellipse 8"/>
            <p:cNvSpPr/>
            <p:nvPr/>
          </p:nvSpPr>
          <p:spPr>
            <a:xfrm>
              <a:off x="3270248" y="196166"/>
              <a:ext cx="927102" cy="927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fr-FR" sz="1100" kern="1200" dirty="0" smtClean="0"/>
                <a:t>Sollicitations</a:t>
              </a:r>
              <a:endParaRPr lang="fr-FR" sz="1100" kern="1200" dirty="0"/>
            </a:p>
            <a:p>
              <a:pPr marL="57150" lvl="1" indent="-57150" algn="l" defTabSz="355600">
                <a:lnSpc>
                  <a:spcPct val="90000"/>
                </a:lnSpc>
                <a:spcBef>
                  <a:spcPct val="0"/>
                </a:spcBef>
                <a:spcAft>
                  <a:spcPct val="15000"/>
                </a:spcAft>
                <a:buChar char="••"/>
              </a:pPr>
              <a:r>
                <a:rPr lang="fr-FR" sz="800" kern="1200" dirty="0" smtClean="0"/>
                <a:t>Température four</a:t>
              </a:r>
            </a:p>
            <a:p>
              <a:pPr marL="57150" lvl="1" indent="-57150" algn="l" defTabSz="355600">
                <a:lnSpc>
                  <a:spcPct val="90000"/>
                </a:lnSpc>
                <a:spcBef>
                  <a:spcPct val="0"/>
                </a:spcBef>
                <a:spcAft>
                  <a:spcPct val="15000"/>
                </a:spcAft>
                <a:buChar char="••"/>
              </a:pPr>
              <a:r>
                <a:rPr lang="fr-FR" sz="800" kern="1200" dirty="0" smtClean="0"/>
                <a:t>Pression four</a:t>
              </a:r>
            </a:p>
            <a:p>
              <a:pPr marL="57150" lvl="1" indent="-57150" algn="l" defTabSz="355600">
                <a:lnSpc>
                  <a:spcPct val="90000"/>
                </a:lnSpc>
                <a:spcBef>
                  <a:spcPct val="0"/>
                </a:spcBef>
                <a:spcAft>
                  <a:spcPct val="15000"/>
                </a:spcAft>
                <a:buChar char="••"/>
              </a:pPr>
              <a:r>
                <a:rPr lang="fr-FR" sz="800" kern="1200" dirty="0" smtClean="0"/>
                <a:t>Chargement</a:t>
              </a:r>
              <a:endParaRPr lang="fr-FR" sz="800" kern="1200" dirty="0"/>
            </a:p>
            <a:p>
              <a:pPr marL="57150" lvl="1" indent="-57150" algn="l" defTabSz="355600">
                <a:lnSpc>
                  <a:spcPct val="90000"/>
                </a:lnSpc>
                <a:spcBef>
                  <a:spcPct val="0"/>
                </a:spcBef>
                <a:spcAft>
                  <a:spcPct val="15000"/>
                </a:spcAft>
                <a:buChar char="••"/>
              </a:pPr>
              <a:r>
                <a:rPr lang="fr-FR" sz="800" kern="1200" dirty="0" smtClean="0"/>
                <a:t>Taux oxygène</a:t>
              </a:r>
              <a:endParaRPr lang="fr-FR" sz="800" kern="1200" dirty="0"/>
            </a:p>
          </p:txBody>
        </p:sp>
      </p:grpSp>
      <p:grpSp>
        <p:nvGrpSpPr>
          <p:cNvPr id="45" name="Groupe 44"/>
          <p:cNvGrpSpPr/>
          <p:nvPr/>
        </p:nvGrpSpPr>
        <p:grpSpPr>
          <a:xfrm rot="18900000">
            <a:off x="4752000" y="3024000"/>
            <a:ext cx="360000" cy="360000"/>
            <a:chOff x="4351364" y="2084180"/>
            <a:chExt cx="224325" cy="357602"/>
          </a:xfrm>
          <a:scene3d>
            <a:camera prst="orthographicFront">
              <a:rot lat="0" lon="0" rev="10800000"/>
            </a:camera>
            <a:lightRig rig="threePt" dir="t"/>
          </a:scene3d>
        </p:grpSpPr>
        <p:sp>
          <p:nvSpPr>
            <p:cNvPr id="61" name="Flèche droite 60"/>
            <p:cNvSpPr/>
            <p:nvPr/>
          </p:nvSpPr>
          <p:spPr>
            <a:xfrm>
              <a:off x="4351364" y="2084180"/>
              <a:ext cx="224325" cy="357602"/>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2" name="Flèche droite 10"/>
            <p:cNvSpPr/>
            <p:nvPr/>
          </p:nvSpPr>
          <p:spPr>
            <a:xfrm>
              <a:off x="4351364" y="2155700"/>
              <a:ext cx="157028" cy="21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46" name="Groupe 45"/>
          <p:cNvGrpSpPr/>
          <p:nvPr/>
        </p:nvGrpSpPr>
        <p:grpSpPr>
          <a:xfrm>
            <a:off x="4860000" y="1980000"/>
            <a:ext cx="1311120" cy="1311120"/>
            <a:chOff x="4681503" y="1607421"/>
            <a:chExt cx="1311120" cy="1311120"/>
          </a:xfrm>
        </p:grpSpPr>
        <p:sp>
          <p:nvSpPr>
            <p:cNvPr id="59" name="Ellipse 58"/>
            <p:cNvSpPr/>
            <p:nvPr/>
          </p:nvSpPr>
          <p:spPr>
            <a:xfrm>
              <a:off x="4681503" y="1607421"/>
              <a:ext cx="1311120" cy="131112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0" name="Ellipse 12"/>
            <p:cNvSpPr/>
            <p:nvPr/>
          </p:nvSpPr>
          <p:spPr>
            <a:xfrm>
              <a:off x="4873512" y="1799430"/>
              <a:ext cx="927102" cy="927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fr-FR" sz="1100" kern="1200" dirty="0" smtClean="0"/>
                <a:t>Elément testé</a:t>
              </a:r>
              <a:endParaRPr lang="fr-FR" sz="1100" kern="1200" dirty="0"/>
            </a:p>
            <a:p>
              <a:pPr marL="57150" lvl="1" indent="-57150" algn="l" defTabSz="355600">
                <a:lnSpc>
                  <a:spcPct val="90000"/>
                </a:lnSpc>
                <a:spcBef>
                  <a:spcPct val="0"/>
                </a:spcBef>
                <a:spcAft>
                  <a:spcPct val="15000"/>
                </a:spcAft>
                <a:buChar char="••"/>
              </a:pPr>
              <a:r>
                <a:rPr lang="fr-FR" sz="800" kern="1200" dirty="0" smtClean="0"/>
                <a:t>Constituant</a:t>
              </a:r>
              <a:endParaRPr lang="fr-FR" sz="800" kern="1200" dirty="0"/>
            </a:p>
            <a:p>
              <a:pPr marL="57150" lvl="1" indent="-57150" algn="l" defTabSz="355600">
                <a:lnSpc>
                  <a:spcPct val="90000"/>
                </a:lnSpc>
                <a:spcBef>
                  <a:spcPct val="0"/>
                </a:spcBef>
                <a:spcAft>
                  <a:spcPct val="15000"/>
                </a:spcAft>
                <a:buChar char="••"/>
              </a:pPr>
              <a:r>
                <a:rPr lang="fr-FR" sz="800" kern="1200" dirty="0" smtClean="0"/>
                <a:t>Assemblage</a:t>
              </a:r>
              <a:endParaRPr lang="fr-FR" sz="800" kern="1200" dirty="0"/>
            </a:p>
            <a:p>
              <a:pPr marL="57150" lvl="1" indent="-57150" algn="l" defTabSz="355600">
                <a:lnSpc>
                  <a:spcPct val="90000"/>
                </a:lnSpc>
                <a:spcBef>
                  <a:spcPct val="0"/>
                </a:spcBef>
                <a:spcAft>
                  <a:spcPct val="15000"/>
                </a:spcAft>
                <a:buChar char="••"/>
              </a:pPr>
              <a:r>
                <a:rPr lang="fr-FR" sz="800" kern="1200" dirty="0" smtClean="0"/>
                <a:t>Montage au laboratoire</a:t>
              </a:r>
              <a:endParaRPr lang="fr-FR" sz="800" kern="1200" dirty="0"/>
            </a:p>
          </p:txBody>
        </p:sp>
      </p:grpSp>
      <p:grpSp>
        <p:nvGrpSpPr>
          <p:cNvPr id="47" name="Groupe 46"/>
          <p:cNvGrpSpPr/>
          <p:nvPr/>
        </p:nvGrpSpPr>
        <p:grpSpPr>
          <a:xfrm rot="18900000">
            <a:off x="4752000" y="4392000"/>
            <a:ext cx="360000" cy="360000"/>
            <a:chOff x="3554999" y="2880545"/>
            <a:chExt cx="357602" cy="224325"/>
          </a:xfrm>
          <a:scene3d>
            <a:camera prst="orthographicFront">
              <a:rot lat="0" lon="0" rev="10800000"/>
            </a:camera>
            <a:lightRig rig="threePt" dir="t"/>
          </a:scene3d>
        </p:grpSpPr>
        <p:sp>
          <p:nvSpPr>
            <p:cNvPr id="57" name="Flèche droite 56"/>
            <p:cNvSpPr/>
            <p:nvPr/>
          </p:nvSpPr>
          <p:spPr>
            <a:xfrm rot="5400000">
              <a:off x="3621637" y="2813907"/>
              <a:ext cx="224325" cy="357602"/>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8" name="Flèche droite 14"/>
            <p:cNvSpPr/>
            <p:nvPr/>
          </p:nvSpPr>
          <p:spPr>
            <a:xfrm rot="5400000">
              <a:off x="3655286" y="2851779"/>
              <a:ext cx="157028" cy="21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48" name="Groupe 47"/>
          <p:cNvGrpSpPr/>
          <p:nvPr/>
        </p:nvGrpSpPr>
        <p:grpSpPr>
          <a:xfrm>
            <a:off x="4860000" y="4500000"/>
            <a:ext cx="1311120" cy="1311120"/>
            <a:chOff x="3078239" y="3210685"/>
            <a:chExt cx="1311120" cy="1311120"/>
          </a:xfrm>
        </p:grpSpPr>
        <p:sp>
          <p:nvSpPr>
            <p:cNvPr id="55" name="Ellipse 54"/>
            <p:cNvSpPr/>
            <p:nvPr/>
          </p:nvSpPr>
          <p:spPr>
            <a:xfrm>
              <a:off x="3078239" y="3210685"/>
              <a:ext cx="1311120" cy="13111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6" name="Ellipse 16"/>
            <p:cNvSpPr/>
            <p:nvPr/>
          </p:nvSpPr>
          <p:spPr>
            <a:xfrm>
              <a:off x="3270248" y="3402694"/>
              <a:ext cx="927102" cy="927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fr-FR" sz="1100" kern="1200" dirty="0" smtClean="0"/>
                <a:t>Mesures des critères</a:t>
              </a:r>
              <a:endParaRPr lang="fr-FR" sz="1100" kern="1200" dirty="0"/>
            </a:p>
            <a:p>
              <a:pPr marL="57150" lvl="1" indent="-57150" algn="l" defTabSz="355600">
                <a:lnSpc>
                  <a:spcPct val="90000"/>
                </a:lnSpc>
                <a:spcBef>
                  <a:spcPct val="0"/>
                </a:spcBef>
                <a:spcAft>
                  <a:spcPct val="15000"/>
                </a:spcAft>
                <a:buChar char="••"/>
              </a:pPr>
              <a:r>
                <a:rPr lang="fr-FR" sz="800" kern="1200" dirty="0" smtClean="0"/>
                <a:t>Capacité portante</a:t>
              </a:r>
              <a:endParaRPr lang="fr-FR" sz="800" kern="1200" dirty="0"/>
            </a:p>
            <a:p>
              <a:pPr marL="57150" lvl="1" indent="-57150" algn="l" defTabSz="355600">
                <a:lnSpc>
                  <a:spcPct val="90000"/>
                </a:lnSpc>
                <a:spcBef>
                  <a:spcPct val="0"/>
                </a:spcBef>
                <a:spcAft>
                  <a:spcPct val="15000"/>
                </a:spcAft>
                <a:buChar char="••"/>
              </a:pPr>
              <a:r>
                <a:rPr lang="fr-FR" sz="800" kern="1200" dirty="0" smtClean="0"/>
                <a:t>Etanchéité au feu</a:t>
              </a:r>
              <a:endParaRPr lang="fr-FR" sz="800" kern="1200" dirty="0"/>
            </a:p>
            <a:p>
              <a:pPr marL="57150" lvl="1" indent="-57150" algn="l" defTabSz="355600">
                <a:lnSpc>
                  <a:spcPct val="90000"/>
                </a:lnSpc>
                <a:spcBef>
                  <a:spcPct val="0"/>
                </a:spcBef>
                <a:spcAft>
                  <a:spcPct val="15000"/>
                </a:spcAft>
                <a:buChar char="••"/>
              </a:pPr>
              <a:r>
                <a:rPr lang="fr-FR" sz="800" kern="1200" dirty="0" smtClean="0"/>
                <a:t>Isolation thermique</a:t>
              </a:r>
              <a:endParaRPr lang="fr-FR" sz="800" kern="1200" dirty="0"/>
            </a:p>
            <a:p>
              <a:pPr marL="57150" lvl="1" indent="-57150" algn="l" defTabSz="355600">
                <a:lnSpc>
                  <a:spcPct val="90000"/>
                </a:lnSpc>
                <a:spcBef>
                  <a:spcPct val="0"/>
                </a:spcBef>
                <a:spcAft>
                  <a:spcPct val="15000"/>
                </a:spcAft>
                <a:buChar char="••"/>
              </a:pPr>
              <a:r>
                <a:rPr lang="fr-FR" sz="800" kern="1200" dirty="0" smtClean="0"/>
                <a:t>Rayonnement</a:t>
              </a:r>
              <a:endParaRPr lang="fr-FR" sz="800" kern="1200" dirty="0"/>
            </a:p>
          </p:txBody>
        </p:sp>
      </p:grpSp>
      <p:grpSp>
        <p:nvGrpSpPr>
          <p:cNvPr id="49" name="Groupe 48"/>
          <p:cNvGrpSpPr/>
          <p:nvPr/>
        </p:nvGrpSpPr>
        <p:grpSpPr>
          <a:xfrm rot="18900000">
            <a:off x="3384000" y="4392000"/>
            <a:ext cx="360000" cy="360000"/>
            <a:chOff x="2891910" y="2084180"/>
            <a:chExt cx="224325" cy="357602"/>
          </a:xfrm>
          <a:scene3d>
            <a:camera prst="orthographicFront">
              <a:rot lat="0" lon="0" rev="10800000"/>
            </a:camera>
            <a:lightRig rig="threePt" dir="t"/>
          </a:scene3d>
        </p:grpSpPr>
        <p:sp>
          <p:nvSpPr>
            <p:cNvPr id="53" name="Flèche droite 52"/>
            <p:cNvSpPr/>
            <p:nvPr/>
          </p:nvSpPr>
          <p:spPr>
            <a:xfrm rot="10800000">
              <a:off x="2891910" y="2084180"/>
              <a:ext cx="224325" cy="357602"/>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Flèche droite 18"/>
            <p:cNvSpPr/>
            <p:nvPr/>
          </p:nvSpPr>
          <p:spPr>
            <a:xfrm rot="21600000">
              <a:off x="2959207" y="2155700"/>
              <a:ext cx="157028" cy="21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50" name="Groupe 49"/>
          <p:cNvGrpSpPr/>
          <p:nvPr/>
        </p:nvGrpSpPr>
        <p:grpSpPr>
          <a:xfrm>
            <a:off x="2340000" y="4500000"/>
            <a:ext cx="1311120" cy="1311120"/>
            <a:chOff x="1474976" y="1607421"/>
            <a:chExt cx="1311120" cy="1311120"/>
          </a:xfrm>
        </p:grpSpPr>
        <p:sp>
          <p:nvSpPr>
            <p:cNvPr id="51" name="Ellipse 50"/>
            <p:cNvSpPr/>
            <p:nvPr/>
          </p:nvSpPr>
          <p:spPr>
            <a:xfrm>
              <a:off x="1474976" y="1607421"/>
              <a:ext cx="1311120" cy="131112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Ellipse 20"/>
            <p:cNvSpPr/>
            <p:nvPr/>
          </p:nvSpPr>
          <p:spPr>
            <a:xfrm>
              <a:off x="1666985" y="1799430"/>
              <a:ext cx="927102" cy="927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fr-FR" sz="1100" kern="1200" dirty="0" smtClean="0"/>
                <a:t>Autres</a:t>
              </a:r>
              <a:endParaRPr lang="fr-FR" sz="1100" kern="1200" dirty="0"/>
            </a:p>
            <a:p>
              <a:pPr marL="57150" lvl="1" indent="-57150" algn="l" defTabSz="355600">
                <a:lnSpc>
                  <a:spcPct val="90000"/>
                </a:lnSpc>
                <a:spcBef>
                  <a:spcPct val="0"/>
                </a:spcBef>
                <a:spcAft>
                  <a:spcPct val="15000"/>
                </a:spcAft>
                <a:buChar char="••"/>
              </a:pPr>
              <a:r>
                <a:rPr lang="fr-FR" sz="800" kern="1200" dirty="0" smtClean="0"/>
                <a:t>Facteur humain</a:t>
              </a:r>
              <a:endParaRPr lang="fr-FR" sz="800" kern="1200" dirty="0"/>
            </a:p>
            <a:p>
              <a:pPr marL="57150" lvl="1" indent="-57150" algn="l" defTabSz="355600">
                <a:lnSpc>
                  <a:spcPct val="90000"/>
                </a:lnSpc>
                <a:spcBef>
                  <a:spcPct val="0"/>
                </a:spcBef>
                <a:spcAft>
                  <a:spcPct val="15000"/>
                </a:spcAft>
                <a:buChar char="••"/>
              </a:pPr>
              <a:r>
                <a:rPr lang="fr-FR" sz="800" kern="1200" dirty="0" smtClean="0"/>
                <a:t>Environnement</a:t>
              </a:r>
              <a:endParaRPr lang="fr-FR" sz="800" kern="1200" dirty="0"/>
            </a:p>
            <a:p>
              <a:pPr marL="57150" lvl="1" indent="-57150" algn="l" defTabSz="355600">
                <a:lnSpc>
                  <a:spcPct val="90000"/>
                </a:lnSpc>
                <a:spcBef>
                  <a:spcPct val="0"/>
                </a:spcBef>
                <a:spcAft>
                  <a:spcPct val="15000"/>
                </a:spcAft>
                <a:buChar char="••"/>
              </a:pPr>
              <a:r>
                <a:rPr lang="fr-FR" sz="800" kern="1200" dirty="0" smtClean="0"/>
                <a:t>Bord libre</a:t>
              </a:r>
              <a:endParaRPr lang="fr-FR" sz="800" kern="1200" dirty="0"/>
            </a:p>
            <a:p>
              <a:pPr marL="57150" lvl="1" indent="-57150" algn="l" defTabSz="355600">
                <a:lnSpc>
                  <a:spcPct val="90000"/>
                </a:lnSpc>
                <a:spcBef>
                  <a:spcPct val="0"/>
                </a:spcBef>
                <a:spcAft>
                  <a:spcPct val="15000"/>
                </a:spcAft>
                <a:buChar char="••"/>
              </a:pPr>
              <a:r>
                <a:rPr lang="fr-FR" sz="800" kern="1200" dirty="0" smtClean="0"/>
                <a:t>Mesure du temps</a:t>
              </a:r>
              <a:endParaRPr lang="fr-FR" sz="800" kern="1200" dirty="0"/>
            </a:p>
          </p:txBody>
        </p:sp>
      </p:grpSp>
      <p:sp>
        <p:nvSpPr>
          <p:cNvPr id="35" name="Flèche droite 34"/>
          <p:cNvSpPr/>
          <p:nvPr/>
        </p:nvSpPr>
        <p:spPr>
          <a:xfrm>
            <a:off x="1876334" y="2143116"/>
            <a:ext cx="540000" cy="72000"/>
          </a:xfrm>
          <a:prstGeom prst="rightArrow">
            <a:avLst/>
          </a:prstGeom>
          <a:solidFill>
            <a:schemeClr val="accent2"/>
          </a:solidFill>
          <a:ln>
            <a:solidFill>
              <a:schemeClr val="accent2"/>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à coins arrondis 35"/>
          <p:cNvSpPr/>
          <p:nvPr/>
        </p:nvSpPr>
        <p:spPr>
          <a:xfrm>
            <a:off x="203496" y="1823504"/>
            <a:ext cx="1620000" cy="50400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Fluctuations des sollicitations dans les tolérances normatives</a:t>
            </a:r>
            <a:endParaRPr lang="fr-FR" sz="1000" dirty="0"/>
          </a:p>
        </p:txBody>
      </p:sp>
      <p:sp>
        <p:nvSpPr>
          <p:cNvPr id="37" name="Flèche droite 36"/>
          <p:cNvSpPr/>
          <p:nvPr/>
        </p:nvSpPr>
        <p:spPr>
          <a:xfrm>
            <a:off x="1887120" y="3071248"/>
            <a:ext cx="540000" cy="72000"/>
          </a:xfrm>
          <a:prstGeom prst="rightArrow">
            <a:avLst/>
          </a:prstGeom>
          <a:solidFill>
            <a:schemeClr val="accent2"/>
          </a:solidFill>
          <a:ln>
            <a:solidFill>
              <a:schemeClr val="accent2"/>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à coins arrondis 37"/>
          <p:cNvSpPr/>
          <p:nvPr/>
        </p:nvSpPr>
        <p:spPr>
          <a:xfrm>
            <a:off x="214282" y="2937526"/>
            <a:ext cx="1620000" cy="50400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Précision limitée des équipements appliquant ces sollicitations</a:t>
            </a:r>
            <a:endParaRPr lang="fr-FR" sz="1000" dirty="0"/>
          </a:p>
        </p:txBody>
      </p:sp>
      <p:sp>
        <p:nvSpPr>
          <p:cNvPr id="39" name="Flèche droite 38"/>
          <p:cNvSpPr/>
          <p:nvPr/>
        </p:nvSpPr>
        <p:spPr>
          <a:xfrm flipH="1" flipV="1">
            <a:off x="6143636" y="3051286"/>
            <a:ext cx="540000" cy="72000"/>
          </a:xfrm>
          <a:prstGeom prst="rightArrow">
            <a:avLst/>
          </a:prstGeom>
          <a:solidFill>
            <a:schemeClr val="accent3"/>
          </a:solidFill>
          <a:ln>
            <a:solidFill>
              <a:schemeClr val="accent3"/>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à coins arrondis 39"/>
          <p:cNvSpPr/>
          <p:nvPr/>
        </p:nvSpPr>
        <p:spPr>
          <a:xfrm flipH="1">
            <a:off x="6727428" y="1824876"/>
            <a:ext cx="1764000" cy="504000"/>
          </a:xfrm>
          <a:prstGeom prst="round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Variabilité des constituants (densité, composition, homogénéité, …)</a:t>
            </a:r>
            <a:endParaRPr lang="fr-FR" sz="1000" dirty="0"/>
          </a:p>
        </p:txBody>
      </p:sp>
      <p:sp>
        <p:nvSpPr>
          <p:cNvPr id="41" name="Flèche droite 40"/>
          <p:cNvSpPr/>
          <p:nvPr/>
        </p:nvSpPr>
        <p:spPr>
          <a:xfrm flipH="1" flipV="1">
            <a:off x="6154422" y="2157014"/>
            <a:ext cx="540000" cy="72000"/>
          </a:xfrm>
          <a:prstGeom prst="rightArrow">
            <a:avLst/>
          </a:prstGeom>
          <a:solidFill>
            <a:schemeClr val="accent3"/>
          </a:solidFill>
          <a:ln>
            <a:solidFill>
              <a:schemeClr val="accent3"/>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Rectangle à coins arrondis 68"/>
          <p:cNvSpPr/>
          <p:nvPr/>
        </p:nvSpPr>
        <p:spPr>
          <a:xfrm flipH="1">
            <a:off x="6738214" y="2938898"/>
            <a:ext cx="1764000" cy="504000"/>
          </a:xfrm>
          <a:prstGeom prst="round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Variabilité de l’assemblage des constituants et de leur montage sur site</a:t>
            </a:r>
            <a:endParaRPr lang="fr-FR" sz="1000" dirty="0"/>
          </a:p>
        </p:txBody>
      </p:sp>
      <p:sp>
        <p:nvSpPr>
          <p:cNvPr id="70" name="Flèche droite 69"/>
          <p:cNvSpPr/>
          <p:nvPr/>
        </p:nvSpPr>
        <p:spPr>
          <a:xfrm flipH="1" flipV="1">
            <a:off x="6143636" y="5584104"/>
            <a:ext cx="540000" cy="72000"/>
          </a:xfrm>
          <a:prstGeom prst="rightArrow">
            <a:avLst/>
          </a:prstGeom>
          <a:solidFill>
            <a:schemeClr val="accent4"/>
          </a:solidFill>
          <a:ln>
            <a:solidFill>
              <a:schemeClr val="accent4"/>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flipH="1">
            <a:off x="6727428" y="4214818"/>
            <a:ext cx="1764000" cy="504000"/>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Précision limitée des équipements mesurant ces critères</a:t>
            </a:r>
            <a:endParaRPr lang="fr-FR" sz="1000" dirty="0"/>
          </a:p>
        </p:txBody>
      </p:sp>
      <p:sp>
        <p:nvSpPr>
          <p:cNvPr id="72" name="Flèche droite 71"/>
          <p:cNvSpPr/>
          <p:nvPr/>
        </p:nvSpPr>
        <p:spPr>
          <a:xfrm flipH="1" flipV="1">
            <a:off x="6154422" y="4627202"/>
            <a:ext cx="540000" cy="72000"/>
          </a:xfrm>
          <a:prstGeom prst="rightArrow">
            <a:avLst/>
          </a:prstGeom>
          <a:solidFill>
            <a:schemeClr val="accent4"/>
          </a:solidFill>
          <a:ln>
            <a:solidFill>
              <a:schemeClr val="accent4"/>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Rectangle à coins arrondis 72"/>
          <p:cNvSpPr/>
          <p:nvPr/>
        </p:nvSpPr>
        <p:spPr>
          <a:xfrm flipH="1">
            <a:off x="6738214" y="5496768"/>
            <a:ext cx="1764000" cy="504000"/>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Dépendance en l’opérateur (observation, attention, …)</a:t>
            </a:r>
            <a:endParaRPr lang="fr-FR" sz="1000" dirty="0"/>
          </a:p>
        </p:txBody>
      </p:sp>
      <p:sp>
        <p:nvSpPr>
          <p:cNvPr id="74" name="Rectangle à coins arrondis 73"/>
          <p:cNvSpPr/>
          <p:nvPr/>
        </p:nvSpPr>
        <p:spPr>
          <a:xfrm flipH="1">
            <a:off x="6727666" y="4857760"/>
            <a:ext cx="1764000" cy="504000"/>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Variabilité du nombre et du positionnement de ces équipements</a:t>
            </a:r>
            <a:endParaRPr lang="fr-FR" sz="1000" dirty="0"/>
          </a:p>
        </p:txBody>
      </p:sp>
      <p:sp>
        <p:nvSpPr>
          <p:cNvPr id="75" name="Flèche droite 74"/>
          <p:cNvSpPr/>
          <p:nvPr/>
        </p:nvSpPr>
        <p:spPr>
          <a:xfrm>
            <a:off x="1874594" y="4634638"/>
            <a:ext cx="540000" cy="72000"/>
          </a:xfrm>
          <a:prstGeom prst="rightArrow">
            <a:avLst/>
          </a:prstGeom>
          <a:solidFill>
            <a:schemeClr val="accent5"/>
          </a:solidFill>
          <a:ln>
            <a:solidFill>
              <a:schemeClr val="accent5"/>
            </a:solidFill>
          </a:ln>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Rectangle à coins arrondis 75"/>
          <p:cNvSpPr/>
          <p:nvPr/>
        </p:nvSpPr>
        <p:spPr>
          <a:xfrm>
            <a:off x="201756" y="4227344"/>
            <a:ext cx="1620000" cy="504000"/>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Fluctuations des température et humidité ambiante, …</a:t>
            </a:r>
            <a:endParaRPr lang="fr-FR" sz="1000" dirty="0"/>
          </a:p>
        </p:txBody>
      </p:sp>
      <p:sp>
        <p:nvSpPr>
          <p:cNvPr id="77" name="Flèche droite 76"/>
          <p:cNvSpPr/>
          <p:nvPr/>
        </p:nvSpPr>
        <p:spPr>
          <a:xfrm>
            <a:off x="1885380" y="5605438"/>
            <a:ext cx="540000" cy="72000"/>
          </a:xfrm>
          <a:prstGeom prst="rightArrow">
            <a:avLst/>
          </a:prstGeom>
          <a:solidFill>
            <a:schemeClr val="accent5"/>
          </a:solidFill>
          <a:ln>
            <a:solidFill>
              <a:schemeClr val="accent5"/>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Rectangle à coins arrondis 77"/>
          <p:cNvSpPr/>
          <p:nvPr/>
        </p:nvSpPr>
        <p:spPr>
          <a:xfrm>
            <a:off x="212542" y="5471716"/>
            <a:ext cx="1620000" cy="504000"/>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Précision limitée des équipements mesurant le temps</a:t>
            </a:r>
            <a:endParaRPr lang="fr-FR" sz="1000" dirty="0"/>
          </a:p>
        </p:txBody>
      </p:sp>
      <p:sp>
        <p:nvSpPr>
          <p:cNvPr id="79" name="Flèche droite 78"/>
          <p:cNvSpPr/>
          <p:nvPr/>
        </p:nvSpPr>
        <p:spPr>
          <a:xfrm flipH="1" flipV="1">
            <a:off x="6246578" y="5071512"/>
            <a:ext cx="432000" cy="72000"/>
          </a:xfrm>
          <a:prstGeom prst="rightArrow">
            <a:avLst/>
          </a:prstGeom>
          <a:solidFill>
            <a:schemeClr val="accent4"/>
          </a:solidFill>
          <a:ln>
            <a:solidFill>
              <a:schemeClr val="accent4"/>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à coins arrondis 79"/>
          <p:cNvSpPr/>
          <p:nvPr/>
        </p:nvSpPr>
        <p:spPr>
          <a:xfrm>
            <a:off x="201756" y="4853826"/>
            <a:ext cx="1620000" cy="504000"/>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Variabilité de la mise en œuvre du bord libre</a:t>
            </a:r>
            <a:endParaRPr lang="fr-FR" sz="1000" dirty="0"/>
          </a:p>
        </p:txBody>
      </p:sp>
      <p:sp>
        <p:nvSpPr>
          <p:cNvPr id="81" name="Flèche droite 80"/>
          <p:cNvSpPr/>
          <p:nvPr/>
        </p:nvSpPr>
        <p:spPr>
          <a:xfrm>
            <a:off x="1891562" y="5109652"/>
            <a:ext cx="396000" cy="72000"/>
          </a:xfrm>
          <a:prstGeom prst="rightArrow">
            <a:avLst/>
          </a:prstGeom>
          <a:solidFill>
            <a:schemeClr val="accent5"/>
          </a:solidFill>
          <a:ln>
            <a:solidFill>
              <a:schemeClr val="accent5"/>
            </a:solidFill>
          </a:ln>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4. En pratique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4.3 Incertitudes de mesures</a:t>
            </a:r>
            <a:endParaRPr lang="fr-BE" sz="3600" dirty="0" smtClean="0">
              <a:solidFill>
                <a:srgbClr val="FFC000"/>
              </a:solidFill>
            </a:endParaRPr>
          </a:p>
        </p:txBody>
      </p:sp>
      <p:sp>
        <p:nvSpPr>
          <p:cNvPr id="85" name="Flèche droite 84"/>
          <p:cNvSpPr/>
          <p:nvPr/>
        </p:nvSpPr>
        <p:spPr>
          <a:xfrm>
            <a:off x="4937998" y="3739804"/>
            <a:ext cx="216000" cy="214314"/>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lèche droite 85"/>
          <p:cNvSpPr/>
          <p:nvPr/>
        </p:nvSpPr>
        <p:spPr>
          <a:xfrm flipH="1">
            <a:off x="3323694" y="3739804"/>
            <a:ext cx="216000" cy="214314"/>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Organigramme : Alternative 86"/>
          <p:cNvSpPr/>
          <p:nvPr/>
        </p:nvSpPr>
        <p:spPr>
          <a:xfrm>
            <a:off x="190116" y="3668366"/>
            <a:ext cx="3096000" cy="360000"/>
          </a:xfrm>
          <a:prstGeom prst="flowChartAlternateProcess">
            <a:avLst/>
          </a:prstGeom>
          <a:solidFill>
            <a:srgbClr val="FF00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BE" sz="1300" dirty="0" smtClean="0"/>
              <a:t>Isolation thermique = x minutes </a:t>
            </a:r>
            <a:r>
              <a:rPr lang="fr-BE" sz="1400" dirty="0" smtClean="0">
                <a:solidFill>
                  <a:schemeClr val="tx1"/>
                </a:solidFill>
                <a:latin typeface="Calibri" pitchFamily="34" charset="0"/>
              </a:rPr>
              <a:t>± …</a:t>
            </a:r>
            <a:endParaRPr lang="fr-BE" sz="1300" dirty="0"/>
          </a:p>
        </p:txBody>
      </p:sp>
      <p:sp>
        <p:nvSpPr>
          <p:cNvPr id="88" name="Organigramme : Alternative 87"/>
          <p:cNvSpPr/>
          <p:nvPr/>
        </p:nvSpPr>
        <p:spPr>
          <a:xfrm>
            <a:off x="5261328" y="3668366"/>
            <a:ext cx="3240000" cy="360000"/>
          </a:xfrm>
          <a:prstGeom prst="flowChartAlternateProcess">
            <a:avLst/>
          </a:prstGeom>
          <a:solidFill>
            <a:srgbClr val="FF00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BE" sz="1300" dirty="0" smtClean="0"/>
              <a:t>Etanchéité au flammes = x minutes </a:t>
            </a:r>
            <a:r>
              <a:rPr lang="fr-BE" sz="1400" dirty="0" smtClean="0">
                <a:solidFill>
                  <a:schemeClr val="tx1"/>
                </a:solidFill>
                <a:latin typeface="Calibri" pitchFamily="34" charset="0"/>
              </a:rPr>
              <a:t>± …</a:t>
            </a:r>
            <a:endParaRPr lang="fr-BE"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5. Coût de la qualité</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B3057A6B-DCAE-42F5-948D-CA0B68A961BB}" type="slidenum">
              <a:rPr lang="fr-BE"/>
              <a:pPr>
                <a:defRPr/>
              </a:pPr>
              <a:t>37</a:t>
            </a:fld>
            <a:endParaRPr lang="fr-BE" dirty="0"/>
          </a:p>
        </p:txBody>
      </p:sp>
      <p:pic>
        <p:nvPicPr>
          <p:cNvPr id="18438"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8440"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96" name="Rectangle à coins arrondis 95"/>
          <p:cNvSpPr/>
          <p:nvPr/>
        </p:nvSpPr>
        <p:spPr>
          <a:xfrm>
            <a:off x="747700" y="1643050"/>
            <a:ext cx="4932000" cy="285752"/>
          </a:xfrm>
          <a:prstGeom prst="round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IDENTIFICATION</a:t>
            </a:r>
            <a:endParaRPr lang="fr-FR" sz="1200" b="1" dirty="0">
              <a:solidFill>
                <a:schemeClr val="bg1"/>
              </a:solidFill>
            </a:endParaRPr>
          </a:p>
        </p:txBody>
      </p:sp>
      <p:sp>
        <p:nvSpPr>
          <p:cNvPr id="97" name="Rectangle à coins arrondis 96"/>
          <p:cNvSpPr/>
          <p:nvPr/>
        </p:nvSpPr>
        <p:spPr>
          <a:xfrm>
            <a:off x="5710782" y="1643050"/>
            <a:ext cx="1908000" cy="285752"/>
          </a:xfrm>
          <a:prstGeom prst="round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1"/>
                </a:solidFill>
              </a:rPr>
              <a:t>COUT ANNUEL HTVA</a:t>
            </a:r>
            <a:endParaRPr lang="fr-FR" sz="1200" b="1" dirty="0">
              <a:solidFill>
                <a:schemeClr val="bg1"/>
              </a:solidFill>
            </a:endParaRPr>
          </a:p>
        </p:txBody>
      </p:sp>
      <p:sp>
        <p:nvSpPr>
          <p:cNvPr id="98" name="Rectangle à coins arrondis 97"/>
          <p:cNvSpPr/>
          <p:nvPr/>
        </p:nvSpPr>
        <p:spPr>
          <a:xfrm>
            <a:off x="749788" y="2000240"/>
            <a:ext cx="4932000" cy="285752"/>
          </a:xfrm>
          <a:prstGeom prst="round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ETALONNAGES</a:t>
            </a:r>
            <a:endParaRPr lang="fr-FR" sz="1200" dirty="0">
              <a:solidFill>
                <a:schemeClr val="bg1"/>
              </a:solidFill>
            </a:endParaRPr>
          </a:p>
        </p:txBody>
      </p:sp>
      <p:sp>
        <p:nvSpPr>
          <p:cNvPr id="100" name="Rectangle à coins arrondis 99"/>
          <p:cNvSpPr/>
          <p:nvPr/>
        </p:nvSpPr>
        <p:spPr>
          <a:xfrm>
            <a:off x="745430" y="2344904"/>
            <a:ext cx="6876000" cy="648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Etalonnages sous-traités					2660,37 €</a:t>
            </a:r>
          </a:p>
          <a:p>
            <a:pPr algn="r"/>
            <a:r>
              <a:rPr lang="fr-FR" sz="1200" dirty="0" smtClean="0">
                <a:solidFill>
                  <a:schemeClr val="bg1"/>
                </a:solidFill>
              </a:rPr>
              <a:t>Etalonnages réalisés en interne				838,90 €</a:t>
            </a:r>
          </a:p>
          <a:p>
            <a:pPr algn="r"/>
            <a:r>
              <a:rPr lang="fr-FR" sz="1200" dirty="0" smtClean="0">
                <a:solidFill>
                  <a:schemeClr val="bg1"/>
                </a:solidFill>
              </a:rPr>
              <a:t>Total						</a:t>
            </a:r>
            <a:r>
              <a:rPr lang="fr-FR" sz="1200" b="1" i="1" dirty="0" smtClean="0">
                <a:solidFill>
                  <a:schemeClr val="bg1"/>
                </a:solidFill>
              </a:rPr>
              <a:t>3499,27 €</a:t>
            </a:r>
            <a:endParaRPr lang="fr-FR" sz="1200" b="1" i="1" dirty="0">
              <a:solidFill>
                <a:schemeClr val="bg1"/>
              </a:solidFill>
            </a:endParaRPr>
          </a:p>
        </p:txBody>
      </p:sp>
      <p:sp>
        <p:nvSpPr>
          <p:cNvPr id="101" name="Rectangle à coins arrondis 100"/>
          <p:cNvSpPr/>
          <p:nvPr/>
        </p:nvSpPr>
        <p:spPr>
          <a:xfrm>
            <a:off x="734992" y="2344904"/>
            <a:ext cx="4932000" cy="648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Etalonnages sous-traités</a:t>
            </a:r>
          </a:p>
          <a:p>
            <a:pPr algn="r"/>
            <a:r>
              <a:rPr lang="fr-FR" sz="1200" dirty="0" smtClean="0">
                <a:solidFill>
                  <a:schemeClr val="bg1"/>
                </a:solidFill>
              </a:rPr>
              <a:t>Etalonnages réalisés en interne</a:t>
            </a:r>
          </a:p>
          <a:p>
            <a:pPr algn="r"/>
            <a:r>
              <a:rPr lang="fr-FR" sz="1200" b="1" i="1" dirty="0" smtClean="0">
                <a:solidFill>
                  <a:schemeClr val="bg1"/>
                </a:solidFill>
              </a:rPr>
              <a:t>Total</a:t>
            </a:r>
            <a:endParaRPr lang="fr-FR" sz="1200" b="1" i="1" dirty="0">
              <a:solidFill>
                <a:schemeClr val="bg1"/>
              </a:solidFill>
            </a:endParaRPr>
          </a:p>
        </p:txBody>
      </p:sp>
      <p:sp>
        <p:nvSpPr>
          <p:cNvPr id="102" name="Rectangle à coins arrondis 101"/>
          <p:cNvSpPr/>
          <p:nvPr/>
        </p:nvSpPr>
        <p:spPr>
          <a:xfrm>
            <a:off x="754196" y="3037982"/>
            <a:ext cx="4932000" cy="285752"/>
          </a:xfrm>
          <a:prstGeom prst="roundRect">
            <a:avLst/>
          </a:prstGeom>
          <a:solidFill>
            <a:schemeClr val="accent4">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FORMATIONS</a:t>
            </a:r>
            <a:endParaRPr lang="fr-FR" sz="1200" dirty="0">
              <a:solidFill>
                <a:schemeClr val="bg1"/>
              </a:solidFill>
            </a:endParaRPr>
          </a:p>
        </p:txBody>
      </p:sp>
      <p:sp>
        <p:nvSpPr>
          <p:cNvPr id="103" name="Rectangle à coins arrondis 102"/>
          <p:cNvSpPr/>
          <p:nvPr/>
        </p:nvSpPr>
        <p:spPr>
          <a:xfrm>
            <a:off x="749838" y="3370120"/>
            <a:ext cx="6876000" cy="64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Etalonnages sous-traités					2770,00 €</a:t>
            </a:r>
          </a:p>
          <a:p>
            <a:pPr algn="r"/>
            <a:r>
              <a:rPr lang="fr-FR" sz="1200" dirty="0" smtClean="0">
                <a:solidFill>
                  <a:schemeClr val="bg1"/>
                </a:solidFill>
              </a:rPr>
              <a:t>Etalonnages réalisés en interne				3257,50 €</a:t>
            </a:r>
          </a:p>
          <a:p>
            <a:pPr algn="r"/>
            <a:r>
              <a:rPr lang="fr-FR" sz="1200" dirty="0" smtClean="0">
                <a:solidFill>
                  <a:schemeClr val="bg1"/>
                </a:solidFill>
              </a:rPr>
              <a:t>Total						</a:t>
            </a:r>
            <a:r>
              <a:rPr lang="fr-FR" sz="1200" b="1" i="1" dirty="0" smtClean="0">
                <a:solidFill>
                  <a:schemeClr val="bg1"/>
                </a:solidFill>
              </a:rPr>
              <a:t>6027,50 €</a:t>
            </a:r>
            <a:endParaRPr lang="fr-FR" sz="1200" b="1" i="1" dirty="0">
              <a:solidFill>
                <a:schemeClr val="bg1"/>
              </a:solidFill>
            </a:endParaRPr>
          </a:p>
        </p:txBody>
      </p:sp>
      <p:sp>
        <p:nvSpPr>
          <p:cNvPr id="104" name="Rectangle à coins arrondis 103"/>
          <p:cNvSpPr/>
          <p:nvPr/>
        </p:nvSpPr>
        <p:spPr>
          <a:xfrm>
            <a:off x="739400" y="3370120"/>
            <a:ext cx="4932000" cy="64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Participation active dans </a:t>
            </a:r>
            <a:r>
              <a:rPr lang="fr-FR" sz="1200" dirty="0" err="1" smtClean="0">
                <a:solidFill>
                  <a:schemeClr val="bg1"/>
                </a:solidFill>
              </a:rPr>
              <a:t>Egolf</a:t>
            </a:r>
            <a:r>
              <a:rPr lang="fr-FR" sz="1200" dirty="0" smtClean="0">
                <a:solidFill>
                  <a:schemeClr val="bg1"/>
                </a:solidFill>
              </a:rPr>
              <a:t> et le TC127</a:t>
            </a:r>
          </a:p>
          <a:p>
            <a:pPr algn="r"/>
            <a:r>
              <a:rPr lang="fr-FR" sz="1200" dirty="0" smtClean="0">
                <a:solidFill>
                  <a:schemeClr val="bg1"/>
                </a:solidFill>
              </a:rPr>
              <a:t>Formation du personnel</a:t>
            </a:r>
          </a:p>
          <a:p>
            <a:pPr algn="r"/>
            <a:r>
              <a:rPr lang="fr-FR" sz="1200" b="1" i="1" dirty="0" smtClean="0">
                <a:solidFill>
                  <a:schemeClr val="bg1"/>
                </a:solidFill>
              </a:rPr>
              <a:t>Total</a:t>
            </a:r>
            <a:endParaRPr lang="fr-FR" sz="1200" b="1" i="1" dirty="0">
              <a:solidFill>
                <a:schemeClr val="bg1"/>
              </a:solidFill>
            </a:endParaRPr>
          </a:p>
        </p:txBody>
      </p:sp>
      <p:sp>
        <p:nvSpPr>
          <p:cNvPr id="105" name="Rectangle à coins arrondis 104"/>
          <p:cNvSpPr/>
          <p:nvPr/>
        </p:nvSpPr>
        <p:spPr>
          <a:xfrm>
            <a:off x="754196" y="4080782"/>
            <a:ext cx="4932000" cy="285752"/>
          </a:xfrm>
          <a:prstGeom prst="round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GESTION QUOTIDIENNE</a:t>
            </a:r>
            <a:endParaRPr lang="fr-FR" sz="1200" dirty="0">
              <a:solidFill>
                <a:schemeClr val="bg1"/>
              </a:solidFill>
            </a:endParaRPr>
          </a:p>
        </p:txBody>
      </p:sp>
      <p:sp>
        <p:nvSpPr>
          <p:cNvPr id="106" name="Rectangle à coins arrondis 105"/>
          <p:cNvSpPr/>
          <p:nvPr/>
        </p:nvSpPr>
        <p:spPr>
          <a:xfrm>
            <a:off x="749838" y="4425446"/>
            <a:ext cx="6876000" cy="756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Etalonnages sous-traités					6361,60 €</a:t>
            </a:r>
          </a:p>
          <a:p>
            <a:pPr algn="r"/>
            <a:r>
              <a:rPr lang="fr-FR" sz="1200" dirty="0" smtClean="0">
                <a:solidFill>
                  <a:schemeClr val="bg1"/>
                </a:solidFill>
              </a:rPr>
              <a:t>Etalonnages réalisés en interne				3157,50 €</a:t>
            </a:r>
          </a:p>
          <a:p>
            <a:pPr algn="r"/>
            <a:r>
              <a:rPr lang="fr-FR" sz="1200" dirty="0" smtClean="0">
                <a:solidFill>
                  <a:schemeClr val="bg1"/>
                </a:solidFill>
              </a:rPr>
              <a:t>Total						12400,00 €</a:t>
            </a:r>
          </a:p>
          <a:p>
            <a:pPr algn="r"/>
            <a:r>
              <a:rPr lang="fr-FR" sz="1200" dirty="0" smtClean="0">
                <a:solidFill>
                  <a:schemeClr val="bg1"/>
                </a:solidFill>
              </a:rPr>
              <a:t>						</a:t>
            </a:r>
            <a:r>
              <a:rPr lang="fr-FR" sz="1200" b="1" i="1" dirty="0" smtClean="0">
                <a:solidFill>
                  <a:schemeClr val="bg1"/>
                </a:solidFill>
              </a:rPr>
              <a:t>21919,10 €</a:t>
            </a:r>
            <a:endParaRPr lang="fr-FR" sz="1200" b="1" i="1" dirty="0">
              <a:solidFill>
                <a:schemeClr val="bg1"/>
              </a:solidFill>
            </a:endParaRPr>
          </a:p>
        </p:txBody>
      </p:sp>
      <p:sp>
        <p:nvSpPr>
          <p:cNvPr id="107" name="Rectangle à coins arrondis 106"/>
          <p:cNvSpPr/>
          <p:nvPr/>
        </p:nvSpPr>
        <p:spPr>
          <a:xfrm>
            <a:off x="739400" y="4425446"/>
            <a:ext cx="4932000" cy="756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dirty="0" smtClean="0">
                <a:solidFill>
                  <a:schemeClr val="bg1"/>
                </a:solidFill>
              </a:rPr>
              <a:t>Audits externes (</a:t>
            </a:r>
            <a:r>
              <a:rPr lang="fr-FR" sz="1200" dirty="0" err="1" smtClean="0">
                <a:solidFill>
                  <a:schemeClr val="bg1"/>
                </a:solidFill>
              </a:rPr>
              <a:t>Belac</a:t>
            </a:r>
            <a:r>
              <a:rPr lang="fr-FR" sz="1200" dirty="0" smtClean="0">
                <a:solidFill>
                  <a:schemeClr val="bg1"/>
                </a:solidFill>
              </a:rPr>
              <a:t>)</a:t>
            </a:r>
          </a:p>
          <a:p>
            <a:pPr algn="r"/>
            <a:r>
              <a:rPr lang="fr-FR" sz="1200" dirty="0" smtClean="0">
                <a:solidFill>
                  <a:schemeClr val="bg1"/>
                </a:solidFill>
              </a:rPr>
              <a:t>Audits internes, revues de direction, interlaboratoires</a:t>
            </a:r>
          </a:p>
          <a:p>
            <a:pPr algn="r"/>
            <a:r>
              <a:rPr lang="fr-FR" sz="1200" dirty="0" smtClean="0">
                <a:solidFill>
                  <a:schemeClr val="bg1"/>
                </a:solidFill>
              </a:rPr>
              <a:t>Gestion quotidienne (1/3 temps)</a:t>
            </a:r>
          </a:p>
          <a:p>
            <a:pPr algn="r"/>
            <a:r>
              <a:rPr lang="fr-FR" sz="1200" b="1" i="1" dirty="0" smtClean="0">
                <a:solidFill>
                  <a:schemeClr val="bg1"/>
                </a:solidFill>
              </a:rPr>
              <a:t>Total</a:t>
            </a:r>
            <a:endParaRPr lang="fr-FR" sz="1200" b="1" i="1" dirty="0">
              <a:solidFill>
                <a:schemeClr val="bg1"/>
              </a:solidFill>
            </a:endParaRPr>
          </a:p>
        </p:txBody>
      </p:sp>
      <p:sp>
        <p:nvSpPr>
          <p:cNvPr id="108" name="Rectangle à coins arrondis 107"/>
          <p:cNvSpPr/>
          <p:nvPr/>
        </p:nvSpPr>
        <p:spPr>
          <a:xfrm>
            <a:off x="747700" y="5291478"/>
            <a:ext cx="4932000" cy="285752"/>
          </a:xfrm>
          <a:prstGeom prst="roundRect">
            <a:avLst/>
          </a:prstGeom>
          <a:solidFill>
            <a:srgbClr val="FF7C8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smtClean="0">
                <a:solidFill>
                  <a:schemeClr val="bg1"/>
                </a:solidFill>
              </a:rPr>
              <a:t>TOTAL</a:t>
            </a:r>
            <a:endParaRPr lang="fr-FR" sz="1600" b="1" dirty="0">
              <a:solidFill>
                <a:schemeClr val="bg1"/>
              </a:solidFill>
            </a:endParaRPr>
          </a:p>
        </p:txBody>
      </p:sp>
      <p:sp>
        <p:nvSpPr>
          <p:cNvPr id="109" name="Rectangle à coins arrondis 108"/>
          <p:cNvSpPr/>
          <p:nvPr/>
        </p:nvSpPr>
        <p:spPr>
          <a:xfrm>
            <a:off x="5710782" y="5291478"/>
            <a:ext cx="1908000" cy="285752"/>
          </a:xfrm>
          <a:prstGeom prst="roundRect">
            <a:avLst/>
          </a:prstGeom>
          <a:solidFill>
            <a:srgbClr val="FF7C8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smtClean="0">
                <a:solidFill>
                  <a:schemeClr val="bg1"/>
                </a:solidFill>
              </a:rPr>
              <a:t>31445,87 €</a:t>
            </a:r>
            <a:endParaRPr lang="fr-FR" sz="1600" b="1" dirty="0">
              <a:solidFill>
                <a:schemeClr val="bg1"/>
              </a:solidFill>
            </a:endParaRPr>
          </a:p>
        </p:txBody>
      </p:sp>
      <p:sp>
        <p:nvSpPr>
          <p:cNvPr id="111" name="Flèche droite 110"/>
          <p:cNvSpPr/>
          <p:nvPr/>
        </p:nvSpPr>
        <p:spPr>
          <a:xfrm>
            <a:off x="328634" y="5691434"/>
            <a:ext cx="928688" cy="288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600" b="1" dirty="0">
              <a:solidFill>
                <a:srgbClr val="000000"/>
              </a:solidFill>
            </a:endParaRPr>
          </a:p>
        </p:txBody>
      </p:sp>
      <p:sp>
        <p:nvSpPr>
          <p:cNvPr id="112" name="ZoneTexte 111"/>
          <p:cNvSpPr txBox="1"/>
          <p:nvPr/>
        </p:nvSpPr>
        <p:spPr>
          <a:xfrm>
            <a:off x="1366098" y="5625962"/>
            <a:ext cx="4608000" cy="369332"/>
          </a:xfrm>
          <a:prstGeom prst="rect">
            <a:avLst/>
          </a:prstGeom>
          <a:noFill/>
        </p:spPr>
        <p:txBody>
          <a:bodyPr wrap="square" rtlCol="0">
            <a:spAutoFit/>
          </a:bodyPr>
          <a:lstStyle/>
          <a:p>
            <a:pPr lvl="0" algn="just"/>
            <a:r>
              <a:rPr lang="fr-FR" dirty="0" smtClean="0">
                <a:solidFill>
                  <a:srgbClr val="FFC000"/>
                </a:solidFill>
              </a:rPr>
              <a:t>QUALITE = 10% DU CHIFFRE D’AFFAIRE</a:t>
            </a:r>
            <a:endParaRPr lang="fr-FR"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contenu 4"/>
          <p:cNvSpPr>
            <a:spLocks noGrp="1"/>
          </p:cNvSpPr>
          <p:nvPr>
            <p:ph sz="quarter" idx="4294967295"/>
          </p:nvPr>
        </p:nvSpPr>
        <p:spPr>
          <a:xfrm>
            <a:off x="465138" y="1895475"/>
            <a:ext cx="4043362" cy="4176713"/>
          </a:xfrm>
          <a:ln w="19050">
            <a:solidFill>
              <a:schemeClr val="accent6">
                <a:lumMod val="60000"/>
                <a:lumOff val="40000"/>
              </a:schemeClr>
            </a:solidFill>
          </a:ln>
        </p:spPr>
        <p:txBody>
          <a:bodyPr>
            <a:noAutofit/>
          </a:bodyPr>
          <a:lstStyle/>
          <a:p>
            <a:pPr marL="420624" indent="-384048" eaLnBrk="1" fontAlgn="auto" hangingPunct="1">
              <a:spcAft>
                <a:spcPts val="0"/>
              </a:spcAft>
              <a:buFont typeface="Wingdings 2"/>
              <a:buChar char=""/>
              <a:defRPr/>
            </a:pPr>
            <a:r>
              <a:rPr lang="fr-FR" sz="1300" dirty="0" smtClean="0"/>
              <a:t>4.1 Organisation</a:t>
            </a:r>
          </a:p>
          <a:p>
            <a:pPr marL="420624" indent="-384048" eaLnBrk="1" fontAlgn="auto" hangingPunct="1">
              <a:spcAft>
                <a:spcPts val="0"/>
              </a:spcAft>
              <a:buFont typeface="Wingdings 2"/>
              <a:buChar char=""/>
              <a:defRPr/>
            </a:pPr>
            <a:r>
              <a:rPr lang="fr-FR" sz="1300" dirty="0" smtClean="0"/>
              <a:t>4.2 Système de management</a:t>
            </a:r>
          </a:p>
          <a:p>
            <a:pPr marL="420624" indent="-384048" eaLnBrk="1" fontAlgn="auto" hangingPunct="1">
              <a:spcAft>
                <a:spcPts val="0"/>
              </a:spcAft>
              <a:buFont typeface="Wingdings 2"/>
              <a:buChar char=""/>
              <a:defRPr/>
            </a:pPr>
            <a:r>
              <a:rPr lang="fr-FR" sz="1300" dirty="0" smtClean="0"/>
              <a:t>4.3 Maîtrise de la documentation</a:t>
            </a:r>
          </a:p>
          <a:p>
            <a:pPr marL="420624" indent="-384048" eaLnBrk="1" fontAlgn="auto" hangingPunct="1">
              <a:spcAft>
                <a:spcPts val="0"/>
              </a:spcAft>
              <a:buFont typeface="Wingdings 2"/>
              <a:buChar char=""/>
              <a:defRPr/>
            </a:pPr>
            <a:r>
              <a:rPr lang="fr-FR" sz="1300" dirty="0" smtClean="0"/>
              <a:t>4.4 Revue des demandes, appels d'offres et 	contrats</a:t>
            </a:r>
          </a:p>
          <a:p>
            <a:pPr marL="420624" indent="-384048" eaLnBrk="1" fontAlgn="auto" hangingPunct="1">
              <a:spcAft>
                <a:spcPts val="0"/>
              </a:spcAft>
              <a:buFont typeface="Wingdings 2"/>
              <a:buChar char=""/>
              <a:defRPr/>
            </a:pPr>
            <a:r>
              <a:rPr lang="fr-FR" sz="1300" dirty="0" smtClean="0"/>
              <a:t>4.5 Sous-traitance des essais et des 	étalonnages</a:t>
            </a:r>
          </a:p>
          <a:p>
            <a:pPr marL="420624" indent="-384048" eaLnBrk="1" fontAlgn="auto" hangingPunct="1">
              <a:spcAft>
                <a:spcPts val="0"/>
              </a:spcAft>
              <a:buFont typeface="Wingdings 2"/>
              <a:buChar char=""/>
              <a:defRPr/>
            </a:pPr>
            <a:r>
              <a:rPr lang="fr-FR" sz="1300" dirty="0" smtClean="0"/>
              <a:t>4.6 Achats de services et de fournitures</a:t>
            </a:r>
          </a:p>
          <a:p>
            <a:pPr marL="420624" indent="-384048" eaLnBrk="1" fontAlgn="auto" hangingPunct="1">
              <a:spcAft>
                <a:spcPts val="0"/>
              </a:spcAft>
              <a:buFont typeface="Wingdings 2"/>
              <a:buChar char=""/>
              <a:defRPr/>
            </a:pPr>
            <a:r>
              <a:rPr lang="fr-FR" sz="1300" dirty="0" smtClean="0"/>
              <a:t>4.7 Services au client</a:t>
            </a:r>
          </a:p>
          <a:p>
            <a:pPr marL="420624" indent="-384048" eaLnBrk="1" fontAlgn="auto" hangingPunct="1">
              <a:spcAft>
                <a:spcPts val="0"/>
              </a:spcAft>
              <a:buFont typeface="Wingdings 2"/>
              <a:buChar char=""/>
              <a:defRPr/>
            </a:pPr>
            <a:r>
              <a:rPr lang="fr-FR" sz="1300" dirty="0" smtClean="0"/>
              <a:t>4.8 Réclamations</a:t>
            </a:r>
          </a:p>
          <a:p>
            <a:pPr marL="420624" indent="-384048" eaLnBrk="1" fontAlgn="auto" hangingPunct="1">
              <a:spcAft>
                <a:spcPts val="0"/>
              </a:spcAft>
              <a:buFont typeface="Wingdings 2"/>
              <a:buChar char=""/>
              <a:defRPr/>
            </a:pPr>
            <a:r>
              <a:rPr lang="fr-FR" sz="1300" dirty="0" smtClean="0"/>
              <a:t>4.9 Maîtrise des travaux d'essai et/ou 	d'étalonnage non-conformes</a:t>
            </a:r>
          </a:p>
          <a:p>
            <a:pPr marL="420624" indent="-384048" eaLnBrk="1" fontAlgn="auto" hangingPunct="1">
              <a:spcAft>
                <a:spcPts val="0"/>
              </a:spcAft>
              <a:buFont typeface="Wingdings 2"/>
              <a:buChar char=""/>
              <a:defRPr/>
            </a:pPr>
            <a:r>
              <a:rPr lang="fr-FR" sz="1300" dirty="0" smtClean="0"/>
              <a:t>4.10 Amélioration</a:t>
            </a:r>
          </a:p>
          <a:p>
            <a:pPr marL="420624" indent="-384048" eaLnBrk="1" fontAlgn="auto" hangingPunct="1">
              <a:spcAft>
                <a:spcPts val="0"/>
              </a:spcAft>
              <a:buFont typeface="Wingdings 2"/>
              <a:buChar char=""/>
              <a:defRPr/>
            </a:pPr>
            <a:r>
              <a:rPr lang="fr-FR" sz="1300" dirty="0" smtClean="0"/>
              <a:t>4.11 Actions correctives</a:t>
            </a:r>
          </a:p>
          <a:p>
            <a:pPr marL="420624" indent="-384048" eaLnBrk="1" fontAlgn="auto" hangingPunct="1">
              <a:spcAft>
                <a:spcPts val="0"/>
              </a:spcAft>
              <a:buFont typeface="Wingdings 2"/>
              <a:buChar char=""/>
              <a:defRPr/>
            </a:pPr>
            <a:r>
              <a:rPr lang="fr-FR" sz="1300" dirty="0" smtClean="0"/>
              <a:t>4.12 Actions préventives</a:t>
            </a:r>
          </a:p>
          <a:p>
            <a:pPr marL="420624" indent="-384048" eaLnBrk="1" fontAlgn="auto" hangingPunct="1">
              <a:spcAft>
                <a:spcPts val="0"/>
              </a:spcAft>
              <a:buFont typeface="Wingdings 2"/>
              <a:buChar char=""/>
              <a:defRPr/>
            </a:pPr>
            <a:r>
              <a:rPr lang="fr-FR" sz="1300" dirty="0" smtClean="0"/>
              <a:t>4.13 Maîtrise des enregistrements</a:t>
            </a:r>
          </a:p>
          <a:p>
            <a:pPr marL="420624" indent="-384048" eaLnBrk="1" fontAlgn="auto" hangingPunct="1">
              <a:spcAft>
                <a:spcPts val="0"/>
              </a:spcAft>
              <a:buFont typeface="Wingdings 2"/>
              <a:buChar char=""/>
              <a:defRPr/>
            </a:pPr>
            <a:r>
              <a:rPr lang="fr-FR" sz="1300" dirty="0" smtClean="0"/>
              <a:t>4.14 Audits internes</a:t>
            </a:r>
          </a:p>
          <a:p>
            <a:pPr marL="420624" indent="-384048" eaLnBrk="1" fontAlgn="auto" hangingPunct="1">
              <a:spcAft>
                <a:spcPts val="0"/>
              </a:spcAft>
              <a:buFont typeface="Wingdings 2"/>
              <a:buChar char=""/>
              <a:defRPr/>
            </a:pPr>
            <a:r>
              <a:rPr lang="fr-FR" sz="1300" dirty="0" smtClean="0"/>
              <a:t>4.15 Revues de direction</a:t>
            </a:r>
          </a:p>
        </p:txBody>
      </p:sp>
      <p:sp>
        <p:nvSpPr>
          <p:cNvPr id="29" name="Espace réservé du contenu 4"/>
          <p:cNvSpPr>
            <a:spLocks noGrp="1"/>
          </p:cNvSpPr>
          <p:nvPr>
            <p:ph sz="quarter" idx="4294967295"/>
          </p:nvPr>
        </p:nvSpPr>
        <p:spPr>
          <a:xfrm>
            <a:off x="4640263" y="1895475"/>
            <a:ext cx="4041775" cy="3033713"/>
          </a:xfrm>
          <a:ln w="19050">
            <a:solidFill>
              <a:schemeClr val="accent6">
                <a:lumMod val="60000"/>
                <a:lumOff val="40000"/>
              </a:schemeClr>
            </a:solidFill>
          </a:ln>
        </p:spPr>
        <p:txBody>
          <a:bodyPr>
            <a:noAutofit/>
          </a:bodyPr>
          <a:lstStyle/>
          <a:p>
            <a:pPr marL="420624" indent="-384048" eaLnBrk="1" fontAlgn="auto" hangingPunct="1">
              <a:spcAft>
                <a:spcPts val="0"/>
              </a:spcAft>
              <a:buFont typeface="Wingdings 2"/>
              <a:buChar char=""/>
              <a:defRPr/>
            </a:pPr>
            <a:r>
              <a:rPr lang="fr-FR" sz="1300" dirty="0" smtClean="0"/>
              <a:t>5.1 Généralités</a:t>
            </a:r>
          </a:p>
          <a:p>
            <a:pPr marL="420624" indent="-384048" eaLnBrk="1" fontAlgn="auto" hangingPunct="1">
              <a:spcAft>
                <a:spcPts val="0"/>
              </a:spcAft>
              <a:buFont typeface="Wingdings 2"/>
              <a:buChar char=""/>
              <a:defRPr/>
            </a:pPr>
            <a:r>
              <a:rPr lang="fr-FR" sz="1300" dirty="0" smtClean="0"/>
              <a:t>5.2 Personnel</a:t>
            </a:r>
          </a:p>
          <a:p>
            <a:pPr marL="420624" indent="-384048" eaLnBrk="1" fontAlgn="auto" hangingPunct="1">
              <a:spcAft>
                <a:spcPts val="0"/>
              </a:spcAft>
              <a:buFont typeface="Wingdings 2"/>
              <a:buChar char=""/>
              <a:defRPr/>
            </a:pPr>
            <a:r>
              <a:rPr lang="fr-FR" sz="1300" dirty="0" smtClean="0"/>
              <a:t>5.3 Installations et conditions ambiantes</a:t>
            </a:r>
          </a:p>
          <a:p>
            <a:pPr marL="420624" indent="-384048" eaLnBrk="1" fontAlgn="auto" hangingPunct="1">
              <a:spcAft>
                <a:spcPts val="0"/>
              </a:spcAft>
              <a:buFont typeface="Wingdings 2"/>
              <a:buChar char=""/>
              <a:defRPr/>
            </a:pPr>
            <a:r>
              <a:rPr lang="fr-FR" sz="1300" dirty="0" smtClean="0"/>
              <a:t>5.4 Méthodes d'essai et d'étalonnage et 	validation des méthodes</a:t>
            </a:r>
          </a:p>
          <a:p>
            <a:pPr marL="420624" indent="-384048" eaLnBrk="1" fontAlgn="auto" hangingPunct="1">
              <a:spcAft>
                <a:spcPts val="0"/>
              </a:spcAft>
              <a:buFont typeface="Wingdings 2"/>
              <a:buChar char=""/>
              <a:defRPr/>
            </a:pPr>
            <a:r>
              <a:rPr lang="fr-FR" sz="1300" dirty="0" smtClean="0"/>
              <a:t>5.5 Équipement</a:t>
            </a:r>
          </a:p>
          <a:p>
            <a:pPr marL="420624" indent="-384048" eaLnBrk="1" fontAlgn="auto" hangingPunct="1">
              <a:spcAft>
                <a:spcPts val="0"/>
              </a:spcAft>
              <a:buFont typeface="Wingdings 2"/>
              <a:buChar char=""/>
              <a:defRPr/>
            </a:pPr>
            <a:r>
              <a:rPr lang="fr-FR" sz="1300" dirty="0" smtClean="0"/>
              <a:t>5.6 Traçabilité du mesurage</a:t>
            </a:r>
          </a:p>
          <a:p>
            <a:pPr marL="420624" indent="-384048" eaLnBrk="1" fontAlgn="auto" hangingPunct="1">
              <a:spcAft>
                <a:spcPts val="0"/>
              </a:spcAft>
              <a:buFont typeface="Wingdings 2"/>
              <a:buChar char=""/>
              <a:defRPr/>
            </a:pPr>
            <a:r>
              <a:rPr lang="fr-FR" sz="1300" dirty="0" smtClean="0"/>
              <a:t>5.7 Échantillonnage</a:t>
            </a:r>
          </a:p>
          <a:p>
            <a:pPr marL="420624" indent="-384048" eaLnBrk="1" fontAlgn="auto" hangingPunct="1">
              <a:spcAft>
                <a:spcPts val="0"/>
              </a:spcAft>
              <a:buFont typeface="Wingdings 2"/>
              <a:buChar char=""/>
              <a:defRPr/>
            </a:pPr>
            <a:r>
              <a:rPr lang="fr-FR" sz="1300" dirty="0" smtClean="0"/>
              <a:t>5.8 Manutention des objets d'essai et 	d'étalonnage</a:t>
            </a:r>
          </a:p>
          <a:p>
            <a:pPr marL="420624" indent="-384048" eaLnBrk="1" fontAlgn="auto" hangingPunct="1">
              <a:spcAft>
                <a:spcPts val="0"/>
              </a:spcAft>
              <a:buFont typeface="Wingdings 2"/>
              <a:buChar char=""/>
              <a:defRPr/>
            </a:pPr>
            <a:r>
              <a:rPr lang="fr-FR" sz="1300" dirty="0" smtClean="0"/>
              <a:t>5.9 Assurer la qualité des résultats d'essai et 	d'étalonnage</a:t>
            </a:r>
          </a:p>
          <a:p>
            <a:pPr marL="420624" indent="-384048" eaLnBrk="1" fontAlgn="auto" hangingPunct="1">
              <a:spcAft>
                <a:spcPts val="0"/>
              </a:spcAft>
              <a:buFont typeface="Wingdings 2"/>
              <a:buChar char=""/>
              <a:defRPr/>
            </a:pPr>
            <a:r>
              <a:rPr lang="fr-FR" sz="1300" dirty="0" smtClean="0"/>
              <a:t>5.10 Rapport sur les résultats</a:t>
            </a:r>
          </a:p>
        </p:txBody>
      </p:sp>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1. Support</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1.3 Contenu</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5F0F4024-0C9F-4073-8C5C-0626EF3EE028}" type="slidenum">
              <a:rPr lang="fr-BE"/>
              <a:pPr>
                <a:defRPr/>
              </a:pPr>
              <a:t>4</a:t>
            </a:fld>
            <a:endParaRPr lang="fr-BE" dirty="0"/>
          </a:p>
        </p:txBody>
      </p:sp>
      <p:pic>
        <p:nvPicPr>
          <p:cNvPr id="17438"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7440"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25" name="Espace réservé du contenu 4"/>
          <p:cNvSpPr>
            <a:spLocks noGrp="1"/>
          </p:cNvSpPr>
          <p:nvPr>
            <p:ph sz="quarter" idx="4294967295"/>
          </p:nvPr>
        </p:nvSpPr>
        <p:spPr>
          <a:xfrm>
            <a:off x="457200" y="1517650"/>
            <a:ext cx="4043363" cy="287338"/>
          </a:xfrm>
          <a:solidFill>
            <a:schemeClr val="tx2">
              <a:lumMod val="50000"/>
            </a:schemeClr>
          </a:solidFill>
          <a:ln w="25400">
            <a:solidFill>
              <a:schemeClr val="tx2">
                <a:lumMod val="75000"/>
              </a:schemeClr>
            </a:solidFill>
          </a:ln>
        </p:spPr>
        <p:txBody>
          <a:bodyPr>
            <a:normAutofit fontScale="92500" lnSpcReduction="10000"/>
          </a:bodyPr>
          <a:lstStyle/>
          <a:p>
            <a:pPr marL="420624" indent="-384048" eaLnBrk="1" fontAlgn="auto" hangingPunct="1">
              <a:spcAft>
                <a:spcPts val="0"/>
              </a:spcAft>
              <a:buFont typeface="Wingdings 2"/>
              <a:buNone/>
              <a:defRPr/>
            </a:pPr>
            <a:r>
              <a:rPr lang="fr-FR" sz="1500" b="1" cap="small" dirty="0" smtClean="0"/>
              <a:t>4 Prescriptions relatives au management</a:t>
            </a:r>
          </a:p>
        </p:txBody>
      </p:sp>
      <p:sp>
        <p:nvSpPr>
          <p:cNvPr id="28" name="Espace réservé du contenu 4"/>
          <p:cNvSpPr>
            <a:spLocks noGrp="1"/>
          </p:cNvSpPr>
          <p:nvPr>
            <p:ph sz="quarter" idx="4294967295"/>
          </p:nvPr>
        </p:nvSpPr>
        <p:spPr>
          <a:xfrm>
            <a:off x="4632325" y="1511300"/>
            <a:ext cx="4041775" cy="288925"/>
          </a:xfrm>
          <a:solidFill>
            <a:schemeClr val="tx2">
              <a:lumMod val="50000"/>
            </a:schemeClr>
          </a:solidFill>
          <a:ln w="25400">
            <a:solidFill>
              <a:schemeClr val="tx2">
                <a:lumMod val="75000"/>
              </a:schemeClr>
            </a:solidFill>
          </a:ln>
        </p:spPr>
        <p:txBody>
          <a:bodyPr>
            <a:normAutofit fontScale="92500" lnSpcReduction="10000"/>
          </a:bodyPr>
          <a:lstStyle/>
          <a:p>
            <a:pPr marL="420624" indent="-384048" eaLnBrk="1" fontAlgn="auto" hangingPunct="1">
              <a:spcAft>
                <a:spcPts val="0"/>
              </a:spcAft>
              <a:buFont typeface="Wingdings 2"/>
              <a:buNone/>
              <a:defRPr/>
            </a:pPr>
            <a:r>
              <a:rPr lang="fr-FR" sz="1500" b="1" cap="small" dirty="0" smtClean="0"/>
              <a:t>5 Prescriptions techniques</a:t>
            </a:r>
          </a:p>
        </p:txBody>
      </p:sp>
      <p:sp>
        <p:nvSpPr>
          <p:cNvPr id="15"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13"/>
          <p:cNvSpPr>
            <a:spLocks noGrp="1"/>
          </p:cNvSpPr>
          <p:nvPr>
            <p:ph idx="1"/>
          </p:nvPr>
        </p:nvSpPr>
        <p:spPr/>
        <p:txBody>
          <a:bodyPr/>
          <a:lstStyle/>
          <a:p>
            <a:endParaRPr lang="fr-FR" smtClean="0"/>
          </a:p>
        </p:txBody>
      </p:sp>
      <p:sp>
        <p:nvSpPr>
          <p:cNvPr id="22" name="Rectangle à coins arrondis 21"/>
          <p:cNvSpPr/>
          <p:nvPr/>
        </p:nvSpPr>
        <p:spPr>
          <a:xfrm>
            <a:off x="500034" y="3000372"/>
            <a:ext cx="8143200" cy="3071834"/>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defRPr/>
            </a:pPr>
            <a:r>
              <a:rPr lang="fr-FR" sz="1600" dirty="0">
                <a:solidFill>
                  <a:schemeClr val="bg1"/>
                </a:solidFill>
              </a:rPr>
              <a:t>CHAPITRE VII</a:t>
            </a:r>
          </a:p>
          <a:p>
            <a:pPr algn="just">
              <a:defRPr/>
            </a:pPr>
            <a:r>
              <a:rPr lang="fr-FR" sz="1600" b="1" dirty="0">
                <a:solidFill>
                  <a:schemeClr val="bg1"/>
                </a:solidFill>
              </a:rPr>
              <a:t>Organismes agréés</a:t>
            </a:r>
          </a:p>
          <a:p>
            <a:pPr algn="just">
              <a:defRPr/>
            </a:pPr>
            <a:r>
              <a:rPr lang="fr-FR" sz="1600" i="1" dirty="0">
                <a:solidFill>
                  <a:schemeClr val="bg1"/>
                </a:solidFill>
              </a:rPr>
              <a:t>Article 18</a:t>
            </a:r>
          </a:p>
          <a:p>
            <a:pPr algn="just">
              <a:defRPr/>
            </a:pPr>
            <a:r>
              <a:rPr lang="fr-FR" sz="1600" dirty="0">
                <a:solidFill>
                  <a:schemeClr val="bg1"/>
                </a:solidFill>
              </a:rPr>
              <a:t>1 . Les États membres notifient à la Commission et aux autres États membres […] les laboratoires d'essais qu'ils ont désignés pour effectuer les tâches qui doivent être exécutées aux fins […] des essais, conformément à la présente directive.</a:t>
            </a:r>
            <a:endParaRPr lang="fr-FR" sz="1600" b="1" dirty="0">
              <a:solidFill>
                <a:schemeClr val="bg1"/>
              </a:solidFill>
            </a:endParaRPr>
          </a:p>
        </p:txBody>
      </p:sp>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2. Contexte réglementaire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2.1 Législation européenne</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B3057A6B-DCAE-42F5-948D-CA0B68A961BB}" type="slidenum">
              <a:rPr lang="fr-BE"/>
              <a:pPr>
                <a:defRPr/>
              </a:pPr>
              <a:t>5</a:t>
            </a:fld>
            <a:endParaRPr lang="fr-BE"/>
          </a:p>
        </p:txBody>
      </p:sp>
      <p:pic>
        <p:nvPicPr>
          <p:cNvPr id="18438"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8440"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4" name="Rectangle à coins arrondis 23"/>
          <p:cNvSpPr/>
          <p:nvPr/>
        </p:nvSpPr>
        <p:spPr>
          <a:xfrm>
            <a:off x="2870200" y="4513263"/>
            <a:ext cx="830263" cy="28575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a:spLocks noChangeArrowheads="1"/>
          </p:cNvSpPr>
          <p:nvPr/>
        </p:nvSpPr>
        <p:spPr bwMode="auto">
          <a:xfrm>
            <a:off x="3640138" y="5429250"/>
            <a:ext cx="1860550" cy="369888"/>
          </a:xfrm>
          <a:prstGeom prst="rect">
            <a:avLst/>
          </a:prstGeom>
          <a:noFill/>
          <a:ln w="9525">
            <a:solidFill>
              <a:srgbClr val="FF0000"/>
            </a:solidFill>
            <a:miter lim="800000"/>
            <a:headEnd/>
            <a:tailEnd/>
          </a:ln>
        </p:spPr>
        <p:txBody>
          <a:bodyPr wrap="none">
            <a:spAutoFit/>
          </a:bodyPr>
          <a:lstStyle/>
          <a:p>
            <a:pPr algn="ctr"/>
            <a:r>
              <a:rPr lang="fr-FR" b="1">
                <a:solidFill>
                  <a:srgbClr val="FF0000"/>
                </a:solidFill>
              </a:rPr>
              <a:t>NOTIFICATION </a:t>
            </a:r>
          </a:p>
        </p:txBody>
      </p:sp>
      <p:sp>
        <p:nvSpPr>
          <p:cNvPr id="12" name="Rectangle à coins arrondis 11"/>
          <p:cNvSpPr/>
          <p:nvPr/>
        </p:nvSpPr>
        <p:spPr>
          <a:xfrm>
            <a:off x="500063" y="1571625"/>
            <a:ext cx="8143875" cy="2214563"/>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600" b="1" dirty="0"/>
              <a:t>DIRECTIVE 89/106/CEE DU CONSEIL</a:t>
            </a:r>
          </a:p>
          <a:p>
            <a:pPr algn="ctr">
              <a:defRPr/>
            </a:pPr>
            <a:endParaRPr lang="fr-FR" sz="1400" b="1" dirty="0"/>
          </a:p>
          <a:p>
            <a:pPr algn="ctr">
              <a:defRPr/>
            </a:pPr>
            <a:r>
              <a:rPr lang="fr-FR" sz="1400" b="1" dirty="0"/>
              <a:t>du 21 décembre 1988</a:t>
            </a:r>
          </a:p>
          <a:p>
            <a:pPr algn="ctr">
              <a:defRPr/>
            </a:pPr>
            <a:endParaRPr lang="fr-FR" sz="1400" b="1" dirty="0"/>
          </a:p>
          <a:p>
            <a:pPr algn="ctr">
              <a:defRPr/>
            </a:pPr>
            <a:r>
              <a:rPr lang="fr-FR" sz="1400" b="1" dirty="0"/>
              <a:t>modifiée par la Directive 93/68/CEE du Conseil du 22 juillet 1993</a:t>
            </a:r>
          </a:p>
          <a:p>
            <a:pPr algn="ctr">
              <a:defRPr/>
            </a:pPr>
            <a:endParaRPr lang="fr-FR" sz="1400" b="1" dirty="0"/>
          </a:p>
          <a:p>
            <a:pPr algn="ctr">
              <a:defRPr/>
            </a:pPr>
            <a:r>
              <a:rPr lang="fr-FR" sz="1400" b="1" dirty="0"/>
              <a:t>relative au rapprochement des dispositions législatives, réglementaires et administratives</a:t>
            </a:r>
          </a:p>
          <a:p>
            <a:pPr algn="ctr">
              <a:defRPr/>
            </a:pPr>
            <a:r>
              <a:rPr lang="fr-FR" sz="1400" b="1" dirty="0"/>
              <a:t>des États membres concernant les produits de construction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6"/>
          <p:cNvSpPr>
            <a:spLocks noGrp="1"/>
          </p:cNvSpPr>
          <p:nvPr>
            <p:ph idx="1"/>
          </p:nvPr>
        </p:nvSpPr>
        <p:spPr/>
        <p:txBody>
          <a:bodyPr/>
          <a:lstStyle/>
          <a:p>
            <a:endParaRPr lang="fr-FR" dirty="0" smtClean="0"/>
          </a:p>
        </p:txBody>
      </p:sp>
      <p:sp>
        <p:nvSpPr>
          <p:cNvPr id="22" name="Rectangle à coins arrondis 21"/>
          <p:cNvSpPr/>
          <p:nvPr/>
        </p:nvSpPr>
        <p:spPr>
          <a:xfrm>
            <a:off x="500034" y="2357430"/>
            <a:ext cx="8143200" cy="3571900"/>
          </a:xfrm>
          <a:prstGeom prst="roundRect">
            <a:avLst/>
          </a:prstGeom>
          <a:solidFill>
            <a:schemeClr val="tx1"/>
          </a:solidFill>
          <a:ln>
            <a:noFill/>
          </a:ln>
          <a:effectLst>
            <a:reflection blurRad="12700" stA="38000" endPos="28000" dist="50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just">
              <a:defRPr/>
            </a:pPr>
            <a:endParaRPr lang="fr-FR" sz="1600" dirty="0"/>
          </a:p>
          <a:p>
            <a:pPr algn="just">
              <a:defRPr/>
            </a:pPr>
            <a:r>
              <a:rPr lang="fr-FR" sz="1600" i="1" u="sng" dirty="0"/>
              <a:t>Transposition nationale de la directive 89/106/CEE du Conseil Européen :</a:t>
            </a:r>
          </a:p>
          <a:p>
            <a:pPr algn="just">
              <a:defRPr/>
            </a:pPr>
            <a:endParaRPr lang="fr-FR" sz="1600" dirty="0"/>
          </a:p>
          <a:p>
            <a:pPr algn="just">
              <a:defRPr/>
            </a:pPr>
            <a:r>
              <a:rPr lang="fr-FR" sz="1600" dirty="0"/>
              <a:t>2.1 Evaluation générale des éléments de construction</a:t>
            </a:r>
          </a:p>
          <a:p>
            <a:pPr algn="just">
              <a:defRPr/>
            </a:pPr>
            <a:r>
              <a:rPr lang="fr-FR" sz="1600" dirty="0"/>
              <a:t>La performance en matière de résistance au feu d’un élément de construction est attestée</a:t>
            </a:r>
          </a:p>
          <a:p>
            <a:pPr marL="342900" indent="-342900" algn="just">
              <a:buFontTx/>
              <a:buAutoNum type="alphaLcParenR"/>
              <a:defRPr/>
            </a:pPr>
            <a:r>
              <a:rPr lang="fr-FR" sz="1600" dirty="0"/>
              <a:t>par un rapport de classement […] établi par un laboratoire […] d’un Etat membre de l’Union européenne […] présentant les garanties d’indépendance et de compétence telles qu’elles sont fixées dans les normes de la série […] NBN EN ISO/IEC 17025.</a:t>
            </a:r>
          </a:p>
        </p:txBody>
      </p:sp>
      <p:sp>
        <p:nvSpPr>
          <p:cNvPr id="18" name="Rectangle à coins arrondis 17"/>
          <p:cNvSpPr/>
          <p:nvPr/>
        </p:nvSpPr>
        <p:spPr>
          <a:xfrm>
            <a:off x="500063" y="1579563"/>
            <a:ext cx="8143875" cy="1635125"/>
          </a:xfrm>
          <a:prstGeom prst="roundRect">
            <a:avLst/>
          </a:prstGeom>
          <a:solidFill>
            <a:schemeClr val="tx1"/>
          </a:solidFill>
          <a:ln>
            <a:noFill/>
          </a:ln>
          <a:effectLst/>
        </p:spPr>
        <p:style>
          <a:lnRef idx="2">
            <a:schemeClr val="accent6"/>
          </a:lnRef>
          <a:fillRef idx="1">
            <a:schemeClr val="lt1"/>
          </a:fillRef>
          <a:effectRef idx="0">
            <a:schemeClr val="accent6"/>
          </a:effectRef>
          <a:fontRef idx="minor">
            <a:schemeClr val="dk1"/>
          </a:fontRef>
        </p:style>
        <p:txBody>
          <a:bodyPr anchor="ctr"/>
          <a:lstStyle/>
          <a:p>
            <a:pPr algn="just">
              <a:defRPr/>
            </a:pPr>
            <a:endParaRPr lang="fr-FR" sz="1400" b="1" dirty="0"/>
          </a:p>
          <a:p>
            <a:pPr algn="just">
              <a:defRPr/>
            </a:pPr>
            <a:endParaRPr lang="fr-FR" sz="1400" b="1" dirty="0"/>
          </a:p>
          <a:p>
            <a:pPr algn="just">
              <a:defRPr/>
            </a:pPr>
            <a:r>
              <a:rPr lang="fr-FR" sz="1400" b="1" dirty="0"/>
              <a:t>13 JUIN 2007. — Arrêté royal modifiant l’arrêté royal du 7 juillet 1994 fixant les normes de base en matière de prévention contre l’incendie et l’explosion, auxquelles les bâtiments nouveaux doivent satisfaire</a:t>
            </a:r>
            <a:endParaRPr lang="fr-FR" sz="1400" dirty="0"/>
          </a:p>
        </p:txBody>
      </p:sp>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2. Contexte réglementaire</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2.2 Législation nationale</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861C4F58-9EDF-4486-959F-83BF4FFBCC47}" type="slidenum">
              <a:rPr lang="fr-BE"/>
              <a:pPr>
                <a:defRPr/>
              </a:pPr>
              <a:t>6</a:t>
            </a:fld>
            <a:endParaRPr lang="fr-BE"/>
          </a:p>
        </p:txBody>
      </p:sp>
      <p:pic>
        <p:nvPicPr>
          <p:cNvPr id="1946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946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24" name="Rectangle à coins arrondis 23"/>
          <p:cNvSpPr/>
          <p:nvPr/>
        </p:nvSpPr>
        <p:spPr>
          <a:xfrm>
            <a:off x="1050925" y="5094934"/>
            <a:ext cx="1447800" cy="31115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a:spLocks noChangeArrowheads="1"/>
          </p:cNvSpPr>
          <p:nvPr/>
        </p:nvSpPr>
        <p:spPr bwMode="auto">
          <a:xfrm>
            <a:off x="3500438" y="5357826"/>
            <a:ext cx="2125662" cy="369888"/>
          </a:xfrm>
          <a:prstGeom prst="rect">
            <a:avLst/>
          </a:prstGeom>
          <a:noFill/>
          <a:ln w="9525">
            <a:solidFill>
              <a:srgbClr val="FF0000"/>
            </a:solidFill>
            <a:miter lim="800000"/>
            <a:headEnd/>
            <a:tailEnd/>
          </a:ln>
        </p:spPr>
        <p:txBody>
          <a:bodyPr wrap="none">
            <a:spAutoFit/>
          </a:bodyPr>
          <a:lstStyle/>
          <a:p>
            <a:pPr algn="ctr"/>
            <a:r>
              <a:rPr lang="fr-FR" b="1">
                <a:solidFill>
                  <a:srgbClr val="FF0000"/>
                </a:solidFill>
              </a:rPr>
              <a:t>ACCREDITATION </a:t>
            </a:r>
          </a:p>
        </p:txBody>
      </p:sp>
      <p:pic>
        <p:nvPicPr>
          <p:cNvPr id="19470" name="Picture 14"/>
          <p:cNvPicPr>
            <a:picLocks noChangeAspect="1" noChangeArrowheads="1"/>
          </p:cNvPicPr>
          <p:nvPr/>
        </p:nvPicPr>
        <p:blipFill>
          <a:blip r:embed="rId5"/>
          <a:srcRect/>
          <a:stretch>
            <a:fillRect/>
          </a:stretch>
        </p:blipFill>
        <p:spPr bwMode="auto">
          <a:xfrm>
            <a:off x="642938" y="1785938"/>
            <a:ext cx="7858125" cy="43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3.1 Accréditation : synthèse</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2BC8DF9E-F710-4A6A-AB6E-44534F03548F}" type="slidenum">
              <a:rPr lang="fr-BE"/>
              <a:pPr>
                <a:defRPr/>
              </a:pPr>
              <a:t>7</a:t>
            </a:fld>
            <a:endParaRPr lang="fr-BE" dirty="0"/>
          </a:p>
        </p:txBody>
      </p:sp>
      <p:pic>
        <p:nvPicPr>
          <p:cNvPr id="2253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2253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8" name="Rectangle à coins arrondis 17"/>
          <p:cNvSpPr/>
          <p:nvPr/>
        </p:nvSpPr>
        <p:spPr>
          <a:xfrm>
            <a:off x="500063" y="1643063"/>
            <a:ext cx="1928812" cy="539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a:t>Quoi ?</a:t>
            </a:r>
          </a:p>
        </p:txBody>
      </p:sp>
      <p:sp>
        <p:nvSpPr>
          <p:cNvPr id="21" name="Rectangle à coins arrondis 20"/>
          <p:cNvSpPr/>
          <p:nvPr/>
        </p:nvSpPr>
        <p:spPr>
          <a:xfrm>
            <a:off x="2500313" y="1643063"/>
            <a:ext cx="5688000" cy="53975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a:t>Attestation remise par une tierce partie et qui a trait à un organisme d’évaluation de la conformité</a:t>
            </a:r>
            <a:endParaRPr lang="fr-FR" sz="1600" b="1" dirty="0"/>
          </a:p>
        </p:txBody>
      </p:sp>
      <p:sp>
        <p:nvSpPr>
          <p:cNvPr id="23" name="Rectangle à coins arrondis 22"/>
          <p:cNvSpPr/>
          <p:nvPr/>
        </p:nvSpPr>
        <p:spPr>
          <a:xfrm>
            <a:off x="500063" y="2246313"/>
            <a:ext cx="1928812" cy="53975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a:t>Par qui ?</a:t>
            </a:r>
          </a:p>
        </p:txBody>
      </p:sp>
      <p:sp>
        <p:nvSpPr>
          <p:cNvPr id="26" name="Rectangle à coins arrondis 25"/>
          <p:cNvSpPr/>
          <p:nvPr/>
        </p:nvSpPr>
        <p:spPr>
          <a:xfrm>
            <a:off x="2500313" y="2246313"/>
            <a:ext cx="5688000" cy="539750"/>
          </a:xfrm>
          <a:prstGeom prst="round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a:t>BELAC, l’organisme belge d’accréditation</a:t>
            </a:r>
          </a:p>
        </p:txBody>
      </p:sp>
      <p:sp>
        <p:nvSpPr>
          <p:cNvPr id="14" name="Rectangle à coins arrondis 13"/>
          <p:cNvSpPr/>
          <p:nvPr/>
        </p:nvSpPr>
        <p:spPr>
          <a:xfrm>
            <a:off x="500063" y="2844800"/>
            <a:ext cx="1928812" cy="539750"/>
          </a:xfrm>
          <a:prstGeom prst="round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A </a:t>
            </a:r>
            <a:r>
              <a:rPr lang="fr-FR" b="1" cap="small" dirty="0"/>
              <a:t>qui ?</a:t>
            </a:r>
          </a:p>
        </p:txBody>
      </p:sp>
      <p:sp>
        <p:nvSpPr>
          <p:cNvPr id="15" name="Rectangle à coins arrondis 14"/>
          <p:cNvSpPr/>
          <p:nvPr/>
        </p:nvSpPr>
        <p:spPr>
          <a:xfrm>
            <a:off x="2500313" y="2844800"/>
            <a:ext cx="5688000" cy="539750"/>
          </a:xfrm>
          <a:prstGeom prst="roundRect">
            <a:avLst/>
          </a:prstGeom>
          <a:solidFill>
            <a:srgbClr val="9933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Les </a:t>
            </a:r>
            <a:r>
              <a:rPr lang="fr-FR" sz="1600" dirty="0"/>
              <a:t>laboratoires, organismes d’inspection et organismes de certification</a:t>
            </a:r>
          </a:p>
        </p:txBody>
      </p:sp>
      <p:sp>
        <p:nvSpPr>
          <p:cNvPr id="19" name="Rectangle à coins arrondis 18"/>
          <p:cNvSpPr/>
          <p:nvPr/>
        </p:nvSpPr>
        <p:spPr>
          <a:xfrm>
            <a:off x="487560" y="3435702"/>
            <a:ext cx="1928812" cy="539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Comment </a:t>
            </a:r>
            <a:r>
              <a:rPr lang="fr-FR" b="1" cap="small" dirty="0"/>
              <a:t>?</a:t>
            </a:r>
          </a:p>
        </p:txBody>
      </p:sp>
      <p:sp>
        <p:nvSpPr>
          <p:cNvPr id="22" name="Rectangle à coins arrondis 21"/>
          <p:cNvSpPr/>
          <p:nvPr/>
        </p:nvSpPr>
        <p:spPr>
          <a:xfrm>
            <a:off x="2487810" y="3435702"/>
            <a:ext cx="5688000" cy="5397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600" dirty="0" smtClean="0"/>
              <a:t>Audits annuels approfondis basés </a:t>
            </a:r>
            <a:r>
              <a:rPr lang="fr-FR" sz="1600" dirty="0"/>
              <a:t>sur des exigences reconnues internationalement (ISO 17025)</a:t>
            </a:r>
          </a:p>
        </p:txBody>
      </p:sp>
      <p:sp>
        <p:nvSpPr>
          <p:cNvPr id="24" name="Rectangle à coins arrondis 23"/>
          <p:cNvSpPr/>
          <p:nvPr/>
        </p:nvSpPr>
        <p:spPr>
          <a:xfrm>
            <a:off x="500034" y="4034364"/>
            <a:ext cx="1928812" cy="1008000"/>
          </a:xfrm>
          <a:prstGeom prst="roundRect">
            <a:avLst/>
          </a:prstGeom>
          <a:solidFill>
            <a:srgbClr val="498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Signification </a:t>
            </a:r>
            <a:r>
              <a:rPr lang="fr-FR" b="1" cap="small" dirty="0"/>
              <a:t>?</a:t>
            </a:r>
          </a:p>
        </p:txBody>
      </p:sp>
      <p:sp>
        <p:nvSpPr>
          <p:cNvPr id="25" name="Rectangle à coins arrondis 24"/>
          <p:cNvSpPr/>
          <p:nvPr/>
        </p:nvSpPr>
        <p:spPr>
          <a:xfrm>
            <a:off x="2500284" y="4034364"/>
            <a:ext cx="5688000" cy="1008000"/>
          </a:xfrm>
          <a:prstGeom prst="roundRect">
            <a:avLst/>
          </a:prstGeom>
          <a:solidFill>
            <a:srgbClr val="4989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defRPr/>
            </a:pPr>
            <a:r>
              <a:rPr lang="fr-FR" sz="1600" dirty="0" smtClean="0"/>
              <a:t> Démonstration </a:t>
            </a:r>
            <a:r>
              <a:rPr lang="fr-FR" sz="1600" dirty="0"/>
              <a:t>formelle de l</a:t>
            </a:r>
            <a:r>
              <a:rPr lang="fr-FR" sz="1600" dirty="0" smtClean="0"/>
              <a:t>a </a:t>
            </a:r>
            <a:r>
              <a:rPr lang="fr-FR" sz="1600" dirty="0"/>
              <a:t>compétence </a:t>
            </a:r>
            <a:r>
              <a:rPr lang="fr-FR" sz="1600" dirty="0" smtClean="0"/>
              <a:t>:</a:t>
            </a:r>
          </a:p>
          <a:p>
            <a:pPr lvl="1" algn="just">
              <a:buFont typeface="Wingdings" pitchFamily="2" charset="2"/>
              <a:buChar char="§"/>
              <a:defRPr/>
            </a:pPr>
            <a:r>
              <a:rPr lang="fr-FR" sz="1600" dirty="0" smtClean="0"/>
              <a:t> managériale </a:t>
            </a:r>
            <a:r>
              <a:rPr lang="fr-FR" sz="1200" dirty="0" smtClean="0"/>
              <a:t>(gestion d’un système qualité)</a:t>
            </a:r>
          </a:p>
          <a:p>
            <a:pPr lvl="1" algn="just">
              <a:buFont typeface="Wingdings" pitchFamily="2" charset="2"/>
              <a:buChar char="§"/>
              <a:defRPr/>
            </a:pPr>
            <a:r>
              <a:rPr lang="fr-FR" sz="1600" dirty="0"/>
              <a:t> </a:t>
            </a:r>
            <a:r>
              <a:rPr lang="fr-FR" sz="1600" dirty="0" smtClean="0"/>
              <a:t>technique </a:t>
            </a:r>
            <a:r>
              <a:rPr lang="fr-FR" sz="1200" dirty="0" smtClean="0"/>
              <a:t>(exécution </a:t>
            </a:r>
            <a:r>
              <a:rPr lang="fr-FR" sz="1200" dirty="0"/>
              <a:t>des </a:t>
            </a:r>
            <a:r>
              <a:rPr lang="fr-FR" sz="1200" dirty="0" smtClean="0"/>
              <a:t>essais et production de </a:t>
            </a:r>
            <a:r>
              <a:rPr lang="fr-FR" sz="1200" dirty="0"/>
              <a:t>résultats </a:t>
            </a:r>
            <a:r>
              <a:rPr lang="fr-FR" sz="1200" dirty="0" smtClean="0"/>
              <a:t>valables)</a:t>
            </a:r>
          </a:p>
          <a:p>
            <a:pPr algn="just">
              <a:buFont typeface="Wingdings" pitchFamily="2" charset="2"/>
              <a:buChar char="Ø"/>
              <a:defRPr/>
            </a:pPr>
            <a:r>
              <a:rPr lang="fr-FR" sz="1600" dirty="0" smtClean="0"/>
              <a:t> Preuve d’indépendance </a:t>
            </a:r>
            <a:r>
              <a:rPr lang="fr-FR" sz="1600" dirty="0"/>
              <a:t>et </a:t>
            </a:r>
            <a:r>
              <a:rPr lang="fr-FR" sz="1600" dirty="0" smtClean="0"/>
              <a:t>d’impartialité</a:t>
            </a:r>
            <a:endParaRPr lang="fr-FR" sz="1600" dirty="0"/>
          </a:p>
        </p:txBody>
      </p:sp>
      <p:sp>
        <p:nvSpPr>
          <p:cNvPr id="27" name="Rectangle à coins arrondis 26"/>
          <p:cNvSpPr/>
          <p:nvPr/>
        </p:nvSpPr>
        <p:spPr>
          <a:xfrm>
            <a:off x="500034" y="5110592"/>
            <a:ext cx="1928812" cy="10080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cap="small" dirty="0" smtClean="0"/>
              <a:t>Finalité </a:t>
            </a:r>
            <a:r>
              <a:rPr lang="fr-FR" b="1" cap="small" dirty="0"/>
              <a:t>?</a:t>
            </a:r>
          </a:p>
        </p:txBody>
      </p:sp>
      <p:sp>
        <p:nvSpPr>
          <p:cNvPr id="29" name="Rectangle à coins arrondis 28"/>
          <p:cNvSpPr/>
          <p:nvPr/>
        </p:nvSpPr>
        <p:spPr>
          <a:xfrm>
            <a:off x="2500284" y="5110592"/>
            <a:ext cx="5688000" cy="1008000"/>
          </a:xfrm>
          <a:prstGeom prst="roundRect">
            <a:avLst/>
          </a:prstGeom>
          <a:solidFill>
            <a:srgbClr val="CC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pPr>
            <a:r>
              <a:rPr lang="fr-FR" sz="1600" dirty="0" smtClean="0"/>
              <a:t> Crédibilité accrue du produit ou du service</a:t>
            </a:r>
          </a:p>
          <a:p>
            <a:pPr algn="just">
              <a:buFont typeface="Wingdings" pitchFamily="2" charset="2"/>
              <a:buChar char="Ø"/>
            </a:pPr>
            <a:r>
              <a:rPr lang="fr-FR" sz="1600" dirty="0" smtClean="0"/>
              <a:t> Acceptation facilitée par les marchés </a:t>
            </a:r>
          </a:p>
          <a:p>
            <a:pPr algn="just">
              <a:buFont typeface="Wingdings" pitchFamily="2" charset="2"/>
              <a:buChar char="Ø"/>
            </a:pPr>
            <a:r>
              <a:rPr lang="fr-FR" sz="1600"/>
              <a:t> </a:t>
            </a:r>
            <a:r>
              <a:rPr lang="fr-FR" sz="1600" smtClean="0"/>
              <a:t>«</a:t>
            </a:r>
            <a:r>
              <a:rPr lang="fr-FR" sz="1600" dirty="0" smtClean="0"/>
              <a:t> Testé une fois, accepté partout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643438" y="5292725"/>
            <a:ext cx="4043362" cy="7191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cap="small" dirty="0"/>
              <a:t>BELAC</a:t>
            </a:r>
          </a:p>
          <a:p>
            <a:pPr algn="ctr">
              <a:defRPr/>
            </a:pPr>
            <a:r>
              <a:rPr lang="fr-FR" sz="1400" dirty="0">
                <a:sym typeface="Wingdings" pitchFamily="2" charset="2"/>
              </a:rPr>
              <a:t> Placé sous</a:t>
            </a:r>
            <a:r>
              <a:rPr lang="fr-BE" sz="1400" dirty="0"/>
              <a:t> la responsabilité du SPF Economie, P.M.E., Classes moyennes et Energie</a:t>
            </a:r>
          </a:p>
        </p:txBody>
      </p:sp>
      <p:sp>
        <p:nvSpPr>
          <p:cNvPr id="39" name="Flèche droite 38"/>
          <p:cNvSpPr/>
          <p:nvPr/>
        </p:nvSpPr>
        <p:spPr>
          <a:xfrm rot="8400000">
            <a:off x="2901950" y="5016500"/>
            <a:ext cx="428625" cy="21431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40" name="Flèche droite 39"/>
          <p:cNvSpPr/>
          <p:nvPr/>
        </p:nvSpPr>
        <p:spPr>
          <a:xfrm rot="5400000">
            <a:off x="2232819" y="4775994"/>
            <a:ext cx="428625" cy="21431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8" name="Flèche droite 37"/>
          <p:cNvSpPr/>
          <p:nvPr/>
        </p:nvSpPr>
        <p:spPr>
          <a:xfrm rot="2400000">
            <a:off x="1577975" y="4987925"/>
            <a:ext cx="428625" cy="2143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2" name="Espace réservé du contenu 4"/>
          <p:cNvSpPr txBox="1">
            <a:spLocks/>
          </p:cNvSpPr>
          <p:nvPr/>
        </p:nvSpPr>
        <p:spPr bwMode="auto">
          <a:xfrm>
            <a:off x="4637088" y="2279650"/>
            <a:ext cx="4043362" cy="360363"/>
          </a:xfrm>
          <a:prstGeom prst="rect">
            <a:avLst/>
          </a:prstGeom>
          <a:noFill/>
          <a:ln w="19050">
            <a:solidFill>
              <a:schemeClr val="accent6">
                <a:lumMod val="60000"/>
                <a:lumOff val="40000"/>
              </a:schemeClr>
            </a:solid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fr-FR" sz="1600" dirty="0">
                <a:latin typeface="+mn-lt"/>
              </a:rPr>
              <a:t>Certification</a:t>
            </a:r>
          </a:p>
        </p:txBody>
      </p:sp>
      <p:sp>
        <p:nvSpPr>
          <p:cNvPr id="8194" name="Titre 1"/>
          <p:cNvSpPr>
            <a:spLocks noGrp="1"/>
          </p:cNvSpPr>
          <p:nvPr>
            <p:ph type="title"/>
          </p:nvPr>
        </p:nvSpPr>
        <p:spPr>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3.2 Accréditation : par qui ?</a:t>
            </a:r>
            <a:endParaRPr lang="fr-BE" sz="3600" dirty="0" smtClean="0">
              <a:solidFill>
                <a:srgbClr val="FFC000"/>
              </a:solidFill>
            </a:endParaRPr>
          </a:p>
        </p:txBody>
      </p:sp>
      <p:sp>
        <p:nvSpPr>
          <p:cNvPr id="4" name="Espace réservé du numéro de diapositive 17"/>
          <p:cNvSpPr>
            <a:spLocks noGrp="1"/>
          </p:cNvSpPr>
          <p:nvPr>
            <p:ph type="sldNum" sz="quarter" idx="12"/>
          </p:nvPr>
        </p:nvSpPr>
        <p:spPr/>
        <p:txBody>
          <a:bodyPr/>
          <a:lstStyle/>
          <a:p>
            <a:pPr>
              <a:defRPr/>
            </a:pPr>
            <a:fld id="{406AF3E1-AEBA-476C-BDAD-311EB069E25E}" type="slidenum">
              <a:rPr lang="fr-BE"/>
              <a:pPr>
                <a:defRPr/>
              </a:pPr>
              <a:t>8</a:t>
            </a:fld>
            <a:endParaRPr lang="fr-BE" dirty="0"/>
          </a:p>
        </p:txBody>
      </p:sp>
      <p:pic>
        <p:nvPicPr>
          <p:cNvPr id="21512"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21514"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5" name="Espace réservé du contenu 4"/>
          <p:cNvSpPr txBox="1">
            <a:spLocks/>
          </p:cNvSpPr>
          <p:nvPr/>
        </p:nvSpPr>
        <p:spPr bwMode="auto">
          <a:xfrm>
            <a:off x="457200" y="1517650"/>
            <a:ext cx="4043363" cy="287338"/>
          </a:xfrm>
          <a:prstGeom prst="rect">
            <a:avLst/>
          </a:prstGeom>
          <a:solidFill>
            <a:schemeClr val="tx2">
              <a:lumMod val="50000"/>
            </a:schemeClr>
          </a:solidFill>
          <a:ln w="25400">
            <a:solidFill>
              <a:schemeClr val="tx2">
                <a:lumMod val="75000"/>
              </a:schemeClr>
            </a:solidFill>
            <a:miter lim="800000"/>
            <a:headEnd/>
            <a:tailEnd/>
          </a:ln>
        </p:spPr>
        <p:txBody>
          <a:bodyPr/>
          <a:lstStyle/>
          <a:p>
            <a:pPr marL="420624" indent="-384048" algn="ctr" fontAlgn="auto">
              <a:spcBef>
                <a:spcPct val="20000"/>
              </a:spcBef>
              <a:spcAft>
                <a:spcPts val="0"/>
              </a:spcAft>
              <a:buClr>
                <a:schemeClr val="accent1"/>
              </a:buClr>
              <a:buSzPct val="80000"/>
              <a:buFont typeface="Wingdings 2"/>
              <a:buNone/>
              <a:defRPr/>
            </a:pPr>
            <a:r>
              <a:rPr lang="fr-FR" b="1" cap="small" dirty="0">
                <a:latin typeface="+mn-lt"/>
              </a:rPr>
              <a:t>ISO 17025</a:t>
            </a:r>
          </a:p>
        </p:txBody>
      </p:sp>
      <p:sp>
        <p:nvSpPr>
          <p:cNvPr id="17" name="Espace réservé du contenu 4"/>
          <p:cNvSpPr txBox="1">
            <a:spLocks/>
          </p:cNvSpPr>
          <p:nvPr/>
        </p:nvSpPr>
        <p:spPr bwMode="auto">
          <a:xfrm>
            <a:off x="465138" y="2282825"/>
            <a:ext cx="4043362" cy="360363"/>
          </a:xfrm>
          <a:prstGeom prst="rect">
            <a:avLst/>
          </a:prstGeom>
          <a:noFill/>
          <a:ln w="19050">
            <a:solidFill>
              <a:schemeClr val="accent6">
                <a:lumMod val="60000"/>
                <a:lumOff val="40000"/>
              </a:schemeClr>
            </a:solid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fr-FR" sz="1600" dirty="0">
                <a:latin typeface="+mn-lt"/>
              </a:rPr>
              <a:t>Accréditation</a:t>
            </a:r>
          </a:p>
          <a:p>
            <a:pPr marL="420624" indent="-384048" fontAlgn="auto">
              <a:spcBef>
                <a:spcPct val="20000"/>
              </a:spcBef>
              <a:spcAft>
                <a:spcPts val="0"/>
              </a:spcAft>
              <a:buClr>
                <a:schemeClr val="accent1"/>
              </a:buClr>
              <a:buSzPct val="80000"/>
              <a:buFont typeface="Wingdings 2"/>
              <a:buChar char=""/>
              <a:defRPr/>
            </a:pPr>
            <a:endParaRPr lang="fr-FR" sz="1600" dirty="0">
              <a:latin typeface="+mn-lt"/>
            </a:endParaRPr>
          </a:p>
          <a:p>
            <a:pPr marL="420624" indent="-384048" fontAlgn="auto">
              <a:spcBef>
                <a:spcPct val="20000"/>
              </a:spcBef>
              <a:spcAft>
                <a:spcPts val="0"/>
              </a:spcAft>
              <a:buClr>
                <a:schemeClr val="accent1"/>
              </a:buClr>
              <a:buSzPct val="80000"/>
              <a:buFont typeface="Wingdings 2"/>
              <a:buChar char=""/>
              <a:defRPr/>
            </a:pPr>
            <a:endParaRPr lang="fr-FR" sz="1600" dirty="0">
              <a:latin typeface="+mn-lt"/>
            </a:endParaRPr>
          </a:p>
        </p:txBody>
      </p:sp>
      <p:sp>
        <p:nvSpPr>
          <p:cNvPr id="19" name="Espace réservé du contenu 4"/>
          <p:cNvSpPr txBox="1">
            <a:spLocks/>
          </p:cNvSpPr>
          <p:nvPr/>
        </p:nvSpPr>
        <p:spPr bwMode="auto">
          <a:xfrm>
            <a:off x="4632325" y="1511300"/>
            <a:ext cx="4041775" cy="288925"/>
          </a:xfrm>
          <a:prstGeom prst="rect">
            <a:avLst/>
          </a:prstGeom>
          <a:solidFill>
            <a:schemeClr val="tx2">
              <a:lumMod val="50000"/>
            </a:schemeClr>
          </a:solidFill>
          <a:ln w="25400">
            <a:solidFill>
              <a:schemeClr val="tx2">
                <a:lumMod val="75000"/>
              </a:schemeClr>
            </a:solidFill>
            <a:miter lim="800000"/>
            <a:headEnd/>
            <a:tailEnd/>
          </a:ln>
        </p:spPr>
        <p:txBody>
          <a:bodyPr/>
          <a:lstStyle/>
          <a:p>
            <a:pPr marL="420624" indent="-384048" algn="ctr" fontAlgn="auto">
              <a:spcBef>
                <a:spcPct val="20000"/>
              </a:spcBef>
              <a:spcAft>
                <a:spcPts val="0"/>
              </a:spcAft>
              <a:buClr>
                <a:schemeClr val="accent1"/>
              </a:buClr>
              <a:buSzPct val="80000"/>
              <a:buFont typeface="Wingdings 2"/>
              <a:buNone/>
              <a:defRPr/>
            </a:pPr>
            <a:r>
              <a:rPr lang="fr-FR" b="1" cap="small" dirty="0">
                <a:latin typeface="+mn-lt"/>
              </a:rPr>
              <a:t>ISO 9001</a:t>
            </a:r>
          </a:p>
        </p:txBody>
      </p:sp>
      <p:sp>
        <p:nvSpPr>
          <p:cNvPr id="24" name="Organigramme : Alternative 23"/>
          <p:cNvSpPr/>
          <p:nvPr/>
        </p:nvSpPr>
        <p:spPr>
          <a:xfrm>
            <a:off x="2597150" y="1890713"/>
            <a:ext cx="3959225"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Désignation</a:t>
            </a:r>
          </a:p>
        </p:txBody>
      </p:sp>
      <p:sp>
        <p:nvSpPr>
          <p:cNvPr id="25" name="Espace réservé du contenu 4"/>
          <p:cNvSpPr txBox="1">
            <a:spLocks/>
          </p:cNvSpPr>
          <p:nvPr/>
        </p:nvSpPr>
        <p:spPr bwMode="auto">
          <a:xfrm>
            <a:off x="4638675" y="3098800"/>
            <a:ext cx="4043363" cy="2087563"/>
          </a:xfrm>
          <a:prstGeom prst="rect">
            <a:avLst/>
          </a:prstGeom>
          <a:noFill/>
          <a:ln w="19050">
            <a:solidFill>
              <a:schemeClr val="accent6">
                <a:lumMod val="60000"/>
                <a:lumOff val="40000"/>
              </a:schemeClr>
            </a:solid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fr-FR" sz="1600" dirty="0" smtClean="0">
                <a:latin typeface="+mn-lt"/>
              </a:rPr>
              <a:t>Plusieurs organismes </a:t>
            </a:r>
            <a:r>
              <a:rPr lang="fr-FR" sz="1600" dirty="0">
                <a:latin typeface="+mn-lt"/>
              </a:rPr>
              <a:t>de certification</a:t>
            </a:r>
          </a:p>
          <a:p>
            <a:pPr marL="420624" indent="-384048" fontAlgn="auto">
              <a:spcBef>
                <a:spcPct val="20000"/>
              </a:spcBef>
              <a:spcAft>
                <a:spcPts val="0"/>
              </a:spcAft>
              <a:buClr>
                <a:schemeClr val="accent1"/>
              </a:buClr>
              <a:buSzPct val="80000"/>
              <a:buFont typeface="Wingdings 2"/>
              <a:buChar char=""/>
              <a:defRPr/>
            </a:pPr>
            <a:r>
              <a:rPr lang="fr-FR" sz="1600" dirty="0" smtClean="0">
                <a:latin typeface="+mn-lt"/>
              </a:rPr>
              <a:t>Organismes privés, 12 à ce jour :</a:t>
            </a:r>
            <a:endParaRPr lang="fr-FR" sz="1600" dirty="0">
              <a:latin typeface="+mn-lt"/>
            </a:endParaRPr>
          </a:p>
          <a:p>
            <a:pPr>
              <a:defRPr/>
            </a:pPr>
            <a:r>
              <a:rPr lang="fr-BE" sz="800" dirty="0"/>
              <a:t>          AIB - VINÇOTTE INTERNATIONAL S.A.</a:t>
            </a:r>
          </a:p>
          <a:p>
            <a:pPr>
              <a:defRPr/>
            </a:pPr>
            <a:r>
              <a:rPr lang="fr-BE" sz="800" dirty="0"/>
              <a:t>          APRAGAZ ASBL</a:t>
            </a:r>
          </a:p>
          <a:p>
            <a:pPr>
              <a:defRPr/>
            </a:pPr>
            <a:r>
              <a:rPr lang="fr-BE" sz="800" dirty="0"/>
              <a:t>          BCCA - BELGIAN CONSTRUCTION CERTIFICATION ASSOCIATION</a:t>
            </a:r>
          </a:p>
          <a:p>
            <a:pPr>
              <a:defRPr/>
            </a:pPr>
            <a:r>
              <a:rPr lang="fr-BE" sz="800" dirty="0"/>
              <a:t>          CBC - CENTRE BELGE DE CERTIFICATION</a:t>
            </a:r>
          </a:p>
          <a:p>
            <a:pPr>
              <a:defRPr/>
            </a:pPr>
            <a:r>
              <a:rPr lang="fr-BE" sz="800" dirty="0"/>
              <a:t>          BQA S.A.</a:t>
            </a:r>
          </a:p>
          <a:p>
            <a:pPr>
              <a:defRPr/>
            </a:pPr>
            <a:r>
              <a:rPr lang="fr-BE" sz="800" dirty="0"/>
              <a:t>          BUREAU VERITAS CERTIFICATION BELGIUM SA</a:t>
            </a:r>
          </a:p>
          <a:p>
            <a:pPr>
              <a:defRPr/>
            </a:pPr>
            <a:r>
              <a:rPr lang="fr-BE" sz="800" dirty="0"/>
              <a:t>          DNV CERTIFICATION BV (NEDERLAND) - FILIAAL BELGIË (BVBA)</a:t>
            </a:r>
          </a:p>
          <a:p>
            <a:pPr>
              <a:defRPr/>
            </a:pPr>
            <a:r>
              <a:rPr lang="fr-BE" sz="800" dirty="0"/>
              <a:t>          KIWA BELGIUM NV</a:t>
            </a:r>
          </a:p>
          <a:p>
            <a:pPr>
              <a:defRPr/>
            </a:pPr>
            <a:r>
              <a:rPr lang="fr-BE" sz="800" dirty="0"/>
              <a:t>          KONHEF VZW</a:t>
            </a:r>
          </a:p>
          <a:p>
            <a:pPr>
              <a:defRPr/>
            </a:pPr>
            <a:r>
              <a:rPr lang="fr-BE" sz="800" dirty="0"/>
              <a:t>          PME CERT. S.A.</a:t>
            </a:r>
          </a:p>
          <a:p>
            <a:pPr>
              <a:defRPr/>
            </a:pPr>
            <a:r>
              <a:rPr lang="fr-BE" sz="800" dirty="0"/>
              <a:t>          SCHUTTER EXCELLENCE BVBA</a:t>
            </a:r>
          </a:p>
          <a:p>
            <a:pPr>
              <a:defRPr/>
            </a:pPr>
            <a:r>
              <a:rPr lang="fr-BE" sz="800" dirty="0"/>
              <a:t>          SGS BELGIUM N.V.</a:t>
            </a:r>
          </a:p>
        </p:txBody>
      </p:sp>
      <p:sp>
        <p:nvSpPr>
          <p:cNvPr id="26" name="Espace réservé du contenu 4"/>
          <p:cNvSpPr txBox="1">
            <a:spLocks/>
          </p:cNvSpPr>
          <p:nvPr/>
        </p:nvSpPr>
        <p:spPr bwMode="auto">
          <a:xfrm>
            <a:off x="466725" y="3103563"/>
            <a:ext cx="4043363" cy="2879725"/>
          </a:xfrm>
          <a:prstGeom prst="rect">
            <a:avLst/>
          </a:prstGeom>
          <a:noFill/>
          <a:ln w="19050">
            <a:solidFill>
              <a:schemeClr val="accent6">
                <a:lumMod val="60000"/>
                <a:lumOff val="40000"/>
              </a:schemeClr>
            </a:solid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fr-FR" sz="1600" dirty="0" smtClean="0">
                <a:latin typeface="+mn-lt"/>
              </a:rPr>
              <a:t>Un seul organisme </a:t>
            </a:r>
            <a:r>
              <a:rPr lang="fr-FR" sz="1600" dirty="0">
                <a:latin typeface="+mn-lt"/>
              </a:rPr>
              <a:t>d’accréditation</a:t>
            </a:r>
          </a:p>
          <a:p>
            <a:pPr marL="420624" indent="-384048" fontAlgn="auto">
              <a:spcBef>
                <a:spcPct val="20000"/>
              </a:spcBef>
              <a:spcAft>
                <a:spcPts val="0"/>
              </a:spcAft>
              <a:buClr>
                <a:schemeClr val="accent1"/>
              </a:buClr>
              <a:buSzPct val="80000"/>
              <a:buFont typeface="Wingdings 2"/>
              <a:buChar char=""/>
              <a:defRPr/>
            </a:pPr>
            <a:r>
              <a:rPr lang="fr-FR" sz="1600" dirty="0" smtClean="0">
                <a:latin typeface="+mn-lt"/>
              </a:rPr>
              <a:t>Organisme public</a:t>
            </a:r>
            <a:endParaRPr lang="fr-FR" sz="1600" dirty="0">
              <a:latin typeface="+mn-lt"/>
            </a:endParaRPr>
          </a:p>
          <a:p>
            <a:pPr marL="420624" indent="-384048" fontAlgn="auto">
              <a:spcBef>
                <a:spcPct val="20000"/>
              </a:spcBef>
              <a:spcAft>
                <a:spcPts val="0"/>
              </a:spcAft>
              <a:buClr>
                <a:schemeClr val="accent1"/>
              </a:buClr>
              <a:buSzPct val="80000"/>
              <a:buFont typeface="Wingdings 2"/>
              <a:buChar char=""/>
              <a:defRPr/>
            </a:pPr>
            <a:r>
              <a:rPr lang="fr-FR" sz="1600" dirty="0">
                <a:latin typeface="+mn-lt"/>
              </a:rPr>
              <a:t>Constitution :</a:t>
            </a:r>
          </a:p>
          <a:p>
            <a:pPr marL="420624" indent="-384048" fontAlgn="auto">
              <a:spcBef>
                <a:spcPct val="20000"/>
              </a:spcBef>
              <a:spcAft>
                <a:spcPts val="0"/>
              </a:spcAft>
              <a:buClr>
                <a:schemeClr val="accent1"/>
              </a:buClr>
              <a:buSzPct val="80000"/>
              <a:buFont typeface="Wingdings 2"/>
              <a:buChar char=""/>
              <a:defRPr/>
            </a:pPr>
            <a:endParaRPr lang="fr-FR" sz="1600" dirty="0">
              <a:latin typeface="+mn-lt"/>
            </a:endParaRPr>
          </a:p>
          <a:p>
            <a:pPr marL="420624" indent="-384048" fontAlgn="auto">
              <a:spcBef>
                <a:spcPct val="20000"/>
              </a:spcBef>
              <a:spcAft>
                <a:spcPts val="0"/>
              </a:spcAft>
              <a:buClr>
                <a:schemeClr val="accent1"/>
              </a:buClr>
              <a:buSzPct val="80000"/>
              <a:buFont typeface="Wingdings 2"/>
              <a:buChar char=""/>
              <a:defRPr/>
            </a:pPr>
            <a:endParaRPr lang="fr-FR" sz="1600" dirty="0">
              <a:latin typeface="+mn-lt"/>
            </a:endParaRPr>
          </a:p>
        </p:txBody>
      </p:sp>
      <p:sp>
        <p:nvSpPr>
          <p:cNvPr id="27" name="Organigramme : Alternative 26"/>
          <p:cNvSpPr/>
          <p:nvPr/>
        </p:nvSpPr>
        <p:spPr>
          <a:xfrm>
            <a:off x="2597150" y="2709863"/>
            <a:ext cx="3960813" cy="3111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Tierce </a:t>
            </a:r>
            <a:r>
              <a:rPr lang="fr-BE" sz="1600" dirty="0" smtClean="0"/>
              <a:t>partie (Belgique)</a:t>
            </a:r>
            <a:endParaRPr lang="fr-BE" sz="1600" dirty="0"/>
          </a:p>
        </p:txBody>
      </p:sp>
      <p:sp>
        <p:nvSpPr>
          <p:cNvPr id="32" name="Rectangle à coins arrondis 31"/>
          <p:cNvSpPr/>
          <p:nvPr/>
        </p:nvSpPr>
        <p:spPr>
          <a:xfrm>
            <a:off x="714375" y="4546600"/>
            <a:ext cx="1079500" cy="53975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a:t>OBE</a:t>
            </a:r>
          </a:p>
        </p:txBody>
      </p:sp>
      <p:sp>
        <p:nvSpPr>
          <p:cNvPr id="33" name="Rectangle à coins arrondis 32"/>
          <p:cNvSpPr/>
          <p:nvPr/>
        </p:nvSpPr>
        <p:spPr>
          <a:xfrm>
            <a:off x="1928813" y="4143375"/>
            <a:ext cx="1079500" cy="53975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a:t>BELCERT</a:t>
            </a:r>
          </a:p>
        </p:txBody>
      </p:sp>
      <p:sp>
        <p:nvSpPr>
          <p:cNvPr id="34" name="Rectangle à coins arrondis 33"/>
          <p:cNvSpPr/>
          <p:nvPr/>
        </p:nvSpPr>
        <p:spPr>
          <a:xfrm>
            <a:off x="3168650" y="4546600"/>
            <a:ext cx="1079500" cy="53975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a:t>BELTEST</a:t>
            </a:r>
          </a:p>
        </p:txBody>
      </p:sp>
      <p:sp>
        <p:nvSpPr>
          <p:cNvPr id="35" name="Ellipse 34"/>
          <p:cNvSpPr/>
          <p:nvPr/>
        </p:nvSpPr>
        <p:spPr>
          <a:xfrm>
            <a:off x="1857375" y="5143500"/>
            <a:ext cx="1143000"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b="1" dirty="0"/>
              <a:t>BELAC</a:t>
            </a:r>
          </a:p>
        </p:txBody>
      </p:sp>
      <p:sp>
        <p:nvSpPr>
          <p:cNvPr id="41" name="Flèche droite 40"/>
          <p:cNvSpPr/>
          <p:nvPr/>
        </p:nvSpPr>
        <p:spPr>
          <a:xfrm>
            <a:off x="215900" y="5286375"/>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a:solidFill>
                  <a:srgbClr val="000000"/>
                </a:solidFill>
              </a:rPr>
              <a:t>2006</a:t>
            </a:r>
          </a:p>
        </p:txBody>
      </p:sp>
      <p:cxnSp>
        <p:nvCxnSpPr>
          <p:cNvPr id="52" name="Connecteur droit 51"/>
          <p:cNvCxnSpPr>
            <a:stCxn id="35" idx="6"/>
            <a:endCxn id="53" idx="1"/>
          </p:cNvCxnSpPr>
          <p:nvPr/>
        </p:nvCxnSpPr>
        <p:spPr>
          <a:xfrm>
            <a:off x="3000375" y="5465763"/>
            <a:ext cx="1643063" cy="185737"/>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6"/>
          <p:cNvSpPr>
            <a:spLocks noGrp="1"/>
          </p:cNvSpPr>
          <p:nvPr>
            <p:ph idx="1"/>
          </p:nvPr>
        </p:nvSpPr>
        <p:spPr>
          <a:xfrm>
            <a:off x="457200" y="2285992"/>
            <a:ext cx="7467600" cy="3744000"/>
          </a:xfrm>
        </p:spPr>
        <p:txBody>
          <a:bodyPr/>
          <a:lstStyle/>
          <a:p>
            <a:pPr lvl="0" algn="just"/>
            <a:r>
              <a:rPr lang="fr-BE" sz="1800" dirty="0" smtClean="0"/>
              <a:t>Elaboration d’un système de gestion (</a:t>
            </a:r>
            <a:r>
              <a:rPr lang="fr-BE" sz="1800" b="1" dirty="0" smtClean="0"/>
              <a:t>Système Qualité</a:t>
            </a:r>
            <a:r>
              <a:rPr lang="fr-BE" sz="1800" b="0" dirty="0" smtClean="0"/>
              <a:t>)</a:t>
            </a:r>
            <a:r>
              <a:rPr lang="fr-BE" sz="1800" dirty="0" smtClean="0"/>
              <a:t> visant à organiser l’ensemble de des activités administratives et techniques</a:t>
            </a:r>
            <a:endParaRPr lang="fr-FR" sz="1800" dirty="0" smtClean="0"/>
          </a:p>
          <a:p>
            <a:pPr lvl="1" algn="just">
              <a:buNone/>
            </a:pPr>
            <a:r>
              <a:rPr lang="fr-FR" sz="1800" dirty="0" smtClean="0"/>
              <a:t>	</a:t>
            </a:r>
            <a:r>
              <a:rPr lang="fr-FR" sz="1400" dirty="0" smtClean="0"/>
              <a:t>Au Laboratoire d’Essai au Feu :</a:t>
            </a:r>
          </a:p>
          <a:p>
            <a:pPr lvl="2" algn="just">
              <a:buSzPct val="150000"/>
              <a:buFont typeface="Arial" pitchFamily="34" charset="0"/>
              <a:buChar char="•"/>
            </a:pPr>
            <a:r>
              <a:rPr lang="fr-FR" sz="1400" dirty="0" smtClean="0"/>
              <a:t>95 procédures, modes opératoires et fiches techniques</a:t>
            </a:r>
          </a:p>
          <a:p>
            <a:pPr lvl="2" algn="just">
              <a:buSzPct val="150000"/>
              <a:buFont typeface="Arial" pitchFamily="34" charset="0"/>
              <a:buChar char="•"/>
            </a:pPr>
            <a:r>
              <a:rPr lang="fr-FR" sz="1400" dirty="0" smtClean="0"/>
              <a:t>Plus de 400 pages de documents</a:t>
            </a:r>
          </a:p>
          <a:p>
            <a:pPr algn="just"/>
            <a:r>
              <a:rPr lang="fr-FR" sz="1800" dirty="0" smtClean="0"/>
              <a:t>Mise en application au quotidien</a:t>
            </a:r>
          </a:p>
          <a:p>
            <a:pPr algn="just"/>
            <a:r>
              <a:rPr lang="fr-FR" sz="1800" dirty="0" smtClean="0"/>
              <a:t>Définition du domaine d’application de la demande (</a:t>
            </a:r>
            <a:r>
              <a:rPr lang="fr-FR" sz="1800" b="1" dirty="0" smtClean="0"/>
              <a:t>scope d’accréditation</a:t>
            </a:r>
            <a:r>
              <a:rPr lang="fr-FR" sz="1800" dirty="0" smtClean="0"/>
              <a:t>)</a:t>
            </a:r>
          </a:p>
          <a:p>
            <a:pPr algn="just"/>
            <a:r>
              <a:rPr lang="fr-FR" sz="1800" dirty="0" smtClean="0"/>
              <a:t>Introduction d’un dossier auprès de </a:t>
            </a:r>
            <a:r>
              <a:rPr lang="fr-FR" sz="1800" dirty="0" err="1" smtClean="0"/>
              <a:t>Belac</a:t>
            </a:r>
            <a:endParaRPr lang="fr-FR" sz="1800" dirty="0" smtClean="0"/>
          </a:p>
        </p:txBody>
      </p:sp>
      <p:sp>
        <p:nvSpPr>
          <p:cNvPr id="4" name="Espace réservé du numéro de diapositive 17"/>
          <p:cNvSpPr>
            <a:spLocks noGrp="1"/>
          </p:cNvSpPr>
          <p:nvPr>
            <p:ph type="sldNum" sz="quarter" idx="12"/>
          </p:nvPr>
        </p:nvSpPr>
        <p:spPr/>
        <p:txBody>
          <a:bodyPr/>
          <a:lstStyle/>
          <a:p>
            <a:pPr>
              <a:defRPr/>
            </a:pPr>
            <a:fld id="{861C4F58-9EDF-4486-959F-83BF4FFBCC47}" type="slidenum">
              <a:rPr lang="fr-BE"/>
              <a:pPr>
                <a:defRPr/>
              </a:pPr>
              <a:t>9</a:t>
            </a:fld>
            <a:endParaRPr lang="fr-BE"/>
          </a:p>
        </p:txBody>
      </p:sp>
      <p:pic>
        <p:nvPicPr>
          <p:cNvPr id="19463" name="Picture 10" descr="Logo"/>
          <p:cNvPicPr>
            <a:picLocks noChangeAspect="1" noChangeArrowheads="1"/>
          </p:cNvPicPr>
          <p:nvPr/>
        </p:nvPicPr>
        <p:blipFill>
          <a:blip r:embed="rId3">
            <a:clrChange>
              <a:clrFrom>
                <a:srgbClr val="FFFFFF"/>
              </a:clrFrom>
              <a:clrTo>
                <a:srgbClr val="FFFFFF">
                  <a:alpha val="0"/>
                </a:srgbClr>
              </a:clrTo>
            </a:clrChange>
          </a:blip>
          <a:srcRect l="19920" r="22433" b="2092"/>
          <a:stretch>
            <a:fillRect/>
          </a:stretch>
        </p:blipFill>
        <p:spPr bwMode="auto">
          <a:xfrm>
            <a:off x="8358188" y="26988"/>
            <a:ext cx="711200" cy="684212"/>
          </a:xfrm>
          <a:prstGeom prst="rect">
            <a:avLst/>
          </a:prstGeom>
          <a:noFill/>
          <a:ln w="9525">
            <a:noFill/>
            <a:miter lim="800000"/>
            <a:headEnd/>
            <a:tailEnd/>
          </a:ln>
        </p:spPr>
      </p:pic>
      <p:sp>
        <p:nvSpPr>
          <p:cNvPr id="20" name="Text Box 11"/>
          <p:cNvSpPr txBox="1">
            <a:spLocks noChangeArrowheads="1"/>
          </p:cNvSpPr>
          <p:nvPr/>
        </p:nvSpPr>
        <p:spPr bwMode="auto">
          <a:xfrm>
            <a:off x="8299450" y="628650"/>
            <a:ext cx="792163" cy="215900"/>
          </a:xfrm>
          <a:prstGeom prst="rect">
            <a:avLst/>
          </a:prstGeom>
          <a:solidFill>
            <a:srgbClr val="FF99CC">
              <a:alpha val="30000"/>
            </a:srgbClr>
          </a:solidFill>
          <a:ln w="12700">
            <a:solidFill>
              <a:srgbClr val="FF0066"/>
            </a:solidFill>
            <a:miter lim="800000"/>
            <a:headEnd/>
            <a:tailEnd/>
          </a:ln>
        </p:spPr>
        <p:txBody>
          <a:bodyPr/>
          <a:lstStyle/>
          <a:p>
            <a:pPr algn="ctr">
              <a:spcAft>
                <a:spcPts val="1000"/>
              </a:spcAft>
              <a:defRPr/>
            </a:pPr>
            <a:r>
              <a:rPr lang="fr-BE" sz="850" b="1" dirty="0">
                <a:solidFill>
                  <a:srgbClr val="FF0066"/>
                </a:solidFill>
                <a:latin typeface="Copperplate Gothic Bold" pitchFamily="34" charset="0"/>
              </a:rPr>
              <a:t>ISO</a:t>
            </a:r>
            <a:r>
              <a:rPr lang="fr-BE" sz="800" b="1" dirty="0">
                <a:solidFill>
                  <a:srgbClr val="FF0066"/>
                </a:solidFill>
                <a:latin typeface="Copperplate Gothic Bold" pitchFamily="34" charset="0"/>
              </a:rPr>
              <a:t> 17025</a:t>
            </a:r>
            <a:endParaRPr lang="fr-FR" sz="800" dirty="0">
              <a:solidFill>
                <a:srgbClr val="FF0066"/>
              </a:solidFill>
              <a:latin typeface="Arial" pitchFamily="34" charset="0"/>
            </a:endParaRPr>
          </a:p>
        </p:txBody>
      </p:sp>
      <p:pic>
        <p:nvPicPr>
          <p:cNvPr id="19465" name="Picture 9" descr="logo_coul_texte_blason_cadre_3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963" y="6215063"/>
            <a:ext cx="847725" cy="612775"/>
          </a:xfrm>
          <a:prstGeom prst="rect">
            <a:avLst/>
          </a:prstGeom>
          <a:solidFill>
            <a:schemeClr val="tx1">
              <a:alpha val="50195"/>
            </a:schemeClr>
          </a:solidFill>
          <a:ln w="9525">
            <a:noFill/>
            <a:miter lim="800000"/>
            <a:headEnd/>
            <a:tailEnd/>
          </a:ln>
        </p:spPr>
      </p:pic>
      <p:sp>
        <p:nvSpPr>
          <p:cNvPr id="16" name="Sous-titre 2"/>
          <p:cNvSpPr txBox="1">
            <a:spLocks/>
          </p:cNvSpPr>
          <p:nvPr/>
        </p:nvSpPr>
        <p:spPr bwMode="auto">
          <a:xfrm>
            <a:off x="1120775" y="6216650"/>
            <a:ext cx="5951538" cy="447675"/>
          </a:xfrm>
          <a:prstGeom prst="rect">
            <a:avLst/>
          </a:prstGeom>
          <a:noFill/>
          <a:ln w="9525">
            <a:noFill/>
            <a:miter lim="800000"/>
            <a:headEnd/>
            <a:tailEnd/>
          </a:ln>
        </p:spPr>
        <p:txBody>
          <a:bodyPr/>
          <a:lstStyle/>
          <a:p>
            <a:pPr marL="419100" indent="-382588">
              <a:spcBef>
                <a:spcPct val="20000"/>
              </a:spcBef>
              <a:buClr>
                <a:schemeClr val="accent1"/>
              </a:buClr>
              <a:buSzPct val="80000"/>
              <a:defRPr/>
            </a:pPr>
            <a:r>
              <a:rPr lang="fr-BE" sz="1100" dirty="0">
                <a:latin typeface="+mn-lt"/>
              </a:rPr>
              <a:t>DETERMINATION DE LA RESISTANCE AU FEU DES STRUCTURES</a:t>
            </a:r>
          </a:p>
          <a:p>
            <a:pPr marL="419100" indent="-382588">
              <a:spcBef>
                <a:spcPct val="20000"/>
              </a:spcBef>
              <a:buClr>
                <a:schemeClr val="accent1"/>
              </a:buClr>
              <a:buSzPct val="80000"/>
              <a:defRPr/>
            </a:pPr>
            <a:r>
              <a:rPr lang="fr-BE" sz="1100" dirty="0">
                <a:latin typeface="+mn-lt"/>
              </a:rPr>
              <a:t>	Module 2 </a:t>
            </a:r>
            <a:r>
              <a:rPr lang="fr-BE" sz="1100" dirty="0">
                <a:latin typeface="+mn-lt"/>
                <a:sym typeface="Wingdings" pitchFamily="2" charset="2"/>
              </a:rPr>
              <a:t> Détermination expérimentale de la résistance au feu</a:t>
            </a:r>
          </a:p>
          <a:p>
            <a:pPr marL="419100" indent="-382588">
              <a:spcBef>
                <a:spcPct val="20000"/>
              </a:spcBef>
              <a:buClr>
                <a:schemeClr val="accent1"/>
              </a:buClr>
              <a:buSzPct val="80000"/>
              <a:defRPr/>
            </a:pPr>
            <a:r>
              <a:rPr lang="fr-BE" sz="1100" dirty="0">
                <a:latin typeface="+mn-lt"/>
                <a:sym typeface="Wingdings" pitchFamily="2" charset="2"/>
              </a:rPr>
              <a:t>		Partie 2  </a:t>
            </a:r>
            <a:r>
              <a:rPr lang="fr-BE" sz="1100" dirty="0">
                <a:latin typeface="+mn-lt"/>
              </a:rPr>
              <a:t>La norme ISO 17025 comme support de la qualité</a:t>
            </a:r>
          </a:p>
        </p:txBody>
      </p:sp>
      <p:sp>
        <p:nvSpPr>
          <p:cNvPr id="15" name="Titre 1"/>
          <p:cNvSpPr>
            <a:spLocks noGrp="1"/>
          </p:cNvSpPr>
          <p:nvPr>
            <p:ph type="title"/>
          </p:nvPr>
        </p:nvSpPr>
        <p:spPr>
          <a:xfrm>
            <a:off x="457200" y="274638"/>
            <a:ext cx="7467600" cy="1143000"/>
          </a:xfrm>
          <a:solidFill>
            <a:srgbClr val="FF9933">
              <a:alpha val="25000"/>
            </a:srgbClr>
          </a:solidFill>
          <a:ln>
            <a:solidFill>
              <a:srgbClr val="FF9933"/>
            </a:solidFill>
          </a:ln>
        </p:spPr>
        <p:txBody>
          <a:bodyPr>
            <a:normAutofit fontScale="90000"/>
          </a:bodyPr>
          <a:lstStyle/>
          <a:p>
            <a:pPr eaLnBrk="1" fontAlgn="auto" hangingPunct="1">
              <a:spcAft>
                <a:spcPts val="0"/>
              </a:spcAft>
              <a:defRPr/>
            </a:pPr>
            <a:r>
              <a:rPr lang="fr-BE" sz="3600" b="1" cap="small" dirty="0" smtClean="0">
                <a:solidFill>
                  <a:srgbClr val="FF9933"/>
                </a:solidFill>
              </a:rPr>
              <a:t>3. Organisation </a:t>
            </a:r>
            <a:r>
              <a:rPr lang="fr-BE" sz="3600" cap="small" dirty="0" smtClean="0">
                <a:solidFill>
                  <a:srgbClr val="FF9933"/>
                </a:solidFill>
              </a:rPr>
              <a:t/>
            </a:r>
            <a:br>
              <a:rPr lang="fr-BE" sz="3600" cap="small" dirty="0" smtClean="0">
                <a:solidFill>
                  <a:srgbClr val="FF9933"/>
                </a:solidFill>
              </a:rPr>
            </a:br>
            <a:r>
              <a:rPr lang="fr-BE" sz="3600" cap="small" dirty="0" smtClean="0">
                <a:solidFill>
                  <a:srgbClr val="FF9933"/>
                </a:solidFill>
              </a:rPr>
              <a:t>	</a:t>
            </a:r>
            <a:r>
              <a:rPr lang="fr-BE" sz="3600" cap="small" dirty="0" smtClean="0">
                <a:solidFill>
                  <a:srgbClr val="FFC000"/>
                </a:solidFill>
              </a:rPr>
              <a:t>3.3 Accréditation : comment ?</a:t>
            </a:r>
            <a:endParaRPr lang="fr-BE" sz="3600" dirty="0" smtClean="0">
              <a:solidFill>
                <a:srgbClr val="FFC000"/>
              </a:solidFill>
            </a:endParaRPr>
          </a:p>
        </p:txBody>
      </p:sp>
      <p:sp>
        <p:nvSpPr>
          <p:cNvPr id="19" name="Rectangle à coins arrondis 18"/>
          <p:cNvSpPr/>
          <p:nvPr/>
        </p:nvSpPr>
        <p:spPr>
          <a:xfrm>
            <a:off x="474982" y="1605472"/>
            <a:ext cx="7452000" cy="6480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cap="small" dirty="0" smtClean="0"/>
              <a:t>Phase de préparation</a:t>
            </a:r>
            <a:endParaRPr lang="fr-FR" sz="2400" cap="small" dirty="0"/>
          </a:p>
        </p:txBody>
      </p:sp>
      <p:sp>
        <p:nvSpPr>
          <p:cNvPr id="21" name="Flèche droite 20"/>
          <p:cNvSpPr/>
          <p:nvPr/>
        </p:nvSpPr>
        <p:spPr>
          <a:xfrm>
            <a:off x="215900" y="5429267"/>
            <a:ext cx="928688" cy="428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b="1" dirty="0" smtClean="0">
                <a:solidFill>
                  <a:srgbClr val="000000"/>
                </a:solidFill>
              </a:rPr>
              <a:t>Délai</a:t>
            </a:r>
            <a:endParaRPr lang="fr-BE" sz="1600" b="1" dirty="0">
              <a:solidFill>
                <a:srgbClr val="000000"/>
              </a:solidFill>
            </a:endParaRPr>
          </a:p>
        </p:txBody>
      </p:sp>
      <p:sp>
        <p:nvSpPr>
          <p:cNvPr id="23" name="ZoneTexte 22"/>
          <p:cNvSpPr txBox="1"/>
          <p:nvPr/>
        </p:nvSpPr>
        <p:spPr>
          <a:xfrm>
            <a:off x="1366098" y="5442174"/>
            <a:ext cx="3643338" cy="369332"/>
          </a:xfrm>
          <a:prstGeom prst="rect">
            <a:avLst/>
          </a:prstGeom>
          <a:noFill/>
        </p:spPr>
        <p:txBody>
          <a:bodyPr wrap="square" rtlCol="0">
            <a:spAutoFit/>
          </a:bodyPr>
          <a:lstStyle/>
          <a:p>
            <a:r>
              <a:rPr lang="fr-FR" dirty="0" smtClean="0">
                <a:solidFill>
                  <a:srgbClr val="FFC000"/>
                </a:solidFill>
              </a:rPr>
              <a:t>Typiquement 12 mois</a:t>
            </a:r>
            <a:endParaRPr lang="fr-FR"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4141</TotalTime>
  <Words>3047</Words>
  <Application>Microsoft Office PowerPoint</Application>
  <PresentationFormat>Affichage à l'écran (4:3)</PresentationFormat>
  <Paragraphs>796</Paragraphs>
  <Slides>37</Slides>
  <Notes>37</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Conception personnalisée</vt:lpstr>
      <vt:lpstr>Technique</vt:lpstr>
      <vt:lpstr>MODULE 2 : DETERMINATION EXPERIMENTALE DE LA RESISTANCE AU FEU</vt:lpstr>
      <vt:lpstr>1. Support  1.1 Objet</vt:lpstr>
      <vt:lpstr>1. Support  1.2 Historique</vt:lpstr>
      <vt:lpstr>1. Support  1.3 Contenu</vt:lpstr>
      <vt:lpstr>2. Contexte réglementaire  2.1 Législation européenne</vt:lpstr>
      <vt:lpstr>2. Contexte réglementaire  2.2 Législation nationale</vt:lpstr>
      <vt:lpstr>3. Organisation   3.1 Accréditation : synthèse</vt:lpstr>
      <vt:lpstr>3. Organisation   3.2 Accréditation : par qui ?</vt:lpstr>
      <vt:lpstr>3. Organisation   3.3 Accréditation : comment ?</vt:lpstr>
      <vt:lpstr>3. Organisation   3.3 Accréditation : comment ?</vt:lpstr>
      <vt:lpstr>3. Organisation   3.3 Accréditation : comment ?</vt:lpstr>
      <vt:lpstr>3. Organisation   3.4 Accréditation : finalité</vt:lpstr>
      <vt:lpstr>3. Organisation   3.4 Accréditation : finalité</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4.1 Thermocouple externe</vt:lpstr>
      <vt:lpstr>4. En pratique  4.2 Assurer la qualité des résultats</vt:lpstr>
      <vt:lpstr>4. En pratique  4.2.1 Cartes de contrôle</vt:lpstr>
      <vt:lpstr>4. En pratique  4.2.2 Interlaboratoires</vt:lpstr>
      <vt:lpstr>4. En pratique  4.3 Incertitudes de mesures</vt:lpstr>
      <vt:lpstr>5. Coût de la qualité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666</dc:creator>
  <cp:lastModifiedBy>XP</cp:lastModifiedBy>
  <cp:revision>766</cp:revision>
  <dcterms:created xsi:type="dcterms:W3CDTF">2009-09-09T21:01:25Z</dcterms:created>
  <dcterms:modified xsi:type="dcterms:W3CDTF">2009-10-06T10:09:42Z</dcterms:modified>
</cp:coreProperties>
</file>