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4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5"/>
  </p:notesMasterIdLst>
  <p:handoutMasterIdLst>
    <p:handoutMasterId r:id="rId6"/>
  </p:handoutMasterIdLst>
  <p:sldIdLst>
    <p:sldId id="256" r:id="rId4"/>
  </p:sldIdLst>
  <p:sldSz cx="9601200" cy="12801600" type="A3"/>
  <p:notesSz cx="6669088" cy="9928225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E4691F"/>
    <a:srgbClr val="F1750F"/>
    <a:srgbClr val="FF6201"/>
    <a:srgbClr val="800000"/>
    <a:srgbClr val="CCFFCC"/>
    <a:srgbClr val="6666FF"/>
    <a:srgbClr val="99CCFF"/>
    <a:srgbClr val="333399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 autoAdjust="0"/>
    <p:restoredTop sz="94719" autoAdjust="0"/>
  </p:normalViewPr>
  <p:slideViewPr>
    <p:cSldViewPr>
      <p:cViewPr>
        <p:scale>
          <a:sx n="80" d="100"/>
          <a:sy n="80" d="100"/>
        </p:scale>
        <p:origin x="-1338" y="1602"/>
      </p:cViewPr>
      <p:guideLst>
        <p:guide orient="horz" pos="4032"/>
        <p:guide pos="30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2418" y="-84"/>
      </p:cViewPr>
      <p:guideLst>
        <p:guide orient="horz" pos="3128"/>
        <p:guide pos="210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586" cy="49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40" tIns="44715" rIns="88340" bIns="44715" numCol="1" anchor="t" anchorCtr="0" compatLnSpc="1">
            <a:prstTxWarp prst="textNoShape">
              <a:avLst/>
            </a:prstTxWarp>
          </a:bodyPr>
          <a:lstStyle>
            <a:lvl1pPr defTabSz="888850">
              <a:defRPr sz="10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502" y="0"/>
            <a:ext cx="2890586" cy="49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40" tIns="44715" rIns="88340" bIns="44715" numCol="1" anchor="t" anchorCtr="0" compatLnSpc="1">
            <a:prstTxWarp prst="textNoShape">
              <a:avLst/>
            </a:prstTxWarp>
          </a:bodyPr>
          <a:lstStyle>
            <a:lvl1pPr algn="r" defTabSz="888850">
              <a:defRPr sz="10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229"/>
            <a:ext cx="2890586" cy="49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40" tIns="44715" rIns="88340" bIns="44715" numCol="1" anchor="b" anchorCtr="0" compatLnSpc="1">
            <a:prstTxWarp prst="textNoShape">
              <a:avLst/>
            </a:prstTxWarp>
          </a:bodyPr>
          <a:lstStyle>
            <a:lvl1pPr defTabSz="888850">
              <a:defRPr sz="10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502" y="9434229"/>
            <a:ext cx="2890586" cy="49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8340" tIns="44715" rIns="88340" bIns="44715" numCol="1" anchor="b" anchorCtr="0" compatLnSpc="1">
            <a:prstTxWarp prst="textNoShape">
              <a:avLst/>
            </a:prstTxWarp>
          </a:bodyPr>
          <a:lstStyle>
            <a:lvl1pPr algn="r" defTabSz="888850">
              <a:defRPr sz="1000"/>
            </a:lvl1pPr>
          </a:lstStyle>
          <a:p>
            <a:pPr>
              <a:defRPr/>
            </a:pPr>
            <a:fld id="{AE450626-D9DC-43DC-B42E-79614AB5399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00308" cy="49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812" tIns="10906" rIns="21812" bIns="10906" numCol="1" anchor="t" anchorCtr="0" compatLnSpc="1">
            <a:prstTxWarp prst="textNoShape">
              <a:avLst/>
            </a:prstTxWarp>
          </a:bodyPr>
          <a:lstStyle>
            <a:lvl1pPr defTabSz="221395">
              <a:defRPr sz="3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343" y="0"/>
            <a:ext cx="2883025" cy="49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812" tIns="10906" rIns="21812" bIns="10906" numCol="1" anchor="t" anchorCtr="0" compatLnSpc="1">
            <a:prstTxWarp prst="textNoShape">
              <a:avLst/>
            </a:prstTxWarp>
          </a:bodyPr>
          <a:lstStyle>
            <a:lvl1pPr algn="r" defTabSz="221395">
              <a:defRPr sz="3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931988" y="736600"/>
            <a:ext cx="2798762" cy="3735388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3318" y="4707236"/>
            <a:ext cx="4885695" cy="4473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812" tIns="10906" rIns="21812" bIns="109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Click to edit Master text styles</a:t>
            </a:r>
          </a:p>
          <a:p>
            <a:pPr lvl="1"/>
            <a:r>
              <a:rPr lang="fr-FR" noProof="0" smtClean="0"/>
              <a:t>Second level</a:t>
            </a:r>
          </a:p>
          <a:p>
            <a:pPr lvl="2"/>
            <a:r>
              <a:rPr lang="fr-FR" noProof="0" smtClean="0"/>
              <a:t>Third level</a:t>
            </a:r>
          </a:p>
          <a:p>
            <a:pPr lvl="3"/>
            <a:r>
              <a:rPr lang="fr-FR" noProof="0" smtClean="0"/>
              <a:t>Fourth level</a:t>
            </a:r>
          </a:p>
          <a:p>
            <a:pPr lvl="4"/>
            <a:r>
              <a:rPr lang="fr-FR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1914"/>
            <a:ext cx="2900308" cy="49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812" tIns="10906" rIns="21812" bIns="10906" numCol="1" anchor="b" anchorCtr="0" compatLnSpc="1">
            <a:prstTxWarp prst="textNoShape">
              <a:avLst/>
            </a:prstTxWarp>
          </a:bodyPr>
          <a:lstStyle>
            <a:lvl1pPr defTabSz="221395">
              <a:defRPr sz="3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343" y="9441914"/>
            <a:ext cx="2883025" cy="493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21812" tIns="10906" rIns="21812" bIns="10906" numCol="1" anchor="b" anchorCtr="0" compatLnSpc="1">
            <a:prstTxWarp prst="textNoShape">
              <a:avLst/>
            </a:prstTxWarp>
          </a:bodyPr>
          <a:lstStyle>
            <a:lvl1pPr algn="r" defTabSz="221395">
              <a:defRPr sz="300"/>
            </a:lvl1pPr>
          </a:lstStyle>
          <a:p>
            <a:pPr>
              <a:defRPr/>
            </a:pPr>
            <a:fld id="{D26DB1D8-611F-48D6-9CD6-E9D98692246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584F84-B0B6-4E10-B66B-9F64AEA38320}" type="slidenum">
              <a:rPr lang="fr-FR" smtClean="0"/>
              <a:pPr/>
              <a:t>1</a:t>
            </a:fld>
            <a:endParaRPr lang="fr-FR" dirty="0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20725" y="3976688"/>
            <a:ext cx="8159750" cy="274478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39863" y="7254875"/>
            <a:ext cx="6721475" cy="32702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19EFD8-5271-4509-B776-EA21AF079EA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2C6980-74CD-4788-BF77-2662303CEB6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0538" y="1138238"/>
            <a:ext cx="2039937" cy="10240962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720725" y="1138238"/>
            <a:ext cx="5967413" cy="10240962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E11B05-E55B-4E77-B221-F6F6E9AD820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20725" y="3976688"/>
            <a:ext cx="8159750" cy="274478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39863" y="7254875"/>
            <a:ext cx="6721475" cy="32702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68B0-F34D-4BB5-AE49-3F9A45ABAAAA}" type="datetimeFigureOut">
              <a:rPr lang="en-US" smtClean="0"/>
              <a:pPr/>
              <a:t>3/15/2010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BE89-9C9F-45F3-A240-E10CF33D818E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68B0-F34D-4BB5-AE49-3F9A45ABAAAA}" type="datetimeFigureOut">
              <a:rPr lang="en-US" smtClean="0"/>
              <a:pPr/>
              <a:t>3/15/2010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BE89-9C9F-45F3-A240-E10CF33D818E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8825" y="8226425"/>
            <a:ext cx="8161338" cy="25415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58825" y="5426075"/>
            <a:ext cx="8161338" cy="28003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68B0-F34D-4BB5-AE49-3F9A45ABAAAA}" type="datetimeFigureOut">
              <a:rPr lang="en-US" smtClean="0"/>
              <a:pPr/>
              <a:t>3/15/2010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BE89-9C9F-45F3-A240-E10CF33D818E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9425" y="2987675"/>
            <a:ext cx="4244975" cy="844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76800" y="2987675"/>
            <a:ext cx="4244975" cy="844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68B0-F34D-4BB5-AE49-3F9A45ABAAAA}" type="datetimeFigureOut">
              <a:rPr lang="en-US" smtClean="0"/>
              <a:pPr/>
              <a:t>3/15/2010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BE89-9C9F-45F3-A240-E10CF33D818E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79425" y="2865438"/>
            <a:ext cx="4243388" cy="1193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9425" y="4059238"/>
            <a:ext cx="4243388" cy="7375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876800" y="2865438"/>
            <a:ext cx="4244975" cy="1193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876800" y="4059238"/>
            <a:ext cx="4244975" cy="7375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68B0-F34D-4BB5-AE49-3F9A45ABAAAA}" type="datetimeFigureOut">
              <a:rPr lang="en-US" smtClean="0"/>
              <a:pPr/>
              <a:t>3/15/2010</a:t>
            </a:fld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BE89-9C9F-45F3-A240-E10CF33D818E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68B0-F34D-4BB5-AE49-3F9A45ABAAAA}" type="datetimeFigureOut">
              <a:rPr lang="en-US" smtClean="0"/>
              <a:pPr/>
              <a:t>3/15/2010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BE89-9C9F-45F3-A240-E10CF33D818E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68B0-F34D-4BB5-AE49-3F9A45ABAAAA}" type="datetimeFigureOut">
              <a:rPr lang="en-US" smtClean="0"/>
              <a:pPr/>
              <a:t>3/15/2010</a:t>
            </a:fld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BE89-9C9F-45F3-A240-E10CF33D818E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9425" y="509588"/>
            <a:ext cx="3159125" cy="2168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54438" y="509588"/>
            <a:ext cx="5367337" cy="109251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9425" y="2678113"/>
            <a:ext cx="3159125" cy="87566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68B0-F34D-4BB5-AE49-3F9A45ABAAAA}" type="datetimeFigureOut">
              <a:rPr lang="en-US" smtClean="0"/>
              <a:pPr/>
              <a:t>3/15/2010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BE89-9C9F-45F3-A240-E10CF33D818E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17E9A-2F90-4663-A4E6-E25AA34A4D6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81188" y="8961438"/>
            <a:ext cx="5761037" cy="10572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81188" y="1144588"/>
            <a:ext cx="5761037" cy="76803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81188" y="10018713"/>
            <a:ext cx="5761037" cy="15033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68B0-F34D-4BB5-AE49-3F9A45ABAAAA}" type="datetimeFigureOut">
              <a:rPr lang="en-US" smtClean="0"/>
              <a:pPr/>
              <a:t>3/15/2010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BE89-9C9F-45F3-A240-E10CF33D818E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68B0-F34D-4BB5-AE49-3F9A45ABAAAA}" type="datetimeFigureOut">
              <a:rPr lang="en-US" smtClean="0"/>
              <a:pPr/>
              <a:t>3/15/2010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BE89-9C9F-45F3-A240-E10CF33D818E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61188" y="512763"/>
            <a:ext cx="2160587" cy="109220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79425" y="512763"/>
            <a:ext cx="6329363" cy="109220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68B0-F34D-4BB5-AE49-3F9A45ABAAAA}" type="datetimeFigureOut">
              <a:rPr lang="en-US" smtClean="0"/>
              <a:pPr/>
              <a:t>3/15/2010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BE89-9C9F-45F3-A240-E10CF33D818E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468B0-F34D-4BB5-AE49-3F9A45ABAAAA}" type="datetimeFigureOut">
              <a:rPr lang="en-US" smtClean="0"/>
              <a:pPr/>
              <a:t>3/15/2010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8BBE89-9C9F-45F3-A240-E10CF33D818E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20725" y="3976688"/>
            <a:ext cx="8159750" cy="2744787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39863" y="7254875"/>
            <a:ext cx="6721475" cy="32702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CDD1-3C25-403F-8777-2A90058E5263}" type="datetimeFigureOut">
              <a:rPr lang="en-US" smtClean="0"/>
              <a:pPr/>
              <a:t>3/15/2010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0000-F800-46DF-8AA2-848D908A3931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CDD1-3C25-403F-8777-2A90058E5263}" type="datetimeFigureOut">
              <a:rPr lang="en-US" smtClean="0"/>
              <a:pPr/>
              <a:t>3/15/2010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0000-F800-46DF-8AA2-848D908A3931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8825" y="8226425"/>
            <a:ext cx="8161338" cy="25415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58825" y="5426075"/>
            <a:ext cx="8161338" cy="280035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CDD1-3C25-403F-8777-2A90058E5263}" type="datetimeFigureOut">
              <a:rPr lang="en-US" smtClean="0"/>
              <a:pPr/>
              <a:t>3/15/2010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0000-F800-46DF-8AA2-848D908A3931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79425" y="2987675"/>
            <a:ext cx="4244975" cy="844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76800" y="2987675"/>
            <a:ext cx="4244975" cy="8447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CDD1-3C25-403F-8777-2A90058E5263}" type="datetimeFigureOut">
              <a:rPr lang="en-US" smtClean="0"/>
              <a:pPr/>
              <a:t>3/15/2010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0000-F800-46DF-8AA2-848D908A3931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79425" y="2865438"/>
            <a:ext cx="4243388" cy="1193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9425" y="4059238"/>
            <a:ext cx="4243388" cy="7375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876800" y="2865438"/>
            <a:ext cx="4244975" cy="1193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876800" y="4059238"/>
            <a:ext cx="4244975" cy="7375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CDD1-3C25-403F-8777-2A90058E5263}" type="datetimeFigureOut">
              <a:rPr lang="en-US" smtClean="0"/>
              <a:pPr/>
              <a:t>3/15/2010</a:t>
            </a:fld>
            <a:endParaRPr lang="en-US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0000-F800-46DF-8AA2-848D908A3931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CDD1-3C25-403F-8777-2A90058E5263}" type="datetimeFigureOut">
              <a:rPr lang="en-US" smtClean="0"/>
              <a:pPr/>
              <a:t>3/15/2010</a:t>
            </a:fld>
            <a:endParaRPr lang="en-US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0000-F800-46DF-8AA2-848D908A3931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58825" y="8226425"/>
            <a:ext cx="8161338" cy="2541588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58825" y="5426075"/>
            <a:ext cx="8161338" cy="280035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8511A9-7998-4CD5-BBC5-D0029FD17DC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CDD1-3C25-403F-8777-2A90058E5263}" type="datetimeFigureOut">
              <a:rPr lang="en-US" smtClean="0"/>
              <a:pPr/>
              <a:t>3/15/2010</a:t>
            </a:fld>
            <a:endParaRPr lang="en-US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0000-F800-46DF-8AA2-848D908A3931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9425" y="509588"/>
            <a:ext cx="3159125" cy="2168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54438" y="509588"/>
            <a:ext cx="5367337" cy="109251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9425" y="2678113"/>
            <a:ext cx="3159125" cy="87566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CDD1-3C25-403F-8777-2A90058E5263}" type="datetimeFigureOut">
              <a:rPr lang="en-US" smtClean="0"/>
              <a:pPr/>
              <a:t>3/15/2010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0000-F800-46DF-8AA2-848D908A3931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81188" y="8961438"/>
            <a:ext cx="5761037" cy="10572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81188" y="1144588"/>
            <a:ext cx="5761037" cy="76803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81188" y="10018713"/>
            <a:ext cx="5761037" cy="15033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CDD1-3C25-403F-8777-2A90058E5263}" type="datetimeFigureOut">
              <a:rPr lang="en-US" smtClean="0"/>
              <a:pPr/>
              <a:t>3/15/2010</a:t>
            </a:fld>
            <a:endParaRPr lang="en-US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0000-F800-46DF-8AA2-848D908A3931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CDD1-3C25-403F-8777-2A90058E5263}" type="datetimeFigureOut">
              <a:rPr lang="en-US" smtClean="0"/>
              <a:pPr/>
              <a:t>3/15/2010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0000-F800-46DF-8AA2-848D908A3931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961188" y="512763"/>
            <a:ext cx="2160587" cy="109220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79425" y="512763"/>
            <a:ext cx="6329363" cy="109220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ACDD1-3C25-403F-8777-2A90058E5263}" type="datetimeFigureOut">
              <a:rPr lang="en-US" smtClean="0"/>
              <a:pPr/>
              <a:t>3/15/2010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C0000-F800-46DF-8AA2-848D908A3931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720725" y="3700463"/>
            <a:ext cx="4003675" cy="7678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876800" y="3700463"/>
            <a:ext cx="4003675" cy="76787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50C2BF-6757-4177-B7E9-E35E52D046E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9425" y="512763"/>
            <a:ext cx="864235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79425" y="2865438"/>
            <a:ext cx="4243388" cy="1193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79425" y="4059238"/>
            <a:ext cx="4243388" cy="7375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876800" y="2865438"/>
            <a:ext cx="4244975" cy="1193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876800" y="4059238"/>
            <a:ext cx="4244975" cy="73755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204BEB-387E-4B18-989F-771434C1378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682286-3218-4CFB-BCA2-573D4C348E5C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018E2-BF60-410B-99D5-5D52E132890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79425" y="509588"/>
            <a:ext cx="3159125" cy="2168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54438" y="509588"/>
            <a:ext cx="5367337" cy="1092517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79425" y="2678113"/>
            <a:ext cx="3159125" cy="87566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AEB43-4921-4422-A2EC-400ECEB4948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81188" y="8961438"/>
            <a:ext cx="5761037" cy="10572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81188" y="1144588"/>
            <a:ext cx="5761037" cy="76803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dirty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81188" y="10018713"/>
            <a:ext cx="5761037" cy="15033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47A58-DF49-4BFA-A89D-EADF50009D07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20725" y="1138238"/>
            <a:ext cx="815975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238" tIns="60325" rIns="122238" bIns="6032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0725" y="3700463"/>
            <a:ext cx="8159750" cy="7678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22238" tIns="60325" rIns="122238" bIns="60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20725" y="11663363"/>
            <a:ext cx="200025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2238" tIns="60325" rIns="122238" bIns="60325" numCol="1" anchor="t" anchorCtr="0" compatLnSpc="1">
            <a:prstTxWarp prst="textNoShape">
              <a:avLst/>
            </a:prstTxWarp>
          </a:bodyPr>
          <a:lstStyle>
            <a:lvl1pPr>
              <a:defRPr sz="19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9775" y="11663363"/>
            <a:ext cx="304165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2238" tIns="60325" rIns="122238" bIns="60325" numCol="1" anchor="t" anchorCtr="0" compatLnSpc="1">
            <a:prstTxWarp prst="textNoShape">
              <a:avLst/>
            </a:prstTxWarp>
          </a:bodyPr>
          <a:lstStyle>
            <a:lvl1pPr algn="ctr">
              <a:defRPr sz="1900"/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80225" y="11663363"/>
            <a:ext cx="2000250" cy="85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22238" tIns="60325" rIns="122238" bIns="60325" numCol="1" anchor="t" anchorCtr="0" compatLnSpc="1">
            <a:prstTxWarp prst="textNoShape">
              <a:avLst/>
            </a:prstTxWarp>
          </a:bodyPr>
          <a:lstStyle>
            <a:lvl1pPr algn="r">
              <a:defRPr sz="1900"/>
            </a:lvl1pPr>
          </a:lstStyle>
          <a:p>
            <a:pPr>
              <a:defRPr/>
            </a:pPr>
            <a:fld id="{059CA21E-A04F-4F84-974F-DE12408F9C63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22375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222375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Times New Roman" pitchFamily="18" charset="0"/>
        </a:defRPr>
      </a:lvl2pPr>
      <a:lvl3pPr algn="ctr" defTabSz="1222375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Times New Roman" pitchFamily="18" charset="0"/>
        </a:defRPr>
      </a:lvl3pPr>
      <a:lvl4pPr algn="ctr" defTabSz="1222375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Times New Roman" pitchFamily="18" charset="0"/>
        </a:defRPr>
      </a:lvl4pPr>
      <a:lvl5pPr algn="ctr" defTabSz="1222375" rtl="0" eaLnBrk="0" fontAlgn="base" hangingPunct="0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Times New Roman" pitchFamily="18" charset="0"/>
        </a:defRPr>
      </a:lvl5pPr>
      <a:lvl6pPr marL="457200" algn="ctr" defTabSz="1222375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Times New Roman" pitchFamily="18" charset="0"/>
        </a:defRPr>
      </a:lvl6pPr>
      <a:lvl7pPr marL="914400" algn="ctr" defTabSz="1222375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Times New Roman" pitchFamily="18" charset="0"/>
        </a:defRPr>
      </a:lvl7pPr>
      <a:lvl8pPr marL="1371600" algn="ctr" defTabSz="1222375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Times New Roman" pitchFamily="18" charset="0"/>
        </a:defRPr>
      </a:lvl8pPr>
      <a:lvl9pPr marL="1828800" algn="ctr" defTabSz="1222375" rtl="0" fontAlgn="base">
        <a:spcBef>
          <a:spcPct val="0"/>
        </a:spcBef>
        <a:spcAft>
          <a:spcPct val="0"/>
        </a:spcAft>
        <a:defRPr sz="5900">
          <a:solidFill>
            <a:schemeClr val="tx2"/>
          </a:solidFill>
          <a:latin typeface="Times New Roman" pitchFamily="18" charset="0"/>
        </a:defRPr>
      </a:lvl9pPr>
    </p:titleStyle>
    <p:bodyStyle>
      <a:lvl1pPr marL="458788" indent="-458788" algn="l" defTabSz="1222375" rtl="0" eaLnBrk="0" fontAlgn="base" hangingPunct="0">
        <a:spcBef>
          <a:spcPct val="20000"/>
        </a:spcBef>
        <a:spcAft>
          <a:spcPct val="0"/>
        </a:spcAft>
        <a:buChar char="•"/>
        <a:defRPr sz="4300">
          <a:solidFill>
            <a:schemeClr val="tx1"/>
          </a:solidFill>
          <a:latin typeface="+mn-lt"/>
          <a:ea typeface="+mn-ea"/>
          <a:cs typeface="+mn-cs"/>
        </a:defRPr>
      </a:lvl1pPr>
      <a:lvl2pPr marL="992188" indent="-381000" algn="l" defTabSz="1222375" rtl="0" eaLnBrk="0" fontAlgn="base" hangingPunct="0">
        <a:spcBef>
          <a:spcPct val="20000"/>
        </a:spcBef>
        <a:spcAft>
          <a:spcPct val="0"/>
        </a:spcAft>
        <a:buChar char="–"/>
        <a:defRPr sz="3700">
          <a:solidFill>
            <a:schemeClr val="tx1"/>
          </a:solidFill>
          <a:latin typeface="+mn-lt"/>
        </a:defRPr>
      </a:lvl2pPr>
      <a:lvl3pPr marL="1527175" indent="-304800" algn="l" defTabSz="1222375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2138363" indent="-304800" algn="l" defTabSz="1222375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4pPr>
      <a:lvl5pPr marL="2749550" indent="-306388" algn="l" defTabSz="1222375" rtl="0" eaLnBrk="0" fontAlgn="base" hangingPunct="0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5pPr>
      <a:lvl6pPr marL="3206750" indent="-306388" algn="l" defTabSz="1222375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6pPr>
      <a:lvl7pPr marL="3663950" indent="-306388" algn="l" defTabSz="1222375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7pPr>
      <a:lvl8pPr marL="4121150" indent="-306388" algn="l" defTabSz="1222375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8pPr>
      <a:lvl9pPr marL="4578350" indent="-306388" algn="l" defTabSz="1222375" rtl="0" fontAlgn="base">
        <a:spcBef>
          <a:spcPct val="20000"/>
        </a:spcBef>
        <a:spcAft>
          <a:spcPct val="0"/>
        </a:spcAft>
        <a:buChar char="»"/>
        <a:defRPr sz="27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79425" y="512763"/>
            <a:ext cx="864235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79425" y="2987675"/>
            <a:ext cx="8642350" cy="844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79425" y="11864975"/>
            <a:ext cx="2241550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2468B0-F34D-4BB5-AE49-3F9A45ABAAAA}" type="datetimeFigureOut">
              <a:rPr lang="en-US" smtClean="0"/>
              <a:pPr/>
              <a:t>3/15/2010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79775" y="11864975"/>
            <a:ext cx="3041650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80225" y="11864975"/>
            <a:ext cx="2241550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8BBE89-9C9F-45F3-A240-E10CF33D818E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79425" y="512763"/>
            <a:ext cx="8642350" cy="213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79425" y="2987675"/>
            <a:ext cx="8642350" cy="8447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79425" y="11864975"/>
            <a:ext cx="2241550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ACDD1-3C25-403F-8777-2A90058E5263}" type="datetimeFigureOut">
              <a:rPr lang="en-US" smtClean="0"/>
              <a:pPr/>
              <a:t>3/15/2010</a:t>
            </a:fld>
            <a:endParaRPr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279775" y="11864975"/>
            <a:ext cx="3041650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880225" y="11864975"/>
            <a:ext cx="2241550" cy="6810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C0000-F800-46DF-8AA2-848D908A3931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wmf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8"/>
          <p:cNvSpPr>
            <a:spLocks noChangeArrowheads="1"/>
          </p:cNvSpPr>
          <p:nvPr/>
        </p:nvSpPr>
        <p:spPr bwMode="auto">
          <a:xfrm>
            <a:off x="0" y="900074"/>
            <a:ext cx="9601200" cy="11501518"/>
          </a:xfrm>
          <a:prstGeom prst="rect">
            <a:avLst/>
          </a:prstGeom>
          <a:gradFill flip="none" rotWithShape="1">
            <a:gsLst>
              <a:gs pos="0">
                <a:srgbClr val="6699FF">
                  <a:tint val="66000"/>
                  <a:satMod val="160000"/>
                </a:srgbClr>
              </a:gs>
              <a:gs pos="50000">
                <a:srgbClr val="6699FF">
                  <a:tint val="44500"/>
                  <a:satMod val="160000"/>
                </a:srgbClr>
              </a:gs>
              <a:gs pos="100000">
                <a:srgbClr val="6699FF">
                  <a:tint val="23500"/>
                  <a:satMod val="160000"/>
                </a:srgbClr>
              </a:gs>
            </a:gsLst>
            <a:lin ang="5400000" scaled="1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BE" dirty="0"/>
          </a:p>
        </p:txBody>
      </p:sp>
      <p:sp>
        <p:nvSpPr>
          <p:cNvPr id="2053" name="Rectangle 9"/>
          <p:cNvSpPr>
            <a:spLocks noChangeArrowheads="1"/>
          </p:cNvSpPr>
          <p:nvPr/>
        </p:nvSpPr>
        <p:spPr bwMode="auto">
          <a:xfrm>
            <a:off x="0" y="12134850"/>
            <a:ext cx="3306763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238" tIns="60325" rIns="122238" bIns="60325"/>
          <a:lstStyle/>
          <a:p>
            <a:pPr defTabSz="1222375"/>
            <a:endParaRPr lang="en-US" sz="800" dirty="0"/>
          </a:p>
        </p:txBody>
      </p:sp>
      <p:sp>
        <p:nvSpPr>
          <p:cNvPr id="2054" name="Rectangle 10"/>
          <p:cNvSpPr>
            <a:spLocks noChangeArrowheads="1"/>
          </p:cNvSpPr>
          <p:nvPr/>
        </p:nvSpPr>
        <p:spPr bwMode="auto">
          <a:xfrm>
            <a:off x="8443913" y="12401550"/>
            <a:ext cx="11572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2238" tIns="60325" rIns="122238" bIns="60325"/>
          <a:lstStyle/>
          <a:p>
            <a:pPr algn="r" defTabSz="1222375"/>
            <a:endParaRPr lang="fr-FR" sz="800" dirty="0"/>
          </a:p>
          <a:p>
            <a:pPr algn="r" defTabSz="1222375"/>
            <a:r>
              <a:rPr lang="fr-FR" sz="500" dirty="0"/>
              <a:t>Copyright : M. Saint-Mard.</a:t>
            </a:r>
          </a:p>
        </p:txBody>
      </p:sp>
      <p:sp>
        <p:nvSpPr>
          <p:cNvPr id="2056" name="Rectangle 16"/>
          <p:cNvSpPr>
            <a:spLocks noChangeArrowheads="1"/>
          </p:cNvSpPr>
          <p:nvPr/>
        </p:nvSpPr>
        <p:spPr bwMode="auto">
          <a:xfrm>
            <a:off x="0" y="828636"/>
            <a:ext cx="9601200" cy="1660711"/>
          </a:xfrm>
          <a:prstGeom prst="rect">
            <a:avLst/>
          </a:prstGeom>
          <a:noFill/>
          <a:ln w="6350" cap="sq">
            <a:noFill/>
            <a:miter lim="800000"/>
            <a:headEnd/>
            <a:tailEnd/>
          </a:ln>
        </p:spPr>
        <p:txBody>
          <a:bodyPr wrap="square" lIns="122238" tIns="60325" rIns="122238" bIns="60325">
            <a:spAutoFit/>
          </a:bodyPr>
          <a:lstStyle/>
          <a:p>
            <a:pPr algn="ctr"/>
            <a:r>
              <a:rPr lang="en-US" sz="2000" b="1" dirty="0" smtClean="0">
                <a:latin typeface="Arial" pitchFamily="34" charset="0"/>
                <a:cs typeface="Arial" pitchFamily="34" charset="0"/>
              </a:rPr>
              <a:t>Micro-multi-sensor platform for industrial processes monitoring</a:t>
            </a:r>
          </a:p>
          <a:p>
            <a:pPr algn="ctr"/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Michel Saint-Mard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Managing director,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TAIPRO Engineering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SA, Angleur, Belgium</a:t>
            </a:r>
          </a:p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Dr. Serguei Stoukatch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*, Senior Scientist, Microsys Laboratory</a:t>
            </a:r>
          </a:p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Bruno Heusdens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*, Project Engineer, Microsys Laboratory</a:t>
            </a:r>
          </a:p>
          <a:p>
            <a:pPr algn="ctr"/>
            <a:r>
              <a:rPr lang="en-US" sz="1200" b="1" dirty="0" smtClean="0">
                <a:latin typeface="Arial" pitchFamily="34" charset="0"/>
                <a:cs typeface="Arial" pitchFamily="34" charset="0"/>
              </a:rPr>
              <a:t>Prof. Jacques Destiné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*, Professor at Electronics, Microsystems, Measurements, and Instrumentation Department, </a:t>
            </a:r>
          </a:p>
          <a:p>
            <a:pPr algn="ctr"/>
            <a:r>
              <a:rPr lang="en-US" sz="1200" dirty="0" smtClean="0">
                <a:latin typeface="Arial" pitchFamily="34" charset="0"/>
                <a:cs typeface="Arial" pitchFamily="34" charset="0"/>
              </a:rPr>
              <a:t>*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University of Liege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Liege, Belgium</a:t>
            </a:r>
            <a:endParaRPr lang="en-US" sz="900" u="sng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057" name="Picture 18"/>
          <p:cNvPicPr>
            <a:picLocks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29030" y="84098"/>
            <a:ext cx="1143000" cy="74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Rectangle 20"/>
          <p:cNvSpPr>
            <a:spLocks noChangeArrowheads="1"/>
          </p:cNvSpPr>
          <p:nvPr/>
        </p:nvSpPr>
        <p:spPr bwMode="auto">
          <a:xfrm>
            <a:off x="307238" y="12437502"/>
            <a:ext cx="8001056" cy="30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22238" tIns="60325" rIns="122238" bIns="6032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1200" dirty="0" smtClean="0">
                <a:solidFill>
                  <a:srgbClr val="002060"/>
                </a:solidFill>
              </a:rPr>
              <a:t>Microsys supported by:  Le </a:t>
            </a:r>
            <a:r>
              <a:rPr lang="fr-BE" sz="1200" dirty="0">
                <a:solidFill>
                  <a:srgbClr val="002060"/>
                </a:solidFill>
              </a:rPr>
              <a:t>Fonds Européen de Développement </a:t>
            </a:r>
            <a:r>
              <a:rPr lang="fr-BE" sz="1200" dirty="0" smtClean="0">
                <a:solidFill>
                  <a:srgbClr val="002060"/>
                </a:solidFill>
              </a:rPr>
              <a:t>Régional et </a:t>
            </a:r>
            <a:r>
              <a:rPr lang="fr-BE" sz="1200" dirty="0">
                <a:solidFill>
                  <a:srgbClr val="002060"/>
                </a:solidFill>
              </a:rPr>
              <a:t>la Région wallonne investissent dans votre avenir</a:t>
            </a:r>
            <a:endParaRPr lang="fr-FR" sz="1200" dirty="0">
              <a:solidFill>
                <a:srgbClr val="002060"/>
              </a:solidFill>
            </a:endParaRPr>
          </a:p>
        </p:txBody>
      </p:sp>
      <p:pic>
        <p:nvPicPr>
          <p:cNvPr id="2065" name="Picture 80" descr="RW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252" y="12373488"/>
            <a:ext cx="333375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6" name="Picture 81" descr="drapeau-europe-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24209" y="12421362"/>
            <a:ext cx="42862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06" name="Image 73" descr="logo_coul_texte_blason_cadre_300.gif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8" y="36473"/>
            <a:ext cx="10858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03" name="Picture 3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36" y="9186882"/>
            <a:ext cx="3228964" cy="2001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04" name="Picture 3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15244" y="7300340"/>
            <a:ext cx="2085956" cy="188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5" name="Rectangle 94"/>
          <p:cNvSpPr/>
          <p:nvPr/>
        </p:nvSpPr>
        <p:spPr>
          <a:xfrm>
            <a:off x="7958126" y="8829692"/>
            <a:ext cx="16430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Figure 2: The smart system 3-D view</a:t>
            </a:r>
            <a:endParaRPr lang="en-US" sz="1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105" name="Rectangle 33"/>
          <p:cNvSpPr>
            <a:spLocks noChangeArrowheads="1"/>
          </p:cNvSpPr>
          <p:nvPr/>
        </p:nvSpPr>
        <p:spPr bwMode="auto">
          <a:xfrm>
            <a:off x="7586682" y="4972040"/>
            <a:ext cx="20145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Figure 1: Conceptual model of autonomous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smart</a:t>
            </a:r>
            <a:r>
              <a:rPr kumimoji="0" lang="en-US" sz="1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microsystem </a:t>
            </a: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designed using TAIPRO  and Microsys lab  micro-multi-sensor-platform.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Rectangle 97"/>
          <p:cNvSpPr/>
          <p:nvPr/>
        </p:nvSpPr>
        <p:spPr>
          <a:xfrm>
            <a:off x="2300270" y="4329098"/>
            <a:ext cx="52864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The micro-multi-sensor platform for smart systems design</a:t>
            </a:r>
          </a:p>
        </p:txBody>
      </p:sp>
      <p:sp>
        <p:nvSpPr>
          <p:cNvPr id="100" name="ZoneTexte 99"/>
          <p:cNvSpPr txBox="1"/>
          <p:nvPr/>
        </p:nvSpPr>
        <p:spPr>
          <a:xfrm>
            <a:off x="0" y="7043742"/>
            <a:ext cx="744380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1400" b="1" dirty="0" smtClean="0">
                <a:latin typeface="Arial" pitchFamily="34" charset="0"/>
                <a:ea typeface="Times New Roman"/>
                <a:cs typeface="Arial" pitchFamily="34" charset="0"/>
              </a:rPr>
              <a:t>The micro-multi-sensor platform</a:t>
            </a:r>
            <a:r>
              <a:rPr lang="en-US" sz="1400" dirty="0" smtClean="0">
                <a:latin typeface="Arial" pitchFamily="34" charset="0"/>
                <a:ea typeface="Times New Roman"/>
                <a:cs typeface="Arial" pitchFamily="34" charset="0"/>
              </a:rPr>
              <a:t> is a development tool for:</a:t>
            </a:r>
          </a:p>
          <a:p>
            <a:pPr algn="just">
              <a:spcAft>
                <a:spcPts val="0"/>
              </a:spcAft>
            </a:pPr>
            <a:r>
              <a:rPr lang="en-US" sz="1400" dirty="0" smtClean="0">
                <a:latin typeface="Arial" pitchFamily="34" charset="0"/>
                <a:ea typeface="Times New Roman"/>
                <a:cs typeface="Arial" pitchFamily="34" charset="0"/>
              </a:rPr>
              <a:t>rapid integration of different (in terms of functionality) existing, off-the-shelf sensors and components in one miniaturized (&lt;1cm3) autonomous device. The sensors and components can be processed by different technology and can have different package format, including non-packaged sensors in a form of a bare die.</a:t>
            </a:r>
          </a:p>
        </p:txBody>
      </p:sp>
      <p:sp>
        <p:nvSpPr>
          <p:cNvPr id="130" name="ZoneTexte 129"/>
          <p:cNvSpPr txBox="1"/>
          <p:nvPr/>
        </p:nvSpPr>
        <p:spPr>
          <a:xfrm>
            <a:off x="0" y="8186750"/>
            <a:ext cx="73723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Objectives</a:t>
            </a:r>
          </a:p>
          <a:p>
            <a:pPr lvl="0" algn="just"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We are designing the fully functional prototype of the miniaturized (&lt;1cm</a:t>
            </a:r>
            <a:r>
              <a:rPr lang="en-US" sz="1400" baseline="300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3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) autonomous device for the industrial process monitoring. The device comprises:</a:t>
            </a:r>
          </a:p>
          <a:p>
            <a:pPr lvl="0" algn="just"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a temperature (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-10…150°C) sensor</a:t>
            </a:r>
            <a:endParaRPr lang="en-US" sz="1400" dirty="0" smtClean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lvl="0" algn="just"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pressure (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1…10 bar) sensor</a:t>
            </a:r>
            <a:endParaRPr lang="en-US" sz="1400" dirty="0" smtClean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lvl="0" algn="just"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vibration sensors(0…100 kHz, up to 5g acceleration) </a:t>
            </a:r>
          </a:p>
          <a:p>
            <a:pPr lvl="0" algn="just"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a logic element to control the sensors</a:t>
            </a:r>
          </a:p>
          <a:p>
            <a:pPr lvl="0" algn="just"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data’s processing unit and a local memory</a:t>
            </a:r>
          </a:p>
          <a:p>
            <a:pPr lvl="0" algn="just"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a wireless transmitter to send the information to the receiver </a:t>
            </a:r>
          </a:p>
          <a:p>
            <a:pPr lvl="0" algn="just">
              <a:spcAft>
                <a:spcPts val="0"/>
              </a:spcAft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a power block to provide the autonomy for the miniaturized device. </a:t>
            </a:r>
            <a:endParaRPr lang="en-US" sz="1400" dirty="0" smtClean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33" name="Rectangle 132"/>
          <p:cNvSpPr/>
          <p:nvPr/>
        </p:nvSpPr>
        <p:spPr>
          <a:xfrm>
            <a:off x="0" y="10329890"/>
            <a:ext cx="6372236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/>
                <a:cs typeface="Arial" pitchFamily="34" charset="0"/>
              </a:rPr>
              <a:t>The receiver is a standard PC that processes and stores the acquired information.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life cycle of the monitoring system is designed equal to life cycle of the equipment. The smart system meets standard industrial operational conditions specification. </a:t>
            </a:r>
            <a:endParaRPr lang="en-US" sz="1400" dirty="0" smtClean="0">
              <a:solidFill>
                <a:srgbClr val="000000"/>
              </a:solidFill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0" y="2471710"/>
            <a:ext cx="9601200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eaLnBrk="0" hangingPunct="0"/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Introduction</a:t>
            </a:r>
          </a:p>
          <a:p>
            <a:pPr algn="just" eaLnBrk="0" hangingPunct="0"/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Because of a recent progress in microelectronics towards functionality, miniaturization and cost reduction, many industrial processes can be monitored in an accurate and cost effective way. Up to now there is no a standard or a common platform to design and to manufacture the monitoring systems for industrial processes. In response to that, Taipro Engineering with the support of the Microsys lab (University Liege) </a:t>
            </a:r>
            <a:r>
              <a:rPr lang="en-US" sz="1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are designing 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a </a:t>
            </a:r>
            <a:r>
              <a:rPr lang="en-US" sz="1400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micro-multi-sensor-platform</a:t>
            </a:r>
            <a:r>
              <a:rPr lang="en-US" sz="1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Times New Roman" pitchFamily="18" charset="0"/>
              </a:rPr>
              <a:t>. The platform is a development tool for rapid integration of different existing sensors in one miniaturized (&lt;1cm3) autonomous device. The system is capable to acquire, to process, and to transmit the data’s to the standard receiver.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0" y="11187146"/>
            <a:ext cx="9601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1400" b="1" dirty="0" smtClean="0">
                <a:latin typeface="Arial" pitchFamily="34" charset="0"/>
                <a:cs typeface="Times New Roman" pitchFamily="18" charset="0"/>
              </a:rPr>
              <a:t>Conclusion</a:t>
            </a:r>
          </a:p>
          <a:p>
            <a:pPr lvl="0" algn="just" eaLnBrk="0" hangingPunct="0"/>
            <a:r>
              <a:rPr lang="en-US" sz="1400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The micro-multi-sensor platform developed by TAIPRO with the support of the Microsys is unique open construction tool box to design a smart microsystem for broad variety industrial process monitoring. Use the micro-multi-sensor platform helps your company to concentrate on your core business competence and results in lower cost of ownership and shorter time to market smart microsystems.</a:t>
            </a:r>
            <a:endParaRPr lang="en-US" sz="1400" dirty="0"/>
          </a:p>
        </p:txBody>
      </p:sp>
      <p:grpSp>
        <p:nvGrpSpPr>
          <p:cNvPr id="93" name="Groupe 88"/>
          <p:cNvGrpSpPr/>
          <p:nvPr/>
        </p:nvGrpSpPr>
        <p:grpSpPr>
          <a:xfrm>
            <a:off x="157130" y="4400536"/>
            <a:ext cx="7412138" cy="2428892"/>
            <a:chOff x="592083" y="1493811"/>
            <a:chExt cx="7412138" cy="2592423"/>
          </a:xfrm>
        </p:grpSpPr>
        <p:grpSp>
          <p:nvGrpSpPr>
            <p:cNvPr id="132" name="Groupe 69"/>
            <p:cNvGrpSpPr/>
            <p:nvPr/>
          </p:nvGrpSpPr>
          <p:grpSpPr>
            <a:xfrm>
              <a:off x="6507189" y="1493811"/>
              <a:ext cx="1267653" cy="1544759"/>
              <a:chOff x="4603469" y="3804083"/>
              <a:chExt cx="1267653" cy="1544759"/>
            </a:xfrm>
          </p:grpSpPr>
          <p:sp>
            <p:nvSpPr>
              <p:cNvPr id="156" name="Arc 155"/>
              <p:cNvSpPr/>
              <p:nvPr/>
            </p:nvSpPr>
            <p:spPr>
              <a:xfrm rot="7829592">
                <a:off x="4603469" y="3804083"/>
                <a:ext cx="1260000" cy="1260000"/>
              </a:xfrm>
              <a:prstGeom prst="arc">
                <a:avLst>
                  <a:gd name="adj1" fmla="val 16213839"/>
                  <a:gd name="adj2" fmla="val 21520989"/>
                </a:avLst>
              </a:prstGeom>
              <a:noFill/>
              <a:ln w="25400">
                <a:solidFill>
                  <a:srgbClr val="0070C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7" name="Arc 156"/>
              <p:cNvSpPr/>
              <p:nvPr/>
            </p:nvSpPr>
            <p:spPr>
              <a:xfrm rot="7829592">
                <a:off x="4611121" y="3942791"/>
                <a:ext cx="1260000" cy="1260000"/>
              </a:xfrm>
              <a:prstGeom prst="arc">
                <a:avLst>
                  <a:gd name="adj1" fmla="val 16213839"/>
                  <a:gd name="adj2" fmla="val 21520989"/>
                </a:avLst>
              </a:prstGeom>
              <a:noFill/>
              <a:ln w="25400">
                <a:solidFill>
                  <a:srgbClr val="0070C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58" name="Arc 157"/>
              <p:cNvSpPr/>
              <p:nvPr/>
            </p:nvSpPr>
            <p:spPr>
              <a:xfrm rot="7829592">
                <a:off x="4611122" y="4088842"/>
                <a:ext cx="1260000" cy="1260000"/>
              </a:xfrm>
              <a:prstGeom prst="arc">
                <a:avLst>
                  <a:gd name="adj1" fmla="val 16213839"/>
                  <a:gd name="adj2" fmla="val 21520989"/>
                </a:avLst>
              </a:prstGeom>
              <a:noFill/>
              <a:ln w="25400">
                <a:solidFill>
                  <a:srgbClr val="0070C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34" name="Organigramme : Processus 133"/>
            <p:cNvSpPr/>
            <p:nvPr/>
          </p:nvSpPr>
          <p:spPr>
            <a:xfrm>
              <a:off x="2490759" y="1785916"/>
              <a:ext cx="1752623" cy="511182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Power Management</a:t>
              </a:r>
              <a:endParaRPr lang="en-US" sz="1200" dirty="0"/>
            </a:p>
          </p:txBody>
        </p:sp>
        <p:sp>
          <p:nvSpPr>
            <p:cNvPr id="135" name="Organigramme : Processus 134"/>
            <p:cNvSpPr/>
            <p:nvPr/>
          </p:nvSpPr>
          <p:spPr>
            <a:xfrm>
              <a:off x="2490759" y="2479661"/>
              <a:ext cx="1752624" cy="876313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 smtClean="0"/>
            </a:p>
            <a:p>
              <a:pPr algn="ctr"/>
              <a:r>
                <a:rPr lang="en-US" sz="1200" dirty="0" smtClean="0"/>
                <a:t>Energy Storage</a:t>
              </a:r>
            </a:p>
            <a:p>
              <a:pPr algn="ctr"/>
              <a:r>
                <a:rPr lang="en-US" sz="1200" dirty="0" smtClean="0"/>
                <a:t>Compact long life battery</a:t>
              </a:r>
            </a:p>
            <a:p>
              <a:pPr algn="ctr"/>
              <a:endParaRPr lang="en-US" sz="1200" dirty="0"/>
            </a:p>
          </p:txBody>
        </p:sp>
        <p:sp>
          <p:nvSpPr>
            <p:cNvPr id="136" name="Organigramme : Processus 135"/>
            <p:cNvSpPr/>
            <p:nvPr/>
          </p:nvSpPr>
          <p:spPr>
            <a:xfrm>
              <a:off x="4389434" y="1785915"/>
              <a:ext cx="1716111" cy="511182"/>
            </a:xfrm>
            <a:prstGeom prst="flowChartProcess">
              <a:avLst/>
            </a:prstGeom>
            <a:solidFill>
              <a:srgbClr val="E4691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System Power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37" name="Organigramme : Processus 136"/>
            <p:cNvSpPr/>
            <p:nvPr/>
          </p:nvSpPr>
          <p:spPr>
            <a:xfrm>
              <a:off x="4389435" y="2479662"/>
              <a:ext cx="1716111" cy="511182"/>
            </a:xfrm>
            <a:prstGeom prst="flowChartProcess">
              <a:avLst/>
            </a:prstGeom>
            <a:solidFill>
              <a:srgbClr val="E4691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bg1"/>
                  </a:solidFill>
                </a:rPr>
                <a:t>Microcontroller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  <p:sp>
          <p:nvSpPr>
            <p:cNvPr id="138" name="Organigramme : Processus 137"/>
            <p:cNvSpPr/>
            <p:nvPr/>
          </p:nvSpPr>
          <p:spPr>
            <a:xfrm>
              <a:off x="4389435" y="3209922"/>
              <a:ext cx="1716111" cy="876312"/>
            </a:xfrm>
            <a:prstGeom prst="flowChartProcess">
              <a:avLst/>
            </a:prstGeom>
            <a:solidFill>
              <a:srgbClr val="E4691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Sensors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chemeClr val="bg1"/>
                  </a:solidFill>
                </a:rPr>
                <a:t>Temperature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chemeClr val="bg1"/>
                  </a:solidFill>
                </a:rPr>
                <a:t>Pressure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chemeClr val="bg1"/>
                  </a:solidFill>
                </a:rPr>
                <a:t>Vibration</a:t>
              </a:r>
            </a:p>
          </p:txBody>
        </p:sp>
        <p:sp>
          <p:nvSpPr>
            <p:cNvPr id="139" name="Organigramme : Processus 138"/>
            <p:cNvSpPr/>
            <p:nvPr/>
          </p:nvSpPr>
          <p:spPr>
            <a:xfrm>
              <a:off x="6251598" y="1785915"/>
              <a:ext cx="1716111" cy="511182"/>
            </a:xfrm>
            <a:prstGeom prst="flowChartProcess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/>
                <a:t>Wireless interface</a:t>
              </a:r>
            </a:p>
          </p:txBody>
        </p:sp>
        <p:cxnSp>
          <p:nvCxnSpPr>
            <p:cNvPr id="140" name="Connecteur droit avec flèche 139"/>
            <p:cNvCxnSpPr/>
            <p:nvPr/>
          </p:nvCxnSpPr>
          <p:spPr>
            <a:xfrm rot="5400000">
              <a:off x="2838427" y="2387585"/>
              <a:ext cx="182563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Connecteur droit avec flèche 140"/>
            <p:cNvCxnSpPr>
              <a:stCxn id="138" idx="0"/>
              <a:endCxn id="137" idx="2"/>
            </p:cNvCxnSpPr>
            <p:nvPr/>
          </p:nvCxnSpPr>
          <p:spPr>
            <a:xfrm rot="5400000" flipH="1" flipV="1">
              <a:off x="5137952" y="3100383"/>
              <a:ext cx="21907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Connecteur droit avec flèche 141"/>
            <p:cNvCxnSpPr/>
            <p:nvPr/>
          </p:nvCxnSpPr>
          <p:spPr>
            <a:xfrm>
              <a:off x="4170357" y="3648078"/>
              <a:ext cx="22066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Connecteur droit avec flèche 142"/>
            <p:cNvCxnSpPr>
              <a:stCxn id="136" idx="3"/>
              <a:endCxn id="139" idx="1"/>
            </p:cNvCxnSpPr>
            <p:nvPr/>
          </p:nvCxnSpPr>
          <p:spPr>
            <a:xfrm>
              <a:off x="6105545" y="2041506"/>
              <a:ext cx="146053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4" name="Connecteur droit avec flèche 143"/>
            <p:cNvCxnSpPr/>
            <p:nvPr/>
          </p:nvCxnSpPr>
          <p:spPr>
            <a:xfrm>
              <a:off x="2344707" y="2041506"/>
              <a:ext cx="146053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5" name="Connecteur droit avec flèche 144"/>
            <p:cNvCxnSpPr/>
            <p:nvPr/>
          </p:nvCxnSpPr>
          <p:spPr>
            <a:xfrm rot="5400000">
              <a:off x="6982652" y="2442355"/>
              <a:ext cx="219078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6" name="Connecteur droit avec flèche 145"/>
            <p:cNvCxnSpPr/>
            <p:nvPr/>
          </p:nvCxnSpPr>
          <p:spPr>
            <a:xfrm>
              <a:off x="4243383" y="2041506"/>
              <a:ext cx="146053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Connecteur droit avec flèche 146"/>
            <p:cNvCxnSpPr/>
            <p:nvPr/>
          </p:nvCxnSpPr>
          <p:spPr>
            <a:xfrm rot="5400000">
              <a:off x="3605200" y="2387585"/>
              <a:ext cx="182563" cy="1588"/>
            </a:xfrm>
            <a:prstGeom prst="straightConnector1">
              <a:avLst/>
            </a:prstGeom>
            <a:ln>
              <a:headEnd type="arrow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8" name="Connecteur droit avec flèche 147"/>
            <p:cNvCxnSpPr/>
            <p:nvPr/>
          </p:nvCxnSpPr>
          <p:spPr>
            <a:xfrm rot="5400000" flipH="1" flipV="1">
              <a:off x="6361931" y="2515381"/>
              <a:ext cx="43815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9" name="Connecteur droit avec flèche 148"/>
            <p:cNvCxnSpPr/>
            <p:nvPr/>
          </p:nvCxnSpPr>
          <p:spPr>
            <a:xfrm flipV="1">
              <a:off x="6142059" y="2735253"/>
              <a:ext cx="438156" cy="6348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0" name="Organigramme : Processus 149"/>
            <p:cNvSpPr/>
            <p:nvPr/>
          </p:nvSpPr>
          <p:spPr>
            <a:xfrm>
              <a:off x="592083" y="1785914"/>
              <a:ext cx="1752624" cy="157006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200" dirty="0" smtClean="0"/>
            </a:p>
            <a:p>
              <a:endParaRPr lang="en-US" sz="1200" dirty="0" smtClean="0"/>
            </a:p>
            <a:p>
              <a:r>
                <a:rPr lang="en-US" sz="1200" dirty="0" smtClean="0"/>
                <a:t>Energy harvesting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200" dirty="0" smtClean="0"/>
                <a:t>Photovoltaic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200" dirty="0" smtClean="0"/>
                <a:t>Thermal 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200" dirty="0" smtClean="0"/>
                <a:t>Vibration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200" dirty="0" smtClean="0"/>
                <a:t>RF</a:t>
              </a:r>
            </a:p>
            <a:p>
              <a:pPr>
                <a:buFont typeface="Arial" pitchFamily="34" charset="0"/>
                <a:buChar char="•"/>
              </a:pPr>
              <a:r>
                <a:rPr lang="en-US" sz="1200" dirty="0" smtClean="0"/>
                <a:t>Hybrid</a:t>
              </a:r>
            </a:p>
            <a:p>
              <a:endParaRPr lang="en-US" sz="1200" dirty="0" smtClean="0"/>
            </a:p>
            <a:p>
              <a:endParaRPr lang="en-US" dirty="0"/>
            </a:p>
          </p:txBody>
        </p:sp>
        <p:cxnSp>
          <p:nvCxnSpPr>
            <p:cNvPr id="151" name="Connecteur droit avec flèche 150"/>
            <p:cNvCxnSpPr>
              <a:endCxn id="150" idx="2"/>
            </p:cNvCxnSpPr>
            <p:nvPr/>
          </p:nvCxnSpPr>
          <p:spPr>
            <a:xfrm rot="5400000" flipH="1" flipV="1">
              <a:off x="1395369" y="3429000"/>
              <a:ext cx="14605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2" name="Connecteur droit avec flèche 151"/>
            <p:cNvCxnSpPr>
              <a:stCxn id="136" idx="2"/>
              <a:endCxn id="137" idx="0"/>
            </p:cNvCxnSpPr>
            <p:nvPr/>
          </p:nvCxnSpPr>
          <p:spPr>
            <a:xfrm rot="16200000" flipH="1">
              <a:off x="5156208" y="2388378"/>
              <a:ext cx="182565" cy="1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3" name="Organigramme : Processus 152"/>
            <p:cNvSpPr/>
            <p:nvPr/>
          </p:nvSpPr>
          <p:spPr>
            <a:xfrm>
              <a:off x="592083" y="3465513"/>
              <a:ext cx="1752623" cy="511182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Environment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54" name="Organigramme : Processus 153"/>
            <p:cNvSpPr/>
            <p:nvPr/>
          </p:nvSpPr>
          <p:spPr>
            <a:xfrm>
              <a:off x="2454246" y="3465513"/>
              <a:ext cx="1752623" cy="511182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Information</a:t>
              </a:r>
              <a:endParaRPr lang="en-US" sz="1800" dirty="0">
                <a:solidFill>
                  <a:schemeClr val="tx1"/>
                </a:solidFill>
              </a:endParaRPr>
            </a:p>
          </p:txBody>
        </p:sp>
        <p:sp>
          <p:nvSpPr>
            <p:cNvPr id="155" name="Organigramme : Processus 154"/>
            <p:cNvSpPr/>
            <p:nvPr/>
          </p:nvSpPr>
          <p:spPr>
            <a:xfrm>
              <a:off x="6251598" y="3392487"/>
              <a:ext cx="1752623" cy="657234"/>
            </a:xfrm>
            <a:prstGeom prst="flowChartProcess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Commercial </a:t>
              </a:r>
            </a:p>
            <a:p>
              <a:pPr algn="ctr"/>
              <a:r>
                <a:rPr lang="en-US" sz="1800" dirty="0" smtClean="0">
                  <a:solidFill>
                    <a:schemeClr val="tx1"/>
                  </a:solidFill>
                </a:rPr>
                <a:t>receiver</a:t>
              </a:r>
            </a:p>
          </p:txBody>
        </p:sp>
      </p:grpSp>
      <p:grpSp>
        <p:nvGrpSpPr>
          <p:cNvPr id="159" name="Groupe 158"/>
          <p:cNvGrpSpPr/>
          <p:nvPr/>
        </p:nvGrpSpPr>
        <p:grpSpPr>
          <a:xfrm>
            <a:off x="6586550" y="5972172"/>
            <a:ext cx="252000" cy="288000"/>
            <a:chOff x="5740418" y="5218136"/>
            <a:chExt cx="365127" cy="401643"/>
          </a:xfrm>
        </p:grpSpPr>
        <p:cxnSp>
          <p:nvCxnSpPr>
            <p:cNvPr id="160" name="Connecteur droit 159"/>
            <p:cNvCxnSpPr/>
            <p:nvPr/>
          </p:nvCxnSpPr>
          <p:spPr>
            <a:xfrm rot="5400000">
              <a:off x="5722160" y="5418958"/>
              <a:ext cx="40164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Connecteur droit 160"/>
            <p:cNvCxnSpPr/>
            <p:nvPr/>
          </p:nvCxnSpPr>
          <p:spPr>
            <a:xfrm>
              <a:off x="5740418" y="5254652"/>
              <a:ext cx="182564" cy="18256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Connecteur droit 161"/>
            <p:cNvCxnSpPr/>
            <p:nvPr/>
          </p:nvCxnSpPr>
          <p:spPr>
            <a:xfrm flipH="1">
              <a:off x="5922981" y="5254650"/>
              <a:ext cx="182564" cy="182562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3" name="Line 11"/>
          <p:cNvSpPr>
            <a:spLocks noChangeShapeType="1"/>
          </p:cNvSpPr>
          <p:nvPr/>
        </p:nvSpPr>
        <p:spPr bwMode="auto">
          <a:xfrm>
            <a:off x="0" y="6972304"/>
            <a:ext cx="960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64" name="Line 11"/>
          <p:cNvSpPr>
            <a:spLocks noChangeShapeType="1"/>
          </p:cNvSpPr>
          <p:nvPr/>
        </p:nvSpPr>
        <p:spPr bwMode="auto">
          <a:xfrm>
            <a:off x="0" y="4257660"/>
            <a:ext cx="960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sp>
        <p:nvSpPr>
          <p:cNvPr id="165" name="Line 11"/>
          <p:cNvSpPr>
            <a:spLocks noChangeShapeType="1"/>
          </p:cNvSpPr>
          <p:nvPr/>
        </p:nvSpPr>
        <p:spPr bwMode="auto">
          <a:xfrm>
            <a:off x="0" y="2471710"/>
            <a:ext cx="960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028" name="Picture 4" descr="T:\GESTION\commandes\Logo\057-001-logo4-4-DEF.jpg"/>
          <p:cNvPicPr>
            <a:picLocks noChangeAspect="1" noChangeArrowheads="1"/>
          </p:cNvPicPr>
          <p:nvPr/>
        </p:nvPicPr>
        <p:blipFill>
          <a:blip r:embed="rId9" cstate="print"/>
          <a:srcRect l="15322" t="29406" r="15121" b="23538"/>
          <a:stretch>
            <a:fillRect/>
          </a:stretch>
        </p:blipFill>
        <p:spPr bwMode="auto">
          <a:xfrm>
            <a:off x="7872434" y="42818"/>
            <a:ext cx="1571636" cy="75165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4290</TotalTime>
  <Words>512</Words>
  <Application>Microsoft Office PowerPoint</Application>
  <PresentationFormat>A3 (297 x 420 mm)</PresentationFormat>
  <Paragraphs>53</Paragraphs>
  <Slides>1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3</vt:i4>
      </vt:variant>
      <vt:variant>
        <vt:lpstr>Titres des diapositives</vt:lpstr>
      </vt:variant>
      <vt:variant>
        <vt:i4>1</vt:i4>
      </vt:variant>
    </vt:vector>
  </HeadingPairs>
  <TitlesOfParts>
    <vt:vector size="4" baseType="lpstr">
      <vt:lpstr>Modèle par défaut</vt:lpstr>
      <vt:lpstr>Conception personnalisée</vt:lpstr>
      <vt:lpstr>1_Conception personnalisée</vt:lpstr>
      <vt:lpstr>Diapositive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 Greve</dc:creator>
  <cp:lastModifiedBy>Bruno Heusdens</cp:lastModifiedBy>
  <cp:revision>245</cp:revision>
  <dcterms:created xsi:type="dcterms:W3CDTF">2003-12-15T14:04:03Z</dcterms:created>
  <dcterms:modified xsi:type="dcterms:W3CDTF">2010-03-15T14:28:01Z</dcterms:modified>
</cp:coreProperties>
</file>