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17"/>
  </p:notesMasterIdLst>
  <p:sldIdLst>
    <p:sldId id="256" r:id="rId2"/>
    <p:sldId id="285" r:id="rId3"/>
    <p:sldId id="286" r:id="rId4"/>
    <p:sldId id="257" r:id="rId5"/>
    <p:sldId id="258" r:id="rId6"/>
    <p:sldId id="288" r:id="rId7"/>
    <p:sldId id="289" r:id="rId8"/>
    <p:sldId id="287" r:id="rId9"/>
    <p:sldId id="399" r:id="rId10"/>
    <p:sldId id="290" r:id="rId11"/>
    <p:sldId id="291" r:id="rId12"/>
    <p:sldId id="292" r:id="rId13"/>
    <p:sldId id="293" r:id="rId14"/>
    <p:sldId id="397" r:id="rId15"/>
    <p:sldId id="299" r:id="rId16"/>
    <p:sldId id="294" r:id="rId17"/>
    <p:sldId id="300" r:id="rId18"/>
    <p:sldId id="295" r:id="rId19"/>
    <p:sldId id="301" r:id="rId20"/>
    <p:sldId id="304" r:id="rId21"/>
    <p:sldId id="306" r:id="rId22"/>
    <p:sldId id="307" r:id="rId23"/>
    <p:sldId id="308" r:id="rId24"/>
    <p:sldId id="309" r:id="rId25"/>
    <p:sldId id="310" r:id="rId26"/>
    <p:sldId id="314" r:id="rId27"/>
    <p:sldId id="296" r:id="rId28"/>
    <p:sldId id="315" r:id="rId29"/>
    <p:sldId id="297" r:id="rId30"/>
    <p:sldId id="400" r:id="rId31"/>
    <p:sldId id="298" r:id="rId32"/>
    <p:sldId id="316" r:id="rId33"/>
    <p:sldId id="319" r:id="rId34"/>
    <p:sldId id="318" r:id="rId35"/>
    <p:sldId id="320" r:id="rId36"/>
    <p:sldId id="317" r:id="rId37"/>
    <p:sldId id="325" r:id="rId38"/>
    <p:sldId id="324" r:id="rId39"/>
    <p:sldId id="322" r:id="rId40"/>
    <p:sldId id="323" r:id="rId41"/>
    <p:sldId id="321" r:id="rId42"/>
    <p:sldId id="326" r:id="rId43"/>
    <p:sldId id="329" r:id="rId44"/>
    <p:sldId id="330" r:id="rId45"/>
    <p:sldId id="331" r:id="rId46"/>
    <p:sldId id="332" r:id="rId47"/>
    <p:sldId id="339" r:id="rId48"/>
    <p:sldId id="338" r:id="rId49"/>
    <p:sldId id="341" r:id="rId50"/>
    <p:sldId id="340" r:id="rId51"/>
    <p:sldId id="342" r:id="rId52"/>
    <p:sldId id="337" r:id="rId53"/>
    <p:sldId id="336" r:id="rId54"/>
    <p:sldId id="343" r:id="rId55"/>
    <p:sldId id="344" r:id="rId56"/>
    <p:sldId id="345" r:id="rId57"/>
    <p:sldId id="346" r:id="rId58"/>
    <p:sldId id="401" r:id="rId59"/>
    <p:sldId id="334" r:id="rId60"/>
    <p:sldId id="283" r:id="rId61"/>
    <p:sldId id="260" r:id="rId62"/>
    <p:sldId id="275" r:id="rId63"/>
    <p:sldId id="276" r:id="rId64"/>
    <p:sldId id="265" r:id="rId65"/>
    <p:sldId id="266" r:id="rId66"/>
    <p:sldId id="269" r:id="rId67"/>
    <p:sldId id="270" r:id="rId68"/>
    <p:sldId id="271" r:id="rId69"/>
    <p:sldId id="272" r:id="rId70"/>
    <p:sldId id="273" r:id="rId71"/>
    <p:sldId id="278" r:id="rId72"/>
    <p:sldId id="279" r:id="rId73"/>
    <p:sldId id="281" r:id="rId74"/>
    <p:sldId id="402" r:id="rId75"/>
    <p:sldId id="347" r:id="rId76"/>
    <p:sldId id="349" r:id="rId77"/>
    <p:sldId id="353" r:id="rId78"/>
    <p:sldId id="355" r:id="rId79"/>
    <p:sldId id="356" r:id="rId80"/>
    <p:sldId id="357" r:id="rId81"/>
    <p:sldId id="352" r:id="rId82"/>
    <p:sldId id="350" r:id="rId83"/>
    <p:sldId id="351" r:id="rId84"/>
    <p:sldId id="361" r:id="rId85"/>
    <p:sldId id="362" r:id="rId86"/>
    <p:sldId id="359" r:id="rId87"/>
    <p:sldId id="360" r:id="rId88"/>
    <p:sldId id="363" r:id="rId89"/>
    <p:sldId id="364" r:id="rId90"/>
    <p:sldId id="365" r:id="rId91"/>
    <p:sldId id="370" r:id="rId92"/>
    <p:sldId id="371" r:id="rId93"/>
    <p:sldId id="373" r:id="rId94"/>
    <p:sldId id="366" r:id="rId95"/>
    <p:sldId id="374" r:id="rId96"/>
    <p:sldId id="367" r:id="rId97"/>
    <p:sldId id="377" r:id="rId98"/>
    <p:sldId id="398" r:id="rId99"/>
    <p:sldId id="378" r:id="rId100"/>
    <p:sldId id="380" r:id="rId101"/>
    <p:sldId id="381" r:id="rId102"/>
    <p:sldId id="382" r:id="rId103"/>
    <p:sldId id="383" r:id="rId104"/>
    <p:sldId id="384" r:id="rId105"/>
    <p:sldId id="385" r:id="rId106"/>
    <p:sldId id="395" r:id="rId107"/>
    <p:sldId id="386" r:id="rId108"/>
    <p:sldId id="403" r:id="rId109"/>
    <p:sldId id="388" r:id="rId110"/>
    <p:sldId id="389" r:id="rId111"/>
    <p:sldId id="390" r:id="rId112"/>
    <p:sldId id="392" r:id="rId113"/>
    <p:sldId id="396" r:id="rId114"/>
    <p:sldId id="391" r:id="rId115"/>
    <p:sldId id="284" r:id="rId1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71D4F3"/>
    <a:srgbClr val="00FF00"/>
    <a:srgbClr val="FF3300"/>
    <a:srgbClr val="DEA004"/>
    <a:srgbClr val="6C0000"/>
    <a:srgbClr val="6666FF"/>
    <a:srgbClr val="FEE5A0"/>
    <a:srgbClr val="0000FF"/>
    <a:srgbClr val="FF00FF"/>
    <a:srgbClr val="B53B3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37" autoAdjust="0"/>
    <p:restoredTop sz="94660"/>
  </p:normalViewPr>
  <p:slideViewPr>
    <p:cSldViewPr>
      <p:cViewPr>
        <p:scale>
          <a:sx n="66" d="100"/>
          <a:sy n="66" d="100"/>
        </p:scale>
        <p:origin x="-1428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Relationship Id="rId6" Type="http://schemas.openxmlformats.org/officeDocument/2006/relationships/image" Target="../media/image109.wmf"/><Relationship Id="rId5" Type="http://schemas.openxmlformats.org/officeDocument/2006/relationships/image" Target="../media/image108.wmf"/><Relationship Id="rId4" Type="http://schemas.openxmlformats.org/officeDocument/2006/relationships/image" Target="../media/image107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wmf"/><Relationship Id="rId2" Type="http://schemas.openxmlformats.org/officeDocument/2006/relationships/image" Target="../media/image155.wmf"/><Relationship Id="rId1" Type="http://schemas.openxmlformats.org/officeDocument/2006/relationships/image" Target="../media/image154.wmf"/><Relationship Id="rId5" Type="http://schemas.openxmlformats.org/officeDocument/2006/relationships/image" Target="../media/image158.wmf"/><Relationship Id="rId4" Type="http://schemas.openxmlformats.org/officeDocument/2006/relationships/image" Target="../media/image157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wmf"/><Relationship Id="rId3" Type="http://schemas.openxmlformats.org/officeDocument/2006/relationships/image" Target="../media/image161.wmf"/><Relationship Id="rId7" Type="http://schemas.openxmlformats.org/officeDocument/2006/relationships/image" Target="../media/image165.wmf"/><Relationship Id="rId2" Type="http://schemas.openxmlformats.org/officeDocument/2006/relationships/image" Target="../media/image160.wmf"/><Relationship Id="rId1" Type="http://schemas.openxmlformats.org/officeDocument/2006/relationships/image" Target="../media/image159.wmf"/><Relationship Id="rId6" Type="http://schemas.openxmlformats.org/officeDocument/2006/relationships/image" Target="../media/image164.wmf"/><Relationship Id="rId5" Type="http://schemas.openxmlformats.org/officeDocument/2006/relationships/image" Target="../media/image163.wmf"/><Relationship Id="rId4" Type="http://schemas.openxmlformats.org/officeDocument/2006/relationships/image" Target="../media/image162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wmf"/><Relationship Id="rId2" Type="http://schemas.openxmlformats.org/officeDocument/2006/relationships/image" Target="../media/image174.wmf"/><Relationship Id="rId1" Type="http://schemas.openxmlformats.org/officeDocument/2006/relationships/image" Target="../media/image173.wmf"/><Relationship Id="rId6" Type="http://schemas.openxmlformats.org/officeDocument/2006/relationships/image" Target="../media/image178.wmf"/><Relationship Id="rId5" Type="http://schemas.openxmlformats.org/officeDocument/2006/relationships/image" Target="../media/image177.wmf"/><Relationship Id="rId4" Type="http://schemas.openxmlformats.org/officeDocument/2006/relationships/image" Target="../media/image176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wmf"/><Relationship Id="rId7" Type="http://schemas.openxmlformats.org/officeDocument/2006/relationships/image" Target="../media/image196.wmf"/><Relationship Id="rId2" Type="http://schemas.openxmlformats.org/officeDocument/2006/relationships/image" Target="../media/image191.wmf"/><Relationship Id="rId1" Type="http://schemas.openxmlformats.org/officeDocument/2006/relationships/image" Target="../media/image190.wmf"/><Relationship Id="rId6" Type="http://schemas.openxmlformats.org/officeDocument/2006/relationships/image" Target="../media/image195.wmf"/><Relationship Id="rId5" Type="http://schemas.openxmlformats.org/officeDocument/2006/relationships/image" Target="../media/image194.wmf"/><Relationship Id="rId4" Type="http://schemas.openxmlformats.org/officeDocument/2006/relationships/image" Target="../media/image193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0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wmf"/><Relationship Id="rId2" Type="http://schemas.openxmlformats.org/officeDocument/2006/relationships/image" Target="../media/image216.wmf"/><Relationship Id="rId1" Type="http://schemas.openxmlformats.org/officeDocument/2006/relationships/image" Target="../media/image215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7" Type="http://schemas.openxmlformats.org/officeDocument/2006/relationships/image" Target="../media/image36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44.wmf"/><Relationship Id="rId7" Type="http://schemas.openxmlformats.org/officeDocument/2006/relationships/image" Target="../media/image36.wmf"/><Relationship Id="rId2" Type="http://schemas.openxmlformats.org/officeDocument/2006/relationships/image" Target="../media/image43.wmf"/><Relationship Id="rId1" Type="http://schemas.openxmlformats.org/officeDocument/2006/relationships/image" Target="../media/image30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Relationship Id="rId9" Type="http://schemas.openxmlformats.org/officeDocument/2006/relationships/image" Target="../media/image4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image" Target="../media/image71.wmf"/><Relationship Id="rId7" Type="http://schemas.openxmlformats.org/officeDocument/2006/relationships/image" Target="../media/image75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6" Type="http://schemas.openxmlformats.org/officeDocument/2006/relationships/image" Target="../media/image74.wmf"/><Relationship Id="rId11" Type="http://schemas.openxmlformats.org/officeDocument/2006/relationships/image" Target="../media/image79.wmf"/><Relationship Id="rId5" Type="http://schemas.openxmlformats.org/officeDocument/2006/relationships/image" Target="../media/image73.wmf"/><Relationship Id="rId10" Type="http://schemas.openxmlformats.org/officeDocument/2006/relationships/image" Target="../media/image78.wmf"/><Relationship Id="rId4" Type="http://schemas.openxmlformats.org/officeDocument/2006/relationships/image" Target="../media/image72.wmf"/><Relationship Id="rId9" Type="http://schemas.openxmlformats.org/officeDocument/2006/relationships/image" Target="../media/image77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image" Target="../media/image86.wmf"/><Relationship Id="rId7" Type="http://schemas.openxmlformats.org/officeDocument/2006/relationships/image" Target="../media/image90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6" Type="http://schemas.openxmlformats.org/officeDocument/2006/relationships/image" Target="../media/image89.wmf"/><Relationship Id="rId5" Type="http://schemas.openxmlformats.org/officeDocument/2006/relationships/image" Target="../media/image88.wmf"/><Relationship Id="rId4" Type="http://schemas.openxmlformats.org/officeDocument/2006/relationships/image" Target="../media/image8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B31288-F01A-44BF-98DA-093FE4A80C3D}" type="datetimeFigureOut">
              <a:rPr lang="fr-FR" smtClean="0"/>
              <a:pPr/>
              <a:t>02/07/2010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66375-E262-4E0A-BEE2-1DDCCF9480D4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66375-E262-4E0A-BEE2-1DDCCF9480D4}" type="slidenum">
              <a:rPr lang="fr-BE" smtClean="0"/>
              <a:pPr/>
              <a:t>62</a:t>
            </a:fld>
            <a:endParaRPr lang="fr-B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66375-E262-4E0A-BEE2-1DDCCF9480D4}" type="slidenum">
              <a:rPr lang="fr-BE" smtClean="0"/>
              <a:pPr/>
              <a:t>75</a:t>
            </a:fld>
            <a:endParaRPr lang="fr-B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66375-E262-4E0A-BEE2-1DDCCF9480D4}" type="slidenum">
              <a:rPr lang="fr-BE" smtClean="0"/>
              <a:pPr/>
              <a:t>92</a:t>
            </a:fld>
            <a:endParaRPr lang="fr-B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F66375-E262-4E0A-BEE2-1DDCCF9480D4}" type="slidenum">
              <a:rPr lang="fr-BE" smtClean="0"/>
              <a:pPr/>
              <a:t>96</a:t>
            </a:fld>
            <a:endParaRPr lang="fr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E11EB3D-C3EE-48FB-BB96-03E5AF640A4B}" type="datetime1">
              <a:rPr lang="fr-FR" smtClean="0"/>
              <a:pPr/>
              <a:t>02/07/2010</a:t>
            </a:fld>
            <a:endParaRPr lang="fr-BE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CAF38A-A6F3-476B-9508-D76C6375ADC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064B-794E-439A-8647-1155DA6641B8}" type="datetime1">
              <a:rPr lang="fr-FR" smtClean="0"/>
              <a:pPr/>
              <a:t>02/07/2010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F38A-A6F3-476B-9508-D76C6375ADC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3A175F2-9D9E-4C50-AF2F-51E4284ECAD3}" type="datetime1">
              <a:rPr lang="fr-FR" smtClean="0"/>
              <a:pPr/>
              <a:t>02/07/2010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fr-BE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93CAF38A-A6F3-476B-9508-D76C6375ADC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B024-0B02-4BA3-AC66-E1E68C6CDF33}" type="datetime1">
              <a:rPr lang="fr-FR" smtClean="0"/>
              <a:pPr/>
              <a:t>02/07/2010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3CAF38A-A6F3-476B-9508-D76C6375ADCD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3E074-4D28-4C51-8782-DC1570C03FFD}" type="datetime1">
              <a:rPr lang="fr-FR" smtClean="0"/>
              <a:pPr/>
              <a:t>02/07/2010</a:t>
            </a:fld>
            <a:endParaRPr lang="fr-BE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93CAF38A-A6F3-476B-9508-D76C6375ADCD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446EA03F-4C0F-4533-BCF4-9374D6530BF9}" type="datetime1">
              <a:rPr lang="fr-FR" smtClean="0"/>
              <a:pPr/>
              <a:t>02/07/2010</a:t>
            </a:fld>
            <a:endParaRPr lang="fr-BE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93CAF38A-A6F3-476B-9508-D76C6375ADCD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3205810-E8B2-4B17-B232-6431E11D0F6B}" type="datetime1">
              <a:rPr lang="fr-FR" smtClean="0"/>
              <a:pPr/>
              <a:t>02/07/2010</a:t>
            </a:fld>
            <a:endParaRPr lang="fr-BE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93CAF38A-A6F3-476B-9508-D76C6375ADCD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BE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540FF-CF9B-4972-ACA3-2B604DCF1349}" type="datetime1">
              <a:rPr lang="fr-FR" smtClean="0"/>
              <a:pPr/>
              <a:t>02/07/2010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3CAF38A-A6F3-476B-9508-D76C6375ADC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5D70D-C969-4CDD-A1FE-540FE6F21DC5}" type="datetime1">
              <a:rPr lang="fr-FR" smtClean="0"/>
              <a:pPr/>
              <a:t>02/07/2010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CAF38A-A6F3-476B-9508-D76C6375ADC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8EC86-F712-4E3E-B46D-3CEB0A39C75D}" type="datetime1">
              <a:rPr lang="fr-FR" smtClean="0"/>
              <a:pPr/>
              <a:t>02/07/2010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3CAF38A-A6F3-476B-9508-D76C6375ADCD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67BE667A-0EBD-4C5E-A7F4-BBB16708969A}" type="datetime1">
              <a:rPr lang="fr-FR" smtClean="0"/>
              <a:pPr/>
              <a:t>02/07/2010</a:t>
            </a:fld>
            <a:endParaRPr lang="fr-BE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93CAF38A-A6F3-476B-9508-D76C6375ADCD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6F1F970-71B0-441C-879E-739CEB329CD8}" type="datetime1">
              <a:rPr lang="fr-FR" smtClean="0"/>
              <a:pPr/>
              <a:t>02/07/2010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3CAF38A-A6F3-476B-9508-D76C6375ADC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61.e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emf"/><Relationship Id="rId2" Type="http://schemas.openxmlformats.org/officeDocument/2006/relationships/image" Target="../media/image2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3.e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emf"/><Relationship Id="rId2" Type="http://schemas.openxmlformats.org/officeDocument/2006/relationships/image" Target="../media/image264.em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em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em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em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emf"/><Relationship Id="rId2" Type="http://schemas.openxmlformats.org/officeDocument/2006/relationships/image" Target="../media/image26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1.emf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2" Type="http://schemas.openxmlformats.org/officeDocument/2006/relationships/image" Target="../media/image27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274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7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flanges.avi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6.bin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9.emf"/><Relationship Id="rId5" Type="http://schemas.openxmlformats.org/officeDocument/2006/relationships/image" Target="../media/image37.emf"/><Relationship Id="rId10" Type="http://schemas.openxmlformats.org/officeDocument/2006/relationships/image" Target="../media/image38.emf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8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oleObject" Target="../embeddings/oleObject17.bin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3.bin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39.emf"/><Relationship Id="rId5" Type="http://schemas.openxmlformats.org/officeDocument/2006/relationships/image" Target="../media/image37.emf"/><Relationship Id="rId10" Type="http://schemas.openxmlformats.org/officeDocument/2006/relationships/image" Target="../media/image38.emf"/><Relationship Id="rId4" Type="http://schemas.openxmlformats.org/officeDocument/2006/relationships/oleObject" Target="../embeddings/oleObject11.bin"/><Relationship Id="rId9" Type="http://schemas.openxmlformats.org/officeDocument/2006/relationships/oleObject" Target="../embeddings/oleObject15.bin"/><Relationship Id="rId14" Type="http://schemas.openxmlformats.org/officeDocument/2006/relationships/oleObject" Target="../embeddings/oleObject18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8.png"/><Relationship Id="rId7" Type="http://schemas.openxmlformats.org/officeDocument/2006/relationships/image" Target="../media/image53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pagesperso-orange.fr/gitealusignan86/image/Danger.pn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image" Target="../media/image63.emf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4.e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65.png"/><Relationship Id="rId4" Type="http://schemas.openxmlformats.org/officeDocument/2006/relationships/oleObject" Target="../embeddings/oleObject19.bin"/><Relationship Id="rId9" Type="http://schemas.openxmlformats.org/officeDocument/2006/relationships/oleObject" Target="../embeddings/oleObject23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oleObject" Target="../embeddings/oleObject36.bin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30.bin"/><Relationship Id="rId12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9.bin"/><Relationship Id="rId11" Type="http://schemas.openxmlformats.org/officeDocument/2006/relationships/oleObject" Target="../embeddings/oleObject34.bin"/><Relationship Id="rId5" Type="http://schemas.openxmlformats.org/officeDocument/2006/relationships/oleObject" Target="../embeddings/oleObject28.bin"/><Relationship Id="rId10" Type="http://schemas.openxmlformats.org/officeDocument/2006/relationships/oleObject" Target="../embeddings/oleObject33.bin"/><Relationship Id="rId4" Type="http://schemas.openxmlformats.org/officeDocument/2006/relationships/oleObject" Target="../embeddings/oleObject27.bin"/><Relationship Id="rId9" Type="http://schemas.openxmlformats.org/officeDocument/2006/relationships/oleObject" Target="../embeddings/oleObject3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oleObject" Target="../embeddings/oleObject38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65.png"/><Relationship Id="rId5" Type="http://schemas.openxmlformats.org/officeDocument/2006/relationships/oleObject" Target="../embeddings/oleObject41.bin"/><Relationship Id="rId10" Type="http://schemas.openxmlformats.org/officeDocument/2006/relationships/oleObject" Target="../embeddings/oleObject46.bin"/><Relationship Id="rId4" Type="http://schemas.openxmlformats.org/officeDocument/2006/relationships/oleObject" Target="../embeddings/oleObject40.bin"/><Relationship Id="rId9" Type="http://schemas.openxmlformats.org/officeDocument/2006/relationships/oleObject" Target="../embeddings/oleObject45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9.bin"/><Relationship Id="rId5" Type="http://schemas.openxmlformats.org/officeDocument/2006/relationships/oleObject" Target="../embeddings/oleObject48.bin"/><Relationship Id="rId4" Type="http://schemas.openxmlformats.org/officeDocument/2006/relationships/oleObject" Target="../embeddings/oleObject47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51.bin"/><Relationship Id="rId4" Type="http://schemas.openxmlformats.org/officeDocument/2006/relationships/oleObject" Target="../embeddings/oleObject50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3.emf"/><Relationship Id="rId5" Type="http://schemas.openxmlformats.org/officeDocument/2006/relationships/image" Target="../media/image102.emf"/><Relationship Id="rId4" Type="http://schemas.openxmlformats.org/officeDocument/2006/relationships/oleObject" Target="../embeddings/oleObject53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9.bin"/><Relationship Id="rId3" Type="http://schemas.openxmlformats.org/officeDocument/2006/relationships/oleObject" Target="../embeddings/oleObject54.bin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57.bin"/><Relationship Id="rId5" Type="http://schemas.openxmlformats.org/officeDocument/2006/relationships/oleObject" Target="../embeddings/oleObject56.bin"/><Relationship Id="rId4" Type="http://schemas.openxmlformats.org/officeDocument/2006/relationships/oleObject" Target="../embeddings/oleObject55.bin"/><Relationship Id="rId9" Type="http://schemas.openxmlformats.org/officeDocument/2006/relationships/image" Target="../media/image11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emf"/><Relationship Id="rId4" Type="http://schemas.openxmlformats.org/officeDocument/2006/relationships/image" Target="../media/image12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emf"/><Relationship Id="rId4" Type="http://schemas.openxmlformats.org/officeDocument/2006/relationships/image" Target="../media/image128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emf"/><Relationship Id="rId4" Type="http://schemas.openxmlformats.org/officeDocument/2006/relationships/image" Target="../media/image132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emf"/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emf"/><Relationship Id="rId4" Type="http://schemas.openxmlformats.org/officeDocument/2006/relationships/image" Target="../media/image143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7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145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7" Type="http://schemas.openxmlformats.org/officeDocument/2006/relationships/oleObject" Target="../embeddings/oleObject6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63.bin"/><Relationship Id="rId5" Type="http://schemas.openxmlformats.org/officeDocument/2006/relationships/oleObject" Target="../embeddings/oleObject62.bin"/><Relationship Id="rId4" Type="http://schemas.openxmlformats.org/officeDocument/2006/relationships/oleObject" Target="../embeddings/oleObject61.bin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9.bin"/><Relationship Id="rId3" Type="http://schemas.openxmlformats.org/officeDocument/2006/relationships/oleObject" Target="../embeddings/oleObject65.bin"/><Relationship Id="rId7" Type="http://schemas.openxmlformats.org/officeDocument/2006/relationships/oleObject" Target="../embeddings/oleObject68.bin"/><Relationship Id="rId12" Type="http://schemas.openxmlformats.org/officeDocument/2006/relationships/image" Target="../media/image16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67.bin"/><Relationship Id="rId11" Type="http://schemas.openxmlformats.org/officeDocument/2006/relationships/oleObject" Target="../embeddings/oleObject72.bin"/><Relationship Id="rId5" Type="http://schemas.openxmlformats.org/officeDocument/2006/relationships/image" Target="../media/image167.emf"/><Relationship Id="rId10" Type="http://schemas.openxmlformats.org/officeDocument/2006/relationships/oleObject" Target="../embeddings/oleObject71.bin"/><Relationship Id="rId4" Type="http://schemas.openxmlformats.org/officeDocument/2006/relationships/oleObject" Target="../embeddings/oleObject66.bin"/><Relationship Id="rId9" Type="http://schemas.openxmlformats.org/officeDocument/2006/relationships/oleObject" Target="../embeddings/oleObject70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2" Type="http://schemas.openxmlformats.org/officeDocument/2006/relationships/image" Target="../media/image171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6.bin"/><Relationship Id="rId13" Type="http://schemas.openxmlformats.org/officeDocument/2006/relationships/oleObject" Target="../embeddings/oleObject78.bin"/><Relationship Id="rId3" Type="http://schemas.openxmlformats.org/officeDocument/2006/relationships/oleObject" Target="../embeddings/oleObject73.bin"/><Relationship Id="rId7" Type="http://schemas.openxmlformats.org/officeDocument/2006/relationships/image" Target="../media/image180.emf"/><Relationship Id="rId12" Type="http://schemas.openxmlformats.org/officeDocument/2006/relationships/oleObject" Target="../embeddings/oleObject7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79.emf"/><Relationship Id="rId11" Type="http://schemas.openxmlformats.org/officeDocument/2006/relationships/image" Target="../media/image183.emf"/><Relationship Id="rId5" Type="http://schemas.openxmlformats.org/officeDocument/2006/relationships/oleObject" Target="../embeddings/oleObject75.bin"/><Relationship Id="rId15" Type="http://schemas.openxmlformats.org/officeDocument/2006/relationships/image" Target="../media/image185.emf"/><Relationship Id="rId10" Type="http://schemas.openxmlformats.org/officeDocument/2006/relationships/image" Target="../media/image182.emf"/><Relationship Id="rId4" Type="http://schemas.openxmlformats.org/officeDocument/2006/relationships/oleObject" Target="../embeddings/oleObject74.bin"/><Relationship Id="rId9" Type="http://schemas.openxmlformats.org/officeDocument/2006/relationships/image" Target="../media/image181.emf"/><Relationship Id="rId14" Type="http://schemas.openxmlformats.org/officeDocument/2006/relationships/image" Target="../media/image18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emf"/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emf"/><Relationship Id="rId2" Type="http://schemas.openxmlformats.org/officeDocument/2006/relationships/image" Target="../media/image188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4.bin"/><Relationship Id="rId3" Type="http://schemas.openxmlformats.org/officeDocument/2006/relationships/oleObject" Target="../embeddings/oleObject79.bin"/><Relationship Id="rId7" Type="http://schemas.openxmlformats.org/officeDocument/2006/relationships/oleObject" Target="../embeddings/oleObject8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82.bin"/><Relationship Id="rId5" Type="http://schemas.openxmlformats.org/officeDocument/2006/relationships/oleObject" Target="../embeddings/oleObject81.bin"/><Relationship Id="rId4" Type="http://schemas.openxmlformats.org/officeDocument/2006/relationships/oleObject" Target="../embeddings/oleObject80.bin"/><Relationship Id="rId9" Type="http://schemas.openxmlformats.org/officeDocument/2006/relationships/oleObject" Target="../embeddings/oleObject85.bin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emf"/><Relationship Id="rId2" Type="http://schemas.openxmlformats.org/officeDocument/2006/relationships/image" Target="../media/image19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9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02.png"/><Relationship Id="rId5" Type="http://schemas.openxmlformats.org/officeDocument/2006/relationships/image" Target="../media/image201.emf"/><Relationship Id="rId4" Type="http://schemas.openxmlformats.org/officeDocument/2006/relationships/oleObject" Target="../embeddings/oleObject86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emf"/><Relationship Id="rId2" Type="http://schemas.openxmlformats.org/officeDocument/2006/relationships/image" Target="../media/image20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emf"/><Relationship Id="rId2" Type="http://schemas.openxmlformats.org/officeDocument/2006/relationships/image" Target="../media/image20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9.emf"/><Relationship Id="rId4" Type="http://schemas.openxmlformats.org/officeDocument/2006/relationships/image" Target="../media/image208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emf"/><Relationship Id="rId2" Type="http://schemas.openxmlformats.org/officeDocument/2006/relationships/image" Target="../media/image20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9.emf"/><Relationship Id="rId4" Type="http://schemas.openxmlformats.org/officeDocument/2006/relationships/image" Target="../media/image208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emf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4.emf"/><Relationship Id="rId4" Type="http://schemas.openxmlformats.org/officeDocument/2006/relationships/image" Target="../media/image198.emf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9.bin"/><Relationship Id="rId3" Type="http://schemas.openxmlformats.org/officeDocument/2006/relationships/image" Target="../media/image218.png"/><Relationship Id="rId7" Type="http://schemas.openxmlformats.org/officeDocument/2006/relationships/oleObject" Target="../embeddings/oleObject8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20.wmf"/><Relationship Id="rId5" Type="http://schemas.openxmlformats.org/officeDocument/2006/relationships/oleObject" Target="../embeddings/oleObject87.bin"/><Relationship Id="rId4" Type="http://schemas.openxmlformats.org/officeDocument/2006/relationships/image" Target="../media/image219.gif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emf"/><Relationship Id="rId3" Type="http://schemas.openxmlformats.org/officeDocument/2006/relationships/image" Target="../media/image222.emf"/><Relationship Id="rId7" Type="http://schemas.openxmlformats.org/officeDocument/2006/relationships/image" Target="../media/image226.emf"/><Relationship Id="rId2" Type="http://schemas.openxmlformats.org/officeDocument/2006/relationships/image" Target="../media/image22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emf"/><Relationship Id="rId5" Type="http://schemas.openxmlformats.org/officeDocument/2006/relationships/image" Target="../media/image224.emf"/><Relationship Id="rId4" Type="http://schemas.openxmlformats.org/officeDocument/2006/relationships/image" Target="../media/image223.wm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emf"/><Relationship Id="rId3" Type="http://schemas.openxmlformats.org/officeDocument/2006/relationships/image" Target="../media/image229.emf"/><Relationship Id="rId7" Type="http://schemas.openxmlformats.org/officeDocument/2006/relationships/image" Target="../media/image233.emf"/><Relationship Id="rId2" Type="http://schemas.openxmlformats.org/officeDocument/2006/relationships/image" Target="../media/image2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emf"/><Relationship Id="rId5" Type="http://schemas.openxmlformats.org/officeDocument/2006/relationships/image" Target="../media/image231.emf"/><Relationship Id="rId4" Type="http://schemas.openxmlformats.org/officeDocument/2006/relationships/image" Target="../media/image230.e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wmf"/><Relationship Id="rId2" Type="http://schemas.openxmlformats.org/officeDocument/2006/relationships/image" Target="../media/image2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7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wmf"/><Relationship Id="rId2" Type="http://schemas.openxmlformats.org/officeDocument/2006/relationships/image" Target="../media/image238.w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emf"/><Relationship Id="rId2" Type="http://schemas.openxmlformats.org/officeDocument/2006/relationships/image" Target="../media/image240.em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emf"/><Relationship Id="rId2" Type="http://schemas.openxmlformats.org/officeDocument/2006/relationships/image" Target="../media/image24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emf"/><Relationship Id="rId2" Type="http://schemas.openxmlformats.org/officeDocument/2006/relationships/image" Target="../media/image2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6.emf"/><Relationship Id="rId4" Type="http://schemas.openxmlformats.org/officeDocument/2006/relationships/image" Target="../media/image245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emf"/><Relationship Id="rId5" Type="http://schemas.openxmlformats.org/officeDocument/2006/relationships/image" Target="../media/image249.emf"/><Relationship Id="rId4" Type="http://schemas.openxmlformats.org/officeDocument/2006/relationships/image" Target="../media/image248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emf"/><Relationship Id="rId2" Type="http://schemas.openxmlformats.org/officeDocument/2006/relationships/image" Target="../media/image2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3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wmf"/><Relationship Id="rId2" Type="http://schemas.openxmlformats.org/officeDocument/2006/relationships/image" Target="../media/image258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57158" y="4038600"/>
            <a:ext cx="8482042" cy="1828800"/>
          </a:xfrm>
        </p:spPr>
        <p:txBody>
          <a:bodyPr>
            <a:noAutofit/>
          </a:bodyPr>
          <a:lstStyle/>
          <a:p>
            <a:pPr algn="ctr"/>
            <a:r>
              <a:rPr lang="fr-BE" b="1" cap="none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Analysis</a:t>
            </a:r>
            <a:r>
              <a:rPr lang="fr-BE" b="1" cap="none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of simple connections in </a:t>
            </a:r>
            <a:r>
              <a:rPr lang="fr-BE" b="1" cap="none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steel</a:t>
            </a:r>
            <a:r>
              <a:rPr lang="fr-BE" b="1" cap="none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structures </a:t>
            </a:r>
            <a:r>
              <a:rPr lang="fr-BE" b="1" cap="none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subjected</a:t>
            </a:r>
            <a:r>
              <a:rPr lang="fr-BE" b="1" cap="none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to </a:t>
            </a:r>
            <a:r>
              <a:rPr lang="fr-BE" b="1" cap="none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natural</a:t>
            </a:r>
            <a:r>
              <a:rPr lang="fr-BE" b="1" cap="none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BE" b="1" cap="none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fire</a:t>
            </a:r>
            <a:endParaRPr lang="fr-BE" b="1" cap="none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fr-BE" sz="2000" dirty="0" err="1" smtClean="0"/>
              <a:t>Academic</a:t>
            </a:r>
            <a:r>
              <a:rPr lang="fr-BE" sz="2000" dirty="0" smtClean="0"/>
              <a:t> </a:t>
            </a:r>
            <a:r>
              <a:rPr lang="fr-BE" sz="2000" dirty="0" err="1" smtClean="0"/>
              <a:t>year</a:t>
            </a:r>
            <a:r>
              <a:rPr lang="fr-BE" sz="2000" dirty="0" smtClean="0"/>
              <a:t> 2009-2010</a:t>
            </a:r>
            <a:endParaRPr lang="fr-BE" sz="20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F38A-A6F3-476B-9508-D76C6375ADCD}" type="slidenum">
              <a:rPr lang="fr-BE" smtClean="0"/>
              <a:pPr/>
              <a:t>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 cstate="print"/>
          <a:srcRect l="2520" t="3258" b="3258"/>
          <a:stretch>
            <a:fillRect/>
          </a:stretch>
        </p:blipFill>
        <p:spPr bwMode="auto">
          <a:xfrm>
            <a:off x="1341710" y="1169949"/>
            <a:ext cx="2043857" cy="15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 l="12539" t="1791" r="6269" b="4348"/>
          <a:stretch>
            <a:fillRect/>
          </a:stretch>
        </p:blipFill>
        <p:spPr bwMode="auto">
          <a:xfrm>
            <a:off x="6635415" y="1172435"/>
            <a:ext cx="1334044" cy="1542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2. Distribution of </a:t>
            </a:r>
            <a:r>
              <a:rPr lang="fr-BE" dirty="0" err="1" smtClean="0"/>
              <a:t>temperature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10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45096" y="6880299"/>
            <a:ext cx="5421083" cy="365125"/>
          </a:xfrm>
        </p:spPr>
        <p:txBody>
          <a:bodyPr/>
          <a:lstStyle/>
          <a:p>
            <a:endParaRPr lang="fr-BE" dirty="0"/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"/>
          </p:nvPr>
        </p:nvSpPr>
        <p:spPr>
          <a:xfrm>
            <a:off x="467544" y="1700808"/>
            <a:ext cx="8676456" cy="2006001"/>
          </a:xfrm>
        </p:spPr>
        <p:txBody>
          <a:bodyPr>
            <a:noAutofit/>
          </a:bodyPr>
          <a:lstStyle/>
          <a:p>
            <a:r>
              <a:rPr lang="fr-BE" sz="3200" dirty="0" smtClean="0"/>
              <a:t>Time-</a:t>
            </a:r>
            <a:r>
              <a:rPr lang="fr-BE" sz="3200" dirty="0" err="1" smtClean="0"/>
              <a:t>temperature</a:t>
            </a:r>
            <a:r>
              <a:rPr lang="fr-BE" sz="3200" dirty="0" smtClean="0"/>
              <a:t> </a:t>
            </a:r>
            <a:r>
              <a:rPr lang="fr-BE" sz="3200" dirty="0" err="1" smtClean="0"/>
              <a:t>curve</a:t>
            </a:r>
            <a:r>
              <a:rPr lang="fr-BE" sz="3200" dirty="0" smtClean="0"/>
              <a:t> </a:t>
            </a:r>
            <a:r>
              <a:rPr lang="fr-BE" sz="3200" dirty="0" err="1" smtClean="0"/>
              <a:t>divided</a:t>
            </a:r>
            <a:r>
              <a:rPr lang="fr-BE" sz="3200" dirty="0" smtClean="0"/>
              <a:t> in four stages</a:t>
            </a:r>
          </a:p>
          <a:p>
            <a:r>
              <a:rPr lang="fr-BE" sz="3200" dirty="0" err="1" smtClean="0"/>
              <a:t>Analytical</a:t>
            </a:r>
            <a:r>
              <a:rPr lang="fr-BE" sz="3200" dirty="0" smtClean="0"/>
              <a:t> </a:t>
            </a:r>
            <a:r>
              <a:rPr lang="fr-BE" sz="3200" dirty="0" err="1" smtClean="0"/>
              <a:t>models</a:t>
            </a:r>
            <a:r>
              <a:rPr lang="fr-BE" sz="3200" dirty="0" smtClean="0"/>
              <a:t>, Zone </a:t>
            </a:r>
            <a:r>
              <a:rPr lang="fr-BE" sz="3200" dirty="0" err="1" smtClean="0"/>
              <a:t>models</a:t>
            </a:r>
            <a:r>
              <a:rPr lang="fr-BE" sz="3200" dirty="0" smtClean="0"/>
              <a:t> and Field </a:t>
            </a:r>
            <a:r>
              <a:rPr lang="fr-BE" sz="3200" dirty="0" err="1" smtClean="0"/>
              <a:t>models</a:t>
            </a:r>
            <a:r>
              <a:rPr lang="fr-BE" sz="3200" dirty="0" smtClean="0"/>
              <a:t> to </a:t>
            </a:r>
            <a:r>
              <a:rPr lang="fr-BE" sz="3200" dirty="0" err="1" smtClean="0"/>
              <a:t>predict</a:t>
            </a:r>
            <a:r>
              <a:rPr lang="fr-BE" sz="3200" dirty="0" smtClean="0"/>
              <a:t> the distribution of </a:t>
            </a:r>
            <a:r>
              <a:rPr lang="fr-BE" sz="3200" dirty="0" err="1" smtClean="0"/>
              <a:t>temperature</a:t>
            </a:r>
            <a:r>
              <a:rPr lang="fr-BE" sz="3200" dirty="0" smtClean="0"/>
              <a:t> of the </a:t>
            </a:r>
            <a:r>
              <a:rPr lang="fr-BE" sz="3200" dirty="0" err="1" smtClean="0"/>
              <a:t>compartment</a:t>
            </a:r>
            <a:endParaRPr lang="fr-BE" sz="3200" dirty="0" smtClean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924944"/>
            <a:ext cx="5688632" cy="372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109372"/>
            <a:ext cx="2699792" cy="2271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 cstate="print"/>
          <a:srcRect l="32400" t="60479" r="46675" b="14681"/>
          <a:stretch>
            <a:fillRect/>
          </a:stretch>
        </p:blipFill>
        <p:spPr bwMode="auto">
          <a:xfrm>
            <a:off x="2845004" y="4137466"/>
            <a:ext cx="3024336" cy="224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6" descr="http://www.fpe.umd.edu/images/flasho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0775" y="4005064"/>
            <a:ext cx="3121361" cy="24917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100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00034" y="1785926"/>
            <a:ext cx="8464454" cy="571504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Numerical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model for connections :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Nonlinear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Fibres Model</a:t>
            </a:r>
            <a:endParaRPr lang="fr-BE" sz="29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Fill>
                <a:solidFill>
                  <a:schemeClr val="accent4"/>
                </a:solidFill>
              </a:uFill>
            </a:endParaRPr>
          </a:p>
        </p:txBody>
      </p:sp>
      <p:sp>
        <p:nvSpPr>
          <p:cNvPr id="1986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198657" name="Object 1"/>
          <p:cNvGraphicFramePr>
            <a:graphicFrameLocks noChangeAspect="1"/>
          </p:cNvGraphicFramePr>
          <p:nvPr/>
        </p:nvGraphicFramePr>
        <p:xfrm>
          <a:off x="323528" y="2420888"/>
          <a:ext cx="5346498" cy="3501956"/>
        </p:xfrm>
        <a:graphic>
          <a:graphicData uri="http://schemas.openxmlformats.org/presentationml/2006/ole">
            <p:oleObj spid="_x0000_s200706" r:id="rId3" imgW="12611100" imgH="5745480" progId="">
              <p:embed/>
            </p:oleObj>
          </a:graphicData>
        </a:graphic>
      </p:graphicFrame>
      <p:pic>
        <p:nvPicPr>
          <p:cNvPr id="1986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573016"/>
            <a:ext cx="2891776" cy="1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Espace réservé du contenu 9"/>
          <p:cNvSpPr txBox="1">
            <a:spLocks/>
          </p:cNvSpPr>
          <p:nvPr/>
        </p:nvSpPr>
        <p:spPr>
          <a:xfrm>
            <a:off x="5724128" y="3068960"/>
            <a:ext cx="3168352" cy="5040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General </a:t>
            </a:r>
            <a:r>
              <a:rPr kumimoji="0" lang="fr-BE" sz="2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Material</a:t>
            </a:r>
            <a:r>
              <a:rPr kumimoji="0" lang="fr-BE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Law</a:t>
            </a:r>
          </a:p>
        </p:txBody>
      </p:sp>
      <p:sp>
        <p:nvSpPr>
          <p:cNvPr id="23" name="Espace réservé du contenu 9"/>
          <p:cNvSpPr>
            <a:spLocks noGrp="1"/>
          </p:cNvSpPr>
          <p:nvPr>
            <p:ph sz="quarter" idx="1"/>
          </p:nvPr>
        </p:nvSpPr>
        <p:spPr>
          <a:xfrm>
            <a:off x="179512" y="5862428"/>
            <a:ext cx="8964488" cy="995572"/>
          </a:xfrm>
        </p:spPr>
        <p:txBody>
          <a:bodyPr>
            <a:normAutofit/>
          </a:bodyPr>
          <a:lstStyle/>
          <a:p>
            <a:pPr marL="0">
              <a:spcBef>
                <a:spcPts val="0"/>
              </a:spcBef>
              <a:buNone/>
            </a:pPr>
            <a:r>
              <a:rPr lang="fr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the </a:t>
            </a:r>
            <a:r>
              <a:rPr lang="fr-B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contrary</a:t>
            </a:r>
            <a:r>
              <a:rPr lang="fr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fr-B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Bilinear</a:t>
            </a:r>
            <a:r>
              <a:rPr lang="fr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F.M., the </a:t>
            </a:r>
            <a:r>
              <a:rPr lang="fr-B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Nonlinear</a:t>
            </a:r>
            <a:r>
              <a:rPr lang="fr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F.M. </a:t>
            </a:r>
            <a:r>
              <a:rPr lang="fr-B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allows</a:t>
            </a:r>
            <a:r>
              <a:rPr lang="fr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 </a:t>
            </a:r>
            <a:r>
              <a:rPr lang="fr-B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automatic</a:t>
            </a:r>
            <a:r>
              <a:rPr lang="fr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B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detection</a:t>
            </a:r>
            <a:r>
              <a:rPr lang="fr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fr-B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connection</a:t>
            </a:r>
            <a:r>
              <a:rPr lang="fr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BE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failures</a:t>
            </a:r>
            <a:r>
              <a:rPr lang="fr-B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101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986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017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435021"/>
            <a:ext cx="2880320" cy="2587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5823" y="2557291"/>
            <a:ext cx="384042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33" name="Picture 5"/>
          <p:cNvPicPr>
            <a:picLocks noChangeAspect="1" noChangeArrowheads="1"/>
          </p:cNvPicPr>
          <p:nvPr/>
        </p:nvPicPr>
        <p:blipFill>
          <a:blip r:embed="rId4" cstate="print"/>
          <a:srcRect r="36178"/>
          <a:stretch>
            <a:fillRect/>
          </a:stretch>
        </p:blipFill>
        <p:spPr bwMode="auto">
          <a:xfrm>
            <a:off x="1835696" y="5036622"/>
            <a:ext cx="5040560" cy="182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Espace réservé du contenu 2"/>
          <p:cNvSpPr txBox="1">
            <a:spLocks/>
          </p:cNvSpPr>
          <p:nvPr/>
        </p:nvSpPr>
        <p:spPr>
          <a:xfrm>
            <a:off x="500034" y="1785926"/>
            <a:ext cx="8643966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Experimental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tests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performed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at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Sheffield (2009)</a:t>
            </a:r>
            <a:endParaRPr lang="fr-BE" sz="29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Fill>
                <a:solidFill>
                  <a:schemeClr val="accent4"/>
                </a:solidFill>
              </a:u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73965" y="5361640"/>
            <a:ext cx="468000" cy="252000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13"/>
          <p:cNvSpPr/>
          <p:nvPr/>
        </p:nvSpPr>
        <p:spPr>
          <a:xfrm>
            <a:off x="3082982" y="5649673"/>
            <a:ext cx="1872208" cy="2880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Rectangle 16"/>
          <p:cNvSpPr/>
          <p:nvPr/>
        </p:nvSpPr>
        <p:spPr>
          <a:xfrm>
            <a:off x="6421058" y="5361641"/>
            <a:ext cx="468000" cy="252000"/>
          </a:xfrm>
          <a:prstGeom prst="rect">
            <a:avLst/>
          </a:prstGeom>
          <a:solidFill>
            <a:srgbClr val="6C0000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Rectangle 18"/>
          <p:cNvSpPr/>
          <p:nvPr/>
        </p:nvSpPr>
        <p:spPr>
          <a:xfrm>
            <a:off x="5940152" y="5361641"/>
            <a:ext cx="468000" cy="252000"/>
          </a:xfrm>
          <a:prstGeom prst="rect">
            <a:avLst/>
          </a:prstGeom>
          <a:solidFill>
            <a:srgbClr val="FF3300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Rectangle 19"/>
          <p:cNvSpPr/>
          <p:nvPr/>
        </p:nvSpPr>
        <p:spPr>
          <a:xfrm>
            <a:off x="5461804" y="5361641"/>
            <a:ext cx="468000" cy="2520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Rectangle 20"/>
          <p:cNvSpPr/>
          <p:nvPr/>
        </p:nvSpPr>
        <p:spPr>
          <a:xfrm>
            <a:off x="4992473" y="5361641"/>
            <a:ext cx="468000" cy="252000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Rectangle 21"/>
          <p:cNvSpPr/>
          <p:nvPr/>
        </p:nvSpPr>
        <p:spPr>
          <a:xfrm>
            <a:off x="3563888" y="5361641"/>
            <a:ext cx="468000" cy="2520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Rectangle 22"/>
          <p:cNvSpPr/>
          <p:nvPr/>
        </p:nvSpPr>
        <p:spPr>
          <a:xfrm>
            <a:off x="4044794" y="5361641"/>
            <a:ext cx="468000" cy="252000"/>
          </a:xfrm>
          <a:prstGeom prst="rect">
            <a:avLst/>
          </a:prstGeom>
          <a:solidFill>
            <a:srgbClr val="FF3300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Rectangle 23"/>
          <p:cNvSpPr/>
          <p:nvPr/>
        </p:nvSpPr>
        <p:spPr>
          <a:xfrm>
            <a:off x="4499992" y="5361641"/>
            <a:ext cx="468000" cy="252000"/>
          </a:xfrm>
          <a:prstGeom prst="rect">
            <a:avLst/>
          </a:prstGeom>
          <a:solidFill>
            <a:srgbClr val="6C0000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Rectangle 24"/>
          <p:cNvSpPr/>
          <p:nvPr/>
        </p:nvSpPr>
        <p:spPr>
          <a:xfrm>
            <a:off x="4992473" y="5649673"/>
            <a:ext cx="1872208" cy="288032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102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00034" y="1785926"/>
            <a:ext cx="8643966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Numerical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simulation of tests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realised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at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Sheffield (2009)</a:t>
            </a:r>
            <a:endParaRPr lang="fr-BE" sz="29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Fill>
                <a:solidFill>
                  <a:schemeClr val="accent4"/>
                </a:solidFill>
              </a:uFill>
            </a:endParaRPr>
          </a:p>
        </p:txBody>
      </p:sp>
      <p:sp>
        <p:nvSpPr>
          <p:cNvPr id="1986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027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3789040"/>
            <a:ext cx="410001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27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1" y="3789040"/>
            <a:ext cx="410001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Espace réservé du contenu 2"/>
          <p:cNvSpPr txBox="1">
            <a:spLocks/>
          </p:cNvSpPr>
          <p:nvPr/>
        </p:nvSpPr>
        <p:spPr>
          <a:xfrm>
            <a:off x="1403648" y="2420888"/>
            <a:ext cx="6480720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Force-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displacement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diagrams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of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bolt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rows</a:t>
            </a:r>
            <a:endParaRPr lang="fr-BE" sz="29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Fill>
                <a:solidFill>
                  <a:schemeClr val="accent4"/>
                </a:solidFill>
              </a:uFill>
            </a:endParaRPr>
          </a:p>
        </p:txBody>
      </p:sp>
      <p:sp>
        <p:nvSpPr>
          <p:cNvPr id="19" name="Espace réservé du contenu 9"/>
          <p:cNvSpPr txBox="1">
            <a:spLocks/>
          </p:cNvSpPr>
          <p:nvPr/>
        </p:nvSpPr>
        <p:spPr>
          <a:xfrm>
            <a:off x="1547664" y="3212976"/>
            <a:ext cx="2520280" cy="5040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4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Heating</a:t>
            </a:r>
            <a:r>
              <a:rPr kumimoji="0" lang="fr-BE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Phase</a:t>
            </a:r>
          </a:p>
        </p:txBody>
      </p:sp>
      <p:sp>
        <p:nvSpPr>
          <p:cNvPr id="20" name="Espace réservé du contenu 9"/>
          <p:cNvSpPr txBox="1">
            <a:spLocks/>
          </p:cNvSpPr>
          <p:nvPr/>
        </p:nvSpPr>
        <p:spPr>
          <a:xfrm>
            <a:off x="5580112" y="3212976"/>
            <a:ext cx="2520280" cy="5040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4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Cooling</a:t>
            </a:r>
            <a:r>
              <a:rPr kumimoji="0" lang="fr-BE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Phase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103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00034" y="1785926"/>
            <a:ext cx="8643966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Numerical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simulation of tests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realised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at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Sheffield (2009)</a:t>
            </a:r>
            <a:endParaRPr lang="fr-BE" sz="29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Fill>
                <a:solidFill>
                  <a:schemeClr val="accent4"/>
                </a:solidFill>
              </a:uFill>
            </a:endParaRPr>
          </a:p>
        </p:txBody>
      </p:sp>
      <p:sp>
        <p:nvSpPr>
          <p:cNvPr id="1986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1187624" y="2420888"/>
            <a:ext cx="7704856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Force-rotation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diagrams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: Tests n°1 to 4 (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Symbol" pitchFamily="18" charset="2"/>
              </a:rPr>
              <a:t>a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= 55°)</a:t>
            </a:r>
            <a:endParaRPr lang="fr-BE" sz="29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Fill>
                <a:solidFill>
                  <a:schemeClr val="accent4"/>
                </a:solidFill>
              </a:uFill>
            </a:endParaRPr>
          </a:p>
        </p:txBody>
      </p:sp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5" y="2964020"/>
            <a:ext cx="6264697" cy="3893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104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00034" y="1785926"/>
            <a:ext cx="8643966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Numerical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simulation of tests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realised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at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Sheffield (2009)</a:t>
            </a:r>
            <a:endParaRPr lang="fr-BE" sz="29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Fill>
                <a:solidFill>
                  <a:schemeClr val="accent4"/>
                </a:solidFill>
              </a:uFill>
            </a:endParaRPr>
          </a:p>
        </p:txBody>
      </p:sp>
      <p:sp>
        <p:nvSpPr>
          <p:cNvPr id="1986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1187624" y="2420888"/>
            <a:ext cx="7704856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Force-rotation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diagrams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: Tests n°5 to 8 (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Symbol" pitchFamily="18" charset="2"/>
              </a:rPr>
              <a:t>a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= 35°)</a:t>
            </a:r>
            <a:endParaRPr lang="fr-BE" sz="29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Fill>
                <a:solidFill>
                  <a:schemeClr val="accent4"/>
                </a:solidFill>
              </a:uFill>
            </a:endParaRPr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8535" y="2951139"/>
            <a:ext cx="6264696" cy="389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105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00034" y="1785926"/>
            <a:ext cx="8643966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Numerical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simulation of tests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realised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at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Delft (Test n°3)</a:t>
            </a:r>
            <a:endParaRPr lang="fr-BE" sz="29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Fill>
                <a:solidFill>
                  <a:schemeClr val="accent4"/>
                </a:solidFill>
              </a:uFill>
            </a:endParaRPr>
          </a:p>
        </p:txBody>
      </p:sp>
      <p:sp>
        <p:nvSpPr>
          <p:cNvPr id="1986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564904"/>
            <a:ext cx="7272808" cy="4035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106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00034" y="1785926"/>
            <a:ext cx="1983734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Case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Study</a:t>
            </a:r>
            <a:endParaRPr lang="fr-BE" sz="29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Fill>
                <a:solidFill>
                  <a:schemeClr val="accent4"/>
                </a:solidFill>
              </a:uFill>
            </a:endParaRPr>
          </a:p>
        </p:txBody>
      </p:sp>
      <p:sp>
        <p:nvSpPr>
          <p:cNvPr id="1986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078" y="2492896"/>
            <a:ext cx="4452938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59" name="Picture 3"/>
          <p:cNvPicPr>
            <a:picLocks noChangeAspect="1" noChangeArrowheads="1"/>
          </p:cNvPicPr>
          <p:nvPr/>
        </p:nvPicPr>
        <p:blipFill>
          <a:blip r:embed="rId3" cstate="print"/>
          <a:srcRect l="5997" t="25734" r="38414" b="29735"/>
          <a:stretch>
            <a:fillRect/>
          </a:stretch>
        </p:blipFill>
        <p:spPr bwMode="auto">
          <a:xfrm>
            <a:off x="4067944" y="4581128"/>
            <a:ext cx="4704523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2348880"/>
            <a:ext cx="3659832" cy="2275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 l="41732" t="35277" r="55715" b="59952"/>
          <a:stretch>
            <a:fillRect/>
          </a:stretch>
        </p:blipFill>
        <p:spPr bwMode="auto">
          <a:xfrm>
            <a:off x="1863080" y="4797152"/>
            <a:ext cx="1844824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llipse 14"/>
          <p:cNvSpPr/>
          <p:nvPr/>
        </p:nvSpPr>
        <p:spPr>
          <a:xfrm>
            <a:off x="7092280" y="5013176"/>
            <a:ext cx="216024" cy="216024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Ellipse 15"/>
          <p:cNvSpPr/>
          <p:nvPr/>
        </p:nvSpPr>
        <p:spPr>
          <a:xfrm>
            <a:off x="1909380" y="4990025"/>
            <a:ext cx="1751342" cy="157004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8" name="Connecteur droit 17"/>
          <p:cNvCxnSpPr>
            <a:stCxn id="15" idx="2"/>
            <a:endCxn id="16" idx="6"/>
          </p:cNvCxnSpPr>
          <p:nvPr/>
        </p:nvCxnSpPr>
        <p:spPr>
          <a:xfrm rot="10800000" flipV="1">
            <a:off x="3660722" y="5121187"/>
            <a:ext cx="3431558" cy="65385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rot="10800000">
            <a:off x="1619672" y="5589240"/>
            <a:ext cx="1107504" cy="216024"/>
          </a:xfrm>
          <a:prstGeom prst="line">
            <a:avLst/>
          </a:prstGeom>
          <a:ln>
            <a:solidFill>
              <a:srgbClr val="66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ce réservé du contenu 9"/>
          <p:cNvSpPr txBox="1">
            <a:spLocks/>
          </p:cNvSpPr>
          <p:nvPr/>
        </p:nvSpPr>
        <p:spPr>
          <a:xfrm>
            <a:off x="0" y="4797152"/>
            <a:ext cx="2411760" cy="151216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Joint </a:t>
            </a:r>
            <a:r>
              <a:rPr kumimoji="0" lang="fr-BE" sz="24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represented</a:t>
            </a:r>
            <a:r>
              <a:rPr kumimoji="0" lang="fr-BE" sz="2400" b="1" i="0" u="sng" strike="noStrike" kern="1200" cap="none" spc="0" normalizeH="0" noProof="0" dirty="0" smtClean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by </a:t>
            </a:r>
            <a:r>
              <a:rPr kumimoji="0" lang="fr-BE" sz="2400" b="1" i="0" u="sng" strike="noStrike" kern="1200" cap="none" spc="0" normalizeH="0" noProof="0" dirty="0" err="1" smtClean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Nonlinear</a:t>
            </a:r>
            <a:r>
              <a:rPr kumimoji="0" lang="fr-BE" sz="2400" b="1" i="0" u="sng" strike="noStrike" kern="1200" cap="none" spc="0" normalizeH="0" noProof="0" dirty="0" smtClean="0">
                <a:ln>
                  <a:noFill/>
                </a:ln>
                <a:solidFill>
                  <a:srgbClr val="6666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Fibres Model</a:t>
            </a:r>
            <a:endParaRPr kumimoji="0" lang="fr-BE" sz="2400" b="1" i="0" u="sng" strike="noStrike" kern="1200" cap="none" spc="0" normalizeH="0" baseline="0" noProof="0" dirty="0" smtClean="0">
              <a:ln>
                <a:noFill/>
              </a:ln>
              <a:solidFill>
                <a:srgbClr val="6666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107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00034" y="1785926"/>
            <a:ext cx="1767710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Summary</a:t>
            </a:r>
            <a:endParaRPr lang="fr-BE" sz="29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Fill>
                <a:solidFill>
                  <a:schemeClr val="accent4"/>
                </a:solidFill>
              </a:uFill>
            </a:endParaRPr>
          </a:p>
        </p:txBody>
      </p:sp>
      <p:sp>
        <p:nvSpPr>
          <p:cNvPr id="1986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2" name="Espace réservé du contenu 34"/>
          <p:cNvSpPr>
            <a:spLocks noGrp="1"/>
          </p:cNvSpPr>
          <p:nvPr>
            <p:ph sz="quarter" idx="1"/>
          </p:nvPr>
        </p:nvSpPr>
        <p:spPr>
          <a:xfrm>
            <a:off x="467544" y="2420888"/>
            <a:ext cx="8280920" cy="4437112"/>
          </a:xfrm>
        </p:spPr>
        <p:txBody>
          <a:bodyPr>
            <a:noAutofit/>
          </a:bodyPr>
          <a:lstStyle/>
          <a:p>
            <a:pPr algn="just"/>
            <a:r>
              <a:rPr lang="fr-BE" sz="2700" dirty="0" smtClean="0"/>
              <a:t>Component-</a:t>
            </a:r>
            <a:r>
              <a:rPr lang="fr-BE" sz="2700" dirty="0" err="1" smtClean="0"/>
              <a:t>based</a:t>
            </a:r>
            <a:r>
              <a:rPr lang="fr-BE" sz="2700" dirty="0" smtClean="0"/>
              <a:t> </a:t>
            </a:r>
            <a:r>
              <a:rPr lang="fr-BE" sz="2700" dirty="0" err="1" smtClean="0"/>
              <a:t>models</a:t>
            </a:r>
            <a:r>
              <a:rPr lang="fr-BE" sz="2700" dirty="0" smtClean="0"/>
              <a:t> and </a:t>
            </a:r>
            <a:r>
              <a:rPr lang="fr-BE" sz="2700" dirty="0" err="1" smtClean="0"/>
              <a:t>material</a:t>
            </a:r>
            <a:r>
              <a:rPr lang="fr-BE" sz="2700" dirty="0" smtClean="0"/>
              <a:t> </a:t>
            </a:r>
            <a:r>
              <a:rPr lang="fr-BE" sz="2700" dirty="0" err="1" smtClean="0"/>
              <a:t>laws</a:t>
            </a:r>
            <a:r>
              <a:rPr lang="fr-BE" sz="2700" dirty="0" smtClean="0"/>
              <a:t> </a:t>
            </a:r>
            <a:r>
              <a:rPr lang="fr-BE" sz="2700" dirty="0" err="1" smtClean="0"/>
              <a:t>defined</a:t>
            </a:r>
            <a:r>
              <a:rPr lang="fr-BE" sz="2700" dirty="0" smtClean="0"/>
              <a:t> for the </a:t>
            </a:r>
            <a:r>
              <a:rPr lang="fr-BE" sz="2700" dirty="0" err="1" smtClean="0"/>
              <a:t>modelling</a:t>
            </a:r>
            <a:r>
              <a:rPr lang="fr-BE" sz="2700" dirty="0" smtClean="0"/>
              <a:t> of simple connections </a:t>
            </a:r>
            <a:r>
              <a:rPr lang="fr-BE" sz="2700" dirty="0" err="1" smtClean="0"/>
              <a:t>under</a:t>
            </a:r>
            <a:r>
              <a:rPr lang="fr-BE" sz="2700" dirty="0" smtClean="0"/>
              <a:t> </a:t>
            </a:r>
            <a:r>
              <a:rPr lang="fr-BE" sz="2700" dirty="0" err="1" smtClean="0"/>
              <a:t>natural</a:t>
            </a:r>
            <a:r>
              <a:rPr lang="fr-BE" sz="2700" dirty="0" smtClean="0"/>
              <a:t> </a:t>
            </a:r>
            <a:r>
              <a:rPr lang="fr-BE" sz="2700" dirty="0" err="1" smtClean="0"/>
              <a:t>fire</a:t>
            </a:r>
            <a:endParaRPr lang="fr-BE" sz="2700" dirty="0" smtClean="0"/>
          </a:p>
          <a:p>
            <a:pPr algn="just"/>
            <a:r>
              <a:rPr lang="fr-BE" sz="2700" dirty="0" err="1" smtClean="0"/>
              <a:t>Bilinear</a:t>
            </a:r>
            <a:r>
              <a:rPr lang="fr-BE" sz="2700" dirty="0" smtClean="0"/>
              <a:t> Fibres </a:t>
            </a:r>
            <a:r>
              <a:rPr lang="fr-BE" sz="2700" dirty="0" err="1" smtClean="0"/>
              <a:t>Models</a:t>
            </a:r>
            <a:r>
              <a:rPr lang="fr-BE" sz="2700" dirty="0" smtClean="0"/>
              <a:t> and </a:t>
            </a:r>
            <a:r>
              <a:rPr lang="fr-BE" sz="2700" dirty="0" err="1" smtClean="0"/>
              <a:t>Nonlinear</a:t>
            </a:r>
            <a:r>
              <a:rPr lang="fr-BE" sz="2700" dirty="0" smtClean="0"/>
              <a:t> Fibres </a:t>
            </a:r>
            <a:r>
              <a:rPr lang="fr-BE" sz="2700" dirty="0" err="1" smtClean="0"/>
              <a:t>Models</a:t>
            </a:r>
            <a:r>
              <a:rPr lang="fr-BE" sz="2700" dirty="0" smtClean="0"/>
              <a:t> </a:t>
            </a:r>
            <a:r>
              <a:rPr lang="fr-BE" sz="2700" dirty="0" err="1" smtClean="0"/>
              <a:t>validated</a:t>
            </a:r>
            <a:r>
              <a:rPr lang="fr-BE" sz="2700" dirty="0" smtClean="0"/>
              <a:t> </a:t>
            </a:r>
            <a:r>
              <a:rPr lang="fr-BE" sz="2700" dirty="0" err="1" smtClean="0"/>
              <a:t>against</a:t>
            </a:r>
            <a:r>
              <a:rPr lang="fr-BE" sz="2700" dirty="0" smtClean="0"/>
              <a:t> </a:t>
            </a:r>
            <a:r>
              <a:rPr lang="fr-BE" sz="2700" dirty="0" err="1" smtClean="0"/>
              <a:t>experimental</a:t>
            </a:r>
            <a:r>
              <a:rPr lang="fr-BE" sz="2700" dirty="0" smtClean="0"/>
              <a:t> tests and </a:t>
            </a:r>
            <a:r>
              <a:rPr lang="fr-BE" sz="2700" dirty="0" err="1" smtClean="0"/>
              <a:t>other</a:t>
            </a:r>
            <a:r>
              <a:rPr lang="fr-BE" sz="2700" dirty="0" smtClean="0"/>
              <a:t> </a:t>
            </a:r>
            <a:r>
              <a:rPr lang="fr-BE" sz="2700" dirty="0" err="1" smtClean="0"/>
              <a:t>numerical</a:t>
            </a:r>
            <a:r>
              <a:rPr lang="fr-BE" sz="2700" dirty="0" smtClean="0"/>
              <a:t> simulations (</a:t>
            </a:r>
            <a:r>
              <a:rPr lang="fr-BE" sz="2700" dirty="0" err="1" smtClean="0"/>
              <a:t>solid</a:t>
            </a:r>
            <a:r>
              <a:rPr lang="fr-BE" sz="2700" dirty="0" smtClean="0"/>
              <a:t> </a:t>
            </a:r>
            <a:r>
              <a:rPr lang="fr-BE" sz="2700" dirty="0" err="1" smtClean="0"/>
              <a:t>models</a:t>
            </a:r>
            <a:r>
              <a:rPr lang="fr-BE" sz="2700" dirty="0" smtClean="0"/>
              <a:t>). </a:t>
            </a:r>
            <a:r>
              <a:rPr lang="fr-BE" sz="2700" dirty="0" err="1" smtClean="0"/>
              <a:t>Differences</a:t>
            </a:r>
            <a:r>
              <a:rPr lang="fr-BE" sz="2700" dirty="0" smtClean="0"/>
              <a:t> by the </a:t>
            </a:r>
            <a:r>
              <a:rPr lang="fr-BE" sz="2700" dirty="0" err="1" smtClean="0"/>
              <a:t>degree</a:t>
            </a:r>
            <a:r>
              <a:rPr lang="fr-BE" sz="2700" dirty="0" smtClean="0"/>
              <a:t> of </a:t>
            </a:r>
            <a:r>
              <a:rPr lang="fr-BE" sz="2700" dirty="0" err="1" smtClean="0"/>
              <a:t>difficulty</a:t>
            </a:r>
            <a:r>
              <a:rPr lang="fr-BE" sz="2700" dirty="0" smtClean="0"/>
              <a:t>, the </a:t>
            </a:r>
            <a:r>
              <a:rPr lang="fr-BE" sz="2700" dirty="0" err="1" smtClean="0"/>
              <a:t>field</a:t>
            </a:r>
            <a:r>
              <a:rPr lang="fr-BE" sz="2700" dirty="0" smtClean="0"/>
              <a:t> of application and the </a:t>
            </a:r>
            <a:r>
              <a:rPr lang="fr-BE" sz="2700" dirty="0" err="1" smtClean="0"/>
              <a:t>ability</a:t>
            </a:r>
            <a:r>
              <a:rPr lang="fr-BE" sz="2700" dirty="0" smtClean="0"/>
              <a:t> to </a:t>
            </a:r>
            <a:r>
              <a:rPr lang="fr-BE" sz="2700" dirty="0" err="1" smtClean="0"/>
              <a:t>predict</a:t>
            </a:r>
            <a:r>
              <a:rPr lang="fr-BE" sz="2700" dirty="0" smtClean="0"/>
              <a:t> </a:t>
            </a:r>
            <a:r>
              <a:rPr lang="fr-BE" sz="2700" dirty="0" err="1" smtClean="0"/>
              <a:t>connection</a:t>
            </a:r>
            <a:r>
              <a:rPr lang="fr-BE" sz="2700" dirty="0" smtClean="0"/>
              <a:t> </a:t>
            </a:r>
            <a:r>
              <a:rPr lang="fr-BE" sz="2700" dirty="0" err="1" smtClean="0"/>
              <a:t>failures</a:t>
            </a:r>
            <a:endParaRPr lang="fr-BE" sz="2700" dirty="0" smtClean="0"/>
          </a:p>
          <a:p>
            <a:pPr algn="just"/>
            <a:r>
              <a:rPr lang="fr-BE" sz="2700" dirty="0" err="1" smtClean="0"/>
              <a:t>Predominent</a:t>
            </a:r>
            <a:r>
              <a:rPr lang="fr-BE" sz="2700" dirty="0" smtClean="0"/>
              <a:t> influence of </a:t>
            </a:r>
            <a:r>
              <a:rPr lang="fr-BE" sz="2700" dirty="0" err="1" smtClean="0"/>
              <a:t>ductility</a:t>
            </a:r>
            <a:r>
              <a:rPr lang="fr-BE" sz="2700" dirty="0" smtClean="0"/>
              <a:t> on the occurrence of </a:t>
            </a:r>
            <a:r>
              <a:rPr lang="fr-BE" sz="2700" dirty="0" err="1" smtClean="0"/>
              <a:t>connection</a:t>
            </a:r>
            <a:r>
              <a:rPr lang="fr-BE" sz="2700" dirty="0" smtClean="0"/>
              <a:t> </a:t>
            </a:r>
            <a:r>
              <a:rPr lang="fr-BE" sz="2700" dirty="0" err="1" smtClean="0"/>
              <a:t>failures</a:t>
            </a:r>
            <a:r>
              <a:rPr lang="fr-BE" sz="2700" dirty="0" smtClean="0"/>
              <a:t> </a:t>
            </a:r>
            <a:r>
              <a:rPr lang="fr-BE" sz="2700" dirty="0" smtClean="0">
                <a:sym typeface="Wingdings" pitchFamily="2" charset="2"/>
              </a:rPr>
              <a:t></a:t>
            </a:r>
            <a:r>
              <a:rPr lang="fr-BE" sz="2700" dirty="0" smtClean="0"/>
              <a:t> design </a:t>
            </a:r>
            <a:r>
              <a:rPr lang="fr-BE" sz="2700" dirty="0" err="1" smtClean="0"/>
              <a:t>procedure</a:t>
            </a:r>
            <a:r>
              <a:rPr lang="fr-BE" sz="2700" dirty="0" smtClean="0"/>
              <a:t> </a:t>
            </a:r>
            <a:r>
              <a:rPr lang="fr-BE" sz="2700" dirty="0" err="1" smtClean="0"/>
              <a:t>proposed</a:t>
            </a:r>
            <a:r>
              <a:rPr lang="fr-BE" sz="27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1520" y="620688"/>
            <a:ext cx="8640960" cy="936104"/>
          </a:xfrm>
        </p:spPr>
        <p:txBody>
          <a:bodyPr>
            <a:noAutofit/>
          </a:bodyPr>
          <a:lstStyle/>
          <a:p>
            <a:pPr algn="ctr"/>
            <a:r>
              <a:rPr lang="fr-BE" b="1" u="sng" cap="none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Part </a:t>
            </a:r>
            <a:r>
              <a:rPr lang="fr-BE" b="1" u="sng" cap="none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endParaRPr lang="fr-BE" b="1" cap="none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fr-BE" sz="2000" dirty="0" err="1" smtClean="0"/>
              <a:t>Academic</a:t>
            </a:r>
            <a:r>
              <a:rPr lang="fr-BE" sz="2000" dirty="0" smtClean="0"/>
              <a:t> </a:t>
            </a:r>
            <a:r>
              <a:rPr lang="fr-BE" sz="2000" dirty="0" err="1" smtClean="0"/>
              <a:t>year</a:t>
            </a:r>
            <a:r>
              <a:rPr lang="fr-BE" sz="2000" dirty="0" smtClean="0"/>
              <a:t> 2009-2010</a:t>
            </a:r>
            <a:endParaRPr lang="fr-BE" sz="20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F38A-A6F3-476B-9508-D76C6375ADCD}" type="slidenum">
              <a:rPr lang="fr-BE" smtClean="0"/>
              <a:pPr/>
              <a:t>108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79512" y="1484784"/>
            <a:ext cx="8784976" cy="1008112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General conclusions</a:t>
            </a:r>
            <a:endParaRPr kumimoji="0" lang="fr-BE" sz="4400" b="1" i="0" u="none" strike="noStrike" kern="1200" cap="none" spc="0" normalizeH="0" baseline="0" noProof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74435" name="Picture 3" descr="http://www.netkom.com/2009/img/ide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3429000"/>
            <a:ext cx="1625472" cy="1739255"/>
          </a:xfrm>
          <a:prstGeom prst="rect">
            <a:avLst/>
          </a:prstGeom>
          <a:noFill/>
        </p:spPr>
      </p:pic>
      <p:pic>
        <p:nvPicPr>
          <p:cNvPr id="274437" name="Picture 5" descr="architecte"/>
          <p:cNvPicPr>
            <a:picLocks noChangeAspect="1" noChangeArrowheads="1"/>
          </p:cNvPicPr>
          <p:nvPr/>
        </p:nvPicPr>
        <p:blipFill>
          <a:blip r:embed="rId3" cstate="print"/>
          <a:srcRect t="17136" b="17345"/>
          <a:stretch>
            <a:fillRect/>
          </a:stretch>
        </p:blipFill>
        <p:spPr bwMode="auto">
          <a:xfrm>
            <a:off x="2123728" y="2564904"/>
            <a:ext cx="3672408" cy="3398486"/>
          </a:xfrm>
          <a:prstGeom prst="rect">
            <a:avLst/>
          </a:prstGeom>
          <a:noFill/>
        </p:spPr>
      </p:pic>
      <p:pic>
        <p:nvPicPr>
          <p:cNvPr id="17" name="Picture 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6498" y="2909306"/>
            <a:ext cx="707785" cy="66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/>
          <a:srcRect t="11691" r="60781"/>
          <a:stretch>
            <a:fillRect/>
          </a:stretch>
        </p:blipFill>
        <p:spPr bwMode="auto">
          <a:xfrm>
            <a:off x="3823454" y="2852936"/>
            <a:ext cx="936104" cy="73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3391968" y="3558502"/>
            <a:ext cx="1324048" cy="158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3491880" y="3717032"/>
            <a:ext cx="1008112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2901302" y="3169996"/>
            <a:ext cx="216024" cy="144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4716016" y="3140968"/>
            <a:ext cx="273518" cy="288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3188772" y="3573016"/>
            <a:ext cx="288032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6. General Conclusions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109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00034" y="1785926"/>
            <a:ext cx="8643966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Detailed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list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of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personal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contributions (1/3)</a:t>
            </a:r>
            <a:endParaRPr lang="fr-BE" sz="29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Fill>
                <a:solidFill>
                  <a:schemeClr val="accent4"/>
                </a:solidFill>
              </a:uFill>
            </a:endParaRPr>
          </a:p>
        </p:txBody>
      </p:sp>
      <p:sp>
        <p:nvSpPr>
          <p:cNvPr id="1986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2" name="Espace réservé du contenu 34"/>
          <p:cNvSpPr>
            <a:spLocks noGrp="1"/>
          </p:cNvSpPr>
          <p:nvPr>
            <p:ph sz="quarter" idx="1"/>
          </p:nvPr>
        </p:nvSpPr>
        <p:spPr>
          <a:xfrm>
            <a:off x="323528" y="2473464"/>
            <a:ext cx="8640960" cy="4384536"/>
          </a:xfrm>
        </p:spPr>
        <p:txBody>
          <a:bodyPr>
            <a:noAutofit/>
          </a:bodyPr>
          <a:lstStyle/>
          <a:p>
            <a:pPr algn="just"/>
            <a:r>
              <a:rPr lang="fr-BE" sz="2200" dirty="0" err="1" smtClean="0"/>
              <a:t>Proposal</a:t>
            </a:r>
            <a:r>
              <a:rPr lang="fr-BE" sz="2200" dirty="0" smtClean="0"/>
              <a:t> of new simple </a:t>
            </a:r>
            <a:r>
              <a:rPr lang="fr-BE" sz="2200" dirty="0" err="1" smtClean="0"/>
              <a:t>methods</a:t>
            </a:r>
            <a:r>
              <a:rPr lang="fr-BE" sz="2200" dirty="0" smtClean="0"/>
              <a:t> for the </a:t>
            </a:r>
            <a:r>
              <a:rPr lang="fr-BE" sz="2200" dirty="0" err="1" smtClean="0"/>
              <a:t>prediction</a:t>
            </a:r>
            <a:r>
              <a:rPr lang="fr-BE" sz="2200" dirty="0" smtClean="0"/>
              <a:t> of </a:t>
            </a:r>
            <a:r>
              <a:rPr lang="fr-BE" sz="2200" dirty="0" err="1" smtClean="0"/>
              <a:t>temperature</a:t>
            </a:r>
            <a:r>
              <a:rPr lang="fr-BE" sz="2200" dirty="0" smtClean="0"/>
              <a:t> in 2D-</a:t>
            </a:r>
            <a:r>
              <a:rPr lang="fr-BE" sz="2200" dirty="0" err="1" smtClean="0"/>
              <a:t>beam</a:t>
            </a:r>
            <a:r>
              <a:rPr lang="fr-BE" sz="2200" dirty="0" smtClean="0"/>
              <a:t> sections and 3D-joint zones </a:t>
            </a:r>
            <a:r>
              <a:rPr lang="fr-BE" sz="2200" dirty="0" err="1" smtClean="0"/>
              <a:t>covered</a:t>
            </a:r>
            <a:r>
              <a:rPr lang="fr-BE" sz="2200" dirty="0" smtClean="0"/>
              <a:t> by a </a:t>
            </a:r>
            <a:r>
              <a:rPr lang="fr-BE" sz="2200" dirty="0" err="1" smtClean="0"/>
              <a:t>concrete</a:t>
            </a:r>
            <a:r>
              <a:rPr lang="fr-BE" sz="2200" dirty="0" smtClean="0"/>
              <a:t> </a:t>
            </a:r>
            <a:r>
              <a:rPr lang="fr-BE" sz="2200" dirty="0" err="1" smtClean="0"/>
              <a:t>slab</a:t>
            </a:r>
            <a:r>
              <a:rPr lang="fr-BE" sz="2200" dirty="0" smtClean="0"/>
              <a:t> and calibration on </a:t>
            </a:r>
            <a:r>
              <a:rPr lang="fr-BE" sz="2200" dirty="0" err="1" smtClean="0"/>
              <a:t>numerical</a:t>
            </a:r>
            <a:r>
              <a:rPr lang="fr-BE" sz="2200" dirty="0" smtClean="0"/>
              <a:t> </a:t>
            </a:r>
            <a:r>
              <a:rPr lang="fr-BE" sz="2200" dirty="0" err="1" smtClean="0"/>
              <a:t>results</a:t>
            </a:r>
            <a:endParaRPr lang="fr-BE" sz="2200" dirty="0" smtClean="0"/>
          </a:p>
          <a:p>
            <a:pPr algn="just"/>
            <a:r>
              <a:rPr lang="fr-BE" sz="2200" dirty="0" smtClean="0"/>
              <a:t>Validation </a:t>
            </a:r>
            <a:r>
              <a:rPr lang="fr-BE" sz="2200" dirty="0" err="1" smtClean="0"/>
              <a:t>against</a:t>
            </a:r>
            <a:r>
              <a:rPr lang="fr-BE" sz="2200" dirty="0" smtClean="0"/>
              <a:t> </a:t>
            </a:r>
            <a:r>
              <a:rPr lang="fr-BE" sz="2200" dirty="0" err="1" smtClean="0"/>
              <a:t>experimental</a:t>
            </a:r>
            <a:r>
              <a:rPr lang="fr-BE" sz="2200" dirty="0" smtClean="0"/>
              <a:t> tests </a:t>
            </a:r>
            <a:r>
              <a:rPr lang="fr-BE" sz="2200" dirty="0" err="1" smtClean="0"/>
              <a:t>performed</a:t>
            </a:r>
            <a:r>
              <a:rPr lang="fr-BE" sz="2200" dirty="0" smtClean="0"/>
              <a:t> </a:t>
            </a:r>
            <a:r>
              <a:rPr lang="fr-BE" sz="2200" dirty="0" err="1" smtClean="0"/>
              <a:t>at</a:t>
            </a:r>
            <a:r>
              <a:rPr lang="fr-BE" sz="2200" dirty="0" smtClean="0"/>
              <a:t> the </a:t>
            </a:r>
            <a:r>
              <a:rPr lang="fr-BE" sz="2200" dirty="0" err="1" smtClean="0"/>
              <a:t>University</a:t>
            </a:r>
            <a:r>
              <a:rPr lang="fr-BE" sz="2200" dirty="0" smtClean="0"/>
              <a:t> of Manchester of a model </a:t>
            </a:r>
            <a:r>
              <a:rPr lang="fr-BE" sz="2200" dirty="0" err="1" smtClean="0"/>
              <a:t>built</a:t>
            </a:r>
            <a:r>
              <a:rPr lang="fr-BE" sz="2200" dirty="0" smtClean="0"/>
              <a:t> in SAFIR for the </a:t>
            </a:r>
            <a:r>
              <a:rPr lang="fr-BE" sz="2200" dirty="0" err="1" smtClean="0"/>
              <a:t>prediction</a:t>
            </a:r>
            <a:r>
              <a:rPr lang="fr-BE" sz="2200" dirty="0" smtClean="0"/>
              <a:t> of </a:t>
            </a:r>
            <a:r>
              <a:rPr lang="fr-BE" sz="2200" dirty="0" err="1" smtClean="0"/>
              <a:t>internal</a:t>
            </a:r>
            <a:r>
              <a:rPr lang="fr-BE" sz="2200" dirty="0" smtClean="0"/>
              <a:t> forces in </a:t>
            </a:r>
            <a:r>
              <a:rPr lang="fr-BE" sz="2200" dirty="0" err="1" smtClean="0"/>
              <a:t>axially</a:t>
            </a:r>
            <a:r>
              <a:rPr lang="fr-BE" sz="2200" dirty="0" smtClean="0"/>
              <a:t>- and </a:t>
            </a:r>
            <a:r>
              <a:rPr lang="fr-BE" sz="2200" dirty="0" err="1" smtClean="0"/>
              <a:t>rotationally</a:t>
            </a:r>
            <a:r>
              <a:rPr lang="fr-BE" sz="2200" dirty="0" smtClean="0"/>
              <a:t>-</a:t>
            </a:r>
            <a:r>
              <a:rPr lang="fr-BE" sz="2200" dirty="0" err="1" smtClean="0"/>
              <a:t>restrained</a:t>
            </a:r>
            <a:r>
              <a:rPr lang="fr-BE" sz="2200" dirty="0" smtClean="0"/>
              <a:t> </a:t>
            </a:r>
            <a:r>
              <a:rPr lang="fr-BE" sz="2200" dirty="0" err="1" smtClean="0"/>
              <a:t>beams</a:t>
            </a:r>
            <a:r>
              <a:rPr lang="fr-BE" sz="2200" dirty="0" smtClean="0"/>
              <a:t> </a:t>
            </a:r>
            <a:r>
              <a:rPr lang="fr-BE" sz="2200" dirty="0" err="1" smtClean="0"/>
              <a:t>under</a:t>
            </a:r>
            <a:r>
              <a:rPr lang="fr-BE" sz="2200" dirty="0" smtClean="0"/>
              <a:t> </a:t>
            </a:r>
            <a:r>
              <a:rPr lang="fr-BE" sz="2200" dirty="0" err="1" smtClean="0"/>
              <a:t>fire</a:t>
            </a:r>
            <a:r>
              <a:rPr lang="fr-BE" sz="2200" dirty="0" smtClean="0"/>
              <a:t> conditions</a:t>
            </a:r>
          </a:p>
          <a:p>
            <a:pPr algn="just"/>
            <a:r>
              <a:rPr lang="fr-BE" sz="2200" dirty="0" smtClean="0"/>
              <a:t>Adaptations to the </a:t>
            </a:r>
            <a:r>
              <a:rPr lang="fr-BE" sz="2200" dirty="0" err="1" smtClean="0"/>
              <a:t>simplified</a:t>
            </a:r>
            <a:r>
              <a:rPr lang="fr-BE" sz="2200" dirty="0" smtClean="0"/>
              <a:t> </a:t>
            </a:r>
            <a:r>
              <a:rPr lang="fr-BE" sz="2200" dirty="0" err="1" smtClean="0"/>
              <a:t>method</a:t>
            </a:r>
            <a:r>
              <a:rPr lang="fr-BE" sz="2200" dirty="0" smtClean="0"/>
              <a:t> </a:t>
            </a:r>
            <a:r>
              <a:rPr lang="fr-BE" sz="2200" dirty="0" err="1" smtClean="0"/>
              <a:t>developed</a:t>
            </a:r>
            <a:r>
              <a:rPr lang="fr-BE" sz="2200" dirty="0" smtClean="0"/>
              <a:t> by Yin and Li for </a:t>
            </a:r>
            <a:r>
              <a:rPr lang="fr-BE" sz="2200" dirty="0" err="1" smtClean="0"/>
              <a:t>predicting</a:t>
            </a:r>
            <a:r>
              <a:rPr lang="fr-BE" sz="2200" dirty="0" smtClean="0"/>
              <a:t> </a:t>
            </a:r>
            <a:r>
              <a:rPr lang="fr-BE" sz="2200" dirty="0" err="1" smtClean="0"/>
              <a:t>bending</a:t>
            </a:r>
            <a:r>
              <a:rPr lang="fr-BE" sz="2200" dirty="0" smtClean="0"/>
              <a:t> moments profiles in </a:t>
            </a:r>
            <a:r>
              <a:rPr lang="fr-BE" sz="2200" dirty="0" err="1" smtClean="0"/>
              <a:t>axially</a:t>
            </a:r>
            <a:r>
              <a:rPr lang="fr-BE" sz="2200" dirty="0" smtClean="0"/>
              <a:t>- and </a:t>
            </a:r>
            <a:r>
              <a:rPr lang="fr-BE" sz="2200" dirty="0" err="1" smtClean="0"/>
              <a:t>rotationally</a:t>
            </a:r>
            <a:r>
              <a:rPr lang="fr-BE" sz="2200" dirty="0" smtClean="0"/>
              <a:t>-</a:t>
            </a:r>
            <a:r>
              <a:rPr lang="fr-BE" sz="2200" dirty="0" err="1" smtClean="0"/>
              <a:t>restrained</a:t>
            </a:r>
            <a:r>
              <a:rPr lang="fr-BE" sz="2200" dirty="0" smtClean="0"/>
              <a:t> </a:t>
            </a:r>
            <a:r>
              <a:rPr lang="fr-BE" sz="2200" dirty="0" err="1" smtClean="0"/>
              <a:t>beams</a:t>
            </a:r>
            <a:r>
              <a:rPr lang="fr-BE" sz="2200" dirty="0" smtClean="0"/>
              <a:t> </a:t>
            </a:r>
            <a:r>
              <a:rPr lang="fr-BE" sz="2200" dirty="0" err="1" smtClean="0"/>
              <a:t>during</a:t>
            </a:r>
            <a:r>
              <a:rPr lang="fr-BE" sz="2200" dirty="0" smtClean="0"/>
              <a:t> </a:t>
            </a:r>
            <a:r>
              <a:rPr lang="fr-BE" sz="2200" dirty="0" err="1" smtClean="0"/>
              <a:t>heating</a:t>
            </a:r>
            <a:r>
              <a:rPr lang="fr-BE" sz="2200" dirty="0" smtClean="0"/>
              <a:t> and </a:t>
            </a:r>
            <a:r>
              <a:rPr lang="fr-BE" sz="2200" dirty="0" err="1" smtClean="0"/>
              <a:t>cooling</a:t>
            </a:r>
            <a:r>
              <a:rPr lang="fr-BE" sz="2200" dirty="0" smtClean="0"/>
              <a:t> phases of a </a:t>
            </a:r>
            <a:r>
              <a:rPr lang="fr-BE" sz="2200" dirty="0" err="1" smtClean="0"/>
              <a:t>fire</a:t>
            </a:r>
            <a:r>
              <a:rPr lang="fr-BE" sz="2200" dirty="0" smtClean="0"/>
              <a:t> and extension to joints </a:t>
            </a:r>
            <a:r>
              <a:rPr lang="fr-BE" sz="2200" dirty="0" err="1" smtClean="0"/>
              <a:t>with</a:t>
            </a:r>
            <a:r>
              <a:rPr lang="fr-BE" sz="2200" dirty="0" smtClean="0"/>
              <a:t> a </a:t>
            </a:r>
            <a:r>
              <a:rPr lang="fr-BE" sz="2200" dirty="0" err="1" smtClean="0"/>
              <a:t>bilinear</a:t>
            </a:r>
            <a:r>
              <a:rPr lang="fr-BE" sz="2200" dirty="0" smtClean="0"/>
              <a:t> moment-rotation </a:t>
            </a:r>
            <a:r>
              <a:rPr lang="fr-BE" sz="2200" dirty="0" err="1" smtClean="0"/>
              <a:t>diagram</a:t>
            </a:r>
            <a:endParaRPr lang="fr-BE" sz="2200" dirty="0" smtClean="0"/>
          </a:p>
          <a:p>
            <a:pPr algn="just"/>
            <a:r>
              <a:rPr lang="fr-BE" sz="2200" dirty="0" err="1" smtClean="0"/>
              <a:t>Treatment</a:t>
            </a:r>
            <a:r>
              <a:rPr lang="fr-BE" sz="2200" dirty="0" smtClean="0"/>
              <a:t> of </a:t>
            </a:r>
            <a:r>
              <a:rPr lang="fr-BE" sz="2200" dirty="0" err="1" smtClean="0"/>
              <a:t>results</a:t>
            </a:r>
            <a:r>
              <a:rPr lang="fr-BE" sz="2200" dirty="0" smtClean="0"/>
              <a:t> of tests </a:t>
            </a:r>
            <a:r>
              <a:rPr lang="fr-BE" sz="2200" dirty="0" err="1" smtClean="0"/>
              <a:t>performed</a:t>
            </a:r>
            <a:r>
              <a:rPr lang="fr-BE" sz="2200" dirty="0" smtClean="0"/>
              <a:t> on </a:t>
            </a:r>
            <a:r>
              <a:rPr lang="fr-BE" sz="2200" dirty="0" err="1" smtClean="0"/>
              <a:t>bolts</a:t>
            </a:r>
            <a:r>
              <a:rPr lang="fr-BE" sz="2200" dirty="0" smtClean="0"/>
              <a:t> and </a:t>
            </a:r>
            <a:r>
              <a:rPr lang="fr-BE" sz="2200" dirty="0" err="1" smtClean="0"/>
              <a:t>welds</a:t>
            </a:r>
            <a:r>
              <a:rPr lang="fr-BE" sz="2200" dirty="0" smtClean="0"/>
              <a:t> </a:t>
            </a:r>
            <a:r>
              <a:rPr lang="fr-BE" sz="2200" dirty="0" err="1" smtClean="0"/>
              <a:t>under</a:t>
            </a:r>
            <a:r>
              <a:rPr lang="fr-BE" sz="2200" dirty="0" smtClean="0"/>
              <a:t> </a:t>
            </a:r>
            <a:r>
              <a:rPr lang="fr-BE" sz="2200" dirty="0" err="1" smtClean="0"/>
              <a:t>fire</a:t>
            </a:r>
            <a:r>
              <a:rPr lang="fr-BE" sz="2200" dirty="0" smtClean="0"/>
              <a:t>.</a:t>
            </a:r>
          </a:p>
          <a:p>
            <a:pPr algn="just"/>
            <a:endParaRPr lang="fr-BE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2. Distribution of </a:t>
            </a:r>
            <a:r>
              <a:rPr lang="fr-BE" dirty="0" err="1" smtClean="0"/>
              <a:t>temperature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11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sz="quarter" idx="1"/>
          </p:nvPr>
        </p:nvSpPr>
        <p:spPr>
          <a:xfrm>
            <a:off x="539552" y="2276872"/>
            <a:ext cx="8604448" cy="2736304"/>
          </a:xfrm>
        </p:spPr>
        <p:txBody>
          <a:bodyPr>
            <a:normAutofit/>
          </a:bodyPr>
          <a:lstStyle/>
          <a:p>
            <a:r>
              <a:rPr lang="fr-BE" sz="3200" dirty="0" err="1" smtClean="0"/>
              <a:t>Lumped</a:t>
            </a:r>
            <a:r>
              <a:rPr lang="fr-BE" sz="3200" dirty="0" smtClean="0"/>
              <a:t> Capacitance </a:t>
            </a:r>
            <a:r>
              <a:rPr lang="fr-BE" sz="3200" dirty="0" err="1" smtClean="0"/>
              <a:t>Method</a:t>
            </a:r>
            <a:r>
              <a:rPr lang="fr-BE" sz="3200" dirty="0" smtClean="0"/>
              <a:t> for </a:t>
            </a:r>
            <a:r>
              <a:rPr lang="fr-BE" sz="3200" dirty="0" err="1" smtClean="0"/>
              <a:t>steel</a:t>
            </a:r>
            <a:r>
              <a:rPr lang="fr-BE" sz="3200" dirty="0" smtClean="0"/>
              <a:t> </a:t>
            </a:r>
            <a:r>
              <a:rPr lang="fr-BE" sz="3200" dirty="0" err="1" smtClean="0"/>
              <a:t>members</a:t>
            </a:r>
            <a:r>
              <a:rPr lang="fr-BE" sz="3200" dirty="0" smtClean="0"/>
              <a:t> (EN 1993-1-2 and EN 1994-1-2) + joints (</a:t>
            </a:r>
            <a:r>
              <a:rPr lang="fr-BE" sz="3200" dirty="0" err="1" smtClean="0"/>
              <a:t>Annex</a:t>
            </a:r>
            <a:r>
              <a:rPr lang="fr-BE" sz="3200" dirty="0" smtClean="0"/>
              <a:t> D of EN 1993-1-2)</a:t>
            </a:r>
          </a:p>
          <a:p>
            <a:r>
              <a:rPr lang="fr-BE" sz="3200" dirty="0" err="1" smtClean="0"/>
              <a:t>Temperature</a:t>
            </a:r>
            <a:r>
              <a:rPr lang="fr-BE" sz="3200" dirty="0" smtClean="0"/>
              <a:t> profile of joints </a:t>
            </a:r>
            <a:r>
              <a:rPr lang="fr-BE" sz="3200" dirty="0" err="1" smtClean="0"/>
              <a:t>covered</a:t>
            </a:r>
            <a:r>
              <a:rPr lang="fr-BE" sz="3200" dirty="0" smtClean="0"/>
              <a:t> by a </a:t>
            </a:r>
            <a:r>
              <a:rPr lang="fr-BE" sz="3200" dirty="0" err="1" smtClean="0"/>
              <a:t>concrete</a:t>
            </a:r>
            <a:r>
              <a:rPr lang="fr-BE" sz="3200" dirty="0" smtClean="0"/>
              <a:t> </a:t>
            </a:r>
            <a:r>
              <a:rPr lang="fr-BE" sz="3200" dirty="0" err="1" smtClean="0"/>
              <a:t>slab</a:t>
            </a:r>
            <a:r>
              <a:rPr lang="fr-BE" sz="3200" dirty="0" smtClean="0"/>
              <a:t> (EN 1993-1-2)</a:t>
            </a: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323528" y="1628800"/>
            <a:ext cx="8643966" cy="57150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Prediction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of </a:t>
            </a: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temperature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r>
              <a:rPr lang="fr-BE" sz="32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: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steel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members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and joints</a:t>
            </a:r>
            <a:endParaRPr kumimoji="0" lang="fr-BE" sz="32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4941168"/>
            <a:ext cx="53244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6. General Conclusions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110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00034" y="1785926"/>
            <a:ext cx="8643966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Detailed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list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of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personal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contributions (2/3)</a:t>
            </a:r>
            <a:endParaRPr lang="fr-BE" sz="29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Fill>
                <a:solidFill>
                  <a:schemeClr val="accent4"/>
                </a:solidFill>
              </a:uFill>
            </a:endParaRPr>
          </a:p>
        </p:txBody>
      </p:sp>
      <p:sp>
        <p:nvSpPr>
          <p:cNvPr id="1986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2" name="Espace réservé du contenu 34"/>
          <p:cNvSpPr>
            <a:spLocks noGrp="1"/>
          </p:cNvSpPr>
          <p:nvPr>
            <p:ph sz="quarter" idx="1"/>
          </p:nvPr>
        </p:nvSpPr>
        <p:spPr>
          <a:xfrm>
            <a:off x="323528" y="2473464"/>
            <a:ext cx="8640960" cy="4176464"/>
          </a:xfrm>
        </p:spPr>
        <p:txBody>
          <a:bodyPr>
            <a:noAutofit/>
          </a:bodyPr>
          <a:lstStyle/>
          <a:p>
            <a:pPr algn="just"/>
            <a:r>
              <a:rPr lang="fr-BE" sz="2200" dirty="0" err="1" smtClean="0"/>
              <a:t>Development</a:t>
            </a:r>
            <a:r>
              <a:rPr lang="fr-BE" sz="2200" dirty="0" smtClean="0"/>
              <a:t> of </a:t>
            </a:r>
            <a:r>
              <a:rPr lang="fr-BE" sz="2200" dirty="0" err="1" smtClean="0"/>
              <a:t>analytical</a:t>
            </a:r>
            <a:r>
              <a:rPr lang="fr-BE" sz="2200" dirty="0" smtClean="0"/>
              <a:t> </a:t>
            </a:r>
            <a:r>
              <a:rPr lang="fr-BE" sz="2200" dirty="0" err="1" smtClean="0"/>
              <a:t>models</a:t>
            </a:r>
            <a:r>
              <a:rPr lang="fr-BE" sz="2200" dirty="0" smtClean="0"/>
              <a:t> for </a:t>
            </a:r>
            <a:r>
              <a:rPr lang="fr-BE" sz="2200" dirty="0" err="1" smtClean="0"/>
              <a:t>bolts</a:t>
            </a:r>
            <a:r>
              <a:rPr lang="fr-BE" sz="2200" dirty="0" smtClean="0"/>
              <a:t> (tension or </a:t>
            </a:r>
            <a:r>
              <a:rPr lang="fr-BE" sz="2200" dirty="0" err="1" smtClean="0"/>
              <a:t>shear</a:t>
            </a:r>
            <a:r>
              <a:rPr lang="fr-BE" sz="2200" dirty="0" smtClean="0"/>
              <a:t>) and </a:t>
            </a:r>
            <a:r>
              <a:rPr lang="fr-BE" sz="2200" dirty="0" err="1" smtClean="0"/>
              <a:t>welds</a:t>
            </a:r>
            <a:r>
              <a:rPr lang="fr-BE" sz="2200" dirty="0" smtClean="0"/>
              <a:t> </a:t>
            </a:r>
            <a:r>
              <a:rPr lang="fr-BE" sz="2200" dirty="0" err="1" smtClean="0"/>
              <a:t>during</a:t>
            </a:r>
            <a:r>
              <a:rPr lang="fr-BE" sz="2200" dirty="0" smtClean="0"/>
              <a:t> the </a:t>
            </a:r>
            <a:r>
              <a:rPr lang="fr-BE" sz="2200" dirty="0" err="1" smtClean="0"/>
              <a:t>heating</a:t>
            </a:r>
            <a:r>
              <a:rPr lang="fr-BE" sz="2200" dirty="0" smtClean="0"/>
              <a:t> and </a:t>
            </a:r>
            <a:r>
              <a:rPr lang="fr-BE" sz="2200" dirty="0" err="1" smtClean="0"/>
              <a:t>cooling</a:t>
            </a:r>
            <a:r>
              <a:rPr lang="fr-BE" sz="2200" dirty="0" smtClean="0"/>
              <a:t> phases of a </a:t>
            </a:r>
            <a:r>
              <a:rPr lang="fr-BE" sz="2200" dirty="0" err="1" smtClean="0"/>
              <a:t>fire</a:t>
            </a:r>
            <a:endParaRPr lang="fr-BE" sz="2200" dirty="0" smtClean="0"/>
          </a:p>
          <a:p>
            <a:pPr algn="just"/>
            <a:r>
              <a:rPr lang="fr-BE" sz="2200" dirty="0" err="1" smtClean="0"/>
              <a:t>Definition</a:t>
            </a:r>
            <a:r>
              <a:rPr lang="fr-BE" sz="2200" dirty="0" smtClean="0"/>
              <a:t> of </a:t>
            </a:r>
            <a:r>
              <a:rPr lang="fr-BE" sz="2200" dirty="0" err="1" smtClean="0"/>
              <a:t>two</a:t>
            </a:r>
            <a:r>
              <a:rPr lang="fr-BE" sz="2200" dirty="0" smtClean="0"/>
              <a:t> </a:t>
            </a:r>
            <a:r>
              <a:rPr lang="fr-BE" sz="2200" dirty="0" err="1" smtClean="0"/>
              <a:t>models</a:t>
            </a:r>
            <a:r>
              <a:rPr lang="fr-BE" sz="2200" dirty="0" smtClean="0"/>
              <a:t> and </a:t>
            </a:r>
            <a:r>
              <a:rPr lang="fr-BE" sz="2200" dirty="0" err="1" smtClean="0"/>
              <a:t>material</a:t>
            </a:r>
            <a:r>
              <a:rPr lang="fr-BE" sz="2200" dirty="0" smtClean="0"/>
              <a:t> </a:t>
            </a:r>
            <a:r>
              <a:rPr lang="fr-BE" sz="2200" dirty="0" err="1" smtClean="0"/>
              <a:t>laws</a:t>
            </a:r>
            <a:r>
              <a:rPr lang="fr-BE" sz="2200" dirty="0" smtClean="0"/>
              <a:t> for </a:t>
            </a:r>
            <a:r>
              <a:rPr lang="fr-BE" sz="2200" dirty="0" err="1" smtClean="0"/>
              <a:t>modelling</a:t>
            </a:r>
            <a:r>
              <a:rPr lang="fr-BE" sz="2200" dirty="0" smtClean="0"/>
              <a:t> the action of simple </a:t>
            </a:r>
            <a:r>
              <a:rPr lang="fr-BE" sz="2200" dirty="0" err="1" smtClean="0"/>
              <a:t>steel</a:t>
            </a:r>
            <a:r>
              <a:rPr lang="fr-BE" sz="2200" dirty="0" smtClean="0"/>
              <a:t> connections </a:t>
            </a:r>
            <a:r>
              <a:rPr lang="fr-BE" sz="2200" dirty="0" err="1" smtClean="0"/>
              <a:t>under</a:t>
            </a:r>
            <a:r>
              <a:rPr lang="fr-BE" sz="2200" dirty="0" smtClean="0"/>
              <a:t> </a:t>
            </a:r>
            <a:r>
              <a:rPr lang="fr-BE" sz="2200" dirty="0" err="1" smtClean="0"/>
              <a:t>natural</a:t>
            </a:r>
            <a:r>
              <a:rPr lang="fr-BE" sz="2200" dirty="0" smtClean="0"/>
              <a:t> </a:t>
            </a:r>
            <a:r>
              <a:rPr lang="fr-BE" sz="2200" dirty="0" err="1" smtClean="0"/>
              <a:t>fire</a:t>
            </a:r>
            <a:r>
              <a:rPr lang="fr-BE" sz="2200" dirty="0" smtClean="0"/>
              <a:t> conditions</a:t>
            </a:r>
          </a:p>
          <a:p>
            <a:pPr algn="just"/>
            <a:r>
              <a:rPr lang="fr-BE" sz="2200" dirty="0" err="1" smtClean="0"/>
              <a:t>Definition</a:t>
            </a:r>
            <a:r>
              <a:rPr lang="fr-BE" sz="2200" dirty="0" smtClean="0"/>
              <a:t> of </a:t>
            </a:r>
            <a:r>
              <a:rPr lang="fr-BE" sz="2200" dirty="0" err="1" smtClean="0"/>
              <a:t>failure</a:t>
            </a:r>
            <a:r>
              <a:rPr lang="fr-BE" sz="2200" dirty="0" smtClean="0"/>
              <a:t> </a:t>
            </a:r>
            <a:r>
              <a:rPr lang="fr-BE" sz="2200" dirty="0" err="1" smtClean="0"/>
              <a:t>criteria</a:t>
            </a:r>
            <a:r>
              <a:rPr lang="fr-BE" sz="2200" dirty="0" smtClean="0"/>
              <a:t> for connections </a:t>
            </a:r>
            <a:r>
              <a:rPr lang="fr-BE" sz="2200" dirty="0" err="1" smtClean="0"/>
              <a:t>modelled</a:t>
            </a:r>
            <a:r>
              <a:rPr lang="fr-BE" sz="2200" dirty="0" smtClean="0"/>
              <a:t> by </a:t>
            </a:r>
            <a:r>
              <a:rPr lang="fr-BE" sz="2200" dirty="0" err="1" smtClean="0"/>
              <a:t>Bilinear</a:t>
            </a:r>
            <a:r>
              <a:rPr lang="fr-BE" sz="2200" dirty="0" smtClean="0"/>
              <a:t> Fibres </a:t>
            </a:r>
            <a:r>
              <a:rPr lang="fr-BE" sz="2200" dirty="0" err="1" smtClean="0"/>
              <a:t>Models</a:t>
            </a:r>
            <a:r>
              <a:rPr lang="fr-BE" sz="2200" dirty="0" smtClean="0"/>
              <a:t> and validations </a:t>
            </a:r>
            <a:r>
              <a:rPr lang="fr-BE" sz="2200" dirty="0" err="1" smtClean="0"/>
              <a:t>against</a:t>
            </a:r>
            <a:r>
              <a:rPr lang="fr-BE" sz="2200" dirty="0" smtClean="0"/>
              <a:t> </a:t>
            </a:r>
            <a:r>
              <a:rPr lang="fr-BE" sz="2200" dirty="0" err="1" smtClean="0"/>
              <a:t>experimental</a:t>
            </a:r>
            <a:r>
              <a:rPr lang="fr-BE" sz="2200" dirty="0" smtClean="0"/>
              <a:t> tests and </a:t>
            </a:r>
            <a:r>
              <a:rPr lang="fr-BE" sz="2200" dirty="0" err="1" smtClean="0"/>
              <a:t>numerical</a:t>
            </a:r>
            <a:r>
              <a:rPr lang="fr-BE" sz="2200" dirty="0" smtClean="0"/>
              <a:t> </a:t>
            </a:r>
            <a:r>
              <a:rPr lang="fr-BE" sz="2200" dirty="0" err="1" smtClean="0"/>
              <a:t>results</a:t>
            </a:r>
            <a:r>
              <a:rPr lang="fr-BE" sz="2200" dirty="0" smtClean="0"/>
              <a:t> </a:t>
            </a:r>
            <a:r>
              <a:rPr lang="fr-BE" sz="2200" dirty="0" err="1" smtClean="0"/>
              <a:t>obtained</a:t>
            </a:r>
            <a:r>
              <a:rPr lang="fr-BE" sz="2200" dirty="0" smtClean="0"/>
              <a:t> </a:t>
            </a:r>
            <a:r>
              <a:rPr lang="fr-BE" sz="2200" dirty="0" err="1" smtClean="0"/>
              <a:t>with</a:t>
            </a:r>
            <a:r>
              <a:rPr lang="fr-BE" sz="2200" dirty="0" smtClean="0"/>
              <a:t> more </a:t>
            </a:r>
            <a:r>
              <a:rPr lang="fr-BE" sz="2200" dirty="0" err="1" smtClean="0"/>
              <a:t>complex</a:t>
            </a:r>
            <a:r>
              <a:rPr lang="fr-BE" sz="2200" dirty="0" smtClean="0"/>
              <a:t> </a:t>
            </a:r>
            <a:r>
              <a:rPr lang="fr-BE" sz="2200" dirty="0" err="1" smtClean="0"/>
              <a:t>models</a:t>
            </a:r>
            <a:endParaRPr lang="fr-BE" sz="2200" dirty="0" smtClean="0"/>
          </a:p>
          <a:p>
            <a:pPr algn="just"/>
            <a:r>
              <a:rPr lang="fr-BE" sz="2200" dirty="0" err="1" smtClean="0"/>
              <a:t>Realisation</a:t>
            </a:r>
            <a:r>
              <a:rPr lang="fr-BE" sz="2200" dirty="0" smtClean="0"/>
              <a:t> of </a:t>
            </a:r>
            <a:r>
              <a:rPr lang="fr-BE" sz="2200" dirty="0" err="1" smtClean="0"/>
              <a:t>parametric</a:t>
            </a:r>
            <a:r>
              <a:rPr lang="fr-BE" sz="2200" dirty="0" smtClean="0"/>
              <a:t> analyses </a:t>
            </a:r>
            <a:r>
              <a:rPr lang="fr-BE" sz="2200" dirty="0" err="1" smtClean="0"/>
              <a:t>using</a:t>
            </a:r>
            <a:r>
              <a:rPr lang="fr-BE" sz="2200" dirty="0" smtClean="0"/>
              <a:t> the </a:t>
            </a:r>
            <a:r>
              <a:rPr lang="fr-BE" sz="2200" dirty="0" err="1" smtClean="0"/>
              <a:t>Bilinear</a:t>
            </a:r>
            <a:r>
              <a:rPr lang="fr-BE" sz="2200" dirty="0" smtClean="0"/>
              <a:t> Fibres </a:t>
            </a:r>
            <a:r>
              <a:rPr lang="fr-BE" sz="2200" dirty="0" err="1" smtClean="0"/>
              <a:t>Models</a:t>
            </a:r>
            <a:r>
              <a:rPr lang="fr-BE" sz="2200" dirty="0" smtClean="0"/>
              <a:t> for fin plate, double web </a:t>
            </a:r>
            <a:r>
              <a:rPr lang="fr-BE" sz="2200" dirty="0" err="1" smtClean="0"/>
              <a:t>cleats</a:t>
            </a:r>
            <a:r>
              <a:rPr lang="fr-BE" sz="2200" dirty="0" smtClean="0"/>
              <a:t> and header plate connections and </a:t>
            </a:r>
            <a:r>
              <a:rPr lang="fr-BE" sz="2200" dirty="0" err="1" smtClean="0"/>
              <a:t>definition</a:t>
            </a:r>
            <a:r>
              <a:rPr lang="fr-BE" sz="2200" dirty="0" smtClean="0"/>
              <a:t> of design </a:t>
            </a:r>
            <a:r>
              <a:rPr lang="fr-BE" sz="2200" dirty="0" err="1" smtClean="0"/>
              <a:t>procedures</a:t>
            </a:r>
            <a:r>
              <a:rPr lang="fr-BE" sz="2200" dirty="0" smtClean="0"/>
              <a:t> to </a:t>
            </a:r>
            <a:r>
              <a:rPr lang="fr-BE" sz="2200" dirty="0" err="1" smtClean="0"/>
              <a:t>avoid</a:t>
            </a:r>
            <a:r>
              <a:rPr lang="fr-BE" sz="2200" dirty="0" smtClean="0"/>
              <a:t> </a:t>
            </a:r>
            <a:r>
              <a:rPr lang="fr-BE" sz="2200" dirty="0" err="1" smtClean="0"/>
              <a:t>connection</a:t>
            </a:r>
            <a:r>
              <a:rPr lang="fr-BE" sz="2200" dirty="0" smtClean="0"/>
              <a:t> </a:t>
            </a:r>
            <a:r>
              <a:rPr lang="fr-BE" sz="2200" dirty="0" err="1" smtClean="0"/>
              <a:t>failures</a:t>
            </a:r>
            <a:endParaRPr lang="fr-BE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6. General Conclusions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111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00034" y="1785926"/>
            <a:ext cx="8643966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Detailed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list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of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personal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contributions (3/3)</a:t>
            </a:r>
            <a:endParaRPr lang="fr-BE" sz="29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Fill>
                <a:solidFill>
                  <a:schemeClr val="accent4"/>
                </a:solidFill>
              </a:uFill>
            </a:endParaRPr>
          </a:p>
        </p:txBody>
      </p:sp>
      <p:sp>
        <p:nvSpPr>
          <p:cNvPr id="1986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2" name="Espace réservé du contenu 34"/>
          <p:cNvSpPr>
            <a:spLocks noGrp="1"/>
          </p:cNvSpPr>
          <p:nvPr>
            <p:ph sz="quarter" idx="1"/>
          </p:nvPr>
        </p:nvSpPr>
        <p:spPr>
          <a:xfrm>
            <a:off x="323528" y="2473464"/>
            <a:ext cx="8640960" cy="4176464"/>
          </a:xfrm>
        </p:spPr>
        <p:txBody>
          <a:bodyPr>
            <a:noAutofit/>
          </a:bodyPr>
          <a:lstStyle/>
          <a:p>
            <a:pPr algn="just"/>
            <a:r>
              <a:rPr lang="fr-BE" sz="2200" dirty="0" err="1" smtClean="0"/>
              <a:t>Development</a:t>
            </a:r>
            <a:r>
              <a:rPr lang="fr-BE" sz="2200" dirty="0" smtClean="0"/>
              <a:t> of </a:t>
            </a:r>
            <a:r>
              <a:rPr lang="fr-BE" sz="2200" dirty="0" err="1" smtClean="0"/>
              <a:t>Nonlinear</a:t>
            </a:r>
            <a:r>
              <a:rPr lang="fr-BE" sz="2200" dirty="0" smtClean="0"/>
              <a:t> Fibres </a:t>
            </a:r>
            <a:r>
              <a:rPr lang="fr-BE" sz="2200" dirty="0" err="1" smtClean="0"/>
              <a:t>Models</a:t>
            </a:r>
            <a:r>
              <a:rPr lang="fr-BE" sz="2200" dirty="0" smtClean="0"/>
              <a:t> for fin plate connections and validation </a:t>
            </a:r>
            <a:r>
              <a:rPr lang="fr-BE" sz="2200" dirty="0" err="1" smtClean="0"/>
              <a:t>against</a:t>
            </a:r>
            <a:r>
              <a:rPr lang="fr-BE" sz="2200" dirty="0" smtClean="0"/>
              <a:t> </a:t>
            </a:r>
            <a:r>
              <a:rPr lang="fr-BE" sz="2200" dirty="0" err="1" smtClean="0"/>
              <a:t>experimental</a:t>
            </a:r>
            <a:r>
              <a:rPr lang="fr-BE" sz="2200" dirty="0" smtClean="0"/>
              <a:t> </a:t>
            </a:r>
            <a:r>
              <a:rPr lang="fr-BE" sz="2200" dirty="0" err="1" smtClean="0"/>
              <a:t>results</a:t>
            </a:r>
            <a:r>
              <a:rPr lang="fr-BE" sz="2200" dirty="0" smtClean="0"/>
              <a:t> of </a:t>
            </a:r>
            <a:r>
              <a:rPr lang="fr-BE" sz="2200" dirty="0" err="1" smtClean="0"/>
              <a:t>isothermal</a:t>
            </a:r>
            <a:r>
              <a:rPr lang="fr-BE" sz="2200" dirty="0" smtClean="0"/>
              <a:t> tests </a:t>
            </a:r>
            <a:r>
              <a:rPr lang="fr-BE" sz="2200" dirty="0" err="1" smtClean="0"/>
              <a:t>performed</a:t>
            </a:r>
            <a:r>
              <a:rPr lang="fr-BE" sz="2200" dirty="0" smtClean="0"/>
              <a:t> on </a:t>
            </a:r>
            <a:r>
              <a:rPr lang="fr-BE" sz="2200" dirty="0" err="1" smtClean="0"/>
              <a:t>isolated</a:t>
            </a:r>
            <a:r>
              <a:rPr lang="fr-BE" sz="2200" dirty="0" smtClean="0"/>
              <a:t> joints (Sheffield) and a </a:t>
            </a:r>
            <a:r>
              <a:rPr lang="fr-BE" sz="2200" dirty="0" err="1" smtClean="0"/>
              <a:t>fire</a:t>
            </a:r>
            <a:r>
              <a:rPr lang="fr-BE" sz="2200" dirty="0" smtClean="0"/>
              <a:t> test </a:t>
            </a:r>
            <a:r>
              <a:rPr lang="fr-BE" sz="2200" dirty="0" err="1" smtClean="0"/>
              <a:t>performed</a:t>
            </a:r>
            <a:r>
              <a:rPr lang="fr-BE" sz="2200" dirty="0" smtClean="0"/>
              <a:t> on a </a:t>
            </a:r>
            <a:r>
              <a:rPr lang="fr-BE" sz="2200" dirty="0" err="1" smtClean="0"/>
              <a:t>sub-structure</a:t>
            </a:r>
            <a:r>
              <a:rPr lang="fr-BE" sz="2200" dirty="0" smtClean="0"/>
              <a:t> (Delft)</a:t>
            </a:r>
          </a:p>
          <a:p>
            <a:pPr algn="just"/>
            <a:r>
              <a:rPr lang="fr-BE" sz="2200" dirty="0" smtClean="0"/>
              <a:t>Application of the </a:t>
            </a:r>
            <a:r>
              <a:rPr lang="fr-BE" sz="2200" dirty="0" err="1" smtClean="0"/>
              <a:t>Nonlinear</a:t>
            </a:r>
            <a:r>
              <a:rPr lang="fr-BE" sz="2200" dirty="0" smtClean="0"/>
              <a:t> Fibres </a:t>
            </a:r>
            <a:r>
              <a:rPr lang="fr-BE" sz="2200" dirty="0" err="1" smtClean="0"/>
              <a:t>Models</a:t>
            </a:r>
            <a:r>
              <a:rPr lang="fr-BE" sz="2200" dirty="0" smtClean="0"/>
              <a:t> to a large-</a:t>
            </a:r>
            <a:r>
              <a:rPr lang="fr-BE" sz="2200" dirty="0" err="1" smtClean="0"/>
              <a:t>scale</a:t>
            </a:r>
            <a:r>
              <a:rPr lang="fr-BE" sz="2200" dirty="0" smtClean="0"/>
              <a:t> </a:t>
            </a:r>
            <a:r>
              <a:rPr lang="fr-BE" sz="2200" dirty="0" err="1" smtClean="0"/>
              <a:t>steel</a:t>
            </a:r>
            <a:r>
              <a:rPr lang="fr-BE" sz="2200" dirty="0" smtClean="0"/>
              <a:t> structure </a:t>
            </a:r>
            <a:r>
              <a:rPr lang="fr-BE" sz="2200" dirty="0" err="1" smtClean="0"/>
              <a:t>with</a:t>
            </a:r>
            <a:r>
              <a:rPr lang="fr-BE" sz="2200" dirty="0" smtClean="0"/>
              <a:t> fin plate connections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6. General conclusions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112</a:t>
            </a:fld>
            <a:endParaRPr lang="fr-BE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539552" y="1772816"/>
            <a:ext cx="4104456" cy="6480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General Conclusions (1/2)</a:t>
            </a:r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34148" name="Rectangle 4"/>
          <p:cNvSpPr>
            <a:spLocks noChangeArrowheads="1"/>
          </p:cNvSpPr>
          <p:nvPr/>
        </p:nvSpPr>
        <p:spPr bwMode="auto">
          <a:xfrm>
            <a:off x="0" y="2590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415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4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95536" y="2420888"/>
            <a:ext cx="8424936" cy="4104456"/>
          </a:xfrm>
        </p:spPr>
        <p:txBody>
          <a:bodyPr>
            <a:normAutofit/>
          </a:bodyPr>
          <a:lstStyle/>
          <a:p>
            <a:pPr algn="just"/>
            <a:r>
              <a:rPr lang="fr-BE" sz="2600" dirty="0" smtClean="0"/>
              <a:t>By use of </a:t>
            </a:r>
            <a:r>
              <a:rPr lang="fr-BE" sz="2600" dirty="0" err="1" smtClean="0"/>
              <a:t>quite</a:t>
            </a:r>
            <a:r>
              <a:rPr lang="fr-BE" sz="2600" dirty="0" smtClean="0"/>
              <a:t> simple </a:t>
            </a:r>
            <a:r>
              <a:rPr lang="fr-BE" sz="2600" dirty="0" err="1" smtClean="0"/>
              <a:t>methods</a:t>
            </a:r>
            <a:r>
              <a:rPr lang="fr-BE" sz="2600" dirty="0" smtClean="0"/>
              <a:t> </a:t>
            </a:r>
            <a:r>
              <a:rPr lang="fr-BE" sz="2600" dirty="0" err="1" smtClean="0"/>
              <a:t>that</a:t>
            </a:r>
            <a:r>
              <a:rPr lang="fr-BE" sz="2600" dirty="0" smtClean="0"/>
              <a:t> </a:t>
            </a:r>
            <a:r>
              <a:rPr lang="fr-BE" sz="2600" dirty="0" err="1" smtClean="0"/>
              <a:t>does</a:t>
            </a:r>
            <a:r>
              <a:rPr lang="fr-BE" sz="2600" dirty="0" smtClean="0"/>
              <a:t> not </a:t>
            </a:r>
            <a:r>
              <a:rPr lang="fr-BE" sz="2600" dirty="0" err="1" smtClean="0"/>
              <a:t>require</a:t>
            </a:r>
            <a:r>
              <a:rPr lang="fr-BE" sz="2600" dirty="0" smtClean="0"/>
              <a:t> FE </a:t>
            </a:r>
            <a:r>
              <a:rPr lang="fr-BE" sz="2600" dirty="0" err="1" smtClean="0"/>
              <a:t>models</a:t>
            </a:r>
            <a:r>
              <a:rPr lang="fr-BE" sz="2600" dirty="0" smtClean="0"/>
              <a:t>, </a:t>
            </a:r>
            <a:r>
              <a:rPr lang="fr-BE" sz="2600" dirty="0" err="1" smtClean="0"/>
              <a:t>possibility</a:t>
            </a:r>
            <a:r>
              <a:rPr lang="fr-BE" sz="2600" dirty="0" smtClean="0"/>
              <a:t> to </a:t>
            </a:r>
            <a:r>
              <a:rPr lang="fr-BE" sz="2600" dirty="0" err="1" smtClean="0"/>
              <a:t>predict</a:t>
            </a:r>
            <a:r>
              <a:rPr lang="fr-BE" sz="2600" dirty="0" smtClean="0"/>
              <a:t> distribution of </a:t>
            </a:r>
            <a:r>
              <a:rPr lang="fr-BE" sz="2600" dirty="0" err="1" smtClean="0"/>
              <a:t>temperature</a:t>
            </a:r>
            <a:r>
              <a:rPr lang="fr-BE" sz="2600" dirty="0" smtClean="0"/>
              <a:t> in </a:t>
            </a:r>
            <a:r>
              <a:rPr lang="fr-BE" sz="2600" dirty="0" err="1" smtClean="0"/>
              <a:t>beams</a:t>
            </a:r>
            <a:r>
              <a:rPr lang="fr-BE" sz="2600" dirty="0" smtClean="0"/>
              <a:t> and joints </a:t>
            </a:r>
            <a:r>
              <a:rPr lang="fr-BE" sz="2600" dirty="0" err="1" smtClean="0"/>
              <a:t>covered</a:t>
            </a:r>
            <a:r>
              <a:rPr lang="fr-BE" sz="2600" dirty="0" smtClean="0"/>
              <a:t> by a </a:t>
            </a:r>
            <a:r>
              <a:rPr lang="fr-BE" sz="2600" dirty="0" err="1" smtClean="0"/>
              <a:t>concrete</a:t>
            </a:r>
            <a:r>
              <a:rPr lang="fr-BE" sz="2600" dirty="0" smtClean="0"/>
              <a:t> </a:t>
            </a:r>
            <a:r>
              <a:rPr lang="fr-BE" sz="2600" dirty="0" err="1" smtClean="0"/>
              <a:t>slab</a:t>
            </a:r>
            <a:r>
              <a:rPr lang="fr-BE" sz="2600" dirty="0" smtClean="0"/>
              <a:t> </a:t>
            </a:r>
          </a:p>
          <a:p>
            <a:pPr algn="just"/>
            <a:r>
              <a:rPr lang="fr-BE" sz="2600" dirty="0" smtClean="0"/>
              <a:t>The use of </a:t>
            </a:r>
            <a:r>
              <a:rPr lang="fr-BE" sz="2600" dirty="0" err="1" smtClean="0"/>
              <a:t>simplified</a:t>
            </a:r>
            <a:r>
              <a:rPr lang="fr-BE" sz="2600" dirty="0" smtClean="0"/>
              <a:t> </a:t>
            </a:r>
            <a:r>
              <a:rPr lang="fr-BE" sz="2600" dirty="0" err="1" smtClean="0"/>
              <a:t>methods</a:t>
            </a:r>
            <a:r>
              <a:rPr lang="fr-BE" sz="2600" dirty="0" smtClean="0"/>
              <a:t> for </a:t>
            </a:r>
            <a:r>
              <a:rPr lang="fr-BE" sz="2600" dirty="0" err="1" smtClean="0"/>
              <a:t>predicting</a:t>
            </a:r>
            <a:r>
              <a:rPr lang="fr-BE" sz="2600" dirty="0" smtClean="0"/>
              <a:t> </a:t>
            </a:r>
            <a:r>
              <a:rPr lang="fr-BE" sz="2600" dirty="0" err="1" smtClean="0"/>
              <a:t>internal</a:t>
            </a:r>
            <a:r>
              <a:rPr lang="fr-BE" sz="2600" dirty="0" smtClean="0"/>
              <a:t> forces in joints </a:t>
            </a:r>
            <a:r>
              <a:rPr lang="fr-BE" sz="2600" dirty="0" err="1" smtClean="0"/>
              <a:t>under</a:t>
            </a:r>
            <a:r>
              <a:rPr lang="fr-BE" sz="2600" dirty="0" smtClean="0"/>
              <a:t> </a:t>
            </a:r>
            <a:r>
              <a:rPr lang="fr-BE" sz="2600" dirty="0" err="1" smtClean="0"/>
              <a:t>natural</a:t>
            </a:r>
            <a:r>
              <a:rPr lang="fr-BE" sz="2600" dirty="0" smtClean="0"/>
              <a:t> </a:t>
            </a:r>
            <a:r>
              <a:rPr lang="fr-BE" sz="2600" dirty="0" err="1" smtClean="0"/>
              <a:t>fire</a:t>
            </a:r>
            <a:r>
              <a:rPr lang="fr-BE" sz="2600" dirty="0" smtClean="0"/>
              <a:t> </a:t>
            </a:r>
            <a:r>
              <a:rPr lang="fr-BE" sz="2600" dirty="0" err="1" smtClean="0"/>
              <a:t>is</a:t>
            </a:r>
            <a:r>
              <a:rPr lang="fr-BE" sz="2600" dirty="0" smtClean="0"/>
              <a:t> </a:t>
            </a:r>
            <a:r>
              <a:rPr lang="fr-BE" sz="2600" dirty="0" err="1" smtClean="0"/>
              <a:t>limited</a:t>
            </a:r>
            <a:r>
              <a:rPr lang="fr-BE" sz="2600" dirty="0" smtClean="0"/>
              <a:t> to cases </a:t>
            </a:r>
            <a:r>
              <a:rPr lang="fr-BE" sz="2600" dirty="0" err="1" smtClean="0"/>
              <a:t>where</a:t>
            </a:r>
            <a:r>
              <a:rPr lang="fr-BE" sz="2600" dirty="0" smtClean="0"/>
              <a:t> the </a:t>
            </a:r>
            <a:r>
              <a:rPr lang="fr-BE" sz="2600" dirty="0" err="1" smtClean="0"/>
              <a:t>behaviour</a:t>
            </a:r>
            <a:r>
              <a:rPr lang="fr-BE" sz="2600" dirty="0" smtClean="0"/>
              <a:t> of joints </a:t>
            </a:r>
            <a:r>
              <a:rPr lang="fr-BE" sz="2600" dirty="0" err="1" smtClean="0"/>
              <a:t>is</a:t>
            </a:r>
            <a:r>
              <a:rPr lang="fr-BE" sz="2600" dirty="0" smtClean="0"/>
              <a:t> </a:t>
            </a:r>
            <a:r>
              <a:rPr lang="fr-BE" sz="2600" dirty="0" err="1" smtClean="0"/>
              <a:t>bilinear</a:t>
            </a:r>
            <a:r>
              <a:rPr lang="fr-BE" sz="2600" dirty="0" smtClean="0"/>
              <a:t> and constant</a:t>
            </a:r>
          </a:p>
          <a:p>
            <a:r>
              <a:rPr lang="fr-BE" sz="2600" dirty="0" smtClean="0"/>
              <a:t>The influence of </a:t>
            </a:r>
            <a:r>
              <a:rPr lang="fr-BE" sz="2600" dirty="0" err="1" smtClean="0"/>
              <a:t>heating</a:t>
            </a:r>
            <a:r>
              <a:rPr lang="fr-BE" sz="2600" dirty="0" smtClean="0"/>
              <a:t>-</a:t>
            </a:r>
            <a:r>
              <a:rPr lang="fr-BE" sz="2600" dirty="0" err="1" smtClean="0"/>
              <a:t>cooling</a:t>
            </a:r>
            <a:r>
              <a:rPr lang="fr-BE" sz="2600" dirty="0" smtClean="0"/>
              <a:t> cycles on the </a:t>
            </a:r>
            <a:r>
              <a:rPr lang="fr-BE" sz="2600" dirty="0" err="1" smtClean="0"/>
              <a:t>resistance</a:t>
            </a:r>
            <a:r>
              <a:rPr lang="fr-BE" sz="2600" dirty="0" smtClean="0"/>
              <a:t> and the </a:t>
            </a:r>
            <a:r>
              <a:rPr lang="fr-BE" sz="2600" dirty="0" err="1" smtClean="0"/>
              <a:t>ductility</a:t>
            </a:r>
            <a:r>
              <a:rPr lang="fr-BE" sz="2600" dirty="0" smtClean="0"/>
              <a:t> of </a:t>
            </a:r>
            <a:r>
              <a:rPr lang="fr-BE" sz="2600" dirty="0" err="1" smtClean="0"/>
              <a:t>bolts</a:t>
            </a:r>
            <a:r>
              <a:rPr lang="fr-BE" sz="2600" dirty="0" smtClean="0"/>
              <a:t> and </a:t>
            </a:r>
            <a:r>
              <a:rPr lang="fr-BE" sz="2600" dirty="0" err="1" smtClean="0"/>
              <a:t>welds</a:t>
            </a:r>
            <a:r>
              <a:rPr lang="fr-BE" sz="2600" dirty="0" smtClean="0"/>
              <a:t> </a:t>
            </a:r>
            <a:r>
              <a:rPr lang="fr-BE" sz="2600" dirty="0" err="1" smtClean="0"/>
              <a:t>should</a:t>
            </a:r>
            <a:r>
              <a:rPr lang="fr-BE" sz="2600" dirty="0" smtClean="0"/>
              <a:t> </a:t>
            </a:r>
            <a:r>
              <a:rPr lang="fr-BE" sz="2600" dirty="0" err="1" smtClean="0"/>
              <a:t>be</a:t>
            </a:r>
            <a:r>
              <a:rPr lang="fr-BE" sz="2600" dirty="0" smtClean="0"/>
              <a:t> </a:t>
            </a:r>
            <a:r>
              <a:rPr lang="fr-BE" sz="2600" dirty="0" err="1" smtClean="0"/>
              <a:t>considered</a:t>
            </a:r>
            <a:r>
              <a:rPr lang="fr-BE" sz="2600" dirty="0" smtClean="0"/>
              <a:t> (</a:t>
            </a:r>
            <a:r>
              <a:rPr lang="fr-BE" sz="2600" dirty="0" err="1" smtClean="0"/>
              <a:t>k</a:t>
            </a:r>
            <a:r>
              <a:rPr lang="fr-BE" sz="2600" baseline="-25000" dirty="0" err="1" smtClean="0"/>
              <a:t>nr,b,min</a:t>
            </a:r>
            <a:r>
              <a:rPr lang="fr-BE" sz="2600" baseline="-25000" dirty="0" smtClean="0"/>
              <a:t> </a:t>
            </a:r>
            <a:r>
              <a:rPr lang="fr-BE" sz="2600" dirty="0" smtClean="0"/>
              <a:t>= 0.6 ; </a:t>
            </a:r>
            <a:r>
              <a:rPr lang="fr-BE" sz="2600" dirty="0" err="1" smtClean="0"/>
              <a:t>k</a:t>
            </a:r>
            <a:r>
              <a:rPr lang="fr-BE" sz="2600" baseline="-25000" dirty="0" err="1" smtClean="0"/>
              <a:t>nr,w,min</a:t>
            </a:r>
            <a:r>
              <a:rPr lang="fr-BE" sz="2600" baseline="-25000" dirty="0" smtClean="0"/>
              <a:t> </a:t>
            </a:r>
            <a:r>
              <a:rPr lang="fr-BE" sz="2600" dirty="0" smtClean="0"/>
              <a:t>= 0.8) </a:t>
            </a:r>
            <a:r>
              <a:rPr lang="fr-BE" sz="2600" dirty="0" smtClean="0">
                <a:sym typeface="Wingdings" pitchFamily="2" charset="2"/>
              </a:rPr>
              <a:t> force-</a:t>
            </a:r>
            <a:r>
              <a:rPr lang="fr-BE" sz="2600" dirty="0" err="1" smtClean="0">
                <a:sym typeface="Wingdings" pitchFamily="2" charset="2"/>
              </a:rPr>
              <a:t>displacement</a:t>
            </a:r>
            <a:r>
              <a:rPr lang="fr-BE" sz="2600" dirty="0" smtClean="0">
                <a:sym typeface="Wingdings" pitchFamily="2" charset="2"/>
              </a:rPr>
              <a:t> </a:t>
            </a:r>
            <a:r>
              <a:rPr lang="fr-BE" sz="2600" dirty="0" err="1" smtClean="0">
                <a:sym typeface="Wingdings" pitchFamily="2" charset="2"/>
              </a:rPr>
              <a:t>models</a:t>
            </a:r>
            <a:r>
              <a:rPr lang="fr-BE" sz="2600" dirty="0" smtClean="0">
                <a:sym typeface="Wingdings" pitchFamily="2" charset="2"/>
              </a:rPr>
              <a:t> for </a:t>
            </a:r>
            <a:r>
              <a:rPr lang="fr-BE" sz="2600" dirty="0" err="1" smtClean="0">
                <a:sym typeface="Wingdings" pitchFamily="2" charset="2"/>
              </a:rPr>
              <a:t>bolts</a:t>
            </a:r>
            <a:endParaRPr lang="fr-BE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6. General conclusions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113</a:t>
            </a:fld>
            <a:endParaRPr lang="fr-BE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539552" y="1772816"/>
            <a:ext cx="4104456" cy="6480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General Conclusions (2/2)</a:t>
            </a:r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34148" name="Rectangle 4"/>
          <p:cNvSpPr>
            <a:spLocks noChangeArrowheads="1"/>
          </p:cNvSpPr>
          <p:nvPr/>
        </p:nvSpPr>
        <p:spPr bwMode="auto">
          <a:xfrm>
            <a:off x="0" y="2590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415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4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95536" y="2420888"/>
            <a:ext cx="8424936" cy="2376264"/>
          </a:xfrm>
        </p:spPr>
        <p:txBody>
          <a:bodyPr>
            <a:normAutofit/>
          </a:bodyPr>
          <a:lstStyle/>
          <a:p>
            <a:pPr algn="just"/>
            <a:r>
              <a:rPr lang="fr-BE" sz="2600" dirty="0" smtClean="0"/>
              <a:t>The action of simple connections in </a:t>
            </a:r>
            <a:r>
              <a:rPr lang="fr-BE" sz="2600" dirty="0" err="1" smtClean="0"/>
              <a:t>steel</a:t>
            </a:r>
            <a:r>
              <a:rPr lang="fr-BE" sz="2600" dirty="0" smtClean="0"/>
              <a:t> structures </a:t>
            </a:r>
            <a:r>
              <a:rPr lang="fr-BE" sz="2600" dirty="0" err="1" smtClean="0"/>
              <a:t>under</a:t>
            </a:r>
            <a:r>
              <a:rPr lang="fr-BE" sz="2600" dirty="0" smtClean="0"/>
              <a:t> </a:t>
            </a:r>
            <a:r>
              <a:rPr lang="fr-BE" sz="2600" dirty="0" err="1" smtClean="0"/>
              <a:t>natural</a:t>
            </a:r>
            <a:r>
              <a:rPr lang="fr-BE" sz="2600" dirty="0" smtClean="0"/>
              <a:t> </a:t>
            </a:r>
            <a:r>
              <a:rPr lang="fr-BE" sz="2600" dirty="0" err="1" smtClean="0"/>
              <a:t>fire</a:t>
            </a:r>
            <a:r>
              <a:rPr lang="fr-BE" sz="2600" dirty="0" smtClean="0"/>
              <a:t> </a:t>
            </a:r>
            <a:r>
              <a:rPr lang="fr-BE" sz="2600" dirty="0" err="1" smtClean="0"/>
              <a:t>may</a:t>
            </a:r>
            <a:r>
              <a:rPr lang="fr-BE" sz="2600" dirty="0" smtClean="0"/>
              <a:t> </a:t>
            </a:r>
            <a:r>
              <a:rPr lang="fr-BE" sz="2600" dirty="0" err="1" smtClean="0"/>
              <a:t>be</a:t>
            </a:r>
            <a:r>
              <a:rPr lang="fr-BE" sz="2600" dirty="0" smtClean="0"/>
              <a:t> </a:t>
            </a:r>
            <a:r>
              <a:rPr lang="fr-BE" sz="2600" dirty="0" err="1" smtClean="0"/>
              <a:t>represented</a:t>
            </a:r>
            <a:r>
              <a:rPr lang="fr-BE" sz="2600" dirty="0" smtClean="0"/>
              <a:t> by fibre </a:t>
            </a:r>
            <a:r>
              <a:rPr lang="fr-BE" sz="2600" dirty="0" err="1" smtClean="0"/>
              <a:t>models</a:t>
            </a:r>
            <a:r>
              <a:rPr lang="fr-BE" sz="2600" dirty="0" smtClean="0"/>
              <a:t>, able to </a:t>
            </a:r>
            <a:r>
              <a:rPr lang="fr-BE" sz="2600" dirty="0" err="1" smtClean="0"/>
              <a:t>predict</a:t>
            </a:r>
            <a:r>
              <a:rPr lang="fr-BE" sz="2600" dirty="0" smtClean="0"/>
              <a:t> </a:t>
            </a:r>
            <a:r>
              <a:rPr lang="fr-BE" sz="2600" dirty="0" err="1" smtClean="0"/>
              <a:t>failures</a:t>
            </a:r>
            <a:endParaRPr lang="fr-BE" sz="2600" dirty="0" smtClean="0"/>
          </a:p>
          <a:p>
            <a:pPr algn="just"/>
            <a:r>
              <a:rPr lang="fr-BE" sz="2600" dirty="0" smtClean="0"/>
              <a:t>The </a:t>
            </a:r>
            <a:r>
              <a:rPr lang="fr-BE" sz="2600" dirty="0" err="1" smtClean="0"/>
              <a:t>ductility</a:t>
            </a:r>
            <a:r>
              <a:rPr lang="fr-BE" sz="2600" dirty="0" smtClean="0"/>
              <a:t> of connections has a major influence on the occurrence of </a:t>
            </a:r>
            <a:r>
              <a:rPr lang="fr-BE" sz="2600" dirty="0" err="1" smtClean="0"/>
              <a:t>connection</a:t>
            </a:r>
            <a:r>
              <a:rPr lang="fr-BE" sz="2600" dirty="0" smtClean="0"/>
              <a:t> </a:t>
            </a:r>
            <a:r>
              <a:rPr lang="fr-BE" sz="2600" dirty="0" err="1" smtClean="0"/>
              <a:t>failures</a:t>
            </a:r>
            <a:r>
              <a:rPr lang="fr-BE" sz="2600" dirty="0" smtClean="0"/>
              <a:t> </a:t>
            </a:r>
            <a:r>
              <a:rPr lang="fr-BE" sz="2600" dirty="0" smtClean="0">
                <a:sym typeface="Wingdings" pitchFamily="2" charset="2"/>
              </a:rPr>
              <a:t> classes of </a:t>
            </a:r>
            <a:r>
              <a:rPr lang="fr-BE" sz="2600" dirty="0" err="1" smtClean="0">
                <a:sym typeface="Wingdings" pitchFamily="2" charset="2"/>
              </a:rPr>
              <a:t>ductility</a:t>
            </a:r>
            <a:endParaRPr lang="fr-BE" sz="2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6. General Conclusions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114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00034" y="1785926"/>
            <a:ext cx="2127750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Perspectives</a:t>
            </a:r>
            <a:endParaRPr lang="fr-BE" sz="29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Fill>
                <a:solidFill>
                  <a:schemeClr val="accent4"/>
                </a:solidFill>
              </a:uFill>
            </a:endParaRPr>
          </a:p>
        </p:txBody>
      </p:sp>
      <p:sp>
        <p:nvSpPr>
          <p:cNvPr id="1986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2" name="Espace réservé du contenu 34"/>
          <p:cNvSpPr>
            <a:spLocks noGrp="1"/>
          </p:cNvSpPr>
          <p:nvPr>
            <p:ph sz="quarter" idx="1"/>
          </p:nvPr>
        </p:nvSpPr>
        <p:spPr>
          <a:xfrm>
            <a:off x="323528" y="2348880"/>
            <a:ext cx="8640960" cy="4176464"/>
          </a:xfrm>
        </p:spPr>
        <p:txBody>
          <a:bodyPr>
            <a:noAutofit/>
          </a:bodyPr>
          <a:lstStyle/>
          <a:p>
            <a:pPr algn="just"/>
            <a:r>
              <a:rPr lang="fr-BE" sz="2200" dirty="0" smtClean="0"/>
              <a:t>Validation of the </a:t>
            </a:r>
            <a:r>
              <a:rPr lang="fr-BE" sz="2200" dirty="0" err="1" smtClean="0"/>
              <a:t>Heat</a:t>
            </a:r>
            <a:r>
              <a:rPr lang="fr-BE" sz="2200" dirty="0" smtClean="0"/>
              <a:t> Exchange </a:t>
            </a:r>
            <a:r>
              <a:rPr lang="fr-BE" sz="2200" dirty="0" err="1" smtClean="0"/>
              <a:t>Method</a:t>
            </a:r>
            <a:r>
              <a:rPr lang="fr-BE" sz="2200" dirty="0" smtClean="0"/>
              <a:t> </a:t>
            </a:r>
            <a:r>
              <a:rPr lang="fr-BE" sz="2200" dirty="0" err="1" smtClean="0"/>
              <a:t>against</a:t>
            </a:r>
            <a:r>
              <a:rPr lang="fr-BE" sz="2200" dirty="0" smtClean="0"/>
              <a:t> </a:t>
            </a:r>
            <a:r>
              <a:rPr lang="fr-BE" sz="2200" dirty="0" err="1" smtClean="0"/>
              <a:t>experimental</a:t>
            </a:r>
            <a:r>
              <a:rPr lang="fr-BE" sz="2200" dirty="0" smtClean="0"/>
              <a:t> </a:t>
            </a:r>
            <a:r>
              <a:rPr lang="fr-BE" sz="2200" dirty="0" err="1" smtClean="0"/>
              <a:t>results</a:t>
            </a:r>
            <a:r>
              <a:rPr lang="fr-BE" sz="2200" dirty="0" smtClean="0"/>
              <a:t> (</a:t>
            </a:r>
            <a:r>
              <a:rPr lang="fr-BE" sz="2200" dirty="0" err="1" smtClean="0"/>
              <a:t>beam</a:t>
            </a:r>
            <a:r>
              <a:rPr lang="fr-BE" sz="2200" dirty="0" smtClean="0"/>
              <a:t>-</a:t>
            </a:r>
            <a:r>
              <a:rPr lang="fr-BE" sz="2200" dirty="0" err="1" smtClean="0"/>
              <a:t>slab</a:t>
            </a:r>
            <a:r>
              <a:rPr lang="fr-BE" sz="2200" dirty="0" smtClean="0"/>
              <a:t> contact) + </a:t>
            </a:r>
            <a:r>
              <a:rPr lang="fr-BE" sz="2200" dirty="0" err="1" smtClean="0"/>
              <a:t>protected</a:t>
            </a:r>
            <a:r>
              <a:rPr lang="fr-BE" sz="2200" dirty="0" smtClean="0"/>
              <a:t> </a:t>
            </a:r>
            <a:r>
              <a:rPr lang="fr-BE" sz="2200" dirty="0" err="1" smtClean="0"/>
              <a:t>members</a:t>
            </a:r>
            <a:endParaRPr lang="fr-BE" sz="2200" dirty="0" smtClean="0"/>
          </a:p>
          <a:p>
            <a:pPr algn="just"/>
            <a:r>
              <a:rPr lang="fr-BE" sz="2200" dirty="0" err="1" smtClean="0"/>
              <a:t>Analysis</a:t>
            </a:r>
            <a:r>
              <a:rPr lang="fr-BE" sz="2200" dirty="0" smtClean="0"/>
              <a:t> of the </a:t>
            </a:r>
            <a:r>
              <a:rPr lang="fr-BE" sz="2200" dirty="0" err="1" smtClean="0"/>
              <a:t>reversibility</a:t>
            </a:r>
            <a:r>
              <a:rPr lang="fr-BE" sz="2200" dirty="0" smtClean="0"/>
              <a:t> of </a:t>
            </a:r>
            <a:r>
              <a:rPr lang="fr-BE" sz="2200" dirty="0" err="1" smtClean="0"/>
              <a:t>deformations</a:t>
            </a:r>
            <a:r>
              <a:rPr lang="fr-BE" sz="2200" dirty="0" smtClean="0"/>
              <a:t> in </a:t>
            </a:r>
            <a:r>
              <a:rPr lang="fr-BE" sz="2200" dirty="0" err="1" smtClean="0"/>
              <a:t>carbon</a:t>
            </a:r>
            <a:r>
              <a:rPr lang="fr-BE" sz="2200" dirty="0" smtClean="0"/>
              <a:t> </a:t>
            </a:r>
            <a:r>
              <a:rPr lang="fr-BE" sz="2200" dirty="0" err="1" smtClean="0"/>
              <a:t>steel</a:t>
            </a:r>
            <a:r>
              <a:rPr lang="fr-BE" sz="2200" dirty="0" smtClean="0"/>
              <a:t> </a:t>
            </a:r>
            <a:r>
              <a:rPr lang="fr-BE" sz="2200" dirty="0" err="1" smtClean="0"/>
              <a:t>elements</a:t>
            </a:r>
            <a:r>
              <a:rPr lang="fr-BE" sz="2200" dirty="0" smtClean="0"/>
              <a:t> </a:t>
            </a:r>
            <a:r>
              <a:rPr lang="fr-BE" sz="2200" dirty="0" err="1" smtClean="0"/>
              <a:t>subjected</a:t>
            </a:r>
            <a:r>
              <a:rPr lang="fr-BE" sz="2200" dirty="0" smtClean="0"/>
              <a:t> to a </a:t>
            </a:r>
            <a:r>
              <a:rPr lang="fr-BE" sz="2200" dirty="0" err="1" smtClean="0"/>
              <a:t>heating</a:t>
            </a:r>
            <a:r>
              <a:rPr lang="fr-BE" sz="2200" dirty="0" smtClean="0"/>
              <a:t>-</a:t>
            </a:r>
            <a:r>
              <a:rPr lang="fr-BE" sz="2200" dirty="0" err="1" smtClean="0"/>
              <a:t>cooling</a:t>
            </a:r>
            <a:r>
              <a:rPr lang="fr-BE" sz="2200" dirty="0" smtClean="0"/>
              <a:t> cycle</a:t>
            </a:r>
          </a:p>
          <a:p>
            <a:pPr algn="just"/>
            <a:r>
              <a:rPr lang="fr-BE" sz="2200" dirty="0" err="1" smtClean="0"/>
              <a:t>Integration</a:t>
            </a:r>
            <a:r>
              <a:rPr lang="fr-BE" sz="2200" dirty="0" smtClean="0"/>
              <a:t> of group </a:t>
            </a:r>
            <a:r>
              <a:rPr lang="fr-BE" sz="2200" dirty="0" err="1" smtClean="0"/>
              <a:t>effects</a:t>
            </a:r>
            <a:r>
              <a:rPr lang="fr-BE" sz="2200" dirty="0" smtClean="0"/>
              <a:t> and </a:t>
            </a:r>
            <a:r>
              <a:rPr lang="fr-BE" sz="2200" dirty="0" err="1" smtClean="0"/>
              <a:t>instability</a:t>
            </a:r>
            <a:r>
              <a:rPr lang="fr-BE" sz="2200" dirty="0" smtClean="0"/>
              <a:t> </a:t>
            </a:r>
            <a:r>
              <a:rPr lang="fr-BE" sz="2200" dirty="0" err="1" smtClean="0"/>
              <a:t>phenomena</a:t>
            </a:r>
            <a:r>
              <a:rPr lang="fr-BE" sz="2200" dirty="0" smtClean="0"/>
              <a:t> </a:t>
            </a:r>
            <a:r>
              <a:rPr lang="fr-BE" sz="2200" dirty="0" err="1" smtClean="0"/>
              <a:t>into</a:t>
            </a:r>
            <a:r>
              <a:rPr lang="fr-BE" sz="2200" dirty="0" smtClean="0"/>
              <a:t> </a:t>
            </a:r>
            <a:r>
              <a:rPr lang="fr-BE" sz="2200" dirty="0" err="1" smtClean="0"/>
              <a:t>numerical</a:t>
            </a:r>
            <a:r>
              <a:rPr lang="fr-BE" sz="2200" dirty="0" smtClean="0"/>
              <a:t> </a:t>
            </a:r>
            <a:r>
              <a:rPr lang="fr-BE" sz="2200" dirty="0" err="1" smtClean="0"/>
              <a:t>models</a:t>
            </a:r>
            <a:r>
              <a:rPr lang="fr-BE" sz="2200" dirty="0" smtClean="0"/>
              <a:t> for connections</a:t>
            </a:r>
          </a:p>
          <a:p>
            <a:pPr algn="just"/>
            <a:r>
              <a:rPr lang="fr-BE" sz="2200" dirty="0" err="1" smtClean="0"/>
              <a:t>Definition</a:t>
            </a:r>
            <a:r>
              <a:rPr lang="fr-BE" sz="2200" dirty="0" smtClean="0"/>
              <a:t> of an </a:t>
            </a:r>
            <a:r>
              <a:rPr lang="fr-BE" sz="2200" dirty="0" err="1" smtClean="0"/>
              <a:t>adimensional</a:t>
            </a:r>
            <a:r>
              <a:rPr lang="fr-BE" sz="2200" dirty="0" smtClean="0"/>
              <a:t> fibre </a:t>
            </a:r>
            <a:r>
              <a:rPr lang="fr-BE" sz="2200" dirty="0" err="1" smtClean="0"/>
              <a:t>element</a:t>
            </a:r>
            <a:r>
              <a:rPr lang="fr-BE" sz="2200" dirty="0" smtClean="0"/>
              <a:t> for </a:t>
            </a:r>
            <a:r>
              <a:rPr lang="fr-BE" sz="2200" dirty="0" err="1" smtClean="0"/>
              <a:t>representing</a:t>
            </a:r>
            <a:r>
              <a:rPr lang="fr-BE" sz="2200" dirty="0" smtClean="0"/>
              <a:t> the action of joints </a:t>
            </a:r>
            <a:r>
              <a:rPr lang="fr-BE" sz="2200" dirty="0" err="1" smtClean="0"/>
              <a:t>following</a:t>
            </a:r>
            <a:r>
              <a:rPr lang="fr-BE" sz="2200" dirty="0" smtClean="0"/>
              <a:t> the Component </a:t>
            </a:r>
            <a:r>
              <a:rPr lang="fr-BE" sz="2200" dirty="0" err="1" smtClean="0"/>
              <a:t>Method</a:t>
            </a:r>
            <a:endParaRPr lang="fr-BE" sz="2200" dirty="0" smtClean="0"/>
          </a:p>
          <a:p>
            <a:pPr algn="just"/>
            <a:r>
              <a:rPr lang="fr-BE" sz="2200" dirty="0" smtClean="0"/>
              <a:t>Extension of </a:t>
            </a:r>
            <a:r>
              <a:rPr lang="fr-BE" sz="2200" dirty="0" err="1" smtClean="0"/>
              <a:t>this</a:t>
            </a:r>
            <a:r>
              <a:rPr lang="fr-BE" sz="2200" dirty="0" smtClean="0"/>
              <a:t> </a:t>
            </a:r>
            <a:r>
              <a:rPr lang="fr-BE" sz="2200" dirty="0" err="1" smtClean="0"/>
              <a:t>work</a:t>
            </a:r>
            <a:r>
              <a:rPr lang="fr-BE" sz="2200" dirty="0" smtClean="0"/>
              <a:t> to composite joints (tests </a:t>
            </a:r>
            <a:r>
              <a:rPr lang="fr-BE" sz="2200" dirty="0" err="1" smtClean="0"/>
              <a:t>available</a:t>
            </a:r>
            <a:r>
              <a:rPr lang="fr-BE" sz="2200" dirty="0" smtClean="0"/>
              <a:t>, </a:t>
            </a:r>
            <a:r>
              <a:rPr lang="fr-BE" sz="2200" dirty="0" err="1" smtClean="0"/>
              <a:t>models</a:t>
            </a:r>
            <a:r>
              <a:rPr lang="fr-BE" sz="2200" dirty="0" smtClean="0"/>
              <a:t> </a:t>
            </a:r>
            <a:r>
              <a:rPr lang="fr-BE" sz="2200" dirty="0" err="1" smtClean="0"/>
              <a:t>adapted</a:t>
            </a:r>
            <a:r>
              <a:rPr lang="fr-BE" sz="2200" dirty="0" smtClean="0"/>
              <a:t>). Attention </a:t>
            </a:r>
            <a:r>
              <a:rPr lang="fr-BE" sz="2200" dirty="0" err="1" smtClean="0"/>
              <a:t>should</a:t>
            </a:r>
            <a:r>
              <a:rPr lang="fr-BE" sz="2200" dirty="0" smtClean="0"/>
              <a:t> </a:t>
            </a:r>
            <a:r>
              <a:rPr lang="fr-BE" sz="2200" dirty="0" err="1" smtClean="0"/>
              <a:t>be</a:t>
            </a:r>
            <a:r>
              <a:rPr lang="fr-BE" sz="2200" dirty="0" smtClean="0"/>
              <a:t> </a:t>
            </a:r>
            <a:r>
              <a:rPr lang="fr-BE" sz="2200" dirty="0" err="1" smtClean="0"/>
              <a:t>paid</a:t>
            </a:r>
            <a:r>
              <a:rPr lang="fr-BE" sz="2200" dirty="0" smtClean="0"/>
              <a:t> to the concept of </a:t>
            </a:r>
            <a:r>
              <a:rPr lang="fr-BE" sz="2200" dirty="0" err="1" smtClean="0"/>
              <a:t>collaborating</a:t>
            </a:r>
            <a:r>
              <a:rPr lang="fr-BE" sz="2200" dirty="0" smtClean="0"/>
              <a:t> </a:t>
            </a:r>
            <a:r>
              <a:rPr lang="fr-BE" sz="2200" dirty="0" err="1" smtClean="0"/>
              <a:t>width</a:t>
            </a:r>
            <a:r>
              <a:rPr lang="fr-BE" sz="2200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115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59394" name="Picture 2" descr="E:\Données Professionnelles\Documentation\Projets Recherche\COSSFIRE\Données\WP2\Photos\P2256628.JPG"/>
          <p:cNvPicPr>
            <a:picLocks noChangeAspect="1" noChangeArrowheads="1"/>
          </p:cNvPicPr>
          <p:nvPr/>
        </p:nvPicPr>
        <p:blipFill>
          <a:blip r:embed="rId2" cstate="print">
            <a:lum bright="40000" contrast="-50000"/>
          </a:blip>
          <a:srcRect l="24218" t="9375" r="27344" b="19791"/>
          <a:stretch>
            <a:fillRect/>
          </a:stretch>
        </p:blipFill>
        <p:spPr bwMode="auto">
          <a:xfrm>
            <a:off x="0" y="1500173"/>
            <a:ext cx="4929190" cy="5357827"/>
          </a:xfrm>
          <a:prstGeom prst="rect">
            <a:avLst/>
          </a:prstGeom>
          <a:noFill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lum bright="40000" contrast="-50000"/>
          </a:blip>
          <a:srcRect r="19172"/>
          <a:stretch>
            <a:fillRect/>
          </a:stretch>
        </p:blipFill>
        <p:spPr bwMode="auto">
          <a:xfrm>
            <a:off x="4860032" y="1484784"/>
            <a:ext cx="2118712" cy="263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5" name="Picture 1" descr="E:\Données Professionnelles\Documentation\Projets Recherche\COSSFIRE\Résultats d'essais\WP3 - Essais TNO\pictures\test1\DSC02021.JPG"/>
          <p:cNvPicPr>
            <a:picLocks noChangeAspect="1" noChangeArrowheads="1"/>
          </p:cNvPicPr>
          <p:nvPr/>
        </p:nvPicPr>
        <p:blipFill>
          <a:blip r:embed="rId4" cstate="print">
            <a:lum bright="40000" contrast="-50000"/>
          </a:blip>
          <a:srcRect l="27308" r="12421"/>
          <a:stretch>
            <a:fillRect/>
          </a:stretch>
        </p:blipFill>
        <p:spPr bwMode="auto">
          <a:xfrm>
            <a:off x="6984776" y="1484784"/>
            <a:ext cx="2159224" cy="2686906"/>
          </a:xfrm>
          <a:prstGeom prst="rect">
            <a:avLst/>
          </a:prstGeom>
          <a:noFill/>
        </p:spPr>
      </p:pic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5" cstate="print">
            <a:lum bright="40000" contrast="-50000"/>
          </a:blip>
          <a:srcRect l="1257" t="8936" r="20398" b="8032"/>
          <a:stretch>
            <a:fillRect/>
          </a:stretch>
        </p:blipFill>
        <p:spPr bwMode="auto">
          <a:xfrm>
            <a:off x="4932040" y="4068727"/>
            <a:ext cx="4211960" cy="2789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contenu 9"/>
          <p:cNvSpPr txBox="1">
            <a:spLocks/>
          </p:cNvSpPr>
          <p:nvPr/>
        </p:nvSpPr>
        <p:spPr>
          <a:xfrm>
            <a:off x="785754" y="3692272"/>
            <a:ext cx="8358246" cy="92869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fr-BE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Thank</a:t>
            </a:r>
            <a:r>
              <a:rPr kumimoji="0" lang="fr-BE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</a:t>
            </a:r>
            <a:r>
              <a:rPr kumimoji="0" lang="fr-BE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</a:t>
            </a:r>
            <a:r>
              <a:rPr kumimoji="0" lang="fr-BE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your</a:t>
            </a:r>
            <a:r>
              <a:rPr kumimoji="0" lang="fr-BE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attention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2. Distribution of </a:t>
            </a:r>
            <a:r>
              <a:rPr lang="fr-BE" dirty="0" err="1" smtClean="0"/>
              <a:t>temperature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12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467544" y="1628800"/>
            <a:ext cx="8352928" cy="57150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Assumptions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of the </a:t>
            </a: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Lumped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Capacitance </a:t>
            </a: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Method</a:t>
            </a:r>
            <a:endParaRPr kumimoji="0" lang="fr-BE" sz="32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13" name="Espace réservé du contenu 9"/>
          <p:cNvSpPr>
            <a:spLocks noGrp="1"/>
          </p:cNvSpPr>
          <p:nvPr>
            <p:ph sz="quarter" idx="1"/>
          </p:nvPr>
        </p:nvSpPr>
        <p:spPr>
          <a:xfrm>
            <a:off x="467544" y="2215087"/>
            <a:ext cx="8676456" cy="4642913"/>
          </a:xfrm>
        </p:spPr>
        <p:txBody>
          <a:bodyPr>
            <a:noAutofit/>
          </a:bodyPr>
          <a:lstStyle/>
          <a:p>
            <a:r>
              <a:rPr lang="fr-BE" sz="3200" dirty="0" smtClean="0"/>
              <a:t>Uniform </a:t>
            </a:r>
            <a:r>
              <a:rPr lang="fr-BE" sz="3200" dirty="0" err="1" smtClean="0"/>
              <a:t>temperature</a:t>
            </a:r>
            <a:r>
              <a:rPr lang="fr-BE" sz="3200" dirty="0" smtClean="0"/>
              <a:t> in the zone </a:t>
            </a:r>
            <a:r>
              <a:rPr lang="fr-BE" sz="3200" dirty="0" err="1" smtClean="0"/>
              <a:t>considered</a:t>
            </a:r>
            <a:endParaRPr lang="fr-BE" sz="3200" dirty="0" smtClean="0"/>
          </a:p>
          <a:p>
            <a:r>
              <a:rPr lang="fr-BE" sz="3200" dirty="0" err="1" smtClean="0"/>
              <a:t>Heat</a:t>
            </a:r>
            <a:r>
              <a:rPr lang="fr-BE" sz="3200" dirty="0" smtClean="0"/>
              <a:t> exchanges </a:t>
            </a:r>
            <a:r>
              <a:rPr lang="fr-BE" sz="3200" dirty="0" err="1" smtClean="0"/>
              <a:t>between</a:t>
            </a:r>
            <a:r>
              <a:rPr lang="fr-BE" sz="3200" dirty="0" smtClean="0"/>
              <a:t> the </a:t>
            </a:r>
            <a:r>
              <a:rPr lang="fr-BE" sz="3200" dirty="0" err="1" smtClean="0"/>
              <a:t>steel</a:t>
            </a:r>
            <a:r>
              <a:rPr lang="fr-BE" sz="3200" dirty="0" smtClean="0"/>
              <a:t> section and the </a:t>
            </a:r>
            <a:r>
              <a:rPr lang="fr-BE" sz="3200" dirty="0" err="1" smtClean="0"/>
              <a:t>concrete</a:t>
            </a:r>
            <a:r>
              <a:rPr lang="fr-BE" sz="3200" dirty="0" smtClean="0"/>
              <a:t> </a:t>
            </a:r>
            <a:r>
              <a:rPr lang="fr-BE" sz="3200" dirty="0" err="1" smtClean="0"/>
              <a:t>slab</a:t>
            </a:r>
            <a:r>
              <a:rPr lang="fr-BE" sz="3200" dirty="0" smtClean="0"/>
              <a:t> are not </a:t>
            </a:r>
            <a:r>
              <a:rPr lang="fr-BE" sz="3200" dirty="0" err="1" smtClean="0"/>
              <a:t>taken</a:t>
            </a:r>
            <a:r>
              <a:rPr lang="fr-BE" sz="3200" dirty="0" smtClean="0"/>
              <a:t> </a:t>
            </a:r>
            <a:r>
              <a:rPr lang="fr-BE" sz="3200" dirty="0" err="1" smtClean="0"/>
              <a:t>into</a:t>
            </a:r>
            <a:r>
              <a:rPr lang="fr-BE" sz="3200" dirty="0" smtClean="0"/>
              <a:t> </a:t>
            </a:r>
            <a:r>
              <a:rPr lang="fr-BE" sz="3200" dirty="0" err="1" smtClean="0"/>
              <a:t>account</a:t>
            </a:r>
            <a:r>
              <a:rPr lang="fr-BE" sz="3200" dirty="0" smtClean="0"/>
              <a:t> (</a:t>
            </a:r>
            <a:r>
              <a:rPr lang="fr-BE" sz="3200" dirty="0" err="1" smtClean="0"/>
              <a:t>adiabatic</a:t>
            </a:r>
            <a:r>
              <a:rPr lang="fr-BE" sz="3200" dirty="0" smtClean="0"/>
              <a:t>)</a:t>
            </a:r>
          </a:p>
          <a:p>
            <a:r>
              <a:rPr lang="fr-BE" sz="3200" dirty="0" smtClean="0"/>
              <a:t>Zone </a:t>
            </a:r>
            <a:r>
              <a:rPr lang="fr-BE" sz="3200" dirty="0" err="1" smtClean="0"/>
              <a:t>considered</a:t>
            </a:r>
            <a:r>
              <a:rPr lang="fr-BE" sz="3200" dirty="0" smtClean="0"/>
              <a:t> for joints not </a:t>
            </a:r>
            <a:r>
              <a:rPr lang="fr-BE" sz="3200" dirty="0" err="1" smtClean="0"/>
              <a:t>defined</a:t>
            </a:r>
            <a:r>
              <a:rPr lang="fr-BE" sz="3200" dirty="0"/>
              <a:t> </a:t>
            </a:r>
            <a:r>
              <a:rPr lang="fr-BE" sz="3200" dirty="0" err="1" smtClean="0"/>
              <a:t>accurately</a:t>
            </a:r>
            <a:endParaRPr lang="fr-BE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2. Distribution of </a:t>
            </a:r>
            <a:r>
              <a:rPr lang="fr-BE" dirty="0" err="1" smtClean="0"/>
              <a:t>temperature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13</a:t>
            </a:fld>
            <a:endParaRPr lang="fr-BE"/>
          </a:p>
        </p:txBody>
      </p:sp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319384"/>
            <a:ext cx="4104455" cy="254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167496" y="2542808"/>
            <a:ext cx="338437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/>
          <p:cNvSpPr/>
          <p:nvPr/>
        </p:nvSpPr>
        <p:spPr>
          <a:xfrm>
            <a:off x="6175608" y="3488339"/>
            <a:ext cx="1152128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2" name="Connecteur droit 11"/>
          <p:cNvCxnSpPr/>
          <p:nvPr/>
        </p:nvCxnSpPr>
        <p:spPr>
          <a:xfrm>
            <a:off x="6175608" y="3645024"/>
            <a:ext cx="11521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rot="16200000" flipV="1">
            <a:off x="6094571" y="3559948"/>
            <a:ext cx="170457" cy="83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rot="16200000" flipV="1">
            <a:off x="7246699" y="3559948"/>
            <a:ext cx="170457" cy="83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763688" y="3208784"/>
            <a:ext cx="1152128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7" name="Connecteur droit 16"/>
          <p:cNvCxnSpPr/>
          <p:nvPr/>
        </p:nvCxnSpPr>
        <p:spPr>
          <a:xfrm>
            <a:off x="1763688" y="3371654"/>
            <a:ext cx="11521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rot="16200000" flipV="1">
            <a:off x="1682651" y="3290617"/>
            <a:ext cx="170457" cy="83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rot="16200000" flipV="1">
            <a:off x="2834779" y="3290617"/>
            <a:ext cx="170457" cy="83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Espace réservé du contenu 2"/>
          <p:cNvSpPr txBox="1">
            <a:spLocks/>
          </p:cNvSpPr>
          <p:nvPr/>
        </p:nvSpPr>
        <p:spPr>
          <a:xfrm>
            <a:off x="179512" y="1844824"/>
            <a:ext cx="4536504" cy="720080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Flange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heated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on 3 </a:t>
            </a: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sides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(ISO)</a:t>
            </a:r>
            <a:endParaRPr kumimoji="0" lang="fr-BE" sz="32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22" name="Espace réservé du contenu 2"/>
          <p:cNvSpPr txBox="1">
            <a:spLocks/>
          </p:cNvSpPr>
          <p:nvPr/>
        </p:nvSpPr>
        <p:spPr>
          <a:xfrm>
            <a:off x="4572000" y="1844618"/>
            <a:ext cx="4812535" cy="807534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Flange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heated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on 3 </a:t>
            </a: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sides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+ </a:t>
            </a: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slab</a:t>
            </a:r>
            <a:endParaRPr kumimoji="0" lang="fr-BE" sz="32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cxnSp>
        <p:nvCxnSpPr>
          <p:cNvPr id="23" name="Connecteur droit 22"/>
          <p:cNvCxnSpPr/>
          <p:nvPr/>
        </p:nvCxnSpPr>
        <p:spPr>
          <a:xfrm>
            <a:off x="5167496" y="3478912"/>
            <a:ext cx="10081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7327736" y="3478912"/>
            <a:ext cx="12241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Espace réservé du contenu 2"/>
          <p:cNvSpPr txBox="1">
            <a:spLocks/>
          </p:cNvSpPr>
          <p:nvPr/>
        </p:nvSpPr>
        <p:spPr>
          <a:xfrm>
            <a:off x="2279745" y="3743320"/>
            <a:ext cx="3948439" cy="72008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3200" i="1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Evolution of</a:t>
            </a:r>
            <a:r>
              <a:rPr kumimoji="0" lang="fr-BE" sz="3200" i="1" u="sng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r>
              <a:rPr kumimoji="0" lang="fr-BE" sz="3200" i="1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Temperature</a:t>
            </a:r>
            <a:endParaRPr kumimoji="0" lang="fr-BE" sz="3200" i="1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pic>
        <p:nvPicPr>
          <p:cNvPr id="33" name="flanges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4139379" y="2492896"/>
            <a:ext cx="13283379" cy="72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2. Distribution of </a:t>
            </a:r>
            <a:r>
              <a:rPr lang="fr-BE" dirty="0" err="1" smtClean="0"/>
              <a:t>temperature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14</a:t>
            </a:fld>
            <a:endParaRPr lang="fr-BE"/>
          </a:p>
        </p:txBody>
      </p:sp>
      <p:pic>
        <p:nvPicPr>
          <p:cNvPr id="675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319384"/>
            <a:ext cx="4104455" cy="254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167496" y="2542808"/>
            <a:ext cx="338437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Rectangle 9"/>
          <p:cNvSpPr/>
          <p:nvPr/>
        </p:nvSpPr>
        <p:spPr>
          <a:xfrm>
            <a:off x="6175608" y="3488339"/>
            <a:ext cx="1152128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2" name="Connecteur droit 11"/>
          <p:cNvCxnSpPr/>
          <p:nvPr/>
        </p:nvCxnSpPr>
        <p:spPr>
          <a:xfrm>
            <a:off x="6175608" y="3645024"/>
            <a:ext cx="11521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rot="16200000" flipV="1">
            <a:off x="6094571" y="3559948"/>
            <a:ext cx="170457" cy="83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rot="16200000" flipV="1">
            <a:off x="7246699" y="3559948"/>
            <a:ext cx="170457" cy="83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763688" y="3208784"/>
            <a:ext cx="1152128" cy="1440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7" name="Connecteur droit 16"/>
          <p:cNvCxnSpPr/>
          <p:nvPr/>
        </p:nvCxnSpPr>
        <p:spPr>
          <a:xfrm>
            <a:off x="1763688" y="3371654"/>
            <a:ext cx="11521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rot="16200000" flipV="1">
            <a:off x="1682651" y="3290617"/>
            <a:ext cx="170457" cy="83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rot="16200000" flipV="1">
            <a:off x="2834779" y="3290617"/>
            <a:ext cx="170457" cy="83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Espace réservé du contenu 2"/>
          <p:cNvSpPr txBox="1">
            <a:spLocks/>
          </p:cNvSpPr>
          <p:nvPr/>
        </p:nvSpPr>
        <p:spPr>
          <a:xfrm>
            <a:off x="179512" y="1844824"/>
            <a:ext cx="4536504" cy="720080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Flange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heated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on 3 </a:t>
            </a: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sides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(ISO)</a:t>
            </a:r>
            <a:endParaRPr kumimoji="0" lang="fr-BE" sz="32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22" name="Espace réservé du contenu 2"/>
          <p:cNvSpPr txBox="1">
            <a:spLocks/>
          </p:cNvSpPr>
          <p:nvPr/>
        </p:nvSpPr>
        <p:spPr>
          <a:xfrm>
            <a:off x="4572000" y="1844618"/>
            <a:ext cx="4812535" cy="807534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Flange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heated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on 3 </a:t>
            </a: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sides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+ </a:t>
            </a: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slab</a:t>
            </a:r>
            <a:endParaRPr kumimoji="0" lang="fr-BE" sz="32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cxnSp>
        <p:nvCxnSpPr>
          <p:cNvPr id="23" name="Connecteur droit 22"/>
          <p:cNvCxnSpPr/>
          <p:nvPr/>
        </p:nvCxnSpPr>
        <p:spPr>
          <a:xfrm>
            <a:off x="5167496" y="3478912"/>
            <a:ext cx="10081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7327736" y="3478912"/>
            <a:ext cx="12241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Espace réservé du contenu 2"/>
          <p:cNvSpPr txBox="1">
            <a:spLocks/>
          </p:cNvSpPr>
          <p:nvPr/>
        </p:nvSpPr>
        <p:spPr>
          <a:xfrm>
            <a:off x="2279745" y="3743320"/>
            <a:ext cx="3948439" cy="72008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3200" i="1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Evolution of</a:t>
            </a:r>
            <a:r>
              <a:rPr kumimoji="0" lang="fr-BE" sz="3200" i="1" u="sng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r>
              <a:rPr kumimoji="0" lang="fr-BE" sz="3200" i="1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Temperature</a:t>
            </a:r>
            <a:endParaRPr kumimoji="0" lang="fr-BE" sz="3200" i="1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2. Distribution of </a:t>
            </a:r>
            <a:r>
              <a:rPr lang="fr-BE" dirty="0" err="1" smtClean="0"/>
              <a:t>temperature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15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500034" y="1643050"/>
            <a:ext cx="8320438" cy="57150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Assumptions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of the </a:t>
            </a: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temperature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profile for joints</a:t>
            </a:r>
            <a:endParaRPr kumimoji="0" lang="fr-BE" sz="32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13" name="Espace réservé du contenu 9"/>
          <p:cNvSpPr>
            <a:spLocks noGrp="1"/>
          </p:cNvSpPr>
          <p:nvPr>
            <p:ph sz="quarter" idx="1"/>
          </p:nvPr>
        </p:nvSpPr>
        <p:spPr>
          <a:xfrm>
            <a:off x="467544" y="2359103"/>
            <a:ext cx="8496944" cy="2222025"/>
          </a:xfrm>
        </p:spPr>
        <p:txBody>
          <a:bodyPr>
            <a:normAutofit/>
          </a:bodyPr>
          <a:lstStyle/>
          <a:p>
            <a:r>
              <a:rPr lang="fr-BE" sz="3200" dirty="0" err="1" smtClean="0"/>
              <a:t>Adapted</a:t>
            </a:r>
            <a:r>
              <a:rPr lang="fr-BE" sz="3200" dirty="0" smtClean="0"/>
              <a:t> to ISO </a:t>
            </a:r>
            <a:r>
              <a:rPr lang="fr-BE" sz="3200" dirty="0" err="1" smtClean="0"/>
              <a:t>curve</a:t>
            </a:r>
            <a:endParaRPr lang="fr-BE" sz="3200" dirty="0" smtClean="0"/>
          </a:p>
          <a:p>
            <a:r>
              <a:rPr lang="fr-BE" sz="3200" dirty="0" smtClean="0"/>
              <a:t>Ratios </a:t>
            </a:r>
            <a:r>
              <a:rPr lang="fr-BE" sz="3200" dirty="0" err="1" smtClean="0"/>
              <a:t>independent</a:t>
            </a:r>
            <a:r>
              <a:rPr lang="fr-BE" sz="3200" dirty="0" smtClean="0"/>
              <a:t> of time</a:t>
            </a:r>
          </a:p>
          <a:p>
            <a:r>
              <a:rPr lang="fr-BE" sz="3200" dirty="0" err="1" smtClean="0"/>
              <a:t>Geometry</a:t>
            </a:r>
            <a:r>
              <a:rPr lang="fr-BE" sz="3200" dirty="0" smtClean="0"/>
              <a:t> of the joint not </a:t>
            </a:r>
            <a:r>
              <a:rPr lang="fr-BE" sz="3200" dirty="0" err="1" smtClean="0"/>
              <a:t>considered</a:t>
            </a:r>
            <a:r>
              <a:rPr lang="fr-BE" sz="3200" dirty="0" smtClean="0"/>
              <a:t> in </a:t>
            </a:r>
            <a:r>
              <a:rPr lang="fr-BE" sz="3200" dirty="0" err="1" smtClean="0"/>
              <a:t>detail</a:t>
            </a:r>
            <a:endParaRPr lang="fr-BE" sz="3200" dirty="0" smtClean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4365104"/>
            <a:ext cx="53244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2. Distribution of </a:t>
            </a:r>
            <a:r>
              <a:rPr lang="fr-BE" dirty="0" err="1" smtClean="0"/>
              <a:t>temperature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500034" y="1643050"/>
            <a:ext cx="3351886" cy="57150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32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What</a:t>
            </a:r>
            <a:r>
              <a:rPr lang="fr-BE" sz="32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</a:t>
            </a:r>
            <a:r>
              <a:rPr lang="fr-BE" sz="32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we</a:t>
            </a:r>
            <a:r>
              <a:rPr lang="fr-BE" sz="32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</a:t>
            </a:r>
            <a:r>
              <a:rPr lang="fr-BE" sz="32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want</a:t>
            </a:r>
            <a:r>
              <a:rPr lang="fr-BE" sz="320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?</a:t>
            </a:r>
            <a:endParaRPr kumimoji="0" lang="fr-BE" sz="3200" i="0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23528" y="2276872"/>
            <a:ext cx="8820472" cy="1800200"/>
          </a:xfrm>
        </p:spPr>
        <p:txBody>
          <a:bodyPr>
            <a:noAutofit/>
          </a:bodyPr>
          <a:lstStyle/>
          <a:p>
            <a:pPr algn="just"/>
            <a:r>
              <a:rPr lang="fr-BE" sz="3200" dirty="0" err="1" smtClean="0"/>
              <a:t>Predict</a:t>
            </a:r>
            <a:r>
              <a:rPr lang="fr-BE" sz="3200" dirty="0" smtClean="0"/>
              <a:t> </a:t>
            </a:r>
            <a:r>
              <a:rPr lang="fr-BE" sz="3200" dirty="0" err="1" smtClean="0"/>
              <a:t>temperature</a:t>
            </a:r>
            <a:r>
              <a:rPr lang="fr-BE" sz="3200" dirty="0" smtClean="0"/>
              <a:t> </a:t>
            </a:r>
            <a:r>
              <a:rPr lang="fr-BE" sz="3200" dirty="0" err="1" smtClean="0"/>
              <a:t>at</a:t>
            </a:r>
            <a:r>
              <a:rPr lang="fr-BE" sz="3200" dirty="0" smtClean="0"/>
              <a:t> </a:t>
            </a:r>
            <a:r>
              <a:rPr lang="fr-BE" sz="3200" dirty="0" err="1" smtClean="0"/>
              <a:t>flanges</a:t>
            </a:r>
            <a:r>
              <a:rPr lang="fr-BE" sz="3200" dirty="0" smtClean="0"/>
              <a:t> </a:t>
            </a:r>
            <a:r>
              <a:rPr lang="fr-BE" sz="3200" dirty="0" err="1" smtClean="0"/>
              <a:t>levels</a:t>
            </a:r>
            <a:r>
              <a:rPr lang="fr-BE" sz="3200" dirty="0" smtClean="0"/>
              <a:t> </a:t>
            </a:r>
            <a:r>
              <a:rPr lang="fr-BE" sz="3200" dirty="0" err="1" smtClean="0"/>
              <a:t>accounting</a:t>
            </a:r>
            <a:r>
              <a:rPr lang="fr-BE" sz="3200" dirty="0" smtClean="0"/>
              <a:t> for the </a:t>
            </a:r>
            <a:r>
              <a:rPr lang="fr-BE" sz="3200" dirty="0" err="1" smtClean="0"/>
              <a:t>presence</a:t>
            </a:r>
            <a:r>
              <a:rPr lang="fr-BE" sz="3200" dirty="0" smtClean="0"/>
              <a:t> of the </a:t>
            </a:r>
            <a:r>
              <a:rPr lang="fr-BE" sz="3200" dirty="0" err="1" smtClean="0"/>
              <a:t>concrete</a:t>
            </a:r>
            <a:r>
              <a:rPr lang="fr-BE" sz="3200" dirty="0" smtClean="0"/>
              <a:t> </a:t>
            </a:r>
            <a:r>
              <a:rPr lang="fr-BE" sz="3200" dirty="0" err="1" smtClean="0"/>
              <a:t>slab</a:t>
            </a:r>
            <a:endParaRPr lang="fr-BE" sz="3200" dirty="0" smtClean="0"/>
          </a:p>
          <a:p>
            <a:pPr algn="just"/>
            <a:r>
              <a:rPr lang="fr-BE" sz="3200" dirty="0" smtClean="0"/>
              <a:t>Profile of interpolation for </a:t>
            </a:r>
            <a:r>
              <a:rPr lang="fr-BE" sz="3200" dirty="0" err="1" smtClean="0"/>
              <a:t>temperature</a:t>
            </a:r>
            <a:r>
              <a:rPr lang="fr-BE" sz="3200" dirty="0" smtClean="0"/>
              <a:t> </a:t>
            </a:r>
            <a:r>
              <a:rPr lang="fr-BE" sz="3200" dirty="0" err="1" smtClean="0"/>
              <a:t>between</a:t>
            </a:r>
            <a:r>
              <a:rPr lang="fr-BE" sz="3200" dirty="0" smtClean="0"/>
              <a:t> </a:t>
            </a:r>
            <a:r>
              <a:rPr lang="fr-BE" sz="3200" dirty="0" err="1" smtClean="0"/>
              <a:t>flanges</a:t>
            </a:r>
            <a:endParaRPr lang="fr-BE" sz="3200" dirty="0" smtClean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323528" y="5013176"/>
            <a:ext cx="8492752" cy="167980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2004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Adaptations to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existing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methods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or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new </a:t>
            </a:r>
            <a:r>
              <a:rPr kumimoji="0" lang="fr-BE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methods</a:t>
            </a:r>
            <a:endParaRPr kumimoji="0" lang="fr-BE" sz="32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3200" baseline="0" dirty="0" smtClean="0"/>
              <a:t>Validations </a:t>
            </a:r>
            <a:r>
              <a:rPr lang="fr-BE" sz="3200" baseline="0" dirty="0" err="1" smtClean="0"/>
              <a:t>against</a:t>
            </a:r>
            <a:r>
              <a:rPr lang="fr-BE" sz="3200" baseline="0" dirty="0" smtClean="0"/>
              <a:t> </a:t>
            </a:r>
            <a:r>
              <a:rPr lang="fr-BE" sz="3200" baseline="0" dirty="0" err="1" smtClean="0"/>
              <a:t>numerical</a:t>
            </a:r>
            <a:r>
              <a:rPr lang="fr-BE" sz="3200" baseline="0" dirty="0" smtClean="0"/>
              <a:t> simulations </a:t>
            </a:r>
            <a:r>
              <a:rPr lang="fr-BE" sz="3200" baseline="0" dirty="0" err="1" smtClean="0"/>
              <a:t>under</a:t>
            </a:r>
            <a:r>
              <a:rPr lang="fr-BE" sz="3200" baseline="0" dirty="0" smtClean="0"/>
              <a:t> </a:t>
            </a:r>
            <a:r>
              <a:rPr lang="fr-BE" sz="3200" baseline="0" dirty="0" err="1" smtClean="0"/>
              <a:t>heating</a:t>
            </a:r>
            <a:r>
              <a:rPr lang="fr-BE" sz="3200" baseline="0" dirty="0" smtClean="0"/>
              <a:t> and </a:t>
            </a:r>
            <a:r>
              <a:rPr lang="fr-BE" sz="3200" baseline="0" dirty="0" err="1" smtClean="0"/>
              <a:t>cooling</a:t>
            </a:r>
            <a:r>
              <a:rPr lang="fr-BE" sz="3200" baseline="0" dirty="0" smtClean="0"/>
              <a:t> phases</a:t>
            </a:r>
            <a:r>
              <a:rPr lang="fr-BE" sz="3200" dirty="0" smtClean="0"/>
              <a:t> </a:t>
            </a:r>
            <a:endParaRPr kumimoji="0" lang="fr-B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611560" y="4437112"/>
            <a:ext cx="1440160" cy="57150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32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How</a:t>
            </a:r>
            <a:r>
              <a:rPr lang="fr-BE" sz="320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?</a:t>
            </a:r>
            <a:endParaRPr kumimoji="0" lang="fr-BE" sz="3200" i="0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2. Distribution of </a:t>
            </a:r>
            <a:r>
              <a:rPr lang="fr-BE" dirty="0" err="1" smtClean="0"/>
              <a:t>temperature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17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09600" y="5927688"/>
            <a:ext cx="5421083" cy="365125"/>
          </a:xfrm>
        </p:spPr>
        <p:txBody>
          <a:bodyPr/>
          <a:lstStyle/>
          <a:p>
            <a:endParaRPr lang="fr-BE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500034" y="1643050"/>
            <a:ext cx="4504014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FE Model : SAFIR 2D and 3D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5292080" y="4692658"/>
          <a:ext cx="3149600" cy="685800"/>
        </p:xfrm>
        <a:graphic>
          <a:graphicData uri="http://schemas.openxmlformats.org/drawingml/2006/table">
            <a:tbl>
              <a:tblPr/>
              <a:tblGrid>
                <a:gridCol w="787400"/>
                <a:gridCol w="787400"/>
                <a:gridCol w="787400"/>
                <a:gridCol w="787400"/>
              </a:tblGrid>
              <a:tr h="1676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00" dirty="0">
                          <a:latin typeface="Arial"/>
                          <a:ea typeface="Times New Roman"/>
                          <a:cs typeface="Times New Roman"/>
                        </a:rPr>
                        <a:t>Case n°</a:t>
                      </a:r>
                      <a:endParaRPr lang="fr-FR" sz="11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00">
                          <a:latin typeface="Arial"/>
                          <a:ea typeface="Times New Roman"/>
                          <a:cs typeface="Times New Roman"/>
                        </a:rPr>
                        <a:t>Beam</a:t>
                      </a:r>
                      <a:endParaRPr lang="fr-FR" sz="110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00" dirty="0" err="1">
                          <a:latin typeface="Arial"/>
                          <a:ea typeface="Times New Roman"/>
                          <a:cs typeface="Times New Roman"/>
                        </a:rPr>
                        <a:t>Column</a:t>
                      </a:r>
                      <a:endParaRPr lang="fr-FR" sz="11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00">
                          <a:latin typeface="Arial"/>
                          <a:ea typeface="Times New Roman"/>
                          <a:cs typeface="Times New Roman"/>
                        </a:rPr>
                        <a:t>Plate</a:t>
                      </a:r>
                      <a:endParaRPr lang="fr-FR" sz="110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00"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fr-FR" sz="110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00" dirty="0">
                          <a:latin typeface="Arial"/>
                          <a:ea typeface="Times New Roman"/>
                          <a:cs typeface="Times New Roman"/>
                        </a:rPr>
                        <a:t>IPE 300</a:t>
                      </a:r>
                      <a:endParaRPr lang="fr-FR" sz="11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00" dirty="0">
                          <a:latin typeface="Arial"/>
                          <a:ea typeface="Times New Roman"/>
                          <a:cs typeface="Times New Roman"/>
                        </a:rPr>
                        <a:t>HEA 300</a:t>
                      </a:r>
                      <a:endParaRPr lang="fr-FR" sz="11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00">
                          <a:latin typeface="Arial"/>
                          <a:ea typeface="Times New Roman"/>
                          <a:cs typeface="Times New Roman"/>
                        </a:rPr>
                        <a:t>200*380*10</a:t>
                      </a:r>
                      <a:endParaRPr lang="fr-FR" sz="110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0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fr-FR" sz="110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00">
                          <a:latin typeface="Arial"/>
                          <a:ea typeface="Times New Roman"/>
                          <a:cs typeface="Times New Roman"/>
                        </a:rPr>
                        <a:t>IPE 550</a:t>
                      </a:r>
                      <a:endParaRPr lang="fr-FR" sz="110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00">
                          <a:latin typeface="Arial"/>
                          <a:ea typeface="Times New Roman"/>
                          <a:cs typeface="Times New Roman"/>
                        </a:rPr>
                        <a:t>HEM 300</a:t>
                      </a:r>
                      <a:endParaRPr lang="fr-FR" sz="110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fr-FR" sz="1000" dirty="0">
                          <a:latin typeface="Arial"/>
                          <a:ea typeface="Times New Roman"/>
                          <a:cs typeface="Times New Roman"/>
                        </a:rPr>
                        <a:t>410*625*25</a:t>
                      </a:r>
                      <a:endParaRPr lang="fr-FR" sz="1100" dirty="0"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2" cstate="print"/>
          <a:srcRect l="21765" t="1831" r="42343" b="8781"/>
          <a:stretch>
            <a:fillRect/>
          </a:stretch>
        </p:blipFill>
        <p:spPr bwMode="auto">
          <a:xfrm>
            <a:off x="4860032" y="2316394"/>
            <a:ext cx="2068512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3" cstate="print"/>
          <a:srcRect l="27863" t="11615" r="48302" b="8781"/>
          <a:stretch>
            <a:fillRect/>
          </a:stretch>
        </p:blipFill>
        <p:spPr bwMode="auto">
          <a:xfrm>
            <a:off x="7236296" y="2244386"/>
            <a:ext cx="1643063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79512" y="4437112"/>
            <a:ext cx="4176464" cy="648072"/>
          </a:xfrm>
        </p:spPr>
        <p:txBody>
          <a:bodyPr>
            <a:normAutofit/>
          </a:bodyPr>
          <a:lstStyle/>
          <a:p>
            <a:r>
              <a:rPr lang="fr-BE" sz="2800" dirty="0" smtClean="0"/>
              <a:t>ISO and </a:t>
            </a:r>
            <a:r>
              <a:rPr lang="fr-BE" sz="2800" dirty="0" err="1" smtClean="0"/>
              <a:t>parametric</a:t>
            </a:r>
            <a:r>
              <a:rPr lang="fr-BE" sz="2800" dirty="0" smtClean="0"/>
              <a:t> </a:t>
            </a:r>
            <a:r>
              <a:rPr lang="fr-BE" sz="2800" dirty="0" err="1" smtClean="0"/>
              <a:t>fires</a:t>
            </a:r>
            <a:endParaRPr lang="fr-BE" sz="2800" dirty="0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1329826" y="3540530"/>
            <a:ext cx="2520280" cy="3600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1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IPE 180 to IPE 550 sections</a:t>
            </a:r>
            <a:endParaRPr kumimoji="0" lang="fr-BE" sz="1600" b="1" i="0" u="sng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7831" name="Picture 7"/>
          <p:cNvPicPr>
            <a:picLocks noChangeAspect="1" noChangeArrowheads="1"/>
          </p:cNvPicPr>
          <p:nvPr/>
        </p:nvPicPr>
        <p:blipFill>
          <a:blip r:embed="rId4" cstate="print"/>
          <a:srcRect l="6750" t="20963" r="22108" b="20859"/>
          <a:stretch>
            <a:fillRect/>
          </a:stretch>
        </p:blipFill>
        <p:spPr bwMode="auto">
          <a:xfrm>
            <a:off x="395536" y="2676434"/>
            <a:ext cx="378162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2. Distribution of </a:t>
            </a:r>
            <a:r>
              <a:rPr lang="fr-BE" dirty="0" err="1" smtClean="0"/>
              <a:t>temperature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18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09600" y="5744220"/>
            <a:ext cx="5421083" cy="365125"/>
          </a:xfrm>
        </p:spPr>
        <p:txBody>
          <a:bodyPr/>
          <a:lstStyle/>
          <a:p>
            <a:endParaRPr lang="fr-BE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500034" y="1643050"/>
            <a:ext cx="7528350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2.1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Level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of the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bottom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flange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– 2D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Beam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section 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16712" y="2348880"/>
            <a:ext cx="8424936" cy="1080120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Lumped</a:t>
            </a:r>
            <a:r>
              <a:rPr lang="fr-BE" sz="2800" dirty="0" smtClean="0"/>
              <a:t> capacitance </a:t>
            </a:r>
            <a:r>
              <a:rPr lang="fr-BE" sz="2800" dirty="0" err="1" smtClean="0"/>
              <a:t>Method</a:t>
            </a:r>
            <a:r>
              <a:rPr lang="fr-BE" sz="2800" dirty="0" smtClean="0"/>
              <a:t> : (A</a:t>
            </a:r>
            <a:r>
              <a:rPr lang="fr-BE" sz="2800" baseline="-25000" dirty="0" smtClean="0"/>
              <a:t>m</a:t>
            </a:r>
            <a:r>
              <a:rPr lang="fr-BE" sz="2800" dirty="0" smtClean="0"/>
              <a:t>/V) of the </a:t>
            </a:r>
            <a:r>
              <a:rPr lang="fr-BE" sz="2800" dirty="0" err="1" smtClean="0"/>
              <a:t>flange</a:t>
            </a:r>
            <a:endParaRPr lang="fr-BE" sz="2800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 l="84979" t="20557" r="6116" b="54699"/>
          <a:stretch>
            <a:fillRect/>
          </a:stretch>
        </p:blipFill>
        <p:spPr bwMode="auto">
          <a:xfrm>
            <a:off x="3563888" y="4077142"/>
            <a:ext cx="1008112" cy="1500167"/>
          </a:xfrm>
          <a:prstGeom prst="rect">
            <a:avLst/>
          </a:prstGeom>
          <a:noFill/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/>
          <a:srcRect l="6400" t="20913" r="21600" b="19335"/>
          <a:stretch>
            <a:fillRect/>
          </a:stretch>
        </p:blipFill>
        <p:spPr bwMode="auto">
          <a:xfrm>
            <a:off x="107504" y="3285054"/>
            <a:ext cx="4896544" cy="2176242"/>
          </a:xfrm>
          <a:prstGeom prst="rect">
            <a:avLst/>
          </a:prstGeom>
          <a:noFill/>
        </p:spPr>
      </p:pic>
      <p:sp>
        <p:nvSpPr>
          <p:cNvPr id="10" name="Espace réservé du contenu 2"/>
          <p:cNvSpPr txBox="1">
            <a:spLocks/>
          </p:cNvSpPr>
          <p:nvPr/>
        </p:nvSpPr>
        <p:spPr>
          <a:xfrm>
            <a:off x="423817" y="4465463"/>
            <a:ext cx="2160240" cy="43204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Point</a:t>
            </a: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reference</a:t>
            </a: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514679" y="4774960"/>
            <a:ext cx="18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1331640" y="4787795"/>
            <a:ext cx="1008112" cy="5469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Ellipse 15"/>
          <p:cNvSpPr/>
          <p:nvPr/>
        </p:nvSpPr>
        <p:spPr>
          <a:xfrm>
            <a:off x="2339752" y="5326151"/>
            <a:ext cx="36000" cy="36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1" name="Espace réservé du contenu 2"/>
          <p:cNvSpPr txBox="1">
            <a:spLocks/>
          </p:cNvSpPr>
          <p:nvPr/>
        </p:nvSpPr>
        <p:spPr>
          <a:xfrm>
            <a:off x="8172400" y="2389520"/>
            <a:ext cx="751214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40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OK</a:t>
            </a:r>
            <a:endParaRPr kumimoji="0" lang="fr-BE" sz="2400" i="0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pic>
        <p:nvPicPr>
          <p:cNvPr id="11571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284984"/>
            <a:ext cx="3995936" cy="2468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2. Distribution of </a:t>
            </a:r>
            <a:r>
              <a:rPr lang="fr-BE" dirty="0" err="1" smtClean="0"/>
              <a:t>temperature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19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500034" y="1643050"/>
            <a:ext cx="7528350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2.2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Level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of the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bottom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flange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– 3D Joint zone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 cstate="print"/>
          <a:srcRect l="1257" t="8936" r="20398" b="8032"/>
          <a:stretch>
            <a:fillRect/>
          </a:stretch>
        </p:blipFill>
        <p:spPr bwMode="auto">
          <a:xfrm>
            <a:off x="5695131" y="3933056"/>
            <a:ext cx="29813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Espace réservé du contenu 2"/>
          <p:cNvSpPr txBox="1">
            <a:spLocks/>
          </p:cNvSpPr>
          <p:nvPr/>
        </p:nvSpPr>
        <p:spPr>
          <a:xfrm>
            <a:off x="5119067" y="4900849"/>
            <a:ext cx="2160240" cy="43204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Point</a:t>
            </a: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reference</a:t>
            </a: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6314922" y="5219773"/>
            <a:ext cx="1008112" cy="5469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5219356" y="5217162"/>
            <a:ext cx="18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Ellipse 19"/>
          <p:cNvSpPr/>
          <p:nvPr/>
        </p:nvSpPr>
        <p:spPr>
          <a:xfrm>
            <a:off x="7308304" y="5752110"/>
            <a:ext cx="36000" cy="36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6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79512" y="2348880"/>
            <a:ext cx="8712968" cy="1224136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Lumped</a:t>
            </a:r>
            <a:r>
              <a:rPr lang="fr-BE" sz="2800" dirty="0" smtClean="0"/>
              <a:t> Capacitance </a:t>
            </a:r>
            <a:r>
              <a:rPr lang="fr-BE" sz="2800" dirty="0" err="1" smtClean="0"/>
              <a:t>Method</a:t>
            </a:r>
            <a:r>
              <a:rPr lang="fr-BE" sz="2800" dirty="0" smtClean="0"/>
              <a:t> : (A</a:t>
            </a:r>
            <a:r>
              <a:rPr lang="fr-BE" sz="2800" baseline="-25000" dirty="0" smtClean="0"/>
              <a:t>m</a:t>
            </a:r>
            <a:r>
              <a:rPr lang="fr-BE" sz="2800" dirty="0" smtClean="0"/>
              <a:t>/V)</a:t>
            </a:r>
            <a:r>
              <a:rPr lang="fr-BE" sz="2800" baseline="-25000" dirty="0" smtClean="0"/>
              <a:t>joint</a:t>
            </a:r>
            <a:r>
              <a:rPr lang="fr-BE" sz="2800" dirty="0" smtClean="0"/>
              <a:t> = (A</a:t>
            </a:r>
            <a:r>
              <a:rPr lang="fr-BE" sz="2800" baseline="-25000" dirty="0" smtClean="0"/>
              <a:t>m</a:t>
            </a:r>
            <a:r>
              <a:rPr lang="fr-BE" sz="2800" dirty="0" smtClean="0"/>
              <a:t>/V)</a:t>
            </a:r>
            <a:r>
              <a:rPr lang="fr-BE" sz="2800" baseline="-25000" dirty="0" err="1" smtClean="0"/>
              <a:t>beam</a:t>
            </a:r>
            <a:r>
              <a:rPr lang="fr-BE" sz="2800" dirty="0" smtClean="0"/>
              <a:t>/2</a:t>
            </a:r>
            <a:endParaRPr lang="fr-BE" sz="28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429000"/>
            <a:ext cx="5112568" cy="314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Espace réservé du contenu 2"/>
          <p:cNvSpPr txBox="1">
            <a:spLocks/>
          </p:cNvSpPr>
          <p:nvPr/>
        </p:nvSpPr>
        <p:spPr>
          <a:xfrm>
            <a:off x="1403648" y="3068960"/>
            <a:ext cx="3240360" cy="43204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8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IPE 300 configuration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7812360" y="2996952"/>
            <a:ext cx="751214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40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OK</a:t>
            </a:r>
            <a:endParaRPr kumimoji="0" lang="fr-BE" sz="2400" i="0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1. Introduction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2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500034" y="3077872"/>
            <a:ext cx="8392446" cy="67383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fr-BE" sz="3200" dirty="0" smtClean="0"/>
              <a:t>Division of buildings in </a:t>
            </a:r>
            <a:r>
              <a:rPr lang="fr-BE" sz="3200" dirty="0" err="1" smtClean="0"/>
              <a:t>compartments</a:t>
            </a:r>
            <a:endParaRPr kumimoji="0" lang="fr-B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498024" y="3789040"/>
            <a:ext cx="8153400" cy="102589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Three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types of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criteria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should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fulfilled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 </a:t>
            </a:r>
            <a:r>
              <a:rPr lang="fr-BE" sz="3200" dirty="0" err="1" smtClean="0"/>
              <a:t>insulation</a:t>
            </a:r>
            <a:r>
              <a:rPr lang="fr-BE" sz="3200" dirty="0" smtClean="0"/>
              <a:t>, </a:t>
            </a:r>
            <a:r>
              <a:rPr lang="fr-BE" sz="3200" dirty="0" err="1" smtClean="0"/>
              <a:t>integrity</a:t>
            </a:r>
            <a:r>
              <a:rPr lang="fr-BE" sz="3200" dirty="0" smtClean="0"/>
              <a:t> and </a:t>
            </a:r>
            <a:r>
              <a:rPr lang="fr-BE" sz="3200" dirty="0" err="1" smtClean="0"/>
              <a:t>resistance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fr-B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524585" y="1611456"/>
            <a:ext cx="8153400" cy="154304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Fire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a building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cause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deaths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destruction of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goods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Department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Store « Innovation », 1967).</a:t>
            </a:r>
            <a:endParaRPr kumimoji="0" lang="fr-B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7826" name="Picture 2" descr="http://www.lessignets.com/signetsdiane/calendrier/images/mai/22/3/inovation.jpg"/>
          <p:cNvPicPr>
            <a:picLocks noChangeAspect="1" noChangeArrowheads="1"/>
          </p:cNvPicPr>
          <p:nvPr/>
        </p:nvPicPr>
        <p:blipFill>
          <a:blip r:embed="rId2" cstate="print"/>
          <a:srcRect b="8333"/>
          <a:stretch>
            <a:fillRect/>
          </a:stretch>
        </p:blipFill>
        <p:spPr bwMode="auto">
          <a:xfrm>
            <a:off x="899592" y="3212976"/>
            <a:ext cx="4956796" cy="3384376"/>
          </a:xfrm>
          <a:prstGeom prst="rect">
            <a:avLst/>
          </a:prstGeom>
          <a:noFill/>
        </p:spPr>
      </p:pic>
      <p:pic>
        <p:nvPicPr>
          <p:cNvPr id="77828" name="Picture 4" descr="http://www.lessignets.com/signetsdiane/calendrier/images/mai/22/3/inno-acier-19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212976"/>
            <a:ext cx="2467237" cy="3349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2. Distribution of </a:t>
            </a:r>
            <a:r>
              <a:rPr lang="fr-BE" dirty="0" err="1" smtClean="0"/>
              <a:t>temperature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20</a:t>
            </a:fld>
            <a:endParaRPr lang="fr-BE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500034" y="1643050"/>
            <a:ext cx="7528350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2.3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Level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of the top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flange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– 2D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Beam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section 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16712" y="2348880"/>
            <a:ext cx="8071712" cy="936104"/>
          </a:xfrm>
        </p:spPr>
        <p:txBody>
          <a:bodyPr>
            <a:normAutofit lnSpcReduction="10000"/>
          </a:bodyPr>
          <a:lstStyle/>
          <a:p>
            <a:r>
              <a:rPr lang="fr-BE" sz="2800" dirty="0" err="1" smtClean="0"/>
              <a:t>Lumped</a:t>
            </a:r>
            <a:r>
              <a:rPr lang="fr-BE" sz="2800" dirty="0" smtClean="0"/>
              <a:t> Capacitance </a:t>
            </a:r>
            <a:r>
              <a:rPr lang="fr-BE" sz="2800" dirty="0" err="1" smtClean="0"/>
              <a:t>Method</a:t>
            </a:r>
            <a:r>
              <a:rPr lang="fr-BE" sz="2800" dirty="0" smtClean="0"/>
              <a:t> : (A</a:t>
            </a:r>
            <a:r>
              <a:rPr lang="fr-BE" sz="2800" baseline="-25000" dirty="0" smtClean="0"/>
              <a:t>m</a:t>
            </a:r>
            <a:r>
              <a:rPr lang="fr-BE" sz="2800" dirty="0" smtClean="0"/>
              <a:t>/V) of the </a:t>
            </a:r>
            <a:r>
              <a:rPr lang="fr-BE" sz="2800" dirty="0" err="1" smtClean="0"/>
              <a:t>flange</a:t>
            </a:r>
            <a:r>
              <a:rPr lang="fr-BE" sz="2800" dirty="0" smtClean="0"/>
              <a:t> (3 </a:t>
            </a:r>
            <a:r>
              <a:rPr lang="fr-BE" sz="2800" dirty="0" err="1" smtClean="0"/>
              <a:t>sides</a:t>
            </a:r>
            <a:r>
              <a:rPr lang="fr-BE" sz="2800" dirty="0" smtClean="0"/>
              <a:t> </a:t>
            </a:r>
            <a:r>
              <a:rPr lang="fr-BE" sz="2800" dirty="0" err="1" smtClean="0"/>
              <a:t>heated</a:t>
            </a:r>
            <a:r>
              <a:rPr lang="fr-BE" sz="2800" dirty="0" smtClean="0"/>
              <a:t>)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 cstate="print"/>
          <a:srcRect l="27216" t="20913" r="43295" b="19335"/>
          <a:stretch>
            <a:fillRect/>
          </a:stretch>
        </p:blipFill>
        <p:spPr bwMode="auto">
          <a:xfrm>
            <a:off x="6444208" y="3868597"/>
            <a:ext cx="2448272" cy="2656747"/>
          </a:xfrm>
          <a:prstGeom prst="rect">
            <a:avLst/>
          </a:prstGeom>
          <a:noFill/>
        </p:spPr>
      </p:pic>
      <p:sp>
        <p:nvSpPr>
          <p:cNvPr id="28" name="Espace réservé du contenu 2"/>
          <p:cNvSpPr txBox="1">
            <a:spLocks/>
          </p:cNvSpPr>
          <p:nvPr/>
        </p:nvSpPr>
        <p:spPr>
          <a:xfrm>
            <a:off x="5580112" y="5092733"/>
            <a:ext cx="2160240" cy="43204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Point</a:t>
            </a: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reference</a:t>
            </a:r>
            <a:endParaRPr kumimoji="0" lang="fr-BE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9" name="Connecteur droit 28"/>
          <p:cNvCxnSpPr/>
          <p:nvPr/>
        </p:nvCxnSpPr>
        <p:spPr>
          <a:xfrm flipV="1">
            <a:off x="6444208" y="4688966"/>
            <a:ext cx="1026112" cy="4852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Ellipse 29"/>
          <p:cNvSpPr/>
          <p:nvPr/>
        </p:nvSpPr>
        <p:spPr>
          <a:xfrm>
            <a:off x="7452320" y="4679539"/>
            <a:ext cx="36000" cy="36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cxnSp>
        <p:nvCxnSpPr>
          <p:cNvPr id="33" name="Connecteur droit 32"/>
          <p:cNvCxnSpPr/>
          <p:nvPr/>
        </p:nvCxnSpPr>
        <p:spPr>
          <a:xfrm>
            <a:off x="5689828" y="5396211"/>
            <a:ext cx="1800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192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538" y="3482112"/>
            <a:ext cx="5508104" cy="340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Espace réservé du contenu 2"/>
          <p:cNvSpPr txBox="1">
            <a:spLocks/>
          </p:cNvSpPr>
          <p:nvPr/>
        </p:nvSpPr>
        <p:spPr>
          <a:xfrm>
            <a:off x="1835696" y="3273204"/>
            <a:ext cx="2376264" cy="43204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8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IPE 300 </a:t>
            </a:r>
            <a:r>
              <a:rPr kumimoji="0" lang="fr-BE" sz="2800" b="0" i="0" u="sng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</a:t>
            </a:r>
            <a:endParaRPr kumimoji="0" lang="fr-BE" sz="28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Espace réservé du contenu 2"/>
          <p:cNvSpPr txBox="1">
            <a:spLocks/>
          </p:cNvSpPr>
          <p:nvPr/>
        </p:nvSpPr>
        <p:spPr>
          <a:xfrm>
            <a:off x="6516216" y="2759720"/>
            <a:ext cx="1543302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40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Not OK</a:t>
            </a:r>
            <a:endParaRPr kumimoji="0" lang="fr-BE" sz="2400" i="0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2. Distribution of </a:t>
            </a:r>
            <a:r>
              <a:rPr lang="fr-BE" dirty="0" err="1" smtClean="0"/>
              <a:t>temperature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21</a:t>
            </a:fld>
            <a:endParaRPr lang="fr-BE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500034" y="1643050"/>
            <a:ext cx="7528350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2.3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Level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of the top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flange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– 2D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Beam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section 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16712" y="2348880"/>
            <a:ext cx="8424936" cy="576064"/>
          </a:xfrm>
        </p:spPr>
        <p:txBody>
          <a:bodyPr>
            <a:normAutofit/>
          </a:bodyPr>
          <a:lstStyle/>
          <a:p>
            <a:r>
              <a:rPr lang="fr-BE" sz="2800" dirty="0" smtClean="0"/>
              <a:t>Composite Section </a:t>
            </a:r>
            <a:r>
              <a:rPr lang="fr-BE" sz="2800" dirty="0" err="1" smtClean="0"/>
              <a:t>Method</a:t>
            </a:r>
            <a:endParaRPr lang="fr-BE" sz="2800" dirty="0" smtClean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56464"/>
            <a:ext cx="3616274" cy="247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4995" name="Object 3"/>
          <p:cNvGraphicFramePr>
            <a:graphicFrameLocks noChangeAspect="1"/>
          </p:cNvGraphicFramePr>
          <p:nvPr/>
        </p:nvGraphicFramePr>
        <p:xfrm>
          <a:off x="3889628" y="3082912"/>
          <a:ext cx="4067186" cy="860780"/>
        </p:xfrm>
        <a:graphic>
          <a:graphicData uri="http://schemas.openxmlformats.org/presentationml/2006/ole">
            <p:oleObj spid="_x0000_s84995" name="Equation" r:id="rId4" imgW="2400120" imgH="507960" progId="">
              <p:embed/>
            </p:oleObj>
          </a:graphicData>
        </a:graphic>
      </p:graphicFrame>
      <p:graphicFrame>
        <p:nvGraphicFramePr>
          <p:cNvPr id="84996" name="Object 4"/>
          <p:cNvGraphicFramePr>
            <a:graphicFrameLocks noChangeAspect="1"/>
          </p:cNvGraphicFramePr>
          <p:nvPr/>
        </p:nvGraphicFramePr>
        <p:xfrm>
          <a:off x="3923928" y="3755164"/>
          <a:ext cx="1837718" cy="765716"/>
        </p:xfrm>
        <a:graphic>
          <a:graphicData uri="http://schemas.openxmlformats.org/presentationml/2006/ole">
            <p:oleObj spid="_x0000_s84996" name="Equation" r:id="rId5" imgW="1218960" imgH="507960" progId="">
              <p:embed/>
            </p:oleObj>
          </a:graphicData>
        </a:graphic>
      </p:graphicFrame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6" cstate="print"/>
          <a:srcRect l="5945" t="7167" r="4700" b="4330"/>
          <a:stretch>
            <a:fillRect/>
          </a:stretch>
        </p:blipFill>
        <p:spPr bwMode="auto">
          <a:xfrm>
            <a:off x="3694787" y="4633610"/>
            <a:ext cx="544921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2. Distribution of </a:t>
            </a:r>
            <a:r>
              <a:rPr lang="fr-BE" dirty="0" err="1" smtClean="0"/>
              <a:t>temperature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22</a:t>
            </a:fld>
            <a:endParaRPr lang="fr-BE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500034" y="1643050"/>
            <a:ext cx="7528350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2.3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Level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of the top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flange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– 2D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Beam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section 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16712" y="2348880"/>
            <a:ext cx="4399304" cy="576064"/>
          </a:xfrm>
        </p:spPr>
        <p:txBody>
          <a:bodyPr>
            <a:normAutofit/>
          </a:bodyPr>
          <a:lstStyle/>
          <a:p>
            <a:r>
              <a:rPr lang="fr-BE" sz="2800" dirty="0" smtClean="0"/>
              <a:t>Composite Section </a:t>
            </a:r>
            <a:r>
              <a:rPr lang="fr-BE" sz="2800" dirty="0" err="1" smtClean="0"/>
              <a:t>Method</a:t>
            </a:r>
            <a:endParaRPr lang="fr-BE" sz="2800" dirty="0" smtClean="0"/>
          </a:p>
        </p:txBody>
      </p:sp>
      <p:pic>
        <p:nvPicPr>
          <p:cNvPr id="8602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645024"/>
            <a:ext cx="4461045" cy="27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9645" y="3645024"/>
            <a:ext cx="443435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space réservé du contenu 2"/>
          <p:cNvSpPr txBox="1">
            <a:spLocks/>
          </p:cNvSpPr>
          <p:nvPr/>
        </p:nvSpPr>
        <p:spPr>
          <a:xfrm>
            <a:off x="1835696" y="3068960"/>
            <a:ext cx="1004704" cy="43204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0" i="0" u="sng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Heating</a:t>
            </a:r>
            <a:endParaRPr kumimoji="0" lang="fr-BE" sz="2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6156176" y="3068960"/>
            <a:ext cx="2228840" cy="43204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0" i="0" u="sng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Heating</a:t>
            </a:r>
            <a:r>
              <a:rPr kumimoji="0" lang="fr-BE" sz="20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+ </a:t>
            </a:r>
            <a:r>
              <a:rPr kumimoji="0" lang="fr-BE" sz="2000" b="0" i="0" u="sng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Cooling</a:t>
            </a:r>
            <a:endParaRPr kumimoji="0" lang="fr-BE" sz="2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4788024" y="2410665"/>
            <a:ext cx="3168352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40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OK for </a:t>
            </a:r>
            <a:r>
              <a:rPr lang="fr-BE" sz="240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heating</a:t>
            </a:r>
            <a:r>
              <a:rPr lang="fr-BE" sz="240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phase</a:t>
            </a:r>
            <a:endParaRPr kumimoji="0" lang="fr-BE" sz="2400" i="0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2. Distribution of </a:t>
            </a:r>
            <a:r>
              <a:rPr lang="fr-BE" dirty="0" err="1" smtClean="0"/>
              <a:t>temperature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23</a:t>
            </a:fld>
            <a:endParaRPr lang="fr-BE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500034" y="1643050"/>
            <a:ext cx="7528350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2.3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Level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of the top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flange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– 2D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Beam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section 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16712" y="2348880"/>
            <a:ext cx="8424936" cy="576064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Heat</a:t>
            </a:r>
            <a:r>
              <a:rPr lang="fr-BE" sz="2800" dirty="0" smtClean="0"/>
              <a:t> Exchange </a:t>
            </a:r>
            <a:r>
              <a:rPr lang="fr-BE" sz="2800" dirty="0" err="1" smtClean="0"/>
              <a:t>Method</a:t>
            </a:r>
            <a:endParaRPr lang="fr-BE" sz="2800" dirty="0" smtClean="0"/>
          </a:p>
        </p:txBody>
      </p:sp>
      <p:graphicFrame>
        <p:nvGraphicFramePr>
          <p:cNvPr id="87045" name="Object 5"/>
          <p:cNvGraphicFramePr>
            <a:graphicFrameLocks noChangeAspect="1"/>
          </p:cNvGraphicFramePr>
          <p:nvPr/>
        </p:nvGraphicFramePr>
        <p:xfrm>
          <a:off x="539552" y="2996952"/>
          <a:ext cx="6567130" cy="360040"/>
        </p:xfrm>
        <a:graphic>
          <a:graphicData uri="http://schemas.openxmlformats.org/presentationml/2006/ole">
            <p:oleObj spid="_x0000_s87045" name="Equation" r:id="rId3" imgW="4343400" imgH="241200" progId="">
              <p:embed/>
            </p:oleObj>
          </a:graphicData>
        </a:graphic>
      </p:graphicFrame>
      <p:sp>
        <p:nvSpPr>
          <p:cNvPr id="12" name="Ellipse 11"/>
          <p:cNvSpPr/>
          <p:nvPr/>
        </p:nvSpPr>
        <p:spPr>
          <a:xfrm>
            <a:off x="1682253" y="2996952"/>
            <a:ext cx="648072" cy="36004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Ellipse 12"/>
          <p:cNvSpPr/>
          <p:nvPr/>
        </p:nvSpPr>
        <p:spPr>
          <a:xfrm>
            <a:off x="2530903" y="2953225"/>
            <a:ext cx="1080120" cy="432048"/>
          </a:xfrm>
          <a:prstGeom prst="ellipse">
            <a:avLst/>
          </a:prstGeom>
          <a:noFill/>
          <a:ln>
            <a:solidFill>
              <a:srgbClr val="89D15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Ellipse 13"/>
          <p:cNvSpPr/>
          <p:nvPr/>
        </p:nvSpPr>
        <p:spPr>
          <a:xfrm>
            <a:off x="3751631" y="2996952"/>
            <a:ext cx="936104" cy="360040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87046" name="Object 6"/>
          <p:cNvGraphicFramePr>
            <a:graphicFrameLocks noChangeAspect="1"/>
          </p:cNvGraphicFramePr>
          <p:nvPr/>
        </p:nvGraphicFramePr>
        <p:xfrm>
          <a:off x="2051720" y="4077072"/>
          <a:ext cx="2447342" cy="558354"/>
        </p:xfrm>
        <a:graphic>
          <a:graphicData uri="http://schemas.openxmlformats.org/presentationml/2006/ole">
            <p:oleObj spid="_x0000_s87046" name="Equation" r:id="rId4" imgW="1815840" imgH="419040" progId="">
              <p:embed/>
            </p:oleObj>
          </a:graphicData>
        </a:graphic>
      </p:graphicFrame>
      <p:sp>
        <p:nvSpPr>
          <p:cNvPr id="16" name="Espace réservé du contenu 2"/>
          <p:cNvSpPr txBox="1">
            <a:spLocks/>
          </p:cNvSpPr>
          <p:nvPr/>
        </p:nvSpPr>
        <p:spPr>
          <a:xfrm>
            <a:off x="251520" y="3861048"/>
            <a:ext cx="1584175" cy="108012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vert="horz">
            <a:noAutofit/>
          </a:bodyPr>
          <a:lstStyle/>
          <a:p>
            <a:pPr marR="0" lvl="0" indent="-320040" algn="ctr" defTabSz="914400" rtl="0" eaLnBrk="1" fontAlgn="auto" latinLnBrk="0" hangingPunct="1"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Lumped</a:t>
            </a:r>
            <a:r>
              <a:rPr kumimoji="0" lang="fr-BE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Capacitance</a:t>
            </a:r>
          </a:p>
          <a:p>
            <a:pPr marR="0" lvl="0" indent="-320040" algn="ctr" defTabSz="914400" rtl="0" eaLnBrk="1" fontAlgn="auto" latinLnBrk="0" hangingPunct="1"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Method</a:t>
            </a:r>
            <a:endParaRPr kumimoji="0" lang="fr-BE" sz="2000" b="0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8" name="Connecteur droit 17"/>
          <p:cNvCxnSpPr/>
          <p:nvPr/>
        </p:nvCxnSpPr>
        <p:spPr>
          <a:xfrm rot="5400000">
            <a:off x="1511660" y="3465004"/>
            <a:ext cx="504056" cy="288032"/>
          </a:xfrm>
          <a:prstGeom prst="line">
            <a:avLst/>
          </a:prstGeom>
          <a:ln w="158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rot="16200000" flipH="1">
            <a:off x="2676225" y="3621458"/>
            <a:ext cx="623201" cy="144014"/>
          </a:xfrm>
          <a:prstGeom prst="line">
            <a:avLst/>
          </a:prstGeom>
          <a:ln w="15875">
            <a:solidFill>
              <a:srgbClr val="89D15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979712" y="4005064"/>
            <a:ext cx="2592288" cy="720080"/>
          </a:xfrm>
          <a:prstGeom prst="rect">
            <a:avLst/>
          </a:prstGeom>
          <a:noFill/>
          <a:ln>
            <a:solidFill>
              <a:srgbClr val="89D15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8704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410146"/>
            <a:ext cx="2880320" cy="1802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7049" name="Object 9"/>
          <p:cNvGraphicFramePr>
            <a:graphicFrameLocks noChangeAspect="1"/>
          </p:cNvGraphicFramePr>
          <p:nvPr/>
        </p:nvGraphicFramePr>
        <p:xfrm>
          <a:off x="3491880" y="3573016"/>
          <a:ext cx="1368152" cy="319536"/>
        </p:xfrm>
        <a:graphic>
          <a:graphicData uri="http://schemas.openxmlformats.org/presentationml/2006/ole">
            <p:oleObj spid="_x0000_s87049" name="Equation" r:id="rId6" imgW="965160" imgH="228600" progId="">
              <p:embed/>
            </p:oleObj>
          </a:graphicData>
        </a:graphic>
      </p:graphicFrame>
      <p:cxnSp>
        <p:nvCxnSpPr>
          <p:cNvPr id="28" name="Connecteur droit 27"/>
          <p:cNvCxnSpPr>
            <a:stCxn id="14" idx="4"/>
          </p:cNvCxnSpPr>
          <p:nvPr/>
        </p:nvCxnSpPr>
        <p:spPr>
          <a:xfrm rot="5400000">
            <a:off x="4035804" y="3317127"/>
            <a:ext cx="144015" cy="223745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419872" y="3501008"/>
            <a:ext cx="1512168" cy="432048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87051" name="Object 11"/>
          <p:cNvGraphicFramePr>
            <a:graphicFrameLocks noChangeAspect="1"/>
          </p:cNvGraphicFramePr>
          <p:nvPr/>
        </p:nvGraphicFramePr>
        <p:xfrm>
          <a:off x="3851920" y="4077072"/>
          <a:ext cx="2520280" cy="445920"/>
        </p:xfrm>
        <a:graphic>
          <a:graphicData uri="http://schemas.openxmlformats.org/presentationml/2006/ole">
            <p:oleObj spid="_x0000_s87051" name="Equation" r:id="rId7" imgW="2628720" imgH="469800" progId="">
              <p:embed/>
            </p:oleObj>
          </a:graphicData>
        </a:graphic>
      </p:graphicFrame>
      <p:graphicFrame>
        <p:nvGraphicFramePr>
          <p:cNvPr id="87052" name="Object 12"/>
          <p:cNvGraphicFramePr>
            <a:graphicFrameLocks noChangeAspect="1"/>
          </p:cNvGraphicFramePr>
          <p:nvPr/>
        </p:nvGraphicFramePr>
        <p:xfrm>
          <a:off x="3836474" y="4437112"/>
          <a:ext cx="4082194" cy="445901"/>
        </p:xfrm>
        <a:graphic>
          <a:graphicData uri="http://schemas.openxmlformats.org/presentationml/2006/ole">
            <p:oleObj spid="_x0000_s87052" name="Equation" r:id="rId8" imgW="4127400" imgH="457200" progId="">
              <p:embed/>
            </p:oleObj>
          </a:graphicData>
        </a:graphic>
      </p:graphicFrame>
      <p:graphicFrame>
        <p:nvGraphicFramePr>
          <p:cNvPr id="87053" name="Object 13"/>
          <p:cNvGraphicFramePr>
            <a:graphicFrameLocks noChangeAspect="1"/>
          </p:cNvGraphicFramePr>
          <p:nvPr/>
        </p:nvGraphicFramePr>
        <p:xfrm>
          <a:off x="3851920" y="4869160"/>
          <a:ext cx="4445000" cy="252412"/>
        </p:xfrm>
        <a:graphic>
          <a:graphicData uri="http://schemas.openxmlformats.org/presentationml/2006/ole">
            <p:oleObj spid="_x0000_s87053" name="Equation" r:id="rId9" imgW="4444920" imgH="253800" progId="">
              <p:embed/>
            </p:oleObj>
          </a:graphicData>
        </a:graphic>
      </p:graphicFrame>
      <p:pic>
        <p:nvPicPr>
          <p:cNvPr id="87054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1920" y="5805264"/>
            <a:ext cx="50165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5" name="Picture 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7255" y="5088845"/>
            <a:ext cx="2880320" cy="178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7056" name="Object 16"/>
          <p:cNvGraphicFramePr>
            <a:graphicFrameLocks noChangeAspect="1"/>
          </p:cNvGraphicFramePr>
          <p:nvPr/>
        </p:nvGraphicFramePr>
        <p:xfrm>
          <a:off x="3874182" y="5157192"/>
          <a:ext cx="4432300" cy="577850"/>
        </p:xfrm>
        <a:graphic>
          <a:graphicData uri="http://schemas.openxmlformats.org/presentationml/2006/ole">
            <p:oleObj spid="_x0000_s87056" name="Equation" r:id="rId12" imgW="4431960" imgH="583920" progId="">
              <p:embed/>
            </p:oleObj>
          </a:graphicData>
        </a:graphic>
      </p:graphicFrame>
      <p:sp>
        <p:nvSpPr>
          <p:cNvPr id="46" name="Espace réservé du contenu 2"/>
          <p:cNvSpPr txBox="1">
            <a:spLocks/>
          </p:cNvSpPr>
          <p:nvPr/>
        </p:nvSpPr>
        <p:spPr>
          <a:xfrm>
            <a:off x="899592" y="5085184"/>
            <a:ext cx="6120680" cy="720080"/>
          </a:xfrm>
          <a:prstGeom prst="rect">
            <a:avLst/>
          </a:prstGeom>
          <a:ln w="19050">
            <a:noFill/>
          </a:ln>
        </p:spPr>
        <p:txBody>
          <a:bodyPr vert="horz">
            <a:noAutofit/>
          </a:bodyPr>
          <a:lstStyle/>
          <a:p>
            <a:pPr marR="0" lvl="0" indent="-320040" defTabSz="914400" rtl="0" eaLnBrk="1" fontAlgn="auto" latinLnBrk="0" hangingPunct="1"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fr-BE" sz="2000" b="0" i="0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fr-BE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T</a:t>
            </a:r>
            <a:r>
              <a:rPr kumimoji="0" lang="fr-BE" sz="2000" b="0" i="0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fr-BE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 </a:t>
            </a:r>
            <a:r>
              <a:rPr kumimoji="0" lang="fr-BE" sz="20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Temperature</a:t>
            </a:r>
            <a:r>
              <a:rPr lang="fr-BE" sz="2000" dirty="0" smtClean="0"/>
              <a:t>s of the top and </a:t>
            </a:r>
            <a:r>
              <a:rPr lang="fr-BE" sz="2000" dirty="0" err="1" smtClean="0"/>
              <a:t>bottom</a:t>
            </a:r>
            <a:r>
              <a:rPr lang="fr-BE" sz="2000" dirty="0" smtClean="0"/>
              <a:t> </a:t>
            </a:r>
            <a:r>
              <a:rPr lang="fr-BE" sz="2000" dirty="0" err="1" smtClean="0"/>
              <a:t>flanges</a:t>
            </a:r>
            <a:endParaRPr lang="fr-BE" sz="2000" dirty="0" smtClean="0"/>
          </a:p>
          <a:p>
            <a:pPr marR="0" lvl="0" indent="-320040" defTabSz="914400" rtl="0" eaLnBrk="1" fontAlgn="auto" latinLnBrk="0" hangingPunct="1"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000" dirty="0" smtClean="0"/>
              <a:t>x : </a:t>
            </a:r>
            <a:r>
              <a:rPr lang="fr-BE" sz="2000" dirty="0" err="1" smtClean="0"/>
              <a:t>Length</a:t>
            </a:r>
            <a:r>
              <a:rPr lang="fr-BE" sz="2000" dirty="0" smtClean="0"/>
              <a:t> of </a:t>
            </a:r>
            <a:r>
              <a:rPr lang="fr-BE" sz="2000" dirty="0" err="1" smtClean="0"/>
              <a:t>heat</a:t>
            </a:r>
            <a:r>
              <a:rPr lang="fr-BE" sz="2000" dirty="0" smtClean="0"/>
              <a:t> </a:t>
            </a:r>
            <a:r>
              <a:rPr lang="fr-BE" sz="2000" dirty="0" err="1" smtClean="0"/>
              <a:t>transfer</a:t>
            </a:r>
            <a:r>
              <a:rPr lang="fr-BE" sz="2000" dirty="0" smtClean="0"/>
              <a:t> (</a:t>
            </a:r>
            <a:r>
              <a:rPr lang="fr-BE" sz="2000" dirty="0" err="1" smtClean="0"/>
              <a:t>chosen</a:t>
            </a:r>
            <a:r>
              <a:rPr lang="fr-BE" sz="2000" dirty="0" smtClean="0"/>
              <a:t> </a:t>
            </a:r>
            <a:r>
              <a:rPr lang="fr-BE" sz="2000" dirty="0" err="1" smtClean="0"/>
              <a:t>equal</a:t>
            </a:r>
            <a:r>
              <a:rPr lang="fr-BE" sz="2000" dirty="0" smtClean="0"/>
              <a:t> to the </a:t>
            </a:r>
            <a:r>
              <a:rPr lang="fr-BE" sz="2000" dirty="0" err="1" smtClean="0"/>
              <a:t>root</a:t>
            </a:r>
            <a:r>
              <a:rPr lang="fr-BE" sz="2000" dirty="0" smtClean="0"/>
              <a:t> </a:t>
            </a:r>
            <a:r>
              <a:rPr lang="fr-BE" sz="2000" dirty="0" err="1" smtClean="0"/>
              <a:t>fillet</a:t>
            </a:r>
            <a:r>
              <a:rPr lang="fr-BE" sz="2000" dirty="0" smtClean="0"/>
              <a:t>)</a:t>
            </a:r>
          </a:p>
          <a:p>
            <a:pPr marR="0" lvl="0" indent="-320040" defTabSz="914400" rtl="0" eaLnBrk="1" fontAlgn="auto" latinLnBrk="0" hangingPunct="1"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endParaRPr lang="fr-BE" sz="2000" dirty="0" smtClean="0"/>
          </a:p>
          <a:p>
            <a:pPr marR="0" lvl="0" indent="-320040" defTabSz="914400" rtl="0" eaLnBrk="1" fontAlgn="auto" latinLnBrk="0" hangingPunct="1"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endParaRPr kumimoji="0" lang="fr-BE" sz="2000" b="0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4" grpId="0" animBg="1"/>
      <p:bldP spid="24" grpId="1" animBg="1"/>
      <p:bldP spid="29" grpId="0" animBg="1"/>
      <p:bldP spid="46" grpId="0"/>
      <p:bldP spid="4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2. Distribution of </a:t>
            </a:r>
            <a:r>
              <a:rPr lang="fr-BE" dirty="0" err="1" smtClean="0"/>
              <a:t>temperature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24</a:t>
            </a:fld>
            <a:endParaRPr lang="fr-BE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500034" y="1643050"/>
            <a:ext cx="7528350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2.3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Level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of the top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flange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– 2D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Beam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section 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16712" y="2348880"/>
            <a:ext cx="8424936" cy="576064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Heat</a:t>
            </a:r>
            <a:r>
              <a:rPr lang="fr-BE" sz="2800" dirty="0" smtClean="0"/>
              <a:t> Exchange </a:t>
            </a:r>
            <a:r>
              <a:rPr lang="fr-BE" sz="2800" dirty="0" err="1" smtClean="0"/>
              <a:t>Method</a:t>
            </a:r>
            <a:endParaRPr lang="fr-BE" sz="2800" dirty="0" smtClean="0"/>
          </a:p>
        </p:txBody>
      </p:sp>
      <p:pic>
        <p:nvPicPr>
          <p:cNvPr id="8807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812" y="4509120"/>
            <a:ext cx="2819400" cy="1888679"/>
          </a:xfrm>
          <a:prstGeom prst="rect">
            <a:avLst/>
          </a:prstGeom>
          <a:noFill/>
        </p:spPr>
      </p:pic>
      <p:pic>
        <p:nvPicPr>
          <p:cNvPr id="8807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6140" y="4515139"/>
            <a:ext cx="2819400" cy="1888678"/>
          </a:xfrm>
          <a:prstGeom prst="rect">
            <a:avLst/>
          </a:prstGeom>
          <a:noFill/>
        </p:spPr>
      </p:pic>
      <p:sp>
        <p:nvSpPr>
          <p:cNvPr id="8807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pic>
        <p:nvPicPr>
          <p:cNvPr id="8807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8468" y="4509120"/>
            <a:ext cx="2827338" cy="1872208"/>
          </a:xfrm>
          <a:prstGeom prst="rect">
            <a:avLst/>
          </a:prstGeom>
          <a:noFill/>
        </p:spPr>
      </p:pic>
      <p:sp>
        <p:nvSpPr>
          <p:cNvPr id="88078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32" name="Espace réservé du contenu 2"/>
          <p:cNvSpPr txBox="1">
            <a:spLocks/>
          </p:cNvSpPr>
          <p:nvPr/>
        </p:nvSpPr>
        <p:spPr>
          <a:xfrm>
            <a:off x="611560" y="3068960"/>
            <a:ext cx="5976664" cy="43204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Graph </a:t>
            </a:r>
            <a:r>
              <a:rPr kumimoji="0" lang="fr-BE" sz="20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n°1 : </a:t>
            </a:r>
            <a:r>
              <a:rPr kumimoji="0" lang="fr-BE" sz="2000" b="0" i="0" u="sng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IPE 300 </a:t>
            </a:r>
            <a:r>
              <a:rPr kumimoji="0" lang="fr-BE" sz="2000" b="0" i="0" u="sng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</a:t>
            </a:r>
            <a:r>
              <a:rPr kumimoji="0" lang="fr-BE" sz="2000" b="0" i="0" u="sng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0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</a:t>
            </a:r>
            <a:r>
              <a:rPr kumimoji="0" lang="fr-BE" sz="20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</a:rPr>
              <a:t>G</a:t>
            </a:r>
            <a:r>
              <a:rPr kumimoji="0" lang="fr-BE" sz="20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1 – </a:t>
            </a:r>
            <a:r>
              <a:rPr kumimoji="0" lang="fr-BE" sz="2000" b="0" i="0" u="sng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fr-BE" sz="2000" b="0" i="0" u="sng" strike="noStrike" kern="1200" cap="none" spc="0" normalizeH="0" baseline="-2500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heating</a:t>
            </a:r>
            <a:r>
              <a:rPr kumimoji="0" lang="fr-BE" sz="2000" b="0" i="0" u="sng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30 min </a:t>
            </a:r>
            <a:endParaRPr kumimoji="0" lang="fr-BE" sz="2000" b="0" i="0" u="sng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Espace réservé du contenu 2"/>
          <p:cNvSpPr txBox="1">
            <a:spLocks/>
          </p:cNvSpPr>
          <p:nvPr/>
        </p:nvSpPr>
        <p:spPr>
          <a:xfrm>
            <a:off x="4452857" y="2402034"/>
            <a:ext cx="792088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40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OK</a:t>
            </a:r>
          </a:p>
        </p:txBody>
      </p:sp>
      <p:sp>
        <p:nvSpPr>
          <p:cNvPr id="35" name="Espace réservé du contenu 2"/>
          <p:cNvSpPr txBox="1">
            <a:spLocks/>
          </p:cNvSpPr>
          <p:nvPr/>
        </p:nvSpPr>
        <p:spPr>
          <a:xfrm>
            <a:off x="611560" y="3457281"/>
            <a:ext cx="5976664" cy="43204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Graph </a:t>
            </a:r>
            <a:r>
              <a:rPr kumimoji="0" lang="fr-BE" sz="20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n°2 : </a:t>
            </a:r>
            <a:r>
              <a:rPr kumimoji="0" lang="fr-BE" sz="2000" b="0" i="0" u="sng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IPE 550 </a:t>
            </a:r>
            <a:r>
              <a:rPr kumimoji="0" lang="fr-BE" sz="2000" b="0" i="0" u="sng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</a:t>
            </a:r>
            <a:r>
              <a:rPr kumimoji="0" lang="fr-BE" sz="20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fr-BE" sz="20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</a:rPr>
              <a:t>G</a:t>
            </a:r>
            <a:r>
              <a:rPr kumimoji="0" lang="fr-BE" sz="20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1 – </a:t>
            </a:r>
            <a:r>
              <a:rPr kumimoji="0" lang="fr-BE" sz="2000" b="0" i="0" u="sng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fr-BE" sz="2000" b="0" i="0" u="sng" strike="noStrike" kern="1200" cap="none" spc="0" normalizeH="0" baseline="-2500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heating</a:t>
            </a:r>
            <a:r>
              <a:rPr kumimoji="0" lang="fr-BE" sz="2000" b="0" i="0" u="sng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30 min </a:t>
            </a:r>
            <a:endParaRPr kumimoji="0" lang="fr-BE" sz="2000" b="0" i="0" u="sng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Espace réservé du contenu 2"/>
          <p:cNvSpPr txBox="1">
            <a:spLocks/>
          </p:cNvSpPr>
          <p:nvPr/>
        </p:nvSpPr>
        <p:spPr>
          <a:xfrm>
            <a:off x="611560" y="3889329"/>
            <a:ext cx="5976664" cy="43204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Graph </a:t>
            </a:r>
            <a:r>
              <a:rPr kumimoji="0" lang="fr-BE" sz="20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n°3 : </a:t>
            </a:r>
            <a:r>
              <a:rPr kumimoji="0" lang="fr-BE" sz="2000" b="0" i="0" u="sng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IPE 550 </a:t>
            </a:r>
            <a:r>
              <a:rPr kumimoji="0" lang="fr-BE" sz="2000" b="0" i="0" u="sng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</a:t>
            </a:r>
            <a:r>
              <a:rPr kumimoji="0" lang="fr-BE" sz="2000" b="0" i="0" u="sng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0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</a:t>
            </a:r>
            <a:r>
              <a:rPr kumimoji="0" lang="fr-BE" sz="20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</a:rPr>
              <a:t>G</a:t>
            </a:r>
            <a:r>
              <a:rPr kumimoji="0" lang="fr-BE" sz="20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1 – </a:t>
            </a:r>
            <a:r>
              <a:rPr kumimoji="0" lang="fr-BE" sz="2000" b="0" i="0" u="sng" strike="noStrike" kern="1200" cap="none" spc="0" normalizeH="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fr-BE" sz="2000" b="0" i="0" u="sng" strike="noStrike" kern="1200" cap="none" spc="0" normalizeH="0" baseline="-25000" noProof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heating</a:t>
            </a:r>
            <a:r>
              <a:rPr kumimoji="0" lang="fr-BE" sz="2000" b="0" i="0" u="sng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60 min </a:t>
            </a:r>
            <a:endParaRPr kumimoji="0" lang="fr-BE" sz="2000" b="0" i="0" u="sng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2. Distribution of </a:t>
            </a:r>
            <a:r>
              <a:rPr lang="fr-BE" dirty="0" err="1" smtClean="0"/>
              <a:t>temperature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25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609600" y="5960174"/>
            <a:ext cx="5421083" cy="365125"/>
          </a:xfrm>
        </p:spPr>
        <p:txBody>
          <a:bodyPr/>
          <a:lstStyle/>
          <a:p>
            <a:endParaRPr lang="fr-BE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500034" y="1643050"/>
            <a:ext cx="7528350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2.4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Level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of the top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flange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– 3D Joint zone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sz="quarter" idx="1"/>
          </p:nvPr>
        </p:nvSpPr>
        <p:spPr>
          <a:xfrm>
            <a:off x="251520" y="2348880"/>
            <a:ext cx="8640960" cy="1224136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Lumped</a:t>
            </a:r>
            <a:r>
              <a:rPr lang="fr-BE" sz="2800" dirty="0" smtClean="0"/>
              <a:t> Capacitance </a:t>
            </a:r>
            <a:r>
              <a:rPr lang="fr-BE" sz="2800" dirty="0" err="1" smtClean="0"/>
              <a:t>Method</a:t>
            </a:r>
            <a:r>
              <a:rPr lang="fr-BE" sz="2800" dirty="0" smtClean="0"/>
              <a:t> : (A</a:t>
            </a:r>
            <a:r>
              <a:rPr lang="fr-BE" sz="2800" baseline="-25000" dirty="0" smtClean="0"/>
              <a:t>m</a:t>
            </a:r>
            <a:r>
              <a:rPr lang="fr-BE" sz="2800" dirty="0" smtClean="0"/>
              <a:t>/V)</a:t>
            </a:r>
            <a:r>
              <a:rPr lang="fr-BE" sz="2800" baseline="-25000" dirty="0" smtClean="0"/>
              <a:t>joint</a:t>
            </a:r>
            <a:r>
              <a:rPr lang="fr-BE" sz="2800" dirty="0" smtClean="0"/>
              <a:t> = (A</a:t>
            </a:r>
            <a:r>
              <a:rPr lang="fr-BE" sz="2800" baseline="-25000" dirty="0" smtClean="0"/>
              <a:t>m</a:t>
            </a:r>
            <a:r>
              <a:rPr lang="fr-BE" sz="2800" dirty="0" smtClean="0"/>
              <a:t>/V)</a:t>
            </a:r>
            <a:r>
              <a:rPr lang="fr-BE" sz="2800" baseline="-25000" dirty="0" err="1" smtClean="0"/>
              <a:t>beam</a:t>
            </a:r>
            <a:r>
              <a:rPr lang="fr-BE" sz="2800" dirty="0" smtClean="0"/>
              <a:t>/2</a:t>
            </a:r>
            <a:endParaRPr lang="fr-BE" sz="2800" dirty="0"/>
          </a:p>
        </p:txBody>
      </p:sp>
      <p:sp>
        <p:nvSpPr>
          <p:cNvPr id="22" name="Espace réservé du contenu 2"/>
          <p:cNvSpPr txBox="1">
            <a:spLocks/>
          </p:cNvSpPr>
          <p:nvPr/>
        </p:nvSpPr>
        <p:spPr>
          <a:xfrm>
            <a:off x="251520" y="3721592"/>
            <a:ext cx="4327296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BE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Composite Section Method</a:t>
            </a:r>
            <a:endParaRPr kumimoji="0" lang="fr-B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2123728" y="4365104"/>
            <a:ext cx="6264696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40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OK for </a:t>
            </a:r>
            <a:r>
              <a:rPr lang="fr-BE" sz="240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heating</a:t>
            </a:r>
            <a:r>
              <a:rPr lang="fr-BE" sz="240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phase (idem 2D </a:t>
            </a:r>
            <a:r>
              <a:rPr lang="fr-BE" sz="240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beam</a:t>
            </a:r>
            <a:r>
              <a:rPr lang="fr-BE" sz="240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)</a:t>
            </a:r>
            <a:endParaRPr kumimoji="0" lang="fr-BE" sz="2400" i="0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27" name="Espace réservé du contenu 2"/>
          <p:cNvSpPr txBox="1">
            <a:spLocks/>
          </p:cNvSpPr>
          <p:nvPr/>
        </p:nvSpPr>
        <p:spPr>
          <a:xfrm>
            <a:off x="2167454" y="3040679"/>
            <a:ext cx="3196633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40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Not OK (idem 2D </a:t>
            </a:r>
            <a:r>
              <a:rPr lang="fr-BE" sz="240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beam</a:t>
            </a:r>
            <a:r>
              <a:rPr lang="fr-BE" sz="240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)</a:t>
            </a:r>
            <a:endParaRPr kumimoji="0" lang="fr-BE" sz="2400" i="0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2. Distribution of </a:t>
            </a:r>
            <a:r>
              <a:rPr lang="fr-BE" dirty="0" err="1" smtClean="0"/>
              <a:t>temperature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26</a:t>
            </a:fld>
            <a:endParaRPr lang="fr-BE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500034" y="1643050"/>
            <a:ext cx="7528350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2.4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Level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of the top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flange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– 3D Joint zone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16712" y="2348880"/>
            <a:ext cx="3967256" cy="576064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Heat</a:t>
            </a:r>
            <a:r>
              <a:rPr lang="fr-BE" sz="2800" dirty="0" smtClean="0"/>
              <a:t> Exchange </a:t>
            </a:r>
            <a:r>
              <a:rPr lang="fr-BE" sz="2800" dirty="0" err="1" smtClean="0"/>
              <a:t>Method</a:t>
            </a:r>
            <a:endParaRPr lang="fr-BE" sz="2800" dirty="0" smtClean="0"/>
          </a:p>
        </p:txBody>
      </p:sp>
      <p:graphicFrame>
        <p:nvGraphicFramePr>
          <p:cNvPr id="87045" name="Object 5"/>
          <p:cNvGraphicFramePr>
            <a:graphicFrameLocks noChangeAspect="1"/>
          </p:cNvGraphicFramePr>
          <p:nvPr/>
        </p:nvGraphicFramePr>
        <p:xfrm>
          <a:off x="539552" y="2996952"/>
          <a:ext cx="6567130" cy="360040"/>
        </p:xfrm>
        <a:graphic>
          <a:graphicData uri="http://schemas.openxmlformats.org/presentationml/2006/ole">
            <p:oleObj spid="_x0000_s93186" name="Equation" r:id="rId3" imgW="4343400" imgH="241200" progId="">
              <p:embed/>
            </p:oleObj>
          </a:graphicData>
        </a:graphic>
      </p:graphicFrame>
      <p:sp>
        <p:nvSpPr>
          <p:cNvPr id="12" name="Ellipse 11"/>
          <p:cNvSpPr/>
          <p:nvPr/>
        </p:nvSpPr>
        <p:spPr>
          <a:xfrm>
            <a:off x="1682253" y="2996952"/>
            <a:ext cx="648072" cy="36004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Ellipse 12"/>
          <p:cNvSpPr/>
          <p:nvPr/>
        </p:nvSpPr>
        <p:spPr>
          <a:xfrm>
            <a:off x="2530903" y="2953225"/>
            <a:ext cx="1080120" cy="432048"/>
          </a:xfrm>
          <a:prstGeom prst="ellipse">
            <a:avLst/>
          </a:prstGeom>
          <a:noFill/>
          <a:ln>
            <a:solidFill>
              <a:srgbClr val="89D15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Ellipse 13"/>
          <p:cNvSpPr/>
          <p:nvPr/>
        </p:nvSpPr>
        <p:spPr>
          <a:xfrm>
            <a:off x="3751631" y="2996952"/>
            <a:ext cx="936104" cy="360040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87046" name="Object 6"/>
          <p:cNvGraphicFramePr>
            <a:graphicFrameLocks noChangeAspect="1"/>
          </p:cNvGraphicFramePr>
          <p:nvPr/>
        </p:nvGraphicFramePr>
        <p:xfrm>
          <a:off x="2099106" y="4218301"/>
          <a:ext cx="2995613" cy="558800"/>
        </p:xfrm>
        <a:graphic>
          <a:graphicData uri="http://schemas.openxmlformats.org/presentationml/2006/ole">
            <p:oleObj spid="_x0000_s93187" name="Equation" r:id="rId4" imgW="2222280" imgH="419040" progId="">
              <p:embed/>
            </p:oleObj>
          </a:graphicData>
        </a:graphic>
      </p:graphicFrame>
      <p:sp>
        <p:nvSpPr>
          <p:cNvPr id="16" name="Espace réservé du contenu 2"/>
          <p:cNvSpPr txBox="1">
            <a:spLocks/>
          </p:cNvSpPr>
          <p:nvPr/>
        </p:nvSpPr>
        <p:spPr>
          <a:xfrm>
            <a:off x="251520" y="3861048"/>
            <a:ext cx="1584175" cy="1080120"/>
          </a:xfrm>
          <a:prstGeom prst="rect">
            <a:avLst/>
          </a:prstGeom>
          <a:ln w="19050">
            <a:solidFill>
              <a:schemeClr val="accent2"/>
            </a:solidFill>
          </a:ln>
        </p:spPr>
        <p:txBody>
          <a:bodyPr vert="horz">
            <a:noAutofit/>
          </a:bodyPr>
          <a:lstStyle/>
          <a:p>
            <a:pPr marR="0" lvl="0" indent="-320040" algn="ctr" defTabSz="914400" rtl="0" eaLnBrk="1" fontAlgn="auto" latinLnBrk="0" hangingPunct="1"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Lumped</a:t>
            </a:r>
            <a:r>
              <a:rPr kumimoji="0" lang="fr-BE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Capacitance</a:t>
            </a:r>
          </a:p>
          <a:p>
            <a:pPr marR="0" lvl="0" indent="-320040" algn="ctr" defTabSz="914400" rtl="0" eaLnBrk="1" fontAlgn="auto" latinLnBrk="0" hangingPunct="1"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Method</a:t>
            </a:r>
            <a:endParaRPr kumimoji="0" lang="fr-BE" sz="2000" b="0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8" name="Connecteur droit 17"/>
          <p:cNvCxnSpPr/>
          <p:nvPr/>
        </p:nvCxnSpPr>
        <p:spPr>
          <a:xfrm rot="5400000">
            <a:off x="1511660" y="3465004"/>
            <a:ext cx="504056" cy="288032"/>
          </a:xfrm>
          <a:prstGeom prst="line">
            <a:avLst/>
          </a:prstGeom>
          <a:ln w="158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rot="16200000" flipH="1">
            <a:off x="2748232" y="3549450"/>
            <a:ext cx="479186" cy="144013"/>
          </a:xfrm>
          <a:prstGeom prst="line">
            <a:avLst/>
          </a:prstGeom>
          <a:ln w="15875">
            <a:solidFill>
              <a:srgbClr val="89D153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979712" y="3861048"/>
            <a:ext cx="3528392" cy="936104"/>
          </a:xfrm>
          <a:prstGeom prst="rect">
            <a:avLst/>
          </a:prstGeom>
          <a:noFill/>
          <a:ln>
            <a:solidFill>
              <a:srgbClr val="89D15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8704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429000"/>
            <a:ext cx="2880320" cy="178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7049" name="Object 9"/>
          <p:cNvGraphicFramePr>
            <a:graphicFrameLocks noChangeAspect="1"/>
          </p:cNvGraphicFramePr>
          <p:nvPr/>
        </p:nvGraphicFramePr>
        <p:xfrm>
          <a:off x="3332418" y="3864456"/>
          <a:ext cx="2409825" cy="336550"/>
        </p:xfrm>
        <a:graphic>
          <a:graphicData uri="http://schemas.openxmlformats.org/presentationml/2006/ole">
            <p:oleObj spid="_x0000_s93188" name="Equation" r:id="rId6" imgW="1701720" imgH="241200" progId="">
              <p:embed/>
            </p:oleObj>
          </a:graphicData>
        </a:graphic>
      </p:graphicFrame>
      <p:cxnSp>
        <p:nvCxnSpPr>
          <p:cNvPr id="28" name="Connecteur droit 27"/>
          <p:cNvCxnSpPr>
            <a:stCxn id="14" idx="4"/>
          </p:cNvCxnSpPr>
          <p:nvPr/>
        </p:nvCxnSpPr>
        <p:spPr>
          <a:xfrm rot="5400000">
            <a:off x="4035804" y="3317127"/>
            <a:ext cx="144015" cy="223745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283469" y="3501008"/>
            <a:ext cx="4752528" cy="72008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87051" name="Object 11"/>
          <p:cNvGraphicFramePr>
            <a:graphicFrameLocks noChangeAspect="1"/>
          </p:cNvGraphicFramePr>
          <p:nvPr/>
        </p:nvGraphicFramePr>
        <p:xfrm>
          <a:off x="3851920" y="4227904"/>
          <a:ext cx="2520280" cy="445920"/>
        </p:xfrm>
        <a:graphic>
          <a:graphicData uri="http://schemas.openxmlformats.org/presentationml/2006/ole">
            <p:oleObj spid="_x0000_s93189" name="Equation" r:id="rId7" imgW="2628720" imgH="469800" progId="">
              <p:embed/>
            </p:oleObj>
          </a:graphicData>
        </a:graphic>
      </p:graphicFrame>
      <p:graphicFrame>
        <p:nvGraphicFramePr>
          <p:cNvPr id="87052" name="Object 12"/>
          <p:cNvGraphicFramePr>
            <a:graphicFrameLocks noChangeAspect="1"/>
          </p:cNvGraphicFramePr>
          <p:nvPr/>
        </p:nvGraphicFramePr>
        <p:xfrm>
          <a:off x="3836474" y="4559663"/>
          <a:ext cx="4082194" cy="445901"/>
        </p:xfrm>
        <a:graphic>
          <a:graphicData uri="http://schemas.openxmlformats.org/presentationml/2006/ole">
            <p:oleObj spid="_x0000_s93190" name="Equation" r:id="rId8" imgW="4127400" imgH="457200" progId="">
              <p:embed/>
            </p:oleObj>
          </a:graphicData>
        </a:graphic>
      </p:graphicFrame>
      <p:graphicFrame>
        <p:nvGraphicFramePr>
          <p:cNvPr id="87053" name="Object 13"/>
          <p:cNvGraphicFramePr>
            <a:graphicFrameLocks noChangeAspect="1"/>
          </p:cNvGraphicFramePr>
          <p:nvPr/>
        </p:nvGraphicFramePr>
        <p:xfrm>
          <a:off x="3851920" y="4972857"/>
          <a:ext cx="4445000" cy="252412"/>
        </p:xfrm>
        <a:graphic>
          <a:graphicData uri="http://schemas.openxmlformats.org/presentationml/2006/ole">
            <p:oleObj spid="_x0000_s93191" name="Equation" r:id="rId9" imgW="4444920" imgH="253800" progId="">
              <p:embed/>
            </p:oleObj>
          </a:graphicData>
        </a:graphic>
      </p:graphicFrame>
      <p:pic>
        <p:nvPicPr>
          <p:cNvPr id="87054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1920" y="5880680"/>
            <a:ext cx="50165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5" name="Picture 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7255" y="5088845"/>
            <a:ext cx="2880320" cy="178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7056" name="Object 16"/>
          <p:cNvGraphicFramePr>
            <a:graphicFrameLocks noChangeAspect="1"/>
          </p:cNvGraphicFramePr>
          <p:nvPr/>
        </p:nvGraphicFramePr>
        <p:xfrm>
          <a:off x="3874182" y="5242035"/>
          <a:ext cx="4432300" cy="577850"/>
        </p:xfrm>
        <a:graphic>
          <a:graphicData uri="http://schemas.openxmlformats.org/presentationml/2006/ole">
            <p:oleObj spid="_x0000_s93192" name="Equation" r:id="rId12" imgW="4431960" imgH="583920" progId="">
              <p:embed/>
            </p:oleObj>
          </a:graphicData>
        </a:graphic>
      </p:graphicFrame>
      <p:sp>
        <p:nvSpPr>
          <p:cNvPr id="46" name="Espace réservé du contenu 2"/>
          <p:cNvSpPr txBox="1">
            <a:spLocks/>
          </p:cNvSpPr>
          <p:nvPr/>
        </p:nvSpPr>
        <p:spPr>
          <a:xfrm>
            <a:off x="899592" y="5085184"/>
            <a:ext cx="6120680" cy="432048"/>
          </a:xfrm>
          <a:prstGeom prst="rect">
            <a:avLst/>
          </a:prstGeom>
          <a:ln w="19050">
            <a:noFill/>
          </a:ln>
        </p:spPr>
        <p:txBody>
          <a:bodyPr vert="horz">
            <a:noAutofit/>
          </a:bodyPr>
          <a:lstStyle/>
          <a:p>
            <a:pPr marR="0" lvl="0" indent="-320040" defTabSz="914400" rtl="0" eaLnBrk="1" fontAlgn="auto" latinLnBrk="0" hangingPunct="1"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fr-BE" sz="2000" b="0" i="0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fr-BE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T</a:t>
            </a:r>
            <a:r>
              <a:rPr kumimoji="0" lang="fr-BE" sz="2000" b="0" i="0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fr-BE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 </a:t>
            </a:r>
            <a:r>
              <a:rPr kumimoji="0" lang="fr-BE" sz="20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Temperature</a:t>
            </a:r>
            <a:r>
              <a:rPr lang="fr-BE" sz="2000" dirty="0" smtClean="0"/>
              <a:t>s of the top and </a:t>
            </a:r>
            <a:r>
              <a:rPr lang="fr-BE" sz="2000" dirty="0" err="1" smtClean="0"/>
              <a:t>bottom</a:t>
            </a:r>
            <a:r>
              <a:rPr lang="fr-BE" sz="2000" dirty="0" smtClean="0"/>
              <a:t> </a:t>
            </a:r>
            <a:r>
              <a:rPr lang="fr-BE" sz="2000" dirty="0" err="1" smtClean="0"/>
              <a:t>flanges</a:t>
            </a:r>
            <a:endParaRPr lang="fr-BE" sz="2000" dirty="0" smtClean="0"/>
          </a:p>
          <a:p>
            <a:pPr marR="0" lvl="0" indent="-320040" defTabSz="914400" rtl="0" eaLnBrk="1" fontAlgn="auto" latinLnBrk="0" hangingPunct="1"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endParaRPr lang="fr-BE" sz="2000" dirty="0" smtClean="0"/>
          </a:p>
          <a:p>
            <a:pPr marR="0" lvl="0" indent="-320040" defTabSz="914400" rtl="0" eaLnBrk="1" fontAlgn="auto" latinLnBrk="0" hangingPunct="1"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endParaRPr kumimoji="0" lang="fr-BE" sz="2000" b="0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93193" name="Object 9"/>
          <p:cNvGraphicFramePr>
            <a:graphicFrameLocks noChangeAspect="1"/>
          </p:cNvGraphicFramePr>
          <p:nvPr/>
        </p:nvGraphicFramePr>
        <p:xfrm>
          <a:off x="2070574" y="3863659"/>
          <a:ext cx="3384375" cy="425868"/>
        </p:xfrm>
        <a:graphic>
          <a:graphicData uri="http://schemas.openxmlformats.org/presentationml/2006/ole">
            <p:oleObj spid="_x0000_s93193" name="Equation" r:id="rId13" imgW="1904760" imgH="241200" progId="">
              <p:embed/>
            </p:oleObj>
          </a:graphicData>
        </a:graphic>
      </p:graphicFrame>
      <p:graphicFrame>
        <p:nvGraphicFramePr>
          <p:cNvPr id="93194" name="Object 10"/>
          <p:cNvGraphicFramePr>
            <a:graphicFrameLocks noChangeAspect="1"/>
          </p:cNvGraphicFramePr>
          <p:nvPr/>
        </p:nvGraphicFramePr>
        <p:xfrm>
          <a:off x="3347864" y="3525881"/>
          <a:ext cx="4536505" cy="385426"/>
        </p:xfrm>
        <a:graphic>
          <a:graphicData uri="http://schemas.openxmlformats.org/presentationml/2006/ole">
            <p:oleObj spid="_x0000_s93194" name="Equation" r:id="rId14" imgW="3251160" imgH="27936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4" grpId="0" animBg="1"/>
      <p:bldP spid="24" grpId="1" animBg="1"/>
      <p:bldP spid="29" grpId="0" animBg="1"/>
      <p:bldP spid="46" grpId="0"/>
      <p:bldP spid="46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2. Distribution of </a:t>
            </a:r>
            <a:r>
              <a:rPr lang="fr-BE" dirty="0" err="1" smtClean="0"/>
              <a:t>temperature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27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933056"/>
            <a:ext cx="4139952" cy="2560673"/>
          </a:xfrm>
          <a:prstGeom prst="rect">
            <a:avLst/>
          </a:prstGeom>
          <a:noFill/>
        </p:spPr>
      </p:pic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2278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0" y="3992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933056"/>
            <a:ext cx="3943577" cy="2426643"/>
          </a:xfrm>
          <a:prstGeom prst="rect">
            <a:avLst/>
          </a:prstGeom>
          <a:noFill/>
        </p:spPr>
      </p:pic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0" y="2316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16712" y="2348880"/>
            <a:ext cx="3967256" cy="576064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Heat</a:t>
            </a:r>
            <a:r>
              <a:rPr lang="fr-BE" sz="2800" dirty="0" smtClean="0"/>
              <a:t> Exchange </a:t>
            </a:r>
            <a:r>
              <a:rPr lang="fr-BE" sz="2800" dirty="0" err="1" smtClean="0"/>
              <a:t>Method</a:t>
            </a:r>
            <a:endParaRPr lang="fr-BE" sz="2800" dirty="0" smtClean="0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4308841" y="2392607"/>
            <a:ext cx="623199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40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OK</a:t>
            </a:r>
            <a:endParaRPr kumimoji="0" lang="fr-BE" sz="2400" i="0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500034" y="1643050"/>
            <a:ext cx="7528350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2.4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Level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of the top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flange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– 3D Joint zone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1403648" y="2870993"/>
            <a:ext cx="2448272" cy="43204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Graph </a:t>
            </a:r>
            <a:r>
              <a:rPr kumimoji="0" lang="fr-BE" sz="20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n°1 : </a:t>
            </a:r>
            <a:r>
              <a:rPr kumimoji="0" lang="fr-BE" sz="2000" b="0" i="0" u="sng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Heating</a:t>
            </a:r>
            <a:endParaRPr kumimoji="0" lang="fr-BE" sz="2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1331640" y="3356992"/>
            <a:ext cx="2592288" cy="43204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</a:t>
            </a:r>
            <a:r>
              <a:rPr kumimoji="0" lang="fr-BE" sz="20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section</a:t>
            </a:r>
            <a:r>
              <a:rPr kumimoji="0" lang="fr-BE" sz="2000" b="0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 IPE 300</a:t>
            </a:r>
            <a:endParaRPr kumimoji="0" lang="fr-BE" sz="2000" b="0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Espace réservé du contenu 2"/>
          <p:cNvSpPr txBox="1">
            <a:spLocks/>
          </p:cNvSpPr>
          <p:nvPr/>
        </p:nvSpPr>
        <p:spPr>
          <a:xfrm>
            <a:off x="5079464" y="2870993"/>
            <a:ext cx="3456384" cy="43204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Graph </a:t>
            </a:r>
            <a:r>
              <a:rPr kumimoji="0" lang="fr-BE" sz="20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n°2 : </a:t>
            </a:r>
            <a:r>
              <a:rPr kumimoji="0" lang="fr-BE" sz="2000" b="0" i="0" u="sng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Heating</a:t>
            </a:r>
            <a:r>
              <a:rPr kumimoji="0" lang="fr-BE" sz="20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+ </a:t>
            </a:r>
            <a:r>
              <a:rPr kumimoji="0" lang="fr-BE" sz="2000" b="0" i="0" u="sng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Cooling</a:t>
            </a:r>
            <a:endParaRPr kumimoji="0" lang="fr-BE" sz="2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Espace réservé du contenu 2"/>
          <p:cNvSpPr txBox="1">
            <a:spLocks/>
          </p:cNvSpPr>
          <p:nvPr/>
        </p:nvSpPr>
        <p:spPr>
          <a:xfrm>
            <a:off x="5504696" y="3356992"/>
            <a:ext cx="2595696" cy="43204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000" dirty="0" err="1" smtClean="0"/>
              <a:t>Beam</a:t>
            </a:r>
            <a:r>
              <a:rPr lang="fr-BE" sz="2000" dirty="0" smtClean="0"/>
              <a:t> section : IPE 300</a:t>
            </a:r>
            <a:endParaRPr lang="fr-B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2. Distribution of </a:t>
            </a:r>
            <a:r>
              <a:rPr lang="fr-BE" dirty="0" err="1" smtClean="0"/>
              <a:t>temperature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28</a:t>
            </a:fld>
            <a:endParaRPr lang="fr-BE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500034" y="1643050"/>
            <a:ext cx="8320438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Interpolation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between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levels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of top and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bottom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flanges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 l="17990" t="9569" r="36317" b="17374"/>
          <a:stretch>
            <a:fillRect/>
          </a:stretch>
        </p:blipFill>
        <p:spPr bwMode="auto">
          <a:xfrm>
            <a:off x="107504" y="4581128"/>
            <a:ext cx="2065337" cy="20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 cstate="print"/>
          <a:srcRect l="1257" t="8936" r="20398" b="8032"/>
          <a:stretch>
            <a:fillRect/>
          </a:stretch>
        </p:blipFill>
        <p:spPr bwMode="auto">
          <a:xfrm>
            <a:off x="2987824" y="4653136"/>
            <a:ext cx="2986087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2" name="Line 4"/>
          <p:cNvSpPr>
            <a:spLocks noChangeShapeType="1"/>
          </p:cNvSpPr>
          <p:nvPr/>
        </p:nvSpPr>
        <p:spPr bwMode="auto">
          <a:xfrm flipV="1">
            <a:off x="1149573" y="5488459"/>
            <a:ext cx="474663" cy="1079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1509936" y="5374159"/>
            <a:ext cx="1257300" cy="254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Reference</a:t>
            </a:r>
            <a:r>
              <a:rPr kumimoji="0" lang="fr-B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kumimoji="0" lang="fr-BE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Lines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1281336" y="6093296"/>
            <a:ext cx="685800" cy="254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2-D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2195736" y="6093296"/>
            <a:ext cx="685800" cy="254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3-D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2771800" y="5517232"/>
            <a:ext cx="1872208" cy="43204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4217" name="Line 9"/>
          <p:cNvSpPr>
            <a:spLocks noChangeShapeType="1"/>
          </p:cNvSpPr>
          <p:nvPr/>
        </p:nvSpPr>
        <p:spPr bwMode="auto">
          <a:xfrm>
            <a:off x="4644008" y="5013176"/>
            <a:ext cx="0" cy="1371600"/>
          </a:xfrm>
          <a:prstGeom prst="line">
            <a:avLst/>
          </a:prstGeom>
          <a:noFill/>
          <a:ln w="1905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1115616" y="4869160"/>
            <a:ext cx="0" cy="1656184"/>
          </a:xfrm>
          <a:prstGeom prst="line">
            <a:avLst/>
          </a:prstGeom>
          <a:noFill/>
          <a:ln w="1905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9421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702901"/>
            <a:ext cx="4176464" cy="153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51520" y="2348880"/>
            <a:ext cx="5112568" cy="4320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20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Temperature</a:t>
            </a:r>
            <a:r>
              <a:rPr kumimoji="0" lang="fr-BE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profile </a:t>
            </a:r>
            <a:r>
              <a:rPr kumimoji="0" lang="fr-BE" sz="20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suggested</a:t>
            </a:r>
            <a:r>
              <a:rPr kumimoji="0" lang="fr-BE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(</a:t>
            </a:r>
            <a:r>
              <a:rPr kumimoji="0" lang="fr-BE" sz="2000" b="0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beam</a:t>
            </a:r>
            <a:r>
              <a:rPr kumimoji="0" lang="fr-BE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+ joint)</a:t>
            </a:r>
            <a:endParaRPr kumimoji="0" lang="fr-FR" sz="20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Espace réservé du contenu 2"/>
          <p:cNvSpPr txBox="1">
            <a:spLocks/>
          </p:cNvSpPr>
          <p:nvPr/>
        </p:nvSpPr>
        <p:spPr>
          <a:xfrm>
            <a:off x="6156176" y="2708920"/>
            <a:ext cx="2736304" cy="432048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Graph </a:t>
            </a:r>
            <a:r>
              <a:rPr kumimoji="0" lang="fr-BE" sz="20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n°1 : ISO (</a:t>
            </a:r>
            <a:r>
              <a:rPr kumimoji="0" lang="fr-BE" sz="2000" b="0" i="0" u="sng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Heating</a:t>
            </a:r>
            <a:r>
              <a:rPr kumimoji="0" lang="fr-BE" sz="20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fr-BE" sz="2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Espace réservé du contenu 2"/>
          <p:cNvSpPr txBox="1">
            <a:spLocks/>
          </p:cNvSpPr>
          <p:nvPr/>
        </p:nvSpPr>
        <p:spPr>
          <a:xfrm>
            <a:off x="6156176" y="4581128"/>
            <a:ext cx="2987824" cy="432048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Graph </a:t>
            </a:r>
            <a:r>
              <a:rPr kumimoji="0" lang="fr-BE" sz="20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n°2 : </a:t>
            </a:r>
            <a:r>
              <a:rPr kumimoji="0" lang="fr-BE" sz="2000" b="0" i="0" u="sng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Param</a:t>
            </a:r>
            <a:r>
              <a:rPr kumimoji="0" lang="fr-BE" sz="20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fr-BE" sz="2000" b="0" i="0" u="sng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Cooling</a:t>
            </a:r>
            <a:r>
              <a:rPr kumimoji="0" lang="fr-BE" sz="2000" b="0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fr-BE" sz="2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Espace réservé du contenu 2"/>
          <p:cNvSpPr txBox="1">
            <a:spLocks/>
          </p:cNvSpPr>
          <p:nvPr/>
        </p:nvSpPr>
        <p:spPr>
          <a:xfrm>
            <a:off x="6084168" y="2254610"/>
            <a:ext cx="2592288" cy="43204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A. </a:t>
            </a:r>
            <a:r>
              <a:rPr kumimoji="0" lang="fr-BE" sz="2400" b="1" i="0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</a:t>
            </a:r>
            <a:r>
              <a:rPr kumimoji="0" lang="fr-BE" sz="2400" b="1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IPE 300</a:t>
            </a:r>
            <a:endParaRPr kumimoji="0" lang="fr-BE" sz="2400" b="1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4220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69808" y="3093833"/>
            <a:ext cx="2565285" cy="157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21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4138" y="5013176"/>
            <a:ext cx="284638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Espace réservé du contenu 2"/>
          <p:cNvSpPr txBox="1">
            <a:spLocks/>
          </p:cNvSpPr>
          <p:nvPr/>
        </p:nvSpPr>
        <p:spPr>
          <a:xfrm>
            <a:off x="6109838" y="2264037"/>
            <a:ext cx="2592288" cy="43204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B. </a:t>
            </a:r>
            <a:r>
              <a:rPr kumimoji="0" lang="fr-BE" sz="2400" b="1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Joint – IPE 300</a:t>
            </a:r>
            <a:endParaRPr kumimoji="0" lang="fr-BE" sz="2400" b="1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4224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3068960"/>
            <a:ext cx="282575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25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5013176"/>
            <a:ext cx="2825750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2. Distribution of </a:t>
            </a:r>
            <a:r>
              <a:rPr lang="fr-BE" dirty="0" err="1" smtClean="0"/>
              <a:t>temperature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29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500034" y="1643050"/>
            <a:ext cx="1839718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Summary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67544" y="2780928"/>
            <a:ext cx="6552728" cy="576064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Lumped</a:t>
            </a:r>
            <a:r>
              <a:rPr lang="fr-BE" sz="2800" dirty="0" smtClean="0"/>
              <a:t> Capacitance </a:t>
            </a:r>
            <a:r>
              <a:rPr lang="fr-BE" sz="2800" dirty="0" err="1" smtClean="0"/>
              <a:t>Method</a:t>
            </a:r>
            <a:endParaRPr lang="fr-BE" sz="2800" dirty="0" smtClean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5436096" y="2857496"/>
            <a:ext cx="792088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40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OK</a:t>
            </a: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755576" y="2132856"/>
            <a:ext cx="6840760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Level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of the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bottom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flange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(2D and 3D)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467544" y="4077072"/>
            <a:ext cx="4968552" cy="194421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B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Lumped</a:t>
            </a:r>
            <a:r>
              <a:rPr kumimoji="0" lang="fr-B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Capacitance </a:t>
            </a:r>
            <a:r>
              <a:rPr kumimoji="0" lang="fr-B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Method</a:t>
            </a:r>
            <a:endParaRPr kumimoji="0" lang="fr-B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800" dirty="0" smtClean="0"/>
              <a:t>Composite Section </a:t>
            </a:r>
            <a:r>
              <a:rPr lang="fr-BE" sz="2800" dirty="0" err="1" smtClean="0"/>
              <a:t>Method</a:t>
            </a:r>
            <a:endParaRPr lang="fr-BE" sz="2800" dirty="0" smtClean="0"/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B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Heat</a:t>
            </a:r>
            <a:r>
              <a:rPr kumimoji="0" lang="fr-B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Exchange </a:t>
            </a:r>
            <a:r>
              <a:rPr kumimoji="0" lang="fr-B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Method</a:t>
            </a:r>
            <a:endParaRPr kumimoji="0" lang="fr-B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5436096" y="4111372"/>
            <a:ext cx="1199263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40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Not OK</a:t>
            </a: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780449" y="3429000"/>
            <a:ext cx="5544616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Level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of the top </a:t>
            </a:r>
            <a:r>
              <a:rPr lang="fr-BE" sz="2900" u="sng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flange</a:t>
            </a:r>
            <a:r>
              <a:rPr lang="fr-BE" sz="2900" u="sng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(2D and 3D)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5439504" y="5128911"/>
            <a:ext cx="792088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40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OK</a:t>
            </a:r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5436096" y="4581128"/>
            <a:ext cx="2952328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40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OK for </a:t>
            </a:r>
            <a:r>
              <a:rPr lang="fr-BE" sz="2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h</a:t>
            </a:r>
            <a:r>
              <a:rPr lang="fr-BE" sz="240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eating</a:t>
            </a:r>
            <a:r>
              <a:rPr lang="fr-BE" sz="240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phase</a:t>
            </a: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4355976" y="5949280"/>
            <a:ext cx="3672408" cy="5040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40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Limited </a:t>
            </a:r>
            <a:r>
              <a:rPr lang="fr-BE" sz="240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field</a:t>
            </a:r>
            <a:r>
              <a:rPr lang="fr-BE" sz="240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of application  </a:t>
            </a:r>
          </a:p>
        </p:txBody>
      </p:sp>
      <p:pic>
        <p:nvPicPr>
          <p:cNvPr id="63490" name="Picture 2" descr="Afficher l'image en taille réell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6065015"/>
            <a:ext cx="300236" cy="261075"/>
          </a:xfrm>
          <a:prstGeom prst="rect">
            <a:avLst/>
          </a:prstGeom>
          <a:noFill/>
        </p:spPr>
      </p:pic>
      <p:sp>
        <p:nvSpPr>
          <p:cNvPr id="17" name="Flèche courbée vers le haut 16"/>
          <p:cNvSpPr/>
          <p:nvPr/>
        </p:nvSpPr>
        <p:spPr>
          <a:xfrm rot="3622787">
            <a:off x="1539450" y="5977089"/>
            <a:ext cx="936104" cy="360040"/>
          </a:xfrm>
          <a:prstGeom prst="curvedUpArrow">
            <a:avLst>
              <a:gd name="adj1" fmla="val 25000"/>
              <a:gd name="adj2" fmla="val 44722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1. Introduction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32500" lnSpcReduction="20000"/>
          </a:bodyPr>
          <a:lstStyle/>
          <a:p>
            <a:fld id="{93CAF38A-A6F3-476B-9508-D76C6375ADCD}" type="slidenum">
              <a:rPr lang="fr-BE" sz="3200" smtClean="0"/>
              <a:pPr/>
              <a:t>3</a:t>
            </a:fld>
            <a:endParaRPr lang="fr-BE" sz="320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sz="3200" dirty="0"/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500034" y="2348880"/>
            <a:ext cx="8643966" cy="154304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Then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global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behaviour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steel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structures </a:t>
            </a:r>
            <a:r>
              <a:rPr kumimoji="0" lang="fr-BE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without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focusing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the </a:t>
            </a:r>
            <a:r>
              <a:rPr kumimoji="0" lang="fr-BE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behaviour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connections </a:t>
            </a:r>
            <a:r>
              <a:rPr kumimoji="0" lang="fr-BE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because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</a:t>
            </a:r>
            <a:endParaRPr kumimoji="0" lang="fr-B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500034" y="3717032"/>
            <a:ext cx="8153400" cy="1025890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a)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Exposure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joints to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fire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lower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beams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fr-BE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columns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fr-BE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524584" y="1611456"/>
            <a:ext cx="8619416" cy="103172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90’s : </a:t>
            </a:r>
            <a:r>
              <a:rPr kumimoji="0" lang="fr-B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fire</a:t>
            </a:r>
            <a:r>
              <a:rPr kumimoji="0" lang="fr-BE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research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focused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the single </a:t>
            </a:r>
            <a:r>
              <a:rPr kumimoji="0" lang="fr-BE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elements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fr-BE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512913" y="4732487"/>
            <a:ext cx="8153400" cy="558625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fr-BE" sz="3200" dirty="0" smtClean="0">
                <a:solidFill>
                  <a:schemeClr val="accent2">
                    <a:lumMod val="50000"/>
                  </a:schemeClr>
                </a:solidFill>
              </a:rPr>
              <a:t>b) More </a:t>
            </a:r>
            <a:r>
              <a:rPr lang="fr-BE" sz="3200" dirty="0" err="1" smtClean="0">
                <a:solidFill>
                  <a:schemeClr val="accent2">
                    <a:lumMod val="50000"/>
                  </a:schemeClr>
                </a:solidFill>
              </a:rPr>
              <a:t>material</a:t>
            </a:r>
            <a:r>
              <a:rPr lang="fr-BE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BE" sz="3200" dirty="0" err="1" smtClean="0">
                <a:solidFill>
                  <a:schemeClr val="accent2">
                    <a:lumMod val="50000"/>
                  </a:schemeClr>
                </a:solidFill>
              </a:rPr>
              <a:t>is</a:t>
            </a:r>
            <a:r>
              <a:rPr lang="fr-BE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r-BE" sz="3200" dirty="0" err="1" smtClean="0">
                <a:solidFill>
                  <a:schemeClr val="accent2">
                    <a:lumMod val="50000"/>
                  </a:schemeClr>
                </a:solidFill>
              </a:rPr>
              <a:t>concentrated</a:t>
            </a:r>
            <a:r>
              <a:rPr lang="fr-BE" sz="3200" dirty="0" smtClean="0">
                <a:solidFill>
                  <a:schemeClr val="accent2">
                    <a:lumMod val="50000"/>
                  </a:schemeClr>
                </a:solidFill>
              </a:rPr>
              <a:t> in the joint zone</a:t>
            </a:r>
            <a:endParaRPr kumimoji="0" lang="fr-BE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251520" y="5526922"/>
            <a:ext cx="8892480" cy="121444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 indent="-320040">
              <a:buClr>
                <a:schemeClr val="accent2"/>
              </a:buClr>
              <a:buSzPct val="60000"/>
            </a:pPr>
            <a:r>
              <a:rPr kumimoji="0" lang="fr-BE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Conclusion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 A </a:t>
            </a:r>
            <a:r>
              <a:rPr kumimoji="0" lang="fr-BE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same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level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fr-BE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fire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protection for joints and structural </a:t>
            </a:r>
            <a:r>
              <a:rPr kumimoji="0" lang="fr-BE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elements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fr-BE" sz="3200" dirty="0" err="1" smtClean="0">
                <a:solidFill>
                  <a:srgbClr val="00B050"/>
                </a:solidFill>
              </a:rPr>
              <a:t>wa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 </a:t>
            </a:r>
            <a:r>
              <a:rPr kumimoji="0" lang="fr-BE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considered</a:t>
            </a:r>
            <a:r>
              <a:rPr kumimoji="0" lang="fr-BE" sz="32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as </a:t>
            </a:r>
            <a:r>
              <a:rPr kumimoji="0" lang="fr-BE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sufficient</a:t>
            </a:r>
            <a:endParaRPr kumimoji="0" lang="fr-BE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uild="p"/>
      <p:bldP spid="13" grpId="1"/>
      <p:bldP spid="9" grpId="0" build="p"/>
      <p:bldP spid="1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1520" y="620688"/>
            <a:ext cx="8640960" cy="936104"/>
          </a:xfrm>
        </p:spPr>
        <p:txBody>
          <a:bodyPr>
            <a:noAutofit/>
          </a:bodyPr>
          <a:lstStyle/>
          <a:p>
            <a:pPr algn="ctr"/>
            <a:r>
              <a:rPr lang="fr-BE" b="1" u="sng" cap="none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Part 3</a:t>
            </a:r>
            <a:endParaRPr lang="fr-BE" b="1" cap="none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fr-BE" sz="2000" dirty="0" err="1" smtClean="0"/>
              <a:t>Academic</a:t>
            </a:r>
            <a:r>
              <a:rPr lang="fr-BE" sz="2000" dirty="0" smtClean="0"/>
              <a:t> </a:t>
            </a:r>
            <a:r>
              <a:rPr lang="fr-BE" sz="2000" dirty="0" err="1" smtClean="0"/>
              <a:t>year</a:t>
            </a:r>
            <a:r>
              <a:rPr lang="fr-BE" sz="2000" dirty="0" smtClean="0"/>
              <a:t> 2009-2010</a:t>
            </a:r>
            <a:endParaRPr lang="fr-BE" sz="20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F38A-A6F3-476B-9508-D76C6375ADCD}" type="slidenum">
              <a:rPr lang="fr-BE" smtClean="0"/>
              <a:pPr/>
              <a:t>30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79512" y="1976012"/>
            <a:ext cx="8640960" cy="165618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400" b="1" i="0" u="none" strike="noStrike" kern="1200" cap="none" spc="0" normalizeH="0" baseline="0" noProof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Internal</a:t>
            </a:r>
            <a:r>
              <a:rPr kumimoji="0" lang="fr-BE" sz="44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forces in an </a:t>
            </a:r>
            <a:r>
              <a:rPr kumimoji="0" lang="fr-BE" sz="4400" b="1" i="0" u="none" strike="noStrike" kern="1200" cap="none" spc="0" normalizeH="0" baseline="0" noProof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axially</a:t>
            </a:r>
            <a:r>
              <a:rPr kumimoji="0" lang="fr-BE" sz="4400" b="1" i="0" u="none" strike="noStrike" kern="1200" cap="none" spc="0" normalizeH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and</a:t>
            </a:r>
            <a:r>
              <a:rPr kumimoji="0" lang="fr-BE" sz="44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fr-BE" sz="4400" b="1" i="0" u="none" strike="noStrike" kern="1200" cap="none" spc="0" normalizeH="0" baseline="0" noProof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rotationally</a:t>
            </a:r>
            <a:r>
              <a:rPr kumimoji="0" lang="fr-BE" sz="44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fr-BE" sz="4400" b="1" i="0" u="none" strike="noStrike" kern="1200" cap="none" spc="0" normalizeH="0" baseline="0" noProof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restrained</a:t>
            </a:r>
            <a:r>
              <a:rPr kumimoji="0" lang="fr-BE" sz="44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fr-BE" sz="4400" b="1" i="0" u="none" strike="noStrike" kern="1200" cap="none" spc="0" normalizeH="0" baseline="0" noProof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beams</a:t>
            </a:r>
            <a:r>
              <a:rPr kumimoji="0" lang="fr-BE" sz="44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fr-BE" sz="4400" b="1" i="0" u="none" strike="noStrike" kern="1200" cap="none" spc="0" normalizeH="0" baseline="0" noProof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subjected</a:t>
            </a:r>
            <a:r>
              <a:rPr kumimoji="0" lang="fr-BE" sz="44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to </a:t>
            </a:r>
            <a:r>
              <a:rPr kumimoji="0" lang="fr-BE" sz="4400" b="1" i="0" u="none" strike="noStrike" kern="1200" cap="none" spc="0" normalizeH="0" baseline="0" noProof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natural</a:t>
            </a:r>
            <a:r>
              <a:rPr kumimoji="0" lang="fr-BE" sz="44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fr-BE" sz="4400" b="1" i="0" u="none" strike="noStrike" kern="1200" cap="none" spc="0" normalizeH="0" baseline="0" noProof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fire</a:t>
            </a:r>
            <a:endParaRPr kumimoji="0" lang="fr-BE" sz="4400" b="1" i="0" u="none" strike="noStrike" kern="1200" cap="none" spc="0" normalizeH="0" baseline="0" noProof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3573016"/>
            <a:ext cx="2188395" cy="237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Connecteur droit avec flèche 11"/>
          <p:cNvCxnSpPr/>
          <p:nvPr/>
        </p:nvCxnSpPr>
        <p:spPr>
          <a:xfrm>
            <a:off x="5076056" y="5206172"/>
            <a:ext cx="1008112" cy="360040"/>
          </a:xfrm>
          <a:prstGeom prst="straightConnector1">
            <a:avLst/>
          </a:prstGeom>
          <a:ln w="5080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rot="5400000">
            <a:off x="4514009" y="4927151"/>
            <a:ext cx="1052086" cy="360040"/>
          </a:xfrm>
          <a:prstGeom prst="straightConnector1">
            <a:avLst/>
          </a:prstGeom>
          <a:ln w="50800">
            <a:solidFill>
              <a:srgbClr val="00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lèche courbée vers la gauche 14"/>
          <p:cNvSpPr/>
          <p:nvPr/>
        </p:nvSpPr>
        <p:spPr>
          <a:xfrm rot="1535304">
            <a:off x="5264949" y="4858616"/>
            <a:ext cx="486310" cy="985137"/>
          </a:xfrm>
          <a:prstGeom prst="curved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084168" y="5157192"/>
            <a:ext cx="504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 dirty="0" smtClean="0">
                <a:solidFill>
                  <a:srgbClr val="FFFF00"/>
                </a:solidFill>
                <a:latin typeface="Comic Sans MS" pitchFamily="66" charset="0"/>
              </a:rPr>
              <a:t>N</a:t>
            </a:r>
            <a:endParaRPr lang="fr-FR" sz="44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868144" y="4293096"/>
            <a:ext cx="86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 dirty="0" smtClean="0">
                <a:solidFill>
                  <a:srgbClr val="00B0F0"/>
                </a:solidFill>
                <a:latin typeface="Comic Sans MS" pitchFamily="66" charset="0"/>
              </a:rPr>
              <a:t>M</a:t>
            </a:r>
            <a:endParaRPr lang="fr-FR" sz="4400" dirty="0">
              <a:solidFill>
                <a:srgbClr val="00B0F0"/>
              </a:solidFill>
              <a:latin typeface="Comic Sans MS" pitchFamily="66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148064" y="3933056"/>
            <a:ext cx="504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 dirty="0" smtClean="0">
                <a:solidFill>
                  <a:srgbClr val="00FF00"/>
                </a:solidFill>
                <a:latin typeface="Comic Sans MS" pitchFamily="66" charset="0"/>
              </a:rPr>
              <a:t>V</a:t>
            </a:r>
            <a:endParaRPr lang="fr-FR" sz="4400" dirty="0">
              <a:solidFill>
                <a:srgbClr val="00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3. </a:t>
            </a:r>
            <a:r>
              <a:rPr lang="fr-BE" dirty="0" err="1" smtClean="0"/>
              <a:t>Prediction</a:t>
            </a:r>
            <a:r>
              <a:rPr lang="fr-BE" dirty="0" smtClean="0"/>
              <a:t> of </a:t>
            </a:r>
            <a:r>
              <a:rPr lang="fr-BE" dirty="0" err="1" smtClean="0"/>
              <a:t>internal</a:t>
            </a:r>
            <a:r>
              <a:rPr lang="fr-BE" dirty="0" smtClean="0"/>
              <a:t> forces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31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3" cstate="print"/>
          <a:srcRect r="64230"/>
          <a:stretch>
            <a:fillRect/>
          </a:stretch>
        </p:blipFill>
        <p:spPr bwMode="auto">
          <a:xfrm>
            <a:off x="683568" y="1743207"/>
            <a:ext cx="2065338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 l="65254" r="-880"/>
          <a:stretch>
            <a:fillRect/>
          </a:stretch>
        </p:blipFill>
        <p:spPr bwMode="auto">
          <a:xfrm>
            <a:off x="3347864" y="1743207"/>
            <a:ext cx="20574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graphicFrame>
        <p:nvGraphicFramePr>
          <p:cNvPr id="62467" name="Object 3"/>
          <p:cNvGraphicFramePr>
            <a:graphicFrameLocks noChangeAspect="1"/>
          </p:cNvGraphicFramePr>
          <p:nvPr/>
        </p:nvGraphicFramePr>
        <p:xfrm>
          <a:off x="1115616" y="3183367"/>
          <a:ext cx="1181556" cy="300608"/>
        </p:xfrm>
        <a:graphic>
          <a:graphicData uri="http://schemas.openxmlformats.org/presentationml/2006/ole">
            <p:oleObj spid="_x0000_s62467" name="Equation" r:id="rId4" imgW="901309" imgH="228501" progId="">
              <p:embed/>
            </p:oleObj>
          </a:graphicData>
        </a:graphic>
      </p:graphicFrame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graphicFrame>
        <p:nvGraphicFramePr>
          <p:cNvPr id="62469" name="Object 5"/>
          <p:cNvGraphicFramePr>
            <a:graphicFrameLocks noChangeAspect="1"/>
          </p:cNvGraphicFramePr>
          <p:nvPr/>
        </p:nvGraphicFramePr>
        <p:xfrm>
          <a:off x="3710462" y="3180809"/>
          <a:ext cx="1281759" cy="300608"/>
        </p:xfrm>
        <a:graphic>
          <a:graphicData uri="http://schemas.openxmlformats.org/presentationml/2006/ole">
            <p:oleObj spid="_x0000_s62469" name="Equation" r:id="rId5" imgW="977900" imgH="228600" progId="">
              <p:embed/>
            </p:oleObj>
          </a:graphicData>
        </a:graphic>
      </p:graphicFrame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1743207"/>
            <a:ext cx="21399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2472" name="Object 8"/>
          <p:cNvGraphicFramePr>
            <a:graphicFrameLocks noChangeAspect="1"/>
          </p:cNvGraphicFramePr>
          <p:nvPr/>
        </p:nvGraphicFramePr>
        <p:xfrm>
          <a:off x="5577554" y="2877821"/>
          <a:ext cx="3240360" cy="984996"/>
        </p:xfrm>
        <a:graphic>
          <a:graphicData uri="http://schemas.openxmlformats.org/presentationml/2006/ole">
            <p:oleObj spid="_x0000_s62472" name="Equation" r:id="rId7" imgW="2234880" imgH="685800" progId="">
              <p:embed/>
            </p:oleObj>
          </a:graphicData>
        </a:graphic>
      </p:graphicFrame>
      <p:graphicFrame>
        <p:nvGraphicFramePr>
          <p:cNvPr id="62473" name="Object 9"/>
          <p:cNvGraphicFramePr>
            <a:graphicFrameLocks noChangeAspect="1"/>
          </p:cNvGraphicFramePr>
          <p:nvPr/>
        </p:nvGraphicFramePr>
        <p:xfrm>
          <a:off x="1006325" y="4945961"/>
          <a:ext cx="1437600" cy="558353"/>
        </p:xfrm>
        <a:graphic>
          <a:graphicData uri="http://schemas.openxmlformats.org/presentationml/2006/ole">
            <p:oleObj spid="_x0000_s62473" name="Equation" r:id="rId8" imgW="1066680" imgH="419040" progId="">
              <p:embed/>
            </p:oleObj>
          </a:graphicData>
        </a:graphic>
      </p:graphicFrame>
      <p:graphicFrame>
        <p:nvGraphicFramePr>
          <p:cNvPr id="62474" name="Object 10"/>
          <p:cNvGraphicFramePr>
            <a:graphicFrameLocks noChangeAspect="1"/>
          </p:cNvGraphicFramePr>
          <p:nvPr/>
        </p:nvGraphicFramePr>
        <p:xfrm>
          <a:off x="3661604" y="4850715"/>
          <a:ext cx="1846500" cy="590608"/>
        </p:xfrm>
        <a:graphic>
          <a:graphicData uri="http://schemas.openxmlformats.org/presentationml/2006/ole">
            <p:oleObj spid="_x0000_s62474" name="Equation" r:id="rId9" imgW="1295280" imgH="419040" progId="">
              <p:embed/>
            </p:oleObj>
          </a:graphicData>
        </a:graphic>
      </p:graphicFrame>
      <p:pic>
        <p:nvPicPr>
          <p:cNvPr id="62475" name="Picture 11"/>
          <p:cNvPicPr>
            <a:picLocks noChangeAspect="1" noChangeArrowheads="1"/>
          </p:cNvPicPr>
          <p:nvPr/>
        </p:nvPicPr>
        <p:blipFill>
          <a:blip r:embed="rId10" cstate="print"/>
          <a:srcRect l="11974" t="40099" r="4457" b="28018"/>
          <a:stretch>
            <a:fillRect/>
          </a:stretch>
        </p:blipFill>
        <p:spPr bwMode="auto">
          <a:xfrm>
            <a:off x="827584" y="3704114"/>
            <a:ext cx="4800600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2476" name="Object 12"/>
          <p:cNvGraphicFramePr>
            <a:graphicFrameLocks noChangeAspect="1"/>
          </p:cNvGraphicFramePr>
          <p:nvPr/>
        </p:nvGraphicFramePr>
        <p:xfrm>
          <a:off x="6476375" y="4614169"/>
          <a:ext cx="1512168" cy="1061596"/>
        </p:xfrm>
        <a:graphic>
          <a:graphicData uri="http://schemas.openxmlformats.org/presentationml/2006/ole">
            <p:oleObj spid="_x0000_s62476" name="Equation" r:id="rId11" imgW="1091880" imgH="774360" progId="">
              <p:embed/>
            </p:oleObj>
          </a:graphicData>
        </a:graphic>
      </p:graphicFrame>
      <p:sp>
        <p:nvSpPr>
          <p:cNvPr id="17" name="Espace réservé du contenu 2"/>
          <p:cNvSpPr txBox="1">
            <a:spLocks/>
          </p:cNvSpPr>
          <p:nvPr/>
        </p:nvSpPr>
        <p:spPr>
          <a:xfrm>
            <a:off x="611560" y="5805264"/>
            <a:ext cx="8532440" cy="72008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8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real cases</a:t>
            </a:r>
            <a:r>
              <a:rPr kumimoji="0" lang="fr-BE" sz="28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 superposition of axial</a:t>
            </a:r>
            <a:r>
              <a:rPr kumimoji="0" lang="fr-BE" sz="2800" b="0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forces and </a:t>
            </a:r>
            <a:r>
              <a:rPr kumimoji="0" lang="fr-BE" sz="2800" b="0" i="0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bending</a:t>
            </a:r>
            <a:r>
              <a:rPr kumimoji="0" lang="fr-BE" sz="2800" b="0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moments due to non-</a:t>
            </a:r>
            <a:r>
              <a:rPr kumimoji="0" lang="fr-BE" sz="2800" b="0" i="0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uniform</a:t>
            </a:r>
            <a:r>
              <a:rPr kumimoji="0" lang="fr-BE" sz="2800" b="0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800" b="0" i="0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elevation</a:t>
            </a:r>
            <a:r>
              <a:rPr kumimoji="0" lang="fr-BE" sz="2800" b="0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fr-BE" sz="2800" b="0" i="0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temperature</a:t>
            </a:r>
            <a:r>
              <a:rPr kumimoji="0" lang="fr-BE" sz="2800" b="0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 </a:t>
            </a:r>
            <a:r>
              <a:rPr kumimoji="0" lang="fr-BE" sz="28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fr-BE" sz="2800" b="0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207864" y="2235344"/>
            <a:ext cx="2880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 smtClean="0"/>
              <a:t>A</a:t>
            </a:r>
            <a:endParaRPr lang="fr-B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3. </a:t>
            </a:r>
            <a:r>
              <a:rPr lang="fr-BE" dirty="0" err="1" smtClean="0"/>
              <a:t>Prediction</a:t>
            </a:r>
            <a:r>
              <a:rPr lang="fr-BE" dirty="0" smtClean="0"/>
              <a:t> of </a:t>
            </a:r>
            <a:r>
              <a:rPr lang="fr-BE" dirty="0" err="1" smtClean="0"/>
              <a:t>internal</a:t>
            </a:r>
            <a:r>
              <a:rPr lang="fr-BE" dirty="0" smtClean="0"/>
              <a:t> forces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32</a:t>
            </a:fld>
            <a:endParaRPr lang="fr-BE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323528" y="1772816"/>
            <a:ext cx="8820472" cy="151216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B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Vertical </a:t>
            </a:r>
            <a:r>
              <a:rPr kumimoji="0" lang="fr-B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deflections</a:t>
            </a:r>
            <a:r>
              <a:rPr kumimoji="0" lang="fr-B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induce</a:t>
            </a:r>
            <a:r>
              <a:rPr kumimoji="0" lang="fr-B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</a:t>
            </a:r>
            <a:r>
              <a:rPr kumimoji="0" lang="fr-B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shortening</a:t>
            </a:r>
            <a:r>
              <a:rPr kumimoji="0" lang="fr-B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or axial forces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800" dirty="0" smtClean="0"/>
              <a:t>The </a:t>
            </a:r>
            <a:r>
              <a:rPr lang="fr-BE" sz="2800" dirty="0" err="1" smtClean="0"/>
              <a:t>combination</a:t>
            </a:r>
            <a:r>
              <a:rPr lang="fr-BE" sz="2800" dirty="0" smtClean="0"/>
              <a:t> of axial forces and vertical </a:t>
            </a:r>
            <a:r>
              <a:rPr lang="fr-BE" sz="2800" dirty="0" err="1" smtClean="0"/>
              <a:t>deflections</a:t>
            </a:r>
            <a:r>
              <a:rPr lang="fr-BE" sz="2800" dirty="0" smtClean="0"/>
              <a:t> influences the distribution of </a:t>
            </a:r>
            <a:r>
              <a:rPr lang="fr-BE" sz="2800" dirty="0" err="1" smtClean="0"/>
              <a:t>bending</a:t>
            </a:r>
            <a:r>
              <a:rPr lang="fr-BE" sz="2800" dirty="0" smtClean="0"/>
              <a:t> moments</a:t>
            </a:r>
          </a:p>
        </p:txBody>
      </p:sp>
      <p:sp>
        <p:nvSpPr>
          <p:cNvPr id="22" name="Flèche droite 21"/>
          <p:cNvSpPr/>
          <p:nvPr/>
        </p:nvSpPr>
        <p:spPr>
          <a:xfrm>
            <a:off x="467544" y="3429000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Espace réservé du contenu 2"/>
          <p:cNvSpPr txBox="1">
            <a:spLocks/>
          </p:cNvSpPr>
          <p:nvPr/>
        </p:nvSpPr>
        <p:spPr>
          <a:xfrm>
            <a:off x="1115616" y="3308134"/>
            <a:ext cx="8028384" cy="576064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dirty="0" err="1" smtClean="0"/>
              <a:t>Equilibrium</a:t>
            </a:r>
            <a:r>
              <a:rPr lang="fr-BE" sz="2800" dirty="0" smtClean="0"/>
              <a:t> must </a:t>
            </a:r>
            <a:r>
              <a:rPr lang="fr-BE" sz="2800" dirty="0" err="1" smtClean="0"/>
              <a:t>be</a:t>
            </a:r>
            <a:r>
              <a:rPr lang="fr-BE" sz="2800" dirty="0" smtClean="0"/>
              <a:t> </a:t>
            </a:r>
            <a:r>
              <a:rPr lang="fr-BE" sz="2800" dirty="0" err="1" smtClean="0"/>
              <a:t>stated</a:t>
            </a:r>
            <a:r>
              <a:rPr lang="fr-BE" sz="2800" dirty="0" smtClean="0"/>
              <a:t> in the </a:t>
            </a:r>
            <a:r>
              <a:rPr lang="fr-BE" sz="2800" dirty="0" err="1" smtClean="0"/>
              <a:t>deformed</a:t>
            </a:r>
            <a:r>
              <a:rPr lang="fr-BE" sz="2800" dirty="0" smtClean="0"/>
              <a:t> configuration</a:t>
            </a:r>
          </a:p>
        </p:txBody>
      </p:sp>
      <p:graphicFrame>
        <p:nvGraphicFramePr>
          <p:cNvPr id="95240" name="Object 8"/>
          <p:cNvGraphicFramePr>
            <a:graphicFrameLocks noChangeAspect="1"/>
          </p:cNvGraphicFramePr>
          <p:nvPr/>
        </p:nvGraphicFramePr>
        <p:xfrm>
          <a:off x="75727" y="6093296"/>
          <a:ext cx="4568281" cy="540445"/>
        </p:xfrm>
        <a:graphic>
          <a:graphicData uri="http://schemas.openxmlformats.org/presentationml/2006/ole">
            <p:oleObj spid="_x0000_s95240" name="Equation" r:id="rId3" imgW="2133360" imgH="253800" progId="">
              <p:embed/>
            </p:oleObj>
          </a:graphicData>
        </a:graphic>
      </p:graphicFrame>
      <p:pic>
        <p:nvPicPr>
          <p:cNvPr id="95241" name="Picture 9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39803" t="27202" r="22412" b="43036"/>
          <a:stretch>
            <a:fillRect/>
          </a:stretch>
        </p:blipFill>
        <p:spPr bwMode="auto">
          <a:xfrm>
            <a:off x="323528" y="3789040"/>
            <a:ext cx="3600400" cy="226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2" name="Picture 10"/>
          <p:cNvPicPr>
            <a:picLocks noChangeAspect="1" noChangeArrowheads="1"/>
          </p:cNvPicPr>
          <p:nvPr/>
        </p:nvPicPr>
        <p:blipFill>
          <a:blip r:embed="rId5" cstate="print"/>
          <a:srcRect l="7476" t="27852" r="32281" b="35604"/>
          <a:stretch>
            <a:fillRect/>
          </a:stretch>
        </p:blipFill>
        <p:spPr bwMode="auto">
          <a:xfrm>
            <a:off x="4427984" y="3789040"/>
            <a:ext cx="4499992" cy="2183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Espace réservé du contenu 2"/>
          <p:cNvSpPr txBox="1">
            <a:spLocks/>
          </p:cNvSpPr>
          <p:nvPr/>
        </p:nvSpPr>
        <p:spPr>
          <a:xfrm>
            <a:off x="5076056" y="6056013"/>
            <a:ext cx="1944216" cy="5760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b="1" i="1" dirty="0" smtClean="0"/>
              <a:t>Yin (2005)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3. </a:t>
            </a:r>
            <a:r>
              <a:rPr lang="fr-BE" dirty="0" err="1" smtClean="0"/>
              <a:t>Prediction</a:t>
            </a:r>
            <a:r>
              <a:rPr lang="fr-BE" dirty="0" smtClean="0"/>
              <a:t> of </a:t>
            </a:r>
            <a:r>
              <a:rPr lang="fr-BE" dirty="0" err="1" smtClean="0"/>
              <a:t>internal</a:t>
            </a:r>
            <a:r>
              <a:rPr lang="fr-BE" dirty="0" smtClean="0"/>
              <a:t> forces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33</a:t>
            </a:fld>
            <a:endParaRPr lang="fr-BE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395536" y="1714941"/>
            <a:ext cx="8028384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dirty="0" smtClean="0"/>
              <a:t>All </a:t>
            </a:r>
            <a:r>
              <a:rPr lang="fr-BE" sz="2800" dirty="0" err="1" smtClean="0"/>
              <a:t>terms</a:t>
            </a:r>
            <a:r>
              <a:rPr lang="fr-BE" sz="2800" dirty="0" smtClean="0"/>
              <a:t> are </a:t>
            </a:r>
            <a:r>
              <a:rPr lang="fr-BE" sz="2800" dirty="0" err="1" smtClean="0"/>
              <a:t>function</a:t>
            </a:r>
            <a:r>
              <a:rPr lang="fr-BE" sz="2800" dirty="0" smtClean="0"/>
              <a:t> of the </a:t>
            </a:r>
            <a:r>
              <a:rPr lang="fr-BE" sz="2800" dirty="0" err="1" smtClean="0"/>
              <a:t>mid</a:t>
            </a:r>
            <a:r>
              <a:rPr lang="fr-BE" sz="2800" dirty="0" smtClean="0"/>
              <a:t>-</a:t>
            </a:r>
            <a:r>
              <a:rPr lang="fr-BE" sz="2800" dirty="0" err="1" smtClean="0"/>
              <a:t>span</a:t>
            </a:r>
            <a:r>
              <a:rPr lang="fr-BE" sz="2800" dirty="0" smtClean="0"/>
              <a:t> </a:t>
            </a:r>
            <a:r>
              <a:rPr lang="fr-BE" sz="2800" dirty="0" err="1" smtClean="0"/>
              <a:t>deflection</a:t>
            </a:r>
            <a:r>
              <a:rPr lang="fr-BE" sz="2800" dirty="0" smtClean="0"/>
              <a:t> </a:t>
            </a:r>
            <a:r>
              <a:rPr lang="fr-BE" sz="2800" dirty="0" err="1" smtClean="0">
                <a:latin typeface="Symbol" pitchFamily="18" charset="2"/>
              </a:rPr>
              <a:t>d</a:t>
            </a:r>
            <a:r>
              <a:rPr lang="fr-BE" sz="2800" baseline="-25000" dirty="0" err="1" smtClean="0"/>
              <a:t>m,max</a:t>
            </a:r>
            <a:r>
              <a:rPr lang="fr-BE" sz="2800" dirty="0" smtClean="0"/>
              <a:t>  </a:t>
            </a: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395536" y="2851721"/>
            <a:ext cx="1440160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u="sng" dirty="0" err="1" smtClean="0"/>
              <a:t>Pinned</a:t>
            </a:r>
            <a:r>
              <a:rPr lang="fr-BE" sz="2800" dirty="0" smtClean="0"/>
              <a:t> :</a:t>
            </a:r>
          </a:p>
        </p:txBody>
      </p:sp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graphicFrame>
        <p:nvGraphicFramePr>
          <p:cNvPr id="96257" name="Object 1"/>
          <p:cNvGraphicFramePr>
            <a:graphicFrameLocks noChangeAspect="1"/>
          </p:cNvGraphicFramePr>
          <p:nvPr/>
        </p:nvGraphicFramePr>
        <p:xfrm>
          <a:off x="1812546" y="2851721"/>
          <a:ext cx="3270090" cy="693291"/>
        </p:xfrm>
        <a:graphic>
          <a:graphicData uri="http://schemas.openxmlformats.org/presentationml/2006/ole">
            <p:oleObj spid="_x0000_s96257" name="Equation" r:id="rId3" imgW="2590800" imgH="546100" progId="">
              <p:embed/>
            </p:oleObj>
          </a:graphicData>
        </a:graphic>
      </p:graphicFrame>
      <p:graphicFrame>
        <p:nvGraphicFramePr>
          <p:cNvPr id="96259" name="Object 3"/>
          <p:cNvGraphicFramePr>
            <a:graphicFrameLocks noChangeAspect="1"/>
          </p:cNvGraphicFramePr>
          <p:nvPr/>
        </p:nvGraphicFramePr>
        <p:xfrm>
          <a:off x="6084168" y="2871509"/>
          <a:ext cx="2592288" cy="602066"/>
        </p:xfrm>
        <a:graphic>
          <a:graphicData uri="http://schemas.openxmlformats.org/presentationml/2006/ole">
            <p:oleObj spid="_x0000_s96259" name="Equation" r:id="rId4" imgW="2057400" imgH="482400" progId="">
              <p:embed/>
            </p:oleObj>
          </a:graphicData>
        </a:graphic>
      </p:graphicFrame>
      <p:sp>
        <p:nvSpPr>
          <p:cNvPr id="11" name="Flèche droite 10"/>
          <p:cNvSpPr/>
          <p:nvPr/>
        </p:nvSpPr>
        <p:spPr>
          <a:xfrm>
            <a:off x="5475937" y="3039479"/>
            <a:ext cx="288032" cy="216024"/>
          </a:xfrm>
          <a:prstGeom prst="rightArrow">
            <a:avLst/>
          </a:prstGeom>
          <a:solidFill>
            <a:srgbClr val="89D15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409669" y="3476643"/>
            <a:ext cx="1440160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u="sng" dirty="0" err="1" smtClean="0"/>
              <a:t>Rigid</a:t>
            </a:r>
            <a:r>
              <a:rPr lang="fr-BE" sz="2800" dirty="0" smtClean="0"/>
              <a:t> :</a:t>
            </a:r>
          </a:p>
        </p:txBody>
      </p:sp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graphicFrame>
        <p:nvGraphicFramePr>
          <p:cNvPr id="96260" name="Object 4"/>
          <p:cNvGraphicFramePr>
            <a:graphicFrameLocks noChangeAspect="1"/>
          </p:cNvGraphicFramePr>
          <p:nvPr/>
        </p:nvGraphicFramePr>
        <p:xfrm>
          <a:off x="1665971" y="3495769"/>
          <a:ext cx="3312369" cy="673348"/>
        </p:xfrm>
        <a:graphic>
          <a:graphicData uri="http://schemas.openxmlformats.org/presentationml/2006/ole">
            <p:oleObj spid="_x0000_s96260" name="Equation" r:id="rId5" imgW="2514600" imgH="508000" progId="">
              <p:embed/>
            </p:oleObj>
          </a:graphicData>
        </a:graphic>
      </p:graphicFrame>
      <p:sp>
        <p:nvSpPr>
          <p:cNvPr id="15" name="Flèche droite 14"/>
          <p:cNvSpPr/>
          <p:nvPr/>
        </p:nvSpPr>
        <p:spPr>
          <a:xfrm>
            <a:off x="5470821" y="3666959"/>
            <a:ext cx="288032" cy="216024"/>
          </a:xfrm>
          <a:prstGeom prst="rightArrow">
            <a:avLst/>
          </a:prstGeom>
          <a:solidFill>
            <a:srgbClr val="89D15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96262" name="Object 6"/>
          <p:cNvGraphicFramePr>
            <a:graphicFrameLocks noChangeAspect="1"/>
          </p:cNvGraphicFramePr>
          <p:nvPr/>
        </p:nvGraphicFramePr>
        <p:xfrm>
          <a:off x="6121451" y="3488046"/>
          <a:ext cx="2448272" cy="575726"/>
        </p:xfrm>
        <a:graphic>
          <a:graphicData uri="http://schemas.openxmlformats.org/presentationml/2006/ole">
            <p:oleObj spid="_x0000_s96262" name="Equation" r:id="rId6" imgW="2031840" imgH="482400" progId="">
              <p:embed/>
            </p:oleObj>
          </a:graphicData>
        </a:graphic>
      </p:graphicFrame>
      <p:sp>
        <p:nvSpPr>
          <p:cNvPr id="17" name="Espace réservé du contenu 2"/>
          <p:cNvSpPr txBox="1">
            <a:spLocks/>
          </p:cNvSpPr>
          <p:nvPr/>
        </p:nvSpPr>
        <p:spPr>
          <a:xfrm>
            <a:off x="409668" y="4435897"/>
            <a:ext cx="2146107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u="sng" dirty="0" err="1" smtClean="0"/>
              <a:t>Semi-rigid</a:t>
            </a:r>
            <a:r>
              <a:rPr lang="fr-BE" sz="2800" dirty="0" smtClean="0"/>
              <a:t> :</a:t>
            </a:r>
          </a:p>
        </p:txBody>
      </p:sp>
      <p:graphicFrame>
        <p:nvGraphicFramePr>
          <p:cNvPr id="96263" name="Object 7"/>
          <p:cNvGraphicFramePr>
            <a:graphicFrameLocks noChangeAspect="1"/>
          </p:cNvGraphicFramePr>
          <p:nvPr/>
        </p:nvGraphicFramePr>
        <p:xfrm>
          <a:off x="5726686" y="4435897"/>
          <a:ext cx="2736304" cy="450868"/>
        </p:xfrm>
        <a:graphic>
          <a:graphicData uri="http://schemas.openxmlformats.org/presentationml/2006/ole">
            <p:oleObj spid="_x0000_s96263" name="Equation" r:id="rId7" imgW="1676160" imgH="279360" progId="">
              <p:embed/>
            </p:oleObj>
          </a:graphicData>
        </a:graphic>
      </p:graphicFrame>
      <p:graphicFrame>
        <p:nvGraphicFramePr>
          <p:cNvPr id="96264" name="Object 8"/>
          <p:cNvGraphicFramePr>
            <a:graphicFrameLocks noChangeAspect="1"/>
          </p:cNvGraphicFramePr>
          <p:nvPr/>
        </p:nvGraphicFramePr>
        <p:xfrm>
          <a:off x="2560891" y="4725144"/>
          <a:ext cx="1253655" cy="576064"/>
        </p:xfrm>
        <a:graphic>
          <a:graphicData uri="http://schemas.openxmlformats.org/presentationml/2006/ole">
            <p:oleObj spid="_x0000_s96264" name="Equation" r:id="rId8" imgW="901440" imgH="419040" progId="">
              <p:embed/>
            </p:oleObj>
          </a:graphicData>
        </a:graphic>
      </p:graphicFrame>
      <p:graphicFrame>
        <p:nvGraphicFramePr>
          <p:cNvPr id="96265" name="Object 9"/>
          <p:cNvGraphicFramePr>
            <a:graphicFrameLocks noChangeAspect="1"/>
          </p:cNvGraphicFramePr>
          <p:nvPr/>
        </p:nvGraphicFramePr>
        <p:xfrm>
          <a:off x="2483767" y="4154090"/>
          <a:ext cx="2141949" cy="643062"/>
        </p:xfrm>
        <a:graphic>
          <a:graphicData uri="http://schemas.openxmlformats.org/presentationml/2006/ole">
            <p:oleObj spid="_x0000_s96265" name="Equation" r:id="rId9" imgW="1422360" imgH="431640" progId="">
              <p:embed/>
            </p:oleObj>
          </a:graphicData>
        </a:graphic>
      </p:graphicFrame>
      <p:sp>
        <p:nvSpPr>
          <p:cNvPr id="21" name="Flèche droite 20"/>
          <p:cNvSpPr/>
          <p:nvPr/>
        </p:nvSpPr>
        <p:spPr>
          <a:xfrm>
            <a:off x="5004048" y="4559321"/>
            <a:ext cx="504056" cy="203106"/>
          </a:xfrm>
          <a:prstGeom prst="rightArrow">
            <a:avLst/>
          </a:prstGeom>
          <a:solidFill>
            <a:srgbClr val="89D15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Espace réservé du contenu 2"/>
          <p:cNvSpPr txBox="1">
            <a:spLocks/>
          </p:cNvSpPr>
          <p:nvPr/>
        </p:nvSpPr>
        <p:spPr>
          <a:xfrm>
            <a:off x="683568" y="2253722"/>
            <a:ext cx="3168352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dirty="0" err="1" smtClean="0">
                <a:solidFill>
                  <a:srgbClr val="0070C0"/>
                </a:solidFill>
              </a:rPr>
              <a:t>Deflection</a:t>
            </a:r>
            <a:r>
              <a:rPr lang="fr-BE" sz="2800" dirty="0" smtClean="0">
                <a:solidFill>
                  <a:srgbClr val="0070C0"/>
                </a:solidFill>
              </a:rPr>
              <a:t> profile :</a:t>
            </a:r>
          </a:p>
        </p:txBody>
      </p:sp>
      <p:sp>
        <p:nvSpPr>
          <p:cNvPr id="23" name="Espace réservé du contenu 2"/>
          <p:cNvSpPr txBox="1">
            <a:spLocks/>
          </p:cNvSpPr>
          <p:nvPr/>
        </p:nvSpPr>
        <p:spPr>
          <a:xfrm>
            <a:off x="648843" y="5168767"/>
            <a:ext cx="2088232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dirty="0" smtClean="0">
                <a:solidFill>
                  <a:srgbClr val="0070C0"/>
                </a:solidFill>
              </a:rPr>
              <a:t>Axial force :</a:t>
            </a:r>
          </a:p>
        </p:txBody>
      </p:sp>
      <p:graphicFrame>
        <p:nvGraphicFramePr>
          <p:cNvPr id="96266" name="Object 10"/>
          <p:cNvGraphicFramePr>
            <a:graphicFrameLocks noChangeAspect="1"/>
          </p:cNvGraphicFramePr>
          <p:nvPr/>
        </p:nvGraphicFramePr>
        <p:xfrm>
          <a:off x="611560" y="5766892"/>
          <a:ext cx="2400694" cy="755774"/>
        </p:xfrm>
        <a:graphic>
          <a:graphicData uri="http://schemas.openxmlformats.org/presentationml/2006/ole">
            <p:oleObj spid="_x0000_s96266" name="Equation" r:id="rId10" imgW="1714320" imgH="545760" progId="">
              <p:embed/>
            </p:oleObj>
          </a:graphicData>
        </a:graphic>
      </p:graphicFrame>
      <p:graphicFrame>
        <p:nvGraphicFramePr>
          <p:cNvPr id="96267" name="Object 11"/>
          <p:cNvGraphicFramePr>
            <a:graphicFrameLocks noChangeAspect="1"/>
          </p:cNvGraphicFramePr>
          <p:nvPr/>
        </p:nvGraphicFramePr>
        <p:xfrm>
          <a:off x="611561" y="6553767"/>
          <a:ext cx="936104" cy="304233"/>
        </p:xfrm>
        <a:graphic>
          <a:graphicData uri="http://schemas.openxmlformats.org/presentationml/2006/ole">
            <p:oleObj spid="_x0000_s96267" name="Equation" r:id="rId11" imgW="698400" imgH="228600" progId="">
              <p:embed/>
            </p:oleObj>
          </a:graphicData>
        </a:graphic>
      </p:graphicFrame>
      <p:sp>
        <p:nvSpPr>
          <p:cNvPr id="26" name="Flèche droite 25"/>
          <p:cNvSpPr/>
          <p:nvPr/>
        </p:nvSpPr>
        <p:spPr>
          <a:xfrm>
            <a:off x="3309238" y="6200029"/>
            <a:ext cx="288032" cy="216024"/>
          </a:xfrm>
          <a:prstGeom prst="rightArrow">
            <a:avLst/>
          </a:prstGeom>
          <a:solidFill>
            <a:srgbClr val="89D15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96268" name="Object 12"/>
          <p:cNvGraphicFramePr>
            <a:graphicFrameLocks noChangeAspect="1"/>
          </p:cNvGraphicFramePr>
          <p:nvPr/>
        </p:nvGraphicFramePr>
        <p:xfrm>
          <a:off x="3892955" y="6107353"/>
          <a:ext cx="2630936" cy="394841"/>
        </p:xfrm>
        <a:graphic>
          <a:graphicData uri="http://schemas.openxmlformats.org/presentationml/2006/ole">
            <p:oleObj spid="_x0000_s96268" name="Equation" r:id="rId12" imgW="1879560" imgH="253800" progId="">
              <p:embed/>
            </p:oleObj>
          </a:graphicData>
        </a:graphic>
      </p:graphicFrame>
      <p:graphicFrame>
        <p:nvGraphicFramePr>
          <p:cNvPr id="96269" name="Object 13"/>
          <p:cNvGraphicFramePr>
            <a:graphicFrameLocks noChangeAspect="1"/>
          </p:cNvGraphicFramePr>
          <p:nvPr/>
        </p:nvGraphicFramePr>
        <p:xfrm>
          <a:off x="7083450" y="6170315"/>
          <a:ext cx="1953046" cy="571053"/>
        </p:xfrm>
        <a:graphic>
          <a:graphicData uri="http://schemas.openxmlformats.org/presentationml/2006/ole">
            <p:oleObj spid="_x0000_s96269" name="Equation" r:id="rId13" imgW="1460160" imgH="431640" progId="">
              <p:embed/>
            </p:oleObj>
          </a:graphicData>
        </a:graphic>
      </p:graphicFrame>
      <p:sp>
        <p:nvSpPr>
          <p:cNvPr id="29" name="Espace réservé du contenu 2"/>
          <p:cNvSpPr txBox="1">
            <a:spLocks/>
          </p:cNvSpPr>
          <p:nvPr/>
        </p:nvSpPr>
        <p:spPr>
          <a:xfrm>
            <a:off x="7048538" y="5719123"/>
            <a:ext cx="1368152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dirty="0" err="1" smtClean="0"/>
              <a:t>where</a:t>
            </a:r>
            <a:r>
              <a:rPr lang="fr-BE" sz="2800" dirty="0" smtClean="0"/>
              <a:t>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3. </a:t>
            </a:r>
            <a:r>
              <a:rPr lang="fr-BE" dirty="0" err="1" smtClean="0"/>
              <a:t>Prediction</a:t>
            </a:r>
            <a:r>
              <a:rPr lang="fr-BE" dirty="0" smtClean="0"/>
              <a:t> of </a:t>
            </a:r>
            <a:r>
              <a:rPr lang="fr-BE" dirty="0" err="1" smtClean="0"/>
              <a:t>internal</a:t>
            </a:r>
            <a:r>
              <a:rPr lang="fr-BE" dirty="0" smtClean="0"/>
              <a:t> forces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34</a:t>
            </a:fld>
            <a:endParaRPr lang="fr-BE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395536" y="1714941"/>
            <a:ext cx="8028384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dirty="0" smtClean="0"/>
              <a:t>All </a:t>
            </a:r>
            <a:r>
              <a:rPr lang="fr-BE" sz="2800" dirty="0" err="1" smtClean="0"/>
              <a:t>terms</a:t>
            </a:r>
            <a:r>
              <a:rPr lang="fr-BE" sz="2800" dirty="0" smtClean="0"/>
              <a:t> are </a:t>
            </a:r>
            <a:r>
              <a:rPr lang="fr-BE" sz="2800" dirty="0" err="1" smtClean="0"/>
              <a:t>function</a:t>
            </a:r>
            <a:r>
              <a:rPr lang="fr-BE" sz="2800" dirty="0" smtClean="0"/>
              <a:t> of the </a:t>
            </a:r>
            <a:r>
              <a:rPr lang="fr-BE" sz="2800" dirty="0" err="1" smtClean="0"/>
              <a:t>mid</a:t>
            </a:r>
            <a:r>
              <a:rPr lang="fr-BE" sz="2800" dirty="0" smtClean="0"/>
              <a:t>-</a:t>
            </a:r>
            <a:r>
              <a:rPr lang="fr-BE" sz="2800" dirty="0" err="1" smtClean="0"/>
              <a:t>span</a:t>
            </a:r>
            <a:r>
              <a:rPr lang="fr-BE" sz="2800" dirty="0" smtClean="0"/>
              <a:t> </a:t>
            </a:r>
            <a:r>
              <a:rPr lang="fr-BE" sz="2800" dirty="0" err="1" smtClean="0"/>
              <a:t>deflection</a:t>
            </a:r>
            <a:r>
              <a:rPr lang="fr-BE" sz="2800" dirty="0" smtClean="0"/>
              <a:t> </a:t>
            </a:r>
            <a:r>
              <a:rPr lang="fr-BE" sz="2800" dirty="0" err="1" smtClean="0">
                <a:latin typeface="Symbol" pitchFamily="18" charset="2"/>
              </a:rPr>
              <a:t>d</a:t>
            </a:r>
            <a:r>
              <a:rPr lang="fr-BE" sz="2800" baseline="-25000" dirty="0" err="1" smtClean="0"/>
              <a:t>m,max</a:t>
            </a:r>
            <a:r>
              <a:rPr lang="fr-BE" sz="2800" dirty="0" smtClean="0"/>
              <a:t>  </a:t>
            </a: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683568" y="2253722"/>
            <a:ext cx="4248472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dirty="0" err="1" smtClean="0">
                <a:solidFill>
                  <a:srgbClr val="0070C0"/>
                </a:solidFill>
              </a:rPr>
              <a:t>Mid</a:t>
            </a:r>
            <a:r>
              <a:rPr lang="fr-BE" sz="2800" dirty="0" smtClean="0">
                <a:solidFill>
                  <a:srgbClr val="0070C0"/>
                </a:solidFill>
              </a:rPr>
              <a:t>-</a:t>
            </a:r>
            <a:r>
              <a:rPr lang="fr-BE" sz="2800" dirty="0" err="1" smtClean="0">
                <a:solidFill>
                  <a:srgbClr val="0070C0"/>
                </a:solidFill>
              </a:rPr>
              <a:t>span</a:t>
            </a:r>
            <a:r>
              <a:rPr lang="fr-BE" sz="2800" dirty="0" smtClean="0">
                <a:solidFill>
                  <a:srgbClr val="0070C0"/>
                </a:solidFill>
              </a:rPr>
              <a:t> </a:t>
            </a:r>
            <a:r>
              <a:rPr lang="fr-BE" sz="2800" dirty="0" err="1" smtClean="0">
                <a:solidFill>
                  <a:srgbClr val="0070C0"/>
                </a:solidFill>
              </a:rPr>
              <a:t>bending</a:t>
            </a:r>
            <a:r>
              <a:rPr lang="fr-BE" sz="2800" dirty="0" smtClean="0">
                <a:solidFill>
                  <a:srgbClr val="0070C0"/>
                </a:solidFill>
              </a:rPr>
              <a:t> moment :</a:t>
            </a:r>
          </a:p>
        </p:txBody>
      </p:sp>
      <p:graphicFrame>
        <p:nvGraphicFramePr>
          <p:cNvPr id="97281" name="Object 1"/>
          <p:cNvGraphicFramePr>
            <a:graphicFrameLocks noChangeAspect="1"/>
          </p:cNvGraphicFramePr>
          <p:nvPr/>
        </p:nvGraphicFramePr>
        <p:xfrm>
          <a:off x="1043607" y="2795061"/>
          <a:ext cx="3112440" cy="792088"/>
        </p:xfrm>
        <a:graphic>
          <a:graphicData uri="http://schemas.openxmlformats.org/presentationml/2006/ole">
            <p:oleObj spid="_x0000_s97281" name="Equation" r:id="rId3" imgW="2120760" imgH="545760" progId="">
              <p:embed/>
            </p:oleObj>
          </a:graphicData>
        </a:graphic>
      </p:graphicFrame>
      <p:sp>
        <p:nvSpPr>
          <p:cNvPr id="9" name="Espace réservé du contenu 2"/>
          <p:cNvSpPr txBox="1">
            <a:spLocks/>
          </p:cNvSpPr>
          <p:nvPr/>
        </p:nvSpPr>
        <p:spPr>
          <a:xfrm>
            <a:off x="746559" y="3584591"/>
            <a:ext cx="4185481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dirty="0" smtClean="0">
                <a:solidFill>
                  <a:srgbClr val="0070C0"/>
                </a:solidFill>
              </a:rPr>
              <a:t>Support </a:t>
            </a:r>
            <a:r>
              <a:rPr lang="fr-BE" sz="2800" dirty="0" err="1" smtClean="0">
                <a:solidFill>
                  <a:srgbClr val="0070C0"/>
                </a:solidFill>
              </a:rPr>
              <a:t>bending</a:t>
            </a:r>
            <a:r>
              <a:rPr lang="fr-BE" sz="2800" dirty="0" smtClean="0">
                <a:solidFill>
                  <a:srgbClr val="0070C0"/>
                </a:solidFill>
              </a:rPr>
              <a:t> moment :</a:t>
            </a:r>
          </a:p>
        </p:txBody>
      </p:sp>
      <p:graphicFrame>
        <p:nvGraphicFramePr>
          <p:cNvPr id="97282" name="Object 2"/>
          <p:cNvGraphicFramePr>
            <a:graphicFrameLocks noChangeAspect="1"/>
          </p:cNvGraphicFramePr>
          <p:nvPr/>
        </p:nvGraphicFramePr>
        <p:xfrm>
          <a:off x="1064199" y="4226204"/>
          <a:ext cx="2520281" cy="655366"/>
        </p:xfrm>
        <a:graphic>
          <a:graphicData uri="http://schemas.openxmlformats.org/presentationml/2006/ole">
            <p:oleObj spid="_x0000_s97282" name="Equation" r:id="rId4" imgW="1739880" imgH="457200" progId="">
              <p:embed/>
            </p:oleObj>
          </a:graphicData>
        </a:graphic>
      </p:graphicFrame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5149848"/>
            <a:ext cx="2520280" cy="1708152"/>
          </a:xfrm>
          <a:prstGeom prst="rect">
            <a:avLst/>
          </a:prstGeom>
          <a:noFill/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5125616"/>
            <a:ext cx="2530775" cy="1732384"/>
          </a:xfrm>
          <a:prstGeom prst="rect">
            <a:avLst/>
          </a:prstGeom>
          <a:noFill/>
        </p:spPr>
      </p:pic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0" y="2225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813451" y="4941168"/>
            <a:ext cx="4185481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dirty="0" err="1" smtClean="0">
                <a:solidFill>
                  <a:srgbClr val="0070C0"/>
                </a:solidFill>
              </a:rPr>
              <a:t>Inelastic</a:t>
            </a:r>
            <a:r>
              <a:rPr lang="fr-BE" sz="2800" dirty="0" smtClean="0">
                <a:solidFill>
                  <a:srgbClr val="0070C0"/>
                </a:solidFill>
              </a:rPr>
              <a:t> interaction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3. </a:t>
            </a:r>
            <a:r>
              <a:rPr lang="fr-BE" dirty="0" err="1" smtClean="0"/>
              <a:t>Prediction</a:t>
            </a:r>
            <a:r>
              <a:rPr lang="fr-BE" dirty="0" smtClean="0"/>
              <a:t> of </a:t>
            </a:r>
            <a:r>
              <a:rPr lang="fr-BE" dirty="0" err="1" smtClean="0"/>
              <a:t>internal</a:t>
            </a:r>
            <a:r>
              <a:rPr lang="fr-BE" dirty="0" smtClean="0"/>
              <a:t> forces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35</a:t>
            </a:fld>
            <a:endParaRPr lang="fr-BE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395536" y="1714941"/>
            <a:ext cx="8028384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dirty="0" smtClean="0"/>
              <a:t>All </a:t>
            </a:r>
            <a:r>
              <a:rPr lang="fr-BE" sz="2800" dirty="0" err="1" smtClean="0"/>
              <a:t>terms</a:t>
            </a:r>
            <a:r>
              <a:rPr lang="fr-BE" sz="2800" dirty="0" smtClean="0"/>
              <a:t> are </a:t>
            </a:r>
            <a:r>
              <a:rPr lang="fr-BE" sz="2800" dirty="0" err="1" smtClean="0"/>
              <a:t>function</a:t>
            </a:r>
            <a:r>
              <a:rPr lang="fr-BE" sz="2800" dirty="0" smtClean="0"/>
              <a:t> of the </a:t>
            </a:r>
            <a:r>
              <a:rPr lang="fr-BE" sz="2800" dirty="0" err="1" smtClean="0"/>
              <a:t>mid</a:t>
            </a:r>
            <a:r>
              <a:rPr lang="fr-BE" sz="2800" dirty="0" smtClean="0"/>
              <a:t>-</a:t>
            </a:r>
            <a:r>
              <a:rPr lang="fr-BE" sz="2800" dirty="0" err="1" smtClean="0"/>
              <a:t>span</a:t>
            </a:r>
            <a:r>
              <a:rPr lang="fr-BE" sz="2800" dirty="0" smtClean="0"/>
              <a:t> </a:t>
            </a:r>
            <a:r>
              <a:rPr lang="fr-BE" sz="2800" dirty="0" err="1" smtClean="0"/>
              <a:t>deflection</a:t>
            </a:r>
            <a:r>
              <a:rPr lang="fr-BE" sz="2800" dirty="0" smtClean="0"/>
              <a:t> </a:t>
            </a:r>
            <a:r>
              <a:rPr lang="fr-BE" sz="2800" dirty="0" err="1" smtClean="0">
                <a:latin typeface="Symbol" pitchFamily="18" charset="2"/>
              </a:rPr>
              <a:t>d</a:t>
            </a:r>
            <a:r>
              <a:rPr lang="fr-BE" sz="2800" baseline="-25000" dirty="0" err="1" smtClean="0"/>
              <a:t>m,max</a:t>
            </a:r>
            <a:r>
              <a:rPr lang="fr-BE" sz="2800" dirty="0" smtClean="0"/>
              <a:t>  </a:t>
            </a: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683568" y="2288447"/>
            <a:ext cx="8208912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dirty="0" smtClean="0">
                <a:solidFill>
                  <a:srgbClr val="0070C0"/>
                </a:solidFill>
              </a:rPr>
              <a:t>Adaptations for non-</a:t>
            </a:r>
            <a:r>
              <a:rPr lang="fr-BE" sz="2800" dirty="0" err="1" smtClean="0">
                <a:solidFill>
                  <a:srgbClr val="0070C0"/>
                </a:solidFill>
              </a:rPr>
              <a:t>uniform</a:t>
            </a:r>
            <a:r>
              <a:rPr lang="fr-BE" sz="2800" dirty="0" smtClean="0">
                <a:solidFill>
                  <a:srgbClr val="0070C0"/>
                </a:solidFill>
              </a:rPr>
              <a:t> profiles of </a:t>
            </a:r>
            <a:r>
              <a:rPr lang="fr-BE" sz="2800" dirty="0" err="1" smtClean="0">
                <a:solidFill>
                  <a:srgbClr val="0070C0"/>
                </a:solidFill>
              </a:rPr>
              <a:t>temperature</a:t>
            </a:r>
            <a:r>
              <a:rPr lang="fr-BE" sz="2800" dirty="0" smtClean="0">
                <a:solidFill>
                  <a:srgbClr val="0070C0"/>
                </a:solidFill>
              </a:rPr>
              <a:t> :</a:t>
            </a:r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0" y="2225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graphicFrame>
        <p:nvGraphicFramePr>
          <p:cNvPr id="99332" name="Object 4"/>
          <p:cNvGraphicFramePr>
            <a:graphicFrameLocks noChangeAspect="1"/>
          </p:cNvGraphicFramePr>
          <p:nvPr/>
        </p:nvGraphicFramePr>
        <p:xfrm>
          <a:off x="1922200" y="2997200"/>
          <a:ext cx="3695700" cy="566738"/>
        </p:xfrm>
        <a:graphic>
          <a:graphicData uri="http://schemas.openxmlformats.org/presentationml/2006/ole">
            <p:oleObj spid="_x0000_s99332" name="Equation" r:id="rId3" imgW="2730240" imgH="419040" progId="">
              <p:embed/>
            </p:oleObj>
          </a:graphicData>
        </a:graphic>
      </p:graphicFrame>
      <p:graphicFrame>
        <p:nvGraphicFramePr>
          <p:cNvPr id="99334" name="Object 6"/>
          <p:cNvGraphicFramePr>
            <a:graphicFrameLocks noChangeAspect="1"/>
          </p:cNvGraphicFramePr>
          <p:nvPr/>
        </p:nvGraphicFramePr>
        <p:xfrm>
          <a:off x="6647442" y="2982819"/>
          <a:ext cx="2177910" cy="648072"/>
        </p:xfrm>
        <a:graphic>
          <a:graphicData uri="http://schemas.openxmlformats.org/presentationml/2006/ole">
            <p:oleObj spid="_x0000_s99334" name="Equation" r:id="rId4" imgW="1434960" imgH="431640" progId="">
              <p:embed/>
            </p:oleObj>
          </a:graphicData>
        </a:graphic>
      </p:graphicFrame>
      <p:sp>
        <p:nvSpPr>
          <p:cNvPr id="19" name="Espace réservé du contenu 2"/>
          <p:cNvSpPr txBox="1">
            <a:spLocks/>
          </p:cNvSpPr>
          <p:nvPr/>
        </p:nvSpPr>
        <p:spPr>
          <a:xfrm>
            <a:off x="395536" y="2996952"/>
            <a:ext cx="1440160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u="sng" dirty="0" err="1" smtClean="0"/>
              <a:t>Pinned</a:t>
            </a:r>
            <a:r>
              <a:rPr lang="fr-BE" sz="2800" dirty="0" smtClean="0"/>
              <a:t> :</a:t>
            </a:r>
          </a:p>
        </p:txBody>
      </p:sp>
      <p:sp>
        <p:nvSpPr>
          <p:cNvPr id="20" name="Espace réservé du contenu 2"/>
          <p:cNvSpPr txBox="1">
            <a:spLocks/>
          </p:cNvSpPr>
          <p:nvPr/>
        </p:nvSpPr>
        <p:spPr>
          <a:xfrm>
            <a:off x="409669" y="3645024"/>
            <a:ext cx="1440160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u="sng" dirty="0" err="1" smtClean="0"/>
              <a:t>Rigid</a:t>
            </a:r>
            <a:r>
              <a:rPr lang="fr-BE" sz="2800" dirty="0" smtClean="0"/>
              <a:t> :</a:t>
            </a:r>
          </a:p>
        </p:txBody>
      </p:sp>
      <p:sp>
        <p:nvSpPr>
          <p:cNvPr id="21" name="Espace réservé du contenu 2"/>
          <p:cNvSpPr txBox="1">
            <a:spLocks/>
          </p:cNvSpPr>
          <p:nvPr/>
        </p:nvSpPr>
        <p:spPr>
          <a:xfrm>
            <a:off x="421244" y="4295654"/>
            <a:ext cx="2146107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u="sng" dirty="0" err="1" smtClean="0"/>
              <a:t>Semi-rigid</a:t>
            </a:r>
            <a:r>
              <a:rPr lang="fr-BE" sz="2800" dirty="0" smtClean="0"/>
              <a:t> :</a:t>
            </a:r>
          </a:p>
        </p:txBody>
      </p:sp>
      <p:graphicFrame>
        <p:nvGraphicFramePr>
          <p:cNvPr id="99335" name="Object 7"/>
          <p:cNvGraphicFramePr>
            <a:graphicFrameLocks noChangeAspect="1"/>
          </p:cNvGraphicFramePr>
          <p:nvPr/>
        </p:nvGraphicFramePr>
        <p:xfrm>
          <a:off x="1605539" y="3659157"/>
          <a:ext cx="1512168" cy="556074"/>
        </p:xfrm>
        <a:graphic>
          <a:graphicData uri="http://schemas.openxmlformats.org/presentationml/2006/ole">
            <p:oleObj spid="_x0000_s99335" name="Equation" r:id="rId5" imgW="1091880" imgH="406080" progId="">
              <p:embed/>
            </p:oleObj>
          </a:graphicData>
        </a:graphic>
      </p:graphicFrame>
      <p:graphicFrame>
        <p:nvGraphicFramePr>
          <p:cNvPr id="99336" name="Object 8"/>
          <p:cNvGraphicFramePr>
            <a:graphicFrameLocks noChangeAspect="1"/>
          </p:cNvGraphicFramePr>
          <p:nvPr/>
        </p:nvGraphicFramePr>
        <p:xfrm>
          <a:off x="2339340" y="4381500"/>
          <a:ext cx="3022600" cy="401638"/>
        </p:xfrm>
        <a:graphic>
          <a:graphicData uri="http://schemas.openxmlformats.org/presentationml/2006/ole">
            <p:oleObj spid="_x0000_s99336" name="Equation" r:id="rId6" imgW="1790640" imgH="241200" progId="">
              <p:embed/>
            </p:oleObj>
          </a:graphicData>
        </a:graphic>
      </p:graphicFrame>
      <p:graphicFrame>
        <p:nvGraphicFramePr>
          <p:cNvPr id="99337" name="Object 9"/>
          <p:cNvGraphicFramePr>
            <a:graphicFrameLocks noChangeAspect="1"/>
          </p:cNvGraphicFramePr>
          <p:nvPr/>
        </p:nvGraphicFramePr>
        <p:xfrm>
          <a:off x="2339752" y="4869161"/>
          <a:ext cx="1335246" cy="360040"/>
        </p:xfrm>
        <a:graphic>
          <a:graphicData uri="http://schemas.openxmlformats.org/presentationml/2006/ole">
            <p:oleObj spid="_x0000_s99337" name="Equation" r:id="rId7" imgW="888840" imgH="241200" progId="">
              <p:embed/>
            </p:oleObj>
          </a:graphicData>
        </a:graphic>
      </p:graphicFrame>
      <p:graphicFrame>
        <p:nvGraphicFramePr>
          <p:cNvPr id="99338" name="Object 10"/>
          <p:cNvGraphicFramePr>
            <a:graphicFrameLocks noChangeAspect="1"/>
          </p:cNvGraphicFramePr>
          <p:nvPr/>
        </p:nvGraphicFramePr>
        <p:xfrm>
          <a:off x="5881408" y="4725144"/>
          <a:ext cx="1978935" cy="556028"/>
        </p:xfrm>
        <a:graphic>
          <a:graphicData uri="http://schemas.openxmlformats.org/presentationml/2006/ole">
            <p:oleObj spid="_x0000_s99338" name="Equation" r:id="rId8" imgW="1434960" imgH="406080" progId="">
              <p:embed/>
            </p:oleObj>
          </a:graphicData>
        </a:graphic>
      </p:graphicFrame>
      <p:graphicFrame>
        <p:nvGraphicFramePr>
          <p:cNvPr id="99339" name="Object 11"/>
          <p:cNvGraphicFramePr>
            <a:graphicFrameLocks noChangeAspect="1"/>
          </p:cNvGraphicFramePr>
          <p:nvPr/>
        </p:nvGraphicFramePr>
        <p:xfrm>
          <a:off x="5886169" y="5301208"/>
          <a:ext cx="3222335" cy="553839"/>
        </p:xfrm>
        <a:graphic>
          <a:graphicData uri="http://schemas.openxmlformats.org/presentationml/2006/ole">
            <p:oleObj spid="_x0000_s99339" name="Equation" r:id="rId9" imgW="2336760" imgH="406080" progId="">
              <p:embed/>
            </p:oleObj>
          </a:graphicData>
        </a:graphic>
      </p:graphicFrame>
      <p:graphicFrame>
        <p:nvGraphicFramePr>
          <p:cNvPr id="99340" name="Object 12"/>
          <p:cNvGraphicFramePr>
            <a:graphicFrameLocks noChangeAspect="1"/>
          </p:cNvGraphicFramePr>
          <p:nvPr/>
        </p:nvGraphicFramePr>
        <p:xfrm>
          <a:off x="5889344" y="5827490"/>
          <a:ext cx="3169799" cy="553838"/>
        </p:xfrm>
        <a:graphic>
          <a:graphicData uri="http://schemas.openxmlformats.org/presentationml/2006/ole">
            <p:oleObj spid="_x0000_s99340" name="Equation" r:id="rId10" imgW="2298600" imgH="406080" progId="">
              <p:embed/>
            </p:oleObj>
          </a:graphicData>
        </a:graphic>
      </p:graphicFrame>
      <p:sp>
        <p:nvSpPr>
          <p:cNvPr id="28" name="Espace réservé du contenu 2"/>
          <p:cNvSpPr txBox="1">
            <a:spLocks/>
          </p:cNvSpPr>
          <p:nvPr/>
        </p:nvSpPr>
        <p:spPr>
          <a:xfrm>
            <a:off x="4660699" y="5269041"/>
            <a:ext cx="1368152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dirty="0" err="1" smtClean="0"/>
              <a:t>where</a:t>
            </a:r>
            <a:r>
              <a:rPr lang="fr-BE" sz="2800" dirty="0" smtClean="0"/>
              <a:t> :</a:t>
            </a:r>
          </a:p>
        </p:txBody>
      </p:sp>
      <p:sp>
        <p:nvSpPr>
          <p:cNvPr id="29" name="Flèche droite 28"/>
          <p:cNvSpPr/>
          <p:nvPr/>
        </p:nvSpPr>
        <p:spPr>
          <a:xfrm>
            <a:off x="5998027" y="3178251"/>
            <a:ext cx="288032" cy="216024"/>
          </a:xfrm>
          <a:prstGeom prst="rightArrow">
            <a:avLst/>
          </a:prstGeom>
          <a:solidFill>
            <a:srgbClr val="89D15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11" cstate="print"/>
          <a:srcRect l="11974" t="40099" r="4457" b="28018"/>
          <a:stretch>
            <a:fillRect/>
          </a:stretch>
        </p:blipFill>
        <p:spPr bwMode="auto">
          <a:xfrm>
            <a:off x="0" y="5517232"/>
            <a:ext cx="4505223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3. </a:t>
            </a:r>
            <a:r>
              <a:rPr lang="fr-BE" dirty="0" err="1" smtClean="0"/>
              <a:t>Prediction</a:t>
            </a:r>
            <a:r>
              <a:rPr lang="fr-BE" dirty="0" smtClean="0"/>
              <a:t> of </a:t>
            </a:r>
            <a:r>
              <a:rPr lang="fr-BE" dirty="0" err="1" smtClean="0"/>
              <a:t>internal</a:t>
            </a:r>
            <a:r>
              <a:rPr lang="fr-BE" dirty="0" smtClean="0"/>
              <a:t> forces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36</a:t>
            </a:fld>
            <a:endParaRPr lang="fr-BE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683568" y="1772816"/>
            <a:ext cx="2808312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Modification n°1</a:t>
            </a:r>
            <a:r>
              <a:rPr lang="fr-BE" sz="29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:</a:t>
            </a:r>
          </a:p>
        </p:txBody>
      </p:sp>
      <p:pic>
        <p:nvPicPr>
          <p:cNvPr id="983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3284984"/>
            <a:ext cx="3117193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u contenu 2"/>
          <p:cNvSpPr txBox="1">
            <a:spLocks/>
          </p:cNvSpPr>
          <p:nvPr/>
        </p:nvSpPr>
        <p:spPr>
          <a:xfrm>
            <a:off x="323528" y="2420888"/>
            <a:ext cx="8820472" cy="7200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dirty="0" err="1" smtClean="0"/>
              <a:t>Consideration</a:t>
            </a:r>
            <a:r>
              <a:rPr lang="fr-BE" sz="2800" dirty="0" smtClean="0"/>
              <a:t> of the </a:t>
            </a:r>
            <a:r>
              <a:rPr lang="fr-BE" sz="2800" dirty="0" err="1" smtClean="0"/>
              <a:t>elliptic</a:t>
            </a:r>
            <a:r>
              <a:rPr lang="fr-BE" sz="2800" dirty="0" smtClean="0"/>
              <a:t> </a:t>
            </a:r>
            <a:r>
              <a:rPr lang="fr-BE" sz="2800" dirty="0" err="1" smtClean="0"/>
              <a:t>branch</a:t>
            </a:r>
            <a:r>
              <a:rPr lang="fr-BE" sz="2800" dirty="0" smtClean="0"/>
              <a:t> for </a:t>
            </a:r>
            <a:r>
              <a:rPr lang="fr-BE" sz="2800" dirty="0" err="1" smtClean="0"/>
              <a:t>evaluation</a:t>
            </a:r>
            <a:r>
              <a:rPr lang="fr-BE" sz="2800" dirty="0" smtClean="0"/>
              <a:t> of F</a:t>
            </a:r>
            <a:r>
              <a:rPr lang="fr-BE" sz="2800" baseline="-25000" dirty="0" smtClean="0"/>
              <a:t>T</a:t>
            </a:r>
          </a:p>
        </p:txBody>
      </p:sp>
      <p:graphicFrame>
        <p:nvGraphicFramePr>
          <p:cNvPr id="98307" name="Object 3"/>
          <p:cNvGraphicFramePr>
            <a:graphicFrameLocks noChangeAspect="1"/>
          </p:cNvGraphicFramePr>
          <p:nvPr/>
        </p:nvGraphicFramePr>
        <p:xfrm>
          <a:off x="3419872" y="3356992"/>
          <a:ext cx="2913758" cy="693861"/>
        </p:xfrm>
        <a:graphic>
          <a:graphicData uri="http://schemas.openxmlformats.org/presentationml/2006/ole">
            <p:oleObj spid="_x0000_s98307" name="Equation" r:id="rId4" imgW="2006280" imgH="482400" progId="">
              <p:embed/>
            </p:oleObj>
          </a:graphicData>
        </a:graphic>
      </p:graphicFrame>
      <p:graphicFrame>
        <p:nvGraphicFramePr>
          <p:cNvPr id="98308" name="Object 4"/>
          <p:cNvGraphicFramePr>
            <a:graphicFrameLocks noChangeAspect="1"/>
          </p:cNvGraphicFramePr>
          <p:nvPr/>
        </p:nvGraphicFramePr>
        <p:xfrm>
          <a:off x="3419872" y="4025900"/>
          <a:ext cx="2517775" cy="647700"/>
        </p:xfrm>
        <a:graphic>
          <a:graphicData uri="http://schemas.openxmlformats.org/presentationml/2006/ole">
            <p:oleObj spid="_x0000_s98308" name="Equation" r:id="rId5" imgW="1714320" imgH="444240" progId="">
              <p:embed/>
            </p:oleObj>
          </a:graphicData>
        </a:graphic>
      </p:graphicFrame>
      <p:graphicFrame>
        <p:nvGraphicFramePr>
          <p:cNvPr id="98309" name="Object 5"/>
          <p:cNvGraphicFramePr>
            <a:graphicFrameLocks noChangeAspect="1"/>
          </p:cNvGraphicFramePr>
          <p:nvPr/>
        </p:nvGraphicFramePr>
        <p:xfrm>
          <a:off x="3419872" y="4725143"/>
          <a:ext cx="2232248" cy="440453"/>
        </p:xfrm>
        <a:graphic>
          <a:graphicData uri="http://schemas.openxmlformats.org/presentationml/2006/ole">
            <p:oleObj spid="_x0000_s98309" name="Equation" r:id="rId6" imgW="1536480" imgH="304560" progId="">
              <p:embed/>
            </p:oleObj>
          </a:graphicData>
        </a:graphic>
      </p:graphicFrame>
      <p:sp>
        <p:nvSpPr>
          <p:cNvPr id="13" name="Espace réservé du contenu 2"/>
          <p:cNvSpPr txBox="1">
            <a:spLocks/>
          </p:cNvSpPr>
          <p:nvPr/>
        </p:nvSpPr>
        <p:spPr>
          <a:xfrm>
            <a:off x="971600" y="5661248"/>
            <a:ext cx="1544335" cy="7200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dirty="0" smtClean="0"/>
              <a:t>(</a:t>
            </a:r>
            <a:r>
              <a:rPr lang="fr-BE" sz="2800" dirty="0" err="1" smtClean="0"/>
              <a:t>f</a:t>
            </a:r>
            <a:r>
              <a:rPr lang="fr-BE" sz="2800" baseline="-25000" dirty="0" err="1" smtClean="0"/>
              <a:t>p</a:t>
            </a:r>
            <a:r>
              <a:rPr lang="fr-BE" sz="2800" baseline="-25000" dirty="0" smtClean="0"/>
              <a:t> ,</a:t>
            </a:r>
            <a:r>
              <a:rPr lang="fr-BE" sz="2800" dirty="0" smtClean="0"/>
              <a:t> f</a:t>
            </a:r>
            <a:r>
              <a:rPr lang="fr-BE" sz="2800" baseline="-25000" dirty="0" smtClean="0"/>
              <a:t>y ,</a:t>
            </a:r>
            <a:r>
              <a:rPr lang="fr-BE" sz="2800" dirty="0" smtClean="0"/>
              <a:t> E)</a:t>
            </a: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3635896" y="5661248"/>
            <a:ext cx="2448272" cy="7200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fr-BE" sz="2800" dirty="0" smtClean="0"/>
              <a:t>(</a:t>
            </a:r>
            <a:r>
              <a:rPr lang="fr-BE" sz="2800" dirty="0" err="1" smtClean="0"/>
              <a:t>F</a:t>
            </a:r>
            <a:r>
              <a:rPr lang="fr-BE" sz="2800" baseline="-25000" dirty="0" err="1" smtClean="0"/>
              <a:t>propor</a:t>
            </a:r>
            <a:r>
              <a:rPr lang="fr-BE" sz="2800" baseline="-25000" dirty="0" smtClean="0"/>
              <a:t> ,</a:t>
            </a:r>
            <a:r>
              <a:rPr lang="fr-BE" sz="2800" dirty="0" smtClean="0"/>
              <a:t> </a:t>
            </a:r>
            <a:r>
              <a:rPr lang="fr-BE" sz="2800" dirty="0" err="1" smtClean="0"/>
              <a:t>F</a:t>
            </a:r>
            <a:r>
              <a:rPr lang="fr-BE" sz="2800" baseline="-25000" dirty="0" err="1" smtClean="0"/>
              <a:t>pl</a:t>
            </a:r>
            <a:r>
              <a:rPr lang="fr-BE" sz="2800" baseline="-25000" dirty="0" smtClean="0"/>
              <a:t> ,</a:t>
            </a:r>
            <a:r>
              <a:rPr lang="fr-BE" sz="2800" dirty="0" smtClean="0"/>
              <a:t> K’</a:t>
            </a:r>
            <a:r>
              <a:rPr lang="fr-BE" sz="2800" baseline="-25000" dirty="0" smtClean="0"/>
              <a:t>A</a:t>
            </a:r>
            <a:r>
              <a:rPr lang="fr-BE" sz="2800" dirty="0" smtClean="0"/>
              <a:t>)</a:t>
            </a:r>
          </a:p>
        </p:txBody>
      </p:sp>
      <p:sp>
        <p:nvSpPr>
          <p:cNvPr id="17" name="Flèche droite 16"/>
          <p:cNvSpPr/>
          <p:nvPr/>
        </p:nvSpPr>
        <p:spPr>
          <a:xfrm>
            <a:off x="2771800" y="5877272"/>
            <a:ext cx="576064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6948264" y="4941168"/>
            <a:ext cx="1944216" cy="1588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rot="16200000" flipV="1">
            <a:off x="6228184" y="4221088"/>
            <a:ext cx="1448544" cy="8384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rot="5400000" flipH="1" flipV="1">
            <a:off x="6742400" y="4447272"/>
            <a:ext cx="720080" cy="267712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/>
          <p:cNvSpPr/>
          <p:nvPr/>
        </p:nvSpPr>
        <p:spPr>
          <a:xfrm>
            <a:off x="7204928" y="3922896"/>
            <a:ext cx="1111488" cy="914400"/>
          </a:xfrm>
          <a:prstGeom prst="arc">
            <a:avLst>
              <a:gd name="adj1" fmla="val 11814216"/>
              <a:gd name="adj2" fmla="val 16276382"/>
            </a:avLst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rgbClr val="00B050"/>
              </a:solidFill>
            </a:endParaRPr>
          </a:p>
        </p:txBody>
      </p:sp>
      <p:cxnSp>
        <p:nvCxnSpPr>
          <p:cNvPr id="26" name="Connecteur droit 25"/>
          <p:cNvCxnSpPr/>
          <p:nvPr/>
        </p:nvCxnSpPr>
        <p:spPr>
          <a:xfrm flipV="1">
            <a:off x="7783656" y="3922896"/>
            <a:ext cx="644131" cy="113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space réservé du contenu 2"/>
          <p:cNvSpPr txBox="1">
            <a:spLocks/>
          </p:cNvSpPr>
          <p:nvPr/>
        </p:nvSpPr>
        <p:spPr>
          <a:xfrm>
            <a:off x="8351912" y="4941168"/>
            <a:ext cx="792088" cy="7200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fr-BE" sz="2800" dirty="0" err="1" smtClean="0">
                <a:latin typeface="Symbol" pitchFamily="18" charset="2"/>
              </a:rPr>
              <a:t>D</a:t>
            </a:r>
            <a:r>
              <a:rPr lang="fr-BE" sz="2800" dirty="0" err="1" smtClean="0"/>
              <a:t>L</a:t>
            </a:r>
            <a:r>
              <a:rPr lang="fr-BE" sz="2800" baseline="-25000" dirty="0" err="1" smtClean="0"/>
              <a:t>m</a:t>
            </a:r>
            <a:endParaRPr lang="fr-BE" sz="2800" baseline="-25000" dirty="0" smtClean="0"/>
          </a:p>
        </p:txBody>
      </p:sp>
      <p:sp>
        <p:nvSpPr>
          <p:cNvPr id="29" name="Espace réservé du contenu 2"/>
          <p:cNvSpPr txBox="1">
            <a:spLocks/>
          </p:cNvSpPr>
          <p:nvPr/>
        </p:nvSpPr>
        <p:spPr>
          <a:xfrm>
            <a:off x="6660232" y="3140968"/>
            <a:ext cx="792088" cy="7200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fr-BE" sz="2800" dirty="0" smtClean="0"/>
              <a:t>F</a:t>
            </a:r>
            <a:endParaRPr lang="fr-BE" sz="2800" baseline="-25000" dirty="0" smtClean="0"/>
          </a:p>
        </p:txBody>
      </p:sp>
      <p:cxnSp>
        <p:nvCxnSpPr>
          <p:cNvPr id="30" name="Connecteur droit 29"/>
          <p:cNvCxnSpPr/>
          <p:nvPr/>
        </p:nvCxnSpPr>
        <p:spPr>
          <a:xfrm rot="5400000">
            <a:off x="7236296" y="4437112"/>
            <a:ext cx="100811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rot="5400000">
            <a:off x="6876256" y="4591288"/>
            <a:ext cx="72008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space réservé du contenu 2"/>
          <p:cNvSpPr txBox="1">
            <a:spLocks/>
          </p:cNvSpPr>
          <p:nvPr/>
        </p:nvSpPr>
        <p:spPr>
          <a:xfrm>
            <a:off x="6876256" y="4869160"/>
            <a:ext cx="864096" cy="5040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fr-BE" sz="1400" dirty="0" err="1" smtClean="0">
                <a:latin typeface="Symbol" pitchFamily="18" charset="2"/>
              </a:rPr>
              <a:t>D</a:t>
            </a:r>
            <a:r>
              <a:rPr lang="fr-BE" sz="1400" dirty="0" err="1" smtClean="0"/>
              <a:t>L</a:t>
            </a:r>
            <a:r>
              <a:rPr lang="fr-BE" sz="1400" baseline="-25000" dirty="0" err="1" smtClean="0"/>
              <a:t>m,propor</a:t>
            </a:r>
            <a:endParaRPr lang="fr-BE" sz="1400" baseline="-25000" dirty="0" smtClean="0"/>
          </a:p>
        </p:txBody>
      </p:sp>
      <p:sp>
        <p:nvSpPr>
          <p:cNvPr id="37" name="Espace réservé du contenu 2"/>
          <p:cNvSpPr txBox="1">
            <a:spLocks/>
          </p:cNvSpPr>
          <p:nvPr/>
        </p:nvSpPr>
        <p:spPr>
          <a:xfrm>
            <a:off x="7594560" y="4899640"/>
            <a:ext cx="711696" cy="5040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fr-BE" sz="1400" dirty="0" err="1" smtClean="0">
                <a:latin typeface="Symbol" pitchFamily="18" charset="2"/>
              </a:rPr>
              <a:t>D</a:t>
            </a:r>
            <a:r>
              <a:rPr lang="fr-BE" sz="1400" dirty="0" err="1" smtClean="0"/>
              <a:t>L</a:t>
            </a:r>
            <a:r>
              <a:rPr lang="fr-BE" sz="1400" baseline="-25000" dirty="0" err="1" smtClean="0"/>
              <a:t>m,pl</a:t>
            </a:r>
            <a:endParaRPr lang="fr-BE" sz="1400" baseline="-25000" dirty="0" smtClean="0"/>
          </a:p>
        </p:txBody>
      </p:sp>
      <p:cxnSp>
        <p:nvCxnSpPr>
          <p:cNvPr id="40" name="Connecteur droit 39"/>
          <p:cNvCxnSpPr/>
          <p:nvPr/>
        </p:nvCxnSpPr>
        <p:spPr>
          <a:xfrm rot="5400000" flipH="1" flipV="1">
            <a:off x="6643720" y="4225785"/>
            <a:ext cx="1008880" cy="381247"/>
          </a:xfrm>
          <a:prstGeom prst="line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7329514" y="3912736"/>
            <a:ext cx="885301" cy="1"/>
          </a:xfrm>
          <a:prstGeom prst="line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space réservé du contenu 2"/>
          <p:cNvSpPr txBox="1">
            <a:spLocks/>
          </p:cNvSpPr>
          <p:nvPr/>
        </p:nvSpPr>
        <p:spPr>
          <a:xfrm>
            <a:off x="6588224" y="3717032"/>
            <a:ext cx="360040" cy="43204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fr-BE" sz="1400" dirty="0" err="1" smtClean="0"/>
              <a:t>F</a:t>
            </a:r>
            <a:r>
              <a:rPr lang="fr-BE" sz="1400" baseline="-25000" dirty="0" err="1" smtClean="0"/>
              <a:t>pl</a:t>
            </a:r>
            <a:endParaRPr lang="fr-BE" sz="1400" baseline="-25000" dirty="0" smtClean="0"/>
          </a:p>
        </p:txBody>
      </p:sp>
      <p:sp>
        <p:nvSpPr>
          <p:cNvPr id="45" name="Espace réservé du contenu 2"/>
          <p:cNvSpPr txBox="1">
            <a:spLocks/>
          </p:cNvSpPr>
          <p:nvPr/>
        </p:nvSpPr>
        <p:spPr>
          <a:xfrm>
            <a:off x="6403568" y="4036432"/>
            <a:ext cx="648072" cy="43204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lang="fr-BE" sz="1400" dirty="0" err="1" smtClean="0"/>
              <a:t>F</a:t>
            </a:r>
            <a:r>
              <a:rPr lang="fr-BE" sz="1400" baseline="-25000" dirty="0" err="1" smtClean="0"/>
              <a:t>propor</a:t>
            </a:r>
            <a:endParaRPr lang="fr-BE" sz="1400" baseline="-25000" dirty="0" smtClean="0"/>
          </a:p>
        </p:txBody>
      </p:sp>
      <p:cxnSp>
        <p:nvCxnSpPr>
          <p:cNvPr id="46" name="Connecteur droit 45"/>
          <p:cNvCxnSpPr/>
          <p:nvPr/>
        </p:nvCxnSpPr>
        <p:spPr>
          <a:xfrm>
            <a:off x="6959312" y="3912736"/>
            <a:ext cx="39229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6948264" y="4221088"/>
            <a:ext cx="28803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3. </a:t>
            </a:r>
            <a:r>
              <a:rPr lang="fr-BE" dirty="0" err="1" smtClean="0"/>
              <a:t>Prediction</a:t>
            </a:r>
            <a:r>
              <a:rPr lang="fr-BE" dirty="0" smtClean="0"/>
              <a:t> of </a:t>
            </a:r>
            <a:r>
              <a:rPr lang="fr-BE" dirty="0" err="1" smtClean="0"/>
              <a:t>internal</a:t>
            </a:r>
            <a:r>
              <a:rPr lang="fr-BE" dirty="0" smtClean="0"/>
              <a:t> forces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37</a:t>
            </a:fld>
            <a:endParaRPr lang="fr-BE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683568" y="1772816"/>
            <a:ext cx="2808312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Modification n°2</a:t>
            </a:r>
            <a:r>
              <a:rPr lang="fr-BE" sz="29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BE" sz="29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179512" y="2420888"/>
            <a:ext cx="8820472" cy="187220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indent="-320040" algn="just">
              <a:buClr>
                <a:schemeClr val="accent2"/>
              </a:buClr>
              <a:buSzPct val="60000"/>
            </a:pPr>
            <a:r>
              <a:rPr lang="fr-BE" sz="2800" dirty="0" err="1" smtClean="0"/>
              <a:t>Consideration</a:t>
            </a:r>
            <a:r>
              <a:rPr lang="fr-BE" sz="2800" dirty="0" smtClean="0"/>
              <a:t> of the </a:t>
            </a:r>
            <a:r>
              <a:rPr lang="fr-BE" sz="2800" dirty="0" err="1" smtClean="0"/>
              <a:t>elliptic</a:t>
            </a:r>
            <a:r>
              <a:rPr lang="fr-BE" sz="2800" dirty="0" smtClean="0"/>
              <a:t> </a:t>
            </a:r>
            <a:r>
              <a:rPr lang="fr-BE" sz="2800" dirty="0" err="1" smtClean="0"/>
              <a:t>branch</a:t>
            </a:r>
            <a:r>
              <a:rPr lang="fr-BE" sz="2800" dirty="0" smtClean="0"/>
              <a:t> for </a:t>
            </a:r>
            <a:r>
              <a:rPr lang="fr-BE" sz="2800" dirty="0" err="1" smtClean="0"/>
              <a:t>evaluation</a:t>
            </a:r>
            <a:r>
              <a:rPr lang="fr-BE" sz="2800" dirty="0" smtClean="0"/>
              <a:t> of M</a:t>
            </a:r>
            <a:r>
              <a:rPr lang="fr-BE" sz="2800" baseline="-25000" dirty="0" smtClean="0"/>
              <a:t>T</a:t>
            </a:r>
            <a:r>
              <a:rPr lang="fr-BE" sz="2800" dirty="0" smtClean="0"/>
              <a:t> and M</a:t>
            </a:r>
            <a:r>
              <a:rPr lang="fr-BE" sz="2800" baseline="-25000" dirty="0" smtClean="0"/>
              <a:t>R</a:t>
            </a:r>
            <a:r>
              <a:rPr lang="fr-BE" sz="2800" dirty="0" smtClean="0"/>
              <a:t> </a:t>
            </a:r>
            <a:r>
              <a:rPr lang="fr-BE" sz="2800" dirty="0" err="1" smtClean="0"/>
              <a:t>based</a:t>
            </a:r>
            <a:r>
              <a:rPr lang="fr-BE" sz="2800" dirty="0" smtClean="0"/>
              <a:t> on the </a:t>
            </a:r>
            <a:r>
              <a:rPr lang="fr-BE" sz="2800" dirty="0" err="1" smtClean="0"/>
              <a:t>development</a:t>
            </a:r>
            <a:r>
              <a:rPr lang="fr-BE" sz="2800" dirty="0" smtClean="0"/>
              <a:t> of a </a:t>
            </a:r>
            <a:r>
              <a:rPr lang="fr-BE" sz="2800" dirty="0" err="1" smtClean="0"/>
              <a:t>method</a:t>
            </a:r>
            <a:r>
              <a:rPr lang="fr-BE" sz="2800" dirty="0" smtClean="0"/>
              <a:t> to </a:t>
            </a:r>
            <a:r>
              <a:rPr lang="fr-BE" sz="2800" dirty="0" err="1" smtClean="0"/>
              <a:t>predict</a:t>
            </a:r>
            <a:r>
              <a:rPr lang="fr-BE" sz="2800" dirty="0" smtClean="0"/>
              <a:t> the (</a:t>
            </a:r>
            <a:r>
              <a:rPr lang="fr-BE" sz="2800" dirty="0" err="1" smtClean="0"/>
              <a:t>M</a:t>
            </a:r>
            <a:r>
              <a:rPr lang="fr-BE" sz="2800" dirty="0" err="1" smtClean="0">
                <a:latin typeface="Symbol" pitchFamily="18" charset="2"/>
              </a:rPr>
              <a:t>,c</a:t>
            </a:r>
            <a:r>
              <a:rPr lang="fr-BE" sz="2800" dirty="0" smtClean="0">
                <a:latin typeface="Symbol" pitchFamily="18" charset="2"/>
              </a:rPr>
              <a:t>)</a:t>
            </a:r>
            <a:r>
              <a:rPr lang="fr-BE" sz="2800" dirty="0" smtClean="0"/>
              <a:t> </a:t>
            </a:r>
            <a:r>
              <a:rPr lang="fr-BE" sz="2800" dirty="0" err="1" smtClean="0"/>
              <a:t>diagram</a:t>
            </a:r>
            <a:r>
              <a:rPr lang="fr-BE" sz="2800" dirty="0" smtClean="0"/>
              <a:t> of a </a:t>
            </a:r>
            <a:r>
              <a:rPr lang="fr-BE" sz="2800" dirty="0" err="1" smtClean="0"/>
              <a:t>beam</a:t>
            </a:r>
            <a:r>
              <a:rPr lang="fr-BE" sz="2800" dirty="0" smtClean="0"/>
              <a:t> section </a:t>
            </a:r>
            <a:r>
              <a:rPr lang="fr-BE" sz="2800" dirty="0" err="1" smtClean="0"/>
              <a:t>under</a:t>
            </a:r>
            <a:r>
              <a:rPr lang="fr-BE" sz="2800" dirty="0" smtClean="0"/>
              <a:t> axial force and a non-</a:t>
            </a:r>
            <a:r>
              <a:rPr lang="fr-BE" sz="2800" dirty="0" err="1" smtClean="0"/>
              <a:t>uniform</a:t>
            </a:r>
            <a:r>
              <a:rPr lang="fr-BE" sz="2800" dirty="0" smtClean="0"/>
              <a:t> distribution of </a:t>
            </a:r>
            <a:r>
              <a:rPr lang="fr-BE" sz="2800" dirty="0" err="1" smtClean="0"/>
              <a:t>temperature</a:t>
            </a:r>
            <a:r>
              <a:rPr lang="fr-BE" sz="2800" dirty="0" smtClean="0"/>
              <a:t>.</a:t>
            </a:r>
            <a:endParaRPr lang="fr-BE" sz="2800" baseline="-25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3. </a:t>
            </a:r>
            <a:r>
              <a:rPr lang="fr-BE" dirty="0" err="1" smtClean="0"/>
              <a:t>Prediction</a:t>
            </a:r>
            <a:r>
              <a:rPr lang="fr-BE" dirty="0" smtClean="0"/>
              <a:t> of </a:t>
            </a:r>
            <a:r>
              <a:rPr lang="fr-BE" dirty="0" err="1" smtClean="0"/>
              <a:t>internal</a:t>
            </a:r>
            <a:r>
              <a:rPr lang="fr-BE" dirty="0" smtClean="0"/>
              <a:t> forces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38</a:t>
            </a:fld>
            <a:endParaRPr lang="fr-BE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683568" y="1772816"/>
            <a:ext cx="2808312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Modification n°2</a:t>
            </a:r>
            <a:r>
              <a:rPr lang="fr-BE" sz="29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:</a:t>
            </a:r>
          </a:p>
        </p:txBody>
      </p:sp>
      <p:pic>
        <p:nvPicPr>
          <p:cNvPr id="10035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3356992"/>
            <a:ext cx="5217542" cy="32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Espace réservé du contenu 2"/>
          <p:cNvSpPr txBox="1">
            <a:spLocks/>
          </p:cNvSpPr>
          <p:nvPr/>
        </p:nvSpPr>
        <p:spPr>
          <a:xfrm>
            <a:off x="755576" y="2636912"/>
            <a:ext cx="8016038" cy="7200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dirty="0" err="1" smtClean="0"/>
              <a:t>Comparison</a:t>
            </a:r>
            <a:r>
              <a:rPr lang="fr-BE" sz="2800" dirty="0" smtClean="0"/>
              <a:t> </a:t>
            </a:r>
            <a:r>
              <a:rPr lang="fr-BE" sz="2800" dirty="0" err="1" smtClean="0"/>
              <a:t>with</a:t>
            </a:r>
            <a:r>
              <a:rPr lang="fr-BE" sz="2800" dirty="0" smtClean="0"/>
              <a:t> FE model (SAFIR) </a:t>
            </a:r>
            <a:r>
              <a:rPr lang="fr-BE" sz="2800" dirty="0" err="1" smtClean="0"/>
              <a:t>with</a:t>
            </a:r>
            <a:r>
              <a:rPr lang="fr-BE" sz="2800" dirty="0" smtClean="0"/>
              <a:t> fibre </a:t>
            </a:r>
            <a:r>
              <a:rPr lang="fr-BE" sz="2800" dirty="0" err="1" smtClean="0"/>
              <a:t>elements</a:t>
            </a:r>
            <a:r>
              <a:rPr lang="fr-BE" sz="2800" dirty="0" smtClean="0"/>
              <a:t> </a:t>
            </a:r>
            <a:endParaRPr lang="fr-BE" sz="2800" baseline="-25000" dirty="0" smtClean="0"/>
          </a:p>
        </p:txBody>
      </p:sp>
      <p:pic>
        <p:nvPicPr>
          <p:cNvPr id="10036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437112"/>
            <a:ext cx="3152733" cy="64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3. </a:t>
            </a:r>
            <a:r>
              <a:rPr lang="fr-BE" dirty="0" err="1" smtClean="0"/>
              <a:t>Prediction</a:t>
            </a:r>
            <a:r>
              <a:rPr lang="fr-BE" dirty="0" smtClean="0"/>
              <a:t> of </a:t>
            </a:r>
            <a:r>
              <a:rPr lang="fr-BE" dirty="0" err="1" smtClean="0"/>
              <a:t>internal</a:t>
            </a:r>
            <a:r>
              <a:rPr lang="fr-BE" dirty="0" smtClean="0"/>
              <a:t> forces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39</a:t>
            </a:fld>
            <a:endParaRPr lang="fr-BE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683568" y="1772816"/>
            <a:ext cx="2808312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Modification n°3</a:t>
            </a:r>
            <a:r>
              <a:rPr lang="fr-BE" sz="29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:</a:t>
            </a: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323528" y="2420888"/>
            <a:ext cx="8208912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indent="-320040" algn="just">
              <a:buClr>
                <a:schemeClr val="accent2"/>
              </a:buClr>
              <a:buSzPct val="60000"/>
            </a:pPr>
            <a:r>
              <a:rPr lang="fr-BE" sz="2800" dirty="0" smtClean="0"/>
              <a:t>Expression of the </a:t>
            </a:r>
            <a:r>
              <a:rPr lang="fr-BE" sz="2800" dirty="0" err="1" smtClean="0"/>
              <a:t>thermally</a:t>
            </a:r>
            <a:r>
              <a:rPr lang="fr-BE" sz="2800" dirty="0" smtClean="0"/>
              <a:t>-</a:t>
            </a:r>
            <a:r>
              <a:rPr lang="fr-BE" sz="2800" dirty="0" err="1" smtClean="0"/>
              <a:t>induced</a:t>
            </a:r>
            <a:r>
              <a:rPr lang="fr-BE" sz="2800" dirty="0" smtClean="0"/>
              <a:t> </a:t>
            </a:r>
            <a:r>
              <a:rPr lang="fr-BE" sz="2800" dirty="0" err="1" smtClean="0"/>
              <a:t>bending</a:t>
            </a:r>
            <a:r>
              <a:rPr lang="fr-BE" sz="2800" dirty="0" smtClean="0"/>
              <a:t> moment M</a:t>
            </a:r>
            <a:r>
              <a:rPr lang="fr-BE" sz="2800" baseline="-25000" dirty="0" smtClean="0"/>
              <a:t>t</a:t>
            </a: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 cstate="print"/>
          <a:srcRect l="11974" t="40099" r="4457" b="28018"/>
          <a:stretch>
            <a:fillRect/>
          </a:stretch>
        </p:blipFill>
        <p:spPr bwMode="auto">
          <a:xfrm>
            <a:off x="1979712" y="3068960"/>
            <a:ext cx="4800600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1379" name="Object 3"/>
          <p:cNvGraphicFramePr>
            <a:graphicFrameLocks noChangeAspect="1"/>
          </p:cNvGraphicFramePr>
          <p:nvPr/>
        </p:nvGraphicFramePr>
        <p:xfrm>
          <a:off x="3557487" y="4293096"/>
          <a:ext cx="3174753" cy="576064"/>
        </p:xfrm>
        <a:graphic>
          <a:graphicData uri="http://schemas.openxmlformats.org/presentationml/2006/ole">
            <p:oleObj spid="_x0000_s101379" name="Equation" r:id="rId4" imgW="2361960" imgH="431640" progId="">
              <p:embed/>
            </p:oleObj>
          </a:graphicData>
        </a:graphic>
      </p:graphicFrame>
      <p:graphicFrame>
        <p:nvGraphicFramePr>
          <p:cNvPr id="101380" name="Object 4"/>
          <p:cNvGraphicFramePr>
            <a:graphicFrameLocks noChangeAspect="1"/>
          </p:cNvGraphicFramePr>
          <p:nvPr/>
        </p:nvGraphicFramePr>
        <p:xfrm>
          <a:off x="7393546" y="4005064"/>
          <a:ext cx="1656184" cy="1192847"/>
        </p:xfrm>
        <a:graphic>
          <a:graphicData uri="http://schemas.openxmlformats.org/presentationml/2006/ole">
            <p:oleObj spid="_x0000_s101380" name="Equation" r:id="rId5" imgW="1066680" imgH="774360" progId="">
              <p:embed/>
            </p:oleObj>
          </a:graphicData>
        </a:graphic>
      </p:graphicFrame>
      <p:sp>
        <p:nvSpPr>
          <p:cNvPr id="11" name="Espace réservé du contenu 2"/>
          <p:cNvSpPr txBox="1">
            <a:spLocks/>
          </p:cNvSpPr>
          <p:nvPr/>
        </p:nvSpPr>
        <p:spPr>
          <a:xfrm>
            <a:off x="154257" y="4308542"/>
            <a:ext cx="3384376" cy="504056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dirty="0" smtClean="0"/>
              <a:t>Equation of compatibility : </a:t>
            </a:r>
            <a:endParaRPr lang="fr-BE" sz="2800" baseline="-25000" dirty="0" smtClean="0"/>
          </a:p>
        </p:txBody>
      </p:sp>
      <p:sp>
        <p:nvSpPr>
          <p:cNvPr id="12" name="Flèche droite 11"/>
          <p:cNvSpPr/>
          <p:nvPr/>
        </p:nvSpPr>
        <p:spPr>
          <a:xfrm>
            <a:off x="6919983" y="4471412"/>
            <a:ext cx="288032" cy="216024"/>
          </a:xfrm>
          <a:prstGeom prst="rightArrow">
            <a:avLst/>
          </a:prstGeom>
          <a:solidFill>
            <a:srgbClr val="89D15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179512" y="5085184"/>
            <a:ext cx="7272808" cy="5040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400" dirty="0" smtClean="0"/>
              <a:t>+ Limitation of the </a:t>
            </a:r>
            <a:r>
              <a:rPr lang="fr-BE" sz="2400" dirty="0" err="1" smtClean="0"/>
              <a:t>bending</a:t>
            </a:r>
            <a:r>
              <a:rPr lang="fr-BE" sz="2400" dirty="0" smtClean="0"/>
              <a:t> moment to </a:t>
            </a:r>
            <a:r>
              <a:rPr lang="fr-BE" sz="2400" dirty="0" err="1" smtClean="0"/>
              <a:t>M</a:t>
            </a:r>
            <a:r>
              <a:rPr lang="fr-BE" sz="2400" baseline="-25000" dirty="0" err="1" smtClean="0"/>
              <a:t>pl,beam</a:t>
            </a:r>
            <a:r>
              <a:rPr lang="fr-BE" sz="2400" dirty="0" smtClean="0"/>
              <a:t> and </a:t>
            </a:r>
            <a:r>
              <a:rPr lang="fr-BE" sz="2400" dirty="0" err="1" smtClean="0"/>
              <a:t>M</a:t>
            </a:r>
            <a:r>
              <a:rPr lang="fr-BE" sz="2400" baseline="-25000" dirty="0" err="1" smtClean="0"/>
              <a:t>pl,joint</a:t>
            </a:r>
            <a:r>
              <a:rPr lang="fr-BE" sz="2400" dirty="0" smtClean="0"/>
              <a:t> </a:t>
            </a:r>
            <a:endParaRPr lang="fr-BE" sz="2800" baseline="-25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1. Introduction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400172"/>
          </a:xfrm>
        </p:spPr>
        <p:txBody>
          <a:bodyPr>
            <a:noAutofit/>
          </a:bodyPr>
          <a:lstStyle/>
          <a:p>
            <a:r>
              <a:rPr lang="fr-BE" sz="3200" u="sng" dirty="0" err="1" smtClean="0"/>
              <a:t>Cooling</a:t>
            </a:r>
            <a:r>
              <a:rPr lang="fr-BE" sz="3200" u="sng" dirty="0" smtClean="0"/>
              <a:t> phase</a:t>
            </a:r>
            <a:r>
              <a:rPr lang="fr-BE" sz="3200" dirty="0" smtClean="0"/>
              <a:t> : </a:t>
            </a:r>
            <a:r>
              <a:rPr lang="fr-BE" sz="3200" dirty="0" err="1" smtClean="0"/>
              <a:t>key</a:t>
            </a:r>
            <a:r>
              <a:rPr lang="fr-BE" sz="3200" dirty="0" smtClean="0"/>
              <a:t> issue for the </a:t>
            </a:r>
            <a:r>
              <a:rPr lang="fr-BE" sz="3200" dirty="0" err="1" smtClean="0"/>
              <a:t>fire</a:t>
            </a:r>
            <a:r>
              <a:rPr lang="fr-BE" sz="3200" dirty="0" smtClean="0"/>
              <a:t> </a:t>
            </a:r>
            <a:r>
              <a:rPr lang="fr-BE" sz="3200" dirty="0" err="1" smtClean="0"/>
              <a:t>resistance</a:t>
            </a:r>
            <a:r>
              <a:rPr lang="fr-BE" sz="3200" dirty="0" smtClean="0"/>
              <a:t> of </a:t>
            </a:r>
            <a:r>
              <a:rPr lang="fr-BE" sz="3200" dirty="0" err="1" smtClean="0"/>
              <a:t>steel</a:t>
            </a:r>
            <a:r>
              <a:rPr lang="fr-BE" sz="3200" dirty="0" smtClean="0"/>
              <a:t> structures (WTC, </a:t>
            </a:r>
            <a:r>
              <a:rPr lang="fr-BE" sz="3200" dirty="0" err="1" smtClean="0"/>
              <a:t>Cardington</a:t>
            </a:r>
            <a:r>
              <a:rPr lang="fr-BE" sz="3200" dirty="0" smtClean="0"/>
              <a:t>, Coimbra tests,…)</a:t>
            </a:r>
            <a:endParaRPr lang="fr-BE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212976"/>
            <a:ext cx="529160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4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3. </a:t>
            </a:r>
            <a:r>
              <a:rPr lang="fr-BE" dirty="0" err="1" smtClean="0"/>
              <a:t>Prediction</a:t>
            </a:r>
            <a:r>
              <a:rPr lang="fr-BE" dirty="0" smtClean="0"/>
              <a:t> of </a:t>
            </a:r>
            <a:r>
              <a:rPr lang="fr-BE" dirty="0" err="1" smtClean="0"/>
              <a:t>internal</a:t>
            </a:r>
            <a:r>
              <a:rPr lang="fr-BE" dirty="0" smtClean="0"/>
              <a:t> forces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40</a:t>
            </a:fld>
            <a:endParaRPr lang="fr-BE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683568" y="1772816"/>
            <a:ext cx="2808312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Modification n°4</a:t>
            </a:r>
            <a:r>
              <a:rPr lang="fr-BE" sz="29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</a:t>
            </a: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323528" y="2420888"/>
            <a:ext cx="8208912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indent="-320040" algn="just">
              <a:buClr>
                <a:schemeClr val="accent2"/>
              </a:buClr>
              <a:buSzPct val="60000"/>
            </a:pPr>
            <a:r>
              <a:rPr lang="fr-BE" sz="2800" dirty="0" err="1" smtClean="0"/>
              <a:t>Extensional</a:t>
            </a:r>
            <a:r>
              <a:rPr lang="fr-BE" sz="2800" dirty="0" smtClean="0"/>
              <a:t> </a:t>
            </a:r>
            <a:r>
              <a:rPr lang="fr-BE" sz="2800" dirty="0" err="1" smtClean="0"/>
              <a:t>stiffness</a:t>
            </a:r>
            <a:r>
              <a:rPr lang="fr-BE" sz="2800" dirty="0" smtClean="0"/>
              <a:t> of the </a:t>
            </a:r>
            <a:r>
              <a:rPr lang="fr-BE" sz="2800" dirty="0" err="1" smtClean="0"/>
              <a:t>beam</a:t>
            </a:r>
            <a:r>
              <a:rPr lang="fr-BE" sz="2800" dirty="0" smtClean="0"/>
              <a:t> (2</a:t>
            </a:r>
            <a:r>
              <a:rPr lang="fr-BE" sz="2800" baseline="30000" dirty="0" smtClean="0"/>
              <a:t>nd</a:t>
            </a:r>
            <a:r>
              <a:rPr lang="fr-BE" sz="2800" dirty="0" smtClean="0"/>
              <a:t> </a:t>
            </a:r>
            <a:r>
              <a:rPr lang="fr-BE" sz="2800" dirty="0" err="1" smtClean="0"/>
              <a:t>order</a:t>
            </a:r>
            <a:r>
              <a:rPr lang="fr-BE" sz="2800" dirty="0" smtClean="0"/>
              <a:t> </a:t>
            </a:r>
            <a:r>
              <a:rPr lang="fr-BE" sz="2800" dirty="0" err="1" smtClean="0"/>
              <a:t>effects</a:t>
            </a:r>
            <a:r>
              <a:rPr lang="fr-BE" sz="2800" dirty="0" smtClean="0"/>
              <a:t>)  </a:t>
            </a:r>
            <a:endParaRPr lang="fr-BE" sz="2800" baseline="-25000" dirty="0" smtClean="0"/>
          </a:p>
        </p:txBody>
      </p:sp>
      <p:grpSp>
        <p:nvGrpSpPr>
          <p:cNvPr id="102402" name="Group 2"/>
          <p:cNvGrpSpPr>
            <a:grpSpLocks noChangeAspect="1"/>
          </p:cNvGrpSpPr>
          <p:nvPr/>
        </p:nvGrpSpPr>
        <p:grpSpPr bwMode="auto">
          <a:xfrm>
            <a:off x="323528" y="3140968"/>
            <a:ext cx="3429000" cy="1249045"/>
            <a:chOff x="1417" y="2363"/>
            <a:chExt cx="5400" cy="1967"/>
          </a:xfrm>
        </p:grpSpPr>
        <p:sp>
          <p:nvSpPr>
            <p:cNvPr id="102403" name="AutoShape 3"/>
            <p:cNvSpPr>
              <a:spLocks noChangeAspect="1" noChangeArrowheads="1"/>
            </p:cNvSpPr>
            <p:nvPr/>
          </p:nvSpPr>
          <p:spPr bwMode="auto">
            <a:xfrm>
              <a:off x="1417" y="2363"/>
              <a:ext cx="5400" cy="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2404" name="Line 4"/>
            <p:cNvSpPr>
              <a:spLocks noChangeShapeType="1"/>
            </p:cNvSpPr>
            <p:nvPr/>
          </p:nvSpPr>
          <p:spPr bwMode="auto">
            <a:xfrm>
              <a:off x="2857" y="2948"/>
              <a:ext cx="27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2405" name="Line 5"/>
            <p:cNvSpPr>
              <a:spLocks noChangeShapeType="1"/>
            </p:cNvSpPr>
            <p:nvPr/>
          </p:nvSpPr>
          <p:spPr bwMode="auto">
            <a:xfrm>
              <a:off x="2242" y="2948"/>
              <a:ext cx="36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2406" name="Line 6"/>
            <p:cNvSpPr>
              <a:spLocks noChangeShapeType="1"/>
            </p:cNvSpPr>
            <p:nvPr/>
          </p:nvSpPr>
          <p:spPr bwMode="auto">
            <a:xfrm>
              <a:off x="5872" y="2948"/>
              <a:ext cx="36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2407" name="Freeform 7"/>
            <p:cNvSpPr>
              <a:spLocks/>
            </p:cNvSpPr>
            <p:nvPr/>
          </p:nvSpPr>
          <p:spPr bwMode="auto">
            <a:xfrm>
              <a:off x="2857" y="2948"/>
              <a:ext cx="2700" cy="5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60" y="540"/>
                </a:cxn>
                <a:cxn ang="0">
                  <a:pos x="2700" y="0"/>
                </a:cxn>
              </a:cxnLst>
              <a:rect l="0" t="0" r="r" b="b"/>
              <a:pathLst>
                <a:path w="2700" h="540">
                  <a:moveTo>
                    <a:pt x="0" y="0"/>
                  </a:moveTo>
                  <a:cubicBezTo>
                    <a:pt x="405" y="270"/>
                    <a:pt x="810" y="540"/>
                    <a:pt x="1260" y="540"/>
                  </a:cubicBezTo>
                  <a:cubicBezTo>
                    <a:pt x="1710" y="540"/>
                    <a:pt x="2205" y="270"/>
                    <a:pt x="2700" y="0"/>
                  </a:cubicBezTo>
                </a:path>
              </a:pathLst>
            </a:custGeom>
            <a:noFill/>
            <a:ln w="9525" cap="flat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2408" name="Freeform 8"/>
            <p:cNvSpPr>
              <a:spLocks/>
            </p:cNvSpPr>
            <p:nvPr/>
          </p:nvSpPr>
          <p:spPr bwMode="auto">
            <a:xfrm>
              <a:off x="2857" y="2948"/>
              <a:ext cx="2520" cy="7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60" y="720"/>
                </a:cxn>
                <a:cxn ang="0">
                  <a:pos x="2520" y="0"/>
                </a:cxn>
              </a:cxnLst>
              <a:rect l="0" t="0" r="r" b="b"/>
              <a:pathLst>
                <a:path w="2520" h="720">
                  <a:moveTo>
                    <a:pt x="0" y="0"/>
                  </a:moveTo>
                  <a:cubicBezTo>
                    <a:pt x="420" y="360"/>
                    <a:pt x="840" y="720"/>
                    <a:pt x="1260" y="720"/>
                  </a:cubicBezTo>
                  <a:cubicBezTo>
                    <a:pt x="1680" y="720"/>
                    <a:pt x="2100" y="360"/>
                    <a:pt x="2520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2409" name="Line 9"/>
            <p:cNvSpPr>
              <a:spLocks noChangeShapeType="1"/>
            </p:cNvSpPr>
            <p:nvPr/>
          </p:nvSpPr>
          <p:spPr bwMode="auto">
            <a:xfrm>
              <a:off x="5377" y="2813"/>
              <a:ext cx="18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2410" name="Line 10"/>
            <p:cNvSpPr>
              <a:spLocks noChangeShapeType="1"/>
            </p:cNvSpPr>
            <p:nvPr/>
          </p:nvSpPr>
          <p:spPr bwMode="auto">
            <a:xfrm>
              <a:off x="5362" y="2768"/>
              <a:ext cx="1" cy="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2411" name="Line 11"/>
            <p:cNvSpPr>
              <a:spLocks noChangeShapeType="1"/>
            </p:cNvSpPr>
            <p:nvPr/>
          </p:nvSpPr>
          <p:spPr bwMode="auto">
            <a:xfrm>
              <a:off x="5572" y="2775"/>
              <a:ext cx="1" cy="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2412" name="Text Box 12"/>
            <p:cNvSpPr txBox="1">
              <a:spLocks noChangeArrowheads="1"/>
            </p:cNvSpPr>
            <p:nvPr/>
          </p:nvSpPr>
          <p:spPr bwMode="auto">
            <a:xfrm>
              <a:off x="2137" y="2543"/>
              <a:ext cx="9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F</a:t>
              </a:r>
              <a:r>
                <a:rPr kumimoji="0" lang="fr-FR" sz="10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T,1</a:t>
              </a:r>
              <a:r>
                <a:rPr kumimoji="0" lang="fr-F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 = 1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2413" name="Text Box 13"/>
            <p:cNvSpPr txBox="1">
              <a:spLocks noChangeArrowheads="1"/>
            </p:cNvSpPr>
            <p:nvPr/>
          </p:nvSpPr>
          <p:spPr bwMode="auto">
            <a:xfrm>
              <a:off x="5737" y="2543"/>
              <a:ext cx="9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F</a:t>
              </a:r>
              <a:r>
                <a:rPr kumimoji="0" lang="fr-FR" sz="1000" b="0" i="0" u="none" strike="noStrike" cap="none" normalizeH="0" baseline="-2500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T,1</a:t>
              </a:r>
              <a:r>
                <a:rPr kumimoji="0" lang="fr-F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 = 1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2414" name="Text Box 14"/>
            <p:cNvSpPr txBox="1">
              <a:spLocks noChangeArrowheads="1"/>
            </p:cNvSpPr>
            <p:nvPr/>
          </p:nvSpPr>
          <p:spPr bwMode="auto">
            <a:xfrm>
              <a:off x="5287" y="2468"/>
              <a:ext cx="9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Symbol" pitchFamily="18" charset="2"/>
                </a:rPr>
                <a:t>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2415" name="Line 15"/>
            <p:cNvSpPr>
              <a:spLocks noChangeShapeType="1"/>
            </p:cNvSpPr>
            <p:nvPr/>
          </p:nvSpPr>
          <p:spPr bwMode="auto">
            <a:xfrm>
              <a:off x="2872" y="3950"/>
              <a:ext cx="270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2416" name="Text Box 16"/>
            <p:cNvSpPr txBox="1">
              <a:spLocks noChangeArrowheads="1"/>
            </p:cNvSpPr>
            <p:nvPr/>
          </p:nvSpPr>
          <p:spPr bwMode="auto">
            <a:xfrm>
              <a:off x="3912" y="3610"/>
              <a:ext cx="900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rPr>
                <a:t>L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aphicFrame>
        <p:nvGraphicFramePr>
          <p:cNvPr id="102417" name="Object 17"/>
          <p:cNvGraphicFramePr>
            <a:graphicFrameLocks noChangeAspect="1"/>
          </p:cNvGraphicFramePr>
          <p:nvPr/>
        </p:nvGraphicFramePr>
        <p:xfrm>
          <a:off x="4249668" y="3068960"/>
          <a:ext cx="2345129" cy="623441"/>
        </p:xfrm>
        <a:graphic>
          <a:graphicData uri="http://schemas.openxmlformats.org/presentationml/2006/ole">
            <p:oleObj spid="_x0000_s102417" name="Equation" r:id="rId3" imgW="1803240" imgH="482400" progId="">
              <p:embed/>
            </p:oleObj>
          </a:graphicData>
        </a:graphic>
      </p:graphicFrame>
      <p:graphicFrame>
        <p:nvGraphicFramePr>
          <p:cNvPr id="102418" name="Object 18"/>
          <p:cNvGraphicFramePr>
            <a:graphicFrameLocks noChangeAspect="1"/>
          </p:cNvGraphicFramePr>
          <p:nvPr/>
        </p:nvGraphicFramePr>
        <p:xfrm>
          <a:off x="4211960" y="3789040"/>
          <a:ext cx="3412597" cy="897062"/>
        </p:xfrm>
        <a:graphic>
          <a:graphicData uri="http://schemas.openxmlformats.org/presentationml/2006/ole">
            <p:oleObj spid="_x0000_s102418" name="Equation" r:id="rId4" imgW="2590560" imgH="685800" progId="">
              <p:embed/>
            </p:oleObj>
          </a:graphicData>
        </a:graphic>
      </p:graphicFrame>
      <p:pic>
        <p:nvPicPr>
          <p:cNvPr id="102420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527456"/>
            <a:ext cx="4430713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1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3287" y="5527456"/>
            <a:ext cx="4430713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Espace réservé du contenu 2"/>
          <p:cNvSpPr txBox="1">
            <a:spLocks/>
          </p:cNvSpPr>
          <p:nvPr/>
        </p:nvSpPr>
        <p:spPr>
          <a:xfrm>
            <a:off x="1043608" y="4879384"/>
            <a:ext cx="3024336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u="sng" dirty="0" err="1" smtClean="0"/>
              <a:t>Pinned</a:t>
            </a:r>
            <a:r>
              <a:rPr lang="fr-BE" sz="2800" u="sng" dirty="0" smtClean="0"/>
              <a:t> connections</a:t>
            </a:r>
          </a:p>
        </p:txBody>
      </p:sp>
      <p:sp>
        <p:nvSpPr>
          <p:cNvPr id="29" name="Espace réservé du contenu 2"/>
          <p:cNvSpPr txBox="1">
            <a:spLocks/>
          </p:cNvSpPr>
          <p:nvPr/>
        </p:nvSpPr>
        <p:spPr>
          <a:xfrm>
            <a:off x="5599763" y="4875976"/>
            <a:ext cx="3024336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u="sng" dirty="0" err="1" smtClean="0"/>
              <a:t>Rigid</a:t>
            </a:r>
            <a:r>
              <a:rPr lang="fr-BE" sz="2800" u="sng" dirty="0" smtClean="0"/>
              <a:t> connections</a:t>
            </a:r>
          </a:p>
        </p:txBody>
      </p:sp>
      <p:sp>
        <p:nvSpPr>
          <p:cNvPr id="30" name="Ellipse 29"/>
          <p:cNvSpPr/>
          <p:nvPr/>
        </p:nvSpPr>
        <p:spPr>
          <a:xfrm>
            <a:off x="3203848" y="5670675"/>
            <a:ext cx="648072" cy="86409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1" name="Ellipse 30"/>
          <p:cNvSpPr/>
          <p:nvPr/>
        </p:nvSpPr>
        <p:spPr>
          <a:xfrm>
            <a:off x="7740352" y="5680102"/>
            <a:ext cx="648072" cy="86409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3. </a:t>
            </a:r>
            <a:r>
              <a:rPr lang="fr-BE" dirty="0" err="1" smtClean="0"/>
              <a:t>Prediction</a:t>
            </a:r>
            <a:r>
              <a:rPr lang="fr-BE" dirty="0" smtClean="0"/>
              <a:t> of </a:t>
            </a:r>
            <a:r>
              <a:rPr lang="fr-BE" dirty="0" err="1" smtClean="0"/>
              <a:t>internal</a:t>
            </a:r>
            <a:r>
              <a:rPr lang="fr-BE" dirty="0" smtClean="0"/>
              <a:t> forces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41</a:t>
            </a:fld>
            <a:endParaRPr lang="fr-BE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683568" y="1772816"/>
            <a:ext cx="2808312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Modification n°5</a:t>
            </a:r>
            <a:r>
              <a:rPr lang="fr-BE" sz="29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</a:t>
            </a: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323528" y="2420888"/>
            <a:ext cx="8208912" cy="201622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indent="-320040" algn="just">
              <a:buClr>
                <a:schemeClr val="accent2"/>
              </a:buClr>
              <a:buSzPct val="60000"/>
            </a:pPr>
            <a:r>
              <a:rPr lang="fr-BE" sz="2800" dirty="0" smtClean="0"/>
              <a:t>Coefficient of interpolation </a:t>
            </a:r>
            <a:r>
              <a:rPr lang="fr-BE" sz="2800" dirty="0" err="1" smtClean="0"/>
              <a:t>between</a:t>
            </a:r>
            <a:r>
              <a:rPr lang="fr-BE" sz="2800" dirty="0" smtClean="0"/>
              <a:t> </a:t>
            </a:r>
            <a:r>
              <a:rPr lang="fr-BE" sz="2800" dirty="0" err="1" smtClean="0"/>
              <a:t>deflection</a:t>
            </a:r>
            <a:r>
              <a:rPr lang="fr-BE" sz="2800" dirty="0" smtClean="0"/>
              <a:t> profiles </a:t>
            </a:r>
            <a:r>
              <a:rPr lang="fr-BE" sz="2800" dirty="0" err="1" smtClean="0"/>
              <a:t>with</a:t>
            </a:r>
            <a:r>
              <a:rPr lang="fr-BE" sz="2800" dirty="0" smtClean="0"/>
              <a:t> </a:t>
            </a:r>
            <a:r>
              <a:rPr lang="fr-BE" sz="2800" dirty="0" err="1" smtClean="0"/>
              <a:t>pinned</a:t>
            </a:r>
            <a:r>
              <a:rPr lang="fr-BE" sz="2800" dirty="0" smtClean="0"/>
              <a:t> and </a:t>
            </a:r>
            <a:r>
              <a:rPr lang="fr-BE" sz="2800" dirty="0" err="1" smtClean="0"/>
              <a:t>rigid</a:t>
            </a:r>
            <a:r>
              <a:rPr lang="fr-BE" sz="2800" dirty="0" smtClean="0"/>
              <a:t> connections </a:t>
            </a:r>
            <a:r>
              <a:rPr lang="fr-BE" sz="2800" dirty="0" err="1" smtClean="0"/>
              <a:t>evaluated</a:t>
            </a:r>
            <a:r>
              <a:rPr lang="fr-BE" sz="2800" dirty="0" smtClean="0"/>
              <a:t> by </a:t>
            </a:r>
            <a:r>
              <a:rPr lang="fr-BE" sz="2800" dirty="0" err="1" smtClean="0"/>
              <a:t>stating</a:t>
            </a:r>
            <a:r>
              <a:rPr lang="fr-BE" sz="2800" dirty="0" smtClean="0"/>
              <a:t> the </a:t>
            </a:r>
            <a:r>
              <a:rPr lang="fr-BE" sz="2800" dirty="0" err="1" smtClean="0"/>
              <a:t>equilibrium</a:t>
            </a:r>
            <a:r>
              <a:rPr lang="fr-BE" sz="2800" dirty="0" smtClean="0"/>
              <a:t> </a:t>
            </a:r>
            <a:r>
              <a:rPr lang="fr-BE" sz="2800" dirty="0" err="1" smtClean="0"/>
              <a:t>between</a:t>
            </a:r>
            <a:r>
              <a:rPr lang="fr-BE" sz="2800" dirty="0" smtClean="0"/>
              <a:t> the </a:t>
            </a:r>
            <a:r>
              <a:rPr lang="fr-BE" sz="2800" dirty="0" err="1" smtClean="0"/>
              <a:t>bending</a:t>
            </a:r>
            <a:r>
              <a:rPr lang="fr-BE" sz="2800" dirty="0" smtClean="0"/>
              <a:t> moments </a:t>
            </a:r>
            <a:r>
              <a:rPr lang="fr-BE" sz="2800" dirty="0" err="1" smtClean="0"/>
              <a:t>at</a:t>
            </a:r>
            <a:r>
              <a:rPr lang="fr-BE" sz="2800" dirty="0" smtClean="0"/>
              <a:t> the </a:t>
            </a:r>
            <a:r>
              <a:rPr lang="fr-BE" sz="2800" dirty="0" err="1" smtClean="0"/>
              <a:t>beam</a:t>
            </a:r>
            <a:r>
              <a:rPr lang="fr-BE" sz="2800" dirty="0" smtClean="0"/>
              <a:t> </a:t>
            </a:r>
            <a:r>
              <a:rPr lang="fr-BE" sz="2800" dirty="0" err="1" smtClean="0"/>
              <a:t>extremity</a:t>
            </a:r>
            <a:r>
              <a:rPr lang="fr-BE" sz="2800" dirty="0" smtClean="0"/>
              <a:t> and the joint.</a:t>
            </a:r>
            <a:endParaRPr lang="fr-BE" sz="2800" baseline="-25000" dirty="0" smtClean="0"/>
          </a:p>
        </p:txBody>
      </p:sp>
      <p:graphicFrame>
        <p:nvGraphicFramePr>
          <p:cNvPr id="103426" name="Object 2"/>
          <p:cNvGraphicFramePr>
            <a:graphicFrameLocks noChangeAspect="1"/>
          </p:cNvGraphicFramePr>
          <p:nvPr/>
        </p:nvGraphicFramePr>
        <p:xfrm>
          <a:off x="467544" y="4365104"/>
          <a:ext cx="2889257" cy="421754"/>
        </p:xfrm>
        <a:graphic>
          <a:graphicData uri="http://schemas.openxmlformats.org/presentationml/2006/ole">
            <p:oleObj spid="_x0000_s103426" name="Equation" r:id="rId3" imgW="1892160" imgH="279360" progId="">
              <p:embed/>
            </p:oleObj>
          </a:graphicData>
        </a:graphic>
      </p:graphicFrame>
      <p:graphicFrame>
        <p:nvGraphicFramePr>
          <p:cNvPr id="103427" name="Object 3"/>
          <p:cNvGraphicFramePr>
            <a:graphicFrameLocks noChangeAspect="1"/>
          </p:cNvGraphicFramePr>
          <p:nvPr/>
        </p:nvGraphicFramePr>
        <p:xfrm>
          <a:off x="461525" y="4834860"/>
          <a:ext cx="3218905" cy="615664"/>
        </p:xfrm>
        <a:graphic>
          <a:graphicData uri="http://schemas.openxmlformats.org/presentationml/2006/ole">
            <p:oleObj spid="_x0000_s103427" name="Equation" r:id="rId4" imgW="2108160" imgH="406080" progId="">
              <p:embed/>
            </p:oleObj>
          </a:graphicData>
        </a:graphic>
      </p:graphicFrame>
      <p:graphicFrame>
        <p:nvGraphicFramePr>
          <p:cNvPr id="103428" name="Object 4"/>
          <p:cNvGraphicFramePr>
            <a:graphicFrameLocks noChangeAspect="1"/>
          </p:cNvGraphicFramePr>
          <p:nvPr/>
        </p:nvGraphicFramePr>
        <p:xfrm>
          <a:off x="467544" y="5517232"/>
          <a:ext cx="3490379" cy="654446"/>
        </p:xfrm>
        <a:graphic>
          <a:graphicData uri="http://schemas.openxmlformats.org/presentationml/2006/ole">
            <p:oleObj spid="_x0000_s103428" name="Equation" r:id="rId5" imgW="2286000" imgH="431640" progId="">
              <p:embed/>
            </p:oleObj>
          </a:graphicData>
        </a:graphic>
      </p:graphicFrame>
      <p:graphicFrame>
        <p:nvGraphicFramePr>
          <p:cNvPr id="103429" name="Object 5"/>
          <p:cNvGraphicFramePr>
            <a:graphicFrameLocks noChangeAspect="1"/>
          </p:cNvGraphicFramePr>
          <p:nvPr/>
        </p:nvGraphicFramePr>
        <p:xfrm>
          <a:off x="4572000" y="4365104"/>
          <a:ext cx="4387364" cy="610741"/>
        </p:xfrm>
        <a:graphic>
          <a:graphicData uri="http://schemas.openxmlformats.org/presentationml/2006/ole">
            <p:oleObj spid="_x0000_s103429" name="Equation" r:id="rId6" imgW="3352680" imgH="469800" progId="">
              <p:embed/>
            </p:oleObj>
          </a:graphicData>
        </a:graphic>
      </p:graphicFrame>
      <p:graphicFrame>
        <p:nvGraphicFramePr>
          <p:cNvPr id="103430" name="Object 6"/>
          <p:cNvGraphicFramePr>
            <a:graphicFrameLocks noChangeAspect="1"/>
          </p:cNvGraphicFramePr>
          <p:nvPr/>
        </p:nvGraphicFramePr>
        <p:xfrm>
          <a:off x="4572000" y="4869160"/>
          <a:ext cx="3377928" cy="633735"/>
        </p:xfrm>
        <a:graphic>
          <a:graphicData uri="http://schemas.openxmlformats.org/presentationml/2006/ole">
            <p:oleObj spid="_x0000_s103430" name="Equation" r:id="rId7" imgW="2692080" imgH="507960" progId="">
              <p:embed/>
            </p:oleObj>
          </a:graphicData>
        </a:graphic>
      </p:graphicFrame>
      <p:graphicFrame>
        <p:nvGraphicFramePr>
          <p:cNvPr id="103431" name="Object 7"/>
          <p:cNvGraphicFramePr>
            <a:graphicFrameLocks noChangeAspect="1"/>
          </p:cNvGraphicFramePr>
          <p:nvPr/>
        </p:nvGraphicFramePr>
        <p:xfrm>
          <a:off x="4211960" y="5733256"/>
          <a:ext cx="4525544" cy="782762"/>
        </p:xfrm>
        <a:graphic>
          <a:graphicData uri="http://schemas.openxmlformats.org/presentationml/2006/ole">
            <p:oleObj spid="_x0000_s103431" name="Equation" r:id="rId8" imgW="3276360" imgH="571320" progId="">
              <p:embed/>
            </p:oleObj>
          </a:graphicData>
        </a:graphic>
      </p:graphicFrame>
      <p:sp>
        <p:nvSpPr>
          <p:cNvPr id="14" name="Rectangle 13"/>
          <p:cNvSpPr/>
          <p:nvPr/>
        </p:nvSpPr>
        <p:spPr>
          <a:xfrm>
            <a:off x="7020272" y="5661248"/>
            <a:ext cx="1872208" cy="86409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4775189" y="6174731"/>
            <a:ext cx="1728192" cy="5040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indent="-320040" algn="just">
              <a:buClr>
                <a:schemeClr val="accent2"/>
              </a:buClr>
              <a:buSzPct val="60000"/>
            </a:pPr>
            <a:r>
              <a:rPr lang="fr-BE" sz="2000" dirty="0" err="1" smtClean="0">
                <a:solidFill>
                  <a:schemeClr val="accent1">
                    <a:lumMod val="75000"/>
                  </a:schemeClr>
                </a:solidFill>
              </a:rPr>
              <a:t>Equilibrium</a:t>
            </a:r>
            <a:endParaRPr lang="fr-BE" sz="2000" baseline="-250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343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6016" y="3828906"/>
            <a:ext cx="4104456" cy="255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Espace réservé du contenu 2"/>
          <p:cNvSpPr txBox="1">
            <a:spLocks/>
          </p:cNvSpPr>
          <p:nvPr/>
        </p:nvSpPr>
        <p:spPr>
          <a:xfrm>
            <a:off x="611560" y="4293096"/>
            <a:ext cx="3600400" cy="2088232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B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</a:t>
            </a:r>
            <a:r>
              <a:rPr kumimoji="0" lang="fr-BE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5m</a:t>
            </a:r>
            <a:endParaRPr kumimoji="0" lang="fr-B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800" dirty="0" smtClean="0"/>
              <a:t>IPE 300 </a:t>
            </a:r>
            <a:r>
              <a:rPr lang="fr-BE" sz="2800" dirty="0" err="1" smtClean="0"/>
              <a:t>beam</a:t>
            </a:r>
            <a:endParaRPr lang="fr-BE" sz="2800" dirty="0" smtClean="0"/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800" dirty="0" smtClean="0"/>
              <a:t>w = 10 </a:t>
            </a:r>
            <a:r>
              <a:rPr lang="fr-BE" sz="2800" dirty="0" err="1" smtClean="0"/>
              <a:t>kN</a:t>
            </a:r>
            <a:r>
              <a:rPr lang="fr-BE" sz="2800" dirty="0" smtClean="0"/>
              <a:t>/m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B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fr-BE" sz="2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</a:t>
            </a:r>
            <a:r>
              <a:rPr kumimoji="0" lang="fr-B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10.000 </a:t>
            </a:r>
            <a:r>
              <a:rPr kumimoji="0" lang="fr-BE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kN.m</a:t>
            </a:r>
            <a:r>
              <a:rPr kumimoji="0" lang="fr-B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/rad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3. </a:t>
            </a:r>
            <a:r>
              <a:rPr lang="fr-BE" dirty="0" err="1" smtClean="0"/>
              <a:t>Prediction</a:t>
            </a:r>
            <a:r>
              <a:rPr lang="fr-BE" dirty="0" smtClean="0"/>
              <a:t> of </a:t>
            </a:r>
            <a:r>
              <a:rPr lang="fr-BE" dirty="0" err="1" smtClean="0"/>
              <a:t>internal</a:t>
            </a:r>
            <a:r>
              <a:rPr lang="fr-BE" dirty="0" smtClean="0"/>
              <a:t> forces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42</a:t>
            </a:fld>
            <a:endParaRPr lang="fr-BE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395536" y="1772816"/>
            <a:ext cx="8424936" cy="108012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Validation of a model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built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in SAFIR by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simulating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tests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performed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at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the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University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of Manchester (Liu, 1999)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501008"/>
            <a:ext cx="424511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contenu 2"/>
          <p:cNvSpPr txBox="1">
            <a:spLocks/>
          </p:cNvSpPr>
          <p:nvPr/>
        </p:nvSpPr>
        <p:spPr>
          <a:xfrm>
            <a:off x="260792" y="2924944"/>
            <a:ext cx="4392488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400" u="sng" dirty="0" smtClean="0"/>
              <a:t>« Rugby goal post » </a:t>
            </a:r>
            <a:r>
              <a:rPr lang="fr-BE" sz="2400" u="sng" dirty="0" err="1" smtClean="0"/>
              <a:t>sub-structure</a:t>
            </a:r>
            <a:endParaRPr lang="fr-BE" sz="2400" dirty="0" smtClean="0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4644008" y="3212976"/>
            <a:ext cx="4499992" cy="3429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BE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 tests on </a:t>
            </a:r>
            <a:r>
              <a:rPr kumimoji="0" lang="fr-BE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simply</a:t>
            </a:r>
            <a:r>
              <a:rPr kumimoji="0" lang="fr-BE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fr-BE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supported</a:t>
            </a:r>
            <a:r>
              <a:rPr kumimoji="0" lang="fr-BE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beams</a:t>
            </a:r>
            <a:endParaRPr kumimoji="0" lang="fr-B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800" dirty="0" smtClean="0"/>
              <a:t>3 tests on </a:t>
            </a:r>
            <a:r>
              <a:rPr lang="fr-BE" sz="2800" dirty="0" err="1" smtClean="0"/>
              <a:t>sub-structures</a:t>
            </a:r>
            <a:r>
              <a:rPr lang="fr-BE" sz="2800" dirty="0" smtClean="0"/>
              <a:t> </a:t>
            </a:r>
            <a:r>
              <a:rPr lang="fr-BE" sz="2800" dirty="0" err="1" smtClean="0"/>
              <a:t>with</a:t>
            </a:r>
            <a:r>
              <a:rPr lang="fr-BE" sz="2800" dirty="0" smtClean="0"/>
              <a:t> web-</a:t>
            </a:r>
            <a:r>
              <a:rPr lang="fr-BE" sz="2800" dirty="0" err="1" smtClean="0"/>
              <a:t>cleats</a:t>
            </a:r>
            <a:r>
              <a:rPr lang="fr-BE" sz="2800" dirty="0" smtClean="0"/>
              <a:t> connections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800" dirty="0" smtClean="0"/>
              <a:t>10 tests on </a:t>
            </a:r>
            <a:r>
              <a:rPr lang="fr-BE" sz="2800" dirty="0" err="1" smtClean="0"/>
              <a:t>sub-structures</a:t>
            </a:r>
            <a:r>
              <a:rPr lang="fr-BE" sz="2800" dirty="0" smtClean="0"/>
              <a:t> </a:t>
            </a:r>
            <a:r>
              <a:rPr lang="fr-BE" sz="2800" dirty="0" err="1" smtClean="0"/>
              <a:t>with</a:t>
            </a:r>
            <a:r>
              <a:rPr lang="fr-BE" sz="2800" dirty="0" smtClean="0"/>
              <a:t> flush end-plate connections</a:t>
            </a:r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 cstate="print"/>
          <a:srcRect l="53211"/>
          <a:stretch>
            <a:fillRect/>
          </a:stretch>
        </p:blipFill>
        <p:spPr bwMode="auto">
          <a:xfrm>
            <a:off x="6732240" y="4728342"/>
            <a:ext cx="2267744" cy="1835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 r="49390"/>
          <a:stretch>
            <a:fillRect/>
          </a:stretch>
        </p:blipFill>
        <p:spPr bwMode="auto">
          <a:xfrm>
            <a:off x="4860032" y="3212976"/>
            <a:ext cx="2448272" cy="183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space réservé du contenu 2"/>
          <p:cNvSpPr txBox="1">
            <a:spLocks/>
          </p:cNvSpPr>
          <p:nvPr/>
        </p:nvSpPr>
        <p:spPr>
          <a:xfrm>
            <a:off x="5076056" y="3074979"/>
            <a:ext cx="2232248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400" dirty="0" smtClean="0">
                <a:solidFill>
                  <a:schemeClr val="accent2">
                    <a:lumMod val="75000"/>
                  </a:schemeClr>
                </a:solidFill>
              </a:rPr>
              <a:t>Flush End-plate</a:t>
            </a: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7164288" y="4593963"/>
            <a:ext cx="1728192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400" dirty="0" smtClean="0">
                <a:solidFill>
                  <a:schemeClr val="accent2">
                    <a:lumMod val="75000"/>
                  </a:schemeClr>
                </a:solidFill>
              </a:rPr>
              <a:t>Web </a:t>
            </a:r>
            <a:r>
              <a:rPr lang="fr-BE" sz="2400" dirty="0" err="1" smtClean="0">
                <a:solidFill>
                  <a:schemeClr val="accent2">
                    <a:lumMod val="75000"/>
                  </a:schemeClr>
                </a:solidFill>
              </a:rPr>
              <a:t>Cleats</a:t>
            </a:r>
            <a:endParaRPr lang="fr-BE" sz="24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42486" y="4149080"/>
            <a:ext cx="144016" cy="1728192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Rectangle 18"/>
          <p:cNvSpPr/>
          <p:nvPr/>
        </p:nvSpPr>
        <p:spPr>
          <a:xfrm>
            <a:off x="1608242" y="4149080"/>
            <a:ext cx="144016" cy="1728192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Rectangle 19"/>
          <p:cNvSpPr/>
          <p:nvPr/>
        </p:nvSpPr>
        <p:spPr>
          <a:xfrm>
            <a:off x="1752258" y="4891638"/>
            <a:ext cx="1188000" cy="135632"/>
          </a:xfrm>
          <a:prstGeom prst="rect">
            <a:avLst/>
          </a:prstGeom>
          <a:solidFill>
            <a:srgbClr val="FEE5A0">
              <a:alpha val="29804"/>
            </a:srgbClr>
          </a:solidFill>
          <a:ln>
            <a:solidFill>
              <a:srgbClr val="DEA0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6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3. </a:t>
            </a:r>
            <a:r>
              <a:rPr lang="fr-BE" dirty="0" err="1" smtClean="0"/>
              <a:t>Prediction</a:t>
            </a:r>
            <a:r>
              <a:rPr lang="fr-BE" dirty="0" smtClean="0"/>
              <a:t> of </a:t>
            </a:r>
            <a:r>
              <a:rPr lang="fr-BE" dirty="0" err="1" smtClean="0"/>
              <a:t>internal</a:t>
            </a:r>
            <a:r>
              <a:rPr lang="fr-BE" dirty="0" smtClean="0"/>
              <a:t> forces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43</a:t>
            </a:fld>
            <a:endParaRPr lang="fr-BE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395536" y="1772816"/>
            <a:ext cx="8496944" cy="108012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Validation of the model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built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in SAFIR by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simulating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tests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performed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at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the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University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of Manchester (Liu, 1999)</a:t>
            </a: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539552" y="2924944"/>
            <a:ext cx="5976664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400" u="sng" dirty="0" err="1" smtClean="0"/>
              <a:t>Mechanical</a:t>
            </a:r>
            <a:r>
              <a:rPr lang="fr-BE" sz="2400" u="sng" dirty="0" smtClean="0"/>
              <a:t> </a:t>
            </a:r>
            <a:r>
              <a:rPr lang="fr-BE" sz="2400" u="sng" dirty="0" err="1" smtClean="0"/>
              <a:t>Analysis</a:t>
            </a:r>
            <a:r>
              <a:rPr lang="fr-BE" sz="2400" u="sng" dirty="0" smtClean="0"/>
              <a:t> : </a:t>
            </a:r>
            <a:r>
              <a:rPr lang="fr-BE" sz="2400" u="sng" dirty="0" err="1" smtClean="0"/>
              <a:t>Simply</a:t>
            </a:r>
            <a:r>
              <a:rPr lang="fr-BE" sz="2400" u="sng" dirty="0" smtClean="0"/>
              <a:t>-</a:t>
            </a:r>
            <a:r>
              <a:rPr lang="fr-BE" sz="2400" u="sng" dirty="0" err="1" smtClean="0"/>
              <a:t>supported</a:t>
            </a:r>
            <a:r>
              <a:rPr lang="fr-BE" sz="2400" u="sng" dirty="0" smtClean="0"/>
              <a:t> </a:t>
            </a:r>
            <a:r>
              <a:rPr lang="fr-BE" sz="2400" u="sng" dirty="0" err="1" smtClean="0"/>
              <a:t>beams</a:t>
            </a:r>
            <a:endParaRPr lang="fr-BE" sz="2400" dirty="0" smtClean="0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 r="65550"/>
          <a:stretch>
            <a:fillRect/>
          </a:stretch>
        </p:blipFill>
        <p:spPr bwMode="auto">
          <a:xfrm>
            <a:off x="804208" y="4149080"/>
            <a:ext cx="1296144" cy="1025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717032"/>
            <a:ext cx="463346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Espace réservé du contenu 2"/>
          <p:cNvSpPr txBox="1">
            <a:spLocks/>
          </p:cNvSpPr>
          <p:nvPr/>
        </p:nvSpPr>
        <p:spPr>
          <a:xfrm>
            <a:off x="539552" y="5229200"/>
            <a:ext cx="3096344" cy="576064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dirty="0" err="1" smtClean="0">
                <a:solidFill>
                  <a:srgbClr val="7030A0"/>
                </a:solidFill>
              </a:rPr>
              <a:t>T</a:t>
            </a:r>
            <a:r>
              <a:rPr lang="fr-BE" sz="2800" baseline="-25000" dirty="0" err="1" smtClean="0">
                <a:solidFill>
                  <a:srgbClr val="7030A0"/>
                </a:solidFill>
              </a:rPr>
              <a:t>critical</a:t>
            </a:r>
            <a:r>
              <a:rPr lang="fr-BE" sz="2800" dirty="0" smtClean="0">
                <a:solidFill>
                  <a:srgbClr val="7030A0"/>
                </a:solidFill>
              </a:rPr>
              <a:t> if T </a:t>
            </a:r>
            <a:r>
              <a:rPr lang="fr-BE" sz="2800" dirty="0" err="1" smtClean="0">
                <a:solidFill>
                  <a:srgbClr val="7030A0"/>
                </a:solidFill>
              </a:rPr>
              <a:t>is</a:t>
            </a:r>
            <a:r>
              <a:rPr lang="fr-BE" sz="2800" dirty="0" smtClean="0">
                <a:solidFill>
                  <a:srgbClr val="7030A0"/>
                </a:solidFill>
              </a:rPr>
              <a:t> </a:t>
            </a:r>
            <a:r>
              <a:rPr lang="fr-BE" sz="2800" dirty="0" err="1" smtClean="0">
                <a:solidFill>
                  <a:srgbClr val="7030A0"/>
                </a:solidFill>
              </a:rPr>
              <a:t>uniform</a:t>
            </a:r>
            <a:endParaRPr lang="fr-BE" sz="2800" dirty="0" smtClean="0">
              <a:solidFill>
                <a:srgbClr val="7030A0"/>
              </a:solidFill>
            </a:endParaRPr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6505" name="Rectangle 9"/>
          <p:cNvSpPr>
            <a:spLocks noChangeArrowheads="1"/>
          </p:cNvSpPr>
          <p:nvPr/>
        </p:nvSpPr>
        <p:spPr bwMode="auto">
          <a:xfrm>
            <a:off x="0" y="3360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 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6506" name="Rectangle 10"/>
          <p:cNvSpPr>
            <a:spLocks noChangeArrowheads="1"/>
          </p:cNvSpPr>
          <p:nvPr/>
        </p:nvSpPr>
        <p:spPr bwMode="auto">
          <a:xfrm>
            <a:off x="0" y="5997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          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l="66985"/>
          <a:stretch>
            <a:fillRect/>
          </a:stretch>
        </p:blipFill>
        <p:spPr bwMode="auto">
          <a:xfrm>
            <a:off x="2100352" y="4149080"/>
            <a:ext cx="1242146" cy="1025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3. </a:t>
            </a:r>
            <a:r>
              <a:rPr lang="fr-BE" dirty="0" err="1" smtClean="0"/>
              <a:t>Prediction</a:t>
            </a:r>
            <a:r>
              <a:rPr lang="fr-BE" dirty="0" smtClean="0"/>
              <a:t> of </a:t>
            </a:r>
            <a:r>
              <a:rPr lang="fr-BE" dirty="0" err="1" smtClean="0"/>
              <a:t>internal</a:t>
            </a:r>
            <a:r>
              <a:rPr lang="fr-BE" dirty="0" smtClean="0"/>
              <a:t> forces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44</a:t>
            </a:fld>
            <a:endParaRPr lang="fr-BE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323528" y="1772816"/>
            <a:ext cx="8496944" cy="108012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Validation of the model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built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in SAFIR by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simulating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tests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performed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at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the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University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of Manchester (Liu, 1999)</a:t>
            </a: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539552" y="2924944"/>
            <a:ext cx="8496944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400" u="sng" dirty="0" err="1" smtClean="0"/>
              <a:t>Mechanical</a:t>
            </a:r>
            <a:r>
              <a:rPr lang="fr-BE" sz="2400" u="sng" dirty="0" smtClean="0"/>
              <a:t> </a:t>
            </a:r>
            <a:r>
              <a:rPr lang="fr-BE" sz="2400" u="sng" dirty="0" err="1" smtClean="0"/>
              <a:t>Analysis</a:t>
            </a:r>
            <a:r>
              <a:rPr lang="fr-BE" sz="2400" u="sng" dirty="0" smtClean="0"/>
              <a:t> : </a:t>
            </a:r>
            <a:r>
              <a:rPr lang="fr-BE" sz="2400" u="sng" dirty="0" err="1" smtClean="0"/>
              <a:t>Sub-structures</a:t>
            </a:r>
            <a:r>
              <a:rPr lang="fr-BE" sz="2400" u="sng" dirty="0" smtClean="0"/>
              <a:t> </a:t>
            </a:r>
            <a:r>
              <a:rPr lang="fr-BE" sz="2400" u="sng" dirty="0" err="1" smtClean="0"/>
              <a:t>with</a:t>
            </a:r>
            <a:r>
              <a:rPr lang="fr-BE" sz="2400" u="sng" dirty="0" smtClean="0"/>
              <a:t> flush end-plate connections</a:t>
            </a:r>
            <a:endParaRPr lang="fr-BE" sz="2400" dirty="0" smtClean="0"/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6505" name="Rectangle 9"/>
          <p:cNvSpPr>
            <a:spLocks noChangeArrowheads="1"/>
          </p:cNvSpPr>
          <p:nvPr/>
        </p:nvSpPr>
        <p:spPr bwMode="auto">
          <a:xfrm>
            <a:off x="0" y="3360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 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 l="3061" t="45889" r="23466" b="40344"/>
          <a:stretch>
            <a:fillRect/>
          </a:stretch>
        </p:blipFill>
        <p:spPr bwMode="auto">
          <a:xfrm>
            <a:off x="539552" y="4427685"/>
            <a:ext cx="748883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Espace réservé du contenu 2"/>
          <p:cNvSpPr txBox="1">
            <a:spLocks/>
          </p:cNvSpPr>
          <p:nvPr/>
        </p:nvSpPr>
        <p:spPr>
          <a:xfrm>
            <a:off x="7236296" y="3923629"/>
            <a:ext cx="1224136" cy="7200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000" dirty="0" err="1" smtClean="0">
                <a:solidFill>
                  <a:schemeClr val="accent1">
                    <a:lumMod val="75000"/>
                  </a:schemeClr>
                </a:solidFill>
              </a:rPr>
              <a:t>Symmetry</a:t>
            </a:r>
            <a:r>
              <a:rPr lang="fr-BE" sz="2000" dirty="0" smtClean="0">
                <a:solidFill>
                  <a:schemeClr val="accent1">
                    <a:lumMod val="75000"/>
                  </a:schemeClr>
                </a:solidFill>
              </a:rPr>
              <a:t> conditions</a:t>
            </a:r>
          </a:p>
        </p:txBody>
      </p:sp>
      <p:sp>
        <p:nvSpPr>
          <p:cNvPr id="28" name="Ellipse 27"/>
          <p:cNvSpPr/>
          <p:nvPr/>
        </p:nvSpPr>
        <p:spPr>
          <a:xfrm>
            <a:off x="7668344" y="4571701"/>
            <a:ext cx="360040" cy="288032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9" name="Espace réservé du contenu 2"/>
          <p:cNvSpPr txBox="1">
            <a:spLocks/>
          </p:cNvSpPr>
          <p:nvPr/>
        </p:nvSpPr>
        <p:spPr>
          <a:xfrm>
            <a:off x="843030" y="3930445"/>
            <a:ext cx="1080120" cy="648072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R="0" lvl="0" indent="-32004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000" dirty="0" smtClean="0">
                <a:solidFill>
                  <a:schemeClr val="accent4">
                    <a:lumMod val="75000"/>
                  </a:schemeClr>
                </a:solidFill>
              </a:rPr>
              <a:t>Axial </a:t>
            </a:r>
            <a:r>
              <a:rPr lang="fr-BE" sz="2000" dirty="0" err="1" smtClean="0">
                <a:solidFill>
                  <a:schemeClr val="accent4">
                    <a:lumMod val="75000"/>
                  </a:schemeClr>
                </a:solidFill>
              </a:rPr>
              <a:t>restraints</a:t>
            </a:r>
            <a:endParaRPr lang="fr-BE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1807415" y="4455966"/>
            <a:ext cx="216024" cy="288032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32" name="Connecteur droit 31"/>
          <p:cNvCxnSpPr>
            <a:stCxn id="30" idx="7"/>
          </p:cNvCxnSpPr>
          <p:nvPr/>
        </p:nvCxnSpPr>
        <p:spPr>
          <a:xfrm rot="5400000" flipH="1" flipV="1">
            <a:off x="1878518" y="4180930"/>
            <a:ext cx="430502" cy="203933"/>
          </a:xfrm>
          <a:prstGeom prst="line">
            <a:avLst/>
          </a:prstGeom>
          <a:ln w="158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space réservé du contenu 2"/>
          <p:cNvSpPr txBox="1">
            <a:spLocks/>
          </p:cNvSpPr>
          <p:nvPr/>
        </p:nvSpPr>
        <p:spPr>
          <a:xfrm>
            <a:off x="2189717" y="3823340"/>
            <a:ext cx="2016224" cy="576064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txBody>
          <a:bodyPr vert="horz">
            <a:normAutofit fontScale="92500" lnSpcReduction="20000"/>
          </a:bodyPr>
          <a:lstStyle/>
          <a:p>
            <a:pPr marR="0" lvl="0" indent="-32004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000" dirty="0" err="1" smtClean="0">
                <a:solidFill>
                  <a:schemeClr val="accent4">
                    <a:lumMod val="75000"/>
                  </a:schemeClr>
                </a:solidFill>
              </a:rPr>
              <a:t>Identical</a:t>
            </a:r>
            <a:r>
              <a:rPr lang="fr-BE" sz="2000" dirty="0" smtClean="0">
                <a:solidFill>
                  <a:schemeClr val="accent4">
                    <a:lumMod val="75000"/>
                  </a:schemeClr>
                </a:solidFill>
              </a:rPr>
              <a:t> horizontal </a:t>
            </a:r>
            <a:r>
              <a:rPr lang="fr-BE" sz="2000" dirty="0" err="1" smtClean="0">
                <a:solidFill>
                  <a:schemeClr val="accent4">
                    <a:lumMod val="75000"/>
                  </a:schemeClr>
                </a:solidFill>
              </a:rPr>
              <a:t>displacement</a:t>
            </a:r>
            <a:endParaRPr lang="fr-BE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1807415" y="4687436"/>
            <a:ext cx="216024" cy="288032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37" name="Connecteur droit 36"/>
          <p:cNvCxnSpPr/>
          <p:nvPr/>
        </p:nvCxnSpPr>
        <p:spPr>
          <a:xfrm rot="16200000" flipH="1">
            <a:off x="1865654" y="5055226"/>
            <a:ext cx="432048" cy="203931"/>
          </a:xfrm>
          <a:prstGeom prst="line">
            <a:avLst/>
          </a:prstGeom>
          <a:ln w="158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Espace réservé du contenu 2"/>
          <p:cNvSpPr txBox="1">
            <a:spLocks/>
          </p:cNvSpPr>
          <p:nvPr/>
        </p:nvSpPr>
        <p:spPr>
          <a:xfrm>
            <a:off x="2185576" y="5147765"/>
            <a:ext cx="2016224" cy="432048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vert="horz">
            <a:normAutofit/>
          </a:bodyPr>
          <a:lstStyle/>
          <a:p>
            <a:pPr marR="0" lvl="0" indent="-32004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000" dirty="0" err="1" smtClean="0">
                <a:solidFill>
                  <a:schemeClr val="accent3">
                    <a:lumMod val="75000"/>
                  </a:schemeClr>
                </a:solidFill>
              </a:rPr>
              <a:t>Identical</a:t>
            </a:r>
            <a:r>
              <a:rPr lang="fr-BE" sz="2000" dirty="0" smtClean="0">
                <a:solidFill>
                  <a:schemeClr val="accent3">
                    <a:lumMod val="75000"/>
                  </a:schemeClr>
                </a:solidFill>
              </a:rPr>
              <a:t> rotation</a:t>
            </a:r>
          </a:p>
        </p:txBody>
      </p:sp>
      <p:sp>
        <p:nvSpPr>
          <p:cNvPr id="40" name="Espace réservé du contenu 2"/>
          <p:cNvSpPr txBox="1">
            <a:spLocks/>
          </p:cNvSpPr>
          <p:nvPr/>
        </p:nvSpPr>
        <p:spPr>
          <a:xfrm>
            <a:off x="749557" y="4941168"/>
            <a:ext cx="1296144" cy="7200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000" dirty="0" err="1" smtClean="0">
                <a:solidFill>
                  <a:schemeClr val="accent3">
                    <a:lumMod val="75000"/>
                  </a:schemeClr>
                </a:solidFill>
              </a:rPr>
              <a:t>Rotational</a:t>
            </a:r>
            <a:r>
              <a:rPr lang="fr-BE" sz="2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fr-BE" sz="2000" dirty="0" err="1" smtClean="0">
                <a:solidFill>
                  <a:schemeClr val="accent3">
                    <a:lumMod val="75000"/>
                  </a:schemeClr>
                </a:solidFill>
              </a:rPr>
              <a:t>restraints</a:t>
            </a:r>
            <a:endParaRPr lang="fr-BE" sz="2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3. </a:t>
            </a:r>
            <a:r>
              <a:rPr lang="fr-BE" dirty="0" err="1" smtClean="0"/>
              <a:t>Prediction</a:t>
            </a:r>
            <a:r>
              <a:rPr lang="fr-BE" dirty="0" smtClean="0"/>
              <a:t> of </a:t>
            </a:r>
            <a:r>
              <a:rPr lang="fr-BE" dirty="0" err="1" smtClean="0"/>
              <a:t>internal</a:t>
            </a:r>
            <a:r>
              <a:rPr lang="fr-BE" dirty="0" smtClean="0"/>
              <a:t> forces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45</a:t>
            </a:fld>
            <a:endParaRPr lang="fr-BE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323528" y="1772816"/>
            <a:ext cx="8568952" cy="108012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Validation of the model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built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in SAFIR by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simulating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tests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performed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at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the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University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of Manchester (Liu, 1999)</a:t>
            </a: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539552" y="2924944"/>
            <a:ext cx="8496944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400" u="sng" dirty="0" err="1" smtClean="0"/>
              <a:t>Mechanical</a:t>
            </a:r>
            <a:r>
              <a:rPr lang="fr-BE" sz="2400" u="sng" dirty="0" smtClean="0"/>
              <a:t> </a:t>
            </a:r>
            <a:r>
              <a:rPr lang="fr-BE" sz="2400" u="sng" dirty="0" err="1" smtClean="0"/>
              <a:t>Analysis</a:t>
            </a:r>
            <a:r>
              <a:rPr lang="fr-BE" sz="2400" u="sng" dirty="0" smtClean="0"/>
              <a:t> : </a:t>
            </a:r>
            <a:r>
              <a:rPr lang="fr-BE" sz="2400" u="sng" dirty="0" err="1" smtClean="0"/>
              <a:t>Sub-structures</a:t>
            </a:r>
            <a:r>
              <a:rPr lang="fr-BE" sz="2400" u="sng" dirty="0" smtClean="0"/>
              <a:t> </a:t>
            </a:r>
            <a:r>
              <a:rPr lang="fr-BE" sz="2400" u="sng" dirty="0" err="1" smtClean="0"/>
              <a:t>with</a:t>
            </a:r>
            <a:r>
              <a:rPr lang="fr-BE" sz="2400" u="sng" dirty="0" smtClean="0"/>
              <a:t> flush end-plate connections</a:t>
            </a:r>
            <a:endParaRPr lang="fr-BE" sz="2400" dirty="0" smtClean="0"/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6505" name="Rectangle 9"/>
          <p:cNvSpPr>
            <a:spLocks noChangeArrowheads="1"/>
          </p:cNvSpPr>
          <p:nvPr/>
        </p:nvSpPr>
        <p:spPr bwMode="auto">
          <a:xfrm>
            <a:off x="0" y="3360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 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3717032"/>
            <a:ext cx="4464496" cy="275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861048"/>
            <a:ext cx="4442919" cy="2748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4077072"/>
            <a:ext cx="4392488" cy="2727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Espace réservé du contenu 2"/>
          <p:cNvSpPr txBox="1">
            <a:spLocks/>
          </p:cNvSpPr>
          <p:nvPr/>
        </p:nvSpPr>
        <p:spPr>
          <a:xfrm>
            <a:off x="827584" y="3501008"/>
            <a:ext cx="2016224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400" dirty="0" smtClean="0"/>
              <a:t>K</a:t>
            </a:r>
            <a:r>
              <a:rPr lang="fr-BE" sz="2400" baseline="-25000" dirty="0" smtClean="0"/>
              <a:t>A</a:t>
            </a:r>
            <a:r>
              <a:rPr lang="fr-BE" sz="2400" dirty="0" smtClean="0"/>
              <a:t> = 8 </a:t>
            </a:r>
            <a:r>
              <a:rPr lang="fr-BE" sz="2400" dirty="0" err="1" smtClean="0"/>
              <a:t>kN</a:t>
            </a:r>
            <a:r>
              <a:rPr lang="fr-BE" sz="2400" dirty="0" smtClean="0"/>
              <a:t>/mm</a:t>
            </a:r>
          </a:p>
        </p:txBody>
      </p:sp>
      <p:sp>
        <p:nvSpPr>
          <p:cNvPr id="35" name="Espace réservé du contenu 2"/>
          <p:cNvSpPr txBox="1">
            <a:spLocks/>
          </p:cNvSpPr>
          <p:nvPr/>
        </p:nvSpPr>
        <p:spPr>
          <a:xfrm>
            <a:off x="395536" y="4221088"/>
            <a:ext cx="3096344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400" dirty="0" err="1" smtClean="0"/>
              <a:t>Mid</a:t>
            </a:r>
            <a:r>
              <a:rPr lang="fr-BE" sz="2400" dirty="0" smtClean="0"/>
              <a:t>-</a:t>
            </a:r>
            <a:r>
              <a:rPr lang="fr-BE" sz="2400" dirty="0" err="1" smtClean="0"/>
              <a:t>span</a:t>
            </a:r>
            <a:r>
              <a:rPr lang="fr-BE" sz="2400" dirty="0" smtClean="0"/>
              <a:t> </a:t>
            </a:r>
            <a:r>
              <a:rPr lang="fr-BE" sz="2400" dirty="0" err="1" smtClean="0"/>
              <a:t>deflections</a:t>
            </a:r>
            <a:r>
              <a:rPr lang="fr-BE" sz="2400" dirty="0" smtClean="0"/>
              <a:t> :</a:t>
            </a:r>
          </a:p>
        </p:txBody>
      </p:sp>
      <p:sp>
        <p:nvSpPr>
          <p:cNvPr id="36" name="Espace réservé du contenu 2"/>
          <p:cNvSpPr txBox="1">
            <a:spLocks/>
          </p:cNvSpPr>
          <p:nvPr/>
        </p:nvSpPr>
        <p:spPr>
          <a:xfrm>
            <a:off x="395536" y="4725144"/>
            <a:ext cx="3096344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400" dirty="0" smtClean="0"/>
              <a:t>Axial Force :</a:t>
            </a:r>
          </a:p>
        </p:txBody>
      </p:sp>
      <p:sp>
        <p:nvSpPr>
          <p:cNvPr id="39" name="Espace réservé du contenu 2"/>
          <p:cNvSpPr txBox="1">
            <a:spLocks/>
          </p:cNvSpPr>
          <p:nvPr/>
        </p:nvSpPr>
        <p:spPr>
          <a:xfrm>
            <a:off x="395536" y="5157192"/>
            <a:ext cx="3312368" cy="576064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400" dirty="0" err="1" smtClean="0"/>
              <a:t>Hogging</a:t>
            </a:r>
            <a:r>
              <a:rPr lang="fr-BE" sz="2400" dirty="0" smtClean="0"/>
              <a:t> </a:t>
            </a:r>
            <a:r>
              <a:rPr lang="fr-BE" sz="2400" dirty="0" err="1" smtClean="0"/>
              <a:t>Bending</a:t>
            </a:r>
            <a:r>
              <a:rPr lang="fr-BE" sz="2400" dirty="0" smtClean="0"/>
              <a:t> Moment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6" grpId="1"/>
      <p:bldP spid="3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3. </a:t>
            </a:r>
            <a:r>
              <a:rPr lang="fr-BE" dirty="0" err="1" smtClean="0"/>
              <a:t>Prediction</a:t>
            </a:r>
            <a:r>
              <a:rPr lang="fr-BE" dirty="0" smtClean="0"/>
              <a:t> of </a:t>
            </a:r>
            <a:r>
              <a:rPr lang="fr-BE" dirty="0" err="1" smtClean="0"/>
              <a:t>internal</a:t>
            </a:r>
            <a:r>
              <a:rPr lang="fr-BE" dirty="0" smtClean="0"/>
              <a:t> forces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46</a:t>
            </a:fld>
            <a:endParaRPr lang="fr-BE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539552" y="1735108"/>
            <a:ext cx="8208912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Validation of the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Modified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Method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under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heating</a:t>
            </a:r>
            <a:endParaRPr lang="fr-BE" sz="2900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6505" name="Rectangle 9"/>
          <p:cNvSpPr>
            <a:spLocks noChangeArrowheads="1"/>
          </p:cNvSpPr>
          <p:nvPr/>
        </p:nvSpPr>
        <p:spPr bwMode="auto">
          <a:xfrm>
            <a:off x="0" y="3360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 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Espace réservé du contenu 2"/>
          <p:cNvSpPr txBox="1">
            <a:spLocks/>
          </p:cNvSpPr>
          <p:nvPr/>
        </p:nvSpPr>
        <p:spPr>
          <a:xfrm>
            <a:off x="323528" y="2348880"/>
            <a:ext cx="8280920" cy="576064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dirty="0" smtClean="0"/>
              <a:t>1. </a:t>
            </a:r>
            <a:r>
              <a:rPr lang="fr-BE" sz="2800" dirty="0" err="1" smtClean="0"/>
              <a:t>Simply</a:t>
            </a:r>
            <a:r>
              <a:rPr lang="fr-BE" sz="2800" dirty="0" smtClean="0"/>
              <a:t>-</a:t>
            </a:r>
            <a:r>
              <a:rPr lang="fr-BE" sz="2800" dirty="0" err="1" smtClean="0"/>
              <a:t>supported</a:t>
            </a:r>
            <a:r>
              <a:rPr lang="fr-BE" sz="2800" dirty="0" smtClean="0"/>
              <a:t> </a:t>
            </a:r>
            <a:r>
              <a:rPr lang="fr-BE" sz="2800" dirty="0" err="1" smtClean="0"/>
              <a:t>beam</a:t>
            </a:r>
            <a:r>
              <a:rPr lang="fr-BE" sz="2800" dirty="0" smtClean="0"/>
              <a:t> - Non-</a:t>
            </a:r>
            <a:r>
              <a:rPr lang="fr-BE" sz="2800" dirty="0" err="1" smtClean="0"/>
              <a:t>uniform</a:t>
            </a:r>
            <a:r>
              <a:rPr lang="fr-BE" sz="2800" dirty="0" smtClean="0"/>
              <a:t> distribution of T° </a:t>
            </a: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17032"/>
            <a:ext cx="3130011" cy="194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717031"/>
            <a:ext cx="3024336" cy="1879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1906" y="3717032"/>
            <a:ext cx="2993096" cy="1860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611560" y="3212976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20040" algn="ctr">
              <a:buClr>
                <a:schemeClr val="accent2"/>
              </a:buClr>
              <a:buSzPct val="60000"/>
              <a:defRPr/>
            </a:pPr>
            <a:r>
              <a:rPr lang="fr-BE" u="sng" dirty="0" err="1" smtClean="0"/>
              <a:t>Deflections</a:t>
            </a:r>
            <a:endParaRPr lang="fr-BE" u="sng" baseline="-25000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3707904" y="3212976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20040" algn="ctr">
              <a:buClr>
                <a:schemeClr val="accent2"/>
              </a:buClr>
              <a:buSzPct val="60000"/>
              <a:defRPr/>
            </a:pPr>
            <a:r>
              <a:rPr lang="fr-BE" u="sng" dirty="0" smtClean="0"/>
              <a:t>Axial Force</a:t>
            </a:r>
            <a:endParaRPr lang="fr-BE" u="sng" baseline="-25000" dirty="0" smtClean="0"/>
          </a:p>
        </p:txBody>
      </p:sp>
      <p:sp>
        <p:nvSpPr>
          <p:cNvPr id="17" name="Rectangle 16"/>
          <p:cNvSpPr/>
          <p:nvPr/>
        </p:nvSpPr>
        <p:spPr>
          <a:xfrm>
            <a:off x="6329669" y="3212976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20040" algn="ctr">
              <a:buClr>
                <a:schemeClr val="accent2"/>
              </a:buClr>
              <a:buSzPct val="60000"/>
              <a:defRPr/>
            </a:pPr>
            <a:r>
              <a:rPr lang="fr-BE" u="sng" dirty="0" err="1" smtClean="0"/>
              <a:t>Bending</a:t>
            </a:r>
            <a:r>
              <a:rPr lang="fr-BE" u="sng" dirty="0" smtClean="0"/>
              <a:t> Moments</a:t>
            </a:r>
            <a:endParaRPr lang="fr-BE" u="sng" baseline="-25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3. </a:t>
            </a:r>
            <a:r>
              <a:rPr lang="fr-BE" dirty="0" err="1" smtClean="0"/>
              <a:t>Prediction</a:t>
            </a:r>
            <a:r>
              <a:rPr lang="fr-BE" dirty="0" smtClean="0"/>
              <a:t> of </a:t>
            </a:r>
            <a:r>
              <a:rPr lang="fr-BE" dirty="0" err="1" smtClean="0"/>
              <a:t>internal</a:t>
            </a:r>
            <a:r>
              <a:rPr lang="fr-BE" dirty="0" smtClean="0"/>
              <a:t> forces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47</a:t>
            </a:fld>
            <a:endParaRPr lang="fr-BE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6505" name="Rectangle 9"/>
          <p:cNvSpPr>
            <a:spLocks noChangeArrowheads="1"/>
          </p:cNvSpPr>
          <p:nvPr/>
        </p:nvSpPr>
        <p:spPr bwMode="auto">
          <a:xfrm>
            <a:off x="0" y="3360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 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Espace réservé du contenu 2"/>
          <p:cNvSpPr txBox="1">
            <a:spLocks/>
          </p:cNvSpPr>
          <p:nvPr/>
        </p:nvSpPr>
        <p:spPr>
          <a:xfrm>
            <a:off x="539552" y="1716254"/>
            <a:ext cx="8208912" cy="57606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indent="-320040">
              <a:buClr>
                <a:schemeClr val="accent2"/>
              </a:buClr>
              <a:buSzPct val="60000"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Validation of the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Modified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Method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under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heating</a:t>
            </a:r>
            <a:endParaRPr lang="fr-BE" sz="2900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323528" y="2276872"/>
            <a:ext cx="8712968" cy="576064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dirty="0" smtClean="0"/>
              <a:t>2. </a:t>
            </a:r>
            <a:r>
              <a:rPr lang="fr-BE" sz="2800" dirty="0" err="1" smtClean="0"/>
              <a:t>Bilinear</a:t>
            </a:r>
            <a:r>
              <a:rPr lang="fr-BE" sz="2800" dirty="0" smtClean="0"/>
              <a:t> </a:t>
            </a:r>
            <a:r>
              <a:rPr lang="fr-BE" sz="2800" dirty="0" err="1" smtClean="0"/>
              <a:t>rotational</a:t>
            </a:r>
            <a:r>
              <a:rPr lang="fr-BE" sz="2800" dirty="0" smtClean="0"/>
              <a:t> </a:t>
            </a:r>
            <a:r>
              <a:rPr lang="fr-BE" sz="2800" dirty="0" err="1" smtClean="0"/>
              <a:t>restraints</a:t>
            </a:r>
            <a:r>
              <a:rPr lang="fr-BE" sz="2800" dirty="0" smtClean="0"/>
              <a:t> - Non-</a:t>
            </a:r>
            <a:r>
              <a:rPr lang="fr-BE" sz="2800" dirty="0" err="1" smtClean="0"/>
              <a:t>uniform</a:t>
            </a:r>
            <a:r>
              <a:rPr lang="fr-BE" sz="2800" dirty="0" smtClean="0"/>
              <a:t> distribution of T° </a:t>
            </a: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pic>
        <p:nvPicPr>
          <p:cNvPr id="11776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21088"/>
            <a:ext cx="2880320" cy="1791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221088"/>
            <a:ext cx="2880320" cy="1791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941168"/>
            <a:ext cx="2880320" cy="1791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3068960"/>
            <a:ext cx="2880320" cy="1791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755576" y="3645024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20040" algn="ctr">
              <a:buClr>
                <a:schemeClr val="accent2"/>
              </a:buClr>
              <a:buSzPct val="60000"/>
              <a:defRPr/>
            </a:pPr>
            <a:r>
              <a:rPr lang="fr-BE" u="sng" dirty="0" err="1" smtClean="0"/>
              <a:t>Deflections</a:t>
            </a:r>
            <a:endParaRPr lang="fr-BE" u="sng" baseline="-25000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3851920" y="3645024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20040" algn="ctr">
              <a:buClr>
                <a:schemeClr val="accent2"/>
              </a:buClr>
              <a:buSzPct val="60000"/>
              <a:defRPr/>
            </a:pPr>
            <a:r>
              <a:rPr lang="fr-BE" u="sng" dirty="0" smtClean="0"/>
              <a:t>Axial Force</a:t>
            </a:r>
            <a:endParaRPr lang="fr-BE" u="sng" baseline="-25000" dirty="0" smtClean="0"/>
          </a:p>
        </p:txBody>
      </p:sp>
      <p:sp>
        <p:nvSpPr>
          <p:cNvPr id="19" name="Rectangle 18"/>
          <p:cNvSpPr/>
          <p:nvPr/>
        </p:nvSpPr>
        <p:spPr>
          <a:xfrm>
            <a:off x="6370844" y="2741578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20040" algn="ctr">
              <a:buClr>
                <a:schemeClr val="accent2"/>
              </a:buClr>
              <a:buSzPct val="60000"/>
              <a:defRPr/>
            </a:pPr>
            <a:r>
              <a:rPr lang="fr-BE" u="sng" dirty="0" err="1" smtClean="0"/>
              <a:t>Bending</a:t>
            </a:r>
            <a:r>
              <a:rPr lang="fr-BE" u="sng" dirty="0" smtClean="0"/>
              <a:t> Moments</a:t>
            </a:r>
            <a:endParaRPr lang="fr-BE" u="sng" baseline="-25000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6516216" y="3707740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20040" algn="ctr">
              <a:buClr>
                <a:schemeClr val="accent2"/>
              </a:buClr>
              <a:buSzPct val="60000"/>
              <a:defRPr/>
            </a:pPr>
            <a:r>
              <a:rPr lang="fr-BE" dirty="0" err="1" smtClean="0">
                <a:solidFill>
                  <a:schemeClr val="accent5"/>
                </a:solidFill>
              </a:rPr>
              <a:t>Mid</a:t>
            </a:r>
            <a:r>
              <a:rPr lang="fr-BE" dirty="0" smtClean="0">
                <a:solidFill>
                  <a:schemeClr val="accent5"/>
                </a:solidFill>
              </a:rPr>
              <a:t>-</a:t>
            </a:r>
            <a:r>
              <a:rPr lang="fr-BE" dirty="0" err="1" smtClean="0">
                <a:solidFill>
                  <a:schemeClr val="accent5"/>
                </a:solidFill>
              </a:rPr>
              <a:t>span</a:t>
            </a:r>
            <a:endParaRPr lang="fr-BE" baseline="-25000" dirty="0" smtClean="0">
              <a:solidFill>
                <a:schemeClr val="accent5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88224" y="5877272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20040" algn="ctr">
              <a:buClr>
                <a:schemeClr val="accent2"/>
              </a:buClr>
              <a:buSzPct val="60000"/>
              <a:defRPr/>
            </a:pPr>
            <a:r>
              <a:rPr lang="fr-BE" dirty="0" smtClean="0">
                <a:solidFill>
                  <a:srgbClr val="DEA004"/>
                </a:solidFill>
              </a:rPr>
              <a:t>Support</a:t>
            </a:r>
            <a:endParaRPr lang="fr-BE" baseline="-25000" dirty="0" smtClean="0">
              <a:solidFill>
                <a:srgbClr val="DEA00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3. </a:t>
            </a:r>
            <a:r>
              <a:rPr lang="fr-BE" dirty="0" err="1" smtClean="0"/>
              <a:t>Prediction</a:t>
            </a:r>
            <a:r>
              <a:rPr lang="fr-BE" dirty="0" smtClean="0"/>
              <a:t> of </a:t>
            </a:r>
            <a:r>
              <a:rPr lang="fr-BE" dirty="0" err="1" smtClean="0"/>
              <a:t>internal</a:t>
            </a:r>
            <a:r>
              <a:rPr lang="fr-BE" dirty="0" smtClean="0"/>
              <a:t> forces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48</a:t>
            </a:fld>
            <a:endParaRPr lang="fr-BE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539552" y="1700808"/>
            <a:ext cx="8280920" cy="50405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 indent="-320040">
              <a:buClr>
                <a:schemeClr val="accent2"/>
              </a:buClr>
              <a:buSzPct val="60000"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Analysis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of the influence of the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proposed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modifications</a:t>
            </a:r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6505" name="Rectangle 9"/>
          <p:cNvSpPr>
            <a:spLocks noChangeArrowheads="1"/>
          </p:cNvSpPr>
          <p:nvPr/>
        </p:nvSpPr>
        <p:spPr bwMode="auto">
          <a:xfrm>
            <a:off x="0" y="3360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 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323528" y="2276872"/>
            <a:ext cx="8532440" cy="11521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u="sng" dirty="0" smtClean="0"/>
              <a:t>Modifications n°1 &amp; 2</a:t>
            </a:r>
            <a:r>
              <a:rPr lang="fr-BE" sz="2800" dirty="0" smtClean="0"/>
              <a:t> : </a:t>
            </a:r>
            <a:r>
              <a:rPr lang="fr-BE" sz="2800" dirty="0" err="1" smtClean="0"/>
              <a:t>Elliptic</a:t>
            </a:r>
            <a:r>
              <a:rPr lang="fr-BE" sz="2800" dirty="0" smtClean="0"/>
              <a:t> </a:t>
            </a:r>
            <a:r>
              <a:rPr lang="fr-BE" sz="2800" dirty="0" err="1" smtClean="0"/>
              <a:t>branch</a:t>
            </a:r>
            <a:r>
              <a:rPr lang="fr-BE" sz="2800" dirty="0" smtClean="0"/>
              <a:t> of the stress-</a:t>
            </a:r>
            <a:r>
              <a:rPr lang="fr-BE" sz="2800" dirty="0" err="1" smtClean="0"/>
              <a:t>strain</a:t>
            </a:r>
            <a:r>
              <a:rPr lang="fr-BE" sz="2800" dirty="0" smtClean="0"/>
              <a:t> </a:t>
            </a:r>
            <a:r>
              <a:rPr lang="fr-BE" sz="2800" dirty="0" err="1" smtClean="0"/>
              <a:t>diagram</a:t>
            </a:r>
            <a:r>
              <a:rPr lang="fr-BE" sz="2800" dirty="0" smtClean="0"/>
              <a:t> of </a:t>
            </a:r>
            <a:r>
              <a:rPr lang="fr-BE" sz="2800" dirty="0" err="1" smtClean="0"/>
              <a:t>carbon</a:t>
            </a:r>
            <a:r>
              <a:rPr lang="fr-BE" sz="2800" dirty="0" smtClean="0"/>
              <a:t> </a:t>
            </a:r>
            <a:r>
              <a:rPr lang="fr-BE" sz="2800" dirty="0" err="1" smtClean="0"/>
              <a:t>steel</a:t>
            </a:r>
            <a:r>
              <a:rPr lang="fr-BE" sz="2800" dirty="0" smtClean="0"/>
              <a:t> for (F, </a:t>
            </a:r>
            <a:r>
              <a:rPr lang="fr-BE" sz="2800" dirty="0" err="1" smtClean="0">
                <a:latin typeface="Symbol" pitchFamily="18" charset="2"/>
              </a:rPr>
              <a:t>D</a:t>
            </a:r>
            <a:r>
              <a:rPr lang="fr-BE" sz="2800" dirty="0" err="1" smtClean="0"/>
              <a:t>L</a:t>
            </a:r>
            <a:r>
              <a:rPr lang="fr-BE" sz="2800" baseline="-25000" dirty="0" err="1" smtClean="0"/>
              <a:t>m</a:t>
            </a:r>
            <a:r>
              <a:rPr lang="fr-BE" sz="2800" dirty="0" smtClean="0"/>
              <a:t>) and (M, </a:t>
            </a:r>
            <a:r>
              <a:rPr lang="fr-BE" sz="2800" dirty="0" smtClean="0">
                <a:latin typeface="Symbol" pitchFamily="18" charset="2"/>
              </a:rPr>
              <a:t>c</a:t>
            </a:r>
            <a:r>
              <a:rPr lang="fr-BE" sz="2800" baseline="-25000" dirty="0" smtClean="0"/>
              <a:t>m</a:t>
            </a:r>
            <a:r>
              <a:rPr lang="fr-BE" sz="2800" dirty="0" smtClean="0"/>
              <a:t>) </a:t>
            </a:r>
            <a:r>
              <a:rPr lang="fr-BE" sz="2800" dirty="0" err="1" smtClean="0"/>
              <a:t>diagrams</a:t>
            </a:r>
            <a:r>
              <a:rPr lang="fr-BE" sz="2800" dirty="0" smtClean="0"/>
              <a:t> </a:t>
            </a:r>
          </a:p>
        </p:txBody>
      </p:sp>
      <p:pic>
        <p:nvPicPr>
          <p:cNvPr id="1136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429000"/>
            <a:ext cx="358847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429000"/>
            <a:ext cx="3456384" cy="215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979712" y="3501008"/>
            <a:ext cx="4968552" cy="1469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fr-BE" dirty="0" smtClean="0"/>
              <a:t>6 </a:t>
            </a:r>
            <a:r>
              <a:rPr lang="fr-BE" dirty="0" err="1" smtClean="0"/>
              <a:t>meter</a:t>
            </a:r>
            <a:r>
              <a:rPr lang="fr-BE" dirty="0" smtClean="0"/>
              <a:t>-long IPE 300 </a:t>
            </a:r>
            <a:r>
              <a:rPr lang="fr-BE" dirty="0" err="1" smtClean="0"/>
              <a:t>beam</a:t>
            </a:r>
            <a:r>
              <a:rPr lang="fr-BE" dirty="0" smtClean="0"/>
              <a:t> (S275)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fr-BE" dirty="0" smtClean="0"/>
              <a:t>Distribution of T° : Ratios 0.8 – 1 – 1.2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fr-BE" dirty="0" smtClean="0"/>
              <a:t>K</a:t>
            </a:r>
            <a:r>
              <a:rPr lang="fr-BE" baseline="-25000" dirty="0" smtClean="0"/>
              <a:t>R</a:t>
            </a:r>
            <a:r>
              <a:rPr lang="fr-BE" dirty="0" smtClean="0"/>
              <a:t> = 3000 </a:t>
            </a:r>
            <a:r>
              <a:rPr lang="fr-BE" dirty="0" err="1" smtClean="0"/>
              <a:t>kN.m</a:t>
            </a:r>
            <a:r>
              <a:rPr lang="fr-BE" dirty="0" smtClean="0"/>
              <a:t>/rad (</a:t>
            </a:r>
            <a:r>
              <a:rPr lang="fr-BE" dirty="0" err="1" smtClean="0"/>
              <a:t>elastic</a:t>
            </a:r>
            <a:r>
              <a:rPr lang="fr-BE" dirty="0" smtClean="0"/>
              <a:t>)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fr-BE" dirty="0" smtClean="0"/>
              <a:t>w = 0.5 – K = 3%</a:t>
            </a:r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429000"/>
            <a:ext cx="347584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52060" y="3485562"/>
            <a:ext cx="3483348" cy="2166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67544" y="5674083"/>
            <a:ext cx="8424936" cy="1080120"/>
          </a:xfrm>
        </p:spPr>
        <p:txBody>
          <a:bodyPr>
            <a:normAutofit/>
          </a:bodyPr>
          <a:lstStyle/>
          <a:p>
            <a:pPr algn="just"/>
            <a:r>
              <a:rPr lang="fr-BE" sz="2600" dirty="0" err="1" smtClean="0"/>
              <a:t>Degree</a:t>
            </a:r>
            <a:r>
              <a:rPr lang="fr-BE" sz="2600" dirty="0" smtClean="0"/>
              <a:t> of </a:t>
            </a:r>
            <a:r>
              <a:rPr lang="fr-BE" sz="2600" dirty="0" err="1" smtClean="0"/>
              <a:t>accuracy</a:t>
            </a:r>
            <a:r>
              <a:rPr lang="fr-BE" sz="2600" dirty="0" smtClean="0"/>
              <a:t> </a:t>
            </a:r>
            <a:r>
              <a:rPr lang="fr-BE" sz="2600" dirty="0" err="1" smtClean="0"/>
              <a:t>enhanced</a:t>
            </a:r>
            <a:endParaRPr lang="fr-BE" sz="2600" dirty="0" smtClean="0"/>
          </a:p>
          <a:p>
            <a:pPr algn="just"/>
            <a:r>
              <a:rPr lang="fr-BE" sz="2600" dirty="0" err="1" smtClean="0"/>
              <a:t>Better</a:t>
            </a:r>
            <a:r>
              <a:rPr lang="fr-BE" sz="2600" dirty="0" smtClean="0"/>
              <a:t> convergence </a:t>
            </a:r>
            <a:r>
              <a:rPr lang="fr-BE" sz="2600" dirty="0" err="1" smtClean="0"/>
              <a:t>at</a:t>
            </a:r>
            <a:r>
              <a:rPr lang="fr-BE" sz="2600" dirty="0" smtClean="0"/>
              <a:t> the transition « </a:t>
            </a:r>
            <a:r>
              <a:rPr lang="fr-BE" sz="2600" dirty="0" err="1" smtClean="0"/>
              <a:t>bending</a:t>
            </a:r>
            <a:r>
              <a:rPr lang="fr-BE" sz="2600" dirty="0" smtClean="0"/>
              <a:t> - </a:t>
            </a:r>
            <a:r>
              <a:rPr lang="fr-BE" sz="2600" dirty="0" err="1" smtClean="0"/>
              <a:t>catenary</a:t>
            </a:r>
            <a:r>
              <a:rPr lang="fr-BE" sz="2600" dirty="0" smtClean="0"/>
              <a:t> » </a:t>
            </a:r>
            <a:endParaRPr lang="fr-BE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3. </a:t>
            </a:r>
            <a:r>
              <a:rPr lang="fr-BE" dirty="0" err="1" smtClean="0"/>
              <a:t>Prediction</a:t>
            </a:r>
            <a:r>
              <a:rPr lang="fr-BE" dirty="0" smtClean="0"/>
              <a:t> of </a:t>
            </a:r>
            <a:r>
              <a:rPr lang="fr-BE" dirty="0" err="1" smtClean="0"/>
              <a:t>internal</a:t>
            </a:r>
            <a:r>
              <a:rPr lang="fr-BE" dirty="0" smtClean="0"/>
              <a:t> forces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49</a:t>
            </a:fld>
            <a:endParaRPr lang="fr-BE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539552" y="1700808"/>
            <a:ext cx="8280920" cy="50405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 indent="-320040">
              <a:buClr>
                <a:schemeClr val="accent2"/>
              </a:buClr>
              <a:buSzPct val="60000"/>
            </a:pPr>
            <a:r>
              <a:rPr lang="fr-BE" sz="2900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Analysis</a:t>
            </a: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of the influence of the </a:t>
            </a:r>
            <a:r>
              <a:rPr lang="fr-BE" sz="2900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proposed</a:t>
            </a: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modifications</a:t>
            </a:r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6505" name="Rectangle 9"/>
          <p:cNvSpPr>
            <a:spLocks noChangeArrowheads="1"/>
          </p:cNvSpPr>
          <p:nvPr/>
        </p:nvSpPr>
        <p:spPr bwMode="auto">
          <a:xfrm>
            <a:off x="0" y="3360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 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323528" y="2276872"/>
            <a:ext cx="8532440" cy="11521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indent="-320040">
              <a:buClr>
                <a:schemeClr val="accent2"/>
              </a:buClr>
              <a:buSzPct val="60000"/>
            </a:pPr>
            <a:r>
              <a:rPr lang="fr-BE" sz="2800" u="sng" dirty="0" smtClean="0"/>
              <a:t>Modification n°3</a:t>
            </a:r>
            <a:r>
              <a:rPr lang="fr-BE" sz="2800" dirty="0" smtClean="0"/>
              <a:t> : Expression of the </a:t>
            </a:r>
            <a:r>
              <a:rPr lang="fr-BE" sz="2800" dirty="0" err="1" smtClean="0"/>
              <a:t>thermally</a:t>
            </a:r>
            <a:r>
              <a:rPr lang="fr-BE" sz="2800" dirty="0" smtClean="0"/>
              <a:t>-</a:t>
            </a:r>
            <a:r>
              <a:rPr lang="fr-BE" sz="2800" dirty="0" err="1" smtClean="0"/>
              <a:t>induced</a:t>
            </a:r>
            <a:r>
              <a:rPr lang="fr-BE" sz="2800" dirty="0" smtClean="0"/>
              <a:t> </a:t>
            </a:r>
            <a:r>
              <a:rPr lang="fr-BE" sz="2800" dirty="0" err="1" smtClean="0"/>
              <a:t>bending</a:t>
            </a:r>
            <a:r>
              <a:rPr lang="fr-BE" sz="2800" dirty="0" smtClean="0"/>
              <a:t> moment M</a:t>
            </a:r>
            <a:r>
              <a:rPr lang="fr-BE" sz="2800" baseline="-25000" dirty="0" smtClean="0"/>
              <a:t>t</a:t>
            </a:r>
          </a:p>
        </p:txBody>
      </p:sp>
      <p:sp>
        <p:nvSpPr>
          <p:cNvPr id="16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619672" y="3717032"/>
            <a:ext cx="6192688" cy="1080120"/>
          </a:xfrm>
        </p:spPr>
        <p:txBody>
          <a:bodyPr>
            <a:normAutofit/>
          </a:bodyPr>
          <a:lstStyle/>
          <a:p>
            <a:pPr marL="0" algn="ctr">
              <a:spcBef>
                <a:spcPts val="0"/>
              </a:spcBef>
              <a:buNone/>
            </a:pPr>
            <a:r>
              <a:rPr lang="fr-BE" sz="2600" dirty="0" err="1" smtClean="0">
                <a:solidFill>
                  <a:srgbClr val="0070C0"/>
                </a:solidFill>
              </a:rPr>
              <a:t>Aimed</a:t>
            </a:r>
            <a:r>
              <a:rPr lang="fr-BE" sz="2600" dirty="0" smtClean="0">
                <a:solidFill>
                  <a:srgbClr val="0070C0"/>
                </a:solidFill>
              </a:rPr>
              <a:t> </a:t>
            </a:r>
            <a:r>
              <a:rPr lang="fr-BE" sz="2600" dirty="0" err="1" smtClean="0">
                <a:solidFill>
                  <a:srgbClr val="0070C0"/>
                </a:solidFill>
              </a:rPr>
              <a:t>at</a:t>
            </a:r>
            <a:r>
              <a:rPr lang="fr-BE" sz="2600" dirty="0" smtClean="0">
                <a:solidFill>
                  <a:srgbClr val="0070C0"/>
                </a:solidFill>
              </a:rPr>
              <a:t> </a:t>
            </a:r>
            <a:r>
              <a:rPr lang="fr-BE" sz="2600" dirty="0" err="1" smtClean="0">
                <a:solidFill>
                  <a:srgbClr val="0070C0"/>
                </a:solidFill>
              </a:rPr>
              <a:t>extending</a:t>
            </a:r>
            <a:r>
              <a:rPr lang="fr-BE" sz="2600" dirty="0" smtClean="0">
                <a:solidFill>
                  <a:srgbClr val="0070C0"/>
                </a:solidFill>
              </a:rPr>
              <a:t> the </a:t>
            </a:r>
            <a:r>
              <a:rPr lang="fr-BE" sz="2600" dirty="0" err="1" smtClean="0">
                <a:solidFill>
                  <a:srgbClr val="0070C0"/>
                </a:solidFill>
              </a:rPr>
              <a:t>field</a:t>
            </a:r>
            <a:r>
              <a:rPr lang="fr-BE" sz="2600" dirty="0" smtClean="0">
                <a:solidFill>
                  <a:srgbClr val="0070C0"/>
                </a:solidFill>
              </a:rPr>
              <a:t> of application of the </a:t>
            </a:r>
            <a:r>
              <a:rPr lang="fr-BE" sz="2600" dirty="0" err="1" smtClean="0">
                <a:solidFill>
                  <a:srgbClr val="0070C0"/>
                </a:solidFill>
              </a:rPr>
              <a:t>Modified</a:t>
            </a:r>
            <a:r>
              <a:rPr lang="fr-BE" sz="2600" dirty="0" smtClean="0">
                <a:solidFill>
                  <a:srgbClr val="0070C0"/>
                </a:solidFill>
              </a:rPr>
              <a:t> </a:t>
            </a:r>
            <a:r>
              <a:rPr lang="fr-BE" sz="2600" dirty="0" err="1" smtClean="0">
                <a:solidFill>
                  <a:srgbClr val="0070C0"/>
                </a:solidFill>
              </a:rPr>
              <a:t>Method</a:t>
            </a:r>
            <a:r>
              <a:rPr lang="fr-BE" sz="2600" dirty="0" smtClean="0">
                <a:solidFill>
                  <a:srgbClr val="0070C0"/>
                </a:solidFill>
              </a:rPr>
              <a:t>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1. Introduction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571472" y="2276872"/>
            <a:ext cx="8358246" cy="3456384"/>
          </a:xfrm>
        </p:spPr>
        <p:txBody>
          <a:bodyPr>
            <a:noAutofit/>
          </a:bodyPr>
          <a:lstStyle/>
          <a:p>
            <a:r>
              <a:rPr lang="fr-BE" sz="3200" dirty="0" err="1" smtClean="0"/>
              <a:t>Development</a:t>
            </a:r>
            <a:r>
              <a:rPr lang="fr-BE" sz="3200" dirty="0" smtClean="0"/>
              <a:t> of </a:t>
            </a:r>
            <a:r>
              <a:rPr lang="fr-BE" sz="3200" dirty="0" err="1" smtClean="0"/>
              <a:t>tensile</a:t>
            </a:r>
            <a:r>
              <a:rPr lang="fr-BE" sz="3200" dirty="0" smtClean="0"/>
              <a:t> forces due to axial </a:t>
            </a:r>
            <a:r>
              <a:rPr lang="fr-BE" sz="3200" dirty="0" err="1" smtClean="0"/>
              <a:t>restraints</a:t>
            </a:r>
            <a:r>
              <a:rPr lang="fr-BE" sz="3200" dirty="0" smtClean="0"/>
              <a:t> and plastic </a:t>
            </a:r>
            <a:r>
              <a:rPr lang="fr-BE" sz="3200" dirty="0" err="1" smtClean="0"/>
              <a:t>deformations</a:t>
            </a:r>
            <a:endParaRPr lang="fr-BE" sz="3200" dirty="0" smtClean="0"/>
          </a:p>
          <a:p>
            <a:r>
              <a:rPr lang="fr-BE" sz="3200" dirty="0" smtClean="0"/>
              <a:t>Limited </a:t>
            </a:r>
            <a:r>
              <a:rPr lang="fr-BE" sz="3200" dirty="0" err="1" smtClean="0"/>
              <a:t>ductility</a:t>
            </a:r>
            <a:r>
              <a:rPr lang="fr-BE" sz="3200" dirty="0" smtClean="0"/>
              <a:t> of </a:t>
            </a:r>
            <a:r>
              <a:rPr lang="fr-BE" sz="3200" dirty="0" err="1" smtClean="0"/>
              <a:t>bolts</a:t>
            </a:r>
            <a:r>
              <a:rPr lang="fr-BE" sz="3200" dirty="0" smtClean="0"/>
              <a:t> and </a:t>
            </a:r>
            <a:r>
              <a:rPr lang="fr-BE" sz="3200" dirty="0" err="1" smtClean="0"/>
              <a:t>welds</a:t>
            </a:r>
            <a:r>
              <a:rPr lang="fr-BE" sz="3200" dirty="0" smtClean="0"/>
              <a:t> components </a:t>
            </a:r>
            <a:r>
              <a:rPr lang="fr-BE" sz="3200" dirty="0" err="1" smtClean="0"/>
              <a:t>when</a:t>
            </a:r>
            <a:r>
              <a:rPr lang="fr-BE" sz="3200" dirty="0" smtClean="0"/>
              <a:t> joint </a:t>
            </a:r>
            <a:r>
              <a:rPr lang="fr-BE" sz="3200" dirty="0" err="1" smtClean="0"/>
              <a:t>resistance</a:t>
            </a:r>
            <a:r>
              <a:rPr lang="fr-BE" sz="3200" dirty="0" smtClean="0"/>
              <a:t> </a:t>
            </a:r>
            <a:r>
              <a:rPr lang="fr-BE" sz="3200" dirty="0" err="1" smtClean="0"/>
              <a:t>is</a:t>
            </a:r>
            <a:r>
              <a:rPr lang="fr-BE" sz="3200" dirty="0" smtClean="0"/>
              <a:t> not </a:t>
            </a:r>
            <a:r>
              <a:rPr lang="fr-BE" sz="3200" dirty="0" err="1" smtClean="0"/>
              <a:t>sufficient</a:t>
            </a:r>
            <a:endParaRPr lang="fr-BE" sz="3200" dirty="0" smtClean="0"/>
          </a:p>
          <a:p>
            <a:r>
              <a:rPr lang="fr-BE" sz="3200" dirty="0" err="1" smtClean="0"/>
              <a:t>Bolts</a:t>
            </a:r>
            <a:r>
              <a:rPr lang="fr-BE" sz="3200" dirty="0" smtClean="0"/>
              <a:t> and </a:t>
            </a:r>
            <a:r>
              <a:rPr lang="fr-BE" sz="3200" dirty="0" err="1" smtClean="0"/>
              <a:t>welds</a:t>
            </a:r>
            <a:r>
              <a:rPr lang="fr-BE" sz="3200" dirty="0" smtClean="0"/>
              <a:t> </a:t>
            </a:r>
            <a:r>
              <a:rPr lang="fr-BE" sz="3200" dirty="0" err="1" smtClean="0"/>
              <a:t>strengths</a:t>
            </a:r>
            <a:r>
              <a:rPr lang="fr-BE" sz="3200" dirty="0" smtClean="0"/>
              <a:t> </a:t>
            </a:r>
            <a:r>
              <a:rPr lang="fr-BE" sz="3200" dirty="0" err="1" smtClean="0"/>
              <a:t>under</a:t>
            </a:r>
            <a:r>
              <a:rPr lang="fr-BE" sz="3200" dirty="0" smtClean="0"/>
              <a:t> </a:t>
            </a:r>
            <a:r>
              <a:rPr lang="fr-BE" sz="3200" dirty="0" err="1" smtClean="0"/>
              <a:t>fire</a:t>
            </a:r>
            <a:r>
              <a:rPr lang="fr-BE" sz="3200" dirty="0" smtClean="0"/>
              <a:t> </a:t>
            </a:r>
            <a:r>
              <a:rPr lang="fr-BE" sz="3200" dirty="0" err="1" smtClean="0"/>
              <a:t>decreases</a:t>
            </a:r>
            <a:r>
              <a:rPr lang="fr-BE" sz="3200" dirty="0" smtClean="0"/>
              <a:t> </a:t>
            </a:r>
            <a:r>
              <a:rPr lang="fr-BE" sz="3200" dirty="0" err="1" smtClean="0"/>
              <a:t>faster</a:t>
            </a:r>
            <a:r>
              <a:rPr lang="fr-BE" sz="3200" dirty="0" smtClean="0"/>
              <a:t> </a:t>
            </a:r>
            <a:r>
              <a:rPr lang="fr-BE" sz="3200" dirty="0" err="1" smtClean="0"/>
              <a:t>than</a:t>
            </a:r>
            <a:r>
              <a:rPr lang="fr-BE" sz="3200" dirty="0" smtClean="0"/>
              <a:t> the </a:t>
            </a:r>
            <a:r>
              <a:rPr lang="fr-BE" sz="3200" dirty="0" err="1" smtClean="0"/>
              <a:t>carbon</a:t>
            </a:r>
            <a:r>
              <a:rPr lang="fr-BE" sz="3200" dirty="0" smtClean="0"/>
              <a:t> </a:t>
            </a:r>
            <a:r>
              <a:rPr lang="fr-BE" sz="3200" dirty="0" err="1" smtClean="0"/>
              <a:t>steel</a:t>
            </a:r>
            <a:r>
              <a:rPr lang="fr-BE" sz="3200" dirty="0" smtClean="0"/>
              <a:t> </a:t>
            </a:r>
            <a:r>
              <a:rPr lang="fr-BE" sz="3200" dirty="0" err="1" smtClean="0"/>
              <a:t>strength</a:t>
            </a:r>
            <a:endParaRPr lang="fr-BE" sz="3200" dirty="0" smtClean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500034" y="1556792"/>
            <a:ext cx="8320438" cy="65776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Origins</a:t>
            </a:r>
            <a:r>
              <a:rPr kumimoji="0" lang="fr-BE" sz="3200" i="0" u="sng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of </a:t>
            </a:r>
            <a:r>
              <a:rPr kumimoji="0" lang="fr-BE" sz="3200" i="0" u="sng" strike="noStrike" kern="1200" normalizeH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failures</a:t>
            </a:r>
            <a:r>
              <a:rPr kumimoji="0" lang="fr-BE" sz="3200" i="0" u="sng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in connections </a:t>
            </a:r>
            <a:r>
              <a:rPr kumimoji="0" lang="fr-BE" sz="3200" i="0" u="sng" strike="noStrike" kern="1200" normalizeH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during</a:t>
            </a:r>
            <a:r>
              <a:rPr kumimoji="0" lang="fr-BE" sz="3200" i="0" u="sng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r>
              <a:rPr kumimoji="0" lang="fr-BE" sz="3200" i="0" u="sng" strike="noStrike" kern="1200" normalizeH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cooling</a:t>
            </a:r>
            <a:endParaRPr kumimoji="0" lang="fr-BE" sz="32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3. </a:t>
            </a:r>
            <a:r>
              <a:rPr lang="fr-BE" dirty="0" err="1" smtClean="0"/>
              <a:t>Prediction</a:t>
            </a:r>
            <a:r>
              <a:rPr lang="fr-BE" dirty="0" smtClean="0"/>
              <a:t> of </a:t>
            </a:r>
            <a:r>
              <a:rPr lang="fr-BE" dirty="0" err="1" smtClean="0"/>
              <a:t>internal</a:t>
            </a:r>
            <a:r>
              <a:rPr lang="fr-BE" dirty="0" smtClean="0"/>
              <a:t> forces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50</a:t>
            </a:fld>
            <a:endParaRPr lang="fr-BE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539552" y="1700808"/>
            <a:ext cx="8280920" cy="50405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 indent="-320040">
              <a:buClr>
                <a:schemeClr val="accent2"/>
              </a:buClr>
              <a:buSzPct val="60000"/>
            </a:pPr>
            <a:r>
              <a:rPr lang="fr-BE" sz="2900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Analysis</a:t>
            </a: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of the influence of the </a:t>
            </a:r>
            <a:r>
              <a:rPr lang="fr-BE" sz="2900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proposed</a:t>
            </a: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modifications</a:t>
            </a:r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6505" name="Rectangle 9"/>
          <p:cNvSpPr>
            <a:spLocks noChangeArrowheads="1"/>
          </p:cNvSpPr>
          <p:nvPr/>
        </p:nvSpPr>
        <p:spPr bwMode="auto">
          <a:xfrm>
            <a:off x="0" y="3360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 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323528" y="2276872"/>
            <a:ext cx="8532440" cy="11521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indent="-320040">
              <a:buClr>
                <a:schemeClr val="accent2"/>
              </a:buClr>
              <a:buSzPct val="60000"/>
            </a:pPr>
            <a:r>
              <a:rPr lang="fr-BE" sz="2800" u="sng" dirty="0" smtClean="0"/>
              <a:t>Modification n°4</a:t>
            </a:r>
            <a:r>
              <a:rPr lang="fr-BE" sz="2800" dirty="0" smtClean="0"/>
              <a:t> : </a:t>
            </a:r>
            <a:r>
              <a:rPr lang="fr-BE" sz="2800" dirty="0" err="1" smtClean="0"/>
              <a:t>Extensional</a:t>
            </a:r>
            <a:r>
              <a:rPr lang="fr-BE" sz="2800" dirty="0" smtClean="0"/>
              <a:t> </a:t>
            </a:r>
            <a:r>
              <a:rPr lang="fr-BE" sz="2800" dirty="0" err="1" smtClean="0"/>
              <a:t>stiffness</a:t>
            </a:r>
            <a:r>
              <a:rPr lang="fr-BE" sz="2800" dirty="0" smtClean="0"/>
              <a:t> K</a:t>
            </a:r>
            <a:r>
              <a:rPr lang="fr-BE" sz="2800" baseline="-25000" dirty="0" smtClean="0"/>
              <a:t>A</a:t>
            </a:r>
            <a:r>
              <a:rPr lang="fr-BE" sz="2800" dirty="0" smtClean="0"/>
              <a:t> of the </a:t>
            </a:r>
            <a:r>
              <a:rPr lang="fr-BE" sz="2800" dirty="0" err="1" smtClean="0"/>
              <a:t>beam</a:t>
            </a:r>
            <a:r>
              <a:rPr lang="fr-BE" sz="2800" dirty="0" smtClean="0"/>
              <a:t> </a:t>
            </a:r>
            <a:r>
              <a:rPr lang="fr-BE" sz="2800" dirty="0" err="1" smtClean="0"/>
              <a:t>accounting</a:t>
            </a:r>
            <a:r>
              <a:rPr lang="fr-BE" sz="2800" dirty="0" smtClean="0"/>
              <a:t> for 2</a:t>
            </a:r>
            <a:r>
              <a:rPr lang="fr-BE" sz="2800" baseline="30000" dirty="0" smtClean="0"/>
              <a:t>nd</a:t>
            </a:r>
            <a:r>
              <a:rPr lang="fr-BE" sz="2800" dirty="0" smtClean="0"/>
              <a:t> </a:t>
            </a:r>
            <a:r>
              <a:rPr lang="fr-BE" sz="2800" dirty="0" err="1" smtClean="0"/>
              <a:t>order</a:t>
            </a:r>
            <a:r>
              <a:rPr lang="fr-BE" sz="2800" dirty="0" smtClean="0"/>
              <a:t> </a:t>
            </a:r>
            <a:r>
              <a:rPr lang="fr-BE" sz="2800" dirty="0" err="1" smtClean="0"/>
              <a:t>effects</a:t>
            </a:r>
            <a:endParaRPr lang="fr-BE" sz="2800" baseline="-25000" dirty="0" smtClean="0"/>
          </a:p>
          <a:p>
            <a:pPr indent="-320040">
              <a:buClr>
                <a:schemeClr val="accent2"/>
              </a:buClr>
              <a:buSzPct val="60000"/>
            </a:pPr>
            <a:endParaRPr lang="fr-BE" sz="2800" baseline="-25000" dirty="0" smtClean="0"/>
          </a:p>
        </p:txBody>
      </p:sp>
      <p:sp>
        <p:nvSpPr>
          <p:cNvPr id="16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95536" y="4797152"/>
            <a:ext cx="8208912" cy="1512168"/>
          </a:xfrm>
        </p:spPr>
        <p:txBody>
          <a:bodyPr>
            <a:normAutofit/>
          </a:bodyPr>
          <a:lstStyle/>
          <a:p>
            <a:pPr algn="just"/>
            <a:r>
              <a:rPr lang="fr-BE" sz="2600" dirty="0" err="1" smtClean="0"/>
              <a:t>Deformability</a:t>
            </a:r>
            <a:r>
              <a:rPr lang="fr-BE" sz="2600" dirty="0" smtClean="0"/>
              <a:t> of the </a:t>
            </a:r>
            <a:r>
              <a:rPr lang="fr-BE" sz="2600" dirty="0" err="1" smtClean="0"/>
              <a:t>beam</a:t>
            </a:r>
            <a:r>
              <a:rPr lang="fr-BE" sz="2600" dirty="0" smtClean="0"/>
              <a:t> &lt;&lt; </a:t>
            </a:r>
            <a:r>
              <a:rPr lang="fr-BE" sz="2600" dirty="0" err="1" smtClean="0"/>
              <a:t>Deformability</a:t>
            </a:r>
            <a:r>
              <a:rPr lang="fr-BE" sz="2600" dirty="0" smtClean="0"/>
              <a:t> of the </a:t>
            </a:r>
            <a:r>
              <a:rPr lang="fr-BE" sz="2600" dirty="0" err="1" smtClean="0"/>
              <a:t>spring</a:t>
            </a:r>
            <a:endParaRPr lang="fr-BE" sz="2600" dirty="0" smtClean="0"/>
          </a:p>
          <a:p>
            <a:pPr algn="just"/>
            <a:r>
              <a:rPr lang="fr-BE" sz="2600" dirty="0" smtClean="0"/>
              <a:t>The </a:t>
            </a:r>
            <a:r>
              <a:rPr lang="fr-BE" sz="2600" dirty="0" err="1" smtClean="0"/>
              <a:t>extensional</a:t>
            </a:r>
            <a:r>
              <a:rPr lang="fr-BE" sz="2600" dirty="0" smtClean="0"/>
              <a:t> </a:t>
            </a:r>
            <a:r>
              <a:rPr lang="fr-BE" sz="2600" dirty="0" err="1" smtClean="0"/>
              <a:t>stiffness</a:t>
            </a:r>
            <a:r>
              <a:rPr lang="fr-BE" sz="2600" dirty="0" smtClean="0"/>
              <a:t> K</a:t>
            </a:r>
            <a:r>
              <a:rPr lang="fr-BE" sz="2600" baseline="-25000" dirty="0" smtClean="0"/>
              <a:t>A</a:t>
            </a:r>
            <a:r>
              <a:rPr lang="fr-BE" sz="2600" dirty="0" smtClean="0"/>
              <a:t> of the </a:t>
            </a:r>
            <a:r>
              <a:rPr lang="fr-BE" sz="2600" dirty="0" err="1" smtClean="0"/>
              <a:t>beam</a:t>
            </a:r>
            <a:r>
              <a:rPr lang="fr-BE" sz="2600" dirty="0" smtClean="0"/>
              <a:t> </a:t>
            </a:r>
            <a:r>
              <a:rPr lang="fr-BE" sz="2600" dirty="0" err="1" smtClean="0"/>
              <a:t>is</a:t>
            </a:r>
            <a:r>
              <a:rPr lang="fr-BE" sz="2600" dirty="0" smtClean="0"/>
              <a:t> </a:t>
            </a:r>
            <a:r>
              <a:rPr lang="fr-BE" sz="2600" dirty="0" err="1" smtClean="0"/>
              <a:t>modified</a:t>
            </a:r>
            <a:r>
              <a:rPr lang="fr-BE" sz="2600" dirty="0" smtClean="0"/>
              <a:t> for large </a:t>
            </a:r>
            <a:r>
              <a:rPr lang="fr-BE" sz="2600" dirty="0" err="1" smtClean="0"/>
              <a:t>deflections</a:t>
            </a:r>
            <a:r>
              <a:rPr lang="fr-BE" sz="2600" dirty="0" smtClean="0"/>
              <a:t> </a:t>
            </a:r>
            <a:r>
              <a:rPr lang="fr-BE" sz="2600" dirty="0" err="1" smtClean="0"/>
              <a:t>where</a:t>
            </a:r>
            <a:r>
              <a:rPr lang="fr-BE" sz="2600" dirty="0" smtClean="0"/>
              <a:t> F</a:t>
            </a:r>
            <a:r>
              <a:rPr lang="fr-BE" sz="2600" baseline="-25000" dirty="0" smtClean="0"/>
              <a:t>T</a:t>
            </a:r>
            <a:r>
              <a:rPr lang="fr-BE" sz="2600" dirty="0" smtClean="0"/>
              <a:t> = </a:t>
            </a:r>
            <a:r>
              <a:rPr lang="fr-BE" sz="2600" dirty="0" err="1" smtClean="0"/>
              <a:t>F</a:t>
            </a:r>
            <a:r>
              <a:rPr lang="fr-BE" sz="2600" baseline="-25000" dirty="0" err="1" smtClean="0"/>
              <a:t>T,pl</a:t>
            </a:r>
            <a:endParaRPr lang="fr-BE" sz="2600" baseline="-25000" dirty="0" smtClean="0"/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179512" y="3573016"/>
            <a:ext cx="8640960" cy="1080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fr-BE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Results</a:t>
            </a:r>
            <a:r>
              <a:rPr kumimoji="0" lang="fr-BE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obtained</a:t>
            </a:r>
            <a:r>
              <a:rPr kumimoji="0" lang="fr-BE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from</a:t>
            </a:r>
            <a:r>
              <a:rPr kumimoji="0" lang="fr-BE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 </a:t>
            </a:r>
            <a:r>
              <a:rPr kumimoji="0" lang="fr-BE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Modified</a:t>
            </a:r>
            <a:r>
              <a:rPr kumimoji="0" lang="fr-BE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Method</a:t>
            </a:r>
            <a:r>
              <a:rPr kumimoji="0" lang="fr-BE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before</a:t>
            </a:r>
            <a:r>
              <a:rPr kumimoji="0" lang="fr-BE" sz="2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fr-BE" sz="26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after</a:t>
            </a:r>
            <a:r>
              <a:rPr kumimoji="0" lang="fr-BE" sz="26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Modification n°4 are </a:t>
            </a:r>
            <a:r>
              <a:rPr kumimoji="0" lang="fr-BE" sz="2600" b="0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superposed</a:t>
            </a:r>
            <a:endParaRPr kumimoji="0" lang="fr-BE" sz="26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3. </a:t>
            </a:r>
            <a:r>
              <a:rPr lang="fr-BE" dirty="0" err="1" smtClean="0"/>
              <a:t>Prediction</a:t>
            </a:r>
            <a:r>
              <a:rPr lang="fr-BE" dirty="0" smtClean="0"/>
              <a:t> of </a:t>
            </a:r>
            <a:r>
              <a:rPr lang="fr-BE" dirty="0" err="1" smtClean="0"/>
              <a:t>internal</a:t>
            </a:r>
            <a:r>
              <a:rPr lang="fr-BE" dirty="0" smtClean="0"/>
              <a:t> forces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51</a:t>
            </a:fld>
            <a:endParaRPr lang="fr-BE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539552" y="1700808"/>
            <a:ext cx="8280920" cy="50405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 indent="-320040">
              <a:buClr>
                <a:schemeClr val="accent2"/>
              </a:buClr>
              <a:buSzPct val="60000"/>
            </a:pPr>
            <a:r>
              <a:rPr lang="fr-BE" sz="2900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influence of the </a:t>
            </a:r>
            <a:r>
              <a:rPr lang="fr-BE" sz="2900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proposed</a:t>
            </a: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modifications</a:t>
            </a:r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6505" name="Rectangle 9"/>
          <p:cNvSpPr>
            <a:spLocks noChangeArrowheads="1"/>
          </p:cNvSpPr>
          <p:nvPr/>
        </p:nvSpPr>
        <p:spPr bwMode="auto">
          <a:xfrm>
            <a:off x="0" y="3360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 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323528" y="2276872"/>
            <a:ext cx="8532440" cy="1008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indent="-320040">
              <a:buClr>
                <a:schemeClr val="accent2"/>
              </a:buClr>
              <a:buSzPct val="60000"/>
            </a:pPr>
            <a:r>
              <a:rPr lang="fr-BE" sz="2800" u="sng" dirty="0" smtClean="0"/>
              <a:t>Modification n°5</a:t>
            </a:r>
            <a:r>
              <a:rPr lang="fr-BE" sz="2800" dirty="0" smtClean="0"/>
              <a:t> : Coefficient of interpolation </a:t>
            </a:r>
            <a:r>
              <a:rPr lang="fr-BE" sz="2800" dirty="0" err="1" smtClean="0"/>
              <a:t>c</a:t>
            </a:r>
            <a:r>
              <a:rPr lang="fr-BE" sz="2800" baseline="-25000" dirty="0" err="1" smtClean="0"/>
              <a:t>f</a:t>
            </a:r>
            <a:r>
              <a:rPr lang="fr-BE" sz="2800" dirty="0" smtClean="0"/>
              <a:t> </a:t>
            </a:r>
            <a:r>
              <a:rPr lang="fr-BE" sz="2800" dirty="0" err="1" smtClean="0"/>
              <a:t>used</a:t>
            </a:r>
            <a:r>
              <a:rPr lang="fr-BE" sz="2800" dirty="0" smtClean="0"/>
              <a:t> for </a:t>
            </a:r>
            <a:r>
              <a:rPr lang="fr-BE" sz="2800" dirty="0" err="1" smtClean="0"/>
              <a:t>deflection</a:t>
            </a:r>
            <a:r>
              <a:rPr lang="fr-BE" sz="2800" dirty="0" smtClean="0"/>
              <a:t> profile of the </a:t>
            </a:r>
            <a:r>
              <a:rPr lang="fr-BE" sz="2800" dirty="0" err="1" smtClean="0"/>
              <a:t>beam</a:t>
            </a:r>
            <a:endParaRPr lang="fr-BE" sz="2800" baseline="-25000" dirty="0" smtClean="0"/>
          </a:p>
          <a:p>
            <a:pPr indent="-320040">
              <a:buClr>
                <a:schemeClr val="accent2"/>
              </a:buClr>
              <a:buSzPct val="60000"/>
            </a:pPr>
            <a:endParaRPr lang="fr-BE" sz="2800" baseline="-250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1979712" y="3501008"/>
            <a:ext cx="4968552" cy="1469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fr-BE" dirty="0" smtClean="0"/>
              <a:t>6 </a:t>
            </a:r>
            <a:r>
              <a:rPr lang="fr-BE" dirty="0" err="1" smtClean="0"/>
              <a:t>meter</a:t>
            </a:r>
            <a:r>
              <a:rPr lang="fr-BE" dirty="0" smtClean="0"/>
              <a:t>-long IPE 300 </a:t>
            </a:r>
            <a:r>
              <a:rPr lang="fr-BE" dirty="0" err="1" smtClean="0"/>
              <a:t>beam</a:t>
            </a:r>
            <a:r>
              <a:rPr lang="fr-BE" dirty="0" smtClean="0"/>
              <a:t> (S275)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fr-BE" dirty="0" smtClean="0"/>
              <a:t>Distribution of T° : Ratios 0.8 – 1 – 1.2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fr-BE" dirty="0" smtClean="0"/>
              <a:t>K</a:t>
            </a:r>
            <a:r>
              <a:rPr lang="fr-BE" baseline="-25000" dirty="0" smtClean="0"/>
              <a:t>R</a:t>
            </a:r>
            <a:r>
              <a:rPr lang="fr-BE" dirty="0" smtClean="0"/>
              <a:t> = 3000 </a:t>
            </a:r>
            <a:r>
              <a:rPr lang="fr-BE" dirty="0" err="1" smtClean="0"/>
              <a:t>kN.m</a:t>
            </a:r>
            <a:r>
              <a:rPr lang="fr-BE" dirty="0" smtClean="0"/>
              <a:t>/rad (</a:t>
            </a:r>
            <a:r>
              <a:rPr lang="fr-BE" dirty="0" err="1" smtClean="0"/>
              <a:t>elastic</a:t>
            </a:r>
            <a:r>
              <a:rPr lang="fr-BE" dirty="0" smtClean="0"/>
              <a:t>)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fr-BE" dirty="0" smtClean="0"/>
              <a:t>w = 0.5 – K = 3%</a:t>
            </a: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284984"/>
            <a:ext cx="381998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2254" y="3291003"/>
            <a:ext cx="3654425" cy="2269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398" y="3309857"/>
            <a:ext cx="3538934" cy="2207375"/>
          </a:xfrm>
          <a:prstGeom prst="rect">
            <a:avLst/>
          </a:prstGeom>
          <a:noFill/>
        </p:spPr>
      </p:pic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2891" y="3356992"/>
            <a:ext cx="3578809" cy="2232248"/>
          </a:xfrm>
          <a:prstGeom prst="rect">
            <a:avLst/>
          </a:prstGeom>
          <a:noFill/>
        </p:spPr>
      </p:pic>
      <p:sp>
        <p:nvSpPr>
          <p:cNvPr id="11879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0" y="2378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67544" y="5674083"/>
            <a:ext cx="8676456" cy="1080120"/>
          </a:xfrm>
        </p:spPr>
        <p:txBody>
          <a:bodyPr>
            <a:normAutofit/>
          </a:bodyPr>
          <a:lstStyle/>
          <a:p>
            <a:pPr algn="just"/>
            <a:r>
              <a:rPr lang="fr-BE" sz="2600" dirty="0" smtClean="0"/>
              <a:t>No influence on </a:t>
            </a:r>
            <a:r>
              <a:rPr lang="fr-BE" sz="2600" dirty="0" err="1" smtClean="0"/>
              <a:t>deflections</a:t>
            </a:r>
            <a:r>
              <a:rPr lang="fr-BE" sz="2600" dirty="0" smtClean="0"/>
              <a:t> and axial forces</a:t>
            </a:r>
          </a:p>
          <a:p>
            <a:pPr algn="just"/>
            <a:r>
              <a:rPr lang="fr-BE" sz="2600" dirty="0" err="1" smtClean="0"/>
              <a:t>Prediction</a:t>
            </a:r>
            <a:r>
              <a:rPr lang="fr-BE" sz="2600" dirty="0" smtClean="0"/>
              <a:t> of </a:t>
            </a:r>
            <a:r>
              <a:rPr lang="fr-BE" sz="2600" dirty="0" err="1" smtClean="0"/>
              <a:t>bending</a:t>
            </a:r>
            <a:r>
              <a:rPr lang="fr-BE" sz="2600" dirty="0" smtClean="0"/>
              <a:t> moments </a:t>
            </a:r>
            <a:r>
              <a:rPr lang="fr-BE" sz="2600" dirty="0" err="1" smtClean="0"/>
              <a:t>significantly</a:t>
            </a:r>
            <a:r>
              <a:rPr lang="fr-BE" sz="2600" dirty="0" smtClean="0"/>
              <a:t> </a:t>
            </a:r>
            <a:r>
              <a:rPr lang="fr-BE" sz="2600" dirty="0" err="1" smtClean="0"/>
              <a:t>improved</a:t>
            </a:r>
            <a:r>
              <a:rPr lang="fr-BE" sz="2600" dirty="0" smtClean="0"/>
              <a:t> (</a:t>
            </a:r>
            <a:r>
              <a:rPr lang="fr-BE" sz="2600" dirty="0" err="1" smtClean="0"/>
              <a:t>low</a:t>
            </a:r>
            <a:r>
              <a:rPr lang="fr-BE" sz="2600" dirty="0" smtClean="0"/>
              <a:t> T°) </a:t>
            </a:r>
            <a:endParaRPr lang="fr-BE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3. </a:t>
            </a:r>
            <a:r>
              <a:rPr lang="fr-BE" dirty="0" err="1" smtClean="0"/>
              <a:t>Prediction</a:t>
            </a:r>
            <a:r>
              <a:rPr lang="fr-BE" dirty="0" smtClean="0"/>
              <a:t> of </a:t>
            </a:r>
            <a:r>
              <a:rPr lang="fr-BE" dirty="0" err="1" smtClean="0"/>
              <a:t>internal</a:t>
            </a:r>
            <a:r>
              <a:rPr lang="fr-BE" dirty="0" smtClean="0"/>
              <a:t> forces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52</a:t>
            </a:fld>
            <a:endParaRPr lang="fr-BE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539552" y="1772816"/>
            <a:ext cx="6408712" cy="57606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Extension to the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cooling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phase (Li, 2006)</a:t>
            </a:r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6505" name="Rectangle 9"/>
          <p:cNvSpPr>
            <a:spLocks noChangeArrowheads="1"/>
          </p:cNvSpPr>
          <p:nvPr/>
        </p:nvSpPr>
        <p:spPr bwMode="auto">
          <a:xfrm>
            <a:off x="0" y="3360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 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35169" name="Picture 1"/>
          <p:cNvPicPr>
            <a:picLocks noChangeAspect="1" noChangeArrowheads="1"/>
          </p:cNvPicPr>
          <p:nvPr/>
        </p:nvPicPr>
        <p:blipFill>
          <a:blip r:embed="rId2" cstate="print"/>
          <a:srcRect l="9982" t="12552" r="24408" b="5534"/>
          <a:stretch>
            <a:fillRect/>
          </a:stretch>
        </p:blipFill>
        <p:spPr bwMode="auto">
          <a:xfrm>
            <a:off x="1475656" y="3933056"/>
            <a:ext cx="2304256" cy="180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 cstate="print"/>
          <a:srcRect l="17952" t="25543" r="40308" b="17175"/>
          <a:stretch>
            <a:fillRect/>
          </a:stretch>
        </p:blipFill>
        <p:spPr bwMode="auto">
          <a:xfrm>
            <a:off x="5436096" y="4005064"/>
            <a:ext cx="1872208" cy="1611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259632" y="5877272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20040" algn="ctr">
              <a:buClr>
                <a:schemeClr val="accent2"/>
              </a:buClr>
              <a:buSzPct val="60000"/>
              <a:defRPr/>
            </a:pPr>
            <a:r>
              <a:rPr lang="fr-BE" u="sng" dirty="0" smtClean="0"/>
              <a:t>Plastic </a:t>
            </a:r>
            <a:r>
              <a:rPr lang="fr-BE" u="sng" dirty="0" err="1" smtClean="0"/>
              <a:t>strains</a:t>
            </a:r>
            <a:r>
              <a:rPr lang="fr-BE" u="sng" dirty="0" smtClean="0"/>
              <a:t> constant </a:t>
            </a:r>
            <a:r>
              <a:rPr lang="fr-BE" u="sng" dirty="0" err="1" smtClean="0"/>
              <a:t>during</a:t>
            </a:r>
            <a:r>
              <a:rPr lang="fr-BE" u="sng" dirty="0" smtClean="0"/>
              <a:t> the variation of T°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004048" y="5877272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20040" algn="ctr">
              <a:buClr>
                <a:schemeClr val="accent2"/>
              </a:buClr>
              <a:buSzPct val="60000"/>
              <a:defRPr/>
            </a:pPr>
            <a:r>
              <a:rPr lang="fr-BE" u="sng" dirty="0" err="1" smtClean="0"/>
              <a:t>Length</a:t>
            </a:r>
            <a:r>
              <a:rPr lang="fr-BE" u="sng" dirty="0" smtClean="0"/>
              <a:t> of the </a:t>
            </a:r>
            <a:r>
              <a:rPr lang="fr-BE" u="sng" dirty="0" err="1" smtClean="0"/>
              <a:t>elastic</a:t>
            </a:r>
            <a:r>
              <a:rPr lang="fr-BE" u="sng" dirty="0" smtClean="0"/>
              <a:t> </a:t>
            </a:r>
            <a:r>
              <a:rPr lang="fr-BE" u="sng" dirty="0" err="1" smtClean="0"/>
              <a:t>branch</a:t>
            </a:r>
            <a:r>
              <a:rPr lang="fr-BE" u="sng" dirty="0" smtClean="0"/>
              <a:t> constant </a:t>
            </a:r>
            <a:r>
              <a:rPr lang="fr-BE" u="sng" dirty="0" err="1" smtClean="0"/>
              <a:t>when</a:t>
            </a:r>
            <a:r>
              <a:rPr lang="fr-BE" u="sng" dirty="0" smtClean="0"/>
              <a:t> </a:t>
            </a:r>
            <a:r>
              <a:rPr lang="fr-BE" u="sng" dirty="0" err="1" smtClean="0"/>
              <a:t>unloading</a:t>
            </a:r>
            <a:endParaRPr lang="fr-BE" u="sng" dirty="0" smtClean="0"/>
          </a:p>
        </p:txBody>
      </p:sp>
      <p:sp>
        <p:nvSpPr>
          <p:cNvPr id="14" name="Espace réservé du contenu 9"/>
          <p:cNvSpPr>
            <a:spLocks noGrp="1"/>
          </p:cNvSpPr>
          <p:nvPr>
            <p:ph sz="quarter" idx="1"/>
          </p:nvPr>
        </p:nvSpPr>
        <p:spPr>
          <a:xfrm>
            <a:off x="539552" y="2333434"/>
            <a:ext cx="8352928" cy="1440160"/>
          </a:xfrm>
        </p:spPr>
        <p:txBody>
          <a:bodyPr>
            <a:normAutofit/>
          </a:bodyPr>
          <a:lstStyle/>
          <a:p>
            <a:pPr lvl="0"/>
            <a:r>
              <a:rPr lang="fr-BE" sz="2400" dirty="0" err="1" smtClean="0"/>
              <a:t>Based</a:t>
            </a:r>
            <a:r>
              <a:rPr lang="fr-BE" sz="2400" dirty="0" smtClean="0"/>
              <a:t> on the 2 </a:t>
            </a:r>
            <a:r>
              <a:rPr lang="fr-BE" sz="2400" dirty="0" err="1" smtClean="0"/>
              <a:t>principles</a:t>
            </a:r>
            <a:r>
              <a:rPr lang="fr-BE" sz="2400" dirty="0" smtClean="0"/>
              <a:t> </a:t>
            </a:r>
            <a:r>
              <a:rPr lang="fr-BE" sz="2400" dirty="0" err="1" smtClean="0"/>
              <a:t>proposed</a:t>
            </a:r>
            <a:r>
              <a:rPr lang="fr-BE" sz="2400" dirty="0" smtClean="0"/>
              <a:t> for </a:t>
            </a:r>
            <a:r>
              <a:rPr lang="fr-BE" sz="2400" dirty="0" err="1" smtClean="0"/>
              <a:t>material</a:t>
            </a:r>
            <a:r>
              <a:rPr lang="fr-BE" sz="2400" dirty="0" smtClean="0"/>
              <a:t> </a:t>
            </a:r>
            <a:r>
              <a:rPr lang="fr-BE" sz="2400" dirty="0" err="1" smtClean="0"/>
              <a:t>law</a:t>
            </a:r>
            <a:r>
              <a:rPr lang="fr-BE" sz="2400" dirty="0" smtClean="0"/>
              <a:t> of </a:t>
            </a:r>
            <a:r>
              <a:rPr lang="fr-BE" sz="2400" dirty="0" err="1" smtClean="0"/>
              <a:t>carbon</a:t>
            </a:r>
            <a:r>
              <a:rPr lang="fr-BE" sz="2400" dirty="0" smtClean="0"/>
              <a:t> </a:t>
            </a:r>
            <a:r>
              <a:rPr lang="fr-BE" sz="2400" dirty="0" err="1" smtClean="0"/>
              <a:t>steel</a:t>
            </a:r>
            <a:r>
              <a:rPr lang="fr-BE" sz="2400" dirty="0" smtClean="0"/>
              <a:t> </a:t>
            </a:r>
            <a:r>
              <a:rPr lang="fr-BE" sz="2400" dirty="0" err="1" smtClean="0"/>
              <a:t>when</a:t>
            </a:r>
            <a:r>
              <a:rPr lang="fr-BE" sz="2400" dirty="0" smtClean="0"/>
              <a:t> </a:t>
            </a:r>
            <a:r>
              <a:rPr lang="fr-BE" sz="2400" dirty="0" err="1" smtClean="0"/>
              <a:t>cooling</a:t>
            </a:r>
            <a:r>
              <a:rPr lang="fr-BE" sz="2400" dirty="0" smtClean="0"/>
              <a:t> (</a:t>
            </a:r>
            <a:r>
              <a:rPr lang="fr-BE" sz="2400" dirty="0" err="1" smtClean="0"/>
              <a:t>Franssen</a:t>
            </a:r>
            <a:r>
              <a:rPr lang="fr-BE" sz="2400" dirty="0" smtClean="0"/>
              <a:t>, 1990)</a:t>
            </a:r>
          </a:p>
          <a:p>
            <a:pPr lvl="0"/>
            <a:r>
              <a:rPr lang="fr-BE" sz="2400" dirty="0" err="1" smtClean="0"/>
              <a:t>Validated</a:t>
            </a:r>
            <a:r>
              <a:rPr lang="fr-BE" sz="2400" dirty="0" smtClean="0"/>
              <a:t> </a:t>
            </a:r>
            <a:r>
              <a:rPr lang="fr-BE" sz="2400" dirty="0" err="1" smtClean="0"/>
              <a:t>only</a:t>
            </a:r>
            <a:r>
              <a:rPr lang="fr-BE" sz="2400" dirty="0" smtClean="0"/>
              <a:t> for the </a:t>
            </a:r>
            <a:r>
              <a:rPr lang="fr-BE" sz="2400" dirty="0" err="1" smtClean="0"/>
              <a:t>prediction</a:t>
            </a:r>
            <a:r>
              <a:rPr lang="fr-BE" sz="2400" dirty="0" smtClean="0"/>
              <a:t> of </a:t>
            </a:r>
            <a:r>
              <a:rPr lang="fr-BE" sz="2400" dirty="0" err="1" smtClean="0"/>
              <a:t>deflections</a:t>
            </a:r>
            <a:r>
              <a:rPr lang="fr-BE" sz="2400" dirty="0" smtClean="0"/>
              <a:t> and axial forces </a:t>
            </a:r>
          </a:p>
          <a:p>
            <a:endParaRPr lang="fr-B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3. </a:t>
            </a:r>
            <a:r>
              <a:rPr lang="fr-BE" dirty="0" err="1" smtClean="0"/>
              <a:t>Prediction</a:t>
            </a:r>
            <a:r>
              <a:rPr lang="fr-BE" dirty="0" smtClean="0"/>
              <a:t> of </a:t>
            </a:r>
            <a:r>
              <a:rPr lang="fr-BE" dirty="0" err="1" smtClean="0"/>
              <a:t>internal</a:t>
            </a:r>
            <a:r>
              <a:rPr lang="fr-BE" dirty="0" smtClean="0"/>
              <a:t> forces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53</a:t>
            </a:fld>
            <a:endParaRPr lang="fr-BE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539552" y="1772816"/>
            <a:ext cx="8604448" cy="6480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Adaptation of the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Modified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Method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to the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cooling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phase</a:t>
            </a:r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6505" name="Rectangle 9"/>
          <p:cNvSpPr>
            <a:spLocks noChangeArrowheads="1"/>
          </p:cNvSpPr>
          <p:nvPr/>
        </p:nvSpPr>
        <p:spPr bwMode="auto">
          <a:xfrm>
            <a:off x="0" y="3360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 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95536" y="2420888"/>
            <a:ext cx="8424936" cy="2880320"/>
          </a:xfrm>
        </p:spPr>
        <p:txBody>
          <a:bodyPr>
            <a:normAutofit/>
          </a:bodyPr>
          <a:lstStyle/>
          <a:p>
            <a:pPr algn="just"/>
            <a:r>
              <a:rPr lang="fr-BE" sz="2600" dirty="0" smtClean="0"/>
              <a:t>The </a:t>
            </a:r>
            <a:r>
              <a:rPr lang="fr-BE" sz="2600" dirty="0" err="1" smtClean="0"/>
              <a:t>resolution</a:t>
            </a:r>
            <a:r>
              <a:rPr lang="fr-BE" sz="2600" dirty="0" smtClean="0"/>
              <a:t> of the General Equation </a:t>
            </a:r>
            <a:r>
              <a:rPr lang="fr-BE" sz="2600" dirty="0" err="1" smtClean="0"/>
              <a:t>is</a:t>
            </a:r>
            <a:r>
              <a:rPr lang="fr-BE" sz="2600" dirty="0" smtClean="0"/>
              <a:t> made </a:t>
            </a:r>
            <a:r>
              <a:rPr lang="fr-BE" sz="2600" dirty="0" err="1" smtClean="0"/>
              <a:t>at</a:t>
            </a:r>
            <a:r>
              <a:rPr lang="fr-BE" sz="2600" dirty="0" smtClean="0"/>
              <a:t> the end of the </a:t>
            </a:r>
            <a:r>
              <a:rPr lang="fr-BE" sz="2600" dirty="0" err="1" smtClean="0"/>
              <a:t>heating</a:t>
            </a:r>
            <a:r>
              <a:rPr lang="fr-BE" sz="2600" dirty="0" smtClean="0"/>
              <a:t> phase (</a:t>
            </a:r>
            <a:r>
              <a:rPr lang="fr-BE" sz="2600" dirty="0" err="1" smtClean="0"/>
              <a:t>reference</a:t>
            </a:r>
            <a:r>
              <a:rPr lang="fr-BE" sz="2600" dirty="0" smtClean="0"/>
              <a:t> point) </a:t>
            </a:r>
          </a:p>
          <a:p>
            <a:pPr algn="just"/>
            <a:r>
              <a:rPr lang="fr-BE" sz="2600" dirty="0" smtClean="0"/>
              <a:t>The (F</a:t>
            </a:r>
            <a:r>
              <a:rPr lang="fr-BE" sz="2600" baseline="-25000" dirty="0" smtClean="0"/>
              <a:t>T</a:t>
            </a:r>
            <a:r>
              <a:rPr lang="fr-BE" sz="2600" dirty="0" smtClean="0"/>
              <a:t>, </a:t>
            </a:r>
            <a:r>
              <a:rPr lang="fr-BE" sz="2600" dirty="0" err="1" smtClean="0">
                <a:latin typeface="Symbol" pitchFamily="18" charset="2"/>
              </a:rPr>
              <a:t>D</a:t>
            </a:r>
            <a:r>
              <a:rPr lang="fr-BE" sz="2600" dirty="0" err="1" smtClean="0"/>
              <a:t>L</a:t>
            </a:r>
            <a:r>
              <a:rPr lang="fr-BE" sz="2600" baseline="-25000" dirty="0" err="1" smtClean="0"/>
              <a:t>m</a:t>
            </a:r>
            <a:r>
              <a:rPr lang="fr-BE" sz="2600" dirty="0" smtClean="0"/>
              <a:t>) and (M, </a:t>
            </a:r>
            <a:r>
              <a:rPr lang="fr-BE" sz="2600" dirty="0" smtClean="0">
                <a:latin typeface="Symbol" pitchFamily="18" charset="2"/>
              </a:rPr>
              <a:t>c</a:t>
            </a:r>
            <a:r>
              <a:rPr lang="fr-BE" sz="2600" baseline="-25000" dirty="0" smtClean="0"/>
              <a:t>m</a:t>
            </a:r>
            <a:r>
              <a:rPr lang="fr-BE" sz="2600" dirty="0" smtClean="0"/>
              <a:t>) </a:t>
            </a:r>
            <a:r>
              <a:rPr lang="fr-BE" sz="2600" dirty="0" err="1" smtClean="0"/>
              <a:t>diagrams</a:t>
            </a:r>
            <a:r>
              <a:rPr lang="fr-BE" sz="2600" dirty="0" smtClean="0"/>
              <a:t> are </a:t>
            </a:r>
            <a:r>
              <a:rPr lang="fr-BE" sz="2600" dirty="0" err="1" smtClean="0"/>
              <a:t>adapted</a:t>
            </a:r>
            <a:r>
              <a:rPr lang="fr-BE" sz="2600" dirty="0" smtClean="0"/>
              <a:t> for the </a:t>
            </a:r>
            <a:r>
              <a:rPr lang="fr-BE" sz="2600" dirty="0" err="1" smtClean="0"/>
              <a:t>cooling</a:t>
            </a:r>
            <a:r>
              <a:rPr lang="fr-BE" sz="2600" dirty="0" smtClean="0"/>
              <a:t> phase</a:t>
            </a:r>
          </a:p>
          <a:p>
            <a:pPr algn="just"/>
            <a:r>
              <a:rPr lang="fr-BE" sz="2600" dirty="0" smtClean="0"/>
              <a:t>The General Equation </a:t>
            </a:r>
            <a:r>
              <a:rPr lang="fr-BE" sz="2600" dirty="0" err="1" smtClean="0"/>
              <a:t>is</a:t>
            </a:r>
            <a:r>
              <a:rPr lang="fr-BE" sz="2600" dirty="0" smtClean="0"/>
              <a:t> </a:t>
            </a:r>
            <a:r>
              <a:rPr lang="fr-BE" sz="2600" dirty="0" err="1" smtClean="0"/>
              <a:t>solved</a:t>
            </a:r>
            <a:r>
              <a:rPr lang="fr-BE" sz="2600" dirty="0" smtClean="0"/>
              <a:t> </a:t>
            </a:r>
            <a:r>
              <a:rPr lang="fr-BE" sz="2600" dirty="0" err="1" smtClean="0"/>
              <a:t>at</a:t>
            </a:r>
            <a:r>
              <a:rPr lang="fr-BE" sz="2600" dirty="0" smtClean="0"/>
              <a:t> </a:t>
            </a:r>
            <a:r>
              <a:rPr lang="fr-BE" sz="2600" dirty="0" err="1" smtClean="0"/>
              <a:t>any</a:t>
            </a:r>
            <a:r>
              <a:rPr lang="fr-BE" sz="2600" dirty="0" smtClean="0"/>
              <a:t> instant of the </a:t>
            </a:r>
            <a:r>
              <a:rPr lang="fr-BE" sz="2600" dirty="0" err="1" smtClean="0"/>
              <a:t>cooling</a:t>
            </a:r>
            <a:r>
              <a:rPr lang="fr-BE" sz="2600" dirty="0" smtClean="0"/>
              <a:t> phase</a:t>
            </a:r>
          </a:p>
        </p:txBody>
      </p:sp>
      <p:pic>
        <p:nvPicPr>
          <p:cNvPr id="134145" name="Picture 1"/>
          <p:cNvPicPr>
            <a:picLocks noChangeAspect="1" noChangeArrowheads="1"/>
          </p:cNvPicPr>
          <p:nvPr/>
        </p:nvPicPr>
        <p:blipFill>
          <a:blip r:embed="rId2" cstate="print"/>
          <a:srcRect r="22502" b="5428"/>
          <a:stretch>
            <a:fillRect/>
          </a:stretch>
        </p:blipFill>
        <p:spPr bwMode="auto">
          <a:xfrm>
            <a:off x="467544" y="3068960"/>
            <a:ext cx="4347584" cy="3432913"/>
          </a:xfrm>
          <a:prstGeom prst="rect">
            <a:avLst/>
          </a:prstGeom>
          <a:noFill/>
        </p:spPr>
      </p:pic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34148" name="Rectangle 4"/>
          <p:cNvSpPr>
            <a:spLocks noChangeArrowheads="1"/>
          </p:cNvSpPr>
          <p:nvPr/>
        </p:nvSpPr>
        <p:spPr bwMode="auto">
          <a:xfrm>
            <a:off x="0" y="2590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34149" name="Picture 5"/>
          <p:cNvPicPr>
            <a:picLocks noChangeAspect="1" noChangeArrowheads="1"/>
          </p:cNvPicPr>
          <p:nvPr/>
        </p:nvPicPr>
        <p:blipFill>
          <a:blip r:embed="rId3" cstate="print"/>
          <a:srcRect r="16412"/>
          <a:stretch>
            <a:fillRect/>
          </a:stretch>
        </p:blipFill>
        <p:spPr bwMode="auto">
          <a:xfrm>
            <a:off x="4932040" y="3140968"/>
            <a:ext cx="3600400" cy="3107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4788024" y="2780928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20040" algn="ctr">
              <a:buClr>
                <a:schemeClr val="accent2"/>
              </a:buClr>
              <a:buSzPct val="60000"/>
              <a:defRPr/>
            </a:pPr>
            <a:r>
              <a:rPr lang="fr-BE" sz="2400" u="sng" dirty="0" err="1" smtClean="0">
                <a:solidFill>
                  <a:schemeClr val="tx2"/>
                </a:solidFill>
              </a:rPr>
              <a:t>Mid</a:t>
            </a:r>
            <a:r>
              <a:rPr lang="fr-BE" sz="2400" u="sng" dirty="0" smtClean="0">
                <a:solidFill>
                  <a:schemeClr val="tx2"/>
                </a:solidFill>
              </a:rPr>
              <a:t>-</a:t>
            </a:r>
            <a:r>
              <a:rPr lang="fr-BE" sz="2400" u="sng" dirty="0" err="1" smtClean="0">
                <a:solidFill>
                  <a:schemeClr val="tx2"/>
                </a:solidFill>
              </a:rPr>
              <a:t>span</a:t>
            </a:r>
            <a:r>
              <a:rPr lang="fr-BE" sz="2400" u="sng" dirty="0" smtClean="0">
                <a:solidFill>
                  <a:schemeClr val="tx2"/>
                </a:solidFill>
              </a:rPr>
              <a:t> </a:t>
            </a:r>
            <a:r>
              <a:rPr lang="fr-BE" sz="2400" u="sng" dirty="0" err="1" smtClean="0">
                <a:solidFill>
                  <a:schemeClr val="tx2"/>
                </a:solidFill>
              </a:rPr>
              <a:t>Bending</a:t>
            </a:r>
            <a:r>
              <a:rPr lang="fr-BE" sz="2400" u="sng" dirty="0" smtClean="0">
                <a:solidFill>
                  <a:schemeClr val="tx2"/>
                </a:solidFill>
              </a:rPr>
              <a:t> Moment</a:t>
            </a:r>
          </a:p>
        </p:txBody>
      </p:sp>
      <p:sp>
        <p:nvSpPr>
          <p:cNvPr id="13415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34153" name="Rectangle 9"/>
          <p:cNvSpPr>
            <a:spLocks noChangeArrowheads="1"/>
          </p:cNvSpPr>
          <p:nvPr/>
        </p:nvSpPr>
        <p:spPr bwMode="auto">
          <a:xfrm>
            <a:off x="0" y="31321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9" grpId="1" uiExpand="1" build="p"/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3. </a:t>
            </a:r>
            <a:r>
              <a:rPr lang="fr-BE" dirty="0" err="1" smtClean="0"/>
              <a:t>Prediction</a:t>
            </a:r>
            <a:r>
              <a:rPr lang="fr-BE" dirty="0" smtClean="0"/>
              <a:t> of </a:t>
            </a:r>
            <a:r>
              <a:rPr lang="fr-BE" dirty="0" err="1" smtClean="0"/>
              <a:t>internal</a:t>
            </a:r>
            <a:r>
              <a:rPr lang="fr-BE" dirty="0" smtClean="0"/>
              <a:t> forces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54</a:t>
            </a:fld>
            <a:endParaRPr lang="fr-BE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6505" name="Rectangle 9"/>
          <p:cNvSpPr>
            <a:spLocks noChangeArrowheads="1"/>
          </p:cNvSpPr>
          <p:nvPr/>
        </p:nvSpPr>
        <p:spPr bwMode="auto">
          <a:xfrm>
            <a:off x="0" y="3360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 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34148" name="Rectangle 4"/>
          <p:cNvSpPr>
            <a:spLocks noChangeArrowheads="1"/>
          </p:cNvSpPr>
          <p:nvPr/>
        </p:nvSpPr>
        <p:spPr bwMode="auto">
          <a:xfrm>
            <a:off x="0" y="2590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415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34153" name="Rectangle 9"/>
          <p:cNvSpPr>
            <a:spLocks noChangeArrowheads="1"/>
          </p:cNvSpPr>
          <p:nvPr/>
        </p:nvSpPr>
        <p:spPr bwMode="auto">
          <a:xfrm>
            <a:off x="0" y="31321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323528" y="2420888"/>
            <a:ext cx="8280920" cy="576064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dirty="0" smtClean="0"/>
              <a:t>1. </a:t>
            </a:r>
            <a:r>
              <a:rPr lang="fr-BE" sz="2800" dirty="0" err="1" smtClean="0"/>
              <a:t>Simply</a:t>
            </a:r>
            <a:r>
              <a:rPr lang="fr-BE" sz="2800" dirty="0" smtClean="0"/>
              <a:t>-</a:t>
            </a:r>
            <a:r>
              <a:rPr lang="fr-BE" sz="2800" dirty="0" err="1" smtClean="0"/>
              <a:t>supported</a:t>
            </a:r>
            <a:r>
              <a:rPr lang="fr-BE" sz="2800" dirty="0" smtClean="0"/>
              <a:t> </a:t>
            </a:r>
            <a:r>
              <a:rPr lang="fr-BE" sz="2800" dirty="0" err="1" smtClean="0"/>
              <a:t>beam</a:t>
            </a:r>
            <a:r>
              <a:rPr lang="fr-BE" sz="2800" dirty="0" smtClean="0"/>
              <a:t> - Non-</a:t>
            </a:r>
            <a:r>
              <a:rPr lang="fr-BE" sz="2800" dirty="0" err="1" smtClean="0"/>
              <a:t>uniform</a:t>
            </a:r>
            <a:r>
              <a:rPr lang="fr-BE" sz="2800" dirty="0" smtClean="0"/>
              <a:t> distribution of T°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23528" y="3068960"/>
            <a:ext cx="3960440" cy="1102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fr-BE" dirty="0" smtClean="0"/>
              <a:t>6 </a:t>
            </a:r>
            <a:r>
              <a:rPr lang="fr-BE" dirty="0" err="1" smtClean="0"/>
              <a:t>meter</a:t>
            </a:r>
            <a:r>
              <a:rPr lang="fr-BE" dirty="0" smtClean="0"/>
              <a:t>-long IPE 300 </a:t>
            </a:r>
            <a:r>
              <a:rPr lang="fr-BE" dirty="0" err="1" smtClean="0"/>
              <a:t>beam</a:t>
            </a:r>
            <a:r>
              <a:rPr lang="fr-BE" dirty="0" smtClean="0"/>
              <a:t> (S275)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fr-BE" dirty="0" err="1" smtClean="0"/>
              <a:t>T</a:t>
            </a:r>
            <a:r>
              <a:rPr lang="fr-BE" baseline="-25000" dirty="0" err="1" smtClean="0"/>
              <a:t>ref</a:t>
            </a:r>
            <a:r>
              <a:rPr lang="fr-BE" dirty="0" smtClean="0"/>
              <a:t> : 600°C – 650°C – 700°C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fr-BE" dirty="0" smtClean="0"/>
              <a:t>w = 0.3 – K = 3%</a:t>
            </a:r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15" y="4643766"/>
            <a:ext cx="3018796" cy="188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7859" y="4643766"/>
            <a:ext cx="290419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7653" y="4643766"/>
            <a:ext cx="302035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31"/>
          <p:cNvSpPr/>
          <p:nvPr/>
        </p:nvSpPr>
        <p:spPr>
          <a:xfrm>
            <a:off x="761595" y="4293096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20040" algn="ctr">
              <a:buClr>
                <a:schemeClr val="accent2"/>
              </a:buClr>
              <a:buSzPct val="60000"/>
              <a:defRPr/>
            </a:pPr>
            <a:r>
              <a:rPr lang="fr-BE" u="sng" dirty="0" err="1" smtClean="0"/>
              <a:t>Deflections</a:t>
            </a:r>
            <a:endParaRPr lang="fr-BE" u="sng" baseline="-25000" dirty="0" smtClean="0"/>
          </a:p>
        </p:txBody>
      </p:sp>
      <p:sp>
        <p:nvSpPr>
          <p:cNvPr id="33" name="Rectangle 32"/>
          <p:cNvSpPr/>
          <p:nvPr/>
        </p:nvSpPr>
        <p:spPr>
          <a:xfrm>
            <a:off x="3857939" y="4293096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20040" algn="ctr">
              <a:buClr>
                <a:schemeClr val="accent2"/>
              </a:buClr>
              <a:buSzPct val="60000"/>
              <a:defRPr/>
            </a:pPr>
            <a:r>
              <a:rPr lang="fr-BE" u="sng" dirty="0" smtClean="0"/>
              <a:t>Axial Force</a:t>
            </a:r>
            <a:endParaRPr lang="fr-BE" u="sng" baseline="-25000" dirty="0" smtClean="0"/>
          </a:p>
        </p:txBody>
      </p:sp>
      <p:sp>
        <p:nvSpPr>
          <p:cNvPr id="34" name="Rectangle 33"/>
          <p:cNvSpPr/>
          <p:nvPr/>
        </p:nvSpPr>
        <p:spPr>
          <a:xfrm>
            <a:off x="6378219" y="4293096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20040" algn="ctr">
              <a:buClr>
                <a:schemeClr val="accent2"/>
              </a:buClr>
              <a:buSzPct val="60000"/>
              <a:defRPr/>
            </a:pPr>
            <a:r>
              <a:rPr lang="fr-BE" u="sng" dirty="0" err="1" smtClean="0"/>
              <a:t>Mid</a:t>
            </a:r>
            <a:r>
              <a:rPr lang="fr-BE" u="sng" dirty="0" smtClean="0"/>
              <a:t>-</a:t>
            </a:r>
            <a:r>
              <a:rPr lang="fr-BE" u="sng" dirty="0" err="1" smtClean="0"/>
              <a:t>span</a:t>
            </a:r>
            <a:r>
              <a:rPr lang="fr-BE" u="sng" dirty="0" smtClean="0"/>
              <a:t> </a:t>
            </a:r>
            <a:r>
              <a:rPr lang="fr-BE" u="sng" dirty="0" err="1" smtClean="0"/>
              <a:t>Bending</a:t>
            </a:r>
            <a:r>
              <a:rPr lang="fr-BE" u="sng" dirty="0" smtClean="0"/>
              <a:t> Moment</a:t>
            </a:r>
            <a:endParaRPr lang="fr-BE" u="sng" baseline="-25000" dirty="0" smtClean="0"/>
          </a:p>
        </p:txBody>
      </p:sp>
      <p:sp>
        <p:nvSpPr>
          <p:cNvPr id="35" name="Espace réservé du contenu 2"/>
          <p:cNvSpPr txBox="1">
            <a:spLocks/>
          </p:cNvSpPr>
          <p:nvPr/>
        </p:nvSpPr>
        <p:spPr>
          <a:xfrm>
            <a:off x="539552" y="1772816"/>
            <a:ext cx="8604448" cy="6480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Adaptation of the General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Method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to the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cooling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phase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3. </a:t>
            </a:r>
            <a:r>
              <a:rPr lang="fr-BE" dirty="0" err="1" smtClean="0"/>
              <a:t>Prediction</a:t>
            </a:r>
            <a:r>
              <a:rPr lang="fr-BE" dirty="0" smtClean="0"/>
              <a:t> of </a:t>
            </a:r>
            <a:r>
              <a:rPr lang="fr-BE" dirty="0" err="1" smtClean="0"/>
              <a:t>internal</a:t>
            </a:r>
            <a:r>
              <a:rPr lang="fr-BE" dirty="0" smtClean="0"/>
              <a:t> forces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55</a:t>
            </a:fld>
            <a:endParaRPr lang="fr-BE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6505" name="Rectangle 9"/>
          <p:cNvSpPr>
            <a:spLocks noChangeArrowheads="1"/>
          </p:cNvSpPr>
          <p:nvPr/>
        </p:nvSpPr>
        <p:spPr bwMode="auto">
          <a:xfrm>
            <a:off x="0" y="3360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 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34148" name="Rectangle 4"/>
          <p:cNvSpPr>
            <a:spLocks noChangeArrowheads="1"/>
          </p:cNvSpPr>
          <p:nvPr/>
        </p:nvSpPr>
        <p:spPr bwMode="auto">
          <a:xfrm>
            <a:off x="0" y="2590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415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34153" name="Rectangle 9"/>
          <p:cNvSpPr>
            <a:spLocks noChangeArrowheads="1"/>
          </p:cNvSpPr>
          <p:nvPr/>
        </p:nvSpPr>
        <p:spPr bwMode="auto">
          <a:xfrm>
            <a:off x="0" y="31321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323528" y="2409840"/>
            <a:ext cx="8280920" cy="587112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800" dirty="0" smtClean="0"/>
              <a:t>2. </a:t>
            </a:r>
            <a:r>
              <a:rPr lang="fr-BE" sz="2800" dirty="0" err="1" smtClean="0"/>
              <a:t>Bilinear</a:t>
            </a:r>
            <a:r>
              <a:rPr lang="fr-BE" sz="2800" dirty="0" smtClean="0"/>
              <a:t> </a:t>
            </a:r>
            <a:r>
              <a:rPr lang="fr-BE" sz="2800" dirty="0" err="1" smtClean="0"/>
              <a:t>rotational</a:t>
            </a:r>
            <a:r>
              <a:rPr lang="fr-BE" sz="2800" dirty="0" smtClean="0"/>
              <a:t> </a:t>
            </a:r>
            <a:r>
              <a:rPr lang="fr-BE" sz="2800" dirty="0" err="1" smtClean="0"/>
              <a:t>restraints</a:t>
            </a:r>
            <a:r>
              <a:rPr lang="fr-BE" sz="2800" dirty="0" smtClean="0"/>
              <a:t> - Uniform distribution of T°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23528" y="3140968"/>
            <a:ext cx="3960440" cy="1102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fr-BE" dirty="0" smtClean="0"/>
              <a:t>6 </a:t>
            </a:r>
            <a:r>
              <a:rPr lang="fr-BE" dirty="0" err="1" smtClean="0"/>
              <a:t>meter</a:t>
            </a:r>
            <a:r>
              <a:rPr lang="fr-BE" dirty="0" smtClean="0"/>
              <a:t>-long IPE 300 </a:t>
            </a:r>
            <a:r>
              <a:rPr lang="fr-BE" dirty="0" err="1" smtClean="0"/>
              <a:t>beam</a:t>
            </a:r>
            <a:r>
              <a:rPr lang="fr-BE" dirty="0" smtClean="0"/>
              <a:t> (S275)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fr-BE" dirty="0" err="1" smtClean="0"/>
              <a:t>T</a:t>
            </a:r>
            <a:r>
              <a:rPr lang="fr-BE" baseline="-25000" dirty="0" err="1" smtClean="0"/>
              <a:t>ref</a:t>
            </a:r>
            <a:r>
              <a:rPr lang="fr-BE" dirty="0" smtClean="0"/>
              <a:t> : 700°C – 700°C – 700°C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fr-BE" dirty="0" smtClean="0"/>
              <a:t>w = 0.5 – K = 10%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61595" y="4653136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20040" algn="ctr">
              <a:buClr>
                <a:schemeClr val="accent2"/>
              </a:buClr>
              <a:buSzPct val="60000"/>
              <a:defRPr/>
            </a:pPr>
            <a:r>
              <a:rPr lang="fr-BE" u="sng" dirty="0" err="1" smtClean="0"/>
              <a:t>Deflections</a:t>
            </a:r>
            <a:endParaRPr lang="fr-BE" u="sng" baseline="-25000" dirty="0" smtClean="0"/>
          </a:p>
        </p:txBody>
      </p:sp>
      <p:sp>
        <p:nvSpPr>
          <p:cNvPr id="33" name="Rectangle 32"/>
          <p:cNvSpPr/>
          <p:nvPr/>
        </p:nvSpPr>
        <p:spPr>
          <a:xfrm>
            <a:off x="3857939" y="4653136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20040" algn="ctr">
              <a:buClr>
                <a:schemeClr val="accent2"/>
              </a:buClr>
              <a:buSzPct val="60000"/>
              <a:defRPr/>
            </a:pPr>
            <a:r>
              <a:rPr lang="fr-BE" u="sng" dirty="0" smtClean="0"/>
              <a:t>Axial Force</a:t>
            </a:r>
            <a:endParaRPr lang="fr-BE" u="sng" baseline="-25000" dirty="0" smtClean="0"/>
          </a:p>
        </p:txBody>
      </p:sp>
      <p:sp>
        <p:nvSpPr>
          <p:cNvPr id="34" name="Rectangle 33"/>
          <p:cNvSpPr/>
          <p:nvPr/>
        </p:nvSpPr>
        <p:spPr>
          <a:xfrm>
            <a:off x="6516216" y="6093296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20040" algn="ctr">
              <a:buClr>
                <a:schemeClr val="accent2"/>
              </a:buClr>
              <a:buSzPct val="60000"/>
              <a:defRPr/>
            </a:pPr>
            <a:r>
              <a:rPr lang="fr-BE" dirty="0" smtClean="0">
                <a:solidFill>
                  <a:schemeClr val="accent2"/>
                </a:solidFill>
              </a:rPr>
              <a:t>Support</a:t>
            </a:r>
            <a:endParaRPr lang="fr-BE" baseline="-25000" dirty="0" smtClean="0">
              <a:solidFill>
                <a:schemeClr val="accent2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79704" y="4653136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20040" algn="ctr">
              <a:buClr>
                <a:schemeClr val="accent2"/>
              </a:buClr>
              <a:buSzPct val="60000"/>
              <a:defRPr/>
            </a:pPr>
            <a:r>
              <a:rPr lang="fr-BE" u="sng" dirty="0" err="1" smtClean="0"/>
              <a:t>Bending</a:t>
            </a:r>
            <a:r>
              <a:rPr lang="fr-BE" u="sng" dirty="0" smtClean="0"/>
              <a:t> Moments</a:t>
            </a:r>
            <a:endParaRPr lang="fr-BE" u="sng" baseline="-25000" dirty="0" smtClean="0"/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08" y="4941168"/>
            <a:ext cx="3087654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0405" y="4941168"/>
            <a:ext cx="3087654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6345" y="4941168"/>
            <a:ext cx="3087655" cy="191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2883828"/>
            <a:ext cx="2987824" cy="185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>
            <a:off x="6081557" y="2959244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20040" algn="ctr">
              <a:buClr>
                <a:schemeClr val="accent2"/>
              </a:buClr>
              <a:buSzPct val="60000"/>
              <a:defRPr/>
            </a:pPr>
            <a:r>
              <a:rPr lang="fr-BE" dirty="0" err="1" smtClean="0">
                <a:solidFill>
                  <a:schemeClr val="accent5"/>
                </a:solidFill>
              </a:rPr>
              <a:t>Mid</a:t>
            </a:r>
            <a:r>
              <a:rPr lang="fr-BE" dirty="0" smtClean="0">
                <a:solidFill>
                  <a:schemeClr val="accent5"/>
                </a:solidFill>
              </a:rPr>
              <a:t>-</a:t>
            </a:r>
            <a:r>
              <a:rPr lang="fr-BE" dirty="0" err="1" smtClean="0">
                <a:solidFill>
                  <a:schemeClr val="accent5"/>
                </a:solidFill>
              </a:rPr>
              <a:t>span</a:t>
            </a:r>
            <a:endParaRPr lang="fr-BE" baseline="-25000" dirty="0" smtClean="0">
              <a:solidFill>
                <a:schemeClr val="accent5"/>
              </a:solidFill>
            </a:endParaRPr>
          </a:p>
        </p:txBody>
      </p:sp>
      <p:sp>
        <p:nvSpPr>
          <p:cNvPr id="29" name="Espace réservé du contenu 2"/>
          <p:cNvSpPr txBox="1">
            <a:spLocks/>
          </p:cNvSpPr>
          <p:nvPr/>
        </p:nvSpPr>
        <p:spPr>
          <a:xfrm>
            <a:off x="539552" y="1772816"/>
            <a:ext cx="8604448" cy="64807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Adaptation of the General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Method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to the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cooling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phase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3. </a:t>
            </a:r>
            <a:r>
              <a:rPr lang="fr-BE" dirty="0" err="1" smtClean="0"/>
              <a:t>Prediction</a:t>
            </a:r>
            <a:r>
              <a:rPr lang="fr-BE" dirty="0" smtClean="0"/>
              <a:t> of </a:t>
            </a:r>
            <a:r>
              <a:rPr lang="fr-BE" dirty="0" err="1" smtClean="0"/>
              <a:t>internal</a:t>
            </a:r>
            <a:r>
              <a:rPr lang="fr-BE" dirty="0" smtClean="0"/>
              <a:t> forces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56</a:t>
            </a:fld>
            <a:endParaRPr lang="fr-BE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539552" y="1772816"/>
            <a:ext cx="2808312" cy="6480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Summary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(1st)</a:t>
            </a:r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34148" name="Rectangle 4"/>
          <p:cNvSpPr>
            <a:spLocks noChangeArrowheads="1"/>
          </p:cNvSpPr>
          <p:nvPr/>
        </p:nvSpPr>
        <p:spPr bwMode="auto">
          <a:xfrm>
            <a:off x="0" y="2590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415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4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95536" y="2420888"/>
            <a:ext cx="8424936" cy="4104456"/>
          </a:xfrm>
        </p:spPr>
        <p:txBody>
          <a:bodyPr>
            <a:normAutofit/>
          </a:bodyPr>
          <a:lstStyle/>
          <a:p>
            <a:pPr algn="just"/>
            <a:r>
              <a:rPr lang="fr-BE" sz="2600" dirty="0" err="1" smtClean="0"/>
              <a:t>Simplified</a:t>
            </a:r>
            <a:r>
              <a:rPr lang="fr-BE" sz="2600" dirty="0" smtClean="0"/>
              <a:t> </a:t>
            </a:r>
            <a:r>
              <a:rPr lang="fr-BE" sz="2600" dirty="0" err="1" smtClean="0"/>
              <a:t>method</a:t>
            </a:r>
            <a:r>
              <a:rPr lang="fr-BE" sz="2600" dirty="0" smtClean="0"/>
              <a:t> </a:t>
            </a:r>
            <a:r>
              <a:rPr lang="fr-BE" sz="2600" dirty="0" err="1" smtClean="0"/>
              <a:t>developed</a:t>
            </a:r>
            <a:r>
              <a:rPr lang="fr-BE" sz="2600" dirty="0" smtClean="0"/>
              <a:t> by Yin and Li has been </a:t>
            </a:r>
            <a:r>
              <a:rPr lang="fr-BE" sz="2600" dirty="0" err="1" smtClean="0"/>
              <a:t>modified</a:t>
            </a:r>
            <a:r>
              <a:rPr lang="fr-BE" sz="2600" dirty="0" smtClean="0"/>
              <a:t> in </a:t>
            </a:r>
            <a:r>
              <a:rPr lang="fr-BE" sz="2600" dirty="0" err="1" smtClean="0"/>
              <a:t>order</a:t>
            </a:r>
            <a:r>
              <a:rPr lang="fr-BE" sz="2600" dirty="0" smtClean="0"/>
              <a:t> to </a:t>
            </a:r>
            <a:r>
              <a:rPr lang="fr-BE" sz="2600" dirty="0" err="1" smtClean="0">
                <a:solidFill>
                  <a:srgbClr val="0070C0"/>
                </a:solidFill>
              </a:rPr>
              <a:t>improve</a:t>
            </a:r>
            <a:r>
              <a:rPr lang="fr-BE" sz="2600" dirty="0" smtClean="0"/>
              <a:t> the </a:t>
            </a:r>
            <a:r>
              <a:rPr lang="fr-BE" sz="2600" dirty="0" err="1" smtClean="0">
                <a:solidFill>
                  <a:srgbClr val="0070C0"/>
                </a:solidFill>
              </a:rPr>
              <a:t>prediction</a:t>
            </a:r>
            <a:r>
              <a:rPr lang="fr-BE" sz="2600" dirty="0" smtClean="0">
                <a:solidFill>
                  <a:srgbClr val="0070C0"/>
                </a:solidFill>
              </a:rPr>
              <a:t> of </a:t>
            </a:r>
            <a:r>
              <a:rPr lang="fr-BE" sz="2600" dirty="0" err="1" smtClean="0">
                <a:solidFill>
                  <a:srgbClr val="0070C0"/>
                </a:solidFill>
              </a:rPr>
              <a:t>bending</a:t>
            </a:r>
            <a:r>
              <a:rPr lang="fr-BE" sz="2600" dirty="0" smtClean="0">
                <a:solidFill>
                  <a:srgbClr val="0070C0"/>
                </a:solidFill>
              </a:rPr>
              <a:t> moments</a:t>
            </a:r>
            <a:r>
              <a:rPr lang="fr-BE" sz="2600" dirty="0" smtClean="0"/>
              <a:t> in </a:t>
            </a:r>
            <a:r>
              <a:rPr lang="fr-BE" sz="2600" dirty="0" err="1" smtClean="0"/>
              <a:t>restrained</a:t>
            </a:r>
            <a:r>
              <a:rPr lang="fr-BE" sz="2600" dirty="0" smtClean="0"/>
              <a:t> </a:t>
            </a:r>
            <a:r>
              <a:rPr lang="fr-BE" sz="2600" dirty="0" err="1" smtClean="0"/>
              <a:t>beams</a:t>
            </a:r>
            <a:r>
              <a:rPr lang="fr-BE" sz="2600" dirty="0" smtClean="0"/>
              <a:t> (</a:t>
            </a:r>
            <a:r>
              <a:rPr lang="fr-BE" sz="2600" dirty="0" err="1" smtClean="0"/>
              <a:t>heating</a:t>
            </a:r>
            <a:r>
              <a:rPr lang="fr-BE" sz="2600" dirty="0" smtClean="0"/>
              <a:t> + </a:t>
            </a:r>
            <a:r>
              <a:rPr lang="fr-BE" sz="2600" dirty="0" err="1" smtClean="0"/>
              <a:t>cooling</a:t>
            </a:r>
            <a:r>
              <a:rPr lang="fr-BE" sz="2600" dirty="0" smtClean="0"/>
              <a:t>)</a:t>
            </a:r>
          </a:p>
          <a:p>
            <a:pPr algn="just"/>
            <a:r>
              <a:rPr lang="fr-BE" sz="2600" dirty="0" smtClean="0"/>
              <a:t>It has </a:t>
            </a:r>
            <a:r>
              <a:rPr lang="fr-BE" sz="2600" dirty="0" err="1" smtClean="0"/>
              <a:t>also</a:t>
            </a:r>
            <a:r>
              <a:rPr lang="fr-BE" sz="2600" dirty="0" smtClean="0"/>
              <a:t> been possible to </a:t>
            </a:r>
            <a:r>
              <a:rPr lang="fr-BE" sz="2600" dirty="0" err="1" smtClean="0">
                <a:solidFill>
                  <a:srgbClr val="00B050"/>
                </a:solidFill>
              </a:rPr>
              <a:t>limit</a:t>
            </a:r>
            <a:r>
              <a:rPr lang="fr-BE" sz="2600" dirty="0" smtClean="0">
                <a:solidFill>
                  <a:srgbClr val="00B050"/>
                </a:solidFill>
              </a:rPr>
              <a:t> the </a:t>
            </a:r>
            <a:r>
              <a:rPr lang="fr-BE" sz="2600" dirty="0" err="1" smtClean="0">
                <a:solidFill>
                  <a:srgbClr val="00B050"/>
                </a:solidFill>
              </a:rPr>
              <a:t>bending</a:t>
            </a:r>
            <a:r>
              <a:rPr lang="fr-BE" sz="2600" dirty="0" smtClean="0">
                <a:solidFill>
                  <a:srgbClr val="00B050"/>
                </a:solidFill>
              </a:rPr>
              <a:t> moment </a:t>
            </a:r>
            <a:r>
              <a:rPr lang="fr-BE" sz="2600" dirty="0" err="1" smtClean="0"/>
              <a:t>at</a:t>
            </a:r>
            <a:r>
              <a:rPr lang="fr-BE" sz="2600" dirty="0" smtClean="0"/>
              <a:t> the </a:t>
            </a:r>
            <a:r>
              <a:rPr lang="fr-BE" sz="2600" dirty="0" err="1" smtClean="0"/>
              <a:t>beam</a:t>
            </a:r>
            <a:r>
              <a:rPr lang="fr-BE" sz="2600" dirty="0" smtClean="0"/>
              <a:t> </a:t>
            </a:r>
            <a:r>
              <a:rPr lang="fr-BE" sz="2600" dirty="0" err="1" smtClean="0"/>
              <a:t>extremities</a:t>
            </a:r>
            <a:r>
              <a:rPr lang="fr-BE" sz="2600" dirty="0" smtClean="0"/>
              <a:t> in </a:t>
            </a:r>
            <a:r>
              <a:rPr lang="fr-BE" sz="2600" dirty="0" err="1" smtClean="0"/>
              <a:t>order</a:t>
            </a:r>
            <a:r>
              <a:rPr lang="fr-BE" sz="2600" dirty="0" smtClean="0"/>
              <a:t> to </a:t>
            </a:r>
            <a:r>
              <a:rPr lang="fr-BE" sz="2600" dirty="0" err="1" smtClean="0"/>
              <a:t>account</a:t>
            </a:r>
            <a:r>
              <a:rPr lang="fr-BE" sz="2600" dirty="0" smtClean="0"/>
              <a:t> for </a:t>
            </a:r>
            <a:r>
              <a:rPr lang="fr-BE" sz="2600" dirty="0" smtClean="0">
                <a:solidFill>
                  <a:srgbClr val="00B050"/>
                </a:solidFill>
              </a:rPr>
              <a:t>joint </a:t>
            </a:r>
            <a:r>
              <a:rPr lang="fr-BE" sz="2600" dirty="0" err="1" smtClean="0">
                <a:solidFill>
                  <a:srgbClr val="00B050"/>
                </a:solidFill>
              </a:rPr>
              <a:t>resistance</a:t>
            </a:r>
            <a:endParaRPr lang="fr-BE" sz="2600" dirty="0" smtClean="0">
              <a:solidFill>
                <a:srgbClr val="00B050"/>
              </a:solidFill>
            </a:endParaRPr>
          </a:p>
          <a:p>
            <a:pPr algn="just"/>
            <a:r>
              <a:rPr lang="fr-BE" sz="2600" dirty="0" smtClean="0"/>
              <a:t>A </a:t>
            </a:r>
            <a:r>
              <a:rPr lang="fr-BE" sz="2600" dirty="0" err="1" smtClean="0">
                <a:solidFill>
                  <a:srgbClr val="FF3300"/>
                </a:solidFill>
              </a:rPr>
              <a:t>numerical</a:t>
            </a:r>
            <a:r>
              <a:rPr lang="fr-BE" sz="2600" dirty="0" smtClean="0">
                <a:solidFill>
                  <a:srgbClr val="FF3300"/>
                </a:solidFill>
              </a:rPr>
              <a:t> model </a:t>
            </a:r>
            <a:r>
              <a:rPr lang="fr-BE" sz="2600" dirty="0" err="1" smtClean="0">
                <a:solidFill>
                  <a:srgbClr val="FF3300"/>
                </a:solidFill>
              </a:rPr>
              <a:t>built</a:t>
            </a:r>
            <a:r>
              <a:rPr lang="fr-BE" sz="2600" dirty="0" smtClean="0">
                <a:solidFill>
                  <a:srgbClr val="FF3300"/>
                </a:solidFill>
              </a:rPr>
              <a:t> in SAFIR</a:t>
            </a:r>
            <a:r>
              <a:rPr lang="fr-BE" sz="2600" dirty="0" smtClean="0"/>
              <a:t> software has been </a:t>
            </a:r>
            <a:r>
              <a:rPr lang="fr-BE" sz="2600" dirty="0" err="1" smtClean="0"/>
              <a:t>used</a:t>
            </a:r>
            <a:r>
              <a:rPr lang="fr-BE" sz="2600" dirty="0" smtClean="0"/>
              <a:t> as </a:t>
            </a:r>
            <a:r>
              <a:rPr lang="fr-BE" sz="2600" dirty="0" err="1" smtClean="0"/>
              <a:t>reference</a:t>
            </a:r>
            <a:r>
              <a:rPr lang="fr-BE" sz="2600" dirty="0" smtClean="0"/>
              <a:t> </a:t>
            </a:r>
            <a:r>
              <a:rPr lang="fr-BE" sz="2600" dirty="0" smtClean="0">
                <a:solidFill>
                  <a:srgbClr val="FF3300"/>
                </a:solidFill>
              </a:rPr>
              <a:t>for</a:t>
            </a:r>
            <a:r>
              <a:rPr lang="fr-BE" sz="2600" dirty="0" smtClean="0"/>
              <a:t> the </a:t>
            </a:r>
            <a:r>
              <a:rPr lang="fr-BE" sz="2600" dirty="0" smtClean="0">
                <a:solidFill>
                  <a:srgbClr val="FF3300"/>
                </a:solidFill>
              </a:rPr>
              <a:t>validation</a:t>
            </a:r>
            <a:r>
              <a:rPr lang="fr-BE" sz="2600" dirty="0" smtClean="0"/>
              <a:t> of </a:t>
            </a:r>
            <a:r>
              <a:rPr lang="fr-BE" sz="2600" dirty="0" err="1" smtClean="0"/>
              <a:t>these</a:t>
            </a:r>
            <a:r>
              <a:rPr lang="fr-BE" sz="2600" dirty="0" smtClean="0"/>
              <a:t> modifications</a:t>
            </a:r>
          </a:p>
          <a:p>
            <a:pPr algn="just"/>
            <a:r>
              <a:rPr lang="fr-BE" sz="2600" dirty="0" smtClean="0"/>
              <a:t>For </a:t>
            </a:r>
            <a:r>
              <a:rPr lang="fr-BE" sz="2600" dirty="0" err="1" smtClean="0">
                <a:solidFill>
                  <a:schemeClr val="accent4">
                    <a:lumMod val="50000"/>
                  </a:schemeClr>
                </a:solidFill>
              </a:rPr>
              <a:t>each</a:t>
            </a:r>
            <a:r>
              <a:rPr lang="fr-BE" sz="2600" dirty="0" smtClean="0">
                <a:solidFill>
                  <a:schemeClr val="accent4">
                    <a:lumMod val="50000"/>
                  </a:schemeClr>
                </a:solidFill>
              </a:rPr>
              <a:t> modification</a:t>
            </a:r>
            <a:r>
              <a:rPr lang="fr-BE" sz="2600" dirty="0" smtClean="0"/>
              <a:t>, the </a:t>
            </a:r>
            <a:r>
              <a:rPr lang="fr-BE" sz="2600" dirty="0" err="1" smtClean="0">
                <a:solidFill>
                  <a:schemeClr val="accent4">
                    <a:lumMod val="50000"/>
                  </a:schemeClr>
                </a:solidFill>
              </a:rPr>
              <a:t>enhancement</a:t>
            </a:r>
            <a:r>
              <a:rPr lang="fr-BE" sz="2600" dirty="0" smtClean="0">
                <a:solidFill>
                  <a:schemeClr val="accent4">
                    <a:lumMod val="50000"/>
                  </a:schemeClr>
                </a:solidFill>
              </a:rPr>
              <a:t> of </a:t>
            </a:r>
            <a:r>
              <a:rPr lang="fr-BE" sz="2600" dirty="0" err="1" smtClean="0">
                <a:solidFill>
                  <a:schemeClr val="accent4">
                    <a:lumMod val="50000"/>
                  </a:schemeClr>
                </a:solidFill>
              </a:rPr>
              <a:t>accuracy</a:t>
            </a:r>
            <a:r>
              <a:rPr lang="fr-BE" sz="2600" dirty="0" smtClean="0"/>
              <a:t> and the extension of the </a:t>
            </a:r>
            <a:r>
              <a:rPr lang="fr-BE" sz="2600" dirty="0" err="1" smtClean="0"/>
              <a:t>field</a:t>
            </a:r>
            <a:r>
              <a:rPr lang="fr-BE" sz="2600" dirty="0" smtClean="0"/>
              <a:t> of application have been </a:t>
            </a:r>
            <a:r>
              <a:rPr lang="fr-BE" sz="2600" dirty="0" err="1" smtClean="0">
                <a:solidFill>
                  <a:schemeClr val="accent4">
                    <a:lumMod val="50000"/>
                  </a:schemeClr>
                </a:solidFill>
              </a:rPr>
              <a:t>underlined</a:t>
            </a:r>
            <a:endParaRPr lang="fr-BE" sz="26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3. </a:t>
            </a:r>
            <a:r>
              <a:rPr lang="fr-BE" dirty="0" err="1" smtClean="0"/>
              <a:t>Prediction</a:t>
            </a:r>
            <a:r>
              <a:rPr lang="fr-BE" dirty="0" smtClean="0"/>
              <a:t> of </a:t>
            </a:r>
            <a:r>
              <a:rPr lang="fr-BE" dirty="0" err="1" smtClean="0"/>
              <a:t>internal</a:t>
            </a:r>
            <a:r>
              <a:rPr lang="fr-BE" dirty="0" smtClean="0"/>
              <a:t> forces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57</a:t>
            </a:fld>
            <a:endParaRPr lang="fr-BE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539552" y="1772816"/>
            <a:ext cx="8208912" cy="6480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Summary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(2nd)</a:t>
            </a:r>
          </a:p>
        </p:txBody>
      </p:sp>
      <p:sp>
        <p:nvSpPr>
          <p:cNvPr id="10650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34148" name="Rectangle 4"/>
          <p:cNvSpPr>
            <a:spLocks noChangeArrowheads="1"/>
          </p:cNvSpPr>
          <p:nvPr/>
        </p:nvSpPr>
        <p:spPr bwMode="auto">
          <a:xfrm>
            <a:off x="0" y="2590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415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4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95536" y="2420888"/>
            <a:ext cx="8424936" cy="3960440"/>
          </a:xfrm>
        </p:spPr>
        <p:txBody>
          <a:bodyPr>
            <a:normAutofit/>
          </a:bodyPr>
          <a:lstStyle/>
          <a:p>
            <a:pPr algn="just"/>
            <a:r>
              <a:rPr lang="fr-BE" sz="2600" dirty="0" smtClean="0">
                <a:solidFill>
                  <a:srgbClr val="0070C0"/>
                </a:solidFill>
              </a:rPr>
              <a:t>Good </a:t>
            </a:r>
            <a:r>
              <a:rPr lang="fr-BE" sz="2600" dirty="0" err="1" smtClean="0">
                <a:solidFill>
                  <a:srgbClr val="0070C0"/>
                </a:solidFill>
              </a:rPr>
              <a:t>predictions</a:t>
            </a:r>
            <a:r>
              <a:rPr lang="fr-BE" sz="2600" dirty="0" smtClean="0">
                <a:solidFill>
                  <a:srgbClr val="0070C0"/>
                </a:solidFill>
              </a:rPr>
              <a:t> of </a:t>
            </a:r>
            <a:r>
              <a:rPr lang="fr-BE" sz="2600" dirty="0" err="1" smtClean="0">
                <a:solidFill>
                  <a:srgbClr val="0070C0"/>
                </a:solidFill>
              </a:rPr>
              <a:t>internal</a:t>
            </a:r>
            <a:r>
              <a:rPr lang="fr-BE" sz="2600" dirty="0" smtClean="0">
                <a:solidFill>
                  <a:srgbClr val="0070C0"/>
                </a:solidFill>
              </a:rPr>
              <a:t> forces and </a:t>
            </a:r>
            <a:r>
              <a:rPr lang="fr-BE" sz="2600" dirty="0" err="1" smtClean="0">
                <a:solidFill>
                  <a:srgbClr val="0070C0"/>
                </a:solidFill>
              </a:rPr>
              <a:t>deflections</a:t>
            </a:r>
            <a:endParaRPr lang="fr-BE" sz="2600" dirty="0" smtClean="0">
              <a:solidFill>
                <a:srgbClr val="0070C0"/>
              </a:solidFill>
            </a:endParaRPr>
          </a:p>
          <a:p>
            <a:pPr algn="just"/>
            <a:r>
              <a:rPr lang="fr-BE" sz="2600" dirty="0" smtClean="0">
                <a:solidFill>
                  <a:srgbClr val="00B050"/>
                </a:solidFill>
              </a:rPr>
              <a:t>Field of application</a:t>
            </a:r>
            <a:r>
              <a:rPr lang="fr-BE" sz="2600" dirty="0" smtClean="0"/>
              <a:t> </a:t>
            </a:r>
            <a:r>
              <a:rPr lang="fr-BE" sz="2600" dirty="0" err="1" smtClean="0"/>
              <a:t>remains</a:t>
            </a:r>
            <a:r>
              <a:rPr lang="fr-BE" sz="2600" dirty="0" smtClean="0"/>
              <a:t> </a:t>
            </a:r>
            <a:r>
              <a:rPr lang="fr-BE" sz="2600" dirty="0" err="1" smtClean="0">
                <a:solidFill>
                  <a:srgbClr val="00B050"/>
                </a:solidFill>
              </a:rPr>
              <a:t>limited</a:t>
            </a:r>
            <a:r>
              <a:rPr lang="fr-BE" sz="2600" dirty="0" smtClean="0">
                <a:solidFill>
                  <a:srgbClr val="00B050"/>
                </a:solidFill>
              </a:rPr>
              <a:t> to </a:t>
            </a:r>
            <a:r>
              <a:rPr lang="fr-BE" sz="2600" dirty="0" err="1" smtClean="0">
                <a:solidFill>
                  <a:srgbClr val="00B050"/>
                </a:solidFill>
              </a:rPr>
              <a:t>bilinear</a:t>
            </a:r>
            <a:r>
              <a:rPr lang="fr-BE" sz="2600" dirty="0" smtClean="0">
                <a:solidFill>
                  <a:srgbClr val="00B050"/>
                </a:solidFill>
              </a:rPr>
              <a:t> and constant </a:t>
            </a:r>
            <a:r>
              <a:rPr lang="fr-BE" sz="2600" dirty="0" err="1" smtClean="0">
                <a:solidFill>
                  <a:srgbClr val="00B050"/>
                </a:solidFill>
              </a:rPr>
              <a:t>rotational</a:t>
            </a:r>
            <a:r>
              <a:rPr lang="fr-BE" sz="2600" dirty="0" smtClean="0">
                <a:solidFill>
                  <a:srgbClr val="00B050"/>
                </a:solidFill>
              </a:rPr>
              <a:t> </a:t>
            </a:r>
            <a:r>
              <a:rPr lang="fr-BE" sz="2600" dirty="0" err="1" smtClean="0">
                <a:solidFill>
                  <a:srgbClr val="00B050"/>
                </a:solidFill>
              </a:rPr>
              <a:t>restraints</a:t>
            </a:r>
            <a:r>
              <a:rPr lang="fr-BE" sz="2600" dirty="0" smtClean="0"/>
              <a:t> in spite of </a:t>
            </a:r>
            <a:r>
              <a:rPr lang="fr-BE" sz="2600" dirty="0" err="1" smtClean="0"/>
              <a:t>several</a:t>
            </a:r>
            <a:r>
              <a:rPr lang="fr-BE" sz="2600" dirty="0" smtClean="0"/>
              <a:t> modifications </a:t>
            </a:r>
            <a:r>
              <a:rPr lang="fr-BE" sz="2600" dirty="0" err="1" smtClean="0"/>
              <a:t>making</a:t>
            </a:r>
            <a:r>
              <a:rPr lang="fr-BE" sz="2600" dirty="0" smtClean="0"/>
              <a:t> the </a:t>
            </a:r>
            <a:r>
              <a:rPr lang="fr-BE" sz="2600" dirty="0" err="1" smtClean="0"/>
              <a:t>algorithm</a:t>
            </a:r>
            <a:r>
              <a:rPr lang="fr-BE" sz="2600" dirty="0" smtClean="0"/>
              <a:t> more </a:t>
            </a:r>
            <a:r>
              <a:rPr lang="fr-BE" sz="2600" dirty="0" err="1" smtClean="0"/>
              <a:t>complex</a:t>
            </a:r>
            <a:endParaRPr lang="fr-BE" sz="2600" dirty="0" smtClean="0"/>
          </a:p>
          <a:p>
            <a:pPr algn="just"/>
            <a:r>
              <a:rPr lang="fr-BE" sz="2600" dirty="0" err="1" smtClean="0"/>
              <a:t>Including</a:t>
            </a:r>
            <a:r>
              <a:rPr lang="fr-BE" sz="2600" dirty="0" smtClean="0"/>
              <a:t> the </a:t>
            </a:r>
            <a:r>
              <a:rPr lang="fr-BE" sz="2600" dirty="0" smtClean="0">
                <a:solidFill>
                  <a:srgbClr val="FF3300"/>
                </a:solidFill>
              </a:rPr>
              <a:t>real </a:t>
            </a:r>
            <a:r>
              <a:rPr lang="fr-BE" sz="2600" dirty="0" err="1" smtClean="0">
                <a:solidFill>
                  <a:srgbClr val="FF3300"/>
                </a:solidFill>
              </a:rPr>
              <a:t>behaviour</a:t>
            </a:r>
            <a:r>
              <a:rPr lang="fr-BE" sz="2600" dirty="0" smtClean="0">
                <a:solidFill>
                  <a:srgbClr val="FF3300"/>
                </a:solidFill>
              </a:rPr>
              <a:t> of connections</a:t>
            </a:r>
            <a:r>
              <a:rPr lang="fr-BE" sz="2600" dirty="0" smtClean="0"/>
              <a:t> in </a:t>
            </a:r>
            <a:r>
              <a:rPr lang="fr-BE" sz="2600" dirty="0" err="1" smtClean="0"/>
              <a:t>this</a:t>
            </a:r>
            <a:r>
              <a:rPr lang="fr-BE" sz="2600" dirty="0" smtClean="0"/>
              <a:t> </a:t>
            </a:r>
            <a:r>
              <a:rPr lang="fr-BE" sz="2600" dirty="0" err="1" smtClean="0"/>
              <a:t>Method</a:t>
            </a:r>
            <a:r>
              <a:rPr lang="fr-BE" sz="2600" dirty="0" smtClean="0"/>
              <a:t> </a:t>
            </a:r>
            <a:r>
              <a:rPr lang="fr-BE" sz="2600" dirty="0" err="1" smtClean="0"/>
              <a:t>seems</a:t>
            </a:r>
            <a:r>
              <a:rPr lang="fr-BE" sz="2600" dirty="0" smtClean="0"/>
              <a:t> </a:t>
            </a:r>
            <a:r>
              <a:rPr lang="fr-BE" sz="2600" dirty="0" err="1" smtClean="0">
                <a:solidFill>
                  <a:srgbClr val="FF3300"/>
                </a:solidFill>
              </a:rPr>
              <a:t>difficult</a:t>
            </a:r>
            <a:r>
              <a:rPr lang="fr-BE" sz="2600" dirty="0" smtClean="0"/>
              <a:t> (contact </a:t>
            </a:r>
            <a:r>
              <a:rPr lang="fr-BE" sz="2600" dirty="0" err="1" smtClean="0"/>
              <a:t>between</a:t>
            </a:r>
            <a:r>
              <a:rPr lang="fr-BE" sz="2600" dirty="0" smtClean="0"/>
              <a:t> </a:t>
            </a:r>
            <a:r>
              <a:rPr lang="fr-BE" sz="2600" dirty="0" err="1" smtClean="0"/>
              <a:t>beam</a:t>
            </a:r>
            <a:r>
              <a:rPr lang="fr-BE" sz="2600" dirty="0" smtClean="0"/>
              <a:t> and </a:t>
            </a:r>
            <a:r>
              <a:rPr lang="fr-BE" sz="2600" dirty="0" err="1" smtClean="0"/>
              <a:t>column</a:t>
            </a:r>
            <a:r>
              <a:rPr lang="fr-BE" sz="2600" dirty="0" smtClean="0"/>
              <a:t> </a:t>
            </a:r>
            <a:r>
              <a:rPr lang="fr-BE" sz="2600" dirty="0" err="1" smtClean="0"/>
              <a:t>flanges</a:t>
            </a:r>
            <a:r>
              <a:rPr lang="fr-BE" sz="2600" dirty="0" smtClean="0"/>
              <a:t>, M-N interaction) and the </a:t>
            </a:r>
            <a:r>
              <a:rPr lang="fr-BE" sz="2600" dirty="0" smtClean="0">
                <a:solidFill>
                  <a:srgbClr val="FF3300"/>
                </a:solidFill>
              </a:rPr>
              <a:t>use of simple FE </a:t>
            </a:r>
            <a:r>
              <a:rPr lang="fr-BE" sz="2600" dirty="0" err="1" smtClean="0">
                <a:solidFill>
                  <a:srgbClr val="FF3300"/>
                </a:solidFill>
              </a:rPr>
              <a:t>models</a:t>
            </a:r>
            <a:r>
              <a:rPr lang="fr-BE" sz="2600" dirty="0" smtClean="0">
                <a:solidFill>
                  <a:srgbClr val="FF3300"/>
                </a:solidFill>
              </a:rPr>
              <a:t> </a:t>
            </a:r>
            <a:r>
              <a:rPr lang="fr-BE" sz="2600" dirty="0" err="1" smtClean="0">
                <a:solidFill>
                  <a:srgbClr val="FF3300"/>
                </a:solidFill>
              </a:rPr>
              <a:t>is</a:t>
            </a:r>
            <a:r>
              <a:rPr lang="fr-BE" sz="2600" dirty="0" smtClean="0">
                <a:solidFill>
                  <a:srgbClr val="FF3300"/>
                </a:solidFill>
              </a:rPr>
              <a:t> </a:t>
            </a:r>
            <a:r>
              <a:rPr lang="fr-BE" sz="2600" dirty="0" err="1" smtClean="0">
                <a:solidFill>
                  <a:srgbClr val="FF3300"/>
                </a:solidFill>
              </a:rPr>
              <a:t>recommended</a:t>
            </a:r>
            <a:r>
              <a:rPr lang="fr-BE" sz="2600" dirty="0" smtClean="0"/>
              <a:t> for the </a:t>
            </a:r>
            <a:r>
              <a:rPr lang="fr-BE" sz="2600" dirty="0" err="1" smtClean="0"/>
              <a:t>analysis</a:t>
            </a:r>
            <a:r>
              <a:rPr lang="fr-BE" sz="2600" dirty="0" smtClean="0"/>
              <a:t> of the </a:t>
            </a:r>
            <a:r>
              <a:rPr lang="fr-BE" sz="2600" dirty="0" err="1" smtClean="0"/>
              <a:t>behaviour</a:t>
            </a:r>
            <a:r>
              <a:rPr lang="fr-BE" sz="2600" dirty="0" smtClean="0"/>
              <a:t> of simple </a:t>
            </a:r>
            <a:r>
              <a:rPr lang="fr-BE" sz="2600" dirty="0" err="1" smtClean="0"/>
              <a:t>steel</a:t>
            </a:r>
            <a:r>
              <a:rPr lang="fr-BE" sz="2600" dirty="0" smtClean="0"/>
              <a:t> connections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1520" y="620688"/>
            <a:ext cx="8640960" cy="936104"/>
          </a:xfrm>
        </p:spPr>
        <p:txBody>
          <a:bodyPr>
            <a:noAutofit/>
          </a:bodyPr>
          <a:lstStyle/>
          <a:p>
            <a:pPr algn="ctr"/>
            <a:r>
              <a:rPr lang="fr-BE" b="1" u="sng" cap="none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Part 4</a:t>
            </a:r>
            <a:endParaRPr lang="fr-BE" b="1" cap="none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fr-BE" sz="2000" dirty="0" err="1" smtClean="0"/>
              <a:t>Academic</a:t>
            </a:r>
            <a:r>
              <a:rPr lang="fr-BE" sz="2000" dirty="0" smtClean="0"/>
              <a:t> </a:t>
            </a:r>
            <a:r>
              <a:rPr lang="fr-BE" sz="2000" dirty="0" err="1" smtClean="0"/>
              <a:t>year</a:t>
            </a:r>
            <a:r>
              <a:rPr lang="fr-BE" sz="2000" dirty="0" smtClean="0"/>
              <a:t> 2009-2010</a:t>
            </a:r>
            <a:endParaRPr lang="fr-BE" sz="20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F38A-A6F3-476B-9508-D76C6375ADCD}" type="slidenum">
              <a:rPr lang="fr-BE" smtClean="0"/>
              <a:pPr/>
              <a:t>58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79512" y="1976012"/>
            <a:ext cx="8784976" cy="165618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400" b="1" i="0" u="none" strike="noStrike" kern="1200" cap="none" spc="0" normalizeH="0" baseline="0" noProof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Experimental</a:t>
            </a:r>
            <a:r>
              <a:rPr kumimoji="0" lang="fr-BE" sz="44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tests and </a:t>
            </a:r>
            <a:r>
              <a:rPr kumimoji="0" lang="fr-BE" sz="4400" b="1" i="0" u="none" strike="noStrike" kern="1200" cap="none" spc="0" normalizeH="0" baseline="0" noProof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models</a:t>
            </a:r>
            <a:r>
              <a:rPr kumimoji="0" lang="fr-BE" sz="44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for </a:t>
            </a:r>
            <a:r>
              <a:rPr kumimoji="0" lang="fr-BE" sz="4400" b="1" i="0" u="none" strike="noStrike" kern="1200" cap="none" spc="0" normalizeH="0" baseline="0" noProof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bolts</a:t>
            </a:r>
            <a:r>
              <a:rPr kumimoji="0" lang="fr-BE" sz="44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and </a:t>
            </a:r>
            <a:r>
              <a:rPr kumimoji="0" lang="fr-BE" sz="4400" b="1" i="0" u="none" strike="noStrike" kern="1200" cap="none" spc="0" normalizeH="0" baseline="0" noProof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welds</a:t>
            </a:r>
            <a:r>
              <a:rPr kumimoji="0" lang="fr-BE" sz="44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fr-BE" sz="4400" b="1" i="0" u="none" strike="noStrike" kern="1200" cap="none" spc="0" normalizeH="0" baseline="0" noProof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under</a:t>
            </a:r>
            <a:r>
              <a:rPr kumimoji="0" lang="fr-BE" sz="44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fr-BE" sz="4400" b="1" i="0" u="none" strike="noStrike" kern="1200" cap="none" spc="0" normalizeH="0" baseline="0" noProof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heating</a:t>
            </a:r>
            <a:r>
              <a:rPr kumimoji="0" lang="fr-BE" sz="44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and </a:t>
            </a:r>
            <a:r>
              <a:rPr kumimoji="0" lang="fr-BE" sz="4400" b="1" i="0" u="none" strike="noStrike" kern="1200" cap="none" spc="0" normalizeH="0" baseline="0" noProof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subsequent</a:t>
            </a:r>
            <a:r>
              <a:rPr kumimoji="0" lang="fr-BE" sz="44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fr-BE" sz="4400" b="1" i="0" u="none" strike="noStrike" kern="1200" cap="none" spc="0" normalizeH="0" baseline="0" noProof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cooling</a:t>
            </a:r>
            <a:endParaRPr kumimoji="0" lang="fr-BE" sz="4400" b="1" i="0" u="none" strike="noStrike" kern="1200" cap="none" spc="0" normalizeH="0" baseline="0" noProof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4" name="Picture 2" descr="E:\Données Professionnelles\Documentation\Projets Recherche\COSSFIRE\Données\WP2\Photos\P2256628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l="24218" t="12668" r="27344" b="57426"/>
          <a:stretch>
            <a:fillRect/>
          </a:stretch>
        </p:blipFill>
        <p:spPr bwMode="auto">
          <a:xfrm>
            <a:off x="3347863" y="3861048"/>
            <a:ext cx="3927121" cy="1802180"/>
          </a:xfrm>
          <a:prstGeom prst="rect">
            <a:avLst/>
          </a:prstGeom>
          <a:noFill/>
        </p:spPr>
      </p:pic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3" cstate="print"/>
          <a:srcRect r="33588" b="37396"/>
          <a:stretch>
            <a:fillRect/>
          </a:stretch>
        </p:blipFill>
        <p:spPr bwMode="auto">
          <a:xfrm>
            <a:off x="179512" y="3861048"/>
            <a:ext cx="314216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7128286" y="3969059"/>
            <a:ext cx="1728192" cy="151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4. Tests and </a:t>
            </a:r>
            <a:r>
              <a:rPr lang="fr-BE" dirty="0" err="1" smtClean="0"/>
              <a:t>models</a:t>
            </a:r>
            <a:r>
              <a:rPr lang="fr-BE" dirty="0" smtClean="0"/>
              <a:t> for </a:t>
            </a:r>
            <a:r>
              <a:rPr lang="fr-BE" dirty="0" err="1" smtClean="0"/>
              <a:t>bolts</a:t>
            </a:r>
            <a:r>
              <a:rPr lang="fr-BE" dirty="0" smtClean="0"/>
              <a:t>/</a:t>
            </a:r>
            <a:r>
              <a:rPr lang="fr-BE" dirty="0" err="1" smtClean="0"/>
              <a:t>welds</a:t>
            </a:r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59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"/>
          </p:nvPr>
        </p:nvSpPr>
        <p:spPr>
          <a:xfrm>
            <a:off x="612648" y="2348880"/>
            <a:ext cx="8153400" cy="4329130"/>
          </a:xfrm>
        </p:spPr>
        <p:txBody>
          <a:bodyPr>
            <a:normAutofit/>
          </a:bodyPr>
          <a:lstStyle/>
          <a:p>
            <a:r>
              <a:rPr lang="fr-BE" dirty="0" err="1" smtClean="0"/>
              <a:t>Riaux</a:t>
            </a:r>
            <a:r>
              <a:rPr lang="fr-BE" dirty="0" smtClean="0"/>
              <a:t> (1980) : </a:t>
            </a:r>
            <a:r>
              <a:rPr lang="fr-BE" dirty="0" err="1" smtClean="0"/>
              <a:t>Tensile</a:t>
            </a:r>
            <a:r>
              <a:rPr lang="fr-BE" dirty="0" smtClean="0"/>
              <a:t> and </a:t>
            </a:r>
            <a:r>
              <a:rPr lang="fr-BE" dirty="0" err="1" smtClean="0"/>
              <a:t>shear</a:t>
            </a:r>
            <a:r>
              <a:rPr lang="fr-BE" dirty="0" smtClean="0"/>
              <a:t> tests on Grade 8.8 </a:t>
            </a:r>
            <a:r>
              <a:rPr lang="fr-BE" dirty="0" err="1" smtClean="0"/>
              <a:t>bolts</a:t>
            </a:r>
            <a:r>
              <a:rPr lang="fr-BE" dirty="0" smtClean="0"/>
              <a:t> </a:t>
            </a:r>
            <a:r>
              <a:rPr lang="fr-BE" dirty="0" err="1" smtClean="0"/>
              <a:t>after</a:t>
            </a:r>
            <a:r>
              <a:rPr lang="fr-BE" dirty="0" smtClean="0"/>
              <a:t> </a:t>
            </a:r>
            <a:r>
              <a:rPr lang="fr-BE" dirty="0" err="1" smtClean="0"/>
              <a:t>heating</a:t>
            </a:r>
            <a:endParaRPr lang="fr-BE" dirty="0" smtClean="0"/>
          </a:p>
          <a:p>
            <a:r>
              <a:rPr lang="fr-BE" dirty="0" err="1" smtClean="0"/>
              <a:t>Kirby</a:t>
            </a:r>
            <a:r>
              <a:rPr lang="fr-BE" dirty="0" smtClean="0"/>
              <a:t> (1995) : </a:t>
            </a:r>
            <a:r>
              <a:rPr lang="fr-BE" dirty="0" err="1" smtClean="0"/>
              <a:t>Tensile</a:t>
            </a:r>
            <a:r>
              <a:rPr lang="fr-BE" dirty="0" smtClean="0"/>
              <a:t> and </a:t>
            </a:r>
            <a:r>
              <a:rPr lang="fr-BE" dirty="0" err="1" smtClean="0"/>
              <a:t>shear</a:t>
            </a:r>
            <a:r>
              <a:rPr lang="fr-BE" dirty="0" smtClean="0"/>
              <a:t> tests on Grade 8.8 </a:t>
            </a:r>
            <a:r>
              <a:rPr lang="fr-BE" dirty="0" err="1" smtClean="0"/>
              <a:t>bolts</a:t>
            </a:r>
            <a:r>
              <a:rPr lang="fr-BE" dirty="0" smtClean="0"/>
              <a:t> </a:t>
            </a:r>
            <a:r>
              <a:rPr lang="fr-BE" dirty="0" err="1" smtClean="0"/>
              <a:t>after</a:t>
            </a:r>
            <a:r>
              <a:rPr lang="fr-BE" dirty="0" smtClean="0"/>
              <a:t> </a:t>
            </a:r>
            <a:r>
              <a:rPr lang="fr-BE" dirty="0" err="1" smtClean="0"/>
              <a:t>heating</a:t>
            </a:r>
            <a:r>
              <a:rPr lang="fr-BE" dirty="0" smtClean="0"/>
              <a:t>          EN 1993-1-2</a:t>
            </a:r>
          </a:p>
          <a:p>
            <a:r>
              <a:rPr lang="fr-BE" dirty="0" smtClean="0"/>
              <a:t>Gonzalez (2008) : </a:t>
            </a:r>
            <a:r>
              <a:rPr lang="fr-BE" dirty="0" err="1" smtClean="0"/>
              <a:t>Tensile</a:t>
            </a:r>
            <a:r>
              <a:rPr lang="fr-BE" dirty="0" smtClean="0"/>
              <a:t> tests on Grade 10.9 </a:t>
            </a:r>
            <a:r>
              <a:rPr lang="fr-BE" dirty="0" err="1" smtClean="0"/>
              <a:t>bolts</a:t>
            </a:r>
            <a:r>
              <a:rPr lang="fr-BE" dirty="0" smtClean="0"/>
              <a:t> </a:t>
            </a:r>
            <a:r>
              <a:rPr lang="fr-BE" dirty="0" err="1" smtClean="0"/>
              <a:t>during</a:t>
            </a:r>
            <a:r>
              <a:rPr lang="fr-BE" dirty="0" smtClean="0"/>
              <a:t> </a:t>
            </a:r>
            <a:r>
              <a:rPr lang="fr-BE" dirty="0" err="1" smtClean="0"/>
              <a:t>heating</a:t>
            </a:r>
            <a:r>
              <a:rPr lang="fr-BE" dirty="0" smtClean="0"/>
              <a:t> and </a:t>
            </a:r>
            <a:r>
              <a:rPr lang="fr-BE" dirty="0" err="1" smtClean="0"/>
              <a:t>after</a:t>
            </a:r>
            <a:r>
              <a:rPr lang="fr-BE" dirty="0" smtClean="0"/>
              <a:t> </a:t>
            </a:r>
            <a:r>
              <a:rPr lang="fr-BE" dirty="0" err="1" smtClean="0"/>
              <a:t>cooling</a:t>
            </a:r>
            <a:r>
              <a:rPr lang="fr-BE" dirty="0" smtClean="0"/>
              <a:t> (</a:t>
            </a:r>
            <a:r>
              <a:rPr lang="fr-BE" dirty="0" err="1" smtClean="0"/>
              <a:t>residual</a:t>
            </a:r>
            <a:r>
              <a:rPr lang="fr-BE" dirty="0" smtClean="0"/>
              <a:t>)</a:t>
            </a:r>
          </a:p>
          <a:p>
            <a:pPr>
              <a:buNone/>
            </a:pPr>
            <a:endParaRPr lang="fr-BE" sz="1800" dirty="0" smtClean="0"/>
          </a:p>
          <a:p>
            <a:r>
              <a:rPr lang="fr-BE" dirty="0" smtClean="0"/>
              <a:t>Latham (1993) : Tests on </a:t>
            </a:r>
            <a:r>
              <a:rPr lang="fr-BE" dirty="0" err="1" smtClean="0"/>
              <a:t>fillet</a:t>
            </a:r>
            <a:r>
              <a:rPr lang="fr-BE" dirty="0" smtClean="0"/>
              <a:t> and </a:t>
            </a:r>
            <a:r>
              <a:rPr lang="fr-BE" dirty="0" err="1" smtClean="0"/>
              <a:t>butt</a:t>
            </a:r>
            <a:r>
              <a:rPr lang="fr-BE" dirty="0" smtClean="0"/>
              <a:t> </a:t>
            </a:r>
            <a:r>
              <a:rPr lang="fr-BE" dirty="0" err="1" smtClean="0"/>
              <a:t>welds</a:t>
            </a:r>
            <a:r>
              <a:rPr lang="fr-BE" dirty="0" smtClean="0"/>
              <a:t> </a:t>
            </a:r>
            <a:r>
              <a:rPr lang="fr-BE" dirty="0" err="1" smtClean="0"/>
              <a:t>after</a:t>
            </a:r>
            <a:r>
              <a:rPr lang="fr-BE" dirty="0" smtClean="0"/>
              <a:t> </a:t>
            </a:r>
            <a:r>
              <a:rPr lang="fr-BE" dirty="0" err="1" smtClean="0"/>
              <a:t>heating</a:t>
            </a:r>
            <a:r>
              <a:rPr lang="fr-BE" dirty="0" smtClean="0"/>
              <a:t>         EN 1993-1-2</a:t>
            </a:r>
          </a:p>
          <a:p>
            <a:endParaRPr lang="fr-BE" dirty="0"/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3973686" y="4087388"/>
            <a:ext cx="571504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2285984" y="6382831"/>
            <a:ext cx="571504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Espace réservé du contenu 2"/>
          <p:cNvSpPr txBox="1">
            <a:spLocks/>
          </p:cNvSpPr>
          <p:nvPr/>
        </p:nvSpPr>
        <p:spPr>
          <a:xfrm>
            <a:off x="539552" y="1772816"/>
            <a:ext cx="8208912" cy="6480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Review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of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previous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work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on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bolts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and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welds</a:t>
            </a:r>
            <a:endParaRPr lang="fr-BE" sz="2900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1. Introduction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"/>
          </p:nvPr>
        </p:nvSpPr>
        <p:spPr>
          <a:xfrm>
            <a:off x="458117" y="2287095"/>
            <a:ext cx="8496944" cy="3806201"/>
          </a:xfrm>
        </p:spPr>
        <p:txBody>
          <a:bodyPr>
            <a:normAutofit/>
          </a:bodyPr>
          <a:lstStyle/>
          <a:p>
            <a:r>
              <a:rPr lang="fr-BE" sz="3200" dirty="0" err="1" smtClean="0"/>
              <a:t>Behaviour</a:t>
            </a:r>
            <a:r>
              <a:rPr lang="fr-BE" sz="3200" dirty="0" smtClean="0"/>
              <a:t> of </a:t>
            </a:r>
            <a:r>
              <a:rPr lang="fr-BE" sz="3200" dirty="0" err="1" smtClean="0"/>
              <a:t>bolts</a:t>
            </a:r>
            <a:r>
              <a:rPr lang="fr-BE" sz="3200" dirty="0" smtClean="0"/>
              <a:t> and </a:t>
            </a:r>
            <a:r>
              <a:rPr lang="fr-BE" sz="3200" dirty="0" err="1" smtClean="0"/>
              <a:t>welds</a:t>
            </a:r>
            <a:r>
              <a:rPr lang="fr-BE" sz="3200" dirty="0" smtClean="0"/>
              <a:t> </a:t>
            </a:r>
            <a:r>
              <a:rPr lang="fr-BE" sz="3200" dirty="0" err="1" smtClean="0"/>
              <a:t>at</a:t>
            </a:r>
            <a:r>
              <a:rPr lang="fr-BE" sz="3200" dirty="0" smtClean="0"/>
              <a:t> </a:t>
            </a:r>
            <a:r>
              <a:rPr lang="fr-BE" sz="3200" dirty="0" err="1" smtClean="0"/>
              <a:t>elevated</a:t>
            </a:r>
            <a:r>
              <a:rPr lang="fr-BE" sz="3200" dirty="0" smtClean="0"/>
              <a:t> </a:t>
            </a:r>
            <a:r>
              <a:rPr lang="fr-BE" sz="3200" dirty="0" err="1" smtClean="0"/>
              <a:t>temperatures</a:t>
            </a:r>
            <a:r>
              <a:rPr lang="fr-BE" sz="3200" dirty="0" smtClean="0"/>
              <a:t> (</a:t>
            </a:r>
            <a:r>
              <a:rPr lang="fr-BE" sz="3200" dirty="0" err="1" smtClean="0"/>
              <a:t>Riaux</a:t>
            </a:r>
            <a:r>
              <a:rPr lang="fr-BE" sz="3200" dirty="0" smtClean="0"/>
              <a:t>, </a:t>
            </a:r>
            <a:r>
              <a:rPr lang="fr-BE" sz="3200" dirty="0" err="1" smtClean="0"/>
              <a:t>Kirby</a:t>
            </a:r>
            <a:r>
              <a:rPr lang="fr-BE" sz="3200" dirty="0" smtClean="0"/>
              <a:t>, Latham)</a:t>
            </a:r>
          </a:p>
          <a:p>
            <a:r>
              <a:rPr lang="fr-BE" sz="3200" dirty="0" err="1" smtClean="0"/>
              <a:t>Behaviour</a:t>
            </a:r>
            <a:r>
              <a:rPr lang="fr-BE" sz="3200" dirty="0" smtClean="0"/>
              <a:t> of </a:t>
            </a:r>
            <a:r>
              <a:rPr lang="fr-BE" sz="3200" dirty="0" err="1" smtClean="0"/>
              <a:t>bolted</a:t>
            </a:r>
            <a:r>
              <a:rPr lang="fr-BE" sz="3200" dirty="0" smtClean="0"/>
              <a:t> joints (</a:t>
            </a:r>
            <a:r>
              <a:rPr lang="fr-BE" sz="3200" dirty="0" err="1" smtClean="0"/>
              <a:t>Wainman</a:t>
            </a:r>
            <a:r>
              <a:rPr lang="fr-BE" sz="3200" dirty="0" smtClean="0"/>
              <a:t>, </a:t>
            </a:r>
            <a:r>
              <a:rPr lang="fr-BE" sz="3200" dirty="0" err="1" smtClean="0"/>
              <a:t>Universities</a:t>
            </a:r>
            <a:r>
              <a:rPr lang="fr-BE" sz="3200" dirty="0" smtClean="0"/>
              <a:t> of Manchester and Sheffield)</a:t>
            </a:r>
          </a:p>
          <a:p>
            <a:r>
              <a:rPr lang="fr-BE" sz="3200" dirty="0" smtClean="0"/>
              <a:t>Investigations about the influence of connections </a:t>
            </a:r>
            <a:r>
              <a:rPr lang="fr-BE" sz="3200" dirty="0" err="1" smtClean="0"/>
              <a:t>behaviour</a:t>
            </a:r>
            <a:r>
              <a:rPr lang="fr-BE" sz="3200" dirty="0" smtClean="0"/>
              <a:t> on the performance of </a:t>
            </a:r>
            <a:r>
              <a:rPr lang="fr-BE" sz="3200" dirty="0" err="1" smtClean="0"/>
              <a:t>beams</a:t>
            </a:r>
            <a:r>
              <a:rPr lang="fr-BE" sz="3200" dirty="0" smtClean="0"/>
              <a:t> </a:t>
            </a:r>
            <a:r>
              <a:rPr lang="fr-BE" sz="3200" dirty="0" err="1" smtClean="0"/>
              <a:t>under</a:t>
            </a:r>
            <a:r>
              <a:rPr lang="fr-BE" sz="3200" dirty="0" smtClean="0"/>
              <a:t> </a:t>
            </a:r>
            <a:r>
              <a:rPr lang="fr-BE" sz="3200" dirty="0" err="1" smtClean="0"/>
              <a:t>fire</a:t>
            </a:r>
            <a:r>
              <a:rPr lang="fr-BE" sz="3200" dirty="0" smtClean="0"/>
              <a:t> (</a:t>
            </a:r>
            <a:r>
              <a:rPr lang="fr-BE" sz="3200" dirty="0" err="1" smtClean="0"/>
              <a:t>University</a:t>
            </a:r>
            <a:r>
              <a:rPr lang="fr-BE" sz="3200" dirty="0" smtClean="0"/>
              <a:t> of Manchester)</a:t>
            </a:r>
          </a:p>
          <a:p>
            <a:endParaRPr lang="fr-BE" sz="2800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539552" y="1628800"/>
            <a:ext cx="7560840" cy="63382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Previous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work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on </a:t>
            </a: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steel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connections 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(</a:t>
            </a: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Heating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)</a:t>
            </a:r>
            <a:endParaRPr kumimoji="0" lang="fr-BE" sz="32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4. Tests and </a:t>
            </a:r>
            <a:r>
              <a:rPr lang="fr-BE" dirty="0" err="1" smtClean="0"/>
              <a:t>models</a:t>
            </a:r>
            <a:r>
              <a:rPr lang="fr-BE" dirty="0" smtClean="0"/>
              <a:t> for </a:t>
            </a:r>
            <a:r>
              <a:rPr lang="fr-BE" dirty="0" err="1" smtClean="0"/>
              <a:t>bolts</a:t>
            </a:r>
            <a:r>
              <a:rPr lang="fr-BE" dirty="0" smtClean="0"/>
              <a:t>/</a:t>
            </a:r>
            <a:r>
              <a:rPr lang="fr-BE" dirty="0" err="1" smtClean="0"/>
              <a:t>welds</a:t>
            </a:r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60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714876" y="2214554"/>
            <a:ext cx="4429124" cy="1714512"/>
          </a:xfrm>
        </p:spPr>
        <p:txBody>
          <a:bodyPr>
            <a:normAutofit/>
          </a:bodyPr>
          <a:lstStyle/>
          <a:p>
            <a:r>
              <a:rPr lang="fr-BE" dirty="0" smtClean="0"/>
              <a:t>Heating phase : OK</a:t>
            </a:r>
          </a:p>
          <a:p>
            <a:r>
              <a:rPr lang="fr-BE" dirty="0" err="1" smtClean="0">
                <a:solidFill>
                  <a:srgbClr val="7030A0"/>
                </a:solidFill>
              </a:rPr>
              <a:t>Residual</a:t>
            </a:r>
            <a:r>
              <a:rPr lang="fr-BE" dirty="0" smtClean="0">
                <a:solidFill>
                  <a:srgbClr val="7030A0"/>
                </a:solidFill>
              </a:rPr>
              <a:t> : Few data</a:t>
            </a:r>
          </a:p>
          <a:p>
            <a:r>
              <a:rPr lang="fr-BE" dirty="0" err="1" smtClean="0">
                <a:solidFill>
                  <a:srgbClr val="00B050"/>
                </a:solidFill>
              </a:rPr>
              <a:t>Cooling</a:t>
            </a:r>
            <a:r>
              <a:rPr lang="fr-BE" dirty="0" smtClean="0">
                <a:solidFill>
                  <a:srgbClr val="00B050"/>
                </a:solidFill>
              </a:rPr>
              <a:t> phase : No data</a:t>
            </a: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4857752" y="1785926"/>
            <a:ext cx="928694" cy="500066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9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Baskerville Old Face" pitchFamily="18" charset="0"/>
              </a:rPr>
              <a:t>Bolts</a:t>
            </a:r>
            <a:endParaRPr kumimoji="0" lang="fr-BE" sz="2900" b="1" i="0" u="sng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Baskerville Old Face" pitchFamily="18" charset="0"/>
            </a:endParaRPr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4915785" y="3929066"/>
            <a:ext cx="1643074" cy="64294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7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Baskerville Old Face" pitchFamily="18" charset="0"/>
              </a:rPr>
              <a:t>Welds</a:t>
            </a:r>
            <a:endParaRPr kumimoji="0" lang="fr-BE" sz="2700" b="1" i="0" u="sng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Baskerville Old Face" pitchFamily="18" charset="0"/>
            </a:endParaRPr>
          </a:p>
        </p:txBody>
      </p:sp>
      <p:sp>
        <p:nvSpPr>
          <p:cNvPr id="46" name="Espace réservé du contenu 2"/>
          <p:cNvSpPr txBox="1">
            <a:spLocks/>
          </p:cNvSpPr>
          <p:nvPr/>
        </p:nvSpPr>
        <p:spPr>
          <a:xfrm>
            <a:off x="4714876" y="4385975"/>
            <a:ext cx="4429124" cy="17145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BE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Heating phase : OK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BE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Residual</a:t>
            </a:r>
            <a:r>
              <a:rPr kumimoji="0" lang="fr-BE" sz="2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 No data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BE" sz="29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Cooling</a:t>
            </a:r>
            <a:r>
              <a:rPr kumimoji="0" lang="fr-BE" sz="29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phase : No data</a:t>
            </a:r>
          </a:p>
        </p:txBody>
      </p:sp>
      <p:sp>
        <p:nvSpPr>
          <p:cNvPr id="33" name="Espace réservé du contenu 2"/>
          <p:cNvSpPr txBox="1">
            <a:spLocks/>
          </p:cNvSpPr>
          <p:nvPr/>
        </p:nvSpPr>
        <p:spPr>
          <a:xfrm>
            <a:off x="539552" y="1772816"/>
            <a:ext cx="1800200" cy="6480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Objective</a:t>
            </a:r>
          </a:p>
        </p:txBody>
      </p:sp>
      <p:cxnSp>
        <p:nvCxnSpPr>
          <p:cNvPr id="35" name="Connecteur droit avec flèche 34"/>
          <p:cNvCxnSpPr/>
          <p:nvPr/>
        </p:nvCxnSpPr>
        <p:spPr>
          <a:xfrm rot="5400000" flipH="1" flipV="1">
            <a:off x="-539774" y="4724350"/>
            <a:ext cx="2304256" cy="1588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 flipV="1">
            <a:off x="611560" y="5877272"/>
            <a:ext cx="2944738" cy="9178"/>
          </a:xfrm>
          <a:prstGeom prst="straightConnector1">
            <a:avLst/>
          </a:prstGeom>
          <a:ln w="25400">
            <a:solidFill>
              <a:schemeClr val="tx1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space réservé du contenu 2"/>
          <p:cNvSpPr txBox="1">
            <a:spLocks/>
          </p:cNvSpPr>
          <p:nvPr/>
        </p:nvSpPr>
        <p:spPr>
          <a:xfrm>
            <a:off x="2699792" y="5877272"/>
            <a:ext cx="1512168" cy="43204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0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Temperature</a:t>
            </a:r>
            <a:endParaRPr lang="fr-BE" sz="20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9" name="Espace réservé du contenu 2"/>
          <p:cNvSpPr txBox="1">
            <a:spLocks/>
          </p:cNvSpPr>
          <p:nvPr/>
        </p:nvSpPr>
        <p:spPr>
          <a:xfrm>
            <a:off x="-108520" y="2564904"/>
            <a:ext cx="1547664" cy="1008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0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Strength</a:t>
            </a:r>
            <a:r>
              <a:rPr lang="fr-BE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BE" sz="20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Reduction</a:t>
            </a:r>
            <a:r>
              <a:rPr lang="fr-BE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Factor</a:t>
            </a:r>
          </a:p>
        </p:txBody>
      </p:sp>
      <p:cxnSp>
        <p:nvCxnSpPr>
          <p:cNvPr id="51" name="Connecteur droit 50"/>
          <p:cNvCxnSpPr/>
          <p:nvPr/>
        </p:nvCxnSpPr>
        <p:spPr>
          <a:xfrm>
            <a:off x="611560" y="4221088"/>
            <a:ext cx="86409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 rot="16200000" flipH="1">
            <a:off x="1439652" y="4257092"/>
            <a:ext cx="792088" cy="72008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/>
          <p:nvPr/>
        </p:nvCxnSpPr>
        <p:spPr>
          <a:xfrm>
            <a:off x="2555776" y="5373216"/>
            <a:ext cx="720080" cy="216024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hevron 64"/>
          <p:cNvSpPr/>
          <p:nvPr/>
        </p:nvSpPr>
        <p:spPr>
          <a:xfrm>
            <a:off x="971600" y="4149080"/>
            <a:ext cx="144016" cy="144016"/>
          </a:xfrm>
          <a:prstGeom prst="chevr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69" name="Chevron 68"/>
          <p:cNvSpPr/>
          <p:nvPr/>
        </p:nvSpPr>
        <p:spPr>
          <a:xfrm rot="2700000">
            <a:off x="1773195" y="4538947"/>
            <a:ext cx="144016" cy="144016"/>
          </a:xfrm>
          <a:prstGeom prst="chevr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70" name="Chevron 69"/>
          <p:cNvSpPr/>
          <p:nvPr/>
        </p:nvSpPr>
        <p:spPr>
          <a:xfrm rot="1500000">
            <a:off x="2935483" y="5444571"/>
            <a:ext cx="144016" cy="144016"/>
          </a:xfrm>
          <a:prstGeom prst="chevr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cxnSp>
        <p:nvCxnSpPr>
          <p:cNvPr id="71" name="Connecteur droit 70"/>
          <p:cNvCxnSpPr/>
          <p:nvPr/>
        </p:nvCxnSpPr>
        <p:spPr>
          <a:xfrm rot="16200000" flipH="1">
            <a:off x="2195736" y="5013176"/>
            <a:ext cx="360040" cy="36004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/>
          <p:cNvCxnSpPr/>
          <p:nvPr/>
        </p:nvCxnSpPr>
        <p:spPr>
          <a:xfrm>
            <a:off x="611560" y="4437112"/>
            <a:ext cx="1584176" cy="576064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hevron 77"/>
          <p:cNvSpPr/>
          <p:nvPr/>
        </p:nvSpPr>
        <p:spPr>
          <a:xfrm rot="12300000">
            <a:off x="1211310" y="4604814"/>
            <a:ext cx="144016" cy="144016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79" name="Ellipse 78"/>
          <p:cNvSpPr/>
          <p:nvPr/>
        </p:nvSpPr>
        <p:spPr>
          <a:xfrm>
            <a:off x="581968" y="4405744"/>
            <a:ext cx="72008" cy="72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46" grpId="0" uiExpand="1" build="p"/>
      <p:bldP spid="65" grpId="0" animBg="1"/>
      <p:bldP spid="69" grpId="0" animBg="1"/>
      <p:bldP spid="70" grpId="0" animBg="1"/>
      <p:bldP spid="78" grpId="0" animBg="1"/>
      <p:bldP spid="7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388508" cy="990600"/>
          </a:xfrm>
        </p:spPr>
        <p:txBody>
          <a:bodyPr>
            <a:normAutofit/>
          </a:bodyPr>
          <a:lstStyle/>
          <a:p>
            <a:r>
              <a:rPr lang="fr-BE" dirty="0" smtClean="0"/>
              <a:t>4. Tests and </a:t>
            </a:r>
            <a:r>
              <a:rPr lang="fr-BE" dirty="0" err="1" smtClean="0"/>
              <a:t>models</a:t>
            </a:r>
            <a:r>
              <a:rPr lang="fr-BE" dirty="0" smtClean="0"/>
              <a:t> for </a:t>
            </a:r>
            <a:r>
              <a:rPr lang="fr-BE" dirty="0" err="1" smtClean="0"/>
              <a:t>bolts</a:t>
            </a:r>
            <a:r>
              <a:rPr lang="fr-BE" dirty="0" smtClean="0"/>
              <a:t>/</a:t>
            </a:r>
            <a:r>
              <a:rPr lang="fr-BE" dirty="0" err="1" smtClean="0"/>
              <a:t>welds</a:t>
            </a:r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61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"/>
          </p:nvPr>
        </p:nvSpPr>
        <p:spPr>
          <a:xfrm>
            <a:off x="323528" y="2276872"/>
            <a:ext cx="4357718" cy="3786214"/>
          </a:xfrm>
        </p:spPr>
        <p:txBody>
          <a:bodyPr>
            <a:normAutofit/>
          </a:bodyPr>
          <a:lstStyle/>
          <a:p>
            <a:r>
              <a:rPr lang="fr-BE" dirty="0" smtClean="0"/>
              <a:t>Room </a:t>
            </a:r>
            <a:r>
              <a:rPr lang="fr-BE" dirty="0" err="1" smtClean="0"/>
              <a:t>temperature</a:t>
            </a:r>
            <a:r>
              <a:rPr lang="fr-BE" dirty="0" smtClean="0"/>
              <a:t> tests</a:t>
            </a:r>
          </a:p>
          <a:p>
            <a:r>
              <a:rPr lang="fr-BE" dirty="0" err="1" smtClean="0"/>
              <a:t>Steady</a:t>
            </a:r>
            <a:r>
              <a:rPr lang="fr-BE" dirty="0" smtClean="0"/>
              <a:t>-state tests </a:t>
            </a:r>
            <a:r>
              <a:rPr lang="fr-BE" dirty="0" err="1" smtClean="0"/>
              <a:t>at</a:t>
            </a:r>
            <a:r>
              <a:rPr lang="fr-BE" dirty="0" smtClean="0"/>
              <a:t> </a:t>
            </a:r>
            <a:r>
              <a:rPr lang="fr-BE" dirty="0" err="1" smtClean="0"/>
              <a:t>elevated</a:t>
            </a:r>
            <a:r>
              <a:rPr lang="fr-BE" dirty="0" smtClean="0"/>
              <a:t> </a:t>
            </a:r>
            <a:r>
              <a:rPr lang="fr-BE" dirty="0" err="1" smtClean="0"/>
              <a:t>temperatures</a:t>
            </a:r>
            <a:r>
              <a:rPr lang="fr-BE" dirty="0" smtClean="0"/>
              <a:t> (a)</a:t>
            </a:r>
          </a:p>
          <a:p>
            <a:r>
              <a:rPr lang="fr-BE" dirty="0" err="1" smtClean="0"/>
              <a:t>Steady</a:t>
            </a:r>
            <a:r>
              <a:rPr lang="fr-BE" dirty="0" smtClean="0"/>
              <a:t>-state tests </a:t>
            </a:r>
            <a:r>
              <a:rPr lang="fr-BE" dirty="0" err="1" smtClean="0"/>
              <a:t>performed</a:t>
            </a:r>
            <a:r>
              <a:rPr lang="fr-BE" dirty="0" smtClean="0"/>
              <a:t> </a:t>
            </a:r>
            <a:r>
              <a:rPr lang="fr-BE" dirty="0" err="1" smtClean="0"/>
              <a:t>at</a:t>
            </a:r>
            <a:r>
              <a:rPr lang="fr-BE" dirty="0" smtClean="0"/>
              <a:t> </a:t>
            </a:r>
            <a:r>
              <a:rPr lang="fr-BE" dirty="0" err="1" smtClean="0"/>
              <a:t>various</a:t>
            </a:r>
            <a:r>
              <a:rPr lang="fr-BE" dirty="0" smtClean="0"/>
              <a:t> T</a:t>
            </a:r>
            <a:r>
              <a:rPr lang="fr-BE" baseline="-25000" dirty="0" smtClean="0"/>
              <a:t>f</a:t>
            </a:r>
            <a:r>
              <a:rPr lang="fr-BE" dirty="0" smtClean="0"/>
              <a:t> </a:t>
            </a:r>
            <a:r>
              <a:rPr lang="fr-BE" dirty="0" err="1" smtClean="0"/>
              <a:t>after</a:t>
            </a:r>
            <a:r>
              <a:rPr lang="fr-BE" dirty="0" smtClean="0"/>
              <a:t> </a:t>
            </a:r>
            <a:r>
              <a:rPr lang="fr-BE" dirty="0" err="1" smtClean="0"/>
              <a:t>temperature</a:t>
            </a:r>
            <a:r>
              <a:rPr lang="fr-BE" dirty="0" smtClean="0"/>
              <a:t> has </a:t>
            </a:r>
            <a:r>
              <a:rPr lang="fr-BE" dirty="0" err="1" smtClean="0"/>
              <a:t>reached</a:t>
            </a:r>
            <a:r>
              <a:rPr lang="fr-BE" dirty="0" smtClean="0"/>
              <a:t> T</a:t>
            </a:r>
            <a:r>
              <a:rPr lang="fr-BE" baseline="-25000" dirty="0" smtClean="0"/>
              <a:t>u</a:t>
            </a:r>
            <a:r>
              <a:rPr lang="fr-BE" dirty="0" smtClean="0"/>
              <a:t> (b)</a:t>
            </a:r>
            <a:endParaRPr lang="fr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7506" r="10500" b="13158"/>
          <a:stretch>
            <a:fillRect/>
          </a:stretch>
        </p:blipFill>
        <p:spPr bwMode="auto">
          <a:xfrm>
            <a:off x="5082075" y="3875697"/>
            <a:ext cx="3744416" cy="2171308"/>
          </a:xfrm>
          <a:prstGeom prst="rect">
            <a:avLst/>
          </a:prstGeom>
          <a:noFill/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/>
          <a:srcRect l="8328" r="55583" b="18061"/>
          <a:stretch>
            <a:fillRect/>
          </a:stretch>
        </p:blipFill>
        <p:spPr bwMode="auto">
          <a:xfrm>
            <a:off x="5150827" y="1843524"/>
            <a:ext cx="2661533" cy="2022245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8192" r="52859"/>
          <a:stretch>
            <a:fillRect/>
          </a:stretch>
        </p:blipFill>
        <p:spPr bwMode="auto">
          <a:xfrm>
            <a:off x="5004048" y="1916832"/>
            <a:ext cx="3357952" cy="2097374"/>
          </a:xfrm>
          <a:prstGeom prst="rect">
            <a:avLst/>
          </a:prstGeom>
          <a:noFill/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 l="56910" r="10439" b="23183"/>
          <a:stretch>
            <a:fillRect/>
          </a:stretch>
        </p:blipFill>
        <p:spPr bwMode="auto">
          <a:xfrm>
            <a:off x="4893176" y="3933056"/>
            <a:ext cx="4374584" cy="2049960"/>
          </a:xfrm>
          <a:prstGeom prst="rect">
            <a:avLst/>
          </a:prstGeom>
          <a:noFill/>
        </p:spPr>
      </p:pic>
      <p:sp>
        <p:nvSpPr>
          <p:cNvPr id="13" name="Espace réservé du contenu 2"/>
          <p:cNvSpPr txBox="1">
            <a:spLocks/>
          </p:cNvSpPr>
          <p:nvPr/>
        </p:nvSpPr>
        <p:spPr>
          <a:xfrm>
            <a:off x="539552" y="1772816"/>
            <a:ext cx="2952328" cy="6480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Test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methodology</a:t>
            </a:r>
            <a:endParaRPr lang="fr-BE" sz="2900" u="sng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4. Tests and </a:t>
            </a:r>
            <a:r>
              <a:rPr lang="fr-BE" dirty="0" err="1" smtClean="0"/>
              <a:t>models</a:t>
            </a:r>
            <a:r>
              <a:rPr lang="fr-BE" dirty="0" smtClean="0"/>
              <a:t> for </a:t>
            </a:r>
            <a:r>
              <a:rPr lang="fr-BE" dirty="0" err="1" smtClean="0"/>
              <a:t>bolts</a:t>
            </a:r>
            <a:r>
              <a:rPr lang="fr-BE" dirty="0" smtClean="0"/>
              <a:t>/</a:t>
            </a:r>
            <a:r>
              <a:rPr lang="fr-BE" dirty="0" err="1" smtClean="0"/>
              <a:t>welds</a:t>
            </a:r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62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500034" y="1785926"/>
            <a:ext cx="7858180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Schedule</a:t>
            </a:r>
            <a:r>
              <a:rPr kumimoji="0" lang="fr-BE" sz="2900" i="0" u="sng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of tests </a:t>
            </a:r>
            <a:r>
              <a:rPr kumimoji="0" lang="fr-BE" sz="2900" i="0" u="sng" strike="noStrike" kern="1200" normalizeH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performed</a:t>
            </a:r>
            <a:r>
              <a:rPr kumimoji="0" lang="fr-BE" sz="2900" i="0" u="sng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on 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Grade 8.8 </a:t>
            </a:r>
            <a:r>
              <a:rPr kumimoji="0" lang="fr-BE" sz="2900" i="0" u="sng" strike="noStrike" kern="1200" normalizeH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bolts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1142976" y="2428868"/>
            <a:ext cx="1928826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900" i="0" u="sng" strike="noStrike" kern="1200" normalizeH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Tensile</a:t>
            </a:r>
            <a:r>
              <a:rPr kumimoji="0" lang="fr-BE" sz="2900" i="0" u="sng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tests</a:t>
            </a:r>
            <a:endParaRPr kumimoji="0" lang="fr-BE" sz="2900" i="0" u="sng" strike="noStrike" kern="1200" normalizeH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5357818" y="2428868"/>
            <a:ext cx="1928826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Shear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tests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graphicFrame>
        <p:nvGraphicFramePr>
          <p:cNvPr id="16" name="Tableau 15"/>
          <p:cNvGraphicFramePr>
            <a:graphicFrameLocks noGrp="1"/>
          </p:cNvGraphicFramePr>
          <p:nvPr/>
        </p:nvGraphicFramePr>
        <p:xfrm>
          <a:off x="38271" y="3068960"/>
          <a:ext cx="4631445" cy="3758237"/>
        </p:xfrm>
        <a:graphic>
          <a:graphicData uri="http://schemas.openxmlformats.org/drawingml/2006/table">
            <a:tbl>
              <a:tblPr/>
              <a:tblGrid>
                <a:gridCol w="926289"/>
                <a:gridCol w="926289"/>
                <a:gridCol w="926289"/>
                <a:gridCol w="926289"/>
                <a:gridCol w="926289"/>
              </a:tblGrid>
              <a:tr h="18958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 dirty="0">
                          <a:solidFill>
                            <a:srgbClr val="FF0000"/>
                          </a:solidFill>
                          <a:latin typeface="Californian FB"/>
                        </a:rPr>
                        <a:t>Heating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 dirty="0" err="1">
                          <a:solidFill>
                            <a:srgbClr val="0000FF"/>
                          </a:solidFill>
                          <a:latin typeface="Californian FB"/>
                        </a:rPr>
                        <a:t>Cooling</a:t>
                      </a:r>
                      <a:endParaRPr lang="fr-BE" sz="1400" b="1" i="0" u="none" strike="noStrike" dirty="0">
                        <a:solidFill>
                          <a:srgbClr val="0000FF"/>
                        </a:solidFill>
                        <a:latin typeface="Californian FB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</a:tr>
              <a:tr h="222557"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T</a:t>
                      </a:r>
                      <a:r>
                        <a:rPr lang="fr-BE" sz="1400" b="1" i="0" u="none" strike="noStrike" baseline="-25000">
                          <a:latin typeface="Californian FB"/>
                        </a:rPr>
                        <a:t>u</a:t>
                      </a:r>
                      <a:r>
                        <a:rPr lang="fr-BE" sz="1400" b="1" i="0" u="none" strike="noStrike">
                          <a:latin typeface="Californian FB"/>
                        </a:rPr>
                        <a:t> = T</a:t>
                      </a:r>
                      <a:r>
                        <a:rPr lang="fr-BE" sz="1400" b="1" i="0" u="none" strike="noStrike" baseline="-25000">
                          <a:latin typeface="Californian FB"/>
                        </a:rPr>
                        <a:t>f</a:t>
                      </a:r>
                      <a:r>
                        <a:rPr lang="fr-BE" sz="1400" b="1" i="0" u="none" strike="noStrike">
                          <a:latin typeface="Californian FB"/>
                        </a:rPr>
                        <a:t> [°C]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n. tests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T</a:t>
                      </a:r>
                      <a:r>
                        <a:rPr lang="fr-BE" sz="1400" b="1" i="0" u="none" strike="noStrike" baseline="-25000">
                          <a:latin typeface="Californian FB"/>
                        </a:rPr>
                        <a:t>u</a:t>
                      </a:r>
                      <a:r>
                        <a:rPr lang="fr-BE" sz="1400" b="1" i="0" u="none" strike="noStrike">
                          <a:latin typeface="Californian FB"/>
                        </a:rPr>
                        <a:t> [°C]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 dirty="0">
                          <a:latin typeface="Californian FB"/>
                        </a:rPr>
                        <a:t>T</a:t>
                      </a:r>
                      <a:r>
                        <a:rPr lang="fr-BE" sz="1400" b="1" i="0" u="none" strike="noStrike" baseline="-25000" dirty="0">
                          <a:latin typeface="Californian FB"/>
                        </a:rPr>
                        <a:t>f</a:t>
                      </a:r>
                      <a:r>
                        <a:rPr lang="fr-BE" sz="1400" b="1" i="0" u="none" strike="noStrike" dirty="0">
                          <a:latin typeface="Californian FB"/>
                        </a:rPr>
                        <a:t> [°C]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n. tests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342"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BE" sz="1400" b="1" i="0" u="none" strike="noStrike" dirty="0">
                          <a:latin typeface="Californian FB"/>
                        </a:rPr>
                        <a:t>400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200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342"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200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586"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400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342"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600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fr-BE" sz="1400" b="1" i="0" u="none" strike="noStrike">
                          <a:latin typeface="Californian FB"/>
                        </a:rPr>
                        <a:t>600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400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586"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800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300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586">
                <a:tc rowSpan="10" gridSpan="2"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 dirty="0">
                          <a:latin typeface="Californian FB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10"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200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342">
                <a:tc gridSpan="2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586">
                <a:tc gridSpan="2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342">
                <a:tc gridSpan="2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fr-BE" sz="1400" b="1" i="0" u="none" strike="noStrike">
                          <a:latin typeface="Californian FB"/>
                        </a:rPr>
                        <a:t>800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600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586">
                <a:tc gridSpan="2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400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586">
                <a:tc gridSpan="2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300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586">
                <a:tc gridSpan="2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200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586">
                <a:tc gridSpan="2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586">
                <a:tc gridSpan="2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586">
                <a:tc gridSpan="2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900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 dirty="0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7" name="Tableau 16"/>
          <p:cNvGraphicFramePr>
            <a:graphicFrameLocks noGrp="1"/>
          </p:cNvGraphicFramePr>
          <p:nvPr/>
        </p:nvGraphicFramePr>
        <p:xfrm>
          <a:off x="4690306" y="3071643"/>
          <a:ext cx="4499995" cy="3093720"/>
        </p:xfrm>
        <a:graphic>
          <a:graphicData uri="http://schemas.openxmlformats.org/drawingml/2006/table">
            <a:tbl>
              <a:tblPr/>
              <a:tblGrid>
                <a:gridCol w="899999"/>
                <a:gridCol w="899999"/>
                <a:gridCol w="899999"/>
                <a:gridCol w="899999"/>
                <a:gridCol w="899999"/>
              </a:tblGrid>
              <a:tr h="18649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 dirty="0">
                          <a:solidFill>
                            <a:srgbClr val="FF0000"/>
                          </a:solidFill>
                          <a:latin typeface="Californian FB"/>
                        </a:rPr>
                        <a:t>Heating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solidFill>
                            <a:srgbClr val="0000FF"/>
                          </a:solidFill>
                          <a:latin typeface="Californian FB"/>
                        </a:rPr>
                        <a:t>Cooling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</a:tr>
              <a:tr h="218769"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 dirty="0">
                          <a:latin typeface="Californian FB"/>
                        </a:rPr>
                        <a:t>T</a:t>
                      </a:r>
                      <a:r>
                        <a:rPr lang="fr-BE" sz="1400" b="1" i="0" u="none" strike="noStrike" baseline="-25000" dirty="0">
                          <a:latin typeface="Californian FB"/>
                        </a:rPr>
                        <a:t>u</a:t>
                      </a:r>
                      <a:r>
                        <a:rPr lang="fr-BE" sz="1400" b="1" i="0" u="none" strike="noStrike" dirty="0">
                          <a:latin typeface="Californian FB"/>
                        </a:rPr>
                        <a:t> = T</a:t>
                      </a:r>
                      <a:r>
                        <a:rPr lang="fr-BE" sz="1400" b="1" i="0" u="none" strike="noStrike" baseline="-25000" dirty="0">
                          <a:latin typeface="Californian FB"/>
                        </a:rPr>
                        <a:t>f</a:t>
                      </a:r>
                      <a:r>
                        <a:rPr lang="fr-BE" sz="1400" b="1" i="0" u="none" strike="noStrike" dirty="0">
                          <a:latin typeface="Californian FB"/>
                        </a:rPr>
                        <a:t> [°C]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 dirty="0">
                          <a:latin typeface="Californian FB"/>
                        </a:rPr>
                        <a:t>n. tests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 dirty="0">
                          <a:latin typeface="Californian FB"/>
                        </a:rPr>
                        <a:t>T</a:t>
                      </a:r>
                      <a:r>
                        <a:rPr lang="fr-BE" sz="1400" b="1" i="0" u="none" strike="noStrike" baseline="-25000" dirty="0">
                          <a:latin typeface="Californian FB"/>
                        </a:rPr>
                        <a:t>u</a:t>
                      </a:r>
                      <a:r>
                        <a:rPr lang="fr-BE" sz="1400" b="1" i="0" u="none" strike="noStrike" dirty="0">
                          <a:latin typeface="Californian FB"/>
                        </a:rPr>
                        <a:t> [°C]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T</a:t>
                      </a:r>
                      <a:r>
                        <a:rPr lang="fr-BE" sz="1400" b="1" i="0" u="none" strike="noStrike" baseline="-25000">
                          <a:latin typeface="Californian FB"/>
                        </a:rPr>
                        <a:t>f</a:t>
                      </a:r>
                      <a:r>
                        <a:rPr lang="fr-BE" sz="1400" b="1" i="0" u="none" strike="noStrike">
                          <a:latin typeface="Californian FB"/>
                        </a:rPr>
                        <a:t> [°C]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n. tests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496"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 dirty="0">
                          <a:latin typeface="Californian FB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fr-BE" sz="1400" b="1" i="0" u="none" strike="noStrike">
                          <a:latin typeface="Californian FB"/>
                        </a:rPr>
                        <a:t>600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400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496"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200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300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496"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400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200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496"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600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 dirty="0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496"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800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496">
                <a:tc rowSpan="7" gridSpan="2">
                  <a:txBody>
                    <a:bodyPr/>
                    <a:lstStyle/>
                    <a:p>
                      <a:pPr algn="ctr" fontAlgn="b"/>
                      <a:endParaRPr lang="fr-BE" sz="1400" b="1" i="0" u="none" strike="noStrike" dirty="0">
                        <a:latin typeface="Californian FB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7"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fr-BE" sz="1400" b="1" i="0" u="none" strike="noStrike" dirty="0">
                          <a:latin typeface="Californian FB"/>
                        </a:rPr>
                        <a:t>800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600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496">
                <a:tc gridSpan="2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400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496">
                <a:tc gridSpan="2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300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496">
                <a:tc gridSpan="2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200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496">
                <a:tc gridSpan="2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gridSpan="2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496">
                <a:tc gridSpan="2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900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 dirty="0">
                          <a:latin typeface="Californian FB"/>
                        </a:rPr>
                        <a:t>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 dirty="0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r="47170"/>
          <a:stretch>
            <a:fillRect/>
          </a:stretch>
        </p:blipFill>
        <p:spPr bwMode="auto">
          <a:xfrm>
            <a:off x="34725" y="4630688"/>
            <a:ext cx="1830552" cy="12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E:\Données Professionnelles\Documentation\Projets Recherche\COSSFIRE\Données\WP2\Photos\P2256628.JP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 l="24218" t="12668" r="27344" b="57426"/>
          <a:stretch>
            <a:fillRect/>
          </a:stretch>
        </p:blipFill>
        <p:spPr bwMode="auto">
          <a:xfrm>
            <a:off x="0" y="5900422"/>
            <a:ext cx="1882947" cy="864096"/>
          </a:xfrm>
          <a:prstGeom prst="rect">
            <a:avLst/>
          </a:prstGeom>
          <a:noFill/>
        </p:spPr>
      </p:pic>
      <p:pic>
        <p:nvPicPr>
          <p:cNvPr id="13004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495719" y="4960929"/>
            <a:ext cx="2209969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4. Tests and </a:t>
            </a:r>
            <a:r>
              <a:rPr lang="fr-BE" dirty="0" err="1" smtClean="0"/>
              <a:t>models</a:t>
            </a:r>
            <a:r>
              <a:rPr lang="fr-BE" dirty="0" smtClean="0"/>
              <a:t> for </a:t>
            </a:r>
            <a:r>
              <a:rPr lang="fr-BE" dirty="0" err="1" smtClean="0"/>
              <a:t>bolts</a:t>
            </a:r>
            <a:r>
              <a:rPr lang="fr-BE" dirty="0" smtClean="0"/>
              <a:t>/</a:t>
            </a:r>
            <a:r>
              <a:rPr lang="fr-BE" dirty="0" err="1" smtClean="0"/>
              <a:t>welds</a:t>
            </a:r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63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3" name="Espace réservé du contenu 2"/>
          <p:cNvSpPr txBox="1">
            <a:spLocks/>
          </p:cNvSpPr>
          <p:nvPr/>
        </p:nvSpPr>
        <p:spPr>
          <a:xfrm>
            <a:off x="500034" y="1785926"/>
            <a:ext cx="7858180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Schedule</a:t>
            </a:r>
            <a:r>
              <a:rPr kumimoji="0" lang="fr-BE" sz="2900" i="0" u="sng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of tests </a:t>
            </a:r>
            <a:r>
              <a:rPr kumimoji="0" lang="fr-BE" sz="2900" i="0" u="sng" strike="noStrike" kern="1200" normalizeH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performed</a:t>
            </a:r>
            <a:r>
              <a:rPr kumimoji="0" lang="fr-BE" sz="2900" i="0" u="sng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on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welds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graphicFrame>
        <p:nvGraphicFramePr>
          <p:cNvPr id="11" name="Tableau 10"/>
          <p:cNvGraphicFramePr>
            <a:graphicFrameLocks noGrp="1"/>
          </p:cNvGraphicFramePr>
          <p:nvPr/>
        </p:nvGraphicFramePr>
        <p:xfrm>
          <a:off x="1619671" y="2571744"/>
          <a:ext cx="5166875" cy="4025611"/>
        </p:xfrm>
        <a:graphic>
          <a:graphicData uri="http://schemas.openxmlformats.org/drawingml/2006/table">
            <a:tbl>
              <a:tblPr/>
              <a:tblGrid>
                <a:gridCol w="1033375"/>
                <a:gridCol w="1033375"/>
                <a:gridCol w="1033375"/>
                <a:gridCol w="1033375"/>
                <a:gridCol w="1033375"/>
              </a:tblGrid>
              <a:tr h="26915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 dirty="0">
                          <a:solidFill>
                            <a:srgbClr val="FF0000"/>
                          </a:solidFill>
                          <a:latin typeface="Californian FB"/>
                        </a:rPr>
                        <a:t>Heating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solidFill>
                            <a:srgbClr val="0000FF"/>
                          </a:solidFill>
                          <a:latin typeface="Californian FB"/>
                        </a:rPr>
                        <a:t>Cooling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</a:tr>
              <a:tr h="315965"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T</a:t>
                      </a:r>
                      <a:r>
                        <a:rPr lang="fr-BE" sz="1400" b="1" i="0" u="none" strike="noStrike" baseline="-25000">
                          <a:latin typeface="Californian FB"/>
                        </a:rPr>
                        <a:t>u</a:t>
                      </a:r>
                      <a:r>
                        <a:rPr lang="fr-BE" sz="1400" b="1" i="0" u="none" strike="noStrike">
                          <a:latin typeface="Californian FB"/>
                        </a:rPr>
                        <a:t> = T</a:t>
                      </a:r>
                      <a:r>
                        <a:rPr lang="fr-BE" sz="1400" b="1" i="0" u="none" strike="noStrike" baseline="-25000">
                          <a:latin typeface="Californian FB"/>
                        </a:rPr>
                        <a:t>f</a:t>
                      </a:r>
                      <a:r>
                        <a:rPr lang="fr-BE" sz="1400" b="1" i="0" u="none" strike="noStrike">
                          <a:latin typeface="Californian FB"/>
                        </a:rPr>
                        <a:t> [°C]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n. tests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T</a:t>
                      </a:r>
                      <a:r>
                        <a:rPr lang="fr-BE" sz="1400" b="1" i="0" u="none" strike="noStrike" baseline="-25000">
                          <a:latin typeface="Californian FB"/>
                        </a:rPr>
                        <a:t>u</a:t>
                      </a:r>
                      <a:r>
                        <a:rPr lang="fr-BE" sz="1400" b="1" i="0" u="none" strike="noStrike">
                          <a:latin typeface="Californian FB"/>
                        </a:rPr>
                        <a:t> [°C]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T</a:t>
                      </a:r>
                      <a:r>
                        <a:rPr lang="fr-BE" sz="1400" b="1" i="0" u="none" strike="noStrike" baseline="-25000">
                          <a:latin typeface="Californian FB"/>
                        </a:rPr>
                        <a:t>f</a:t>
                      </a:r>
                      <a:r>
                        <a:rPr lang="fr-BE" sz="1400" b="1" i="0" u="none" strike="noStrike">
                          <a:latin typeface="Californian FB"/>
                        </a:rPr>
                        <a:t> [°C]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n. tests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452"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BE" sz="1400" b="1" i="0" u="none" strike="noStrike">
                          <a:latin typeface="Californian FB"/>
                        </a:rPr>
                        <a:t>400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200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452"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 dirty="0">
                          <a:latin typeface="Californian FB"/>
                        </a:rPr>
                        <a:t>200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154"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400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452"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600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BE" sz="1400" b="1" i="0" u="none" strike="noStrike">
                          <a:latin typeface="Californian FB"/>
                        </a:rPr>
                        <a:t>600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400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-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154"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800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200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-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154">
                <a:tc rowSpan="8" gridSpan="2">
                  <a:txBody>
                    <a:bodyPr/>
                    <a:lstStyle/>
                    <a:p>
                      <a:pPr algn="ctr" fontAlgn="b"/>
                      <a:endParaRPr lang="fr-BE" sz="1400" b="1" i="0" u="none" strike="noStrike">
                        <a:latin typeface="Californian FB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8"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452">
                <a:tc gridSpan="2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BE" sz="1400" b="1" i="0" u="none" strike="noStrike">
                          <a:latin typeface="Californian FB"/>
                        </a:rPr>
                        <a:t>800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600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154">
                <a:tc gridSpan="2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400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452">
                <a:tc gridSpan="2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200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 dirty="0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154">
                <a:tc gridSpan="2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154">
                <a:tc gridSpan="2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BE" sz="1400" b="1" i="0" u="none" strike="noStrike">
                          <a:latin typeface="Californian FB"/>
                        </a:rPr>
                        <a:t>900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400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154">
                <a:tc gridSpan="2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200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154">
                <a:tc gridSpan="2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>
                          <a:latin typeface="Californian FB"/>
                        </a:rPr>
                        <a:t>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400" b="1" i="0" u="none" strike="noStrike" dirty="0">
                          <a:latin typeface="Californian FB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25144"/>
            <a:ext cx="3227742" cy="1266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4. Tests and </a:t>
            </a:r>
            <a:r>
              <a:rPr lang="fr-BE" dirty="0" err="1" smtClean="0"/>
              <a:t>models</a:t>
            </a:r>
            <a:r>
              <a:rPr lang="fr-BE" dirty="0" smtClean="0"/>
              <a:t> for </a:t>
            </a:r>
            <a:r>
              <a:rPr lang="fr-BE" dirty="0" err="1" smtClean="0"/>
              <a:t>bolts</a:t>
            </a:r>
            <a:r>
              <a:rPr lang="fr-BE" dirty="0" smtClean="0"/>
              <a:t>/</a:t>
            </a:r>
            <a:r>
              <a:rPr lang="fr-BE" dirty="0" err="1" smtClean="0"/>
              <a:t>welds</a:t>
            </a:r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64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643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b="7710"/>
          <a:stretch>
            <a:fillRect/>
          </a:stretch>
        </p:blipFill>
        <p:spPr bwMode="auto">
          <a:xfrm>
            <a:off x="189979" y="3442405"/>
            <a:ext cx="4437078" cy="254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 b="7196"/>
          <a:stretch>
            <a:fillRect/>
          </a:stretch>
        </p:blipFill>
        <p:spPr bwMode="auto">
          <a:xfrm>
            <a:off x="4500562" y="3429000"/>
            <a:ext cx="4472991" cy="258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357422" y="6000768"/>
            <a:ext cx="685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T</a:t>
            </a:r>
            <a:r>
              <a:rPr kumimoji="0" lang="fr-BE" sz="1000" b="1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f</a:t>
            </a:r>
            <a:r>
              <a:rPr kumimoji="0" lang="fr-BE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(°C)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6657107" y="5985892"/>
            <a:ext cx="685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T</a:t>
            </a:r>
            <a:r>
              <a:rPr kumimoji="0" lang="fr-BE" sz="1000" b="1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f</a:t>
            </a:r>
            <a:r>
              <a:rPr kumimoji="0" lang="fr-BE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(°C)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443472" y="1827581"/>
            <a:ext cx="8286808" cy="571504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Experimental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values of </a:t>
            </a: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reduction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factor for </a:t>
            </a: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bolt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strength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k</a:t>
            </a:r>
            <a:r>
              <a:rPr kumimoji="0" lang="fr-BE" sz="2900" i="0" u="sng" strike="noStrike" kern="1200" normalizeH="0" baseline="-2500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b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1071538" y="2651107"/>
            <a:ext cx="2071734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Tensile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tests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5267526" y="2665983"/>
            <a:ext cx="2071734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Shear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tests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15" name="ZoneTexte 14"/>
          <p:cNvSpPr txBox="1"/>
          <p:nvPr/>
        </p:nvSpPr>
        <p:spPr>
          <a:xfrm>
            <a:off x="3314397" y="4167683"/>
            <a:ext cx="1071570" cy="23083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fr-BE" sz="900" dirty="0" smtClean="0">
                <a:latin typeface="Arial" pitchFamily="34" charset="0"/>
                <a:cs typeface="Arial" pitchFamily="34" charset="0"/>
              </a:rPr>
              <a:t>Heating Tests</a:t>
            </a:r>
            <a:endParaRPr lang="fr-BE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467228" y="4115099"/>
            <a:ext cx="1071570" cy="230832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fr-BE" sz="900" dirty="0" smtClean="0">
                <a:latin typeface="Arial" pitchFamily="34" charset="0"/>
                <a:cs typeface="Arial" pitchFamily="34" charset="0"/>
              </a:rPr>
              <a:t>Heating Tests</a:t>
            </a:r>
            <a:endParaRPr lang="fr-BE" sz="9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4. Tests and </a:t>
            </a:r>
            <a:r>
              <a:rPr lang="fr-BE" dirty="0" err="1" smtClean="0"/>
              <a:t>models</a:t>
            </a:r>
            <a:r>
              <a:rPr lang="fr-BE" dirty="0" smtClean="0"/>
              <a:t> for </a:t>
            </a:r>
            <a:r>
              <a:rPr lang="fr-BE" dirty="0" err="1" smtClean="0"/>
              <a:t>bolts</a:t>
            </a:r>
            <a:r>
              <a:rPr lang="fr-BE" dirty="0" smtClean="0"/>
              <a:t>/</a:t>
            </a:r>
            <a:r>
              <a:rPr lang="fr-BE" dirty="0" err="1" smtClean="0"/>
              <a:t>welds</a:t>
            </a:r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65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500034" y="1785926"/>
            <a:ext cx="8286808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Model</a:t>
            </a:r>
            <a:r>
              <a:rPr kumimoji="0" lang="fr-BE" sz="2900" i="0" u="sng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for </a:t>
            </a: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bolt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strength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f</a:t>
            </a:r>
            <a:r>
              <a:rPr kumimoji="0" lang="fr-BE" sz="2900" i="0" u="sng" strike="noStrike" kern="1200" normalizeH="0" baseline="-2500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ub</a:t>
            </a:r>
            <a:r>
              <a:rPr kumimoji="0" lang="fr-BE" sz="2900" i="0" u="sng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r>
              <a:rPr kumimoji="0" lang="fr-BE" sz="2900" i="0" u="sng" strike="noStrike" kern="1200" normalizeH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during</a:t>
            </a:r>
            <a:r>
              <a:rPr kumimoji="0" lang="fr-BE" sz="2900" i="0" u="sng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r>
              <a:rPr kumimoji="0" lang="fr-BE" sz="2900" i="0" u="sng" strike="noStrike" kern="1200" normalizeH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cooling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1081088" y="2714625"/>
          <a:ext cx="4551362" cy="450850"/>
        </p:xfrm>
        <a:graphic>
          <a:graphicData uri="http://schemas.openxmlformats.org/presentationml/2006/ole">
            <p:oleObj spid="_x0000_s23555" name="Equation" r:id="rId3" imgW="2463480" imgH="241200" progId="Equation.3">
              <p:embed/>
            </p:oleObj>
          </a:graphicData>
        </a:graphic>
      </p:graphicFrame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graphicFrame>
        <p:nvGraphicFramePr>
          <p:cNvPr id="23557" name="Object 5"/>
          <p:cNvGraphicFramePr>
            <a:graphicFrameLocks noChangeAspect="1"/>
          </p:cNvGraphicFramePr>
          <p:nvPr/>
        </p:nvGraphicFramePr>
        <p:xfrm>
          <a:off x="1119188" y="3862642"/>
          <a:ext cx="4824412" cy="642938"/>
        </p:xfrm>
        <a:graphic>
          <a:graphicData uri="http://schemas.openxmlformats.org/presentationml/2006/ole">
            <p:oleObj spid="_x0000_s23557" name="Equation" r:id="rId4" imgW="3263760" imgH="431640" progId="Equation.3">
              <p:embed/>
            </p:oleObj>
          </a:graphicData>
        </a:graphic>
      </p:graphicFrame>
      <p:sp>
        <p:nvSpPr>
          <p:cNvPr id="25" name="Ellipse 24"/>
          <p:cNvSpPr/>
          <p:nvPr/>
        </p:nvSpPr>
        <p:spPr>
          <a:xfrm>
            <a:off x="2481444" y="2562317"/>
            <a:ext cx="857256" cy="64294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ZoneTexte 25"/>
          <p:cNvSpPr txBox="1"/>
          <p:nvPr/>
        </p:nvSpPr>
        <p:spPr>
          <a:xfrm>
            <a:off x="2214546" y="2238857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accent2"/>
                </a:solidFill>
              </a:rPr>
              <a:t>EN 1993-1-2</a:t>
            </a:r>
            <a:endParaRPr lang="fr-BE" dirty="0">
              <a:solidFill>
                <a:schemeClr val="accent2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1537874" y="3952934"/>
            <a:ext cx="357190" cy="428628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Ellipse 27"/>
          <p:cNvSpPr/>
          <p:nvPr/>
        </p:nvSpPr>
        <p:spPr>
          <a:xfrm>
            <a:off x="1838502" y="3962361"/>
            <a:ext cx="357190" cy="428628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9" name="ZoneTexte 28"/>
          <p:cNvSpPr txBox="1"/>
          <p:nvPr/>
        </p:nvSpPr>
        <p:spPr>
          <a:xfrm>
            <a:off x="1071538" y="4791336"/>
            <a:ext cx="4786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solidFill>
                  <a:schemeClr val="tx2"/>
                </a:solidFill>
              </a:rPr>
              <a:t>T</a:t>
            </a:r>
            <a:r>
              <a:rPr lang="fr-BE" sz="2800" baseline="-25000" dirty="0" smtClean="0">
                <a:solidFill>
                  <a:schemeClr val="tx2"/>
                </a:solidFill>
              </a:rPr>
              <a:t>f</a:t>
            </a:r>
            <a:r>
              <a:rPr lang="fr-BE" sz="2800" dirty="0" smtClean="0">
                <a:solidFill>
                  <a:schemeClr val="tx2"/>
                </a:solidFill>
              </a:rPr>
              <a:t> : </a:t>
            </a:r>
            <a:r>
              <a:rPr lang="fr-BE" sz="2800" dirty="0" err="1" smtClean="0">
                <a:solidFill>
                  <a:schemeClr val="tx2"/>
                </a:solidFill>
              </a:rPr>
              <a:t>Failure</a:t>
            </a:r>
            <a:r>
              <a:rPr lang="fr-BE" sz="2800" dirty="0" smtClean="0">
                <a:solidFill>
                  <a:schemeClr val="tx2"/>
                </a:solidFill>
              </a:rPr>
              <a:t> </a:t>
            </a:r>
            <a:r>
              <a:rPr lang="fr-BE" sz="2800" dirty="0" err="1" smtClean="0">
                <a:solidFill>
                  <a:schemeClr val="tx2"/>
                </a:solidFill>
              </a:rPr>
              <a:t>temperature</a:t>
            </a:r>
            <a:endParaRPr lang="fr-BE" sz="2800" dirty="0">
              <a:solidFill>
                <a:schemeClr val="tx2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1082436" y="5434278"/>
            <a:ext cx="791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solidFill>
                  <a:schemeClr val="accent1"/>
                </a:solidFill>
              </a:rPr>
              <a:t>T</a:t>
            </a:r>
            <a:r>
              <a:rPr lang="fr-BE" sz="2800" baseline="-25000" dirty="0" smtClean="0">
                <a:solidFill>
                  <a:schemeClr val="accent1"/>
                </a:solidFill>
              </a:rPr>
              <a:t>u</a:t>
            </a:r>
            <a:r>
              <a:rPr lang="fr-BE" sz="2800" dirty="0" smtClean="0">
                <a:solidFill>
                  <a:schemeClr val="accent1"/>
                </a:solidFill>
              </a:rPr>
              <a:t> : </a:t>
            </a:r>
            <a:r>
              <a:rPr lang="fr-BE" sz="2800" dirty="0" err="1" smtClean="0">
                <a:solidFill>
                  <a:schemeClr val="accent1"/>
                </a:solidFill>
              </a:rPr>
              <a:t>Upper</a:t>
            </a:r>
            <a:r>
              <a:rPr lang="fr-BE" sz="2800" dirty="0" smtClean="0">
                <a:solidFill>
                  <a:schemeClr val="accent1"/>
                </a:solidFill>
              </a:rPr>
              <a:t> </a:t>
            </a:r>
            <a:r>
              <a:rPr lang="fr-BE" sz="2800" dirty="0" err="1" smtClean="0">
                <a:solidFill>
                  <a:schemeClr val="accent1"/>
                </a:solidFill>
              </a:rPr>
              <a:t>temperature</a:t>
            </a:r>
            <a:r>
              <a:rPr lang="fr-BE" sz="2800" dirty="0" smtClean="0">
                <a:solidFill>
                  <a:schemeClr val="accent1"/>
                </a:solidFill>
              </a:rPr>
              <a:t> (</a:t>
            </a:r>
            <a:r>
              <a:rPr lang="fr-BE" sz="2800" dirty="0" err="1" smtClean="0">
                <a:solidFill>
                  <a:schemeClr val="accent1"/>
                </a:solidFill>
              </a:rPr>
              <a:t>at</a:t>
            </a:r>
            <a:r>
              <a:rPr lang="fr-BE" sz="2800" dirty="0" smtClean="0">
                <a:solidFill>
                  <a:schemeClr val="accent1"/>
                </a:solidFill>
              </a:rPr>
              <a:t> the end of </a:t>
            </a:r>
            <a:r>
              <a:rPr lang="fr-BE" sz="2800" dirty="0" err="1" smtClean="0">
                <a:solidFill>
                  <a:schemeClr val="accent1"/>
                </a:solidFill>
              </a:rPr>
              <a:t>heating</a:t>
            </a:r>
            <a:r>
              <a:rPr lang="fr-BE" sz="2800" dirty="0" smtClean="0">
                <a:solidFill>
                  <a:schemeClr val="accent1"/>
                </a:solidFill>
              </a:rPr>
              <a:t> phase)</a:t>
            </a:r>
            <a:endParaRPr lang="fr-BE" sz="2800" dirty="0">
              <a:solidFill>
                <a:schemeClr val="accent1"/>
              </a:solidFill>
            </a:endParaRPr>
          </a:p>
        </p:txBody>
      </p:sp>
      <p:graphicFrame>
        <p:nvGraphicFramePr>
          <p:cNvPr id="23561" name="Object 9"/>
          <p:cNvGraphicFramePr>
            <a:graphicFrameLocks noChangeAspect="1"/>
          </p:cNvGraphicFramePr>
          <p:nvPr/>
        </p:nvGraphicFramePr>
        <p:xfrm>
          <a:off x="6286511" y="4000504"/>
          <a:ext cx="2655917" cy="368301"/>
        </p:xfrm>
        <a:graphic>
          <a:graphicData uri="http://schemas.openxmlformats.org/presentationml/2006/ole">
            <p:oleObj spid="_x0000_s23561" name="Equation" r:id="rId5" imgW="1625400" imgH="228600" progId="">
              <p:embed/>
            </p:oleObj>
          </a:graphicData>
        </a:graphic>
      </p:graphicFrame>
      <p:graphicFrame>
        <p:nvGraphicFramePr>
          <p:cNvPr id="23562" name="Object 10"/>
          <p:cNvGraphicFramePr>
            <a:graphicFrameLocks noChangeAspect="1"/>
          </p:cNvGraphicFramePr>
          <p:nvPr/>
        </p:nvGraphicFramePr>
        <p:xfrm>
          <a:off x="1131398" y="3531992"/>
          <a:ext cx="760412" cy="366712"/>
        </p:xfrm>
        <a:graphic>
          <a:graphicData uri="http://schemas.openxmlformats.org/presentationml/2006/ole">
            <p:oleObj spid="_x0000_s23562" name="Equation" r:id="rId6" imgW="495000" imgH="241200" progId="">
              <p:embed/>
            </p:oleObj>
          </a:graphicData>
        </a:graphic>
      </p:graphicFrame>
      <p:graphicFrame>
        <p:nvGraphicFramePr>
          <p:cNvPr id="23563" name="Object 11"/>
          <p:cNvGraphicFramePr>
            <a:graphicFrameLocks noChangeAspect="1"/>
          </p:cNvGraphicFramePr>
          <p:nvPr/>
        </p:nvGraphicFramePr>
        <p:xfrm>
          <a:off x="6305366" y="3566191"/>
          <a:ext cx="1785950" cy="375574"/>
        </p:xfrm>
        <a:graphic>
          <a:graphicData uri="http://schemas.openxmlformats.org/presentationml/2006/ole">
            <p:oleObj spid="_x0000_s23563" name="Equation" r:id="rId7" imgW="1079280" imgH="228600" progId="">
              <p:embed/>
            </p:oleObj>
          </a:graphicData>
        </a:graphic>
      </p:graphicFrame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4. Tests and </a:t>
            </a:r>
            <a:r>
              <a:rPr lang="fr-BE" dirty="0" err="1" smtClean="0"/>
              <a:t>models</a:t>
            </a:r>
            <a:r>
              <a:rPr lang="fr-BE" dirty="0" smtClean="0"/>
              <a:t> for </a:t>
            </a:r>
            <a:r>
              <a:rPr lang="fr-BE" dirty="0" err="1" smtClean="0"/>
              <a:t>bolts</a:t>
            </a:r>
            <a:r>
              <a:rPr lang="fr-BE" dirty="0" smtClean="0"/>
              <a:t>/</a:t>
            </a:r>
            <a:r>
              <a:rPr lang="fr-BE" dirty="0" err="1" smtClean="0"/>
              <a:t>welds</a:t>
            </a:r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66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500034" y="1785926"/>
            <a:ext cx="8286808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Force-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displacement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model for </a:t>
            </a:r>
            <a:r>
              <a:rPr kumimoji="0" lang="fr-BE" sz="2900" b="1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bolts</a:t>
            </a:r>
            <a:r>
              <a:rPr kumimoji="0" lang="fr-BE" sz="2900" b="1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in tension</a:t>
            </a:r>
            <a:endParaRPr kumimoji="0" lang="fr-BE" sz="2900" b="1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cxnSp>
        <p:nvCxnSpPr>
          <p:cNvPr id="15" name="Connecteur droit avec flèche 14"/>
          <p:cNvCxnSpPr/>
          <p:nvPr/>
        </p:nvCxnSpPr>
        <p:spPr>
          <a:xfrm rot="5400000" flipH="1" flipV="1">
            <a:off x="-442341" y="4107661"/>
            <a:ext cx="2358248" cy="794"/>
          </a:xfrm>
          <a:prstGeom prst="straightConnector1">
            <a:avLst/>
          </a:prstGeom>
          <a:ln>
            <a:headEnd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737180" y="5286388"/>
            <a:ext cx="2705914" cy="0"/>
          </a:xfrm>
          <a:prstGeom prst="straightConnector1">
            <a:avLst/>
          </a:prstGeom>
          <a:ln>
            <a:headEnd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rot="5400000" flipH="1" flipV="1">
            <a:off x="272833" y="4536289"/>
            <a:ext cx="1214446" cy="2857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Arc 23"/>
          <p:cNvSpPr/>
          <p:nvPr/>
        </p:nvSpPr>
        <p:spPr>
          <a:xfrm>
            <a:off x="994651" y="3652741"/>
            <a:ext cx="1304738" cy="1138141"/>
          </a:xfrm>
          <a:prstGeom prst="arc">
            <a:avLst>
              <a:gd name="adj1" fmla="val 11615458"/>
              <a:gd name="adj2" fmla="val 16164187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26" name="Connecteur droit 25"/>
          <p:cNvCxnSpPr/>
          <p:nvPr/>
        </p:nvCxnSpPr>
        <p:spPr>
          <a:xfrm>
            <a:off x="1647020" y="3652741"/>
            <a:ext cx="1090424" cy="70495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rot="16200000" flipH="1">
            <a:off x="2496838" y="4598299"/>
            <a:ext cx="919267" cy="4380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rot="16200000" flipH="1">
            <a:off x="2277075" y="4818062"/>
            <a:ext cx="930165" cy="942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rot="16200000" flipH="1">
            <a:off x="851775" y="4472288"/>
            <a:ext cx="1599917" cy="942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rot="5400000">
            <a:off x="415709" y="4679165"/>
            <a:ext cx="121444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37"/>
          <p:cNvCxnSpPr>
            <a:endCxn id="24" idx="2"/>
          </p:cNvCxnSpPr>
          <p:nvPr/>
        </p:nvCxnSpPr>
        <p:spPr>
          <a:xfrm>
            <a:off x="737180" y="3643314"/>
            <a:ext cx="903912" cy="945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necteur droit 38"/>
          <p:cNvCxnSpPr>
            <a:stCxn id="24" idx="0"/>
          </p:cNvCxnSpPr>
          <p:nvPr/>
        </p:nvCxnSpPr>
        <p:spPr>
          <a:xfrm rot="5400000">
            <a:off x="876706" y="3930299"/>
            <a:ext cx="2118" cy="281169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 rot="10800000">
            <a:off x="737180" y="4357694"/>
            <a:ext cx="200026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ZoneTexte 50"/>
          <p:cNvSpPr txBox="1"/>
          <p:nvPr/>
        </p:nvSpPr>
        <p:spPr>
          <a:xfrm>
            <a:off x="727753" y="5220399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d</a:t>
            </a:r>
            <a:r>
              <a:rPr lang="fr-BE" baseline="-25000" dirty="0" err="1" smtClean="0"/>
              <a:t>pb,</a:t>
            </a:r>
            <a:r>
              <a:rPr lang="fr-BE" baseline="-25000" dirty="0" err="1" smtClean="0">
                <a:latin typeface="Symbol" pitchFamily="18" charset="2"/>
              </a:rPr>
              <a:t>q</a:t>
            </a:r>
            <a:endParaRPr lang="fr-BE" dirty="0">
              <a:latin typeface="Symbol" pitchFamily="18" charset="2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1378651" y="522982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d</a:t>
            </a:r>
            <a:r>
              <a:rPr lang="fr-BE" baseline="-25000" dirty="0" err="1" smtClean="0"/>
              <a:t>yb,</a:t>
            </a:r>
            <a:r>
              <a:rPr lang="fr-BE" baseline="-25000" dirty="0" err="1" smtClean="0">
                <a:latin typeface="Symbol" pitchFamily="18" charset="2"/>
              </a:rPr>
              <a:t>q</a:t>
            </a:r>
            <a:endParaRPr lang="fr-BE" dirty="0">
              <a:latin typeface="Symbol" pitchFamily="18" charset="2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2478502" y="5210972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d</a:t>
            </a:r>
            <a:r>
              <a:rPr lang="fr-BE" baseline="-25000" dirty="0" err="1" smtClean="0"/>
              <a:t>tb,</a:t>
            </a:r>
            <a:r>
              <a:rPr lang="fr-BE" baseline="-25000" dirty="0" err="1" smtClean="0">
                <a:latin typeface="Symbol" pitchFamily="18" charset="2"/>
              </a:rPr>
              <a:t>q</a:t>
            </a:r>
            <a:endParaRPr lang="fr-BE" dirty="0">
              <a:latin typeface="Symbol" pitchFamily="18" charset="2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2865444" y="5210972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d</a:t>
            </a:r>
            <a:r>
              <a:rPr lang="fr-BE" baseline="-25000" dirty="0" err="1" smtClean="0"/>
              <a:t>ub,</a:t>
            </a:r>
            <a:r>
              <a:rPr lang="fr-BE" baseline="-25000" dirty="0" err="1" smtClean="0">
                <a:latin typeface="Symbol" pitchFamily="18" charset="2"/>
              </a:rPr>
              <a:t>q</a:t>
            </a:r>
            <a:endParaRPr lang="fr-BE" dirty="0">
              <a:latin typeface="Symbol" pitchFamily="18" charset="2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3451824" y="5072074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d</a:t>
            </a:r>
            <a:endParaRPr lang="fr-BE" dirty="0">
              <a:latin typeface="Symbol" pitchFamily="18" charset="2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189979" y="3439898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F</a:t>
            </a:r>
            <a:r>
              <a:rPr lang="fr-BE" baseline="-25000" dirty="0" err="1" smtClean="0"/>
              <a:t>ub,</a:t>
            </a:r>
            <a:r>
              <a:rPr lang="fr-BE" baseline="-25000" dirty="0" err="1" smtClean="0">
                <a:latin typeface="Symbol" pitchFamily="18" charset="2"/>
              </a:rPr>
              <a:t>q</a:t>
            </a:r>
            <a:endParaRPr lang="fr-BE" dirty="0">
              <a:latin typeface="Symbol" pitchFamily="18" charset="2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189979" y="3881931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F</a:t>
            </a:r>
            <a:r>
              <a:rPr lang="fr-BE" baseline="-25000" dirty="0" err="1" smtClean="0"/>
              <a:t>pb,</a:t>
            </a:r>
            <a:r>
              <a:rPr lang="fr-BE" baseline="-25000" dirty="0" err="1" smtClean="0">
                <a:latin typeface="Symbol" pitchFamily="18" charset="2"/>
              </a:rPr>
              <a:t>q</a:t>
            </a:r>
            <a:endParaRPr lang="fr-BE" dirty="0">
              <a:latin typeface="Symbol" pitchFamily="18" charset="2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208833" y="4167683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F</a:t>
            </a:r>
            <a:r>
              <a:rPr lang="fr-BE" baseline="-25000" dirty="0" err="1" smtClean="0"/>
              <a:t>tb,</a:t>
            </a:r>
            <a:r>
              <a:rPr lang="fr-BE" baseline="-25000" dirty="0" err="1" smtClean="0">
                <a:latin typeface="Symbol" pitchFamily="18" charset="2"/>
              </a:rPr>
              <a:t>q</a:t>
            </a:r>
            <a:endParaRPr lang="fr-BE" dirty="0">
              <a:latin typeface="Symbol" pitchFamily="18" charset="2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571472" y="2571744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F</a:t>
            </a:r>
            <a:endParaRPr lang="fr-BE" dirty="0">
              <a:latin typeface="Symbol" pitchFamily="18" charset="2"/>
            </a:endParaRP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5072066" y="3001408"/>
          <a:ext cx="3170223" cy="428628"/>
        </p:xfrm>
        <a:graphic>
          <a:graphicData uri="http://schemas.openxmlformats.org/presentationml/2006/ole">
            <p:oleObj spid="_x0000_s26626" name="Equation" r:id="rId3" imgW="1866600" imgH="253800" progId="">
              <p:embed/>
            </p:oleObj>
          </a:graphicData>
        </a:graphic>
      </p:graphicFrame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5072066" y="3501474"/>
          <a:ext cx="2393950" cy="428625"/>
        </p:xfrm>
        <a:graphic>
          <a:graphicData uri="http://schemas.openxmlformats.org/presentationml/2006/ole">
            <p:oleObj spid="_x0000_s26627" name="Equation" r:id="rId4" imgW="1409400" imgH="253800" progId="">
              <p:embed/>
            </p:oleObj>
          </a:graphicData>
        </a:graphic>
      </p:graphicFrame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4788" y="2858532"/>
            <a:ext cx="189865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Ellipse 59"/>
          <p:cNvSpPr/>
          <p:nvPr/>
        </p:nvSpPr>
        <p:spPr>
          <a:xfrm>
            <a:off x="6025063" y="3501474"/>
            <a:ext cx="642942" cy="42862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62" name="Connecteur droit avec flèche 61"/>
          <p:cNvCxnSpPr>
            <a:stCxn id="60" idx="0"/>
          </p:cNvCxnSpPr>
          <p:nvPr/>
        </p:nvCxnSpPr>
        <p:spPr>
          <a:xfrm rot="16200000" flipV="1">
            <a:off x="5387829" y="2542769"/>
            <a:ext cx="214314" cy="1703096"/>
          </a:xfrm>
          <a:prstGeom prst="straightConnector1">
            <a:avLst/>
          </a:prstGeom>
          <a:ln w="12700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6629" name="Object 5"/>
          <p:cNvGraphicFramePr>
            <a:graphicFrameLocks noChangeAspect="1"/>
          </p:cNvGraphicFramePr>
          <p:nvPr/>
        </p:nvGraphicFramePr>
        <p:xfrm>
          <a:off x="5072066" y="3930102"/>
          <a:ext cx="3903663" cy="514350"/>
        </p:xfrm>
        <a:graphic>
          <a:graphicData uri="http://schemas.openxmlformats.org/presentationml/2006/ole">
            <p:oleObj spid="_x0000_s26629" name="Equation" r:id="rId6" imgW="2298600" imgH="304560" progId="">
              <p:embed/>
            </p:oleObj>
          </a:graphicData>
        </a:graphic>
      </p:graphicFrame>
      <p:graphicFrame>
        <p:nvGraphicFramePr>
          <p:cNvPr id="26630" name="Object 6"/>
          <p:cNvGraphicFramePr>
            <a:graphicFrameLocks noChangeAspect="1"/>
          </p:cNvGraphicFramePr>
          <p:nvPr/>
        </p:nvGraphicFramePr>
        <p:xfrm>
          <a:off x="5072066" y="4412785"/>
          <a:ext cx="2587625" cy="428625"/>
        </p:xfrm>
        <a:graphic>
          <a:graphicData uri="http://schemas.openxmlformats.org/presentationml/2006/ole">
            <p:oleObj spid="_x0000_s26630" name="Equation" r:id="rId7" imgW="1523880" imgH="253800" progId="">
              <p:embed/>
            </p:oleObj>
          </a:graphicData>
        </a:graphic>
      </p:graphicFrame>
      <p:graphicFrame>
        <p:nvGraphicFramePr>
          <p:cNvPr id="26631" name="Object 7"/>
          <p:cNvGraphicFramePr>
            <a:graphicFrameLocks noChangeAspect="1"/>
          </p:cNvGraphicFramePr>
          <p:nvPr/>
        </p:nvGraphicFramePr>
        <p:xfrm>
          <a:off x="5085471" y="4910344"/>
          <a:ext cx="1574800" cy="428625"/>
        </p:xfrm>
        <a:graphic>
          <a:graphicData uri="http://schemas.openxmlformats.org/presentationml/2006/ole">
            <p:oleObj spid="_x0000_s26631" name="Equation" r:id="rId8" imgW="927000" imgH="253800" progId="">
              <p:embed/>
            </p:oleObj>
          </a:graphicData>
        </a:graphic>
      </p:graphicFrame>
      <p:graphicFrame>
        <p:nvGraphicFramePr>
          <p:cNvPr id="26632" name="Object 8"/>
          <p:cNvGraphicFramePr>
            <a:graphicFrameLocks noChangeAspect="1"/>
          </p:cNvGraphicFramePr>
          <p:nvPr/>
        </p:nvGraphicFramePr>
        <p:xfrm>
          <a:off x="5081493" y="5387143"/>
          <a:ext cx="1552575" cy="428625"/>
        </p:xfrm>
        <a:graphic>
          <a:graphicData uri="http://schemas.openxmlformats.org/presentationml/2006/ole">
            <p:oleObj spid="_x0000_s26632" name="Equation" r:id="rId9" imgW="914400" imgH="253800" progId="">
              <p:embed/>
            </p:oleObj>
          </a:graphicData>
        </a:graphic>
      </p:graphicFrame>
      <p:graphicFrame>
        <p:nvGraphicFramePr>
          <p:cNvPr id="26636" name="Object 12"/>
          <p:cNvGraphicFramePr>
            <a:graphicFrameLocks noChangeAspect="1"/>
          </p:cNvGraphicFramePr>
          <p:nvPr/>
        </p:nvGraphicFramePr>
        <p:xfrm>
          <a:off x="5100347" y="2536543"/>
          <a:ext cx="2947987" cy="433388"/>
        </p:xfrm>
        <a:graphic>
          <a:graphicData uri="http://schemas.openxmlformats.org/presentationml/2006/ole">
            <p:oleObj spid="_x0000_s26636" name="Equation" r:id="rId10" imgW="1803240" imgH="266400" progId="">
              <p:embed/>
            </p:oleObj>
          </a:graphicData>
        </a:graphic>
      </p:graphicFrame>
      <p:graphicFrame>
        <p:nvGraphicFramePr>
          <p:cNvPr id="26637" name="Object 13"/>
          <p:cNvGraphicFramePr>
            <a:graphicFrameLocks noChangeAspect="1"/>
          </p:cNvGraphicFramePr>
          <p:nvPr/>
        </p:nvGraphicFramePr>
        <p:xfrm>
          <a:off x="5090920" y="5843016"/>
          <a:ext cx="2566988" cy="428625"/>
        </p:xfrm>
        <a:graphic>
          <a:graphicData uri="http://schemas.openxmlformats.org/presentationml/2006/ole">
            <p:oleObj spid="_x0000_s26637" name="Equation" r:id="rId11" imgW="1511280" imgH="253800" progId="">
              <p:embed/>
            </p:oleObj>
          </a:graphicData>
        </a:graphic>
      </p:graphicFrame>
      <p:pic>
        <p:nvPicPr>
          <p:cNvPr id="26638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00298" y="5857892"/>
            <a:ext cx="2400300" cy="8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6" name="Ellipse 75"/>
          <p:cNvSpPr/>
          <p:nvPr/>
        </p:nvSpPr>
        <p:spPr>
          <a:xfrm>
            <a:off x="5840501" y="5748746"/>
            <a:ext cx="1785950" cy="571504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77" name="Connecteur droit avec flèche 76"/>
          <p:cNvCxnSpPr/>
          <p:nvPr/>
        </p:nvCxnSpPr>
        <p:spPr>
          <a:xfrm rot="10800000" flipV="1">
            <a:off x="4895460" y="6305374"/>
            <a:ext cx="1988848" cy="142876"/>
          </a:xfrm>
          <a:prstGeom prst="straightConnector1">
            <a:avLst/>
          </a:prstGeom>
          <a:ln>
            <a:tailEnd type="stealth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9" name="ZoneTexte 78"/>
          <p:cNvSpPr txBox="1"/>
          <p:nvPr/>
        </p:nvSpPr>
        <p:spPr>
          <a:xfrm>
            <a:off x="738651" y="4900917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S</a:t>
            </a:r>
            <a:r>
              <a:rPr lang="fr-BE" baseline="-25000" dirty="0" err="1" smtClean="0"/>
              <a:t>b,</a:t>
            </a:r>
            <a:r>
              <a:rPr lang="fr-BE" baseline="-25000" dirty="0" err="1" smtClean="0">
                <a:latin typeface="Symbol" pitchFamily="18" charset="2"/>
              </a:rPr>
              <a:t>q</a:t>
            </a:r>
            <a:endParaRPr lang="fr-BE" dirty="0">
              <a:latin typeface="Symbol" pitchFamily="18" charset="2"/>
            </a:endParaRPr>
          </a:p>
        </p:txBody>
      </p:sp>
      <p:sp>
        <p:nvSpPr>
          <p:cNvPr id="46" name="Espace réservé du pied de page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4. Tests and </a:t>
            </a:r>
            <a:r>
              <a:rPr lang="fr-BE" dirty="0" err="1" smtClean="0"/>
              <a:t>models</a:t>
            </a:r>
            <a:r>
              <a:rPr lang="fr-BE" dirty="0" smtClean="0"/>
              <a:t> for </a:t>
            </a:r>
            <a:r>
              <a:rPr lang="fr-BE" dirty="0" err="1" smtClean="0"/>
              <a:t>bolts</a:t>
            </a:r>
            <a:r>
              <a:rPr lang="fr-BE" dirty="0" smtClean="0"/>
              <a:t>/</a:t>
            </a:r>
            <a:r>
              <a:rPr lang="fr-BE" dirty="0" err="1" smtClean="0"/>
              <a:t>welds</a:t>
            </a:r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67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500034" y="1785926"/>
            <a:ext cx="8286808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Force-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displacement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model for </a:t>
            </a:r>
            <a:r>
              <a:rPr kumimoji="0" lang="fr-BE" sz="2900" b="1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bolts</a:t>
            </a:r>
            <a:r>
              <a:rPr kumimoji="0" lang="fr-BE" sz="2900" b="1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in tension</a:t>
            </a:r>
            <a:endParaRPr kumimoji="0" lang="fr-BE" sz="2900" b="1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00438"/>
            <a:ext cx="4163209" cy="257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00438"/>
            <a:ext cx="415439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Espace réservé du contenu 2"/>
          <p:cNvSpPr txBox="1">
            <a:spLocks/>
          </p:cNvSpPr>
          <p:nvPr/>
        </p:nvSpPr>
        <p:spPr>
          <a:xfrm>
            <a:off x="3151196" y="2714620"/>
            <a:ext cx="3143272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Heating (T</a:t>
            </a:r>
            <a:r>
              <a:rPr lang="fr-BE" sz="2900" u="sng" baseline="-25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u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= T</a:t>
            </a:r>
            <a:r>
              <a:rPr lang="fr-BE" sz="2900" u="sng" baseline="-25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f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)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14" name="Ellipse 13"/>
          <p:cNvSpPr/>
          <p:nvPr/>
        </p:nvSpPr>
        <p:spPr>
          <a:xfrm>
            <a:off x="6643702" y="5255590"/>
            <a:ext cx="1785950" cy="51830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ZoneTexte 14"/>
          <p:cNvSpPr txBox="1"/>
          <p:nvPr/>
        </p:nvSpPr>
        <p:spPr>
          <a:xfrm>
            <a:off x="6572264" y="6000768"/>
            <a:ext cx="228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smtClean="0">
                <a:solidFill>
                  <a:schemeClr val="tx2"/>
                </a:solidFill>
              </a:rPr>
              <a:t>Large </a:t>
            </a:r>
            <a:r>
              <a:rPr lang="fr-BE" sz="2000" dirty="0" err="1" smtClean="0">
                <a:solidFill>
                  <a:schemeClr val="tx2"/>
                </a:solidFill>
              </a:rPr>
              <a:t>displacements</a:t>
            </a:r>
            <a:endParaRPr lang="fr-BE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4. Tests and </a:t>
            </a:r>
            <a:r>
              <a:rPr lang="fr-BE" dirty="0" err="1" smtClean="0"/>
              <a:t>models</a:t>
            </a:r>
            <a:r>
              <a:rPr lang="fr-BE" dirty="0" smtClean="0"/>
              <a:t> for </a:t>
            </a:r>
            <a:r>
              <a:rPr lang="fr-BE" dirty="0" err="1" smtClean="0"/>
              <a:t>bolts</a:t>
            </a:r>
            <a:r>
              <a:rPr lang="fr-BE" dirty="0" smtClean="0"/>
              <a:t>/</a:t>
            </a:r>
            <a:r>
              <a:rPr lang="fr-BE" dirty="0" err="1" smtClean="0"/>
              <a:t>welds</a:t>
            </a:r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68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500034" y="1785926"/>
            <a:ext cx="8072494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Force-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displacement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model for </a:t>
            </a:r>
            <a:r>
              <a:rPr kumimoji="0" lang="fr-BE" sz="2900" b="1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bolts</a:t>
            </a:r>
            <a:r>
              <a:rPr kumimoji="0" lang="fr-BE" sz="2900" b="1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in tension</a:t>
            </a:r>
            <a:endParaRPr kumimoji="0" lang="fr-BE" sz="2900" b="1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pic>
        <p:nvPicPr>
          <p:cNvPr id="27660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876"/>
            <a:ext cx="4238999" cy="262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71876"/>
            <a:ext cx="4238999" cy="262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contenu 2"/>
          <p:cNvSpPr txBox="1">
            <a:spLocks/>
          </p:cNvSpPr>
          <p:nvPr/>
        </p:nvSpPr>
        <p:spPr>
          <a:xfrm>
            <a:off x="1000100" y="2786058"/>
            <a:ext cx="3143272" cy="571504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Residual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(T</a:t>
            </a:r>
            <a:r>
              <a:rPr lang="fr-BE" sz="2900" u="sng" baseline="-25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f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= 20°C)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5357818" y="2800934"/>
            <a:ext cx="3143272" cy="571504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Cooling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(T</a:t>
            </a:r>
            <a:r>
              <a:rPr lang="fr-BE" sz="2900" u="sng" baseline="-25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f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= 400°C)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18" name="Ellipse 17"/>
          <p:cNvSpPr/>
          <p:nvPr/>
        </p:nvSpPr>
        <p:spPr>
          <a:xfrm>
            <a:off x="2227951" y="4733420"/>
            <a:ext cx="1143008" cy="35087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ZoneTexte 18"/>
          <p:cNvSpPr txBox="1"/>
          <p:nvPr/>
        </p:nvSpPr>
        <p:spPr>
          <a:xfrm>
            <a:off x="2919498" y="4863209"/>
            <a:ext cx="1652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 smtClean="0">
                <a:solidFill>
                  <a:schemeClr val="tx2"/>
                </a:solidFill>
              </a:rPr>
              <a:t>Large </a:t>
            </a:r>
            <a:r>
              <a:rPr lang="fr-BE" sz="2000" dirty="0" err="1" smtClean="0">
                <a:solidFill>
                  <a:schemeClr val="tx2"/>
                </a:solidFill>
              </a:rPr>
              <a:t>displacements</a:t>
            </a:r>
            <a:endParaRPr lang="fr-BE" sz="2000" dirty="0">
              <a:solidFill>
                <a:schemeClr val="tx2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1571604" y="4572008"/>
            <a:ext cx="714380" cy="357190"/>
          </a:xfrm>
          <a:prstGeom prst="ellipse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ZoneTexte 20"/>
          <p:cNvSpPr txBox="1"/>
          <p:nvPr/>
        </p:nvSpPr>
        <p:spPr>
          <a:xfrm>
            <a:off x="928662" y="4857760"/>
            <a:ext cx="1571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 err="1" smtClean="0">
                <a:solidFill>
                  <a:schemeClr val="accent4">
                    <a:lumMod val="50000"/>
                  </a:schemeClr>
                </a:solidFill>
              </a:rPr>
              <a:t>Significant</a:t>
            </a:r>
            <a:r>
              <a:rPr lang="fr-BE" sz="2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fr-BE" sz="2000" dirty="0" err="1" smtClean="0">
                <a:solidFill>
                  <a:schemeClr val="accent4">
                    <a:lumMod val="50000"/>
                  </a:schemeClr>
                </a:solidFill>
              </a:rPr>
              <a:t>loss</a:t>
            </a:r>
            <a:r>
              <a:rPr lang="fr-BE" sz="2000" dirty="0" smtClean="0">
                <a:solidFill>
                  <a:schemeClr val="accent4">
                    <a:lumMod val="50000"/>
                  </a:schemeClr>
                </a:solidFill>
              </a:rPr>
              <a:t> of </a:t>
            </a:r>
            <a:r>
              <a:rPr lang="fr-BE" sz="2000" dirty="0" err="1" smtClean="0">
                <a:solidFill>
                  <a:schemeClr val="accent4">
                    <a:lumMod val="50000"/>
                  </a:schemeClr>
                </a:solidFill>
              </a:rPr>
              <a:t>strength</a:t>
            </a:r>
            <a:endParaRPr lang="fr-BE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2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4. Tests and </a:t>
            </a:r>
            <a:r>
              <a:rPr lang="fr-BE" dirty="0" err="1" smtClean="0"/>
              <a:t>models</a:t>
            </a:r>
            <a:r>
              <a:rPr lang="fr-BE" dirty="0" smtClean="0"/>
              <a:t> for </a:t>
            </a:r>
            <a:r>
              <a:rPr lang="fr-BE" dirty="0" err="1" smtClean="0"/>
              <a:t>bolts</a:t>
            </a:r>
            <a:r>
              <a:rPr lang="fr-BE" dirty="0" smtClean="0"/>
              <a:t>/</a:t>
            </a:r>
            <a:r>
              <a:rPr lang="fr-BE" dirty="0" err="1" smtClean="0"/>
              <a:t>welds</a:t>
            </a:r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69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500034" y="1785926"/>
            <a:ext cx="6786610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Force-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displacement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model for </a:t>
            </a:r>
            <a:r>
              <a:rPr kumimoji="0" lang="fr-BE" sz="2900" b="1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bolts</a:t>
            </a:r>
            <a:r>
              <a:rPr kumimoji="0" lang="fr-BE" sz="2900" b="1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in </a:t>
            </a:r>
            <a:r>
              <a:rPr kumimoji="0" lang="fr-BE" sz="2900" b="1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shear</a:t>
            </a:r>
            <a:endParaRPr kumimoji="0" lang="fr-BE" sz="2900" b="1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cxnSp>
        <p:nvCxnSpPr>
          <p:cNvPr id="15" name="Connecteur droit avec flèche 14"/>
          <p:cNvCxnSpPr/>
          <p:nvPr/>
        </p:nvCxnSpPr>
        <p:spPr>
          <a:xfrm rot="5400000" flipH="1" flipV="1">
            <a:off x="-574319" y="4013391"/>
            <a:ext cx="2358248" cy="794"/>
          </a:xfrm>
          <a:prstGeom prst="straightConnector1">
            <a:avLst/>
          </a:prstGeom>
          <a:ln>
            <a:headEnd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605202" y="5192118"/>
            <a:ext cx="2705914" cy="0"/>
          </a:xfrm>
          <a:prstGeom prst="straightConnector1">
            <a:avLst/>
          </a:prstGeom>
          <a:ln>
            <a:headEnd w="lg" len="lg"/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rot="5400000" flipH="1" flipV="1">
            <a:off x="140855" y="4442019"/>
            <a:ext cx="1214446" cy="2857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Arc 23"/>
          <p:cNvSpPr/>
          <p:nvPr/>
        </p:nvSpPr>
        <p:spPr>
          <a:xfrm>
            <a:off x="862673" y="3558471"/>
            <a:ext cx="1304738" cy="1138141"/>
          </a:xfrm>
          <a:prstGeom prst="arc">
            <a:avLst>
              <a:gd name="adj1" fmla="val 11615458"/>
              <a:gd name="adj2" fmla="val 16164187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26" name="Connecteur droit 25"/>
          <p:cNvCxnSpPr/>
          <p:nvPr/>
        </p:nvCxnSpPr>
        <p:spPr>
          <a:xfrm flipV="1">
            <a:off x="1515042" y="3558471"/>
            <a:ext cx="63896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rot="16200000" flipH="1">
            <a:off x="1791367" y="3930536"/>
            <a:ext cx="1633646" cy="8895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rot="5400000">
            <a:off x="1332469" y="4370581"/>
            <a:ext cx="1643074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rot="16200000" flipH="1">
            <a:off x="719797" y="4378018"/>
            <a:ext cx="1599917" cy="942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rot="5400000">
            <a:off x="283731" y="4584895"/>
            <a:ext cx="121444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37"/>
          <p:cNvCxnSpPr>
            <a:endCxn id="24" idx="2"/>
          </p:cNvCxnSpPr>
          <p:nvPr/>
        </p:nvCxnSpPr>
        <p:spPr>
          <a:xfrm>
            <a:off x="605202" y="3549044"/>
            <a:ext cx="903912" cy="945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Connecteur droit 38"/>
          <p:cNvCxnSpPr>
            <a:stCxn id="24" idx="0"/>
          </p:cNvCxnSpPr>
          <p:nvPr/>
        </p:nvCxnSpPr>
        <p:spPr>
          <a:xfrm rot="5400000">
            <a:off x="744728" y="3836029"/>
            <a:ext cx="2118" cy="281169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ZoneTexte 50"/>
          <p:cNvSpPr txBox="1"/>
          <p:nvPr/>
        </p:nvSpPr>
        <p:spPr>
          <a:xfrm>
            <a:off x="595775" y="5126129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d</a:t>
            </a:r>
            <a:r>
              <a:rPr lang="fr-BE" baseline="-25000" dirty="0" err="1" smtClean="0"/>
              <a:t>b,</a:t>
            </a:r>
            <a:r>
              <a:rPr lang="fr-BE" baseline="-25000" dirty="0" err="1" smtClean="0">
                <a:latin typeface="Symbol" pitchFamily="18" charset="2"/>
              </a:rPr>
              <a:t>q</a:t>
            </a:r>
            <a:endParaRPr lang="fr-BE" dirty="0">
              <a:latin typeface="Symbol" pitchFamily="18" charset="2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1904491" y="5120680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d</a:t>
            </a:r>
            <a:r>
              <a:rPr lang="fr-BE" baseline="-25000" dirty="0" err="1" smtClean="0"/>
              <a:t>ub,</a:t>
            </a:r>
            <a:r>
              <a:rPr lang="fr-BE" baseline="-25000" dirty="0" err="1" smtClean="0">
                <a:latin typeface="Symbol" pitchFamily="18" charset="2"/>
              </a:rPr>
              <a:t>q</a:t>
            </a:r>
            <a:endParaRPr lang="fr-BE" dirty="0">
              <a:latin typeface="Symbol" pitchFamily="18" charset="2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2733466" y="5116702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d</a:t>
            </a:r>
            <a:r>
              <a:rPr lang="fr-BE" baseline="-25000" dirty="0" err="1" smtClean="0"/>
              <a:t>fb,</a:t>
            </a:r>
            <a:r>
              <a:rPr lang="fr-BE" baseline="-25000" dirty="0" err="1" smtClean="0">
                <a:latin typeface="Symbol" pitchFamily="18" charset="2"/>
              </a:rPr>
              <a:t>q</a:t>
            </a:r>
            <a:endParaRPr lang="fr-BE" dirty="0">
              <a:latin typeface="Symbol" pitchFamily="18" charset="2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3319846" y="4977804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d</a:t>
            </a:r>
            <a:endParaRPr lang="fr-BE" dirty="0">
              <a:latin typeface="Symbol" pitchFamily="18" charset="2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58001" y="3345628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R</a:t>
            </a:r>
            <a:r>
              <a:rPr lang="fr-BE" baseline="-25000" dirty="0" err="1" smtClean="0"/>
              <a:t>ub,</a:t>
            </a:r>
            <a:r>
              <a:rPr lang="fr-BE" baseline="-25000" dirty="0" err="1" smtClean="0">
                <a:latin typeface="Symbol" pitchFamily="18" charset="2"/>
              </a:rPr>
              <a:t>q</a:t>
            </a:r>
            <a:endParaRPr lang="fr-BE" dirty="0">
              <a:latin typeface="Symbol" pitchFamily="18" charset="2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58001" y="3787661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R</a:t>
            </a:r>
            <a:r>
              <a:rPr lang="fr-BE" baseline="-25000" dirty="0" err="1" smtClean="0"/>
              <a:t>b,</a:t>
            </a:r>
            <a:r>
              <a:rPr lang="fr-BE" baseline="-25000" dirty="0" err="1" smtClean="0">
                <a:latin typeface="Symbol" pitchFamily="18" charset="2"/>
              </a:rPr>
              <a:t>q</a:t>
            </a:r>
            <a:endParaRPr lang="fr-BE" dirty="0">
              <a:latin typeface="Symbol" pitchFamily="18" charset="2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439494" y="2477474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R</a:t>
            </a:r>
            <a:endParaRPr lang="fr-BE" dirty="0">
              <a:latin typeface="Symbol" pitchFamily="18" charset="2"/>
            </a:endParaRP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5585220" y="3001963"/>
          <a:ext cx="2781300" cy="428625"/>
        </p:xfrm>
        <a:graphic>
          <a:graphicData uri="http://schemas.openxmlformats.org/presentationml/2006/ole">
            <p:oleObj spid="_x0000_s28674" name="Equation" r:id="rId3" imgW="1638000" imgH="253800" progId="">
              <p:embed/>
            </p:oleObj>
          </a:graphicData>
        </a:graphic>
      </p:graphicFrame>
      <p:sp>
        <p:nvSpPr>
          <p:cNvPr id="60" name="Ellipse 59"/>
          <p:cNvSpPr/>
          <p:nvPr/>
        </p:nvSpPr>
        <p:spPr>
          <a:xfrm>
            <a:off x="8151856" y="3500438"/>
            <a:ext cx="928694" cy="42862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62" name="Connecteur droit avec flèche 61"/>
          <p:cNvCxnSpPr>
            <a:stCxn id="60" idx="0"/>
          </p:cNvCxnSpPr>
          <p:nvPr/>
        </p:nvCxnSpPr>
        <p:spPr>
          <a:xfrm rot="16200000" flipV="1">
            <a:off x="6736978" y="1621212"/>
            <a:ext cx="214314" cy="3544137"/>
          </a:xfrm>
          <a:prstGeom prst="straightConnector1">
            <a:avLst/>
          </a:prstGeom>
          <a:ln w="12700"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6636" name="Object 12"/>
          <p:cNvGraphicFramePr>
            <a:graphicFrameLocks noChangeAspect="1"/>
          </p:cNvGraphicFramePr>
          <p:nvPr/>
        </p:nvGraphicFramePr>
        <p:xfrm>
          <a:off x="5601526" y="2536825"/>
          <a:ext cx="3114675" cy="433388"/>
        </p:xfrm>
        <a:graphic>
          <a:graphicData uri="http://schemas.openxmlformats.org/presentationml/2006/ole">
            <p:oleObj spid="_x0000_s28680" name="Equation" r:id="rId4" imgW="1904760" imgH="266400" progId="">
              <p:embed/>
            </p:oleObj>
          </a:graphicData>
        </a:graphic>
      </p:graphicFrame>
      <p:sp>
        <p:nvSpPr>
          <p:cNvPr id="76" name="Ellipse 75"/>
          <p:cNvSpPr/>
          <p:nvPr/>
        </p:nvSpPr>
        <p:spPr>
          <a:xfrm>
            <a:off x="8151856" y="3929066"/>
            <a:ext cx="928694" cy="428628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49" name="Connecteur droit 48"/>
          <p:cNvCxnSpPr>
            <a:stCxn id="57" idx="3"/>
            <a:endCxn id="24" idx="2"/>
          </p:cNvCxnSpPr>
          <p:nvPr/>
        </p:nvCxnSpPr>
        <p:spPr>
          <a:xfrm flipV="1">
            <a:off x="915257" y="3558494"/>
            <a:ext cx="593857" cy="4138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/>
          <p:cNvSpPr txBox="1"/>
          <p:nvPr/>
        </p:nvSpPr>
        <p:spPr>
          <a:xfrm>
            <a:off x="606673" y="4806647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S</a:t>
            </a:r>
            <a:r>
              <a:rPr lang="fr-BE" baseline="-25000" dirty="0" err="1" smtClean="0"/>
              <a:t>b,</a:t>
            </a:r>
            <a:r>
              <a:rPr lang="fr-BE" baseline="-25000" dirty="0" err="1" smtClean="0">
                <a:latin typeface="Symbol" pitchFamily="18" charset="2"/>
              </a:rPr>
              <a:t>q</a:t>
            </a:r>
            <a:endParaRPr lang="fr-BE" dirty="0">
              <a:latin typeface="Symbol" pitchFamily="18" charset="2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1043257" y="3678515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S</a:t>
            </a:r>
            <a:r>
              <a:rPr lang="fr-BE" baseline="-25000" dirty="0" err="1" smtClean="0"/>
              <a:t>st,</a:t>
            </a:r>
            <a:r>
              <a:rPr lang="fr-BE" baseline="-25000" dirty="0" err="1" smtClean="0">
                <a:latin typeface="Symbol" pitchFamily="18" charset="2"/>
              </a:rPr>
              <a:t>q</a:t>
            </a:r>
            <a:endParaRPr lang="fr-BE" dirty="0">
              <a:latin typeface="Symbol" pitchFamily="18" charset="2"/>
            </a:endParaRPr>
          </a:p>
        </p:txBody>
      </p:sp>
      <p:graphicFrame>
        <p:nvGraphicFramePr>
          <p:cNvPr id="28682" name="Object 10"/>
          <p:cNvGraphicFramePr>
            <a:graphicFrameLocks noChangeAspect="1"/>
          </p:cNvGraphicFramePr>
          <p:nvPr/>
        </p:nvGraphicFramePr>
        <p:xfrm>
          <a:off x="5580088" y="3500438"/>
          <a:ext cx="3429024" cy="428628"/>
        </p:xfrm>
        <a:graphic>
          <a:graphicData uri="http://schemas.openxmlformats.org/presentationml/2006/ole">
            <p:oleObj spid="_x0000_s28682" name="Equation" r:id="rId5" imgW="2006280" imgH="253800" progId="">
              <p:embed/>
            </p:oleObj>
          </a:graphicData>
        </a:graphic>
      </p:graphicFrame>
      <p:pic>
        <p:nvPicPr>
          <p:cNvPr id="28683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2357430"/>
            <a:ext cx="1357322" cy="112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44" y="2357430"/>
            <a:ext cx="1357322" cy="11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686" name="Object 14"/>
          <p:cNvGraphicFramePr>
            <a:graphicFrameLocks noChangeAspect="1"/>
          </p:cNvGraphicFramePr>
          <p:nvPr/>
        </p:nvGraphicFramePr>
        <p:xfrm>
          <a:off x="5617795" y="3929066"/>
          <a:ext cx="3364319" cy="428628"/>
        </p:xfrm>
        <a:graphic>
          <a:graphicData uri="http://schemas.openxmlformats.org/presentationml/2006/ole">
            <p:oleObj spid="_x0000_s28686" name="Equation" r:id="rId8" imgW="1981080" imgH="253800" progId="">
              <p:embed/>
            </p:oleObj>
          </a:graphicData>
        </a:graphic>
      </p:graphicFrame>
      <p:pic>
        <p:nvPicPr>
          <p:cNvPr id="28687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58082" y="5232368"/>
            <a:ext cx="1571636" cy="1327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8" name="Picture 1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86050" y="5523109"/>
            <a:ext cx="1593850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9" name="Picture 1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06011" y="5523109"/>
            <a:ext cx="1593850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690" name="Object 18"/>
          <p:cNvGraphicFramePr>
            <a:graphicFrameLocks noChangeAspect="1"/>
          </p:cNvGraphicFramePr>
          <p:nvPr/>
        </p:nvGraphicFramePr>
        <p:xfrm>
          <a:off x="5627222" y="4272851"/>
          <a:ext cx="1903809" cy="785818"/>
        </p:xfrm>
        <a:graphic>
          <a:graphicData uri="http://schemas.openxmlformats.org/presentationml/2006/ole">
            <p:oleObj spid="_x0000_s28690" name="Equation" r:id="rId12" imgW="1218960" imgH="507960" progId="">
              <p:embed/>
            </p:oleObj>
          </a:graphicData>
        </a:graphic>
      </p:graphicFrame>
      <p:graphicFrame>
        <p:nvGraphicFramePr>
          <p:cNvPr id="28691" name="Object 19"/>
          <p:cNvGraphicFramePr>
            <a:graphicFrameLocks noChangeAspect="1"/>
          </p:cNvGraphicFramePr>
          <p:nvPr/>
        </p:nvGraphicFramePr>
        <p:xfrm>
          <a:off x="5627223" y="5000636"/>
          <a:ext cx="574675" cy="373062"/>
        </p:xfrm>
        <a:graphic>
          <a:graphicData uri="http://schemas.openxmlformats.org/presentationml/2006/ole">
            <p:oleObj spid="_x0000_s28691" name="Equation" r:id="rId13" imgW="368280" imgH="241200" progId="">
              <p:embed/>
            </p:oleObj>
          </a:graphicData>
        </a:graphic>
      </p:graphicFrame>
      <p:sp>
        <p:nvSpPr>
          <p:cNvPr id="67" name="Ellipse 66"/>
          <p:cNvSpPr/>
          <p:nvPr/>
        </p:nvSpPr>
        <p:spPr>
          <a:xfrm>
            <a:off x="5574639" y="4991209"/>
            <a:ext cx="659289" cy="428628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8692" name="Picture 2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14612" y="3571876"/>
            <a:ext cx="137764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93" name="Picture 2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143372" y="4214818"/>
            <a:ext cx="137764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Ellipse 70"/>
          <p:cNvSpPr/>
          <p:nvPr/>
        </p:nvSpPr>
        <p:spPr>
          <a:xfrm>
            <a:off x="3124386" y="2342554"/>
            <a:ext cx="357190" cy="21431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2" name="Ellipse 71"/>
          <p:cNvSpPr/>
          <p:nvPr/>
        </p:nvSpPr>
        <p:spPr>
          <a:xfrm>
            <a:off x="4553146" y="2338576"/>
            <a:ext cx="357190" cy="21431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3" name="Ellipse 72"/>
          <p:cNvSpPr/>
          <p:nvPr/>
        </p:nvSpPr>
        <p:spPr>
          <a:xfrm>
            <a:off x="3571868" y="3553022"/>
            <a:ext cx="357190" cy="214314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4" name="Ellipse 73"/>
          <p:cNvSpPr/>
          <p:nvPr/>
        </p:nvSpPr>
        <p:spPr>
          <a:xfrm>
            <a:off x="5000628" y="4195964"/>
            <a:ext cx="357190" cy="214314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5" name="Ellipse 74"/>
          <p:cNvSpPr/>
          <p:nvPr/>
        </p:nvSpPr>
        <p:spPr>
          <a:xfrm>
            <a:off x="3814463" y="5528983"/>
            <a:ext cx="357190" cy="21431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8" name="Ellipse 77"/>
          <p:cNvSpPr/>
          <p:nvPr/>
        </p:nvSpPr>
        <p:spPr>
          <a:xfrm>
            <a:off x="6901173" y="4481716"/>
            <a:ext cx="714380" cy="35719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9" name="Ellipse 78"/>
          <p:cNvSpPr/>
          <p:nvPr/>
        </p:nvSpPr>
        <p:spPr>
          <a:xfrm>
            <a:off x="5510121" y="5525005"/>
            <a:ext cx="357190" cy="214314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80" name="Connecteur droit avec flèche 79"/>
          <p:cNvCxnSpPr/>
          <p:nvPr/>
        </p:nvCxnSpPr>
        <p:spPr>
          <a:xfrm rot="10800000">
            <a:off x="5000629" y="3929066"/>
            <a:ext cx="3258385" cy="71438"/>
          </a:xfrm>
          <a:prstGeom prst="straightConnector1">
            <a:avLst/>
          </a:prstGeom>
          <a:ln w="12700">
            <a:solidFill>
              <a:schemeClr val="accent6"/>
            </a:solidFill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/>
          <p:nvPr/>
        </p:nvCxnSpPr>
        <p:spPr>
          <a:xfrm rot="10800000" flipV="1">
            <a:off x="6124783" y="4829479"/>
            <a:ext cx="1115245" cy="714380"/>
          </a:xfrm>
          <a:prstGeom prst="straightConnector1">
            <a:avLst/>
          </a:prstGeom>
          <a:ln w="12700">
            <a:solidFill>
              <a:srgbClr val="92D050"/>
            </a:solidFill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4" name="Connecteur droit avec flèche 83"/>
          <p:cNvCxnSpPr/>
          <p:nvPr/>
        </p:nvCxnSpPr>
        <p:spPr>
          <a:xfrm>
            <a:off x="6215074" y="5214950"/>
            <a:ext cx="1071570" cy="285752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tailEnd type="stealth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7" name="Ellipse 86"/>
          <p:cNvSpPr/>
          <p:nvPr/>
        </p:nvSpPr>
        <p:spPr>
          <a:xfrm>
            <a:off x="8153328" y="5233804"/>
            <a:ext cx="428628" cy="214314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4" name="Espace réservé du pied de page 6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1. Introduction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7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"/>
          </p:nvPr>
        </p:nvSpPr>
        <p:spPr>
          <a:xfrm>
            <a:off x="467544" y="2348880"/>
            <a:ext cx="8496944" cy="1789977"/>
          </a:xfrm>
        </p:spPr>
        <p:txBody>
          <a:bodyPr>
            <a:noAutofit/>
          </a:bodyPr>
          <a:lstStyle/>
          <a:p>
            <a:r>
              <a:rPr lang="fr-BE" sz="3200" dirty="0" smtClean="0"/>
              <a:t>7th </a:t>
            </a:r>
            <a:r>
              <a:rPr lang="fr-BE" sz="3200" dirty="0" err="1" smtClean="0"/>
              <a:t>Cardington</a:t>
            </a:r>
            <a:r>
              <a:rPr lang="fr-BE" sz="3200" dirty="0" smtClean="0"/>
              <a:t> test</a:t>
            </a:r>
          </a:p>
          <a:p>
            <a:r>
              <a:rPr lang="fr-BE" sz="3200" dirty="0" smtClean="0"/>
              <a:t>Investigations on </a:t>
            </a:r>
            <a:r>
              <a:rPr lang="fr-BE" sz="3200" dirty="0" err="1" smtClean="0"/>
              <a:t>rigid</a:t>
            </a:r>
            <a:r>
              <a:rPr lang="fr-BE" sz="3200" dirty="0" smtClean="0"/>
              <a:t> and </a:t>
            </a:r>
            <a:r>
              <a:rPr lang="fr-BE" sz="3200" dirty="0" err="1" smtClean="0"/>
              <a:t>semi-rigid</a:t>
            </a:r>
            <a:r>
              <a:rPr lang="fr-BE" sz="3200" dirty="0" smtClean="0"/>
              <a:t> connections </a:t>
            </a:r>
            <a:r>
              <a:rPr lang="fr-BE" sz="3200" dirty="0" err="1" smtClean="0"/>
              <a:t>under</a:t>
            </a:r>
            <a:r>
              <a:rPr lang="fr-BE" sz="3200" dirty="0" smtClean="0"/>
              <a:t> </a:t>
            </a:r>
            <a:r>
              <a:rPr lang="fr-BE" sz="3200" dirty="0" err="1" smtClean="0"/>
              <a:t>natural</a:t>
            </a:r>
            <a:r>
              <a:rPr lang="fr-BE" sz="3200" dirty="0" smtClean="0"/>
              <a:t> </a:t>
            </a:r>
            <a:r>
              <a:rPr lang="fr-BE" sz="3200" dirty="0" err="1" smtClean="0"/>
              <a:t>fire</a:t>
            </a:r>
            <a:r>
              <a:rPr lang="fr-BE" sz="3200" dirty="0" smtClean="0"/>
              <a:t> (</a:t>
            </a:r>
            <a:r>
              <a:rPr lang="fr-BE" sz="3200" dirty="0" err="1" smtClean="0"/>
              <a:t>University</a:t>
            </a:r>
            <a:r>
              <a:rPr lang="fr-BE" sz="3200" dirty="0" smtClean="0"/>
              <a:t> of Coimbra)</a:t>
            </a: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500034" y="1643050"/>
            <a:ext cx="8643966" cy="57150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Previous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work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on </a:t>
            </a: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steel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connections 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(</a:t>
            </a: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natural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r>
              <a:rPr kumimoji="0" lang="fr-BE" sz="32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fire</a:t>
            </a:r>
            <a:r>
              <a:rPr kumimoji="0" lang="fr-BE" sz="32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)</a:t>
            </a:r>
            <a:endParaRPr kumimoji="0" lang="fr-BE" sz="32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105370" y="4365104"/>
            <a:ext cx="8964488" cy="165618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indent="-320040" algn="just">
              <a:buClr>
                <a:schemeClr val="accent2"/>
              </a:buClr>
              <a:buSzPct val="60000"/>
            </a:pPr>
            <a:r>
              <a:rPr kumimoji="0" lang="fr-BE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objective of the </a:t>
            </a:r>
            <a:r>
              <a:rPr kumimoji="0" lang="fr-BE" sz="32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</a:t>
            </a:r>
            <a:r>
              <a:rPr kumimoji="0" lang="fr-BE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32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work</a:t>
            </a:r>
            <a:r>
              <a:rPr kumimoji="0" lang="fr-BE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32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</a:t>
            </a:r>
            <a:r>
              <a:rPr kumimoji="0" lang="fr-BE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focus on the </a:t>
            </a:r>
            <a:r>
              <a:rPr kumimoji="0" lang="fr-BE" sz="32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behaviour</a:t>
            </a:r>
            <a:r>
              <a:rPr kumimoji="0" lang="fr-BE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simple </a:t>
            </a:r>
            <a:r>
              <a:rPr kumimoji="0" lang="fr-BE" sz="32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steel</a:t>
            </a:r>
            <a:r>
              <a:rPr kumimoji="0" lang="fr-BE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connections (and of </a:t>
            </a:r>
            <a:r>
              <a:rPr kumimoji="0" lang="fr-BE" sz="32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connected</a:t>
            </a:r>
            <a:r>
              <a:rPr kumimoji="0" lang="fr-BE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32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beams</a:t>
            </a:r>
            <a:r>
              <a:rPr kumimoji="0" lang="fr-BE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</a:t>
            </a:r>
            <a:r>
              <a:rPr kumimoji="0" lang="fr-BE" sz="32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under</a:t>
            </a:r>
            <a:r>
              <a:rPr kumimoji="0" lang="fr-BE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32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natural</a:t>
            </a:r>
            <a:r>
              <a:rPr kumimoji="0" lang="fr-BE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32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fire</a:t>
            </a:r>
            <a:r>
              <a:rPr kumimoji="0" lang="fr-BE" sz="32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fr-BE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4. Tests and </a:t>
            </a:r>
            <a:r>
              <a:rPr lang="fr-BE" dirty="0" err="1" smtClean="0"/>
              <a:t>models</a:t>
            </a:r>
            <a:r>
              <a:rPr lang="fr-BE" dirty="0" smtClean="0"/>
              <a:t> for </a:t>
            </a:r>
            <a:r>
              <a:rPr lang="fr-BE" dirty="0" err="1" smtClean="0"/>
              <a:t>bolts</a:t>
            </a:r>
            <a:r>
              <a:rPr lang="fr-BE" dirty="0" smtClean="0"/>
              <a:t>/</a:t>
            </a:r>
            <a:r>
              <a:rPr lang="fr-BE" dirty="0" err="1" smtClean="0"/>
              <a:t>welds</a:t>
            </a:r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70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500034" y="1785926"/>
            <a:ext cx="8286808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Force-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displacement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model for </a:t>
            </a:r>
            <a:r>
              <a:rPr kumimoji="0" lang="fr-BE" sz="2900" b="1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bolts</a:t>
            </a:r>
            <a:r>
              <a:rPr kumimoji="0" lang="fr-BE" sz="2900" b="1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in </a:t>
            </a:r>
            <a:r>
              <a:rPr kumimoji="0" lang="fr-BE" sz="2900" b="1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shear</a:t>
            </a:r>
            <a:endParaRPr kumimoji="0" lang="fr-BE" sz="2900" b="1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249" y="3484066"/>
            <a:ext cx="4357718" cy="26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space réservé du contenu 2"/>
          <p:cNvSpPr txBox="1">
            <a:spLocks/>
          </p:cNvSpPr>
          <p:nvPr/>
        </p:nvSpPr>
        <p:spPr>
          <a:xfrm>
            <a:off x="1000100" y="2786058"/>
            <a:ext cx="3143272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Cooling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(T</a:t>
            </a:r>
            <a:r>
              <a:rPr lang="fr-BE" sz="2900" u="sng" baseline="-25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f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= 20°C)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5357818" y="2800934"/>
            <a:ext cx="3143272" cy="571504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Cooling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(T</a:t>
            </a:r>
            <a:r>
              <a:rPr lang="fr-BE" sz="2900" u="sng" baseline="-25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f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 = 200°C)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9928"/>
            <a:ext cx="4357718" cy="267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20" name="Ellipse 19"/>
          <p:cNvSpPr/>
          <p:nvPr/>
        </p:nvSpPr>
        <p:spPr>
          <a:xfrm>
            <a:off x="1214414" y="4357694"/>
            <a:ext cx="714380" cy="357190"/>
          </a:xfrm>
          <a:prstGeom prst="ellipse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ZoneTexte 20"/>
          <p:cNvSpPr txBox="1"/>
          <p:nvPr/>
        </p:nvSpPr>
        <p:spPr>
          <a:xfrm>
            <a:off x="857224" y="4714884"/>
            <a:ext cx="1571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 err="1" smtClean="0">
                <a:solidFill>
                  <a:schemeClr val="accent4">
                    <a:lumMod val="50000"/>
                  </a:schemeClr>
                </a:solidFill>
              </a:rPr>
              <a:t>Significant</a:t>
            </a:r>
            <a:r>
              <a:rPr lang="fr-BE" sz="2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fr-BE" sz="2000" dirty="0" err="1" smtClean="0">
                <a:solidFill>
                  <a:schemeClr val="accent4">
                    <a:lumMod val="50000"/>
                  </a:schemeClr>
                </a:solidFill>
              </a:rPr>
              <a:t>loss</a:t>
            </a:r>
            <a:r>
              <a:rPr lang="fr-BE" sz="2000" dirty="0" smtClean="0">
                <a:solidFill>
                  <a:schemeClr val="accent4">
                    <a:lumMod val="50000"/>
                  </a:schemeClr>
                </a:solidFill>
              </a:rPr>
              <a:t> of </a:t>
            </a:r>
            <a:r>
              <a:rPr lang="fr-BE" sz="2000" dirty="0" err="1" smtClean="0">
                <a:solidFill>
                  <a:schemeClr val="accent4">
                    <a:lumMod val="50000"/>
                  </a:schemeClr>
                </a:solidFill>
              </a:rPr>
              <a:t>strength</a:t>
            </a:r>
            <a:endParaRPr lang="fr-BE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4. Tests and </a:t>
            </a:r>
            <a:r>
              <a:rPr lang="fr-BE" dirty="0" err="1" smtClean="0"/>
              <a:t>models</a:t>
            </a:r>
            <a:r>
              <a:rPr lang="fr-BE" dirty="0" smtClean="0"/>
              <a:t> for </a:t>
            </a:r>
            <a:r>
              <a:rPr lang="fr-BE" dirty="0" err="1" smtClean="0"/>
              <a:t>bolts</a:t>
            </a:r>
            <a:r>
              <a:rPr lang="fr-BE" dirty="0" smtClean="0"/>
              <a:t>/</a:t>
            </a:r>
            <a:r>
              <a:rPr lang="fr-BE" dirty="0" err="1" smtClean="0"/>
              <a:t>welds</a:t>
            </a:r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71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500034" y="1928802"/>
            <a:ext cx="8429684" cy="571504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Experimental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values of </a:t>
            </a: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reduction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factor for </a:t>
            </a: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weld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strength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k</a:t>
            </a:r>
            <a:r>
              <a:rPr kumimoji="0" lang="fr-BE" sz="2900" i="0" u="sng" strike="noStrike" kern="1200" normalizeH="0" baseline="-2500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w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1571604" y="2786058"/>
            <a:ext cx="1928826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No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Cooling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20" name="Espace réservé du contenu 2"/>
          <p:cNvSpPr txBox="1">
            <a:spLocks/>
          </p:cNvSpPr>
          <p:nvPr/>
        </p:nvSpPr>
        <p:spPr>
          <a:xfrm>
            <a:off x="5357818" y="2800934"/>
            <a:ext cx="3143272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Heating +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  <a:latin typeface="+mj-lt"/>
              </a:rPr>
              <a:t>Cooling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3500438"/>
            <a:ext cx="448128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3500438"/>
            <a:ext cx="436638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4. Tests and </a:t>
            </a:r>
            <a:r>
              <a:rPr lang="fr-BE" dirty="0" err="1" smtClean="0"/>
              <a:t>models</a:t>
            </a:r>
            <a:r>
              <a:rPr lang="fr-BE" dirty="0" smtClean="0"/>
              <a:t> for </a:t>
            </a:r>
            <a:r>
              <a:rPr lang="fr-BE" dirty="0" err="1" smtClean="0"/>
              <a:t>bolts</a:t>
            </a:r>
            <a:r>
              <a:rPr lang="fr-BE" dirty="0" smtClean="0"/>
              <a:t>/</a:t>
            </a:r>
            <a:r>
              <a:rPr lang="fr-BE" dirty="0" err="1" smtClean="0"/>
              <a:t>welds</a:t>
            </a:r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72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500034" y="1785926"/>
            <a:ext cx="8536462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Analytical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values of </a:t>
            </a: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reduction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factor for </a:t>
            </a: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weld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strength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k</a:t>
            </a:r>
            <a:r>
              <a:rPr kumimoji="0" lang="fr-BE" sz="2900" i="0" u="sng" strike="noStrike" kern="1200" normalizeH="0" baseline="-2500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w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1023938" y="2714625"/>
          <a:ext cx="4667250" cy="450850"/>
        </p:xfrm>
        <a:graphic>
          <a:graphicData uri="http://schemas.openxmlformats.org/presentationml/2006/ole">
            <p:oleObj spid="_x0000_s35842" name="Equation" r:id="rId3" imgW="2527200" imgH="241200" progId="Equation.3">
              <p:embed/>
            </p:oleObj>
          </a:graphicData>
        </a:graphic>
      </p:graphicFrame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5" name="Ellipse 24"/>
          <p:cNvSpPr/>
          <p:nvPr/>
        </p:nvSpPr>
        <p:spPr>
          <a:xfrm>
            <a:off x="2462590" y="2562317"/>
            <a:ext cx="857256" cy="64294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ZoneTexte 25"/>
          <p:cNvSpPr txBox="1"/>
          <p:nvPr/>
        </p:nvSpPr>
        <p:spPr>
          <a:xfrm>
            <a:off x="2214546" y="2238857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accent2"/>
                </a:solidFill>
              </a:rPr>
              <a:t>EN 1993-1-2</a:t>
            </a:r>
            <a:endParaRPr lang="fr-BE" dirty="0">
              <a:solidFill>
                <a:schemeClr val="accent2"/>
              </a:solidFill>
            </a:endParaRPr>
          </a:p>
        </p:txBody>
      </p:sp>
      <p:sp>
        <p:nvSpPr>
          <p:cNvPr id="27" name="Ellipse 26"/>
          <p:cNvSpPr/>
          <p:nvPr/>
        </p:nvSpPr>
        <p:spPr>
          <a:xfrm>
            <a:off x="3640082" y="3714752"/>
            <a:ext cx="357190" cy="428628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Ellipse 27"/>
          <p:cNvSpPr/>
          <p:nvPr/>
        </p:nvSpPr>
        <p:spPr>
          <a:xfrm>
            <a:off x="2576473" y="3714752"/>
            <a:ext cx="357190" cy="428628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9" name="ZoneTexte 28"/>
          <p:cNvSpPr txBox="1"/>
          <p:nvPr/>
        </p:nvSpPr>
        <p:spPr>
          <a:xfrm>
            <a:off x="1071538" y="5271945"/>
            <a:ext cx="4786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solidFill>
                  <a:schemeClr val="tx2"/>
                </a:solidFill>
              </a:rPr>
              <a:t>T</a:t>
            </a:r>
            <a:r>
              <a:rPr lang="fr-BE" sz="2800" baseline="-25000" dirty="0" smtClean="0">
                <a:solidFill>
                  <a:schemeClr val="tx2"/>
                </a:solidFill>
              </a:rPr>
              <a:t>f</a:t>
            </a:r>
            <a:r>
              <a:rPr lang="fr-BE" sz="2800" dirty="0" smtClean="0">
                <a:solidFill>
                  <a:schemeClr val="tx2"/>
                </a:solidFill>
              </a:rPr>
              <a:t> : </a:t>
            </a:r>
            <a:r>
              <a:rPr lang="fr-BE" sz="2800" dirty="0" err="1" smtClean="0">
                <a:solidFill>
                  <a:schemeClr val="tx2"/>
                </a:solidFill>
              </a:rPr>
              <a:t>Failure</a:t>
            </a:r>
            <a:r>
              <a:rPr lang="fr-BE" sz="2800" dirty="0" smtClean="0">
                <a:solidFill>
                  <a:schemeClr val="tx2"/>
                </a:solidFill>
              </a:rPr>
              <a:t> </a:t>
            </a:r>
            <a:r>
              <a:rPr lang="fr-BE" sz="2800" dirty="0" err="1" smtClean="0">
                <a:solidFill>
                  <a:schemeClr val="tx2"/>
                </a:solidFill>
              </a:rPr>
              <a:t>temperature</a:t>
            </a:r>
            <a:endParaRPr lang="fr-BE" sz="2800" dirty="0">
              <a:solidFill>
                <a:schemeClr val="tx2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1082436" y="5914887"/>
            <a:ext cx="791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smtClean="0">
                <a:solidFill>
                  <a:schemeClr val="accent1"/>
                </a:solidFill>
              </a:rPr>
              <a:t>T</a:t>
            </a:r>
            <a:r>
              <a:rPr lang="fr-BE" sz="2800" baseline="-25000" dirty="0" smtClean="0">
                <a:solidFill>
                  <a:schemeClr val="accent1"/>
                </a:solidFill>
              </a:rPr>
              <a:t>u</a:t>
            </a:r>
            <a:r>
              <a:rPr lang="fr-BE" sz="2800" dirty="0" smtClean="0">
                <a:solidFill>
                  <a:schemeClr val="accent1"/>
                </a:solidFill>
              </a:rPr>
              <a:t> : </a:t>
            </a:r>
            <a:r>
              <a:rPr lang="fr-BE" sz="2800" dirty="0" err="1" smtClean="0">
                <a:solidFill>
                  <a:schemeClr val="accent1"/>
                </a:solidFill>
              </a:rPr>
              <a:t>Upper</a:t>
            </a:r>
            <a:r>
              <a:rPr lang="fr-BE" sz="2800" dirty="0" smtClean="0">
                <a:solidFill>
                  <a:schemeClr val="accent1"/>
                </a:solidFill>
              </a:rPr>
              <a:t> </a:t>
            </a:r>
            <a:r>
              <a:rPr lang="fr-BE" sz="2800" dirty="0" err="1" smtClean="0">
                <a:solidFill>
                  <a:schemeClr val="accent1"/>
                </a:solidFill>
              </a:rPr>
              <a:t>temperature</a:t>
            </a:r>
            <a:r>
              <a:rPr lang="fr-BE" sz="2800" dirty="0" smtClean="0">
                <a:solidFill>
                  <a:schemeClr val="accent1"/>
                </a:solidFill>
              </a:rPr>
              <a:t> (</a:t>
            </a:r>
            <a:r>
              <a:rPr lang="fr-BE" sz="2800" dirty="0" err="1" smtClean="0">
                <a:solidFill>
                  <a:schemeClr val="accent1"/>
                </a:solidFill>
              </a:rPr>
              <a:t>at</a:t>
            </a:r>
            <a:r>
              <a:rPr lang="fr-BE" sz="2800" dirty="0" smtClean="0">
                <a:solidFill>
                  <a:schemeClr val="accent1"/>
                </a:solidFill>
              </a:rPr>
              <a:t> the end of </a:t>
            </a:r>
            <a:r>
              <a:rPr lang="fr-BE" sz="2800" dirty="0" err="1" smtClean="0">
                <a:solidFill>
                  <a:schemeClr val="accent1"/>
                </a:solidFill>
              </a:rPr>
              <a:t>heating</a:t>
            </a:r>
            <a:r>
              <a:rPr lang="fr-BE" sz="2800" dirty="0" smtClean="0">
                <a:solidFill>
                  <a:schemeClr val="accent1"/>
                </a:solidFill>
              </a:rPr>
              <a:t> phase)</a:t>
            </a:r>
            <a:endParaRPr lang="fr-BE" sz="2800" dirty="0">
              <a:solidFill>
                <a:schemeClr val="accent1"/>
              </a:solidFill>
            </a:endParaRPr>
          </a:p>
        </p:txBody>
      </p:sp>
      <p:graphicFrame>
        <p:nvGraphicFramePr>
          <p:cNvPr id="35844" name="Object 4"/>
          <p:cNvGraphicFramePr>
            <a:graphicFrameLocks noChangeAspect="1"/>
          </p:cNvGraphicFramePr>
          <p:nvPr/>
        </p:nvGraphicFramePr>
        <p:xfrm>
          <a:off x="1071538" y="3333750"/>
          <a:ext cx="866775" cy="404813"/>
        </p:xfrm>
        <a:graphic>
          <a:graphicData uri="http://schemas.openxmlformats.org/presentationml/2006/ole">
            <p:oleObj spid="_x0000_s35844" name="Equation" r:id="rId4" imgW="507960" imgH="241200" progId="">
              <p:embed/>
            </p:oleObj>
          </a:graphicData>
        </a:graphic>
      </p:graphicFrame>
      <p:graphicFrame>
        <p:nvGraphicFramePr>
          <p:cNvPr id="35846" name="Object 6"/>
          <p:cNvGraphicFramePr>
            <a:graphicFrameLocks noChangeAspect="1"/>
          </p:cNvGraphicFramePr>
          <p:nvPr/>
        </p:nvGraphicFramePr>
        <p:xfrm>
          <a:off x="1063928" y="3606160"/>
          <a:ext cx="3960812" cy="641350"/>
        </p:xfrm>
        <a:graphic>
          <a:graphicData uri="http://schemas.openxmlformats.org/presentationml/2006/ole">
            <p:oleObj spid="_x0000_s35846" name="Equation" r:id="rId5" imgW="2400120" imgH="393480" progId="">
              <p:embed/>
            </p:oleObj>
          </a:graphicData>
        </a:graphic>
      </p:graphicFrame>
      <p:graphicFrame>
        <p:nvGraphicFramePr>
          <p:cNvPr id="35848" name="Object 8"/>
          <p:cNvGraphicFramePr>
            <a:graphicFrameLocks noChangeAspect="1"/>
          </p:cNvGraphicFramePr>
          <p:nvPr/>
        </p:nvGraphicFramePr>
        <p:xfrm>
          <a:off x="1117575" y="4273550"/>
          <a:ext cx="4138613" cy="606425"/>
        </p:xfrm>
        <a:graphic>
          <a:graphicData uri="http://schemas.openxmlformats.org/presentationml/2006/ole">
            <p:oleObj spid="_x0000_s35848" name="Equation" r:id="rId6" imgW="2666880" imgH="393480" progId="">
              <p:embed/>
            </p:oleObj>
          </a:graphicData>
        </a:graphic>
      </p:graphicFrame>
      <p:graphicFrame>
        <p:nvGraphicFramePr>
          <p:cNvPr id="35849" name="Object 9"/>
          <p:cNvGraphicFramePr>
            <a:graphicFrameLocks noChangeAspect="1"/>
          </p:cNvGraphicFramePr>
          <p:nvPr/>
        </p:nvGraphicFramePr>
        <p:xfrm>
          <a:off x="5462274" y="4342818"/>
          <a:ext cx="3050473" cy="425993"/>
        </p:xfrm>
        <a:graphic>
          <a:graphicData uri="http://schemas.openxmlformats.org/presentationml/2006/ole">
            <p:oleObj spid="_x0000_s35849" name="Equation" r:id="rId7" imgW="1625400" imgH="228600" progId="">
              <p:embed/>
            </p:oleObj>
          </a:graphicData>
        </a:graphic>
      </p:graphicFrame>
      <p:graphicFrame>
        <p:nvGraphicFramePr>
          <p:cNvPr id="24" name="Object 5"/>
          <p:cNvGraphicFramePr>
            <a:graphicFrameLocks noChangeAspect="1"/>
          </p:cNvGraphicFramePr>
          <p:nvPr/>
        </p:nvGraphicFramePr>
        <p:xfrm>
          <a:off x="5452847" y="3290102"/>
          <a:ext cx="2085989" cy="421929"/>
        </p:xfrm>
        <a:graphic>
          <a:graphicData uri="http://schemas.openxmlformats.org/presentationml/2006/ole">
            <p:oleObj spid="_x0000_s35850" name="Equation" r:id="rId8" imgW="1091880" imgH="228600" progId="">
              <p:embed/>
            </p:oleObj>
          </a:graphicData>
        </a:graphic>
      </p:graphicFrame>
      <p:graphicFrame>
        <p:nvGraphicFramePr>
          <p:cNvPr id="31" name="Object 7"/>
          <p:cNvGraphicFramePr>
            <a:graphicFrameLocks noChangeAspect="1"/>
          </p:cNvGraphicFramePr>
          <p:nvPr/>
        </p:nvGraphicFramePr>
        <p:xfrm>
          <a:off x="5433993" y="3743033"/>
          <a:ext cx="3071834" cy="428978"/>
        </p:xfrm>
        <a:graphic>
          <a:graphicData uri="http://schemas.openxmlformats.org/presentationml/2006/ole">
            <p:oleObj spid="_x0000_s35851" name="Equation" r:id="rId9" imgW="1625400" imgH="228600" progId="">
              <p:embed/>
            </p:oleObj>
          </a:graphicData>
        </a:graphic>
      </p:graphicFrame>
      <p:sp>
        <p:nvSpPr>
          <p:cNvPr id="32" name="Ellipse 31"/>
          <p:cNvSpPr/>
          <p:nvPr/>
        </p:nvSpPr>
        <p:spPr>
          <a:xfrm>
            <a:off x="3931278" y="4367121"/>
            <a:ext cx="357190" cy="428628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3" name="Espace réservé du pied de page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4. Tests and </a:t>
            </a:r>
            <a:r>
              <a:rPr lang="fr-BE" dirty="0" err="1" smtClean="0"/>
              <a:t>models</a:t>
            </a:r>
            <a:r>
              <a:rPr lang="fr-BE" dirty="0" smtClean="0"/>
              <a:t> for </a:t>
            </a:r>
            <a:r>
              <a:rPr lang="fr-BE" dirty="0" err="1" smtClean="0"/>
              <a:t>bolts</a:t>
            </a:r>
            <a:r>
              <a:rPr lang="fr-BE" dirty="0" smtClean="0"/>
              <a:t>/</a:t>
            </a:r>
            <a:r>
              <a:rPr lang="fr-BE" dirty="0" err="1" smtClean="0"/>
              <a:t>welds</a:t>
            </a:r>
            <a:r>
              <a:rPr lang="fr-BE" dirty="0" smtClean="0"/>
              <a:t> 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73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571472" y="2434126"/>
            <a:ext cx="8358246" cy="4429156"/>
          </a:xfrm>
        </p:spPr>
        <p:txBody>
          <a:bodyPr>
            <a:normAutofit fontScale="92500"/>
          </a:bodyPr>
          <a:lstStyle/>
          <a:p>
            <a:r>
              <a:rPr lang="fr-BE" dirty="0" smtClean="0"/>
              <a:t>The influence of </a:t>
            </a:r>
            <a:r>
              <a:rPr lang="fr-BE" dirty="0" err="1" smtClean="0"/>
              <a:t>heating</a:t>
            </a:r>
            <a:r>
              <a:rPr lang="fr-BE" dirty="0" smtClean="0"/>
              <a:t>-</a:t>
            </a:r>
            <a:r>
              <a:rPr lang="fr-BE" dirty="0" err="1" smtClean="0"/>
              <a:t>cooling</a:t>
            </a:r>
            <a:r>
              <a:rPr lang="fr-BE" dirty="0" smtClean="0"/>
              <a:t> cycles on </a:t>
            </a:r>
            <a:r>
              <a:rPr lang="fr-BE" dirty="0" err="1" smtClean="0"/>
              <a:t>bolts</a:t>
            </a:r>
            <a:r>
              <a:rPr lang="fr-BE" dirty="0" smtClean="0"/>
              <a:t> and </a:t>
            </a:r>
            <a:r>
              <a:rPr lang="fr-BE" dirty="0" err="1" smtClean="0"/>
              <a:t>welds</a:t>
            </a:r>
            <a:r>
              <a:rPr lang="fr-BE" dirty="0" smtClean="0"/>
              <a:t> </a:t>
            </a:r>
            <a:r>
              <a:rPr lang="fr-BE" dirty="0" err="1" smtClean="0"/>
              <a:t>strength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significant</a:t>
            </a:r>
            <a:r>
              <a:rPr lang="fr-BE" dirty="0" smtClean="0"/>
              <a:t> (</a:t>
            </a:r>
            <a:r>
              <a:rPr lang="fr-BE" dirty="0" err="1" smtClean="0"/>
              <a:t>k</a:t>
            </a:r>
            <a:r>
              <a:rPr lang="fr-BE" baseline="-25000" dirty="0" err="1" smtClean="0"/>
              <a:t>nr,b,min</a:t>
            </a:r>
            <a:r>
              <a:rPr lang="fr-BE" baseline="-25000" dirty="0" smtClean="0"/>
              <a:t> </a:t>
            </a:r>
            <a:r>
              <a:rPr lang="fr-BE" dirty="0" smtClean="0"/>
              <a:t>= 0.6 ; </a:t>
            </a:r>
            <a:r>
              <a:rPr lang="fr-BE" dirty="0" err="1" smtClean="0"/>
              <a:t>k</a:t>
            </a:r>
            <a:r>
              <a:rPr lang="fr-BE" baseline="-25000" dirty="0" err="1" smtClean="0"/>
              <a:t>nr,w,min</a:t>
            </a:r>
            <a:r>
              <a:rPr lang="fr-BE" baseline="-25000" dirty="0" smtClean="0"/>
              <a:t> </a:t>
            </a:r>
            <a:r>
              <a:rPr lang="fr-BE" dirty="0" smtClean="0"/>
              <a:t>= 0.8) </a:t>
            </a:r>
          </a:p>
          <a:p>
            <a:r>
              <a:rPr lang="fr-BE" dirty="0" err="1" smtClean="0"/>
              <a:t>Ductility</a:t>
            </a:r>
            <a:r>
              <a:rPr lang="fr-BE" dirty="0" smtClean="0"/>
              <a:t> of </a:t>
            </a:r>
            <a:r>
              <a:rPr lang="fr-BE" dirty="0" err="1" smtClean="0"/>
              <a:t>bolts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increased</a:t>
            </a:r>
            <a:r>
              <a:rPr lang="fr-BE" dirty="0" smtClean="0"/>
              <a:t> </a:t>
            </a:r>
            <a:r>
              <a:rPr lang="fr-BE" dirty="0" err="1" smtClean="0"/>
              <a:t>when</a:t>
            </a:r>
            <a:r>
              <a:rPr lang="fr-BE" dirty="0" smtClean="0"/>
              <a:t> </a:t>
            </a:r>
            <a:r>
              <a:rPr lang="fr-BE" dirty="0" err="1" smtClean="0"/>
              <a:t>submitted</a:t>
            </a:r>
            <a:r>
              <a:rPr lang="fr-BE" dirty="0" smtClean="0"/>
              <a:t> to a </a:t>
            </a:r>
            <a:r>
              <a:rPr lang="fr-BE" dirty="0" err="1" smtClean="0"/>
              <a:t>heating</a:t>
            </a:r>
            <a:r>
              <a:rPr lang="fr-BE" dirty="0" smtClean="0"/>
              <a:t>-</a:t>
            </a:r>
            <a:r>
              <a:rPr lang="fr-BE" dirty="0" err="1" smtClean="0"/>
              <a:t>cooling</a:t>
            </a:r>
            <a:r>
              <a:rPr lang="fr-BE" dirty="0" smtClean="0"/>
              <a:t> cycle </a:t>
            </a:r>
            <a:r>
              <a:rPr lang="fr-BE" dirty="0" err="1" smtClean="0"/>
              <a:t>where</a:t>
            </a:r>
            <a:r>
              <a:rPr lang="fr-BE" dirty="0" smtClean="0"/>
              <a:t> T</a:t>
            </a:r>
            <a:r>
              <a:rPr lang="fr-BE" baseline="-25000" dirty="0" smtClean="0"/>
              <a:t>u</a:t>
            </a:r>
            <a:r>
              <a:rPr lang="fr-BE" dirty="0" smtClean="0"/>
              <a:t> (</a:t>
            </a:r>
            <a:r>
              <a:rPr lang="fr-BE" dirty="0" err="1" smtClean="0"/>
              <a:t>at</a:t>
            </a:r>
            <a:r>
              <a:rPr lang="fr-BE" dirty="0" smtClean="0"/>
              <a:t> the end of the </a:t>
            </a:r>
            <a:r>
              <a:rPr lang="fr-BE" dirty="0" err="1" smtClean="0"/>
              <a:t>heating</a:t>
            </a:r>
            <a:r>
              <a:rPr lang="fr-BE" dirty="0" smtClean="0"/>
              <a:t> phase) </a:t>
            </a:r>
            <a:r>
              <a:rPr lang="fr-BE" dirty="0" err="1" smtClean="0"/>
              <a:t>exceeds</a:t>
            </a:r>
            <a:r>
              <a:rPr lang="fr-BE" dirty="0" smtClean="0"/>
              <a:t> 500°C.</a:t>
            </a:r>
          </a:p>
          <a:p>
            <a:r>
              <a:rPr lang="fr-BE" dirty="0" err="1" smtClean="0"/>
              <a:t>Material</a:t>
            </a:r>
            <a:r>
              <a:rPr lang="fr-BE" dirty="0" smtClean="0"/>
              <a:t> </a:t>
            </a:r>
            <a:r>
              <a:rPr lang="fr-BE" dirty="0" err="1" smtClean="0"/>
              <a:t>laws</a:t>
            </a:r>
            <a:r>
              <a:rPr lang="fr-BE" dirty="0" smtClean="0"/>
              <a:t>, </a:t>
            </a:r>
            <a:r>
              <a:rPr lang="fr-BE" dirty="0" err="1" smtClean="0"/>
              <a:t>including</a:t>
            </a:r>
            <a:r>
              <a:rPr lang="fr-BE" dirty="0" smtClean="0"/>
              <a:t> a </a:t>
            </a:r>
            <a:r>
              <a:rPr lang="fr-BE" dirty="0" err="1" smtClean="0"/>
              <a:t>descending</a:t>
            </a:r>
            <a:r>
              <a:rPr lang="fr-BE" dirty="0" smtClean="0"/>
              <a:t> </a:t>
            </a:r>
            <a:r>
              <a:rPr lang="fr-BE" dirty="0" err="1" smtClean="0"/>
              <a:t>branch</a:t>
            </a:r>
            <a:r>
              <a:rPr lang="fr-BE" dirty="0" smtClean="0"/>
              <a:t>, have been </a:t>
            </a:r>
            <a:r>
              <a:rPr lang="fr-BE" dirty="0" err="1" smtClean="0"/>
              <a:t>proposed</a:t>
            </a:r>
            <a:r>
              <a:rPr lang="fr-BE" dirty="0" smtClean="0"/>
              <a:t> for </a:t>
            </a:r>
            <a:r>
              <a:rPr lang="fr-BE" dirty="0" err="1" smtClean="0"/>
              <a:t>bolts</a:t>
            </a:r>
            <a:r>
              <a:rPr lang="fr-BE" dirty="0" smtClean="0"/>
              <a:t> in tension and </a:t>
            </a:r>
            <a:r>
              <a:rPr lang="fr-BE" dirty="0" err="1" smtClean="0"/>
              <a:t>bolts</a:t>
            </a:r>
            <a:r>
              <a:rPr lang="fr-BE" dirty="0" smtClean="0"/>
              <a:t> in </a:t>
            </a:r>
            <a:r>
              <a:rPr lang="fr-BE" dirty="0" err="1" smtClean="0"/>
              <a:t>shear</a:t>
            </a:r>
            <a:r>
              <a:rPr lang="fr-BE" dirty="0" smtClean="0"/>
              <a:t>. </a:t>
            </a:r>
            <a:r>
              <a:rPr lang="fr-BE" dirty="0" err="1" smtClean="0"/>
              <a:t>They</a:t>
            </a:r>
            <a:r>
              <a:rPr lang="fr-BE" dirty="0" smtClean="0"/>
              <a:t> </a:t>
            </a:r>
            <a:r>
              <a:rPr lang="fr-BE" dirty="0" err="1" smtClean="0"/>
              <a:t>can</a:t>
            </a:r>
            <a:r>
              <a:rPr lang="fr-BE" dirty="0" smtClean="0"/>
              <a:t>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applied</a:t>
            </a:r>
            <a:r>
              <a:rPr lang="fr-BE" dirty="0" smtClean="0"/>
              <a:t> to component-</a:t>
            </a:r>
            <a:r>
              <a:rPr lang="fr-BE" dirty="0" err="1" smtClean="0"/>
              <a:t>based</a:t>
            </a:r>
            <a:r>
              <a:rPr lang="fr-BE" dirty="0" smtClean="0"/>
              <a:t> </a:t>
            </a:r>
            <a:r>
              <a:rPr lang="fr-BE" dirty="0" err="1" smtClean="0"/>
              <a:t>models</a:t>
            </a:r>
            <a:r>
              <a:rPr lang="fr-BE" dirty="0" smtClean="0"/>
              <a:t> </a:t>
            </a:r>
            <a:r>
              <a:rPr lang="fr-BE" dirty="0" err="1" smtClean="0"/>
              <a:t>aimed</a:t>
            </a:r>
            <a:r>
              <a:rPr lang="fr-BE" dirty="0" smtClean="0"/>
              <a:t> </a:t>
            </a:r>
            <a:r>
              <a:rPr lang="fr-BE" dirty="0" err="1" smtClean="0"/>
              <a:t>at</a:t>
            </a:r>
            <a:r>
              <a:rPr lang="fr-BE" dirty="0" smtClean="0"/>
              <a:t> </a:t>
            </a:r>
            <a:r>
              <a:rPr lang="fr-BE" dirty="0" err="1" smtClean="0"/>
              <a:t>predicting</a:t>
            </a:r>
            <a:r>
              <a:rPr lang="fr-BE" dirty="0" smtClean="0"/>
              <a:t> the </a:t>
            </a:r>
            <a:r>
              <a:rPr lang="fr-BE" dirty="0" err="1" smtClean="0"/>
              <a:t>behaviour</a:t>
            </a:r>
            <a:r>
              <a:rPr lang="fr-BE" dirty="0" smtClean="0"/>
              <a:t> of </a:t>
            </a:r>
            <a:r>
              <a:rPr lang="fr-BE" dirty="0" err="1" smtClean="0"/>
              <a:t>steel</a:t>
            </a:r>
            <a:r>
              <a:rPr lang="fr-BE" dirty="0" smtClean="0"/>
              <a:t> connections </a:t>
            </a:r>
            <a:r>
              <a:rPr lang="fr-BE" dirty="0" err="1" smtClean="0"/>
              <a:t>under</a:t>
            </a:r>
            <a:r>
              <a:rPr lang="fr-BE" dirty="0" smtClean="0"/>
              <a:t> </a:t>
            </a:r>
            <a:r>
              <a:rPr lang="fr-BE" dirty="0" err="1" smtClean="0"/>
              <a:t>natural</a:t>
            </a:r>
            <a:r>
              <a:rPr lang="fr-BE" dirty="0" smtClean="0"/>
              <a:t> </a:t>
            </a:r>
            <a:r>
              <a:rPr lang="fr-BE" dirty="0" err="1" smtClean="0"/>
              <a:t>fire</a:t>
            </a:r>
            <a:r>
              <a:rPr lang="fr-BE" dirty="0" smtClean="0"/>
              <a:t>.</a:t>
            </a:r>
            <a:endParaRPr lang="fr-BE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00034" y="1785926"/>
            <a:ext cx="7858180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Summary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1520" y="620688"/>
            <a:ext cx="8640960" cy="936104"/>
          </a:xfrm>
        </p:spPr>
        <p:txBody>
          <a:bodyPr>
            <a:noAutofit/>
          </a:bodyPr>
          <a:lstStyle/>
          <a:p>
            <a:pPr algn="ctr"/>
            <a:r>
              <a:rPr lang="fr-BE" b="1" u="sng" cap="none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Part 5</a:t>
            </a:r>
            <a:endParaRPr lang="fr-BE" b="1" cap="none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fr-BE" sz="2000" dirty="0" err="1" smtClean="0"/>
              <a:t>Academic</a:t>
            </a:r>
            <a:r>
              <a:rPr lang="fr-BE" sz="2000" dirty="0" smtClean="0"/>
              <a:t> </a:t>
            </a:r>
            <a:r>
              <a:rPr lang="fr-BE" sz="2000" dirty="0" err="1" smtClean="0"/>
              <a:t>year</a:t>
            </a:r>
            <a:r>
              <a:rPr lang="fr-BE" sz="2000" dirty="0" smtClean="0"/>
              <a:t> 2009-2010</a:t>
            </a:r>
            <a:endParaRPr lang="fr-BE" sz="20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F38A-A6F3-476B-9508-D76C6375ADCD}" type="slidenum">
              <a:rPr lang="fr-BE" smtClean="0"/>
              <a:pPr/>
              <a:t>74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79512" y="1484784"/>
            <a:ext cx="8784976" cy="1499340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4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Global </a:t>
            </a:r>
            <a:r>
              <a:rPr kumimoji="0" lang="fr-BE" sz="4400" b="1" i="0" u="none" strike="noStrike" kern="1200" cap="none" spc="0" normalizeH="0" baseline="0" noProof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behaviour</a:t>
            </a:r>
            <a:r>
              <a:rPr kumimoji="0" lang="fr-BE" sz="44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of simple connections </a:t>
            </a:r>
            <a:r>
              <a:rPr kumimoji="0" lang="fr-BE" sz="4400" b="1" i="0" u="none" strike="noStrike" kern="1200" cap="none" spc="0" normalizeH="0" baseline="0" noProof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under</a:t>
            </a:r>
            <a:r>
              <a:rPr kumimoji="0" lang="fr-BE" sz="44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fr-BE" sz="4400" b="1" i="0" u="none" strike="noStrike" kern="1200" cap="none" spc="0" normalizeH="0" baseline="0" noProof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natural</a:t>
            </a:r>
            <a:r>
              <a:rPr kumimoji="0" lang="fr-BE" sz="44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fr-BE" sz="4400" b="1" i="0" u="none" strike="noStrike" kern="1200" cap="none" spc="0" normalizeH="0" baseline="0" noProof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fire</a:t>
            </a:r>
            <a:endParaRPr kumimoji="0" lang="fr-BE" sz="4400" b="1" i="0" u="none" strike="noStrike" kern="1200" cap="none" spc="0" normalizeH="0" baseline="0" noProof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2" cstate="print"/>
          <a:srcRect t="5716" r="56030" b="39978"/>
          <a:stretch>
            <a:fillRect/>
          </a:stretch>
        </p:blipFill>
        <p:spPr bwMode="auto">
          <a:xfrm>
            <a:off x="2786314" y="3429000"/>
            <a:ext cx="293716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429000"/>
            <a:ext cx="2448272" cy="228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36" name="Picture 4"/>
          <p:cNvPicPr>
            <a:picLocks noChangeAspect="1" noChangeArrowheads="1"/>
          </p:cNvPicPr>
          <p:nvPr/>
        </p:nvPicPr>
        <p:blipFill>
          <a:blip r:embed="rId4" cstate="print"/>
          <a:srcRect b="-3226"/>
          <a:stretch>
            <a:fillRect/>
          </a:stretch>
        </p:blipFill>
        <p:spPr bwMode="auto">
          <a:xfrm flipH="1">
            <a:off x="901982" y="3425770"/>
            <a:ext cx="1869818" cy="23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riangle rectangle 12"/>
          <p:cNvSpPr/>
          <p:nvPr/>
        </p:nvSpPr>
        <p:spPr>
          <a:xfrm flipH="1">
            <a:off x="3347864" y="4941168"/>
            <a:ext cx="2102746" cy="360040"/>
          </a:xfrm>
          <a:prstGeom prst="rtTriangle">
            <a:avLst/>
          </a:prstGeom>
          <a:solidFill>
            <a:schemeClr val="accent1">
              <a:alpha val="3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4283968" y="4293096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err="1" smtClean="0">
                <a:solidFill>
                  <a:schemeClr val="accent1"/>
                </a:solidFill>
              </a:rPr>
              <a:t>Pinned</a:t>
            </a:r>
            <a:endParaRPr lang="fr-BE" sz="28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75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00034" y="1785926"/>
            <a:ext cx="2703814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State-of-the-art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graphicFrame>
        <p:nvGraphicFramePr>
          <p:cNvPr id="162820" name="Object 4"/>
          <p:cNvGraphicFramePr>
            <a:graphicFrameLocks noChangeAspect="1"/>
          </p:cNvGraphicFramePr>
          <p:nvPr/>
        </p:nvGraphicFramePr>
        <p:xfrm>
          <a:off x="467544" y="4581128"/>
          <a:ext cx="1707740" cy="596454"/>
        </p:xfrm>
        <a:graphic>
          <a:graphicData uri="http://schemas.openxmlformats.org/presentationml/2006/ole">
            <p:oleObj spid="_x0000_s162820" name="Equation" r:id="rId4" imgW="1295280" imgH="457200" progId="">
              <p:embed/>
            </p:oleObj>
          </a:graphicData>
        </a:graphic>
      </p:graphicFrame>
      <p:sp>
        <p:nvSpPr>
          <p:cNvPr id="18" name="ZoneTexte 17"/>
          <p:cNvSpPr txBox="1"/>
          <p:nvPr/>
        </p:nvSpPr>
        <p:spPr>
          <a:xfrm>
            <a:off x="467544" y="371703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u="sng" dirty="0" err="1" smtClean="0"/>
              <a:t>Curve</a:t>
            </a:r>
            <a:r>
              <a:rPr lang="fr-BE" u="sng" dirty="0" smtClean="0"/>
              <a:t>-fit </a:t>
            </a:r>
            <a:r>
              <a:rPr lang="fr-BE" u="sng" dirty="0" err="1" smtClean="0"/>
              <a:t>models</a:t>
            </a:r>
            <a:endParaRPr lang="fr-BE" u="sng" dirty="0"/>
          </a:p>
        </p:txBody>
      </p:sp>
      <p:sp>
        <p:nvSpPr>
          <p:cNvPr id="19" name="ZoneTexte 18"/>
          <p:cNvSpPr txBox="1"/>
          <p:nvPr/>
        </p:nvSpPr>
        <p:spPr>
          <a:xfrm>
            <a:off x="2771800" y="371703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u="sng" dirty="0" err="1" smtClean="0"/>
              <a:t>Mechanical</a:t>
            </a:r>
            <a:r>
              <a:rPr lang="fr-BE" u="sng" dirty="0" smtClean="0"/>
              <a:t> </a:t>
            </a:r>
            <a:r>
              <a:rPr lang="fr-BE" u="sng" dirty="0" err="1" smtClean="0"/>
              <a:t>models</a:t>
            </a:r>
            <a:endParaRPr lang="fr-BE" u="sng" dirty="0"/>
          </a:p>
        </p:txBody>
      </p:sp>
      <p:pic>
        <p:nvPicPr>
          <p:cNvPr id="1628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4293096"/>
            <a:ext cx="2448272" cy="106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ZoneTexte 20"/>
          <p:cNvSpPr txBox="1"/>
          <p:nvPr/>
        </p:nvSpPr>
        <p:spPr>
          <a:xfrm>
            <a:off x="5292080" y="371703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u="sng" dirty="0" err="1" smtClean="0"/>
              <a:t>Solid</a:t>
            </a:r>
            <a:r>
              <a:rPr lang="fr-BE" u="sng" dirty="0" smtClean="0"/>
              <a:t> </a:t>
            </a:r>
            <a:r>
              <a:rPr lang="fr-BE" u="sng" dirty="0" err="1" smtClean="0"/>
              <a:t>models</a:t>
            </a:r>
            <a:endParaRPr lang="fr-BE" u="sng" dirty="0"/>
          </a:p>
        </p:txBody>
      </p:sp>
      <p:sp>
        <p:nvSpPr>
          <p:cNvPr id="22" name="ZoneTexte 21"/>
          <p:cNvSpPr txBox="1"/>
          <p:nvPr/>
        </p:nvSpPr>
        <p:spPr>
          <a:xfrm>
            <a:off x="7020272" y="371703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u="sng" dirty="0" smtClean="0"/>
              <a:t>Macro-</a:t>
            </a:r>
            <a:r>
              <a:rPr lang="fr-BE" u="sng" dirty="0" err="1" smtClean="0"/>
              <a:t>elements</a:t>
            </a:r>
            <a:endParaRPr lang="fr-BE" u="sng" dirty="0"/>
          </a:p>
        </p:txBody>
      </p:sp>
      <p:sp>
        <p:nvSpPr>
          <p:cNvPr id="23" name="Espace réservé du contenu 9"/>
          <p:cNvSpPr txBox="1">
            <a:spLocks/>
          </p:cNvSpPr>
          <p:nvPr/>
        </p:nvSpPr>
        <p:spPr>
          <a:xfrm>
            <a:off x="2915816" y="5301208"/>
            <a:ext cx="1656184" cy="3600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 algn="just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kumimoji="0" lang="fr-B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Cerfontaine</a:t>
            </a:r>
            <a:r>
              <a:rPr kumimoji="0" lang="fr-BE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(2004)</a:t>
            </a:r>
            <a:endParaRPr kumimoji="0" lang="fr-BE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282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4149080"/>
            <a:ext cx="1728192" cy="1439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Espace réservé du contenu 9"/>
          <p:cNvSpPr txBox="1">
            <a:spLocks/>
          </p:cNvSpPr>
          <p:nvPr/>
        </p:nvSpPr>
        <p:spPr>
          <a:xfrm>
            <a:off x="7236296" y="5589240"/>
            <a:ext cx="1656184" cy="3600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 algn="just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kumimoji="0" lang="fr-B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Block</a:t>
            </a:r>
            <a:r>
              <a:rPr kumimoji="0" lang="fr-BE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(2006)</a:t>
            </a:r>
            <a:endParaRPr kumimoji="0" lang="fr-BE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Espace réservé du contenu 9"/>
          <p:cNvSpPr txBox="1">
            <a:spLocks/>
          </p:cNvSpPr>
          <p:nvPr/>
        </p:nvSpPr>
        <p:spPr>
          <a:xfrm>
            <a:off x="827584" y="5157192"/>
            <a:ext cx="1080120" cy="3600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 algn="just">
              <a:spcBef>
                <a:spcPts val="700"/>
              </a:spcBef>
              <a:buClr>
                <a:schemeClr val="accent2"/>
              </a:buClr>
              <a:buSzPct val="60000"/>
            </a:pPr>
            <a:r>
              <a:rPr kumimoji="0" lang="fr-B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Ang </a:t>
            </a:r>
            <a:r>
              <a:rPr kumimoji="0" lang="fr-BE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(1984)</a:t>
            </a:r>
            <a:endParaRPr kumimoji="0" lang="fr-BE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Espace réservé du contenu 2"/>
          <p:cNvSpPr txBox="1">
            <a:spLocks/>
          </p:cNvSpPr>
          <p:nvPr/>
        </p:nvSpPr>
        <p:spPr>
          <a:xfrm>
            <a:off x="596911" y="2564904"/>
            <a:ext cx="8358246" cy="1008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BE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Models</a:t>
            </a:r>
            <a:r>
              <a:rPr kumimoji="0" lang="fr-BE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</a:t>
            </a:r>
            <a:r>
              <a:rPr kumimoji="0" lang="fr-BE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semi-rigid</a:t>
            </a:r>
            <a:r>
              <a:rPr kumimoji="0" lang="fr-BE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joints : </a:t>
            </a:r>
            <a:r>
              <a:rPr kumimoji="0" lang="fr-BE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curve</a:t>
            </a:r>
            <a:r>
              <a:rPr kumimoji="0" lang="fr-BE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fit </a:t>
            </a:r>
            <a:r>
              <a:rPr kumimoji="0" lang="fr-BE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models</a:t>
            </a:r>
            <a:r>
              <a:rPr kumimoji="0" lang="fr-BE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fr-BE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mechanical</a:t>
            </a:r>
            <a:r>
              <a:rPr kumimoji="0" lang="fr-BE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models</a:t>
            </a:r>
            <a:r>
              <a:rPr kumimoji="0" lang="fr-BE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FE </a:t>
            </a:r>
            <a:r>
              <a:rPr kumimoji="0" lang="fr-BE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models</a:t>
            </a:r>
            <a:r>
              <a:rPr kumimoji="0" lang="fr-BE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macro-</a:t>
            </a:r>
            <a:r>
              <a:rPr kumimoji="0" lang="fr-BE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elements</a:t>
            </a:r>
            <a:endParaRPr kumimoji="0" lang="fr-BE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0072" y="4077072"/>
            <a:ext cx="1512168" cy="1641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76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00034" y="1785926"/>
            <a:ext cx="8643966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State-of-the-art : Simple connections </a:t>
            </a: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under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fire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conditions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pic>
        <p:nvPicPr>
          <p:cNvPr id="1658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365104"/>
            <a:ext cx="3744416" cy="2251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Espace réservé du contenu 2"/>
          <p:cNvSpPr>
            <a:spLocks noGrp="1"/>
          </p:cNvSpPr>
          <p:nvPr>
            <p:ph sz="quarter" idx="1"/>
          </p:nvPr>
        </p:nvSpPr>
        <p:spPr>
          <a:xfrm>
            <a:off x="251520" y="2434126"/>
            <a:ext cx="8892480" cy="2074994"/>
          </a:xfrm>
        </p:spPr>
        <p:txBody>
          <a:bodyPr>
            <a:normAutofit/>
          </a:bodyPr>
          <a:lstStyle/>
          <a:p>
            <a:r>
              <a:rPr lang="fr-BE" dirty="0" err="1" smtClean="0"/>
              <a:t>Isothermal</a:t>
            </a:r>
            <a:r>
              <a:rPr lang="fr-BE" dirty="0" smtClean="0"/>
              <a:t> tests on </a:t>
            </a:r>
            <a:r>
              <a:rPr lang="fr-BE" dirty="0" err="1" smtClean="0"/>
              <a:t>isolated</a:t>
            </a:r>
            <a:r>
              <a:rPr lang="fr-BE" dirty="0" smtClean="0"/>
              <a:t> connections </a:t>
            </a:r>
            <a:r>
              <a:rPr lang="fr-BE" dirty="0" err="1" smtClean="0"/>
              <a:t>performed</a:t>
            </a:r>
            <a:r>
              <a:rPr lang="fr-BE" dirty="0" smtClean="0"/>
              <a:t> </a:t>
            </a:r>
            <a:r>
              <a:rPr lang="fr-BE" dirty="0" err="1" smtClean="0"/>
              <a:t>at</a:t>
            </a:r>
            <a:r>
              <a:rPr lang="fr-BE" dirty="0" smtClean="0"/>
              <a:t> the </a:t>
            </a:r>
            <a:r>
              <a:rPr lang="fr-BE" dirty="0" err="1" smtClean="0"/>
              <a:t>University</a:t>
            </a:r>
            <a:r>
              <a:rPr lang="fr-BE" dirty="0" smtClean="0"/>
              <a:t> of Sheffield (</a:t>
            </a:r>
            <a:r>
              <a:rPr lang="fr-BE" dirty="0" err="1" smtClean="0"/>
              <a:t>Yu</a:t>
            </a:r>
            <a:r>
              <a:rPr lang="fr-BE" dirty="0" smtClean="0"/>
              <a:t>, 2009) + </a:t>
            </a:r>
            <a:r>
              <a:rPr lang="fr-BE" dirty="0" err="1" smtClean="0"/>
              <a:t>mechanical</a:t>
            </a:r>
            <a:r>
              <a:rPr lang="fr-BE" dirty="0" smtClean="0"/>
              <a:t> </a:t>
            </a:r>
            <a:r>
              <a:rPr lang="fr-BE" dirty="0" err="1" smtClean="0"/>
              <a:t>models</a:t>
            </a:r>
            <a:endParaRPr lang="fr-BE" dirty="0" smtClean="0"/>
          </a:p>
          <a:p>
            <a:r>
              <a:rPr lang="fr-BE" dirty="0" smtClean="0"/>
              <a:t>One of the </a:t>
            </a:r>
            <a:r>
              <a:rPr lang="fr-BE" dirty="0" err="1" smtClean="0"/>
              <a:t>natural</a:t>
            </a:r>
            <a:r>
              <a:rPr lang="fr-BE" dirty="0" smtClean="0"/>
              <a:t> </a:t>
            </a:r>
            <a:r>
              <a:rPr lang="fr-BE" dirty="0" err="1" smtClean="0"/>
              <a:t>fire</a:t>
            </a:r>
            <a:r>
              <a:rPr lang="fr-BE" dirty="0" smtClean="0"/>
              <a:t> tests </a:t>
            </a:r>
            <a:r>
              <a:rPr lang="fr-BE" dirty="0" err="1" smtClean="0"/>
              <a:t>performed</a:t>
            </a:r>
            <a:r>
              <a:rPr lang="fr-BE" dirty="0" smtClean="0"/>
              <a:t> </a:t>
            </a:r>
            <a:r>
              <a:rPr lang="fr-BE" dirty="0" err="1" smtClean="0"/>
              <a:t>at</a:t>
            </a:r>
            <a:r>
              <a:rPr lang="fr-BE" dirty="0" smtClean="0"/>
              <a:t> </a:t>
            </a:r>
            <a:r>
              <a:rPr lang="fr-BE" dirty="0" err="1" smtClean="0"/>
              <a:t>University</a:t>
            </a:r>
            <a:r>
              <a:rPr lang="fr-BE" dirty="0" smtClean="0"/>
              <a:t> of Coimbra (Santiago, 2008)</a:t>
            </a:r>
          </a:p>
        </p:txBody>
      </p:sp>
      <p:sp>
        <p:nvSpPr>
          <p:cNvPr id="22" name="Espace réservé du contenu 2"/>
          <p:cNvSpPr txBox="1">
            <a:spLocks/>
          </p:cNvSpPr>
          <p:nvPr/>
        </p:nvSpPr>
        <p:spPr>
          <a:xfrm>
            <a:off x="0" y="4941167"/>
            <a:ext cx="3851920" cy="1963967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Type of </a:t>
            </a: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connection</a:t>
            </a: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(FP, WC and HP)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000" dirty="0" err="1" smtClean="0"/>
              <a:t>Temperature</a:t>
            </a:r>
            <a:r>
              <a:rPr lang="fr-BE" sz="2000" dirty="0" smtClean="0"/>
              <a:t> (20°C – 450°C – 550°C – 650°C)</a:t>
            </a:r>
            <a:endParaRPr kumimoji="0" lang="fr-BE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Angle of the </a:t>
            </a: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loading</a:t>
            </a: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(35° – 55°)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000" dirty="0" err="1" smtClean="0"/>
              <a:t>Number</a:t>
            </a:r>
            <a:r>
              <a:rPr lang="fr-BE" sz="2000" dirty="0" smtClean="0"/>
              <a:t>, </a:t>
            </a:r>
            <a:r>
              <a:rPr lang="fr-BE" sz="2000" dirty="0" err="1" smtClean="0"/>
              <a:t>diameter</a:t>
            </a:r>
            <a:r>
              <a:rPr lang="fr-BE" sz="2000" dirty="0" smtClean="0"/>
              <a:t> and grade of </a:t>
            </a:r>
            <a:r>
              <a:rPr lang="fr-BE" sz="2000" dirty="0" err="1" smtClean="0"/>
              <a:t>bolts</a:t>
            </a:r>
            <a:endParaRPr lang="fr-BE" sz="2000" dirty="0" smtClean="0"/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lang="fr-BE" sz="2000" dirty="0" smtClean="0"/>
          </a:p>
        </p:txBody>
      </p:sp>
      <p:pic>
        <p:nvPicPr>
          <p:cNvPr id="16589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4293096"/>
            <a:ext cx="230425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221088"/>
            <a:ext cx="19240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77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00034" y="1785926"/>
            <a:ext cx="8464454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Description of the tests </a:t>
            </a: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performed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recently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by </a:t>
            </a: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Efectis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492896"/>
            <a:ext cx="2286000" cy="2155825"/>
          </a:xfrm>
          <a:prstGeom prst="rect">
            <a:avLst/>
          </a:prstGeom>
          <a:noFill/>
        </p:spPr>
      </p:pic>
      <p:pic>
        <p:nvPicPr>
          <p:cNvPr id="166913" name="Picture 1"/>
          <p:cNvPicPr>
            <a:picLocks noChangeAspect="1" noChangeArrowheads="1"/>
          </p:cNvPicPr>
          <p:nvPr/>
        </p:nvPicPr>
        <p:blipFill>
          <a:blip r:embed="rId3" cstate="print"/>
          <a:srcRect b="23738"/>
          <a:stretch>
            <a:fillRect/>
          </a:stretch>
        </p:blipFill>
        <p:spPr bwMode="auto">
          <a:xfrm>
            <a:off x="3563888" y="4797152"/>
            <a:ext cx="2225675" cy="1656184"/>
          </a:xfrm>
          <a:prstGeom prst="rect">
            <a:avLst/>
          </a:prstGeom>
          <a:noFill/>
        </p:spPr>
      </p:pic>
      <p:sp>
        <p:nvSpPr>
          <p:cNvPr id="16691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6916" name="Rectangle 4"/>
          <p:cNvSpPr>
            <a:spLocks noChangeArrowheads="1"/>
          </p:cNvSpPr>
          <p:nvPr/>
        </p:nvSpPr>
        <p:spPr bwMode="auto">
          <a:xfrm>
            <a:off x="0" y="2765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            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669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492896"/>
            <a:ext cx="23336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581128"/>
            <a:ext cx="2376264" cy="2199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9" name="Text Box 7"/>
          <p:cNvSpPr txBox="1">
            <a:spLocks noChangeArrowheads="1"/>
          </p:cNvSpPr>
          <p:nvPr/>
        </p:nvSpPr>
        <p:spPr bwMode="auto">
          <a:xfrm>
            <a:off x="7890387" y="4797152"/>
            <a:ext cx="1028700" cy="1984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10mm-</a:t>
            </a:r>
            <a:r>
              <a:rPr kumimoji="0" lang="fr-BE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thick</a:t>
            </a:r>
            <a:r>
              <a:rPr kumimoji="0" lang="fr-BE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plate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6920" name="Text Box 8"/>
          <p:cNvSpPr txBox="1">
            <a:spLocks noChangeArrowheads="1"/>
          </p:cNvSpPr>
          <p:nvPr/>
        </p:nvSpPr>
        <p:spPr bwMode="auto">
          <a:xfrm>
            <a:off x="7918668" y="5833545"/>
            <a:ext cx="800100" cy="1984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IPE 300 </a:t>
            </a:r>
            <a:r>
              <a:rPr kumimoji="0" lang="fr-BE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beam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0" y="3284984"/>
            <a:ext cx="3563888" cy="309634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Heated</a:t>
            </a: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gradually</a:t>
            </a: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until</a:t>
            </a: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failure</a:t>
            </a:r>
            <a:endParaRPr kumimoji="0" lang="fr-BE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000" dirty="0" smtClean="0"/>
              <a:t>Flush end-plate connections</a:t>
            </a:r>
            <a:endParaRPr kumimoji="0" lang="fr-BE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5.5 </a:t>
            </a: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meter</a:t>
            </a:r>
            <a:r>
              <a:rPr lang="fr-BE" sz="2000" dirty="0" smtClean="0"/>
              <a:t>-long IPE 300 </a:t>
            </a:r>
            <a:r>
              <a:rPr lang="fr-BE" sz="2000" dirty="0" err="1" smtClean="0"/>
              <a:t>beam</a:t>
            </a:r>
            <a:endParaRPr kumimoji="0" lang="fr-BE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000" dirty="0" err="1" smtClean="0"/>
              <a:t>Thermally</a:t>
            </a:r>
            <a:r>
              <a:rPr lang="fr-BE" sz="2000" dirty="0" smtClean="0"/>
              <a:t>-</a:t>
            </a:r>
            <a:r>
              <a:rPr lang="fr-BE" sz="2000" dirty="0" err="1" smtClean="0"/>
              <a:t>protected</a:t>
            </a:r>
            <a:r>
              <a:rPr lang="fr-BE" sz="2000" dirty="0" smtClean="0"/>
              <a:t> HEA 220 </a:t>
            </a:r>
            <a:r>
              <a:rPr lang="fr-BE" sz="2000" dirty="0" err="1" smtClean="0"/>
              <a:t>column</a:t>
            </a:r>
            <a:endParaRPr lang="fr-BE" sz="2000" dirty="0" smtClean="0"/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000" dirty="0" smtClean="0"/>
              <a:t>K = 1%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000" dirty="0" smtClean="0"/>
              <a:t>L.R. = 0.3 (</a:t>
            </a:r>
            <a:r>
              <a:rPr lang="fr-BE" sz="2000" dirty="0" err="1" smtClean="0"/>
              <a:t>theoretically</a:t>
            </a:r>
            <a:r>
              <a:rPr lang="fr-BE" sz="2000" dirty="0" smtClean="0"/>
              <a:t>)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lang="fr-BE" sz="2000" dirty="0" smtClean="0"/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827584" y="2420888"/>
            <a:ext cx="2448272" cy="6480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Test n°1 (Metz)</a:t>
            </a:r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-5144" y="3501008"/>
            <a:ext cx="3995936" cy="309634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Test </a:t>
            </a: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stopped</a:t>
            </a: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</a:t>
            </a: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fr-BE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furnace</a:t>
            </a: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840°C  (</a:t>
            </a: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fr-BE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bottom</a:t>
            </a:r>
            <a:r>
              <a:rPr kumimoji="0" lang="fr-BE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0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flange</a:t>
            </a: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800°C)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000" dirty="0" err="1" smtClean="0"/>
              <a:t>Beam</a:t>
            </a:r>
            <a:r>
              <a:rPr lang="fr-BE" sz="2000" dirty="0" smtClean="0"/>
              <a:t> </a:t>
            </a:r>
            <a:r>
              <a:rPr lang="fr-BE" sz="2000" dirty="0" err="1" smtClean="0"/>
              <a:t>deflection</a:t>
            </a:r>
            <a:r>
              <a:rPr lang="fr-BE" sz="2000" dirty="0" smtClean="0"/>
              <a:t> &gt; 220 mm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000" dirty="0" smtClean="0"/>
              <a:t>No </a:t>
            </a:r>
            <a:r>
              <a:rPr lang="fr-BE" sz="2000" dirty="0" err="1" smtClean="0"/>
              <a:t>failure</a:t>
            </a:r>
            <a:r>
              <a:rPr lang="fr-BE" sz="2000" dirty="0" smtClean="0"/>
              <a:t> of </a:t>
            </a:r>
            <a:r>
              <a:rPr lang="fr-BE" sz="2000" dirty="0" err="1" smtClean="0"/>
              <a:t>bolts</a:t>
            </a:r>
            <a:endParaRPr lang="fr-BE" sz="2000" dirty="0" smtClean="0"/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lang="fr-BE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/>
      <p:bldP spid="1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78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00034" y="1785926"/>
            <a:ext cx="8464454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Description of the tests </a:t>
            </a: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performed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recently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by </a:t>
            </a: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Efectis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492896"/>
            <a:ext cx="2286000" cy="2155825"/>
          </a:xfrm>
          <a:prstGeom prst="rect">
            <a:avLst/>
          </a:prstGeom>
          <a:noFill/>
        </p:spPr>
      </p:pic>
      <p:pic>
        <p:nvPicPr>
          <p:cNvPr id="166913" name="Picture 1"/>
          <p:cNvPicPr>
            <a:picLocks noChangeAspect="1" noChangeArrowheads="1"/>
          </p:cNvPicPr>
          <p:nvPr/>
        </p:nvPicPr>
        <p:blipFill>
          <a:blip r:embed="rId3" cstate="print"/>
          <a:srcRect b="23738"/>
          <a:stretch>
            <a:fillRect/>
          </a:stretch>
        </p:blipFill>
        <p:spPr bwMode="auto">
          <a:xfrm>
            <a:off x="3563888" y="4797152"/>
            <a:ext cx="2225675" cy="1656184"/>
          </a:xfrm>
          <a:prstGeom prst="rect">
            <a:avLst/>
          </a:prstGeom>
          <a:noFill/>
        </p:spPr>
      </p:pic>
      <p:sp>
        <p:nvSpPr>
          <p:cNvPr id="16691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6916" name="Rectangle 4"/>
          <p:cNvSpPr>
            <a:spLocks noChangeArrowheads="1"/>
          </p:cNvSpPr>
          <p:nvPr/>
        </p:nvSpPr>
        <p:spPr bwMode="auto">
          <a:xfrm>
            <a:off x="0" y="2765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            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669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492896"/>
            <a:ext cx="23336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581128"/>
            <a:ext cx="2376264" cy="2199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9" name="Text Box 7"/>
          <p:cNvSpPr txBox="1">
            <a:spLocks noChangeArrowheads="1"/>
          </p:cNvSpPr>
          <p:nvPr/>
        </p:nvSpPr>
        <p:spPr bwMode="auto">
          <a:xfrm>
            <a:off x="7890387" y="4797152"/>
            <a:ext cx="1028700" cy="1984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10mm-</a:t>
            </a:r>
            <a:r>
              <a:rPr kumimoji="0" lang="fr-BE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thick</a:t>
            </a:r>
            <a:r>
              <a:rPr kumimoji="0" lang="fr-BE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plate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6920" name="Text Box 8"/>
          <p:cNvSpPr txBox="1">
            <a:spLocks noChangeArrowheads="1"/>
          </p:cNvSpPr>
          <p:nvPr/>
        </p:nvSpPr>
        <p:spPr bwMode="auto">
          <a:xfrm>
            <a:off x="7918668" y="5833545"/>
            <a:ext cx="800100" cy="1984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IPE 300 </a:t>
            </a:r>
            <a:r>
              <a:rPr kumimoji="0" lang="fr-BE" sz="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beam</a:t>
            </a: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0" y="3284984"/>
            <a:ext cx="3563888" cy="309634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Heated</a:t>
            </a: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gradually</a:t>
            </a: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until</a:t>
            </a: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700°C </a:t>
            </a: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before</a:t>
            </a: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natural</a:t>
            </a: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cooling</a:t>
            </a:r>
            <a:endParaRPr kumimoji="0" lang="fr-BE" sz="2000" b="0" i="0" u="none" strike="noStrike" kern="1200" cap="none" spc="0" normalizeH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000" dirty="0" smtClean="0"/>
              <a:t>Flush end-plate connections</a:t>
            </a:r>
            <a:endParaRPr kumimoji="0" lang="fr-BE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5.5 </a:t>
            </a: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meter</a:t>
            </a:r>
            <a:r>
              <a:rPr lang="fr-BE" sz="2000" dirty="0" smtClean="0"/>
              <a:t>-long IPE 300 </a:t>
            </a:r>
            <a:r>
              <a:rPr lang="fr-BE" sz="2000" dirty="0" err="1" smtClean="0"/>
              <a:t>beam</a:t>
            </a:r>
            <a:endParaRPr kumimoji="0" lang="fr-BE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000" dirty="0" err="1" smtClean="0"/>
              <a:t>Thermally</a:t>
            </a:r>
            <a:r>
              <a:rPr lang="fr-BE" sz="2000" dirty="0" smtClean="0"/>
              <a:t>-</a:t>
            </a:r>
            <a:r>
              <a:rPr lang="fr-BE" sz="2000" dirty="0" err="1" smtClean="0"/>
              <a:t>protected</a:t>
            </a:r>
            <a:r>
              <a:rPr lang="fr-BE" sz="2000" dirty="0" smtClean="0"/>
              <a:t> HEA 220 </a:t>
            </a:r>
            <a:r>
              <a:rPr lang="fr-BE" sz="2000" dirty="0" err="1" smtClean="0"/>
              <a:t>column</a:t>
            </a:r>
            <a:endParaRPr lang="fr-BE" sz="2000" dirty="0" smtClean="0"/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000" dirty="0" smtClean="0"/>
              <a:t>K = 1%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000" dirty="0" smtClean="0"/>
              <a:t>L.R. = 0.3 (</a:t>
            </a:r>
            <a:r>
              <a:rPr lang="fr-BE" sz="2000" dirty="0" err="1" smtClean="0"/>
              <a:t>theoretically</a:t>
            </a:r>
            <a:r>
              <a:rPr lang="fr-BE" sz="2000" dirty="0" smtClean="0"/>
              <a:t>)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lang="fr-BE" sz="2000" dirty="0" smtClean="0"/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827584" y="2420888"/>
            <a:ext cx="2448272" cy="6480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Test n°2 (Metz)</a:t>
            </a:r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-5144" y="3501008"/>
            <a:ext cx="3995936" cy="309634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000" dirty="0" err="1" smtClean="0"/>
              <a:t>Beam</a:t>
            </a:r>
            <a:r>
              <a:rPr lang="fr-BE" sz="2000" dirty="0" smtClean="0"/>
              <a:t> </a:t>
            </a:r>
            <a:r>
              <a:rPr lang="fr-BE" sz="2000" dirty="0" err="1" smtClean="0"/>
              <a:t>deflection</a:t>
            </a:r>
            <a:r>
              <a:rPr lang="fr-BE" sz="2000" dirty="0" smtClean="0"/>
              <a:t> = 58 mm (constant </a:t>
            </a:r>
            <a:r>
              <a:rPr lang="fr-BE" sz="2000" dirty="0" err="1" smtClean="0"/>
              <a:t>during</a:t>
            </a:r>
            <a:r>
              <a:rPr lang="fr-BE" sz="2000" dirty="0" smtClean="0"/>
              <a:t> </a:t>
            </a:r>
            <a:r>
              <a:rPr lang="fr-BE" sz="2000" dirty="0" err="1" smtClean="0"/>
              <a:t>cooling</a:t>
            </a:r>
            <a:r>
              <a:rPr lang="fr-BE" sz="2000" dirty="0" smtClean="0"/>
              <a:t>)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000" dirty="0" smtClean="0"/>
              <a:t>No </a:t>
            </a:r>
            <a:r>
              <a:rPr lang="fr-BE" sz="2000" dirty="0" err="1" smtClean="0"/>
              <a:t>failure</a:t>
            </a:r>
            <a:r>
              <a:rPr lang="fr-BE" sz="2000" dirty="0" smtClean="0"/>
              <a:t> of </a:t>
            </a:r>
            <a:r>
              <a:rPr lang="fr-BE" sz="2000" dirty="0" err="1" smtClean="0"/>
              <a:t>bolts</a:t>
            </a:r>
            <a:endParaRPr lang="fr-BE" sz="2000" dirty="0" smtClean="0"/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lang="fr-BE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79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00034" y="1785926"/>
            <a:ext cx="8464454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Description of the tests </a:t>
            </a: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performed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recently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by </a:t>
            </a: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Efectis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16691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6916" name="Rectangle 4"/>
          <p:cNvSpPr>
            <a:spLocks noChangeArrowheads="1"/>
          </p:cNvSpPr>
          <p:nvPr/>
        </p:nvSpPr>
        <p:spPr bwMode="auto">
          <a:xfrm>
            <a:off x="0" y="2765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            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107504" y="3284984"/>
            <a:ext cx="3384376" cy="3096344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Heated</a:t>
            </a: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gradually</a:t>
            </a: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fr-BE" sz="2000" dirty="0" err="1" smtClean="0">
                <a:solidFill>
                  <a:schemeClr val="accent1"/>
                </a:solidFill>
              </a:rPr>
              <a:t>until</a:t>
            </a:r>
            <a:r>
              <a:rPr lang="fr-BE" sz="2000" dirty="0" smtClean="0">
                <a:solidFill>
                  <a:schemeClr val="accent1"/>
                </a:solidFill>
              </a:rPr>
              <a:t> </a:t>
            </a:r>
            <a:r>
              <a:rPr kumimoji="0" lang="fr-BE" sz="2000" b="0" i="0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 = 200 mm </a:t>
            </a: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before</a:t>
            </a: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natural</a:t>
            </a: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cooling</a:t>
            </a:r>
            <a:endParaRPr kumimoji="0" lang="fr-BE" sz="2000" b="0" i="0" u="none" strike="noStrike" kern="1200" cap="none" spc="0" normalizeH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000" dirty="0" smtClean="0"/>
              <a:t>Fin plate connections</a:t>
            </a:r>
            <a:endParaRPr kumimoji="0" lang="fr-BE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000" dirty="0" smtClean="0"/>
              <a:t>4.4</a:t>
            </a: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meter</a:t>
            </a:r>
            <a:r>
              <a:rPr lang="fr-BE" sz="2000" dirty="0" smtClean="0"/>
              <a:t>-long IPE 300 </a:t>
            </a:r>
            <a:r>
              <a:rPr lang="fr-BE" sz="2000" dirty="0" err="1" smtClean="0"/>
              <a:t>beam</a:t>
            </a:r>
            <a:endParaRPr kumimoji="0" lang="fr-BE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000" dirty="0" err="1" smtClean="0"/>
              <a:t>Thermally</a:t>
            </a:r>
            <a:r>
              <a:rPr lang="fr-BE" sz="2000" dirty="0" smtClean="0"/>
              <a:t>-</a:t>
            </a:r>
            <a:r>
              <a:rPr lang="fr-BE" sz="2000" dirty="0" err="1" smtClean="0"/>
              <a:t>protected</a:t>
            </a:r>
            <a:r>
              <a:rPr lang="fr-BE" sz="2000" dirty="0" smtClean="0"/>
              <a:t> HEB 300 </a:t>
            </a:r>
            <a:r>
              <a:rPr lang="fr-BE" sz="2000" dirty="0" err="1" smtClean="0"/>
              <a:t>column</a:t>
            </a:r>
            <a:endParaRPr lang="fr-BE" sz="2000" dirty="0" smtClean="0"/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000" dirty="0" smtClean="0"/>
              <a:t>K = 6.6%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000" dirty="0" smtClean="0"/>
              <a:t>L.R. = 0.3 (f</a:t>
            </a:r>
            <a:r>
              <a:rPr lang="fr-BE" sz="2000" baseline="-25000" dirty="0" smtClean="0"/>
              <a:t>y</a:t>
            </a:r>
            <a:r>
              <a:rPr lang="fr-BE" sz="2000" dirty="0" smtClean="0"/>
              <a:t> = 345 </a:t>
            </a:r>
            <a:r>
              <a:rPr lang="fr-BE" sz="2000" dirty="0" err="1" smtClean="0"/>
              <a:t>MPa</a:t>
            </a:r>
            <a:r>
              <a:rPr lang="fr-BE" sz="2000" dirty="0" smtClean="0"/>
              <a:t>)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lang="fr-BE" sz="2000" dirty="0" smtClean="0"/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827584" y="2420888"/>
            <a:ext cx="2448272" cy="6480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Test n°3 (Delft)</a:t>
            </a:r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108392" y="3789040"/>
            <a:ext cx="3281000" cy="165618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1900" dirty="0" err="1" smtClean="0"/>
              <a:t>Temperature</a:t>
            </a:r>
            <a:r>
              <a:rPr lang="fr-BE" sz="1900" dirty="0" smtClean="0"/>
              <a:t> </a:t>
            </a:r>
            <a:r>
              <a:rPr lang="fr-BE" sz="1900" dirty="0" err="1" smtClean="0"/>
              <a:t>reached</a:t>
            </a:r>
            <a:r>
              <a:rPr lang="fr-BE" sz="1900" dirty="0" smtClean="0"/>
              <a:t> 650°C in the </a:t>
            </a:r>
            <a:r>
              <a:rPr lang="fr-BE" sz="1900" dirty="0" err="1" smtClean="0"/>
              <a:t>beam</a:t>
            </a:r>
            <a:r>
              <a:rPr lang="fr-BE" sz="1900" dirty="0" smtClean="0"/>
              <a:t> and 600°C </a:t>
            </a:r>
            <a:r>
              <a:rPr lang="fr-BE" sz="1900" dirty="0" err="1" smtClean="0"/>
              <a:t>near</a:t>
            </a:r>
            <a:r>
              <a:rPr lang="fr-BE" sz="1900" dirty="0" smtClean="0"/>
              <a:t> the joint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1900" dirty="0" err="1" smtClean="0">
                <a:solidFill>
                  <a:schemeClr val="accent2">
                    <a:lumMod val="75000"/>
                  </a:schemeClr>
                </a:solidFill>
              </a:rPr>
              <a:t>Failure</a:t>
            </a:r>
            <a:r>
              <a:rPr lang="fr-BE" sz="1900" dirty="0" smtClean="0">
                <a:solidFill>
                  <a:schemeClr val="accent2">
                    <a:lumMod val="75000"/>
                  </a:schemeClr>
                </a:solidFill>
              </a:rPr>
              <a:t> of </a:t>
            </a:r>
            <a:r>
              <a:rPr lang="fr-BE" sz="1900" dirty="0" err="1" smtClean="0">
                <a:solidFill>
                  <a:schemeClr val="accent2">
                    <a:lumMod val="75000"/>
                  </a:schemeClr>
                </a:solidFill>
              </a:rPr>
              <a:t>bolts</a:t>
            </a:r>
            <a:r>
              <a:rPr lang="fr-BE" sz="19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BE" sz="1900" dirty="0" err="1" smtClean="0">
                <a:solidFill>
                  <a:schemeClr val="accent2">
                    <a:lumMod val="75000"/>
                  </a:schemeClr>
                </a:solidFill>
              </a:rPr>
              <a:t>after</a:t>
            </a:r>
            <a:r>
              <a:rPr lang="fr-BE" sz="1900" dirty="0" smtClean="0">
                <a:solidFill>
                  <a:schemeClr val="accent2">
                    <a:lumMod val="75000"/>
                  </a:schemeClr>
                </a:solidFill>
              </a:rPr>
              <a:t> 127 minutes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lang="fr-BE" sz="2000" dirty="0" smtClean="0"/>
          </a:p>
        </p:txBody>
      </p:sp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 cstate="print"/>
          <a:srcRect l="23904" t="29028" r="14450" b="13603"/>
          <a:stretch>
            <a:fillRect/>
          </a:stretch>
        </p:blipFill>
        <p:spPr bwMode="auto">
          <a:xfrm>
            <a:off x="6418617" y="5053816"/>
            <a:ext cx="2674583" cy="156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59" name="Picture 3"/>
          <p:cNvPicPr>
            <a:picLocks noChangeAspect="1" noChangeArrowheads="1"/>
          </p:cNvPicPr>
          <p:nvPr/>
        </p:nvPicPr>
        <p:blipFill>
          <a:blip r:embed="rId3" cstate="print"/>
          <a:srcRect l="2475" r="33186" b="34001"/>
          <a:stretch>
            <a:fillRect/>
          </a:stretch>
        </p:blipFill>
        <p:spPr bwMode="auto">
          <a:xfrm>
            <a:off x="3377456" y="3140968"/>
            <a:ext cx="374441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3068960"/>
            <a:ext cx="1848861" cy="18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4653136"/>
            <a:ext cx="2880320" cy="196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err="1" smtClean="0"/>
              <a:t>Overview</a:t>
            </a:r>
            <a:r>
              <a:rPr lang="fr-BE" dirty="0" smtClean="0"/>
              <a:t> of the </a:t>
            </a:r>
            <a:r>
              <a:rPr lang="fr-BE" dirty="0" err="1" smtClean="0"/>
              <a:t>thesis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8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"/>
          </p:nvPr>
        </p:nvSpPr>
        <p:spPr>
          <a:xfrm>
            <a:off x="612648" y="1483568"/>
            <a:ext cx="8531352" cy="5257800"/>
          </a:xfrm>
        </p:spPr>
        <p:txBody>
          <a:bodyPr>
            <a:noAutofit/>
          </a:bodyPr>
          <a:lstStyle/>
          <a:p>
            <a:pPr marL="514350" indent="-514350">
              <a:spcBef>
                <a:spcPts val="500"/>
              </a:spcBef>
              <a:buAutoNum type="arabicPeriod"/>
            </a:pPr>
            <a:r>
              <a:rPr lang="fr-BE" sz="3200" dirty="0" smtClean="0"/>
              <a:t>Introduction</a:t>
            </a:r>
          </a:p>
          <a:p>
            <a:pPr marL="514350" indent="-514350">
              <a:spcBef>
                <a:spcPts val="500"/>
              </a:spcBef>
              <a:buAutoNum type="arabicPeriod"/>
            </a:pPr>
            <a:r>
              <a:rPr lang="fr-BE" sz="3200" dirty="0" smtClean="0"/>
              <a:t>Distribution of </a:t>
            </a:r>
            <a:r>
              <a:rPr lang="fr-BE" sz="3200" dirty="0" err="1" smtClean="0"/>
              <a:t>temperature</a:t>
            </a:r>
            <a:r>
              <a:rPr lang="fr-BE" sz="3200" dirty="0" smtClean="0"/>
              <a:t> in joints</a:t>
            </a:r>
          </a:p>
          <a:p>
            <a:pPr marL="514350" indent="-514350">
              <a:spcBef>
                <a:spcPts val="500"/>
              </a:spcBef>
              <a:buAutoNum type="arabicPeriod"/>
            </a:pPr>
            <a:r>
              <a:rPr lang="fr-BE" sz="3200" dirty="0" err="1" smtClean="0"/>
              <a:t>Prediction</a:t>
            </a:r>
            <a:r>
              <a:rPr lang="fr-BE" sz="3200" dirty="0" smtClean="0"/>
              <a:t> of </a:t>
            </a:r>
            <a:r>
              <a:rPr lang="fr-BE" sz="3200" dirty="0" err="1" smtClean="0"/>
              <a:t>internal</a:t>
            </a:r>
            <a:r>
              <a:rPr lang="fr-BE" sz="3200" dirty="0" smtClean="0"/>
              <a:t> forces in </a:t>
            </a:r>
            <a:r>
              <a:rPr lang="fr-BE" sz="3200" dirty="0" err="1" smtClean="0"/>
              <a:t>steel</a:t>
            </a:r>
            <a:r>
              <a:rPr lang="fr-BE" sz="3200" dirty="0" smtClean="0"/>
              <a:t> joints </a:t>
            </a:r>
            <a:r>
              <a:rPr lang="fr-BE" sz="3200" dirty="0" err="1" smtClean="0"/>
              <a:t>under</a:t>
            </a:r>
            <a:r>
              <a:rPr lang="fr-BE" sz="3200" dirty="0" smtClean="0"/>
              <a:t> </a:t>
            </a:r>
            <a:r>
              <a:rPr lang="fr-BE" sz="3200" dirty="0" err="1" smtClean="0"/>
              <a:t>natural</a:t>
            </a:r>
            <a:r>
              <a:rPr lang="fr-BE" sz="3200" dirty="0" smtClean="0"/>
              <a:t> </a:t>
            </a:r>
            <a:r>
              <a:rPr lang="fr-BE" sz="3200" dirty="0" err="1" smtClean="0"/>
              <a:t>fire</a:t>
            </a:r>
            <a:endParaRPr lang="fr-BE" sz="3200" dirty="0" smtClean="0"/>
          </a:p>
          <a:p>
            <a:pPr marL="514350" indent="-514350">
              <a:spcBef>
                <a:spcPts val="500"/>
              </a:spcBef>
              <a:buAutoNum type="arabicPeriod"/>
            </a:pPr>
            <a:r>
              <a:rPr lang="fr-BE" sz="3200" dirty="0" err="1" smtClean="0"/>
              <a:t>Experimental</a:t>
            </a:r>
            <a:r>
              <a:rPr lang="fr-BE" sz="3200" dirty="0" smtClean="0"/>
              <a:t> tests and </a:t>
            </a:r>
            <a:r>
              <a:rPr lang="fr-BE" sz="3200" dirty="0" err="1" smtClean="0"/>
              <a:t>models</a:t>
            </a:r>
            <a:r>
              <a:rPr lang="fr-BE" sz="3200" dirty="0" smtClean="0"/>
              <a:t> for the </a:t>
            </a:r>
            <a:r>
              <a:rPr lang="fr-BE" sz="3200" dirty="0" err="1" smtClean="0"/>
              <a:t>behaviour</a:t>
            </a:r>
            <a:r>
              <a:rPr lang="fr-BE" sz="3200" dirty="0" smtClean="0"/>
              <a:t> of </a:t>
            </a:r>
            <a:r>
              <a:rPr lang="fr-BE" sz="3200" dirty="0" err="1" smtClean="0"/>
              <a:t>connection</a:t>
            </a:r>
            <a:r>
              <a:rPr lang="fr-BE" sz="3200" dirty="0" smtClean="0"/>
              <a:t> components </a:t>
            </a:r>
            <a:r>
              <a:rPr lang="fr-BE" sz="3200" dirty="0" err="1" smtClean="0"/>
              <a:t>under</a:t>
            </a:r>
            <a:r>
              <a:rPr lang="fr-BE" sz="3200" dirty="0" smtClean="0"/>
              <a:t> </a:t>
            </a:r>
            <a:r>
              <a:rPr lang="fr-BE" sz="3200" dirty="0" err="1" smtClean="0"/>
              <a:t>heating</a:t>
            </a:r>
            <a:r>
              <a:rPr lang="fr-BE" sz="3200" dirty="0" smtClean="0"/>
              <a:t>/</a:t>
            </a:r>
            <a:r>
              <a:rPr lang="fr-BE" sz="3200" dirty="0" err="1" smtClean="0"/>
              <a:t>cooling</a:t>
            </a:r>
            <a:endParaRPr lang="fr-BE" sz="3200" dirty="0" smtClean="0"/>
          </a:p>
          <a:p>
            <a:pPr marL="514350" indent="-514350">
              <a:spcBef>
                <a:spcPts val="500"/>
              </a:spcBef>
              <a:buAutoNum type="arabicPeriod"/>
            </a:pPr>
            <a:r>
              <a:rPr lang="fr-BE" sz="3200" dirty="0" err="1" smtClean="0"/>
              <a:t>Experimental</a:t>
            </a:r>
            <a:r>
              <a:rPr lang="fr-BE" sz="3200" dirty="0" smtClean="0"/>
              <a:t> tests and </a:t>
            </a:r>
            <a:r>
              <a:rPr lang="fr-BE" sz="3200" dirty="0" err="1" smtClean="0"/>
              <a:t>numerical</a:t>
            </a:r>
            <a:r>
              <a:rPr lang="fr-BE" sz="3200" dirty="0" smtClean="0"/>
              <a:t> investigations for the </a:t>
            </a:r>
            <a:r>
              <a:rPr lang="fr-BE" sz="3200" dirty="0" err="1" smtClean="0"/>
              <a:t>mechanical</a:t>
            </a:r>
            <a:r>
              <a:rPr lang="fr-BE" sz="3200" dirty="0" smtClean="0"/>
              <a:t> </a:t>
            </a:r>
            <a:r>
              <a:rPr lang="fr-BE" sz="3200" dirty="0" err="1" smtClean="0"/>
              <a:t>behaviour</a:t>
            </a:r>
            <a:r>
              <a:rPr lang="fr-BE" sz="3200" dirty="0" smtClean="0"/>
              <a:t> of </a:t>
            </a:r>
            <a:r>
              <a:rPr lang="fr-BE" sz="3200" dirty="0" err="1" smtClean="0"/>
              <a:t>steel</a:t>
            </a:r>
            <a:r>
              <a:rPr lang="fr-BE" sz="3200" dirty="0" smtClean="0"/>
              <a:t> connections </a:t>
            </a:r>
            <a:r>
              <a:rPr lang="fr-BE" sz="3200" dirty="0" err="1" smtClean="0"/>
              <a:t>under</a:t>
            </a:r>
            <a:r>
              <a:rPr lang="fr-BE" sz="3200" dirty="0" smtClean="0"/>
              <a:t> </a:t>
            </a:r>
            <a:r>
              <a:rPr lang="fr-BE" sz="3200" dirty="0" err="1" smtClean="0"/>
              <a:t>natural</a:t>
            </a:r>
            <a:r>
              <a:rPr lang="fr-BE" sz="3200" dirty="0" smtClean="0"/>
              <a:t> </a:t>
            </a:r>
            <a:r>
              <a:rPr lang="fr-BE" sz="3200" dirty="0" err="1" smtClean="0"/>
              <a:t>fire</a:t>
            </a:r>
            <a:endParaRPr lang="fr-BE" sz="3200" dirty="0" smtClean="0"/>
          </a:p>
          <a:p>
            <a:pPr marL="514350" indent="-514350">
              <a:spcBef>
                <a:spcPts val="500"/>
              </a:spcBef>
              <a:buAutoNum type="arabicPeriod"/>
            </a:pPr>
            <a:r>
              <a:rPr lang="fr-BE" sz="3200" dirty="0" smtClean="0"/>
              <a:t>General conclusions and perspectives</a:t>
            </a:r>
            <a:endParaRPr lang="fr-BE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indefinite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80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00034" y="1785926"/>
            <a:ext cx="8464454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Description of the tests </a:t>
            </a: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performed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</a:t>
            </a: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recently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by </a:t>
            </a: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Efectis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16691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6916" name="Rectangle 4"/>
          <p:cNvSpPr>
            <a:spLocks noChangeArrowheads="1"/>
          </p:cNvSpPr>
          <p:nvPr/>
        </p:nvSpPr>
        <p:spPr bwMode="auto">
          <a:xfrm>
            <a:off x="0" y="2765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            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107504" y="3284984"/>
            <a:ext cx="3384376" cy="3096344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Heated</a:t>
            </a: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gradually</a:t>
            </a: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fr-BE" sz="2000" dirty="0" err="1" smtClean="0">
                <a:solidFill>
                  <a:schemeClr val="accent1"/>
                </a:solidFill>
              </a:rPr>
              <a:t>until</a:t>
            </a:r>
            <a:r>
              <a:rPr lang="fr-BE" sz="2000" dirty="0" smtClean="0">
                <a:solidFill>
                  <a:schemeClr val="accent1"/>
                </a:solidFill>
              </a:rPr>
              <a:t> </a:t>
            </a:r>
            <a:r>
              <a:rPr kumimoji="0" lang="fr-BE" sz="2000" b="0" i="0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 = 200 mm </a:t>
            </a: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before</a:t>
            </a: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natural</a:t>
            </a: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cooling</a:t>
            </a:r>
            <a:endParaRPr kumimoji="0" lang="fr-BE" sz="2000" b="0" i="0" u="none" strike="noStrike" kern="1200" cap="none" spc="0" normalizeH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000" dirty="0" smtClean="0"/>
              <a:t>Web </a:t>
            </a:r>
            <a:r>
              <a:rPr lang="fr-BE" sz="2000" dirty="0" err="1" smtClean="0"/>
              <a:t>cleats</a:t>
            </a:r>
            <a:r>
              <a:rPr lang="fr-BE" sz="2000" dirty="0" smtClean="0"/>
              <a:t> connections</a:t>
            </a:r>
            <a:endParaRPr kumimoji="0" lang="fr-BE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000" dirty="0" smtClean="0"/>
              <a:t>4.4</a:t>
            </a:r>
            <a:r>
              <a:rPr kumimoji="0" lang="fr-BE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meter</a:t>
            </a:r>
            <a:r>
              <a:rPr lang="fr-BE" sz="2000" dirty="0" smtClean="0"/>
              <a:t>-long IPE 300 </a:t>
            </a:r>
            <a:r>
              <a:rPr lang="fr-BE" sz="2000" dirty="0" err="1" smtClean="0"/>
              <a:t>beam</a:t>
            </a:r>
            <a:endParaRPr kumimoji="0" lang="fr-BE" sz="20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000" dirty="0" err="1" smtClean="0"/>
              <a:t>Thermally</a:t>
            </a:r>
            <a:r>
              <a:rPr lang="fr-BE" sz="2000" dirty="0" smtClean="0"/>
              <a:t>-</a:t>
            </a:r>
            <a:r>
              <a:rPr lang="fr-BE" sz="2000" dirty="0" err="1" smtClean="0"/>
              <a:t>protected</a:t>
            </a:r>
            <a:r>
              <a:rPr lang="fr-BE" sz="2000" dirty="0" smtClean="0"/>
              <a:t> HEB 300 </a:t>
            </a:r>
            <a:r>
              <a:rPr lang="fr-BE" sz="2000" dirty="0" err="1" smtClean="0"/>
              <a:t>column</a:t>
            </a:r>
            <a:endParaRPr lang="fr-BE" sz="2000" dirty="0" smtClean="0"/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000" dirty="0" smtClean="0"/>
              <a:t>K = 6.6%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000" dirty="0" smtClean="0"/>
              <a:t>L.R. = 0.3 (f</a:t>
            </a:r>
            <a:r>
              <a:rPr lang="fr-BE" sz="2000" baseline="-25000" dirty="0" smtClean="0"/>
              <a:t>y</a:t>
            </a:r>
            <a:r>
              <a:rPr lang="fr-BE" sz="2000" dirty="0" smtClean="0"/>
              <a:t> = 345 </a:t>
            </a:r>
            <a:r>
              <a:rPr lang="fr-BE" sz="2000" dirty="0" err="1" smtClean="0"/>
              <a:t>MPa</a:t>
            </a:r>
            <a:r>
              <a:rPr lang="fr-BE" sz="2000" dirty="0" smtClean="0"/>
              <a:t>)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lang="fr-BE" sz="2000" dirty="0" smtClean="0"/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>
          <a:xfrm>
            <a:off x="827584" y="2420888"/>
            <a:ext cx="2448272" cy="6480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Test n°4 (Delft)</a:t>
            </a:r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>
          <a:xfrm>
            <a:off x="108392" y="3789040"/>
            <a:ext cx="3281000" cy="165618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1900" dirty="0" err="1" smtClean="0"/>
              <a:t>Temperature</a:t>
            </a:r>
            <a:r>
              <a:rPr lang="fr-BE" sz="1900" dirty="0" smtClean="0"/>
              <a:t> </a:t>
            </a:r>
            <a:r>
              <a:rPr lang="fr-BE" sz="1900" dirty="0" err="1" smtClean="0"/>
              <a:t>reached</a:t>
            </a:r>
            <a:r>
              <a:rPr lang="fr-BE" sz="1900" dirty="0" smtClean="0"/>
              <a:t> 670°C in the </a:t>
            </a:r>
            <a:r>
              <a:rPr lang="fr-BE" sz="1900" dirty="0" err="1" smtClean="0"/>
              <a:t>beam</a:t>
            </a:r>
            <a:r>
              <a:rPr lang="fr-BE" sz="1900" dirty="0" smtClean="0"/>
              <a:t> and 600°C </a:t>
            </a:r>
            <a:r>
              <a:rPr lang="fr-BE" sz="1900" dirty="0" err="1" smtClean="0"/>
              <a:t>near</a:t>
            </a:r>
            <a:r>
              <a:rPr lang="fr-BE" sz="1900" dirty="0" smtClean="0"/>
              <a:t> the joint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1900" dirty="0" smtClean="0"/>
              <a:t>No </a:t>
            </a:r>
            <a:r>
              <a:rPr lang="fr-BE" sz="1900" dirty="0" err="1" smtClean="0"/>
              <a:t>failure</a:t>
            </a:r>
            <a:r>
              <a:rPr lang="fr-BE" sz="1900" dirty="0" smtClean="0"/>
              <a:t> of </a:t>
            </a:r>
            <a:r>
              <a:rPr lang="fr-BE" sz="1900" dirty="0" err="1" smtClean="0"/>
              <a:t>bolts</a:t>
            </a:r>
            <a:endParaRPr lang="fr-BE" sz="1900" dirty="0" smtClean="0"/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lang="fr-BE" sz="2000" dirty="0" smtClean="0"/>
          </a:p>
        </p:txBody>
      </p:sp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 cstate="print"/>
          <a:srcRect l="23904" t="29028" r="14450" b="13603"/>
          <a:stretch>
            <a:fillRect/>
          </a:stretch>
        </p:blipFill>
        <p:spPr bwMode="auto">
          <a:xfrm>
            <a:off x="6418617" y="5053816"/>
            <a:ext cx="2674583" cy="156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653136"/>
            <a:ext cx="2880320" cy="196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3068960"/>
            <a:ext cx="1774991" cy="165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3" name="Picture 3"/>
          <p:cNvPicPr>
            <a:picLocks noChangeAspect="1" noChangeArrowheads="1"/>
          </p:cNvPicPr>
          <p:nvPr/>
        </p:nvPicPr>
        <p:blipFill>
          <a:blip r:embed="rId5" cstate="print"/>
          <a:srcRect r="33980" b="42510"/>
          <a:stretch>
            <a:fillRect/>
          </a:stretch>
        </p:blipFill>
        <p:spPr bwMode="auto">
          <a:xfrm>
            <a:off x="3419872" y="3036704"/>
            <a:ext cx="367240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81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00034" y="1785926"/>
            <a:ext cx="8320438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Numerical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model for connections : </a:t>
            </a:r>
            <a:r>
              <a:rPr kumimoji="0" lang="fr-BE" sz="2900" i="0" u="sng" strike="noStrike" kern="1200" normalizeH="0" baseline="0" noProof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Bilinear</a:t>
            </a:r>
            <a:r>
              <a:rPr kumimoji="0" lang="fr-BE" sz="2900" i="0" u="sng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>
                  <a:solidFill>
                    <a:schemeClr val="accent4"/>
                  </a:solidFill>
                </a:uFill>
                <a:latin typeface="+mj-lt"/>
                <a:ea typeface="+mn-ea"/>
                <a:cs typeface="+mn-cs"/>
              </a:rPr>
              <a:t> Fibres Model</a:t>
            </a:r>
            <a:endParaRPr kumimoji="0" lang="fr-BE" sz="2900" i="0" u="sng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>
                <a:solidFill>
                  <a:schemeClr val="accent4"/>
                </a:solidFill>
              </a:uFill>
              <a:latin typeface="+mj-lt"/>
              <a:ea typeface="+mn-ea"/>
              <a:cs typeface="+mn-cs"/>
            </a:endParaRPr>
          </a:p>
        </p:txBody>
      </p:sp>
      <p:sp>
        <p:nvSpPr>
          <p:cNvPr id="9" name="Espace réservé du contenu 9"/>
          <p:cNvSpPr>
            <a:spLocks noGrp="1"/>
          </p:cNvSpPr>
          <p:nvPr>
            <p:ph sz="quarter" idx="1"/>
          </p:nvPr>
        </p:nvSpPr>
        <p:spPr>
          <a:xfrm>
            <a:off x="467544" y="2401456"/>
            <a:ext cx="8352928" cy="1800200"/>
          </a:xfrm>
        </p:spPr>
        <p:txBody>
          <a:bodyPr>
            <a:normAutofit/>
          </a:bodyPr>
          <a:lstStyle/>
          <a:p>
            <a:r>
              <a:rPr lang="fr-BE" dirty="0" smtClean="0"/>
              <a:t>The action of joints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represented</a:t>
            </a:r>
            <a:r>
              <a:rPr lang="fr-BE" dirty="0" smtClean="0"/>
              <a:t> by </a:t>
            </a:r>
            <a:r>
              <a:rPr lang="fr-BE" dirty="0" err="1" smtClean="0"/>
              <a:t>beam</a:t>
            </a:r>
            <a:r>
              <a:rPr lang="fr-BE" dirty="0" smtClean="0"/>
              <a:t> </a:t>
            </a:r>
            <a:r>
              <a:rPr lang="fr-BE" dirty="0" err="1" smtClean="0"/>
              <a:t>elements</a:t>
            </a:r>
            <a:r>
              <a:rPr lang="fr-BE" dirty="0" smtClean="0"/>
              <a:t> </a:t>
            </a:r>
            <a:r>
              <a:rPr lang="fr-BE" dirty="0" err="1" smtClean="0"/>
              <a:t>including</a:t>
            </a:r>
            <a:r>
              <a:rPr lang="fr-BE" dirty="0" smtClean="0"/>
              <a:t> one fibre per </a:t>
            </a:r>
            <a:r>
              <a:rPr lang="fr-BE" dirty="0" err="1" smtClean="0"/>
              <a:t>bolt</a:t>
            </a:r>
            <a:r>
              <a:rPr lang="fr-BE" dirty="0" smtClean="0"/>
              <a:t> or compressive </a:t>
            </a:r>
            <a:r>
              <a:rPr lang="fr-BE" dirty="0" err="1" smtClean="0"/>
              <a:t>row</a:t>
            </a:r>
            <a:endParaRPr lang="fr-BE" dirty="0" smtClean="0"/>
          </a:p>
        </p:txBody>
      </p:sp>
      <p:pic>
        <p:nvPicPr>
          <p:cNvPr id="1679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104" y="4836585"/>
            <a:ext cx="887023" cy="1119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39" name="Picture 3" descr="Image"/>
          <p:cNvPicPr>
            <a:picLocks noChangeAspect="1" noChangeArrowheads="1"/>
          </p:cNvPicPr>
          <p:nvPr/>
        </p:nvPicPr>
        <p:blipFill>
          <a:blip r:embed="rId4" cstate="print"/>
          <a:srcRect l="8506" t="10524" r="48963" b="36855"/>
          <a:stretch>
            <a:fillRect/>
          </a:stretch>
        </p:blipFill>
        <p:spPr bwMode="auto">
          <a:xfrm>
            <a:off x="395536" y="4188513"/>
            <a:ext cx="2160240" cy="243027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290112" y="5762529"/>
            <a:ext cx="144016" cy="7200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3" name="Rectangle 12"/>
          <p:cNvSpPr/>
          <p:nvPr/>
        </p:nvSpPr>
        <p:spPr>
          <a:xfrm>
            <a:off x="1280840" y="4908593"/>
            <a:ext cx="144016" cy="7200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4" name="Rectangle 13"/>
          <p:cNvSpPr/>
          <p:nvPr/>
        </p:nvSpPr>
        <p:spPr>
          <a:xfrm>
            <a:off x="1291000" y="5176305"/>
            <a:ext cx="144016" cy="72008"/>
          </a:xfrm>
          <a:prstGeom prst="rect">
            <a:avLst/>
          </a:prstGeom>
          <a:solidFill>
            <a:srgbClr val="00B05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5" name="Rectangle 14"/>
          <p:cNvSpPr/>
          <p:nvPr/>
        </p:nvSpPr>
        <p:spPr>
          <a:xfrm>
            <a:off x="1445176" y="5876065"/>
            <a:ext cx="393184" cy="45719"/>
          </a:xfrm>
          <a:prstGeom prst="rect">
            <a:avLst/>
          </a:prstGeom>
          <a:solidFill>
            <a:srgbClr val="B53B3B"/>
          </a:solidFill>
          <a:ln>
            <a:solidFill>
              <a:srgbClr val="B53B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6" name="Rectangle 15"/>
          <p:cNvSpPr/>
          <p:nvPr/>
        </p:nvSpPr>
        <p:spPr>
          <a:xfrm>
            <a:off x="1455336" y="5052609"/>
            <a:ext cx="393184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7" name="Espace réservé du contenu 9"/>
          <p:cNvSpPr txBox="1">
            <a:spLocks/>
          </p:cNvSpPr>
          <p:nvPr/>
        </p:nvSpPr>
        <p:spPr>
          <a:xfrm>
            <a:off x="3203848" y="4149080"/>
            <a:ext cx="1944216" cy="471481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R="0" lvl="0" indent="-32004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Cross-section of the </a:t>
            </a:r>
            <a:r>
              <a:rPr lang="fr-BE" sz="2400" b="1" u="sng" dirty="0" err="1" smtClean="0"/>
              <a:t>beam</a:t>
            </a:r>
            <a:r>
              <a:rPr kumimoji="0" lang="fr-BE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4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element</a:t>
            </a:r>
            <a:endParaRPr kumimoji="0" lang="fr-BE" sz="24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67940" name="Object 4"/>
          <p:cNvGraphicFramePr>
            <a:graphicFrameLocks noChangeAspect="1"/>
          </p:cNvGraphicFramePr>
          <p:nvPr/>
        </p:nvGraphicFramePr>
        <p:xfrm>
          <a:off x="3347864" y="6021288"/>
          <a:ext cx="1800200" cy="608639"/>
        </p:xfrm>
        <a:graphic>
          <a:graphicData uri="http://schemas.openxmlformats.org/presentationml/2006/ole">
            <p:oleObj spid="_x0000_s167940" name="Equation" r:id="rId5" imgW="1333440" imgH="457200" progId="">
              <p:embed/>
            </p:oleObj>
          </a:graphicData>
        </a:graphic>
      </p:graphicFrame>
      <p:pic>
        <p:nvPicPr>
          <p:cNvPr id="167941" name="Picture 5"/>
          <p:cNvPicPr>
            <a:picLocks noChangeAspect="1" noChangeArrowheads="1"/>
          </p:cNvPicPr>
          <p:nvPr/>
        </p:nvPicPr>
        <p:blipFill>
          <a:blip r:embed="rId6" cstate="print"/>
          <a:srcRect l="15862" t="8171" r="46408" b="35025"/>
          <a:stretch>
            <a:fillRect/>
          </a:stretch>
        </p:blipFill>
        <p:spPr bwMode="auto">
          <a:xfrm>
            <a:off x="5724128" y="4149080"/>
            <a:ext cx="32385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7942" name="Object 6"/>
          <p:cNvGraphicFramePr>
            <a:graphicFrameLocks noChangeAspect="1"/>
          </p:cNvGraphicFramePr>
          <p:nvPr/>
        </p:nvGraphicFramePr>
        <p:xfrm>
          <a:off x="6084168" y="5556998"/>
          <a:ext cx="864096" cy="543987"/>
        </p:xfrm>
        <a:graphic>
          <a:graphicData uri="http://schemas.openxmlformats.org/presentationml/2006/ole">
            <p:oleObj spid="_x0000_s167942" name="Equation" r:id="rId7" imgW="698400" imgH="444240" progId="">
              <p:embed/>
            </p:oleObj>
          </a:graphicData>
        </a:graphic>
      </p:graphicFrame>
      <p:graphicFrame>
        <p:nvGraphicFramePr>
          <p:cNvPr id="167943" name="Object 7"/>
          <p:cNvGraphicFramePr>
            <a:graphicFrameLocks noChangeAspect="1"/>
          </p:cNvGraphicFramePr>
          <p:nvPr/>
        </p:nvGraphicFramePr>
        <p:xfrm>
          <a:off x="6093440" y="6102568"/>
          <a:ext cx="1062136" cy="583754"/>
        </p:xfrm>
        <a:graphic>
          <a:graphicData uri="http://schemas.openxmlformats.org/presentationml/2006/ole">
            <p:oleObj spid="_x0000_s167943" name="Equation" r:id="rId8" imgW="799920" imgH="444240" progId="">
              <p:embed/>
            </p:oleObj>
          </a:graphicData>
        </a:graphic>
      </p:graphicFrame>
      <p:sp>
        <p:nvSpPr>
          <p:cNvPr id="22" name="Rectangle 21"/>
          <p:cNvSpPr/>
          <p:nvPr/>
        </p:nvSpPr>
        <p:spPr>
          <a:xfrm>
            <a:off x="1420912" y="4530328"/>
            <a:ext cx="774824" cy="292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Rectangle 22"/>
          <p:cNvSpPr/>
          <p:nvPr/>
        </p:nvSpPr>
        <p:spPr>
          <a:xfrm>
            <a:off x="1471712" y="4720828"/>
            <a:ext cx="774824" cy="292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1475656" y="5373216"/>
            <a:ext cx="774824" cy="292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Rectangle 24"/>
          <p:cNvSpPr/>
          <p:nvPr/>
        </p:nvSpPr>
        <p:spPr>
          <a:xfrm>
            <a:off x="1424856" y="6033988"/>
            <a:ext cx="1215628" cy="262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7" name="Connecteur droit 26"/>
          <p:cNvCxnSpPr/>
          <p:nvPr/>
        </p:nvCxnSpPr>
        <p:spPr>
          <a:xfrm rot="5400000">
            <a:off x="6876257" y="5013175"/>
            <a:ext cx="244827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rot="10800000">
            <a:off x="5724128" y="5085184"/>
            <a:ext cx="165618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rot="10800000">
            <a:off x="7415037" y="5085184"/>
            <a:ext cx="648072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/>
          <p:cNvSpPr/>
          <p:nvPr/>
        </p:nvSpPr>
        <p:spPr>
          <a:xfrm>
            <a:off x="8065666" y="5047901"/>
            <a:ext cx="72000" cy="7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7" name="Ellipse 36"/>
          <p:cNvSpPr/>
          <p:nvPr/>
        </p:nvSpPr>
        <p:spPr>
          <a:xfrm>
            <a:off x="8065675" y="5350074"/>
            <a:ext cx="72000" cy="7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8" name="Ellipse 37"/>
          <p:cNvSpPr/>
          <p:nvPr/>
        </p:nvSpPr>
        <p:spPr>
          <a:xfrm>
            <a:off x="8063109" y="5638098"/>
            <a:ext cx="72000" cy="7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1" name="Ellipse 40"/>
          <p:cNvSpPr/>
          <p:nvPr/>
        </p:nvSpPr>
        <p:spPr>
          <a:xfrm>
            <a:off x="8065667" y="4783019"/>
            <a:ext cx="72000" cy="7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2" name="Ellipse 41"/>
          <p:cNvSpPr/>
          <p:nvPr/>
        </p:nvSpPr>
        <p:spPr>
          <a:xfrm>
            <a:off x="8063109" y="5902980"/>
            <a:ext cx="72000" cy="7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3" name="Ellipse 42"/>
          <p:cNvSpPr/>
          <p:nvPr/>
        </p:nvSpPr>
        <p:spPr>
          <a:xfrm>
            <a:off x="8063109" y="4509120"/>
            <a:ext cx="72000" cy="7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4" name="Ellipse 43"/>
          <p:cNvSpPr/>
          <p:nvPr/>
        </p:nvSpPr>
        <p:spPr>
          <a:xfrm>
            <a:off x="8063109" y="4221088"/>
            <a:ext cx="72000" cy="7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5" name="Ellipse 44"/>
          <p:cNvSpPr/>
          <p:nvPr/>
        </p:nvSpPr>
        <p:spPr>
          <a:xfrm>
            <a:off x="8063109" y="3933056"/>
            <a:ext cx="72000" cy="7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6" name="Ellipse 45"/>
          <p:cNvSpPr/>
          <p:nvPr/>
        </p:nvSpPr>
        <p:spPr>
          <a:xfrm>
            <a:off x="7357162" y="5038884"/>
            <a:ext cx="72000" cy="7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7" name="Ellipse 46"/>
          <p:cNvSpPr/>
          <p:nvPr/>
        </p:nvSpPr>
        <p:spPr>
          <a:xfrm>
            <a:off x="7020272" y="5047901"/>
            <a:ext cx="72000" cy="7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Ellipse 47"/>
          <p:cNvSpPr/>
          <p:nvPr/>
        </p:nvSpPr>
        <p:spPr>
          <a:xfrm>
            <a:off x="6671807" y="5038884"/>
            <a:ext cx="72000" cy="7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9" name="Ellipse 48"/>
          <p:cNvSpPr/>
          <p:nvPr/>
        </p:nvSpPr>
        <p:spPr>
          <a:xfrm>
            <a:off x="6311767" y="5038884"/>
            <a:ext cx="72000" cy="7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0" name="Ellipse 49"/>
          <p:cNvSpPr/>
          <p:nvPr/>
        </p:nvSpPr>
        <p:spPr>
          <a:xfrm>
            <a:off x="5977435" y="5047901"/>
            <a:ext cx="72000" cy="720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82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500034" y="1785926"/>
            <a:ext cx="8464454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Numerical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model for connections :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Bilinear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Fibres Model</a:t>
            </a:r>
            <a:endParaRPr lang="fr-BE" sz="29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Fill>
                <a:solidFill>
                  <a:schemeClr val="accent4"/>
                </a:solidFill>
              </a:uFill>
            </a:endParaRPr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928924"/>
            <a:ext cx="1508125" cy="1120775"/>
          </a:xfrm>
          <a:prstGeom prst="rect">
            <a:avLst/>
          </a:prstGeom>
          <a:noFill/>
          <a:effectLst/>
        </p:spPr>
      </p:pic>
      <p:pic>
        <p:nvPicPr>
          <p:cNvPr id="1699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153060"/>
            <a:ext cx="1546225" cy="1120775"/>
          </a:xfrm>
          <a:prstGeom prst="rect">
            <a:avLst/>
          </a:prstGeom>
          <a:noFill/>
        </p:spPr>
      </p:pic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0" y="1730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699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928036"/>
            <a:ext cx="1470025" cy="1127125"/>
          </a:xfrm>
          <a:prstGeom prst="rect">
            <a:avLst/>
          </a:prstGeom>
          <a:noFill/>
          <a:effectLst/>
        </p:spPr>
      </p:pic>
      <p:pic>
        <p:nvPicPr>
          <p:cNvPr id="1699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4081052"/>
            <a:ext cx="1584176" cy="1161729"/>
          </a:xfrm>
          <a:prstGeom prst="rect">
            <a:avLst/>
          </a:prstGeom>
          <a:noFill/>
        </p:spPr>
      </p:pic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2" name="Rectangle 8"/>
          <p:cNvSpPr>
            <a:spLocks noChangeArrowheads="1"/>
          </p:cNvSpPr>
          <p:nvPr/>
        </p:nvSpPr>
        <p:spPr bwMode="auto">
          <a:xfrm>
            <a:off x="0" y="1736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6999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2907716"/>
            <a:ext cx="1512168" cy="1115924"/>
          </a:xfrm>
          <a:prstGeom prst="rect">
            <a:avLst/>
          </a:prstGeom>
          <a:noFill/>
        </p:spPr>
      </p:pic>
      <p:pic>
        <p:nvPicPr>
          <p:cNvPr id="16999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4153060"/>
            <a:ext cx="1584176" cy="1148148"/>
          </a:xfrm>
          <a:prstGeom prst="rect">
            <a:avLst/>
          </a:prstGeom>
          <a:noFill/>
        </p:spPr>
      </p:pic>
      <p:sp>
        <p:nvSpPr>
          <p:cNvPr id="16999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6" name="Rectangle 12"/>
          <p:cNvSpPr>
            <a:spLocks noChangeArrowheads="1"/>
          </p:cNvSpPr>
          <p:nvPr/>
        </p:nvSpPr>
        <p:spPr bwMode="auto">
          <a:xfrm>
            <a:off x="0" y="1874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69997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4009044"/>
            <a:ext cx="17049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2907716"/>
            <a:ext cx="1470025" cy="1127125"/>
          </a:xfrm>
          <a:prstGeom prst="rect">
            <a:avLst/>
          </a:prstGeom>
          <a:noFill/>
          <a:effectLst/>
        </p:spPr>
      </p:pic>
      <p:sp>
        <p:nvSpPr>
          <p:cNvPr id="24" name="Arrondir un rectangle à un seul coin 23"/>
          <p:cNvSpPr/>
          <p:nvPr/>
        </p:nvSpPr>
        <p:spPr>
          <a:xfrm>
            <a:off x="7375867" y="3082465"/>
            <a:ext cx="28800" cy="648072"/>
          </a:xfrm>
          <a:prstGeom prst="round1Rect">
            <a:avLst/>
          </a:pr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Arrondir un rectangle à un seul coin 24"/>
          <p:cNvSpPr/>
          <p:nvPr/>
        </p:nvSpPr>
        <p:spPr>
          <a:xfrm>
            <a:off x="7375232" y="3313514"/>
            <a:ext cx="25200" cy="7200"/>
          </a:xfrm>
          <a:prstGeom prst="round1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Arrondir un rectangle à un seul coin 25"/>
          <p:cNvSpPr/>
          <p:nvPr/>
        </p:nvSpPr>
        <p:spPr>
          <a:xfrm>
            <a:off x="7375232" y="3448602"/>
            <a:ext cx="25200" cy="7200"/>
          </a:xfrm>
          <a:prstGeom prst="round1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Arrondir un rectangle à un seul coin 26"/>
          <p:cNvSpPr/>
          <p:nvPr/>
        </p:nvSpPr>
        <p:spPr>
          <a:xfrm>
            <a:off x="7375232" y="3583981"/>
            <a:ext cx="25200" cy="7200"/>
          </a:xfrm>
          <a:prstGeom prst="round1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Espace réservé du contenu 9"/>
          <p:cNvSpPr txBox="1">
            <a:spLocks/>
          </p:cNvSpPr>
          <p:nvPr/>
        </p:nvSpPr>
        <p:spPr>
          <a:xfrm>
            <a:off x="107504" y="2564904"/>
            <a:ext cx="1728192" cy="360039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1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 plate</a:t>
            </a:r>
          </a:p>
        </p:txBody>
      </p:sp>
      <p:sp>
        <p:nvSpPr>
          <p:cNvPr id="29" name="Espace réservé du contenu 9"/>
          <p:cNvSpPr txBox="1">
            <a:spLocks/>
          </p:cNvSpPr>
          <p:nvPr/>
        </p:nvSpPr>
        <p:spPr>
          <a:xfrm>
            <a:off x="2123728" y="2564904"/>
            <a:ext cx="1728192" cy="360039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1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Web </a:t>
            </a:r>
            <a:r>
              <a:rPr kumimoji="0" lang="fr-BE" sz="16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cleats</a:t>
            </a:r>
            <a:endParaRPr kumimoji="0" lang="fr-BE" sz="16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Espace réservé du contenu 9"/>
          <p:cNvSpPr txBox="1">
            <a:spLocks/>
          </p:cNvSpPr>
          <p:nvPr/>
        </p:nvSpPr>
        <p:spPr>
          <a:xfrm>
            <a:off x="4355976" y="2564904"/>
            <a:ext cx="1728192" cy="360039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1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Header Plate</a:t>
            </a:r>
          </a:p>
        </p:txBody>
      </p:sp>
      <p:sp>
        <p:nvSpPr>
          <p:cNvPr id="31" name="Espace réservé du contenu 9"/>
          <p:cNvSpPr txBox="1">
            <a:spLocks/>
          </p:cNvSpPr>
          <p:nvPr/>
        </p:nvSpPr>
        <p:spPr>
          <a:xfrm>
            <a:off x="6732240" y="2564905"/>
            <a:ext cx="1728192" cy="360039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1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Flush end-plate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83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>
          <a:xfrm>
            <a:off x="500034" y="1785926"/>
            <a:ext cx="8464454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Numerical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model for connections :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Bilinear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Fibres Model</a:t>
            </a:r>
            <a:endParaRPr lang="fr-BE" sz="29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Fill>
                <a:solidFill>
                  <a:schemeClr val="accent4"/>
                </a:solidFill>
              </a:uFill>
            </a:endParaRPr>
          </a:p>
        </p:txBody>
      </p:sp>
      <p:pic>
        <p:nvPicPr>
          <p:cNvPr id="1689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2996952"/>
            <a:ext cx="22479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ce réservé du contenu 9"/>
          <p:cNvSpPr txBox="1">
            <a:spLocks/>
          </p:cNvSpPr>
          <p:nvPr/>
        </p:nvSpPr>
        <p:spPr>
          <a:xfrm>
            <a:off x="107504" y="2564904"/>
            <a:ext cx="1728192" cy="360039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BILIN</a:t>
            </a:r>
          </a:p>
        </p:txBody>
      </p:sp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3140968"/>
            <a:ext cx="20955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140968"/>
            <a:ext cx="202882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space réservé du contenu 9"/>
          <p:cNvSpPr txBox="1">
            <a:spLocks/>
          </p:cNvSpPr>
          <p:nvPr/>
        </p:nvSpPr>
        <p:spPr>
          <a:xfrm>
            <a:off x="3779912" y="2636912"/>
            <a:ext cx="1728192" cy="360039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BILIN_COMP</a:t>
            </a:r>
          </a:p>
        </p:txBody>
      </p:sp>
      <p:sp>
        <p:nvSpPr>
          <p:cNvPr id="20" name="Espace réservé du contenu 9"/>
          <p:cNvSpPr txBox="1">
            <a:spLocks/>
          </p:cNvSpPr>
          <p:nvPr/>
        </p:nvSpPr>
        <p:spPr>
          <a:xfrm>
            <a:off x="6228184" y="2446596"/>
            <a:ext cx="2592288" cy="360039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Translated</a:t>
            </a:r>
            <a:r>
              <a:rPr kumimoji="0" lang="fr-BE" sz="2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BILIN_COMP</a:t>
            </a:r>
          </a:p>
        </p:txBody>
      </p:sp>
      <p:pic>
        <p:nvPicPr>
          <p:cNvPr id="1689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3140968"/>
            <a:ext cx="19526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Espace réservé du contenu 9"/>
          <p:cNvSpPr txBox="1">
            <a:spLocks/>
          </p:cNvSpPr>
          <p:nvPr/>
        </p:nvSpPr>
        <p:spPr>
          <a:xfrm>
            <a:off x="3170704" y="4815086"/>
            <a:ext cx="1728192" cy="360039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BILIN_BOLTS</a:t>
            </a:r>
          </a:p>
        </p:txBody>
      </p:sp>
      <p:sp>
        <p:nvSpPr>
          <p:cNvPr id="22" name="Espace réservé du contenu 9"/>
          <p:cNvSpPr txBox="1">
            <a:spLocks/>
          </p:cNvSpPr>
          <p:nvPr/>
        </p:nvSpPr>
        <p:spPr>
          <a:xfrm>
            <a:off x="6483072" y="4815086"/>
            <a:ext cx="1728192" cy="360039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BILIN_ASYM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/>
          <a:srcRect l="32595"/>
          <a:stretch>
            <a:fillRect/>
          </a:stretch>
        </p:blipFill>
        <p:spPr bwMode="auto">
          <a:xfrm>
            <a:off x="2055088" y="5330552"/>
            <a:ext cx="1803598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7" cstate="print"/>
          <a:srcRect l="25058"/>
          <a:stretch>
            <a:fillRect/>
          </a:stretch>
        </p:blipFill>
        <p:spPr bwMode="auto">
          <a:xfrm>
            <a:off x="3962792" y="5329302"/>
            <a:ext cx="2007493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5391150"/>
            <a:ext cx="25146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Espace réservé du contenu 9"/>
          <p:cNvSpPr txBox="1">
            <a:spLocks/>
          </p:cNvSpPr>
          <p:nvPr/>
        </p:nvSpPr>
        <p:spPr>
          <a:xfrm>
            <a:off x="251520" y="4815086"/>
            <a:ext cx="1728192" cy="360039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BILIN_TENS</a:t>
            </a:r>
          </a:p>
        </p:txBody>
      </p:sp>
      <p:sp>
        <p:nvSpPr>
          <p:cNvPr id="27" name="Espace réservé du contenu 2"/>
          <p:cNvSpPr txBox="1">
            <a:spLocks/>
          </p:cNvSpPr>
          <p:nvPr/>
        </p:nvSpPr>
        <p:spPr>
          <a:xfrm>
            <a:off x="323528" y="5679182"/>
            <a:ext cx="1584176" cy="792088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R="0" lvl="0" indent="-32004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000" dirty="0" err="1" smtClean="0"/>
              <a:t>Symmetric</a:t>
            </a:r>
            <a:r>
              <a:rPr lang="fr-BE" sz="2000" dirty="0" smtClean="0"/>
              <a:t> to BILIN_COMP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84</a:t>
            </a:fld>
            <a:endParaRPr lang="fr-BE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500034" y="1785926"/>
            <a:ext cx="8464454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Numerical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model for connections :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Bilinear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Fibres Model</a:t>
            </a:r>
            <a:endParaRPr lang="fr-BE" sz="29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Fill>
                <a:solidFill>
                  <a:schemeClr val="accent4"/>
                </a:solidFill>
              </a:uFill>
            </a:endParaRPr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0" y="1730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2" name="Rectangle 8"/>
          <p:cNvSpPr>
            <a:spLocks noChangeArrowheads="1"/>
          </p:cNvSpPr>
          <p:nvPr/>
        </p:nvSpPr>
        <p:spPr bwMode="auto">
          <a:xfrm>
            <a:off x="0" y="1736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6" name="Rectangle 12"/>
          <p:cNvSpPr>
            <a:spLocks noChangeArrowheads="1"/>
          </p:cNvSpPr>
          <p:nvPr/>
        </p:nvSpPr>
        <p:spPr bwMode="auto">
          <a:xfrm>
            <a:off x="0" y="1874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Espace réservé du contenu 2"/>
          <p:cNvSpPr txBox="1">
            <a:spLocks/>
          </p:cNvSpPr>
          <p:nvPr/>
        </p:nvSpPr>
        <p:spPr>
          <a:xfrm>
            <a:off x="827584" y="2420888"/>
            <a:ext cx="2448272" cy="6480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Failure</a:t>
            </a: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BE" sz="2900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criteria</a:t>
            </a:r>
            <a:endParaRPr lang="fr-BE" sz="2900" u="sng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0" y="3409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0229" name="Rectangle 5"/>
          <p:cNvSpPr>
            <a:spLocks noChangeArrowheads="1"/>
          </p:cNvSpPr>
          <p:nvPr/>
        </p:nvSpPr>
        <p:spPr bwMode="auto">
          <a:xfrm>
            <a:off x="0" y="3409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1259632" y="2996952"/>
            <a:ext cx="3384376" cy="6480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Classes of </a:t>
            </a:r>
            <a:r>
              <a:rPr lang="fr-BE" sz="2900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ductility</a:t>
            </a:r>
            <a:endParaRPr lang="fr-BE" sz="2900" u="sng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27" name="Connecteur droit avec flèche 26"/>
          <p:cNvCxnSpPr/>
          <p:nvPr/>
        </p:nvCxnSpPr>
        <p:spPr>
          <a:xfrm flipV="1">
            <a:off x="1524580" y="6236683"/>
            <a:ext cx="3623484" cy="629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rot="5400000" flipH="1" flipV="1">
            <a:off x="308418" y="5018544"/>
            <a:ext cx="2451698" cy="260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orme libre 31"/>
          <p:cNvSpPr/>
          <p:nvPr/>
        </p:nvSpPr>
        <p:spPr>
          <a:xfrm>
            <a:off x="1524580" y="4482775"/>
            <a:ext cx="3600400" cy="1527000"/>
          </a:xfrm>
          <a:custGeom>
            <a:avLst/>
            <a:gdLst>
              <a:gd name="connsiteX0" fmla="*/ 0 w 2575774"/>
              <a:gd name="connsiteY0" fmla="*/ 0 h 1036749"/>
              <a:gd name="connsiteX1" fmla="*/ 734095 w 2575774"/>
              <a:gd name="connsiteY1" fmla="*/ 141668 h 1036749"/>
              <a:gd name="connsiteX2" fmla="*/ 1532585 w 2575774"/>
              <a:gd name="connsiteY2" fmla="*/ 669701 h 1036749"/>
              <a:gd name="connsiteX3" fmla="*/ 2331076 w 2575774"/>
              <a:gd name="connsiteY3" fmla="*/ 978794 h 1036749"/>
              <a:gd name="connsiteX4" fmla="*/ 2575774 w 2575774"/>
              <a:gd name="connsiteY4" fmla="*/ 1017431 h 103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5774" h="1036749">
                <a:moveTo>
                  <a:pt x="0" y="0"/>
                </a:moveTo>
                <a:cubicBezTo>
                  <a:pt x="239332" y="15025"/>
                  <a:pt x="478664" y="30051"/>
                  <a:pt x="734095" y="141668"/>
                </a:cubicBezTo>
                <a:cubicBezTo>
                  <a:pt x="989526" y="253285"/>
                  <a:pt x="1266421" y="530180"/>
                  <a:pt x="1532585" y="669701"/>
                </a:cubicBezTo>
                <a:cubicBezTo>
                  <a:pt x="1798749" y="809222"/>
                  <a:pt x="2157211" y="920839"/>
                  <a:pt x="2331076" y="978794"/>
                </a:cubicBezTo>
                <a:cubicBezTo>
                  <a:pt x="2504941" y="1036749"/>
                  <a:pt x="2540357" y="1027090"/>
                  <a:pt x="2575774" y="1017431"/>
                </a:cubicBezTo>
              </a:path>
            </a:pathLst>
          </a:cu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orme libre 32"/>
          <p:cNvSpPr/>
          <p:nvPr/>
        </p:nvSpPr>
        <p:spPr>
          <a:xfrm>
            <a:off x="1529846" y="4829686"/>
            <a:ext cx="3600400" cy="1268094"/>
          </a:xfrm>
          <a:custGeom>
            <a:avLst/>
            <a:gdLst>
              <a:gd name="connsiteX0" fmla="*/ 0 w 2575774"/>
              <a:gd name="connsiteY0" fmla="*/ 0 h 1036749"/>
              <a:gd name="connsiteX1" fmla="*/ 734095 w 2575774"/>
              <a:gd name="connsiteY1" fmla="*/ 141668 h 1036749"/>
              <a:gd name="connsiteX2" fmla="*/ 1532585 w 2575774"/>
              <a:gd name="connsiteY2" fmla="*/ 669701 h 1036749"/>
              <a:gd name="connsiteX3" fmla="*/ 2331076 w 2575774"/>
              <a:gd name="connsiteY3" fmla="*/ 978794 h 1036749"/>
              <a:gd name="connsiteX4" fmla="*/ 2575774 w 2575774"/>
              <a:gd name="connsiteY4" fmla="*/ 1017431 h 103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5774" h="1036749">
                <a:moveTo>
                  <a:pt x="0" y="0"/>
                </a:moveTo>
                <a:cubicBezTo>
                  <a:pt x="239332" y="15025"/>
                  <a:pt x="478664" y="30051"/>
                  <a:pt x="734095" y="141668"/>
                </a:cubicBezTo>
                <a:cubicBezTo>
                  <a:pt x="989526" y="253285"/>
                  <a:pt x="1266421" y="530180"/>
                  <a:pt x="1532585" y="669701"/>
                </a:cubicBezTo>
                <a:cubicBezTo>
                  <a:pt x="1798749" y="809222"/>
                  <a:pt x="2157211" y="920839"/>
                  <a:pt x="2331076" y="978794"/>
                </a:cubicBezTo>
                <a:cubicBezTo>
                  <a:pt x="2504941" y="1036749"/>
                  <a:pt x="2540357" y="1027090"/>
                  <a:pt x="2575774" y="1017431"/>
                </a:cubicBezTo>
              </a:path>
            </a:pathLst>
          </a:cu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orme libre 34"/>
          <p:cNvSpPr/>
          <p:nvPr/>
        </p:nvSpPr>
        <p:spPr>
          <a:xfrm>
            <a:off x="1527698" y="4221088"/>
            <a:ext cx="3600400" cy="2018570"/>
          </a:xfrm>
          <a:custGeom>
            <a:avLst/>
            <a:gdLst>
              <a:gd name="connsiteX0" fmla="*/ 0 w 2575774"/>
              <a:gd name="connsiteY0" fmla="*/ 0 h 1036749"/>
              <a:gd name="connsiteX1" fmla="*/ 734095 w 2575774"/>
              <a:gd name="connsiteY1" fmla="*/ 141668 h 1036749"/>
              <a:gd name="connsiteX2" fmla="*/ 1532585 w 2575774"/>
              <a:gd name="connsiteY2" fmla="*/ 669701 h 1036749"/>
              <a:gd name="connsiteX3" fmla="*/ 2331076 w 2575774"/>
              <a:gd name="connsiteY3" fmla="*/ 978794 h 1036749"/>
              <a:gd name="connsiteX4" fmla="*/ 2575774 w 2575774"/>
              <a:gd name="connsiteY4" fmla="*/ 1017431 h 103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5774" h="1036749">
                <a:moveTo>
                  <a:pt x="0" y="0"/>
                </a:moveTo>
                <a:cubicBezTo>
                  <a:pt x="239332" y="15025"/>
                  <a:pt x="478664" y="30051"/>
                  <a:pt x="734095" y="141668"/>
                </a:cubicBezTo>
                <a:cubicBezTo>
                  <a:pt x="989526" y="253285"/>
                  <a:pt x="1266421" y="530180"/>
                  <a:pt x="1532585" y="669701"/>
                </a:cubicBezTo>
                <a:cubicBezTo>
                  <a:pt x="1798749" y="809222"/>
                  <a:pt x="2157211" y="920839"/>
                  <a:pt x="2331076" y="978794"/>
                </a:cubicBezTo>
                <a:cubicBezTo>
                  <a:pt x="2504941" y="1036749"/>
                  <a:pt x="2540357" y="1027090"/>
                  <a:pt x="2575774" y="1017431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space réservé du contenu 9"/>
          <p:cNvSpPr txBox="1">
            <a:spLocks/>
          </p:cNvSpPr>
          <p:nvPr/>
        </p:nvSpPr>
        <p:spPr>
          <a:xfrm>
            <a:off x="5868144" y="4293096"/>
            <a:ext cx="3060848" cy="98235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Plastic</a:t>
            </a:r>
            <a:r>
              <a:rPr kumimoji="0" lang="fr-BE" sz="20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r>
              <a:rPr kumimoji="0" lang="fr-BE" sz="20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fr-BE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weakest</a:t>
            </a:r>
            <a:r>
              <a:rPr kumimoji="0" lang="fr-BE" sz="20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ductile component </a:t>
            </a:r>
            <a:endParaRPr kumimoji="0" lang="fr-BE" sz="20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Espace réservé du contenu 9"/>
          <p:cNvSpPr txBox="1">
            <a:spLocks/>
          </p:cNvSpPr>
          <p:nvPr/>
        </p:nvSpPr>
        <p:spPr>
          <a:xfrm>
            <a:off x="5855264" y="4992684"/>
            <a:ext cx="3288736" cy="8125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Ultimate</a:t>
            </a:r>
            <a:r>
              <a:rPr kumimoji="0" lang="fr-BE" sz="2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r>
              <a:rPr kumimoji="0" lang="fr-BE" sz="2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fr-BE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weakest</a:t>
            </a:r>
            <a:r>
              <a:rPr kumimoji="0" lang="fr-BE" sz="2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ductile component </a:t>
            </a:r>
            <a:endParaRPr kumimoji="0" lang="fr-BE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Espace réservé du contenu 9"/>
          <p:cNvSpPr txBox="1">
            <a:spLocks/>
          </p:cNvSpPr>
          <p:nvPr/>
        </p:nvSpPr>
        <p:spPr>
          <a:xfrm>
            <a:off x="5868144" y="5661248"/>
            <a:ext cx="3275856" cy="864096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 of </a:t>
            </a:r>
            <a:r>
              <a:rPr kumimoji="0" lang="fr-BE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weakest</a:t>
            </a:r>
            <a:r>
              <a:rPr kumimoji="0" lang="fr-BE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brittle</a:t>
            </a:r>
            <a:r>
              <a:rPr kumimoji="0" lang="fr-BE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component </a:t>
            </a:r>
            <a:endParaRPr kumimoji="0" lang="fr-BE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2" name="Connecteur droit avec flèche 41"/>
          <p:cNvCxnSpPr/>
          <p:nvPr/>
        </p:nvCxnSpPr>
        <p:spPr>
          <a:xfrm>
            <a:off x="1519314" y="5915908"/>
            <a:ext cx="1828550" cy="0"/>
          </a:xfrm>
          <a:prstGeom prst="straightConnector1">
            <a:avLst/>
          </a:prstGeom>
          <a:ln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space réservé du contenu 9"/>
          <p:cNvSpPr txBox="1">
            <a:spLocks/>
          </p:cNvSpPr>
          <p:nvPr/>
        </p:nvSpPr>
        <p:spPr>
          <a:xfrm>
            <a:off x="1921656" y="5460300"/>
            <a:ext cx="1107175" cy="42423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Class A</a:t>
            </a:r>
          </a:p>
        </p:txBody>
      </p:sp>
      <p:cxnSp>
        <p:nvCxnSpPr>
          <p:cNvPr id="45" name="Connecteur droit avec flèche 44"/>
          <p:cNvCxnSpPr/>
          <p:nvPr/>
        </p:nvCxnSpPr>
        <p:spPr>
          <a:xfrm flipV="1">
            <a:off x="4139952" y="5661248"/>
            <a:ext cx="1080120" cy="630"/>
          </a:xfrm>
          <a:prstGeom prst="straightConnector1">
            <a:avLst/>
          </a:prstGeom>
          <a:ln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space réservé du contenu 9"/>
          <p:cNvSpPr txBox="1">
            <a:spLocks/>
          </p:cNvSpPr>
          <p:nvPr/>
        </p:nvSpPr>
        <p:spPr>
          <a:xfrm>
            <a:off x="3275856" y="6237312"/>
            <a:ext cx="1107175" cy="42423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Class B</a:t>
            </a:r>
          </a:p>
        </p:txBody>
      </p:sp>
      <p:sp>
        <p:nvSpPr>
          <p:cNvPr id="48" name="Espace réservé du contenu 9"/>
          <p:cNvSpPr txBox="1">
            <a:spLocks/>
          </p:cNvSpPr>
          <p:nvPr/>
        </p:nvSpPr>
        <p:spPr>
          <a:xfrm>
            <a:off x="4211960" y="5157192"/>
            <a:ext cx="1512168" cy="7200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Class C</a:t>
            </a:r>
          </a:p>
        </p:txBody>
      </p:sp>
      <p:cxnSp>
        <p:nvCxnSpPr>
          <p:cNvPr id="49" name="Connecteur droit avec flèche 48"/>
          <p:cNvCxnSpPr/>
          <p:nvPr/>
        </p:nvCxnSpPr>
        <p:spPr>
          <a:xfrm flipV="1">
            <a:off x="3347864" y="6093296"/>
            <a:ext cx="792088" cy="630"/>
          </a:xfrm>
          <a:prstGeom prst="straightConnector1">
            <a:avLst/>
          </a:prstGeom>
          <a:ln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space réservé du contenu 9"/>
          <p:cNvSpPr txBox="1">
            <a:spLocks/>
          </p:cNvSpPr>
          <p:nvPr/>
        </p:nvSpPr>
        <p:spPr>
          <a:xfrm>
            <a:off x="107504" y="3717032"/>
            <a:ext cx="1610437" cy="53029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</a:p>
        </p:txBody>
      </p:sp>
      <p:sp>
        <p:nvSpPr>
          <p:cNvPr id="52" name="Espace réservé du contenu 9"/>
          <p:cNvSpPr txBox="1">
            <a:spLocks/>
          </p:cNvSpPr>
          <p:nvPr/>
        </p:nvSpPr>
        <p:spPr>
          <a:xfrm>
            <a:off x="4698222" y="6327707"/>
            <a:ext cx="1962010" cy="53029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Temperature</a:t>
            </a:r>
            <a:endParaRPr kumimoji="0" lang="fr-BE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0" name="Connecteur droit 59"/>
          <p:cNvCxnSpPr/>
          <p:nvPr/>
        </p:nvCxnSpPr>
        <p:spPr>
          <a:xfrm rot="5400000" flipH="1" flipV="1">
            <a:off x="2829856" y="5733256"/>
            <a:ext cx="1008112" cy="0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/>
          <p:nvPr/>
        </p:nvCxnSpPr>
        <p:spPr>
          <a:xfrm rot="5400000" flipH="1" flipV="1">
            <a:off x="3923928" y="6021288"/>
            <a:ext cx="432048" cy="0"/>
          </a:xfrm>
          <a:prstGeom prst="line">
            <a:avLst/>
          </a:prstGeom>
          <a:ln w="222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85</a:t>
            </a:fld>
            <a:endParaRPr lang="fr-BE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500034" y="1785926"/>
            <a:ext cx="8464454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Numerical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model for connections :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Bilinear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Fibres Model</a:t>
            </a:r>
            <a:endParaRPr lang="fr-BE" sz="29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Fill>
                <a:solidFill>
                  <a:schemeClr val="accent4"/>
                </a:solidFill>
              </a:uFill>
            </a:endParaRPr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0" y="1730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2" name="Rectangle 8"/>
          <p:cNvSpPr>
            <a:spLocks noChangeArrowheads="1"/>
          </p:cNvSpPr>
          <p:nvPr/>
        </p:nvSpPr>
        <p:spPr bwMode="auto">
          <a:xfrm>
            <a:off x="0" y="1736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6" name="Rectangle 12"/>
          <p:cNvSpPr>
            <a:spLocks noChangeArrowheads="1"/>
          </p:cNvSpPr>
          <p:nvPr/>
        </p:nvSpPr>
        <p:spPr bwMode="auto">
          <a:xfrm>
            <a:off x="0" y="1874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Espace réservé du contenu 2"/>
          <p:cNvSpPr txBox="1">
            <a:spLocks/>
          </p:cNvSpPr>
          <p:nvPr/>
        </p:nvSpPr>
        <p:spPr>
          <a:xfrm>
            <a:off x="827584" y="2420888"/>
            <a:ext cx="2448272" cy="6480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Failure</a:t>
            </a: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BE" sz="2900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criteria</a:t>
            </a:r>
            <a:endParaRPr lang="fr-BE" sz="2900" u="sng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0" y="3409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0229" name="Rectangle 5"/>
          <p:cNvSpPr>
            <a:spLocks noChangeArrowheads="1"/>
          </p:cNvSpPr>
          <p:nvPr/>
        </p:nvSpPr>
        <p:spPr bwMode="auto">
          <a:xfrm>
            <a:off x="0" y="3409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Espace réservé du contenu 9"/>
          <p:cNvSpPr>
            <a:spLocks noGrp="1"/>
          </p:cNvSpPr>
          <p:nvPr>
            <p:ph sz="quarter" idx="1"/>
          </p:nvPr>
        </p:nvSpPr>
        <p:spPr>
          <a:xfrm>
            <a:off x="179512" y="3717032"/>
            <a:ext cx="5616624" cy="2448272"/>
          </a:xfrm>
        </p:spPr>
        <p:txBody>
          <a:bodyPr>
            <a:normAutofit lnSpcReduction="10000"/>
          </a:bodyPr>
          <a:lstStyle/>
          <a:p>
            <a:r>
              <a:rPr lang="fr-BE" sz="2400" dirty="0" err="1" smtClean="0"/>
              <a:t>Criterion</a:t>
            </a:r>
            <a:r>
              <a:rPr lang="fr-BE" sz="2400" dirty="0" smtClean="0"/>
              <a:t> n°1 : One fibre </a:t>
            </a:r>
            <a:r>
              <a:rPr lang="fr-BE" sz="2400" dirty="0" err="1" smtClean="0"/>
              <a:t>representing</a:t>
            </a:r>
            <a:r>
              <a:rPr lang="fr-BE" sz="2400" dirty="0" smtClean="0"/>
              <a:t> the action of a class C </a:t>
            </a:r>
            <a:r>
              <a:rPr lang="fr-BE" sz="2400" dirty="0" err="1" smtClean="0"/>
              <a:t>bolt</a:t>
            </a:r>
            <a:r>
              <a:rPr lang="fr-BE" sz="2400" dirty="0" smtClean="0"/>
              <a:t> </a:t>
            </a:r>
            <a:r>
              <a:rPr lang="fr-BE" sz="2400" dirty="0" err="1" smtClean="0"/>
              <a:t>row</a:t>
            </a:r>
            <a:r>
              <a:rPr lang="fr-BE" sz="2400" dirty="0" smtClean="0"/>
              <a:t> </a:t>
            </a:r>
            <a:r>
              <a:rPr lang="fr-BE" sz="2400" dirty="0" err="1" smtClean="0"/>
              <a:t>is</a:t>
            </a:r>
            <a:r>
              <a:rPr lang="fr-BE" sz="2400" dirty="0" smtClean="0"/>
              <a:t> </a:t>
            </a:r>
            <a:r>
              <a:rPr lang="fr-BE" sz="2400" dirty="0" err="1" smtClean="0"/>
              <a:t>yielded</a:t>
            </a:r>
            <a:endParaRPr lang="fr-BE" sz="2400" dirty="0" smtClean="0"/>
          </a:p>
          <a:p>
            <a:pPr>
              <a:buNone/>
            </a:pPr>
            <a:r>
              <a:rPr lang="fr-BE" sz="2400" u="sng" dirty="0" smtClean="0"/>
              <a:t>or</a:t>
            </a:r>
          </a:p>
          <a:p>
            <a:r>
              <a:rPr lang="fr-BE" sz="2400" dirty="0" err="1" smtClean="0"/>
              <a:t>Criterion</a:t>
            </a:r>
            <a:r>
              <a:rPr lang="fr-BE" sz="2400" dirty="0" smtClean="0"/>
              <a:t> n°2 : All the fibres </a:t>
            </a:r>
            <a:r>
              <a:rPr lang="fr-BE" sz="2400" dirty="0" err="1" smtClean="0"/>
              <a:t>representing</a:t>
            </a:r>
            <a:r>
              <a:rPr lang="fr-BE" sz="2400" dirty="0" smtClean="0"/>
              <a:t> the action of </a:t>
            </a:r>
            <a:r>
              <a:rPr lang="fr-BE" sz="2400" dirty="0" err="1" smtClean="0"/>
              <a:t>bolt</a:t>
            </a:r>
            <a:r>
              <a:rPr lang="fr-BE" sz="2400" dirty="0" smtClean="0"/>
              <a:t> </a:t>
            </a:r>
            <a:r>
              <a:rPr lang="fr-BE" sz="2400" dirty="0" err="1" smtClean="0"/>
              <a:t>rows</a:t>
            </a:r>
            <a:r>
              <a:rPr lang="fr-BE" sz="2400" dirty="0" smtClean="0"/>
              <a:t> are </a:t>
            </a:r>
            <a:r>
              <a:rPr lang="fr-BE" sz="2400" dirty="0" err="1" smtClean="0"/>
              <a:t>yielded</a:t>
            </a:r>
            <a:r>
              <a:rPr lang="fr-BE" sz="2400" dirty="0" smtClean="0"/>
              <a:t> and </a:t>
            </a:r>
            <a:r>
              <a:rPr lang="fr-BE" sz="2400" dirty="0" err="1" smtClean="0"/>
              <a:t>at</a:t>
            </a:r>
            <a:r>
              <a:rPr lang="fr-BE" sz="2400" dirty="0" smtClean="0"/>
              <a:t> least one </a:t>
            </a:r>
            <a:r>
              <a:rPr lang="fr-BE" sz="2400" dirty="0" err="1" smtClean="0"/>
              <a:t>bolt</a:t>
            </a:r>
            <a:r>
              <a:rPr lang="fr-BE" sz="2400" dirty="0" smtClean="0"/>
              <a:t> </a:t>
            </a:r>
            <a:r>
              <a:rPr lang="fr-BE" sz="2400" dirty="0" err="1" smtClean="0"/>
              <a:t>row</a:t>
            </a:r>
            <a:r>
              <a:rPr lang="fr-BE" sz="2400" dirty="0" smtClean="0"/>
              <a:t> </a:t>
            </a:r>
            <a:r>
              <a:rPr lang="fr-BE" sz="2400" dirty="0" err="1" smtClean="0"/>
              <a:t>is</a:t>
            </a:r>
            <a:r>
              <a:rPr lang="fr-BE" sz="2400" dirty="0" smtClean="0"/>
              <a:t> class B</a:t>
            </a:r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1259632" y="2996952"/>
            <a:ext cx="3384376" cy="6480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 </a:t>
            </a:r>
            <a:r>
              <a:rPr lang="fr-BE" sz="2900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Criteria</a:t>
            </a:r>
            <a:endParaRPr lang="fr-BE" sz="2900" u="sng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6084168" y="5085185"/>
            <a:ext cx="2592288" cy="158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rot="16200000" flipV="1">
            <a:off x="5256076" y="4257093"/>
            <a:ext cx="1664568" cy="8384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orme libre 31"/>
          <p:cNvSpPr/>
          <p:nvPr/>
        </p:nvSpPr>
        <p:spPr>
          <a:xfrm>
            <a:off x="6084168" y="3820898"/>
            <a:ext cx="2575774" cy="1036749"/>
          </a:xfrm>
          <a:custGeom>
            <a:avLst/>
            <a:gdLst>
              <a:gd name="connsiteX0" fmla="*/ 0 w 2575774"/>
              <a:gd name="connsiteY0" fmla="*/ 0 h 1036749"/>
              <a:gd name="connsiteX1" fmla="*/ 734095 w 2575774"/>
              <a:gd name="connsiteY1" fmla="*/ 141668 h 1036749"/>
              <a:gd name="connsiteX2" fmla="*/ 1532585 w 2575774"/>
              <a:gd name="connsiteY2" fmla="*/ 669701 h 1036749"/>
              <a:gd name="connsiteX3" fmla="*/ 2331076 w 2575774"/>
              <a:gd name="connsiteY3" fmla="*/ 978794 h 1036749"/>
              <a:gd name="connsiteX4" fmla="*/ 2575774 w 2575774"/>
              <a:gd name="connsiteY4" fmla="*/ 1017431 h 103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5774" h="1036749">
                <a:moveTo>
                  <a:pt x="0" y="0"/>
                </a:moveTo>
                <a:cubicBezTo>
                  <a:pt x="239332" y="15025"/>
                  <a:pt x="478664" y="30051"/>
                  <a:pt x="734095" y="141668"/>
                </a:cubicBezTo>
                <a:cubicBezTo>
                  <a:pt x="989526" y="253285"/>
                  <a:pt x="1266421" y="530180"/>
                  <a:pt x="1532585" y="669701"/>
                </a:cubicBezTo>
                <a:cubicBezTo>
                  <a:pt x="1798749" y="809222"/>
                  <a:pt x="2157211" y="920839"/>
                  <a:pt x="2331076" y="978794"/>
                </a:cubicBezTo>
                <a:cubicBezTo>
                  <a:pt x="2504941" y="1036749"/>
                  <a:pt x="2540357" y="1027090"/>
                  <a:pt x="2575774" y="1017431"/>
                </a:cubicBezTo>
              </a:path>
            </a:pathLst>
          </a:cu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orme libre 32"/>
          <p:cNvSpPr/>
          <p:nvPr/>
        </p:nvSpPr>
        <p:spPr>
          <a:xfrm>
            <a:off x="6089434" y="4084686"/>
            <a:ext cx="2575774" cy="860966"/>
          </a:xfrm>
          <a:custGeom>
            <a:avLst/>
            <a:gdLst>
              <a:gd name="connsiteX0" fmla="*/ 0 w 2575774"/>
              <a:gd name="connsiteY0" fmla="*/ 0 h 1036749"/>
              <a:gd name="connsiteX1" fmla="*/ 734095 w 2575774"/>
              <a:gd name="connsiteY1" fmla="*/ 141668 h 1036749"/>
              <a:gd name="connsiteX2" fmla="*/ 1532585 w 2575774"/>
              <a:gd name="connsiteY2" fmla="*/ 669701 h 1036749"/>
              <a:gd name="connsiteX3" fmla="*/ 2331076 w 2575774"/>
              <a:gd name="connsiteY3" fmla="*/ 978794 h 1036749"/>
              <a:gd name="connsiteX4" fmla="*/ 2575774 w 2575774"/>
              <a:gd name="connsiteY4" fmla="*/ 1017431 h 103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5774" h="1036749">
                <a:moveTo>
                  <a:pt x="0" y="0"/>
                </a:moveTo>
                <a:cubicBezTo>
                  <a:pt x="239332" y="15025"/>
                  <a:pt x="478664" y="30051"/>
                  <a:pt x="734095" y="141668"/>
                </a:cubicBezTo>
                <a:cubicBezTo>
                  <a:pt x="989526" y="253285"/>
                  <a:pt x="1266421" y="530180"/>
                  <a:pt x="1532585" y="669701"/>
                </a:cubicBezTo>
                <a:cubicBezTo>
                  <a:pt x="1798749" y="809222"/>
                  <a:pt x="2157211" y="920839"/>
                  <a:pt x="2331076" y="978794"/>
                </a:cubicBezTo>
                <a:cubicBezTo>
                  <a:pt x="2504941" y="1036749"/>
                  <a:pt x="2540357" y="1027090"/>
                  <a:pt x="2575774" y="1017431"/>
                </a:cubicBezTo>
              </a:path>
            </a:pathLst>
          </a:cu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orme libre 34"/>
          <p:cNvSpPr/>
          <p:nvPr/>
        </p:nvSpPr>
        <p:spPr>
          <a:xfrm>
            <a:off x="6087286" y="3717033"/>
            <a:ext cx="2575774" cy="1370498"/>
          </a:xfrm>
          <a:custGeom>
            <a:avLst/>
            <a:gdLst>
              <a:gd name="connsiteX0" fmla="*/ 0 w 2575774"/>
              <a:gd name="connsiteY0" fmla="*/ 0 h 1036749"/>
              <a:gd name="connsiteX1" fmla="*/ 734095 w 2575774"/>
              <a:gd name="connsiteY1" fmla="*/ 141668 h 1036749"/>
              <a:gd name="connsiteX2" fmla="*/ 1532585 w 2575774"/>
              <a:gd name="connsiteY2" fmla="*/ 669701 h 1036749"/>
              <a:gd name="connsiteX3" fmla="*/ 2331076 w 2575774"/>
              <a:gd name="connsiteY3" fmla="*/ 978794 h 1036749"/>
              <a:gd name="connsiteX4" fmla="*/ 2575774 w 2575774"/>
              <a:gd name="connsiteY4" fmla="*/ 1017431 h 103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5774" h="1036749">
                <a:moveTo>
                  <a:pt x="0" y="0"/>
                </a:moveTo>
                <a:cubicBezTo>
                  <a:pt x="239332" y="15025"/>
                  <a:pt x="478664" y="30051"/>
                  <a:pt x="734095" y="141668"/>
                </a:cubicBezTo>
                <a:cubicBezTo>
                  <a:pt x="989526" y="253285"/>
                  <a:pt x="1266421" y="530180"/>
                  <a:pt x="1532585" y="669701"/>
                </a:cubicBezTo>
                <a:cubicBezTo>
                  <a:pt x="1798749" y="809222"/>
                  <a:pt x="2157211" y="920839"/>
                  <a:pt x="2331076" y="978794"/>
                </a:cubicBezTo>
                <a:cubicBezTo>
                  <a:pt x="2504941" y="1036749"/>
                  <a:pt x="2540357" y="1027090"/>
                  <a:pt x="2575774" y="1017431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space réservé du contenu 9"/>
          <p:cNvSpPr txBox="1">
            <a:spLocks/>
          </p:cNvSpPr>
          <p:nvPr/>
        </p:nvSpPr>
        <p:spPr>
          <a:xfrm>
            <a:off x="5903640" y="5345111"/>
            <a:ext cx="2772816" cy="576064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Plastic</a:t>
            </a:r>
            <a:r>
              <a:rPr kumimoji="0" lang="fr-BE" sz="16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r>
              <a:rPr kumimoji="0" lang="fr-BE" sz="16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fr-BE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weakest</a:t>
            </a:r>
            <a:r>
              <a:rPr kumimoji="0" lang="fr-BE" sz="16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ductile component </a:t>
            </a:r>
            <a:endParaRPr kumimoji="0" lang="fr-BE" sz="16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Espace réservé du contenu 9"/>
          <p:cNvSpPr txBox="1">
            <a:spLocks/>
          </p:cNvSpPr>
          <p:nvPr/>
        </p:nvSpPr>
        <p:spPr>
          <a:xfrm>
            <a:off x="5927272" y="5802917"/>
            <a:ext cx="2893199" cy="576064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Ultimate</a:t>
            </a:r>
            <a:r>
              <a:rPr kumimoji="0" lang="fr-BE" sz="16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r>
              <a:rPr kumimoji="0" lang="fr-BE" sz="16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</a:t>
            </a:r>
            <a:r>
              <a:rPr kumimoji="0" lang="fr-BE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weakest</a:t>
            </a:r>
            <a:r>
              <a:rPr kumimoji="0" lang="fr-BE" sz="16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ductile component </a:t>
            </a:r>
            <a:endParaRPr kumimoji="0" lang="fr-BE" sz="16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Espace réservé du contenu 9"/>
          <p:cNvSpPr txBox="1">
            <a:spLocks/>
          </p:cNvSpPr>
          <p:nvPr/>
        </p:nvSpPr>
        <p:spPr>
          <a:xfrm>
            <a:off x="5940152" y="6255457"/>
            <a:ext cx="2893199" cy="576064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1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 of </a:t>
            </a:r>
            <a:r>
              <a:rPr kumimoji="0" lang="fr-BE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weakest</a:t>
            </a:r>
            <a:r>
              <a:rPr kumimoji="0" lang="fr-BE" sz="1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1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brittle</a:t>
            </a:r>
            <a:r>
              <a:rPr kumimoji="0" lang="fr-BE" sz="1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component </a:t>
            </a:r>
            <a:endParaRPr kumimoji="0" lang="fr-BE" sz="1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2" name="Connecteur droit avec flèche 41"/>
          <p:cNvCxnSpPr/>
          <p:nvPr/>
        </p:nvCxnSpPr>
        <p:spPr>
          <a:xfrm>
            <a:off x="6078902" y="4763781"/>
            <a:ext cx="1085386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space réservé du contenu 9"/>
          <p:cNvSpPr txBox="1">
            <a:spLocks/>
          </p:cNvSpPr>
          <p:nvPr/>
        </p:nvSpPr>
        <p:spPr>
          <a:xfrm>
            <a:off x="6228184" y="4509120"/>
            <a:ext cx="792088" cy="288032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Class A</a:t>
            </a:r>
          </a:p>
        </p:txBody>
      </p:sp>
      <p:cxnSp>
        <p:nvCxnSpPr>
          <p:cNvPr id="45" name="Connecteur droit avec flèche 44"/>
          <p:cNvCxnSpPr/>
          <p:nvPr/>
        </p:nvCxnSpPr>
        <p:spPr>
          <a:xfrm>
            <a:off x="7164288" y="5013176"/>
            <a:ext cx="648072" cy="158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space réservé du contenu 9"/>
          <p:cNvSpPr txBox="1">
            <a:spLocks/>
          </p:cNvSpPr>
          <p:nvPr/>
        </p:nvSpPr>
        <p:spPr>
          <a:xfrm>
            <a:off x="7118038" y="4738023"/>
            <a:ext cx="792088" cy="288032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Class B</a:t>
            </a:r>
          </a:p>
        </p:txBody>
      </p:sp>
      <p:sp>
        <p:nvSpPr>
          <p:cNvPr id="48" name="Espace réservé du contenu 9"/>
          <p:cNvSpPr txBox="1">
            <a:spLocks/>
          </p:cNvSpPr>
          <p:nvPr/>
        </p:nvSpPr>
        <p:spPr>
          <a:xfrm>
            <a:off x="7850997" y="4108096"/>
            <a:ext cx="792088" cy="288032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Class C</a:t>
            </a:r>
          </a:p>
        </p:txBody>
      </p:sp>
      <p:cxnSp>
        <p:nvCxnSpPr>
          <p:cNvPr id="49" name="Connecteur droit avec flèche 48"/>
          <p:cNvCxnSpPr/>
          <p:nvPr/>
        </p:nvCxnSpPr>
        <p:spPr>
          <a:xfrm>
            <a:off x="7812360" y="4365104"/>
            <a:ext cx="792088" cy="158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space réservé du contenu 9"/>
          <p:cNvSpPr txBox="1">
            <a:spLocks/>
          </p:cNvSpPr>
          <p:nvPr/>
        </p:nvSpPr>
        <p:spPr>
          <a:xfrm>
            <a:off x="5724128" y="3068960"/>
            <a:ext cx="1152128" cy="3600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</a:p>
        </p:txBody>
      </p:sp>
      <p:sp>
        <p:nvSpPr>
          <p:cNvPr id="52" name="Espace réservé du contenu 9"/>
          <p:cNvSpPr txBox="1">
            <a:spLocks/>
          </p:cNvSpPr>
          <p:nvPr/>
        </p:nvSpPr>
        <p:spPr>
          <a:xfrm>
            <a:off x="7740352" y="5085184"/>
            <a:ext cx="1403648" cy="3600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16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Temperature</a:t>
            </a:r>
            <a:endParaRPr kumimoji="0" lang="fr-BE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86</a:t>
            </a:fld>
            <a:endParaRPr lang="fr-BE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500034" y="1785926"/>
            <a:ext cx="8464454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Numerical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model for connections :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Bilinear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Fibres Model</a:t>
            </a:r>
            <a:endParaRPr lang="fr-BE" sz="29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Fill>
                <a:solidFill>
                  <a:schemeClr val="accent4"/>
                </a:solidFill>
              </a:uFill>
            </a:endParaRPr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0" y="1730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2" name="Rectangle 8"/>
          <p:cNvSpPr>
            <a:spLocks noChangeArrowheads="1"/>
          </p:cNvSpPr>
          <p:nvPr/>
        </p:nvSpPr>
        <p:spPr bwMode="auto">
          <a:xfrm>
            <a:off x="0" y="1736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6" name="Rectangle 12"/>
          <p:cNvSpPr>
            <a:spLocks noChangeArrowheads="1"/>
          </p:cNvSpPr>
          <p:nvPr/>
        </p:nvSpPr>
        <p:spPr bwMode="auto">
          <a:xfrm>
            <a:off x="0" y="1874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Espace réservé du contenu 2"/>
          <p:cNvSpPr txBox="1">
            <a:spLocks/>
          </p:cNvSpPr>
          <p:nvPr/>
        </p:nvSpPr>
        <p:spPr>
          <a:xfrm>
            <a:off x="827584" y="2420888"/>
            <a:ext cx="2448272" cy="6480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Test n°1 (Metz)</a:t>
            </a:r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 cstate="print"/>
          <a:srcRect l="3712" t="11537" r="28403" b="3539"/>
          <a:stretch>
            <a:fillRect/>
          </a:stretch>
        </p:blipFill>
        <p:spPr bwMode="auto">
          <a:xfrm>
            <a:off x="467544" y="3284984"/>
            <a:ext cx="3230563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Espace réservé du contenu 9"/>
          <p:cNvSpPr>
            <a:spLocks noGrp="1"/>
          </p:cNvSpPr>
          <p:nvPr>
            <p:ph sz="quarter" idx="1"/>
          </p:nvPr>
        </p:nvSpPr>
        <p:spPr>
          <a:xfrm>
            <a:off x="4067944" y="2996952"/>
            <a:ext cx="4752528" cy="1872208"/>
          </a:xfrm>
        </p:spPr>
        <p:txBody>
          <a:bodyPr>
            <a:normAutofit/>
          </a:bodyPr>
          <a:lstStyle/>
          <a:p>
            <a:r>
              <a:rPr lang="fr-BE" sz="2400" dirty="0" err="1" smtClean="0"/>
              <a:t>Restraining</a:t>
            </a:r>
            <a:r>
              <a:rPr lang="fr-BE" sz="2400" dirty="0" smtClean="0"/>
              <a:t> system </a:t>
            </a:r>
            <a:r>
              <a:rPr lang="fr-BE" sz="2400" dirty="0" err="1" smtClean="0"/>
              <a:t>modelled</a:t>
            </a:r>
            <a:r>
              <a:rPr lang="fr-BE" sz="2400" dirty="0" smtClean="0"/>
              <a:t> by one </a:t>
            </a:r>
            <a:r>
              <a:rPr lang="fr-BE" sz="2400" dirty="0" err="1" smtClean="0"/>
              <a:t>element</a:t>
            </a:r>
            <a:r>
              <a:rPr lang="fr-BE" sz="2400" dirty="0" smtClean="0"/>
              <a:t> (</a:t>
            </a:r>
            <a:r>
              <a:rPr lang="fr-BE" sz="2400" dirty="0" err="1" smtClean="0"/>
              <a:t>elastic</a:t>
            </a:r>
            <a:r>
              <a:rPr lang="fr-BE" sz="2400" dirty="0" smtClean="0"/>
              <a:t> </a:t>
            </a:r>
            <a:r>
              <a:rPr lang="fr-BE" sz="2400" dirty="0" err="1" smtClean="0"/>
              <a:t>spring</a:t>
            </a:r>
            <a:r>
              <a:rPr lang="fr-BE" sz="2400" dirty="0" smtClean="0"/>
              <a:t>)</a:t>
            </a:r>
          </a:p>
          <a:p>
            <a:r>
              <a:rPr lang="fr-BE" sz="2400" dirty="0" smtClean="0"/>
              <a:t>f</a:t>
            </a:r>
            <a:r>
              <a:rPr lang="fr-BE" sz="2400" baseline="-25000" dirty="0" smtClean="0"/>
              <a:t>y</a:t>
            </a:r>
            <a:r>
              <a:rPr lang="fr-BE" sz="2400" dirty="0" smtClean="0"/>
              <a:t> = 355 </a:t>
            </a:r>
            <a:r>
              <a:rPr lang="fr-BE" sz="2400" dirty="0" err="1" smtClean="0"/>
              <a:t>MPa</a:t>
            </a:r>
            <a:r>
              <a:rPr lang="fr-BE" sz="2400" dirty="0" smtClean="0"/>
              <a:t>.</a:t>
            </a:r>
          </a:p>
          <a:p>
            <a:r>
              <a:rPr lang="fr-BE" sz="2400" dirty="0" err="1" smtClean="0"/>
              <a:t>f</a:t>
            </a:r>
            <a:r>
              <a:rPr lang="fr-BE" sz="2400" baseline="-25000" dirty="0" err="1" smtClean="0"/>
              <a:t>ub</a:t>
            </a:r>
            <a:r>
              <a:rPr lang="fr-BE" sz="2400" dirty="0" smtClean="0"/>
              <a:t> : 956 </a:t>
            </a:r>
            <a:r>
              <a:rPr lang="fr-BE" sz="2400" dirty="0" err="1" smtClean="0"/>
              <a:t>Mpa</a:t>
            </a:r>
            <a:r>
              <a:rPr lang="fr-BE" sz="2400" dirty="0" smtClean="0"/>
              <a:t> (tests </a:t>
            </a:r>
            <a:r>
              <a:rPr lang="fr-BE" sz="2400" dirty="0" err="1" smtClean="0"/>
              <a:t>at</a:t>
            </a:r>
            <a:r>
              <a:rPr lang="fr-BE" sz="2400" dirty="0" smtClean="0"/>
              <a:t> room T°)</a:t>
            </a:r>
          </a:p>
        </p:txBody>
      </p:sp>
      <p:sp>
        <p:nvSpPr>
          <p:cNvPr id="38" name="Espace réservé du contenu 9"/>
          <p:cNvSpPr txBox="1">
            <a:spLocks/>
          </p:cNvSpPr>
          <p:nvPr/>
        </p:nvSpPr>
        <p:spPr>
          <a:xfrm>
            <a:off x="539552" y="5661248"/>
            <a:ext cx="8604448" cy="10527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0" lang="fr-B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Experimentally</a:t>
            </a:r>
            <a:r>
              <a:rPr kumimoji="0" lang="fr-B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fr-BE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failure</a:t>
            </a:r>
            <a:r>
              <a:rPr kumimoji="0" lang="fr-BE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after</a:t>
            </a:r>
            <a:r>
              <a:rPr kumimoji="0" lang="fr-BE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70 min (</a:t>
            </a:r>
            <a:r>
              <a:rPr kumimoji="0" lang="fr-BE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fr-BE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furnace</a:t>
            </a:r>
            <a:r>
              <a:rPr kumimoji="0" lang="fr-BE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797°C)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400" dirty="0" smtClean="0"/>
              <a:t>- Good </a:t>
            </a:r>
            <a:r>
              <a:rPr lang="fr-BE" sz="2400" dirty="0" err="1" smtClean="0"/>
              <a:t>correlation</a:t>
            </a:r>
            <a:r>
              <a:rPr kumimoji="0" lang="fr-BE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fr-B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0" y="3409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18113" name="Picture 1"/>
          <p:cNvPicPr>
            <a:picLocks noChangeAspect="1" noChangeArrowheads="1"/>
          </p:cNvPicPr>
          <p:nvPr/>
        </p:nvPicPr>
        <p:blipFill>
          <a:blip r:embed="rId3" cstate="print"/>
          <a:srcRect l="1976" t="5151" r="7117" b="4703"/>
          <a:stretch>
            <a:fillRect/>
          </a:stretch>
        </p:blipFill>
        <p:spPr bwMode="auto">
          <a:xfrm>
            <a:off x="539552" y="3068960"/>
            <a:ext cx="331236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8116" name="Picture 4"/>
          <p:cNvPicPr>
            <a:picLocks noChangeAspect="1" noChangeArrowheads="1"/>
          </p:cNvPicPr>
          <p:nvPr/>
        </p:nvPicPr>
        <p:blipFill>
          <a:blip r:embed="rId4" cstate="print"/>
          <a:srcRect l="1203" t="2984" r="4545" b="2024"/>
          <a:stretch>
            <a:fillRect/>
          </a:stretch>
        </p:blipFill>
        <p:spPr bwMode="auto">
          <a:xfrm>
            <a:off x="4139952" y="3057383"/>
            <a:ext cx="3189200" cy="244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p"/>
      <p:bldP spid="38" grpId="0" uiExpand="1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87</a:t>
            </a:fld>
            <a:endParaRPr lang="fr-BE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500034" y="1785926"/>
            <a:ext cx="8464454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Numerical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model for connections :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Bilinear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Fibres Model</a:t>
            </a:r>
            <a:endParaRPr lang="fr-BE" sz="29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Fill>
                <a:solidFill>
                  <a:schemeClr val="accent4"/>
                </a:solidFill>
              </a:uFill>
            </a:endParaRPr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0" y="1730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2" name="Rectangle 8"/>
          <p:cNvSpPr>
            <a:spLocks noChangeArrowheads="1"/>
          </p:cNvSpPr>
          <p:nvPr/>
        </p:nvSpPr>
        <p:spPr bwMode="auto">
          <a:xfrm>
            <a:off x="0" y="1736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6" name="Rectangle 12"/>
          <p:cNvSpPr>
            <a:spLocks noChangeArrowheads="1"/>
          </p:cNvSpPr>
          <p:nvPr/>
        </p:nvSpPr>
        <p:spPr bwMode="auto">
          <a:xfrm>
            <a:off x="0" y="1874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Espace réservé du contenu 2"/>
          <p:cNvSpPr txBox="1">
            <a:spLocks/>
          </p:cNvSpPr>
          <p:nvPr/>
        </p:nvSpPr>
        <p:spPr>
          <a:xfrm>
            <a:off x="827584" y="2420888"/>
            <a:ext cx="2448272" cy="6480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Test n°2 (Metz)</a:t>
            </a:r>
          </a:p>
        </p:txBody>
      </p:sp>
      <p:sp>
        <p:nvSpPr>
          <p:cNvPr id="38" name="Espace réservé du contenu 9"/>
          <p:cNvSpPr txBox="1">
            <a:spLocks/>
          </p:cNvSpPr>
          <p:nvPr/>
        </p:nvSpPr>
        <p:spPr>
          <a:xfrm>
            <a:off x="827584" y="5733256"/>
            <a:ext cx="1728192" cy="5040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</a:t>
            </a:r>
            <a:r>
              <a:rPr kumimoji="0" lang="fr-B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failure</a:t>
            </a:r>
            <a:endParaRPr kumimoji="0" lang="fr-BE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0" y="3409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0229" name="Rectangle 5"/>
          <p:cNvSpPr>
            <a:spLocks noChangeArrowheads="1"/>
          </p:cNvSpPr>
          <p:nvPr/>
        </p:nvSpPr>
        <p:spPr bwMode="auto">
          <a:xfrm>
            <a:off x="0" y="3409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17091" name="Picture 3"/>
          <p:cNvPicPr>
            <a:picLocks noChangeAspect="1" noChangeArrowheads="1"/>
          </p:cNvPicPr>
          <p:nvPr/>
        </p:nvPicPr>
        <p:blipFill>
          <a:blip r:embed="rId2" cstate="print"/>
          <a:srcRect l="2625" t="6300" r="8126" b="2351"/>
          <a:stretch>
            <a:fillRect/>
          </a:stretch>
        </p:blipFill>
        <p:spPr bwMode="auto">
          <a:xfrm>
            <a:off x="899592" y="3068960"/>
            <a:ext cx="3024336" cy="2579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7093" name="Picture 5"/>
          <p:cNvPicPr>
            <a:picLocks noChangeAspect="1" noChangeArrowheads="1"/>
          </p:cNvPicPr>
          <p:nvPr/>
        </p:nvPicPr>
        <p:blipFill>
          <a:blip r:embed="rId3" cstate="print"/>
          <a:srcRect l="3954" t="4833" r="9056" b="5758"/>
          <a:stretch>
            <a:fillRect/>
          </a:stretch>
        </p:blipFill>
        <p:spPr bwMode="auto">
          <a:xfrm>
            <a:off x="4211960" y="3068960"/>
            <a:ext cx="3096344" cy="2603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Ellipse 27"/>
          <p:cNvSpPr/>
          <p:nvPr/>
        </p:nvSpPr>
        <p:spPr>
          <a:xfrm>
            <a:off x="1979712" y="3284984"/>
            <a:ext cx="432048" cy="115212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88</a:t>
            </a:fld>
            <a:endParaRPr lang="fr-BE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500034" y="1785926"/>
            <a:ext cx="8464454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Numerical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model for connections :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Bilinear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Fibres Model</a:t>
            </a:r>
            <a:endParaRPr lang="fr-BE" sz="29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Fill>
                <a:solidFill>
                  <a:schemeClr val="accent4"/>
                </a:solidFill>
              </a:uFill>
            </a:endParaRPr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0" y="1730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2" name="Rectangle 8"/>
          <p:cNvSpPr>
            <a:spLocks noChangeArrowheads="1"/>
          </p:cNvSpPr>
          <p:nvPr/>
        </p:nvSpPr>
        <p:spPr bwMode="auto">
          <a:xfrm>
            <a:off x="0" y="1736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6" name="Rectangle 12"/>
          <p:cNvSpPr>
            <a:spLocks noChangeArrowheads="1"/>
          </p:cNvSpPr>
          <p:nvPr/>
        </p:nvSpPr>
        <p:spPr bwMode="auto">
          <a:xfrm>
            <a:off x="0" y="1874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Espace réservé du contenu 2"/>
          <p:cNvSpPr txBox="1">
            <a:spLocks/>
          </p:cNvSpPr>
          <p:nvPr/>
        </p:nvSpPr>
        <p:spPr>
          <a:xfrm>
            <a:off x="827584" y="2420888"/>
            <a:ext cx="5760640" cy="6480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Test n°3 (Delft) : Fin plate connections</a:t>
            </a: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0" y="3409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0229" name="Rectangle 5"/>
          <p:cNvSpPr>
            <a:spLocks noChangeArrowheads="1"/>
          </p:cNvSpPr>
          <p:nvPr/>
        </p:nvSpPr>
        <p:spPr bwMode="auto">
          <a:xfrm>
            <a:off x="0" y="3409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2" cstate="print"/>
          <a:srcRect l="1985" t="11635" r="778" b="9868"/>
          <a:stretch>
            <a:fillRect/>
          </a:stretch>
        </p:blipFill>
        <p:spPr bwMode="auto">
          <a:xfrm>
            <a:off x="1043608" y="3212976"/>
            <a:ext cx="5040560" cy="2778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3068960"/>
            <a:ext cx="4824536" cy="297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Espace réservé du contenu 9"/>
          <p:cNvSpPr>
            <a:spLocks noGrp="1"/>
          </p:cNvSpPr>
          <p:nvPr>
            <p:ph sz="quarter" idx="1"/>
          </p:nvPr>
        </p:nvSpPr>
        <p:spPr>
          <a:xfrm>
            <a:off x="179512" y="6165304"/>
            <a:ext cx="8424936" cy="504056"/>
          </a:xfrm>
        </p:spPr>
        <p:txBody>
          <a:bodyPr>
            <a:normAutofit/>
          </a:bodyPr>
          <a:lstStyle/>
          <a:p>
            <a:r>
              <a:rPr lang="fr-BE" sz="2000" dirty="0" err="1" smtClean="0"/>
              <a:t>Criterion</a:t>
            </a:r>
            <a:r>
              <a:rPr lang="fr-BE" sz="2000" dirty="0" smtClean="0"/>
              <a:t> n°2 </a:t>
            </a:r>
            <a:r>
              <a:rPr lang="fr-BE" sz="2000" dirty="0" err="1" smtClean="0"/>
              <a:t>reached</a:t>
            </a:r>
            <a:r>
              <a:rPr lang="fr-BE" sz="2000" dirty="0" smtClean="0"/>
              <a:t> </a:t>
            </a:r>
            <a:r>
              <a:rPr lang="fr-BE" sz="2000" dirty="0" err="1" smtClean="0"/>
              <a:t>after</a:t>
            </a:r>
            <a:r>
              <a:rPr lang="fr-BE" sz="2000" dirty="0" smtClean="0"/>
              <a:t> 119 min. – </a:t>
            </a:r>
            <a:r>
              <a:rPr lang="fr-BE" sz="2000" dirty="0" err="1" smtClean="0"/>
              <a:t>Experimentally</a:t>
            </a:r>
            <a:r>
              <a:rPr lang="fr-BE" sz="2000" dirty="0" smtClean="0"/>
              <a:t> : </a:t>
            </a:r>
            <a:r>
              <a:rPr lang="fr-BE" sz="2000" dirty="0" err="1" smtClean="0"/>
              <a:t>failure</a:t>
            </a:r>
            <a:r>
              <a:rPr lang="fr-BE" sz="2000" dirty="0" smtClean="0"/>
              <a:t> </a:t>
            </a:r>
            <a:r>
              <a:rPr lang="fr-BE" sz="2000" dirty="0" err="1" smtClean="0"/>
              <a:t>after</a:t>
            </a:r>
            <a:r>
              <a:rPr lang="fr-BE" sz="2000" dirty="0" smtClean="0"/>
              <a:t> 127 min.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89</a:t>
            </a:fld>
            <a:endParaRPr lang="fr-BE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500034" y="1785926"/>
            <a:ext cx="8464454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Numerical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model for connections :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Bilinear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Fibres Model</a:t>
            </a:r>
            <a:endParaRPr lang="fr-BE" sz="29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Fill>
                <a:solidFill>
                  <a:schemeClr val="accent4"/>
                </a:solidFill>
              </a:uFill>
            </a:endParaRPr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0" y="1730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2" name="Rectangle 8"/>
          <p:cNvSpPr>
            <a:spLocks noChangeArrowheads="1"/>
          </p:cNvSpPr>
          <p:nvPr/>
        </p:nvSpPr>
        <p:spPr bwMode="auto">
          <a:xfrm>
            <a:off x="0" y="1736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6" name="Rectangle 12"/>
          <p:cNvSpPr>
            <a:spLocks noChangeArrowheads="1"/>
          </p:cNvSpPr>
          <p:nvPr/>
        </p:nvSpPr>
        <p:spPr bwMode="auto">
          <a:xfrm>
            <a:off x="0" y="1874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Espace réservé du contenu 2"/>
          <p:cNvSpPr txBox="1">
            <a:spLocks/>
          </p:cNvSpPr>
          <p:nvPr/>
        </p:nvSpPr>
        <p:spPr>
          <a:xfrm>
            <a:off x="827584" y="2420888"/>
            <a:ext cx="6696744" cy="72008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Test n°4 (Delft) : Web </a:t>
            </a:r>
            <a:r>
              <a:rPr lang="fr-BE" sz="2900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cleats</a:t>
            </a: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connections</a:t>
            </a: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0" y="3409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0229" name="Rectangle 5"/>
          <p:cNvSpPr>
            <a:spLocks noChangeArrowheads="1"/>
          </p:cNvSpPr>
          <p:nvPr/>
        </p:nvSpPr>
        <p:spPr bwMode="auto">
          <a:xfrm>
            <a:off x="0" y="3409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4" name="Espace réservé du contenu 9"/>
          <p:cNvSpPr>
            <a:spLocks noGrp="1"/>
          </p:cNvSpPr>
          <p:nvPr>
            <p:ph sz="quarter" idx="1"/>
          </p:nvPr>
        </p:nvSpPr>
        <p:spPr>
          <a:xfrm>
            <a:off x="179512" y="6021288"/>
            <a:ext cx="6192688" cy="504056"/>
          </a:xfrm>
        </p:spPr>
        <p:txBody>
          <a:bodyPr>
            <a:normAutofit/>
          </a:bodyPr>
          <a:lstStyle/>
          <a:p>
            <a:r>
              <a:rPr lang="fr-BE" sz="2000" dirty="0" smtClean="0"/>
              <a:t>The </a:t>
            </a:r>
            <a:r>
              <a:rPr lang="fr-BE" sz="2000" dirty="0" err="1" smtClean="0"/>
              <a:t>weakest</a:t>
            </a:r>
            <a:r>
              <a:rPr lang="fr-BE" sz="2000" dirty="0" smtClean="0"/>
              <a:t> components are ductile – No </a:t>
            </a:r>
            <a:r>
              <a:rPr lang="fr-BE" sz="2000" dirty="0" err="1" smtClean="0"/>
              <a:t>failure</a:t>
            </a:r>
            <a:endParaRPr lang="fr-BE" sz="2000" dirty="0" smtClean="0"/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 cstate="print"/>
          <a:srcRect l="1985" t="2908" r="1714" b="4050"/>
          <a:stretch>
            <a:fillRect/>
          </a:stretch>
        </p:blipFill>
        <p:spPr bwMode="auto">
          <a:xfrm>
            <a:off x="1115616" y="3085678"/>
            <a:ext cx="4464496" cy="293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79" y="2996952"/>
            <a:ext cx="473882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51520" y="620688"/>
            <a:ext cx="8640960" cy="936104"/>
          </a:xfrm>
        </p:spPr>
        <p:txBody>
          <a:bodyPr>
            <a:noAutofit/>
          </a:bodyPr>
          <a:lstStyle/>
          <a:p>
            <a:pPr algn="ctr"/>
            <a:r>
              <a:rPr lang="fr-BE" b="1" u="sng" cap="none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Part 2</a:t>
            </a:r>
            <a:endParaRPr lang="fr-BE" b="1" cap="none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fr-BE" sz="2000" dirty="0" err="1" smtClean="0"/>
              <a:t>Academic</a:t>
            </a:r>
            <a:r>
              <a:rPr lang="fr-BE" sz="2000" dirty="0" smtClean="0"/>
              <a:t> </a:t>
            </a:r>
            <a:r>
              <a:rPr lang="fr-BE" sz="2000" dirty="0" err="1" smtClean="0"/>
              <a:t>year</a:t>
            </a:r>
            <a:r>
              <a:rPr lang="fr-BE" sz="2000" dirty="0" smtClean="0"/>
              <a:t> 2009-2010</a:t>
            </a:r>
            <a:endParaRPr lang="fr-BE" sz="20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F38A-A6F3-476B-9508-D76C6375ADCD}" type="slidenum">
              <a:rPr lang="fr-BE" smtClean="0"/>
              <a:pPr/>
              <a:t>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79512" y="1772816"/>
            <a:ext cx="8640960" cy="165618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400" b="1" i="0" u="none" strike="noStrike" kern="1200" cap="none" spc="0" normalizeH="0" baseline="0" noProof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Temperature</a:t>
            </a:r>
            <a:r>
              <a:rPr kumimoji="0" lang="fr-BE" sz="44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in joints of a </a:t>
            </a:r>
            <a:r>
              <a:rPr kumimoji="0" lang="fr-BE" sz="4400" b="1" i="0" u="none" strike="noStrike" kern="1200" cap="none" spc="0" normalizeH="0" baseline="0" noProof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steel</a:t>
            </a:r>
            <a:r>
              <a:rPr kumimoji="0" lang="fr-BE" sz="44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structure </a:t>
            </a:r>
            <a:r>
              <a:rPr kumimoji="0" lang="fr-BE" sz="4400" b="1" i="0" u="none" strike="noStrike" kern="1200" cap="none" spc="0" normalizeH="0" baseline="0" noProof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during</a:t>
            </a:r>
            <a:r>
              <a:rPr kumimoji="0" lang="fr-BE" sz="44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a </a:t>
            </a:r>
            <a:r>
              <a:rPr kumimoji="0" lang="fr-BE" sz="4400" b="1" i="0" u="none" strike="noStrike" kern="1200" cap="none" spc="0" normalizeH="0" baseline="0" noProof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natural</a:t>
            </a:r>
            <a:r>
              <a:rPr kumimoji="0" lang="fr-BE" sz="4400" b="1" i="0" u="none" strike="noStrike" kern="1200" cap="none" spc="0" normalizeH="0" baseline="0" noProof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fr-BE" sz="4400" b="1" i="0" u="none" strike="noStrike" kern="1200" cap="none" spc="0" normalizeH="0" baseline="0" noProof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fire</a:t>
            </a:r>
            <a:endParaRPr kumimoji="0" lang="fr-BE" sz="4400" b="1" i="0" u="none" strike="noStrike" kern="1200" cap="none" spc="0" normalizeH="0" baseline="0" noProof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l="1257" t="7687" r="20398" b="8032"/>
          <a:stretch>
            <a:fillRect/>
          </a:stretch>
        </p:blipFill>
        <p:spPr bwMode="auto">
          <a:xfrm>
            <a:off x="5939590" y="3795518"/>
            <a:ext cx="3197380" cy="21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90</a:t>
            </a:fld>
            <a:endParaRPr lang="fr-BE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500034" y="1785926"/>
            <a:ext cx="8464454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Numerical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model for connections :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Bilinear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Fibres Model</a:t>
            </a:r>
            <a:endParaRPr lang="fr-BE" sz="29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Fill>
                <a:solidFill>
                  <a:schemeClr val="accent4"/>
                </a:solidFill>
              </a:uFill>
            </a:endParaRPr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0" y="1730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2" name="Rectangle 8"/>
          <p:cNvSpPr>
            <a:spLocks noChangeArrowheads="1"/>
          </p:cNvSpPr>
          <p:nvPr/>
        </p:nvSpPr>
        <p:spPr bwMode="auto">
          <a:xfrm>
            <a:off x="0" y="1736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6" name="Rectangle 12"/>
          <p:cNvSpPr>
            <a:spLocks noChangeArrowheads="1"/>
          </p:cNvSpPr>
          <p:nvPr/>
        </p:nvSpPr>
        <p:spPr bwMode="auto">
          <a:xfrm>
            <a:off x="0" y="1874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Espace réservé du contenu 2"/>
          <p:cNvSpPr txBox="1">
            <a:spLocks/>
          </p:cNvSpPr>
          <p:nvPr/>
        </p:nvSpPr>
        <p:spPr>
          <a:xfrm>
            <a:off x="827584" y="2420888"/>
            <a:ext cx="6696744" cy="72008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Parametric</a:t>
            </a: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Analyses</a:t>
            </a: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0" y="3409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0229" name="Rectangle 5"/>
          <p:cNvSpPr>
            <a:spLocks noChangeArrowheads="1"/>
          </p:cNvSpPr>
          <p:nvPr/>
        </p:nvSpPr>
        <p:spPr bwMode="auto">
          <a:xfrm>
            <a:off x="0" y="3409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Espace réservé du contenu 9"/>
          <p:cNvSpPr>
            <a:spLocks noGrp="1"/>
          </p:cNvSpPr>
          <p:nvPr>
            <p:ph sz="quarter" idx="1"/>
          </p:nvPr>
        </p:nvSpPr>
        <p:spPr>
          <a:xfrm>
            <a:off x="467544" y="3441307"/>
            <a:ext cx="4032448" cy="7920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BE" u="sng" dirty="0" err="1" smtClean="0"/>
              <a:t>Parameters</a:t>
            </a:r>
            <a:r>
              <a:rPr lang="fr-BE" u="sng" dirty="0" smtClean="0"/>
              <a:t> </a:t>
            </a:r>
            <a:r>
              <a:rPr lang="fr-BE" u="sng" dirty="0" err="1" smtClean="0"/>
              <a:t>investigated</a:t>
            </a:r>
            <a:r>
              <a:rPr lang="fr-BE" u="sng" dirty="0" smtClean="0"/>
              <a:t> </a:t>
            </a:r>
            <a:r>
              <a:rPr lang="fr-BE" dirty="0" smtClean="0"/>
              <a:t>:  </a:t>
            </a:r>
          </a:p>
        </p:txBody>
      </p:sp>
      <p:sp>
        <p:nvSpPr>
          <p:cNvPr id="26" name="Espace réservé du contenu 9"/>
          <p:cNvSpPr txBox="1">
            <a:spLocks/>
          </p:cNvSpPr>
          <p:nvPr/>
        </p:nvSpPr>
        <p:spPr>
          <a:xfrm>
            <a:off x="246202" y="4017371"/>
            <a:ext cx="8897798" cy="21602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BE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Type of </a:t>
            </a:r>
            <a:r>
              <a:rPr kumimoji="0" lang="fr-BE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connection</a:t>
            </a:r>
            <a:r>
              <a:rPr kumimoji="0" lang="fr-BE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 Fin plate,</a:t>
            </a:r>
            <a:r>
              <a:rPr kumimoji="0" lang="fr-BE" sz="2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Web </a:t>
            </a:r>
            <a:r>
              <a:rPr kumimoji="0" lang="fr-BE" sz="29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cleats</a:t>
            </a:r>
            <a:r>
              <a:rPr kumimoji="0" lang="fr-BE" sz="2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Header plate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BE" sz="2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Load</a:t>
            </a:r>
            <a:r>
              <a:rPr kumimoji="0" lang="fr-BE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ratio : 0.3, 0.5</a:t>
            </a:r>
            <a:r>
              <a:rPr kumimoji="0" lang="fr-BE" sz="2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0.7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fr-BE" sz="2900" noProof="0" dirty="0" err="1" smtClean="0"/>
              <a:t>Duration</a:t>
            </a:r>
            <a:r>
              <a:rPr lang="fr-BE" sz="2900" noProof="0" dirty="0" smtClean="0"/>
              <a:t> of the </a:t>
            </a:r>
            <a:r>
              <a:rPr lang="fr-BE" sz="2900" noProof="0" dirty="0" err="1" smtClean="0"/>
              <a:t>fire</a:t>
            </a:r>
            <a:r>
              <a:rPr lang="fr-BE" sz="2900" noProof="0" dirty="0" smtClean="0"/>
              <a:t> : Short (ISO) or Long (60 min)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BE" sz="2900" b="0" i="0" u="none" strike="noStrike" kern="120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</a:t>
            </a:r>
            <a:r>
              <a:rPr kumimoji="0" lang="fr-BE" sz="29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900" b="0" i="0" u="none" strike="noStrike" kern="120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span</a:t>
            </a:r>
            <a:r>
              <a:rPr kumimoji="0" lang="fr-BE" sz="29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 6 m (IPE 300) or 12 m (IPE 550)</a:t>
            </a:r>
            <a:r>
              <a:rPr kumimoji="0" lang="fr-BE" sz="2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26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91</a:t>
            </a:fld>
            <a:endParaRPr lang="fr-BE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500034" y="1785926"/>
            <a:ext cx="8464454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Numerical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model for connections :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Bilinear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Fibres Model</a:t>
            </a:r>
            <a:endParaRPr lang="fr-BE" sz="29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Fill>
                <a:solidFill>
                  <a:schemeClr val="accent4"/>
                </a:solidFill>
              </a:uFill>
            </a:endParaRPr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0" y="1730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2" name="Rectangle 8"/>
          <p:cNvSpPr>
            <a:spLocks noChangeArrowheads="1"/>
          </p:cNvSpPr>
          <p:nvPr/>
        </p:nvSpPr>
        <p:spPr bwMode="auto">
          <a:xfrm>
            <a:off x="0" y="1736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6" name="Rectangle 12"/>
          <p:cNvSpPr>
            <a:spLocks noChangeArrowheads="1"/>
          </p:cNvSpPr>
          <p:nvPr/>
        </p:nvSpPr>
        <p:spPr bwMode="auto">
          <a:xfrm>
            <a:off x="0" y="1874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Espace réservé du contenu 2"/>
          <p:cNvSpPr txBox="1">
            <a:spLocks/>
          </p:cNvSpPr>
          <p:nvPr/>
        </p:nvSpPr>
        <p:spPr>
          <a:xfrm>
            <a:off x="827584" y="2420888"/>
            <a:ext cx="7848872" cy="72008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Parametric</a:t>
            </a: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Analyses : Fin plate connections</a:t>
            </a: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0" y="3409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0229" name="Rectangle 5"/>
          <p:cNvSpPr>
            <a:spLocks noChangeArrowheads="1"/>
          </p:cNvSpPr>
          <p:nvPr/>
        </p:nvSpPr>
        <p:spPr bwMode="auto">
          <a:xfrm>
            <a:off x="0" y="3409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2" cstate="print"/>
          <a:srcRect l="9943" t="3293" r="10661" b="2573"/>
          <a:stretch>
            <a:fillRect/>
          </a:stretch>
        </p:blipFill>
        <p:spPr bwMode="auto">
          <a:xfrm>
            <a:off x="395536" y="3708637"/>
            <a:ext cx="3672408" cy="2168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934941"/>
            <a:ext cx="1162050" cy="1438275"/>
          </a:xfrm>
          <a:prstGeom prst="rect">
            <a:avLst/>
          </a:prstGeom>
          <a:noFill/>
        </p:spPr>
      </p:pic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3934941"/>
            <a:ext cx="1009650" cy="1438275"/>
          </a:xfrm>
          <a:prstGeom prst="rect">
            <a:avLst/>
          </a:prstGeom>
          <a:noFill/>
        </p:spPr>
      </p:pic>
      <p:sp>
        <p:nvSpPr>
          <p:cNvPr id="18432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84326" name="Rectangle 6"/>
          <p:cNvSpPr>
            <a:spLocks noChangeArrowheads="1"/>
          </p:cNvSpPr>
          <p:nvPr/>
        </p:nvSpPr>
        <p:spPr bwMode="auto">
          <a:xfrm>
            <a:off x="0" y="2047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Espace réservé du contenu 9"/>
          <p:cNvSpPr>
            <a:spLocks noGrp="1"/>
          </p:cNvSpPr>
          <p:nvPr>
            <p:ph sz="quarter" idx="1"/>
          </p:nvPr>
        </p:nvSpPr>
        <p:spPr>
          <a:xfrm>
            <a:off x="5004048" y="5445224"/>
            <a:ext cx="3456384" cy="5040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BE" sz="2000" dirty="0" smtClean="0"/>
              <a:t>FEM model - Source : </a:t>
            </a:r>
            <a:r>
              <a:rPr lang="fr-BE" sz="2000" dirty="0" err="1" smtClean="0"/>
              <a:t>Corus</a:t>
            </a:r>
            <a:r>
              <a:rPr lang="fr-BE" sz="2000" dirty="0" smtClean="0"/>
              <a:t> Ltd</a:t>
            </a:r>
          </a:p>
        </p:txBody>
      </p:sp>
      <p:pic>
        <p:nvPicPr>
          <p:cNvPr id="184327" name="Picture 7"/>
          <p:cNvPicPr>
            <a:picLocks noChangeAspect="1" noChangeArrowheads="1"/>
          </p:cNvPicPr>
          <p:nvPr/>
        </p:nvPicPr>
        <p:blipFill>
          <a:blip r:embed="rId5" cstate="print"/>
          <a:srcRect l="3937" r="4568"/>
          <a:stretch>
            <a:fillRect/>
          </a:stretch>
        </p:blipFill>
        <p:spPr bwMode="auto">
          <a:xfrm>
            <a:off x="0" y="3645024"/>
            <a:ext cx="861795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Espace réservé du contenu 9"/>
          <p:cNvSpPr txBox="1">
            <a:spLocks/>
          </p:cNvSpPr>
          <p:nvPr/>
        </p:nvSpPr>
        <p:spPr>
          <a:xfrm>
            <a:off x="683568" y="3212976"/>
            <a:ext cx="3456384" cy="5040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fr-BE" sz="20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Bilinear</a:t>
            </a:r>
            <a:r>
              <a:rPr kumimoji="0" lang="fr-BE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Fibres Model</a:t>
            </a:r>
          </a:p>
        </p:txBody>
      </p:sp>
      <p:sp>
        <p:nvSpPr>
          <p:cNvPr id="33" name="Espace réservé du contenu 9"/>
          <p:cNvSpPr txBox="1">
            <a:spLocks/>
          </p:cNvSpPr>
          <p:nvPr/>
        </p:nvSpPr>
        <p:spPr>
          <a:xfrm>
            <a:off x="5940152" y="3212976"/>
            <a:ext cx="1872208" cy="43204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fr-BE" sz="20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Abaqus</a:t>
            </a:r>
            <a:r>
              <a:rPr kumimoji="0" lang="fr-BE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92</a:t>
            </a:fld>
            <a:endParaRPr lang="fr-BE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500034" y="1785926"/>
            <a:ext cx="8464454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Numerical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model for connections :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Bilinear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Fibres Model</a:t>
            </a:r>
            <a:endParaRPr lang="fr-BE" sz="29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Fill>
                <a:solidFill>
                  <a:schemeClr val="accent4"/>
                </a:solidFill>
              </a:uFill>
            </a:endParaRPr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0" y="1730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2" name="Rectangle 8"/>
          <p:cNvSpPr>
            <a:spLocks noChangeArrowheads="1"/>
          </p:cNvSpPr>
          <p:nvPr/>
        </p:nvSpPr>
        <p:spPr bwMode="auto">
          <a:xfrm>
            <a:off x="0" y="1736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6" name="Rectangle 12"/>
          <p:cNvSpPr>
            <a:spLocks noChangeArrowheads="1"/>
          </p:cNvSpPr>
          <p:nvPr/>
        </p:nvSpPr>
        <p:spPr bwMode="auto">
          <a:xfrm>
            <a:off x="0" y="1874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Espace réservé du contenu 2"/>
          <p:cNvSpPr txBox="1">
            <a:spLocks/>
          </p:cNvSpPr>
          <p:nvPr/>
        </p:nvSpPr>
        <p:spPr>
          <a:xfrm>
            <a:off x="827584" y="2420888"/>
            <a:ext cx="7848872" cy="72008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Parametric</a:t>
            </a: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Analyses : Web </a:t>
            </a:r>
            <a:r>
              <a:rPr lang="fr-BE" sz="2900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cleats</a:t>
            </a: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connections</a:t>
            </a: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0" y="3409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0229" name="Rectangle 5"/>
          <p:cNvSpPr>
            <a:spLocks noChangeArrowheads="1"/>
          </p:cNvSpPr>
          <p:nvPr/>
        </p:nvSpPr>
        <p:spPr bwMode="auto">
          <a:xfrm>
            <a:off x="0" y="3409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4326" name="Rectangle 6"/>
          <p:cNvSpPr>
            <a:spLocks noChangeArrowheads="1"/>
          </p:cNvSpPr>
          <p:nvPr/>
        </p:nvSpPr>
        <p:spPr bwMode="auto">
          <a:xfrm>
            <a:off x="0" y="2047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Espace réservé du contenu 9"/>
          <p:cNvSpPr>
            <a:spLocks noGrp="1"/>
          </p:cNvSpPr>
          <p:nvPr>
            <p:ph sz="quarter" idx="1"/>
          </p:nvPr>
        </p:nvSpPr>
        <p:spPr>
          <a:xfrm>
            <a:off x="5076056" y="5949280"/>
            <a:ext cx="3456384" cy="5040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BE" sz="2000" dirty="0" smtClean="0"/>
              <a:t>FEM model - Source : CTICM</a:t>
            </a:r>
          </a:p>
        </p:txBody>
      </p:sp>
      <p:sp>
        <p:nvSpPr>
          <p:cNvPr id="32" name="Espace réservé du contenu 9"/>
          <p:cNvSpPr txBox="1">
            <a:spLocks/>
          </p:cNvSpPr>
          <p:nvPr/>
        </p:nvSpPr>
        <p:spPr>
          <a:xfrm>
            <a:off x="683568" y="3212976"/>
            <a:ext cx="3456384" cy="5040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fr-BE" sz="20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Bilinear</a:t>
            </a:r>
            <a:r>
              <a:rPr kumimoji="0" lang="fr-BE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Fibres Model</a:t>
            </a:r>
          </a:p>
        </p:txBody>
      </p:sp>
      <p:sp>
        <p:nvSpPr>
          <p:cNvPr id="33" name="Espace réservé du contenu 9"/>
          <p:cNvSpPr txBox="1">
            <a:spLocks/>
          </p:cNvSpPr>
          <p:nvPr/>
        </p:nvSpPr>
        <p:spPr>
          <a:xfrm>
            <a:off x="5940152" y="3212976"/>
            <a:ext cx="1872208" cy="43204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fr-BE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ANSYS Model</a:t>
            </a:r>
          </a:p>
        </p:txBody>
      </p:sp>
      <p:pic>
        <p:nvPicPr>
          <p:cNvPr id="190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717032"/>
            <a:ext cx="2736304" cy="223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933056"/>
            <a:ext cx="799216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3068960"/>
            <a:ext cx="5439329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Ellipse 37"/>
          <p:cNvSpPr/>
          <p:nvPr/>
        </p:nvSpPr>
        <p:spPr>
          <a:xfrm>
            <a:off x="3419872" y="5517232"/>
            <a:ext cx="2952328" cy="720080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space réservé du contenu 9"/>
          <p:cNvSpPr txBox="1">
            <a:spLocks/>
          </p:cNvSpPr>
          <p:nvPr/>
        </p:nvSpPr>
        <p:spPr>
          <a:xfrm>
            <a:off x="3882944" y="6216820"/>
            <a:ext cx="1512168" cy="5040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fr-B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 &gt;&gt; L/20</a:t>
            </a:r>
          </a:p>
        </p:txBody>
      </p:sp>
      <p:pic>
        <p:nvPicPr>
          <p:cNvPr id="21196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50520" y="3657784"/>
            <a:ext cx="2448272" cy="226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 build="p"/>
      <p:bldP spid="32" grpId="0"/>
      <p:bldP spid="33" grpId="1"/>
      <p:bldP spid="38" grpId="0" animBg="1"/>
      <p:bldP spid="39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93</a:t>
            </a:fld>
            <a:endParaRPr lang="fr-BE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500034" y="1785926"/>
            <a:ext cx="8464454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Numerical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model for connections :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Bilinear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Fibres Model</a:t>
            </a:r>
            <a:endParaRPr lang="fr-BE" sz="29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Fill>
                <a:solidFill>
                  <a:schemeClr val="accent4"/>
                </a:solidFill>
              </a:uFill>
            </a:endParaRPr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0" y="1730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2" name="Rectangle 8"/>
          <p:cNvSpPr>
            <a:spLocks noChangeArrowheads="1"/>
          </p:cNvSpPr>
          <p:nvPr/>
        </p:nvSpPr>
        <p:spPr bwMode="auto">
          <a:xfrm>
            <a:off x="0" y="1736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6" name="Rectangle 12"/>
          <p:cNvSpPr>
            <a:spLocks noChangeArrowheads="1"/>
          </p:cNvSpPr>
          <p:nvPr/>
        </p:nvSpPr>
        <p:spPr bwMode="auto">
          <a:xfrm>
            <a:off x="0" y="1874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Espace réservé du contenu 2"/>
          <p:cNvSpPr txBox="1">
            <a:spLocks/>
          </p:cNvSpPr>
          <p:nvPr/>
        </p:nvSpPr>
        <p:spPr>
          <a:xfrm>
            <a:off x="827584" y="2420888"/>
            <a:ext cx="7848872" cy="72008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Parametric</a:t>
            </a: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Analyses : Header plate connections</a:t>
            </a: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0" y="3409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0229" name="Rectangle 5"/>
          <p:cNvSpPr>
            <a:spLocks noChangeArrowheads="1"/>
          </p:cNvSpPr>
          <p:nvPr/>
        </p:nvSpPr>
        <p:spPr bwMode="auto">
          <a:xfrm>
            <a:off x="0" y="3409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4326" name="Rectangle 6"/>
          <p:cNvSpPr>
            <a:spLocks noChangeArrowheads="1"/>
          </p:cNvSpPr>
          <p:nvPr/>
        </p:nvSpPr>
        <p:spPr bwMode="auto">
          <a:xfrm>
            <a:off x="0" y="2047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9" name="Espace réservé du contenu 9"/>
          <p:cNvSpPr>
            <a:spLocks noGrp="1"/>
          </p:cNvSpPr>
          <p:nvPr>
            <p:ph sz="quarter" idx="1"/>
          </p:nvPr>
        </p:nvSpPr>
        <p:spPr>
          <a:xfrm>
            <a:off x="5004048" y="5805264"/>
            <a:ext cx="3456384" cy="5040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BE" sz="2000" dirty="0" smtClean="0"/>
              <a:t>FEM model - Source : </a:t>
            </a:r>
            <a:r>
              <a:rPr lang="fr-BE" sz="2000" dirty="0" err="1" smtClean="0"/>
              <a:t>Corus</a:t>
            </a:r>
            <a:r>
              <a:rPr lang="fr-BE" sz="2000" dirty="0" smtClean="0"/>
              <a:t> Ltd</a:t>
            </a:r>
          </a:p>
        </p:txBody>
      </p:sp>
      <p:sp>
        <p:nvSpPr>
          <p:cNvPr id="32" name="Espace réservé du contenu 9"/>
          <p:cNvSpPr txBox="1">
            <a:spLocks/>
          </p:cNvSpPr>
          <p:nvPr/>
        </p:nvSpPr>
        <p:spPr>
          <a:xfrm>
            <a:off x="683568" y="3212976"/>
            <a:ext cx="3456384" cy="5040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fr-BE" sz="20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Bilinear</a:t>
            </a:r>
            <a:r>
              <a:rPr kumimoji="0" lang="fr-BE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Fibres Model</a:t>
            </a:r>
          </a:p>
        </p:txBody>
      </p:sp>
      <p:sp>
        <p:nvSpPr>
          <p:cNvPr id="33" name="Espace réservé du contenu 9"/>
          <p:cNvSpPr txBox="1">
            <a:spLocks/>
          </p:cNvSpPr>
          <p:nvPr/>
        </p:nvSpPr>
        <p:spPr>
          <a:xfrm>
            <a:off x="5940152" y="3212976"/>
            <a:ext cx="1872208" cy="43204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fr-BE" sz="20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Abaqus</a:t>
            </a:r>
            <a:r>
              <a:rPr kumimoji="0" lang="fr-BE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Model</a:t>
            </a:r>
          </a:p>
        </p:txBody>
      </p:sp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789040"/>
            <a:ext cx="3024336" cy="246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717032"/>
            <a:ext cx="867861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717032"/>
            <a:ext cx="1944216" cy="2097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94</a:t>
            </a:fld>
            <a:endParaRPr lang="fr-BE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0" y="1730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2" name="Rectangle 8"/>
          <p:cNvSpPr>
            <a:spLocks noChangeArrowheads="1"/>
          </p:cNvSpPr>
          <p:nvPr/>
        </p:nvSpPr>
        <p:spPr bwMode="auto">
          <a:xfrm>
            <a:off x="0" y="1736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6" name="Rectangle 12"/>
          <p:cNvSpPr>
            <a:spLocks noChangeArrowheads="1"/>
          </p:cNvSpPr>
          <p:nvPr/>
        </p:nvSpPr>
        <p:spPr bwMode="auto">
          <a:xfrm>
            <a:off x="0" y="1874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Espace réservé du contenu 2"/>
          <p:cNvSpPr txBox="1">
            <a:spLocks/>
          </p:cNvSpPr>
          <p:nvPr/>
        </p:nvSpPr>
        <p:spPr>
          <a:xfrm>
            <a:off x="827584" y="1628800"/>
            <a:ext cx="7848872" cy="81963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Parametric</a:t>
            </a: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Analyses : Conclusions</a:t>
            </a: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0" y="3409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0229" name="Rectangle 5"/>
          <p:cNvSpPr>
            <a:spLocks noChangeArrowheads="1"/>
          </p:cNvSpPr>
          <p:nvPr/>
        </p:nvSpPr>
        <p:spPr bwMode="auto">
          <a:xfrm>
            <a:off x="0" y="3409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4326" name="Rectangle 6"/>
          <p:cNvSpPr>
            <a:spLocks noChangeArrowheads="1"/>
          </p:cNvSpPr>
          <p:nvPr/>
        </p:nvSpPr>
        <p:spPr bwMode="auto">
          <a:xfrm>
            <a:off x="0" y="2047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5" name="Espace réservé du contenu 34"/>
          <p:cNvSpPr>
            <a:spLocks noGrp="1"/>
          </p:cNvSpPr>
          <p:nvPr>
            <p:ph sz="quarter" idx="1"/>
          </p:nvPr>
        </p:nvSpPr>
        <p:spPr>
          <a:xfrm>
            <a:off x="611560" y="2212476"/>
            <a:ext cx="8153400" cy="4312867"/>
          </a:xfrm>
        </p:spPr>
        <p:txBody>
          <a:bodyPr>
            <a:noAutofit/>
          </a:bodyPr>
          <a:lstStyle/>
          <a:p>
            <a:pPr algn="just"/>
            <a:r>
              <a:rPr lang="fr-BE" sz="2700" dirty="0" smtClean="0"/>
              <a:t>Influence of </a:t>
            </a:r>
            <a:r>
              <a:rPr lang="fr-BE" sz="2700" dirty="0" err="1" smtClean="0"/>
              <a:t>ductility</a:t>
            </a:r>
            <a:r>
              <a:rPr lang="fr-BE" sz="2700" dirty="0" smtClean="0"/>
              <a:t> classes (design + </a:t>
            </a:r>
            <a:r>
              <a:rPr lang="fr-BE" sz="2700" dirty="0" err="1" smtClean="0"/>
              <a:t>T</a:t>
            </a:r>
            <a:r>
              <a:rPr lang="fr-BE" sz="2700" baseline="-25000" dirty="0" err="1" smtClean="0"/>
              <a:t>max</a:t>
            </a:r>
            <a:r>
              <a:rPr lang="fr-BE" sz="2700" dirty="0" smtClean="0"/>
              <a:t>) : ratio « </a:t>
            </a:r>
            <a:r>
              <a:rPr lang="fr-BE" sz="2700" dirty="0" err="1" smtClean="0"/>
              <a:t>resistance</a:t>
            </a:r>
            <a:r>
              <a:rPr lang="fr-BE" sz="2700" dirty="0" smtClean="0"/>
              <a:t> of </a:t>
            </a:r>
            <a:r>
              <a:rPr lang="fr-BE" sz="2700" dirty="0" err="1" smtClean="0"/>
              <a:t>bolts</a:t>
            </a:r>
            <a:r>
              <a:rPr lang="fr-BE" sz="2700" dirty="0" smtClean="0"/>
              <a:t> in </a:t>
            </a:r>
            <a:r>
              <a:rPr lang="fr-BE" sz="2700" dirty="0" err="1" smtClean="0"/>
              <a:t>shear</a:t>
            </a:r>
            <a:r>
              <a:rPr lang="fr-BE" sz="2700" dirty="0" smtClean="0"/>
              <a:t>/</a:t>
            </a:r>
            <a:r>
              <a:rPr lang="fr-BE" sz="2700" dirty="0" err="1" smtClean="0"/>
              <a:t>resistance</a:t>
            </a:r>
            <a:r>
              <a:rPr lang="fr-BE" sz="2700" dirty="0" smtClean="0"/>
              <a:t> of </a:t>
            </a:r>
            <a:r>
              <a:rPr lang="fr-BE" sz="2700" dirty="0" err="1" smtClean="0"/>
              <a:t>beam</a:t>
            </a:r>
            <a:r>
              <a:rPr lang="fr-BE" sz="2700" dirty="0" smtClean="0"/>
              <a:t> web in </a:t>
            </a:r>
            <a:r>
              <a:rPr lang="fr-BE" sz="2700" dirty="0" err="1" smtClean="0"/>
              <a:t>bearing</a:t>
            </a:r>
            <a:r>
              <a:rPr lang="fr-BE" sz="2700" dirty="0" smtClean="0"/>
              <a:t> » </a:t>
            </a:r>
            <a:r>
              <a:rPr lang="fr-BE" sz="2700" dirty="0" err="1" smtClean="0"/>
              <a:t>higher</a:t>
            </a:r>
            <a:r>
              <a:rPr lang="fr-BE" sz="2700" dirty="0" smtClean="0"/>
              <a:t> for web </a:t>
            </a:r>
            <a:r>
              <a:rPr lang="fr-BE" sz="2700" dirty="0" err="1" smtClean="0"/>
              <a:t>cleats</a:t>
            </a:r>
            <a:r>
              <a:rPr lang="fr-BE" sz="2700" dirty="0" smtClean="0"/>
              <a:t> </a:t>
            </a:r>
            <a:r>
              <a:rPr lang="fr-BE" sz="2700" dirty="0" err="1" smtClean="0"/>
              <a:t>than</a:t>
            </a:r>
            <a:r>
              <a:rPr lang="fr-BE" sz="2700" dirty="0" smtClean="0"/>
              <a:t> fin plates.</a:t>
            </a:r>
          </a:p>
          <a:p>
            <a:pPr algn="just"/>
            <a:r>
              <a:rPr lang="fr-BE" sz="2700" dirty="0" err="1" smtClean="0"/>
              <a:t>Bolts</a:t>
            </a:r>
            <a:r>
              <a:rPr lang="fr-BE" sz="2700" dirty="0" smtClean="0"/>
              <a:t> </a:t>
            </a:r>
            <a:r>
              <a:rPr lang="fr-BE" sz="2700" dirty="0" err="1" smtClean="0"/>
              <a:t>situated</a:t>
            </a:r>
            <a:r>
              <a:rPr lang="fr-BE" sz="2700" dirty="0" smtClean="0"/>
              <a:t> close to the top </a:t>
            </a:r>
            <a:r>
              <a:rPr lang="fr-BE" sz="2700" dirty="0" err="1" smtClean="0"/>
              <a:t>flange</a:t>
            </a:r>
            <a:r>
              <a:rPr lang="fr-BE" sz="2700" dirty="0" smtClean="0"/>
              <a:t> </a:t>
            </a:r>
            <a:r>
              <a:rPr lang="fr-BE" sz="2700" dirty="0" err="1" smtClean="0"/>
              <a:t>increase</a:t>
            </a:r>
            <a:r>
              <a:rPr lang="fr-BE" sz="2700" dirty="0" smtClean="0"/>
              <a:t> the </a:t>
            </a:r>
            <a:r>
              <a:rPr lang="fr-BE" sz="2700" dirty="0" err="1" smtClean="0"/>
              <a:t>fire</a:t>
            </a:r>
            <a:r>
              <a:rPr lang="fr-BE" sz="2700" dirty="0" smtClean="0"/>
              <a:t> </a:t>
            </a:r>
            <a:r>
              <a:rPr lang="fr-BE" sz="2700" dirty="0" err="1" smtClean="0"/>
              <a:t>resistance</a:t>
            </a:r>
            <a:r>
              <a:rPr lang="fr-BE" sz="2700" dirty="0" smtClean="0"/>
              <a:t> but </a:t>
            </a:r>
            <a:r>
              <a:rPr lang="fr-BE" sz="2700" dirty="0" err="1" smtClean="0"/>
              <a:t>this</a:t>
            </a:r>
            <a:r>
              <a:rPr lang="fr-BE" sz="2700" dirty="0" smtClean="0"/>
              <a:t> </a:t>
            </a:r>
            <a:r>
              <a:rPr lang="fr-BE" sz="2700" dirty="0" err="1" smtClean="0"/>
              <a:t>effect</a:t>
            </a:r>
            <a:r>
              <a:rPr lang="fr-BE" sz="2700" dirty="0" smtClean="0"/>
              <a:t> </a:t>
            </a:r>
            <a:r>
              <a:rPr lang="fr-BE" sz="2700" dirty="0" err="1" smtClean="0"/>
              <a:t>is</a:t>
            </a:r>
            <a:r>
              <a:rPr lang="fr-BE" sz="2700" dirty="0" smtClean="0"/>
              <a:t> </a:t>
            </a:r>
            <a:r>
              <a:rPr lang="fr-BE" sz="2700" dirty="0" err="1" smtClean="0"/>
              <a:t>counter</a:t>
            </a:r>
            <a:r>
              <a:rPr lang="fr-BE" sz="2700" dirty="0" smtClean="0"/>
              <a:t>-</a:t>
            </a:r>
            <a:r>
              <a:rPr lang="fr-BE" sz="2700" dirty="0" err="1" smtClean="0"/>
              <a:t>balanced</a:t>
            </a:r>
            <a:r>
              <a:rPr lang="fr-BE" sz="2700" dirty="0" smtClean="0"/>
              <a:t> by </a:t>
            </a:r>
            <a:r>
              <a:rPr lang="fr-BE" sz="2700" dirty="0" err="1" smtClean="0"/>
              <a:t>failures</a:t>
            </a:r>
            <a:r>
              <a:rPr lang="fr-BE" sz="2700" dirty="0" smtClean="0"/>
              <a:t> </a:t>
            </a:r>
            <a:r>
              <a:rPr lang="fr-BE" sz="2700" dirty="0" err="1" smtClean="0"/>
              <a:t>during</a:t>
            </a:r>
            <a:r>
              <a:rPr lang="fr-BE" sz="2700" dirty="0" smtClean="0"/>
              <a:t> </a:t>
            </a:r>
            <a:r>
              <a:rPr lang="fr-BE" sz="2700" dirty="0" err="1" smtClean="0"/>
              <a:t>cooling</a:t>
            </a:r>
            <a:r>
              <a:rPr lang="fr-BE" sz="2700" dirty="0" smtClean="0"/>
              <a:t> phase</a:t>
            </a:r>
          </a:p>
          <a:p>
            <a:pPr algn="just"/>
            <a:r>
              <a:rPr lang="fr-BE" sz="2700" dirty="0" smtClean="0"/>
              <a:t>Cases </a:t>
            </a:r>
            <a:r>
              <a:rPr lang="fr-BE" sz="2700" dirty="0" err="1" smtClean="0"/>
              <a:t>with</a:t>
            </a:r>
            <a:r>
              <a:rPr lang="fr-BE" sz="2700" dirty="0" smtClean="0"/>
              <a:t> large </a:t>
            </a:r>
            <a:r>
              <a:rPr lang="fr-BE" sz="2700" dirty="0" err="1" smtClean="0"/>
              <a:t>deflections</a:t>
            </a:r>
            <a:r>
              <a:rPr lang="fr-BE" sz="2700" dirty="0" smtClean="0"/>
              <a:t> (d &gt; L/20</a:t>
            </a:r>
            <a:r>
              <a:rPr lang="fr-BE" sz="2700" dirty="0" smtClean="0"/>
              <a:t>) </a:t>
            </a:r>
            <a:r>
              <a:rPr lang="fr-BE" sz="2700" dirty="0" err="1" smtClean="0"/>
              <a:t>at</a:t>
            </a:r>
            <a:r>
              <a:rPr lang="fr-BE" sz="2700" dirty="0" smtClean="0"/>
              <a:t> the end of the </a:t>
            </a:r>
            <a:r>
              <a:rPr lang="fr-BE" sz="2700" dirty="0" err="1" smtClean="0"/>
              <a:t>heating</a:t>
            </a:r>
            <a:r>
              <a:rPr lang="fr-BE" sz="2700" dirty="0" smtClean="0"/>
              <a:t> phase </a:t>
            </a:r>
            <a:r>
              <a:rPr lang="fr-BE" sz="2700" dirty="0" err="1" smtClean="0"/>
              <a:t>should</a:t>
            </a:r>
            <a:r>
              <a:rPr lang="fr-BE" sz="2700" dirty="0" smtClean="0"/>
              <a:t> </a:t>
            </a:r>
            <a:r>
              <a:rPr lang="fr-BE" sz="2700" dirty="0" err="1" smtClean="0"/>
              <a:t>be</a:t>
            </a:r>
            <a:r>
              <a:rPr lang="fr-BE" sz="2700" dirty="0" smtClean="0"/>
              <a:t> </a:t>
            </a:r>
            <a:r>
              <a:rPr lang="fr-BE" sz="2700" dirty="0" err="1" smtClean="0"/>
              <a:t>rejected</a:t>
            </a:r>
            <a:endParaRPr lang="fr-FR" sz="2700" dirty="0" smtClean="0"/>
          </a:p>
          <a:p>
            <a:pPr algn="just"/>
            <a:endParaRPr lang="fr-FR" sz="2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95</a:t>
            </a:fld>
            <a:endParaRPr lang="fr-BE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55679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500034" y="1636155"/>
            <a:ext cx="8464454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Numerical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model for connections : </a:t>
            </a:r>
            <a:r>
              <a:rPr lang="fr-BE" sz="2900" u="sng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Bilinear</a:t>
            </a:r>
            <a:r>
              <a:rPr lang="fr-BE" sz="2900" u="sng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Fill>
                  <a:solidFill>
                    <a:schemeClr val="accent4"/>
                  </a:solidFill>
                </a:uFill>
              </a:rPr>
              <a:t> Fibres Model</a:t>
            </a:r>
            <a:endParaRPr lang="fr-BE" sz="2900" u="sng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Fill>
                <a:solidFill>
                  <a:schemeClr val="accent4"/>
                </a:solidFill>
              </a:uFill>
            </a:endParaRPr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0" y="1580604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2" name="Rectangle 8"/>
          <p:cNvSpPr>
            <a:spLocks noChangeArrowheads="1"/>
          </p:cNvSpPr>
          <p:nvPr/>
        </p:nvSpPr>
        <p:spPr bwMode="auto">
          <a:xfrm>
            <a:off x="0" y="1586954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6" name="Rectangle 12"/>
          <p:cNvSpPr>
            <a:spLocks noChangeArrowheads="1"/>
          </p:cNvSpPr>
          <p:nvPr/>
        </p:nvSpPr>
        <p:spPr bwMode="auto">
          <a:xfrm>
            <a:off x="0" y="1725067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Espace réservé du contenu 2"/>
          <p:cNvSpPr txBox="1">
            <a:spLocks/>
          </p:cNvSpPr>
          <p:nvPr/>
        </p:nvSpPr>
        <p:spPr>
          <a:xfrm>
            <a:off x="827584" y="2271117"/>
            <a:ext cx="8316416" cy="72008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Additional</a:t>
            </a: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cases : Fin plate connections </a:t>
            </a: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0" y="3409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0229" name="Rectangle 5"/>
          <p:cNvSpPr>
            <a:spLocks noChangeArrowheads="1"/>
          </p:cNvSpPr>
          <p:nvPr/>
        </p:nvSpPr>
        <p:spPr bwMode="auto">
          <a:xfrm>
            <a:off x="0" y="3409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Espace réservé du contenu 9"/>
          <p:cNvSpPr txBox="1">
            <a:spLocks/>
          </p:cNvSpPr>
          <p:nvPr/>
        </p:nvSpPr>
        <p:spPr>
          <a:xfrm>
            <a:off x="1835696" y="3140968"/>
            <a:ext cx="1296144" cy="5040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 = 5%</a:t>
            </a:r>
          </a:p>
        </p:txBody>
      </p:sp>
      <p:sp>
        <p:nvSpPr>
          <p:cNvPr id="29" name="Espace réservé du contenu 9"/>
          <p:cNvSpPr txBox="1">
            <a:spLocks/>
          </p:cNvSpPr>
          <p:nvPr/>
        </p:nvSpPr>
        <p:spPr>
          <a:xfrm>
            <a:off x="6372200" y="3140968"/>
            <a:ext cx="1440160" cy="5040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 = 12%</a:t>
            </a:r>
          </a:p>
        </p:txBody>
      </p:sp>
      <p:pic>
        <p:nvPicPr>
          <p:cNvPr id="2078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89040"/>
            <a:ext cx="4589669" cy="285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816288"/>
            <a:ext cx="4589890" cy="285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96</a:t>
            </a:fld>
            <a:endParaRPr lang="fr-BE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0" y="1730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2" name="Rectangle 8"/>
          <p:cNvSpPr>
            <a:spLocks noChangeArrowheads="1"/>
          </p:cNvSpPr>
          <p:nvPr/>
        </p:nvSpPr>
        <p:spPr bwMode="auto">
          <a:xfrm>
            <a:off x="0" y="1736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6" name="Rectangle 12"/>
          <p:cNvSpPr>
            <a:spLocks noChangeArrowheads="1"/>
          </p:cNvSpPr>
          <p:nvPr/>
        </p:nvSpPr>
        <p:spPr bwMode="auto">
          <a:xfrm>
            <a:off x="0" y="1874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Espace réservé du contenu 2"/>
          <p:cNvSpPr txBox="1">
            <a:spLocks/>
          </p:cNvSpPr>
          <p:nvPr/>
        </p:nvSpPr>
        <p:spPr>
          <a:xfrm>
            <a:off x="827584" y="1772816"/>
            <a:ext cx="7992888" cy="72008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Proposed</a:t>
            </a: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design </a:t>
            </a:r>
            <a:r>
              <a:rPr lang="fr-BE" sz="2900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procedure</a:t>
            </a: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for simple connections</a:t>
            </a: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0" y="276187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0229" name="Rectangle 5"/>
          <p:cNvSpPr>
            <a:spLocks noChangeArrowheads="1"/>
          </p:cNvSpPr>
          <p:nvPr/>
        </p:nvSpPr>
        <p:spPr bwMode="auto">
          <a:xfrm>
            <a:off x="0" y="276187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Espace réservé du contenu 34"/>
          <p:cNvSpPr>
            <a:spLocks noGrp="1"/>
          </p:cNvSpPr>
          <p:nvPr>
            <p:ph sz="quarter" idx="1"/>
          </p:nvPr>
        </p:nvSpPr>
        <p:spPr>
          <a:xfrm>
            <a:off x="611560" y="3025057"/>
            <a:ext cx="8280920" cy="2204143"/>
          </a:xfrm>
        </p:spPr>
        <p:txBody>
          <a:bodyPr>
            <a:noAutofit/>
          </a:bodyPr>
          <a:lstStyle/>
          <a:p>
            <a:pPr algn="just"/>
            <a:r>
              <a:rPr lang="fr-BE" sz="2700" dirty="0" smtClean="0"/>
              <a:t>Evolution of </a:t>
            </a:r>
            <a:r>
              <a:rPr lang="fr-BE" sz="2700" dirty="0" err="1" smtClean="0"/>
              <a:t>temperature</a:t>
            </a:r>
            <a:r>
              <a:rPr lang="fr-BE" sz="2700" dirty="0" smtClean="0"/>
              <a:t> profiles (</a:t>
            </a:r>
            <a:r>
              <a:rPr lang="fr-BE" sz="2700" dirty="0" err="1" smtClean="0"/>
              <a:t>cfr</a:t>
            </a:r>
            <a:r>
              <a:rPr lang="fr-BE" sz="2700" dirty="0" smtClean="0"/>
              <a:t>. part 2)</a:t>
            </a:r>
          </a:p>
          <a:p>
            <a:pPr algn="just"/>
            <a:r>
              <a:rPr lang="fr-BE" sz="2700" dirty="0" smtClean="0"/>
              <a:t>Multiplication of w by 1.1 (</a:t>
            </a:r>
            <a:r>
              <a:rPr lang="fr-BE" sz="2700" dirty="0" err="1" smtClean="0"/>
              <a:t>restraints</a:t>
            </a:r>
            <a:r>
              <a:rPr lang="fr-BE" sz="2700" dirty="0" smtClean="0"/>
              <a:t>)</a:t>
            </a:r>
          </a:p>
          <a:p>
            <a:pPr algn="just"/>
            <a:r>
              <a:rPr lang="fr-BE" sz="2700" dirty="0" smtClean="0"/>
              <a:t>Evaluation of the time of </a:t>
            </a:r>
            <a:r>
              <a:rPr lang="fr-BE" sz="2700" dirty="0" err="1" smtClean="0"/>
              <a:t>fire</a:t>
            </a:r>
            <a:r>
              <a:rPr lang="fr-BE" sz="2700" dirty="0" smtClean="0"/>
              <a:t> </a:t>
            </a:r>
            <a:r>
              <a:rPr lang="fr-BE" sz="2700" dirty="0" err="1" smtClean="0"/>
              <a:t>resistance</a:t>
            </a:r>
            <a:r>
              <a:rPr lang="fr-BE" sz="2700" dirty="0" smtClean="0"/>
              <a:t> t</a:t>
            </a:r>
            <a:r>
              <a:rPr lang="fr-BE" sz="2700" baseline="-25000" dirty="0" smtClean="0"/>
              <a:t>1</a:t>
            </a:r>
            <a:r>
              <a:rPr lang="fr-BE" sz="2700" dirty="0" smtClean="0"/>
              <a:t> (</a:t>
            </a:r>
            <a:r>
              <a:rPr lang="fr-BE" sz="2700" dirty="0" err="1" smtClean="0"/>
              <a:t>following</a:t>
            </a:r>
            <a:r>
              <a:rPr lang="fr-BE" sz="2700" dirty="0" smtClean="0"/>
              <a:t> EN)</a:t>
            </a:r>
          </a:p>
          <a:p>
            <a:pPr algn="just"/>
            <a:r>
              <a:rPr lang="fr-BE" sz="2700" dirty="0" smtClean="0"/>
              <a:t>Evaluation of </a:t>
            </a:r>
            <a:r>
              <a:rPr lang="fr-BE" sz="2700" dirty="0" err="1" smtClean="0">
                <a:latin typeface="Symbol" pitchFamily="18" charset="2"/>
              </a:rPr>
              <a:t>k</a:t>
            </a:r>
            <a:r>
              <a:rPr lang="fr-BE" sz="2700" baseline="-25000" dirty="0" err="1" smtClean="0"/>
              <a:t>cooling</a:t>
            </a:r>
            <a:endParaRPr lang="fr-BE" sz="2700" dirty="0" smtClean="0"/>
          </a:p>
          <a:p>
            <a:pPr algn="just"/>
            <a:r>
              <a:rPr lang="fr-BE" sz="2700" dirty="0" err="1" smtClean="0"/>
              <a:t>Verification</a:t>
            </a:r>
            <a:r>
              <a:rPr lang="fr-BE" sz="2700" dirty="0" smtClean="0"/>
              <a:t> </a:t>
            </a:r>
            <a:r>
              <a:rPr lang="fr-BE" sz="2700" dirty="0" err="1" smtClean="0"/>
              <a:t>that</a:t>
            </a:r>
            <a:r>
              <a:rPr lang="fr-BE" sz="2700" dirty="0" smtClean="0"/>
              <a:t> </a:t>
            </a:r>
            <a:r>
              <a:rPr lang="fr-BE" sz="2700" dirty="0" err="1" smtClean="0">
                <a:latin typeface="Symbol" pitchFamily="18" charset="2"/>
              </a:rPr>
              <a:t>k</a:t>
            </a:r>
            <a:r>
              <a:rPr lang="fr-BE" sz="2700" baseline="-25000" dirty="0" err="1" smtClean="0"/>
              <a:t>cooling</a:t>
            </a:r>
            <a:r>
              <a:rPr lang="fr-BE" sz="2700" dirty="0" smtClean="0"/>
              <a:t>*t</a:t>
            </a:r>
            <a:r>
              <a:rPr lang="fr-BE" sz="2700" baseline="-25000" dirty="0" smtClean="0"/>
              <a:t>1</a:t>
            </a:r>
            <a:r>
              <a:rPr lang="fr-BE" sz="2700" dirty="0" smtClean="0"/>
              <a:t> &gt; </a:t>
            </a:r>
            <a:r>
              <a:rPr lang="fr-BE" sz="2700" dirty="0" err="1" smtClean="0"/>
              <a:t>t</a:t>
            </a:r>
            <a:r>
              <a:rPr lang="fr-BE" sz="2700" baseline="-25000" dirty="0" err="1" smtClean="0"/>
              <a:t>heating</a:t>
            </a:r>
            <a:endParaRPr lang="fr-FR" sz="2700" baseline="-25000" dirty="0" smtClean="0"/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564308"/>
            <a:ext cx="3168352" cy="2293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Espace réservé du contenu 9"/>
          <p:cNvSpPr txBox="1">
            <a:spLocks/>
          </p:cNvSpPr>
          <p:nvPr/>
        </p:nvSpPr>
        <p:spPr>
          <a:xfrm>
            <a:off x="971600" y="2492896"/>
            <a:ext cx="4104456" cy="5040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</a:t>
            </a:r>
            <a:r>
              <a:rPr kumimoji="0" lang="fr-BE" sz="2400" b="1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400" b="1" i="0" u="sng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Heating</a:t>
            </a:r>
            <a:r>
              <a:rPr kumimoji="0" lang="fr-BE" sz="2400" b="1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phase</a:t>
            </a:r>
            <a:endParaRPr kumimoji="0" lang="fr-BE" sz="24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97</a:t>
            </a:fld>
            <a:endParaRPr lang="fr-BE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0" y="1730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2" name="Rectangle 8"/>
          <p:cNvSpPr>
            <a:spLocks noChangeArrowheads="1"/>
          </p:cNvSpPr>
          <p:nvPr/>
        </p:nvSpPr>
        <p:spPr bwMode="auto">
          <a:xfrm>
            <a:off x="0" y="1736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6" name="Rectangle 12"/>
          <p:cNvSpPr>
            <a:spLocks noChangeArrowheads="1"/>
          </p:cNvSpPr>
          <p:nvPr/>
        </p:nvSpPr>
        <p:spPr bwMode="auto">
          <a:xfrm>
            <a:off x="0" y="119675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Espace réservé du contenu 2"/>
          <p:cNvSpPr txBox="1">
            <a:spLocks/>
          </p:cNvSpPr>
          <p:nvPr/>
        </p:nvSpPr>
        <p:spPr>
          <a:xfrm>
            <a:off x="827584" y="1742802"/>
            <a:ext cx="7992888" cy="72008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Proposed</a:t>
            </a: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design </a:t>
            </a:r>
            <a:r>
              <a:rPr lang="fr-BE" sz="2900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procedure</a:t>
            </a: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for simple connections</a:t>
            </a: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0" y="2731864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0229" name="Rectangle 5"/>
          <p:cNvSpPr>
            <a:spLocks noChangeArrowheads="1"/>
          </p:cNvSpPr>
          <p:nvPr/>
        </p:nvSpPr>
        <p:spPr bwMode="auto">
          <a:xfrm>
            <a:off x="0" y="2731864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Espace réservé du contenu 9"/>
          <p:cNvSpPr txBox="1">
            <a:spLocks/>
          </p:cNvSpPr>
          <p:nvPr/>
        </p:nvSpPr>
        <p:spPr>
          <a:xfrm>
            <a:off x="971600" y="2462882"/>
            <a:ext cx="2448272" cy="5040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</a:t>
            </a:r>
            <a:r>
              <a:rPr kumimoji="0" lang="fr-BE" sz="2400" b="1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400" b="1" i="0" u="sng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Cooling</a:t>
            </a:r>
            <a:r>
              <a:rPr kumimoji="0" lang="fr-BE" sz="2400" b="1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phase</a:t>
            </a:r>
            <a:endParaRPr kumimoji="0" lang="fr-BE" sz="24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Espace réservé du contenu 34"/>
          <p:cNvSpPr>
            <a:spLocks noGrp="1"/>
          </p:cNvSpPr>
          <p:nvPr>
            <p:ph sz="quarter" idx="1"/>
          </p:nvPr>
        </p:nvSpPr>
        <p:spPr>
          <a:xfrm>
            <a:off x="683568" y="3429000"/>
            <a:ext cx="7992888" cy="3083465"/>
          </a:xfrm>
        </p:spPr>
        <p:txBody>
          <a:bodyPr>
            <a:noAutofit/>
          </a:bodyPr>
          <a:lstStyle/>
          <a:p>
            <a:pPr marL="0" algn="just">
              <a:spcBef>
                <a:spcPts val="0"/>
              </a:spcBef>
              <a:buNone/>
            </a:pPr>
            <a:r>
              <a:rPr lang="fr-BE" sz="2700" dirty="0" err="1" smtClean="0"/>
              <a:t>T</a:t>
            </a:r>
            <a:r>
              <a:rPr lang="fr-BE" sz="2700" baseline="-25000" dirty="0" err="1" smtClean="0"/>
              <a:t>bottom</a:t>
            </a:r>
            <a:r>
              <a:rPr lang="fr-BE" sz="2700" baseline="-25000" dirty="0" smtClean="0"/>
              <a:t> </a:t>
            </a:r>
            <a:r>
              <a:rPr lang="fr-BE" sz="2700" baseline="-25000" dirty="0" err="1" smtClean="0"/>
              <a:t>flange</a:t>
            </a:r>
            <a:r>
              <a:rPr lang="fr-BE" sz="2700" dirty="0" smtClean="0"/>
              <a:t> &lt; </a:t>
            </a:r>
            <a:r>
              <a:rPr lang="fr-BE" sz="2700" dirty="0" err="1" smtClean="0"/>
              <a:t>T</a:t>
            </a:r>
            <a:r>
              <a:rPr lang="fr-BE" sz="2700" baseline="-25000" dirty="0" err="1" smtClean="0"/>
              <a:t>lim</a:t>
            </a:r>
            <a:r>
              <a:rPr lang="fr-BE" sz="2700" dirty="0" smtClean="0"/>
              <a:t> </a:t>
            </a:r>
            <a:r>
              <a:rPr lang="fr-BE" sz="2700" dirty="0" err="1" smtClean="0"/>
              <a:t>at</a:t>
            </a:r>
            <a:r>
              <a:rPr lang="fr-BE" sz="2700" dirty="0" smtClean="0"/>
              <a:t> the end of </a:t>
            </a:r>
            <a:r>
              <a:rPr lang="fr-BE" sz="2700" dirty="0" err="1" smtClean="0"/>
              <a:t>heating</a:t>
            </a:r>
            <a:r>
              <a:rPr lang="fr-BE" sz="2700" dirty="0" smtClean="0"/>
              <a:t> phase</a:t>
            </a:r>
            <a:endParaRPr lang="fr-BE" sz="2700" dirty="0" smtClean="0">
              <a:latin typeface="+mj-lt"/>
            </a:endParaRPr>
          </a:p>
          <a:p>
            <a:pPr marL="0" algn="just">
              <a:spcBef>
                <a:spcPts val="0"/>
              </a:spcBef>
              <a:buNone/>
            </a:pPr>
            <a:r>
              <a:rPr lang="fr-BE" sz="2700" u="sng" dirty="0" smtClean="0">
                <a:latin typeface="+mj-lt"/>
              </a:rPr>
              <a:t>or</a:t>
            </a:r>
            <a:r>
              <a:rPr lang="fr-BE" sz="2700" dirty="0" smtClean="0">
                <a:latin typeface="+mj-lt"/>
              </a:rPr>
              <a:t> w &gt; </a:t>
            </a:r>
            <a:r>
              <a:rPr lang="fr-BE" sz="2700" dirty="0" err="1" smtClean="0">
                <a:latin typeface="+mj-lt"/>
              </a:rPr>
              <a:t>w</a:t>
            </a:r>
            <a:r>
              <a:rPr lang="fr-BE" sz="2700" baseline="-25000" dirty="0" err="1" smtClean="0">
                <a:latin typeface="+mj-lt"/>
              </a:rPr>
              <a:t>lim</a:t>
            </a:r>
            <a:endParaRPr lang="fr-BE" sz="2700" baseline="-25000" dirty="0" smtClean="0">
              <a:latin typeface="+mj-lt"/>
            </a:endParaRPr>
          </a:p>
          <a:p>
            <a:pPr marL="0" algn="just">
              <a:spcBef>
                <a:spcPts val="0"/>
              </a:spcBef>
              <a:buNone/>
            </a:pPr>
            <a:r>
              <a:rPr lang="fr-BE" sz="2700" u="sng" dirty="0" smtClean="0"/>
              <a:t>or</a:t>
            </a:r>
            <a:r>
              <a:rPr lang="fr-BE" sz="2700" dirty="0" smtClean="0"/>
              <a:t> The </a:t>
            </a:r>
            <a:r>
              <a:rPr lang="fr-BE" sz="2700" dirty="0" err="1" smtClean="0"/>
              <a:t>resistance</a:t>
            </a:r>
            <a:r>
              <a:rPr lang="fr-BE" sz="2700" dirty="0" smtClean="0"/>
              <a:t> of the </a:t>
            </a:r>
            <a:r>
              <a:rPr lang="fr-BE" sz="2700" dirty="0" err="1" smtClean="0"/>
              <a:t>brittle</a:t>
            </a:r>
            <a:r>
              <a:rPr lang="fr-BE" sz="2700" dirty="0" smtClean="0"/>
              <a:t> components </a:t>
            </a:r>
            <a:r>
              <a:rPr lang="fr-BE" sz="2700" dirty="0" err="1" smtClean="0"/>
              <a:t>is</a:t>
            </a:r>
            <a:r>
              <a:rPr lang="fr-BE" sz="2700" dirty="0" smtClean="0"/>
              <a:t> </a:t>
            </a:r>
            <a:r>
              <a:rPr lang="fr-BE" sz="2700" dirty="0" err="1" smtClean="0"/>
              <a:t>higher</a:t>
            </a:r>
            <a:r>
              <a:rPr lang="fr-BE" sz="2700" dirty="0" smtClean="0"/>
              <a:t> </a:t>
            </a:r>
            <a:r>
              <a:rPr lang="fr-BE" sz="2700" dirty="0" err="1" smtClean="0"/>
              <a:t>than</a:t>
            </a:r>
            <a:r>
              <a:rPr lang="fr-BE" sz="2700" dirty="0" smtClean="0"/>
              <a:t> the </a:t>
            </a:r>
            <a:r>
              <a:rPr lang="fr-BE" sz="2700" dirty="0" err="1" smtClean="0">
                <a:solidFill>
                  <a:srgbClr val="FF0000"/>
                </a:solidFill>
              </a:rPr>
              <a:t>ultimate</a:t>
            </a:r>
            <a:r>
              <a:rPr lang="fr-BE" sz="2700" dirty="0" smtClean="0"/>
              <a:t> </a:t>
            </a:r>
            <a:r>
              <a:rPr lang="fr-BE" sz="2700" dirty="0" err="1" smtClean="0"/>
              <a:t>resistance</a:t>
            </a:r>
            <a:r>
              <a:rPr lang="fr-BE" sz="2700" dirty="0" smtClean="0"/>
              <a:t> of the </a:t>
            </a:r>
            <a:r>
              <a:rPr lang="fr-BE" sz="2700" dirty="0" err="1" smtClean="0"/>
              <a:t>weakest</a:t>
            </a:r>
            <a:r>
              <a:rPr lang="fr-BE" sz="2700" dirty="0" smtClean="0"/>
              <a:t> ductile component</a:t>
            </a:r>
            <a:endParaRPr lang="fr-FR" sz="2700" dirty="0" smtClean="0"/>
          </a:p>
          <a:p>
            <a:pPr marL="0" algn="just">
              <a:spcBef>
                <a:spcPts val="0"/>
              </a:spcBef>
              <a:buNone/>
            </a:pPr>
            <a:r>
              <a:rPr lang="fr-BE" sz="2700" dirty="0" smtClean="0"/>
              <a:t>(</a:t>
            </a:r>
            <a:r>
              <a:rPr lang="fr-BE" sz="2700" dirty="0" err="1" smtClean="0"/>
              <a:t>accounting</a:t>
            </a:r>
            <a:r>
              <a:rPr lang="fr-BE" sz="2700" dirty="0" smtClean="0"/>
              <a:t> for </a:t>
            </a:r>
            <a:r>
              <a:rPr lang="fr-BE" sz="2700" dirty="0" err="1" smtClean="0"/>
              <a:t>k</a:t>
            </a:r>
            <a:r>
              <a:rPr lang="fr-BE" sz="2700" baseline="-25000" dirty="0" err="1" smtClean="0"/>
              <a:t>nr</a:t>
            </a:r>
            <a:r>
              <a:rPr lang="fr-BE" sz="2700" dirty="0" smtClean="0"/>
              <a:t>) </a:t>
            </a:r>
            <a:r>
              <a:rPr lang="fr-BE" sz="2700" dirty="0" err="1" smtClean="0"/>
              <a:t>multiplied</a:t>
            </a:r>
            <a:r>
              <a:rPr lang="fr-BE" sz="2700" dirty="0" smtClean="0"/>
              <a:t> by 1.2 </a:t>
            </a:r>
            <a:r>
              <a:rPr lang="fr-BE" sz="2700" dirty="0" smtClean="0">
                <a:sym typeface="Wingdings" pitchFamily="2" charset="2"/>
              </a:rPr>
              <a:t> </a:t>
            </a:r>
            <a:r>
              <a:rPr lang="fr-BE" sz="2700" b="1" dirty="0" smtClean="0">
                <a:sym typeface="Wingdings" pitchFamily="2" charset="2"/>
              </a:rPr>
              <a:t>NO CLASS B</a:t>
            </a:r>
            <a:endParaRPr lang="fr-FR" sz="2700" b="1" baseline="-25000" dirty="0" smtClean="0">
              <a:latin typeface="+mj-lt"/>
            </a:endParaRPr>
          </a:p>
        </p:txBody>
      </p:sp>
      <p:sp>
        <p:nvSpPr>
          <p:cNvPr id="25" name="Espace réservé du contenu 9"/>
          <p:cNvSpPr txBox="1">
            <a:spLocks/>
          </p:cNvSpPr>
          <p:nvPr/>
        </p:nvSpPr>
        <p:spPr>
          <a:xfrm>
            <a:off x="1115616" y="2974551"/>
            <a:ext cx="3096344" cy="5040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4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Recommendation</a:t>
            </a:r>
            <a:r>
              <a:rPr kumimoji="0" lang="fr-BE" sz="2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n°1 :</a:t>
            </a:r>
          </a:p>
        </p:txBody>
      </p:sp>
      <p:sp>
        <p:nvSpPr>
          <p:cNvPr id="26" name="Espace réservé du contenu 9"/>
          <p:cNvSpPr txBox="1">
            <a:spLocks/>
          </p:cNvSpPr>
          <p:nvPr/>
        </p:nvSpPr>
        <p:spPr>
          <a:xfrm>
            <a:off x="1115044" y="2966938"/>
            <a:ext cx="3096344" cy="5040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4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Recommendation</a:t>
            </a:r>
            <a:r>
              <a:rPr kumimoji="0" lang="fr-BE" sz="2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n°2 :</a:t>
            </a:r>
          </a:p>
        </p:txBody>
      </p:sp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869160"/>
            <a:ext cx="8864188" cy="157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Espace réservé du contenu 34"/>
          <p:cNvSpPr txBox="1">
            <a:spLocks/>
          </p:cNvSpPr>
          <p:nvPr/>
        </p:nvSpPr>
        <p:spPr>
          <a:xfrm>
            <a:off x="683568" y="3429000"/>
            <a:ext cx="7992888" cy="18002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</a:t>
            </a:r>
            <a:r>
              <a:rPr kumimoji="0" lang="fr-BE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the </a:t>
            </a:r>
            <a:r>
              <a:rPr kumimoji="0" lang="fr-BE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brittle</a:t>
            </a: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components </a:t>
            </a:r>
            <a:r>
              <a:rPr kumimoji="0" lang="fr-BE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</a:t>
            </a: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higher</a:t>
            </a: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</a:t>
            </a: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 </a:t>
            </a:r>
            <a:r>
              <a:rPr lang="fr-BE" sz="2700" dirty="0" smtClean="0">
                <a:solidFill>
                  <a:srgbClr val="FF0000"/>
                </a:solidFill>
              </a:rPr>
              <a:t>plastic</a:t>
            </a: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resistance</a:t>
            </a: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the </a:t>
            </a:r>
            <a:r>
              <a:rPr kumimoji="0" lang="fr-BE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weakest</a:t>
            </a: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ductile component (</a:t>
            </a:r>
            <a:r>
              <a:rPr kumimoji="0" lang="fr-BE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accounting</a:t>
            </a: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</a:t>
            </a:r>
            <a:r>
              <a:rPr kumimoji="0" lang="fr-BE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fr-BE" sz="27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nr</a:t>
            </a: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</a:t>
            </a:r>
            <a:r>
              <a:rPr kumimoji="0" lang="fr-BE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multiplied</a:t>
            </a: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by 1.2 </a:t>
            </a: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fr-BE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NO CLASS C</a:t>
            </a:r>
            <a:endParaRPr kumimoji="0" lang="fr-FR" sz="2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fr-FR" sz="2700" b="0" i="0" u="none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9" name="Espace réservé du contenu 9"/>
          <p:cNvSpPr txBox="1">
            <a:spLocks/>
          </p:cNvSpPr>
          <p:nvPr/>
        </p:nvSpPr>
        <p:spPr>
          <a:xfrm>
            <a:off x="4139952" y="4365104"/>
            <a:ext cx="4608512" cy="1800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fr-BE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 </a:t>
            </a:r>
            <a:r>
              <a:rPr kumimoji="0" lang="fr-BE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</a:t>
            </a:r>
            <a:r>
              <a:rPr lang="fr-BE" sz="3000" dirty="0" smtClean="0">
                <a:solidFill>
                  <a:schemeClr val="accent1">
                    <a:lumMod val="50000"/>
                  </a:schemeClr>
                </a:solidFill>
              </a:rPr>
              <a:t>te : </a:t>
            </a:r>
            <a:r>
              <a:rPr lang="fr-BE" sz="3000" dirty="0" err="1" smtClean="0">
                <a:solidFill>
                  <a:schemeClr val="accent1">
                    <a:lumMod val="50000"/>
                  </a:schemeClr>
                </a:solidFill>
              </a:rPr>
              <a:t>w</a:t>
            </a:r>
            <a:r>
              <a:rPr lang="fr-BE" sz="3000" baseline="-25000" dirty="0" err="1" smtClean="0">
                <a:solidFill>
                  <a:schemeClr val="accent1">
                    <a:lumMod val="50000"/>
                  </a:schemeClr>
                </a:solidFill>
              </a:rPr>
              <a:t>lim</a:t>
            </a:r>
            <a:r>
              <a:rPr lang="fr-BE" sz="3000" dirty="0" smtClean="0">
                <a:solidFill>
                  <a:schemeClr val="accent1">
                    <a:lumMod val="50000"/>
                  </a:schemeClr>
                </a:solidFill>
              </a:rPr>
              <a:t> = 0.35</a:t>
            </a:r>
            <a:endParaRPr kumimoji="0" lang="fr-BE" sz="30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fr-BE" sz="3000" dirty="0" smtClean="0">
                <a:solidFill>
                  <a:schemeClr val="accent1">
                    <a:lumMod val="50000"/>
                  </a:schemeClr>
                </a:solidFill>
              </a:rPr>
              <a:t>Web </a:t>
            </a:r>
            <a:r>
              <a:rPr lang="fr-BE" sz="3000" dirty="0" err="1" smtClean="0">
                <a:solidFill>
                  <a:schemeClr val="accent1">
                    <a:lumMod val="50000"/>
                  </a:schemeClr>
                </a:solidFill>
              </a:rPr>
              <a:t>cleats</a:t>
            </a:r>
            <a:r>
              <a:rPr lang="fr-BE" sz="3000" dirty="0" smtClean="0">
                <a:solidFill>
                  <a:schemeClr val="accent1">
                    <a:lumMod val="50000"/>
                  </a:schemeClr>
                </a:solidFill>
              </a:rPr>
              <a:t> : </a:t>
            </a:r>
            <a:r>
              <a:rPr lang="fr-BE" sz="3000" dirty="0" err="1" smtClean="0">
                <a:solidFill>
                  <a:schemeClr val="accent1">
                    <a:lumMod val="50000"/>
                  </a:schemeClr>
                </a:solidFill>
              </a:rPr>
              <a:t>w</a:t>
            </a:r>
            <a:r>
              <a:rPr lang="fr-BE" sz="3000" baseline="-25000" dirty="0" err="1" smtClean="0">
                <a:solidFill>
                  <a:schemeClr val="accent1">
                    <a:lumMod val="50000"/>
                  </a:schemeClr>
                </a:solidFill>
              </a:rPr>
              <a:t>lim</a:t>
            </a:r>
            <a:r>
              <a:rPr lang="fr-BE" sz="3000" dirty="0" smtClean="0">
                <a:solidFill>
                  <a:schemeClr val="accent1">
                    <a:lumMod val="50000"/>
                  </a:schemeClr>
                </a:solidFill>
              </a:rPr>
              <a:t> = 0.25</a:t>
            </a:r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fr-BE" sz="3000" dirty="0" smtClean="0">
                <a:solidFill>
                  <a:schemeClr val="accent1">
                    <a:lumMod val="50000"/>
                  </a:schemeClr>
                </a:solidFill>
              </a:rPr>
              <a:t>Header plate : </a:t>
            </a:r>
            <a:r>
              <a:rPr lang="fr-BE" sz="3000" dirty="0" err="1" smtClean="0">
                <a:solidFill>
                  <a:schemeClr val="accent1">
                    <a:lumMod val="50000"/>
                  </a:schemeClr>
                </a:solidFill>
              </a:rPr>
              <a:t>w</a:t>
            </a:r>
            <a:r>
              <a:rPr lang="fr-BE" sz="3000" baseline="-25000" dirty="0" err="1" smtClean="0">
                <a:solidFill>
                  <a:schemeClr val="accent1">
                    <a:lumMod val="50000"/>
                  </a:schemeClr>
                </a:solidFill>
              </a:rPr>
              <a:t>lim</a:t>
            </a:r>
            <a:r>
              <a:rPr lang="fr-BE" sz="3000" dirty="0" smtClean="0">
                <a:solidFill>
                  <a:schemeClr val="accent1">
                    <a:lumMod val="50000"/>
                  </a:schemeClr>
                </a:solidFill>
              </a:rPr>
              <a:t> = 0.45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endParaRPr lang="fr-BE" sz="32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29" grpId="0"/>
      <p:bldP spid="29" grpId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98</a:t>
            </a:fld>
            <a:endParaRPr lang="fr-BE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0" y="1730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2" name="Rectangle 8"/>
          <p:cNvSpPr>
            <a:spLocks noChangeArrowheads="1"/>
          </p:cNvSpPr>
          <p:nvPr/>
        </p:nvSpPr>
        <p:spPr bwMode="auto">
          <a:xfrm>
            <a:off x="0" y="1736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6" name="Rectangle 12"/>
          <p:cNvSpPr>
            <a:spLocks noChangeArrowheads="1"/>
          </p:cNvSpPr>
          <p:nvPr/>
        </p:nvSpPr>
        <p:spPr bwMode="auto">
          <a:xfrm>
            <a:off x="0" y="119675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Espace réservé du contenu 2"/>
          <p:cNvSpPr txBox="1">
            <a:spLocks/>
          </p:cNvSpPr>
          <p:nvPr/>
        </p:nvSpPr>
        <p:spPr>
          <a:xfrm>
            <a:off x="827584" y="1742802"/>
            <a:ext cx="7992888" cy="72008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Proposed</a:t>
            </a: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design </a:t>
            </a:r>
            <a:r>
              <a:rPr lang="fr-BE" sz="2900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procedure</a:t>
            </a: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for simple connections</a:t>
            </a: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0" y="2731864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0229" name="Rectangle 5"/>
          <p:cNvSpPr>
            <a:spLocks noChangeArrowheads="1"/>
          </p:cNvSpPr>
          <p:nvPr/>
        </p:nvSpPr>
        <p:spPr bwMode="auto">
          <a:xfrm>
            <a:off x="0" y="2731864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Espace réservé du contenu 9"/>
          <p:cNvSpPr txBox="1">
            <a:spLocks/>
          </p:cNvSpPr>
          <p:nvPr/>
        </p:nvSpPr>
        <p:spPr>
          <a:xfrm>
            <a:off x="971600" y="2462882"/>
            <a:ext cx="2016224" cy="5040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</a:t>
            </a:r>
            <a:r>
              <a:rPr kumimoji="0" lang="fr-BE" sz="2400" b="1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400" b="1" i="0" u="sng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Summary</a:t>
            </a:r>
            <a:endParaRPr kumimoji="0" lang="fr-BE" sz="24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Espace réservé du contenu 34"/>
          <p:cNvSpPr txBox="1">
            <a:spLocks/>
          </p:cNvSpPr>
          <p:nvPr/>
        </p:nvSpPr>
        <p:spPr>
          <a:xfrm>
            <a:off x="395536" y="3068960"/>
            <a:ext cx="3672408" cy="57606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CLASS </a:t>
            </a:r>
            <a:r>
              <a:rPr kumimoji="0" lang="fr-BE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</a:t>
            </a: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during</a:t>
            </a: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cooling</a:t>
            </a: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</a:t>
            </a:r>
            <a:endParaRPr kumimoji="0" lang="fr-FR" sz="2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fr-FR" sz="2700" b="0" i="0" u="none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33" name="Connecteur droit avec flèche 32"/>
          <p:cNvCxnSpPr/>
          <p:nvPr/>
        </p:nvCxnSpPr>
        <p:spPr>
          <a:xfrm rot="5400000" flipH="1" flipV="1">
            <a:off x="1834520" y="5151980"/>
            <a:ext cx="2376264" cy="1588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flipV="1">
            <a:off x="3022652" y="6340112"/>
            <a:ext cx="3736826" cy="0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Espace réservé du contenu 34"/>
          <p:cNvSpPr txBox="1">
            <a:spLocks/>
          </p:cNvSpPr>
          <p:nvPr/>
        </p:nvSpPr>
        <p:spPr>
          <a:xfrm>
            <a:off x="6884640" y="6237312"/>
            <a:ext cx="1287760" cy="57606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fr-BE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fr-BE" sz="27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heating</a:t>
            </a: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fr-FR" sz="2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fr-FR" sz="2700" b="0" i="0" u="none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8" name="Espace réservé du contenu 34"/>
          <p:cNvSpPr txBox="1">
            <a:spLocks/>
          </p:cNvSpPr>
          <p:nvPr/>
        </p:nvSpPr>
        <p:spPr>
          <a:xfrm>
            <a:off x="2366990" y="3747824"/>
            <a:ext cx="576064" cy="57606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</a:t>
            </a:r>
            <a:endParaRPr kumimoji="0" lang="fr-FR" sz="2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fr-FR" sz="2700" b="0" i="0" u="none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40" name="Connecteur droit 39"/>
          <p:cNvCxnSpPr/>
          <p:nvPr/>
        </p:nvCxnSpPr>
        <p:spPr>
          <a:xfrm rot="16200000" flipH="1">
            <a:off x="3439387" y="4297311"/>
            <a:ext cx="648072" cy="57606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4038620" y="4899952"/>
            <a:ext cx="1064674" cy="72008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5103294" y="5620032"/>
            <a:ext cx="1512168" cy="50405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space réservé du contenu 34"/>
          <p:cNvSpPr txBox="1">
            <a:spLocks/>
          </p:cNvSpPr>
          <p:nvPr/>
        </p:nvSpPr>
        <p:spPr>
          <a:xfrm>
            <a:off x="4427984" y="4437112"/>
            <a:ext cx="3744416" cy="57606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Inacceptable </a:t>
            </a:r>
            <a:r>
              <a:rPr kumimoji="0" lang="fr-BE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Heating</a:t>
            </a:r>
            <a:endParaRPr kumimoji="0" lang="fr-FR" sz="27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fr-FR" sz="2700" b="0" i="0" u="none" strike="noStrike" kern="1200" cap="none" spc="0" normalizeH="0" baseline="-2500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56" name="Connecteur droit avec flèche 55"/>
          <p:cNvCxnSpPr/>
          <p:nvPr/>
        </p:nvCxnSpPr>
        <p:spPr>
          <a:xfrm rot="5400000" flipH="1" flipV="1">
            <a:off x="1836975" y="5165812"/>
            <a:ext cx="2376264" cy="1588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>
          <a:xfrm flipV="1">
            <a:off x="3025107" y="6353944"/>
            <a:ext cx="3736826" cy="0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Connecteur droit 58"/>
          <p:cNvCxnSpPr/>
          <p:nvPr/>
        </p:nvCxnSpPr>
        <p:spPr>
          <a:xfrm rot="16200000" flipH="1">
            <a:off x="3441842" y="4311143"/>
            <a:ext cx="648072" cy="57606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/>
          <p:nvPr/>
        </p:nvCxnSpPr>
        <p:spPr>
          <a:xfrm>
            <a:off x="4041075" y="4913784"/>
            <a:ext cx="1064674" cy="72008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/>
        </p:nvCxnSpPr>
        <p:spPr>
          <a:xfrm>
            <a:off x="5105749" y="5633864"/>
            <a:ext cx="1512168" cy="50405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space réservé du contenu 34"/>
          <p:cNvSpPr txBox="1">
            <a:spLocks/>
          </p:cNvSpPr>
          <p:nvPr/>
        </p:nvSpPr>
        <p:spPr>
          <a:xfrm>
            <a:off x="4330268" y="4741835"/>
            <a:ext cx="4176464" cy="57606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Inacceptable </a:t>
            </a:r>
            <a:r>
              <a:rPr kumimoji="0" lang="fr-BE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Heating</a:t>
            </a:r>
            <a:endParaRPr kumimoji="0" lang="fr-FR" sz="27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fr-FR" sz="2700" b="0" i="0" u="none" strike="noStrike" kern="1200" cap="none" spc="0" normalizeH="0" baseline="-2500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4" name="Espace réservé du contenu 34"/>
          <p:cNvSpPr txBox="1">
            <a:spLocks/>
          </p:cNvSpPr>
          <p:nvPr/>
        </p:nvSpPr>
        <p:spPr>
          <a:xfrm>
            <a:off x="2305027" y="5129808"/>
            <a:ext cx="1080120" cy="57606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fr-BE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</a:t>
            </a:r>
            <a:r>
              <a:rPr kumimoji="0" lang="fr-BE" sz="27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</a:t>
            </a:r>
            <a:endParaRPr kumimoji="0" lang="fr-FR" sz="2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fr-FR" sz="2700" b="0" i="0" u="none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65" name="Connecteur droit 64"/>
          <p:cNvCxnSpPr/>
          <p:nvPr/>
        </p:nvCxnSpPr>
        <p:spPr>
          <a:xfrm>
            <a:off x="3025107" y="5417840"/>
            <a:ext cx="3672408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/>
          <p:cNvCxnSpPr/>
          <p:nvPr/>
        </p:nvCxnSpPr>
        <p:spPr>
          <a:xfrm rot="16200000" flipV="1">
            <a:off x="2914537" y="5154237"/>
            <a:ext cx="2361498" cy="838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Espace réservé du contenu 34"/>
          <p:cNvSpPr txBox="1">
            <a:spLocks/>
          </p:cNvSpPr>
          <p:nvPr/>
        </p:nvSpPr>
        <p:spPr>
          <a:xfrm>
            <a:off x="3601171" y="6281936"/>
            <a:ext cx="1080120" cy="57606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lvl="0" indent="-320040" algn="just">
              <a:buClr>
                <a:schemeClr val="accent2"/>
              </a:buClr>
              <a:buSzPct val="60000"/>
              <a:defRPr/>
            </a:pPr>
            <a:r>
              <a:rPr lang="fr-BE" sz="2700" dirty="0" smtClean="0"/>
              <a:t>t(</a:t>
            </a:r>
            <a:r>
              <a:rPr lang="fr-BE" sz="2700" dirty="0" err="1" smtClean="0"/>
              <a:t>T</a:t>
            </a:r>
            <a:r>
              <a:rPr lang="fr-BE" sz="2700" baseline="-25000" dirty="0" err="1" smtClean="0"/>
              <a:t>lim</a:t>
            </a: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fr-FR" sz="2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fr-FR" sz="2700" b="0" i="0" u="none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2" name="Triangle rectangle 71"/>
          <p:cNvSpPr/>
          <p:nvPr/>
        </p:nvSpPr>
        <p:spPr>
          <a:xfrm>
            <a:off x="3408297" y="4281520"/>
            <a:ext cx="659647" cy="731656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3" name="Triangle rectangle 72"/>
          <p:cNvSpPr/>
          <p:nvPr/>
        </p:nvSpPr>
        <p:spPr>
          <a:xfrm>
            <a:off x="3995936" y="4941168"/>
            <a:ext cx="1068545" cy="718725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4" name="Triangle rectangle 73"/>
          <p:cNvSpPr/>
          <p:nvPr/>
        </p:nvSpPr>
        <p:spPr>
          <a:xfrm>
            <a:off x="5076056" y="5661248"/>
            <a:ext cx="1872208" cy="646725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5" name="Organigramme : Processus 74"/>
          <p:cNvSpPr/>
          <p:nvPr/>
        </p:nvSpPr>
        <p:spPr>
          <a:xfrm>
            <a:off x="3059832" y="4293096"/>
            <a:ext cx="360040" cy="2016224"/>
          </a:xfrm>
          <a:prstGeom prst="flowChartProces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6" name="Organigramme : Processus 75"/>
          <p:cNvSpPr/>
          <p:nvPr/>
        </p:nvSpPr>
        <p:spPr>
          <a:xfrm>
            <a:off x="3347864" y="4955301"/>
            <a:ext cx="685355" cy="1354019"/>
          </a:xfrm>
          <a:prstGeom prst="flowChartProces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7" name="Organigramme : Processus 76"/>
          <p:cNvSpPr/>
          <p:nvPr/>
        </p:nvSpPr>
        <p:spPr>
          <a:xfrm>
            <a:off x="3851920" y="5661248"/>
            <a:ext cx="1224136" cy="648072"/>
          </a:xfrm>
          <a:prstGeom prst="flowChartProces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8" name="Espace réservé du contenu 34"/>
          <p:cNvSpPr txBox="1">
            <a:spLocks/>
          </p:cNvSpPr>
          <p:nvPr/>
        </p:nvSpPr>
        <p:spPr>
          <a:xfrm>
            <a:off x="3203848" y="5589240"/>
            <a:ext cx="1872208" cy="57606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fr-BE" sz="2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Acceptable</a:t>
            </a:r>
            <a:endParaRPr kumimoji="0" lang="fr-FR" sz="27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fr-FR" sz="2700" b="1" i="0" u="none" strike="noStrike" kern="1200" cap="none" spc="0" normalizeH="0" baseline="-25000" noProof="0" dirty="0" smtClean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9" name="Organigramme : Processus 78"/>
          <p:cNvSpPr/>
          <p:nvPr/>
        </p:nvSpPr>
        <p:spPr>
          <a:xfrm>
            <a:off x="3062390" y="4288862"/>
            <a:ext cx="360040" cy="2016224"/>
          </a:xfrm>
          <a:prstGeom prst="flowChartProces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0" name="Triangle rectangle 79"/>
          <p:cNvSpPr/>
          <p:nvPr/>
        </p:nvSpPr>
        <p:spPr>
          <a:xfrm>
            <a:off x="3396722" y="4265712"/>
            <a:ext cx="659647" cy="731656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1" name="Organigramme : Processus 80"/>
          <p:cNvSpPr/>
          <p:nvPr/>
        </p:nvSpPr>
        <p:spPr>
          <a:xfrm>
            <a:off x="3359439" y="4948509"/>
            <a:ext cx="708505" cy="1354019"/>
          </a:xfrm>
          <a:prstGeom prst="flowChartProces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2" name="Espace réservé du contenu 34"/>
          <p:cNvSpPr txBox="1">
            <a:spLocks/>
          </p:cNvSpPr>
          <p:nvPr/>
        </p:nvSpPr>
        <p:spPr>
          <a:xfrm>
            <a:off x="683568" y="3933056"/>
            <a:ext cx="1872208" cy="57606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fr-BE" sz="27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Acceptable</a:t>
            </a:r>
            <a:endParaRPr kumimoji="0" lang="fr-FR" sz="27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fr-FR" sz="2700" b="1" i="0" u="none" strike="noStrike" kern="1200" cap="none" spc="0" normalizeH="0" baseline="-25000" noProof="0" dirty="0" smtClean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83" name="Connecteur droit 82"/>
          <p:cNvCxnSpPr/>
          <p:nvPr/>
        </p:nvCxnSpPr>
        <p:spPr>
          <a:xfrm rot="16200000" flipH="1">
            <a:off x="2408089" y="4368774"/>
            <a:ext cx="1124744" cy="1117403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Espace réservé du contenu 34"/>
          <p:cNvSpPr txBox="1">
            <a:spLocks/>
          </p:cNvSpPr>
          <p:nvPr/>
        </p:nvSpPr>
        <p:spPr>
          <a:xfrm>
            <a:off x="395536" y="3062501"/>
            <a:ext cx="3672408" cy="57606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CLASS </a:t>
            </a:r>
            <a:r>
              <a:rPr kumimoji="0" lang="fr-BE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</a:t>
            </a: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during</a:t>
            </a: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cooling</a:t>
            </a: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</a:t>
            </a:r>
            <a:endParaRPr kumimoji="0" lang="fr-FR" sz="2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fr-FR" sz="2700" b="0" i="0" u="none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6" name="Espace réservé du contenu 34"/>
          <p:cNvSpPr txBox="1">
            <a:spLocks/>
          </p:cNvSpPr>
          <p:nvPr/>
        </p:nvSpPr>
        <p:spPr>
          <a:xfrm>
            <a:off x="398094" y="3071518"/>
            <a:ext cx="3672408" cy="57606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CLASS </a:t>
            </a:r>
            <a:r>
              <a:rPr kumimoji="0" lang="fr-BE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during</a:t>
            </a: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BE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cooling</a:t>
            </a: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</a:t>
            </a:r>
            <a:endParaRPr kumimoji="0" lang="fr-FR" sz="2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fr-FR" sz="2700" b="0" i="0" u="none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7" name="Espace réservé du contenu 34"/>
          <p:cNvSpPr txBox="1">
            <a:spLocks/>
          </p:cNvSpPr>
          <p:nvPr/>
        </p:nvSpPr>
        <p:spPr>
          <a:xfrm>
            <a:off x="3900778" y="3103685"/>
            <a:ext cx="2160240" cy="57606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Inacceptable</a:t>
            </a:r>
            <a:endParaRPr kumimoji="0" lang="fr-FR" sz="27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fr-FR" sz="2700" b="0" i="0" u="none" strike="noStrike" kern="1200" cap="none" spc="0" normalizeH="0" baseline="-2500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9" name="Triangle rectangle 88"/>
          <p:cNvSpPr/>
          <p:nvPr/>
        </p:nvSpPr>
        <p:spPr>
          <a:xfrm>
            <a:off x="3923928" y="4869160"/>
            <a:ext cx="696931" cy="492481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0" name="Espace réservé du contenu 34"/>
          <p:cNvSpPr txBox="1">
            <a:spLocks/>
          </p:cNvSpPr>
          <p:nvPr/>
        </p:nvSpPr>
        <p:spPr>
          <a:xfrm>
            <a:off x="4211960" y="5445224"/>
            <a:ext cx="4176464" cy="57606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fr-BE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Inacceptable </a:t>
            </a:r>
            <a:r>
              <a:rPr kumimoji="0" lang="fr-BE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Cooling</a:t>
            </a:r>
            <a:endParaRPr kumimoji="0" lang="fr-FR" sz="27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fr-FR" sz="2700" b="0" i="0" u="none" strike="noStrike" kern="1200" cap="none" spc="0" normalizeH="0" baseline="-2500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1"/>
      <p:bldP spid="37" grpId="0"/>
      <p:bldP spid="38" grpId="0"/>
      <p:bldP spid="55" grpId="0"/>
      <p:bldP spid="63" grpId="0"/>
      <p:bldP spid="63" grpId="1"/>
      <p:bldP spid="64" grpId="0"/>
      <p:bldP spid="64" grpId="1"/>
      <p:bldP spid="71" grpId="0"/>
      <p:bldP spid="71" grpId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/>
      <p:bldP spid="82" grpId="1"/>
      <p:bldP spid="85" grpId="0"/>
      <p:bldP spid="85" grpId="1"/>
      <p:bldP spid="86" grpId="0"/>
      <p:bldP spid="87" grpId="0"/>
      <p:bldP spid="89" grpId="0" animBg="1"/>
      <p:bldP spid="89" grpId="1" animBg="1"/>
      <p:bldP spid="90" grpId="0"/>
      <p:bldP spid="90" grpId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5. Tests and </a:t>
            </a:r>
            <a:r>
              <a:rPr lang="fr-BE" dirty="0" err="1" smtClean="0"/>
              <a:t>models</a:t>
            </a:r>
            <a:r>
              <a:rPr lang="fr-BE" dirty="0" smtClean="0"/>
              <a:t> of connections</a:t>
            </a:r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93CAF38A-A6F3-476B-9508-D76C6375ADCD}" type="slidenum">
              <a:rPr lang="fr-BE" smtClean="0"/>
              <a:pPr/>
              <a:t>99</a:t>
            </a:fld>
            <a:endParaRPr lang="fr-BE" dirty="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1706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0" y="1730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2" name="Rectangle 8"/>
          <p:cNvSpPr>
            <a:spLocks noChangeArrowheads="1"/>
          </p:cNvSpPr>
          <p:nvPr/>
        </p:nvSpPr>
        <p:spPr bwMode="auto">
          <a:xfrm>
            <a:off x="0" y="1736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999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sp>
        <p:nvSpPr>
          <p:cNvPr id="169996" name="Rectangle 12"/>
          <p:cNvSpPr>
            <a:spLocks noChangeArrowheads="1"/>
          </p:cNvSpPr>
          <p:nvPr/>
        </p:nvSpPr>
        <p:spPr bwMode="auto">
          <a:xfrm>
            <a:off x="0" y="119675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  <a:ea typeface="Times New Roman" pitchFamily="18" charset="0"/>
                <a:cs typeface="Times New Roman" pitchFamily="18" charset="0"/>
              </a:rPr>
              <a:t> 		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Espace réservé du contenu 2"/>
          <p:cNvSpPr txBox="1">
            <a:spLocks/>
          </p:cNvSpPr>
          <p:nvPr/>
        </p:nvSpPr>
        <p:spPr>
          <a:xfrm>
            <a:off x="827584" y="1742802"/>
            <a:ext cx="7992888" cy="72008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R="0" lvl="0" indent="-32004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fr-BE" sz="2900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Proposed</a:t>
            </a: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design </a:t>
            </a:r>
            <a:r>
              <a:rPr lang="fr-BE" sz="2900" u="sng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procedure</a:t>
            </a:r>
            <a:r>
              <a:rPr lang="fr-BE" sz="2900" u="sng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for simple connections</a:t>
            </a:r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0" name="Espace réservé du contenu 9"/>
          <p:cNvSpPr txBox="1">
            <a:spLocks/>
          </p:cNvSpPr>
          <p:nvPr/>
        </p:nvSpPr>
        <p:spPr>
          <a:xfrm>
            <a:off x="1608594" y="2924944"/>
            <a:ext cx="1440160" cy="5040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 = 3%</a:t>
            </a:r>
          </a:p>
        </p:txBody>
      </p:sp>
      <p:sp>
        <p:nvSpPr>
          <p:cNvPr id="31" name="Espace réservé du contenu 9"/>
          <p:cNvSpPr txBox="1">
            <a:spLocks/>
          </p:cNvSpPr>
          <p:nvPr/>
        </p:nvSpPr>
        <p:spPr>
          <a:xfrm>
            <a:off x="6156176" y="2924944"/>
            <a:ext cx="1440160" cy="5040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 = 10%</a:t>
            </a:r>
          </a:p>
        </p:txBody>
      </p:sp>
      <p:sp>
        <p:nvSpPr>
          <p:cNvPr id="17920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9204" name="Rectangle 4"/>
          <p:cNvSpPr>
            <a:spLocks noChangeArrowheads="1"/>
          </p:cNvSpPr>
          <p:nvPr/>
        </p:nvSpPr>
        <p:spPr bwMode="auto">
          <a:xfrm>
            <a:off x="0" y="2343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" name="Espace réservé du contenu 9"/>
          <p:cNvSpPr txBox="1">
            <a:spLocks/>
          </p:cNvSpPr>
          <p:nvPr/>
        </p:nvSpPr>
        <p:spPr>
          <a:xfrm>
            <a:off x="3059832" y="2348880"/>
            <a:ext cx="2952328" cy="5040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kumimoji="0" lang="fr-BE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Fin-plate connections</a:t>
            </a:r>
          </a:p>
        </p:txBody>
      </p:sp>
      <p:sp>
        <p:nvSpPr>
          <p:cNvPr id="17921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79211" name="Rectangle 11"/>
          <p:cNvSpPr>
            <a:spLocks noChangeArrowheads="1"/>
          </p:cNvSpPr>
          <p:nvPr/>
        </p:nvSpPr>
        <p:spPr bwMode="auto">
          <a:xfrm>
            <a:off x="0" y="2343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17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645024"/>
            <a:ext cx="4716016" cy="306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173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23559"/>
            <a:ext cx="457200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dian">
  <a:themeElements>
    <a:clrScheme name="Mé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é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é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14593</TotalTime>
  <Words>5387</Words>
  <Application>Microsoft Office PowerPoint</Application>
  <PresentationFormat>Affichage à l'écran (4:3)</PresentationFormat>
  <Paragraphs>1113</Paragraphs>
  <Slides>115</Slides>
  <Notes>4</Notes>
  <HiddenSlides>0</HiddenSlides>
  <MMClips>1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115</vt:i4>
      </vt:variant>
    </vt:vector>
  </HeadingPairs>
  <TitlesOfParts>
    <vt:vector size="117" baseType="lpstr">
      <vt:lpstr>Médian</vt:lpstr>
      <vt:lpstr>Equation</vt:lpstr>
      <vt:lpstr>Analysis of simple connections in steel structures subjected to natural fire</vt:lpstr>
      <vt:lpstr>1. Introduction</vt:lpstr>
      <vt:lpstr>1. Introduction</vt:lpstr>
      <vt:lpstr>1. Introduction</vt:lpstr>
      <vt:lpstr>1. Introduction</vt:lpstr>
      <vt:lpstr>1. Introduction</vt:lpstr>
      <vt:lpstr>1. Introduction</vt:lpstr>
      <vt:lpstr>Overview of the thesis</vt:lpstr>
      <vt:lpstr>Part 2</vt:lpstr>
      <vt:lpstr>2. Distribution of temperature</vt:lpstr>
      <vt:lpstr>2. Distribution of temperature</vt:lpstr>
      <vt:lpstr>2. Distribution of temperature</vt:lpstr>
      <vt:lpstr>2. Distribution of temperature</vt:lpstr>
      <vt:lpstr>2. Distribution of temperature</vt:lpstr>
      <vt:lpstr>2. Distribution of temperature</vt:lpstr>
      <vt:lpstr>2. Distribution of temperature</vt:lpstr>
      <vt:lpstr>2. Distribution of temperature</vt:lpstr>
      <vt:lpstr>2. Distribution of temperature</vt:lpstr>
      <vt:lpstr>2. Distribution of temperature</vt:lpstr>
      <vt:lpstr>2. Distribution of temperature</vt:lpstr>
      <vt:lpstr>2. Distribution of temperature</vt:lpstr>
      <vt:lpstr>2. Distribution of temperature</vt:lpstr>
      <vt:lpstr>2. Distribution of temperature</vt:lpstr>
      <vt:lpstr>2. Distribution of temperature</vt:lpstr>
      <vt:lpstr>2. Distribution of temperature</vt:lpstr>
      <vt:lpstr>2. Distribution of temperature</vt:lpstr>
      <vt:lpstr>2. Distribution of temperature</vt:lpstr>
      <vt:lpstr>2. Distribution of temperature</vt:lpstr>
      <vt:lpstr>2. Distribution of temperature</vt:lpstr>
      <vt:lpstr>Part 3</vt:lpstr>
      <vt:lpstr>3. Prediction of internal forces</vt:lpstr>
      <vt:lpstr>3. Prediction of internal forces</vt:lpstr>
      <vt:lpstr>3. Prediction of internal forces</vt:lpstr>
      <vt:lpstr>3. Prediction of internal forces</vt:lpstr>
      <vt:lpstr>3. Prediction of internal forces</vt:lpstr>
      <vt:lpstr>3. Prediction of internal forces</vt:lpstr>
      <vt:lpstr>3. Prediction of internal forces</vt:lpstr>
      <vt:lpstr>3. Prediction of internal forces</vt:lpstr>
      <vt:lpstr>3. Prediction of internal forces</vt:lpstr>
      <vt:lpstr>3. Prediction of internal forces</vt:lpstr>
      <vt:lpstr>3. Prediction of internal forces</vt:lpstr>
      <vt:lpstr>3. Prediction of internal forces</vt:lpstr>
      <vt:lpstr>3. Prediction of internal forces</vt:lpstr>
      <vt:lpstr>3. Prediction of internal forces</vt:lpstr>
      <vt:lpstr>3. Prediction of internal forces</vt:lpstr>
      <vt:lpstr>3. Prediction of internal forces</vt:lpstr>
      <vt:lpstr>3. Prediction of internal forces</vt:lpstr>
      <vt:lpstr>3. Prediction of internal forces</vt:lpstr>
      <vt:lpstr>3. Prediction of internal forces</vt:lpstr>
      <vt:lpstr>3. Prediction of internal forces</vt:lpstr>
      <vt:lpstr>3. Prediction of internal forces</vt:lpstr>
      <vt:lpstr>3. Prediction of internal forces</vt:lpstr>
      <vt:lpstr>3. Prediction of internal forces</vt:lpstr>
      <vt:lpstr>3. Prediction of internal forces</vt:lpstr>
      <vt:lpstr>3. Prediction of internal forces</vt:lpstr>
      <vt:lpstr>3. Prediction of internal forces</vt:lpstr>
      <vt:lpstr>3. Prediction of internal forces</vt:lpstr>
      <vt:lpstr>Part 4</vt:lpstr>
      <vt:lpstr>4. Tests and models for bolts/welds </vt:lpstr>
      <vt:lpstr>4. Tests and models for bolts/welds </vt:lpstr>
      <vt:lpstr>4. Tests and models for bolts/welds </vt:lpstr>
      <vt:lpstr>4. Tests and models for bolts/welds </vt:lpstr>
      <vt:lpstr>4. Tests and models for bolts/welds </vt:lpstr>
      <vt:lpstr>4. Tests and models for bolts/welds </vt:lpstr>
      <vt:lpstr>4. Tests and models for bolts/welds </vt:lpstr>
      <vt:lpstr>4. Tests and models for bolts/welds </vt:lpstr>
      <vt:lpstr>4. Tests and models for bolts/welds </vt:lpstr>
      <vt:lpstr>4. Tests and models for bolts/welds </vt:lpstr>
      <vt:lpstr>4. Tests and models for bolts/welds </vt:lpstr>
      <vt:lpstr>4. Tests and models for bolts/welds </vt:lpstr>
      <vt:lpstr>4. Tests and models for bolts/welds </vt:lpstr>
      <vt:lpstr>4. Tests and models for bolts/welds </vt:lpstr>
      <vt:lpstr>4. Tests and models for bolts/welds </vt:lpstr>
      <vt:lpstr>Part 5</vt:lpstr>
      <vt:lpstr>5. Tests and models of connections</vt:lpstr>
      <vt:lpstr>5. Tests and models of connections</vt:lpstr>
      <vt:lpstr>5. Tests and models of connections</vt:lpstr>
      <vt:lpstr>5. Tests and models of connections</vt:lpstr>
      <vt:lpstr>5. Tests and models of connections</vt:lpstr>
      <vt:lpstr>5. Tests and models of connections</vt:lpstr>
      <vt:lpstr>5. Tests and models of connections</vt:lpstr>
      <vt:lpstr>5. Tests and models of connections</vt:lpstr>
      <vt:lpstr>5. Tests and models of connections</vt:lpstr>
      <vt:lpstr>5. Tests and models of connections</vt:lpstr>
      <vt:lpstr>5. Tests and models of connections</vt:lpstr>
      <vt:lpstr>5. Tests and models of connections</vt:lpstr>
      <vt:lpstr>5. Tests and models of connections</vt:lpstr>
      <vt:lpstr>5. Tests and models of connections</vt:lpstr>
      <vt:lpstr>5. Tests and models of connections</vt:lpstr>
      <vt:lpstr>5. Tests and models of connections</vt:lpstr>
      <vt:lpstr>5. Tests and models of connections</vt:lpstr>
      <vt:lpstr>5. Tests and models of connections</vt:lpstr>
      <vt:lpstr>5. Tests and models of connections</vt:lpstr>
      <vt:lpstr>5. Tests and models of connections</vt:lpstr>
      <vt:lpstr>5. Tests and models of connections</vt:lpstr>
      <vt:lpstr>5. Tests and models of connections</vt:lpstr>
      <vt:lpstr>5. Tests and models of connections</vt:lpstr>
      <vt:lpstr>5. Tests and models of connections</vt:lpstr>
      <vt:lpstr>5. Tests and models of connections</vt:lpstr>
      <vt:lpstr>5. Tests and models of connections</vt:lpstr>
      <vt:lpstr>5. Tests and models of connections</vt:lpstr>
      <vt:lpstr>5. Tests and models of connections</vt:lpstr>
      <vt:lpstr>5. Tests and models of connections</vt:lpstr>
      <vt:lpstr>5. Tests and models of connections</vt:lpstr>
      <vt:lpstr>5. Tests and models of connections</vt:lpstr>
      <vt:lpstr>5. Tests and models of connections</vt:lpstr>
      <vt:lpstr>5. Tests and models of connections</vt:lpstr>
      <vt:lpstr>Part 6</vt:lpstr>
      <vt:lpstr>6. General Conclusions</vt:lpstr>
      <vt:lpstr>6. General Conclusions</vt:lpstr>
      <vt:lpstr>6. General Conclusions</vt:lpstr>
      <vt:lpstr>6. General conclusions</vt:lpstr>
      <vt:lpstr>6. General conclusions</vt:lpstr>
      <vt:lpstr>6. General Conclusions</vt:lpstr>
      <vt:lpstr>Diapositive 115</vt:lpstr>
    </vt:vector>
  </TitlesOfParts>
  <Company>ULg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investigations and analytical model for the behavior of Grade 8.8 bolts and butt welds under heating and s </dc:title>
  <dc:creator>François Hanus</dc:creator>
  <cp:lastModifiedBy> </cp:lastModifiedBy>
  <cp:revision>1285</cp:revision>
  <dcterms:created xsi:type="dcterms:W3CDTF">2010-05-18T06:39:15Z</dcterms:created>
  <dcterms:modified xsi:type="dcterms:W3CDTF">2010-07-02T15:40:04Z</dcterms:modified>
</cp:coreProperties>
</file>