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2" r:id="rId1"/>
  </p:sldMasterIdLst>
  <p:notesMasterIdLst>
    <p:notesMasterId r:id="rId58"/>
  </p:notesMasterIdLst>
  <p:handoutMasterIdLst>
    <p:handoutMasterId r:id="rId59"/>
  </p:handoutMasterIdLst>
  <p:sldIdLst>
    <p:sldId id="256" r:id="rId2"/>
    <p:sldId id="266" r:id="rId3"/>
    <p:sldId id="329" r:id="rId4"/>
    <p:sldId id="291" r:id="rId5"/>
    <p:sldId id="292" r:id="rId6"/>
    <p:sldId id="309" r:id="rId7"/>
    <p:sldId id="342" r:id="rId8"/>
    <p:sldId id="283" r:id="rId9"/>
    <p:sldId id="267" r:id="rId10"/>
    <p:sldId id="269" r:id="rId11"/>
    <p:sldId id="276" r:id="rId12"/>
    <p:sldId id="268" r:id="rId13"/>
    <p:sldId id="270" r:id="rId14"/>
    <p:sldId id="272" r:id="rId15"/>
    <p:sldId id="273" r:id="rId16"/>
    <p:sldId id="275" r:id="rId17"/>
    <p:sldId id="277" r:id="rId18"/>
    <p:sldId id="280" r:id="rId19"/>
    <p:sldId id="281" r:id="rId20"/>
    <p:sldId id="282" r:id="rId21"/>
    <p:sldId id="325" r:id="rId22"/>
    <p:sldId id="285" r:id="rId23"/>
    <p:sldId id="320" r:id="rId24"/>
    <p:sldId id="321" r:id="rId25"/>
    <p:sldId id="322" r:id="rId26"/>
    <p:sldId id="323" r:id="rId27"/>
    <p:sldId id="324" r:id="rId28"/>
    <p:sldId id="326" r:id="rId29"/>
    <p:sldId id="286" r:id="rId30"/>
    <p:sldId id="287" r:id="rId31"/>
    <p:sldId id="289" r:id="rId32"/>
    <p:sldId id="288" r:id="rId33"/>
    <p:sldId id="294" r:id="rId34"/>
    <p:sldId id="318" r:id="rId35"/>
    <p:sldId id="317" r:id="rId36"/>
    <p:sldId id="316" r:id="rId37"/>
    <p:sldId id="308" r:id="rId38"/>
    <p:sldId id="338" r:id="rId39"/>
    <p:sldId id="293" r:id="rId40"/>
    <p:sldId id="327" r:id="rId41"/>
    <p:sldId id="298" r:id="rId42"/>
    <p:sldId id="300" r:id="rId43"/>
    <p:sldId id="301" r:id="rId44"/>
    <p:sldId id="303" r:id="rId45"/>
    <p:sldId id="302" r:id="rId46"/>
    <p:sldId id="304" r:id="rId47"/>
    <p:sldId id="328" r:id="rId48"/>
    <p:sldId id="330" r:id="rId49"/>
    <p:sldId id="333" r:id="rId50"/>
    <p:sldId id="334" r:id="rId51"/>
    <p:sldId id="335" r:id="rId52"/>
    <p:sldId id="336" r:id="rId53"/>
    <p:sldId id="337" r:id="rId54"/>
    <p:sldId id="340" r:id="rId55"/>
    <p:sldId id="331" r:id="rId56"/>
    <p:sldId id="339" r:id="rId57"/>
  </p:sldIdLst>
  <p:sldSz cx="9144000" cy="6858000" type="screen4x3"/>
  <p:notesSz cx="6858000" cy="97155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rgbClr val="FF33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rgbClr val="FF33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rgbClr val="FF33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rgbClr val="FF33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rgbClr val="FF33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FF33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FF33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FF33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FF33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enavill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000099"/>
    <a:srgbClr val="33CC33"/>
    <a:srgbClr val="008000"/>
    <a:srgbClr val="B2B2B2"/>
    <a:srgbClr val="DDDDD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89307" autoAdjust="0"/>
  </p:normalViewPr>
  <p:slideViewPr>
    <p:cSldViewPr>
      <p:cViewPr>
        <p:scale>
          <a:sx n="75" d="100"/>
          <a:sy n="75" d="100"/>
        </p:scale>
        <p:origin x="3276" y="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400" d="100"/>
        <a:sy n="400" d="100"/>
      </p:scale>
      <p:origin x="0" y="0"/>
    </p:cViewPr>
  </p:notesTextViewPr>
  <p:sorterViewPr>
    <p:cViewPr>
      <p:scale>
        <a:sx n="66" d="100"/>
        <a:sy n="66" d="100"/>
      </p:scale>
      <p:origin x="0" y="2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3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F38E6399-730C-46CA-9F19-3C06BE5701E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8912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8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8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640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258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258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28138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32AC169B-6977-4837-88FF-9E5FB631CD8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766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89BEE-A822-4FD8-BB7C-3A3FBB16BEF2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30F3EC-7527-400A-AEDB-82A7F4E6CFCE}" type="slidenum">
              <a:rPr lang="fr-FR" altLang="fr-FR"/>
              <a:pPr/>
              <a:t>18</a:t>
            </a:fld>
            <a:endParaRPr lang="fr-FR" altLang="fr-FR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0688B-DD6B-4B0E-AFAB-8D8E611B2A93}" type="slidenum">
              <a:rPr lang="fr-FR" altLang="fr-FR"/>
              <a:pPr/>
              <a:t>19</a:t>
            </a:fld>
            <a:endParaRPr lang="fr-FR" altLang="fr-FR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AE4B5-8759-410F-9E70-484191DC6289}" type="slidenum">
              <a:rPr lang="fr-FR" altLang="fr-FR"/>
              <a:pPr/>
              <a:t>20</a:t>
            </a:fld>
            <a:endParaRPr lang="fr-FR" altLang="fr-FR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E8A983-72E2-4D88-809F-7B7E672CD0B1}" type="slidenum">
              <a:rPr lang="fr-FR" altLang="fr-FR"/>
              <a:pPr/>
              <a:t>46</a:t>
            </a:fld>
            <a:endParaRPr lang="fr-FR" altLang="fr-FR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altLang="fr-FR"/>
              <a:t>HOL 85640 </a:t>
            </a:r>
            <a:r>
              <a:rPr lang="fr-BE" altLang="fr-FR">
                <a:sym typeface="Wingdings" pitchFamily="2" charset="2"/>
              </a:rPr>
              <a:t> sensible aux indicateurs !!!</a:t>
            </a:r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5360D6-3687-4759-BED1-BCA3AF1561E6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1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69453F-2636-4EE6-923D-3936288FB99D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1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1F9AA7-8D6C-48E0-A97E-9D8BADC722AF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413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955F8B-4E86-4070-9D6C-EC4C8E6A4465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37ECD7-BF45-43BE-A0AE-EC2B73EF255B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E1847E-EAE5-4202-9957-9161BCBC1FCB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515E3D-CAAD-4C05-B068-F100DC638F6C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27C96D-94CD-45F7-8C49-DF27C7E58FE3}" type="slidenum">
              <a:rPr lang="fr-FR" altLang="fr-FR"/>
              <a:pPr/>
              <a:t>17</a:t>
            </a:fld>
            <a:endParaRPr lang="fr-FR" altLang="fr-FR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fr-BE" altLang="fr-FR" sz="1100"/>
          </a:p>
          <a:p>
            <a:pPr lvl="2"/>
            <a:endParaRPr lang="fr-BE" altLang="fr-FR" sz="1100"/>
          </a:p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fr-FR" altLang="fr-FR" noProof="0"/>
              <a:t>Cliquez pour modifier le style du titre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fr-FR" altLang="fr-FR" noProof="0"/>
              <a:t>Cliquez pour modifier le style des sous-titres du masque</a:t>
            </a:r>
          </a:p>
        </p:txBody>
      </p:sp>
      <p:sp>
        <p:nvSpPr>
          <p:cNvPr id="4096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096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096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61E6755-E48F-44B7-93E6-E57916C010ED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409607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grpSp>
        <p:nvGrpSpPr>
          <p:cNvPr id="409608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409609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0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1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2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3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4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5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6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7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8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19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20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9621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409622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A59544-F0AD-4D6F-AAC8-F83395E051A6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916206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0D5CDE-D963-4AEA-A197-8CD86947AD9F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46321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AC77318-1B0B-4772-9439-6D1D9476ECAB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054010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0BB4F5F-7206-4BD5-9206-58674BA6FBB2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9137778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676400" y="19812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257800" y="19812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1676400" y="41148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57800" y="4114800"/>
            <a:ext cx="3429000" cy="1981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72B64D9-33A5-42A5-B5FF-B3B1CDB79213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1771539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1EA17E-8DC5-497F-A654-25F6D8317D5C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5255404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1A00DA-0B78-49F0-9935-B8BA14E9ECA6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08841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B349B-A8F7-4D48-A08F-7A3292F494B3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1836449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CCDA03-2992-4EEA-91EF-FEE63F9EB126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176307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BD866B-4B8D-4A23-B03E-AB4E96E6722A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5693902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10CCE4-510A-4B10-ACAF-721D92D443BE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56515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3400A9-FB28-452A-AE97-04CBA8F6312E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416208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4ABFA3-036D-4254-A8E6-C5CC5C991E2F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004618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085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endParaRPr lang="fr-FR" altLang="fr-FR"/>
          </a:p>
        </p:txBody>
      </p:sp>
      <p:sp>
        <p:nvSpPr>
          <p:cNvPr id="40858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fld id="{365668DC-9851-4F20-8734-FEB6765BCE97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408582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08583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grpSp>
        <p:nvGrpSpPr>
          <p:cNvPr id="408584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08585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86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87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88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89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0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1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2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3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4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5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6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  <p:sp>
          <p:nvSpPr>
            <p:cNvPr id="408597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408598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2"/>
                </a:solidFill>
              </a:defRPr>
            </a:lvl1pPr>
          </a:lstStyle>
          <a:p>
            <a:endParaRPr lang="fr-FR" alt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8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8" grpId="0"/>
      <p:bldP spid="408579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85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857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85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857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85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857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85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857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85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8579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857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lg.ac.be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libnet.ulg.ac.be/frenaville/acef17062008/fe2.txt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libnet.ulg.ac.be/frenaville/acef17062008/fe1.txt" TargetMode="External"/><Relationship Id="rId2" Type="http://schemas.openxmlformats.org/officeDocument/2006/relationships/hyperlink" Target="http://www2.libnet.ulg.ac.be/frenaville/acef17062008/fe.txt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2.libnet.ulg.ac.be/frenaville/acef17062008/fe2.txt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libnet.ulg.ac.be/frenaville/acef17062008/fix_ebooks_springer1.txt" TargetMode="External"/><Relationship Id="rId2" Type="http://schemas.openxmlformats.org/officeDocument/2006/relationships/hyperlink" Target="http://www2.libnet.ulg.ac.be/frenaville/acef17062008/fix_sagestm.txt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2.libnet.ulg.ac.be/frenaville/acef17062008/tab_hol_item_create_fsa.txt" TargetMode="Externa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7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2.libnet.ulg.ac.be/frenaville/acef17062008/fix_ebooks_springer1.txt" TargetMode="Externa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trs.indiana.edu/web/w/wright2/marc/index.html" TargetMode="External"/><Relationship Id="rId2" Type="http://schemas.openxmlformats.org/officeDocument/2006/relationships/hyperlink" Target="http://classiques.uqac.ca/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gutenberg.org/wiki/Gutenberg:Feeds" TargetMode="Externa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libnet.ulg.ac.be/frenaville/acef17062008/holse.txt" TargetMode="External"/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43213" y="1628775"/>
            <a:ext cx="6121400" cy="2808288"/>
          </a:xfrm>
        </p:spPr>
        <p:txBody>
          <a:bodyPr/>
          <a:lstStyle/>
          <a:p>
            <a:r>
              <a:rPr lang="fr-FR" altLang="fr-FR" sz="3600" b="1"/>
              <a:t>Importation de notices </a:t>
            </a:r>
            <a:br>
              <a:rPr lang="fr-FR" altLang="fr-FR" sz="3600" b="1"/>
            </a:br>
            <a:r>
              <a:rPr lang="fr-FR" altLang="fr-FR" sz="3600" b="1"/>
              <a:t>BIB dans ALEPH &amp; création de HOL et Z30</a:t>
            </a:r>
            <a:br>
              <a:rPr lang="fr-FR" altLang="fr-FR" sz="4000" b="1"/>
            </a:br>
            <a:br>
              <a:rPr lang="fr-FR" altLang="fr-FR" sz="3600"/>
            </a:br>
            <a:r>
              <a:rPr lang="fr-FR" altLang="fr-FR" sz="2500" i="1"/>
              <a:t>retour d’</a:t>
            </a:r>
            <a:r>
              <a:rPr lang="fr-BE" altLang="fr-FR" sz="2500" i="1"/>
              <a:t>expériences</a:t>
            </a:r>
            <a:endParaRPr lang="fr-FR" altLang="fr-FR" sz="2500" i="1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589588"/>
            <a:ext cx="8424862" cy="5762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altLang="fr-FR" sz="1200" b="0" dirty="0"/>
              <a:t>François </a:t>
            </a:r>
            <a:r>
              <a:rPr lang="fr-FR" altLang="fr-FR" sz="1200" b="0"/>
              <a:t>Renaville </a:t>
            </a:r>
          </a:p>
          <a:p>
            <a:pPr>
              <a:lnSpc>
                <a:spcPct val="90000"/>
              </a:lnSpc>
            </a:pPr>
            <a:r>
              <a:rPr lang="fr-FR" altLang="fr-FR" sz="1200" b="0"/>
              <a:t>Université </a:t>
            </a:r>
            <a:r>
              <a:rPr lang="fr-FR" altLang="fr-FR" sz="1200" b="0" dirty="0"/>
              <a:t>de Liège (</a:t>
            </a:r>
            <a:r>
              <a:rPr lang="fr-FR" altLang="fr-FR" sz="1200" b="0" dirty="0" err="1"/>
              <a:t>ULg</a:t>
            </a:r>
            <a:r>
              <a:rPr lang="fr-FR" altLang="fr-FR" sz="1200" b="0" dirty="0"/>
              <a:t>), </a:t>
            </a:r>
            <a:r>
              <a:rPr lang="fr-BE" altLang="fr-FR" sz="1200" b="0" dirty="0"/>
              <a:t>Réseau des Bibliothèques </a:t>
            </a:r>
            <a:endParaRPr lang="fr-FR" altLang="fr-FR" sz="1200" b="0" dirty="0"/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179388" y="333375"/>
            <a:ext cx="8713787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1500" i="1">
                <a:solidFill>
                  <a:schemeClr val="tx1"/>
                </a:solidFill>
              </a:rPr>
              <a:t>AG de l’</a:t>
            </a:r>
            <a:r>
              <a:rPr lang="fr-BE" altLang="fr-FR" sz="1500" i="1">
                <a:solidFill>
                  <a:schemeClr val="tx1"/>
                </a:solidFill>
              </a:rPr>
              <a:t>Association des clients d'Ex-Libris France (ACEF) </a:t>
            </a:r>
            <a:r>
              <a:rPr lang="fr-FR" altLang="fr-FR" sz="1500" i="1">
                <a:solidFill>
                  <a:schemeClr val="tx1"/>
                </a:solidFill>
              </a:rPr>
              <a:t>		        mardi 17 juin 2008</a:t>
            </a:r>
          </a:p>
          <a:p>
            <a:pPr>
              <a:spcBef>
                <a:spcPct val="0"/>
              </a:spcBef>
            </a:pPr>
            <a:r>
              <a:rPr lang="fr-BE" altLang="fr-FR" sz="1500" i="1">
                <a:solidFill>
                  <a:schemeClr val="tx1"/>
                </a:solidFill>
              </a:rPr>
              <a:t>Paris, B</a:t>
            </a:r>
            <a:r>
              <a:rPr lang="fr-FR" altLang="fr-FR" sz="1500" i="1">
                <a:solidFill>
                  <a:schemeClr val="tx1"/>
                </a:solidFill>
              </a:rPr>
              <a:t>ibliothèque Sainte-Barbe</a:t>
            </a:r>
            <a:r>
              <a:rPr lang="fr-FR" altLang="fr-FR" sz="1500">
                <a:solidFill>
                  <a:schemeClr val="tx1"/>
                </a:solidFill>
              </a:rPr>
              <a:t> </a:t>
            </a:r>
            <a:endParaRPr lang="fr-FR" altLang="fr-FR" sz="1500" i="1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fr-FR" altLang="fr-FR" sz="1500">
              <a:solidFill>
                <a:schemeClr val="tx1"/>
              </a:solidFill>
            </a:endParaRPr>
          </a:p>
        </p:txBody>
      </p:sp>
      <p:pic>
        <p:nvPicPr>
          <p:cNvPr id="93193" name="Picture 9" descr="logo_coul_texte_blason_cadre_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084763"/>
            <a:ext cx="1223962" cy="89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D8A959-1058-4414-A1D4-A9DDA031D708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81200"/>
            <a:ext cx="7931150" cy="4114800"/>
          </a:xfrm>
        </p:spPr>
        <p:txBody>
          <a:bodyPr/>
          <a:lstStyle/>
          <a:p>
            <a:pPr marL="933450" lvl="1" indent="-476250">
              <a:buSzTx/>
              <a:buFont typeface="Wingdings" pitchFamily="2" charset="2"/>
              <a:buAutoNum type="arabicParenR" startAt="2"/>
            </a:pPr>
            <a:r>
              <a:rPr lang="fr-BE" altLang="fr-FR" sz="2200"/>
              <a:t>l’uniformité fonctionnelle du catalogue :</a:t>
            </a:r>
          </a:p>
          <a:p>
            <a:pPr marL="1333500" lvl="2" indent="-419100"/>
            <a:r>
              <a:rPr lang="fr-BE" altLang="fr-FR" sz="2000"/>
              <a:t>données codées (format ALEPH…)</a:t>
            </a:r>
          </a:p>
          <a:p>
            <a:pPr marL="1333500" lvl="2" indent="-419100"/>
            <a:r>
              <a:rPr lang="fr-BE" altLang="fr-FR" sz="2000"/>
              <a:t>valeur correcte des indicateurs</a:t>
            </a:r>
          </a:p>
          <a:p>
            <a:pPr marL="1333500" lvl="2" indent="-419100"/>
            <a:r>
              <a:rPr lang="fr-BE" altLang="fr-FR" sz="2000"/>
              <a:t>venue de nouveaux champs (paramétrer en conséquence, modifier ou supprimer)</a:t>
            </a:r>
          </a:p>
          <a:p>
            <a:pPr marL="1333500" lvl="2" indent="-419100"/>
            <a:r>
              <a:rPr lang="fr-BE" altLang="fr-FR" sz="2000"/>
              <a:t>présence des champs nécessaires</a:t>
            </a:r>
          </a:p>
          <a:p>
            <a:pPr marL="1333500" lvl="2" indent="-419100"/>
            <a:r>
              <a:rPr lang="fr-BE" altLang="fr-FR" sz="2000"/>
              <a:t>mauvaise structure de vedettes</a:t>
            </a:r>
          </a:p>
          <a:p>
            <a:pPr marL="1333500" lvl="2" indent="-419100"/>
            <a:r>
              <a:rPr lang="fr-BE" altLang="fr-FR" sz="2000"/>
              <a:t>mauvais découpage des champs en sous-champs</a:t>
            </a:r>
          </a:p>
          <a:p>
            <a:pPr marL="1333500" lvl="2" indent="-419100"/>
            <a:r>
              <a:rPr lang="fr-BE" altLang="fr-FR" sz="2000"/>
              <a:t>toute incohérence manifeste</a:t>
            </a:r>
          </a:p>
          <a:p>
            <a:pPr marL="1333500" lvl="2" indent="-419100"/>
            <a:r>
              <a:rPr lang="fr-BE" altLang="fr-FR" sz="2000"/>
              <a:t>…</a:t>
            </a:r>
          </a:p>
          <a:p>
            <a:pPr marL="533400" indent="-533400">
              <a:buFont typeface="Wingdings" pitchFamily="2" charset="2"/>
              <a:buNone/>
            </a:pPr>
            <a:endParaRPr lang="fr-FR" altLang="fr-F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4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4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4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14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14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4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14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14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BFB240-4F15-4031-9A0C-E882740E1AFA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81200"/>
            <a:ext cx="7931150" cy="4114800"/>
          </a:xfrm>
        </p:spPr>
        <p:txBody>
          <a:bodyPr/>
          <a:lstStyle/>
          <a:p>
            <a:pPr marL="933450" lvl="1" indent="-476250">
              <a:buFont typeface="Wingdings" pitchFamily="2" charset="2"/>
              <a:buNone/>
            </a:pPr>
            <a:endParaRPr lang="fr-BE" altLang="fr-FR" sz="2200">
              <a:sym typeface="Wingdings" pitchFamily="2" charset="2"/>
            </a:endParaRPr>
          </a:p>
          <a:p>
            <a:pPr marL="933450" lvl="1" indent="-476250">
              <a:buFont typeface="Wingdings" pitchFamily="2" charset="2"/>
              <a:buNone/>
            </a:pPr>
            <a:r>
              <a:rPr lang="fr-BE" altLang="fr-FR" sz="2200">
                <a:sym typeface="Wingdings" pitchFamily="2" charset="2"/>
              </a:rPr>
              <a:t>Les points </a:t>
            </a:r>
            <a:r>
              <a:rPr lang="fr-BE" altLang="fr-FR" sz="2200">
                <a:solidFill>
                  <a:schemeClr val="hlink"/>
                </a:solidFill>
                <a:sym typeface="Wingdings" pitchFamily="2" charset="2"/>
              </a:rPr>
              <a:t>1)</a:t>
            </a:r>
            <a:r>
              <a:rPr lang="fr-BE" altLang="fr-FR" sz="2200">
                <a:sym typeface="Wingdings" pitchFamily="2" charset="2"/>
              </a:rPr>
              <a:t> et </a:t>
            </a:r>
            <a:r>
              <a:rPr lang="fr-BE" altLang="fr-FR" sz="2200">
                <a:solidFill>
                  <a:schemeClr val="hlink"/>
                </a:solidFill>
                <a:sym typeface="Wingdings" pitchFamily="2" charset="2"/>
              </a:rPr>
              <a:t>2)</a:t>
            </a:r>
            <a:r>
              <a:rPr lang="fr-BE" altLang="fr-FR" sz="2200">
                <a:sym typeface="Wingdings" pitchFamily="2" charset="2"/>
              </a:rPr>
              <a:t> constituent une ligne de conduite essentielle :</a:t>
            </a:r>
          </a:p>
          <a:p>
            <a:pPr marL="1333500" lvl="2" indent="-419100">
              <a:buFont typeface="Wingdings" pitchFamily="2" charset="2"/>
              <a:buChar char="è"/>
            </a:pPr>
            <a:r>
              <a:rPr lang="fr-BE" altLang="fr-FR" sz="2000">
                <a:sym typeface="Wingdings" pitchFamily="2" charset="2"/>
              </a:rPr>
              <a:t>viser un accroissement du catalogue sans perte de qualité  </a:t>
            </a:r>
          </a:p>
          <a:p>
            <a:pPr marL="1333500" lvl="2" indent="-419100">
              <a:buFont typeface="Wingdings" pitchFamily="2" charset="2"/>
              <a:buChar char="è"/>
            </a:pPr>
            <a:r>
              <a:rPr lang="fr-BE" altLang="fr-FR" sz="2000">
                <a:sym typeface="Wingdings" pitchFamily="2" charset="2"/>
              </a:rPr>
              <a:t>assurer la pérennité du catalogue</a:t>
            </a:r>
          </a:p>
          <a:p>
            <a:pPr marL="1333500" lvl="2" indent="-419100">
              <a:buFont typeface="Wingdings" pitchFamily="2" charset="2"/>
              <a:buChar char="è"/>
            </a:pPr>
            <a:r>
              <a:rPr lang="fr-BE" altLang="fr-FR" sz="2000">
                <a:sym typeface="Wingdings" pitchFamily="2" charset="2"/>
              </a:rPr>
              <a:t>éviter tout problème d’indexation et de recherche</a:t>
            </a:r>
            <a:endParaRPr lang="fr-BE" altLang="fr-FR" sz="2000"/>
          </a:p>
          <a:p>
            <a:pPr marL="533400" indent="-533400"/>
            <a:endParaRPr lang="fr-FR" altLang="fr-F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5659AB-5239-4CBD-B469-1D47999C4655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933450" lvl="1" indent="-476250">
              <a:buSzTx/>
              <a:buFont typeface="Wingdings" pitchFamily="2" charset="2"/>
              <a:buAutoNum type="arabicParenR" startAt="3"/>
            </a:pPr>
            <a:r>
              <a:rPr lang="fr-BE" altLang="fr-FR" sz="2200"/>
              <a:t>l’uniformité visuelle du catalogue :</a:t>
            </a:r>
          </a:p>
          <a:p>
            <a:pPr marL="1333500" lvl="2" indent="-419100"/>
            <a:r>
              <a:rPr lang="fr-BE" altLang="fr-FR" sz="2000"/>
              <a:t>normes de présentation</a:t>
            </a:r>
          </a:p>
          <a:p>
            <a:pPr marL="1333500" lvl="2" indent="-419100"/>
            <a:r>
              <a:rPr lang="fr-BE" altLang="fr-FR" sz="2000"/>
              <a:t>usage des majuscules, champs avec contenu en capitales</a:t>
            </a:r>
          </a:p>
          <a:p>
            <a:pPr marL="1333500" lvl="2" indent="-419100"/>
            <a:r>
              <a:rPr lang="fr-BE" altLang="fr-FR" sz="2000"/>
              <a:t>…</a:t>
            </a:r>
          </a:p>
          <a:p>
            <a:pPr marL="1333500" lvl="2" indent="-419100">
              <a:buFont typeface="Wingdings" pitchFamily="2" charset="2"/>
              <a:buNone/>
            </a:pPr>
            <a:endParaRPr lang="fr-BE" altLang="fr-FR" sz="2000"/>
          </a:p>
          <a:p>
            <a:pPr marL="1333500" lvl="2" indent="-419100">
              <a:buFont typeface="Wingdings" pitchFamily="2" charset="2"/>
              <a:buNone/>
            </a:pPr>
            <a:endParaRPr lang="fr-BE" altLang="fr-FR" sz="2000"/>
          </a:p>
          <a:p>
            <a:pPr marL="1333500" lvl="2" indent="-419100">
              <a:buFont typeface="Wingdings" pitchFamily="2" charset="2"/>
              <a:buChar char="è"/>
            </a:pPr>
            <a:r>
              <a:rPr lang="fr-BE" altLang="fr-FR" sz="2100">
                <a:sym typeface="Wingdings" pitchFamily="2" charset="2"/>
              </a:rPr>
              <a:t>plutôt pour le coup d’œil</a:t>
            </a:r>
          </a:p>
          <a:p>
            <a:pPr marL="1333500" lvl="2" indent="-419100">
              <a:buFont typeface="Wingdings" pitchFamily="2" charset="2"/>
              <a:buChar char="è"/>
            </a:pPr>
            <a:r>
              <a:rPr lang="fr-BE" altLang="fr-FR" sz="2100"/>
              <a:t>considérations intéressantes, mais secondaires </a:t>
            </a:r>
          </a:p>
          <a:p>
            <a:pPr marL="533400" indent="-533400"/>
            <a:endParaRPr lang="fr-FR" altLang="fr-FR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1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1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1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393E4C-9127-4DE2-A129-CDB28E2E3168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br>
              <a:rPr lang="fr-BE" altLang="fr-FR" sz="3400"/>
            </a:b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1200"/>
            <a:ext cx="69850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200"/>
              <a:t>a) Décalage dans les notices : </a:t>
            </a:r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fr-BE" altLang="fr-FR" sz="2200"/>
          </a:p>
          <a:p>
            <a:pPr>
              <a:buFont typeface="Wingdings" pitchFamily="2" charset="2"/>
              <a:buNone/>
            </a:pPr>
            <a:endParaRPr lang="fr-FR" altLang="fr-FR" sz="2000"/>
          </a:p>
        </p:txBody>
      </p:sp>
      <p:pic>
        <p:nvPicPr>
          <p:cNvPr id="416772" name="Picture 4" descr="decal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351088"/>
            <a:ext cx="7920037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6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ABDBBC-D8D5-4AEE-94CC-949068F5A38A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424862" cy="4184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000" i="1"/>
              <a:t>	</a:t>
            </a:r>
            <a:r>
              <a:rPr lang="fr-BE" altLang="fr-FR" sz="2200"/>
              <a:t>b) Présence de caractères parasites ou non reconnus :</a:t>
            </a:r>
            <a:endParaRPr lang="fr-BE" altLang="fr-FR" sz="2000" i="1"/>
          </a:p>
          <a:p>
            <a:pPr>
              <a:buFont typeface="Wingdings" pitchFamily="2" charset="2"/>
              <a:buNone/>
            </a:pPr>
            <a:r>
              <a:rPr lang="en-GB" altLang="fr-FR" sz="2000"/>
              <a:t>		245 10 L	</a:t>
            </a:r>
            <a:r>
              <a:rPr lang="en-GB" altLang="fr-FR" sz="2000">
                <a:solidFill>
                  <a:schemeClr val="tx1"/>
                </a:solidFill>
              </a:rPr>
              <a:t>$$a</a:t>
            </a:r>
            <a:r>
              <a:rPr lang="en-US" altLang="fr-FR" sz="2000">
                <a:solidFill>
                  <a:schemeClr val="tx1"/>
                </a:solidFill>
              </a:rPr>
              <a:t>Outsourcing to India </a:t>
            </a:r>
            <a:r>
              <a:rPr lang="en-US" altLang="fr-FR" sz="2000" b="1">
                <a:solidFill>
                  <a:srgbClr val="FF3300"/>
                </a:solidFill>
              </a:rPr>
              <a:t>—</a:t>
            </a:r>
            <a:r>
              <a:rPr lang="en-US" altLang="fr-FR" sz="2000">
                <a:solidFill>
                  <a:schemeClr val="tx1"/>
                </a:solidFill>
              </a:rPr>
              <a:t> A Legal Handbook 				$$h[electronic resource] /$$cby Bharat</a:t>
            </a:r>
            <a:r>
              <a:rPr lang="en-US" altLang="fr-FR" sz="2000"/>
              <a:t> Vagadia.</a:t>
            </a:r>
          </a:p>
          <a:p>
            <a:pPr>
              <a:buFont typeface="Wingdings" pitchFamily="2" charset="2"/>
              <a:buNone/>
            </a:pPr>
            <a:endParaRPr lang="en-US" altLang="fr-FR" sz="2000"/>
          </a:p>
          <a:p>
            <a:pPr lvl="1">
              <a:buFont typeface="Wingdings" pitchFamily="2" charset="2"/>
              <a:buChar char="è"/>
            </a:pPr>
            <a:r>
              <a:rPr lang="en-US" altLang="fr-FR" sz="2100"/>
              <a:t>importation</a:t>
            </a:r>
            <a:r>
              <a:rPr lang="en-US" altLang="fr-FR" sz="1900"/>
              <a:t> sans conversion de caractères : </a:t>
            </a:r>
          </a:p>
          <a:p>
            <a:pPr lvl="1">
              <a:buFont typeface="Wingdings" pitchFamily="2" charset="2"/>
              <a:buChar char="è"/>
            </a:pPr>
            <a:endParaRPr lang="en-US" altLang="fr-FR" sz="1900"/>
          </a:p>
          <a:p>
            <a:pPr lvl="1">
              <a:buFont typeface="Wingdings" pitchFamily="2" charset="2"/>
              <a:buChar char="è"/>
            </a:pPr>
            <a:endParaRPr lang="en-US" altLang="fr-FR" sz="1900"/>
          </a:p>
          <a:p>
            <a:pPr lvl="1">
              <a:buFont typeface="Wingdings" pitchFamily="2" charset="2"/>
              <a:buChar char="è"/>
            </a:pPr>
            <a:endParaRPr lang="en-US" altLang="fr-FR" sz="1900"/>
          </a:p>
          <a:p>
            <a:pPr lvl="1">
              <a:buFont typeface="Wingdings" pitchFamily="2" charset="2"/>
              <a:buChar char="è"/>
            </a:pPr>
            <a:r>
              <a:rPr lang="en-US" altLang="fr-FR" sz="1900"/>
              <a:t>importation avec conversion de caractères 8859_TO_UTF :</a:t>
            </a:r>
          </a:p>
          <a:p>
            <a:pPr>
              <a:buFont typeface="Wingdings" pitchFamily="2" charset="2"/>
              <a:buNone/>
            </a:pPr>
            <a:endParaRPr lang="en-US" altLang="fr-FR" sz="2000"/>
          </a:p>
          <a:p>
            <a:pPr>
              <a:buFont typeface="Wingdings" pitchFamily="2" charset="2"/>
              <a:buNone/>
            </a:pPr>
            <a:endParaRPr lang="fr-FR" altLang="fr-FR" sz="2000"/>
          </a:p>
        </p:txBody>
      </p:sp>
      <p:sp>
        <p:nvSpPr>
          <p:cNvPr id="422930" name="Text Box 18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  <p:pic>
        <p:nvPicPr>
          <p:cNvPr id="422916" name="Picture 4" descr="tiretsc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19475" y="3933825"/>
            <a:ext cx="5256213" cy="712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22918" name="Picture 6" descr="tiretac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55988" y="5229225"/>
            <a:ext cx="5364162" cy="6937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22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422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22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422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D7654-648E-4B06-ABD1-C5F24A6A7242}" type="slidenum">
              <a:rPr lang="fr-FR" altLang="fr-FR"/>
              <a:pPr/>
              <a:t>15</a:t>
            </a:fld>
            <a:endParaRPr lang="fr-FR" altLang="fr-FR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424862" cy="4184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200" i="1"/>
              <a:t>	</a:t>
            </a:r>
            <a:r>
              <a:rPr lang="fr-BE" altLang="fr-FR" sz="2200"/>
              <a:t>c) Valeur correcte des indicateurs :</a:t>
            </a:r>
          </a:p>
          <a:p>
            <a:pPr>
              <a:buFont typeface="Wingdings" pitchFamily="2" charset="2"/>
              <a:buNone/>
            </a:pPr>
            <a:r>
              <a:rPr lang="fr-BE" altLang="fr-FR" sz="2000" i="1"/>
              <a:t>	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008      L 	080428s2008^^^^xx^^^^^^^^^j^^^^^^^^</a:t>
            </a:r>
            <a:r>
              <a:rPr lang="en-GB" altLang="fr-FR" sz="2000">
                <a:solidFill>
                  <a:srgbClr val="FF3300"/>
                </a:solidFill>
              </a:rPr>
              <a:t>eng</a:t>
            </a:r>
            <a:r>
              <a:rPr lang="en-GB" altLang="fr-FR" sz="2000"/>
              <a:t>^d	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245 1</a:t>
            </a:r>
            <a:r>
              <a:rPr lang="en-GB" altLang="fr-FR" sz="2000" b="1">
                <a:solidFill>
                  <a:srgbClr val="FF3300"/>
                </a:solidFill>
              </a:rPr>
              <a:t>0</a:t>
            </a:r>
            <a:r>
              <a:rPr lang="en-GB" altLang="fr-FR" sz="2000"/>
              <a:t> L	$$</a:t>
            </a:r>
            <a:r>
              <a:rPr lang="en-US" altLang="fr-FR" sz="2000"/>
              <a:t>a</a:t>
            </a:r>
            <a:r>
              <a:rPr lang="en-US" altLang="fr-FR" sz="2000">
                <a:solidFill>
                  <a:srgbClr val="FF3300"/>
                </a:solidFill>
              </a:rPr>
              <a:t>The</a:t>
            </a:r>
            <a:r>
              <a:rPr lang="en-US" altLang="fr-FR" sz="2000"/>
              <a:t> concise encyclopedia of statistics 				$$h[electronic resource] /$$cby Yadolah Dodge.</a:t>
            </a:r>
          </a:p>
          <a:p>
            <a:pPr>
              <a:buFont typeface="Wingdings" pitchFamily="2" charset="2"/>
              <a:buNone/>
            </a:pPr>
            <a:r>
              <a:rPr lang="en-US" altLang="fr-FR" sz="2000"/>
              <a:t>	</a:t>
            </a:r>
          </a:p>
          <a:p>
            <a:pPr>
              <a:buFont typeface="Wingdings" pitchFamily="2" charset="2"/>
              <a:buNone/>
            </a:pPr>
            <a:r>
              <a:rPr lang="en-US" altLang="fr-FR" sz="2000"/>
              <a:t>	au lieu de :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008      L 	080428s2008^^^^xx^^^^^^^^^j^^^^^^^^</a:t>
            </a:r>
            <a:r>
              <a:rPr lang="en-GB" altLang="fr-FR" sz="2000">
                <a:solidFill>
                  <a:srgbClr val="FF3300"/>
                </a:solidFill>
              </a:rPr>
              <a:t>eng</a:t>
            </a:r>
            <a:r>
              <a:rPr lang="en-GB" altLang="fr-FR" sz="2000"/>
              <a:t>^d	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245 1</a:t>
            </a:r>
            <a:r>
              <a:rPr lang="en-GB" altLang="fr-FR" sz="2000" b="1">
                <a:solidFill>
                  <a:srgbClr val="FF3300"/>
                </a:solidFill>
              </a:rPr>
              <a:t>4</a:t>
            </a:r>
            <a:r>
              <a:rPr lang="en-GB" altLang="fr-FR" sz="2000"/>
              <a:t> L	$$</a:t>
            </a:r>
            <a:r>
              <a:rPr lang="en-US" altLang="fr-FR" sz="2000"/>
              <a:t>a</a:t>
            </a:r>
            <a:r>
              <a:rPr lang="en-US" altLang="fr-FR" sz="2000">
                <a:solidFill>
                  <a:srgbClr val="FF3300"/>
                </a:solidFill>
              </a:rPr>
              <a:t>The</a:t>
            </a:r>
            <a:r>
              <a:rPr lang="en-US" altLang="fr-FR" sz="2000"/>
              <a:t> concise encyclopedia of statistics 				$$h[electronic resource] /$$cby Yadolah Dodge.</a:t>
            </a:r>
            <a:endParaRPr lang="en-US" altLang="fr-FR" sz="2400"/>
          </a:p>
          <a:p>
            <a:pPr>
              <a:buFont typeface="Wingdings" pitchFamily="2" charset="2"/>
              <a:buNone/>
            </a:pPr>
            <a:endParaRPr lang="fr-FR" altLang="fr-FR" sz="2400"/>
          </a:p>
        </p:txBody>
      </p:sp>
      <p:sp>
        <p:nvSpPr>
          <p:cNvPr id="425988" name="Text Box 4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25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25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496CEB-6037-4CC9-A216-3ACEFC44C56D}" type="slidenum">
              <a:rPr lang="fr-FR" altLang="fr-FR"/>
              <a:pPr/>
              <a:t>16</a:t>
            </a:fld>
            <a:endParaRPr lang="fr-FR" altLang="fr-FR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424862" cy="4184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000" i="1"/>
              <a:t>	</a:t>
            </a:r>
            <a:r>
              <a:rPr lang="fr-BE" altLang="fr-FR" sz="2000"/>
              <a:t>d) D</a:t>
            </a:r>
            <a:r>
              <a:rPr lang="fr-BE" altLang="fr-FR" sz="2200"/>
              <a:t>onnées codées (format ALEPH…) d’un e-book</a:t>
            </a:r>
          </a:p>
          <a:p>
            <a:pPr>
              <a:buFont typeface="Wingdings" pitchFamily="2" charset="2"/>
              <a:buNone/>
            </a:pPr>
            <a:r>
              <a:rPr lang="fr-BE" altLang="fr-FR" sz="2000" i="1"/>
              <a:t>	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</a:t>
            </a:r>
            <a:r>
              <a:rPr lang="en-US" altLang="fr-FR" sz="2000"/>
              <a:t>LDR     L 	^^^^^n</a:t>
            </a:r>
            <a:r>
              <a:rPr lang="en-US" altLang="fr-FR" sz="2000" b="1">
                <a:solidFill>
                  <a:srgbClr val="FF3300"/>
                </a:solidFill>
              </a:rPr>
              <a:t>m</a:t>
            </a:r>
            <a:r>
              <a:rPr lang="en-US" altLang="fr-FR" sz="2000"/>
              <a:t>m^a22003735u^4500</a:t>
            </a:r>
          </a:p>
          <a:p>
            <a:pPr>
              <a:buFont typeface="Wingdings" pitchFamily="2" charset="2"/>
              <a:buNone/>
            </a:pPr>
            <a:r>
              <a:rPr lang="en-US" altLang="fr-FR" sz="2000"/>
              <a:t>	008      L 	070930s2007^^^^xx^^^^^^^^^</a:t>
            </a:r>
            <a:r>
              <a:rPr lang="en-US" altLang="fr-FR" sz="2000" b="1">
                <a:solidFill>
                  <a:srgbClr val="FF3300"/>
                </a:solidFill>
              </a:rPr>
              <a:t>j</a:t>
            </a:r>
            <a:r>
              <a:rPr lang="en-US" altLang="fr-FR" sz="2000"/>
              <a:t>^^^^^^^^eng^d</a:t>
            </a:r>
          </a:p>
          <a:p>
            <a:pPr>
              <a:buFont typeface="Wingdings" pitchFamily="2" charset="2"/>
              <a:buNone/>
            </a:pPr>
            <a:r>
              <a:rPr lang="en-US" altLang="fr-FR" sz="2000"/>
              <a:t>	245 10 L 	$$aArabic computational morphology</a:t>
            </a:r>
          </a:p>
          <a:p>
            <a:pPr>
              <a:buFont typeface="Wingdings" pitchFamily="2" charset="2"/>
              <a:buNone/>
            </a:pPr>
            <a:r>
              <a:rPr lang="en-US" altLang="fr-FR" sz="2000"/>
              <a:t>	FMT     L 	</a:t>
            </a:r>
            <a:r>
              <a:rPr lang="en-US" altLang="fr-FR" sz="2000" b="1">
                <a:solidFill>
                  <a:srgbClr val="FF3300"/>
                </a:solidFill>
              </a:rPr>
              <a:t>CF</a:t>
            </a:r>
          </a:p>
          <a:p>
            <a:pPr>
              <a:buFont typeface="Wingdings" pitchFamily="2" charset="2"/>
              <a:buNone/>
            </a:pPr>
            <a:endParaRPr lang="en-US" altLang="fr-FR" sz="2000" b="1">
              <a:solidFill>
                <a:srgbClr val="FF3300"/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en-US" altLang="fr-FR" sz="2200">
                <a:solidFill>
                  <a:schemeClr val="tx1"/>
                </a:solidFill>
              </a:rPr>
              <a:t>Or, dans notre catalogue, tous les e-books ont un format BK.</a:t>
            </a:r>
            <a:endParaRPr lang="fr-FR" altLang="fr-FR" sz="2200">
              <a:solidFill>
                <a:schemeClr val="tx1"/>
              </a:solidFill>
            </a:endParaRPr>
          </a:p>
        </p:txBody>
      </p:sp>
      <p:sp>
        <p:nvSpPr>
          <p:cNvPr id="430084" name="Text Box 4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3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2FCFA-8875-4B9E-B431-9A37EC8859F6}" type="slidenum">
              <a:rPr lang="fr-FR" altLang="fr-FR"/>
              <a:pPr/>
              <a:t>17</a:t>
            </a:fld>
            <a:endParaRPr lang="fr-FR" altLang="fr-FR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675687" cy="4184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200" i="1"/>
              <a:t>	</a:t>
            </a:r>
            <a:r>
              <a:rPr lang="fr-BE" altLang="fr-FR" sz="2200"/>
              <a:t>e) Mauvaise structure de vedettes</a:t>
            </a:r>
            <a:endParaRPr lang="fr-BE" altLang="fr-FR" sz="2200" i="1"/>
          </a:p>
          <a:p>
            <a:pPr>
              <a:buFont typeface="Wingdings" pitchFamily="2" charset="2"/>
              <a:buNone/>
            </a:pPr>
            <a:r>
              <a:rPr lang="en-GB" altLang="fr-FR" sz="1200"/>
              <a:t>	</a:t>
            </a:r>
          </a:p>
          <a:p>
            <a:pPr>
              <a:buFont typeface="Wingdings" pitchFamily="2" charset="2"/>
              <a:buNone/>
            </a:pPr>
            <a:r>
              <a:rPr lang="en-GB" altLang="fr-FR" sz="1800"/>
              <a:t>	</a:t>
            </a:r>
            <a:r>
              <a:rPr lang="en-GB" altLang="fr-FR" sz="1900"/>
              <a:t>440  0 L $$aIFIP — The International Federation for Information Processing</a:t>
            </a:r>
          </a:p>
          <a:p>
            <a:pPr>
              <a:buFont typeface="Wingdings" pitchFamily="2" charset="2"/>
              <a:buNone/>
            </a:pPr>
            <a:r>
              <a:rPr lang="en-GB" altLang="fr-FR" sz="1900"/>
              <a:t>	440  0 L $$aIFIP International Federation for Information Processing</a:t>
            </a:r>
          </a:p>
          <a:p>
            <a:pPr>
              <a:buFont typeface="Wingdings" pitchFamily="2" charset="2"/>
              <a:buNone/>
            </a:pPr>
            <a:r>
              <a:rPr lang="en-GB" altLang="fr-FR" sz="1900"/>
              <a:t>	440  0 L $$aIFIP - International Federation for Information Processing</a:t>
            </a:r>
          </a:p>
          <a:p>
            <a:pPr>
              <a:buFont typeface="Wingdings" pitchFamily="2" charset="2"/>
              <a:buNone/>
            </a:pPr>
            <a:r>
              <a:rPr lang="en-GB" altLang="fr-FR" sz="1900"/>
              <a:t>	440  0 L $$aIFIP International Federation for Information Pro</a:t>
            </a:r>
          </a:p>
          <a:p>
            <a:pPr>
              <a:buFont typeface="Wingdings" pitchFamily="2" charset="2"/>
              <a:buNone/>
            </a:pPr>
            <a:r>
              <a:rPr lang="en-GB" altLang="fr-FR" sz="1900"/>
              <a:t>	440  0 L $$aIFIP International Federation for Information Processings</a:t>
            </a:r>
          </a:p>
          <a:p>
            <a:pPr>
              <a:buFont typeface="Wingdings" pitchFamily="2" charset="2"/>
              <a:buNone/>
            </a:pPr>
            <a:r>
              <a:rPr lang="fr-BE" altLang="fr-FR" sz="1900"/>
              <a:t>	440  0 L $$a</a:t>
            </a:r>
            <a:r>
              <a:rPr lang="en-GB" altLang="fr-FR" sz="1900"/>
              <a:t>International Federation for Information Processings (IFIP)</a:t>
            </a:r>
            <a:endParaRPr lang="fr-FR" altLang="fr-FR" sz="1900"/>
          </a:p>
        </p:txBody>
      </p:sp>
      <p:sp>
        <p:nvSpPr>
          <p:cNvPr id="434180" name="Text Box 4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34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832364-0A99-40E2-9A6E-8D9A758083C5}" type="slidenum">
              <a:rPr lang="fr-FR" altLang="fr-FR"/>
              <a:pPr/>
              <a:t>18</a:t>
            </a:fld>
            <a:endParaRPr lang="fr-FR" altLang="fr-FR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9147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200"/>
              <a:t>Un peu de tout….</a:t>
            </a:r>
          </a:p>
          <a:p>
            <a:pPr>
              <a:buFont typeface="Wingdings" pitchFamily="2" charset="2"/>
              <a:buNone/>
            </a:pPr>
            <a:r>
              <a:rPr lang="en-GB" altLang="fr-FR" sz="2000"/>
              <a:t>	</a:t>
            </a:r>
            <a:endParaRPr lang="fr-FR" altLang="fr-FR" sz="2000"/>
          </a:p>
        </p:txBody>
      </p:sp>
      <p:sp>
        <p:nvSpPr>
          <p:cNvPr id="441348" name="Text Box 4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  <p:pic>
        <p:nvPicPr>
          <p:cNvPr id="441349" name="Picture 5" descr="incoherenc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2420938"/>
            <a:ext cx="7920037" cy="191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4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9C5D38-5091-40AE-AA5D-8BE8E501FDB2}" type="slidenum">
              <a:rPr lang="fr-FR" altLang="fr-FR"/>
              <a:pPr/>
              <a:t>19</a:t>
            </a:fld>
            <a:endParaRPr lang="fr-FR" altLang="fr-FR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r>
              <a:rPr lang="fr-BE" altLang="fr-FR" sz="3400"/>
              <a:t> </a:t>
            </a:r>
            <a:r>
              <a:rPr lang="fr-BE" altLang="fr-FR" sz="2900"/>
              <a:t>Cas rencontrés…</a:t>
            </a:r>
            <a:endParaRPr lang="fr-FR" altLang="fr-FR" sz="2900"/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9147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fr-BE" altLang="fr-FR" sz="2000"/>
              <a:t>	</a:t>
            </a:r>
            <a:endParaRPr lang="fr-FR" altLang="fr-FR" sz="2000"/>
          </a:p>
        </p:txBody>
      </p:sp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468313" y="3500438"/>
            <a:ext cx="28082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  <p:pic>
        <p:nvPicPr>
          <p:cNvPr id="444423" name="Picture 7" descr="440+codeslangue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989138"/>
            <a:ext cx="6923088" cy="2692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44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42384C-DD5A-4CFD-88EA-027C7C2BDA8D}" type="slidenum">
              <a:rPr lang="fr-FR" altLang="fr-FR"/>
              <a:pPr/>
              <a:t>2</a:t>
            </a:fld>
            <a:endParaRPr lang="fr-FR" altLang="fr-FR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Quelques balises…</a:t>
            </a:r>
            <a:endParaRPr lang="fr-FR" altLang="fr-FR" sz="320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r>
              <a:rPr lang="fr-BE" altLang="fr-FR" sz="2300" u="sng"/>
              <a:t>Le contexte à l’ULg</a:t>
            </a:r>
            <a:r>
              <a:rPr lang="fr-BE" altLang="fr-FR" sz="2300"/>
              <a:t>…</a:t>
            </a:r>
          </a:p>
          <a:p>
            <a:pPr lvl="1"/>
            <a:endParaRPr lang="fr-BE" altLang="fr-FR" sz="1000"/>
          </a:p>
          <a:p>
            <a:pPr lvl="1"/>
            <a:r>
              <a:rPr lang="fr-BE" altLang="fr-FR" sz="2100"/>
              <a:t>Mise en production sur ALEPH (v17) en juin 2006</a:t>
            </a:r>
          </a:p>
          <a:p>
            <a:pPr lvl="1"/>
            <a:r>
              <a:rPr lang="fr-BE" altLang="fr-FR" sz="2100"/>
              <a:t>Fusion de 3 catalogues : </a:t>
            </a:r>
          </a:p>
          <a:p>
            <a:pPr lvl="2">
              <a:buFont typeface="Wingdings" pitchFamily="2" charset="2"/>
              <a:buChar char="Ø"/>
            </a:pPr>
            <a:r>
              <a:rPr lang="fr-BE" altLang="fr-FR" sz="2100"/>
              <a:t>catalogue LiberMedia (+/- 1.000.000 notices)</a:t>
            </a:r>
          </a:p>
          <a:p>
            <a:pPr lvl="2">
              <a:buFont typeface="Wingdings" pitchFamily="2" charset="2"/>
              <a:buChar char="Ø"/>
            </a:pPr>
            <a:r>
              <a:rPr lang="fr-BE" altLang="fr-FR" sz="2100"/>
              <a:t>catalogue Vubis (+/- 11.000 notices)</a:t>
            </a:r>
          </a:p>
          <a:p>
            <a:pPr lvl="2">
              <a:buFont typeface="Wingdings" pitchFamily="2" charset="2"/>
              <a:buChar char="Ø"/>
            </a:pPr>
            <a:r>
              <a:rPr lang="fr-BE" altLang="fr-FR" sz="2100"/>
              <a:t>BD d’e-journaux (+/- 7.500 notices)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Format Marc21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Notices HOL systématiques</a:t>
            </a:r>
          </a:p>
          <a:p>
            <a:pPr>
              <a:buFont typeface="Wingdings" pitchFamily="2" charset="2"/>
              <a:buNone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57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06458-14FB-49A9-905F-0F762039E76F}" type="slidenum">
              <a:rPr lang="fr-FR" altLang="fr-FR"/>
              <a:pPr/>
              <a:t>20</a:t>
            </a:fld>
            <a:endParaRPr lang="fr-FR" altLang="fr-FR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9138"/>
            <a:ext cx="7775575" cy="4176712"/>
          </a:xfrm>
        </p:spPr>
        <p:txBody>
          <a:bodyPr/>
          <a:lstStyle/>
          <a:p>
            <a:pPr marL="533400" indent="-533400">
              <a:buFont typeface="Wingdings" pitchFamily="2" charset="2"/>
              <a:buChar char="q"/>
            </a:pPr>
            <a:r>
              <a:rPr lang="fr-FR" altLang="fr-FR" sz="2200"/>
              <a:t>Quelles solutions pour pallier les faiblesses ?</a:t>
            </a:r>
            <a:endParaRPr lang="fr-BE" altLang="fr-FR" sz="2200"/>
          </a:p>
          <a:p>
            <a:pPr marL="1333500" lvl="2" indent="-419100"/>
            <a:r>
              <a:rPr lang="fr-BE" altLang="fr-FR" sz="2000"/>
              <a:t>corrections avant import (dans l’ALEPH séquentiel…)</a:t>
            </a:r>
          </a:p>
          <a:p>
            <a:pPr marL="1333500" lvl="2" indent="-419100"/>
            <a:r>
              <a:rPr lang="fr-BE" altLang="fr-FR" sz="2000"/>
              <a:t>corrections lors de l’import par les fix existants et des personnalisés (programme </a:t>
            </a:r>
            <a:r>
              <a:rPr lang="fr-BE" altLang="fr-FR" sz="2000" i="1"/>
              <a:t>fix_doc_do_file_08</a:t>
            </a:r>
            <a:r>
              <a:rPr lang="fr-BE" altLang="fr-FR" sz="2000"/>
              <a:t>)</a:t>
            </a:r>
          </a:p>
          <a:p>
            <a:pPr marL="1333500" lvl="2" indent="-419100"/>
            <a:r>
              <a:rPr lang="fr-BE" altLang="fr-FR" sz="2000"/>
              <a:t>corrections globales (manage-21)</a:t>
            </a:r>
          </a:p>
          <a:p>
            <a:pPr marL="1333500" lvl="2" indent="-419100"/>
            <a:r>
              <a:rPr lang="fr-BE" altLang="fr-FR" sz="2000"/>
              <a:t>corrections semi-automatiques (	       )</a:t>
            </a:r>
          </a:p>
          <a:p>
            <a:pPr marL="1333500" lvl="2" indent="-419100"/>
            <a:r>
              <a:rPr lang="fr-BE" altLang="fr-FR" sz="2000"/>
              <a:t>corrections manuelles (notice par notice)</a:t>
            </a:r>
          </a:p>
          <a:p>
            <a:pPr marL="933450" lvl="1" indent="-476250">
              <a:buFont typeface="Wingdings" pitchFamily="2" charset="2"/>
              <a:buNone/>
            </a:pPr>
            <a:endParaRPr lang="fr-BE" altLang="fr-FR" sz="2000">
              <a:sym typeface="Wingdings" pitchFamily="2" charset="2"/>
            </a:endParaRPr>
          </a:p>
          <a:p>
            <a:pPr marL="933450" lvl="1" indent="-476250">
              <a:buFont typeface="Wingdings" pitchFamily="2" charset="2"/>
              <a:buChar char="è"/>
            </a:pPr>
            <a:r>
              <a:rPr lang="fr-BE" altLang="fr-FR" sz="2000">
                <a:sym typeface="Wingdings" pitchFamily="2" charset="2"/>
              </a:rPr>
              <a:t>À étaler dans le processus d’importation</a:t>
            </a:r>
          </a:p>
          <a:p>
            <a:pPr marL="933450" lvl="1" indent="-476250">
              <a:buFont typeface="Wingdings" pitchFamily="2" charset="2"/>
              <a:buChar char="è"/>
            </a:pPr>
            <a:r>
              <a:rPr lang="fr-BE" altLang="fr-FR" sz="2000">
                <a:sym typeface="Wingdings" pitchFamily="2" charset="2"/>
              </a:rPr>
              <a:t>Réalisables par plusieurs personnes</a:t>
            </a:r>
          </a:p>
          <a:p>
            <a:pPr marL="933450" lvl="1" indent="-476250">
              <a:buFont typeface="Wingdings" pitchFamily="2" charset="2"/>
              <a:buChar char="è"/>
            </a:pPr>
            <a:r>
              <a:rPr lang="fr-BE" altLang="fr-FR" sz="2100"/>
              <a:t>Selon les cas et les urgences, prévoir du temps…</a:t>
            </a:r>
          </a:p>
          <a:p>
            <a:pPr marL="1333500" lvl="2" indent="-419100">
              <a:buFont typeface="Wingdings" pitchFamily="2" charset="2"/>
              <a:buNone/>
            </a:pPr>
            <a:endParaRPr lang="fr-FR" altLang="fr-FR" sz="2000"/>
          </a:p>
        </p:txBody>
      </p:sp>
      <p:pic>
        <p:nvPicPr>
          <p:cNvPr id="446468" name="Picture 4" descr="corindex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3860800"/>
            <a:ext cx="9779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46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46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46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46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46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7F30A6-CE62-4DC9-AF85-CAD79570F822}" type="slidenum">
              <a:rPr lang="fr-FR" altLang="fr-FR"/>
              <a:pPr/>
              <a:t>21</a:t>
            </a:fld>
            <a:endParaRPr lang="fr-FR" altLang="fr-FR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rgbClr val="B2B2B2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chemeClr val="tx1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chemeClr val="tx1"/>
                </a:solidFill>
              </a:rPr>
              <a:t>Conversion xls </a:t>
            </a:r>
            <a:r>
              <a:rPr lang="fr-BE" altLang="fr-FR" sz="2100">
                <a:solidFill>
                  <a:schemeClr val="tx1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chemeClr val="tx1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</a:t>
            </a: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0B97AF-29B2-401E-896E-4ED597404B43}" type="slidenum">
              <a:rPr lang="fr-FR" altLang="fr-FR"/>
              <a:pPr/>
              <a:t>22</a:t>
            </a:fld>
            <a:endParaRPr lang="fr-FR" altLang="fr-FR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endParaRPr lang="fr-FR" altLang="fr-FR" sz="320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fr-BE" altLang="fr-FR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Etape liminaire à tout import</a:t>
            </a:r>
            <a:r>
              <a:rPr lang="fr-BE" altLang="fr-FR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</a:t>
            </a:r>
          </a:p>
          <a:p>
            <a:pPr marL="857250" lvl="1" indent="-400050"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Créer un fichier au format </a:t>
            </a:r>
            <a:r>
              <a:rPr lang="fr-BE" altLang="fr-F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ALEPH séquentiel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>
              <a:buSzTx/>
              <a:buFont typeface="Wingdings" pitchFamily="2" charset="2"/>
              <a:buChar char="§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c’est ce fichier qui sera chargé par manage-18</a:t>
            </a:r>
          </a:p>
          <a:p>
            <a:pPr marL="1295400" lvl="2" indent="-381000">
              <a:buSzTx/>
              <a:buFont typeface="Wingdings" pitchFamily="2" charset="2"/>
              <a:buChar char="§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situé dans </a:t>
            </a:r>
            <a:r>
              <a:rPr lang="fr-BE" altLang="fr-FR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XXX01/scratch</a:t>
            </a:r>
          </a:p>
          <a:p>
            <a:pPr marL="1295400" lvl="2" indent="-381000">
              <a:buSzTx/>
              <a:buFont typeface="Wingdings" pitchFamily="2" charset="2"/>
              <a:buChar char="§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son nom sera en minuscules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Créé notamment :</a:t>
            </a:r>
          </a:p>
          <a:p>
            <a:pPr marL="1295400" lvl="2" indent="-381000">
              <a:buSzTx/>
              <a:buFont typeface="Wingdings" pitchFamily="2" charset="2"/>
              <a:buAutoNum type="arabicParenR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les services d’ALEPH</a:t>
            </a:r>
          </a:p>
          <a:p>
            <a:pPr marL="1295400" lvl="2" indent="-381000">
              <a:buSzTx/>
              <a:buFont typeface="Wingdings" pitchFamily="2" charset="2"/>
              <a:buAutoNum type="arabicParenR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une conversion </a:t>
            </a:r>
            <a:r>
              <a:rPr lang="fr-BE" altLang="fr-FR" sz="2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xls</a:t>
            </a: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ALEPH séquentiel</a:t>
            </a: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9E0F5-8095-4267-9356-31C4E2EED03A}" type="slidenum">
              <a:rPr lang="fr-FR" altLang="fr-FR"/>
              <a:pPr/>
              <a:t>23</a:t>
            </a:fld>
            <a:endParaRPr lang="fr-FR" altLang="fr-FR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br>
              <a:rPr lang="fr-BE" altLang="fr-FR" sz="3200"/>
            </a:br>
            <a:r>
              <a:rPr lang="fr-BE" altLang="fr-FR" sz="2900" i="1"/>
              <a:t>Services d’ALEPH</a:t>
            </a:r>
            <a:endParaRPr lang="fr-FR" altLang="fr-FR" sz="2900" i="1"/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AutoNum type="arabicParenR"/>
            </a:pPr>
            <a:r>
              <a:rPr lang="fr-BE" altLang="fr-FR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les services d’ALEPH :</a:t>
            </a:r>
          </a:p>
          <a:p>
            <a:pPr marL="457200" indent="-457200"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/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Service </a:t>
            </a:r>
            <a:r>
              <a:rPr lang="fr-BE" altLang="fr-FR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file-01 </a:t>
            </a:r>
          </a:p>
          <a:p>
            <a:pPr marL="1295400" lvl="2" indent="-381000"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divise le fichier d'entrée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r>
              <a:rPr lang="fr-BE" altLang="fr-FR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en notices individuelles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r>
              <a:rPr lang="fr-BE" altLang="fr-FR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BE" alt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/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Service </a:t>
            </a:r>
            <a:r>
              <a:rPr lang="fr-BE" altLang="fr-FR" sz="20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file-02</a:t>
            </a:r>
          </a:p>
          <a:p>
            <a:pPr marL="1295400" lvl="2" indent="-381000"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convertit le fichier MARC en ALEPH séquentiel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r>
              <a:rPr lang="fr-BE" altLang="fr-FR" sz="20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BE" alt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000" u="sng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r>
              <a:rPr lang="fr-BE" altLang="fr-FR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NB</a:t>
            </a: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 Services très rapides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C6B7EE-A380-48D4-B062-45B8698BF90B}" type="slidenum">
              <a:rPr lang="fr-FR" altLang="fr-FR"/>
              <a:pPr/>
              <a:t>24</a:t>
            </a:fld>
            <a:endParaRPr lang="fr-FR" altLang="fr-FR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br>
              <a:rPr lang="fr-BE" altLang="fr-FR" sz="3200"/>
            </a:br>
            <a:r>
              <a:rPr lang="fr-BE" altLang="fr-FR" sz="2900" i="1"/>
              <a:t>Fichier xls </a:t>
            </a:r>
            <a:r>
              <a:rPr lang="fr-BE" altLang="fr-FR" sz="2900" i="1">
                <a:sym typeface="Wingdings" pitchFamily="2" charset="2"/>
              </a:rPr>
              <a:t> ALEPH séquentiel</a:t>
            </a:r>
            <a:endParaRPr lang="fr-FR" altLang="fr-FR" sz="2900" i="1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endParaRPr lang="fr-BE" altLang="fr-FR" sz="9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AutoNum type="arabicParenR" startAt="2"/>
            </a:pP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Par une conversion xls </a:t>
            </a: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ALEPH séquentiel </a:t>
            </a:r>
          </a:p>
          <a:p>
            <a:pPr marL="457200" indent="-457200">
              <a:buFont typeface="Wingdings" pitchFamily="2" charset="2"/>
              <a:buNone/>
            </a:pPr>
            <a:endParaRPr lang="fr-BE" altLang="fr-FR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/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Dans quel cas ?</a:t>
            </a:r>
          </a:p>
          <a:p>
            <a:pPr marL="1714500" lvl="3" indent="-342900">
              <a:buFont typeface="Wingdings" pitchFamily="2" charset="2"/>
              <a:buNone/>
            </a:pPr>
            <a:r>
              <a:rPr lang="fr-BE" alt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Par exemple, lorsque le « fournisseur » n’est pas en mesure de livrer un fichier mrc</a:t>
            </a:r>
          </a:p>
          <a:p>
            <a:pPr marL="857250" lvl="1" indent="-400050"/>
            <a:endParaRPr lang="fr-BE" altLang="fr-F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/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Difficulté ?</a:t>
            </a:r>
          </a:p>
          <a:p>
            <a:pPr marL="1295400" lvl="2" indent="-381000">
              <a:buSzTx/>
              <a:buFont typeface="Wingdings" pitchFamily="2" charset="2"/>
              <a:buChar char="Ø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petites compétences en xls </a:t>
            </a:r>
          </a:p>
          <a:p>
            <a:pPr marL="1295400" lvl="2" indent="-381000">
              <a:buSzTx/>
              <a:buFont typeface="Wingdings" pitchFamily="2" charset="2"/>
              <a:buChar char="Ø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concentration et attention</a:t>
            </a:r>
          </a:p>
          <a:p>
            <a:pPr marL="1295400" lvl="2" indent="-381000">
              <a:buSzTx/>
              <a:buFont typeface="Wingdings" pitchFamily="2" charset="2"/>
              <a:buChar char="Ø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pas plus de temps pour 50 notices que pour 5000…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6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6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16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EC9C36-0EBB-4B7F-AFBF-5E7820298051}" type="slidenum">
              <a:rPr lang="fr-FR" altLang="fr-FR"/>
              <a:pPr/>
              <a:t>25</a:t>
            </a:fld>
            <a:endParaRPr lang="fr-FR" altLang="fr-FR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br>
              <a:rPr lang="fr-BE" altLang="fr-FR" sz="3200"/>
            </a:br>
            <a:r>
              <a:rPr lang="fr-BE" altLang="fr-FR" sz="2900" i="1"/>
              <a:t>Fichier xls </a:t>
            </a:r>
            <a:r>
              <a:rPr lang="fr-BE" altLang="fr-FR" sz="2900" i="1">
                <a:sym typeface="Wingdings" pitchFamily="2" charset="2"/>
              </a:rPr>
              <a:t> ALEPH séquentiel</a:t>
            </a:r>
            <a:endParaRPr lang="fr-FR" altLang="fr-FR" sz="2900" i="1"/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fr-BE" altLang="fr-FR" sz="22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Procédure</a:t>
            </a:r>
            <a:r>
              <a:rPr lang="fr-BE" altLang="fr-FR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 : </a:t>
            </a:r>
            <a:r>
              <a:rPr lang="fr-BE" altLang="fr-FR" sz="1400" i="1">
                <a:effectLst>
                  <a:outerShdw blurRad="38100" dist="38100" dir="2700000" algn="tl">
                    <a:srgbClr val="000000"/>
                  </a:outerShdw>
                </a:effectLst>
              </a:rPr>
              <a:t>(Merci à Paul Thirion pour son aide !)</a:t>
            </a:r>
          </a:p>
          <a:p>
            <a:pPr marL="857250" lvl="1" indent="-400050">
              <a:buSzPct val="90000"/>
              <a:buFont typeface="Wingdings" pitchFamily="2" charset="2"/>
              <a:buAutoNum type="arabi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Disposer d’un fichier xls avec données (évent. corrigées)</a:t>
            </a:r>
          </a:p>
          <a:p>
            <a:pPr marL="857250" lvl="1" indent="-400050">
              <a:buSzPct val="90000"/>
              <a:buFont typeface="Wingdings" pitchFamily="2" charset="2"/>
              <a:buAutoNum type="arabi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Éventuellement ajouter de nouvelles colonnes (contenu fixe) ou en supprimer</a:t>
            </a:r>
          </a:p>
          <a:p>
            <a:pPr marL="857250" lvl="1" indent="-400050">
              <a:buSzPct val="90000"/>
              <a:buFont typeface="Wingdings" pitchFamily="2" charset="2"/>
              <a:buAutoNum type="arabi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Créer une première colonne avec n</a:t>
            </a:r>
            <a:r>
              <a:rPr lang="fr-BE" altLang="fr-FR" sz="2000" baseline="3000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SYS incrémenté (</a:t>
            </a:r>
            <a:r>
              <a:rPr lang="fr-BE" altLang="fr-FR" sz="2100">
                <a:effectLst>
                  <a:outerShdw blurRad="38100" dist="38100" dir="2700000" algn="tl">
                    <a:srgbClr val="000000"/>
                  </a:outerShdw>
                </a:effectLst>
              </a:rPr>
              <a:t>avec guillemet simple au début</a:t>
            </a: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857250" lvl="1" indent="-400050">
              <a:buSzPct val="90000"/>
              <a:buFont typeface="Wingdings" pitchFamily="2" charset="2"/>
              <a:buAutoNum type="arabi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Conseils pour la lisibilité : </a:t>
            </a:r>
          </a:p>
          <a:p>
            <a:pPr marL="1295400" lvl="2" indent="-381000">
              <a:buSzPct val="90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mettre le tag Marc comme intitulé de colonne </a:t>
            </a:r>
          </a:p>
          <a:p>
            <a:pPr marL="1295400" lvl="2" indent="-381000">
              <a:buSzPct val="90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ordonner les colonnes</a:t>
            </a:r>
          </a:p>
          <a:p>
            <a:pPr marL="457200" indent="-457200"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7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7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17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E03862-A54C-447C-85AD-DC0BFFB1148A}" type="slidenum">
              <a:rPr lang="fr-FR" altLang="fr-FR"/>
              <a:pPr/>
              <a:t>26</a:t>
            </a:fld>
            <a:endParaRPr lang="fr-FR" altLang="fr-FR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br>
              <a:rPr lang="fr-BE" altLang="fr-FR" sz="3200"/>
            </a:br>
            <a:r>
              <a:rPr lang="fr-BE" altLang="fr-FR" sz="2900" i="1"/>
              <a:t>Fichier xls </a:t>
            </a:r>
            <a:r>
              <a:rPr lang="fr-BE" altLang="fr-FR" sz="2900" i="1">
                <a:sym typeface="Wingdings" pitchFamily="2" charset="2"/>
              </a:rPr>
              <a:t> ALEPH séquentiel</a:t>
            </a:r>
            <a:endParaRPr lang="fr-FR" altLang="fr-FR" sz="2900" i="1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857250" lvl="1" indent="-400050">
              <a:lnSpc>
                <a:spcPct val="90000"/>
              </a:lnSpc>
              <a:buSzPct val="90000"/>
              <a:buFont typeface="Wingdings" pitchFamily="2" charset="2"/>
              <a:buAutoNum type="arabicParenR" startAt="5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Créer une nouvelle feuille</a:t>
            </a:r>
          </a:p>
          <a:p>
            <a:pPr marL="857250" lvl="1" indent="-400050">
              <a:lnSpc>
                <a:spcPct val="90000"/>
              </a:lnSpc>
              <a:buSzPct val="90000"/>
              <a:buFont typeface="Wingdings" pitchFamily="2" charset="2"/>
              <a:buAutoNum type="arabicParenR" startAt="5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Intitulés de colonne :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espace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tag Marc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indicateurs (ou espaces si non définis)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espace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L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espace </a:t>
            </a:r>
          </a:p>
          <a:p>
            <a:pPr marL="1295400" lvl="2" indent="-381000">
              <a:lnSpc>
                <a:spcPct val="90000"/>
              </a:lnSpc>
              <a:buSzPct val="85000"/>
              <a:buFont typeface="Wingdings" pitchFamily="2" charset="2"/>
              <a:buAutoNum type="alphaLcParenR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+ sous-champ précédé de $$</a:t>
            </a:r>
          </a:p>
          <a:p>
            <a:pPr marL="857250" lvl="1" indent="-400050">
              <a:lnSpc>
                <a:spcPct val="90000"/>
              </a:lnSpc>
              <a:buFont typeface="Wingdings" pitchFamily="2" charset="2"/>
              <a:buNone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0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Ex</a:t>
            </a: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. : 	</a:t>
            </a:r>
            <a:r>
              <a:rPr lang="en-US" altLang="fr-FR" sz="2200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</a:t>
            </a:r>
            <a:r>
              <a:rPr lang="fr-FR" altLang="fr-FR" sz="2200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022</a:t>
            </a:r>
            <a:r>
              <a:rPr lang="en-US" altLang="fr-FR" sz="2200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···</a:t>
            </a:r>
            <a:r>
              <a:rPr lang="fr-FR" altLang="fr-FR" sz="2200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L</a:t>
            </a:r>
            <a:r>
              <a:rPr lang="en-US" altLang="fr-FR" sz="2200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</a:t>
            </a:r>
            <a:r>
              <a:rPr lang="fr-FR" altLang="fr-FR" sz="2200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$$a</a:t>
            </a:r>
            <a:r>
              <a:rPr lang="fr-FR" altLang="fr-FR" sz="2200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 </a:t>
            </a:r>
            <a:r>
              <a:rPr lang="fr-FR" altLang="fr-FR" sz="2200">
                <a:latin typeface="Courier" pitchFamily="49" charset="0"/>
              </a:rPr>
              <a:t> </a:t>
            </a:r>
          </a:p>
          <a:p>
            <a:pPr marL="1295400" lvl="2" indent="-381000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n-US" altLang="fr-FR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</a:t>
            </a:r>
            <a:r>
              <a:rPr lang="fr-FR" altLang="fr-FR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85640</a:t>
            </a:r>
            <a:r>
              <a:rPr lang="en-US" altLang="fr-FR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</a:t>
            </a:r>
            <a:r>
              <a:rPr lang="fr-FR" altLang="fr-FR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L</a:t>
            </a:r>
            <a:r>
              <a:rPr lang="en-US" altLang="fr-FR" b="1">
                <a:solidFill>
                  <a:srgbClr val="FF3300"/>
                </a:solidFill>
                <a:latin typeface="Courier" pitchFamily="49" charset="0"/>
                <a:cs typeface="Arial" charset="0"/>
              </a:rPr>
              <a:t>·</a:t>
            </a:r>
            <a:r>
              <a:rPr lang="fr-FR" altLang="fr-FR" b="1"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</a:rPr>
              <a:t>$$u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8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18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18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518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238A9-9442-4B76-B905-8AA14C8F9A1E}" type="slidenum">
              <a:rPr lang="fr-FR" altLang="fr-FR"/>
              <a:pPr/>
              <a:t>27</a:t>
            </a:fld>
            <a:endParaRPr lang="fr-FR" altLang="fr-FR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2) Créer un fichier en ALEPH séq.</a:t>
            </a:r>
            <a:br>
              <a:rPr lang="fr-BE" altLang="fr-FR" sz="3200"/>
            </a:br>
            <a:r>
              <a:rPr lang="fr-BE" altLang="fr-FR" sz="2900" i="1"/>
              <a:t>Fichier xls </a:t>
            </a:r>
            <a:r>
              <a:rPr lang="fr-BE" altLang="fr-FR" sz="2900" i="1">
                <a:sym typeface="Wingdings" pitchFamily="2" charset="2"/>
              </a:rPr>
              <a:t> ALEPH séquentiel</a:t>
            </a:r>
            <a:endParaRPr lang="fr-FR" altLang="fr-FR" sz="2900" i="1"/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857250" lvl="1" indent="-400050">
              <a:buSzPct val="90000"/>
              <a:buFont typeface="Wingdings" pitchFamily="2" charset="2"/>
              <a:buAutoNum type="arabicParenR" startAt="7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Faire des « concaténer » :</a:t>
            </a:r>
          </a:p>
          <a:p>
            <a:pPr marL="1714500" lvl="3" indent="-342900">
              <a:buSzPct val="90000"/>
              <a:buFont typeface="Wingdings" pitchFamily="2" charset="2"/>
              <a:buNone/>
            </a:pPr>
            <a:r>
              <a:rPr lang="fr-FR" altLang="fr-FR" u="sng">
                <a:effectLst>
                  <a:outerShdw blurRad="38100" dist="38100" dir="2700000" algn="tl">
                    <a:srgbClr val="000000"/>
                  </a:outerShdw>
                </a:effectLst>
              </a:rPr>
              <a:t>Ex.</a:t>
            </a:r>
            <a:r>
              <a:rPr lang="fr-FR" alt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 : =CONCATENER(</a:t>
            </a:r>
            <a:r>
              <a:rPr lang="fr-FR" altLang="fr-FR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Feuil2!A2</a:t>
            </a:r>
            <a:r>
              <a:rPr lang="fr-FR" altLang="fr-FR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  <a:r>
              <a:rPr lang="fr-FR" altLang="fr-FR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$A$1</a:t>
            </a:r>
            <a:r>
              <a:rPr lang="fr-FR" altLang="fr-FR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</a:t>
            </a:r>
            <a:r>
              <a:rPr lang="fr-FR" altLang="fr-FR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Feuil2!E2</a:t>
            </a:r>
            <a:r>
              <a:rPr lang="fr-FR" altLang="fr-FR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857250" lvl="1" indent="-400050">
              <a:buSzPct val="90000"/>
              <a:buFont typeface="Wingdings" pitchFamily="2" charset="2"/>
              <a:buAutoNum type="arabicParenR" startAt="7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Sauver cette feuille en format .txt (séparateur : tabulation)</a:t>
            </a:r>
            <a:endParaRPr lang="fr-FR" altLang="fr-F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Pct val="90000"/>
              <a:buFont typeface="Wingdings" pitchFamily="2" charset="2"/>
              <a:buAutoNum type="arabicParenR" startAt="7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Renommer en .doc et ouvrir en Word</a:t>
            </a:r>
            <a:endParaRPr lang="fr-FR" altLang="fr-F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Pct val="90000"/>
              <a:buFont typeface="Wingdings" pitchFamily="2" charset="2"/>
              <a:buAutoNum type="arabicParenR" startAt="7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Supprimer la première ligne (= en-têtes)</a:t>
            </a:r>
            <a:endParaRPr lang="fr-FR" altLang="fr-F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Pct val="90000"/>
              <a:buFont typeface="Wingdings" pitchFamily="2" charset="2"/>
              <a:buAutoNum type="arabicParenR" startAt="7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Faire un « remplacer » (Ctrl+h) avec caractères spéciaux : remplacer tabulation (^t) par paragraphe (^</a:t>
            </a: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p). </a:t>
            </a: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Si nécessaire remplacer 2 marques de paragraphes par une seule</a:t>
            </a:r>
          </a:p>
          <a:p>
            <a:pPr marL="857250" lvl="1" indent="-400050">
              <a:buSzPct val="90000"/>
              <a:buFont typeface="Wingdings" pitchFamily="2" charset="2"/>
              <a:buAutoNum type="arabicParenR" startAt="12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Sauver en .txt et vérifier que tout est ok</a:t>
            </a:r>
          </a:p>
          <a:p>
            <a:pPr marL="857250" lvl="1" indent="-400050">
              <a:buSzPct val="90000"/>
              <a:buFont typeface="Wingdings" pitchFamily="2" charset="2"/>
              <a:buAutoNum type="arabicParenR" startAt="12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Supprimer l’extension .txt</a:t>
            </a:r>
          </a:p>
          <a:p>
            <a:pPr marL="857250" lvl="1" indent="-400050">
              <a:buSzPct val="90000"/>
              <a:buFont typeface="Wingdings" pitchFamily="2" charset="2"/>
              <a:buAutoNum type="arabicParenR" startAt="12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Le fichier est prêt à être chargé par manage-18</a:t>
            </a:r>
            <a:endParaRPr lang="fr-FR" altLang="fr-FR" sz="2000"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9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9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19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19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519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AD9537-FD64-40AD-B44F-F1D6786559BE}" type="slidenum">
              <a:rPr lang="fr-FR" altLang="fr-FR"/>
              <a:pPr/>
              <a:t>28</a:t>
            </a:fld>
            <a:endParaRPr lang="fr-FR" altLang="fr-FR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rgbClr val="B2B2B2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Conversion xls </a:t>
            </a:r>
            <a:r>
              <a:rPr lang="fr-BE" altLang="fr-FR" sz="2100">
                <a:solidFill>
                  <a:srgbClr val="B2B2B2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rgbClr val="B2B2B2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 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38B18A-6A36-44F6-9246-725C3406C79B}" type="slidenum">
              <a:rPr lang="fr-FR" altLang="fr-FR"/>
              <a:pPr/>
              <a:t>29</a:t>
            </a:fld>
            <a:endParaRPr lang="fr-FR" altLang="fr-FR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1200"/>
            <a:ext cx="8064500" cy="4114800"/>
          </a:xfrm>
        </p:spPr>
        <p:txBody>
          <a:bodyPr/>
          <a:lstStyle/>
          <a:p>
            <a:pPr marL="457200" indent="-457200"/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Manage-18 :</a:t>
            </a:r>
          </a:p>
          <a:p>
            <a:pPr marL="857250" lvl="1" indent="-400050">
              <a:buSzTx/>
              <a:buFont typeface="Wingdings" pitchFamily="2" charset="2"/>
              <a:buAutoNum type="arabicParenR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Fichier entrant = nom du fichier en ALEPH séquentiel</a:t>
            </a:r>
          </a:p>
          <a:p>
            <a:pPr marL="857250" lvl="1" indent="-400050">
              <a:buSzTx/>
              <a:buFont typeface="Wingdings" pitchFamily="2" charset="2"/>
              <a:buAutoNum type="arabicParenR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Ajout ou mise à jour ?</a:t>
            </a:r>
          </a:p>
          <a:p>
            <a:pPr marL="1295400" lvl="2" indent="-381000"/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Ajout : </a:t>
            </a:r>
          </a:p>
          <a:p>
            <a:pPr marL="1714500" lvl="3" indent="-342900">
              <a:buFont typeface="Wingdings" pitchFamily="2" charset="2"/>
              <a:buChar char="è"/>
            </a:pPr>
            <a:r>
              <a:rPr lang="fr-BE" altLang="fr-FR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incrémentation des SYS (à la suite du dernier existant)</a:t>
            </a:r>
          </a:p>
          <a:p>
            <a:pPr marL="1295400" lvl="2" indent="-381000"/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Mise à jour :</a:t>
            </a:r>
          </a:p>
          <a:p>
            <a:pPr marL="1714500" lvl="3" indent="-342900">
              <a:buFont typeface="Wingdings" pitchFamily="2" charset="2"/>
              <a:buChar char="è"/>
            </a:pPr>
            <a:r>
              <a:rPr lang="fr-BE" altLang="fr-FR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notices déjà présentes, SYS existants</a:t>
            </a:r>
          </a:p>
          <a:p>
            <a:pPr marL="1714500" lvl="3" indent="-342900">
              <a:buFont typeface="Wingdings" pitchFamily="2" charset="2"/>
              <a:buChar char="è"/>
            </a:pPr>
            <a:r>
              <a:rPr lang="fr-BE" altLang="fr-FR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 de nouvelles notices dans range défini de SYS (voir infra)</a:t>
            </a: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6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56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56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56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5121AF-514A-4383-A14B-8DFA24523348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Quelques balises…</a:t>
            </a:r>
            <a:endParaRPr lang="fr-FR" altLang="fr-FR" sz="320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r>
              <a:rPr lang="fr-BE" altLang="fr-FR" sz="23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et nos limites</a:t>
            </a: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 lvl="1"/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Importations uniquement dans la base XXX01, avec éventuellement création de HOL et Z30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 (encore) d’expérience avec tab04 ni manage-36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Expériences assez similaires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 de personnes impliquées </a:t>
            </a: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réflexivité limitée</a:t>
            </a: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fr-BE" altLang="fr-FR" sz="36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216CF5-BA58-46AD-B15A-0637DA1898F4}" type="slidenum">
              <a:rPr lang="fr-FR" altLang="fr-FR"/>
              <a:pPr/>
              <a:t>30</a:t>
            </a:fld>
            <a:endParaRPr lang="fr-FR" altLang="fr-FR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8353425" cy="4114800"/>
          </a:xfrm>
        </p:spPr>
        <p:txBody>
          <a:bodyPr/>
          <a:lstStyle/>
          <a:p>
            <a:pPr marL="857250" lvl="1" indent="-400050">
              <a:buSzTx/>
              <a:buFont typeface="Wingdings" pitchFamily="2" charset="2"/>
              <a:buAutoNum type="arabicParenR" startAt="3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Routine de correction (fix)</a:t>
            </a:r>
          </a:p>
          <a:p>
            <a:pPr marL="1295400" lvl="2" indent="-381000"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Définis dans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tab_fix</a:t>
            </a:r>
          </a:p>
          <a:p>
            <a:pPr marL="1295400" lvl="2" indent="-381000"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Fix existants ou créés pour l’occasion</a:t>
            </a:r>
          </a:p>
          <a:p>
            <a:pPr marL="1295400" lvl="2" indent="-381000"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Exemples :</a:t>
            </a:r>
          </a:p>
          <a:p>
            <a:pPr marL="1714500" lvl="3" indent="-342900">
              <a:buFont typeface="Wingdings" pitchFamily="2" charset="2"/>
              <a:buNone/>
            </a:pPr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714500" lvl="3" indent="-342900">
              <a:buFont typeface="Wingdings" pitchFamily="2" charset="2"/>
              <a:buNone/>
            </a:pPr>
            <a:endParaRPr lang="fr-BE" altLang="fr-FR" sz="19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>
              <a:buFont typeface="Wingdings" pitchFamily="2" charset="2"/>
              <a:buChar char="q"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AutoNum type="arabicParenR" startAt="3"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57734" name="Picture 6" descr="tabfix_ej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429000"/>
            <a:ext cx="4465638" cy="2590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7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57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45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30DDF7-1C4A-4917-BEBA-5B809724BAC4}" type="slidenum">
              <a:rPr lang="fr-FR" altLang="fr-FR"/>
              <a:pPr/>
              <a:t>31</a:t>
            </a:fld>
            <a:endParaRPr lang="fr-FR" altLang="fr-FR"/>
          </a:p>
        </p:txBody>
      </p:sp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844675"/>
            <a:ext cx="7920038" cy="4114800"/>
          </a:xfrm>
        </p:spPr>
        <p:txBody>
          <a:bodyPr/>
          <a:lstStyle/>
          <a:p>
            <a:pPr marL="857250" lvl="1" indent="-400050">
              <a:buFont typeface="Wingdings" pitchFamily="2" charset="2"/>
              <a:buNone/>
            </a:pPr>
            <a:endParaRPr lang="fr-BE" altLang="fr-FR" sz="2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22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lien</a:t>
            </a: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 </a:t>
            </a: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Font typeface="Wingdings" pitchFamily="2" charset="2"/>
              <a:buNone/>
            </a:pPr>
            <a:endParaRPr lang="fr-BE" altLang="fr-FR" sz="1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spcBef>
                <a:spcPct val="50000"/>
              </a:spcBef>
              <a:buClrTx/>
              <a:buSzTx/>
              <a:buFontTx/>
              <a:buNone/>
            </a:pP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   [</a:t>
            </a: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/>
              </a:rPr>
              <a:t>lien</a:t>
            </a:r>
            <a:r>
              <a:rPr lang="fr-BE" altLang="fr-FR" sz="1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</a:p>
        </p:txBody>
      </p:sp>
      <p:pic>
        <p:nvPicPr>
          <p:cNvPr id="461833" name="Picture 9" descr="tabfix_sag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916113"/>
            <a:ext cx="4967287" cy="2084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61838" name="Picture 14" descr="tabfix_eb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87675" y="3933825"/>
            <a:ext cx="5545138" cy="2117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61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461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E05A43-A3A2-4F3C-BE9E-A4A7824F116A}" type="slidenum">
              <a:rPr lang="fr-FR" altLang="fr-FR"/>
              <a:pPr/>
              <a:t>32</a:t>
            </a:fld>
            <a:endParaRPr lang="fr-FR" altLang="fr-FR"/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SzPct val="150000"/>
              <a:buFont typeface="Webdings" pitchFamily="18" charset="2"/>
              <a:buChar char="ê"/>
            </a:pPr>
            <a:endParaRPr lang="fr-BE" altLang="fr-FR" sz="1000" u="sng">
              <a:solidFill>
                <a:schemeClr val="tx1"/>
              </a:solidFill>
            </a:endParaRPr>
          </a:p>
          <a:p>
            <a:pPr marL="457200" indent="-457200">
              <a:buSzPct val="150000"/>
              <a:buFont typeface="Webdings" pitchFamily="18" charset="2"/>
              <a:buChar char="ê"/>
            </a:pPr>
            <a:r>
              <a:rPr lang="fr-BE" altLang="fr-FR" sz="2100" u="sng">
                <a:solidFill>
                  <a:schemeClr val="tx1"/>
                </a:solidFill>
              </a:rPr>
              <a:t>Remarques sur l’ordre des champs :</a:t>
            </a:r>
          </a:p>
          <a:p>
            <a:pPr marL="857250" lvl="1" indent="-400050">
              <a:buFont typeface="Wingdings" pitchFamily="2" charset="2"/>
              <a:buChar char="q"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se fait avec </a:t>
            </a:r>
            <a:r>
              <a:rPr lang="fr-BE" altLang="fr-FR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doc_sort</a:t>
            </a:r>
            <a:endParaRPr lang="fr-BE" altLang="fr-FR" sz="20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selon ordre dans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XXX01/tab/tab01.lng 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(toutes les extensions!) </a:t>
            </a:r>
          </a:p>
          <a:p>
            <a:pPr marL="857250" lvl="1" indent="-400050"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présence dans grille de saisie !</a:t>
            </a:r>
          </a:p>
          <a:p>
            <a:pPr marL="457200" indent="-457200"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AutoNum type="arabicParenR" startAt="4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Routine fusion ?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45B0B8-6FA8-42AC-9FD1-6F0AF9D6DB01}" type="slidenum">
              <a:rPr lang="fr-FR" altLang="fr-FR"/>
              <a:pPr/>
              <a:t>33</a:t>
            </a:fld>
            <a:endParaRPr lang="fr-FR" altLang="fr-FR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SzTx/>
              <a:buFont typeface="Wingdings" pitchFamily="2" charset="2"/>
              <a:buAutoNum type="arabicParenR" startAt="4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Nom du catalogueur :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peut aider à retrouver plus facilement des notices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10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niveau de catalogage :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peut empêcher toute intervention de collègues</a:t>
            </a:r>
          </a:p>
          <a:p>
            <a:pPr marL="457200" indent="-457200">
              <a:buSzTx/>
              <a:buFont typeface="Wingdings" pitchFamily="2" charset="2"/>
              <a:buNone/>
            </a:pPr>
            <a:endParaRPr lang="fr-BE" altLang="fr-FR" sz="22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AutoNum type="arabicParenR" startAt="5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Conversion ?</a:t>
            </a:r>
          </a:p>
          <a:p>
            <a:pPr marL="857250" lvl="1" indent="-400050">
              <a:buSzTx/>
              <a:buFont typeface="Wingdings" pitchFamily="2" charset="2"/>
              <a:buAutoNum type="arabicParenR" startAt="3"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74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74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74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74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085C31-D2BC-43DF-93CE-DCF92471E8E6}" type="slidenum">
              <a:rPr lang="fr-FR" altLang="fr-FR"/>
              <a:pPr/>
              <a:t>34</a:t>
            </a:fld>
            <a:endParaRPr lang="fr-FR" altLang="fr-FR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br>
              <a:rPr lang="fr-BE" altLang="fr-FR" sz="3200"/>
            </a:br>
            <a:r>
              <a:rPr lang="fr-BE" altLang="fr-FR" sz="2900" i="1"/>
              <a:t>Conserver les liens</a:t>
            </a:r>
            <a:endParaRPr lang="fr-FR" altLang="fr-FR" sz="2900" i="1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8064500" cy="4114800"/>
          </a:xfrm>
        </p:spPr>
        <p:txBody>
          <a:bodyPr/>
          <a:lstStyle/>
          <a:p>
            <a:pPr marL="457200" indent="-457200">
              <a:buSzPct val="150000"/>
              <a:buFont typeface="Webdings" pitchFamily="18" charset="2"/>
              <a:buChar char="ê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Remarque</a:t>
            </a: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</a:t>
            </a:r>
          </a:p>
          <a:p>
            <a:pPr marL="457200" indent="-4572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Le cas échéant, s’assurer de conserver liens entre notices BIB :</a:t>
            </a:r>
          </a:p>
          <a:p>
            <a:pPr marL="1295400" lvl="2" indent="-38100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filiations de périodiques</a:t>
            </a:r>
          </a:p>
          <a:p>
            <a:pPr marL="1295400" lvl="2" indent="-38100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catalogage à plusieurs niveaux</a:t>
            </a:r>
          </a:p>
          <a:p>
            <a:pPr marL="1295400" lvl="2" indent="-38100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pour des liens de type :</a:t>
            </a:r>
          </a:p>
          <a:p>
            <a:pPr marL="1295400" lvl="2" indent="-38100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LKR UP, ANA, PAR, ITM</a:t>
            </a:r>
          </a:p>
          <a:p>
            <a:pPr marL="1295400" lvl="2" indent="-38100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zones de liaisons 76X-78X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 sz="26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1151A5-0027-40B7-B4AA-E9E9B4B31448}" type="slidenum">
              <a:rPr lang="fr-FR" altLang="fr-FR"/>
              <a:pPr/>
              <a:t>35</a:t>
            </a:fld>
            <a:endParaRPr lang="fr-FR" altLang="fr-FR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br>
              <a:rPr lang="fr-BE" altLang="fr-FR" sz="3200"/>
            </a:br>
            <a:r>
              <a:rPr lang="fr-BE" altLang="fr-FR" sz="2900" i="1"/>
              <a:t>Conserver les liens</a:t>
            </a:r>
            <a:endParaRPr lang="fr-FR" altLang="fr-FR" sz="2900" i="1"/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8064500" cy="4114800"/>
          </a:xfrm>
        </p:spPr>
        <p:txBody>
          <a:bodyPr/>
          <a:lstStyle/>
          <a:p>
            <a:pPr marL="457200" indent="-457200">
              <a:buSzPct val="150000"/>
              <a:buFont typeface="Wingdings" pitchFamily="2" charset="2"/>
              <a:buNone/>
            </a:pPr>
            <a:endParaRPr lang="fr-BE" altLang="fr-FR" sz="5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Pct val="150000"/>
              <a:buFont typeface="Wingdings" pitchFamily="2" charset="2"/>
              <a:buChar char="J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Solution possible</a:t>
            </a: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 marL="857250" lvl="1" indent="-40005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Définir un range de SYS non existants dans le catalogue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Exemples :</a:t>
            </a:r>
          </a:p>
          <a:p>
            <a:pPr marL="1295400" lvl="2" indent="-381000">
              <a:buSzTx/>
              <a:buFont typeface="Wingdings" pitchFamily="2" charset="2"/>
              <a:buChar char="§"/>
            </a:pPr>
            <a:r>
              <a:rPr lang="fr-BE" altLang="fr-FR" sz="1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 dernier SYS du catalogue = +/- 700.000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définir un range à partir de 750.000</a:t>
            </a:r>
          </a:p>
          <a:p>
            <a:pPr marL="1295400" lvl="2" indent="-381000">
              <a:buSzTx/>
              <a:buFont typeface="Wingdings" pitchFamily="2" charset="2"/>
              <a:buChar char="§"/>
            </a:pPr>
            <a:r>
              <a:rPr lang="fr-BE" altLang="fr-FR" sz="19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 SYS du catalogue non continus, profiter du gap, de l’intervalle libre</a:t>
            </a:r>
          </a:p>
          <a:p>
            <a:pPr marL="857250" lvl="1" indent="-40005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Imposer les n</a:t>
            </a:r>
            <a:r>
              <a:rPr lang="fr-BE" altLang="fr-FR" sz="2000" baseline="30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SYS dans les 001 et sous-champs de lien du fichier qui sera à importer</a:t>
            </a:r>
          </a:p>
          <a:p>
            <a:pPr marL="857250" lvl="1" indent="-400050">
              <a:buSzTx/>
              <a:buFont typeface="Wingdings" pitchFamily="2" charset="2"/>
              <a:buChar char="q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Importer le fichier avec option « mise à jour de notices » !!</a:t>
            </a:r>
          </a:p>
          <a:p>
            <a:pPr marL="1295400" lvl="2" indent="-381000"/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10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10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0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50A213-9F80-4497-84A4-CABE083571C4}" type="slidenum">
              <a:rPr lang="fr-FR" altLang="fr-FR"/>
              <a:pPr/>
              <a:t>36</a:t>
            </a:fld>
            <a:endParaRPr lang="fr-FR" altLang="fr-FR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br>
              <a:rPr lang="fr-BE" altLang="fr-FR" sz="3200"/>
            </a:br>
            <a:r>
              <a:rPr lang="fr-BE" altLang="fr-FR" sz="2900" i="1"/>
              <a:t>Conserver les liens</a:t>
            </a:r>
            <a:endParaRPr lang="fr-FR" altLang="fr-FR" sz="2900" i="1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8064500" cy="4114800"/>
          </a:xfrm>
        </p:spPr>
        <p:txBody>
          <a:bodyPr/>
          <a:lstStyle/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 à l’import :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NB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Une notice supprimée (avec champ DEL) ne peut être mise à jour !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Tx/>
              <a:buFont typeface="Wingdings" pitchFamily="2" charset="2"/>
              <a:buChar char="q"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09973" name="Group 21"/>
          <p:cNvGraphicFramePr>
            <a:graphicFrameLocks noGrp="1"/>
          </p:cNvGraphicFramePr>
          <p:nvPr>
            <p:ph sz="half" idx="2"/>
          </p:nvPr>
        </p:nvGraphicFramePr>
        <p:xfrm>
          <a:off x="971550" y="2636838"/>
          <a:ext cx="7138988" cy="2160588"/>
        </p:xfrm>
        <a:graphic>
          <a:graphicData uri="http://schemas.openxmlformats.org/drawingml/2006/table">
            <a:tbl>
              <a:tblPr/>
              <a:tblGrid>
                <a:gridCol w="357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Ajout</a:t>
                      </a:r>
                      <a:endParaRPr kumimoji="0" lang="fr-FR" alt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</a:rPr>
                        <a:t>Mise à jour</a:t>
                      </a:r>
                      <a:endParaRPr kumimoji="0" lang="fr-FR" altLang="fr-FR" sz="2000" b="1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- pour ajout de nouvelles notices avec incrémentation des SYS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 perte des liens (si pas de procédure appropriée) 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- pour opérations de mises à jour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- pour ajout de notices avec range défini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0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9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7A3971-E3A7-4354-8807-9F7132D2B825}" type="slidenum">
              <a:rPr lang="fr-FR" altLang="fr-FR"/>
              <a:pPr/>
              <a:t>37</a:t>
            </a:fld>
            <a:endParaRPr lang="fr-FR" altLang="fr-FR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br>
              <a:rPr lang="fr-BE" altLang="fr-FR" sz="3200"/>
            </a:br>
            <a:r>
              <a:rPr lang="fr-BE" altLang="fr-FR" sz="2900" i="1"/>
              <a:t>Conserver les liens</a:t>
            </a:r>
            <a:endParaRPr lang="fr-FR" altLang="fr-FR" sz="2900" i="1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SzTx/>
              <a:buFont typeface="Wingdings" pitchFamily="2" charset="2"/>
              <a:buNone/>
            </a:pPr>
            <a:r>
              <a:rPr lang="fr-BE" altLang="fr-FR" sz="2200" u="sng">
                <a:sym typeface="Wingdings" pitchFamily="2" charset="2"/>
              </a:rPr>
              <a:t>Pour définir les n</a:t>
            </a:r>
            <a:r>
              <a:rPr lang="fr-BE" altLang="fr-FR" sz="2200" u="sng" baseline="30000">
                <a:sym typeface="Wingdings" pitchFamily="2" charset="2"/>
              </a:rPr>
              <a:t>o</a:t>
            </a:r>
            <a:r>
              <a:rPr lang="fr-BE" altLang="fr-FR" sz="2200" u="sng">
                <a:sym typeface="Wingdings" pitchFamily="2" charset="2"/>
              </a:rPr>
              <a:t> SYS du fichier à importer</a:t>
            </a:r>
            <a:r>
              <a:rPr lang="fr-BE" altLang="fr-FR" sz="2200">
                <a:sym typeface="Wingdings" pitchFamily="2" charset="2"/>
              </a:rPr>
              <a:t> :</a:t>
            </a:r>
          </a:p>
          <a:p>
            <a:pPr marL="457200" indent="-457200">
              <a:buSzTx/>
              <a:buFont typeface="Wingdings" pitchFamily="2" charset="2"/>
              <a:buAutoNum type="arabicParenR"/>
            </a:pPr>
            <a:r>
              <a:rPr lang="fr-BE" altLang="fr-FR" sz="2000"/>
              <a:t>Moment : entre file-02 et manage-18</a:t>
            </a:r>
          </a:p>
          <a:p>
            <a:pPr marL="457200" indent="-457200">
              <a:buSzTx/>
              <a:buFont typeface="Wingdings" pitchFamily="2" charset="2"/>
              <a:buAutoNum type="arabicParenR"/>
            </a:pPr>
            <a:r>
              <a:rPr lang="fr-BE" altLang="fr-FR" sz="2000"/>
              <a:t>Se connecter avec putty à la base bibliographique</a:t>
            </a:r>
          </a:p>
          <a:p>
            <a:pPr marL="457200" indent="-457200">
              <a:buSzTx/>
              <a:buFont typeface="Wingdings" pitchFamily="2" charset="2"/>
              <a:buNone/>
            </a:pPr>
            <a:endParaRPr lang="fr-BE" altLang="fr-FR" sz="2000"/>
          </a:p>
          <a:p>
            <a:pPr marL="457200" indent="-457200">
              <a:buSzTx/>
              <a:buFont typeface="Wingdings" pitchFamily="2" charset="2"/>
              <a:buNone/>
            </a:pPr>
            <a:endParaRPr lang="fr-BE" altLang="fr-FR" sz="2000"/>
          </a:p>
          <a:p>
            <a:pPr marL="457200" indent="-457200">
              <a:buSzTx/>
              <a:buFont typeface="Wingdings" pitchFamily="2" charset="2"/>
              <a:buNone/>
            </a:pPr>
            <a:endParaRPr lang="fr-BE" altLang="fr-FR" sz="2000"/>
          </a:p>
          <a:p>
            <a:pPr marL="457200" indent="-457200">
              <a:buSzTx/>
              <a:buFont typeface="Wingdings" pitchFamily="2" charset="2"/>
              <a:buAutoNum type="arabicParenR" startAt="3"/>
            </a:pPr>
            <a:r>
              <a:rPr lang="fr-BE" altLang="fr-FR" sz="2000"/>
              <a:t>Aller dans le </a:t>
            </a:r>
            <a:r>
              <a:rPr lang="fr-BE" altLang="fr-FR" sz="2000" i="1"/>
              <a:t>scratch</a:t>
            </a:r>
            <a:r>
              <a:rPr lang="fr-BE" altLang="fr-FR" sz="2000"/>
              <a:t> :</a:t>
            </a:r>
          </a:p>
          <a:p>
            <a:pPr marL="457200" indent="-457200">
              <a:buSzTx/>
              <a:buFont typeface="Wingdings" pitchFamily="2" charset="2"/>
              <a:buNone/>
            </a:pPr>
            <a:endParaRPr lang="fr-BE" altLang="fr-FR" sz="2000"/>
          </a:p>
        </p:txBody>
      </p:sp>
      <p:pic>
        <p:nvPicPr>
          <p:cNvPr id="499732" name="Picture 20" descr="dlib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3141663"/>
            <a:ext cx="5327650" cy="10334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99735" name="Picture 23" descr="scratch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4581525"/>
            <a:ext cx="7056438" cy="1036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9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99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49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99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1000"/>
                                        <p:tgtEl>
                                          <p:spTgt spid="49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45DBD3-279C-4D99-B078-4DAEE01DE901}" type="slidenum">
              <a:rPr lang="fr-FR" altLang="fr-FR"/>
              <a:pPr/>
              <a:t>38</a:t>
            </a:fld>
            <a:endParaRPr lang="fr-FR" altLang="fr-FR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br>
              <a:rPr lang="fr-BE" altLang="fr-FR" sz="3200"/>
            </a:br>
            <a:r>
              <a:rPr lang="fr-BE" altLang="fr-FR" sz="2900" i="1"/>
              <a:t>Conserver les liens</a:t>
            </a:r>
            <a:endParaRPr lang="fr-FR" altLang="fr-FR" sz="2900" i="1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8064500" cy="4114800"/>
          </a:xfrm>
        </p:spPr>
        <p:txBody>
          <a:bodyPr/>
          <a:lstStyle/>
          <a:p>
            <a:pPr marL="457200" indent="-457200">
              <a:buSzTx/>
              <a:buFont typeface="Wingdings" pitchFamily="2" charset="2"/>
              <a:buAutoNum type="arabicParenR" startAt="4"/>
            </a:pPr>
            <a:r>
              <a:rPr lang="fr-BE" altLang="fr-FR" sz="2000"/>
              <a:t>Lancer la commande :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FR" altLang="fr-FR" sz="2100">
                <a:latin typeface="Times New Roman" pitchFamily="18" charset="0"/>
                <a:cs typeface="Times New Roman" pitchFamily="18" charset="0"/>
              </a:rPr>
              <a:t>awk -F"#" '{print substr($0,1,9) "#" substr($0,11)}' </a:t>
            </a:r>
            <a:r>
              <a:rPr lang="fr-FR" altLang="fr-FR" sz="21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FILE-IN</a:t>
            </a:r>
            <a:r>
              <a:rPr lang="fr-FR" altLang="fr-FR" sz="2100">
                <a:latin typeface="Times New Roman" pitchFamily="18" charset="0"/>
                <a:cs typeface="Times New Roman" pitchFamily="18" charset="0"/>
              </a:rPr>
              <a:t> | awk -F"#" '{$1=sprintf("%09d", $1+(</a:t>
            </a:r>
            <a:r>
              <a:rPr lang="fr-FR" altLang="fr-FR" sz="21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1430000</a:t>
            </a:r>
            <a:r>
              <a:rPr lang="fr-FR" altLang="fr-FR" sz="2100">
                <a:latin typeface="Times New Roman" pitchFamily="18" charset="0"/>
                <a:cs typeface="Times New Roman" pitchFamily="18" charset="0"/>
              </a:rPr>
              <a:t>-1));print $0}' &gt; </a:t>
            </a:r>
            <a:r>
              <a:rPr lang="fr-FR" altLang="fr-FR" sz="21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FILE-OUT</a:t>
            </a:r>
            <a:endParaRPr lang="fr-FR" altLang="fr-FR" sz="210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SzTx/>
              <a:buFont typeface="Wingdings" pitchFamily="2" charset="2"/>
              <a:buNone/>
            </a:pPr>
            <a:endParaRPr lang="fr-FR" altLang="fr-F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FR" altLang="fr-FR" sz="1900">
                <a:effectLst>
                  <a:outerShdw blurRad="38100" dist="38100" dir="2700000" algn="tl">
                    <a:srgbClr val="000000"/>
                  </a:outerShdw>
                </a:effectLst>
              </a:rPr>
              <a:t>O</a:t>
            </a:r>
            <a:r>
              <a:rPr lang="fr-FR" altLang="fr-FR" sz="1900"/>
              <a:t>ù :</a:t>
            </a:r>
          </a:p>
          <a:p>
            <a:pPr marL="1295400" lvl="2" indent="-381000">
              <a:buSzPct val="85000"/>
              <a:buFont typeface="Wingdings" pitchFamily="2" charset="2"/>
              <a:buChar char="§"/>
            </a:pPr>
            <a:r>
              <a:rPr lang="fr-FR" altLang="fr-FR" sz="2000" i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1430000</a:t>
            </a:r>
            <a:r>
              <a:rPr lang="fr-FR" altLang="fr-FR" sz="2000">
                <a:cs typeface="Arial" charset="0"/>
              </a:rPr>
              <a:t> =</a:t>
            </a:r>
            <a:r>
              <a:rPr lang="fr-FR" altLang="fr-FR" sz="2000"/>
              <a:t> valeur du numéro SYS de la première notice</a:t>
            </a:r>
          </a:p>
          <a:p>
            <a:pPr marL="1295400" lvl="2" indent="-381000">
              <a:buSzPct val="85000"/>
              <a:buFont typeface="Wingdings" pitchFamily="2" charset="2"/>
              <a:buChar char="§"/>
            </a:pPr>
            <a:r>
              <a:rPr lang="fr-FR" altLang="fr-FR" sz="2000" i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FILE-IN</a:t>
            </a:r>
            <a:r>
              <a:rPr lang="fr-FR" altLang="fr-FR" sz="2000"/>
              <a:t> = nom du fichier à traiter </a:t>
            </a:r>
          </a:p>
          <a:p>
            <a:pPr marL="1295400" lvl="2" indent="-381000">
              <a:buSzPct val="85000"/>
              <a:buFont typeface="Wingdings" pitchFamily="2" charset="2"/>
              <a:buChar char="§"/>
            </a:pPr>
            <a:r>
              <a:rPr lang="fr-FR" altLang="fr-FR" sz="2000" i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FILE-OUT</a:t>
            </a:r>
            <a:r>
              <a:rPr lang="fr-FR" altLang="fr-FR" sz="2000" i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altLang="fr-FR" sz="2000"/>
              <a:t>= nom du fichier après transformation </a:t>
            </a:r>
            <a:endParaRPr lang="fr-BE" altLang="fr-F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8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38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38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38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38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B91352-77CF-4343-B535-EA9B7A9097D0}" type="slidenum">
              <a:rPr lang="fr-FR" altLang="fr-FR"/>
              <a:pPr/>
              <a:t>39</a:t>
            </a:fld>
            <a:endParaRPr lang="fr-FR" altLang="fr-FR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3) Importation de notices BIB</a:t>
            </a:r>
            <a:endParaRPr lang="fr-FR" altLang="fr-FR" sz="3200"/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Quelques documents d’aide :</a:t>
            </a:r>
          </a:p>
          <a:p>
            <a:pPr marL="857250" lvl="1" indent="-400050">
              <a:buFont typeface="Wingdings" pitchFamily="2" charset="2"/>
              <a:buChar char="q"/>
            </a:pPr>
            <a:r>
              <a:rPr lang="fr-BE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Librarian’s Guide – Cataloging  (p. 27-49)</a:t>
            </a:r>
          </a:p>
          <a:p>
            <a:pPr marL="857250" lvl="1" indent="-400050">
              <a:buFont typeface="Wingdings" pitchFamily="2" charset="2"/>
              <a:buChar char="q"/>
            </a:pPr>
            <a:r>
              <a:rPr lang="en-US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to Set Up a Script for the Correction of Records in ALEPH Sequential Format - 16.pdf</a:t>
            </a:r>
            <a:endParaRPr lang="fr-BE" altLang="fr-FR" sz="21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Char char="q"/>
            </a:pPr>
            <a:r>
              <a:rPr lang="en-US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to Batch Load BIB Records.pdf</a:t>
            </a: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96D7BB-043F-4E25-9776-1A0551776B4C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Expériences…</a:t>
            </a:r>
            <a:endParaRPr lang="fr-FR" altLang="fr-FR" sz="320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r>
              <a:rPr lang="fr-BE" altLang="fr-FR" sz="2200" u="sng">
                <a:solidFill>
                  <a:schemeClr val="tx1"/>
                </a:solidFill>
              </a:rPr>
              <a:t>Importations déjà réalisées</a:t>
            </a:r>
            <a:r>
              <a:rPr lang="fr-BE" altLang="fr-FR" sz="2200">
                <a:solidFill>
                  <a:schemeClr val="tx1"/>
                </a:solidFill>
              </a:rPr>
              <a:t> </a:t>
            </a: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Catalogue FUSAGx (Marc21) :</a:t>
            </a:r>
          </a:p>
          <a:p>
            <a:pPr lvl="2">
              <a:buFont typeface="Wingdings" pitchFamily="2" charset="2"/>
              <a:buChar char="Ø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42.700 notices BK, MP, VM</a:t>
            </a:r>
          </a:p>
          <a:p>
            <a:pPr lvl="2">
              <a:buFont typeface="Wingdings" pitchFamily="2" charset="2"/>
              <a:buChar char="Ø"/>
            </a:pPr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3.650 notices SE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E-journaux JSTOR (xls, 189 notices Arts &amp; Sciences II)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E-journaux SAGE (xls, 105 notices STM)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E-journaux Elsevier (xls, 945 notices)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E-journaux Springer (xls, 1.030 notices)</a:t>
            </a:r>
          </a:p>
          <a:p>
            <a:pPr lvl="1"/>
            <a:r>
              <a:rPr lang="fr-BE" altLang="fr-FR" sz="21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E-books Springer (Marc21, 15.381 notices)</a:t>
            </a:r>
          </a:p>
          <a:p>
            <a:pPr>
              <a:buFont typeface="Wingdings" pitchFamily="2" charset="2"/>
              <a:buNone/>
            </a:pPr>
            <a:endParaRPr lang="fr-BE" altLang="fr-FR" sz="26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5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6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65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6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65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65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65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65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8CAE51-CB92-416B-908A-3B6FF93281A8}" type="slidenum">
              <a:rPr lang="fr-FR" altLang="fr-FR"/>
              <a:pPr/>
              <a:t>40</a:t>
            </a:fld>
            <a:endParaRPr lang="fr-FR" altLang="fr-FR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rgbClr val="B2B2B2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Conversion xls </a:t>
            </a:r>
            <a:r>
              <a:rPr lang="fr-BE" altLang="fr-FR" sz="2100">
                <a:solidFill>
                  <a:srgbClr val="B2B2B2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rgbClr val="B2B2B2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 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3860C2-3608-41E0-AC1A-25F8C82AFF77}" type="slidenum">
              <a:rPr lang="fr-FR" altLang="fr-FR"/>
              <a:pPr/>
              <a:t>41</a:t>
            </a:fld>
            <a:endParaRPr lang="fr-FR" altLang="fr-FR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Manage-50</a:t>
            </a:r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20037" cy="4114800"/>
          </a:xfrm>
        </p:spPr>
        <p:txBody>
          <a:bodyPr/>
          <a:lstStyle/>
          <a:p>
            <a:pPr marL="533400" indent="-533400">
              <a:buSzTx/>
            </a:pP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: </a:t>
            </a:r>
            <a:r>
              <a:rPr lang="fr-FR" altLang="fr-FR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crée HOL et Z30</a:t>
            </a: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933450" lvl="1" indent="-476250">
              <a:buSzTx/>
              <a:buFont typeface="Wingdings" pitchFamily="2" charset="2"/>
              <a:buAutoNum type="arabicPeriod"/>
            </a:pPr>
            <a:r>
              <a:rPr lang="fr-BE" altLang="fr-FR" sz="2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Champ principal dans la notice BIB :</a:t>
            </a:r>
          </a:p>
          <a:p>
            <a:pPr marL="1333500" lvl="2" indent="-419100">
              <a:buSzTx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champ contenant l’info exemplaire</a:t>
            </a:r>
          </a:p>
          <a:p>
            <a:pPr marL="1333500" lvl="2" indent="-419100">
              <a:buSzTx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caractères de long, # = joker</a:t>
            </a:r>
          </a:p>
          <a:p>
            <a:pPr marL="1333500" lvl="2" indent="-419100">
              <a:buSzTx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 exemplaire sera créé pour chaque occurrence</a:t>
            </a:r>
          </a:p>
          <a:p>
            <a:pPr marL="1333500" lvl="2" indent="-419100"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3500" lvl="2" indent="-419100"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Ex.:</a:t>
            </a:r>
            <a:r>
              <a:rPr lang="fr-BE" altLang="fr-FR"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1333500" lvl="2" indent="-419100">
              <a:buSzTx/>
              <a:buFont typeface="Wingdings" pitchFamily="2" charset="2"/>
              <a:buNone/>
            </a:pPr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3500" lvl="2" indent="-4191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9524  L 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$$a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BE-GeFUS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$$b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FSA01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$$c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01LLI 	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$$j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Phytotechnie temperee 57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$$p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35030000061487 	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$$v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$$y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32102</a:t>
            </a: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$$r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BOOK</a:t>
            </a:r>
          </a:p>
        </p:txBody>
      </p:sp>
      <p:pic>
        <p:nvPicPr>
          <p:cNvPr id="478212" name="Picture 4" descr="95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4221163"/>
            <a:ext cx="863600" cy="56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78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7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EF6697-65FF-4EB6-BDC9-EB6DC2C2794B}" type="slidenum">
              <a:rPr lang="fr-FR" altLang="fr-FR"/>
              <a:pPr/>
              <a:t>42</a:t>
            </a:fld>
            <a:endParaRPr lang="fr-FR" altLang="fr-FR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Manage-50</a:t>
            </a:r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533400" indent="-533400">
              <a:buSzTx/>
              <a:buFont typeface="Wingdings" pitchFamily="2" charset="2"/>
              <a:buNone/>
            </a:pPr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</a:t>
            </a:r>
          </a:p>
          <a:p>
            <a:pPr marL="533400" indent="-53340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						</a:t>
            </a:r>
          </a:p>
        </p:txBody>
      </p:sp>
      <p:graphicFrame>
        <p:nvGraphicFramePr>
          <p:cNvPr id="481352" name="Group 72"/>
          <p:cNvGraphicFramePr>
            <a:graphicFrameLocks noGrp="1"/>
          </p:cNvGraphicFramePr>
          <p:nvPr>
            <p:ph sz="half" idx="2"/>
          </p:nvPr>
        </p:nvGraphicFramePr>
        <p:xfrm>
          <a:off x="900113" y="1981200"/>
          <a:ext cx="7616825" cy="4076704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5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31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952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$$a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BE-GeFUS 	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organisme possédant le doc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$$b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FSA01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code de bibliothèque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$$c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01LLI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code de localisation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$$j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Phytotechnie temperee 57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cote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$$p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35030000061487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code-barres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$$v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statut d’exemplaire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$$y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32102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</a:t>
                      </a:r>
                      <a:r>
                        <a:rPr kumimoji="0" lang="fr-BE" altLang="fr-FR" sz="1900" b="0" i="1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o</a:t>
                      </a: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 d’inventaire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$$r </a:t>
                      </a:r>
                      <a:r>
                        <a:rPr kumimoji="0" lang="fr-BE" altLang="fr-FR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BOOK</a:t>
                      </a:r>
                      <a:endParaRPr kumimoji="0" lang="fr-FR" altLang="fr-FR" sz="1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" pitchFamily="2" charset="2"/>
                        <a:defRPr sz="2400">
                          <a:solidFill>
                            <a:schemeClr val="tx2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2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2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2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altLang="fr-FR" sz="19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type de matériel</a:t>
                      </a:r>
                      <a:endParaRPr kumimoji="0" lang="fr-FR" altLang="fr-FR" sz="1900" b="0" i="1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8CF964-91C9-4EF3-BC1E-2AC3AE0514CF}" type="slidenum">
              <a:rPr lang="fr-FR" altLang="fr-FR"/>
              <a:pPr/>
              <a:t>43</a:t>
            </a:fld>
            <a:endParaRPr lang="fr-FR" altLang="fr-FR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Manage-50</a:t>
            </a:r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208962" cy="4114800"/>
          </a:xfrm>
        </p:spPr>
        <p:txBody>
          <a:bodyPr/>
          <a:lstStyle/>
          <a:p>
            <a:pPr marL="933450" lvl="1" indent="-476250">
              <a:buSzTx/>
              <a:buFont typeface="Wingdings" pitchFamily="2" charset="2"/>
              <a:buAutoNum type="arabicPeriod" startAt="2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Table de création Ex./HOL. </a:t>
            </a:r>
          </a:p>
          <a:p>
            <a:pPr marL="1333500" lvl="2" indent="-419100">
              <a:buSzTx/>
            </a:pPr>
            <a:r>
              <a:rPr lang="fr-FR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spécifie comment Z30 et HOL sont créés</a:t>
            </a: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3500" lvl="2" indent="-419100">
              <a:buSzTx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fichier obligatoire</a:t>
            </a:r>
          </a:p>
          <a:p>
            <a:pPr marL="1333500" lvl="2" indent="-419100">
              <a:buSzTx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nom par défaut : </a:t>
            </a:r>
            <a:r>
              <a:rPr lang="fr-BE" altLang="fr-FR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tab_hol_item_create</a:t>
            </a:r>
          </a:p>
          <a:p>
            <a:pPr marL="1333500" lvl="2" indent="-419100">
              <a:buSzTx/>
            </a:pPr>
            <a:r>
              <a:rPr lang="fr-BE" altLang="fr-FR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contenu paramétrable</a:t>
            </a: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3500" lvl="2" indent="-419100">
              <a:buSzTx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situé dans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XXX01/tab/import</a:t>
            </a:r>
          </a:p>
          <a:p>
            <a:pPr marL="1333500" lvl="2" indent="-419100">
              <a:buSzTx/>
            </a:pPr>
            <a:endParaRPr lang="fr-BE" altLang="fr-FR" sz="20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333500" lvl="2" indent="-419100"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: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BE" altLang="fr-FR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tab_hol_item_create_fsa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45B420-E01A-4382-B9DA-071450A97DAD}" type="slidenum">
              <a:rPr lang="fr-FR" altLang="fr-FR"/>
              <a:pPr/>
              <a:t>44</a:t>
            </a:fld>
            <a:endParaRPr lang="fr-FR" altLang="fr-FR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Manage-50</a:t>
            </a:r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16113"/>
            <a:ext cx="820896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 algn="r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0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Col. 1 : champ cible HOL ou Z30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Col. 2 : sous-champ du champ principal (952)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Col. 3 : garder l’étiquette de sous-champ ?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Col. 4 : sous-champ cible</a:t>
            </a: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90503" name="Picture 7" descr="tabholitemcreat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1412875"/>
            <a:ext cx="5400675" cy="3017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9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904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904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904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D35201-47C5-4727-A787-884519386E05}" type="slidenum">
              <a:rPr lang="fr-FR" altLang="fr-FR"/>
              <a:pPr/>
              <a:t>45</a:t>
            </a:fld>
            <a:endParaRPr lang="fr-FR" altLang="fr-FR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87432" name="Picture 8" descr="fsaarbre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63938" y="0"/>
            <a:ext cx="5184775" cy="2003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87436" name="Picture 12" descr="fsahol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276475"/>
            <a:ext cx="4392612" cy="2127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87442" name="Line 18"/>
          <p:cNvSpPr>
            <a:spLocks noChangeShapeType="1"/>
          </p:cNvSpPr>
          <p:nvPr/>
        </p:nvSpPr>
        <p:spPr bwMode="auto">
          <a:xfrm flipH="1">
            <a:off x="2124075" y="1052513"/>
            <a:ext cx="2376488" cy="14398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87444" name="Line 20"/>
          <p:cNvSpPr>
            <a:spLocks noChangeShapeType="1"/>
          </p:cNvSpPr>
          <p:nvPr/>
        </p:nvSpPr>
        <p:spPr bwMode="auto">
          <a:xfrm>
            <a:off x="6011863" y="63087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87448" name="Freeform 24"/>
          <p:cNvSpPr>
            <a:spLocks/>
          </p:cNvSpPr>
          <p:nvPr/>
        </p:nvSpPr>
        <p:spPr bwMode="auto">
          <a:xfrm>
            <a:off x="1135063" y="296863"/>
            <a:ext cx="2941637" cy="3544887"/>
          </a:xfrm>
          <a:custGeom>
            <a:avLst/>
            <a:gdLst>
              <a:gd name="T0" fmla="*/ 215 w 1853"/>
              <a:gd name="T1" fmla="*/ 1964 h 2233"/>
              <a:gd name="T2" fmla="*/ 41 w 1853"/>
              <a:gd name="T3" fmla="*/ 1964 h 2233"/>
              <a:gd name="T4" fmla="*/ 0 w 1853"/>
              <a:gd name="T5" fmla="*/ 1978 h 2233"/>
              <a:gd name="T6" fmla="*/ 687 w 1853"/>
              <a:gd name="T7" fmla="*/ 2034 h 2233"/>
              <a:gd name="T8" fmla="*/ 229 w 1853"/>
              <a:gd name="T9" fmla="*/ 1950 h 2233"/>
              <a:gd name="T10" fmla="*/ 236 w 1853"/>
              <a:gd name="T11" fmla="*/ 1756 h 2233"/>
              <a:gd name="T12" fmla="*/ 312 w 1853"/>
              <a:gd name="T13" fmla="*/ 1666 h 2233"/>
              <a:gd name="T14" fmla="*/ 465 w 1853"/>
              <a:gd name="T15" fmla="*/ 1499 h 2233"/>
              <a:gd name="T16" fmla="*/ 541 w 1853"/>
              <a:gd name="T17" fmla="*/ 1416 h 2233"/>
              <a:gd name="T18" fmla="*/ 604 w 1853"/>
              <a:gd name="T19" fmla="*/ 1347 h 2233"/>
              <a:gd name="T20" fmla="*/ 638 w 1853"/>
              <a:gd name="T21" fmla="*/ 1298 h 2233"/>
              <a:gd name="T22" fmla="*/ 728 w 1853"/>
              <a:gd name="T23" fmla="*/ 1187 h 2233"/>
              <a:gd name="T24" fmla="*/ 937 w 1853"/>
              <a:gd name="T25" fmla="*/ 909 h 2233"/>
              <a:gd name="T26" fmla="*/ 1034 w 1853"/>
              <a:gd name="T27" fmla="*/ 798 h 2233"/>
              <a:gd name="T28" fmla="*/ 1131 w 1853"/>
              <a:gd name="T29" fmla="*/ 667 h 2233"/>
              <a:gd name="T30" fmla="*/ 1332 w 1853"/>
              <a:gd name="T31" fmla="*/ 445 h 2233"/>
              <a:gd name="T32" fmla="*/ 1374 w 1853"/>
              <a:gd name="T33" fmla="*/ 410 h 2233"/>
              <a:gd name="T34" fmla="*/ 1388 w 1853"/>
              <a:gd name="T35" fmla="*/ 389 h 2233"/>
              <a:gd name="T36" fmla="*/ 1513 w 1853"/>
              <a:gd name="T37" fmla="*/ 299 h 2233"/>
              <a:gd name="T38" fmla="*/ 1540 w 1853"/>
              <a:gd name="T39" fmla="*/ 278 h 2233"/>
              <a:gd name="T40" fmla="*/ 1582 w 1853"/>
              <a:gd name="T41" fmla="*/ 250 h 2233"/>
              <a:gd name="T42" fmla="*/ 1645 w 1853"/>
              <a:gd name="T43" fmla="*/ 195 h 2233"/>
              <a:gd name="T44" fmla="*/ 1790 w 1853"/>
              <a:gd name="T45" fmla="*/ 49 h 2233"/>
              <a:gd name="T46" fmla="*/ 1853 w 1853"/>
              <a:gd name="T47" fmla="*/ 0 h 2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53" h="2233">
                <a:moveTo>
                  <a:pt x="215" y="1964"/>
                </a:moveTo>
                <a:cubicBezTo>
                  <a:pt x="139" y="1958"/>
                  <a:pt x="116" y="1951"/>
                  <a:pt x="41" y="1964"/>
                </a:cubicBezTo>
                <a:cubicBezTo>
                  <a:pt x="27" y="1966"/>
                  <a:pt x="0" y="1978"/>
                  <a:pt x="0" y="1978"/>
                </a:cubicBezTo>
                <a:cubicBezTo>
                  <a:pt x="32" y="2233"/>
                  <a:pt x="494" y="2036"/>
                  <a:pt x="687" y="2034"/>
                </a:cubicBezTo>
                <a:cubicBezTo>
                  <a:pt x="647" y="1874"/>
                  <a:pt x="260" y="1951"/>
                  <a:pt x="229" y="1950"/>
                </a:cubicBezTo>
                <a:cubicBezTo>
                  <a:pt x="231" y="1885"/>
                  <a:pt x="230" y="1820"/>
                  <a:pt x="236" y="1756"/>
                </a:cubicBezTo>
                <a:cubicBezTo>
                  <a:pt x="239" y="1720"/>
                  <a:pt x="290" y="1688"/>
                  <a:pt x="312" y="1666"/>
                </a:cubicBezTo>
                <a:cubicBezTo>
                  <a:pt x="364" y="1614"/>
                  <a:pt x="404" y="1540"/>
                  <a:pt x="465" y="1499"/>
                </a:cubicBezTo>
                <a:cubicBezTo>
                  <a:pt x="496" y="1455"/>
                  <a:pt x="473" y="1485"/>
                  <a:pt x="541" y="1416"/>
                </a:cubicBezTo>
                <a:cubicBezTo>
                  <a:pt x="639" y="1317"/>
                  <a:pt x="527" y="1405"/>
                  <a:pt x="604" y="1347"/>
                </a:cubicBezTo>
                <a:cubicBezTo>
                  <a:pt x="616" y="1305"/>
                  <a:pt x="601" y="1346"/>
                  <a:pt x="638" y="1298"/>
                </a:cubicBezTo>
                <a:cubicBezTo>
                  <a:pt x="666" y="1261"/>
                  <a:pt x="690" y="1214"/>
                  <a:pt x="728" y="1187"/>
                </a:cubicBezTo>
                <a:cubicBezTo>
                  <a:pt x="791" y="1092"/>
                  <a:pt x="863" y="998"/>
                  <a:pt x="937" y="909"/>
                </a:cubicBezTo>
                <a:cubicBezTo>
                  <a:pt x="971" y="868"/>
                  <a:pt x="992" y="830"/>
                  <a:pt x="1034" y="798"/>
                </a:cubicBezTo>
                <a:cubicBezTo>
                  <a:pt x="1060" y="747"/>
                  <a:pt x="1099" y="712"/>
                  <a:pt x="1131" y="667"/>
                </a:cubicBezTo>
                <a:cubicBezTo>
                  <a:pt x="1189" y="586"/>
                  <a:pt x="1251" y="503"/>
                  <a:pt x="1332" y="445"/>
                </a:cubicBezTo>
                <a:cubicBezTo>
                  <a:pt x="1366" y="394"/>
                  <a:pt x="1321" y="454"/>
                  <a:pt x="1374" y="410"/>
                </a:cubicBezTo>
                <a:cubicBezTo>
                  <a:pt x="1380" y="405"/>
                  <a:pt x="1382" y="395"/>
                  <a:pt x="1388" y="389"/>
                </a:cubicBezTo>
                <a:cubicBezTo>
                  <a:pt x="1411" y="369"/>
                  <a:pt x="1485" y="308"/>
                  <a:pt x="1513" y="299"/>
                </a:cubicBezTo>
                <a:cubicBezTo>
                  <a:pt x="1522" y="292"/>
                  <a:pt x="1531" y="285"/>
                  <a:pt x="1540" y="278"/>
                </a:cubicBezTo>
                <a:cubicBezTo>
                  <a:pt x="1554" y="268"/>
                  <a:pt x="1582" y="250"/>
                  <a:pt x="1582" y="250"/>
                </a:cubicBezTo>
                <a:cubicBezTo>
                  <a:pt x="1600" y="223"/>
                  <a:pt x="1621" y="217"/>
                  <a:pt x="1645" y="195"/>
                </a:cubicBezTo>
                <a:cubicBezTo>
                  <a:pt x="1696" y="148"/>
                  <a:pt x="1742" y="99"/>
                  <a:pt x="1790" y="49"/>
                </a:cubicBezTo>
                <a:cubicBezTo>
                  <a:pt x="1823" y="15"/>
                  <a:pt x="1806" y="0"/>
                  <a:pt x="1853" y="0"/>
                </a:cubicBezTo>
              </a:path>
            </a:pathLst>
          </a:custGeom>
          <a:noFill/>
          <a:ln w="254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pic>
        <p:nvPicPr>
          <p:cNvPr id="487437" name="Picture 13" descr="fsaz3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00" y="3500438"/>
            <a:ext cx="5111750" cy="28368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87443" name="Line 19"/>
          <p:cNvSpPr>
            <a:spLocks noChangeShapeType="1"/>
          </p:cNvSpPr>
          <p:nvPr/>
        </p:nvSpPr>
        <p:spPr bwMode="auto">
          <a:xfrm flipV="1">
            <a:off x="5724525" y="1412875"/>
            <a:ext cx="1008063" cy="23764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87446" name="Line 22"/>
          <p:cNvSpPr>
            <a:spLocks noChangeShapeType="1"/>
          </p:cNvSpPr>
          <p:nvPr/>
        </p:nvSpPr>
        <p:spPr bwMode="auto">
          <a:xfrm>
            <a:off x="4787900" y="5229225"/>
            <a:ext cx="574675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487445" name="Line 21"/>
          <p:cNvSpPr>
            <a:spLocks noChangeShapeType="1"/>
          </p:cNvSpPr>
          <p:nvPr/>
        </p:nvSpPr>
        <p:spPr bwMode="auto">
          <a:xfrm>
            <a:off x="5364163" y="5734050"/>
            <a:ext cx="287337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8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48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48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8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8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8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8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8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42" grpId="0" animBg="1"/>
      <p:bldP spid="487448" grpId="0" animBg="1"/>
      <p:bldP spid="487443" grpId="0" animBg="1"/>
      <p:bldP spid="487446" grpId="0" animBg="1"/>
      <p:bldP spid="48744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F723D7-88BC-4C43-9484-2DB58BB2A942}" type="slidenum">
              <a:rPr lang="fr-FR" altLang="fr-FR"/>
              <a:pPr/>
              <a:t>46</a:t>
            </a:fld>
            <a:endParaRPr lang="fr-FR" altLang="fr-FR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Manage-50</a:t>
            </a:r>
            <a:endParaRPr lang="fr-FR" altLang="fr-FR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1200"/>
            <a:ext cx="8496300" cy="4114800"/>
          </a:xfrm>
        </p:spPr>
        <p:txBody>
          <a:bodyPr/>
          <a:lstStyle/>
          <a:p>
            <a:pPr marL="533400" indent="-533400">
              <a:spcBef>
                <a:spcPct val="0"/>
              </a:spcBef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Remarque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Possible d’ajouter des champs et sous-champs avec contenu dans le HOL sans lien avec le champ principal (cf. col. 5-10). </a:t>
            </a:r>
            <a:endParaRPr lang="fr-BE" altLang="fr-FR" sz="2300" u="sng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91524" name="Picture 4" descr="tabholitemcreatespringe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708275"/>
            <a:ext cx="6121400" cy="3811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1528" name="Text Box 8"/>
          <p:cNvSpPr txBox="1">
            <a:spLocks noChangeArrowheads="1"/>
          </p:cNvSpPr>
          <p:nvPr/>
        </p:nvSpPr>
        <p:spPr bwMode="auto">
          <a:xfrm>
            <a:off x="6659563" y="3789363"/>
            <a:ext cx="194468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r-BE" altLang="fr-FR" sz="1700" i="1" dirty="0">
                <a:solidFill>
                  <a:schemeClr val="tx1"/>
                </a:solidFill>
              </a:rPr>
              <a:t> E-books Springer</a:t>
            </a:r>
          </a:p>
          <a:p>
            <a:pPr algn="ctr"/>
            <a:r>
              <a:rPr lang="fr-FR" altLang="fr-FR" sz="1000" dirty="0">
                <a:solidFill>
                  <a:schemeClr val="tx1"/>
                </a:solidFill>
              </a:rPr>
              <a:t>[</a:t>
            </a:r>
            <a:r>
              <a:rPr lang="fr-FR" altLang="fr-FR" sz="1000" dirty="0">
                <a:solidFill>
                  <a:schemeClr val="tx1"/>
                </a:solidFill>
                <a:hlinkClick r:id="rId4"/>
              </a:rPr>
              <a:t>lien</a:t>
            </a:r>
            <a:r>
              <a:rPr lang="fr-FR" altLang="fr-FR" sz="1000" dirty="0">
                <a:solidFill>
                  <a:schemeClr val="tx1"/>
                </a:solidFill>
              </a:rPr>
              <a:t>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9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91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91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DBE550-FE39-4113-B5E9-4A2E8D260656}" type="slidenum">
              <a:rPr lang="fr-FR" altLang="fr-FR"/>
              <a:pPr/>
              <a:t>47</a:t>
            </a:fld>
            <a:endParaRPr lang="fr-FR" altLang="fr-FR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rgbClr val="B2B2B2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Conversion xls </a:t>
            </a:r>
            <a:r>
              <a:rPr lang="fr-BE" altLang="fr-FR" sz="2100">
                <a:solidFill>
                  <a:srgbClr val="B2B2B2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rgbClr val="B2B2B2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 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564BC0-EC2E-4928-9C98-F4F8C06A9975}" type="slidenum">
              <a:rPr lang="fr-FR" altLang="fr-FR"/>
              <a:pPr/>
              <a:t>48</a:t>
            </a:fld>
            <a:endParaRPr lang="fr-FR" altLang="fr-FR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1200"/>
            <a:ext cx="8353425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Contexte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 </a:t>
            </a:r>
          </a:p>
          <a:p>
            <a:pPr marL="933450" lvl="1" indent="-476250">
              <a:lnSpc>
                <a:spcPct val="80000"/>
              </a:lnSpc>
              <a:buSzTx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Intégration du catalogue FUSAGx au catalogue de l’ULg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Objectif</a:t>
            </a:r>
          </a:p>
          <a:p>
            <a:pPr marL="933450" lvl="1" indent="-476250">
              <a:lnSpc>
                <a:spcPct val="80000"/>
              </a:lnSpc>
              <a:buSzTx/>
            </a:pPr>
            <a:r>
              <a:rPr lang="fr-BE" altLang="fr-FR"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Création de notices HOL pour les notices SE </a:t>
            </a:r>
          </a:p>
          <a:p>
            <a:pPr marL="933450" lvl="1" indent="-476250">
              <a:lnSpc>
                <a:spcPct val="80000"/>
              </a:lnSpc>
              <a:buSzTx/>
            </a:pPr>
            <a:r>
              <a:rPr lang="fr-BE" altLang="fr-FR" sz="17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Ne pas créer de Z30 (ce que manage-50 ne permet pas)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8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Fonctionnement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</a:t>
            </a:r>
          </a:p>
          <a:p>
            <a:pPr marL="933450" lvl="1" indent="-476250">
              <a:lnSpc>
                <a:spcPct val="80000"/>
              </a:lnSpc>
              <a:buSzTx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Analogue au manage-50</a:t>
            </a:r>
          </a:p>
          <a:p>
            <a:pPr marL="933450" lvl="1" indent="-476250">
              <a:lnSpc>
                <a:spcPct val="80000"/>
              </a:lnSpc>
              <a:buSzTx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crée un fichier plat de notices HOL en ALEPH séquentiel destiné à être chargé dans la base HOL par manage-18</a:t>
            </a:r>
            <a:endParaRPr lang="fr-FR" altLang="fr-FR" sz="18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26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26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26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7D16A8-B961-4B16-B1D3-3088041D7EBC}" type="slidenum">
              <a:rPr lang="fr-FR" altLang="fr-FR"/>
              <a:pPr/>
              <a:t>49</a:t>
            </a:fld>
            <a:endParaRPr lang="fr-FR" altLang="fr-FR"/>
          </a:p>
        </p:txBody>
      </p:sp>
      <p:pic>
        <p:nvPicPr>
          <p:cNvPr id="530436" name="Picture 4" descr="952_S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1628775"/>
            <a:ext cx="6696075" cy="1770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7777163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Procédure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5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$a 	= code de l'organisation	-&gt; HOL 852 $a 	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$b 	= code de bibliothèque 	-&gt; HOL 852 $b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$c 	= code de localisation 	-&gt; HOL 852 $c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$j 	= cote 			-&gt; HOL 852 $j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$u 	= données fonds textuel	-&gt; HOL 866 $a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$9 	= « Arrêtée » ou « Suivie » 	-&gt; HOL 019 $a    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$x 	= note interne 		-&gt; HOL 852 $x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$z 	= note publique		-&gt; HOL 852 $z</a:t>
            </a:r>
          </a:p>
        </p:txBody>
      </p:sp>
      <p:sp>
        <p:nvSpPr>
          <p:cNvPr id="530438" name="Text Box 6"/>
          <p:cNvSpPr txBox="1">
            <a:spLocks noChangeArrowheads="1"/>
          </p:cNvSpPr>
          <p:nvPr/>
        </p:nvSpPr>
        <p:spPr bwMode="auto">
          <a:xfrm>
            <a:off x="1331913" y="2276475"/>
            <a:ext cx="295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fr-FR" altLang="fr-FR" sz="1800">
              <a:solidFill>
                <a:schemeClr val="tx1"/>
              </a:solidFill>
            </a:endParaRPr>
          </a:p>
        </p:txBody>
      </p:sp>
      <p:sp>
        <p:nvSpPr>
          <p:cNvPr id="530439" name="Text Box 7"/>
          <p:cNvSpPr txBox="1">
            <a:spLocks noChangeArrowheads="1"/>
          </p:cNvSpPr>
          <p:nvPr/>
        </p:nvSpPr>
        <p:spPr bwMode="auto">
          <a:xfrm>
            <a:off x="755650" y="2420938"/>
            <a:ext cx="3671888" cy="1006475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Clr>
                <a:schemeClr val="accent1"/>
              </a:buClr>
              <a:buFontTx/>
              <a:buAutoNum type="arabicParenR"/>
            </a:pPr>
            <a:r>
              <a:rPr lang="fr-BE" altLang="fr-FR"/>
              <a:t>Champ principal 952 dans la notice BIB pour la création de la notice HOL</a:t>
            </a:r>
            <a:endParaRPr lang="fr-FR" alt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53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30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30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30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304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30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04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16C293-53B1-4172-9591-423EA914A0C1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Expériences…</a:t>
            </a:r>
            <a:endParaRPr lang="fr-FR" altLang="fr-FR" sz="3200"/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20037" cy="4114800"/>
          </a:xfrm>
        </p:spPr>
        <p:txBody>
          <a:bodyPr/>
          <a:lstStyle/>
          <a:p>
            <a:r>
              <a:rPr lang="fr-BE" altLang="fr-FR" sz="22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À venir</a:t>
            </a:r>
            <a:r>
              <a:rPr lang="fr-BE" altLang="fr-FR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</a:t>
            </a:r>
          </a:p>
          <a:p>
            <a:pPr lvl="1"/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E-books </a:t>
            </a:r>
            <a:r>
              <a:rPr lang="fr-BE" altLang="fr-FR" sz="21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Classiques des Sciences sociales</a:t>
            </a:r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(Marc21, +/- 3.000 notices)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</a:p>
          <a:p>
            <a:pPr lvl="1"/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E-books </a:t>
            </a:r>
            <a:r>
              <a:rPr lang="fr-FR" altLang="fr-FR" sz="21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Wright American Fiction 1851-1875</a:t>
            </a:r>
            <a:r>
              <a:rPr lang="fr-FR" altLang="fr-FR" sz="2100" dirty="0"/>
              <a:t> (Marc21, 2.839 notices)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3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endParaRPr lang="fr-FR" altLang="fr-FR" sz="2100" dirty="0"/>
          </a:p>
          <a:p>
            <a:pPr lvl="1"/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E-books </a:t>
            </a:r>
            <a:r>
              <a:rPr lang="fr-BE" altLang="fr-FR" sz="21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Projet Gutenberg</a:t>
            </a:r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(?) (DCQ RDF/XML) 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4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]</a:t>
            </a:r>
            <a:endParaRPr lang="fr-BE" altLang="fr-FR" sz="21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/>
            <a:r>
              <a:rPr lang="fr-BE" altLang="fr-FR" sz="21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</a:t>
            </a:r>
            <a:endParaRPr lang="fr-BE" altLang="fr-FR" sz="9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fr-BE" altLang="fr-FR" sz="1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66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66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66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9CE7A2-FF3F-430A-9F01-264B4CFA551C}" type="slidenum">
              <a:rPr lang="fr-FR" altLang="fr-FR"/>
              <a:pPr/>
              <a:t>50</a:t>
            </a:fld>
            <a:endParaRPr lang="fr-FR" altLang="fr-FR"/>
          </a:p>
        </p:txBody>
      </p:sp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91475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Etablir une table de conversion HOL :</a:t>
            </a:r>
          </a:p>
          <a:p>
            <a:pPr marL="933450" lvl="1" indent="-476250">
              <a:lnSpc>
                <a:spcPct val="80000"/>
              </a:lnSpc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Avec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XX01/tab/tab_hol_mapping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</a:t>
            </a:r>
          </a:p>
          <a:p>
            <a:pPr marL="933450" lvl="1" indent="-476250">
              <a:lnSpc>
                <a:spcPct val="80000"/>
              </a:lnSpc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Paramétrable. Ex.: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tab_hol_mapping_fsa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FR" altLang="fr-FR" sz="2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  <p:pic>
        <p:nvPicPr>
          <p:cNvPr id="532488" name="Picture 8" descr="tab-hol-mapping-f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141663"/>
            <a:ext cx="7272338" cy="269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532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4A6F9E-A141-43CE-9EB1-B58428411FF9}" type="slidenum">
              <a:rPr lang="fr-FR" altLang="fr-FR"/>
              <a:pPr/>
              <a:t>51</a:t>
            </a:fld>
            <a:endParaRPr lang="fr-FR" altLang="fr-FR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91475" cy="4114800"/>
          </a:xfrm>
        </p:spPr>
        <p:txBody>
          <a:bodyPr/>
          <a:lstStyle/>
          <a:p>
            <a:pPr marL="533400" indent="-533400">
              <a:buSzTx/>
              <a:buFont typeface="Wingdings" pitchFamily="2" charset="2"/>
              <a:buAutoNum type="arabicParenR" startAt="3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Option « Mode création HOL » :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Choisir « Créer un fichier en sortie »</a:t>
            </a:r>
          </a:p>
          <a:p>
            <a:pPr marL="533400" indent="-533400">
              <a:buSzTx/>
              <a:buFont typeface="Wingdings" pitchFamily="2" charset="2"/>
              <a:buNone/>
            </a:pPr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buSzTx/>
              <a:buFont typeface="Wingdings" pitchFamily="2" charset="2"/>
              <a:buAutoNum type="arabicParenR" startAt="4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Option « Mode de création exemplaires » :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Choisir « Ne pas créer d’exemplaire »</a:t>
            </a:r>
          </a:p>
          <a:p>
            <a:pPr marL="1333500" lvl="2" indent="-419100">
              <a:buSzTx/>
              <a:buFont typeface="Wingdings" pitchFamily="2" charset="2"/>
              <a:buNone/>
            </a:pPr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buSzTx/>
              <a:buFont typeface="Wingdings" pitchFamily="2" charset="2"/>
              <a:buAutoNum type="arabicParenR" startAt="5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Nom de fichier en sortie :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Donner un nom en minuscules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Sera chargé dans la base HOL par manage-18</a:t>
            </a:r>
          </a:p>
          <a:p>
            <a:pPr marL="1333500" lvl="2" indent="-419100">
              <a:buSzTx/>
              <a:buFont typeface="Wingdings" pitchFamily="2" charset="2"/>
              <a:buNone/>
            </a:pPr>
            <a:endParaRPr lang="fr-BE" altLang="fr-FR" sz="10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 marL="533400" indent="-533400">
              <a:buSzTx/>
              <a:buFont typeface="Wingdings" pitchFamily="2" charset="2"/>
              <a:buAutoNum type="arabicParenR" startAt="5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Lancer manage-500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35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35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35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CF32D7-27A4-4EFC-BE17-31EC1F8098E7}" type="slidenum">
              <a:rPr lang="fr-FR" altLang="fr-FR"/>
              <a:pPr/>
              <a:t>52</a:t>
            </a:fld>
            <a:endParaRPr lang="fr-FR" altLang="fr-FR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36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1200"/>
            <a:ext cx="8135938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FMT   L HO					</a:t>
            </a:r>
            <a:r>
              <a:rPr lang="fr-BE" altLang="fr-FR" sz="1000" dirty="0">
                <a:solidFill>
                  <a:schemeClr val="tx1"/>
                </a:solidFill>
                <a:cs typeface="Arial" charset="0"/>
                <a:sym typeface="Wingdings" pitchFamily="2" charset="2"/>
              </a:rPr>
              <a:t>[</a:t>
            </a:r>
            <a:r>
              <a:rPr lang="fr-BE" altLang="fr-FR" sz="1000" dirty="0">
                <a:solidFill>
                  <a:schemeClr val="tx1"/>
                </a:solidFill>
                <a:cs typeface="Arial" charset="0"/>
                <a:sym typeface="Wingdings" pitchFamily="2" charset="2"/>
                <a:hlinkClick r:id="rId2"/>
              </a:rPr>
              <a:t>lien</a:t>
            </a:r>
            <a:r>
              <a:rPr lang="fr-BE" altLang="fr-FR" sz="1000" dirty="0">
                <a:solidFill>
                  <a:schemeClr val="tx1"/>
                </a:solidFill>
                <a:cs typeface="Arial" charset="0"/>
                <a:sym typeface="Wingdings" pitchFamily="2" charset="2"/>
              </a:rPr>
              <a:t>]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LKR   L 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</a:t>
            </a:r>
            <a:r>
              <a:rPr lang="fr-BE" altLang="fr-FR" sz="19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a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HOL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$$l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TST01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$$b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000854785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LDR   L ^^^^^n^^^a22^^^^^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zn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^^^^^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008   L 080610^^^^^^8^^^4001^ufre0000000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019   L 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</a:t>
            </a:r>
            <a:r>
              <a:rPr lang="fr-BE" altLang="fr-FR" sz="19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a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Arrêtée</a:t>
            </a:r>
            <a:endParaRPr lang="fr-BE" altLang="fr-FR" sz="19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" pitchFamily="49" charset="0"/>
              <a:cs typeface="Arial" charset="0"/>
              <a:sym typeface="Wingdings" pitchFamily="2" charset="2"/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852   L 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$$0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BE-GeFUS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$$1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952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</a:t>
            </a:r>
            <a:r>
              <a:rPr lang="fr-BE" altLang="fr-FR" sz="19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a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BE-GeFUS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$$b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FSA01 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$$c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01PER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$$j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P1075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</a:t>
            </a:r>
            <a:r>
              <a:rPr lang="fr-BE" altLang="fr-FR" sz="19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x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Don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 du Service d'entomologie 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</a:t>
            </a:r>
            <a:r>
              <a:rPr lang="fr-BE" altLang="fr-FR" sz="190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z</a:t>
            </a:r>
            <a:r>
              <a:rPr lang="fr-BE" altLang="fr-FR" sz="19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Collection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 non reliée. Non empruntable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000000001 866   L </a:t>
            </a:r>
            <a:r>
              <a:rPr lang="fr-BE" altLang="fr-FR" sz="19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$$a</a:t>
            </a:r>
            <a:r>
              <a:rPr lang="fr-BE" altLang="fr-FR" sz="19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" pitchFamily="49" charset="0"/>
                <a:cs typeface="Arial" charset="0"/>
                <a:sym typeface="Wingdings" pitchFamily="2" charset="2"/>
              </a:rPr>
              <a:t>1(1970)--36(2006)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9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" pitchFamily="49" charset="0"/>
              <a:cs typeface="Arial" charset="0"/>
              <a:sym typeface="Wingdings" pitchFamily="2" charset="2"/>
            </a:endParaRPr>
          </a:p>
          <a:p>
            <a:pPr marL="933450" lvl="1" indent="-476250">
              <a:lnSpc>
                <a:spcPct val="80000"/>
              </a:lnSpc>
              <a:buSzTx/>
              <a:buFont typeface="Wingdings" pitchFamily="2" charset="2"/>
              <a:buNone/>
            </a:pPr>
            <a:r>
              <a:rPr lang="fr-BE" altLang="fr-FR" sz="20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sym typeface="Wingdings" pitchFamily="2" charset="2"/>
              </a:rPr>
              <a:t>NB</a:t>
            </a: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sym typeface="Wingdings" pitchFamily="2" charset="2"/>
              </a:rPr>
              <a:t> : </a:t>
            </a:r>
          </a:p>
          <a:p>
            <a:pPr marL="1333500" lvl="2" indent="-419100">
              <a:lnSpc>
                <a:spcPct val="80000"/>
              </a:lnSpc>
              <a:buSzPct val="85000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sym typeface="Wingdings" pitchFamily="2" charset="2"/>
              </a:rPr>
              <a:t>852 $0 = Code holding (cf. col. 1 du </a:t>
            </a:r>
            <a:r>
              <a:rPr lang="fr-BE" altLang="fr-FR" sz="20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tab_hol_mapping</a:t>
            </a: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)</a:t>
            </a:r>
            <a:endParaRPr lang="fr-BE" altLang="fr-FR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  <a:sym typeface="Wingdings" pitchFamily="2" charset="2"/>
            </a:endParaRPr>
          </a:p>
          <a:p>
            <a:pPr marL="1333500" lvl="2" indent="-419100">
              <a:lnSpc>
                <a:spcPct val="80000"/>
              </a:lnSpc>
              <a:buSzPct val="85000"/>
            </a:pPr>
            <a:r>
              <a:rPr lang="fr-BE" altLang="fr-F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  <a:sym typeface="Wingdings" pitchFamily="2" charset="2"/>
              </a:rPr>
              <a:t>852 $1 = champ principal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0F79D0-D40D-4DD4-875E-76B73D7C1C6A}" type="slidenum">
              <a:rPr lang="fr-FR" altLang="fr-FR"/>
              <a:pPr/>
              <a:t>53</a:t>
            </a:fld>
            <a:endParaRPr lang="fr-FR" altLang="fr-FR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7991475" cy="4114800"/>
          </a:xfrm>
        </p:spPr>
        <p:txBody>
          <a:bodyPr/>
          <a:lstStyle/>
          <a:p>
            <a:pPr marL="533400" indent="-533400">
              <a:buSzTx/>
              <a:buFont typeface="Wingdings" pitchFamily="2" charset="2"/>
              <a:buAutoNum type="arabicParenR" startAt="7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Récupérer dans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XXX01/scratch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le fichier produit en ALEPH séquentiel et le mettre dans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XXX</a:t>
            </a:r>
            <a:r>
              <a:rPr lang="fr-BE" altLang="fr-FR" sz="2000" b="1" i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6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1/scratch</a:t>
            </a:r>
          </a:p>
          <a:p>
            <a:pPr marL="533400" indent="-533400">
              <a:buSzTx/>
              <a:buFont typeface="Wingdings" pitchFamily="2" charset="2"/>
              <a:buAutoNum type="arabicParenR" startAt="7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Se connecter à la base XXX61 !</a:t>
            </a:r>
          </a:p>
          <a:p>
            <a:pPr marL="533400" indent="-533400">
              <a:buSzTx/>
              <a:buFont typeface="Wingdings" pitchFamily="2" charset="2"/>
              <a:buAutoNum type="arabicParenR" startAt="7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Lancer manage-18 avec comme options :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Ajout de nouvelles notices dans la base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Indexation = complète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Routine de correction : au moins prévoir un tri des champs (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doc_sort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)</a:t>
            </a:r>
          </a:p>
          <a:p>
            <a:pPr marL="533400" indent="-533400">
              <a:buSzTx/>
              <a:buFont typeface="Wingdings" pitchFamily="2" charset="2"/>
              <a:buAutoNum type="arabicParenR" startAt="10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Après, lancer manage-21 pour toute correction nécessaire :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Supprimer les $$0 et $$1 du 852</a:t>
            </a:r>
          </a:p>
          <a:p>
            <a:pPr marL="1333500" lvl="2" indent="-419100">
              <a:buSzTx/>
              <a:buFont typeface="Wingdings" pitchFamily="2" charset="2"/>
              <a:buChar char="Ø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Coder correctement les indicateurs (852, 866)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7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37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37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37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3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37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3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37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2656C5-0C9C-445E-B583-0E3DCD4A26E3}" type="slidenum">
              <a:rPr lang="fr-FR" altLang="fr-FR"/>
              <a:pPr/>
              <a:t>54</a:t>
            </a:fld>
            <a:endParaRPr lang="fr-FR" altLang="fr-FR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46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SzPct val="150000"/>
              <a:buFont typeface="Webdings" pitchFamily="18" charset="2"/>
              <a:buChar char="ê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Problème rencontré :</a:t>
            </a:r>
          </a:p>
          <a:p>
            <a:pPr marL="857250" lvl="1" indent="-400050"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Créer 2 HOL ou plus à partir de plusieurs 952 dans notice BIB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 Mélange des données 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457200" indent="-457200">
              <a:buSzPct val="150000"/>
              <a:buFont typeface="Wingdings" pitchFamily="2" charset="2"/>
              <a:buChar char="J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Solutions possibles :</a:t>
            </a:r>
          </a:p>
          <a:p>
            <a:pPr marL="857250" lvl="1" indent="-400050">
              <a:buSzTx/>
              <a:buFont typeface="Wingdings" pitchFamily="2" charset="2"/>
              <a:buAutoNum type="arabicParenR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Champ principal unique (un par HOL) dans les notices BIB</a:t>
            </a:r>
          </a:p>
          <a:p>
            <a:pPr marL="1295400" lvl="2" indent="-381000">
              <a:buSzTx/>
              <a:buFont typeface="Wingdings" pitchFamily="2" charset="2"/>
              <a:buChar char="à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numérotation incrémentée : 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952, 953, 954, 955, etc.</a:t>
            </a: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AutoNum type="arabicParenR" startAt="2"/>
            </a:pP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Code de holding unique en $$a du champ principal : HOL créé que si code présent (cf. col. 1 de </a:t>
            </a:r>
            <a:r>
              <a:rPr lang="fr-BE" altLang="fr-FR" sz="20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tab_hol_mapping</a:t>
            </a:r>
            <a:r>
              <a:rPr lang="fr-BE" altLang="fr-FR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46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46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46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46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382891-42C0-44F7-A81B-10488FBFA1E0}" type="slidenum">
              <a:rPr lang="fr-FR" altLang="fr-FR"/>
              <a:pPr/>
              <a:t>55</a:t>
            </a:fld>
            <a:endParaRPr lang="fr-FR" altLang="fr-FR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5) Manage-500</a:t>
            </a:r>
            <a:endParaRPr lang="fr-FR" altLang="fr-FR" sz="3200"/>
          </a:p>
        </p:txBody>
      </p:sp>
      <p:sp>
        <p:nvSpPr>
          <p:cNvPr id="527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81200"/>
            <a:ext cx="8064500" cy="4114800"/>
          </a:xfrm>
        </p:spPr>
        <p:txBody>
          <a:bodyPr/>
          <a:lstStyle/>
          <a:p>
            <a:pPr marL="457200" indent="-457200">
              <a:buFont typeface="Wingdings" pitchFamily="2" charset="2"/>
              <a:buChar char="q"/>
            </a:pPr>
            <a:r>
              <a:rPr lang="fr-BE" altLang="fr-FR" sz="22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Quelques documents d’aide :</a:t>
            </a:r>
          </a:p>
          <a:p>
            <a:pPr marL="857250" lvl="1" indent="-400050">
              <a:buFont typeface="Wingdings" pitchFamily="2" charset="2"/>
              <a:buChar char="q"/>
            </a:pPr>
            <a:r>
              <a:rPr lang="en-US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How to create and load HOL Records (p_manage_500) - 18.01.pdf</a:t>
            </a:r>
            <a:endParaRPr lang="fr-BE" altLang="fr-FR" sz="2100" b="1" i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Font typeface="Wingdings" pitchFamily="2" charset="2"/>
              <a:buChar char="q"/>
            </a:pPr>
            <a:r>
              <a:rPr lang="en-US" altLang="fr-FR" sz="2100" i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Creating HOL Records with p_manage_500.pdf</a:t>
            </a:r>
            <a:endParaRPr lang="fr-BE" altLang="fr-FR" sz="2100" i="1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 rtl="1">
              <a:buFont typeface="Wingdings" pitchFamily="2" charset="2"/>
              <a:buChar char="q"/>
            </a:pPr>
            <a:endParaRPr lang="fr-BE" altLang="fr-FR" sz="21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57250" lvl="1" indent="-400050">
              <a:buSzTx/>
              <a:buFont typeface="Wingdings" pitchFamily="2" charset="2"/>
              <a:buNone/>
            </a:pPr>
            <a:endParaRPr lang="fr-BE" altLang="fr-FR" sz="2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1295400" lvl="2" indent="-381000"/>
            <a:endParaRPr lang="fr-BE" altLang="fr-FR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altLang="fr-FR"/>
              <a:t>François Renaville (francois.renaville@ulg.ac.be)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932182-1622-4BEF-8254-54FF89B98EB8}" type="slidenum">
              <a:rPr lang="fr-FR" altLang="fr-FR"/>
              <a:pPr/>
              <a:t>56</a:t>
            </a:fld>
            <a:endParaRPr lang="fr-FR" alt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r-FR" altLang="fr-FR"/>
              <a:t>ACEF, 17 juin 2008</a:t>
            </a: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rgbClr val="B2B2B2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Conversion xls </a:t>
            </a:r>
            <a:r>
              <a:rPr lang="fr-BE" altLang="fr-FR" sz="2100">
                <a:solidFill>
                  <a:srgbClr val="B2B2B2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rgbClr val="B2B2B2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 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BD6DAE-B9F9-4E76-9D39-4AA631FA4BC5}" type="slidenum">
              <a:rPr lang="fr-FR" altLang="fr-FR"/>
              <a:pPr/>
              <a:t>6</a:t>
            </a:fld>
            <a:endParaRPr lang="fr-FR" altLang="fr-FR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chemeClr val="tx1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30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chemeClr val="tx1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chemeClr val="tx1"/>
                </a:solidFill>
              </a:rPr>
              <a:t>Conversion xls </a:t>
            </a:r>
            <a:r>
              <a:rPr lang="fr-BE" altLang="fr-FR" sz="2100">
                <a:solidFill>
                  <a:schemeClr val="tx1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chemeClr val="tx1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 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00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00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00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7E994A-0FC0-4430-ABD4-7BD6B2F1C861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Au menu…</a:t>
            </a:r>
            <a:endParaRPr lang="fr-FR" altLang="fr-FR" sz="3200"/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1200"/>
            <a:ext cx="7859712" cy="4114800"/>
          </a:xfrm>
        </p:spPr>
        <p:txBody>
          <a:bodyPr/>
          <a:lstStyle/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/>
            </a:pPr>
            <a:r>
              <a:rPr lang="fr-BE" altLang="fr-FR" sz="2300">
                <a:solidFill>
                  <a:schemeClr val="tx1"/>
                </a:solidFill>
              </a:rPr>
              <a:t>Analyse de la qualité des données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2300">
              <a:solidFill>
                <a:schemeClr val="tx1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</a:rPr>
              <a:t>Créer un fichier en ALEPH séquentiel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Services d’ALEPH</a:t>
            </a: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AutoNum type="alphaLcParenR"/>
            </a:pPr>
            <a:r>
              <a:rPr lang="fr-BE" altLang="fr-FR" sz="2100">
                <a:solidFill>
                  <a:srgbClr val="B2B2B2"/>
                </a:solidFill>
              </a:rPr>
              <a:t>Conversion xls </a:t>
            </a:r>
            <a:r>
              <a:rPr lang="fr-BE" altLang="fr-FR" sz="2100">
                <a:solidFill>
                  <a:srgbClr val="B2B2B2"/>
                </a:solidFill>
                <a:sym typeface="Wingdings" pitchFamily="2" charset="2"/>
              </a:rPr>
              <a:t> ALEPH séquentiel</a:t>
            </a:r>
            <a:endParaRPr lang="fr-BE" altLang="fr-FR" sz="2100">
              <a:solidFill>
                <a:srgbClr val="B2B2B2"/>
              </a:solidFill>
            </a:endParaRPr>
          </a:p>
          <a:p>
            <a:pPr marL="1333500" lvl="2" indent="-4191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Importation de notices BIB (manage-18)</a:t>
            </a:r>
            <a:r>
              <a:rPr lang="fr-BE" altLang="fr-FR" sz="23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et exemples de scripts correctifs et d'amélioration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2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Manage-50 (création de Z30 et HOL)</a:t>
            </a: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None/>
            </a:pPr>
            <a:endParaRPr lang="fr-BE" altLang="fr-FR" sz="12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>
              <a:lnSpc>
                <a:spcPct val="80000"/>
              </a:lnSpc>
              <a:buSzTx/>
              <a:buFont typeface="Wingdings" pitchFamily="2" charset="2"/>
              <a:buAutoNum type="arabicParenR" startAt="5"/>
            </a:pPr>
            <a:r>
              <a:rPr lang="fr-BE" altLang="fr-FR" sz="230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Manage-500 (création de HOL seuls)</a:t>
            </a:r>
            <a:endParaRPr lang="fr-FR" altLang="fr-FR" sz="2300">
              <a:solidFill>
                <a:srgbClr val="B2B2B2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768927-178B-4EEA-B6A0-80FF596BF058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81200"/>
            <a:ext cx="7715250" cy="4114800"/>
          </a:xfrm>
        </p:spPr>
        <p:txBody>
          <a:bodyPr/>
          <a:lstStyle/>
          <a:p>
            <a:r>
              <a:rPr lang="fr-FR" altLang="fr-FR" sz="2200"/>
              <a:t>Observations &amp; tests :</a:t>
            </a:r>
          </a:p>
          <a:p>
            <a:pPr lvl="1"/>
            <a:r>
              <a:rPr lang="fr-BE" altLang="fr-FR" sz="2000"/>
              <a:t>qualité minimale (structure des données)</a:t>
            </a:r>
          </a:p>
          <a:p>
            <a:pPr lvl="1"/>
            <a:r>
              <a:rPr lang="fr-BE" altLang="fr-FR" sz="2000"/>
              <a:t>uniformité fonctionnelle</a:t>
            </a:r>
          </a:p>
          <a:p>
            <a:pPr lvl="1"/>
            <a:r>
              <a:rPr lang="fr-BE" altLang="fr-FR" sz="2000"/>
              <a:t>uniformité visuelle</a:t>
            </a:r>
          </a:p>
          <a:p>
            <a:pPr lvl="1"/>
            <a:r>
              <a:rPr lang="fr-BE" altLang="fr-FR" sz="2000"/>
              <a:t>exemples de cas rencontrés</a:t>
            </a:r>
          </a:p>
          <a:p>
            <a:pPr lvl="1">
              <a:buFont typeface="Wingdings" pitchFamily="2" charset="2"/>
              <a:buNone/>
            </a:pPr>
            <a:endParaRPr lang="fr-BE" altLang="fr-FR" sz="2000"/>
          </a:p>
          <a:p>
            <a:r>
              <a:rPr lang="fr-BE" altLang="fr-FR" sz="2200"/>
              <a:t>Solutions envisageables</a:t>
            </a:r>
          </a:p>
          <a:p>
            <a:pPr lvl="1"/>
            <a:endParaRPr lang="fr-BE" altLang="fr-FR" sz="2200"/>
          </a:p>
          <a:p>
            <a:pPr lvl="1"/>
            <a:endParaRPr lang="fr-BE" altLang="fr-FR" sz="2000"/>
          </a:p>
          <a:p>
            <a:pPr lvl="1"/>
            <a:endParaRPr lang="fr-FR" altLang="fr-F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9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50A19E-812E-45DC-88A5-286A80F2DDE5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BE" altLang="fr-FR" sz="3200"/>
              <a:t>1) Analyse de la qualité des données</a:t>
            </a:r>
            <a:endParaRPr lang="fr-FR" altLang="fr-FR" sz="320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1200"/>
            <a:ext cx="7786687" cy="4114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fr-FR" altLang="fr-FR" sz="2200"/>
              <a:t>Observations et tests :</a:t>
            </a:r>
          </a:p>
          <a:p>
            <a:pPr marL="933450" lvl="1" indent="-476250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2000"/>
              <a:t>pour que l’aventure ne soit pas aventureuse, </a:t>
            </a:r>
            <a:r>
              <a:rPr lang="fr-BE" altLang="fr-FR" sz="2000"/>
              <a:t>pour veiller à :</a:t>
            </a:r>
          </a:p>
          <a:p>
            <a:pPr marL="933450" lvl="1" indent="-47625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fr-BE" altLang="fr-FR" sz="2200"/>
              <a:t>la qualité minimale de l’import (survie!)</a:t>
            </a:r>
          </a:p>
          <a:p>
            <a:pPr marL="1333500" lvl="2" indent="-419100">
              <a:lnSpc>
                <a:spcPct val="90000"/>
              </a:lnSpc>
            </a:pPr>
            <a:r>
              <a:rPr lang="fr-BE" altLang="fr-FR"/>
              <a:t>décalage dans les notices</a:t>
            </a:r>
          </a:p>
          <a:p>
            <a:pPr marL="1333500" lvl="2" indent="-419100">
              <a:lnSpc>
                <a:spcPct val="90000"/>
              </a:lnSpc>
            </a:pPr>
            <a:r>
              <a:rPr lang="fr-BE" altLang="fr-FR"/>
              <a:t>présence de caractères parasites ou non reconnus</a:t>
            </a:r>
          </a:p>
          <a:p>
            <a:pPr marL="1333500" lvl="2" indent="-419100">
              <a:lnSpc>
                <a:spcPct val="90000"/>
              </a:lnSpc>
            </a:pPr>
            <a:r>
              <a:rPr lang="fr-BE" altLang="fr-FR"/>
              <a:t>mélanges de codage (</a:t>
            </a:r>
            <a:r>
              <a:rPr lang="fr-FR" altLang="fr-FR"/>
              <a:t>ISO 8859 </a:t>
            </a:r>
            <a:r>
              <a:rPr lang="fr-BE" altLang="fr-FR"/>
              <a:t>et UTF-8)</a:t>
            </a:r>
          </a:p>
          <a:p>
            <a:pPr marL="1333500" lvl="2" indent="-419100">
              <a:lnSpc>
                <a:spcPct val="90000"/>
              </a:lnSpc>
            </a:pPr>
            <a:r>
              <a:rPr lang="fr-BE" altLang="fr-FR"/>
              <a:t>…</a:t>
            </a:r>
          </a:p>
          <a:p>
            <a:pPr marL="933450" lvl="1" indent="-476250">
              <a:lnSpc>
                <a:spcPct val="90000"/>
              </a:lnSpc>
              <a:buFont typeface="Wingdings" pitchFamily="2" charset="2"/>
              <a:buNone/>
            </a:pPr>
            <a:endParaRPr lang="fr-BE" altLang="fr-FR" sz="2200">
              <a:sym typeface="Wingdings" pitchFamily="2" charset="2"/>
            </a:endParaRPr>
          </a:p>
          <a:p>
            <a:pPr marL="933450" lvl="1" indent="-476250">
              <a:lnSpc>
                <a:spcPct val="90000"/>
              </a:lnSpc>
              <a:buFont typeface="Wingdings" pitchFamily="2" charset="2"/>
              <a:buChar char="è"/>
            </a:pPr>
            <a:r>
              <a:rPr lang="fr-BE" altLang="fr-FR" sz="2200">
                <a:sym typeface="Wingdings" pitchFamily="2" charset="2"/>
              </a:rPr>
              <a:t>éviter toute corruption, tout ce qui peut rendre l’import inutile, voire néfaste pour le catalogue</a:t>
            </a:r>
          </a:p>
          <a:p>
            <a:pPr marL="933450" lvl="1" indent="-476250">
              <a:lnSpc>
                <a:spcPct val="90000"/>
              </a:lnSpc>
              <a:buFont typeface="Wingdings" pitchFamily="2" charset="2"/>
              <a:buNone/>
            </a:pPr>
            <a:endParaRPr lang="fr-FR" altLang="fr-FR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60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8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20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8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2000" b="0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2188</TotalTime>
  <Words>3261</Words>
  <Application>Microsoft Office PowerPoint</Application>
  <PresentationFormat>Affichage à l'écran (4:3)</PresentationFormat>
  <Paragraphs>625</Paragraphs>
  <Slides>56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56</vt:i4>
      </vt:variant>
    </vt:vector>
  </HeadingPairs>
  <TitlesOfParts>
    <vt:vector size="62" baseType="lpstr">
      <vt:lpstr>Arial</vt:lpstr>
      <vt:lpstr>Courier</vt:lpstr>
      <vt:lpstr>Times New Roman</vt:lpstr>
      <vt:lpstr>Webdings</vt:lpstr>
      <vt:lpstr>Wingdings</vt:lpstr>
      <vt:lpstr>Cascade</vt:lpstr>
      <vt:lpstr>Importation de notices  BIB dans ALEPH &amp; création de HOL et Z30  retour d’expériences</vt:lpstr>
      <vt:lpstr>Quelques balises…</vt:lpstr>
      <vt:lpstr>Quelques balises…</vt:lpstr>
      <vt:lpstr>Expériences…</vt:lpstr>
      <vt:lpstr>Expériences…</vt:lpstr>
      <vt:lpstr>Au menu…</vt:lpstr>
      <vt:lpstr>Au menu…</vt:lpstr>
      <vt:lpstr>1) Analyse de la qualité des données</vt:lpstr>
      <vt:lpstr>1) Analyse de la qualité des données</vt:lpstr>
      <vt:lpstr>1) Analyse de la qualité des données</vt:lpstr>
      <vt:lpstr>1) Analyse de la qualité des données</vt:lpstr>
      <vt:lpstr>1) Analyse de la qualité des données</vt:lpstr>
      <vt:lpstr>1) Analyse de la qualité des données Cas rencontrés…</vt:lpstr>
      <vt:lpstr>1) Analyse de la qualité des données Cas rencontrés…</vt:lpstr>
      <vt:lpstr>1) Analyse de la qualité des données Cas rencontrés…</vt:lpstr>
      <vt:lpstr>1) Analyse de la qualité des données Cas rencontrés…</vt:lpstr>
      <vt:lpstr>1) Analyse de la qualité des données Cas rencontrés…</vt:lpstr>
      <vt:lpstr>1) Analyse de la qualité des données Cas rencontrés…</vt:lpstr>
      <vt:lpstr>1) Analyse de la qualité des données Cas rencontrés…</vt:lpstr>
      <vt:lpstr>1) Analyse de la qualité des données</vt:lpstr>
      <vt:lpstr>Au menu…</vt:lpstr>
      <vt:lpstr>2) Créer un fichier en ALEPH séq.</vt:lpstr>
      <vt:lpstr>2) Créer un fichier en ALEPH séq. Services d’ALEPH</vt:lpstr>
      <vt:lpstr>2) Créer un fichier en ALEPH séq. Fichier xls  ALEPH séquentiel</vt:lpstr>
      <vt:lpstr>2) Créer un fichier en ALEPH séq. Fichier xls  ALEPH séquentiel</vt:lpstr>
      <vt:lpstr>2) Créer un fichier en ALEPH séq. Fichier xls  ALEPH séquentiel</vt:lpstr>
      <vt:lpstr>2) Créer un fichier en ALEPH séq. Fichier xls  ALEPH séquentiel</vt:lpstr>
      <vt:lpstr>Au menu…</vt:lpstr>
      <vt:lpstr>3) Importation de notices BIB</vt:lpstr>
      <vt:lpstr>3) Importation de notices BIB</vt:lpstr>
      <vt:lpstr>3) Importation de notices BIB</vt:lpstr>
      <vt:lpstr>3) Importation de notices BIB</vt:lpstr>
      <vt:lpstr>3) Importation de notices BIB</vt:lpstr>
      <vt:lpstr>3) Importation de notices BIB Conserver les liens</vt:lpstr>
      <vt:lpstr>3) Importation de notices BIB Conserver les liens</vt:lpstr>
      <vt:lpstr>3) Importation de notices BIB Conserver les liens</vt:lpstr>
      <vt:lpstr>3) Importation de notices BIB Conserver les liens</vt:lpstr>
      <vt:lpstr>3) Importation de notices BIB Conserver les liens</vt:lpstr>
      <vt:lpstr>3) Importation de notices BIB</vt:lpstr>
      <vt:lpstr>Au menu…</vt:lpstr>
      <vt:lpstr>4) Manage-50</vt:lpstr>
      <vt:lpstr>4) Manage-50</vt:lpstr>
      <vt:lpstr>4) Manage-50</vt:lpstr>
      <vt:lpstr>4) Manage-50</vt:lpstr>
      <vt:lpstr>Présentation PowerPoint</vt:lpstr>
      <vt:lpstr>4) Manage-50</vt:lpstr>
      <vt:lpstr>Au menu…</vt:lpstr>
      <vt:lpstr>5) Manage-500</vt:lpstr>
      <vt:lpstr>5) Manage-500</vt:lpstr>
      <vt:lpstr>5) Manage-500</vt:lpstr>
      <vt:lpstr>5) Manage-500</vt:lpstr>
      <vt:lpstr>5) Manage-500</vt:lpstr>
      <vt:lpstr>5) Manage-500</vt:lpstr>
      <vt:lpstr>5) Manage-500</vt:lpstr>
      <vt:lpstr>5) Manage-500</vt:lpstr>
      <vt:lpstr>Au menu…</vt:lpstr>
    </vt:vector>
  </TitlesOfParts>
  <Company>Univresité de Liège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Importation de notices dans ALEPH : un retour d'expériences</dc:title>
  <dc:creator>François Renaville</dc:creator>
  <cp:lastModifiedBy>Renaville François</cp:lastModifiedBy>
  <cp:revision>540</cp:revision>
  <cp:lastPrinted>1601-01-01T00:00:00Z</cp:lastPrinted>
  <dcterms:created xsi:type="dcterms:W3CDTF">2005-03-07T20:00:56Z</dcterms:created>
  <dcterms:modified xsi:type="dcterms:W3CDTF">2024-01-04T15:22:56Z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