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5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36" r:id="rId9"/>
    <p:sldId id="312" r:id="rId10"/>
    <p:sldId id="313" r:id="rId11"/>
    <p:sldId id="314" r:id="rId12"/>
    <p:sldId id="315" r:id="rId13"/>
    <p:sldId id="317" r:id="rId14"/>
    <p:sldId id="318" r:id="rId15"/>
    <p:sldId id="319" r:id="rId16"/>
    <p:sldId id="320" r:id="rId17"/>
    <p:sldId id="321" r:id="rId18"/>
    <p:sldId id="323" r:id="rId19"/>
    <p:sldId id="337" r:id="rId20"/>
    <p:sldId id="338" r:id="rId21"/>
    <p:sldId id="340" r:id="rId22"/>
    <p:sldId id="341" r:id="rId23"/>
  </p:sldIdLst>
  <p:sldSz cx="9144000" cy="6858000" type="screen4x3"/>
  <p:notesSz cx="68834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B2B2B2"/>
    <a:srgbClr val="33CCFF"/>
    <a:srgbClr val="66FFFF"/>
    <a:srgbClr val="CC0099"/>
    <a:srgbClr val="0066FF"/>
    <a:srgbClr val="FF5050"/>
    <a:srgbClr val="FF99CC"/>
    <a:srgbClr val="FF3B3B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392" autoAdjust="0"/>
    <p:restoredTop sz="92905" autoAdjust="0"/>
  </p:normalViewPr>
  <p:slideViewPr>
    <p:cSldViewPr>
      <p:cViewPr varScale="1">
        <p:scale>
          <a:sx n="68" d="100"/>
          <a:sy n="68" d="100"/>
        </p:scale>
        <p:origin x="-1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124" y="-78"/>
      </p:cViewPr>
      <p:guideLst>
        <p:guide orient="horz" pos="3120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E3D35B54-FEDF-4EB4-AAFD-5490AC55DC9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05350"/>
            <a:ext cx="55054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7070D569-BD4C-4CA9-B676-521C68E2782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35828-F5A1-4B8A-9B2E-E79607931408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24580-0207-466C-B4E4-DD4779F777DB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Plot of stellar photospheric flux and of the constraints on the disk flux</a:t>
            </a:r>
          </a:p>
          <a:p>
            <a:pPr eaLnBrk="1" hangingPunct="1"/>
            <a:r>
              <a:rPr lang="en-GB" smtClean="0">
                <a:latin typeface="Arial" charset="0"/>
              </a:rPr>
              <a:t>Most constraining is our point, other = archival photometric measurements</a:t>
            </a:r>
          </a:p>
          <a:p>
            <a:pPr eaLnBrk="1" hangingPunct="1"/>
            <a:r>
              <a:rPr lang="en-GB" smtClean="0">
                <a:latin typeface="Arial" charset="0"/>
              </a:rPr>
              <a:t>Fitted a circumstellar disk model to these data, using various compositions and size distribution for the grains with model from JC Augereau (1999) </a:t>
            </a:r>
          </a:p>
          <a:p>
            <a:pPr eaLnBrk="1" hangingPunct="1"/>
            <a:r>
              <a:rPr lang="en-GB" smtClean="0">
                <a:latin typeface="Arial" charset="0"/>
              </a:rPr>
              <a:t>Gives the following information on the nature of the dust:</a:t>
            </a:r>
          </a:p>
          <a:p>
            <a:pPr eaLnBrk="1" hangingPunct="1"/>
            <a:r>
              <a:rPr lang="en-GB" smtClean="0">
                <a:latin typeface="Arial" charset="0"/>
              </a:rPr>
              <a:t>(…)</a:t>
            </a:r>
          </a:p>
          <a:p>
            <a:pPr eaLnBrk="1" hangingPunct="1"/>
            <a:endParaRPr lang="en-GB" smtClean="0">
              <a:latin typeface="Arial" charset="0"/>
            </a:endParaRPr>
          </a:p>
          <a:p>
            <a:pPr eaLnBrk="1" hangingPunct="1"/>
            <a:r>
              <a:rPr lang="en-GB" smtClean="0">
                <a:latin typeface="Arial" charset="0"/>
              </a:rPr>
              <a:t>Objective: </a:t>
            </a:r>
          </a:p>
          <a:p>
            <a:pPr eaLnBrk="1" hangingPunct="1">
              <a:buFontTx/>
              <a:buChar char="-"/>
            </a:pPr>
            <a:r>
              <a:rPr lang="en-GB" smtClean="0">
                <a:latin typeface="Arial" charset="0"/>
              </a:rPr>
              <a:t>Show that our measurement is compatible with photometry and N-band constraint from nulling interferometry</a:t>
            </a:r>
          </a:p>
          <a:p>
            <a:pPr eaLnBrk="1" hangingPunct="1">
              <a:buFontTx/>
              <a:buChar char="-"/>
            </a:pPr>
            <a:r>
              <a:rPr lang="en-GB" smtClean="0">
                <a:latin typeface="Arial" charset="0"/>
              </a:rPr>
              <a:t>Derive some properties of the dust disk</a:t>
            </a:r>
          </a:p>
          <a:p>
            <a:pPr eaLnBrk="1" hangingPunct="1"/>
            <a:r>
              <a:rPr lang="en-GB" smtClean="0">
                <a:latin typeface="Arial" charset="0"/>
              </a:rPr>
              <a:t>Fitting procedure: </a:t>
            </a:r>
          </a:p>
          <a:p>
            <a:pPr eaLnBrk="1" hangingPunct="1">
              <a:buFontTx/>
              <a:buChar char="-"/>
            </a:pPr>
            <a:r>
              <a:rPr lang="en-GB" smtClean="0">
                <a:latin typeface="Arial" charset="0"/>
              </a:rPr>
              <a:t>Using various compositions and size distribution for the grains with model from JC Augereau (1999)</a:t>
            </a:r>
          </a:p>
          <a:p>
            <a:pPr eaLnBrk="1" hangingPunct="1">
              <a:buFontTx/>
              <a:buChar char="-"/>
            </a:pPr>
            <a:r>
              <a:rPr lang="en-GB" smtClean="0">
                <a:latin typeface="Arial" charset="0"/>
              </a:rPr>
              <a:t>Adjusting minimum grain size and inner radius of the dust disk to the observed SED</a:t>
            </a:r>
          </a:p>
          <a:p>
            <a:pPr eaLnBrk="1" hangingPunct="1"/>
            <a:r>
              <a:rPr lang="en-GB" smtClean="0">
                <a:latin typeface="Arial" charset="0"/>
              </a:rPr>
              <a:t>Size smaller than domestic dust</a:t>
            </a:r>
          </a:p>
          <a:p>
            <a:pPr eaLnBrk="1" hangingPunct="1"/>
            <a:r>
              <a:rPr lang="en-GB" smtClean="0">
                <a:latin typeface="Arial" charset="0"/>
              </a:rPr>
              <a:t>Physical explanation: large K-band flux while moderate N-band flux </a:t>
            </a:r>
            <a:r>
              <a:rPr lang="en-GB" smtClean="0">
                <a:latin typeface="Arial" charset="0"/>
                <a:sym typeface="Wingdings" pitchFamily="2" charset="2"/>
              </a:rPr>
              <a:t> small, hot and not silicate!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3D20D-D818-4FE7-944B-68DAB18D68C7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Debris</a:t>
            </a:r>
            <a:r>
              <a:rPr lang="fr-BE" dirty="0" smtClean="0"/>
              <a:t> discs: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maybe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most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akin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Solar</a:t>
            </a:r>
            <a:r>
              <a:rPr lang="fr-BE" baseline="0" dirty="0" smtClean="0"/>
              <a:t> System!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70D569-BD4C-4CA9-B676-521C68E278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085C8-8EFA-4613-BBCF-3E4CF209E8B0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142344-8834-42BF-8B7C-718B492E9C15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2942D-7A9D-47E6-80BD-AFDD670A3AEC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Light path equalization to produce interference fringe (coherence length only a few wavelengths)</a:t>
            </a:r>
          </a:p>
          <a:p>
            <a:pPr eaLnBrk="1" hangingPunct="1"/>
            <a:r>
              <a:rPr lang="en-GB" smtClean="0">
                <a:latin typeface="Arial" charset="0"/>
              </a:rPr>
              <a:t>Van Cittert – Zernike theorem: each baseline gives ONE information on the morphology of the source</a:t>
            </a:r>
          </a:p>
          <a:p>
            <a:pPr eaLnBrk="1" hangingPunct="1"/>
            <a:r>
              <a:rPr lang="en-GB" smtClean="0">
                <a:latin typeface="Arial" charset="0"/>
              </a:rPr>
              <a:t>More precisely, the fringe contrast is equal to the Fourier transform of the source at spatial frequency b/lambda</a:t>
            </a:r>
          </a:p>
          <a:p>
            <a:pPr eaLnBrk="1" hangingPunct="1"/>
            <a:r>
              <a:rPr lang="en-GB" smtClean="0">
                <a:latin typeface="Arial" charset="0"/>
              </a:rPr>
              <a:t>Band-pass filter instead of low-pass filter</a:t>
            </a:r>
          </a:p>
          <a:p>
            <a:pPr eaLnBrk="1" hangingPunct="1"/>
            <a:r>
              <a:rPr lang="en-GB" smtClean="0">
                <a:latin typeface="Arial" charset="0"/>
              </a:rPr>
              <a:t>Warning: calibration needed to measure the response of the instrument (like the point spread function of a telescope)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38D578-E19B-4CF1-AB93-2C1A896E3314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6989E-9787-4D29-BE6D-F2EACCDC773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One of the world’s most advanced interferometer</a:t>
            </a:r>
          </a:p>
          <a:p>
            <a:pPr eaLnBrk="1" hangingPunct="1"/>
            <a:r>
              <a:rPr lang="en-GB" dirty="0" smtClean="0">
                <a:latin typeface="Arial" charset="0"/>
              </a:rPr>
              <a:t>FLUOR: fibres </a:t>
            </a:r>
            <a:r>
              <a:rPr lang="en-GB" dirty="0" smtClean="0">
                <a:latin typeface="Arial" charset="0"/>
                <a:sym typeface="Wingdings" pitchFamily="2" charset="2"/>
              </a:rPr>
              <a:t> perfect coherence of the beams, intensity monitored</a:t>
            </a:r>
            <a:r>
              <a:rPr lang="en-GB" dirty="0" smtClean="0">
                <a:latin typeface="Arial" charset="0"/>
              </a:rPr>
              <a:t>, field-of-view</a:t>
            </a:r>
          </a:p>
          <a:p>
            <a:pPr eaLnBrk="1" hangingPunct="1"/>
            <a:r>
              <a:rPr lang="en-GB" dirty="0" smtClean="0">
                <a:latin typeface="Arial" charset="0"/>
              </a:rPr>
              <a:t>Very stable transfer function </a:t>
            </a:r>
            <a:r>
              <a:rPr lang="en-GB" dirty="0" smtClean="0">
                <a:latin typeface="Arial" charset="0"/>
                <a:sym typeface="Wingdings" pitchFamily="2" charset="2"/>
              </a:rPr>
              <a:t> most precise interferometric instrument currently available! (stellar diameter measurements at a few 0.1%)</a:t>
            </a:r>
          </a:p>
          <a:p>
            <a:pPr eaLnBrk="1" hangingPunct="1"/>
            <a:r>
              <a:rPr lang="en-GB" dirty="0" smtClean="0">
                <a:latin typeface="Arial" charset="0"/>
                <a:sym typeface="Wingdings" pitchFamily="2" charset="2"/>
              </a:rPr>
              <a:t>Thanks to CHARA/FLUOR, we are now in a position to investigate inner debris disks!</a:t>
            </a: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863D8-D066-45E4-9566-D3609D95DB45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0E0DD-8FAF-4FFD-AB25-9052740E9C63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Cliquez pour modifier le style du titre</a:t>
            </a:r>
          </a:p>
        </p:txBody>
      </p:sp>
      <p:sp>
        <p:nvSpPr>
          <p:cNvPr id="2160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Cliquez pour modifier le style des sous-titres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D5A3052-B725-44D7-B4E1-B1332A85ED9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477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477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5334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229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3962400"/>
            <a:ext cx="8229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334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4038600" cy="5334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962400"/>
            <a:ext cx="8229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624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57200" y="3962400"/>
            <a:ext cx="8229600" cy="2590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5334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334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2150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553200"/>
            <a:ext cx="411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2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v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D:\Doc_Oli\Pr&#233;sentations\2009\2009-04%20BPS%20Hasselt\wyatt_mov3.mpg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8" descr="Debris di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5557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Hot dust in the inner parts of circumstellar debris </a:t>
            </a:r>
            <a:r>
              <a:rPr lang="en-GB" dirty="0" smtClean="0">
                <a:latin typeface="Calibri" pitchFamily="34" charset="0"/>
              </a:rPr>
              <a:t>discs</a:t>
            </a:r>
            <a:endParaRPr lang="en-GB" dirty="0" smtClean="0">
              <a:latin typeface="Calibri" pitchFamily="34" charset="0"/>
            </a:endParaRPr>
          </a:p>
        </p:txBody>
      </p:sp>
      <p:sp>
        <p:nvSpPr>
          <p:cNvPr id="614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05200"/>
            <a:ext cx="7162800" cy="3200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latin typeface="Calibri" pitchFamily="34" charset="0"/>
              </a:rPr>
              <a:t>*</a:t>
            </a: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latin typeface="Calibri" pitchFamily="34" charset="0"/>
              </a:rPr>
              <a:t>Olivier Absil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latin typeface="Calibri" pitchFamily="34" charset="0"/>
              </a:rPr>
              <a:t>FNRS </a:t>
            </a:r>
            <a:r>
              <a:rPr lang="en-GB" sz="2400" dirty="0" smtClean="0">
                <a:latin typeface="Calibri" pitchFamily="34" charset="0"/>
              </a:rPr>
              <a:t>Postdoctoral Fellow </a:t>
            </a:r>
            <a:endParaRPr lang="en-GB" sz="24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BE" sz="2400" dirty="0" err="1" smtClean="0"/>
              <a:t>ULg</a:t>
            </a:r>
            <a:r>
              <a:rPr lang="fr-BE" sz="2400" dirty="0" smtClean="0"/>
              <a:t> – Institut d’Astrophysique et de Géophysique</a:t>
            </a:r>
            <a:endParaRPr lang="en-GB" sz="24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latin typeface="Calibri" pitchFamily="34" charset="0"/>
              </a:rPr>
              <a:t>BPS </a:t>
            </a:r>
            <a:r>
              <a:rPr lang="en-GB" sz="2000" dirty="0" smtClean="0">
                <a:latin typeface="Calibri" pitchFamily="34" charset="0"/>
              </a:rPr>
              <a:t>meeting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latin typeface="Calibri" pitchFamily="34" charset="0"/>
              </a:rPr>
              <a:t>Hasselt </a:t>
            </a:r>
            <a:r>
              <a:rPr lang="en-GB" sz="2000" dirty="0" smtClean="0">
                <a:latin typeface="Calibri" pitchFamily="34" charset="0"/>
              </a:rPr>
              <a:t>– </a:t>
            </a:r>
            <a:r>
              <a:rPr lang="en-GB" sz="2000" dirty="0" smtClean="0">
                <a:latin typeface="Calibri" pitchFamily="34" charset="0"/>
              </a:rPr>
              <a:t>01/04/2009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1371600" y="2362200"/>
            <a:ext cx="640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GB" sz="2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The contribution of stellar interferometry</a:t>
            </a:r>
            <a:endParaRPr lang="en-GB" sz="2800" dirty="0">
              <a:solidFill>
                <a:srgbClr val="DDDDD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The challenges of direct imaging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724400" cy="2468563"/>
          </a:xfrm>
        </p:spPr>
        <p:txBody>
          <a:bodyPr/>
          <a:lstStyle/>
          <a:p>
            <a:pPr eaLnBrk="1" hangingPunct="1"/>
            <a:r>
              <a:rPr lang="en-GB" sz="2800" smtClean="0">
                <a:latin typeface="Calibri" pitchFamily="34" charset="0"/>
              </a:rPr>
              <a:t>High contrast (</a:t>
            </a:r>
            <a:r>
              <a:rPr lang="en-GB" sz="2800" smtClean="0">
                <a:latin typeface="Calibri" pitchFamily="34" charset="0"/>
                <a:cs typeface="Arial" charset="0"/>
              </a:rPr>
              <a:t>≥ </a:t>
            </a:r>
            <a:r>
              <a:rPr lang="en-GB" sz="2800" smtClean="0">
                <a:latin typeface="Calibri" pitchFamily="34" charset="0"/>
              </a:rPr>
              <a:t>1:100)</a:t>
            </a:r>
          </a:p>
          <a:p>
            <a:pPr eaLnBrk="1" hangingPunct="1"/>
            <a:r>
              <a:rPr lang="en-GB" sz="2800" smtClean="0">
                <a:latin typeface="Calibri" pitchFamily="34" charset="0"/>
              </a:rPr>
              <a:t>Small angular separation</a:t>
            </a:r>
          </a:p>
          <a:p>
            <a:pPr lvl="1" eaLnBrk="1" hangingPunct="1"/>
            <a:r>
              <a:rPr lang="en-GB" sz="2400" smtClean="0">
                <a:latin typeface="Calibri" pitchFamily="34" charset="0"/>
              </a:rPr>
              <a:t>Inner disc: a few 10 mas</a:t>
            </a:r>
          </a:p>
          <a:p>
            <a:pPr lvl="1" eaLnBrk="1" hangingPunct="1"/>
            <a:r>
              <a:rPr lang="en-GB" sz="2400" smtClean="0">
                <a:latin typeface="Calibri" pitchFamily="34" charset="0"/>
              </a:rPr>
              <a:t>Requires </a:t>
            </a:r>
            <a:r>
              <a:rPr lang="en-GB" sz="2400" u="sng" smtClean="0">
                <a:solidFill>
                  <a:srgbClr val="B2B2B2"/>
                </a:solidFill>
                <a:latin typeface="Calibri" pitchFamily="34" charset="0"/>
              </a:rPr>
              <a:t>IR interferometry</a:t>
            </a:r>
          </a:p>
        </p:txBody>
      </p:sp>
      <p:pic>
        <p:nvPicPr>
          <p:cNvPr id="47821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8269" r="487" b="1044"/>
          <a:stretch>
            <a:fillRect/>
          </a:stretch>
        </p:blipFill>
        <p:spPr>
          <a:xfrm>
            <a:off x="5410200" y="1752600"/>
            <a:ext cx="3235325" cy="3800475"/>
          </a:xfrm>
          <a:noFill/>
          <a:ln>
            <a:solidFill>
              <a:schemeClr val="tx1"/>
            </a:solidFill>
          </a:ln>
        </p:spPr>
      </p:pic>
      <p:pic>
        <p:nvPicPr>
          <p:cNvPr id="478213" name="Picture 5" descr="Veg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3417888"/>
            <a:ext cx="4495800" cy="3211512"/>
          </a:xfrm>
          <a:solidFill>
            <a:srgbClr val="C0C0C0"/>
          </a:solidFill>
          <a:ln>
            <a:solidFill>
              <a:schemeClr val="tx1"/>
            </a:solidFill>
          </a:ln>
        </p:spPr>
      </p:pic>
      <p:sp>
        <p:nvSpPr>
          <p:cNvPr id="478214" name="Oval 6"/>
          <p:cNvSpPr>
            <a:spLocks noChangeArrowheads="1"/>
          </p:cNvSpPr>
          <p:nvPr/>
        </p:nvSpPr>
        <p:spPr bwMode="auto">
          <a:xfrm rot="2299594">
            <a:off x="2114550" y="3902075"/>
            <a:ext cx="1054100" cy="609600"/>
          </a:xfrm>
          <a:prstGeom prst="ellipse">
            <a:avLst/>
          </a:prstGeom>
          <a:solidFill>
            <a:srgbClr val="FF0000">
              <a:alpha val="1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478215" name="Text Box 7"/>
          <p:cNvSpPr txBox="1">
            <a:spLocks noChangeArrowheads="1"/>
          </p:cNvSpPr>
          <p:nvPr/>
        </p:nvSpPr>
        <p:spPr bwMode="auto">
          <a:xfrm>
            <a:off x="2438400" y="3854450"/>
            <a:ext cx="397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rgbClr val="FF33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8216" name="Oval 8"/>
          <p:cNvSpPr>
            <a:spLocks noChangeArrowheads="1"/>
          </p:cNvSpPr>
          <p:nvPr/>
        </p:nvSpPr>
        <p:spPr bwMode="auto">
          <a:xfrm>
            <a:off x="7007225" y="3927475"/>
            <a:ext cx="1028700" cy="1025525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7326444" y="4038600"/>
            <a:ext cx="4459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33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8218" name="Line 10"/>
          <p:cNvSpPr>
            <a:spLocks noChangeShapeType="1"/>
          </p:cNvSpPr>
          <p:nvPr/>
        </p:nvSpPr>
        <p:spPr bwMode="auto">
          <a:xfrm>
            <a:off x="8721725" y="3124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78219" name="Text Box 11"/>
          <p:cNvSpPr txBox="1">
            <a:spLocks noChangeArrowheads="1"/>
          </p:cNvSpPr>
          <p:nvPr/>
        </p:nvSpPr>
        <p:spPr bwMode="auto">
          <a:xfrm>
            <a:off x="8680450" y="4114800"/>
            <a:ext cx="498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15’’</a:t>
            </a:r>
          </a:p>
        </p:txBody>
      </p:sp>
      <p:sp>
        <p:nvSpPr>
          <p:cNvPr id="478220" name="Text Box 12"/>
          <p:cNvSpPr txBox="1">
            <a:spLocks noChangeArrowheads="1"/>
          </p:cNvSpPr>
          <p:nvPr/>
        </p:nvSpPr>
        <p:spPr bwMode="auto">
          <a:xfrm>
            <a:off x="1146175" y="5943600"/>
            <a:ext cx="9613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alibri" pitchFamily="34" charset="0"/>
              </a:rPr>
              <a:t>Vega’s </a:t>
            </a:r>
            <a:r>
              <a:rPr lang="en-GB" sz="1400" dirty="0" smtClean="0">
                <a:solidFill>
                  <a:schemeClr val="bg1"/>
                </a:solidFill>
                <a:latin typeface="Calibri" pitchFamily="34" charset="0"/>
              </a:rPr>
              <a:t>SED</a:t>
            </a:r>
            <a:endParaRPr lang="en-GB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78221" name="Text Box 13"/>
          <p:cNvSpPr txBox="1">
            <a:spLocks noChangeArrowheads="1"/>
          </p:cNvSpPr>
          <p:nvPr/>
        </p:nvSpPr>
        <p:spPr bwMode="auto">
          <a:xfrm>
            <a:off x="5978525" y="5486400"/>
            <a:ext cx="2509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Calibri" pitchFamily="34" charset="0"/>
              </a:rPr>
              <a:t>Macintosh et al. 2003 (Keck AO)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09800" y="4724400"/>
            <a:ext cx="762000" cy="304800"/>
            <a:chOff x="1440" y="3072"/>
            <a:chExt cx="480" cy="192"/>
          </a:xfrm>
        </p:grpSpPr>
        <p:sp>
          <p:nvSpPr>
            <p:cNvPr id="11281" name="Line 15"/>
            <p:cNvSpPr>
              <a:spLocks noChangeShapeType="1"/>
            </p:cNvSpPr>
            <p:nvPr/>
          </p:nvSpPr>
          <p:spPr bwMode="auto">
            <a:xfrm>
              <a:off x="1440" y="307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1282" name="Line 16"/>
            <p:cNvSpPr>
              <a:spLocks noChangeShapeType="1"/>
            </p:cNvSpPr>
            <p:nvPr/>
          </p:nvSpPr>
          <p:spPr bwMode="auto">
            <a:xfrm>
              <a:off x="1920" y="307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1283" name="Line 17"/>
            <p:cNvSpPr>
              <a:spLocks noChangeShapeType="1"/>
            </p:cNvSpPr>
            <p:nvPr/>
          </p:nvSpPr>
          <p:spPr bwMode="auto">
            <a:xfrm>
              <a:off x="1440" y="3168"/>
              <a:ext cx="48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78226" name="Text Box 18"/>
          <p:cNvSpPr txBox="1">
            <a:spLocks noChangeArrowheads="1"/>
          </p:cNvSpPr>
          <p:nvPr/>
        </p:nvSpPr>
        <p:spPr bwMode="auto">
          <a:xfrm>
            <a:off x="1874838" y="5029200"/>
            <a:ext cx="14494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FF3B3B"/>
                </a:solidFill>
                <a:latin typeface="Calibri" pitchFamily="34" charset="0"/>
              </a:rPr>
              <a:t>1500K </a:t>
            </a:r>
            <a:r>
              <a:rPr lang="en-GB" sz="1600" dirty="0" smtClean="0">
                <a:solidFill>
                  <a:srgbClr val="FF3B3B"/>
                </a:solidFill>
                <a:latin typeface="Calibri" pitchFamily="34" charset="0"/>
                <a:sym typeface="Wingdings" pitchFamily="2" charset="2"/>
              </a:rPr>
              <a:t> 300K</a:t>
            </a:r>
            <a:endParaRPr lang="en-GB" sz="1600" dirty="0">
              <a:solidFill>
                <a:srgbClr val="FF3B3B"/>
              </a:solidFill>
              <a:latin typeface="Calibri" pitchFamily="34" charset="0"/>
            </a:endParaRPr>
          </a:p>
        </p:txBody>
      </p:sp>
      <p:sp>
        <p:nvSpPr>
          <p:cNvPr id="478227" name="Text Box 19"/>
          <p:cNvSpPr txBox="1">
            <a:spLocks noChangeArrowheads="1"/>
          </p:cNvSpPr>
          <p:nvPr/>
        </p:nvSpPr>
        <p:spPr bwMode="auto">
          <a:xfrm>
            <a:off x="3810000" y="4311650"/>
            <a:ext cx="5469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bg2"/>
                </a:solidFill>
                <a:latin typeface="Calibri" pitchFamily="34" charset="0"/>
              </a:rPr>
              <a:t>40 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2" grpId="0" animBg="1"/>
      <p:bldP spid="478214" grpId="0" animBg="1"/>
      <p:bldP spid="478215" grpId="0"/>
      <p:bldP spid="478216" grpId="0" animBg="1"/>
      <p:bldP spid="478217" grpId="0"/>
      <p:bldP spid="478218" grpId="0" animBg="1"/>
      <p:bldP spid="478219" grpId="0"/>
      <p:bldP spid="478220" grpId="0"/>
      <p:bldP spid="478221" grpId="0"/>
      <p:bldP spid="478226" grpId="0"/>
      <p:bldP spid="478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Stellar interferometry</a:t>
            </a:r>
          </a:p>
        </p:txBody>
      </p:sp>
      <p:sp>
        <p:nvSpPr>
          <p:cNvPr id="259099" name="Rectangle 2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5181600"/>
            <a:ext cx="43434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C0C0C0"/>
                </a:solidFill>
                <a:latin typeface="Calibri" pitchFamily="34" charset="0"/>
              </a:rPr>
              <a:t>1 baseline</a:t>
            </a:r>
            <a:r>
              <a:rPr lang="en-GB" sz="2400" dirty="0" smtClean="0">
                <a:latin typeface="Calibri" pitchFamily="34" charset="0"/>
              </a:rPr>
              <a:t> = information on source morphology at </a:t>
            </a:r>
            <a:r>
              <a:rPr lang="en-GB" sz="2400" dirty="0" smtClean="0">
                <a:solidFill>
                  <a:srgbClr val="C0C0C0"/>
                </a:solidFill>
                <a:latin typeface="Calibri" pitchFamily="34" charset="0"/>
              </a:rPr>
              <a:t>1 given </a:t>
            </a:r>
            <a:r>
              <a:rPr lang="en-GB" sz="2400" dirty="0" smtClean="0">
                <a:solidFill>
                  <a:srgbClr val="C0C0C0"/>
                </a:solidFill>
              </a:rPr>
              <a:t>spatial frequency </a:t>
            </a:r>
            <a:r>
              <a:rPr lang="en-GB" sz="2400" dirty="0" smtClean="0">
                <a:solidFill>
                  <a:srgbClr val="C0C0C0"/>
                </a:solidFill>
              </a:rPr>
              <a:t>(b/</a:t>
            </a:r>
            <a:r>
              <a:rPr lang="el-GR" sz="2400" dirty="0" smtClean="0">
                <a:solidFill>
                  <a:srgbClr val="C0C0C0"/>
                </a:solidFill>
                <a:cs typeface="Arial"/>
              </a:rPr>
              <a:t>λ</a:t>
            </a:r>
            <a:r>
              <a:rPr lang="fr-BE" sz="2400" dirty="0" smtClean="0">
                <a:solidFill>
                  <a:srgbClr val="C0C0C0"/>
                </a:solidFill>
                <a:cs typeface="Arial"/>
              </a:rPr>
              <a:t>)</a:t>
            </a:r>
            <a:endParaRPr lang="en-GB" sz="2400" dirty="0" smtClean="0">
              <a:solidFill>
                <a:srgbClr val="C0C0C0"/>
              </a:solidFill>
              <a:latin typeface="Calibri" pitchFamily="34" charset="0"/>
            </a:endParaRPr>
          </a:p>
        </p:txBody>
      </p:sp>
      <p:pic>
        <p:nvPicPr>
          <p:cNvPr id="259085" name="Picture 13" descr="star_v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3505200"/>
            <a:ext cx="4038600" cy="2882900"/>
          </a:xfrm>
          <a:solidFill>
            <a:schemeClr val="tx2"/>
          </a:solidFill>
          <a:ln>
            <a:solidFill>
              <a:schemeClr val="tx1"/>
            </a:solidFill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228600" y="1265238"/>
          <a:ext cx="4495800" cy="3687762"/>
        </p:xfrm>
        <a:graphic>
          <a:graphicData uri="http://schemas.openxmlformats.org/presentationml/2006/ole">
            <p:oleObj spid="_x0000_s33794" name="CorelDRAW" r:id="rId5" imgW="5803200" imgH="4760640" progId="">
              <p:embed/>
            </p:oleObj>
          </a:graphicData>
        </a:graphic>
      </p:graphicFrame>
      <p:sp>
        <p:nvSpPr>
          <p:cNvPr id="259089" name="Rectangle 17"/>
          <p:cNvSpPr>
            <a:spLocks noChangeArrowheads="1"/>
          </p:cNvSpPr>
          <p:nvPr/>
        </p:nvSpPr>
        <p:spPr bwMode="auto">
          <a:xfrm>
            <a:off x="2057400" y="4378325"/>
            <a:ext cx="533400" cy="269875"/>
          </a:xfrm>
          <a:prstGeom prst="rect">
            <a:avLst/>
          </a:prstGeom>
          <a:solidFill>
            <a:schemeClr val="bg1">
              <a:alpha val="1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25908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953000" y="1600200"/>
            <a:ext cx="4038600" cy="1370013"/>
          </a:xfrm>
          <a:noFill/>
          <a:ln>
            <a:solidFill>
              <a:schemeClr val="tx1"/>
            </a:solidFill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057400" y="1600200"/>
            <a:ext cx="2895600" cy="3048000"/>
            <a:chOff x="1296" y="1008"/>
            <a:chExt cx="1824" cy="1920"/>
          </a:xfrm>
        </p:grpSpPr>
        <p:sp>
          <p:nvSpPr>
            <p:cNvPr id="1045" name="Line 18"/>
            <p:cNvSpPr>
              <a:spLocks noChangeShapeType="1"/>
            </p:cNvSpPr>
            <p:nvPr/>
          </p:nvSpPr>
          <p:spPr bwMode="auto">
            <a:xfrm flipV="1">
              <a:off x="1296" y="1008"/>
              <a:ext cx="1824" cy="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046" name="Line 19"/>
            <p:cNvSpPr>
              <a:spLocks noChangeShapeType="1"/>
            </p:cNvSpPr>
            <p:nvPr/>
          </p:nvSpPr>
          <p:spPr bwMode="auto">
            <a:xfrm flipV="1">
              <a:off x="1632" y="1872"/>
              <a:ext cx="14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aphicFrame>
        <p:nvGraphicFramePr>
          <p:cNvPr id="259100" name="Object 3"/>
          <p:cNvGraphicFramePr>
            <a:graphicFrameLocks noChangeAspect="1"/>
          </p:cNvGraphicFramePr>
          <p:nvPr/>
        </p:nvGraphicFramePr>
        <p:xfrm>
          <a:off x="7772400" y="2438400"/>
          <a:ext cx="1219200" cy="533400"/>
        </p:xfrm>
        <a:graphic>
          <a:graphicData uri="http://schemas.openxmlformats.org/presentationml/2006/ole">
            <p:oleObj spid="_x0000_s33795" name="Equation" r:id="rId7" imgW="927000" imgH="431640" progId="Equation.3">
              <p:embed/>
            </p:oleObj>
          </a:graphicData>
        </a:graphic>
      </p:graphicFrame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953250" y="4540250"/>
            <a:ext cx="1727200" cy="995363"/>
            <a:chOff x="4380" y="2860"/>
            <a:chExt cx="1088" cy="627"/>
          </a:xfrm>
        </p:grpSpPr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4468" y="3122"/>
            <a:ext cx="1000" cy="365"/>
          </p:xfrm>
          <a:graphic>
            <a:graphicData uri="http://schemas.openxmlformats.org/presentationml/2006/ole">
              <p:oleObj spid="_x0000_s33796" name="Equation" r:id="rId8" imgW="1079280" imgH="393480" progId="Equation.3">
                <p:embed/>
              </p:oleObj>
            </a:graphicData>
          </a:graphic>
        </p:graphicFrame>
        <p:sp>
          <p:nvSpPr>
            <p:cNvPr id="1044" name="Text Box 29"/>
            <p:cNvSpPr txBox="1">
              <a:spLocks noChangeArrowheads="1"/>
            </p:cNvSpPr>
            <p:nvPr/>
          </p:nvSpPr>
          <p:spPr bwMode="auto">
            <a:xfrm>
              <a:off x="4380" y="2860"/>
              <a:ext cx="10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  <a:latin typeface="Calibri" pitchFamily="34" charset="0"/>
                </a:rPr>
                <a:t>Model: stellar disk</a:t>
              </a: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7959725" y="4948238"/>
            <a:ext cx="350838" cy="611187"/>
            <a:chOff x="5014" y="3117"/>
            <a:chExt cx="221" cy="385"/>
          </a:xfrm>
        </p:grpSpPr>
        <p:sp>
          <p:nvSpPr>
            <p:cNvPr id="1042" name="Oval 30"/>
            <p:cNvSpPr>
              <a:spLocks noChangeArrowheads="1"/>
            </p:cNvSpPr>
            <p:nvPr/>
          </p:nvSpPr>
          <p:spPr bwMode="auto">
            <a:xfrm>
              <a:off x="5110" y="3117"/>
              <a:ext cx="125" cy="19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043" name="Oval 32"/>
            <p:cNvSpPr>
              <a:spLocks noChangeArrowheads="1"/>
            </p:cNvSpPr>
            <p:nvPr/>
          </p:nvSpPr>
          <p:spPr bwMode="auto">
            <a:xfrm>
              <a:off x="5014" y="3307"/>
              <a:ext cx="125" cy="19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6172200" y="2971800"/>
            <a:ext cx="1063625" cy="1905000"/>
            <a:chOff x="3888" y="1872"/>
            <a:chExt cx="670" cy="1200"/>
          </a:xfrm>
        </p:grpSpPr>
        <p:sp>
          <p:nvSpPr>
            <p:cNvPr id="1039" name="Rectangle 22"/>
            <p:cNvSpPr>
              <a:spLocks noChangeArrowheads="1"/>
            </p:cNvSpPr>
            <p:nvPr/>
          </p:nvSpPr>
          <p:spPr bwMode="auto">
            <a:xfrm>
              <a:off x="4128" y="3024"/>
              <a:ext cx="48" cy="48"/>
            </a:xfrm>
            <a:prstGeom prst="rect">
              <a:avLst/>
            </a:prstGeom>
            <a:solidFill>
              <a:schemeClr val="bg1">
                <a:alpha val="1019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040" name="Line 41"/>
            <p:cNvSpPr>
              <a:spLocks noChangeAspect="1" noChangeShapeType="1"/>
            </p:cNvSpPr>
            <p:nvPr/>
          </p:nvSpPr>
          <p:spPr bwMode="auto">
            <a:xfrm flipH="1">
              <a:off x="4150" y="1872"/>
              <a:ext cx="180" cy="1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041" name="Text Box 39"/>
            <p:cNvSpPr txBox="1">
              <a:spLocks noChangeArrowheads="1"/>
            </p:cNvSpPr>
            <p:nvPr/>
          </p:nvSpPr>
          <p:spPr bwMode="auto">
            <a:xfrm>
              <a:off x="3888" y="2304"/>
              <a:ext cx="670" cy="213"/>
            </a:xfrm>
            <a:prstGeom prst="rect">
              <a:avLst/>
            </a:prstGeom>
            <a:solidFill>
              <a:schemeClr val="tx2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>
                  <a:latin typeface="Calibri" pitchFamily="34" charset="0"/>
                </a:rPr>
                <a:t>calibration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99" grpId="0" build="p"/>
      <p:bldP spid="259089" grpId="0" animBg="1"/>
      <p:bldP spid="2590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ouée 12"/>
          <p:cNvSpPr/>
          <p:nvPr/>
        </p:nvSpPr>
        <p:spPr>
          <a:xfrm>
            <a:off x="5638800" y="2433000"/>
            <a:ext cx="3739200" cy="3739200"/>
          </a:xfrm>
          <a:prstGeom prst="donut">
            <a:avLst>
              <a:gd name="adj" fmla="val 26744"/>
            </a:avLst>
          </a:prstGeom>
          <a:gradFill flip="none" rotWithShape="1">
            <a:gsLst>
              <a:gs pos="69000">
                <a:schemeClr val="tx1">
                  <a:lumMod val="75000"/>
                  <a:alpha val="10000"/>
                </a:schemeClr>
              </a:gs>
              <a:gs pos="64999">
                <a:schemeClr val="tx1">
                  <a:lumMod val="75000"/>
                  <a:alpha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2" name="Picture 4" descr="C:\Users\Olivier\Desktop\test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8000" y="2340000"/>
            <a:ext cx="5943600" cy="4423929"/>
          </a:xfrm>
          <a:prstGeom prst="rect">
            <a:avLst/>
          </a:prstGeom>
          <a:noFill/>
        </p:spPr>
      </p:pic>
      <p:pic>
        <p:nvPicPr>
          <p:cNvPr id="34821" name="Picture 5" descr="C:\Users\Olivier\Desktop\eq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4464000"/>
            <a:ext cx="2362200" cy="612894"/>
          </a:xfrm>
          <a:prstGeom prst="rect">
            <a:avLst/>
          </a:prstGeom>
          <a:noFill/>
        </p:spPr>
      </p:pic>
      <p:sp>
        <p:nvSpPr>
          <p:cNvPr id="48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Debris discs by interferometry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296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200" dirty="0" smtClean="0">
                <a:latin typeface="Calibri" pitchFamily="34" charset="0"/>
              </a:rPr>
              <a:t>Disc larger than angular resolution (</a:t>
            </a:r>
            <a:r>
              <a:rPr lang="en-GB" sz="2200" dirty="0" smtClean="0">
                <a:latin typeface="Calibri" pitchFamily="34" charset="0"/>
                <a:cs typeface="Arial"/>
              </a:rPr>
              <a:t>λ</a:t>
            </a:r>
            <a:r>
              <a:rPr lang="en-GB" sz="2200" dirty="0" smtClean="0">
                <a:latin typeface="Calibri" pitchFamily="34" charset="0"/>
              </a:rPr>
              <a:t>/b) </a:t>
            </a:r>
            <a:r>
              <a:rPr lang="en-GB" sz="2200" dirty="0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en-GB" sz="2200" dirty="0" smtClean="0">
                <a:latin typeface="Calibri" pitchFamily="34" charset="0"/>
              </a:rPr>
              <a:t> incoherent flux</a:t>
            </a:r>
          </a:p>
          <a:p>
            <a:pPr eaLnBrk="1" hangingPunct="1">
              <a:lnSpc>
                <a:spcPct val="90000"/>
              </a:lnSpc>
            </a:pPr>
            <a:r>
              <a:rPr lang="en-GB" sz="2200" dirty="0" smtClean="0">
                <a:latin typeface="Calibri" pitchFamily="34" charset="0"/>
              </a:rPr>
              <a:t>Induces a loss visibility at all baselines</a:t>
            </a:r>
          </a:p>
          <a:p>
            <a:pPr eaLnBrk="1" hangingPunct="1">
              <a:lnSpc>
                <a:spcPct val="90000"/>
              </a:lnSpc>
            </a:pPr>
            <a:r>
              <a:rPr lang="en-GB" sz="2200" dirty="0" smtClean="0">
                <a:latin typeface="Calibri" pitchFamily="34" charset="0"/>
              </a:rPr>
              <a:t>Best detected at </a:t>
            </a:r>
            <a:r>
              <a:rPr lang="en-GB" sz="2200" dirty="0" smtClean="0">
                <a:solidFill>
                  <a:schemeClr val="tx2"/>
                </a:solidFill>
                <a:latin typeface="Calibri" pitchFamily="34" charset="0"/>
              </a:rPr>
              <a:t>short baselines</a:t>
            </a:r>
            <a:r>
              <a:rPr lang="en-GB" sz="2200" dirty="0" smtClean="0">
                <a:latin typeface="Calibri" pitchFamily="34" charset="0"/>
              </a:rPr>
              <a:t> (~10-30m)</a:t>
            </a: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2211387" y="4603750"/>
            <a:ext cx="187325" cy="381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801812" y="3962400"/>
            <a:ext cx="955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Flux ratio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2305050" y="4260850"/>
            <a:ext cx="0" cy="304800"/>
          </a:xfrm>
          <a:prstGeom prst="line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9600" y="5181600"/>
            <a:ext cx="4714875" cy="338138"/>
            <a:chOff x="1321" y="3436"/>
            <a:chExt cx="2970" cy="213"/>
          </a:xfrm>
        </p:grpSpPr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1321" y="3482"/>
              <a:ext cx="288" cy="16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>
              <a:off x="1584" y="3552"/>
              <a:ext cx="768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2352" y="3436"/>
              <a:ext cx="193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Calibri" pitchFamily="34" charset="0"/>
                </a:rPr>
                <a:t>Requires very good accuracy (~1%)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404600" y="4176000"/>
            <a:ext cx="216000" cy="216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684600" y="6170612"/>
            <a:ext cx="1692000" cy="1588"/>
          </a:xfrm>
          <a:prstGeom prst="straightConnector1">
            <a:avLst/>
          </a:prstGeom>
          <a:ln>
            <a:solidFill>
              <a:srgbClr val="C0C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6477000" y="6214646"/>
            <a:ext cx="2059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C0C0C0"/>
                </a:solidFill>
                <a:latin typeface="Calibri" pitchFamily="34" charset="0"/>
              </a:rPr>
              <a:t>Fully resolved at ~10m</a:t>
            </a:r>
            <a:endParaRPr lang="en-GB" sz="1600" dirty="0">
              <a:solidFill>
                <a:srgbClr val="C0C0C0"/>
              </a:solidFill>
              <a:latin typeface="Calibri" pitchFamily="34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rot="10800000" flipH="1">
            <a:off x="7380000" y="4068000"/>
            <a:ext cx="252000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6406200" y="3700046"/>
            <a:ext cx="2164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  <a:latin typeface="Calibri" pitchFamily="34" charset="0"/>
              </a:rPr>
              <a:t>Fully resolved at ~200m</a:t>
            </a:r>
            <a:endParaRPr lang="en-GB" sz="16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ARA_aeria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143000"/>
            <a:ext cx="8077200" cy="5364163"/>
          </a:xfrm>
          <a:noFill/>
          <a:ln>
            <a:solidFill>
              <a:schemeClr val="tx1"/>
            </a:solidFill>
          </a:ln>
        </p:spPr>
      </p:pic>
      <p:sp>
        <p:nvSpPr>
          <p:cNvPr id="482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CHARA – FLUOR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47800" y="2244725"/>
            <a:ext cx="6927850" cy="4384675"/>
            <a:chOff x="912" y="1414"/>
            <a:chExt cx="4364" cy="2762"/>
          </a:xfrm>
        </p:grpSpPr>
        <p:sp>
          <p:nvSpPr>
            <p:cNvPr id="12307" name="Oval 5"/>
            <p:cNvSpPr>
              <a:spLocks noChangeArrowheads="1"/>
            </p:cNvSpPr>
            <p:nvPr/>
          </p:nvSpPr>
          <p:spPr bwMode="auto">
            <a:xfrm>
              <a:off x="912" y="3936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08" name="Oval 6"/>
            <p:cNvSpPr>
              <a:spLocks noChangeArrowheads="1"/>
            </p:cNvSpPr>
            <p:nvPr/>
          </p:nvSpPr>
          <p:spPr bwMode="auto">
            <a:xfrm>
              <a:off x="1750" y="3360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09" name="Oval 7"/>
            <p:cNvSpPr>
              <a:spLocks noChangeArrowheads="1"/>
            </p:cNvSpPr>
            <p:nvPr/>
          </p:nvSpPr>
          <p:spPr bwMode="auto">
            <a:xfrm>
              <a:off x="1942" y="1584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10" name="Oval 8"/>
            <p:cNvSpPr>
              <a:spLocks noChangeArrowheads="1"/>
            </p:cNvSpPr>
            <p:nvPr/>
          </p:nvSpPr>
          <p:spPr bwMode="auto">
            <a:xfrm>
              <a:off x="1750" y="1414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11" name="Oval 9"/>
            <p:cNvSpPr>
              <a:spLocks noChangeArrowheads="1"/>
            </p:cNvSpPr>
            <p:nvPr/>
          </p:nvSpPr>
          <p:spPr bwMode="auto">
            <a:xfrm>
              <a:off x="3527" y="2400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12" name="Oval 10"/>
            <p:cNvSpPr>
              <a:spLocks noChangeArrowheads="1"/>
            </p:cNvSpPr>
            <p:nvPr/>
          </p:nvSpPr>
          <p:spPr bwMode="auto">
            <a:xfrm>
              <a:off x="5084" y="2400"/>
              <a:ext cx="192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2313" name="Line 11"/>
            <p:cNvSpPr>
              <a:spLocks noChangeShapeType="1"/>
            </p:cNvSpPr>
            <p:nvPr/>
          </p:nvSpPr>
          <p:spPr bwMode="auto">
            <a:xfrm flipV="1">
              <a:off x="1104" y="3504"/>
              <a:ext cx="672" cy="4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14" name="Line 12"/>
            <p:cNvSpPr>
              <a:spLocks noChangeShapeType="1"/>
            </p:cNvSpPr>
            <p:nvPr/>
          </p:nvSpPr>
          <p:spPr bwMode="auto">
            <a:xfrm flipV="1">
              <a:off x="1920" y="2544"/>
              <a:ext cx="120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15" name="Line 13"/>
            <p:cNvSpPr>
              <a:spLocks noChangeShapeType="1"/>
            </p:cNvSpPr>
            <p:nvPr/>
          </p:nvSpPr>
          <p:spPr bwMode="auto">
            <a:xfrm>
              <a:off x="2112" y="1728"/>
              <a:ext cx="1008" cy="8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16" name="Line 14"/>
            <p:cNvSpPr>
              <a:spLocks noChangeShapeType="1"/>
            </p:cNvSpPr>
            <p:nvPr/>
          </p:nvSpPr>
          <p:spPr bwMode="auto">
            <a:xfrm>
              <a:off x="3696" y="2544"/>
              <a:ext cx="139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17" name="Line 15"/>
            <p:cNvSpPr>
              <a:spLocks noChangeShapeType="1"/>
            </p:cNvSpPr>
            <p:nvPr/>
          </p:nvSpPr>
          <p:spPr bwMode="auto">
            <a:xfrm>
              <a:off x="3120" y="2544"/>
              <a:ext cx="38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18" name="Line 16"/>
            <p:cNvSpPr>
              <a:spLocks noChangeShapeType="1"/>
            </p:cNvSpPr>
            <p:nvPr/>
          </p:nvSpPr>
          <p:spPr bwMode="auto">
            <a:xfrm>
              <a:off x="1920" y="1584"/>
              <a:ext cx="48" cy="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82321" name="Line 17"/>
          <p:cNvSpPr>
            <a:spLocks noChangeShapeType="1"/>
          </p:cNvSpPr>
          <p:nvPr/>
        </p:nvSpPr>
        <p:spPr bwMode="auto">
          <a:xfrm flipV="1">
            <a:off x="1600200" y="2590800"/>
            <a:ext cx="1295400" cy="36576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82322" name="Text Box 18"/>
          <p:cNvSpPr txBox="1">
            <a:spLocks noChangeArrowheads="1"/>
          </p:cNvSpPr>
          <p:nvPr/>
        </p:nvSpPr>
        <p:spPr bwMode="auto">
          <a:xfrm>
            <a:off x="1371600" y="3886200"/>
            <a:ext cx="896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CC00"/>
                </a:solidFill>
                <a:latin typeface="Calibri" pitchFamily="34" charset="0"/>
              </a:rPr>
              <a:t>330m</a:t>
            </a:r>
          </a:p>
        </p:txBody>
      </p:sp>
      <p:sp>
        <p:nvSpPr>
          <p:cNvPr id="482323" name="Line 19"/>
          <p:cNvSpPr>
            <a:spLocks noChangeShapeType="1"/>
          </p:cNvSpPr>
          <p:nvPr/>
        </p:nvSpPr>
        <p:spPr bwMode="auto">
          <a:xfrm>
            <a:off x="3048000" y="2133600"/>
            <a:ext cx="381000" cy="3048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82324" name="Text Box 20"/>
          <p:cNvSpPr txBox="1">
            <a:spLocks noChangeArrowheads="1"/>
          </p:cNvSpPr>
          <p:nvPr/>
        </p:nvSpPr>
        <p:spPr bwMode="auto">
          <a:xfrm>
            <a:off x="3108325" y="1828800"/>
            <a:ext cx="740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CC00"/>
                </a:solidFill>
                <a:latin typeface="Calibri" pitchFamily="34" charset="0"/>
              </a:rPr>
              <a:t>34m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953000" y="1201738"/>
            <a:ext cx="3544888" cy="2836862"/>
            <a:chOff x="3120" y="757"/>
            <a:chExt cx="2233" cy="1787"/>
          </a:xfrm>
        </p:grpSpPr>
        <p:pic>
          <p:nvPicPr>
            <p:cNvPr id="12302" name="Picture 21" descr="IMGP4483"/>
            <p:cNvPicPr>
              <a:picLocks noChangeAspect="1" noChangeArrowheads="1"/>
            </p:cNvPicPr>
            <p:nvPr/>
          </p:nvPicPr>
          <p:blipFill>
            <a:blip r:embed="rId4">
              <a:lum bright="20000"/>
            </a:blip>
            <a:srcRect t="18271"/>
            <a:stretch>
              <a:fillRect/>
            </a:stretch>
          </p:blipFill>
          <p:spPr bwMode="auto">
            <a:xfrm>
              <a:off x="3264" y="768"/>
              <a:ext cx="2088" cy="1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3120" y="757"/>
              <a:ext cx="2233" cy="1787"/>
              <a:chOff x="3120" y="757"/>
              <a:chExt cx="2233" cy="1787"/>
            </a:xfrm>
          </p:grpSpPr>
          <p:sp>
            <p:nvSpPr>
              <p:cNvPr id="12304" name="Line 26"/>
              <p:cNvSpPr>
                <a:spLocks noChangeShapeType="1"/>
              </p:cNvSpPr>
              <p:nvPr/>
            </p:nvSpPr>
            <p:spPr bwMode="auto">
              <a:xfrm flipV="1">
                <a:off x="3120" y="757"/>
                <a:ext cx="144" cy="1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05" name="Line 27"/>
              <p:cNvSpPr>
                <a:spLocks noChangeShapeType="1"/>
              </p:cNvSpPr>
              <p:nvPr/>
            </p:nvSpPr>
            <p:spPr bwMode="auto">
              <a:xfrm flipV="1">
                <a:off x="3120" y="2051"/>
                <a:ext cx="2233" cy="4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2306" name="Line 28"/>
              <p:cNvSpPr>
                <a:spLocks noChangeShapeType="1"/>
              </p:cNvSpPr>
              <p:nvPr/>
            </p:nvSpPr>
            <p:spPr bwMode="auto">
              <a:xfrm flipV="1">
                <a:off x="3120" y="2051"/>
                <a:ext cx="144" cy="4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</p:grpSp>
      </p:grpSp>
      <p:sp>
        <p:nvSpPr>
          <p:cNvPr id="482333" name="Text Box 29"/>
          <p:cNvSpPr txBox="1">
            <a:spLocks noChangeArrowheads="1"/>
          </p:cNvSpPr>
          <p:nvPr/>
        </p:nvSpPr>
        <p:spPr bwMode="auto">
          <a:xfrm>
            <a:off x="6934200" y="6019800"/>
            <a:ext cx="1438086" cy="369332"/>
          </a:xfrm>
          <a:prstGeom prst="rect">
            <a:avLst/>
          </a:prstGeom>
          <a:solidFill>
            <a:schemeClr val="tx2">
              <a:alpha val="8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1m collectors</a:t>
            </a:r>
          </a:p>
        </p:txBody>
      </p:sp>
      <p:sp>
        <p:nvSpPr>
          <p:cNvPr id="12299" name="Text Box 30"/>
          <p:cNvSpPr txBox="1">
            <a:spLocks noChangeArrowheads="1"/>
          </p:cNvSpPr>
          <p:nvPr/>
        </p:nvSpPr>
        <p:spPr bwMode="auto">
          <a:xfrm>
            <a:off x="457200" y="914400"/>
            <a:ext cx="35766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tx2"/>
                </a:solidFill>
                <a:latin typeface="Calibri" pitchFamily="34" charset="0"/>
              </a:rPr>
              <a:t>C</a:t>
            </a:r>
            <a:r>
              <a:rPr lang="en-GB" sz="1400">
                <a:latin typeface="Calibri" pitchFamily="34" charset="0"/>
              </a:rPr>
              <a:t>entre for </a:t>
            </a:r>
            <a:r>
              <a:rPr lang="en-GB" sz="1400" b="1">
                <a:solidFill>
                  <a:schemeClr val="tx2"/>
                </a:solidFill>
                <a:latin typeface="Calibri" pitchFamily="34" charset="0"/>
              </a:rPr>
              <a:t>H</a:t>
            </a:r>
            <a:r>
              <a:rPr lang="en-GB" sz="1400">
                <a:latin typeface="Calibri" pitchFamily="34" charset="0"/>
              </a:rPr>
              <a:t>igh </a:t>
            </a:r>
            <a:r>
              <a:rPr lang="en-GB" sz="1400" b="1">
                <a:solidFill>
                  <a:schemeClr val="tx2"/>
                </a:solidFill>
                <a:latin typeface="Calibri" pitchFamily="34" charset="0"/>
              </a:rPr>
              <a:t>A</a:t>
            </a:r>
            <a:r>
              <a:rPr lang="en-GB" sz="1400">
                <a:latin typeface="Calibri" pitchFamily="34" charset="0"/>
              </a:rPr>
              <a:t>ngular </a:t>
            </a:r>
            <a:r>
              <a:rPr lang="en-GB" sz="1400" b="1">
                <a:solidFill>
                  <a:schemeClr val="tx2"/>
                </a:solidFill>
                <a:latin typeface="Calibri" pitchFamily="34" charset="0"/>
              </a:rPr>
              <a:t>R</a:t>
            </a:r>
            <a:r>
              <a:rPr lang="en-GB" sz="1400">
                <a:latin typeface="Calibri" pitchFamily="34" charset="0"/>
              </a:rPr>
              <a:t>esolution </a:t>
            </a:r>
            <a:r>
              <a:rPr lang="en-GB" sz="1400" b="1">
                <a:solidFill>
                  <a:schemeClr val="tx2"/>
                </a:solidFill>
                <a:latin typeface="Calibri" pitchFamily="34" charset="0"/>
              </a:rPr>
              <a:t>A</a:t>
            </a:r>
            <a:r>
              <a:rPr lang="en-GB" sz="1400">
                <a:latin typeface="Calibri" pitchFamily="34" charset="0"/>
              </a:rPr>
              <a:t>stronomy</a:t>
            </a:r>
          </a:p>
        </p:txBody>
      </p:sp>
      <p:sp>
        <p:nvSpPr>
          <p:cNvPr id="482335" name="Text Box 31"/>
          <p:cNvSpPr txBox="1">
            <a:spLocks noChangeArrowheads="1"/>
          </p:cNvSpPr>
          <p:nvPr/>
        </p:nvSpPr>
        <p:spPr bwMode="auto">
          <a:xfrm>
            <a:off x="5421313" y="914400"/>
            <a:ext cx="364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F</a:t>
            </a:r>
            <a:r>
              <a:rPr lang="en-GB" sz="1400" dirty="0">
                <a:latin typeface="Calibri" pitchFamily="34" charset="0"/>
              </a:rPr>
              <a:t>ibre </a:t>
            </a:r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L</a:t>
            </a:r>
            <a:r>
              <a:rPr lang="en-GB" sz="1400" dirty="0">
                <a:latin typeface="Calibri" pitchFamily="34" charset="0"/>
              </a:rPr>
              <a:t>inked </a:t>
            </a:r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U</a:t>
            </a:r>
            <a:r>
              <a:rPr lang="en-GB" sz="1400" dirty="0">
                <a:latin typeface="Calibri" pitchFamily="34" charset="0"/>
              </a:rPr>
              <a:t>nit for </a:t>
            </a:r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O</a:t>
            </a:r>
            <a:r>
              <a:rPr lang="en-GB" sz="1400" dirty="0">
                <a:latin typeface="Calibri" pitchFamily="34" charset="0"/>
              </a:rPr>
              <a:t>ptical </a:t>
            </a:r>
            <a:r>
              <a:rPr lang="en-GB" sz="1400" b="1" dirty="0">
                <a:solidFill>
                  <a:schemeClr val="tx2"/>
                </a:solidFill>
                <a:latin typeface="Calibri" pitchFamily="34" charset="0"/>
              </a:rPr>
              <a:t>R</a:t>
            </a:r>
            <a:r>
              <a:rPr lang="en-GB" sz="1400" dirty="0">
                <a:latin typeface="Calibri" pitchFamily="34" charset="0"/>
              </a:rPr>
              <a:t>ecombination</a:t>
            </a:r>
          </a:p>
        </p:txBody>
      </p:sp>
      <p:sp>
        <p:nvSpPr>
          <p:cNvPr id="482337" name="Text Box 33"/>
          <p:cNvSpPr txBox="1">
            <a:spLocks noChangeArrowheads="1"/>
          </p:cNvSpPr>
          <p:nvPr/>
        </p:nvSpPr>
        <p:spPr bwMode="auto">
          <a:xfrm>
            <a:off x="5237163" y="1254125"/>
            <a:ext cx="1630575" cy="646331"/>
          </a:xfrm>
          <a:prstGeom prst="rect">
            <a:avLst/>
          </a:prstGeom>
          <a:solidFill>
            <a:schemeClr val="tx2">
              <a:alpha val="89803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>
                <a:latin typeface="Calibri" pitchFamily="34" charset="0"/>
              </a:rPr>
              <a:t>K band (2.2µm)</a:t>
            </a:r>
          </a:p>
          <a:p>
            <a:pPr algn="ctr"/>
            <a:r>
              <a:rPr lang="en-GB" sz="1800">
                <a:latin typeface="Calibri" pitchFamily="34" charset="0"/>
              </a:rPr>
              <a:t>FoV: 1 arcsec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75 0.20675 L 3.33333E-6 -1.11933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21" grpId="0" animBg="1"/>
      <p:bldP spid="482322" grpId="0"/>
      <p:bldP spid="482323" grpId="0" animBg="1"/>
      <p:bldP spid="482324" grpId="0"/>
      <p:bldP spid="482333" grpId="0" animBg="1"/>
      <p:bldP spid="482335" grpId="0"/>
      <p:bldP spid="4823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Olivier\Desktop\vega1b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884813"/>
            <a:ext cx="7848599" cy="5973187"/>
          </a:xfrm>
          <a:prstGeom prst="rect">
            <a:avLst/>
          </a:prstGeom>
          <a:noFill/>
        </p:spPr>
      </p:pic>
      <p:sp>
        <p:nvSpPr>
          <p:cNvPr id="484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Vega: fitting photosphere model</a:t>
            </a:r>
            <a:endParaRPr lang="en-GB" dirty="0" smtClean="0">
              <a:latin typeface="Calibri" pitchFamily="34" charset="0"/>
            </a:endParaRPr>
          </a:p>
        </p:txBody>
      </p:sp>
      <p:sp>
        <p:nvSpPr>
          <p:cNvPr id="484356" name="Oval 4"/>
          <p:cNvSpPr>
            <a:spLocks noChangeArrowheads="1"/>
          </p:cNvSpPr>
          <p:nvPr/>
        </p:nvSpPr>
        <p:spPr bwMode="auto">
          <a:xfrm>
            <a:off x="2743200" y="5410200"/>
            <a:ext cx="381000" cy="838200"/>
          </a:xfrm>
          <a:prstGeom prst="ellipse">
            <a:avLst/>
          </a:prstGeom>
          <a:solidFill>
            <a:srgbClr val="FF0000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484359" name="Rectangle 7"/>
          <p:cNvSpPr>
            <a:spLocks noChangeArrowheads="1"/>
          </p:cNvSpPr>
          <p:nvPr/>
        </p:nvSpPr>
        <p:spPr bwMode="auto">
          <a:xfrm>
            <a:off x="2819400" y="17526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28800" y="1981200"/>
            <a:ext cx="3733800" cy="457200"/>
            <a:chOff x="912" y="1160"/>
            <a:chExt cx="2352" cy="288"/>
          </a:xfrm>
        </p:grpSpPr>
        <p:sp>
          <p:nvSpPr>
            <p:cNvPr id="14344" name="Line 9"/>
            <p:cNvSpPr>
              <a:spLocks noChangeShapeType="1"/>
            </p:cNvSpPr>
            <p:nvPr/>
          </p:nvSpPr>
          <p:spPr bwMode="auto">
            <a:xfrm flipV="1">
              <a:off x="912" y="1160"/>
              <a:ext cx="62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45" name="Line 10"/>
            <p:cNvSpPr>
              <a:spLocks noChangeShapeType="1"/>
            </p:cNvSpPr>
            <p:nvPr/>
          </p:nvSpPr>
          <p:spPr bwMode="auto">
            <a:xfrm flipH="1" flipV="1">
              <a:off x="1680" y="1160"/>
              <a:ext cx="15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pic>
        <p:nvPicPr>
          <p:cNvPr id="484367" name="Picture 15" descr="vega_short_u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425700"/>
            <a:ext cx="3733800" cy="2667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6" grpId="0" animBg="1"/>
      <p:bldP spid="4843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Olivier\Desktop\vega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6000" y="883664"/>
            <a:ext cx="7884239" cy="5974335"/>
          </a:xfrm>
          <a:prstGeom prst="rect">
            <a:avLst/>
          </a:prstGeom>
          <a:noFill/>
        </p:spPr>
      </p:pic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Vega: fitting </a:t>
            </a:r>
            <a:r>
              <a:rPr lang="en-GB" dirty="0" smtClean="0">
                <a:latin typeface="Calibri" pitchFamily="34" charset="0"/>
              </a:rPr>
              <a:t>photosphere + </a:t>
            </a:r>
            <a:r>
              <a:rPr lang="en-GB" dirty="0" smtClean="0">
                <a:latin typeface="Calibri" pitchFamily="34" charset="0"/>
              </a:rPr>
              <a:t>disc</a:t>
            </a:r>
            <a:endParaRPr lang="en-GB" dirty="0" smtClean="0">
              <a:latin typeface="Calibri" pitchFamily="34" charset="0"/>
            </a:endParaRPr>
          </a:p>
        </p:txBody>
      </p:sp>
      <p:sp>
        <p:nvSpPr>
          <p:cNvPr id="486405" name="Rectangle 5"/>
          <p:cNvSpPr>
            <a:spLocks noChangeArrowheads="1"/>
          </p:cNvSpPr>
          <p:nvPr/>
        </p:nvSpPr>
        <p:spPr bwMode="auto">
          <a:xfrm>
            <a:off x="2819400" y="17653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28800" y="1993900"/>
            <a:ext cx="3733800" cy="444500"/>
            <a:chOff x="912" y="1160"/>
            <a:chExt cx="2352" cy="280"/>
          </a:xfrm>
        </p:grpSpPr>
        <p:sp>
          <p:nvSpPr>
            <p:cNvPr id="15372" name="Line 7"/>
            <p:cNvSpPr>
              <a:spLocks noChangeShapeType="1"/>
            </p:cNvSpPr>
            <p:nvPr/>
          </p:nvSpPr>
          <p:spPr bwMode="auto">
            <a:xfrm flipV="1">
              <a:off x="912" y="1160"/>
              <a:ext cx="624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5373" name="Line 8"/>
            <p:cNvSpPr>
              <a:spLocks noChangeShapeType="1"/>
            </p:cNvSpPr>
            <p:nvPr/>
          </p:nvSpPr>
          <p:spPr bwMode="auto">
            <a:xfrm flipH="1" flipV="1">
              <a:off x="1680" y="1160"/>
              <a:ext cx="1584" cy="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86409" name="Rectangle 9"/>
          <p:cNvSpPr>
            <a:spLocks noChangeArrowheads="1"/>
          </p:cNvSpPr>
          <p:nvPr/>
        </p:nvSpPr>
        <p:spPr bwMode="auto">
          <a:xfrm>
            <a:off x="5257800" y="1600200"/>
            <a:ext cx="2133600" cy="304800"/>
          </a:xfrm>
          <a:prstGeom prst="rect">
            <a:avLst/>
          </a:prstGeom>
          <a:solidFill>
            <a:schemeClr val="tx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37894" name="Picture 6" descr="D:\Doc_Oli\IDL\alf_Lyr_1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418670"/>
            <a:ext cx="3771900" cy="2686730"/>
          </a:xfrm>
          <a:prstGeom prst="rect">
            <a:avLst/>
          </a:prstGeom>
          <a:solidFill>
            <a:srgbClr val="C0C0C0"/>
          </a:solidFill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7543800" y="914400"/>
            <a:ext cx="13465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Absil </a:t>
            </a:r>
            <a:r>
              <a:rPr lang="en-GB" sz="1400" i="1" dirty="0">
                <a:latin typeface="Calibri" pitchFamily="34" charset="0"/>
              </a:rPr>
              <a:t>et al</a:t>
            </a:r>
            <a:r>
              <a:rPr lang="en-GB" sz="1400" dirty="0">
                <a:latin typeface="Calibri" pitchFamily="34" charset="0"/>
              </a:rPr>
              <a:t>. 2006</a:t>
            </a:r>
          </a:p>
        </p:txBody>
      </p:sp>
      <p:sp>
        <p:nvSpPr>
          <p:cNvPr id="486411" name="Oval 11"/>
          <p:cNvSpPr>
            <a:spLocks noChangeArrowheads="1"/>
          </p:cNvSpPr>
          <p:nvPr/>
        </p:nvSpPr>
        <p:spPr bwMode="auto">
          <a:xfrm>
            <a:off x="2743200" y="5410200"/>
            <a:ext cx="381000" cy="762000"/>
          </a:xfrm>
          <a:prstGeom prst="ellipse">
            <a:avLst/>
          </a:prstGeom>
          <a:solidFill>
            <a:srgbClr val="00B050">
              <a:alpha val="30196"/>
            </a:srgb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486418" name="Line 18"/>
          <p:cNvSpPr>
            <a:spLocks noChangeShapeType="1"/>
          </p:cNvSpPr>
          <p:nvPr/>
        </p:nvSpPr>
        <p:spPr bwMode="auto">
          <a:xfrm>
            <a:off x="5508000" y="3780000"/>
            <a:ext cx="0" cy="2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486419" name="Text Box 19"/>
          <p:cNvSpPr txBox="1">
            <a:spLocks noChangeArrowheads="1"/>
          </p:cNvSpPr>
          <p:nvPr/>
        </p:nvSpPr>
        <p:spPr bwMode="auto">
          <a:xfrm>
            <a:off x="5544000" y="3780000"/>
            <a:ext cx="3722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3</a:t>
            </a:r>
            <a:r>
              <a:rPr lang="el-GR" sz="1400" dirty="0" smtClean="0">
                <a:latin typeface="Calibri" pitchFamily="34" charset="0"/>
              </a:rPr>
              <a:t>σ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8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5" grpId="0" animBg="1"/>
      <p:bldP spid="486409" grpId="0" animBg="1"/>
      <p:bldP spid="486411" grpId="0" animBg="1"/>
      <p:bldP spid="486418" grpId="0" animBg="1"/>
      <p:bldP spid="4864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Olivier\Desktop\sed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1980" y="1981200"/>
            <a:ext cx="6849020" cy="4763839"/>
          </a:xfrm>
          <a:prstGeom prst="rect">
            <a:avLst/>
          </a:prstGeom>
          <a:noFill/>
        </p:spPr>
      </p:pic>
      <p:sp>
        <p:nvSpPr>
          <p:cNvPr id="496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Reproducing the global SED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1430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 smtClean="0">
                <a:latin typeface="Calibri" pitchFamily="34" charset="0"/>
              </a:rPr>
              <a:t>Radiative transfer modelling of the inner debris disc</a:t>
            </a:r>
          </a:p>
          <a:p>
            <a:pPr lvl="1" eaLnBrk="1" hangingPunct="1"/>
            <a:r>
              <a:rPr lang="en-GB" sz="2000" dirty="0" smtClean="0">
                <a:latin typeface="Calibri" pitchFamily="34" charset="0"/>
              </a:rPr>
              <a:t>Imply small carbon grains at 0.1-0.5 AU, close to sublimation (1500 K)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96645" name="Oval 5"/>
          <p:cNvSpPr>
            <a:spLocks noChangeArrowheads="1"/>
          </p:cNvSpPr>
          <p:nvPr/>
        </p:nvSpPr>
        <p:spPr bwMode="auto">
          <a:xfrm>
            <a:off x="2844000" y="4073525"/>
            <a:ext cx="228600" cy="269875"/>
          </a:xfrm>
          <a:prstGeom prst="ellipse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371600" y="6365875"/>
            <a:ext cx="13465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Absil </a:t>
            </a:r>
            <a:r>
              <a:rPr lang="en-GB" sz="1400" i="1" dirty="0">
                <a:latin typeface="Calibri" pitchFamily="34" charset="0"/>
              </a:rPr>
              <a:t>et al</a:t>
            </a:r>
            <a:r>
              <a:rPr lang="en-GB" sz="1400" dirty="0">
                <a:latin typeface="Calibri" pitchFamily="34" charset="0"/>
              </a:rPr>
              <a:t>. 2006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Our new view of Vega</a:t>
            </a: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half" idx="2"/>
          </p:nvPr>
        </p:nvSpPr>
        <p:spPr>
          <a:xfrm>
            <a:off x="457200" y="5181600"/>
            <a:ext cx="8229600" cy="1371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libri" pitchFamily="34" charset="0"/>
              </a:rPr>
              <a:t>Where does all this dust come from?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>
                <a:latin typeface="Calibri" pitchFamily="34" charset="0"/>
              </a:rPr>
              <a:t>Small </a:t>
            </a:r>
            <a:r>
              <a:rPr lang="en-GB" sz="24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GB" sz="2400" dirty="0" smtClean="0">
                <a:latin typeface="Calibri" pitchFamily="34" charset="0"/>
              </a:rPr>
              <a:t>very </a:t>
            </a:r>
            <a:r>
              <a:rPr lang="en-GB" sz="2400" dirty="0" smtClean="0">
                <a:solidFill>
                  <a:schemeClr val="tx2"/>
                </a:solidFill>
                <a:latin typeface="Calibri" pitchFamily="34" charset="0"/>
              </a:rPr>
              <a:t>short lifetime</a:t>
            </a:r>
            <a:r>
              <a:rPr lang="en-GB" sz="2400" dirty="0" smtClean="0">
                <a:latin typeface="Calibri" pitchFamily="34" charset="0"/>
              </a:rPr>
              <a:t> (radiation pressure)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2000" dirty="0" smtClean="0">
                <a:latin typeface="Calibri" pitchFamily="34" charset="0"/>
              </a:rPr>
              <a:t>Need high replenishment rate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>
                <a:latin typeface="Calibri" pitchFamily="34" charset="0"/>
              </a:rPr>
              <a:t>More than 1000 × our zodiacal cloud!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1122362"/>
            <a:ext cx="3962400" cy="3754438"/>
            <a:chOff x="384" y="864"/>
            <a:chExt cx="2496" cy="2365"/>
          </a:xfrm>
        </p:grpSpPr>
        <p:pic>
          <p:nvPicPr>
            <p:cNvPr id="19473" name="Picture 5" descr="vega_850um"/>
            <p:cNvPicPr>
              <a:picLocks noChangeAspect="1" noChangeArrowheads="1"/>
            </p:cNvPicPr>
            <p:nvPr/>
          </p:nvPicPr>
          <p:blipFill>
            <a:blip r:embed="rId2"/>
            <a:srcRect l="22614" t="26396" r="15118" b="17210"/>
            <a:stretch>
              <a:fillRect/>
            </a:stretch>
          </p:blipFill>
          <p:spPr bwMode="auto">
            <a:xfrm>
              <a:off x="384" y="864"/>
              <a:ext cx="2496" cy="23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474" name="Rectangle 6"/>
            <p:cNvSpPr>
              <a:spLocks noChangeArrowheads="1"/>
            </p:cNvSpPr>
            <p:nvPr/>
          </p:nvSpPr>
          <p:spPr bwMode="auto">
            <a:xfrm>
              <a:off x="2400" y="2064"/>
              <a:ext cx="47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9475" name="Rectangle 7"/>
            <p:cNvSpPr>
              <a:spLocks noChangeArrowheads="1"/>
            </p:cNvSpPr>
            <p:nvPr/>
          </p:nvSpPr>
          <p:spPr bwMode="auto">
            <a:xfrm>
              <a:off x="2400" y="868"/>
              <a:ext cx="47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pic>
        <p:nvPicPr>
          <p:cNvPr id="529416" name="Picture 8" descr="vega_inner3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5715000" y="1612900"/>
            <a:ext cx="2819400" cy="280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84475" y="1600200"/>
            <a:ext cx="2930525" cy="2819400"/>
            <a:chOff x="1658" y="1296"/>
            <a:chExt cx="1846" cy="1776"/>
          </a:xfrm>
        </p:grpSpPr>
        <p:sp>
          <p:nvSpPr>
            <p:cNvPr id="19470" name="Rectangle 10"/>
            <p:cNvSpPr>
              <a:spLocks noChangeArrowheads="1"/>
            </p:cNvSpPr>
            <p:nvPr/>
          </p:nvSpPr>
          <p:spPr bwMode="auto">
            <a:xfrm>
              <a:off x="1658" y="2213"/>
              <a:ext cx="73" cy="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9471" name="Line 11"/>
            <p:cNvSpPr>
              <a:spLocks noChangeShapeType="1"/>
            </p:cNvSpPr>
            <p:nvPr/>
          </p:nvSpPr>
          <p:spPr bwMode="auto">
            <a:xfrm flipV="1">
              <a:off x="1728" y="1296"/>
              <a:ext cx="1776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9472" name="Line 12"/>
            <p:cNvSpPr>
              <a:spLocks noChangeShapeType="1"/>
            </p:cNvSpPr>
            <p:nvPr/>
          </p:nvSpPr>
          <p:spPr bwMode="auto">
            <a:xfrm flipH="1" flipV="1">
              <a:off x="1728" y="2291"/>
              <a:ext cx="1776" cy="7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1887538" y="1503362"/>
            <a:ext cx="15488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Debris </a:t>
            </a:r>
            <a:r>
              <a:rPr lang="en-GB" dirty="0" smtClean="0">
                <a:latin typeface="Calibri" pitchFamily="34" charset="0"/>
              </a:rPr>
              <a:t>disc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762000" y="1133475"/>
            <a:ext cx="1559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Calibri" pitchFamily="34" charset="0"/>
              </a:rPr>
              <a:t>Holland et al. 1998</a:t>
            </a:r>
          </a:p>
        </p:txBody>
      </p:sp>
      <p:sp>
        <p:nvSpPr>
          <p:cNvPr id="19464" name="Line 15"/>
          <p:cNvSpPr>
            <a:spLocks noChangeShapeType="1"/>
          </p:cNvSpPr>
          <p:nvPr/>
        </p:nvSpPr>
        <p:spPr bwMode="auto">
          <a:xfrm>
            <a:off x="1676400" y="2265362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730250" y="2874962"/>
            <a:ext cx="865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200 AU</a:t>
            </a:r>
          </a:p>
        </p:txBody>
      </p:sp>
      <p:sp>
        <p:nvSpPr>
          <p:cNvPr id="529425" name="Text Box 17"/>
          <p:cNvSpPr txBox="1">
            <a:spLocks noChangeArrowheads="1"/>
          </p:cNvSpPr>
          <p:nvPr/>
        </p:nvSpPr>
        <p:spPr bwMode="auto">
          <a:xfrm>
            <a:off x="6737554" y="3900487"/>
            <a:ext cx="806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latin typeface="Calibri" pitchFamily="34" charset="0"/>
              </a:rPr>
              <a:t>0.3 </a:t>
            </a:r>
            <a:r>
              <a:rPr lang="en-GB" sz="1800" dirty="0">
                <a:latin typeface="Calibri" pitchFamily="34" charset="0"/>
              </a:rPr>
              <a:t>AU</a:t>
            </a:r>
          </a:p>
        </p:txBody>
      </p:sp>
      <p:sp>
        <p:nvSpPr>
          <p:cNvPr id="529426" name="Line 18"/>
          <p:cNvSpPr>
            <a:spLocks noChangeShapeType="1"/>
          </p:cNvSpPr>
          <p:nvPr/>
        </p:nvSpPr>
        <p:spPr bwMode="auto">
          <a:xfrm>
            <a:off x="6572250" y="3824287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2133600" y="4122737"/>
            <a:ext cx="1130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3 </a:t>
            </a:r>
            <a:r>
              <a:rPr lang="en-US" sz="1600">
                <a:latin typeface="Calibri" pitchFamily="34" charset="0"/>
                <a:sym typeface="Symbol" pitchFamily="18" charset="2"/>
              </a:rPr>
              <a:t>×</a:t>
            </a:r>
            <a:r>
              <a:rPr lang="en-GB" sz="1600">
                <a:latin typeface="Calibri" pitchFamily="34" charset="0"/>
              </a:rPr>
              <a:t> 10</a:t>
            </a:r>
            <a:r>
              <a:rPr lang="en-GB" sz="1600" baseline="30000">
                <a:latin typeface="Calibri" pitchFamily="34" charset="0"/>
              </a:rPr>
              <a:t>-3</a:t>
            </a:r>
            <a:r>
              <a:rPr lang="en-GB" sz="1600">
                <a:latin typeface="Calibri" pitchFamily="34" charset="0"/>
              </a:rPr>
              <a:t> M</a:t>
            </a:r>
            <a:r>
              <a:rPr lang="en-GB" sz="1600" baseline="-25000">
                <a:latin typeface="Calibri" pitchFamily="34" charset="0"/>
                <a:sym typeface="Symbol" pitchFamily="18" charset="2"/>
              </a:rPr>
              <a:t></a:t>
            </a:r>
          </a:p>
          <a:p>
            <a:r>
              <a:rPr lang="en-GB" sz="1600">
                <a:latin typeface="Calibri" pitchFamily="34" charset="0"/>
              </a:rPr>
              <a:t>3 </a:t>
            </a:r>
            <a:r>
              <a:rPr lang="en-US" sz="1600">
                <a:latin typeface="Calibri" pitchFamily="34" charset="0"/>
                <a:sym typeface="Symbol" pitchFamily="18" charset="2"/>
              </a:rPr>
              <a:t>×</a:t>
            </a:r>
            <a:r>
              <a:rPr lang="en-GB" sz="1600">
                <a:latin typeface="Calibri" pitchFamily="34" charset="0"/>
              </a:rPr>
              <a:t> </a:t>
            </a:r>
            <a:r>
              <a:rPr lang="en-US" sz="1600">
                <a:latin typeface="Calibri" pitchFamily="34" charset="0"/>
                <a:sym typeface="Symbol" pitchFamily="18" charset="2"/>
              </a:rPr>
              <a:t>10</a:t>
            </a:r>
            <a:r>
              <a:rPr lang="en-US" sz="1600" baseline="30000">
                <a:latin typeface="Calibri" pitchFamily="34" charset="0"/>
                <a:sym typeface="Symbol" pitchFamily="18" charset="2"/>
              </a:rPr>
              <a:t>-5</a:t>
            </a:r>
            <a:r>
              <a:rPr lang="en-US" sz="1600">
                <a:latin typeface="Calibri" pitchFamily="34" charset="0"/>
                <a:sym typeface="Symbol" pitchFamily="18" charset="2"/>
              </a:rPr>
              <a:t> L</a:t>
            </a:r>
            <a:r>
              <a:rPr lang="en-US" sz="1600" baseline="-25000">
                <a:latin typeface="Calibri" pitchFamily="34" charset="0"/>
                <a:sym typeface="Wingdings" pitchFamily="2" charset="2"/>
              </a:rPr>
              <a:t></a:t>
            </a:r>
          </a:p>
        </p:txBody>
      </p:sp>
      <p:sp>
        <p:nvSpPr>
          <p:cNvPr id="529428" name="Text Box 20"/>
          <p:cNvSpPr txBox="1">
            <a:spLocks noChangeArrowheads="1"/>
          </p:cNvSpPr>
          <p:nvPr/>
        </p:nvSpPr>
        <p:spPr bwMode="auto">
          <a:xfrm>
            <a:off x="7239000" y="1665287"/>
            <a:ext cx="1130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8 </a:t>
            </a:r>
            <a:r>
              <a:rPr lang="en-US" sz="1600">
                <a:latin typeface="Calibri" pitchFamily="34" charset="0"/>
                <a:sym typeface="Symbol" pitchFamily="18" charset="2"/>
              </a:rPr>
              <a:t>×</a:t>
            </a:r>
            <a:r>
              <a:rPr lang="en-GB" sz="1600">
                <a:latin typeface="Calibri" pitchFamily="34" charset="0"/>
              </a:rPr>
              <a:t> 10</a:t>
            </a:r>
            <a:r>
              <a:rPr lang="en-GB" sz="1600" baseline="30000">
                <a:latin typeface="Calibri" pitchFamily="34" charset="0"/>
              </a:rPr>
              <a:t>-8</a:t>
            </a:r>
            <a:r>
              <a:rPr lang="en-GB" sz="1600">
                <a:latin typeface="Calibri" pitchFamily="34" charset="0"/>
              </a:rPr>
              <a:t> M</a:t>
            </a:r>
            <a:r>
              <a:rPr lang="en-GB" sz="1600" baseline="-25000">
                <a:latin typeface="Calibri" pitchFamily="34" charset="0"/>
                <a:sym typeface="Symbol" pitchFamily="18" charset="2"/>
              </a:rPr>
              <a:t></a:t>
            </a:r>
          </a:p>
          <a:p>
            <a:r>
              <a:rPr lang="en-GB" sz="1600">
                <a:latin typeface="Calibri" pitchFamily="34" charset="0"/>
              </a:rPr>
              <a:t>5 </a:t>
            </a:r>
            <a:r>
              <a:rPr lang="en-US" sz="1600">
                <a:latin typeface="Calibri" pitchFamily="34" charset="0"/>
                <a:sym typeface="Symbol" pitchFamily="18" charset="2"/>
              </a:rPr>
              <a:t>×</a:t>
            </a:r>
            <a:r>
              <a:rPr lang="en-GB" sz="1600">
                <a:latin typeface="Calibri" pitchFamily="34" charset="0"/>
              </a:rPr>
              <a:t> </a:t>
            </a:r>
            <a:r>
              <a:rPr lang="en-US" sz="1600">
                <a:latin typeface="Calibri" pitchFamily="34" charset="0"/>
                <a:sym typeface="Symbol" pitchFamily="18" charset="2"/>
              </a:rPr>
              <a:t>10</a:t>
            </a:r>
            <a:r>
              <a:rPr lang="en-US" sz="1600" baseline="30000">
                <a:latin typeface="Calibri" pitchFamily="34" charset="0"/>
                <a:sym typeface="Symbol" pitchFamily="18" charset="2"/>
              </a:rPr>
              <a:t>-4</a:t>
            </a:r>
            <a:r>
              <a:rPr lang="en-US" sz="1600">
                <a:latin typeface="Calibri" pitchFamily="34" charset="0"/>
                <a:sym typeface="Symbol" pitchFamily="18" charset="2"/>
              </a:rPr>
              <a:t> L</a:t>
            </a:r>
            <a:r>
              <a:rPr lang="en-US" sz="1600" baseline="-25000">
                <a:latin typeface="Calibri" pitchFamily="34" charset="0"/>
                <a:sym typeface="Wingdings" pitchFamily="2" charset="2"/>
              </a:rPr>
              <a:t>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529425" grpId="0"/>
      <p:bldP spid="529426" grpId="0" animBg="1"/>
      <p:bldP spid="5294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latin typeface="Calibri" pitchFamily="34" charset="0"/>
              </a:rPr>
              <a:t>Possible scenarios?</a:t>
            </a:r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5334000" cy="5334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>
                <a:solidFill>
                  <a:schemeClr val="tx2"/>
                </a:solidFill>
                <a:latin typeface="Calibri" pitchFamily="34" charset="0"/>
              </a:rPr>
              <a:t>Steady state asteroid belt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Exceeds maximum luminosity at 350 </a:t>
            </a:r>
            <a:r>
              <a:rPr lang="en-GB" sz="2400" dirty="0" err="1" smtClean="0">
                <a:latin typeface="Calibri" pitchFamily="34" charset="0"/>
              </a:rPr>
              <a:t>Myr</a:t>
            </a:r>
            <a:r>
              <a:rPr lang="en-GB" sz="2400" dirty="0" smtClean="0">
                <a:latin typeface="Calibri" pitchFamily="34" charset="0"/>
              </a:rPr>
              <a:t> (Wyatt 2007)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Need transient event</a:t>
            </a:r>
          </a:p>
          <a:p>
            <a:pPr eaLnBrk="1" hangingPunct="1"/>
            <a:r>
              <a:rPr lang="en-GB" sz="2800" dirty="0" smtClean="0">
                <a:solidFill>
                  <a:schemeClr val="tx2"/>
                </a:solidFill>
                <a:latin typeface="Calibri" pitchFamily="34" charset="0"/>
              </a:rPr>
              <a:t>Is</a:t>
            </a:r>
            <a:r>
              <a:rPr lang="en-GB" sz="2800" dirty="0" smtClean="0">
                <a:solidFill>
                  <a:srgbClr val="B2B2B2"/>
                </a:solidFill>
                <a:latin typeface="Calibri" pitchFamily="34" charset="0"/>
              </a:rPr>
              <a:t>olated</a:t>
            </a:r>
            <a:r>
              <a:rPr lang="en-GB" sz="2800" dirty="0" smtClean="0">
                <a:solidFill>
                  <a:schemeClr val="tx2"/>
                </a:solidFill>
                <a:latin typeface="Calibri" pitchFamily="34" charset="0"/>
              </a:rPr>
              <a:t> event?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Large collision </a:t>
            </a:r>
            <a:r>
              <a:rPr lang="en-GB" sz="2400" dirty="0" smtClean="0">
                <a:latin typeface="Calibri" pitchFamily="34" charset="0"/>
              </a:rPr>
              <a:t>(e.g. Earth-Moon)</a:t>
            </a:r>
            <a:endParaRPr lang="en-GB" sz="2400" dirty="0" smtClean="0">
              <a:latin typeface="Calibri" pitchFamily="34" charset="0"/>
            </a:endParaRP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Break-up of a super-comet</a:t>
            </a:r>
          </a:p>
          <a:p>
            <a:pPr eaLnBrk="1" hangingPunct="1"/>
            <a:r>
              <a:rPr lang="en-GB" sz="2800" dirty="0" smtClean="0">
                <a:solidFill>
                  <a:srgbClr val="B2B2B2"/>
                </a:solidFill>
                <a:latin typeface="Calibri" pitchFamily="34" charset="0"/>
              </a:rPr>
              <a:t>Dynamical perturbations?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Falling Evaporating Bodies</a:t>
            </a:r>
          </a:p>
          <a:p>
            <a:pPr lvl="2" eaLnBrk="1" hangingPunct="1"/>
            <a:r>
              <a:rPr lang="en-GB" sz="2000" dirty="0" smtClean="0">
                <a:latin typeface="Calibri" pitchFamily="34" charset="0"/>
              </a:rPr>
              <a:t>Asteroid belt disturbed by </a:t>
            </a:r>
            <a:br>
              <a:rPr lang="en-GB" sz="2000" dirty="0" smtClean="0">
                <a:latin typeface="Calibri" pitchFamily="34" charset="0"/>
              </a:rPr>
            </a:br>
            <a:r>
              <a:rPr lang="en-GB" sz="2000" dirty="0" smtClean="0">
                <a:latin typeface="Calibri" pitchFamily="34" charset="0"/>
              </a:rPr>
              <a:t>MMR with massive planet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Late Heavy Bombardment</a:t>
            </a:r>
          </a:p>
          <a:p>
            <a:pPr lvl="2" eaLnBrk="1" hangingPunct="1"/>
            <a:r>
              <a:rPr lang="en-GB" sz="2000" dirty="0" smtClean="0">
                <a:latin typeface="Calibri" pitchFamily="34" charset="0"/>
              </a:rPr>
              <a:t>Global rearrangement</a:t>
            </a:r>
          </a:p>
        </p:txBody>
      </p:sp>
      <p:pic>
        <p:nvPicPr>
          <p:cNvPr id="8" name="Picture 7" descr="Gomes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4177360"/>
            <a:ext cx="4038600" cy="2299640"/>
          </a:xfrm>
          <a:noFill/>
          <a:ln>
            <a:solidFill>
              <a:schemeClr val="tx1"/>
            </a:solidFill>
          </a:ln>
        </p:spPr>
      </p:pic>
      <p:pic>
        <p:nvPicPr>
          <p:cNvPr id="7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232736"/>
            <a:ext cx="2528888" cy="2653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3"/>
          </p:nvPr>
        </p:nvSpPr>
        <p:spPr>
          <a:xfrm>
            <a:off x="457200" y="1219200"/>
            <a:ext cx="8229600" cy="2590800"/>
          </a:xfrm>
        </p:spPr>
        <p:txBody>
          <a:bodyPr>
            <a:normAutofit/>
          </a:bodyPr>
          <a:lstStyle/>
          <a:p>
            <a:r>
              <a:rPr lang="fr-BE" dirty="0" smtClean="0"/>
              <a:t>Can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explain</a:t>
            </a:r>
            <a:r>
              <a:rPr lang="fr-BE" dirty="0" smtClean="0"/>
              <a:t> structure of </a:t>
            </a:r>
            <a:r>
              <a:rPr lang="fr-BE" dirty="0" err="1" smtClean="0"/>
              <a:t>Vega’s</a:t>
            </a:r>
            <a:r>
              <a:rPr lang="fr-BE" dirty="0" smtClean="0"/>
              <a:t> </a:t>
            </a:r>
            <a:r>
              <a:rPr lang="fr-BE" dirty="0" err="1" smtClean="0"/>
              <a:t>outer</a:t>
            </a:r>
            <a:r>
              <a:rPr lang="fr-BE" dirty="0" smtClean="0"/>
              <a:t> disc</a:t>
            </a:r>
            <a:endParaRPr lang="fr-BE" dirty="0" smtClean="0"/>
          </a:p>
          <a:p>
            <a:pPr lvl="1"/>
            <a:r>
              <a:rPr lang="fr-BE" dirty="0" err="1" smtClean="0"/>
              <a:t>Outward</a:t>
            </a:r>
            <a:r>
              <a:rPr lang="fr-BE" dirty="0" smtClean="0"/>
              <a:t> migration of a </a:t>
            </a:r>
            <a:r>
              <a:rPr lang="fr-BE" dirty="0" err="1" smtClean="0"/>
              <a:t>Saturn</a:t>
            </a:r>
            <a:r>
              <a:rPr lang="fr-BE" dirty="0" smtClean="0"/>
              <a:t>-type </a:t>
            </a:r>
            <a:r>
              <a:rPr lang="fr-BE" dirty="0" err="1" smtClean="0"/>
              <a:t>planet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Late</a:t>
            </a:r>
            <a:r>
              <a:rPr lang="fr-BE" dirty="0" smtClean="0"/>
              <a:t> </a:t>
            </a:r>
            <a:r>
              <a:rPr lang="fr-BE" dirty="0" err="1" smtClean="0"/>
              <a:t>Heavy</a:t>
            </a:r>
            <a:r>
              <a:rPr lang="fr-BE" dirty="0" smtClean="0"/>
              <a:t> </a:t>
            </a:r>
            <a:r>
              <a:rPr lang="fr-BE" dirty="0" err="1" smtClean="0"/>
              <a:t>Bombardment</a:t>
            </a:r>
            <a:endParaRPr lang="en-GB" dirty="0"/>
          </a:p>
        </p:txBody>
      </p:sp>
      <p:pic>
        <p:nvPicPr>
          <p:cNvPr id="12" name="Picture 5" descr="vega_850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31389" t="37197" r="26071" b="25433"/>
          <a:stretch>
            <a:fillRect/>
          </a:stretch>
        </p:blipFill>
        <p:spPr bwMode="auto">
          <a:xfrm>
            <a:off x="533400" y="320040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057400" y="2895600"/>
            <a:ext cx="1559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Holland </a:t>
            </a:r>
            <a:r>
              <a:rPr lang="en-GB" sz="1400" dirty="0">
                <a:latin typeface="Calibri" pitchFamily="34" charset="0"/>
              </a:rPr>
              <a:t>et al</a:t>
            </a:r>
            <a:r>
              <a:rPr lang="en-GB" sz="1400" dirty="0" smtClean="0">
                <a:latin typeface="Calibri" pitchFamily="34" charset="0"/>
              </a:rPr>
              <a:t>. 1998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010400" y="2895600"/>
            <a:ext cx="1432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Wyatt </a:t>
            </a:r>
            <a:r>
              <a:rPr lang="en-GB" sz="1400" dirty="0">
                <a:latin typeface="Calibri" pitchFamily="34" charset="0"/>
              </a:rPr>
              <a:t>et al</a:t>
            </a:r>
            <a:r>
              <a:rPr lang="en-GB" sz="1400" dirty="0" smtClean="0">
                <a:latin typeface="Calibri" pitchFamily="34" charset="0"/>
              </a:rPr>
              <a:t>. 2003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15" name="wyatt_mov3.mpg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0400" y="3200400"/>
            <a:ext cx="40640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/>
          <a:lstStyle/>
          <a:p>
            <a:r>
              <a:rPr lang="en-GB" sz="11500" dirty="0" smtClean="0"/>
              <a:t>Quiz</a:t>
            </a:r>
            <a:endParaRPr lang="en-GB" sz="11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When </a:t>
            </a:r>
            <a:r>
              <a:rPr lang="en-GB" dirty="0" smtClean="0"/>
              <a:t>was discovered the </a:t>
            </a:r>
            <a:r>
              <a:rPr lang="en-GB" dirty="0" smtClean="0"/>
              <a:t>first extrasolar planetary system?</a:t>
            </a:r>
          </a:p>
          <a:p>
            <a:pPr marL="0" lvl="1" indent="0" algn="ctr">
              <a:spcBef>
                <a:spcPts val="3000"/>
              </a:spcBef>
              <a:buFont typeface="+mj-lt"/>
              <a:buAutoNum type="alphaUcPeriod"/>
            </a:pPr>
            <a:r>
              <a:rPr lang="en-GB" b="1" dirty="0" smtClean="0"/>
              <a:t> 2000</a:t>
            </a:r>
            <a:endParaRPr lang="en-GB" dirty="0" smtClean="0"/>
          </a:p>
          <a:p>
            <a:pPr marL="0" lvl="1" indent="0" algn="ctr">
              <a:buFont typeface="+mj-lt"/>
              <a:buAutoNum type="alphaUcPeriod"/>
            </a:pPr>
            <a:r>
              <a:rPr lang="en-GB" b="1" dirty="0" smtClean="0"/>
              <a:t> 1995</a:t>
            </a:r>
            <a:endParaRPr lang="en-GB" dirty="0" smtClean="0"/>
          </a:p>
          <a:p>
            <a:pPr marL="0" lvl="1" indent="0" algn="ctr">
              <a:buFont typeface="+mj-lt"/>
              <a:buAutoNum type="alphaUcPeriod"/>
            </a:pPr>
            <a:r>
              <a:rPr lang="en-GB" b="1" dirty="0" smtClean="0"/>
              <a:t> 1992</a:t>
            </a:r>
            <a:endParaRPr lang="en-GB" dirty="0" smtClean="0"/>
          </a:p>
          <a:p>
            <a:pPr marL="0" lvl="1" indent="0" algn="ctr">
              <a:buFont typeface="+mj-lt"/>
              <a:buAutoNum type="alphaUcPeriod"/>
            </a:pPr>
            <a:r>
              <a:rPr lang="en-GB" b="1" dirty="0" smtClean="0"/>
              <a:t> 1984</a:t>
            </a:r>
            <a:endParaRPr lang="en-GB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BE" dirty="0" smtClean="0"/>
              <a:t>Exozodiacal discs </a:t>
            </a:r>
            <a:r>
              <a:rPr lang="fr-BE" dirty="0" err="1" smtClean="0"/>
              <a:t>galore</a:t>
            </a:r>
            <a:r>
              <a:rPr lang="fr-BE" dirty="0" smtClean="0"/>
              <a:t>!</a:t>
            </a:r>
            <a:endParaRPr lang="en-GB" dirty="0"/>
          </a:p>
        </p:txBody>
      </p:sp>
      <p:pic>
        <p:nvPicPr>
          <p:cNvPr id="7" name="Espace réservé du contenu 22" descr="zetaql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972000"/>
            <a:ext cx="3981456" cy="2880000"/>
          </a:xfrm>
        </p:spPr>
      </p:pic>
      <p:pic>
        <p:nvPicPr>
          <p:cNvPr id="8" name="Espace réservé du contenu 19" descr="taucet.pn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13940" y="972000"/>
            <a:ext cx="3835293" cy="2880000"/>
          </a:xfrm>
        </p:spPr>
      </p:pic>
      <p:pic>
        <p:nvPicPr>
          <p:cNvPr id="9" name="Espace réservé du contenu 7" descr="betleo.png"/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87945" y="3924000"/>
            <a:ext cx="3913107" cy="2880000"/>
          </a:xfrm>
        </p:spPr>
      </p:pic>
      <p:pic>
        <p:nvPicPr>
          <p:cNvPr id="10" name="Espace réservé du contenu 6" descr="fomalhaut.pn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706901" y="3810000"/>
            <a:ext cx="3850947" cy="2880000"/>
          </a:xfr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235788" y="1749623"/>
            <a:ext cx="1231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800" dirty="0" smtClean="0">
                <a:latin typeface="Calibri" pitchFamily="34" charset="0"/>
              </a:rPr>
              <a:t>τ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 err="1" smtClean="0">
                <a:latin typeface="Calibri" pitchFamily="34" charset="0"/>
              </a:rPr>
              <a:t>Cet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</a:rPr>
              <a:t>– </a:t>
            </a:r>
            <a:r>
              <a:rPr lang="en-GB" sz="1800" dirty="0" smtClean="0">
                <a:latin typeface="Calibri" pitchFamily="34" charset="0"/>
              </a:rPr>
              <a:t>K2V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961816" y="1673423"/>
            <a:ext cx="1244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800" dirty="0" smtClean="0">
                <a:latin typeface="Calibri" pitchFamily="34" charset="0"/>
              </a:rPr>
              <a:t>ζ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</a:rPr>
              <a:t>Aql</a:t>
            </a:r>
            <a:r>
              <a:rPr lang="en-GB" sz="1800" dirty="0">
                <a:latin typeface="Calibri" pitchFamily="34" charset="0"/>
              </a:rPr>
              <a:t> –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</a:rPr>
              <a:t>A0V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61816" y="5631358"/>
            <a:ext cx="1314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800" dirty="0" smtClean="0">
                <a:latin typeface="Calibri" pitchFamily="34" charset="0"/>
              </a:rPr>
              <a:t>β</a:t>
            </a:r>
            <a:r>
              <a:rPr lang="en-GB" sz="1800" dirty="0" smtClean="0">
                <a:latin typeface="Calibri" pitchFamily="34" charset="0"/>
              </a:rPr>
              <a:t> Leo </a:t>
            </a:r>
            <a:r>
              <a:rPr lang="en-GB" sz="1800" dirty="0">
                <a:latin typeface="Calibri" pitchFamily="34" charset="0"/>
              </a:rPr>
              <a:t>–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sz="1800" dirty="0" smtClean="0">
                <a:latin typeface="Calibri" pitchFamily="34" charset="0"/>
              </a:rPr>
              <a:t>A2V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41630" y="5635823"/>
            <a:ext cx="1806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BE" sz="1800" dirty="0" err="1" smtClean="0">
                <a:latin typeface="Calibri" pitchFamily="34" charset="0"/>
              </a:rPr>
              <a:t>Fomalhaut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</a:rPr>
              <a:t>–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sz="1800" dirty="0" smtClean="0">
                <a:latin typeface="Calibri" pitchFamily="34" charset="0"/>
              </a:rPr>
              <a:t>A4V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2844413" y="2054423"/>
            <a:ext cx="13465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Absil </a:t>
            </a:r>
            <a:r>
              <a:rPr lang="en-GB" sz="1400" i="1" dirty="0">
                <a:latin typeface="Calibri" pitchFamily="34" charset="0"/>
              </a:rPr>
              <a:t>et </a:t>
            </a:r>
            <a:r>
              <a:rPr lang="en-GB" sz="1400" i="1" dirty="0" smtClean="0">
                <a:latin typeface="Calibri" pitchFamily="34" charset="0"/>
              </a:rPr>
              <a:t>al</a:t>
            </a:r>
            <a:r>
              <a:rPr lang="en-GB" sz="1400" dirty="0" smtClean="0">
                <a:latin typeface="Calibri" pitchFamily="34" charset="0"/>
              </a:rPr>
              <a:t>. 2008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6858000" y="2054423"/>
            <a:ext cx="15711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Di </a:t>
            </a:r>
            <a:r>
              <a:rPr lang="en-GB" sz="1400" dirty="0" err="1" smtClean="0">
                <a:latin typeface="Calibri" pitchFamily="34" charset="0"/>
              </a:rPr>
              <a:t>Folco</a:t>
            </a:r>
            <a:r>
              <a:rPr lang="en-GB" sz="1400" dirty="0" smtClean="0">
                <a:latin typeface="Calibri" pitchFamily="34" charset="0"/>
              </a:rPr>
              <a:t> </a:t>
            </a:r>
            <a:r>
              <a:rPr lang="en-GB" sz="1400" i="1" dirty="0">
                <a:latin typeface="Calibri" pitchFamily="34" charset="0"/>
              </a:rPr>
              <a:t>et </a:t>
            </a:r>
            <a:r>
              <a:rPr lang="en-GB" sz="1400" i="1" dirty="0" smtClean="0">
                <a:latin typeface="Calibri" pitchFamily="34" charset="0"/>
              </a:rPr>
              <a:t>al</a:t>
            </a:r>
            <a:r>
              <a:rPr lang="en-GB" sz="1400" dirty="0" smtClean="0">
                <a:latin typeface="Calibri" pitchFamily="34" charset="0"/>
              </a:rPr>
              <a:t>. 2007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2286000" y="6016823"/>
            <a:ext cx="1524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Calibri" pitchFamily="34" charset="0"/>
              </a:rPr>
              <a:t>Akeson</a:t>
            </a:r>
            <a:r>
              <a:rPr lang="en-GB" sz="1400" dirty="0" smtClean="0">
                <a:latin typeface="Calibri" pitchFamily="34" charset="0"/>
              </a:rPr>
              <a:t> </a:t>
            </a:r>
            <a:r>
              <a:rPr lang="en-GB" sz="1400" i="1" dirty="0">
                <a:latin typeface="Calibri" pitchFamily="34" charset="0"/>
              </a:rPr>
              <a:t>et </a:t>
            </a:r>
            <a:r>
              <a:rPr lang="en-GB" sz="1400" i="1" dirty="0" smtClean="0">
                <a:latin typeface="Calibri" pitchFamily="34" charset="0"/>
              </a:rPr>
              <a:t>al</a:t>
            </a:r>
            <a:r>
              <a:rPr lang="en-GB" sz="1400" dirty="0" smtClean="0">
                <a:latin typeface="Calibri" pitchFamily="34" charset="0"/>
              </a:rPr>
              <a:t>. 2009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6629400" y="6016823"/>
            <a:ext cx="17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Absil et al., </a:t>
            </a:r>
            <a:r>
              <a:rPr lang="en-GB" sz="1400" dirty="0" smtClean="0">
                <a:latin typeface="Calibri" pitchFamily="34" charset="0"/>
              </a:rPr>
              <a:t>submitted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itchFamily="34" charset="0"/>
              </a:rPr>
              <a:t>Future: nulling ... in Antarctica</a:t>
            </a:r>
            <a:endParaRPr lang="en-GB" dirty="0">
              <a:latin typeface="Calibri" pitchFamily="34" charset="0"/>
            </a:endParaRPr>
          </a:p>
        </p:txBody>
      </p:sp>
      <p:grpSp>
        <p:nvGrpSpPr>
          <p:cNvPr id="6" name="Group 18"/>
          <p:cNvGrpSpPr>
            <a:grpSpLocks noGrp="1"/>
          </p:cNvGrpSpPr>
          <p:nvPr>
            <p:ph sz="half" idx="2"/>
          </p:nvPr>
        </p:nvGrpSpPr>
        <p:grpSpPr bwMode="auto">
          <a:xfrm>
            <a:off x="4724400" y="1143000"/>
            <a:ext cx="4038600" cy="2819400"/>
            <a:chOff x="480" y="768"/>
            <a:chExt cx="2061" cy="1594"/>
          </a:xfrm>
        </p:grpSpPr>
        <p:sp>
          <p:nvSpPr>
            <p:cNvPr id="14" name="Freeform 19"/>
            <p:cNvSpPr>
              <a:spLocks/>
            </p:cNvSpPr>
            <p:nvPr/>
          </p:nvSpPr>
          <p:spPr bwMode="auto">
            <a:xfrm>
              <a:off x="820" y="1406"/>
              <a:ext cx="260" cy="38"/>
            </a:xfrm>
            <a:custGeom>
              <a:avLst/>
              <a:gdLst/>
              <a:ahLst/>
              <a:cxnLst>
                <a:cxn ang="0">
                  <a:pos x="260" y="0"/>
                </a:cxn>
                <a:cxn ang="0">
                  <a:pos x="236" y="8"/>
                </a:cxn>
                <a:cxn ang="0">
                  <a:pos x="209" y="16"/>
                </a:cxn>
                <a:cxn ang="0">
                  <a:pos x="181" y="21"/>
                </a:cxn>
                <a:cxn ang="0">
                  <a:pos x="149" y="27"/>
                </a:cxn>
                <a:cxn ang="0">
                  <a:pos x="116" y="32"/>
                </a:cxn>
                <a:cxn ang="0">
                  <a:pos x="79" y="35"/>
                </a:cxn>
                <a:cxn ang="0">
                  <a:pos x="41" y="37"/>
                </a:cxn>
                <a:cxn ang="0">
                  <a:pos x="0" y="38"/>
                </a:cxn>
              </a:cxnLst>
              <a:rect l="0" t="0" r="r" b="b"/>
              <a:pathLst>
                <a:path w="260" h="38">
                  <a:moveTo>
                    <a:pt x="260" y="0"/>
                  </a:moveTo>
                  <a:lnTo>
                    <a:pt x="236" y="8"/>
                  </a:lnTo>
                  <a:lnTo>
                    <a:pt x="209" y="16"/>
                  </a:lnTo>
                  <a:lnTo>
                    <a:pt x="181" y="21"/>
                  </a:lnTo>
                  <a:lnTo>
                    <a:pt x="149" y="27"/>
                  </a:lnTo>
                  <a:lnTo>
                    <a:pt x="116" y="32"/>
                  </a:lnTo>
                  <a:lnTo>
                    <a:pt x="79" y="35"/>
                  </a:lnTo>
                  <a:lnTo>
                    <a:pt x="41" y="37"/>
                  </a:lnTo>
                  <a:lnTo>
                    <a:pt x="0" y="38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480" y="1406"/>
              <a:ext cx="260" cy="38"/>
            </a:xfrm>
            <a:custGeom>
              <a:avLst/>
              <a:gdLst/>
              <a:ahLst/>
              <a:cxnLst>
                <a:cxn ang="0">
                  <a:pos x="260" y="38"/>
                </a:cxn>
                <a:cxn ang="0">
                  <a:pos x="183" y="34"/>
                </a:cxn>
                <a:cxn ang="0">
                  <a:pos x="113" y="26"/>
                </a:cxn>
                <a:cxn ang="0">
                  <a:pos x="79" y="21"/>
                </a:cxn>
                <a:cxn ang="0">
                  <a:pos x="51" y="14"/>
                </a:cxn>
                <a:cxn ang="0">
                  <a:pos x="24" y="8"/>
                </a:cxn>
                <a:cxn ang="0">
                  <a:pos x="0" y="0"/>
                </a:cxn>
              </a:cxnLst>
              <a:rect l="0" t="0" r="r" b="b"/>
              <a:pathLst>
                <a:path w="260" h="38">
                  <a:moveTo>
                    <a:pt x="260" y="38"/>
                  </a:moveTo>
                  <a:lnTo>
                    <a:pt x="183" y="34"/>
                  </a:lnTo>
                  <a:lnTo>
                    <a:pt x="113" y="26"/>
                  </a:lnTo>
                  <a:lnTo>
                    <a:pt x="79" y="21"/>
                  </a:lnTo>
                  <a:lnTo>
                    <a:pt x="51" y="14"/>
                  </a:lnTo>
                  <a:lnTo>
                    <a:pt x="24" y="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821" y="1406"/>
              <a:ext cx="259" cy="116"/>
            </a:xfrm>
            <a:custGeom>
              <a:avLst/>
              <a:gdLst/>
              <a:ahLst/>
              <a:cxnLst>
                <a:cxn ang="0">
                  <a:pos x="259" y="0"/>
                </a:cxn>
                <a:cxn ang="0">
                  <a:pos x="259" y="78"/>
                </a:cxn>
                <a:cxn ang="0">
                  <a:pos x="235" y="86"/>
                </a:cxn>
                <a:cxn ang="0">
                  <a:pos x="208" y="94"/>
                </a:cxn>
                <a:cxn ang="0">
                  <a:pos x="180" y="100"/>
                </a:cxn>
                <a:cxn ang="0">
                  <a:pos x="148" y="105"/>
                </a:cxn>
                <a:cxn ang="0">
                  <a:pos x="115" y="110"/>
                </a:cxn>
                <a:cxn ang="0">
                  <a:pos x="78" y="113"/>
                </a:cxn>
                <a:cxn ang="0">
                  <a:pos x="40" y="114"/>
                </a:cxn>
                <a:cxn ang="0">
                  <a:pos x="0" y="116"/>
                </a:cxn>
              </a:cxnLst>
              <a:rect l="0" t="0" r="r" b="b"/>
              <a:pathLst>
                <a:path w="259" h="116">
                  <a:moveTo>
                    <a:pt x="259" y="0"/>
                  </a:moveTo>
                  <a:lnTo>
                    <a:pt x="259" y="78"/>
                  </a:lnTo>
                  <a:lnTo>
                    <a:pt x="235" y="86"/>
                  </a:lnTo>
                  <a:lnTo>
                    <a:pt x="208" y="94"/>
                  </a:lnTo>
                  <a:lnTo>
                    <a:pt x="180" y="100"/>
                  </a:lnTo>
                  <a:lnTo>
                    <a:pt x="148" y="105"/>
                  </a:lnTo>
                  <a:lnTo>
                    <a:pt x="115" y="110"/>
                  </a:lnTo>
                  <a:lnTo>
                    <a:pt x="78" y="113"/>
                  </a:lnTo>
                  <a:lnTo>
                    <a:pt x="40" y="114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483" y="1406"/>
              <a:ext cx="259" cy="116"/>
            </a:xfrm>
            <a:custGeom>
              <a:avLst/>
              <a:gdLst/>
              <a:ahLst/>
              <a:cxnLst>
                <a:cxn ang="0">
                  <a:pos x="259" y="116"/>
                </a:cxn>
                <a:cxn ang="0">
                  <a:pos x="183" y="111"/>
                </a:cxn>
                <a:cxn ang="0">
                  <a:pos x="113" y="105"/>
                </a:cxn>
                <a:cxn ang="0">
                  <a:pos x="80" y="99"/>
                </a:cxn>
                <a:cxn ang="0">
                  <a:pos x="51" y="92"/>
                </a:cxn>
                <a:cxn ang="0">
                  <a:pos x="24" y="86"/>
                </a:cxn>
                <a:cxn ang="0">
                  <a:pos x="0" y="78"/>
                </a:cxn>
                <a:cxn ang="0">
                  <a:pos x="0" y="0"/>
                </a:cxn>
              </a:cxnLst>
              <a:rect l="0" t="0" r="r" b="b"/>
              <a:pathLst>
                <a:path w="259" h="116">
                  <a:moveTo>
                    <a:pt x="259" y="116"/>
                  </a:moveTo>
                  <a:lnTo>
                    <a:pt x="183" y="111"/>
                  </a:lnTo>
                  <a:lnTo>
                    <a:pt x="113" y="105"/>
                  </a:lnTo>
                  <a:lnTo>
                    <a:pt x="80" y="99"/>
                  </a:lnTo>
                  <a:lnTo>
                    <a:pt x="51" y="92"/>
                  </a:lnTo>
                  <a:lnTo>
                    <a:pt x="24" y="86"/>
                  </a:lnTo>
                  <a:lnTo>
                    <a:pt x="0" y="7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499" y="768"/>
              <a:ext cx="243" cy="862"/>
            </a:xfrm>
            <a:custGeom>
              <a:avLst/>
              <a:gdLst/>
              <a:ahLst/>
              <a:cxnLst>
                <a:cxn ang="0">
                  <a:pos x="243" y="862"/>
                </a:cxn>
                <a:cxn ang="0">
                  <a:pos x="243" y="319"/>
                </a:cxn>
                <a:cxn ang="0">
                  <a:pos x="0" y="638"/>
                </a:cxn>
                <a:cxn ang="0">
                  <a:pos x="0" y="0"/>
                </a:cxn>
              </a:cxnLst>
              <a:rect l="0" t="0" r="r" b="b"/>
              <a:pathLst>
                <a:path w="243" h="862">
                  <a:moveTo>
                    <a:pt x="243" y="862"/>
                  </a:moveTo>
                  <a:lnTo>
                    <a:pt x="243" y="319"/>
                  </a:lnTo>
                  <a:lnTo>
                    <a:pt x="0" y="63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1193" y="1706"/>
              <a:ext cx="356" cy="281"/>
            </a:xfrm>
            <a:custGeom>
              <a:avLst/>
              <a:gdLst/>
              <a:ahLst/>
              <a:cxnLst>
                <a:cxn ang="0">
                  <a:pos x="356" y="281"/>
                </a:cxn>
                <a:cxn ang="0">
                  <a:pos x="356" y="0"/>
                </a:cxn>
                <a:cxn ang="0">
                  <a:pos x="0" y="0"/>
                </a:cxn>
              </a:cxnLst>
              <a:rect l="0" t="0" r="r" b="b"/>
              <a:pathLst>
                <a:path w="356" h="281">
                  <a:moveTo>
                    <a:pt x="356" y="281"/>
                  </a:moveTo>
                  <a:lnTo>
                    <a:pt x="35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818" y="768"/>
              <a:ext cx="375" cy="1126"/>
            </a:xfrm>
            <a:custGeom>
              <a:avLst/>
              <a:gdLst/>
              <a:ahLst/>
              <a:cxnLst>
                <a:cxn ang="0">
                  <a:pos x="375" y="938"/>
                </a:cxn>
                <a:cxn ang="0">
                  <a:pos x="375" y="1126"/>
                </a:cxn>
                <a:cxn ang="0">
                  <a:pos x="300" y="1126"/>
                </a:cxn>
                <a:cxn ang="0">
                  <a:pos x="300" y="938"/>
                </a:cxn>
                <a:cxn ang="0">
                  <a:pos x="0" y="938"/>
                </a:cxn>
                <a:cxn ang="0">
                  <a:pos x="0" y="319"/>
                </a:cxn>
                <a:cxn ang="0">
                  <a:pos x="243" y="638"/>
                </a:cxn>
                <a:cxn ang="0">
                  <a:pos x="243" y="0"/>
                </a:cxn>
              </a:cxnLst>
              <a:rect l="0" t="0" r="r" b="b"/>
              <a:pathLst>
                <a:path w="375" h="1126">
                  <a:moveTo>
                    <a:pt x="375" y="938"/>
                  </a:moveTo>
                  <a:lnTo>
                    <a:pt x="375" y="1126"/>
                  </a:lnTo>
                  <a:lnTo>
                    <a:pt x="300" y="1126"/>
                  </a:lnTo>
                  <a:lnTo>
                    <a:pt x="300" y="938"/>
                  </a:lnTo>
                  <a:lnTo>
                    <a:pt x="0" y="938"/>
                  </a:lnTo>
                  <a:lnTo>
                    <a:pt x="0" y="319"/>
                  </a:lnTo>
                  <a:lnTo>
                    <a:pt x="243" y="638"/>
                  </a:lnTo>
                  <a:lnTo>
                    <a:pt x="243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725" y="1049"/>
              <a:ext cx="111" cy="19"/>
            </a:xfrm>
            <a:prstGeom prst="rect">
              <a:avLst/>
            </a:prstGeom>
            <a:noFill/>
            <a:ln w="1905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725" y="1068"/>
              <a:ext cx="111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6" y="3"/>
                </a:cxn>
                <a:cxn ang="0">
                  <a:pos x="9" y="6"/>
                </a:cxn>
                <a:cxn ang="0">
                  <a:pos x="11" y="6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5" y="10"/>
                </a:cxn>
                <a:cxn ang="0">
                  <a:pos x="17" y="10"/>
                </a:cxn>
                <a:cxn ang="0">
                  <a:pos x="19" y="11"/>
                </a:cxn>
                <a:cxn ang="0">
                  <a:pos x="22" y="11"/>
                </a:cxn>
                <a:cxn ang="0">
                  <a:pos x="22" y="13"/>
                </a:cxn>
                <a:cxn ang="0">
                  <a:pos x="25" y="13"/>
                </a:cxn>
                <a:cxn ang="0">
                  <a:pos x="26" y="14"/>
                </a:cxn>
                <a:cxn ang="0">
                  <a:pos x="30" y="14"/>
                </a:cxn>
                <a:cxn ang="0">
                  <a:pos x="31" y="16"/>
                </a:cxn>
                <a:cxn ang="0">
                  <a:pos x="36" y="16"/>
                </a:cxn>
                <a:cxn ang="0">
                  <a:pos x="36" y="17"/>
                </a:cxn>
                <a:cxn ang="0">
                  <a:pos x="44" y="17"/>
                </a:cxn>
                <a:cxn ang="0">
                  <a:pos x="46" y="19"/>
                </a:cxn>
                <a:cxn ang="0">
                  <a:pos x="66" y="19"/>
                </a:cxn>
                <a:cxn ang="0">
                  <a:pos x="68" y="17"/>
                </a:cxn>
                <a:cxn ang="0">
                  <a:pos x="74" y="17"/>
                </a:cxn>
                <a:cxn ang="0">
                  <a:pos x="76" y="16"/>
                </a:cxn>
                <a:cxn ang="0">
                  <a:pos x="80" y="16"/>
                </a:cxn>
                <a:cxn ang="0">
                  <a:pos x="82" y="14"/>
                </a:cxn>
                <a:cxn ang="0">
                  <a:pos x="85" y="14"/>
                </a:cxn>
                <a:cxn ang="0">
                  <a:pos x="87" y="13"/>
                </a:cxn>
                <a:cxn ang="0">
                  <a:pos x="88" y="13"/>
                </a:cxn>
                <a:cxn ang="0">
                  <a:pos x="90" y="11"/>
                </a:cxn>
                <a:cxn ang="0">
                  <a:pos x="92" y="11"/>
                </a:cxn>
                <a:cxn ang="0">
                  <a:pos x="93" y="10"/>
                </a:cxn>
                <a:cxn ang="0">
                  <a:pos x="96" y="10"/>
                </a:cxn>
                <a:cxn ang="0">
                  <a:pos x="96" y="8"/>
                </a:cxn>
                <a:cxn ang="0">
                  <a:pos x="98" y="8"/>
                </a:cxn>
                <a:cxn ang="0">
                  <a:pos x="100" y="6"/>
                </a:cxn>
                <a:cxn ang="0">
                  <a:pos x="101" y="6"/>
                </a:cxn>
                <a:cxn ang="0">
                  <a:pos x="103" y="5"/>
                </a:cxn>
                <a:cxn ang="0">
                  <a:pos x="104" y="5"/>
                </a:cxn>
                <a:cxn ang="0">
                  <a:pos x="107" y="2"/>
                </a:cxn>
                <a:cxn ang="0">
                  <a:pos x="109" y="2"/>
                </a:cxn>
                <a:cxn ang="0">
                  <a:pos x="111" y="0"/>
                </a:cxn>
              </a:cxnLst>
              <a:rect l="0" t="0" r="r" b="b"/>
              <a:pathLst>
                <a:path w="111" h="19">
                  <a:moveTo>
                    <a:pt x="0" y="0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6" y="3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5" y="13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44" y="17"/>
                  </a:lnTo>
                  <a:lnTo>
                    <a:pt x="46" y="19"/>
                  </a:lnTo>
                  <a:lnTo>
                    <a:pt x="66" y="19"/>
                  </a:lnTo>
                  <a:lnTo>
                    <a:pt x="68" y="17"/>
                  </a:lnTo>
                  <a:lnTo>
                    <a:pt x="74" y="17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2" y="14"/>
                  </a:lnTo>
                  <a:lnTo>
                    <a:pt x="85" y="14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90" y="11"/>
                  </a:lnTo>
                  <a:lnTo>
                    <a:pt x="92" y="11"/>
                  </a:lnTo>
                  <a:lnTo>
                    <a:pt x="93" y="10"/>
                  </a:lnTo>
                  <a:lnTo>
                    <a:pt x="96" y="10"/>
                  </a:lnTo>
                  <a:lnTo>
                    <a:pt x="96" y="8"/>
                  </a:lnTo>
                  <a:lnTo>
                    <a:pt x="98" y="8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7" y="2"/>
                  </a:lnTo>
                  <a:lnTo>
                    <a:pt x="109" y="2"/>
                  </a:lnTo>
                  <a:lnTo>
                    <a:pt x="111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725" y="1613"/>
              <a:ext cx="111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742" y="1630"/>
              <a:ext cx="525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0" y="0"/>
                </a:cxn>
                <a:cxn ang="0">
                  <a:pos x="300" y="187"/>
                </a:cxn>
                <a:cxn ang="0">
                  <a:pos x="525" y="187"/>
                </a:cxn>
                <a:cxn ang="0">
                  <a:pos x="525" y="0"/>
                </a:cxn>
              </a:cxnLst>
              <a:rect l="0" t="0" r="r" b="b"/>
              <a:pathLst>
                <a:path w="525" h="187">
                  <a:moveTo>
                    <a:pt x="0" y="0"/>
                  </a:moveTo>
                  <a:lnTo>
                    <a:pt x="300" y="0"/>
                  </a:lnTo>
                  <a:lnTo>
                    <a:pt x="300" y="187"/>
                  </a:lnTo>
                  <a:lnTo>
                    <a:pt x="525" y="187"/>
                  </a:lnTo>
                  <a:lnTo>
                    <a:pt x="525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1267" y="1630"/>
              <a:ext cx="207" cy="3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7" y="0"/>
                </a:cxn>
                <a:cxn ang="0">
                  <a:pos x="207" y="357"/>
                </a:cxn>
              </a:cxnLst>
              <a:rect l="0" t="0" r="r" b="b"/>
              <a:pathLst>
                <a:path w="207" h="357">
                  <a:moveTo>
                    <a:pt x="0" y="0"/>
                  </a:moveTo>
                  <a:lnTo>
                    <a:pt x="207" y="0"/>
                  </a:lnTo>
                  <a:lnTo>
                    <a:pt x="207" y="357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2282" y="1406"/>
              <a:ext cx="259" cy="38"/>
            </a:xfrm>
            <a:custGeom>
              <a:avLst/>
              <a:gdLst/>
              <a:ahLst/>
              <a:cxnLst>
                <a:cxn ang="0">
                  <a:pos x="259" y="0"/>
                </a:cxn>
                <a:cxn ang="0">
                  <a:pos x="235" y="8"/>
                </a:cxn>
                <a:cxn ang="0">
                  <a:pos x="208" y="16"/>
                </a:cxn>
                <a:cxn ang="0">
                  <a:pos x="179" y="21"/>
                </a:cxn>
                <a:cxn ang="0">
                  <a:pos x="148" y="27"/>
                </a:cxn>
                <a:cxn ang="0">
                  <a:pos x="114" y="32"/>
                </a:cxn>
                <a:cxn ang="0">
                  <a:pos x="78" y="35"/>
                </a:cxn>
                <a:cxn ang="0">
                  <a:pos x="40" y="37"/>
                </a:cxn>
                <a:cxn ang="0">
                  <a:pos x="0" y="38"/>
                </a:cxn>
              </a:cxnLst>
              <a:rect l="0" t="0" r="r" b="b"/>
              <a:pathLst>
                <a:path w="259" h="38">
                  <a:moveTo>
                    <a:pt x="259" y="0"/>
                  </a:moveTo>
                  <a:lnTo>
                    <a:pt x="235" y="8"/>
                  </a:lnTo>
                  <a:lnTo>
                    <a:pt x="208" y="16"/>
                  </a:lnTo>
                  <a:lnTo>
                    <a:pt x="179" y="21"/>
                  </a:lnTo>
                  <a:lnTo>
                    <a:pt x="148" y="27"/>
                  </a:lnTo>
                  <a:lnTo>
                    <a:pt x="114" y="32"/>
                  </a:lnTo>
                  <a:lnTo>
                    <a:pt x="78" y="35"/>
                  </a:lnTo>
                  <a:lnTo>
                    <a:pt x="40" y="37"/>
                  </a:lnTo>
                  <a:lnTo>
                    <a:pt x="0" y="38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1941" y="1406"/>
              <a:ext cx="260" cy="38"/>
            </a:xfrm>
            <a:custGeom>
              <a:avLst/>
              <a:gdLst/>
              <a:ahLst/>
              <a:cxnLst>
                <a:cxn ang="0">
                  <a:pos x="260" y="38"/>
                </a:cxn>
                <a:cxn ang="0">
                  <a:pos x="182" y="34"/>
                </a:cxn>
                <a:cxn ang="0">
                  <a:pos x="112" y="26"/>
                </a:cxn>
                <a:cxn ang="0">
                  <a:pos x="79" y="21"/>
                </a:cxn>
                <a:cxn ang="0">
                  <a:pos x="50" y="14"/>
                </a:cxn>
                <a:cxn ang="0">
                  <a:pos x="23" y="8"/>
                </a:cxn>
                <a:cxn ang="0">
                  <a:pos x="0" y="0"/>
                </a:cxn>
              </a:cxnLst>
              <a:rect l="0" t="0" r="r" b="b"/>
              <a:pathLst>
                <a:path w="260" h="38">
                  <a:moveTo>
                    <a:pt x="260" y="38"/>
                  </a:moveTo>
                  <a:lnTo>
                    <a:pt x="182" y="34"/>
                  </a:lnTo>
                  <a:lnTo>
                    <a:pt x="112" y="26"/>
                  </a:lnTo>
                  <a:lnTo>
                    <a:pt x="79" y="21"/>
                  </a:lnTo>
                  <a:lnTo>
                    <a:pt x="50" y="14"/>
                  </a:lnTo>
                  <a:lnTo>
                    <a:pt x="23" y="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2284" y="1406"/>
              <a:ext cx="257" cy="116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257" y="78"/>
                </a:cxn>
                <a:cxn ang="0">
                  <a:pos x="233" y="86"/>
                </a:cxn>
                <a:cxn ang="0">
                  <a:pos x="206" y="94"/>
                </a:cxn>
                <a:cxn ang="0">
                  <a:pos x="177" y="100"/>
                </a:cxn>
                <a:cxn ang="0">
                  <a:pos x="146" y="105"/>
                </a:cxn>
                <a:cxn ang="0">
                  <a:pos x="112" y="110"/>
                </a:cxn>
                <a:cxn ang="0">
                  <a:pos x="77" y="113"/>
                </a:cxn>
                <a:cxn ang="0">
                  <a:pos x="0" y="116"/>
                </a:cxn>
              </a:cxnLst>
              <a:rect l="0" t="0" r="r" b="b"/>
              <a:pathLst>
                <a:path w="257" h="116">
                  <a:moveTo>
                    <a:pt x="257" y="0"/>
                  </a:moveTo>
                  <a:lnTo>
                    <a:pt x="257" y="78"/>
                  </a:lnTo>
                  <a:lnTo>
                    <a:pt x="233" y="86"/>
                  </a:lnTo>
                  <a:lnTo>
                    <a:pt x="206" y="94"/>
                  </a:lnTo>
                  <a:lnTo>
                    <a:pt x="177" y="100"/>
                  </a:lnTo>
                  <a:lnTo>
                    <a:pt x="146" y="105"/>
                  </a:lnTo>
                  <a:lnTo>
                    <a:pt x="112" y="110"/>
                  </a:lnTo>
                  <a:lnTo>
                    <a:pt x="77" y="113"/>
                  </a:lnTo>
                  <a:lnTo>
                    <a:pt x="0" y="116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1944" y="1406"/>
              <a:ext cx="259" cy="116"/>
            </a:xfrm>
            <a:custGeom>
              <a:avLst/>
              <a:gdLst/>
              <a:ahLst/>
              <a:cxnLst>
                <a:cxn ang="0">
                  <a:pos x="259" y="116"/>
                </a:cxn>
                <a:cxn ang="0">
                  <a:pos x="181" y="111"/>
                </a:cxn>
                <a:cxn ang="0">
                  <a:pos x="111" y="105"/>
                </a:cxn>
                <a:cxn ang="0">
                  <a:pos x="79" y="99"/>
                </a:cxn>
                <a:cxn ang="0">
                  <a:pos x="51" y="92"/>
                </a:cxn>
                <a:cxn ang="0">
                  <a:pos x="24" y="86"/>
                </a:cxn>
                <a:cxn ang="0">
                  <a:pos x="0" y="78"/>
                </a:cxn>
                <a:cxn ang="0">
                  <a:pos x="0" y="0"/>
                </a:cxn>
              </a:cxnLst>
              <a:rect l="0" t="0" r="r" b="b"/>
              <a:pathLst>
                <a:path w="259" h="116">
                  <a:moveTo>
                    <a:pt x="259" y="116"/>
                  </a:moveTo>
                  <a:lnTo>
                    <a:pt x="181" y="111"/>
                  </a:lnTo>
                  <a:lnTo>
                    <a:pt x="111" y="105"/>
                  </a:lnTo>
                  <a:lnTo>
                    <a:pt x="79" y="99"/>
                  </a:lnTo>
                  <a:lnTo>
                    <a:pt x="51" y="92"/>
                  </a:lnTo>
                  <a:lnTo>
                    <a:pt x="24" y="86"/>
                  </a:lnTo>
                  <a:lnTo>
                    <a:pt x="0" y="7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1606" y="2117"/>
              <a:ext cx="336" cy="1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" y="0"/>
                </a:cxn>
                <a:cxn ang="0">
                  <a:pos x="262" y="189"/>
                </a:cxn>
                <a:cxn ang="0">
                  <a:pos x="336" y="189"/>
                </a:cxn>
                <a:cxn ang="0">
                  <a:pos x="336" y="0"/>
                </a:cxn>
              </a:cxnLst>
              <a:rect l="0" t="0" r="r" b="b"/>
              <a:pathLst>
                <a:path w="336" h="189">
                  <a:moveTo>
                    <a:pt x="0" y="0"/>
                  </a:moveTo>
                  <a:lnTo>
                    <a:pt x="262" y="0"/>
                  </a:lnTo>
                  <a:lnTo>
                    <a:pt x="262" y="189"/>
                  </a:lnTo>
                  <a:lnTo>
                    <a:pt x="336" y="189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1942" y="787"/>
              <a:ext cx="264" cy="1330"/>
            </a:xfrm>
            <a:custGeom>
              <a:avLst/>
              <a:gdLst/>
              <a:ahLst/>
              <a:cxnLst>
                <a:cxn ang="0">
                  <a:pos x="0" y="1330"/>
                </a:cxn>
                <a:cxn ang="0">
                  <a:pos x="264" y="1330"/>
                </a:cxn>
                <a:cxn ang="0">
                  <a:pos x="264" y="300"/>
                </a:cxn>
                <a:cxn ang="0">
                  <a:pos x="19" y="619"/>
                </a:cxn>
                <a:cxn ang="0">
                  <a:pos x="19" y="0"/>
                </a:cxn>
              </a:cxnLst>
              <a:rect l="0" t="0" r="r" b="b"/>
              <a:pathLst>
                <a:path w="264" h="1330">
                  <a:moveTo>
                    <a:pt x="0" y="1330"/>
                  </a:moveTo>
                  <a:lnTo>
                    <a:pt x="264" y="1330"/>
                  </a:lnTo>
                  <a:lnTo>
                    <a:pt x="264" y="300"/>
                  </a:lnTo>
                  <a:lnTo>
                    <a:pt x="19" y="619"/>
                  </a:lnTo>
                  <a:lnTo>
                    <a:pt x="19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1606" y="2043"/>
              <a:ext cx="412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7" y="0"/>
                </a:cxn>
                <a:cxn ang="0">
                  <a:pos x="187" y="187"/>
                </a:cxn>
                <a:cxn ang="0">
                  <a:pos x="412" y="187"/>
                </a:cxn>
                <a:cxn ang="0">
                  <a:pos x="412" y="0"/>
                </a:cxn>
              </a:cxnLst>
              <a:rect l="0" t="0" r="r" b="b"/>
              <a:pathLst>
                <a:path w="412" h="187">
                  <a:moveTo>
                    <a:pt x="0" y="0"/>
                  </a:moveTo>
                  <a:lnTo>
                    <a:pt x="187" y="0"/>
                  </a:lnTo>
                  <a:lnTo>
                    <a:pt x="187" y="187"/>
                  </a:lnTo>
                  <a:lnTo>
                    <a:pt x="412" y="187"/>
                  </a:lnTo>
                  <a:lnTo>
                    <a:pt x="412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>
              <a:off x="2018" y="768"/>
              <a:ext cx="505" cy="1275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262" y="1275"/>
                </a:cxn>
                <a:cxn ang="0">
                  <a:pos x="261" y="319"/>
                </a:cxn>
                <a:cxn ang="0">
                  <a:pos x="505" y="638"/>
                </a:cxn>
                <a:cxn ang="0">
                  <a:pos x="505" y="0"/>
                </a:cxn>
              </a:cxnLst>
              <a:rect l="0" t="0" r="r" b="b"/>
              <a:pathLst>
                <a:path w="505" h="1275">
                  <a:moveTo>
                    <a:pt x="0" y="1275"/>
                  </a:moveTo>
                  <a:lnTo>
                    <a:pt x="262" y="1275"/>
                  </a:lnTo>
                  <a:lnTo>
                    <a:pt x="261" y="319"/>
                  </a:lnTo>
                  <a:lnTo>
                    <a:pt x="505" y="638"/>
                  </a:lnTo>
                  <a:lnTo>
                    <a:pt x="505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2185" y="1049"/>
              <a:ext cx="113" cy="19"/>
            </a:xfrm>
            <a:prstGeom prst="rect">
              <a:avLst/>
            </a:prstGeom>
            <a:noFill/>
            <a:ln w="1905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5" name="Freeform 40"/>
            <p:cNvSpPr>
              <a:spLocks/>
            </p:cNvSpPr>
            <p:nvPr/>
          </p:nvSpPr>
          <p:spPr bwMode="auto">
            <a:xfrm>
              <a:off x="2185" y="1068"/>
              <a:ext cx="113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7" y="5"/>
                </a:cxn>
                <a:cxn ang="0">
                  <a:pos x="8" y="5"/>
                </a:cxn>
                <a:cxn ang="0">
                  <a:pos x="10" y="6"/>
                </a:cxn>
                <a:cxn ang="0">
                  <a:pos x="11" y="6"/>
                </a:cxn>
                <a:cxn ang="0">
                  <a:pos x="11" y="8"/>
                </a:cxn>
                <a:cxn ang="0">
                  <a:pos x="14" y="8"/>
                </a:cxn>
                <a:cxn ang="0">
                  <a:pos x="16" y="10"/>
                </a:cxn>
                <a:cxn ang="0">
                  <a:pos x="18" y="10"/>
                </a:cxn>
                <a:cxn ang="0">
                  <a:pos x="19" y="11"/>
                </a:cxn>
                <a:cxn ang="0">
                  <a:pos x="21" y="11"/>
                </a:cxn>
                <a:cxn ang="0">
                  <a:pos x="22" y="13"/>
                </a:cxn>
                <a:cxn ang="0">
                  <a:pos x="26" y="13"/>
                </a:cxn>
                <a:cxn ang="0">
                  <a:pos x="26" y="14"/>
                </a:cxn>
                <a:cxn ang="0">
                  <a:pos x="30" y="14"/>
                </a:cxn>
                <a:cxn ang="0">
                  <a:pos x="30" y="16"/>
                </a:cxn>
                <a:cxn ang="0">
                  <a:pos x="35" y="16"/>
                </a:cxn>
                <a:cxn ang="0">
                  <a:pos x="37" y="17"/>
                </a:cxn>
                <a:cxn ang="0">
                  <a:pos x="45" y="17"/>
                </a:cxn>
                <a:cxn ang="0">
                  <a:pos x="45" y="19"/>
                </a:cxn>
                <a:cxn ang="0">
                  <a:pos x="67" y="19"/>
                </a:cxn>
                <a:cxn ang="0">
                  <a:pos x="68" y="17"/>
                </a:cxn>
                <a:cxn ang="0">
                  <a:pos x="75" y="17"/>
                </a:cxn>
                <a:cxn ang="0">
                  <a:pos x="76" y="16"/>
                </a:cxn>
                <a:cxn ang="0">
                  <a:pos x="81" y="16"/>
                </a:cxn>
                <a:cxn ang="0">
                  <a:pos x="83" y="14"/>
                </a:cxn>
                <a:cxn ang="0">
                  <a:pos x="86" y="14"/>
                </a:cxn>
                <a:cxn ang="0">
                  <a:pos x="88" y="13"/>
                </a:cxn>
                <a:cxn ang="0">
                  <a:pos x="91" y="13"/>
                </a:cxn>
                <a:cxn ang="0">
                  <a:pos x="91" y="11"/>
                </a:cxn>
                <a:cxn ang="0">
                  <a:pos x="94" y="11"/>
                </a:cxn>
                <a:cxn ang="0">
                  <a:pos x="95" y="10"/>
                </a:cxn>
                <a:cxn ang="0">
                  <a:pos x="97" y="10"/>
                </a:cxn>
                <a:cxn ang="0">
                  <a:pos x="99" y="8"/>
                </a:cxn>
                <a:cxn ang="0">
                  <a:pos x="100" y="8"/>
                </a:cxn>
                <a:cxn ang="0">
                  <a:pos x="102" y="6"/>
                </a:cxn>
                <a:cxn ang="0">
                  <a:pos x="103" y="6"/>
                </a:cxn>
                <a:cxn ang="0">
                  <a:pos x="105" y="5"/>
                </a:cxn>
                <a:cxn ang="0">
                  <a:pos x="107" y="5"/>
                </a:cxn>
                <a:cxn ang="0">
                  <a:pos x="107" y="3"/>
                </a:cxn>
                <a:cxn ang="0">
                  <a:pos x="108" y="3"/>
                </a:cxn>
                <a:cxn ang="0">
                  <a:pos x="110" y="2"/>
                </a:cxn>
                <a:cxn ang="0">
                  <a:pos x="111" y="2"/>
                </a:cxn>
                <a:cxn ang="0">
                  <a:pos x="113" y="0"/>
                </a:cxn>
              </a:cxnLst>
              <a:rect l="0" t="0" r="r" b="b"/>
              <a:pathLst>
                <a:path w="113" h="19">
                  <a:moveTo>
                    <a:pt x="0" y="0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5" y="16"/>
                  </a:lnTo>
                  <a:lnTo>
                    <a:pt x="37" y="17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67" y="19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76" y="16"/>
                  </a:lnTo>
                  <a:lnTo>
                    <a:pt x="81" y="16"/>
                  </a:lnTo>
                  <a:lnTo>
                    <a:pt x="83" y="14"/>
                  </a:lnTo>
                  <a:lnTo>
                    <a:pt x="86" y="14"/>
                  </a:lnTo>
                  <a:lnTo>
                    <a:pt x="88" y="13"/>
                  </a:lnTo>
                  <a:lnTo>
                    <a:pt x="91" y="13"/>
                  </a:lnTo>
                  <a:lnTo>
                    <a:pt x="91" y="11"/>
                  </a:lnTo>
                  <a:lnTo>
                    <a:pt x="94" y="11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5" y="5"/>
                  </a:lnTo>
                  <a:lnTo>
                    <a:pt x="107" y="5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3" y="0"/>
                  </a:lnTo>
                </a:path>
              </a:pathLst>
            </a:custGeom>
            <a:noFill/>
            <a:ln w="19050">
              <a:solidFill>
                <a:srgbClr val="FFFF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2187" y="2024"/>
              <a:ext cx="112" cy="112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1418" y="1987"/>
              <a:ext cx="189" cy="189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9050">
              <a:solidFill>
                <a:srgbClr val="FF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1418" y="1987"/>
              <a:ext cx="188" cy="188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Rectangle 44"/>
            <p:cNvSpPr>
              <a:spLocks noChangeArrowheads="1"/>
            </p:cNvSpPr>
            <p:nvPr/>
          </p:nvSpPr>
          <p:spPr bwMode="auto">
            <a:xfrm>
              <a:off x="1521" y="2043"/>
              <a:ext cx="58" cy="11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</a:rPr>
                <a:t>π</a:t>
              </a:r>
              <a:endParaRPr lang="en-US" sz="1400" dirty="0">
                <a:solidFill>
                  <a:srgbClr val="FFFFCC"/>
                </a:solidFill>
                <a:latin typeface="Calibri" pitchFamily="34" charset="0"/>
              </a:endParaRPr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>
              <a:off x="1474" y="2175"/>
              <a:ext cx="1" cy="187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>
              <a:off x="1549" y="2175"/>
              <a:ext cx="1" cy="187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2" name="Line 47"/>
            <p:cNvSpPr>
              <a:spLocks noChangeShapeType="1"/>
            </p:cNvSpPr>
            <p:nvPr/>
          </p:nvSpPr>
          <p:spPr bwMode="auto">
            <a:xfrm flipH="1">
              <a:off x="1155" y="2043"/>
              <a:ext cx="263" cy="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 flipH="1">
              <a:off x="1155" y="2117"/>
              <a:ext cx="263" cy="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4" name="Rectangle 49"/>
            <p:cNvSpPr>
              <a:spLocks noChangeArrowheads="1"/>
            </p:cNvSpPr>
            <p:nvPr/>
          </p:nvSpPr>
          <p:spPr bwMode="auto">
            <a:xfrm>
              <a:off x="1441" y="1997"/>
              <a:ext cx="40" cy="9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FFFFCC"/>
                  </a:solidFill>
                  <a:latin typeface="Calibri" pitchFamily="34" charset="0"/>
                </a:rPr>
                <a:t>0</a:t>
              </a:r>
              <a:endParaRPr lang="en-US" sz="1400" b="1" dirty="0">
                <a:solidFill>
                  <a:srgbClr val="FFFFCC"/>
                </a:solidFill>
                <a:latin typeface="Calibri" pitchFamily="34" charset="0"/>
              </a:endParaRPr>
            </a:p>
          </p:txBody>
        </p: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>
              <a:off x="1455" y="1613"/>
              <a:ext cx="113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>
              <a:off x="1774" y="2024"/>
              <a:ext cx="113" cy="112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 flipV="1">
              <a:off x="1923" y="2024"/>
              <a:ext cx="113" cy="112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>
              <a:off x="1774" y="2211"/>
              <a:ext cx="113" cy="113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9" name="Line 54"/>
            <p:cNvSpPr>
              <a:spLocks noChangeShapeType="1"/>
            </p:cNvSpPr>
            <p:nvPr/>
          </p:nvSpPr>
          <p:spPr bwMode="auto">
            <a:xfrm flipV="1">
              <a:off x="1923" y="2211"/>
              <a:ext cx="113" cy="113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1025" y="1613"/>
              <a:ext cx="111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1174" y="1613"/>
              <a:ext cx="113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1025" y="1800"/>
              <a:ext cx="111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 flipV="1">
              <a:off x="1174" y="1800"/>
              <a:ext cx="113" cy="111"/>
            </a:xfrm>
            <a:prstGeom prst="line">
              <a:avLst/>
            </a:prstGeom>
            <a:noFill/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4839323" y="3349823"/>
            <a:ext cx="11042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Constructive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6219682" y="3962400"/>
            <a:ext cx="1019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FFFFCC"/>
                </a:solidFill>
                <a:latin typeface="Calibri" pitchFamily="34" charset="0"/>
              </a:rPr>
              <a:t>Destructive</a:t>
            </a: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291142" y="1143000"/>
            <a:ext cx="2928958" cy="338138"/>
            <a:chOff x="816" y="593"/>
            <a:chExt cx="1488" cy="213"/>
          </a:xfrm>
        </p:grpSpPr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816" y="768"/>
              <a:ext cx="1488" cy="0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FFFFCC"/>
                </a:solidFill>
                <a:latin typeface="Calibri" pitchFamily="34" charset="0"/>
              </a:endParaRPr>
            </a:p>
          </p:txBody>
        </p:sp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1344" y="593"/>
              <a:ext cx="260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FFFFCC"/>
                  </a:solidFill>
                  <a:latin typeface="Calibri" pitchFamily="34" charset="0"/>
                </a:rPr>
                <a:t>    </a:t>
              </a:r>
              <a:r>
                <a:rPr lang="en-US" sz="1400" dirty="0">
                  <a:solidFill>
                    <a:srgbClr val="FFFFCC"/>
                  </a:solidFill>
                  <a:latin typeface="Calibri" pitchFamily="34" charset="0"/>
                </a:rPr>
                <a:t>b</a:t>
              </a:r>
              <a:r>
                <a:rPr lang="en-US" sz="1600" dirty="0">
                  <a:solidFill>
                    <a:srgbClr val="FFFFCC"/>
                  </a:solidFill>
                  <a:latin typeface="Calibri" pitchFamily="34" charset="0"/>
                </a:rPr>
                <a:t> </a:t>
              </a:r>
            </a:p>
          </p:txBody>
        </p:sp>
      </p:grpSp>
      <p:pic>
        <p:nvPicPr>
          <p:cNvPr id="73" name="Picture 14" descr="Concordiastro_Image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477026"/>
            <a:ext cx="4495800" cy="2228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" name="Picture 7"/>
          <p:cNvPicPr>
            <a:picLocks noChangeAspect="1" noChangeArrowheads="1"/>
          </p:cNvPicPr>
          <p:nvPr/>
        </p:nvPicPr>
        <p:blipFill>
          <a:blip r:embed="rId4"/>
          <a:srcRect l="5667" t="9390" r="4602" b="7134"/>
          <a:stretch>
            <a:fillRect/>
          </a:stretch>
        </p:blipFill>
        <p:spPr bwMode="auto">
          <a:xfrm>
            <a:off x="457200" y="4495800"/>
            <a:ext cx="2525232" cy="2216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6" name="Picture 2" descr="D:\Doc_oli\Darwin - TPF\Big Book\Chap11\LaTeX\transmission_map.ep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38719" y="1124693"/>
            <a:ext cx="3904681" cy="3142507"/>
          </a:xfrm>
          <a:prstGeom prst="rect">
            <a:avLst/>
          </a:prstGeom>
          <a:solidFill>
            <a:srgbClr val="C0C0C0"/>
          </a:solidFill>
          <a:ln>
            <a:solidFill>
              <a:schemeClr val="tx2"/>
            </a:solidFill>
          </a:ln>
        </p:spPr>
      </p:pic>
      <p:sp>
        <p:nvSpPr>
          <p:cNvPr id="77" name="Oval 7"/>
          <p:cNvSpPr>
            <a:spLocks noChangeArrowheads="1"/>
          </p:cNvSpPr>
          <p:nvPr/>
        </p:nvSpPr>
        <p:spPr bwMode="auto">
          <a:xfrm rot="20100000">
            <a:off x="1346226" y="2082234"/>
            <a:ext cx="2160000" cy="1080000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78" name="AutoShape 10"/>
          <p:cNvSpPr>
            <a:spLocks noChangeArrowheads="1"/>
          </p:cNvSpPr>
          <p:nvPr/>
        </p:nvSpPr>
        <p:spPr bwMode="auto">
          <a:xfrm>
            <a:off x="2341058" y="2531335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79" name="Group 14"/>
          <p:cNvGrpSpPr>
            <a:grpSpLocks/>
          </p:cNvGrpSpPr>
          <p:nvPr/>
        </p:nvGrpSpPr>
        <p:grpSpPr bwMode="auto">
          <a:xfrm>
            <a:off x="1132923" y="1182063"/>
            <a:ext cx="338138" cy="2772318"/>
            <a:chOff x="715" y="2312"/>
            <a:chExt cx="213" cy="1570"/>
          </a:xfrm>
        </p:grpSpPr>
        <p:sp>
          <p:nvSpPr>
            <p:cNvPr id="80" name="Line 15"/>
            <p:cNvSpPr>
              <a:spLocks noChangeShapeType="1"/>
            </p:cNvSpPr>
            <p:nvPr/>
          </p:nvSpPr>
          <p:spPr bwMode="auto">
            <a:xfrm flipH="1" flipV="1">
              <a:off x="919" y="2312"/>
              <a:ext cx="0" cy="1570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FFFFCC"/>
                </a:solidFill>
                <a:latin typeface="Calibri" pitchFamily="34" charset="0"/>
              </a:endParaRPr>
            </a:p>
          </p:txBody>
        </p:sp>
        <p:sp>
          <p:nvSpPr>
            <p:cNvPr id="81" name="Text Box 16"/>
            <p:cNvSpPr txBox="1">
              <a:spLocks noChangeArrowheads="1"/>
            </p:cNvSpPr>
            <p:nvPr/>
          </p:nvSpPr>
          <p:spPr bwMode="auto">
            <a:xfrm rot="16200000">
              <a:off x="640" y="2982"/>
              <a:ext cx="3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</a:rPr>
                <a:t>2</a:t>
              </a:r>
              <a:r>
                <a:rPr lang="el-GR" sz="1600" dirty="0" smtClean="0">
                  <a:solidFill>
                    <a:srgbClr val="FFFFCC"/>
                  </a:solidFill>
                  <a:latin typeface="Calibri" pitchFamily="34" charset="0"/>
                  <a:cs typeface="Arial"/>
                </a:rPr>
                <a:t>λ</a:t>
              </a:r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</a:rPr>
                <a:t>/D </a:t>
              </a:r>
              <a:endParaRPr lang="en-US" sz="1600" dirty="0">
                <a:solidFill>
                  <a:srgbClr val="FFFFCC"/>
                </a:solidFill>
                <a:latin typeface="Calibri" pitchFamily="34" charset="0"/>
              </a:endParaRPr>
            </a:p>
          </p:txBody>
        </p:sp>
      </p:grpSp>
      <p:grpSp>
        <p:nvGrpSpPr>
          <p:cNvPr id="82" name="Group 59"/>
          <p:cNvGrpSpPr>
            <a:grpSpLocks/>
          </p:cNvGrpSpPr>
          <p:nvPr/>
        </p:nvGrpSpPr>
        <p:grpSpPr bwMode="auto">
          <a:xfrm>
            <a:off x="2204511" y="3591994"/>
            <a:ext cx="463550" cy="357188"/>
            <a:chOff x="4138" y="3929"/>
            <a:chExt cx="292" cy="225"/>
          </a:xfrm>
        </p:grpSpPr>
        <p:sp>
          <p:nvSpPr>
            <p:cNvPr id="83" name="Text Box 60"/>
            <p:cNvSpPr txBox="1">
              <a:spLocks noChangeArrowheads="1"/>
            </p:cNvSpPr>
            <p:nvPr/>
          </p:nvSpPr>
          <p:spPr bwMode="auto">
            <a:xfrm>
              <a:off x="4138" y="3941"/>
              <a:ext cx="29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  <a:cs typeface="Arial"/>
                </a:rPr>
                <a:t>λ</a:t>
              </a:r>
              <a:r>
                <a:rPr lang="en-US" sz="1600" dirty="0" smtClean="0">
                  <a:solidFill>
                    <a:srgbClr val="FFFFCC"/>
                  </a:solidFill>
                  <a:latin typeface="Calibri" pitchFamily="34" charset="0"/>
                </a:rPr>
                <a:t>/b</a:t>
              </a:r>
              <a:endParaRPr lang="en-US" sz="1600" dirty="0">
                <a:solidFill>
                  <a:srgbClr val="FFFFCC"/>
                </a:solidFill>
                <a:latin typeface="Calibri" pitchFamily="34" charset="0"/>
              </a:endParaRPr>
            </a:p>
          </p:txBody>
        </p:sp>
        <p:sp>
          <p:nvSpPr>
            <p:cNvPr id="84" name="Line 61"/>
            <p:cNvSpPr>
              <a:spLocks noChangeShapeType="1"/>
            </p:cNvSpPr>
            <p:nvPr/>
          </p:nvSpPr>
          <p:spPr bwMode="auto">
            <a:xfrm>
              <a:off x="4171" y="3929"/>
              <a:ext cx="182" cy="0"/>
            </a:xfrm>
            <a:prstGeom prst="line">
              <a:avLst/>
            </a:prstGeom>
            <a:noFill/>
            <a:ln w="9525">
              <a:solidFill>
                <a:srgbClr val="FFFFCC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en-GB">
                <a:solidFill>
                  <a:srgbClr val="FFFFCC"/>
                </a:solidFill>
                <a:latin typeface="Calibri" pitchFamily="34" charset="0"/>
              </a:endParaRPr>
            </a:p>
          </p:txBody>
        </p:sp>
      </p:grpSp>
      <p:pic>
        <p:nvPicPr>
          <p:cNvPr id="85" name="Picture 3" descr="C:\Documents and Settings\Olivier\Bureau\Eart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7667" y="2298234"/>
            <a:ext cx="94770" cy="94770"/>
          </a:xfrm>
          <a:prstGeom prst="rect">
            <a:avLst/>
          </a:prstGeom>
          <a:noFill/>
        </p:spPr>
      </p:pic>
      <p:sp>
        <p:nvSpPr>
          <p:cNvPr id="86" name="Rectangle 85"/>
          <p:cNvSpPr/>
          <p:nvPr/>
        </p:nvSpPr>
        <p:spPr>
          <a:xfrm>
            <a:off x="2124000" y="5904000"/>
            <a:ext cx="252000" cy="25200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Connecteur droit 90"/>
          <p:cNvCxnSpPr>
            <a:stCxn id="86" idx="3"/>
          </p:cNvCxnSpPr>
          <p:nvPr/>
        </p:nvCxnSpPr>
        <p:spPr>
          <a:xfrm flipV="1">
            <a:off x="2376000" y="4495800"/>
            <a:ext cx="1815000" cy="153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>
            <a:stCxn id="86" idx="3"/>
          </p:cNvCxnSpPr>
          <p:nvPr/>
        </p:nvCxnSpPr>
        <p:spPr>
          <a:xfrm>
            <a:off x="2376000" y="6030000"/>
            <a:ext cx="1815000" cy="675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Box 10"/>
          <p:cNvSpPr txBox="1">
            <a:spLocks noChangeArrowheads="1"/>
          </p:cNvSpPr>
          <p:nvPr/>
        </p:nvSpPr>
        <p:spPr bwMode="auto">
          <a:xfrm>
            <a:off x="4606326" y="4507468"/>
            <a:ext cx="369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latin typeface="Calibri" pitchFamily="34" charset="0"/>
              </a:rPr>
              <a:t>Key parameter = atmosphere stability</a:t>
            </a:r>
            <a:endParaRPr lang="en-GB" sz="18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6" grpId="0" animBg="1"/>
      <p:bldP spid="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The ALADDIN </a:t>
            </a:r>
            <a:r>
              <a:rPr lang="fr-BE" dirty="0" err="1" smtClean="0"/>
              <a:t>project</a:t>
            </a:r>
            <a:endParaRPr lang="en-GB" dirty="0"/>
          </a:p>
        </p:txBody>
      </p:sp>
      <p:pic>
        <p:nvPicPr>
          <p:cNvPr id="4" name="Picture 2" descr="Ensemble pyramid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86000"/>
            <a:ext cx="8229600" cy="440156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fr-BE" dirty="0" err="1" smtClean="0"/>
              <a:t>Expected</a:t>
            </a:r>
            <a:r>
              <a:rPr lang="fr-BE" dirty="0" smtClean="0"/>
              <a:t> </a:t>
            </a:r>
            <a:r>
              <a:rPr lang="fr-BE" dirty="0" err="1" smtClean="0"/>
              <a:t>sensitivity</a:t>
            </a:r>
            <a:r>
              <a:rPr lang="fr-BE" dirty="0" smtClean="0"/>
              <a:t>: 10x to 100x </a:t>
            </a:r>
            <a:r>
              <a:rPr lang="fr-BE" dirty="0" err="1" smtClean="0"/>
              <a:t>better</a:t>
            </a:r>
            <a:endParaRPr lang="fr-BE" dirty="0" smtClean="0"/>
          </a:p>
          <a:p>
            <a:pPr lvl="1"/>
            <a:r>
              <a:rPr lang="fr-BE" dirty="0" err="1" smtClean="0"/>
              <a:t>Based</a:t>
            </a:r>
            <a:r>
              <a:rPr lang="fr-BE" dirty="0" smtClean="0"/>
              <a:t> on </a:t>
            </a:r>
            <a:r>
              <a:rPr lang="fr-BE" dirty="0" err="1" smtClean="0"/>
              <a:t>realistic</a:t>
            </a:r>
            <a:r>
              <a:rPr lang="fr-BE" dirty="0" smtClean="0"/>
              <a:t> end-to-end </a:t>
            </a:r>
            <a:r>
              <a:rPr lang="fr-BE" dirty="0" err="1" smtClean="0"/>
              <a:t>modelling</a:t>
            </a:r>
            <a:r>
              <a:rPr lang="fr-BE" dirty="0" smtClean="0"/>
              <a:t> </a:t>
            </a:r>
            <a:r>
              <a:rPr lang="fr-BE" sz="1400" dirty="0" smtClean="0"/>
              <a:t>(Absil et al. 2007)</a:t>
            </a:r>
            <a:endParaRPr lang="fr-BE" dirty="0" smtClean="0"/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438561" y="2359223"/>
            <a:ext cx="12378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400" dirty="0" smtClean="0">
                <a:latin typeface="Calibri" pitchFamily="34" charset="0"/>
              </a:rPr>
              <a:t>© AMOS 2008</a:t>
            </a:r>
            <a:endParaRPr lang="fr-BE" sz="1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 smtClean="0"/>
              <a:t>And the winner is...</a:t>
            </a:r>
            <a:endParaRPr lang="en-GB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3118217" cy="221817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" name="Espace réservé du contenu 6" descr="51_peg_rv3.png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57200" y="4267200"/>
            <a:ext cx="3238500" cy="2590800"/>
          </a:xfrm>
        </p:spPr>
      </p:pic>
      <p:pic>
        <p:nvPicPr>
          <p:cNvPr id="9" name="Espace réservé du contenu 4" descr="psr.pn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4191000" y="1936145"/>
            <a:ext cx="4724400" cy="1284979"/>
          </a:xfrm>
        </p:spPr>
      </p:pic>
      <p:pic>
        <p:nvPicPr>
          <p:cNvPr id="10" name="Picture 3" descr="C:\Users\Olivier\Desktop\vega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 bwMode="auto">
          <a:xfrm>
            <a:off x="4419600" y="4331732"/>
            <a:ext cx="2170313" cy="236220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152400" y="1047690"/>
            <a:ext cx="4045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</a:rPr>
              <a:t>2000</a:t>
            </a:r>
            <a:r>
              <a:rPr lang="en-GB" sz="2000" dirty="0" smtClean="0">
                <a:latin typeface="Calibri" pitchFamily="34" charset="0"/>
              </a:rPr>
              <a:t>: first </a:t>
            </a:r>
            <a:r>
              <a:rPr lang="en-GB" sz="2000" dirty="0" err="1" smtClean="0">
                <a:latin typeface="Calibri" pitchFamily="34" charset="0"/>
              </a:rPr>
              <a:t>exoplanet</a:t>
            </a:r>
            <a:r>
              <a:rPr lang="en-GB" sz="2000" dirty="0" smtClean="0">
                <a:latin typeface="Calibri" pitchFamily="34" charset="0"/>
              </a:rPr>
              <a:t> transit detected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04594" y="1447800"/>
            <a:ext cx="3906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</a:rPr>
              <a:t>1992</a:t>
            </a:r>
            <a:r>
              <a:rPr lang="en-GB" sz="2000" dirty="0" smtClean="0">
                <a:latin typeface="Calibri" pitchFamily="34" charset="0"/>
              </a:rPr>
              <a:t>: three planets around a pulsar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200" y="3886200"/>
            <a:ext cx="4234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</a:rPr>
              <a:t>1995</a:t>
            </a:r>
            <a:r>
              <a:rPr lang="en-GB" sz="2000" dirty="0" smtClean="0">
                <a:latin typeface="Calibri" pitchFamily="34" charset="0"/>
              </a:rPr>
              <a:t>: first hot Jupiter by radial velocity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05400" y="3886200"/>
            <a:ext cx="349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</a:rPr>
              <a:t>1984</a:t>
            </a:r>
            <a:r>
              <a:rPr lang="en-GB" sz="2000" dirty="0" smtClean="0">
                <a:latin typeface="Calibri" pitchFamily="34" charset="0"/>
              </a:rPr>
              <a:t>: first debris discs detected</a:t>
            </a:r>
            <a:endParaRPr lang="en-GB" sz="2000" dirty="0">
              <a:latin typeface="Calibri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0317" y="4560331"/>
            <a:ext cx="2341283" cy="185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Calibri"/>
              </a:rPr>
              <a:t>¿ </a:t>
            </a:r>
            <a:r>
              <a:rPr lang="en-GB" smtClean="0"/>
              <a:t>Debris discs </a:t>
            </a:r>
            <a:r>
              <a:rPr lang="en-GB" smtClean="0"/>
              <a:t>?</a:t>
            </a:r>
            <a:endParaRPr lang="en-GB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229600" cy="1828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generation dust grains (≠ primordial)</a:t>
            </a:r>
          </a:p>
          <a:p>
            <a:pPr lvl="1"/>
            <a:r>
              <a:rPr lang="en-GB" dirty="0" smtClean="0"/>
              <a:t>Dust lifetime &lt;&lt; star age</a:t>
            </a:r>
            <a:endParaRPr lang="en-GB" dirty="0" smtClean="0"/>
          </a:p>
          <a:p>
            <a:r>
              <a:rPr lang="en-GB" dirty="0" smtClean="0"/>
              <a:t>Produced by “</a:t>
            </a:r>
            <a:r>
              <a:rPr lang="en-GB" dirty="0" err="1" smtClean="0"/>
              <a:t>planetesimals</a:t>
            </a:r>
            <a:r>
              <a:rPr lang="en-GB" dirty="0" smtClean="0"/>
              <a:t>”</a:t>
            </a:r>
            <a:endParaRPr lang="en-GB" dirty="0" smtClean="0"/>
          </a:p>
          <a:p>
            <a:pPr lvl="1"/>
            <a:r>
              <a:rPr lang="en-GB" dirty="0" smtClean="0"/>
              <a:t>Asteroid collisions / Comet </a:t>
            </a:r>
            <a:r>
              <a:rPr lang="en-GB" dirty="0" err="1" smtClean="0"/>
              <a:t>outgassing</a:t>
            </a:r>
            <a:endParaRPr lang="en-GB" dirty="0" smtClean="0"/>
          </a:p>
        </p:txBody>
      </p:sp>
      <p:pic>
        <p:nvPicPr>
          <p:cNvPr id="6963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5000" y="3124200"/>
            <a:ext cx="5365286" cy="344199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7200" y="1295400"/>
            <a:ext cx="8229600" cy="1600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Solar system dust</a:t>
            </a:r>
            <a:endParaRPr lang="en-GB" dirty="0" smtClean="0"/>
          </a:p>
          <a:p>
            <a:pPr lvl="1"/>
            <a:r>
              <a:rPr lang="en-GB" dirty="0" err="1" smtClean="0"/>
              <a:t>Kuiper</a:t>
            </a:r>
            <a:r>
              <a:rPr lang="en-GB" dirty="0" smtClean="0"/>
              <a:t> belt </a:t>
            </a:r>
            <a:r>
              <a:rPr lang="en-GB" dirty="0" smtClean="0">
                <a:sym typeface="Wingdings" pitchFamily="2" charset="2"/>
              </a:rPr>
              <a:t> cold dust</a:t>
            </a:r>
            <a:endParaRPr lang="en-GB" dirty="0" smtClean="0"/>
          </a:p>
          <a:p>
            <a:pPr lvl="1"/>
            <a:r>
              <a:rPr lang="en-GB" dirty="0" smtClean="0"/>
              <a:t>Zodiacal disc (asteroid belt) </a:t>
            </a: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>
                <a:sym typeface="Wingdings" pitchFamily="2" charset="2"/>
              </a:rPr>
              <a:t>warm dust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all live in ... a debris </a:t>
            </a:r>
            <a:r>
              <a:rPr lang="en-GB" dirty="0" smtClean="0"/>
              <a:t>disc!</a:t>
            </a:r>
            <a:endParaRPr lang="en-GB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74409" y="3048000"/>
            <a:ext cx="4907191" cy="3505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048000"/>
            <a:ext cx="3505200" cy="3505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z</a:t>
            </a:r>
            <a:r>
              <a:rPr lang="en-GB" dirty="0" smtClean="0"/>
              <a:t>odiacal disc seen from Earth</a:t>
            </a:r>
            <a:endParaRPr lang="en-GB" dirty="0"/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0673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5" name="Picture 3" descr="D:\Images_Oli\Wallpapers\Comet McNaught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581400"/>
            <a:ext cx="4687864" cy="312402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371600" y="4476690"/>
            <a:ext cx="1928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The zodiacal disc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39774" y="3181290"/>
            <a:ext cx="274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Dust production (comet)</a:t>
            </a:r>
            <a:endParaRPr lang="en-GB" sz="20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Users\Olivier\Desktop\sta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614" y="1091988"/>
            <a:ext cx="4009586" cy="2718012"/>
          </a:xfrm>
          <a:prstGeom prst="rect">
            <a:avLst/>
          </a:prstGeom>
          <a:noFill/>
        </p:spPr>
      </p:pic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pitchFamily="34" charset="0"/>
              </a:rPr>
              <a:t>Debris </a:t>
            </a:r>
            <a:r>
              <a:rPr lang="en-GB" dirty="0" smtClean="0">
                <a:latin typeface="Calibri" pitchFamily="34" charset="0"/>
              </a:rPr>
              <a:t>discs: current view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800600" cy="5181600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alibri" pitchFamily="34" charset="0"/>
              </a:rPr>
              <a:t>Extrasolar </a:t>
            </a:r>
            <a:r>
              <a:rPr lang="en-GB" sz="2800" dirty="0" smtClean="0">
                <a:latin typeface="Calibri" pitchFamily="34" charset="0"/>
              </a:rPr>
              <a:t>debris </a:t>
            </a:r>
            <a:r>
              <a:rPr lang="en-GB" sz="2800" dirty="0" smtClean="0">
                <a:latin typeface="Calibri" pitchFamily="34" charset="0"/>
              </a:rPr>
              <a:t>discs</a:t>
            </a:r>
          </a:p>
          <a:p>
            <a:pPr lvl="1" eaLnBrk="1" hangingPunct="1"/>
            <a:r>
              <a:rPr lang="fr-BE" sz="2400" dirty="0" err="1" smtClean="0"/>
              <a:t>Detection</a:t>
            </a:r>
            <a:r>
              <a:rPr lang="fr-BE" sz="2400" dirty="0" smtClean="0"/>
              <a:t>: far-</a:t>
            </a:r>
            <a:r>
              <a:rPr lang="fr-BE" sz="2400" dirty="0" err="1" smtClean="0"/>
              <a:t>infared</a:t>
            </a:r>
            <a:r>
              <a:rPr lang="fr-BE" sz="2400" dirty="0" smtClean="0"/>
              <a:t> </a:t>
            </a:r>
            <a:r>
              <a:rPr lang="fr-BE" sz="2400" dirty="0" err="1" smtClean="0"/>
              <a:t>photometry</a:t>
            </a:r>
            <a:r>
              <a:rPr lang="fr-BE" sz="2400" dirty="0" smtClean="0"/>
              <a:t> + images</a:t>
            </a:r>
            <a:endParaRPr lang="en-GB" sz="2400" dirty="0" smtClean="0">
              <a:latin typeface="Calibri" pitchFamily="34" charset="0"/>
            </a:endParaRP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Cold </a:t>
            </a:r>
            <a:r>
              <a:rPr lang="en-GB" sz="2400" dirty="0" smtClean="0">
                <a:latin typeface="Calibri" pitchFamily="34" charset="0"/>
              </a:rPr>
              <a:t>and distant (~100 AU)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Massive (few 100s </a:t>
            </a:r>
            <a:r>
              <a:rPr lang="en-US" sz="2400" dirty="0" smtClean="0">
                <a:latin typeface="Calibri" pitchFamily="34" charset="0"/>
              </a:rPr>
              <a:t>× </a:t>
            </a:r>
            <a:br>
              <a:rPr lang="en-US" sz="2400" dirty="0" smtClean="0">
                <a:latin typeface="Calibri" pitchFamily="34" charset="0"/>
              </a:rPr>
            </a:br>
            <a:r>
              <a:rPr lang="en-GB" sz="2400" dirty="0" err="1" smtClean="0">
                <a:latin typeface="Calibri" pitchFamily="34" charset="0"/>
              </a:rPr>
              <a:t>Kuiper</a:t>
            </a:r>
            <a:r>
              <a:rPr lang="en-GB" sz="2400" dirty="0" smtClean="0">
                <a:latin typeface="Calibri" pitchFamily="34" charset="0"/>
              </a:rPr>
              <a:t> belt)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Evidences for inner </a:t>
            </a:r>
            <a:br>
              <a:rPr lang="en-GB" sz="2400" dirty="0" smtClean="0">
                <a:latin typeface="Calibri" pitchFamily="34" charset="0"/>
              </a:rPr>
            </a:br>
            <a:r>
              <a:rPr lang="en-GB" sz="2400" dirty="0" smtClean="0">
                <a:latin typeface="Calibri" pitchFamily="34" charset="0"/>
              </a:rPr>
              <a:t>holes</a:t>
            </a:r>
          </a:p>
          <a:p>
            <a:pPr eaLnBrk="1" hangingPunct="1"/>
            <a:r>
              <a:rPr lang="en-GB" sz="2800" dirty="0" smtClean="0">
                <a:latin typeface="Calibri" pitchFamily="34" charset="0"/>
              </a:rPr>
              <a:t>High frequency</a:t>
            </a:r>
            <a:endParaRPr lang="en-GB" sz="2800" dirty="0" smtClean="0">
              <a:latin typeface="Calibri" pitchFamily="34" charset="0"/>
            </a:endParaRP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30% of A-type stars</a:t>
            </a:r>
          </a:p>
          <a:p>
            <a:pPr lvl="1" eaLnBrk="1" hangingPunct="1"/>
            <a:r>
              <a:rPr lang="en-GB" sz="2400" dirty="0" smtClean="0">
                <a:latin typeface="Calibri" pitchFamily="34" charset="0"/>
              </a:rPr>
              <a:t>15% of solar-type </a:t>
            </a:r>
            <a:br>
              <a:rPr lang="en-GB" sz="2400" dirty="0" smtClean="0">
                <a:latin typeface="Calibri" pitchFamily="34" charset="0"/>
              </a:rPr>
            </a:br>
            <a:r>
              <a:rPr lang="en-GB" sz="2400" dirty="0" smtClean="0">
                <a:latin typeface="Calibri" pitchFamily="34" charset="0"/>
              </a:rPr>
              <a:t>stars</a:t>
            </a:r>
          </a:p>
        </p:txBody>
      </p:sp>
      <p:pic>
        <p:nvPicPr>
          <p:cNvPr id="9220" name="Picture 4" descr="Fomalhaut_kala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67500" y="4110236"/>
            <a:ext cx="2324100" cy="2205037"/>
          </a:xfrm>
          <a:noFill/>
          <a:ln>
            <a:solidFill>
              <a:schemeClr val="tx1"/>
            </a:solidFill>
          </a:ln>
        </p:spPr>
      </p:pic>
      <p:pic>
        <p:nvPicPr>
          <p:cNvPr id="9221" name="Picture 5" descr="Fomalhaut_mars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12993" t="3539" r="12993" b="16588"/>
          <a:stretch>
            <a:fillRect/>
          </a:stretch>
        </p:blipFill>
        <p:spPr>
          <a:xfrm>
            <a:off x="4349750" y="4111823"/>
            <a:ext cx="2203450" cy="2209800"/>
          </a:xfrm>
          <a:noFill/>
          <a:ln>
            <a:solidFill>
              <a:schemeClr val="tx1"/>
            </a:solidFill>
          </a:ln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7429500" y="5304036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19900" y="5456436"/>
            <a:ext cx="7906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150 AU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900863" y="3883223"/>
            <a:ext cx="17682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Kalas et al. 2005 (0.8 µm)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495800" y="3883223"/>
            <a:ext cx="18835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Marsh et al. 2005 (350 µm)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997494" y="1295400"/>
            <a:ext cx="1551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Calibri" pitchFamily="34" charset="0"/>
              </a:rPr>
              <a:t>Stapelfeldt</a:t>
            </a:r>
            <a:r>
              <a:rPr lang="en-GB" sz="1200" dirty="0">
                <a:latin typeface="Calibri" pitchFamily="34" charset="0"/>
              </a:rPr>
              <a:t> et al. 2004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930694" y="2801938"/>
            <a:ext cx="8418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T 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Arial" charset="0"/>
              </a:rPr>
              <a:t>≈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 75 K</a:t>
            </a:r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7204199" y="2108200"/>
            <a:ext cx="1332000" cy="939800"/>
          </a:xfrm>
          <a:custGeom>
            <a:avLst/>
            <a:gdLst>
              <a:gd name="T0" fmla="*/ 0 w 814"/>
              <a:gd name="T1" fmla="*/ 179 h 592"/>
              <a:gd name="T2" fmla="*/ 326 w 814"/>
              <a:gd name="T3" fmla="*/ 69 h 592"/>
              <a:gd name="T4" fmla="*/ 814 w 814"/>
              <a:gd name="T5" fmla="*/ 592 h 592"/>
              <a:gd name="T6" fmla="*/ 0 60000 65536"/>
              <a:gd name="T7" fmla="*/ 0 60000 65536"/>
              <a:gd name="T8" fmla="*/ 0 60000 65536"/>
              <a:gd name="T9" fmla="*/ 0 w 814"/>
              <a:gd name="T10" fmla="*/ 0 h 592"/>
              <a:gd name="T11" fmla="*/ 814 w 814"/>
              <a:gd name="T12" fmla="*/ 592 h 5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4" h="592">
                <a:moveTo>
                  <a:pt x="0" y="179"/>
                </a:moveTo>
                <a:cubicBezTo>
                  <a:pt x="54" y="161"/>
                  <a:pt x="190" y="0"/>
                  <a:pt x="326" y="69"/>
                </a:cubicBezTo>
                <a:cubicBezTo>
                  <a:pt x="462" y="138"/>
                  <a:pt x="712" y="483"/>
                  <a:pt x="814" y="592"/>
                </a:cubicBezTo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5184775" y="5151636"/>
            <a:ext cx="304800" cy="609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498975" y="5227836"/>
            <a:ext cx="7906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Calibri" pitchFamily="34" charset="0"/>
              </a:rPr>
              <a:t>150 AU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5562600" y="6321623"/>
            <a:ext cx="19306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Calibri" pitchFamily="34" charset="0"/>
              </a:rPr>
              <a:t>(150 AU ≈ 20’’ at 7.7 pc)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about warm dust?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153400" cy="22098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Very few « exozodiacal » discs identified</a:t>
            </a:r>
          </a:p>
          <a:p>
            <a:pPr lvl="1"/>
            <a:r>
              <a:rPr lang="fr-BE" dirty="0" err="1" smtClean="0"/>
              <a:t>Dust</a:t>
            </a:r>
            <a:r>
              <a:rPr lang="fr-BE" dirty="0" smtClean="0"/>
              <a:t> not </a:t>
            </a:r>
            <a:r>
              <a:rPr lang="fr-BE" dirty="0" err="1" smtClean="0"/>
              <a:t>precisely</a:t>
            </a:r>
            <a:r>
              <a:rPr lang="fr-BE" dirty="0" smtClean="0"/>
              <a:t> </a:t>
            </a:r>
            <a:r>
              <a:rPr lang="fr-BE" dirty="0" err="1" smtClean="0"/>
              <a:t>located</a:t>
            </a:r>
            <a:r>
              <a:rPr lang="fr-BE" dirty="0" smtClean="0"/>
              <a:t> (SED </a:t>
            </a:r>
            <a:r>
              <a:rPr lang="fr-BE" dirty="0" err="1" smtClean="0"/>
              <a:t>modelling</a:t>
            </a:r>
            <a:r>
              <a:rPr lang="fr-BE" dirty="0" smtClean="0"/>
              <a:t>)</a:t>
            </a:r>
            <a:endParaRPr lang="en-GB" dirty="0" smtClean="0"/>
          </a:p>
          <a:p>
            <a:r>
              <a:rPr lang="en-GB" dirty="0" smtClean="0"/>
              <a:t>Global architecture of planetary systems?</a:t>
            </a:r>
          </a:p>
          <a:p>
            <a:r>
              <a:rPr lang="en-GB" dirty="0" smtClean="0"/>
              <a:t>Environment of terrestrial planets?</a:t>
            </a:r>
            <a:endParaRPr lang="en-GB" dirty="0" smtClean="0"/>
          </a:p>
          <a:p>
            <a:r>
              <a:rPr lang="en-GB" dirty="0" smtClean="0"/>
              <a:t>Possible threat for Earth-like planet imaging</a:t>
            </a:r>
          </a:p>
        </p:txBody>
      </p:sp>
      <p:pic>
        <p:nvPicPr>
          <p:cNvPr id="7" name="Picture 6" descr="olivie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3608832"/>
            <a:ext cx="3657600" cy="2944368"/>
          </a:xfrm>
          <a:noFill/>
          <a:ln>
            <a:solidFill>
              <a:schemeClr val="tx2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457200" y="3352800"/>
            <a:ext cx="171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 pitchFamily="34" charset="0"/>
              </a:rPr>
              <a:t>Beichman</a:t>
            </a:r>
            <a:r>
              <a:rPr lang="en-GB" sz="1400" dirty="0" smtClean="0">
                <a:latin typeface="Calibri" pitchFamily="34" charset="0"/>
              </a:rPr>
              <a:t> et al. 2005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9" name="Picture 2" descr="C:\Users\Olivier\Desktop\Alycia2.p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599" y="3429000"/>
            <a:ext cx="4587241" cy="327660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6986064" y="3426023"/>
            <a:ext cx="185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Weinberger et al. 2009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quest for warm dust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4" y="381000"/>
            <a:ext cx="5834066" cy="320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Direct </a:t>
            </a:r>
            <a:r>
              <a:rPr lang="fr-BE" dirty="0" err="1" smtClean="0"/>
              <a:t>imaging</a:t>
            </a:r>
            <a:endParaRPr lang="en-GB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e">
  <a:themeElements>
    <a:clrScheme name="Orbite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e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e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e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34824</TotalTime>
  <Words>959</Words>
  <Application>Microsoft PowerPoint</Application>
  <PresentationFormat>Affichage à l'écran (4:3)</PresentationFormat>
  <Paragraphs>188</Paragraphs>
  <Slides>22</Slides>
  <Notes>11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5" baseType="lpstr">
      <vt:lpstr>Orbite</vt:lpstr>
      <vt:lpstr>CorelDRAW</vt:lpstr>
      <vt:lpstr>Equation</vt:lpstr>
      <vt:lpstr>Hot dust in the inner parts of circumstellar debris discs</vt:lpstr>
      <vt:lpstr>Quiz</vt:lpstr>
      <vt:lpstr>And the winner is...</vt:lpstr>
      <vt:lpstr>¿ Debris discs ?</vt:lpstr>
      <vt:lpstr>We all live in ... a debris disc!</vt:lpstr>
      <vt:lpstr>The zodiacal disc seen from Earth</vt:lpstr>
      <vt:lpstr>Debris discs: current view</vt:lpstr>
      <vt:lpstr>What about warm dust?</vt:lpstr>
      <vt:lpstr>quest for warm dust</vt:lpstr>
      <vt:lpstr>The challenges of direct imaging</vt:lpstr>
      <vt:lpstr>Stellar interferometry</vt:lpstr>
      <vt:lpstr>Debris discs by interferometry</vt:lpstr>
      <vt:lpstr>CHARA – FLUOR</vt:lpstr>
      <vt:lpstr>Vega: fitting photosphere model</vt:lpstr>
      <vt:lpstr>Vega: fitting photosphere + disc</vt:lpstr>
      <vt:lpstr>Reproducing the global SED</vt:lpstr>
      <vt:lpstr>Our new view of Vega</vt:lpstr>
      <vt:lpstr>Possible scenarios?</vt:lpstr>
      <vt:lpstr>Late Heavy Bombardment</vt:lpstr>
      <vt:lpstr>Exozodiacal discs galore!</vt:lpstr>
      <vt:lpstr>Future: nulling ... in Antarctica</vt:lpstr>
      <vt:lpstr>The ALADDIN project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Olivier Absil</cp:lastModifiedBy>
  <cp:revision>1049</cp:revision>
  <cp:lastPrinted>1601-01-01T00:00:00Z</cp:lastPrinted>
  <dcterms:created xsi:type="dcterms:W3CDTF">1601-01-01T00:00:00Z</dcterms:created>
  <dcterms:modified xsi:type="dcterms:W3CDTF">2009-04-01T08:12:50Z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