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a:srgbClr val="99FF99"/>
    <a:srgbClr val="6EF885"/>
    <a:srgbClr val="99FF66"/>
    <a:srgbClr val="00FF99"/>
    <a:srgbClr val="2DC97B"/>
    <a:srgbClr val="99FFCC"/>
    <a:srgbClr val="66FFCC"/>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37"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3"/>
            <a:ext cx="2945659" cy="496332"/>
          </a:xfrm>
          <a:prstGeom prst="rect">
            <a:avLst/>
          </a:prstGeom>
        </p:spPr>
        <p:txBody>
          <a:bodyPr vert="horz" lIns="92686" tIns="46343" rIns="92686" bIns="46343" rtlCol="0"/>
          <a:lstStyle>
            <a:lvl1pPr algn="l">
              <a:defRPr sz="1200"/>
            </a:lvl1pPr>
          </a:lstStyle>
          <a:p>
            <a:endParaRPr lang="fr-BE"/>
          </a:p>
        </p:txBody>
      </p:sp>
      <p:sp>
        <p:nvSpPr>
          <p:cNvPr id="3" name="Espace réservé de la date 2"/>
          <p:cNvSpPr>
            <a:spLocks noGrp="1"/>
          </p:cNvSpPr>
          <p:nvPr>
            <p:ph type="dt" idx="1"/>
          </p:nvPr>
        </p:nvSpPr>
        <p:spPr>
          <a:xfrm>
            <a:off x="3850445" y="3"/>
            <a:ext cx="2945659" cy="496332"/>
          </a:xfrm>
          <a:prstGeom prst="rect">
            <a:avLst/>
          </a:prstGeom>
        </p:spPr>
        <p:txBody>
          <a:bodyPr vert="horz" lIns="92686" tIns="46343" rIns="92686" bIns="46343" rtlCol="0"/>
          <a:lstStyle>
            <a:lvl1pPr algn="r">
              <a:defRPr sz="1200"/>
            </a:lvl1pPr>
          </a:lstStyle>
          <a:p>
            <a:fld id="{3285840E-D433-4BFC-A3B2-9309082196AA}" type="datetimeFigureOut">
              <a:rPr lang="fr-FR" smtClean="0"/>
              <a:pPr/>
              <a:t>25/03/2010</a:t>
            </a:fld>
            <a:endParaRPr lang="fr-BE"/>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686" tIns="46343" rIns="92686" bIns="46343" rtlCol="0" anchor="ctr"/>
          <a:lstStyle/>
          <a:p>
            <a:endParaRPr lang="fr-BE"/>
          </a:p>
        </p:txBody>
      </p:sp>
      <p:sp>
        <p:nvSpPr>
          <p:cNvPr id="5" name="Espace réservé des commentaires 4"/>
          <p:cNvSpPr>
            <a:spLocks noGrp="1"/>
          </p:cNvSpPr>
          <p:nvPr>
            <p:ph type="body" sz="quarter" idx="3"/>
          </p:nvPr>
        </p:nvSpPr>
        <p:spPr>
          <a:xfrm>
            <a:off x="679768" y="4715156"/>
            <a:ext cx="5438140" cy="4466987"/>
          </a:xfrm>
          <a:prstGeom prst="rect">
            <a:avLst/>
          </a:prstGeom>
        </p:spPr>
        <p:txBody>
          <a:bodyPr vert="horz" lIns="92686" tIns="46343" rIns="92686" bIns="4634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28584"/>
            <a:ext cx="2945659" cy="496332"/>
          </a:xfrm>
          <a:prstGeom prst="rect">
            <a:avLst/>
          </a:prstGeom>
        </p:spPr>
        <p:txBody>
          <a:bodyPr vert="horz" lIns="92686" tIns="46343" rIns="92686" bIns="46343"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5" y="9428584"/>
            <a:ext cx="2945659" cy="496332"/>
          </a:xfrm>
          <a:prstGeom prst="rect">
            <a:avLst/>
          </a:prstGeom>
        </p:spPr>
        <p:txBody>
          <a:bodyPr vert="horz" lIns="92686" tIns="46343" rIns="92686" bIns="46343" rtlCol="0" anchor="b"/>
          <a:lstStyle>
            <a:lvl1pPr algn="r">
              <a:defRPr sz="1200"/>
            </a:lvl1pPr>
          </a:lstStyle>
          <a:p>
            <a:fld id="{366F9D19-522C-48DE-A1EF-1582FB191138}"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B124FD4-F3DE-4786-B056-3607489BD1ED}" type="datetime1">
              <a:rPr lang="fr-FR" smtClean="0"/>
              <a:pPr/>
              <a:t>25/03/2010</a:t>
            </a:fld>
            <a:endParaRPr lang="fr-BE"/>
          </a:p>
        </p:txBody>
      </p:sp>
      <p:sp>
        <p:nvSpPr>
          <p:cNvPr id="19" name="Espace réservé du pied de page 18"/>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27" name="Espace réservé du numéro de diapositive 26"/>
          <p:cNvSpPr>
            <a:spLocks noGrp="1"/>
          </p:cNvSpPr>
          <p:nvPr>
            <p:ph type="sldNum" sz="quarter" idx="12"/>
          </p:nvPr>
        </p:nvSpPr>
        <p:spPr/>
        <p:txBody>
          <a:bodyPr/>
          <a:lstStyle/>
          <a:p>
            <a:fld id="{853EF5CD-2881-46C3-8469-422DFD5CFE6E}"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54C78D4-1210-4A6C-9A2A-1043997D64C4}" type="datetime1">
              <a:rPr lang="fr-FR" smtClean="0"/>
              <a:pPr/>
              <a:t>25/03/2010</a:t>
            </a:fld>
            <a:endParaRPr lang="fr-BE"/>
          </a:p>
        </p:txBody>
      </p:sp>
      <p:sp>
        <p:nvSpPr>
          <p:cNvPr id="5" name="Espace réservé du pied de page 4"/>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6" name="Espace réservé du numéro de diapositive 5"/>
          <p:cNvSpPr>
            <a:spLocks noGrp="1"/>
          </p:cNvSpPr>
          <p:nvPr>
            <p:ph type="sldNum" sz="quarter" idx="12"/>
          </p:nvPr>
        </p:nvSpPr>
        <p:spPr/>
        <p:txBody>
          <a:bodyPr/>
          <a:lstStyle/>
          <a:p>
            <a:fld id="{853EF5CD-2881-46C3-8469-422DFD5CFE6E}"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D42CF54-2478-4D57-BFB6-2E08052D8B02}" type="datetime1">
              <a:rPr lang="fr-FR" smtClean="0"/>
              <a:pPr/>
              <a:t>25/03/2010</a:t>
            </a:fld>
            <a:endParaRPr lang="fr-BE"/>
          </a:p>
        </p:txBody>
      </p:sp>
      <p:sp>
        <p:nvSpPr>
          <p:cNvPr id="5" name="Espace réservé du pied de page 4"/>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6" name="Espace réservé du numéro de diapositive 5"/>
          <p:cNvSpPr>
            <a:spLocks noGrp="1"/>
          </p:cNvSpPr>
          <p:nvPr>
            <p:ph type="sldNum" sz="quarter" idx="12"/>
          </p:nvPr>
        </p:nvSpPr>
        <p:spPr/>
        <p:txBody>
          <a:bodyPr/>
          <a:lstStyle/>
          <a:p>
            <a:fld id="{853EF5CD-2881-46C3-8469-422DFD5CFE6E}"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4A5EED5-9361-4BA4-8623-6B61025D45C6}" type="datetime1">
              <a:rPr lang="fr-FR" smtClean="0"/>
              <a:pPr/>
              <a:t>25/03/2010</a:t>
            </a:fld>
            <a:endParaRPr lang="fr-BE"/>
          </a:p>
        </p:txBody>
      </p:sp>
      <p:sp>
        <p:nvSpPr>
          <p:cNvPr id="5" name="Espace réservé du pied de page 4"/>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6" name="Espace réservé du numéro de diapositive 5"/>
          <p:cNvSpPr>
            <a:spLocks noGrp="1"/>
          </p:cNvSpPr>
          <p:nvPr>
            <p:ph type="sldNum" sz="quarter" idx="12"/>
          </p:nvPr>
        </p:nvSpPr>
        <p:spPr/>
        <p:txBody>
          <a:bodyPr/>
          <a:lstStyle/>
          <a:p>
            <a:fld id="{853EF5CD-2881-46C3-8469-422DFD5CFE6E}"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D9FC396-BF85-4357-9025-4159133681B8}" type="datetime1">
              <a:rPr lang="fr-FR" smtClean="0"/>
              <a:pPr/>
              <a:t>25/03/2010</a:t>
            </a:fld>
            <a:endParaRPr lang="fr-BE"/>
          </a:p>
        </p:txBody>
      </p:sp>
      <p:sp>
        <p:nvSpPr>
          <p:cNvPr id="5" name="Espace réservé du pied de page 4"/>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6" name="Espace réservé du numéro de diapositive 5"/>
          <p:cNvSpPr>
            <a:spLocks noGrp="1"/>
          </p:cNvSpPr>
          <p:nvPr>
            <p:ph type="sldNum" sz="quarter" idx="12"/>
          </p:nvPr>
        </p:nvSpPr>
        <p:spPr/>
        <p:txBody>
          <a:bodyPr/>
          <a:lstStyle/>
          <a:p>
            <a:fld id="{853EF5CD-2881-46C3-8469-422DFD5CFE6E}"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F9A9456-C4C3-4620-AA52-05767B90A5D2}" type="datetime1">
              <a:rPr lang="fr-FR" smtClean="0"/>
              <a:pPr/>
              <a:t>25/03/2010</a:t>
            </a:fld>
            <a:endParaRPr lang="fr-BE"/>
          </a:p>
        </p:txBody>
      </p:sp>
      <p:sp>
        <p:nvSpPr>
          <p:cNvPr id="6" name="Espace réservé du pied de page 5"/>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7" name="Espace réservé du numéro de diapositive 6"/>
          <p:cNvSpPr>
            <a:spLocks noGrp="1"/>
          </p:cNvSpPr>
          <p:nvPr>
            <p:ph type="sldNum" sz="quarter" idx="12"/>
          </p:nvPr>
        </p:nvSpPr>
        <p:spPr/>
        <p:txBody>
          <a:bodyPr/>
          <a:lstStyle/>
          <a:p>
            <a:fld id="{853EF5CD-2881-46C3-8469-422DFD5CFE6E}"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22C925B-2289-4B64-A554-B00B9AC234C2}" type="datetime1">
              <a:rPr lang="fr-FR" smtClean="0"/>
              <a:pPr/>
              <a:t>25/03/2010</a:t>
            </a:fld>
            <a:endParaRPr lang="fr-BE"/>
          </a:p>
        </p:txBody>
      </p:sp>
      <p:sp>
        <p:nvSpPr>
          <p:cNvPr id="8" name="Espace réservé du pied de page 7"/>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9" name="Espace réservé du numéro de diapositive 8"/>
          <p:cNvSpPr>
            <a:spLocks noGrp="1"/>
          </p:cNvSpPr>
          <p:nvPr>
            <p:ph type="sldNum" sz="quarter" idx="12"/>
          </p:nvPr>
        </p:nvSpPr>
        <p:spPr/>
        <p:txBody>
          <a:bodyPr/>
          <a:lstStyle/>
          <a:p>
            <a:fld id="{853EF5CD-2881-46C3-8469-422DFD5CFE6E}"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B2AB90E-8B72-41F4-BF7E-7AA542679C5B}" type="datetime1">
              <a:rPr lang="fr-FR" smtClean="0"/>
              <a:pPr/>
              <a:t>25/03/2010</a:t>
            </a:fld>
            <a:endParaRPr lang="fr-BE"/>
          </a:p>
        </p:txBody>
      </p:sp>
      <p:sp>
        <p:nvSpPr>
          <p:cNvPr id="4" name="Espace réservé du pied de page 3"/>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5" name="Espace réservé du numéro de diapositive 4"/>
          <p:cNvSpPr>
            <a:spLocks noGrp="1"/>
          </p:cNvSpPr>
          <p:nvPr>
            <p:ph type="sldNum" sz="quarter" idx="12"/>
          </p:nvPr>
        </p:nvSpPr>
        <p:spPr/>
        <p:txBody>
          <a:bodyPr/>
          <a:lstStyle/>
          <a:p>
            <a:fld id="{853EF5CD-2881-46C3-8469-422DFD5CFE6E}"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975716-952D-4003-B1E1-D0F92FCD0C63}" type="datetime1">
              <a:rPr lang="fr-FR" smtClean="0"/>
              <a:pPr/>
              <a:t>25/03/2010</a:t>
            </a:fld>
            <a:endParaRPr lang="fr-BE"/>
          </a:p>
        </p:txBody>
      </p:sp>
      <p:sp>
        <p:nvSpPr>
          <p:cNvPr id="3" name="Espace réservé du pied de page 2"/>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4" name="Espace réservé du numéro de diapositive 3"/>
          <p:cNvSpPr>
            <a:spLocks noGrp="1"/>
          </p:cNvSpPr>
          <p:nvPr>
            <p:ph type="sldNum" sz="quarter" idx="12"/>
          </p:nvPr>
        </p:nvSpPr>
        <p:spPr/>
        <p:txBody>
          <a:bodyPr/>
          <a:lstStyle/>
          <a:p>
            <a:fld id="{853EF5CD-2881-46C3-8469-422DFD5CFE6E}"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CA2D76D-C73C-4939-B126-DBDDA7007085}" type="datetime1">
              <a:rPr lang="fr-FR" smtClean="0"/>
              <a:pPr/>
              <a:t>25/03/2010</a:t>
            </a:fld>
            <a:endParaRPr lang="fr-BE"/>
          </a:p>
        </p:txBody>
      </p:sp>
      <p:sp>
        <p:nvSpPr>
          <p:cNvPr id="6" name="Espace réservé du pied de page 5"/>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7" name="Espace réservé du numéro de diapositive 6"/>
          <p:cNvSpPr>
            <a:spLocks noGrp="1"/>
          </p:cNvSpPr>
          <p:nvPr>
            <p:ph type="sldNum" sz="quarter" idx="12"/>
          </p:nvPr>
        </p:nvSpPr>
        <p:spPr/>
        <p:txBody>
          <a:bodyPr/>
          <a:lstStyle/>
          <a:p>
            <a:fld id="{853EF5CD-2881-46C3-8469-422DFD5CFE6E}"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F602CDC-E83B-40B4-BA3E-ADCE1CD2CE84}" type="datetime1">
              <a:rPr lang="fr-FR" smtClean="0"/>
              <a:pPr/>
              <a:t>25/03/2010</a:t>
            </a:fld>
            <a:endParaRPr lang="fr-BE"/>
          </a:p>
        </p:txBody>
      </p:sp>
      <p:sp>
        <p:nvSpPr>
          <p:cNvPr id="6" name="Espace réservé du pied de page 5"/>
          <p:cNvSpPr>
            <a:spLocks noGrp="1"/>
          </p:cNvSpPr>
          <p:nvPr>
            <p:ph type="ftr" sz="quarter" idx="11"/>
          </p:nvPr>
        </p:nvSpPr>
        <p:spPr/>
        <p:txBody>
          <a:bodyPr/>
          <a:lstStyle/>
          <a:p>
            <a:r>
              <a:rPr lang="en-US" smtClean="0"/>
              <a:t>3d fib International Congress 2010 – Washington D.C                      « Think Globally, Build Locally » </a:t>
            </a:r>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53EF5CD-2881-46C3-8469-422DFD5CFE6E}"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alpha val="81000"/>
          </a:srgbClr>
        </a:soli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54D5E3C-A662-44FB-AAD1-F161C9B8332B}" type="datetime1">
              <a:rPr lang="fr-FR" smtClean="0"/>
              <a:pPr/>
              <a:t>25/03/2010</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3d fib International Congress 2010 – Washington D.C                      « Think Globally, Build Locally » </a:t>
            </a:r>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3EF5CD-2881-46C3-8469-422DFD5CFE6E}"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http://www.presse.ulg.ac.be/logos/newLogo/logo_coul_texte_blason_cadre_300.gif"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1714488"/>
            <a:ext cx="8001056" cy="1571636"/>
          </a:xfrm>
        </p:spPr>
        <p:txBody>
          <a:bodyPr>
            <a:normAutofit/>
          </a:bodyPr>
          <a:lstStyle/>
          <a:p>
            <a:pPr algn="ctr"/>
            <a:r>
              <a:rPr lang="fr-BE" sz="2400" dirty="0" smtClean="0">
                <a:solidFill>
                  <a:schemeClr val="bg1"/>
                </a:solidFill>
                <a:latin typeface="Times New Roman" pitchFamily="18" charset="0"/>
                <a:cs typeface="Times New Roman" pitchFamily="18" charset="0"/>
              </a:rPr>
              <a:t>STEEL HOLLOW COLUMNS FILLED WITH </a:t>
            </a:r>
            <a:br>
              <a:rPr lang="fr-BE" sz="2400" dirty="0" smtClean="0">
                <a:solidFill>
                  <a:schemeClr val="bg1"/>
                </a:solidFill>
                <a:latin typeface="Times New Roman" pitchFamily="18" charset="0"/>
                <a:cs typeface="Times New Roman" pitchFamily="18" charset="0"/>
              </a:rPr>
            </a:br>
            <a:r>
              <a:rPr lang="fr-BE" sz="2400" dirty="0" smtClean="0">
                <a:solidFill>
                  <a:schemeClr val="bg1"/>
                </a:solidFill>
                <a:latin typeface="Times New Roman" pitchFamily="18" charset="0"/>
                <a:cs typeface="Times New Roman" pitchFamily="18" charset="0"/>
              </a:rPr>
              <a:t>SELF-COMPACTING CONCRETE </a:t>
            </a:r>
            <a:br>
              <a:rPr lang="fr-BE" sz="2400" dirty="0" smtClean="0">
                <a:solidFill>
                  <a:schemeClr val="bg1"/>
                </a:solidFill>
                <a:latin typeface="Times New Roman" pitchFamily="18" charset="0"/>
                <a:cs typeface="Times New Roman" pitchFamily="18" charset="0"/>
              </a:rPr>
            </a:br>
            <a:r>
              <a:rPr lang="fr-BE" sz="2400" dirty="0" smtClean="0">
                <a:solidFill>
                  <a:schemeClr val="bg1"/>
                </a:solidFill>
                <a:latin typeface="Times New Roman" pitchFamily="18" charset="0"/>
                <a:cs typeface="Times New Roman" pitchFamily="18" charset="0"/>
              </a:rPr>
              <a:t>UNDER FIRE CONDITIONS</a:t>
            </a:r>
            <a:endParaRPr lang="fr-BE" sz="2400" dirty="0">
              <a:solidFill>
                <a:schemeClr val="bg1"/>
              </a:solidFill>
              <a:latin typeface="Times New Roman" pitchFamily="18" charset="0"/>
              <a:cs typeface="Times New Roman" pitchFamily="18" charset="0"/>
            </a:endParaRPr>
          </a:p>
        </p:txBody>
      </p:sp>
      <p:sp>
        <p:nvSpPr>
          <p:cNvPr id="3" name="Sous-titre 2"/>
          <p:cNvSpPr>
            <a:spLocks noGrp="1"/>
          </p:cNvSpPr>
          <p:nvPr>
            <p:ph type="subTitle" idx="1"/>
          </p:nvPr>
        </p:nvSpPr>
        <p:spPr>
          <a:xfrm>
            <a:off x="500034" y="3857628"/>
            <a:ext cx="8001056" cy="1928826"/>
          </a:xfrm>
        </p:spPr>
        <p:txBody>
          <a:bodyPr>
            <a:normAutofit/>
          </a:bodyPr>
          <a:lstStyle/>
          <a:p>
            <a:pPr algn="l"/>
            <a:r>
              <a:rPr lang="fr-BE" sz="1800" b="1" dirty="0" smtClean="0">
                <a:solidFill>
                  <a:schemeClr val="bg1"/>
                </a:solidFill>
                <a:latin typeface="Times New Roman" pitchFamily="18" charset="0"/>
                <a:cs typeface="Times New Roman" pitchFamily="18" charset="0"/>
              </a:rPr>
              <a:t>   </a:t>
            </a:r>
            <a:r>
              <a:rPr lang="fr-BE" sz="1900" b="1" dirty="0" smtClean="0">
                <a:solidFill>
                  <a:schemeClr val="bg1"/>
                </a:solidFill>
                <a:latin typeface="Times New Roman" pitchFamily="18" charset="0"/>
                <a:cs typeface="Times New Roman" pitchFamily="18" charset="0"/>
              </a:rPr>
              <a:t>Jean Claude </a:t>
            </a:r>
            <a:r>
              <a:rPr lang="fr-BE" sz="1900" b="1" dirty="0" err="1" smtClean="0">
                <a:solidFill>
                  <a:schemeClr val="bg1"/>
                </a:solidFill>
                <a:latin typeface="Times New Roman" pitchFamily="18" charset="0"/>
                <a:cs typeface="Times New Roman" pitchFamily="18" charset="0"/>
              </a:rPr>
              <a:t>Dotreppe</a:t>
            </a:r>
            <a:r>
              <a:rPr lang="fr-BE" sz="1900" b="1" dirty="0" smtClean="0">
                <a:solidFill>
                  <a:schemeClr val="bg1"/>
                </a:solidFill>
                <a:latin typeface="Times New Roman" pitchFamily="18" charset="0"/>
                <a:cs typeface="Times New Roman" pitchFamily="18" charset="0"/>
              </a:rPr>
              <a:t>,            </a:t>
            </a:r>
            <a:r>
              <a:rPr lang="fr-BE" sz="1900" b="1" dirty="0" err="1" smtClean="0">
                <a:solidFill>
                  <a:schemeClr val="bg1"/>
                </a:solidFill>
                <a:latin typeface="Times New Roman" pitchFamily="18" charset="0"/>
                <a:cs typeface="Times New Roman" pitchFamily="18" charset="0"/>
              </a:rPr>
              <a:t>Thi</a:t>
            </a:r>
            <a:r>
              <a:rPr lang="fr-BE" sz="1900" b="1" dirty="0" smtClean="0">
                <a:solidFill>
                  <a:schemeClr val="bg1"/>
                </a:solidFill>
                <a:latin typeface="Times New Roman" pitchFamily="18" charset="0"/>
                <a:cs typeface="Times New Roman" pitchFamily="18" charset="0"/>
              </a:rPr>
              <a:t> </a:t>
            </a:r>
            <a:r>
              <a:rPr lang="fr-BE" sz="1900" b="1" dirty="0" err="1" smtClean="0">
                <a:solidFill>
                  <a:schemeClr val="bg1"/>
                </a:solidFill>
                <a:latin typeface="Times New Roman" pitchFamily="18" charset="0"/>
                <a:cs typeface="Times New Roman" pitchFamily="18" charset="0"/>
              </a:rPr>
              <a:t>Binh</a:t>
            </a:r>
            <a:r>
              <a:rPr lang="fr-BE" sz="1900" b="1" dirty="0" smtClean="0">
                <a:solidFill>
                  <a:schemeClr val="bg1"/>
                </a:solidFill>
                <a:latin typeface="Times New Roman" pitchFamily="18" charset="0"/>
                <a:cs typeface="Times New Roman" pitchFamily="18" charset="0"/>
              </a:rPr>
              <a:t> Chu</a:t>
            </a:r>
            <a:r>
              <a:rPr lang="fr-BE" sz="1800" b="1" dirty="0" smtClean="0">
                <a:solidFill>
                  <a:schemeClr val="bg1"/>
                </a:solidFill>
                <a:latin typeface="Times New Roman" pitchFamily="18" charset="0"/>
                <a:cs typeface="Times New Roman" pitchFamily="18" charset="0"/>
              </a:rPr>
              <a:t>,                  </a:t>
            </a:r>
            <a:r>
              <a:rPr lang="fr-BE" sz="1900" b="1" dirty="0" smtClean="0">
                <a:solidFill>
                  <a:schemeClr val="bg1"/>
                </a:solidFill>
                <a:latin typeface="Times New Roman" pitchFamily="18" charset="0"/>
                <a:cs typeface="Times New Roman" pitchFamily="18" charset="0"/>
              </a:rPr>
              <a:t>Jean Marc </a:t>
            </a:r>
            <a:r>
              <a:rPr lang="fr-BE" sz="1900" b="1" dirty="0" err="1" smtClean="0">
                <a:solidFill>
                  <a:schemeClr val="bg1"/>
                </a:solidFill>
                <a:latin typeface="Times New Roman" pitchFamily="18" charset="0"/>
                <a:cs typeface="Times New Roman" pitchFamily="18" charset="0"/>
              </a:rPr>
              <a:t>Franssen</a:t>
            </a:r>
            <a:endParaRPr lang="fr-BE" sz="1900" b="1" dirty="0" smtClean="0">
              <a:solidFill>
                <a:schemeClr val="bg1"/>
              </a:solidFill>
              <a:latin typeface="Times New Roman" pitchFamily="18" charset="0"/>
              <a:cs typeface="Times New Roman" pitchFamily="18" charset="0"/>
            </a:endParaRPr>
          </a:p>
          <a:p>
            <a:pPr algn="l"/>
            <a:endParaRPr lang="fr-BE" sz="2800" b="1" dirty="0" smtClean="0">
              <a:solidFill>
                <a:schemeClr val="bg1"/>
              </a:solidFill>
              <a:latin typeface="Times New Roman" pitchFamily="18" charset="0"/>
              <a:cs typeface="Times New Roman" pitchFamily="18" charset="0"/>
            </a:endParaRPr>
          </a:p>
          <a:p>
            <a:pPr algn="ctr"/>
            <a:r>
              <a:rPr lang="fr-BE" sz="1600" dirty="0" err="1" smtClean="0">
                <a:solidFill>
                  <a:schemeClr val="bg1"/>
                </a:solidFill>
                <a:latin typeface="Times New Roman" pitchFamily="18" charset="0"/>
                <a:cs typeface="Times New Roman" pitchFamily="18" charset="0"/>
              </a:rPr>
              <a:t>University</a:t>
            </a:r>
            <a:r>
              <a:rPr lang="fr-BE" sz="1600" dirty="0" smtClean="0">
                <a:solidFill>
                  <a:schemeClr val="bg1"/>
                </a:solidFill>
                <a:latin typeface="Times New Roman" pitchFamily="18" charset="0"/>
                <a:cs typeface="Times New Roman" pitchFamily="18" charset="0"/>
              </a:rPr>
              <a:t>  of  Liège</a:t>
            </a:r>
            <a:r>
              <a:rPr lang="fr-BE" sz="1600" dirty="0" smtClean="0">
                <a:solidFill>
                  <a:schemeClr val="bg1"/>
                </a:solidFill>
                <a:latin typeface="Times New Roman" pitchFamily="18" charset="0"/>
                <a:cs typeface="Times New Roman" pitchFamily="18" charset="0"/>
              </a:rPr>
              <a:t>,  </a:t>
            </a:r>
            <a:r>
              <a:rPr lang="fr-BE" sz="1600" dirty="0" err="1" smtClean="0">
                <a:solidFill>
                  <a:schemeClr val="bg1"/>
                </a:solidFill>
                <a:latin typeface="Times New Roman" pitchFamily="18" charset="0"/>
                <a:cs typeface="Times New Roman" pitchFamily="18" charset="0"/>
              </a:rPr>
              <a:t>Belgium</a:t>
            </a:r>
            <a:endParaRPr lang="fr-BE" sz="1600" dirty="0" smtClean="0">
              <a:solidFill>
                <a:schemeClr val="bg1"/>
              </a:solidFill>
              <a:latin typeface="Times New Roman" pitchFamily="18" charset="0"/>
              <a:cs typeface="Times New Roman" pitchFamily="18" charset="0"/>
            </a:endParaRPr>
          </a:p>
          <a:p>
            <a:pPr algn="ctr"/>
            <a:endParaRPr lang="fr-BE" sz="1200" dirty="0" smtClean="0">
              <a:solidFill>
                <a:schemeClr val="bg1"/>
              </a:solidFill>
              <a:latin typeface="Times New Roman" pitchFamily="18" charset="0"/>
              <a:cs typeface="Times New Roman" pitchFamily="18" charset="0"/>
            </a:endParaRPr>
          </a:p>
          <a:p>
            <a:pPr algn="l"/>
            <a:r>
              <a:rPr lang="fr-BE" sz="1600" dirty="0" smtClean="0">
                <a:solidFill>
                  <a:schemeClr val="bg1"/>
                </a:solidFill>
                <a:latin typeface="Times New Roman" pitchFamily="18" charset="0"/>
                <a:cs typeface="Times New Roman" pitchFamily="18" charset="0"/>
              </a:rPr>
              <a:t>                 </a:t>
            </a:r>
          </a:p>
          <a:p>
            <a:pPr algn="ctr"/>
            <a:endParaRPr lang="fr-BE" sz="1600" dirty="0" smtClean="0">
              <a:solidFill>
                <a:schemeClr val="bg1"/>
              </a:solidFill>
              <a:latin typeface="Times New Roman" pitchFamily="18" charset="0"/>
              <a:cs typeface="Times New Roman" pitchFamily="18" charset="0"/>
            </a:endParaRPr>
          </a:p>
          <a:p>
            <a:pPr algn="ctr"/>
            <a:endParaRPr lang="fr-BE" sz="1400" dirty="0" smtClean="0">
              <a:solidFill>
                <a:schemeClr val="bg1"/>
              </a:solidFill>
              <a:latin typeface="Times New Roman" pitchFamily="18" charset="0"/>
              <a:cs typeface="Times New Roman" pitchFamily="18" charset="0"/>
            </a:endParaRPr>
          </a:p>
          <a:p>
            <a:pPr algn="ctr"/>
            <a:endParaRPr lang="fr-BE" sz="1400" dirty="0">
              <a:solidFill>
                <a:schemeClr val="bg1"/>
              </a:solidFill>
              <a:latin typeface="Times New Roman" pitchFamily="18" charset="0"/>
              <a:cs typeface="Times New Roman" pitchFamily="18" charset="0"/>
            </a:endParaRPr>
          </a:p>
        </p:txBody>
      </p:sp>
      <p:sp>
        <p:nvSpPr>
          <p:cNvPr id="4" name="Espace réservé du pied de page 3"/>
          <p:cNvSpPr>
            <a:spLocks noGrp="1"/>
          </p:cNvSpPr>
          <p:nvPr>
            <p:ph type="ftr" sz="quarter" idx="11"/>
          </p:nvPr>
        </p:nvSpPr>
        <p:spPr>
          <a:xfrm>
            <a:off x="2500298" y="6286520"/>
            <a:ext cx="3857652" cy="434955"/>
          </a:xfrm>
        </p:spPr>
        <p:txBody>
          <a:bodyPr/>
          <a:lstStyle/>
          <a:p>
            <a:pPr algn="ctr"/>
            <a:r>
              <a:rPr lang="en-US" sz="1300" dirty="0" smtClean="0">
                <a:solidFill>
                  <a:schemeClr val="bg1"/>
                </a:solidFill>
                <a:latin typeface="Times New Roman" pitchFamily="18" charset="0"/>
                <a:cs typeface="Times New Roman" pitchFamily="18" charset="0"/>
              </a:rPr>
              <a:t>3d fib International Congress 2010 – Washington D.C                      « Think Globally, Build Locally » </a:t>
            </a:r>
            <a:endParaRPr lang="fr-BE" sz="1300" dirty="0">
              <a:solidFill>
                <a:schemeClr val="bg1"/>
              </a:solidFill>
              <a:latin typeface="Times New Roman" pitchFamily="18" charset="0"/>
              <a:cs typeface="Times New Roman" pitchFamily="18" charset="0"/>
            </a:endParaRPr>
          </a:p>
        </p:txBody>
      </p:sp>
      <p:sp>
        <p:nvSpPr>
          <p:cNvPr id="5" name="Espace réservé du numéro de diapositive 4"/>
          <p:cNvSpPr>
            <a:spLocks noGrp="1"/>
          </p:cNvSpPr>
          <p:nvPr>
            <p:ph type="sldNum" sz="quarter" idx="12"/>
          </p:nvPr>
        </p:nvSpPr>
        <p:spPr/>
        <p:txBody>
          <a:bodyPr/>
          <a:lstStyle/>
          <a:p>
            <a:fld id="{853EF5CD-2881-46C3-8469-422DFD5CFE6E}" type="slidenum">
              <a:rPr lang="fr-BE" sz="1300" smtClean="0">
                <a:solidFill>
                  <a:schemeClr val="bg1"/>
                </a:solidFill>
                <a:latin typeface="Times New Roman" pitchFamily="18" charset="0"/>
                <a:cs typeface="Times New Roman" pitchFamily="18" charset="0"/>
              </a:rPr>
              <a:pPr/>
              <a:t>1</a:t>
            </a:fld>
            <a:endParaRPr lang="fr-BE" sz="1300" dirty="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71736" y="6286520"/>
            <a:ext cx="3643338"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10</a:t>
            </a:fld>
            <a:endParaRPr lang="fr-BE"/>
          </a:p>
        </p:txBody>
      </p:sp>
      <p:pic>
        <p:nvPicPr>
          <p:cNvPr id="5122" name="Picture 2"/>
          <p:cNvPicPr>
            <a:picLocks noChangeAspect="1" noChangeArrowheads="1"/>
          </p:cNvPicPr>
          <p:nvPr/>
        </p:nvPicPr>
        <p:blipFill>
          <a:blip r:embed="rId2" cstate="print"/>
          <a:srcRect l="14764" t="38755" r="10335" b="21223"/>
          <a:stretch>
            <a:fillRect/>
          </a:stretch>
        </p:blipFill>
        <p:spPr bwMode="auto">
          <a:xfrm>
            <a:off x="1500166" y="2071678"/>
            <a:ext cx="6517536"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00298" y="6215082"/>
            <a:ext cx="3786214" cy="506393"/>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11</a:t>
            </a:fld>
            <a:endParaRPr lang="fr-BE"/>
          </a:p>
        </p:txBody>
      </p:sp>
      <p:sp>
        <p:nvSpPr>
          <p:cNvPr id="4" name="ZoneTexte 3"/>
          <p:cNvSpPr txBox="1"/>
          <p:nvPr/>
        </p:nvSpPr>
        <p:spPr>
          <a:xfrm>
            <a:off x="1071538" y="1785926"/>
            <a:ext cx="7072362" cy="4031873"/>
          </a:xfrm>
          <a:prstGeom prst="rect">
            <a:avLst/>
          </a:prstGeom>
          <a:noFill/>
        </p:spPr>
        <p:txBody>
          <a:bodyPr wrap="square" rtlCol="0">
            <a:spAutoFit/>
          </a:bodyPr>
          <a:lstStyle/>
          <a:p>
            <a:r>
              <a:rPr lang="fr-BE" sz="1600" b="1" dirty="0" smtClean="0">
                <a:latin typeface="Times New Roman" pitchFamily="18" charset="0"/>
                <a:cs typeface="Times New Roman" pitchFamily="18" charset="0"/>
              </a:rPr>
              <a:t>SIMULATIONS AND EVALUATION</a:t>
            </a:r>
          </a:p>
          <a:p>
            <a:endParaRPr lang="fr-BE" sz="1600" b="1"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All </a:t>
            </a:r>
            <a:r>
              <a:rPr lang="fr-BE" sz="1600" dirty="0" err="1" smtClean="0">
                <a:latin typeface="Times New Roman" pitchFamily="18" charset="0"/>
                <a:cs typeface="Times New Roman" pitchFamily="18" charset="0"/>
              </a:rPr>
              <a:t>tested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have been </a:t>
            </a:r>
            <a:r>
              <a:rPr lang="fr-BE" sz="1600" dirty="0" err="1" smtClean="0">
                <a:latin typeface="Times New Roman" pitchFamily="18" charset="0"/>
                <a:cs typeface="Times New Roman" pitchFamily="18" charset="0"/>
              </a:rPr>
              <a:t>simulated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using</a:t>
            </a:r>
            <a:r>
              <a:rPr lang="fr-BE" sz="1600" dirty="0" smtClean="0">
                <a:latin typeface="Times New Roman" pitchFamily="18" charset="0"/>
                <a:cs typeface="Times New Roman" pitchFamily="18" charset="0"/>
              </a:rPr>
              <a:t> SAFIR computer code, a non </a:t>
            </a:r>
            <a:r>
              <a:rPr lang="fr-BE" sz="1600" dirty="0" err="1" smtClean="0">
                <a:latin typeface="Times New Roman" pitchFamily="18" charset="0"/>
                <a:cs typeface="Times New Roman" pitchFamily="18" charset="0"/>
              </a:rPr>
              <a:t>linear</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finite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element</a:t>
            </a:r>
            <a:r>
              <a:rPr lang="fr-BE" sz="1600" dirty="0" smtClean="0">
                <a:latin typeface="Times New Roman" pitchFamily="18" charset="0"/>
                <a:cs typeface="Times New Roman" pitchFamily="18" charset="0"/>
              </a:rPr>
              <a:t> software </a:t>
            </a:r>
            <a:r>
              <a:rPr lang="fr-BE" sz="1600" dirty="0" err="1" smtClean="0">
                <a:latin typeface="Times New Roman" pitchFamily="18" charset="0"/>
                <a:cs typeface="Times New Roman" pitchFamily="18" charset="0"/>
              </a:rPr>
              <a:t>developed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University</a:t>
            </a:r>
            <a:r>
              <a:rPr lang="fr-BE" sz="1600" dirty="0" smtClean="0">
                <a:latin typeface="Times New Roman" pitchFamily="18" charset="0"/>
                <a:cs typeface="Times New Roman" pitchFamily="18" charset="0"/>
              </a:rPr>
              <a:t> of </a:t>
            </a:r>
            <a:r>
              <a:rPr lang="fr-BE" sz="1600" dirty="0" err="1" smtClean="0">
                <a:latin typeface="Times New Roman" pitchFamily="18" charset="0"/>
                <a:cs typeface="Times New Roman" pitchFamily="18" charset="0"/>
              </a:rPr>
              <a:t>Liege</a:t>
            </a:r>
            <a:r>
              <a:rPr lang="fr-BE" sz="1600" dirty="0" smtClean="0">
                <a:latin typeface="Times New Roman" pitchFamily="18" charset="0"/>
                <a:cs typeface="Times New Roman" pitchFamily="18" charset="0"/>
              </a:rPr>
              <a:t> for the simulation of  thermal and structural </a:t>
            </a:r>
            <a:r>
              <a:rPr lang="fr-BE" sz="1600" dirty="0" err="1" smtClean="0">
                <a:latin typeface="Times New Roman" pitchFamily="18" charset="0"/>
                <a:cs typeface="Times New Roman" pitchFamily="18" charset="0"/>
              </a:rPr>
              <a:t>behaviour</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under</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ordinary</a:t>
            </a:r>
            <a:r>
              <a:rPr lang="fr-BE" sz="1600" dirty="0" smtClean="0">
                <a:latin typeface="Times New Roman" pitchFamily="18" charset="0"/>
                <a:cs typeface="Times New Roman" pitchFamily="18" charset="0"/>
              </a:rPr>
              <a:t> and </a:t>
            </a:r>
            <a:r>
              <a:rPr lang="fr-BE" sz="1600" dirty="0" err="1" smtClean="0">
                <a:latin typeface="Times New Roman" pitchFamily="18" charset="0"/>
                <a:cs typeface="Times New Roman" pitchFamily="18" charset="0"/>
              </a:rPr>
              <a:t>fire</a:t>
            </a:r>
            <a:r>
              <a:rPr lang="fr-BE" sz="1600" dirty="0" smtClean="0">
                <a:latin typeface="Times New Roman" pitchFamily="18" charset="0"/>
                <a:cs typeface="Times New Roman" pitchFamily="18" charset="0"/>
              </a:rPr>
              <a:t> conditions.</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analysis</a:t>
            </a:r>
            <a:r>
              <a:rPr lang="fr-BE" sz="1600" dirty="0" smtClean="0">
                <a:latin typeface="Times New Roman" pitchFamily="18" charset="0"/>
                <a:cs typeface="Times New Roman" pitchFamily="18" charset="0"/>
              </a:rPr>
              <a:t> of a structure </a:t>
            </a:r>
            <a:r>
              <a:rPr lang="fr-BE" sz="1600" dirty="0" err="1" smtClean="0">
                <a:latin typeface="Times New Roman" pitchFamily="18" charset="0"/>
                <a:cs typeface="Times New Roman" pitchFamily="18" charset="0"/>
              </a:rPr>
              <a:t>exposed</a:t>
            </a:r>
            <a:r>
              <a:rPr lang="fr-BE" sz="1600" dirty="0" smtClean="0">
                <a:latin typeface="Times New Roman" pitchFamily="18" charset="0"/>
                <a:cs typeface="Times New Roman" pitchFamily="18" charset="0"/>
              </a:rPr>
              <a:t> to </a:t>
            </a:r>
            <a:r>
              <a:rPr lang="fr-BE" sz="1600" dirty="0" err="1" smtClean="0">
                <a:latin typeface="Times New Roman" pitchFamily="18" charset="0"/>
                <a:cs typeface="Times New Roman" pitchFamily="18" charset="0"/>
              </a:rPr>
              <a:t>fire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consists</a:t>
            </a:r>
            <a:r>
              <a:rPr lang="fr-BE" sz="1600" dirty="0" smtClean="0">
                <a:latin typeface="Times New Roman" pitchFamily="18" charset="0"/>
                <a:cs typeface="Times New Roman" pitchFamily="18" charset="0"/>
              </a:rPr>
              <a:t> of </a:t>
            </a:r>
            <a:r>
              <a:rPr lang="fr-BE" sz="1600" dirty="0" err="1" smtClean="0">
                <a:latin typeface="Times New Roman" pitchFamily="18" charset="0"/>
                <a:cs typeface="Times New Roman" pitchFamily="18" charset="0"/>
              </a:rPr>
              <a:t>two</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steps</a:t>
            </a:r>
            <a:r>
              <a:rPr lang="fr-BE" sz="1600" dirty="0" smtClean="0">
                <a:latin typeface="Times New Roman" pitchFamily="18" charset="0"/>
                <a:cs typeface="Times New Roman" pitchFamily="18" charset="0"/>
              </a:rPr>
              <a:t> :</a:t>
            </a:r>
          </a:p>
          <a:p>
            <a:endParaRPr lang="fr-BE" sz="1600" dirty="0" smtClean="0">
              <a:latin typeface="Times New Roman" pitchFamily="18" charset="0"/>
              <a:cs typeface="Times New Roman" pitchFamily="18" charset="0"/>
            </a:endParaRPr>
          </a:p>
          <a:p>
            <a:pPr>
              <a:buFont typeface="Arial" pitchFamily="34" charset="0"/>
              <a:buChar char="•"/>
            </a:pPr>
            <a:r>
              <a:rPr lang="fr-BE" sz="1600" dirty="0" smtClean="0">
                <a:latin typeface="Times New Roman" pitchFamily="18" charset="0"/>
                <a:cs typeface="Times New Roman" pitchFamily="18" charset="0"/>
              </a:rPr>
              <a:t> « thermal </a:t>
            </a:r>
            <a:r>
              <a:rPr lang="fr-BE" sz="1600" dirty="0" err="1" smtClean="0">
                <a:latin typeface="Times New Roman" pitchFamily="18" charset="0"/>
                <a:cs typeface="Times New Roman" pitchFamily="18" charset="0"/>
              </a:rPr>
              <a:t>analysis</a:t>
            </a:r>
            <a:r>
              <a:rPr lang="fr-BE" sz="1600" dirty="0" smtClean="0">
                <a:latin typeface="Times New Roman" pitchFamily="18" charset="0"/>
                <a:cs typeface="Times New Roman" pitchFamily="18" charset="0"/>
              </a:rPr>
              <a:t> »</a:t>
            </a:r>
          </a:p>
          <a:p>
            <a:pPr>
              <a:buFont typeface="Arial" pitchFamily="34" charset="0"/>
              <a:buChar char="•"/>
              <a:tabLst>
                <a:tab pos="182563" algn="l"/>
              </a:tabLst>
            </a:pPr>
            <a:r>
              <a:rPr lang="fr-BE" sz="1600" dirty="0" smtClean="0">
                <a:latin typeface="Times New Roman" pitchFamily="18" charset="0"/>
                <a:cs typeface="Times New Roman" pitchFamily="18" charset="0"/>
              </a:rPr>
              <a:t> « structural </a:t>
            </a:r>
            <a:r>
              <a:rPr lang="fr-BE" sz="1600" dirty="0" err="1" smtClean="0">
                <a:latin typeface="Times New Roman" pitchFamily="18" charset="0"/>
                <a:cs typeface="Times New Roman" pitchFamily="18" charset="0"/>
              </a:rPr>
              <a:t>analysis</a:t>
            </a:r>
            <a:r>
              <a:rPr lang="fr-BE" sz="1600" dirty="0" smtClean="0">
                <a:latin typeface="Times New Roman" pitchFamily="18" charset="0"/>
                <a:cs typeface="Times New Roman" pitchFamily="18" charset="0"/>
              </a:rPr>
              <a:t> », i.e. the </a:t>
            </a:r>
            <a:r>
              <a:rPr lang="fr-BE" sz="1600" dirty="0" err="1" smtClean="0">
                <a:latin typeface="Times New Roman" pitchFamily="18" charset="0"/>
                <a:cs typeface="Times New Roman" pitchFamily="18" charset="0"/>
              </a:rPr>
              <a:t>mechanical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response</a:t>
            </a:r>
            <a:r>
              <a:rPr lang="fr-BE" sz="1600" dirty="0" smtClean="0">
                <a:latin typeface="Times New Roman" pitchFamily="18" charset="0"/>
                <a:cs typeface="Times New Roman" pitchFamily="18" charset="0"/>
              </a:rPr>
              <a:t> of the structure due to the 	thermal </a:t>
            </a:r>
            <a:r>
              <a:rPr lang="fr-BE" sz="1600" dirty="0" err="1" smtClean="0">
                <a:latin typeface="Times New Roman" pitchFamily="18" charset="0"/>
                <a:cs typeface="Times New Roman" pitchFamily="18" charset="0"/>
              </a:rPr>
              <a:t>effects</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load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remaining</a:t>
            </a:r>
            <a:r>
              <a:rPr lang="fr-BE" sz="1600" dirty="0" smtClean="0">
                <a:latin typeface="Times New Roman" pitchFamily="18" charset="0"/>
                <a:cs typeface="Times New Roman" pitchFamily="18" charset="0"/>
              </a:rPr>
              <a:t> constant </a:t>
            </a:r>
            <a:r>
              <a:rPr lang="fr-BE" sz="1600" dirty="0" err="1" smtClean="0">
                <a:latin typeface="Times New Roman" pitchFamily="18" charset="0"/>
                <a:cs typeface="Times New Roman" pitchFamily="18" charset="0"/>
              </a:rPr>
              <a:t>during</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fire</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endParaRPr lang="fr-BE" sz="1600" dirty="0" smtClean="0">
              <a:latin typeface="Times New Roman" pitchFamily="18" charset="0"/>
              <a:cs typeface="Times New Roman" pitchFamily="18" charset="0"/>
            </a:endParaRPr>
          </a:p>
          <a:p>
            <a:endParaRPr lang="fr-BE" sz="1600" dirty="0" smtClean="0">
              <a:latin typeface="Times New Roman" pitchFamily="18" charset="0"/>
              <a:cs typeface="Times New Roman" pitchFamily="18" charset="0"/>
            </a:endParaRPr>
          </a:p>
          <a:p>
            <a:endParaRPr lang="fr-BE" sz="1600" dirty="0" smtClean="0">
              <a:latin typeface="Times New Roman" pitchFamily="18" charset="0"/>
              <a:cs typeface="Times New Roman" pitchFamily="18" charset="0"/>
            </a:endParaRPr>
          </a:p>
          <a:p>
            <a:endParaRPr lang="fr-BE" sz="16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28860" y="6143644"/>
            <a:ext cx="3643338" cy="577831"/>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12</a:t>
            </a:fld>
            <a:endParaRPr lang="fr-BE"/>
          </a:p>
        </p:txBody>
      </p:sp>
      <p:sp>
        <p:nvSpPr>
          <p:cNvPr id="4" name="ZoneTexte 3"/>
          <p:cNvSpPr txBox="1"/>
          <p:nvPr/>
        </p:nvSpPr>
        <p:spPr>
          <a:xfrm>
            <a:off x="1643042" y="2000240"/>
            <a:ext cx="6500858" cy="3046988"/>
          </a:xfrm>
          <a:prstGeom prst="rect">
            <a:avLst/>
          </a:prstGeom>
          <a:noFill/>
        </p:spPr>
        <p:txBody>
          <a:bodyPr wrap="square" rtlCol="0">
            <a:spAutoFit/>
          </a:bodyPr>
          <a:lstStyle/>
          <a:p>
            <a:r>
              <a:rPr lang="fr-BE" sz="1600" dirty="0" smtClean="0">
                <a:latin typeface="Times New Roman" pitchFamily="18" charset="0"/>
                <a:cs typeface="Times New Roman" pitchFamily="18" charset="0"/>
              </a:rPr>
              <a:t>THERMAL  ANALYSIS</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thermal interaction (gap) </a:t>
            </a:r>
            <a:r>
              <a:rPr lang="fr-BE" sz="1600" dirty="0" err="1" smtClean="0">
                <a:latin typeface="Times New Roman" pitchFamily="18" charset="0"/>
                <a:cs typeface="Times New Roman" pitchFamily="18" charset="0"/>
              </a:rPr>
              <a:t>between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external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steel</a:t>
            </a:r>
            <a:r>
              <a:rPr lang="fr-BE" sz="1600" dirty="0" smtClean="0">
                <a:latin typeface="Times New Roman" pitchFamily="18" charset="0"/>
                <a:cs typeface="Times New Roman" pitchFamily="18" charset="0"/>
              </a:rPr>
              <a:t> section and </a:t>
            </a:r>
            <a:r>
              <a:rPr lang="fr-BE" sz="1600" dirty="0" err="1" smtClean="0">
                <a:latin typeface="Times New Roman" pitchFamily="18" charset="0"/>
                <a:cs typeface="Times New Roman" pitchFamily="18" charset="0"/>
              </a:rPr>
              <a:t>concrete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is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taken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into</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account</a:t>
            </a:r>
            <a:r>
              <a:rPr lang="fr-BE" sz="1600" dirty="0" smtClean="0">
                <a:latin typeface="Times New Roman" pitchFamily="18" charset="0"/>
                <a:cs typeface="Times New Roman" pitchFamily="18" charset="0"/>
              </a:rPr>
              <a:t> by </a:t>
            </a:r>
            <a:r>
              <a:rPr lang="fr-BE" sz="1600" dirty="0" err="1" smtClean="0">
                <a:latin typeface="Times New Roman" pitchFamily="18" charset="0"/>
                <a:cs typeface="Times New Roman" pitchFamily="18" charset="0"/>
              </a:rPr>
              <a:t>means</a:t>
            </a:r>
            <a:r>
              <a:rPr lang="fr-BE" sz="1600" dirty="0" smtClean="0">
                <a:latin typeface="Times New Roman" pitchFamily="18" charset="0"/>
                <a:cs typeface="Times New Roman" pitchFamily="18" charset="0"/>
              </a:rPr>
              <a:t> of a </a:t>
            </a:r>
            <a:r>
              <a:rPr lang="fr-BE" sz="1600" dirty="0" err="1" smtClean="0">
                <a:latin typeface="Times New Roman" pitchFamily="18" charset="0"/>
                <a:cs typeface="Times New Roman" pitchFamily="18" charset="0"/>
              </a:rPr>
              <a:t>fictitious</a:t>
            </a:r>
            <a:r>
              <a:rPr lang="fr-BE" sz="1600" dirty="0" smtClean="0">
                <a:latin typeface="Times New Roman" pitchFamily="18" charset="0"/>
                <a:cs typeface="Times New Roman" pitchFamily="18" charset="0"/>
              </a:rPr>
              <a:t> thermal </a:t>
            </a:r>
            <a:r>
              <a:rPr lang="fr-BE" sz="1600" dirty="0" err="1" smtClean="0">
                <a:latin typeface="Times New Roman" pitchFamily="18" charset="0"/>
                <a:cs typeface="Times New Roman" pitchFamily="18" charset="0"/>
              </a:rPr>
              <a:t>resistance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assumed</a:t>
            </a:r>
            <a:r>
              <a:rPr lang="fr-BE" sz="1600" dirty="0" smtClean="0">
                <a:latin typeface="Times New Roman" pitchFamily="18" charset="0"/>
                <a:cs typeface="Times New Roman" pitchFamily="18" charset="0"/>
              </a:rPr>
              <a:t> constant </a:t>
            </a:r>
            <a:r>
              <a:rPr lang="fr-BE" sz="1600" dirty="0" err="1" smtClean="0">
                <a:latin typeface="Times New Roman" pitchFamily="18" charset="0"/>
                <a:cs typeface="Times New Roman" pitchFamily="18" charset="0"/>
              </a:rPr>
              <a:t>along</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steel</a:t>
            </a:r>
            <a:r>
              <a:rPr lang="fr-BE" sz="1600" dirty="0" smtClean="0">
                <a:latin typeface="Times New Roman" pitchFamily="18" charset="0"/>
                <a:cs typeface="Times New Roman" pitchFamily="18" charset="0"/>
              </a:rPr>
              <a:t>-</a:t>
            </a:r>
            <a:r>
              <a:rPr lang="fr-BE" sz="1600" dirty="0" err="1" smtClean="0">
                <a:latin typeface="Times New Roman" pitchFamily="18" charset="0"/>
                <a:cs typeface="Times New Roman" pitchFamily="18" charset="0"/>
              </a:rPr>
              <a:t>concrete</a:t>
            </a:r>
            <a:r>
              <a:rPr lang="fr-BE" sz="1600" dirty="0" smtClean="0">
                <a:latin typeface="Times New Roman" pitchFamily="18" charset="0"/>
                <a:cs typeface="Times New Roman" pitchFamily="18" charset="0"/>
              </a:rPr>
              <a:t> interface and </a:t>
            </a:r>
            <a:r>
              <a:rPr lang="fr-BE" sz="1600" dirty="0" err="1" smtClean="0">
                <a:latin typeface="Times New Roman" pitchFamily="18" charset="0"/>
                <a:cs typeface="Times New Roman" pitchFamily="18" charset="0"/>
              </a:rPr>
              <a:t>independent</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temperature</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This thermal </a:t>
            </a:r>
            <a:r>
              <a:rPr lang="fr-BE" sz="1600" dirty="0" err="1" smtClean="0">
                <a:latin typeface="Times New Roman" pitchFamily="18" charset="0"/>
                <a:cs typeface="Times New Roman" pitchFamily="18" charset="0"/>
              </a:rPr>
              <a:t>resistance</a:t>
            </a:r>
            <a:r>
              <a:rPr lang="fr-BE" sz="1600" dirty="0" smtClean="0">
                <a:latin typeface="Times New Roman" pitchFamily="18" charset="0"/>
                <a:cs typeface="Times New Roman" pitchFamily="18" charset="0"/>
              </a:rPr>
              <a:t> (R) has been </a:t>
            </a:r>
            <a:r>
              <a:rPr lang="fr-BE" sz="1600" dirty="0" err="1" smtClean="0">
                <a:latin typeface="Times New Roman" pitchFamily="18" charset="0"/>
                <a:cs typeface="Times New Roman" pitchFamily="18" charset="0"/>
              </a:rPr>
              <a:t>obtained</a:t>
            </a:r>
            <a:r>
              <a:rPr lang="fr-BE" sz="1600" dirty="0" smtClean="0">
                <a:latin typeface="Times New Roman" pitchFamily="18" charset="0"/>
                <a:cs typeface="Times New Roman" pitchFamily="18" charset="0"/>
              </a:rPr>
              <a:t> by </a:t>
            </a:r>
            <a:r>
              <a:rPr lang="fr-BE" sz="1600" dirty="0" err="1" smtClean="0">
                <a:latin typeface="Times New Roman" pitchFamily="18" charset="0"/>
                <a:cs typeface="Times New Roman" pitchFamily="18" charset="0"/>
              </a:rPr>
              <a:t>numerical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experimentation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comparing</a:t>
            </a:r>
            <a:r>
              <a:rPr lang="fr-BE" sz="1600" dirty="0" smtClean="0">
                <a:latin typeface="Times New Roman" pitchFamily="18" charset="0"/>
                <a:cs typeface="Times New Roman" pitchFamily="18" charset="0"/>
              </a:rPr>
              <a:t> a large </a:t>
            </a:r>
            <a:r>
              <a:rPr lang="fr-BE" sz="1600" dirty="0" err="1" smtClean="0">
                <a:latin typeface="Times New Roman" pitchFamily="18" charset="0"/>
                <a:cs typeface="Times New Roman" pitchFamily="18" charset="0"/>
              </a:rPr>
              <a:t>number</a:t>
            </a:r>
            <a:r>
              <a:rPr lang="fr-BE" sz="1600" dirty="0" smtClean="0">
                <a:latin typeface="Times New Roman" pitchFamily="18" charset="0"/>
                <a:cs typeface="Times New Roman" pitchFamily="18" charset="0"/>
              </a:rPr>
              <a:t> of  </a:t>
            </a:r>
            <a:r>
              <a:rPr lang="fr-BE" sz="1600" dirty="0" err="1" smtClean="0">
                <a:latin typeface="Times New Roman" pitchFamily="18" charset="0"/>
                <a:cs typeface="Times New Roman" pitchFamily="18" charset="0"/>
              </a:rPr>
              <a:t>experimental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results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the simulations made by SAFIR.</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value </a:t>
            </a:r>
            <a:r>
              <a:rPr lang="fr-BE" sz="1600" dirty="0" err="1" smtClean="0">
                <a:latin typeface="Times New Roman" pitchFamily="18" charset="0"/>
                <a:cs typeface="Times New Roman" pitchFamily="18" charset="0"/>
              </a:rPr>
              <a:t>adopted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is</a:t>
            </a:r>
            <a:r>
              <a:rPr lang="fr-BE" sz="1600" dirty="0" smtClean="0">
                <a:latin typeface="Times New Roman" pitchFamily="18" charset="0"/>
                <a:cs typeface="Times New Roman" pitchFamily="18" charset="0"/>
              </a:rPr>
              <a:t> 0.013 m² K/W.</a:t>
            </a:r>
            <a:endParaRPr lang="fr-BE" sz="1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286520"/>
            <a:ext cx="3619512"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13</a:t>
            </a:fld>
            <a:endParaRPr lang="fr-BE"/>
          </a:p>
        </p:txBody>
      </p:sp>
      <p:sp>
        <p:nvSpPr>
          <p:cNvPr id="4" name="ZoneTexte 3"/>
          <p:cNvSpPr txBox="1"/>
          <p:nvPr/>
        </p:nvSpPr>
        <p:spPr>
          <a:xfrm>
            <a:off x="1714480" y="1357298"/>
            <a:ext cx="6429420" cy="1323439"/>
          </a:xfrm>
          <a:prstGeom prst="rect">
            <a:avLst/>
          </a:prstGeom>
          <a:noFill/>
        </p:spPr>
        <p:txBody>
          <a:bodyPr wrap="square" rtlCol="0">
            <a:spAutoFit/>
          </a:bodyPr>
          <a:lstStyle/>
          <a:p>
            <a:r>
              <a:rPr lang="fr-BE" sz="1600" dirty="0" smtClean="0">
                <a:latin typeface="Times New Roman" pitchFamily="18" charset="0"/>
                <a:cs typeface="Times New Roman" pitchFamily="18" charset="0"/>
              </a:rPr>
              <a:t>As </a:t>
            </a:r>
            <a:r>
              <a:rPr lang="fr-BE" sz="1600" dirty="0" err="1" smtClean="0">
                <a:latin typeface="Times New Roman" pitchFamily="18" charset="0"/>
                <a:cs typeface="Times New Roman" pitchFamily="18" charset="0"/>
              </a:rPr>
              <a:t>previously</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mentioned</a:t>
            </a:r>
            <a:r>
              <a:rPr lang="fr-BE" sz="1600" dirty="0" smtClean="0">
                <a:latin typeface="Times New Roman" pitchFamily="18" charset="0"/>
                <a:cs typeface="Times New Roman" pitchFamily="18" charset="0"/>
              </a:rPr>
              <a:t>, thermal gradients are </a:t>
            </a:r>
            <a:r>
              <a:rPr lang="fr-BE" sz="1600" dirty="0" err="1" smtClean="0">
                <a:latin typeface="Times New Roman" pitchFamily="18" charset="0"/>
                <a:cs typeface="Times New Roman" pitchFamily="18" charset="0"/>
              </a:rPr>
              <a:t>expected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between</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old</a:t>
            </a:r>
            <a:r>
              <a:rPr lang="fr-BE" sz="1600" dirty="0" smtClean="0">
                <a:latin typeface="Times New Roman" pitchFamily="18" charset="0"/>
                <a:cs typeface="Times New Roman" pitchFamily="18" charset="0"/>
              </a:rPr>
              <a:t> part of the </a:t>
            </a:r>
            <a:r>
              <a:rPr lang="fr-BE" sz="1600" dirty="0" err="1" smtClean="0">
                <a:latin typeface="Times New Roman" pitchFamily="18" charset="0"/>
                <a:cs typeface="Times New Roman" pitchFamily="18" charset="0"/>
              </a:rPr>
              <a:t>furnace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burners</a:t>
            </a:r>
            <a:r>
              <a:rPr lang="fr-BE" sz="1600" dirty="0" smtClean="0">
                <a:latin typeface="Times New Roman" pitchFamily="18" charset="0"/>
                <a:cs typeface="Times New Roman" pitchFamily="18" charset="0"/>
              </a:rPr>
              <a:t> and the new part </a:t>
            </a:r>
            <a:r>
              <a:rPr lang="fr-BE" sz="1600" dirty="0" err="1" smtClean="0">
                <a:latin typeface="Times New Roman" pitchFamily="18" charset="0"/>
                <a:cs typeface="Times New Roman" pitchFamily="18" charset="0"/>
              </a:rPr>
              <a:t>without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burners</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differences</a:t>
            </a:r>
            <a:r>
              <a:rPr lang="fr-BE" sz="1600" dirty="0" smtClean="0">
                <a:latin typeface="Times New Roman" pitchFamily="18" charset="0"/>
                <a:cs typeface="Times New Roman" pitchFamily="18" charset="0"/>
              </a:rPr>
              <a:t> are </a:t>
            </a:r>
            <a:r>
              <a:rPr lang="fr-BE" sz="1600" dirty="0" err="1" smtClean="0">
                <a:latin typeface="Times New Roman" pitchFamily="18" charset="0"/>
                <a:cs typeface="Times New Roman" pitchFamily="18" charset="0"/>
              </a:rPr>
              <a:t>less</a:t>
            </a:r>
            <a:r>
              <a:rPr lang="fr-BE" sz="1600" dirty="0" smtClean="0">
                <a:latin typeface="Times New Roman" pitchFamily="18" charset="0"/>
                <a:cs typeface="Times New Roman" pitchFamily="18" charset="0"/>
              </a:rPr>
              <a:t> important </a:t>
            </a:r>
            <a:r>
              <a:rPr lang="fr-BE" sz="1600" dirty="0" err="1" smtClean="0">
                <a:latin typeface="Times New Roman" pitchFamily="18" charset="0"/>
                <a:cs typeface="Times New Roman" pitchFamily="18" charset="0"/>
              </a:rPr>
              <a:t>than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expected</a:t>
            </a:r>
            <a:r>
              <a:rPr lang="fr-BE" sz="1600" dirty="0" smtClean="0">
                <a:latin typeface="Times New Roman" pitchFamily="18" charset="0"/>
                <a:cs typeface="Times New Roman" pitchFamily="18" charset="0"/>
              </a:rPr>
              <a:t> (about 30°C to 50°C) but </a:t>
            </a:r>
            <a:r>
              <a:rPr lang="fr-BE" sz="1600" dirty="0" err="1" smtClean="0">
                <a:latin typeface="Times New Roman" pitchFamily="18" charset="0"/>
                <a:cs typeface="Times New Roman" pitchFamily="18" charset="0"/>
              </a:rPr>
              <a:t>they</a:t>
            </a:r>
            <a:r>
              <a:rPr lang="fr-BE" sz="1600" dirty="0" smtClean="0">
                <a:latin typeface="Times New Roman" pitchFamily="18" charset="0"/>
                <a:cs typeface="Times New Roman" pitchFamily="18" charset="0"/>
              </a:rPr>
              <a:t> have been </a:t>
            </a:r>
            <a:r>
              <a:rPr lang="fr-BE" sz="1600" dirty="0" err="1" smtClean="0">
                <a:latin typeface="Times New Roman" pitchFamily="18" charset="0"/>
                <a:cs typeface="Times New Roman" pitchFamily="18" charset="0"/>
              </a:rPr>
              <a:t>introduced</a:t>
            </a:r>
            <a:r>
              <a:rPr lang="fr-BE" sz="1600" dirty="0" smtClean="0">
                <a:latin typeface="Times New Roman" pitchFamily="18" charset="0"/>
                <a:cs typeface="Times New Roman" pitchFamily="18" charset="0"/>
              </a:rPr>
              <a:t> in the simulations</a:t>
            </a:r>
            <a:endParaRPr lang="fr-BE" sz="16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l="25468" t="41523" r="21038" b="11996"/>
          <a:stretch>
            <a:fillRect/>
          </a:stretch>
        </p:blipFill>
        <p:spPr bwMode="auto">
          <a:xfrm>
            <a:off x="2428860" y="2773083"/>
            <a:ext cx="4572032" cy="317821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357958"/>
            <a:ext cx="3548074" cy="363517"/>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14</a:t>
            </a:fld>
            <a:endParaRPr lang="fr-BE"/>
          </a:p>
        </p:txBody>
      </p:sp>
      <p:pic>
        <p:nvPicPr>
          <p:cNvPr id="7170" name="Picture 2"/>
          <p:cNvPicPr>
            <a:picLocks noChangeAspect="1" noChangeArrowheads="1"/>
          </p:cNvPicPr>
          <p:nvPr/>
        </p:nvPicPr>
        <p:blipFill>
          <a:blip r:embed="rId2" cstate="print"/>
          <a:srcRect l="15186" t="29880" r="11864" b="9695"/>
          <a:stretch>
            <a:fillRect/>
          </a:stretch>
        </p:blipFill>
        <p:spPr bwMode="auto">
          <a:xfrm>
            <a:off x="1500166" y="2357430"/>
            <a:ext cx="5929354" cy="3929090"/>
          </a:xfrm>
          <a:prstGeom prst="rect">
            <a:avLst/>
          </a:prstGeom>
          <a:noFill/>
          <a:ln w="9525">
            <a:noFill/>
            <a:miter lim="800000"/>
            <a:headEnd/>
            <a:tailEnd/>
          </a:ln>
        </p:spPr>
      </p:pic>
      <p:sp>
        <p:nvSpPr>
          <p:cNvPr id="6" name="ZoneTexte 5"/>
          <p:cNvSpPr txBox="1"/>
          <p:nvPr/>
        </p:nvSpPr>
        <p:spPr>
          <a:xfrm>
            <a:off x="1142976" y="857233"/>
            <a:ext cx="6858048" cy="2062103"/>
          </a:xfrm>
          <a:prstGeom prst="rect">
            <a:avLst/>
          </a:prstGeom>
          <a:noFill/>
        </p:spPr>
        <p:txBody>
          <a:bodyPr wrap="square" rtlCol="0">
            <a:spAutoFit/>
          </a:bodyPr>
          <a:lstStyle/>
          <a:p>
            <a:r>
              <a:rPr lang="fr-BE" sz="1600" dirty="0" err="1" smtClean="0">
                <a:latin typeface="Times New Roman" pitchFamily="18" charset="0"/>
                <a:cs typeface="Times New Roman" pitchFamily="18" charset="0"/>
              </a:rPr>
              <a:t>Two</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3B and 4B are </a:t>
            </a:r>
            <a:r>
              <a:rPr lang="fr-BE" sz="1600" dirty="0" err="1" smtClean="0">
                <a:latin typeface="Times New Roman" pitchFamily="18" charset="0"/>
                <a:cs typeface="Times New Roman" pitchFamily="18" charset="0"/>
              </a:rPr>
              <a:t>fire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protected</a:t>
            </a:r>
            <a:r>
              <a:rPr lang="fr-BE" sz="1600" dirty="0" smtClean="0">
                <a:latin typeface="Times New Roman" pitchFamily="18" charset="0"/>
                <a:cs typeface="Times New Roman" pitchFamily="18" charset="0"/>
              </a:rPr>
              <a:t> by intumescent </a:t>
            </a:r>
            <a:r>
              <a:rPr lang="fr-BE" sz="1600" dirty="0" err="1" smtClean="0">
                <a:latin typeface="Times New Roman" pitchFamily="18" charset="0"/>
                <a:cs typeface="Times New Roman" pitchFamily="18" charset="0"/>
              </a:rPr>
              <a:t>paint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that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starts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swelling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relatively</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low</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temperatures</a:t>
            </a:r>
            <a:r>
              <a:rPr lang="fr-BE" sz="1600" dirty="0" smtClean="0">
                <a:latin typeface="Times New Roman" pitchFamily="18" charset="0"/>
                <a:cs typeface="Times New Roman" pitchFamily="18" charset="0"/>
              </a:rPr>
              <a:t> (about 200°C to 300°C).</a:t>
            </a:r>
          </a:p>
          <a:p>
            <a:endParaRPr lang="fr-BE" sz="1600" dirty="0" smtClean="0">
              <a:latin typeface="Times New Roman" pitchFamily="18" charset="0"/>
              <a:cs typeface="Times New Roman" pitchFamily="18" charset="0"/>
            </a:endParaRPr>
          </a:p>
          <a:p>
            <a:r>
              <a:rPr lang="fr-BE" sz="1600" dirty="0" err="1" smtClean="0">
                <a:latin typeface="Times New Roman" pitchFamily="18" charset="0"/>
                <a:cs typeface="Times New Roman" pitchFamily="18" charset="0"/>
              </a:rPr>
              <a:t>According</a:t>
            </a:r>
            <a:r>
              <a:rPr lang="fr-BE" sz="1600" dirty="0" smtClean="0">
                <a:latin typeface="Times New Roman" pitchFamily="18" charset="0"/>
                <a:cs typeface="Times New Roman" pitchFamily="18" charset="0"/>
              </a:rPr>
              <a:t> to the observations made </a:t>
            </a:r>
            <a:r>
              <a:rPr lang="fr-BE" sz="1600" dirty="0" err="1" smtClean="0">
                <a:latin typeface="Times New Roman" pitchFamily="18" charset="0"/>
                <a:cs typeface="Times New Roman" pitchFamily="18" charset="0"/>
              </a:rPr>
              <a:t>during</a:t>
            </a:r>
            <a:r>
              <a:rPr lang="fr-BE" sz="1600" dirty="0" smtClean="0">
                <a:latin typeface="Times New Roman" pitchFamily="18" charset="0"/>
                <a:cs typeface="Times New Roman" pitchFamily="18" charset="0"/>
              </a:rPr>
              <a:t> the test, </a:t>
            </a:r>
            <a:r>
              <a:rPr lang="fr-BE" sz="1600" dirty="0" err="1" smtClean="0">
                <a:latin typeface="Times New Roman" pitchFamily="18" charset="0"/>
                <a:cs typeface="Times New Roman" pitchFamily="18" charset="0"/>
              </a:rPr>
              <a:t>there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were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many</a:t>
            </a:r>
            <a:r>
              <a:rPr lang="fr-BE" sz="1600" dirty="0" smtClean="0">
                <a:latin typeface="Times New Roman" pitchFamily="18" charset="0"/>
                <a:cs typeface="Times New Roman" pitchFamily="18" charset="0"/>
              </a:rPr>
              <a:t> cracks in the </a:t>
            </a:r>
            <a:r>
              <a:rPr lang="fr-BE" sz="1600" dirty="0" err="1" smtClean="0">
                <a:latin typeface="Times New Roman" pitchFamily="18" charset="0"/>
                <a:cs typeface="Times New Roman" pitchFamily="18" charset="0"/>
              </a:rPr>
              <a:t>painted</a:t>
            </a:r>
            <a:r>
              <a:rPr lang="fr-BE" sz="1600" dirty="0" smtClean="0">
                <a:latin typeface="Times New Roman" pitchFamily="18" charset="0"/>
                <a:cs typeface="Times New Roman" pitchFamily="18" charset="0"/>
              </a:rPr>
              <a:t> layer and </a:t>
            </a:r>
            <a:r>
              <a:rPr lang="fr-BE" sz="1600" dirty="0" err="1" smtClean="0">
                <a:latin typeface="Times New Roman" pitchFamily="18" charset="0"/>
                <a:cs typeface="Times New Roman" pitchFamily="18" charset="0"/>
              </a:rPr>
              <a:t>they</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were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progressing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temperature</a:t>
            </a:r>
            <a:r>
              <a:rPr lang="fr-BE" sz="1600" dirty="0" smtClean="0">
                <a:latin typeface="Times New Roman" pitchFamily="18" charset="0"/>
                <a:cs typeface="Times New Roman" pitchFamily="18" charset="0"/>
              </a:rPr>
              <a:t> (Fig. 5).</a:t>
            </a:r>
          </a:p>
          <a:p>
            <a:endParaRPr lang="fr-BE" sz="1600" dirty="0" smtClean="0">
              <a:latin typeface="Times New Roman" pitchFamily="18" charset="0"/>
              <a:cs typeface="Times New Roman" pitchFamily="18" charset="0"/>
            </a:endParaRPr>
          </a:p>
          <a:p>
            <a:endParaRPr lang="fr-BE" sz="1600" dirty="0" smtClean="0">
              <a:latin typeface="Times New Roman" pitchFamily="18" charset="0"/>
              <a:cs typeface="Times New Roman" pitchFamily="18" charset="0"/>
            </a:endParaRPr>
          </a:p>
          <a:p>
            <a:endParaRPr lang="fr-BE" sz="1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286520"/>
            <a:ext cx="3548074"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15</a:t>
            </a:fld>
            <a:endParaRPr lang="fr-BE"/>
          </a:p>
        </p:txBody>
      </p:sp>
      <p:sp>
        <p:nvSpPr>
          <p:cNvPr id="4" name="ZoneTexte 3"/>
          <p:cNvSpPr txBox="1"/>
          <p:nvPr/>
        </p:nvSpPr>
        <p:spPr>
          <a:xfrm>
            <a:off x="1357290" y="1000108"/>
            <a:ext cx="6786610" cy="2862322"/>
          </a:xfrm>
          <a:prstGeom prst="rect">
            <a:avLst/>
          </a:prstGeom>
          <a:noFill/>
        </p:spPr>
        <p:txBody>
          <a:bodyPr wrap="square" rtlCol="0">
            <a:spAutoFit/>
          </a:bodyPr>
          <a:lstStyle/>
          <a:p>
            <a:r>
              <a:rPr lang="fr-BE" dirty="0" smtClean="0">
                <a:latin typeface="Times New Roman" pitchFamily="18" charset="0"/>
                <a:cs typeface="Times New Roman" pitchFamily="18" charset="0"/>
              </a:rPr>
              <a:t>I</a:t>
            </a:r>
            <a:r>
              <a:rPr lang="fr-BE" sz="1600" dirty="0" smtClean="0">
                <a:latin typeface="Times New Roman" pitchFamily="18" charset="0"/>
                <a:cs typeface="Times New Roman" pitchFamily="18" charset="0"/>
              </a:rPr>
              <a:t>t </a:t>
            </a:r>
            <a:r>
              <a:rPr lang="fr-BE" sz="1600" dirty="0" err="1" smtClean="0">
                <a:latin typeface="Times New Roman" pitchFamily="18" charset="0"/>
                <a:cs typeface="Times New Roman" pitchFamily="18" charset="0"/>
              </a:rPr>
              <a:t>is</a:t>
            </a:r>
            <a:r>
              <a:rPr lang="fr-BE" sz="1600" dirty="0" smtClean="0">
                <a:latin typeface="Times New Roman" pitchFamily="18" charset="0"/>
                <a:cs typeface="Times New Roman" pitchFamily="18" charset="0"/>
              </a:rPr>
              <a:t> of course impossible to </a:t>
            </a:r>
            <a:r>
              <a:rPr lang="fr-BE" sz="1600" dirty="0" err="1" smtClean="0">
                <a:latin typeface="Times New Roman" pitchFamily="18" charset="0"/>
                <a:cs typeface="Times New Roman" pitchFamily="18" charset="0"/>
              </a:rPr>
              <a:t>measure</a:t>
            </a:r>
            <a:r>
              <a:rPr lang="fr-BE" sz="1600" dirty="0" smtClean="0">
                <a:latin typeface="Times New Roman" pitchFamily="18" charset="0"/>
                <a:cs typeface="Times New Roman" pitchFamily="18" charset="0"/>
              </a:rPr>
              <a:t> the change of </a:t>
            </a:r>
            <a:r>
              <a:rPr lang="fr-BE" sz="1600" dirty="0" err="1" smtClean="0">
                <a:latin typeface="Times New Roman" pitchFamily="18" charset="0"/>
                <a:cs typeface="Times New Roman" pitchFamily="18" charset="0"/>
              </a:rPr>
              <a:t>thickness</a:t>
            </a:r>
            <a:r>
              <a:rPr lang="fr-BE" sz="1600" dirty="0" smtClean="0">
                <a:latin typeface="Times New Roman" pitchFamily="18" charset="0"/>
                <a:cs typeface="Times New Roman" pitchFamily="18" charset="0"/>
              </a:rPr>
              <a:t> of the layer of intumescent </a:t>
            </a:r>
            <a:r>
              <a:rPr lang="fr-BE" sz="1600" smtClean="0">
                <a:latin typeface="Times New Roman" pitchFamily="18" charset="0"/>
                <a:cs typeface="Times New Roman" pitchFamily="18" charset="0"/>
              </a:rPr>
              <a:t>paint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during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fire</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err="1" smtClean="0">
                <a:latin typeface="Times New Roman" pitchFamily="18" charset="0"/>
                <a:cs typeface="Times New Roman" pitchFamily="18" charset="0"/>
              </a:rPr>
              <a:t>Therefore</a:t>
            </a:r>
            <a:r>
              <a:rPr lang="fr-BE" sz="1600" dirty="0" smtClean="0">
                <a:latin typeface="Times New Roman" pitchFamily="18" charset="0"/>
                <a:cs typeface="Times New Roman" pitchFamily="18" charset="0"/>
              </a:rPr>
              <a:t>, in simulations, </a:t>
            </a:r>
            <a:r>
              <a:rPr lang="fr-BE" sz="1600" dirty="0" err="1" smtClean="0">
                <a:latin typeface="Times New Roman" pitchFamily="18" charset="0"/>
                <a:cs typeface="Times New Roman" pitchFamily="18" charset="0"/>
              </a:rPr>
              <a:t>it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is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assumed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that</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thickness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remains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unchanged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temperature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fixed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1 mm in </a:t>
            </a:r>
            <a:r>
              <a:rPr lang="fr-BE" sz="1600" dirty="0" err="1" smtClean="0">
                <a:latin typeface="Times New Roman" pitchFamily="18" charset="0"/>
                <a:cs typeface="Times New Roman" pitchFamily="18" charset="0"/>
              </a:rPr>
              <a:t>calculations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while</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characteristic</a:t>
            </a:r>
            <a:r>
              <a:rPr lang="fr-BE" sz="1600" dirty="0" smtClean="0">
                <a:latin typeface="Times New Roman" pitchFamily="18" charset="0"/>
                <a:cs typeface="Times New Roman" pitchFamily="18" charset="0"/>
              </a:rPr>
              <a:t> value of the thermal </a:t>
            </a:r>
            <a:r>
              <a:rPr lang="fr-BE" sz="1600" dirty="0" err="1" smtClean="0">
                <a:latin typeface="Times New Roman" pitchFamily="18" charset="0"/>
                <a:cs typeface="Times New Roman" pitchFamily="18" charset="0"/>
              </a:rPr>
              <a:t>conductivity</a:t>
            </a:r>
            <a:r>
              <a:rPr lang="fr-BE" sz="1600" dirty="0" smtClean="0">
                <a:latin typeface="Times New Roman" pitchFamily="18" charset="0"/>
                <a:cs typeface="Times New Roman" pitchFamily="18" charset="0"/>
              </a:rPr>
              <a:t> varies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temperature</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modified</a:t>
            </a:r>
            <a:r>
              <a:rPr lang="fr-BE" sz="1600" dirty="0" smtClean="0">
                <a:latin typeface="Times New Roman" pitchFamily="18" charset="0"/>
                <a:cs typeface="Times New Roman" pitchFamily="18" charset="0"/>
              </a:rPr>
              <a:t> thermal </a:t>
            </a:r>
            <a:r>
              <a:rPr lang="fr-BE" sz="1600" dirty="0" err="1" smtClean="0">
                <a:latin typeface="Times New Roman" pitchFamily="18" charset="0"/>
                <a:cs typeface="Times New Roman" pitchFamily="18" charset="0"/>
              </a:rPr>
              <a:t>conductivity</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painted</a:t>
            </a:r>
            <a:r>
              <a:rPr lang="fr-BE" sz="1600" dirty="0" smtClean="0">
                <a:latin typeface="Times New Roman" pitchFamily="18" charset="0"/>
                <a:cs typeface="Times New Roman" pitchFamily="18" charset="0"/>
              </a:rPr>
              <a:t> layer </a:t>
            </a:r>
            <a:r>
              <a:rPr lang="fr-BE" sz="1600" dirty="0" err="1" smtClean="0">
                <a:latin typeface="Times New Roman" pitchFamily="18" charset="0"/>
                <a:cs typeface="Times New Roman" pitchFamily="18" charset="0"/>
              </a:rPr>
              <a:t>was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adjusted</a:t>
            </a:r>
            <a:r>
              <a:rPr lang="fr-BE" sz="1600" dirty="0" smtClean="0">
                <a:latin typeface="Times New Roman" pitchFamily="18" charset="0"/>
                <a:cs typeface="Times New Roman" pitchFamily="18" charset="0"/>
              </a:rPr>
              <a:t> to </a:t>
            </a:r>
            <a:r>
              <a:rPr lang="fr-BE" sz="1600" dirty="0" err="1" smtClean="0">
                <a:latin typeface="Times New Roman" pitchFamily="18" charset="0"/>
                <a:cs typeface="Times New Roman" pitchFamily="18" charset="0"/>
              </a:rPr>
              <a:t>get</a:t>
            </a:r>
            <a:r>
              <a:rPr lang="fr-BE" sz="1600" dirty="0" smtClean="0">
                <a:latin typeface="Times New Roman" pitchFamily="18" charset="0"/>
                <a:cs typeface="Times New Roman" pitchFamily="18" charset="0"/>
              </a:rPr>
              <a:t> a good agreement </a:t>
            </a:r>
            <a:r>
              <a:rPr lang="fr-BE" sz="1600" dirty="0" err="1" smtClean="0">
                <a:latin typeface="Times New Roman" pitchFamily="18" charset="0"/>
                <a:cs typeface="Times New Roman" pitchFamily="18" charset="0"/>
              </a:rPr>
              <a:t>between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measured</a:t>
            </a:r>
            <a:r>
              <a:rPr lang="fr-BE" sz="1600" dirty="0" smtClean="0">
                <a:latin typeface="Times New Roman" pitchFamily="18" charset="0"/>
                <a:cs typeface="Times New Roman" pitchFamily="18" charset="0"/>
              </a:rPr>
              <a:t> and </a:t>
            </a:r>
            <a:r>
              <a:rPr lang="fr-BE" sz="1600" dirty="0" err="1" smtClean="0">
                <a:latin typeface="Times New Roman" pitchFamily="18" charset="0"/>
                <a:cs typeface="Times New Roman" pitchFamily="18" charset="0"/>
              </a:rPr>
              <a:t>simulated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temperatures</a:t>
            </a:r>
            <a:r>
              <a:rPr lang="fr-BE" sz="1600" dirty="0" smtClean="0">
                <a:latin typeface="Times New Roman" pitchFamily="18" charset="0"/>
                <a:cs typeface="Times New Roman" pitchFamily="18" charset="0"/>
              </a:rPr>
              <a:t> in the profiles.</a:t>
            </a:r>
          </a:p>
          <a:p>
            <a:endParaRPr lang="fr-BE" sz="1600" dirty="0" smtClean="0">
              <a:latin typeface="Times New Roman" pitchFamily="18" charset="0"/>
              <a:cs typeface="Times New Roman" pitchFamily="18" charset="0"/>
            </a:endParaRPr>
          </a:p>
          <a:p>
            <a:endParaRPr lang="fr-BE"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l="13656" t="36448" r="8489" b="25837"/>
          <a:stretch>
            <a:fillRect/>
          </a:stretch>
        </p:blipFill>
        <p:spPr bwMode="auto">
          <a:xfrm>
            <a:off x="1500166" y="3571876"/>
            <a:ext cx="6327929" cy="24523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286520"/>
            <a:ext cx="3476636"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16</a:t>
            </a:fld>
            <a:endParaRPr lang="fr-BE"/>
          </a:p>
        </p:txBody>
      </p:sp>
      <p:pic>
        <p:nvPicPr>
          <p:cNvPr id="9218" name="Picture 2"/>
          <p:cNvPicPr>
            <a:picLocks noChangeAspect="1" noChangeArrowheads="1"/>
          </p:cNvPicPr>
          <p:nvPr/>
        </p:nvPicPr>
        <p:blipFill>
          <a:blip r:embed="rId2" cstate="print"/>
          <a:srcRect l="25098" t="42907" r="21777" b="8766"/>
          <a:stretch>
            <a:fillRect/>
          </a:stretch>
        </p:blipFill>
        <p:spPr bwMode="auto">
          <a:xfrm>
            <a:off x="2214546" y="1000108"/>
            <a:ext cx="4232840" cy="3080606"/>
          </a:xfrm>
          <a:prstGeom prst="rect">
            <a:avLst/>
          </a:prstGeom>
          <a:noFill/>
          <a:ln w="9525">
            <a:noFill/>
            <a:miter lim="800000"/>
            <a:headEnd/>
            <a:tailEnd/>
          </a:ln>
        </p:spPr>
      </p:pic>
      <p:sp>
        <p:nvSpPr>
          <p:cNvPr id="5" name="ZoneTexte 4"/>
          <p:cNvSpPr txBox="1"/>
          <p:nvPr/>
        </p:nvSpPr>
        <p:spPr>
          <a:xfrm>
            <a:off x="1571604" y="4214818"/>
            <a:ext cx="6858048" cy="1815882"/>
          </a:xfrm>
          <a:prstGeom prst="rect">
            <a:avLst/>
          </a:prstGeom>
          <a:noFill/>
        </p:spPr>
        <p:txBody>
          <a:bodyPr wrap="square" rtlCol="0">
            <a:spAutoFit/>
          </a:bodyPr>
          <a:lstStyle/>
          <a:p>
            <a:pPr>
              <a:buFont typeface="Arial" pitchFamily="34" charset="0"/>
              <a:buChar char="•"/>
              <a:tabLst>
                <a:tab pos="92075" algn="l"/>
              </a:tabLst>
            </a:pP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Calculated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temperatures</a:t>
            </a:r>
            <a:r>
              <a:rPr lang="fr-BE" sz="1600" dirty="0" smtClean="0">
                <a:latin typeface="Times New Roman" pitchFamily="18" charset="0"/>
                <a:cs typeface="Times New Roman" pitchFamily="18" charset="0"/>
              </a:rPr>
              <a:t> on the </a:t>
            </a:r>
            <a:r>
              <a:rPr lang="fr-BE" sz="1600" dirty="0" err="1" smtClean="0">
                <a:latin typeface="Times New Roman" pitchFamily="18" charset="0"/>
                <a:cs typeface="Times New Roman" pitchFamily="18" charset="0"/>
              </a:rPr>
              <a:t>external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hollow</a:t>
            </a:r>
            <a:r>
              <a:rPr lang="fr-BE" sz="1600" dirty="0" smtClean="0">
                <a:latin typeface="Times New Roman" pitchFamily="18" charset="0"/>
                <a:cs typeface="Times New Roman" pitchFamily="18" charset="0"/>
              </a:rPr>
              <a:t> section are in good  	agreement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measured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temperatures</a:t>
            </a:r>
            <a:r>
              <a:rPr lang="fr-BE" sz="1600" dirty="0" smtClean="0">
                <a:latin typeface="Times New Roman" pitchFamily="18" charset="0"/>
                <a:cs typeface="Times New Roman" pitchFamily="18" charset="0"/>
              </a:rPr>
              <a:t> ;</a:t>
            </a:r>
          </a:p>
          <a:p>
            <a:pPr>
              <a:tabLst>
                <a:tab pos="92075" algn="l"/>
              </a:tabLst>
            </a:pPr>
            <a:endParaRPr lang="fr-BE" sz="1600" dirty="0" smtClean="0">
              <a:latin typeface="Times New Roman" pitchFamily="18" charset="0"/>
              <a:cs typeface="Times New Roman" pitchFamily="18" charset="0"/>
            </a:endParaRPr>
          </a:p>
          <a:p>
            <a:pPr>
              <a:buFont typeface="Arial" pitchFamily="34" charset="0"/>
              <a:buChar char="•"/>
              <a:tabLst>
                <a:tab pos="92075" algn="l"/>
              </a:tabLst>
            </a:pPr>
            <a:r>
              <a:rPr lang="fr-BE" sz="1600" dirty="0" smtClean="0">
                <a:latin typeface="Times New Roman" pitchFamily="18" charset="0"/>
                <a:cs typeface="Times New Roman" pitchFamily="18" charset="0"/>
              </a:rPr>
              <a:t> There are </a:t>
            </a:r>
            <a:r>
              <a:rPr lang="fr-BE" sz="1600" dirty="0" err="1" smtClean="0">
                <a:latin typeface="Times New Roman" pitchFamily="18" charset="0"/>
                <a:cs typeface="Times New Roman" pitchFamily="18" charset="0"/>
              </a:rPr>
              <a:t>systematic</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differences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between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calculated</a:t>
            </a:r>
            <a:r>
              <a:rPr lang="fr-BE" sz="1600" dirty="0" smtClean="0">
                <a:latin typeface="Times New Roman" pitchFamily="18" charset="0"/>
                <a:cs typeface="Times New Roman" pitchFamily="18" charset="0"/>
              </a:rPr>
              <a:t> and </a:t>
            </a:r>
            <a:r>
              <a:rPr lang="fr-BE" sz="1600" dirty="0" err="1" smtClean="0">
                <a:latin typeface="Times New Roman" pitchFamily="18" charset="0"/>
                <a:cs typeface="Times New Roman" pitchFamily="18" charset="0"/>
              </a:rPr>
              <a:t>measured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temperatures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internal</a:t>
            </a:r>
            <a:r>
              <a:rPr lang="fr-BE" sz="1600" dirty="0" smtClean="0">
                <a:latin typeface="Times New Roman" pitchFamily="18" charset="0"/>
                <a:cs typeface="Times New Roman" pitchFamily="18" charset="0"/>
              </a:rPr>
              <a:t> profile.  </a:t>
            </a:r>
            <a:r>
              <a:rPr lang="fr-BE" sz="1600" dirty="0" err="1" smtClean="0">
                <a:latin typeface="Times New Roman" pitchFamily="18" charset="0"/>
                <a:cs typeface="Times New Roman" pitchFamily="18" charset="0"/>
              </a:rPr>
              <a:t>These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differences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can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explained</a:t>
            </a:r>
            <a:r>
              <a:rPr lang="fr-BE" sz="1600" dirty="0" smtClean="0">
                <a:latin typeface="Times New Roman" pitchFamily="18" charset="0"/>
                <a:cs typeface="Times New Roman" pitchFamily="18" charset="0"/>
              </a:rPr>
              <a:t> by the 	 migration of </a:t>
            </a:r>
            <a:r>
              <a:rPr lang="fr-BE" sz="1600" dirty="0" err="1" smtClean="0">
                <a:latin typeface="Times New Roman" pitchFamily="18" charset="0"/>
                <a:cs typeface="Times New Roman" pitchFamily="18" charset="0"/>
              </a:rPr>
              <a:t>vapour</a:t>
            </a:r>
            <a:r>
              <a:rPr lang="fr-BE" sz="1600" dirty="0" smtClean="0">
                <a:latin typeface="Times New Roman" pitchFamily="18" charset="0"/>
                <a:cs typeface="Times New Roman" pitchFamily="18" charset="0"/>
              </a:rPr>
              <a:t> in </a:t>
            </a:r>
            <a:r>
              <a:rPr lang="fr-BE" sz="1600" dirty="0" err="1" smtClean="0">
                <a:latin typeface="Times New Roman" pitchFamily="18" charset="0"/>
                <a:cs typeface="Times New Roman" pitchFamily="18" charset="0"/>
              </a:rPr>
              <a:t>concrete</a:t>
            </a:r>
            <a:r>
              <a:rPr lang="fr-BE" sz="1600" dirty="0" smtClean="0">
                <a:latin typeface="Times New Roman" pitchFamily="18" charset="0"/>
                <a:cs typeface="Times New Roman" pitchFamily="18" charset="0"/>
              </a:rPr>
              <a:t> (not </a:t>
            </a:r>
            <a:r>
              <a:rPr lang="fr-BE" sz="1600" dirty="0" err="1" smtClean="0">
                <a:latin typeface="Times New Roman" pitchFamily="18" charset="0"/>
                <a:cs typeface="Times New Roman" pitchFamily="18" charset="0"/>
              </a:rPr>
              <a:t>taken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into</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account</a:t>
            </a:r>
            <a:r>
              <a:rPr lang="fr-BE" sz="1600" dirty="0" smtClean="0">
                <a:latin typeface="Times New Roman" pitchFamily="18" charset="0"/>
                <a:cs typeface="Times New Roman" pitchFamily="18" charset="0"/>
              </a:rPr>
              <a:t> in the model)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286520"/>
            <a:ext cx="3476636"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17</a:t>
            </a:fld>
            <a:endParaRPr lang="fr-BE"/>
          </a:p>
        </p:txBody>
      </p:sp>
      <p:pic>
        <p:nvPicPr>
          <p:cNvPr id="10242" name="Picture 2"/>
          <p:cNvPicPr>
            <a:picLocks noChangeAspect="1" noChangeArrowheads="1"/>
          </p:cNvPicPr>
          <p:nvPr/>
        </p:nvPicPr>
        <p:blipFill>
          <a:blip r:embed="rId2" cstate="print"/>
          <a:srcRect l="20669" t="35064" r="15133" b="15225"/>
          <a:stretch>
            <a:fillRect/>
          </a:stretch>
        </p:blipFill>
        <p:spPr bwMode="auto">
          <a:xfrm>
            <a:off x="1643042" y="1857364"/>
            <a:ext cx="6150844" cy="3810236"/>
          </a:xfrm>
          <a:prstGeom prst="rect">
            <a:avLst/>
          </a:prstGeom>
          <a:noFill/>
          <a:ln w="9525">
            <a:noFill/>
            <a:miter lim="800000"/>
            <a:headEnd/>
            <a:tailEnd/>
          </a:ln>
        </p:spPr>
      </p:pic>
      <p:sp>
        <p:nvSpPr>
          <p:cNvPr id="5" name="ZoneTexte 4"/>
          <p:cNvSpPr txBox="1"/>
          <p:nvPr/>
        </p:nvSpPr>
        <p:spPr>
          <a:xfrm>
            <a:off x="1571604" y="1214422"/>
            <a:ext cx="2857520" cy="338554"/>
          </a:xfrm>
          <a:prstGeom prst="rect">
            <a:avLst/>
          </a:prstGeom>
          <a:noFill/>
        </p:spPr>
        <p:txBody>
          <a:bodyPr wrap="square" rtlCol="0">
            <a:spAutoFit/>
          </a:bodyPr>
          <a:lstStyle/>
          <a:p>
            <a:r>
              <a:rPr lang="fr-BE" sz="1600" dirty="0" smtClean="0">
                <a:latin typeface="Times New Roman" pitchFamily="18" charset="0"/>
                <a:cs typeface="Times New Roman" pitchFamily="18" charset="0"/>
              </a:rPr>
              <a:t>STRUCTURAL  ANALYSIS</a:t>
            </a:r>
            <a:endParaRPr lang="fr-BE" sz="1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286520"/>
            <a:ext cx="3476636"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18</a:t>
            </a:fld>
            <a:endParaRPr lang="fr-BE"/>
          </a:p>
        </p:txBody>
      </p:sp>
      <p:sp>
        <p:nvSpPr>
          <p:cNvPr id="11265" name="Rectangle 1"/>
          <p:cNvSpPr>
            <a:spLocks noChangeArrowheads="1"/>
          </p:cNvSpPr>
          <p:nvPr/>
        </p:nvSpPr>
        <p:spPr bwMode="auto">
          <a:xfrm>
            <a:off x="1071538" y="1837598"/>
            <a:ext cx="678661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563" marR="0" lvl="0" indent="-182563" algn="just" defTabSz="914400" rtl="0" eaLnBrk="1" fontAlgn="base" latinLnBrk="0" hangingPunct="1">
              <a:lnSpc>
                <a:spcPct val="100000"/>
              </a:lnSpc>
              <a:spcBef>
                <a:spcPct val="0"/>
              </a:spcBef>
              <a:spcAft>
                <a:spcPct val="0"/>
              </a:spcAft>
              <a:buClrTx/>
              <a:buSzTx/>
              <a:buFont typeface="Arial" pitchFamily="34" charset="0"/>
              <a:buChar char="•"/>
              <a:tabLst>
                <a:tab pos="182563"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the beginning of the fire test, there is a difference between the measured and the calculated displacements. This has been explained by the particularity of the testing device. To easily compare vertical displacements, a translation of the measured value has been made.</a:t>
            </a:r>
          </a:p>
          <a:p>
            <a:pPr marL="182563" marR="0" lvl="0" indent="-182563" algn="just" defTabSz="914400" rtl="0" eaLnBrk="1" fontAlgn="base" latinLnBrk="0" hangingPunct="1">
              <a:lnSpc>
                <a:spcPct val="100000"/>
              </a:lnSpc>
              <a:spcBef>
                <a:spcPct val="0"/>
              </a:spcBef>
              <a:spcAft>
                <a:spcPct val="0"/>
              </a:spcAft>
              <a:buClrTx/>
              <a:buSzTx/>
              <a:buFont typeface="Arial" pitchFamily="34" charset="0"/>
              <a:buChar char="•"/>
              <a:tabLst>
                <a:tab pos="182563" algn="l"/>
              </a:tabLst>
            </a:pPr>
            <a:endParaRPr lang="en-GB" sz="1600" dirty="0" smtClean="0">
              <a:latin typeface="Times New Roman" pitchFamily="18" charset="0"/>
              <a:ea typeface="Times New Roman" pitchFamily="18" charset="0"/>
              <a:cs typeface="Times New Roman" pitchFamily="18" charset="0"/>
            </a:endParaRPr>
          </a:p>
          <a:p>
            <a:pPr marL="182563" marR="0" lvl="0" indent="-182563" algn="just" defTabSz="914400" rtl="0" eaLnBrk="1" fontAlgn="base" latinLnBrk="0" hangingPunct="1">
              <a:lnSpc>
                <a:spcPct val="100000"/>
              </a:lnSpc>
              <a:spcBef>
                <a:spcPct val="0"/>
              </a:spcBef>
              <a:spcAft>
                <a:spcPct val="0"/>
              </a:spcAft>
              <a:buClrTx/>
              <a:buSzTx/>
              <a:buFont typeface="Arial" pitchFamily="34" charset="0"/>
              <a:buChar char="•"/>
              <a:tabLst>
                <a:tab pos="182563"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calculated elongation</a:t>
            </a:r>
            <a:r>
              <a:rPr kumimoji="0" lang="en-GB"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of the columns is higher than the measured value in the first 5 minutes of testing.  This can be explained by differences between calculated and measured temperatures </a:t>
            </a:r>
            <a:r>
              <a:rPr lang="en-GB" sz="1600" dirty="0" smtClean="0">
                <a:latin typeface="Times New Roman" pitchFamily="18" charset="0"/>
                <a:ea typeface="Times New Roman" pitchFamily="18" charset="0"/>
                <a:cs typeface="Times New Roman" pitchFamily="18" charset="0"/>
              </a:rPr>
              <a:t>at</a:t>
            </a:r>
            <a:r>
              <a:rPr kumimoji="0" lang="en-GB"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the very beginning of the test.</a:t>
            </a:r>
          </a:p>
          <a:p>
            <a:pPr marL="182563" marR="0" lvl="0" indent="-182563" algn="just" defTabSz="914400" rtl="0" eaLnBrk="1" fontAlgn="base" latinLnBrk="0" hangingPunct="1">
              <a:lnSpc>
                <a:spcPct val="100000"/>
              </a:lnSpc>
              <a:spcBef>
                <a:spcPct val="0"/>
              </a:spcBef>
              <a:spcAft>
                <a:spcPct val="0"/>
              </a:spcAft>
              <a:buClrTx/>
              <a:buSzTx/>
              <a:buFont typeface="Arial" pitchFamily="34" charset="0"/>
              <a:buChar char="•"/>
              <a:tabLst>
                <a:tab pos="182563" algn="l"/>
              </a:tabLst>
            </a:pPr>
            <a:endParaRPr lang="en-GB" sz="1600" dirty="0" smtClean="0">
              <a:latin typeface="Times New Roman" pitchFamily="18" charset="0"/>
              <a:ea typeface="Times New Roman" pitchFamily="18" charset="0"/>
              <a:cs typeface="Times New Roman" pitchFamily="18" charset="0"/>
            </a:endParaRPr>
          </a:p>
          <a:p>
            <a:pPr marL="182563" marR="0" lvl="0" indent="-182563" algn="just" defTabSz="914400" rtl="0" eaLnBrk="1" fontAlgn="base" latinLnBrk="0" hangingPunct="1">
              <a:lnSpc>
                <a:spcPct val="100000"/>
              </a:lnSpc>
              <a:spcBef>
                <a:spcPct val="0"/>
              </a:spcBef>
              <a:spcAft>
                <a:spcPct val="0"/>
              </a:spcAft>
              <a:buClrTx/>
              <a:buSzTx/>
              <a:buFont typeface="Arial" pitchFamily="34" charset="0"/>
              <a:buChar char="•"/>
              <a:tabLst>
                <a:tab pos="182563" algn="l"/>
              </a:tabLst>
            </a:pPr>
            <a:r>
              <a:rPr kumimoji="0" lang="en-GB"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After this early stage, the calculated variation of vertical displacements agrees well with the measured values.</a:t>
            </a:r>
          </a:p>
          <a:p>
            <a:pPr marL="182563" marR="0" lvl="0" indent="-182563" algn="just" defTabSz="914400" rtl="0" eaLnBrk="1" fontAlgn="base" latinLnBrk="0" hangingPunct="1">
              <a:lnSpc>
                <a:spcPct val="100000"/>
              </a:lnSpc>
              <a:spcBef>
                <a:spcPct val="0"/>
              </a:spcBef>
              <a:spcAft>
                <a:spcPct val="0"/>
              </a:spcAft>
              <a:buClrTx/>
              <a:buSzTx/>
              <a:buFont typeface="Arial" pitchFamily="34" charset="0"/>
              <a:buChar char="•"/>
              <a:tabLst>
                <a:tab pos="182563" algn="l"/>
              </a:tabLst>
            </a:pPr>
            <a:endParaRPr lang="en-GB" sz="1600" baseline="0" dirty="0" smtClean="0">
              <a:latin typeface="Times New Roman" pitchFamily="18" charset="0"/>
              <a:cs typeface="Times New Roman" pitchFamily="18" charset="0"/>
            </a:endParaRPr>
          </a:p>
          <a:p>
            <a:pPr marL="182563" marR="0" lvl="0" indent="-182563" algn="just" defTabSz="914400" rtl="0" eaLnBrk="1" fontAlgn="base" latinLnBrk="0" hangingPunct="1">
              <a:lnSpc>
                <a:spcPct val="100000"/>
              </a:lnSpc>
              <a:spcBef>
                <a:spcPct val="0"/>
              </a:spcBef>
              <a:spcAft>
                <a:spcPct val="0"/>
              </a:spcAft>
              <a:buClrTx/>
              <a:buSzTx/>
              <a:buFont typeface="Arial" pitchFamily="34" charset="0"/>
              <a:buChar char="•"/>
              <a:tabLst>
                <a:tab pos="182563" algn="l"/>
              </a:tabLst>
            </a:pP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357958"/>
            <a:ext cx="3548074" cy="363517"/>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19</a:t>
            </a:fld>
            <a:endParaRPr lang="fr-BE"/>
          </a:p>
        </p:txBody>
      </p:sp>
      <p:pic>
        <p:nvPicPr>
          <p:cNvPr id="32770" name="Picture 2"/>
          <p:cNvPicPr>
            <a:picLocks noChangeAspect="1" noChangeArrowheads="1"/>
          </p:cNvPicPr>
          <p:nvPr/>
        </p:nvPicPr>
        <p:blipFill>
          <a:blip r:embed="rId2" cstate="print"/>
          <a:srcRect l="21038" t="31373" r="16609" b="19839"/>
          <a:stretch>
            <a:fillRect/>
          </a:stretch>
        </p:blipFill>
        <p:spPr bwMode="auto">
          <a:xfrm>
            <a:off x="2000232" y="1785926"/>
            <a:ext cx="5067887" cy="31723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857488" y="6143644"/>
            <a:ext cx="3714776" cy="577831"/>
          </a:xfrm>
        </p:spPr>
        <p:txBody>
          <a:bodyPr/>
          <a:lstStyle/>
          <a:p>
            <a:r>
              <a:rPr lang="fr-BE" dirty="0" smtClean="0">
                <a:solidFill>
                  <a:schemeClr val="tx1"/>
                </a:solidFill>
                <a:latin typeface="Times New Roman" pitchFamily="18" charset="0"/>
                <a:cs typeface="Times New Roman" pitchFamily="18" charset="0"/>
              </a:rPr>
              <a:t>3d </a:t>
            </a:r>
            <a:r>
              <a:rPr lang="fr-BE" dirty="0" err="1" smtClean="0">
                <a:solidFill>
                  <a:schemeClr val="tx1"/>
                </a:solidFill>
                <a:latin typeface="Times New Roman" pitchFamily="18" charset="0"/>
                <a:cs typeface="Times New Roman" pitchFamily="18" charset="0"/>
              </a:rPr>
              <a:t>fib</a:t>
            </a:r>
            <a:r>
              <a:rPr lang="fr-BE" dirty="0" smtClean="0">
                <a:solidFill>
                  <a:schemeClr val="tx1"/>
                </a:solidFill>
                <a:latin typeface="Times New Roman" pitchFamily="18" charset="0"/>
                <a:cs typeface="Times New Roman" pitchFamily="18" charset="0"/>
              </a:rPr>
              <a:t> International </a:t>
            </a:r>
            <a:r>
              <a:rPr lang="fr-BE" dirty="0" err="1" smtClean="0">
                <a:solidFill>
                  <a:schemeClr val="tx1"/>
                </a:solidFill>
                <a:latin typeface="Times New Roman" pitchFamily="18" charset="0"/>
                <a:cs typeface="Times New Roman" pitchFamily="18" charset="0"/>
              </a:rPr>
              <a:t>Congress</a:t>
            </a:r>
            <a:r>
              <a:rPr lang="fr-BE" dirty="0" smtClean="0">
                <a:solidFill>
                  <a:schemeClr val="tx1"/>
                </a:solidFill>
                <a:latin typeface="Times New Roman" pitchFamily="18" charset="0"/>
                <a:cs typeface="Times New Roman" pitchFamily="18" charset="0"/>
              </a:rPr>
              <a:t> 2010 – Washington D.C</a:t>
            </a:r>
          </a:p>
          <a:p>
            <a:r>
              <a:rPr lang="fr-BE" dirty="0" smtClean="0">
                <a:solidFill>
                  <a:schemeClr val="tx1"/>
                </a:solidFill>
                <a:latin typeface="Times New Roman" pitchFamily="18" charset="0"/>
                <a:cs typeface="Times New Roman" pitchFamily="18" charset="0"/>
              </a:rPr>
              <a:t>                     « </a:t>
            </a:r>
            <a:r>
              <a:rPr lang="fr-BE" dirty="0" err="1" smtClean="0">
                <a:solidFill>
                  <a:schemeClr val="tx1"/>
                </a:solidFill>
                <a:latin typeface="Times New Roman" pitchFamily="18" charset="0"/>
                <a:cs typeface="Times New Roman" pitchFamily="18" charset="0"/>
              </a:rPr>
              <a:t>Think</a:t>
            </a:r>
            <a:r>
              <a:rPr lang="fr-BE" dirty="0" smtClean="0">
                <a:solidFill>
                  <a:schemeClr val="tx1"/>
                </a:solidFill>
                <a:latin typeface="Times New Roman" pitchFamily="18" charset="0"/>
                <a:cs typeface="Times New Roman" pitchFamily="18" charset="0"/>
              </a:rPr>
              <a:t> </a:t>
            </a:r>
            <a:r>
              <a:rPr lang="fr-BE" dirty="0" err="1" smtClean="0">
                <a:solidFill>
                  <a:schemeClr val="tx1"/>
                </a:solidFill>
                <a:latin typeface="Times New Roman" pitchFamily="18" charset="0"/>
                <a:cs typeface="Times New Roman" pitchFamily="18" charset="0"/>
              </a:rPr>
              <a:t>Globally</a:t>
            </a:r>
            <a:r>
              <a:rPr lang="fr-BE" dirty="0" smtClean="0">
                <a:solidFill>
                  <a:schemeClr val="tx1"/>
                </a:solidFill>
                <a:latin typeface="Times New Roman" pitchFamily="18" charset="0"/>
                <a:cs typeface="Times New Roman" pitchFamily="18" charset="0"/>
              </a:rPr>
              <a:t>, </a:t>
            </a:r>
            <a:r>
              <a:rPr lang="fr-BE" dirty="0" err="1" smtClean="0">
                <a:solidFill>
                  <a:schemeClr val="tx1"/>
                </a:solidFill>
                <a:latin typeface="Times New Roman" pitchFamily="18" charset="0"/>
                <a:cs typeface="Times New Roman" pitchFamily="18" charset="0"/>
              </a:rPr>
              <a:t>Build</a:t>
            </a:r>
            <a:r>
              <a:rPr lang="fr-BE" dirty="0" smtClean="0">
                <a:solidFill>
                  <a:schemeClr val="tx1"/>
                </a:solidFill>
                <a:latin typeface="Times New Roman" pitchFamily="18" charset="0"/>
                <a:cs typeface="Times New Roman" pitchFamily="18" charset="0"/>
              </a:rPr>
              <a:t> </a:t>
            </a:r>
            <a:r>
              <a:rPr lang="fr-BE" dirty="0" err="1" smtClean="0">
                <a:solidFill>
                  <a:schemeClr val="tx1"/>
                </a:solidFill>
                <a:latin typeface="Times New Roman" pitchFamily="18" charset="0"/>
                <a:cs typeface="Times New Roman" pitchFamily="18" charset="0"/>
              </a:rPr>
              <a:t>Locally</a:t>
            </a:r>
            <a:r>
              <a:rPr lang="fr-BE" dirty="0" smtClean="0">
                <a:solidFill>
                  <a:schemeClr val="tx1"/>
                </a:solidFill>
                <a:latin typeface="Times New Roman" pitchFamily="18" charset="0"/>
                <a:cs typeface="Times New Roman" pitchFamily="18" charset="0"/>
              </a:rPr>
              <a:t> »</a:t>
            </a:r>
          </a:p>
          <a:p>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2</a:t>
            </a:fld>
            <a:endParaRPr lang="fr-BE" dirty="0"/>
          </a:p>
        </p:txBody>
      </p:sp>
      <p:sp>
        <p:nvSpPr>
          <p:cNvPr id="4" name="ZoneTexte 3"/>
          <p:cNvSpPr txBox="1"/>
          <p:nvPr/>
        </p:nvSpPr>
        <p:spPr>
          <a:xfrm>
            <a:off x="1071538" y="1857364"/>
            <a:ext cx="7500990" cy="369332"/>
          </a:xfrm>
          <a:prstGeom prst="rect">
            <a:avLst/>
          </a:prstGeom>
          <a:noFill/>
        </p:spPr>
        <p:txBody>
          <a:bodyPr wrap="square" rtlCol="0">
            <a:spAutoFit/>
          </a:bodyPr>
          <a:lstStyle/>
          <a:p>
            <a:endParaRPr lang="fr-BE" dirty="0"/>
          </a:p>
        </p:txBody>
      </p:sp>
      <p:sp>
        <p:nvSpPr>
          <p:cNvPr id="6" name="ZoneTexte 5"/>
          <p:cNvSpPr txBox="1"/>
          <p:nvPr/>
        </p:nvSpPr>
        <p:spPr>
          <a:xfrm>
            <a:off x="1500166" y="1428737"/>
            <a:ext cx="6715172" cy="5509200"/>
          </a:xfrm>
          <a:prstGeom prst="rect">
            <a:avLst/>
          </a:prstGeom>
          <a:noFill/>
        </p:spPr>
        <p:txBody>
          <a:bodyPr wrap="square" rtlCol="0">
            <a:spAutoFit/>
          </a:bodyPr>
          <a:lstStyle/>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INTRODUCTION</a:t>
            </a:r>
          </a:p>
          <a:p>
            <a:endParaRPr lang="en-US" sz="1600" b="1"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Concrete filled steel hollow section (CFSHS) columns can carry important loads and therefore are used extensively in the construction of  high-rise buildings.</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Steel hollow sections are filled usually with ordinary concrete, but filling problems may arise with small cross sections and dense reinforcement or hollow sections (tubes) surrounding another profile (tube or H section) when the distance between the two profiles is small.</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For such a configuration, self-compacting concrete can be recommended.</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Ten columns filled with self-compacting concrete embedding another steel profile have been tested in the Fire Engineering Laboratory of the University of  Liege – Belgium.</a:t>
            </a:r>
          </a:p>
          <a:p>
            <a:endParaRPr lang="en-US" sz="1600" b="1" dirty="0" smtClean="0">
              <a:latin typeface="Times New Roman" pitchFamily="18" charset="0"/>
              <a:cs typeface="Times New Roman" pitchFamily="18" charset="0"/>
            </a:endParaRPr>
          </a:p>
          <a:p>
            <a:endParaRPr lang="en-US" sz="1600" b="1"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fr-BE"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215082"/>
            <a:ext cx="3548074" cy="506393"/>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20</a:t>
            </a:fld>
            <a:endParaRPr lang="fr-BE"/>
          </a:p>
        </p:txBody>
      </p:sp>
      <p:sp>
        <p:nvSpPr>
          <p:cNvPr id="4" name="ZoneTexte 3"/>
          <p:cNvSpPr txBox="1"/>
          <p:nvPr/>
        </p:nvSpPr>
        <p:spPr>
          <a:xfrm>
            <a:off x="1071538" y="1643050"/>
            <a:ext cx="7715304" cy="3785652"/>
          </a:xfrm>
          <a:prstGeom prst="rect">
            <a:avLst/>
          </a:prstGeom>
          <a:noFill/>
        </p:spPr>
        <p:txBody>
          <a:bodyPr wrap="square" rtlCol="0">
            <a:spAutoFit/>
          </a:bodyPr>
          <a:lstStyle/>
          <a:p>
            <a:pPr marL="182563" indent="-182563">
              <a:buFont typeface="Arial" pitchFamily="34" charset="0"/>
              <a:buChar char="•"/>
            </a:pPr>
            <a:r>
              <a:rPr lang="fr-BE" sz="1600" dirty="0" smtClean="0">
                <a:latin typeface="Times New Roman" pitchFamily="18" charset="0"/>
                <a:cs typeface="Times New Roman" pitchFamily="18" charset="0"/>
              </a:rPr>
              <a:t>The transversal </a:t>
            </a:r>
            <a:r>
              <a:rPr lang="fr-BE" sz="1600" dirty="0" err="1" smtClean="0">
                <a:latin typeface="Times New Roman" pitchFamily="18" charset="0"/>
                <a:cs typeface="Times New Roman" pitchFamily="18" charset="0"/>
              </a:rPr>
              <a:t>displacements</a:t>
            </a:r>
            <a:r>
              <a:rPr lang="fr-BE" sz="1600" dirty="0" smtClean="0">
                <a:latin typeface="Times New Roman" pitchFamily="18" charset="0"/>
                <a:cs typeface="Times New Roman" pitchFamily="18" charset="0"/>
              </a:rPr>
              <a:t> are </a:t>
            </a:r>
            <a:r>
              <a:rPr lang="fr-BE" sz="1600" dirty="0" err="1" smtClean="0">
                <a:latin typeface="Times New Roman" pitchFamily="18" charset="0"/>
                <a:cs typeface="Times New Roman" pitchFamily="18" charset="0"/>
              </a:rPr>
              <a:t>predicted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rather</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well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except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beginning</a:t>
            </a:r>
            <a:r>
              <a:rPr lang="fr-BE" sz="1600" dirty="0" smtClean="0">
                <a:latin typeface="Times New Roman" pitchFamily="18" charset="0"/>
                <a:cs typeface="Times New Roman" pitchFamily="18" charset="0"/>
              </a:rPr>
              <a:t> and </a:t>
            </a:r>
            <a:r>
              <a:rPr lang="fr-BE" sz="1600" dirty="0" err="1" smtClean="0">
                <a:latin typeface="Times New Roman" pitchFamily="18" charset="0"/>
                <a:cs typeface="Times New Roman" pitchFamily="18" charset="0"/>
              </a:rPr>
              <a:t>near</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failure</a:t>
            </a:r>
            <a:r>
              <a:rPr lang="fr-BE" sz="1600" dirty="0" smtClean="0">
                <a:latin typeface="Times New Roman" pitchFamily="18" charset="0"/>
                <a:cs typeface="Times New Roman" pitchFamily="18" charset="0"/>
              </a:rPr>
              <a:t>.</a:t>
            </a:r>
          </a:p>
          <a:p>
            <a:pPr marL="182563" indent="-182563">
              <a:buFont typeface="Arial" pitchFamily="34" charset="0"/>
              <a:buChar char="•"/>
            </a:pPr>
            <a:endParaRPr lang="fr-BE" sz="1600" dirty="0" smtClean="0">
              <a:latin typeface="Times New Roman" pitchFamily="18" charset="0"/>
              <a:cs typeface="Times New Roman" pitchFamily="18" charset="0"/>
            </a:endParaRPr>
          </a:p>
          <a:p>
            <a:pPr marL="182563" indent="-182563">
              <a:buFont typeface="Arial" pitchFamily="34" charset="0"/>
              <a:buChar char="•"/>
            </a:pPr>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discrepancies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beginning</a:t>
            </a:r>
            <a:r>
              <a:rPr lang="fr-BE" sz="1600" dirty="0" smtClean="0">
                <a:latin typeface="Times New Roman" pitchFamily="18" charset="0"/>
                <a:cs typeface="Times New Roman" pitchFamily="18" charset="0"/>
              </a:rPr>
              <a:t> are due to </a:t>
            </a:r>
            <a:r>
              <a:rPr lang="fr-BE" sz="1600" dirty="0" err="1" smtClean="0">
                <a:latin typeface="Times New Roman" pitchFamily="18" charset="0"/>
                <a:cs typeface="Times New Roman" pitchFamily="18" charset="0"/>
              </a:rPr>
              <a:t>various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parameters</a:t>
            </a:r>
            <a:endParaRPr lang="fr-BE" sz="1600" dirty="0" smtClean="0">
              <a:latin typeface="Times New Roman" pitchFamily="18" charset="0"/>
              <a:cs typeface="Times New Roman" pitchFamily="18" charset="0"/>
            </a:endParaRPr>
          </a:p>
          <a:p>
            <a:pPr marL="639763" lvl="1" indent="-182563">
              <a:buFontTx/>
              <a:buChar char="-"/>
            </a:pPr>
            <a:r>
              <a:rPr lang="fr-BE" sz="1600" dirty="0" smtClean="0">
                <a:latin typeface="Times New Roman" pitchFamily="18" charset="0"/>
                <a:cs typeface="Times New Roman" pitchFamily="18" charset="0"/>
              </a:rPr>
              <a:t>the value of the initial </a:t>
            </a:r>
            <a:r>
              <a:rPr lang="fr-BE" sz="1600" dirty="0" err="1" smtClean="0">
                <a:latin typeface="Times New Roman" pitchFamily="18" charset="0"/>
                <a:cs typeface="Times New Roman" pitchFamily="18" charset="0"/>
              </a:rPr>
              <a:t>deformation</a:t>
            </a:r>
            <a:endParaRPr lang="fr-BE" sz="1600" dirty="0" smtClean="0">
              <a:latin typeface="Times New Roman" pitchFamily="18" charset="0"/>
              <a:cs typeface="Times New Roman" pitchFamily="18" charset="0"/>
            </a:endParaRPr>
          </a:p>
          <a:p>
            <a:pPr marL="639763" lvl="1" indent="-182563">
              <a:buFontTx/>
              <a:buChar char="-"/>
            </a:pPr>
            <a:r>
              <a:rPr lang="fr-BE" sz="1600" dirty="0" smtClean="0">
                <a:latin typeface="Times New Roman" pitchFamily="18" charset="0"/>
                <a:cs typeface="Times New Roman" pitchFamily="18" charset="0"/>
              </a:rPr>
              <a:t>the direction of </a:t>
            </a:r>
            <a:r>
              <a:rPr lang="fr-BE" sz="1600" dirty="0" err="1" smtClean="0">
                <a:latin typeface="Times New Roman" pitchFamily="18" charset="0"/>
                <a:cs typeface="Times New Roman" pitchFamily="18" charset="0"/>
              </a:rPr>
              <a:t>this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deformation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same</a:t>
            </a:r>
            <a:r>
              <a:rPr lang="fr-BE" sz="1600" dirty="0" smtClean="0">
                <a:latin typeface="Times New Roman" pitchFamily="18" charset="0"/>
                <a:cs typeface="Times New Roman" pitchFamily="18" charset="0"/>
              </a:rPr>
              <a:t> or opposite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respect to the initial  </a:t>
            </a:r>
            <a:r>
              <a:rPr lang="fr-BE" sz="1600" dirty="0" err="1" smtClean="0">
                <a:latin typeface="Times New Roman" pitchFamily="18" charset="0"/>
                <a:cs typeface="Times New Roman" pitchFamily="18" charset="0"/>
              </a:rPr>
              <a:t>eccentricity</a:t>
            </a:r>
            <a:r>
              <a:rPr lang="fr-BE" sz="1600" dirty="0" smtClean="0">
                <a:latin typeface="Times New Roman" pitchFamily="18" charset="0"/>
                <a:cs typeface="Times New Roman" pitchFamily="18" charset="0"/>
              </a:rPr>
              <a:t>)</a:t>
            </a:r>
          </a:p>
          <a:p>
            <a:pPr marL="639763" lvl="1" indent="-182563">
              <a:buFontTx/>
              <a:buChar char="-"/>
            </a:pPr>
            <a:r>
              <a:rPr lang="fr-BE" sz="1600" dirty="0" smtClean="0">
                <a:latin typeface="Times New Roman" pitchFamily="18" charset="0"/>
                <a:cs typeface="Times New Roman" pitchFamily="18" charset="0"/>
              </a:rPr>
              <a:t>the thermal gradient in the </a:t>
            </a:r>
            <a:r>
              <a:rPr lang="fr-BE" sz="1600" dirty="0" err="1" smtClean="0">
                <a:latin typeface="Times New Roman" pitchFamily="18" charset="0"/>
                <a:cs typeface="Times New Roman" pitchFamily="18" charset="0"/>
              </a:rPr>
              <a:t>furnace</a:t>
            </a:r>
            <a:endParaRPr lang="fr-BE" sz="1600" dirty="0" smtClean="0">
              <a:latin typeface="Times New Roman" pitchFamily="18" charset="0"/>
              <a:cs typeface="Times New Roman" pitchFamily="18" charset="0"/>
            </a:endParaRPr>
          </a:p>
          <a:p>
            <a:pPr marL="639763" lvl="1" indent="-182563">
              <a:buFontTx/>
              <a:buChar char="-"/>
            </a:pPr>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differences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between</a:t>
            </a:r>
            <a:r>
              <a:rPr lang="fr-BE" sz="1600" dirty="0" smtClean="0">
                <a:latin typeface="Times New Roman" pitchFamily="18" charset="0"/>
                <a:cs typeface="Times New Roman" pitchFamily="18" charset="0"/>
              </a:rPr>
              <a:t> the real </a:t>
            </a:r>
            <a:r>
              <a:rPr lang="fr-BE" sz="1600" dirty="0" err="1" smtClean="0">
                <a:latin typeface="Times New Roman" pitchFamily="18" charset="0"/>
                <a:cs typeface="Times New Roman" pitchFamily="18" charset="0"/>
              </a:rPr>
              <a:t>temperature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field</a:t>
            </a:r>
            <a:r>
              <a:rPr lang="fr-BE" sz="1600" dirty="0" smtClean="0">
                <a:latin typeface="Times New Roman" pitchFamily="18" charset="0"/>
                <a:cs typeface="Times New Roman" pitchFamily="18" charset="0"/>
              </a:rPr>
              <a:t> and the one </a:t>
            </a:r>
            <a:r>
              <a:rPr lang="fr-BE" sz="1600" dirty="0" err="1" smtClean="0">
                <a:latin typeface="Times New Roman" pitchFamily="18" charset="0"/>
                <a:cs typeface="Times New Roman" pitchFamily="18" charset="0"/>
              </a:rPr>
              <a:t>chosen</a:t>
            </a:r>
            <a:r>
              <a:rPr lang="fr-BE" sz="1600" dirty="0" smtClean="0">
                <a:latin typeface="Times New Roman" pitchFamily="18" charset="0"/>
                <a:cs typeface="Times New Roman" pitchFamily="18" charset="0"/>
              </a:rPr>
              <a:t> in the model</a:t>
            </a:r>
          </a:p>
          <a:p>
            <a:pPr marL="639763" lvl="1" indent="-182563"/>
            <a:endParaRPr lang="fr-BE" sz="1600" dirty="0" smtClean="0">
              <a:latin typeface="Times New Roman" pitchFamily="18" charset="0"/>
              <a:cs typeface="Times New Roman" pitchFamily="18" charset="0"/>
            </a:endParaRPr>
          </a:p>
          <a:p>
            <a:pPr marL="182563" indent="-182563">
              <a:buFont typeface="Arial" pitchFamily="34" charset="0"/>
              <a:buChar char="•"/>
            </a:pPr>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tested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behaved</a:t>
            </a:r>
            <a:r>
              <a:rPr lang="fr-BE" sz="1600" dirty="0" smtClean="0">
                <a:latin typeface="Times New Roman" pitchFamily="18" charset="0"/>
                <a:cs typeface="Times New Roman" pitchFamily="18" charset="0"/>
              </a:rPr>
              <a:t> in a </a:t>
            </a:r>
            <a:r>
              <a:rPr lang="fr-BE" sz="1600" dirty="0" err="1" smtClean="0">
                <a:latin typeface="Times New Roman" pitchFamily="18" charset="0"/>
                <a:cs typeface="Times New Roman" pitchFamily="18" charset="0"/>
              </a:rPr>
              <a:t>relatively</a:t>
            </a:r>
            <a:r>
              <a:rPr lang="fr-BE" sz="1600" dirty="0" smtClean="0">
                <a:latin typeface="Times New Roman" pitchFamily="18" charset="0"/>
                <a:cs typeface="Times New Roman" pitchFamily="18" charset="0"/>
              </a:rPr>
              <a:t> ductile </a:t>
            </a:r>
            <a:r>
              <a:rPr lang="fr-BE" sz="1600" dirty="0" err="1" smtClean="0">
                <a:latin typeface="Times New Roman" pitchFamily="18" charset="0"/>
                <a:cs typeface="Times New Roman" pitchFamily="18" charset="0"/>
              </a:rPr>
              <a:t>manner</a:t>
            </a:r>
            <a:r>
              <a:rPr lang="fr-BE" sz="1600" dirty="0" smtClean="0">
                <a:latin typeface="Times New Roman" pitchFamily="18" charset="0"/>
                <a:cs typeface="Times New Roman" pitchFamily="18" charset="0"/>
              </a:rPr>
              <a:t>.  But in simulations, the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failed</a:t>
            </a:r>
            <a:r>
              <a:rPr lang="fr-BE" sz="1600" dirty="0" smtClean="0">
                <a:latin typeface="Times New Roman" pitchFamily="18" charset="0"/>
                <a:cs typeface="Times New Roman" pitchFamily="18" charset="0"/>
              </a:rPr>
              <a:t> in a </a:t>
            </a:r>
            <a:r>
              <a:rPr lang="fr-BE" sz="1600" dirty="0" err="1" smtClean="0">
                <a:latin typeface="Times New Roman" pitchFamily="18" charset="0"/>
                <a:cs typeface="Times New Roman" pitchFamily="18" charset="0"/>
              </a:rPr>
              <a:t>less</a:t>
            </a:r>
            <a:r>
              <a:rPr lang="fr-BE" sz="1600" dirty="0" smtClean="0">
                <a:latin typeface="Times New Roman" pitchFamily="18" charset="0"/>
                <a:cs typeface="Times New Roman" pitchFamily="18" charset="0"/>
              </a:rPr>
              <a:t> ductile </a:t>
            </a:r>
            <a:r>
              <a:rPr lang="fr-BE" sz="1600" dirty="0" err="1" smtClean="0">
                <a:latin typeface="Times New Roman" pitchFamily="18" charset="0"/>
                <a:cs typeface="Times New Roman" pitchFamily="18" charset="0"/>
              </a:rPr>
              <a:t>manner</a:t>
            </a:r>
            <a:r>
              <a:rPr lang="fr-BE" sz="1600" dirty="0" smtClean="0">
                <a:latin typeface="Times New Roman" pitchFamily="18" charset="0"/>
                <a:cs typeface="Times New Roman" pitchFamily="18" charset="0"/>
              </a:rPr>
              <a:t> : the transversal </a:t>
            </a:r>
            <a:r>
              <a:rPr lang="fr-BE" sz="1600" dirty="0" err="1" smtClean="0">
                <a:latin typeface="Times New Roman" pitchFamily="18" charset="0"/>
                <a:cs typeface="Times New Roman" pitchFamily="18" charset="0"/>
              </a:rPr>
              <a:t>displacements</a:t>
            </a:r>
            <a:r>
              <a:rPr lang="fr-BE" sz="1600" dirty="0" smtClean="0">
                <a:latin typeface="Times New Roman" pitchFamily="18" charset="0"/>
                <a:cs typeface="Times New Roman" pitchFamily="18" charset="0"/>
              </a:rPr>
              <a:t> change </a:t>
            </a:r>
            <a:r>
              <a:rPr lang="fr-BE" sz="1600" dirty="0" err="1" smtClean="0">
                <a:latin typeface="Times New Roman" pitchFamily="18" charset="0"/>
                <a:cs typeface="Times New Roman" pitchFamily="18" charset="0"/>
              </a:rPr>
              <a:t>steeply</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from</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small</a:t>
            </a:r>
            <a:r>
              <a:rPr lang="fr-BE" sz="1600" dirty="0" smtClean="0">
                <a:latin typeface="Times New Roman" pitchFamily="18" charset="0"/>
                <a:cs typeface="Times New Roman" pitchFamily="18" charset="0"/>
              </a:rPr>
              <a:t> to large values.  This ductile </a:t>
            </a:r>
            <a:r>
              <a:rPr lang="fr-BE" sz="1600" dirty="0" err="1" smtClean="0">
                <a:latin typeface="Times New Roman" pitchFamily="18" charset="0"/>
                <a:cs typeface="Times New Roman" pitchFamily="18" charset="0"/>
              </a:rPr>
              <a:t>behaviour</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could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a:t>
            </a:r>
            <a:r>
              <a:rPr lang="fr-BE" sz="1600" dirty="0" smtClean="0">
                <a:latin typeface="Times New Roman" pitchFamily="18" charset="0"/>
                <a:cs typeface="Times New Roman" pitchFamily="18" charset="0"/>
              </a:rPr>
              <a:t> due to the confinement of the </a:t>
            </a:r>
            <a:r>
              <a:rPr lang="fr-BE" sz="1600" dirty="0" err="1" smtClean="0">
                <a:latin typeface="Times New Roman" pitchFamily="18" charset="0"/>
                <a:cs typeface="Times New Roman" pitchFamily="18" charset="0"/>
              </a:rPr>
              <a:t>concrete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core</a:t>
            </a:r>
            <a:r>
              <a:rPr lang="fr-BE" sz="1600" dirty="0" smtClean="0">
                <a:latin typeface="Times New Roman" pitchFamily="18" charset="0"/>
                <a:cs typeface="Times New Roman" pitchFamily="18" charset="0"/>
              </a:rPr>
              <a:t> due to the </a:t>
            </a:r>
            <a:r>
              <a:rPr lang="fr-BE" sz="1600" dirty="0" err="1" smtClean="0">
                <a:latin typeface="Times New Roman" pitchFamily="18" charset="0"/>
                <a:cs typeface="Times New Roman" pitchFamily="18" charset="0"/>
              </a:rPr>
              <a:t>internal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steel</a:t>
            </a:r>
            <a:r>
              <a:rPr lang="fr-BE" sz="1600" dirty="0" smtClean="0">
                <a:latin typeface="Times New Roman" pitchFamily="18" charset="0"/>
                <a:cs typeface="Times New Roman" pitchFamily="18" charset="0"/>
              </a:rPr>
              <a:t> tube (not </a:t>
            </a:r>
            <a:r>
              <a:rPr lang="fr-BE" sz="1600" dirty="0" err="1" smtClean="0">
                <a:latin typeface="Times New Roman" pitchFamily="18" charset="0"/>
                <a:cs typeface="Times New Roman" pitchFamily="18" charset="0"/>
              </a:rPr>
              <a:t>taken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into</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account</a:t>
            </a:r>
            <a:r>
              <a:rPr lang="fr-BE" sz="1600" dirty="0" smtClean="0">
                <a:latin typeface="Times New Roman" pitchFamily="18" charset="0"/>
                <a:cs typeface="Times New Roman" pitchFamily="18" charset="0"/>
              </a:rPr>
              <a:t> in the model). </a:t>
            </a:r>
          </a:p>
          <a:p>
            <a:pPr marL="639763" lvl="1" indent="-182563">
              <a:buFontTx/>
              <a:buChar char="-"/>
            </a:pPr>
            <a:endParaRPr lang="fr-BE"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71736" y="6286520"/>
            <a:ext cx="3571900"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21</a:t>
            </a:fld>
            <a:endParaRPr lang="fr-BE"/>
          </a:p>
        </p:txBody>
      </p:sp>
      <p:sp>
        <p:nvSpPr>
          <p:cNvPr id="6" name="ZoneTexte 5"/>
          <p:cNvSpPr txBox="1"/>
          <p:nvPr/>
        </p:nvSpPr>
        <p:spPr>
          <a:xfrm>
            <a:off x="1295376" y="1866888"/>
            <a:ext cx="7500990" cy="369332"/>
          </a:xfrm>
          <a:prstGeom prst="rect">
            <a:avLst/>
          </a:prstGeom>
          <a:noFill/>
        </p:spPr>
        <p:txBody>
          <a:bodyPr wrap="square" rtlCol="0">
            <a:spAutoFit/>
          </a:bodyPr>
          <a:lstStyle/>
          <a:p>
            <a:endParaRPr lang="fr-BE" dirty="0"/>
          </a:p>
        </p:txBody>
      </p:sp>
      <p:sp>
        <p:nvSpPr>
          <p:cNvPr id="33794" name="Rectangle 2"/>
          <p:cNvSpPr>
            <a:spLocks noChangeArrowheads="1"/>
          </p:cNvSpPr>
          <p:nvPr/>
        </p:nvSpPr>
        <p:spPr bwMode="auto">
          <a:xfrm>
            <a:off x="1000100" y="2000240"/>
            <a:ext cx="707236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CONCLUSIONS</a:t>
            </a: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series of fire tests on steel hollow section columns filled with self-compacting concrete embedding another steel profile has been reported. The following main observations have been made during</a:t>
            </a:r>
            <a:r>
              <a:rPr kumimoji="0" lang="en-GB"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the tests :</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All columns failed by overall buckling;</a:t>
            </a: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Small marks of local buckling of the external steel tube have been observed on 	some columns;</a:t>
            </a: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tested columns behaved in a relatively ductile manner;</a:t>
            </a: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fire resistance is highly dependent on the load ratio.</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00298" y="6286520"/>
            <a:ext cx="3857652"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22</a:t>
            </a:fld>
            <a:endParaRPr lang="fr-BE"/>
          </a:p>
        </p:txBody>
      </p:sp>
      <p:sp>
        <p:nvSpPr>
          <p:cNvPr id="35841" name="Rectangle 1"/>
          <p:cNvSpPr>
            <a:spLocks noChangeArrowheads="1"/>
          </p:cNvSpPr>
          <p:nvPr/>
        </p:nvSpPr>
        <p:spPr bwMode="auto">
          <a:xfrm>
            <a:off x="428596" y="1142984"/>
            <a:ext cx="8286808" cy="47859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Numerical simulations using SAFIR computer code have been performed. </a:t>
            </a:r>
            <a:endParaRPr lang="en-GB" sz="16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n-GB" sz="1200" b="0" i="0" u="none" strike="noStrike" cap="none" normalizeH="0" baseline="0" dirty="0" smtClean="0">
              <a:ln>
                <a:noFill/>
              </a:ln>
              <a:solidFill>
                <a:schemeClr val="tx1"/>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fr-BE"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lang="en-GB" sz="1600" dirty="0" smtClean="0">
                <a:latin typeface="Times New Roman" pitchFamily="18" charset="0"/>
                <a:ea typeface="Times New Roman" pitchFamily="18" charset="0"/>
                <a:cs typeface="Times New Roman" pitchFamily="18" charset="0"/>
              </a:rPr>
              <a:t>	</a:t>
            </a: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calculated temperatures are in agreement with reality provided a thermal resistance between 	 the steel tube and the concrete core is introduced;</a:t>
            </a: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endPar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lang="en-GB" sz="1600" dirty="0" smtClean="0">
                <a:latin typeface="Times New Roman" pitchFamily="18" charset="0"/>
                <a:ea typeface="Times New Roman" pitchFamily="18" charset="0"/>
                <a:cs typeface="Times New Roman" pitchFamily="18" charset="0"/>
              </a:rPr>
              <a:t>	</a:t>
            </a: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profiles covered with </a:t>
            </a:r>
            <a:r>
              <a:rPr kumimoji="0" lang="en-GB"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intumescent</a:t>
            </a: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paint, a modified thermal conductivity based on a 	constant thickness of 1 mm has been proposed;</a:t>
            </a:r>
          </a:p>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There is a very good agreement between the tested and calculated values of the fire resistance 	duration;</a:t>
            </a:r>
          </a:p>
          <a:p>
            <a:pPr marL="0" marR="0" lvl="0" indent="0" algn="just" defTabSz="914400" rtl="0" eaLnBrk="0" fontAlgn="base" latinLnBrk="0" hangingPunct="0">
              <a:lnSpc>
                <a:spcPct val="100000"/>
              </a:lnSpc>
              <a:spcBef>
                <a:spcPct val="0"/>
              </a:spcBef>
              <a:spcAft>
                <a:spcPct val="0"/>
              </a:spcAft>
              <a:buClrTx/>
              <a:buSzTx/>
              <a:tabLst>
                <a:tab pos="228600" algn="l"/>
              </a:tabLst>
            </a:pP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axial and lateral displacements of the columns are predicted rather well except at the 	beginning and near failure;</a:t>
            </a:r>
          </a:p>
          <a:p>
            <a:pPr marL="0" marR="0" lvl="0" indent="0" algn="just" defTabSz="914400" rtl="0" eaLnBrk="0" fontAlgn="base" latinLnBrk="0" hangingPunct="0">
              <a:lnSpc>
                <a:spcPct val="100000"/>
              </a:lnSpc>
              <a:spcBef>
                <a:spcPct val="0"/>
              </a:spcBef>
              <a:spcAft>
                <a:spcPct val="0"/>
              </a:spcAft>
              <a:buClrTx/>
              <a:buSzTx/>
              <a:tabLst>
                <a:tab pos="228600" algn="l"/>
              </a:tabLst>
            </a:pP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ductile </a:t>
            </a:r>
            <a:r>
              <a:rPr kumimoji="0" lang="en-GB"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behavior</a:t>
            </a: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near failure could be due to the confinement effect of the internal steel 	tube not taken into account in the simulations</a:t>
            </a:r>
            <a:r>
              <a:rPr kumimoji="0" lang="en-GB" sz="1200" b="0"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tab pos="228600" algn="l"/>
              </a:tabLst>
            </a:pPr>
            <a:endParaRPr kumimoji="0" lang="en-GB"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lang="en-GB" sz="1600" dirty="0" smtClean="0">
                <a:latin typeface="Times New Roman" pitchFamily="18" charset="0"/>
                <a:cs typeface="Times New Roman" pitchFamily="18" charset="0"/>
              </a:rPr>
              <a:t>	The properties of SCC at elevated temperatures appear to be very similar to those of normal 	vibrated  concrete.</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endParaRPr lang="fr-BE" dirty="0"/>
          </a:p>
        </p:txBody>
      </p:sp>
      <p:sp>
        <p:nvSpPr>
          <p:cNvPr id="5" name="Sous-titre 4"/>
          <p:cNvSpPr>
            <a:spLocks noGrp="1"/>
          </p:cNvSpPr>
          <p:nvPr>
            <p:ph type="subTitle" idx="1"/>
          </p:nvPr>
        </p:nvSpPr>
        <p:spPr>
          <a:xfrm>
            <a:off x="500034" y="3429000"/>
            <a:ext cx="8001056" cy="2071702"/>
          </a:xfrm>
        </p:spPr>
        <p:txBody>
          <a:bodyPr>
            <a:normAutofit fontScale="77500" lnSpcReduction="20000"/>
          </a:bodyPr>
          <a:lstStyle/>
          <a:p>
            <a:pPr algn="l">
              <a:buClr>
                <a:schemeClr val="bg1"/>
              </a:buClr>
              <a:buFont typeface="Arial" pitchFamily="34" charset="0"/>
              <a:buChar char="•"/>
            </a:pPr>
            <a:r>
              <a:rPr lang="fr-BE" sz="2300" dirty="0" smtClean="0">
                <a:latin typeface="Times New Roman" pitchFamily="18" charset="0"/>
                <a:cs typeface="Times New Roman" pitchFamily="18" charset="0"/>
              </a:rPr>
              <a:t> </a:t>
            </a:r>
            <a:r>
              <a:rPr lang="fr-BE" sz="2300" dirty="0" smtClean="0"/>
              <a:t> </a:t>
            </a:r>
            <a:r>
              <a:rPr lang="fr-BE" sz="2300" dirty="0" smtClean="0">
                <a:solidFill>
                  <a:schemeClr val="bg1"/>
                </a:solidFill>
                <a:latin typeface="Times New Roman" pitchFamily="18" charset="0"/>
                <a:cs typeface="Times New Roman" pitchFamily="18" charset="0"/>
              </a:rPr>
              <a:t>This </a:t>
            </a:r>
            <a:r>
              <a:rPr lang="fr-BE" sz="2300" dirty="0" err="1" smtClean="0">
                <a:solidFill>
                  <a:schemeClr val="bg1"/>
                </a:solidFill>
                <a:latin typeface="Times New Roman" pitchFamily="18" charset="0"/>
                <a:cs typeface="Times New Roman" pitchFamily="18" charset="0"/>
              </a:rPr>
              <a:t>research</a:t>
            </a:r>
            <a:r>
              <a:rPr lang="fr-BE" sz="2300" dirty="0" smtClean="0">
                <a:solidFill>
                  <a:schemeClr val="bg1"/>
                </a:solidFill>
                <a:latin typeface="Times New Roman" pitchFamily="18" charset="0"/>
                <a:cs typeface="Times New Roman" pitchFamily="18" charset="0"/>
              </a:rPr>
              <a:t> </a:t>
            </a:r>
            <a:r>
              <a:rPr lang="fr-BE" sz="2300" dirty="0" err="1" smtClean="0">
                <a:solidFill>
                  <a:schemeClr val="bg1"/>
                </a:solidFill>
                <a:latin typeface="Times New Roman" pitchFamily="18" charset="0"/>
                <a:cs typeface="Times New Roman" pitchFamily="18" charset="0"/>
              </a:rPr>
              <a:t>study</a:t>
            </a:r>
            <a:r>
              <a:rPr lang="fr-BE" sz="2300" dirty="0" smtClean="0">
                <a:solidFill>
                  <a:schemeClr val="bg1"/>
                </a:solidFill>
                <a:latin typeface="Times New Roman" pitchFamily="18" charset="0"/>
                <a:cs typeface="Times New Roman" pitchFamily="18" charset="0"/>
              </a:rPr>
              <a:t> has been </a:t>
            </a:r>
            <a:r>
              <a:rPr lang="fr-BE" sz="2300" dirty="0" err="1" smtClean="0">
                <a:solidFill>
                  <a:schemeClr val="bg1"/>
                </a:solidFill>
                <a:latin typeface="Times New Roman" pitchFamily="18" charset="0"/>
                <a:cs typeface="Times New Roman" pitchFamily="18" charset="0"/>
              </a:rPr>
              <a:t>performed</a:t>
            </a:r>
            <a:r>
              <a:rPr lang="fr-BE" sz="2300" dirty="0" smtClean="0">
                <a:solidFill>
                  <a:schemeClr val="bg1"/>
                </a:solidFill>
                <a:latin typeface="Times New Roman" pitchFamily="18" charset="0"/>
                <a:cs typeface="Times New Roman" pitchFamily="18" charset="0"/>
              </a:rPr>
              <a:t> </a:t>
            </a:r>
            <a:r>
              <a:rPr lang="fr-BE" sz="2300" dirty="0" err="1" smtClean="0">
                <a:solidFill>
                  <a:schemeClr val="bg1"/>
                </a:solidFill>
                <a:latin typeface="Times New Roman" pitchFamily="18" charset="0"/>
                <a:cs typeface="Times New Roman" pitchFamily="18" charset="0"/>
              </a:rPr>
              <a:t>at</a:t>
            </a:r>
            <a:r>
              <a:rPr lang="fr-BE" sz="2300" dirty="0" smtClean="0">
                <a:solidFill>
                  <a:schemeClr val="bg1"/>
                </a:solidFill>
                <a:latin typeface="Times New Roman" pitchFamily="18" charset="0"/>
                <a:cs typeface="Times New Roman" pitchFamily="18" charset="0"/>
              </a:rPr>
              <a:t> : </a:t>
            </a:r>
          </a:p>
          <a:p>
            <a:pPr algn="l">
              <a:buClr>
                <a:schemeClr val="bg1"/>
              </a:buClr>
              <a:tabLst>
                <a:tab pos="182563" algn="l"/>
                <a:tab pos="355600" algn="l"/>
              </a:tabLst>
            </a:pPr>
            <a:r>
              <a:rPr lang="fr-BE" sz="2300" dirty="0" smtClean="0">
                <a:solidFill>
                  <a:schemeClr val="bg1"/>
                </a:solidFill>
                <a:latin typeface="Times New Roman" pitchFamily="18" charset="0"/>
                <a:cs typeface="Times New Roman" pitchFamily="18" charset="0"/>
              </a:rPr>
              <a:t>	</a:t>
            </a:r>
            <a:r>
              <a:rPr lang="fr-BE" sz="2300" dirty="0" err="1" smtClean="0">
                <a:solidFill>
                  <a:schemeClr val="bg1"/>
                </a:solidFill>
                <a:latin typeface="Times New Roman" pitchFamily="18" charset="0"/>
                <a:cs typeface="Times New Roman" pitchFamily="18" charset="0"/>
              </a:rPr>
              <a:t>University</a:t>
            </a:r>
            <a:r>
              <a:rPr lang="fr-BE" sz="2300" dirty="0" smtClean="0">
                <a:solidFill>
                  <a:schemeClr val="bg1"/>
                </a:solidFill>
                <a:latin typeface="Times New Roman" pitchFamily="18" charset="0"/>
                <a:cs typeface="Times New Roman" pitchFamily="18" charset="0"/>
              </a:rPr>
              <a:t> of Liège, </a:t>
            </a:r>
            <a:r>
              <a:rPr lang="fr-BE" sz="2300" dirty="0" err="1" smtClean="0">
                <a:solidFill>
                  <a:schemeClr val="bg1"/>
                </a:solidFill>
                <a:latin typeface="Times New Roman" pitchFamily="18" charset="0"/>
                <a:cs typeface="Times New Roman" pitchFamily="18" charset="0"/>
              </a:rPr>
              <a:t>Belgium</a:t>
            </a:r>
            <a:endParaRPr lang="fr-BE" sz="2300" dirty="0" smtClean="0">
              <a:solidFill>
                <a:schemeClr val="bg1"/>
              </a:solidFill>
              <a:latin typeface="Times New Roman" pitchFamily="18" charset="0"/>
              <a:cs typeface="Times New Roman" pitchFamily="18" charset="0"/>
            </a:endParaRPr>
          </a:p>
          <a:p>
            <a:pPr algn="l">
              <a:buClr>
                <a:schemeClr val="bg1"/>
              </a:buClr>
              <a:tabLst>
                <a:tab pos="182563" algn="l"/>
                <a:tab pos="355600" algn="l"/>
              </a:tabLst>
            </a:pPr>
            <a:r>
              <a:rPr lang="fr-BE" sz="2300" dirty="0" smtClean="0">
                <a:solidFill>
                  <a:schemeClr val="bg1"/>
                </a:solidFill>
                <a:latin typeface="Times New Roman" pitchFamily="18" charset="0"/>
                <a:cs typeface="Times New Roman" pitchFamily="18" charset="0"/>
              </a:rPr>
              <a:t>	</a:t>
            </a:r>
            <a:r>
              <a:rPr lang="fr-BE" sz="2300" dirty="0" err="1" smtClean="0">
                <a:solidFill>
                  <a:schemeClr val="bg1"/>
                </a:solidFill>
                <a:latin typeface="Times New Roman" pitchFamily="18" charset="0"/>
                <a:cs typeface="Times New Roman" pitchFamily="18" charset="0"/>
              </a:rPr>
              <a:t>Department</a:t>
            </a:r>
            <a:r>
              <a:rPr lang="fr-BE" sz="2300" dirty="0" smtClean="0">
                <a:solidFill>
                  <a:schemeClr val="bg1"/>
                </a:solidFill>
                <a:latin typeface="Times New Roman" pitchFamily="18" charset="0"/>
                <a:cs typeface="Times New Roman" pitchFamily="18" charset="0"/>
              </a:rPr>
              <a:t> of Architecture, </a:t>
            </a:r>
            <a:r>
              <a:rPr lang="fr-BE" sz="2300" dirty="0" err="1" smtClean="0">
                <a:solidFill>
                  <a:schemeClr val="bg1"/>
                </a:solidFill>
                <a:latin typeface="Times New Roman" pitchFamily="18" charset="0"/>
                <a:cs typeface="Times New Roman" pitchFamily="18" charset="0"/>
              </a:rPr>
              <a:t>Geology</a:t>
            </a:r>
            <a:r>
              <a:rPr lang="fr-BE" sz="2300" dirty="0" smtClean="0">
                <a:solidFill>
                  <a:schemeClr val="bg1"/>
                </a:solidFill>
                <a:latin typeface="Times New Roman" pitchFamily="18" charset="0"/>
                <a:cs typeface="Times New Roman" pitchFamily="18" charset="0"/>
              </a:rPr>
              <a:t>, </a:t>
            </a:r>
            <a:r>
              <a:rPr lang="fr-BE" sz="2300" dirty="0" err="1" smtClean="0">
                <a:solidFill>
                  <a:schemeClr val="bg1"/>
                </a:solidFill>
                <a:latin typeface="Times New Roman" pitchFamily="18" charset="0"/>
                <a:cs typeface="Times New Roman" pitchFamily="18" charset="0"/>
              </a:rPr>
              <a:t>Environment</a:t>
            </a:r>
            <a:r>
              <a:rPr lang="fr-BE" sz="2300" dirty="0" smtClean="0">
                <a:solidFill>
                  <a:schemeClr val="bg1"/>
                </a:solidFill>
                <a:latin typeface="Times New Roman" pitchFamily="18" charset="0"/>
                <a:cs typeface="Times New Roman" pitchFamily="18" charset="0"/>
              </a:rPr>
              <a:t> and Construction (</a:t>
            </a:r>
            <a:r>
              <a:rPr lang="fr-BE" sz="2300" dirty="0" err="1" smtClean="0">
                <a:solidFill>
                  <a:schemeClr val="bg1"/>
                </a:solidFill>
                <a:latin typeface="Times New Roman" pitchFamily="18" charset="0"/>
                <a:cs typeface="Times New Roman" pitchFamily="18" charset="0"/>
              </a:rPr>
              <a:t>ArGEnCo</a:t>
            </a:r>
            <a:r>
              <a:rPr lang="fr-BE" sz="2300" dirty="0" smtClean="0">
                <a:solidFill>
                  <a:schemeClr val="bg1"/>
                </a:solidFill>
                <a:latin typeface="Times New Roman" pitchFamily="18" charset="0"/>
                <a:cs typeface="Times New Roman" pitchFamily="18" charset="0"/>
              </a:rPr>
              <a:t>)</a:t>
            </a:r>
          </a:p>
          <a:p>
            <a:pPr algn="l">
              <a:buClr>
                <a:schemeClr val="bg1"/>
              </a:buClr>
              <a:tabLst>
                <a:tab pos="182563" algn="l"/>
                <a:tab pos="355600" algn="l"/>
              </a:tabLst>
            </a:pPr>
            <a:r>
              <a:rPr lang="fr-BE" sz="2300" dirty="0" smtClean="0">
                <a:solidFill>
                  <a:schemeClr val="bg1"/>
                </a:solidFill>
                <a:latin typeface="Times New Roman" pitchFamily="18" charset="0"/>
                <a:cs typeface="Times New Roman" pitchFamily="18" charset="0"/>
              </a:rPr>
              <a:t>	Division of  Structural Engineering (SE)</a:t>
            </a:r>
          </a:p>
          <a:p>
            <a:pPr algn="l">
              <a:buClr>
                <a:schemeClr val="bg1"/>
              </a:buClr>
              <a:tabLst>
                <a:tab pos="182563" algn="l"/>
                <a:tab pos="355600" algn="l"/>
              </a:tabLst>
            </a:pPr>
            <a:endParaRPr lang="fr-BE" sz="2300" dirty="0" smtClean="0">
              <a:solidFill>
                <a:schemeClr val="bg1"/>
              </a:solidFill>
              <a:latin typeface="Times New Roman" pitchFamily="18" charset="0"/>
              <a:cs typeface="Times New Roman" pitchFamily="18" charset="0"/>
            </a:endParaRPr>
          </a:p>
          <a:p>
            <a:pPr algn="l">
              <a:buClr>
                <a:schemeClr val="bg1"/>
              </a:buClr>
              <a:buFont typeface="Arial" pitchFamily="34" charset="0"/>
              <a:buChar char="•"/>
              <a:tabLst>
                <a:tab pos="182563" algn="l"/>
                <a:tab pos="263525" algn="l"/>
              </a:tabLst>
            </a:pPr>
            <a:r>
              <a:rPr lang="fr-BE" sz="2300" dirty="0" smtClean="0">
                <a:solidFill>
                  <a:schemeClr val="bg1"/>
                </a:solidFill>
                <a:latin typeface="Times New Roman" pitchFamily="18" charset="0"/>
                <a:cs typeface="Times New Roman" pitchFamily="18" charset="0"/>
              </a:rPr>
              <a:t>   The </a:t>
            </a:r>
            <a:r>
              <a:rPr lang="fr-BE" sz="2300" dirty="0" err="1" smtClean="0">
                <a:solidFill>
                  <a:schemeClr val="bg1"/>
                </a:solidFill>
                <a:latin typeface="Times New Roman" pitchFamily="18" charset="0"/>
                <a:cs typeface="Times New Roman" pitchFamily="18" charset="0"/>
              </a:rPr>
              <a:t>authors</a:t>
            </a:r>
            <a:r>
              <a:rPr lang="fr-BE" sz="2300" dirty="0" smtClean="0">
                <a:solidFill>
                  <a:schemeClr val="bg1"/>
                </a:solidFill>
                <a:latin typeface="Times New Roman" pitchFamily="18" charset="0"/>
                <a:cs typeface="Times New Roman" pitchFamily="18" charset="0"/>
              </a:rPr>
              <a:t> </a:t>
            </a:r>
            <a:r>
              <a:rPr lang="fr-BE" sz="2300" dirty="0" err="1" smtClean="0">
                <a:solidFill>
                  <a:schemeClr val="bg1"/>
                </a:solidFill>
                <a:latin typeface="Times New Roman" pitchFamily="18" charset="0"/>
                <a:cs typeface="Times New Roman" pitchFamily="18" charset="0"/>
              </a:rPr>
              <a:t>gratefully</a:t>
            </a:r>
            <a:r>
              <a:rPr lang="fr-BE" sz="2300" dirty="0" smtClean="0">
                <a:solidFill>
                  <a:schemeClr val="bg1"/>
                </a:solidFill>
                <a:latin typeface="Times New Roman" pitchFamily="18" charset="0"/>
                <a:cs typeface="Times New Roman" pitchFamily="18" charset="0"/>
              </a:rPr>
              <a:t> </a:t>
            </a:r>
            <a:r>
              <a:rPr lang="fr-BE" sz="2300" dirty="0" err="1" smtClean="0">
                <a:solidFill>
                  <a:schemeClr val="bg1"/>
                </a:solidFill>
                <a:latin typeface="Times New Roman" pitchFamily="18" charset="0"/>
                <a:cs typeface="Times New Roman" pitchFamily="18" charset="0"/>
              </a:rPr>
              <a:t>acknowledge</a:t>
            </a:r>
            <a:r>
              <a:rPr lang="fr-BE" sz="2300" dirty="0" smtClean="0">
                <a:solidFill>
                  <a:schemeClr val="bg1"/>
                </a:solidFill>
                <a:latin typeface="Times New Roman" pitchFamily="18" charset="0"/>
                <a:cs typeface="Times New Roman" pitchFamily="18" charset="0"/>
              </a:rPr>
              <a:t> the </a:t>
            </a:r>
            <a:r>
              <a:rPr lang="fr-BE" sz="2300" dirty="0" err="1" smtClean="0">
                <a:solidFill>
                  <a:schemeClr val="bg1"/>
                </a:solidFill>
                <a:latin typeface="Times New Roman" pitchFamily="18" charset="0"/>
                <a:cs typeface="Times New Roman" pitchFamily="18" charset="0"/>
              </a:rPr>
              <a:t>financial</a:t>
            </a:r>
            <a:r>
              <a:rPr lang="fr-BE" sz="2300" dirty="0" smtClean="0">
                <a:solidFill>
                  <a:schemeClr val="bg1"/>
                </a:solidFill>
                <a:latin typeface="Times New Roman" pitchFamily="18" charset="0"/>
                <a:cs typeface="Times New Roman" pitchFamily="18" charset="0"/>
              </a:rPr>
              <a:t> support of  </a:t>
            </a:r>
            <a:r>
              <a:rPr lang="fr-BE" sz="2300" dirty="0" err="1" smtClean="0">
                <a:solidFill>
                  <a:schemeClr val="bg1"/>
                </a:solidFill>
                <a:latin typeface="Times New Roman" pitchFamily="18" charset="0"/>
                <a:cs typeface="Times New Roman" pitchFamily="18" charset="0"/>
              </a:rPr>
              <a:t>Belgian</a:t>
            </a:r>
            <a:r>
              <a:rPr lang="fr-BE" sz="2300" dirty="0" smtClean="0">
                <a:solidFill>
                  <a:schemeClr val="bg1"/>
                </a:solidFill>
                <a:latin typeface="Times New Roman" pitchFamily="18" charset="0"/>
                <a:cs typeface="Times New Roman" pitchFamily="18" charset="0"/>
              </a:rPr>
              <a:t> </a:t>
            </a:r>
            <a:r>
              <a:rPr lang="fr-BE" sz="2300" smtClean="0">
                <a:solidFill>
                  <a:schemeClr val="bg1"/>
                </a:solidFill>
                <a:latin typeface="Times New Roman" pitchFamily="18" charset="0"/>
                <a:cs typeface="Times New Roman" pitchFamily="18" charset="0"/>
              </a:rPr>
              <a:t>FNRS –</a:t>
            </a:r>
          </a:p>
          <a:p>
            <a:pPr algn="l">
              <a:buClr>
                <a:schemeClr val="bg1"/>
              </a:buClr>
              <a:tabLst>
                <a:tab pos="182563" algn="l"/>
                <a:tab pos="263525" algn="l"/>
              </a:tabLst>
            </a:pPr>
            <a:r>
              <a:rPr lang="fr-BE" sz="2300" smtClean="0">
                <a:solidFill>
                  <a:schemeClr val="bg1"/>
                </a:solidFill>
                <a:latin typeface="Times New Roman" pitchFamily="18" charset="0"/>
                <a:cs typeface="Times New Roman" pitchFamily="18" charset="0"/>
              </a:rPr>
              <a:t> </a:t>
            </a:r>
            <a:r>
              <a:rPr lang="fr-BE" sz="2300" dirty="0" smtClean="0">
                <a:solidFill>
                  <a:schemeClr val="bg1"/>
                </a:solidFill>
                <a:latin typeface="Times New Roman" pitchFamily="18" charset="0"/>
                <a:cs typeface="Times New Roman" pitchFamily="18" charset="0"/>
              </a:rPr>
              <a:t>		National  </a:t>
            </a:r>
            <a:r>
              <a:rPr lang="fr-BE" sz="2300" dirty="0" err="1" smtClean="0">
                <a:solidFill>
                  <a:schemeClr val="bg1"/>
                </a:solidFill>
                <a:latin typeface="Times New Roman" pitchFamily="18" charset="0"/>
                <a:cs typeface="Times New Roman" pitchFamily="18" charset="0"/>
              </a:rPr>
              <a:t>Funds</a:t>
            </a:r>
            <a:r>
              <a:rPr lang="fr-BE" sz="2300" dirty="0" smtClean="0">
                <a:solidFill>
                  <a:schemeClr val="bg1"/>
                </a:solidFill>
                <a:latin typeface="Times New Roman" pitchFamily="18" charset="0"/>
                <a:cs typeface="Times New Roman" pitchFamily="18" charset="0"/>
              </a:rPr>
              <a:t> for </a:t>
            </a:r>
            <a:r>
              <a:rPr lang="fr-BE" sz="2300" dirty="0" err="1" smtClean="0">
                <a:solidFill>
                  <a:schemeClr val="bg1"/>
                </a:solidFill>
                <a:latin typeface="Times New Roman" pitchFamily="18" charset="0"/>
                <a:cs typeface="Times New Roman" pitchFamily="18" charset="0"/>
              </a:rPr>
              <a:t>Scientific</a:t>
            </a:r>
            <a:r>
              <a:rPr lang="fr-BE" sz="2300" dirty="0" smtClean="0">
                <a:solidFill>
                  <a:schemeClr val="bg1"/>
                </a:solidFill>
                <a:latin typeface="Times New Roman" pitchFamily="18" charset="0"/>
                <a:cs typeface="Times New Roman" pitchFamily="18" charset="0"/>
              </a:rPr>
              <a:t> </a:t>
            </a:r>
            <a:r>
              <a:rPr lang="fr-BE" sz="2300" dirty="0" err="1" smtClean="0">
                <a:solidFill>
                  <a:schemeClr val="bg1"/>
                </a:solidFill>
                <a:latin typeface="Times New Roman" pitchFamily="18" charset="0"/>
                <a:cs typeface="Times New Roman" pitchFamily="18" charset="0"/>
              </a:rPr>
              <a:t>Research</a:t>
            </a:r>
            <a:endParaRPr lang="fr-BE" sz="2300" dirty="0" smtClean="0">
              <a:solidFill>
                <a:schemeClr val="bg1"/>
              </a:solidFill>
              <a:latin typeface="Times New Roman" pitchFamily="18" charset="0"/>
              <a:cs typeface="Times New Roman" pitchFamily="18" charset="0"/>
            </a:endParaRPr>
          </a:p>
          <a:p>
            <a:pPr algn="l">
              <a:buClr>
                <a:schemeClr val="bg1"/>
              </a:buClr>
              <a:tabLst>
                <a:tab pos="182563" algn="l"/>
                <a:tab pos="355600" algn="l"/>
              </a:tabLst>
            </a:pPr>
            <a:endParaRPr lang="fr-BE" sz="1800" dirty="0" smtClean="0">
              <a:solidFill>
                <a:schemeClr val="bg1"/>
              </a:solidFill>
              <a:latin typeface="Times New Roman" pitchFamily="18" charset="0"/>
              <a:cs typeface="Times New Roman" pitchFamily="18" charset="0"/>
            </a:endParaRPr>
          </a:p>
        </p:txBody>
      </p:sp>
      <p:sp>
        <p:nvSpPr>
          <p:cNvPr id="2" name="Espace réservé du pied de page 1"/>
          <p:cNvSpPr>
            <a:spLocks noGrp="1"/>
          </p:cNvSpPr>
          <p:nvPr>
            <p:ph type="ftr" sz="quarter" idx="11"/>
          </p:nvPr>
        </p:nvSpPr>
        <p:spPr>
          <a:xfrm>
            <a:off x="2500298" y="6286520"/>
            <a:ext cx="3786214" cy="434955"/>
          </a:xfrm>
        </p:spPr>
        <p:txBody>
          <a:bodyPr/>
          <a:lstStyle/>
          <a:p>
            <a:pPr algn="ctr"/>
            <a:r>
              <a:rPr lang="en-US" dirty="0" smtClean="0">
                <a:solidFill>
                  <a:schemeClr val="bg1"/>
                </a:solidFill>
              </a:rPr>
              <a:t>3d fib International Congress 2010 – Washington D.C                      « Think Globally, Build Locally » </a:t>
            </a:r>
            <a:endParaRPr lang="fr-BE" dirty="0">
              <a:solidFill>
                <a:schemeClr val="bg1"/>
              </a:solidFill>
            </a:endParaRPr>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solidFill>
                  <a:schemeClr val="bg1"/>
                </a:solidFill>
              </a:rPr>
              <a:pPr/>
              <a:t>23</a:t>
            </a:fld>
            <a:endParaRPr lang="fr-BE">
              <a:solidFill>
                <a:schemeClr val="bg1"/>
              </a:solidFill>
            </a:endParaRPr>
          </a:p>
        </p:txBody>
      </p:sp>
      <p:pic>
        <p:nvPicPr>
          <p:cNvPr id="6" name="Picture 3" descr="http://www.presse.ulg.ac.be/logos/newLogo/logo_coul_texte_blason_cadre_300.gif"/>
          <p:cNvPicPr>
            <a:picLocks noChangeAspect="1" noChangeArrowheads="1"/>
          </p:cNvPicPr>
          <p:nvPr/>
        </p:nvPicPr>
        <p:blipFill>
          <a:blip r:embed="rId2" r:link="rId3" cstate="print"/>
          <a:srcRect/>
          <a:stretch>
            <a:fillRect/>
          </a:stretch>
        </p:blipFill>
        <p:spPr bwMode="auto">
          <a:xfrm>
            <a:off x="857224" y="1643050"/>
            <a:ext cx="1219215" cy="884783"/>
          </a:xfrm>
          <a:prstGeom prst="rect">
            <a:avLst/>
          </a:prstGeom>
          <a:noFill/>
          <a:ln w="9525">
            <a:noFill/>
            <a:miter lim="800000"/>
            <a:headEnd/>
            <a:tailEnd/>
          </a:ln>
        </p:spPr>
      </p:pic>
      <p:pic>
        <p:nvPicPr>
          <p:cNvPr id="7" name="Picture 4" descr="logo_argenco"/>
          <p:cNvPicPr>
            <a:picLocks noChangeAspect="1" noChangeArrowheads="1"/>
          </p:cNvPicPr>
          <p:nvPr/>
        </p:nvPicPr>
        <p:blipFill>
          <a:blip r:embed="rId4" cstate="print"/>
          <a:srcRect/>
          <a:stretch>
            <a:fillRect/>
          </a:stretch>
        </p:blipFill>
        <p:spPr bwMode="auto">
          <a:xfrm>
            <a:off x="2786050" y="1714488"/>
            <a:ext cx="1317935" cy="785818"/>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r="3175" b="3285"/>
          <a:stretch>
            <a:fillRect/>
          </a:stretch>
        </p:blipFill>
        <p:spPr bwMode="auto">
          <a:xfrm>
            <a:off x="4857752" y="1714488"/>
            <a:ext cx="1171389" cy="800100"/>
          </a:xfrm>
          <a:prstGeom prst="rect">
            <a:avLst/>
          </a:prstGeom>
          <a:noFill/>
          <a:ln w="9525">
            <a:noFill/>
            <a:miter lim="800000"/>
            <a:headEnd/>
            <a:tailEnd/>
          </a:ln>
        </p:spPr>
      </p:pic>
      <p:sp>
        <p:nvSpPr>
          <p:cNvPr id="9" name="Espace réservé du pied de page 1"/>
          <p:cNvSpPr txBox="1">
            <a:spLocks/>
          </p:cNvSpPr>
          <p:nvPr/>
        </p:nvSpPr>
        <p:spPr>
          <a:xfrm>
            <a:off x="2500298" y="6286520"/>
            <a:ext cx="3857652" cy="43495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36866" name="Image 0" descr="FRS-FNRS_Logo.png"/>
          <p:cNvPicPr>
            <a:picLocks noChangeAspect="1" noChangeArrowheads="1"/>
          </p:cNvPicPr>
          <p:nvPr/>
        </p:nvPicPr>
        <p:blipFill>
          <a:blip r:embed="rId6" cstate="print"/>
          <a:srcRect/>
          <a:stretch>
            <a:fillRect/>
          </a:stretch>
        </p:blipFill>
        <p:spPr bwMode="auto">
          <a:xfrm>
            <a:off x="6643702" y="1785926"/>
            <a:ext cx="1143008" cy="722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428860" y="6286520"/>
            <a:ext cx="3590940"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3</a:t>
            </a:fld>
            <a:endParaRPr lang="fr-BE"/>
          </a:p>
        </p:txBody>
      </p:sp>
      <p:sp>
        <p:nvSpPr>
          <p:cNvPr id="1025" name="Rectangle 1"/>
          <p:cNvSpPr>
            <a:spLocks noChangeArrowheads="1"/>
          </p:cNvSpPr>
          <p:nvPr/>
        </p:nvSpPr>
        <p:spPr bwMode="auto">
          <a:xfrm>
            <a:off x="928662" y="1928802"/>
            <a:ext cx="77153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order to simulate these tests, advanced calculations have been performed using the non linear finite element software SAFIR developed at the University of Liege for the simulation of thermal and structural behavior under ordinary and fire conditions.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aim of these simulations was to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analyse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behaviour</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these columns and to see whether some calibrations had to be introduced in SAFIR.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numerical experimentation aimed also at indicating whether the properties of SCC at high temperatures could</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be considered to be the same as those of ordinary concrete.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BE"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Another purpose of this study was to give practical tools to consulting engineers in order to perform a quick and safe design of this type of profile under fire conditions.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71736" y="6215082"/>
            <a:ext cx="3643338" cy="506393"/>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4</a:t>
            </a:fld>
            <a:endParaRPr lang="fr-BE"/>
          </a:p>
        </p:txBody>
      </p:sp>
      <p:pic>
        <p:nvPicPr>
          <p:cNvPr id="1026" name="Picture 2"/>
          <p:cNvPicPr>
            <a:picLocks noChangeAspect="1" noChangeArrowheads="1"/>
          </p:cNvPicPr>
          <p:nvPr/>
        </p:nvPicPr>
        <p:blipFill>
          <a:blip r:embed="rId2" cstate="print"/>
          <a:srcRect l="20669" t="47982" r="18086" b="7843"/>
          <a:stretch>
            <a:fillRect/>
          </a:stretch>
        </p:blipFill>
        <p:spPr bwMode="auto">
          <a:xfrm>
            <a:off x="2000232" y="3500438"/>
            <a:ext cx="4763496" cy="2748702"/>
          </a:xfrm>
          <a:prstGeom prst="rect">
            <a:avLst/>
          </a:prstGeom>
          <a:noFill/>
          <a:ln w="9525">
            <a:noFill/>
            <a:miter lim="800000"/>
            <a:headEnd/>
            <a:tailEnd/>
          </a:ln>
        </p:spPr>
      </p:pic>
      <p:sp>
        <p:nvSpPr>
          <p:cNvPr id="8" name="ZoneTexte 7"/>
          <p:cNvSpPr txBox="1"/>
          <p:nvPr/>
        </p:nvSpPr>
        <p:spPr>
          <a:xfrm>
            <a:off x="1714480" y="1428736"/>
            <a:ext cx="5357850" cy="338554"/>
          </a:xfrm>
          <a:prstGeom prst="rect">
            <a:avLst/>
          </a:prstGeom>
          <a:noFill/>
        </p:spPr>
        <p:txBody>
          <a:bodyPr wrap="square" rtlCol="0">
            <a:spAutoFit/>
          </a:bodyPr>
          <a:lstStyle/>
          <a:p>
            <a:r>
              <a:rPr lang="fr-BE" sz="1600" b="1" dirty="0" smtClean="0">
                <a:latin typeface="Times New Roman" pitchFamily="18" charset="0"/>
                <a:cs typeface="Times New Roman" pitchFamily="18" charset="0"/>
              </a:rPr>
              <a:t>	</a:t>
            </a:r>
            <a:endParaRPr lang="fr-BE" sz="1600" b="1" dirty="0">
              <a:latin typeface="Times New Roman" pitchFamily="18" charset="0"/>
              <a:cs typeface="Times New Roman" pitchFamily="18" charset="0"/>
            </a:endParaRPr>
          </a:p>
        </p:txBody>
      </p:sp>
      <p:sp>
        <p:nvSpPr>
          <p:cNvPr id="9" name="ZoneTexte 8"/>
          <p:cNvSpPr txBox="1"/>
          <p:nvPr/>
        </p:nvSpPr>
        <p:spPr>
          <a:xfrm>
            <a:off x="785786" y="714356"/>
            <a:ext cx="7358114" cy="3143272"/>
          </a:xfrm>
          <a:prstGeom prst="rect">
            <a:avLst/>
          </a:prstGeom>
          <a:noFill/>
        </p:spPr>
        <p:txBody>
          <a:bodyPr wrap="square" rtlCol="0">
            <a:spAutoFit/>
          </a:bodyPr>
          <a:lstStyle/>
          <a:p>
            <a:r>
              <a:rPr lang="fr-BE" sz="1600" b="1" dirty="0" smtClean="0">
                <a:latin typeface="Times New Roman" pitchFamily="18" charset="0"/>
                <a:cs typeface="Times New Roman" pitchFamily="18" charset="0"/>
              </a:rPr>
              <a:t>EXPERIMENTAL PROGRAM</a:t>
            </a:r>
          </a:p>
          <a:p>
            <a:endParaRPr lang="fr-BE" sz="1600" b="1"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SPECIMEN PREPARATION</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10 </a:t>
            </a:r>
            <a:r>
              <a:rPr lang="fr-BE" sz="1600" dirty="0" err="1" smtClean="0">
                <a:latin typeface="Times New Roman" pitchFamily="18" charset="0"/>
                <a:cs typeface="Times New Roman" pitchFamily="18" charset="0"/>
              </a:rPr>
              <a:t>specimens</a:t>
            </a:r>
            <a:r>
              <a:rPr lang="fr-BE" sz="1600" dirty="0" smtClean="0">
                <a:latin typeface="Times New Roman" pitchFamily="18" charset="0"/>
                <a:cs typeface="Times New Roman" pitchFamily="18" charset="0"/>
              </a:rPr>
              <a:t> have been </a:t>
            </a:r>
            <a:r>
              <a:rPr lang="fr-BE" sz="1600" dirty="0" err="1" smtClean="0">
                <a:latin typeface="Times New Roman" pitchFamily="18" charset="0"/>
                <a:cs typeface="Times New Roman" pitchFamily="18" charset="0"/>
              </a:rPr>
              <a:t>tested</a:t>
            </a:r>
            <a:endParaRPr lang="fr-BE" sz="1600" dirty="0" smtClean="0">
              <a:latin typeface="Times New Roman" pitchFamily="18" charset="0"/>
              <a:cs typeface="Times New Roman" pitchFamily="18" charset="0"/>
            </a:endParaRP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All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are </a:t>
            </a:r>
            <a:r>
              <a:rPr lang="fr-BE" sz="1600" dirty="0" err="1" smtClean="0">
                <a:latin typeface="Times New Roman" pitchFamily="18" charset="0"/>
                <a:cs typeface="Times New Roman" pitchFamily="18" charset="0"/>
              </a:rPr>
              <a:t>simply</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supported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length</a:t>
            </a:r>
            <a:r>
              <a:rPr lang="fr-BE" sz="1600" dirty="0" smtClean="0">
                <a:latin typeface="Times New Roman" pitchFamily="18" charset="0"/>
                <a:cs typeface="Times New Roman" pitchFamily="18" charset="0"/>
              </a:rPr>
              <a:t> 3310 mm.  There are five </a:t>
            </a:r>
            <a:r>
              <a:rPr lang="fr-BE" sz="1600" dirty="0" err="1" smtClean="0">
                <a:latin typeface="Times New Roman" pitchFamily="18" charset="0"/>
                <a:cs typeface="Times New Roman" pitchFamily="18" charset="0"/>
              </a:rPr>
              <a:t>different</a:t>
            </a:r>
            <a:r>
              <a:rPr lang="fr-BE" sz="1600" dirty="0" smtClean="0">
                <a:latin typeface="Times New Roman" pitchFamily="18" charset="0"/>
                <a:cs typeface="Times New Roman" pitchFamily="18" charset="0"/>
              </a:rPr>
              <a:t> cross sections </a:t>
            </a:r>
            <a:r>
              <a:rPr lang="fr-BE" sz="1600" dirty="0" err="1" smtClean="0">
                <a:latin typeface="Times New Roman" pitchFamily="18" charset="0"/>
                <a:cs typeface="Times New Roman" pitchFamily="18" charset="0"/>
              </a:rPr>
              <a:t>named</a:t>
            </a:r>
            <a:r>
              <a:rPr lang="fr-BE" sz="1600" dirty="0" smtClean="0">
                <a:latin typeface="Times New Roman" pitchFamily="18" charset="0"/>
                <a:cs typeface="Times New Roman" pitchFamily="18" charset="0"/>
              </a:rPr>
              <a:t> profile 1 to profile 5 (Fig.1), </a:t>
            </a:r>
            <a:r>
              <a:rPr lang="fr-BE" sz="1600" dirty="0" err="1" smtClean="0">
                <a:latin typeface="Times New Roman" pitchFamily="18" charset="0"/>
                <a:cs typeface="Times New Roman" pitchFamily="18" charset="0"/>
              </a:rPr>
              <a:t>each</a:t>
            </a:r>
            <a:r>
              <a:rPr lang="fr-BE" sz="1600" dirty="0" smtClean="0">
                <a:latin typeface="Times New Roman" pitchFamily="18" charset="0"/>
                <a:cs typeface="Times New Roman" pitchFamily="18" charset="0"/>
              </a:rPr>
              <a:t> profile </a:t>
            </a:r>
            <a:r>
              <a:rPr lang="fr-BE" sz="1600" dirty="0" err="1" smtClean="0">
                <a:latin typeface="Times New Roman" pitchFamily="18" charset="0"/>
                <a:cs typeface="Times New Roman" pitchFamily="18" charset="0"/>
              </a:rPr>
              <a:t>being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tested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twice</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details</a:t>
            </a:r>
            <a:r>
              <a:rPr lang="fr-BE" sz="1600" dirty="0" smtClean="0">
                <a:latin typeface="Times New Roman" pitchFamily="18" charset="0"/>
                <a:cs typeface="Times New Roman" pitchFamily="18" charset="0"/>
              </a:rPr>
              <a:t> of </a:t>
            </a:r>
            <a:r>
              <a:rPr lang="fr-BE" sz="1600" dirty="0" err="1" smtClean="0">
                <a:latin typeface="Times New Roman" pitchFamily="18" charset="0"/>
                <a:cs typeface="Times New Roman" pitchFamily="18" charset="0"/>
              </a:rPr>
              <a:t>each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column</a:t>
            </a:r>
            <a:r>
              <a:rPr lang="fr-BE" sz="1600" dirty="0" smtClean="0">
                <a:latin typeface="Times New Roman" pitchFamily="18" charset="0"/>
                <a:cs typeface="Times New Roman" pitchFamily="18" charset="0"/>
              </a:rPr>
              <a:t> are </a:t>
            </a:r>
            <a:r>
              <a:rPr lang="fr-BE" sz="1600" dirty="0" err="1" smtClean="0">
                <a:latin typeface="Times New Roman" pitchFamily="18" charset="0"/>
                <a:cs typeface="Times New Roman" pitchFamily="18" charset="0"/>
              </a:rPr>
              <a:t>listed</a:t>
            </a:r>
            <a:r>
              <a:rPr lang="fr-BE" sz="1600" dirty="0" smtClean="0">
                <a:latin typeface="Times New Roman" pitchFamily="18" charset="0"/>
                <a:cs typeface="Times New Roman" pitchFamily="18" charset="0"/>
              </a:rPr>
              <a:t> in Table 1 </a:t>
            </a:r>
            <a:r>
              <a:rPr lang="fr-BE" sz="1600" dirty="0" err="1" smtClean="0">
                <a:latin typeface="Times New Roman" pitchFamily="18" charset="0"/>
                <a:cs typeface="Times New Roman" pitchFamily="18" charset="0"/>
              </a:rPr>
              <a:t>presented</a:t>
            </a:r>
            <a:r>
              <a:rPr lang="fr-BE" sz="1600" dirty="0" smtClean="0">
                <a:latin typeface="Times New Roman" pitchFamily="18" charset="0"/>
                <a:cs typeface="Times New Roman" pitchFamily="18" charset="0"/>
              </a:rPr>
              <a:t> in the </a:t>
            </a:r>
            <a:r>
              <a:rPr lang="fr-BE" sz="1600" dirty="0" err="1" smtClean="0">
                <a:latin typeface="Times New Roman" pitchFamily="18" charset="0"/>
                <a:cs typeface="Times New Roman" pitchFamily="18" charset="0"/>
              </a:rPr>
              <a:t>paper</a:t>
            </a:r>
            <a:r>
              <a:rPr lang="fr-BE" sz="1600" dirty="0" smtClean="0">
                <a:latin typeface="Times New Roman" pitchFamily="18" charset="0"/>
                <a:cs typeface="Times New Roman" pitchFamily="18" charset="0"/>
              </a:rPr>
              <a:t>, but not </a:t>
            </a:r>
            <a:r>
              <a:rPr lang="fr-BE" sz="1600" dirty="0" err="1" smtClean="0">
                <a:latin typeface="Times New Roman" pitchFamily="18" charset="0"/>
                <a:cs typeface="Times New Roman" pitchFamily="18" charset="0"/>
              </a:rPr>
              <a:t>reproduced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here</a:t>
            </a:r>
            <a:r>
              <a:rPr lang="fr-BE" sz="1600" dirty="0" smtClean="0">
                <a:latin typeface="Times New Roman" pitchFamily="18" charset="0"/>
                <a:cs typeface="Times New Roman" pitchFamily="18" charset="0"/>
              </a:rPr>
              <a:t>.</a:t>
            </a:r>
          </a:p>
          <a:p>
            <a:endParaRPr lang="fr-BE" sz="1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00298" y="6215082"/>
            <a:ext cx="3714776" cy="506393"/>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5</a:t>
            </a:fld>
            <a:endParaRPr lang="fr-BE"/>
          </a:p>
        </p:txBody>
      </p:sp>
      <p:pic>
        <p:nvPicPr>
          <p:cNvPr id="2050" name="Picture 2"/>
          <p:cNvPicPr>
            <a:picLocks noChangeAspect="1" noChangeArrowheads="1"/>
          </p:cNvPicPr>
          <p:nvPr/>
        </p:nvPicPr>
        <p:blipFill>
          <a:blip r:embed="rId2" cstate="print"/>
          <a:srcRect l="57579" t="44291" r="22884" b="37371"/>
          <a:stretch>
            <a:fillRect/>
          </a:stretch>
        </p:blipFill>
        <p:spPr bwMode="auto">
          <a:xfrm>
            <a:off x="2143108" y="1857364"/>
            <a:ext cx="1587871" cy="119236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3957" t="63669" r="47613" b="18455"/>
          <a:stretch>
            <a:fillRect/>
          </a:stretch>
        </p:blipFill>
        <p:spPr bwMode="auto">
          <a:xfrm>
            <a:off x="5429256" y="1857364"/>
            <a:ext cx="1497960" cy="1162360"/>
          </a:xfrm>
          <a:prstGeom prst="rect">
            <a:avLst/>
          </a:prstGeom>
          <a:noFill/>
          <a:ln w="9525">
            <a:noFill/>
            <a:miter lim="800000"/>
            <a:headEnd/>
            <a:tailEnd/>
          </a:ln>
        </p:spPr>
      </p:pic>
      <p:sp>
        <p:nvSpPr>
          <p:cNvPr id="6" name="ZoneTexte 5"/>
          <p:cNvSpPr txBox="1"/>
          <p:nvPr/>
        </p:nvSpPr>
        <p:spPr>
          <a:xfrm>
            <a:off x="1428728" y="3429000"/>
            <a:ext cx="7072362" cy="2062103"/>
          </a:xfrm>
          <a:prstGeom prst="rect">
            <a:avLst/>
          </a:prstGeom>
          <a:noFill/>
        </p:spPr>
        <p:txBody>
          <a:bodyPr wrap="square" rtlCol="0">
            <a:spAutoFit/>
          </a:bodyPr>
          <a:lstStyle/>
          <a:p>
            <a:r>
              <a:rPr lang="fr-BE" sz="1600" dirty="0" smtClean="0">
                <a:latin typeface="Times New Roman" pitchFamily="18" charset="0"/>
                <a:cs typeface="Times New Roman" pitchFamily="18" charset="0"/>
              </a:rPr>
              <a:t>The cross-section of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3A and 3B are </a:t>
            </a:r>
            <a:r>
              <a:rPr lang="fr-BE" sz="1600" dirty="0" err="1" smtClean="0">
                <a:latin typeface="Times New Roman" pitchFamily="18" charset="0"/>
                <a:cs typeface="Times New Roman" pitchFamily="18" charset="0"/>
              </a:rPr>
              <a:t>identical</a:t>
            </a:r>
            <a:r>
              <a:rPr lang="fr-BE" sz="1600" dirty="0" smtClean="0">
                <a:latin typeface="Times New Roman" pitchFamily="18" charset="0"/>
                <a:cs typeface="Times New Roman" pitchFamily="18" charset="0"/>
              </a:rPr>
              <a:t> but </a:t>
            </a:r>
            <a:r>
              <a:rPr lang="fr-BE" sz="1600" dirty="0" err="1" smtClean="0">
                <a:latin typeface="Times New Roman" pitchFamily="18" charset="0"/>
                <a:cs typeface="Times New Roman" pitchFamily="18" charset="0"/>
              </a:rPr>
              <a:t>column</a:t>
            </a:r>
            <a:r>
              <a:rPr lang="fr-BE" sz="1600" dirty="0" smtClean="0">
                <a:latin typeface="Times New Roman" pitchFamily="18" charset="0"/>
                <a:cs typeface="Times New Roman" pitchFamily="18" charset="0"/>
              </a:rPr>
              <a:t> 3A has been </a:t>
            </a:r>
            <a:r>
              <a:rPr lang="fr-BE" sz="1600" dirty="0" err="1" smtClean="0">
                <a:latin typeface="Times New Roman" pitchFamily="18" charset="0"/>
                <a:cs typeface="Times New Roman" pitchFamily="18" charset="0"/>
              </a:rPr>
              <a:t>tested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eccentric</a:t>
            </a:r>
            <a:r>
              <a:rPr lang="fr-BE" sz="1600" dirty="0" smtClean="0">
                <a:latin typeface="Times New Roman" pitchFamily="18" charset="0"/>
                <a:cs typeface="Times New Roman" pitchFamily="18" charset="0"/>
              </a:rPr>
              <a:t> compressive </a:t>
            </a:r>
            <a:r>
              <a:rPr lang="fr-BE" sz="1600" dirty="0" err="1" smtClean="0">
                <a:latin typeface="Times New Roman" pitchFamily="18" charset="0"/>
                <a:cs typeface="Times New Roman" pitchFamily="18" charset="0"/>
              </a:rPr>
              <a:t>load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creating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buckling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around</a:t>
            </a:r>
            <a:r>
              <a:rPr lang="fr-BE" sz="1600" dirty="0" smtClean="0">
                <a:latin typeface="Times New Roman" pitchFamily="18" charset="0"/>
                <a:cs typeface="Times New Roman" pitchFamily="18" charset="0"/>
              </a:rPr>
              <a:t> the major axis, </a:t>
            </a:r>
            <a:r>
              <a:rPr lang="fr-BE" sz="1600" dirty="0" err="1" smtClean="0">
                <a:latin typeface="Times New Roman" pitchFamily="18" charset="0"/>
                <a:cs typeface="Times New Roman" pitchFamily="18" charset="0"/>
              </a:rPr>
              <a:t>while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column</a:t>
            </a:r>
            <a:r>
              <a:rPr lang="fr-BE" sz="1600" dirty="0" smtClean="0">
                <a:latin typeface="Times New Roman" pitchFamily="18" charset="0"/>
                <a:cs typeface="Times New Roman" pitchFamily="18" charset="0"/>
              </a:rPr>
              <a:t> 3B has been </a:t>
            </a:r>
            <a:r>
              <a:rPr lang="fr-BE" sz="1600" dirty="0" err="1" smtClean="0">
                <a:latin typeface="Times New Roman" pitchFamily="18" charset="0"/>
                <a:cs typeface="Times New Roman" pitchFamily="18" charset="0"/>
              </a:rPr>
              <a:t>tested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buckling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around</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minor</a:t>
            </a:r>
            <a:r>
              <a:rPr lang="fr-BE" sz="1600" dirty="0" smtClean="0">
                <a:latin typeface="Times New Roman" pitchFamily="18" charset="0"/>
                <a:cs typeface="Times New Roman" pitchFamily="18" charset="0"/>
              </a:rPr>
              <a:t> axis.</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In </a:t>
            </a:r>
            <a:r>
              <a:rPr lang="fr-BE" sz="1600" dirty="0" err="1" smtClean="0">
                <a:latin typeface="Times New Roman" pitchFamily="18" charset="0"/>
                <a:cs typeface="Times New Roman" pitchFamily="18" charset="0"/>
              </a:rPr>
              <a:t>this</a:t>
            </a:r>
            <a:r>
              <a:rPr lang="fr-BE" sz="1600" dirty="0" smtClean="0">
                <a:latin typeface="Times New Roman" pitchFamily="18" charset="0"/>
                <a:cs typeface="Times New Roman" pitchFamily="18" charset="0"/>
              </a:rPr>
              <a:t> case, the </a:t>
            </a:r>
            <a:r>
              <a:rPr lang="fr-BE" sz="1600" dirty="0" err="1" smtClean="0">
                <a:latin typeface="Times New Roman" pitchFamily="18" charset="0"/>
                <a:cs typeface="Times New Roman" pitchFamily="18" charset="0"/>
              </a:rPr>
              <a:t>fire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resistance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will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much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lower</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Therefore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column</a:t>
            </a:r>
            <a:r>
              <a:rPr lang="fr-BE" sz="1600" dirty="0" smtClean="0">
                <a:latin typeface="Times New Roman" pitchFamily="18" charset="0"/>
                <a:cs typeface="Times New Roman" pitchFamily="18" charset="0"/>
              </a:rPr>
              <a:t> 3B </a:t>
            </a:r>
            <a:r>
              <a:rPr lang="fr-BE" sz="1600" dirty="0" err="1" smtClean="0">
                <a:latin typeface="Times New Roman" pitchFamily="18" charset="0"/>
                <a:cs typeface="Times New Roman" pitchFamily="18" charset="0"/>
              </a:rPr>
              <a:t>was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protected</a:t>
            </a:r>
            <a:r>
              <a:rPr lang="fr-BE" sz="1600" dirty="0" smtClean="0">
                <a:latin typeface="Times New Roman" pitchFamily="18" charset="0"/>
                <a:cs typeface="Times New Roman" pitchFamily="18" charset="0"/>
              </a:rPr>
              <a:t> by intumescent </a:t>
            </a:r>
            <a:r>
              <a:rPr lang="fr-BE" sz="1600" dirty="0" err="1" smtClean="0">
                <a:latin typeface="Times New Roman" pitchFamily="18" charset="0"/>
                <a:cs typeface="Times New Roman" pitchFamily="18" charset="0"/>
              </a:rPr>
              <a:t>paint</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same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is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valid</a:t>
            </a:r>
            <a:r>
              <a:rPr lang="fr-BE" sz="1600" dirty="0" smtClean="0">
                <a:latin typeface="Times New Roman" pitchFamily="18" charset="0"/>
                <a:cs typeface="Times New Roman" pitchFamily="18" charset="0"/>
              </a:rPr>
              <a:t> for the couple 4A – 4B.</a:t>
            </a:r>
            <a:endParaRPr lang="fr-BE"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00298" y="6215082"/>
            <a:ext cx="3571900" cy="506393"/>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6</a:t>
            </a:fld>
            <a:endParaRPr lang="fr-BE"/>
          </a:p>
        </p:txBody>
      </p:sp>
      <p:sp>
        <p:nvSpPr>
          <p:cNvPr id="5" name="ZoneTexte 4"/>
          <p:cNvSpPr txBox="1"/>
          <p:nvPr/>
        </p:nvSpPr>
        <p:spPr>
          <a:xfrm>
            <a:off x="1428728" y="2000240"/>
            <a:ext cx="7072362" cy="3293209"/>
          </a:xfrm>
          <a:prstGeom prst="rect">
            <a:avLst/>
          </a:prstGeom>
          <a:noFill/>
        </p:spPr>
        <p:txBody>
          <a:bodyPr wrap="square" rtlCol="0">
            <a:spAutoFit/>
          </a:bodyPr>
          <a:lstStyle/>
          <a:p>
            <a:r>
              <a:rPr lang="fr-BE" sz="1600" dirty="0" smtClean="0">
                <a:latin typeface="Times New Roman" pitchFamily="18" charset="0"/>
                <a:cs typeface="Times New Roman" pitchFamily="18" charset="0"/>
              </a:rPr>
              <a:t>TESTING DEVICE</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a:t>
            </a:r>
            <a:r>
              <a:rPr lang="fr-BE" sz="1600" dirty="0" err="1" smtClean="0">
                <a:latin typeface="Times New Roman" pitchFamily="18" charset="0"/>
                <a:cs typeface="Times New Roman" pitchFamily="18" charset="0"/>
              </a:rPr>
              <a:t>fire</a:t>
            </a:r>
            <a:r>
              <a:rPr lang="fr-BE" sz="1600" dirty="0" smtClean="0">
                <a:latin typeface="Times New Roman" pitchFamily="18" charset="0"/>
                <a:cs typeface="Times New Roman" pitchFamily="18" charset="0"/>
              </a:rPr>
              <a:t> tests have been </a:t>
            </a:r>
            <a:r>
              <a:rPr lang="fr-BE" sz="1600" dirty="0" err="1" smtClean="0">
                <a:latin typeface="Times New Roman" pitchFamily="18" charset="0"/>
                <a:cs typeface="Times New Roman" pitchFamily="18" charset="0"/>
              </a:rPr>
              <a:t>performed</a:t>
            </a:r>
            <a:r>
              <a:rPr lang="fr-BE" sz="1600" dirty="0" smtClean="0">
                <a:latin typeface="Times New Roman" pitchFamily="18" charset="0"/>
                <a:cs typeface="Times New Roman" pitchFamily="18" charset="0"/>
              </a:rPr>
              <a:t> in the </a:t>
            </a:r>
            <a:r>
              <a:rPr lang="fr-BE" sz="1600" dirty="0" err="1" smtClean="0">
                <a:latin typeface="Times New Roman" pitchFamily="18" charset="0"/>
                <a:cs typeface="Times New Roman" pitchFamily="18" charset="0"/>
              </a:rPr>
              <a:t>Fire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Testing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Laboratory</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University</a:t>
            </a:r>
            <a:r>
              <a:rPr lang="fr-BE" sz="1600" dirty="0" smtClean="0">
                <a:latin typeface="Times New Roman" pitchFamily="18" charset="0"/>
                <a:cs typeface="Times New Roman" pitchFamily="18" charset="0"/>
              </a:rPr>
              <a:t> of  </a:t>
            </a:r>
            <a:r>
              <a:rPr lang="fr-BE" sz="1600" dirty="0" err="1" smtClean="0">
                <a:latin typeface="Times New Roman" pitchFamily="18" charset="0"/>
                <a:cs typeface="Times New Roman" pitchFamily="18" charset="0"/>
              </a:rPr>
              <a:t>Liege</a:t>
            </a:r>
            <a:r>
              <a:rPr lang="fr-BE" sz="1600" dirty="0" smtClean="0">
                <a:latin typeface="Times New Roman" pitchFamily="18" charset="0"/>
                <a:cs typeface="Times New Roman" pitchFamily="18" charset="0"/>
              </a:rPr>
              <a:t>-</a:t>
            </a:r>
            <a:r>
              <a:rPr lang="fr-BE" sz="1600" dirty="0" err="1" smtClean="0">
                <a:latin typeface="Times New Roman" pitchFamily="18" charset="0"/>
                <a:cs typeface="Times New Roman" pitchFamily="18" charset="0"/>
              </a:rPr>
              <a:t>Belgium</a:t>
            </a:r>
            <a:r>
              <a:rPr lang="fr-BE" sz="1600" dirty="0" smtClean="0">
                <a:latin typeface="Times New Roman" pitchFamily="18" charset="0"/>
                <a:cs typeface="Times New Roman" pitchFamily="18" charset="0"/>
              </a:rPr>
              <a:t>.  The tests have been </a:t>
            </a:r>
            <a:r>
              <a:rPr lang="fr-BE" sz="1600" dirty="0" err="1" smtClean="0">
                <a:latin typeface="Times New Roman" pitchFamily="18" charset="0"/>
                <a:cs typeface="Times New Roman" pitchFamily="18" charset="0"/>
              </a:rPr>
              <a:t>carried</a:t>
            </a:r>
            <a:r>
              <a:rPr lang="fr-BE" sz="1600" dirty="0" smtClean="0">
                <a:latin typeface="Times New Roman" pitchFamily="18" charset="0"/>
                <a:cs typeface="Times New Roman" pitchFamily="18" charset="0"/>
              </a:rPr>
              <a:t> out in accordance </a:t>
            </a:r>
            <a:r>
              <a:rPr lang="fr-BE" sz="1600" dirty="0" err="1" smtClean="0">
                <a:latin typeface="Times New Roman" pitchFamily="18" charset="0"/>
                <a:cs typeface="Times New Roman" pitchFamily="18" charset="0"/>
              </a:rPr>
              <a:t>with</a:t>
            </a:r>
            <a:r>
              <a:rPr lang="fr-BE" sz="1600" dirty="0" smtClean="0">
                <a:latin typeface="Times New Roman" pitchFamily="18" charset="0"/>
                <a:cs typeface="Times New Roman" pitchFamily="18" charset="0"/>
              </a:rPr>
              <a:t> EN 1365-4.</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vertical </a:t>
            </a:r>
            <a:r>
              <a:rPr lang="fr-BE" sz="1600" dirty="0" err="1" smtClean="0">
                <a:latin typeface="Times New Roman" pitchFamily="18" charset="0"/>
                <a:cs typeface="Times New Roman" pitchFamily="18" charset="0"/>
              </a:rPr>
              <a:t>furnace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is</a:t>
            </a:r>
            <a:r>
              <a:rPr lang="fr-BE" sz="1600" dirty="0" smtClean="0">
                <a:latin typeface="Times New Roman" pitchFamily="18" charset="0"/>
                <a:cs typeface="Times New Roman" pitchFamily="18" charset="0"/>
              </a:rPr>
              <a:t> 3250 mm </a:t>
            </a:r>
            <a:r>
              <a:rPr lang="fr-BE" sz="1600" dirty="0" err="1" smtClean="0">
                <a:latin typeface="Times New Roman" pitchFamily="18" charset="0"/>
                <a:cs typeface="Times New Roman" pitchFamily="18" charset="0"/>
              </a:rPr>
              <a:t>wide</a:t>
            </a:r>
            <a:r>
              <a:rPr lang="fr-BE" sz="1600" dirty="0" smtClean="0">
                <a:latin typeface="Times New Roman" pitchFamily="18" charset="0"/>
                <a:cs typeface="Times New Roman" pitchFamily="18" charset="0"/>
              </a:rPr>
              <a:t> and 3250 mm </a:t>
            </a:r>
            <a:r>
              <a:rPr lang="fr-BE" sz="1600" dirty="0" err="1" smtClean="0">
                <a:latin typeface="Times New Roman" pitchFamily="18" charset="0"/>
                <a:cs typeface="Times New Roman" pitchFamily="18" charset="0"/>
              </a:rPr>
              <a:t>high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origin</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furnace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was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built</a:t>
            </a:r>
            <a:r>
              <a:rPr lang="fr-BE" sz="1600" dirty="0" smtClean="0">
                <a:latin typeface="Times New Roman" pitchFamily="18" charset="0"/>
                <a:cs typeface="Times New Roman" pitchFamily="18" charset="0"/>
              </a:rPr>
              <a:t> to test </a:t>
            </a:r>
            <a:r>
              <a:rPr lang="fr-BE" sz="1600" dirty="0" err="1" smtClean="0">
                <a:latin typeface="Times New Roman" pitchFamily="18" charset="0"/>
                <a:cs typeface="Times New Roman" pitchFamily="18" charset="0"/>
              </a:rPr>
              <a:t>only</a:t>
            </a:r>
            <a:r>
              <a:rPr lang="fr-BE" sz="1600" dirty="0" smtClean="0">
                <a:latin typeface="Times New Roman" pitchFamily="18" charset="0"/>
                <a:cs typeface="Times New Roman" pitchFamily="18" charset="0"/>
              </a:rPr>
              <a:t> vertical </a:t>
            </a:r>
            <a:r>
              <a:rPr lang="fr-BE" sz="1600" dirty="0" err="1" smtClean="0">
                <a:latin typeface="Times New Roman" pitchFamily="18" charset="0"/>
                <a:cs typeface="Times New Roman" pitchFamily="18" charset="0"/>
              </a:rPr>
              <a:t>separating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elements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Therefore</a:t>
            </a:r>
            <a:r>
              <a:rPr lang="fr-BE" sz="1600" dirty="0" smtClean="0">
                <a:latin typeface="Times New Roman" pitchFamily="18" charset="0"/>
                <a:cs typeface="Times New Roman" pitchFamily="18" charset="0"/>
              </a:rPr>
              <a:t> a new part </a:t>
            </a:r>
            <a:r>
              <a:rPr lang="fr-BE" sz="1600" dirty="0" err="1" smtClean="0">
                <a:latin typeface="Times New Roman" pitchFamily="18" charset="0"/>
                <a:cs typeface="Times New Roman" pitchFamily="18" charset="0"/>
              </a:rPr>
              <a:t>was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built</a:t>
            </a:r>
            <a:r>
              <a:rPr lang="fr-BE" sz="1600" dirty="0" smtClean="0">
                <a:latin typeface="Times New Roman" pitchFamily="18" charset="0"/>
                <a:cs typeface="Times New Roman" pitchFamily="18" charset="0"/>
              </a:rPr>
              <a:t> and </a:t>
            </a:r>
            <a:r>
              <a:rPr lang="fr-BE" sz="1600" dirty="0" err="1" smtClean="0">
                <a:latin typeface="Times New Roman" pitchFamily="18" charset="0"/>
                <a:cs typeface="Times New Roman" pitchFamily="18" charset="0"/>
              </a:rPr>
              <a:t>attached</a:t>
            </a:r>
            <a:r>
              <a:rPr lang="fr-BE" sz="1600" dirty="0" smtClean="0">
                <a:latin typeface="Times New Roman" pitchFamily="18" charset="0"/>
                <a:cs typeface="Times New Roman" pitchFamily="18" charset="0"/>
              </a:rPr>
              <a:t> to the </a:t>
            </a:r>
            <a:r>
              <a:rPr lang="fr-BE" sz="1600" dirty="0" err="1" smtClean="0">
                <a:latin typeface="Times New Roman" pitchFamily="18" charset="0"/>
                <a:cs typeface="Times New Roman" pitchFamily="18" charset="0"/>
              </a:rPr>
              <a:t>old</a:t>
            </a:r>
            <a:r>
              <a:rPr lang="fr-BE" sz="1600" dirty="0" smtClean="0">
                <a:latin typeface="Times New Roman" pitchFamily="18" charset="0"/>
                <a:cs typeface="Times New Roman" pitchFamily="18" charset="0"/>
              </a:rPr>
              <a:t> part.</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All </a:t>
            </a:r>
            <a:r>
              <a:rPr lang="fr-BE" sz="1600" dirty="0" err="1" smtClean="0">
                <a:latin typeface="Times New Roman" pitchFamily="18" charset="0"/>
                <a:cs typeface="Times New Roman" pitchFamily="18" charset="0"/>
              </a:rPr>
              <a:t>burners</a:t>
            </a:r>
            <a:r>
              <a:rPr lang="fr-BE" sz="1600" dirty="0" smtClean="0">
                <a:latin typeface="Times New Roman" pitchFamily="18" charset="0"/>
                <a:cs typeface="Times New Roman" pitchFamily="18" charset="0"/>
              </a:rPr>
              <a:t> are </a:t>
            </a:r>
            <a:r>
              <a:rPr lang="fr-BE" sz="1600" dirty="0" err="1" smtClean="0">
                <a:latin typeface="Times New Roman" pitchFamily="18" charset="0"/>
                <a:cs typeface="Times New Roman" pitchFamily="18" charset="0"/>
              </a:rPr>
              <a:t>inside</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old</a:t>
            </a:r>
            <a:r>
              <a:rPr lang="fr-BE" sz="1600" dirty="0" smtClean="0">
                <a:latin typeface="Times New Roman" pitchFamily="18" charset="0"/>
                <a:cs typeface="Times New Roman" pitchFamily="18" charset="0"/>
              </a:rPr>
              <a:t> part of the </a:t>
            </a:r>
            <a:r>
              <a:rPr lang="fr-BE" sz="1600" dirty="0" err="1" smtClean="0">
                <a:latin typeface="Times New Roman" pitchFamily="18" charset="0"/>
                <a:cs typeface="Times New Roman" pitchFamily="18" charset="0"/>
              </a:rPr>
              <a:t>furnace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chamber</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err="1" smtClean="0">
                <a:latin typeface="Times New Roman" pitchFamily="18" charset="0"/>
                <a:cs typeface="Times New Roman" pitchFamily="18" charset="0"/>
              </a:rPr>
              <a:t>Therefore</a:t>
            </a:r>
            <a:r>
              <a:rPr lang="fr-BE" sz="1600" dirty="0" smtClean="0">
                <a:latin typeface="Times New Roman" pitchFamily="18" charset="0"/>
                <a:cs typeface="Times New Roman" pitchFamily="18" charset="0"/>
              </a:rPr>
              <a:t> thermal gradients are </a:t>
            </a:r>
            <a:r>
              <a:rPr lang="fr-BE" sz="1600" dirty="0" err="1" smtClean="0">
                <a:latin typeface="Times New Roman" pitchFamily="18" charset="0"/>
                <a:cs typeface="Times New Roman" pitchFamily="18" charset="0"/>
              </a:rPr>
              <a:t>expected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between</a:t>
            </a:r>
            <a:r>
              <a:rPr lang="fr-BE" sz="1600" dirty="0" smtClean="0">
                <a:latin typeface="Times New Roman" pitchFamily="18" charset="0"/>
                <a:cs typeface="Times New Roman" pitchFamily="18" charset="0"/>
              </a:rPr>
              <a:t> the new part and the </a:t>
            </a:r>
            <a:r>
              <a:rPr lang="fr-BE" sz="1600" dirty="0" err="1" smtClean="0">
                <a:latin typeface="Times New Roman" pitchFamily="18" charset="0"/>
                <a:cs typeface="Times New Roman" pitchFamily="18" charset="0"/>
              </a:rPr>
              <a:t>old</a:t>
            </a:r>
            <a:r>
              <a:rPr lang="fr-BE" sz="1600" dirty="0" smtClean="0">
                <a:latin typeface="Times New Roman" pitchFamily="18" charset="0"/>
                <a:cs typeface="Times New Roman" pitchFamily="18" charset="0"/>
              </a:rPr>
              <a:t> part of the </a:t>
            </a:r>
            <a:r>
              <a:rPr lang="fr-BE" sz="1600" dirty="0" err="1" smtClean="0">
                <a:latin typeface="Times New Roman" pitchFamily="18" charset="0"/>
                <a:cs typeface="Times New Roman" pitchFamily="18" charset="0"/>
              </a:rPr>
              <a:t>furnace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which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will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confirmed</a:t>
            </a:r>
            <a:r>
              <a:rPr lang="fr-BE" sz="1600" dirty="0" smtClean="0">
                <a:latin typeface="Times New Roman" pitchFamily="18" charset="0"/>
                <a:cs typeface="Times New Roman" pitchFamily="18" charset="0"/>
              </a:rPr>
              <a:t> by </a:t>
            </a:r>
            <a:r>
              <a:rPr lang="fr-BE" sz="1600" dirty="0" err="1" smtClean="0">
                <a:latin typeface="Times New Roman" pitchFamily="18" charset="0"/>
                <a:cs typeface="Times New Roman" pitchFamily="18" charset="0"/>
              </a:rPr>
              <a:t>experimental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results</a:t>
            </a:r>
            <a:r>
              <a:rPr lang="fr-BE" sz="1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286520"/>
            <a:ext cx="3548074" cy="434955"/>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7</a:t>
            </a:fld>
            <a:endParaRPr lang="fr-BE"/>
          </a:p>
        </p:txBody>
      </p:sp>
      <p:pic>
        <p:nvPicPr>
          <p:cNvPr id="3074" name="Picture 2"/>
          <p:cNvPicPr>
            <a:picLocks noChangeAspect="1" noChangeArrowheads="1"/>
          </p:cNvPicPr>
          <p:nvPr/>
        </p:nvPicPr>
        <p:blipFill>
          <a:blip r:embed="rId2" cstate="print"/>
          <a:srcRect l="10335" t="32296" r="4429" b="5536"/>
          <a:stretch>
            <a:fillRect/>
          </a:stretch>
        </p:blipFill>
        <p:spPr bwMode="auto">
          <a:xfrm>
            <a:off x="1214414" y="1571612"/>
            <a:ext cx="6927902" cy="4042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571736" y="6143644"/>
            <a:ext cx="3643338" cy="577831"/>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8</a:t>
            </a:fld>
            <a:endParaRPr lang="fr-BE"/>
          </a:p>
        </p:txBody>
      </p:sp>
      <p:sp>
        <p:nvSpPr>
          <p:cNvPr id="4" name="ZoneTexte 3"/>
          <p:cNvSpPr txBox="1"/>
          <p:nvPr/>
        </p:nvSpPr>
        <p:spPr>
          <a:xfrm>
            <a:off x="1285852" y="1857364"/>
            <a:ext cx="7215238" cy="3046988"/>
          </a:xfrm>
          <a:prstGeom prst="rect">
            <a:avLst/>
          </a:prstGeom>
          <a:noFill/>
        </p:spPr>
        <p:txBody>
          <a:bodyPr wrap="square" rtlCol="0">
            <a:spAutoFit/>
          </a:bodyPr>
          <a:lstStyle/>
          <a:p>
            <a:r>
              <a:rPr lang="fr-BE" sz="1600" b="1" dirty="0" smtClean="0">
                <a:latin typeface="Times New Roman" pitchFamily="18" charset="0"/>
                <a:cs typeface="Times New Roman" pitchFamily="18" charset="0"/>
              </a:rPr>
              <a:t>EXPERIMENTAL RESULTS AND BEHAVIOR OF THE COLUMNS</a:t>
            </a:r>
          </a:p>
          <a:p>
            <a:endParaRPr lang="fr-BE" sz="1600" b="1"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In all tests the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were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hinged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both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ends</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The transversal </a:t>
            </a:r>
            <a:r>
              <a:rPr lang="fr-BE" sz="1600" dirty="0" err="1" smtClean="0">
                <a:latin typeface="Times New Roman" pitchFamily="18" charset="0"/>
                <a:cs typeface="Times New Roman" pitchFamily="18" charset="0"/>
              </a:rPr>
              <a:t>displacement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mid</a:t>
            </a:r>
            <a:r>
              <a:rPr lang="fr-BE" sz="1600" dirty="0" smtClean="0">
                <a:latin typeface="Times New Roman" pitchFamily="18" charset="0"/>
                <a:cs typeface="Times New Roman" pitchFamily="18" charset="0"/>
              </a:rPr>
              <a:t>-</a:t>
            </a:r>
            <a:r>
              <a:rPr lang="fr-BE" sz="1600" dirty="0" err="1" smtClean="0">
                <a:latin typeface="Times New Roman" pitchFamily="18" charset="0"/>
                <a:cs typeface="Times New Roman" pitchFamily="18" charset="0"/>
              </a:rPr>
              <a:t>height</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was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registered</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using</a:t>
            </a:r>
            <a:r>
              <a:rPr lang="fr-BE" sz="1600" dirty="0" smtClean="0">
                <a:latin typeface="Times New Roman" pitchFamily="18" charset="0"/>
                <a:cs typeface="Times New Roman" pitchFamily="18" charset="0"/>
              </a:rPr>
              <a:t> a </a:t>
            </a:r>
            <a:r>
              <a:rPr lang="fr-BE" sz="1600" dirty="0" err="1" smtClean="0">
                <a:latin typeface="Times New Roman" pitchFamily="18" charset="0"/>
                <a:cs typeface="Times New Roman" pitchFamily="18" charset="0"/>
              </a:rPr>
              <a:t>wire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going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outside</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furnace</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error</a:t>
            </a:r>
            <a:r>
              <a:rPr lang="fr-BE" sz="1600" dirty="0" smtClean="0">
                <a:latin typeface="Times New Roman" pitchFamily="18" charset="0"/>
                <a:cs typeface="Times New Roman" pitchFamily="18" charset="0"/>
              </a:rPr>
              <a:t> due to the thermal </a:t>
            </a:r>
            <a:r>
              <a:rPr lang="fr-BE" sz="1600" dirty="0" err="1" smtClean="0">
                <a:latin typeface="Times New Roman" pitchFamily="18" charset="0"/>
                <a:cs typeface="Times New Roman" pitchFamily="18" charset="0"/>
              </a:rPr>
              <a:t>elongation</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wire</a:t>
            </a:r>
            <a:r>
              <a:rPr lang="fr-BE" sz="1600" dirty="0" smtClean="0">
                <a:latin typeface="Times New Roman" pitchFamily="18" charset="0"/>
                <a:cs typeface="Times New Roman" pitchFamily="18" charset="0"/>
              </a:rPr>
              <a:t> has been </a:t>
            </a:r>
            <a:r>
              <a:rPr lang="fr-BE" sz="1600" dirty="0" err="1" smtClean="0">
                <a:latin typeface="Times New Roman" pitchFamily="18" charset="0"/>
                <a:cs typeface="Times New Roman" pitchFamily="18" charset="0"/>
              </a:rPr>
              <a:t>estimated</a:t>
            </a:r>
            <a:r>
              <a:rPr lang="fr-BE" sz="1600" dirty="0" smtClean="0">
                <a:latin typeface="Times New Roman" pitchFamily="18" charset="0"/>
                <a:cs typeface="Times New Roman" pitchFamily="18" charset="0"/>
              </a:rPr>
              <a:t>.</a:t>
            </a:r>
          </a:p>
          <a:p>
            <a:endParaRPr lang="fr-BE" sz="1600" dirty="0" smtClean="0">
              <a:latin typeface="Times New Roman" pitchFamily="18" charset="0"/>
              <a:cs typeface="Times New Roman" pitchFamily="18" charset="0"/>
            </a:endParaRPr>
          </a:p>
          <a:p>
            <a:r>
              <a:rPr lang="fr-BE" sz="1600" dirty="0" smtClean="0">
                <a:latin typeface="Times New Roman" pitchFamily="18" charset="0"/>
                <a:cs typeface="Times New Roman" pitchFamily="18" charset="0"/>
              </a:rPr>
              <a:t>In </a:t>
            </a:r>
            <a:r>
              <a:rPr lang="fr-BE" sz="1600" dirty="0" err="1" smtClean="0">
                <a:latin typeface="Times New Roman" pitchFamily="18" charset="0"/>
                <a:cs typeface="Times New Roman" pitchFamily="18" charset="0"/>
              </a:rPr>
              <a:t>some</a:t>
            </a:r>
            <a:r>
              <a:rPr lang="fr-BE" sz="1600" dirty="0" smtClean="0">
                <a:latin typeface="Times New Roman" pitchFamily="18" charset="0"/>
                <a:cs typeface="Times New Roman" pitchFamily="18" charset="0"/>
              </a:rPr>
              <a:t> tests the </a:t>
            </a:r>
            <a:r>
              <a:rPr lang="fr-BE" sz="1600" dirty="0" err="1" smtClean="0">
                <a:latin typeface="Times New Roman" pitchFamily="18" charset="0"/>
                <a:cs typeface="Times New Roman" pitchFamily="18" charset="0"/>
              </a:rPr>
              <a:t>deflection</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during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loading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was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evaluated</a:t>
            </a:r>
            <a:r>
              <a:rPr lang="fr-BE" sz="1600" dirty="0" smtClean="0">
                <a:latin typeface="Times New Roman" pitchFamily="18" charset="0"/>
                <a:cs typeface="Times New Roman" pitchFamily="18" charset="0"/>
              </a:rPr>
              <a:t> by </a:t>
            </a:r>
            <a:r>
              <a:rPr lang="fr-BE" sz="1600" dirty="0" err="1" smtClean="0">
                <a:latin typeface="Times New Roman" pitchFamily="18" charset="0"/>
                <a:cs typeface="Times New Roman" pitchFamily="18" charset="0"/>
              </a:rPr>
              <a:t>another</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procedure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Two</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strain</a:t>
            </a:r>
            <a:r>
              <a:rPr lang="fr-BE" sz="1600" dirty="0" smtClean="0">
                <a:latin typeface="Times New Roman" pitchFamily="18" charset="0"/>
                <a:cs typeface="Times New Roman" pitchFamily="18" charset="0"/>
              </a:rPr>
              <a:t> gauges </a:t>
            </a:r>
            <a:r>
              <a:rPr lang="fr-BE" sz="1600" dirty="0" err="1" smtClean="0">
                <a:latin typeface="Times New Roman" pitchFamily="18" charset="0"/>
                <a:cs typeface="Times New Roman" pitchFamily="18" charset="0"/>
              </a:rPr>
              <a:t>were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attached</a:t>
            </a:r>
            <a:r>
              <a:rPr lang="fr-BE" sz="1600" dirty="0" smtClean="0">
                <a:latin typeface="Times New Roman" pitchFamily="18" charset="0"/>
                <a:cs typeface="Times New Roman" pitchFamily="18" charset="0"/>
              </a:rPr>
              <a:t> for </a:t>
            </a:r>
            <a:r>
              <a:rPr lang="fr-BE" sz="1600" dirty="0" err="1" smtClean="0">
                <a:latin typeface="Times New Roman" pitchFamily="18" charset="0"/>
                <a:cs typeface="Times New Roman" pitchFamily="18" charset="0"/>
              </a:rPr>
              <a:t>measuring</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strains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two</a:t>
            </a:r>
            <a:r>
              <a:rPr lang="fr-BE" sz="1600" dirty="0" smtClean="0">
                <a:latin typeface="Times New Roman" pitchFamily="18" charset="0"/>
                <a:cs typeface="Times New Roman" pitchFamily="18" charset="0"/>
              </a:rPr>
              <a:t> points </a:t>
            </a:r>
            <a:r>
              <a:rPr lang="fr-BE" sz="1600" dirty="0" err="1" smtClean="0">
                <a:latin typeface="Times New Roman" pitchFamily="18" charset="0"/>
                <a:cs typeface="Times New Roman" pitchFamily="18" charset="0"/>
              </a:rPr>
              <a:t>situated</a:t>
            </a:r>
            <a:r>
              <a:rPr lang="fr-BE" sz="1600" dirty="0" smtClean="0">
                <a:latin typeface="Times New Roman" pitchFamily="18" charset="0"/>
                <a:cs typeface="Times New Roman" pitchFamily="18" charset="0"/>
              </a:rPr>
              <a:t> opposite on the </a:t>
            </a:r>
            <a:r>
              <a:rPr lang="fr-BE" sz="1600" dirty="0" err="1" smtClean="0">
                <a:latin typeface="Times New Roman" pitchFamily="18" charset="0"/>
                <a:cs typeface="Times New Roman" pitchFamily="18" charset="0"/>
              </a:rPr>
              <a:t>external</a:t>
            </a:r>
            <a:r>
              <a:rPr lang="fr-BE" sz="1600" dirty="0" smtClean="0">
                <a:latin typeface="Times New Roman" pitchFamily="18" charset="0"/>
                <a:cs typeface="Times New Roman" pitchFamily="18" charset="0"/>
              </a:rPr>
              <a:t> tube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middle </a:t>
            </a:r>
            <a:r>
              <a:rPr lang="fr-BE" sz="1600" dirty="0" err="1" smtClean="0">
                <a:latin typeface="Times New Roman" pitchFamily="18" charset="0"/>
                <a:cs typeface="Times New Roman" pitchFamily="18" charset="0"/>
              </a:rPr>
              <a:t>height</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column</a:t>
            </a:r>
            <a:r>
              <a:rPr lang="fr-BE" sz="1600" dirty="0" smtClean="0">
                <a:latin typeface="Times New Roman" pitchFamily="18" charset="0"/>
                <a:cs typeface="Times New Roman" pitchFamily="18" charset="0"/>
              </a:rPr>
              <a:t>.  It </a:t>
            </a:r>
            <a:r>
              <a:rPr lang="fr-BE" sz="1600" dirty="0" err="1" smtClean="0">
                <a:latin typeface="Times New Roman" pitchFamily="18" charset="0"/>
                <a:cs typeface="Times New Roman" pitchFamily="18" charset="0"/>
              </a:rPr>
              <a:t>was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thus</a:t>
            </a:r>
            <a:r>
              <a:rPr lang="fr-BE" sz="1600" dirty="0" smtClean="0">
                <a:latin typeface="Times New Roman" pitchFamily="18" charset="0"/>
                <a:cs typeface="Times New Roman" pitchFamily="18" charset="0"/>
              </a:rPr>
              <a:t> possible to </a:t>
            </a:r>
            <a:r>
              <a:rPr lang="fr-BE" sz="1600" dirty="0" err="1" smtClean="0">
                <a:latin typeface="Times New Roman" pitchFamily="18" charset="0"/>
                <a:cs typeface="Times New Roman" pitchFamily="18" charset="0"/>
              </a:rPr>
              <a:t>measure</a:t>
            </a:r>
            <a:r>
              <a:rPr lang="fr-BE" sz="1600" dirty="0" smtClean="0">
                <a:latin typeface="Times New Roman" pitchFamily="18" charset="0"/>
                <a:cs typeface="Times New Roman" pitchFamily="18" charset="0"/>
              </a:rPr>
              <a:t> the </a:t>
            </a:r>
            <a:r>
              <a:rPr lang="fr-BE" sz="1600" dirty="0" err="1" smtClean="0">
                <a:latin typeface="Times New Roman" pitchFamily="18" charset="0"/>
                <a:cs typeface="Times New Roman" pitchFamily="18" charset="0"/>
              </a:rPr>
              <a:t>deformation</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column</a:t>
            </a:r>
            <a:r>
              <a:rPr lang="fr-BE" sz="1600" dirty="0" smtClean="0">
                <a:latin typeface="Times New Roman" pitchFamily="18" charset="0"/>
                <a:cs typeface="Times New Roman" pitchFamily="18" charset="0"/>
              </a:rPr>
              <a:t> in the </a:t>
            </a:r>
            <a:r>
              <a:rPr lang="fr-BE" sz="1600" dirty="0" err="1" smtClean="0">
                <a:latin typeface="Times New Roman" pitchFamily="18" charset="0"/>
                <a:cs typeface="Times New Roman" pitchFamily="18" charset="0"/>
              </a:rPr>
              <a:t>loading</a:t>
            </a:r>
            <a:r>
              <a:rPr lang="fr-BE" sz="1600" dirty="0" smtClean="0">
                <a:latin typeface="Times New Roman" pitchFamily="18" charset="0"/>
                <a:cs typeface="Times New Roman" pitchFamily="18" charset="0"/>
              </a:rPr>
              <a:t> stage (</a:t>
            </a:r>
            <a:r>
              <a:rPr lang="fr-BE" sz="1600" dirty="0" err="1" smtClean="0">
                <a:latin typeface="Times New Roman" pitchFamily="18" charset="0"/>
                <a:cs typeface="Times New Roman" pitchFamily="18" charset="0"/>
              </a:rPr>
              <a:t>at</a:t>
            </a:r>
            <a:r>
              <a:rPr lang="fr-BE" sz="1600" dirty="0" smtClean="0">
                <a:latin typeface="Times New Roman" pitchFamily="18" charset="0"/>
                <a:cs typeface="Times New Roman" pitchFamily="18" charset="0"/>
              </a:rPr>
              <a:t> room </a:t>
            </a:r>
            <a:r>
              <a:rPr lang="fr-BE" sz="1600" dirty="0" err="1" smtClean="0">
                <a:latin typeface="Times New Roman" pitchFamily="18" charset="0"/>
                <a:cs typeface="Times New Roman" pitchFamily="18" charset="0"/>
              </a:rPr>
              <a:t>temperature</a:t>
            </a:r>
            <a:r>
              <a:rPr lang="fr-BE" sz="1600" dirty="0" smtClean="0">
                <a:latin typeface="Times New Roman" pitchFamily="18" charset="0"/>
                <a:cs typeface="Times New Roman" pitchFamily="18" charset="0"/>
              </a:rPr>
              <a:t>).</a:t>
            </a:r>
            <a:endParaRPr lang="fr-BE"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43174" y="6215082"/>
            <a:ext cx="3500462" cy="506393"/>
          </a:xfrm>
        </p:spPr>
        <p:txBody>
          <a:bodyPr/>
          <a:lstStyle/>
          <a:p>
            <a:pPr algn="ctr"/>
            <a:r>
              <a:rPr lang="en-US" dirty="0" smtClean="0"/>
              <a:t>3d fib International Congress 2010 – Washington D.C                      « Think Globally, Build Locally » </a:t>
            </a:r>
            <a:endParaRPr lang="fr-BE" dirty="0"/>
          </a:p>
        </p:txBody>
      </p:sp>
      <p:sp>
        <p:nvSpPr>
          <p:cNvPr id="3" name="Espace réservé du numéro de diapositive 2"/>
          <p:cNvSpPr>
            <a:spLocks noGrp="1"/>
          </p:cNvSpPr>
          <p:nvPr>
            <p:ph type="sldNum" sz="quarter" idx="12"/>
          </p:nvPr>
        </p:nvSpPr>
        <p:spPr/>
        <p:txBody>
          <a:bodyPr/>
          <a:lstStyle/>
          <a:p>
            <a:fld id="{853EF5CD-2881-46C3-8469-422DFD5CFE6E}" type="slidenum">
              <a:rPr lang="fr-BE" smtClean="0"/>
              <a:pPr/>
              <a:t>9</a:t>
            </a:fld>
            <a:endParaRPr lang="fr-BE"/>
          </a:p>
        </p:txBody>
      </p:sp>
      <p:pic>
        <p:nvPicPr>
          <p:cNvPr id="4098" name="Picture 2"/>
          <p:cNvPicPr>
            <a:picLocks noChangeAspect="1" noChangeArrowheads="1"/>
          </p:cNvPicPr>
          <p:nvPr/>
        </p:nvPicPr>
        <p:blipFill>
          <a:blip r:embed="rId2" cstate="print"/>
          <a:srcRect l="19070" t="34603" r="14131" b="18455"/>
          <a:stretch>
            <a:fillRect/>
          </a:stretch>
        </p:blipFill>
        <p:spPr bwMode="auto">
          <a:xfrm>
            <a:off x="2071670" y="2428868"/>
            <a:ext cx="5429288" cy="3052355"/>
          </a:xfrm>
          <a:prstGeom prst="rect">
            <a:avLst/>
          </a:prstGeom>
          <a:noFill/>
          <a:ln w="9525">
            <a:noFill/>
            <a:miter lim="800000"/>
            <a:headEnd/>
            <a:tailEnd/>
          </a:ln>
        </p:spPr>
      </p:pic>
      <p:sp>
        <p:nvSpPr>
          <p:cNvPr id="6" name="ZoneTexte 5"/>
          <p:cNvSpPr txBox="1"/>
          <p:nvPr/>
        </p:nvSpPr>
        <p:spPr>
          <a:xfrm>
            <a:off x="2000232" y="1500174"/>
            <a:ext cx="5929354" cy="584775"/>
          </a:xfrm>
          <a:prstGeom prst="rect">
            <a:avLst/>
          </a:prstGeom>
          <a:noFill/>
        </p:spPr>
        <p:txBody>
          <a:bodyPr wrap="square" rtlCol="0">
            <a:spAutoFit/>
          </a:bodyPr>
          <a:lstStyle/>
          <a:p>
            <a:r>
              <a:rPr lang="fr-BE" sz="1600" dirty="0" smtClean="0">
                <a:latin typeface="Times New Roman" pitchFamily="18" charset="0"/>
                <a:cs typeface="Times New Roman" pitchFamily="18" charset="0"/>
              </a:rPr>
              <a:t>All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failed</a:t>
            </a:r>
            <a:r>
              <a:rPr lang="fr-BE" sz="1600" dirty="0" smtClean="0">
                <a:latin typeface="Times New Roman" pitchFamily="18" charset="0"/>
                <a:cs typeface="Times New Roman" pitchFamily="18" charset="0"/>
              </a:rPr>
              <a:t> by </a:t>
            </a:r>
            <a:r>
              <a:rPr lang="fr-BE" sz="1600" dirty="0" err="1" smtClean="0">
                <a:latin typeface="Times New Roman" pitchFamily="18" charset="0"/>
                <a:cs typeface="Times New Roman" pitchFamily="18" charset="0"/>
              </a:rPr>
              <a:t>overall</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buckling</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although</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small</a:t>
            </a:r>
            <a:r>
              <a:rPr lang="fr-BE" sz="1600" dirty="0" smtClean="0">
                <a:latin typeface="Times New Roman" pitchFamily="18" charset="0"/>
                <a:cs typeface="Times New Roman" pitchFamily="18" charset="0"/>
              </a:rPr>
              <a:t> marks of local </a:t>
            </a:r>
            <a:r>
              <a:rPr lang="fr-BE" sz="1600" dirty="0" err="1" smtClean="0">
                <a:latin typeface="Times New Roman" pitchFamily="18" charset="0"/>
                <a:cs typeface="Times New Roman" pitchFamily="18" charset="0"/>
              </a:rPr>
              <a:t>buckling</a:t>
            </a:r>
            <a:r>
              <a:rPr lang="fr-BE" sz="1600" dirty="0" smtClean="0">
                <a:latin typeface="Times New Roman" pitchFamily="18" charset="0"/>
                <a:cs typeface="Times New Roman" pitchFamily="18" charset="0"/>
              </a:rPr>
              <a:t> of the </a:t>
            </a:r>
            <a:r>
              <a:rPr lang="fr-BE" sz="1600" dirty="0" err="1" smtClean="0">
                <a:latin typeface="Times New Roman" pitchFamily="18" charset="0"/>
                <a:cs typeface="Times New Roman" pitchFamily="18" charset="0"/>
              </a:rPr>
              <a:t>steel</a:t>
            </a:r>
            <a:r>
              <a:rPr lang="fr-BE" sz="1600" dirty="0" smtClean="0">
                <a:latin typeface="Times New Roman" pitchFamily="18" charset="0"/>
                <a:cs typeface="Times New Roman" pitchFamily="18" charset="0"/>
              </a:rPr>
              <a:t> tube have been </a:t>
            </a:r>
            <a:r>
              <a:rPr lang="fr-BE" sz="1600" dirty="0" err="1" smtClean="0">
                <a:latin typeface="Times New Roman" pitchFamily="18" charset="0"/>
                <a:cs typeface="Times New Roman" pitchFamily="18" charset="0"/>
              </a:rPr>
              <a:t>observed</a:t>
            </a:r>
            <a:r>
              <a:rPr lang="fr-BE" sz="1600" dirty="0" smtClean="0">
                <a:latin typeface="Times New Roman" pitchFamily="18" charset="0"/>
                <a:cs typeface="Times New Roman" pitchFamily="18" charset="0"/>
              </a:rPr>
              <a:t> on </a:t>
            </a:r>
            <a:r>
              <a:rPr lang="fr-BE" sz="1600" dirty="0" err="1" smtClean="0">
                <a:latin typeface="Times New Roman" pitchFamily="18" charset="0"/>
                <a:cs typeface="Times New Roman" pitchFamily="18" charset="0"/>
              </a:rPr>
              <a:t>some</a:t>
            </a:r>
            <a:r>
              <a:rPr lang="fr-BE" sz="1600" dirty="0" smtClean="0">
                <a:latin typeface="Times New Roman" pitchFamily="18" charset="0"/>
                <a:cs typeface="Times New Roman" pitchFamily="18" charset="0"/>
              </a:rPr>
              <a:t> </a:t>
            </a:r>
            <a:r>
              <a:rPr lang="fr-BE" sz="1600" dirty="0" err="1" smtClean="0">
                <a:latin typeface="Times New Roman" pitchFamily="18" charset="0"/>
                <a:cs typeface="Times New Roman" pitchFamily="18" charset="0"/>
              </a:rPr>
              <a:t>columns</a:t>
            </a:r>
            <a:r>
              <a:rPr lang="fr-BE" sz="1600" dirty="0" smtClean="0">
                <a:latin typeface="Times New Roman" pitchFamily="18" charset="0"/>
                <a:cs typeface="Times New Roman" pitchFamily="18" charset="0"/>
              </a:rPr>
              <a:t>.</a:t>
            </a:r>
            <a:endParaRPr lang="fr-BE"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Personnalisé 23">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BADCA2"/>
      </a:hlink>
      <a:folHlink>
        <a:srgbClr val="AA8A14"/>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23">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BADCA2"/>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826</TotalTime>
  <Words>1467</Words>
  <Application>Microsoft Office PowerPoint</Application>
  <PresentationFormat>Affichage à l'écran (4:3)</PresentationFormat>
  <Paragraphs>183</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Débit</vt:lpstr>
      <vt:lpstr>STEEL HOLLOW COLUMNS FILLED WITH  SELF-COMPACTING CONCRETE  UNDER FIRE CONDITIONS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Michiels</dc:creator>
  <cp:lastModifiedBy>Michiels</cp:lastModifiedBy>
  <cp:revision>133</cp:revision>
  <dcterms:created xsi:type="dcterms:W3CDTF">2010-03-09T09:00:11Z</dcterms:created>
  <dcterms:modified xsi:type="dcterms:W3CDTF">2010-03-25T08:55:01Z</dcterms:modified>
</cp:coreProperties>
</file>