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21"/>
  </p:notesMasterIdLst>
  <p:handoutMasterIdLst>
    <p:handoutMasterId r:id="rId22"/>
  </p:handoutMasterIdLst>
  <p:sldIdLst>
    <p:sldId id="271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5" r:id="rId17"/>
    <p:sldId id="280" r:id="rId18"/>
    <p:sldId id="281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0D0224"/>
    <a:srgbClr val="F0EFE0"/>
    <a:srgbClr val="1F408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CHC, Battisti, Attachement</a:t>
            </a:r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0DAF3D-8E1B-4DCE-88E7-BFC068500E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5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fr-FR"/>
              <a:t>CHC, Battisti, Attachement</a:t>
            </a:r>
          </a:p>
        </p:txBody>
      </p:sp>
      <p:sp>
        <p:nvSpPr>
          <p:cNvPr id="565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91973A-FA43-4319-9514-E72AF2B5C7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18436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56442-1C8F-420F-9301-AA8641A4F84E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38915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38916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7C6F6-5E6E-48A1-A9C3-669CAA40880B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40963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40964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E57B6-A937-4059-9347-7D0530C41FD2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43011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43012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E134A-38D1-4133-B0AA-7522594E7783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45059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45060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C5FF7-B2D7-489E-AC55-295244CC21E4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47107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47108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B697E-5B89-4CF7-9DDA-4118F9916A11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49155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49156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A6327-B912-4DEF-8A4A-5ABDF73D57BD}" type="slidenum">
              <a:rPr lang="fr-FR" smtClean="0"/>
              <a:pPr/>
              <a:t>15</a:t>
            </a:fld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55299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55300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40388-B0BC-4D12-A56D-3D639ADABF63}" type="slidenum">
              <a:rPr lang="fr-FR" smtClean="0"/>
              <a:pPr/>
              <a:t>16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573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62468" name="Espace réservé du pied de page 3"/>
          <p:cNvSpPr txBox="1">
            <a:spLocks noGrp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1200"/>
              <a:t>CHC, Battisti, Attachement</a:t>
            </a:r>
          </a:p>
        </p:txBody>
      </p:sp>
      <p:sp>
        <p:nvSpPr>
          <p:cNvPr id="62469" name="Espace réservé du numéro de diapositive 4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B04363-5D45-4675-9304-3EAFCCF2909E}" type="slidenum">
              <a:rPr lang="fr-FR" sz="1200"/>
              <a:pPr algn="r"/>
              <a:t>18</a:t>
            </a:fld>
            <a:endParaRPr lang="fr-F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59395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59396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35DA1-75EE-4C40-90E5-401519CC3300}" type="slidenum">
              <a:rPr lang="fr-FR" smtClean="0"/>
              <a:pPr/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22531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22532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7C778-827A-47F8-8C71-9912B19BA553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24579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24580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903A2-B1A2-46B5-8AD6-DD2BBF0AD374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26627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26628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7B808-03DC-4618-8B39-256EE5B74745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28675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2897D-B6BD-4EC0-A0AE-160C459B0A7A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30723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30724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4BFB3-A02C-48F6-9EC0-E25EF3001A7D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32771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32772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2C173-7D45-43E1-92E4-93FA9D06CBB2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34819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CHC, Battisti, Attachement</a:t>
            </a:r>
          </a:p>
        </p:txBody>
      </p:sp>
      <p:sp>
        <p:nvSpPr>
          <p:cNvPr id="34820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06171-98EF-4AE8-BDFF-AE1DAD683134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24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5724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5A22-EC9B-4A60-9E64-078510CDD4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35E34-F4CE-46B1-85A3-4774CD4392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2AD21-AF12-4A7C-9B8A-A23491FBCC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056B-626F-4A26-9A80-1B6B3BE779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2AEE-21BB-43FC-82F8-74973939B5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715B-071D-4D1C-90D8-863DA5DF53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6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CF16-4073-40DD-93EB-C0E3AA3CA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FA16-B318-4149-836A-95394700E9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9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3298-C79F-48B3-941E-5345150023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5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6229-A109-4ED5-B4AD-F8D1820D6C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4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D2DFD-4F24-4596-BE16-60CB02D9CD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2C31-57E8-44E2-B7FA-BEC57098D1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0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05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7" name="Rectangle 205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BC8A-B013-4BA6-ADF4-DA8FC23B44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050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1395" name="Line 2051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BE"/>
          </a:p>
        </p:txBody>
      </p:sp>
      <p:pic>
        <p:nvPicPr>
          <p:cNvPr id="1028" name="Picture 2052" descr="A:\minispir.GIF"/>
          <p:cNvPicPr>
            <a:picLocks noChangeAspect="1" noChangeArrowheads="1"/>
          </p:cNvPicPr>
          <p:nvPr/>
        </p:nvPicPr>
        <p:blipFill>
          <a:blip r:embed="rId15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053" descr="A:\minispir.GIF"/>
          <p:cNvPicPr>
            <a:picLocks noChangeAspect="1" noChangeArrowheads="1"/>
          </p:cNvPicPr>
          <p:nvPr/>
        </p:nvPicPr>
        <p:blipFill>
          <a:blip r:embed="rId15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05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31" name="Rectangle 205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71400" name="Rectangle 20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1401" name="Rectangle 20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571402" name="Rectangle 20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AB433A7-C480-4401-9720-C9D1D09C9B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  <p:sldLayoutId id="2147483817" r:id="rId12"/>
    <p:sldLayoutId id="2147483816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movies\medical\IMAG0005.ASF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enseignmentsoreste\EPU-assistants\attachement.wmv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400" b="1" smtClean="0">
                <a:solidFill>
                  <a:srgbClr val="FF0000"/>
                </a:solidFill>
              </a:rPr>
              <a:t>Quand l’attachement entre le bébé et la mère </a:t>
            </a:r>
            <a:br>
              <a:rPr lang="fr-BE" sz="2400" b="1" smtClean="0">
                <a:solidFill>
                  <a:srgbClr val="FF0000"/>
                </a:solidFill>
              </a:rPr>
            </a:br>
            <a:r>
              <a:rPr lang="fr-BE" sz="2400" b="1" smtClean="0">
                <a:solidFill>
                  <a:srgbClr val="FF0000"/>
                </a:solidFill>
              </a:rPr>
              <a:t>peut être difficile…</a:t>
            </a:r>
          </a:p>
        </p:txBody>
      </p:sp>
      <p:sp>
        <p:nvSpPr>
          <p:cNvPr id="17410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B64C3-DD45-4BFC-8008-452114CD3709}" type="slidenum">
              <a:rPr lang="fr-FR" smtClean="0"/>
              <a:pPr/>
              <a:t>1</a:t>
            </a:fld>
            <a:endParaRPr lang="fr-FR" smtClean="0"/>
          </a:p>
        </p:txBody>
      </p:sp>
      <p:pic>
        <p:nvPicPr>
          <p:cNvPr id="17413" name="Picture 5" descr="obpsycho1"/>
          <p:cNvPicPr>
            <a:picLocks noChangeAspect="1" noChangeArrowheads="1"/>
          </p:cNvPicPr>
          <p:nvPr/>
        </p:nvPicPr>
        <p:blipFill>
          <a:blip r:embed="rId3"/>
          <a:srcRect r="34773"/>
          <a:stretch>
            <a:fillRect/>
          </a:stretch>
        </p:blipFill>
        <p:spPr bwMode="auto">
          <a:xfrm>
            <a:off x="3059113" y="1268413"/>
            <a:ext cx="2281237" cy="2782887"/>
          </a:xfrm>
          <a:prstGeom prst="rect">
            <a:avLst/>
          </a:prstGeom>
          <a:noFill/>
        </p:spPr>
      </p:pic>
      <p:pic>
        <p:nvPicPr>
          <p:cNvPr id="17414" name="Picture 6" descr="0277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557338"/>
            <a:ext cx="2276475" cy="3529012"/>
          </a:xfrm>
          <a:prstGeom prst="rect">
            <a:avLst/>
          </a:prstGeom>
          <a:noFill/>
        </p:spPr>
      </p:pic>
      <p:pic>
        <p:nvPicPr>
          <p:cNvPr id="17415" name="Picture 7" descr="0040601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716338"/>
            <a:ext cx="3325813" cy="2400300"/>
          </a:xfrm>
          <a:prstGeom prst="rect">
            <a:avLst/>
          </a:prstGeom>
          <a:noFill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1989138"/>
            <a:ext cx="13493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400" smtClean="0"/>
              <a:t>Grossesse et accouchement, séjour en maternité</a:t>
            </a:r>
            <a:endParaRPr lang="fr-FR" sz="2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BE" sz="2000" smtClean="0"/>
              <a:t>Rencontres individuelles et importance de la création d’une alliance ( explications, conseils, instructions; repérage de souffrances, de l’angoisse ou du stress au-dessus de la normale, des représentations, de la dépression, voire d’autres difficultés plus graves);</a:t>
            </a:r>
          </a:p>
          <a:p>
            <a:pPr eaLnBrk="1" hangingPunct="1"/>
            <a:r>
              <a:rPr lang="fr-BE" sz="2000" smtClean="0"/>
              <a:t>Obligations médicales, mode d’accouchement, monitorage, analgésie-anesthésie, alimentation</a:t>
            </a:r>
          </a:p>
          <a:p>
            <a:pPr eaLnBrk="1" hangingPunct="1"/>
            <a:r>
              <a:rPr lang="fr-BE" sz="2000" smtClean="0"/>
              <a:t>Les « examens », cliniques ou paracliniques</a:t>
            </a:r>
          </a:p>
          <a:p>
            <a:pPr eaLnBrk="1" hangingPunct="1"/>
            <a:r>
              <a:rPr lang="fr-BE" sz="2000" smtClean="0"/>
              <a:t>Élaboration « d’un theâtre pour la psyché »</a:t>
            </a:r>
          </a:p>
          <a:p>
            <a:pPr eaLnBrk="1" hangingPunct="1">
              <a:buFontTx/>
              <a:buNone/>
            </a:pPr>
            <a:r>
              <a:rPr lang="fr-BE" sz="2000" smtClean="0"/>
              <a:t>Éventuellement en grossesse à risques de …</a:t>
            </a:r>
          </a:p>
          <a:p>
            <a:pPr eaLnBrk="1" hangingPunct="1">
              <a:buFontTx/>
              <a:buNone/>
            </a:pPr>
            <a:r>
              <a:rPr lang="fr-BE" sz="2000" smtClean="0"/>
              <a:t>Éventuellement en néonatale</a:t>
            </a:r>
          </a:p>
          <a:p>
            <a:pPr eaLnBrk="1" hangingPunct="1">
              <a:buFontTx/>
              <a:buNone/>
            </a:pPr>
            <a:r>
              <a:rPr lang="fr-BE" sz="2000" smtClean="0"/>
              <a:t>Éventuellement en soins intensifs</a:t>
            </a:r>
            <a:endParaRPr lang="fr-FR" sz="2000" smtClean="0"/>
          </a:p>
        </p:txBody>
      </p:sp>
      <p:sp>
        <p:nvSpPr>
          <p:cNvPr id="3789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38D7A5-42AE-483C-A12B-7CE62D3CAC23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pPr eaLnBrk="1" hangingPunct="1"/>
            <a:r>
              <a:rPr lang="fr-BE" sz="2000" b="1" smtClean="0">
                <a:solidFill>
                  <a:srgbClr val="1F4081"/>
                </a:solidFill>
              </a:rPr>
              <a:t>Dégonflement et regonflement</a:t>
            </a:r>
            <a:endParaRPr lang="fr-FR" sz="2000" b="1" smtClean="0">
              <a:solidFill>
                <a:srgbClr val="1F4081"/>
              </a:solidFill>
            </a:endParaRPr>
          </a:p>
        </p:txBody>
      </p:sp>
      <p:graphicFrame>
        <p:nvGraphicFramePr>
          <p:cNvPr id="582719" name="Group 63"/>
          <p:cNvGraphicFramePr>
            <a:graphicFrameLocks noGrp="1"/>
          </p:cNvGraphicFramePr>
          <p:nvPr>
            <p:ph type="tbl" idx="1"/>
          </p:nvPr>
        </p:nvGraphicFramePr>
        <p:xfrm>
          <a:off x="1066800" y="1752600"/>
          <a:ext cx="7620000" cy="4221163"/>
        </p:xfrm>
        <a:graphic>
          <a:graphicData uri="http://schemas.openxmlformats.org/drawingml/2006/table">
            <a:tbl>
              <a:tblPr/>
              <a:tblGrid>
                <a:gridCol w="2540000"/>
                <a:gridCol w="2540000"/>
                <a:gridCol w="25400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Naissance à 45 minutes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curiosité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intimité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 3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compétences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admiration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j 10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pragmatisme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Fatigue et pleurs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j 30- 4 mois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Recherche d’une stabilité, jeux mains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Recherche d’une rencontre: face à face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5-6 mois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Attachement, jeux pieds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Santé, alimentation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8-9 mois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…, assis, permanence objet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…,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12-15 mois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…, debout, MII et MIO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…,socialisation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18-24 mois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 route vers l’indépendance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30-36 mois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Indépendance, langage et communication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Détachement post-partal, socialisation, propreté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5" name="Text Box 52"/>
          <p:cNvSpPr txBox="1">
            <a:spLocks noChangeArrowheads="1"/>
          </p:cNvSpPr>
          <p:nvPr/>
        </p:nvSpPr>
        <p:spPr bwMode="auto">
          <a:xfrm>
            <a:off x="4191000" y="1066800"/>
            <a:ext cx="45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2000"/>
              <a:t>lui</a:t>
            </a:r>
            <a:endParaRPr kumimoji="0" lang="fr-FR" sz="2000"/>
          </a:p>
        </p:txBody>
      </p:sp>
      <p:sp>
        <p:nvSpPr>
          <p:cNvPr id="39986" name="Text Box 54"/>
          <p:cNvSpPr txBox="1">
            <a:spLocks noChangeArrowheads="1"/>
          </p:cNvSpPr>
          <p:nvPr/>
        </p:nvSpPr>
        <p:spPr bwMode="auto">
          <a:xfrm>
            <a:off x="1279525" y="1157288"/>
            <a:ext cx="84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2000"/>
              <a:t>timing</a:t>
            </a:r>
            <a:endParaRPr kumimoji="0" lang="fr-FR" sz="2000"/>
          </a:p>
        </p:txBody>
      </p:sp>
      <p:sp>
        <p:nvSpPr>
          <p:cNvPr id="39987" name="Text Box 55"/>
          <p:cNvSpPr txBox="1">
            <a:spLocks noChangeArrowheads="1"/>
          </p:cNvSpPr>
          <p:nvPr/>
        </p:nvSpPr>
        <p:spPr bwMode="auto">
          <a:xfrm>
            <a:off x="6537325" y="1157288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2000"/>
              <a:t>eux</a:t>
            </a:r>
            <a:endParaRPr kumimoji="0" lang="fr-FR" sz="2000"/>
          </a:p>
        </p:txBody>
      </p:sp>
      <p:sp>
        <p:nvSpPr>
          <p:cNvPr id="39988" name="Espace réservé du numéro de diapositive 5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9275B-BCEC-45DF-99FD-EC976FC94F45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800" smtClean="0"/>
              <a:t>Les possibles formes ou catégories </a:t>
            </a:r>
            <a:br>
              <a:rPr lang="fr-BE" sz="2800" smtClean="0"/>
            </a:br>
            <a:r>
              <a:rPr lang="fr-BE" sz="2800" smtClean="0"/>
              <a:t>de l’attachement selon Mary Main</a:t>
            </a:r>
            <a:endParaRPr lang="fr-FR" sz="28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BE" sz="2000" b="1" u="sng" smtClean="0">
                <a:solidFill>
                  <a:srgbClr val="1F4081"/>
                </a:solidFill>
              </a:rPr>
              <a:t>Modèles adultes</a:t>
            </a:r>
          </a:p>
          <a:p>
            <a:pPr eaLnBrk="1" hangingPunct="1"/>
            <a:r>
              <a:rPr lang="fr-BE" sz="1800" smtClean="0">
                <a:solidFill>
                  <a:srgbClr val="1F4081"/>
                </a:solidFill>
              </a:rPr>
              <a:t>Autonome ou sécure: mémoire aisée et valorisante</a:t>
            </a:r>
          </a:p>
          <a:p>
            <a:pPr eaLnBrk="1" hangingPunct="1"/>
            <a:r>
              <a:rPr lang="fr-BE" sz="1800" smtClean="0">
                <a:solidFill>
                  <a:srgbClr val="1F4081"/>
                </a:solidFill>
              </a:rPr>
              <a:t>Détaché ou désengagé: mémoire limitée et normalisé</a:t>
            </a:r>
          </a:p>
          <a:p>
            <a:pPr eaLnBrk="1" hangingPunct="1"/>
            <a:r>
              <a:rPr lang="fr-BE" sz="1800" smtClean="0">
                <a:solidFill>
                  <a:srgbClr val="1F4081"/>
                </a:solidFill>
              </a:rPr>
              <a:t>Préoccupé: mémoire confuse, incohérente</a:t>
            </a:r>
          </a:p>
          <a:p>
            <a:pPr eaLnBrk="1" hangingPunct="1"/>
            <a:r>
              <a:rPr lang="fr-BE" sz="1800" smtClean="0">
                <a:solidFill>
                  <a:srgbClr val="1F4081"/>
                </a:solidFill>
              </a:rPr>
              <a:t>Désorganisé ( passé lourd et personnalité fragmentée )</a:t>
            </a:r>
            <a:endParaRPr lang="fr-FR" sz="1800" smtClean="0">
              <a:solidFill>
                <a:srgbClr val="1F4081"/>
              </a:solidFill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fr-BE" sz="2000" b="1" u="sng" smtClean="0"/>
              <a:t>Modèles relationnels actuels</a:t>
            </a:r>
          </a:p>
          <a:p>
            <a:pPr eaLnBrk="1" hangingPunct="1"/>
            <a:r>
              <a:rPr lang="fr-BE" sz="1800" smtClean="0"/>
              <a:t>Attachement sécure</a:t>
            </a:r>
          </a:p>
          <a:p>
            <a:pPr eaLnBrk="1" hangingPunct="1">
              <a:buFontTx/>
              <a:buNone/>
            </a:pPr>
            <a:endParaRPr lang="fr-BE" sz="1800" smtClean="0"/>
          </a:p>
          <a:p>
            <a:pPr eaLnBrk="1" hangingPunct="1"/>
            <a:r>
              <a:rPr lang="fr-BE" sz="1800" smtClean="0"/>
              <a:t>Attachement insécure évitant</a:t>
            </a:r>
          </a:p>
          <a:p>
            <a:pPr eaLnBrk="1" hangingPunct="1">
              <a:buFontTx/>
              <a:buNone/>
            </a:pPr>
            <a:endParaRPr lang="fr-BE" sz="1800" smtClean="0"/>
          </a:p>
          <a:p>
            <a:pPr eaLnBrk="1" hangingPunct="1"/>
            <a:r>
              <a:rPr lang="fr-BE" sz="1800" smtClean="0"/>
              <a:t>Attachement insécure ambivalent</a:t>
            </a:r>
          </a:p>
          <a:p>
            <a:pPr eaLnBrk="1" hangingPunct="1"/>
            <a:r>
              <a:rPr lang="fr-BE" sz="1800" smtClean="0"/>
              <a:t>Attachement insécure désorganisé-désorienté</a:t>
            </a:r>
            <a:endParaRPr lang="fr-FR" sz="1800" smtClean="0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371600" y="4724400"/>
            <a:ext cx="6899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BE" sz="1800">
                <a:solidFill>
                  <a:srgbClr val="FF0000"/>
                </a:solidFill>
              </a:rPr>
              <a:t>La forme sécure est retrouvée dans 80 % des cas. </a:t>
            </a:r>
          </a:p>
          <a:p>
            <a:r>
              <a:rPr kumimoji="0" lang="fr-BE" sz="1800">
                <a:solidFill>
                  <a:srgbClr val="FF0000"/>
                </a:solidFill>
              </a:rPr>
              <a:t>La dépression maternelle et la névrose d’angoisse représente 10 à 18 %.</a:t>
            </a:r>
          </a:p>
          <a:p>
            <a:r>
              <a:rPr kumimoji="0" lang="fr-BE" sz="1800">
                <a:solidFill>
                  <a:srgbClr val="FF0000"/>
                </a:solidFill>
              </a:rPr>
              <a:t>Les troubles graves ( psychoses ou ou borderline 2 à 5 %.</a:t>
            </a:r>
            <a:endParaRPr kumimoji="0" lang="fr-FR" sz="1800">
              <a:solidFill>
                <a:srgbClr val="FF0000"/>
              </a:solidFill>
            </a:endParaRPr>
          </a:p>
        </p:txBody>
      </p:sp>
      <p:sp>
        <p:nvSpPr>
          <p:cNvPr id="4199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8B8D4-B194-49E5-9EAD-7544A323984D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800" b="1" smtClean="0">
                <a:solidFill>
                  <a:srgbClr val="1F4081"/>
                </a:solidFill>
              </a:rPr>
              <a:t>Les situations demandant une attention durable</a:t>
            </a:r>
            <a:endParaRPr lang="fr-FR" sz="2800" b="1" smtClean="0">
              <a:solidFill>
                <a:srgbClr val="1F408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371600"/>
            <a:ext cx="3733800" cy="4114800"/>
          </a:xfrm>
        </p:spPr>
        <p:txBody>
          <a:bodyPr/>
          <a:lstStyle/>
          <a:p>
            <a:pPr eaLnBrk="1" hangingPunct="1"/>
            <a:r>
              <a:rPr lang="fr-BE" sz="2000" b="1" u="sng" smtClean="0"/>
              <a:t>Les situations typiques</a:t>
            </a:r>
          </a:p>
          <a:p>
            <a:pPr eaLnBrk="1" hangingPunct="1"/>
            <a:r>
              <a:rPr lang="fr-BE" sz="1800" b="1" smtClean="0"/>
              <a:t>La dépression maternelle</a:t>
            </a:r>
          </a:p>
          <a:p>
            <a:pPr eaLnBrk="1" hangingPunct="1"/>
            <a:r>
              <a:rPr lang="fr-BE" sz="1800" b="1" smtClean="0"/>
              <a:t>La pharmacodépendance ( toxicomanie, autostimulation )</a:t>
            </a:r>
          </a:p>
          <a:p>
            <a:pPr eaLnBrk="1" hangingPunct="1"/>
            <a:r>
              <a:rPr lang="fr-BE" sz="1800" b="1" smtClean="0"/>
              <a:t>Une névrose d’angoisse</a:t>
            </a:r>
          </a:p>
          <a:p>
            <a:pPr eaLnBrk="1" hangingPunct="1"/>
            <a:r>
              <a:rPr lang="fr-BE" sz="1800" b="1" smtClean="0"/>
              <a:t>Une adolescente</a:t>
            </a:r>
          </a:p>
          <a:p>
            <a:pPr eaLnBrk="1" hangingPunct="1"/>
            <a:r>
              <a:rPr lang="fr-BE" sz="1800" b="1" smtClean="0"/>
              <a:t>Une prématurité significative ( &lt; 32 semaines ou un pois &lt; 1500 )</a:t>
            </a:r>
          </a:p>
          <a:p>
            <a:pPr eaLnBrk="1" hangingPunct="1"/>
            <a:r>
              <a:rPr lang="fr-BE" sz="1800" b="1" smtClean="0"/>
              <a:t>Un terrain fragile accompagné de: malformation, infection, gemmellité, césarienne, induction, séparation, séjour court</a:t>
            </a:r>
            <a:endParaRPr lang="fr-FR" sz="1800" b="1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219200"/>
            <a:ext cx="3733800" cy="4114800"/>
          </a:xfrm>
        </p:spPr>
        <p:txBody>
          <a:bodyPr/>
          <a:lstStyle/>
          <a:p>
            <a:pPr eaLnBrk="1" hangingPunct="1"/>
            <a:r>
              <a:rPr lang="fr-BE" sz="2000" b="1" u="sng" smtClean="0"/>
              <a:t>Outils de repérages</a:t>
            </a:r>
          </a:p>
          <a:p>
            <a:pPr eaLnBrk="1" hangingPunct="1"/>
            <a:r>
              <a:rPr lang="fr-BE" sz="1800" smtClean="0"/>
              <a:t>Consultation prénatale pédiatrique</a:t>
            </a:r>
          </a:p>
          <a:p>
            <a:pPr eaLnBrk="1" hangingPunct="1"/>
            <a:r>
              <a:rPr lang="fr-BE" sz="1800" smtClean="0"/>
              <a:t>L’échelle d’Edinbourg pour la dépression</a:t>
            </a:r>
          </a:p>
          <a:p>
            <a:pPr eaLnBrk="1" hangingPunct="1"/>
            <a:r>
              <a:rPr lang="fr-BE" sz="1800" smtClean="0"/>
              <a:t>L’échelle de Gauthier pour l’angoisse</a:t>
            </a:r>
          </a:p>
          <a:p>
            <a:pPr eaLnBrk="1" hangingPunct="1"/>
            <a:r>
              <a:rPr lang="fr-BE" sz="1800" smtClean="0"/>
              <a:t>L’entretien  »R » de Stern pour les représentations mentales</a:t>
            </a:r>
          </a:p>
          <a:p>
            <a:pPr eaLnBrk="1" hangingPunct="1"/>
            <a:r>
              <a:rPr lang="fr-BE" sz="1800" smtClean="0"/>
              <a:t>L’entretien pédiatrique à j 3</a:t>
            </a:r>
          </a:p>
          <a:p>
            <a:pPr eaLnBrk="1" hangingPunct="1"/>
            <a:r>
              <a:rPr lang="fr-BE" sz="1800" smtClean="0"/>
              <a:t>L’examen du « face-à-face » à 4 mois</a:t>
            </a:r>
          </a:p>
          <a:p>
            <a:pPr eaLnBrk="1" hangingPunct="1"/>
            <a:r>
              <a:rPr lang="fr-BE" sz="1800" smtClean="0"/>
              <a:t>L’analyse de la permanence de l’objet à 9 mois</a:t>
            </a:r>
            <a:endParaRPr lang="fr-FR" sz="1800" smtClean="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31925" y="5448300"/>
            <a:ext cx="7080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1800">
                <a:solidFill>
                  <a:srgbClr val="FF0000"/>
                </a:solidFill>
              </a:rPr>
              <a:t>En cas de situation à risque, il faut un suivi rapproché pendant 12 sem, puis</a:t>
            </a:r>
          </a:p>
          <a:p>
            <a:r>
              <a:rPr kumimoji="0" lang="fr-BE" sz="1800">
                <a:solidFill>
                  <a:srgbClr val="FF0000"/>
                </a:solidFill>
              </a:rPr>
              <a:t>Un suivi assez rapproché -&gt; 18 mois. Ne pas hésiter sur une hospitalisation</a:t>
            </a:r>
          </a:p>
          <a:p>
            <a:r>
              <a:rPr kumimoji="0" lang="fr-BE" sz="1800">
                <a:solidFill>
                  <a:srgbClr val="FF0000"/>
                </a:solidFill>
              </a:rPr>
              <a:t>Mère-enfant.</a:t>
            </a:r>
            <a:endParaRPr kumimoji="0" lang="fr-FR" sz="1800">
              <a:solidFill>
                <a:srgbClr val="FF0000"/>
              </a:solidFill>
            </a:endParaRPr>
          </a:p>
        </p:txBody>
      </p:sp>
      <p:sp>
        <p:nvSpPr>
          <p:cNvPr id="440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D6733A-799E-4A75-9E0B-3BDF90194EA5}" type="slidenum">
              <a:rPr lang="fr-FR" smtClean="0"/>
              <a:pPr/>
              <a:t>13</a:t>
            </a:fld>
            <a:endParaRPr lang="fr-F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400" smtClean="0"/>
              <a:t>Les conséquences à terme sont importantes</a:t>
            </a:r>
            <a:endParaRPr lang="fr-FR" sz="24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BE" sz="2000" smtClean="0"/>
              <a:t>Troubles du sommeil et de l’alimentation</a:t>
            </a:r>
          </a:p>
          <a:p>
            <a:pPr eaLnBrk="1" hangingPunct="1"/>
            <a:r>
              <a:rPr lang="fr-BE" sz="2000" smtClean="0"/>
              <a:t>Troubles de l’humeur ( dépression )</a:t>
            </a:r>
          </a:p>
          <a:p>
            <a:pPr eaLnBrk="1" hangingPunct="1"/>
            <a:r>
              <a:rPr lang="fr-BE" sz="2000" smtClean="0"/>
              <a:t>Mauvaise construction de la personnalité psychique ( forme retrait sur soi, ou tyrannique, ou chaotique</a:t>
            </a:r>
          </a:p>
          <a:p>
            <a:pPr eaLnBrk="1" hangingPunct="1"/>
            <a:r>
              <a:rPr lang="fr-BE" sz="2000" smtClean="0"/>
              <a:t>Troubles cognitifs, surtout la forme de l’atteinte de l’attention</a:t>
            </a:r>
          </a:p>
          <a:p>
            <a:pPr eaLnBrk="1" hangingPunct="1"/>
            <a:r>
              <a:rPr lang="fr-BE" sz="2000" smtClean="0"/>
              <a:t>Retard psychomoteur</a:t>
            </a:r>
          </a:p>
          <a:p>
            <a:pPr eaLnBrk="1" hangingPunct="1"/>
            <a:r>
              <a:rPr lang="fr-BE" sz="2000" smtClean="0"/>
              <a:t>Troubles à l’adolescence ( dépression, idées suicidaires, anorexie</a:t>
            </a:r>
            <a:endParaRPr lang="fr-FR" sz="20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31925" y="4533900"/>
            <a:ext cx="7524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1800" b="1" u="sng">
                <a:solidFill>
                  <a:srgbClr val="1F4081"/>
                </a:solidFill>
              </a:rPr>
              <a:t>En consultations</a:t>
            </a:r>
            <a:r>
              <a:rPr kumimoji="0" lang="fr-BE" sz="1800">
                <a:solidFill>
                  <a:srgbClr val="1F4081"/>
                </a:solidFill>
              </a:rPr>
              <a:t>: inspection éthologique puis lecture psychologique du partage</a:t>
            </a:r>
          </a:p>
          <a:p>
            <a:r>
              <a:rPr kumimoji="0" lang="fr-BE" sz="1800">
                <a:solidFill>
                  <a:srgbClr val="1F4081"/>
                </a:solidFill>
              </a:rPr>
              <a:t>De l’affection, du réconfort, de la confiance dans l’aide, dans la coopération,</a:t>
            </a:r>
          </a:p>
          <a:p>
            <a:r>
              <a:rPr kumimoji="0" lang="fr-BE" sz="1800">
                <a:solidFill>
                  <a:srgbClr val="1F4081"/>
                </a:solidFill>
              </a:rPr>
              <a:t>Dans le contrôle des attitudes, dans l’exploration, dans les momements de re-</a:t>
            </a:r>
          </a:p>
          <a:p>
            <a:r>
              <a:rPr kumimoji="0" lang="fr-BE" sz="1800">
                <a:solidFill>
                  <a:srgbClr val="1F4081"/>
                </a:solidFill>
              </a:rPr>
              <a:t>Connection, de  la présences du tier R</a:t>
            </a:r>
            <a:endParaRPr kumimoji="0" lang="fr-FR" sz="1800">
              <a:solidFill>
                <a:srgbClr val="1F4081"/>
              </a:solidFill>
            </a:endParaRPr>
          </a:p>
        </p:txBody>
      </p:sp>
      <p:sp>
        <p:nvSpPr>
          <p:cNvPr id="4608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8B1D9-E3B8-4F76-B792-45C31D39DEFA}" type="slidenum">
              <a:rPr lang="fr-FR" smtClean="0"/>
              <a:pPr/>
              <a:t>14</a:t>
            </a:fld>
            <a:endParaRPr lang="fr-F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/>
              <a:t>Période néonatale</a:t>
            </a:r>
          </a:p>
        </p:txBody>
      </p:sp>
      <p:sp>
        <p:nvSpPr>
          <p:cNvPr id="4813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4813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824C5-C0EF-4275-8CBC-F431864B607C}" type="slidenum">
              <a:rPr lang="fr-FR" smtClean="0"/>
              <a:pPr/>
              <a:t>15</a:t>
            </a:fld>
            <a:endParaRPr lang="fr-FR" smtClean="0"/>
          </a:p>
        </p:txBody>
      </p:sp>
      <p:pic>
        <p:nvPicPr>
          <p:cNvPr id="9" name="IMAG0005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48431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Image 4" descr="IMAG002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557338"/>
            <a:ext cx="3336925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Image 4" descr="P716003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789363"/>
            <a:ext cx="2865438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095375" y="4097338"/>
            <a:ext cx="27114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BE" sz="2000" b="1" u="sng">
                <a:solidFill>
                  <a:srgbClr val="FF0000"/>
                </a:solidFill>
              </a:rPr>
              <a:t>Une malformation</a:t>
            </a:r>
            <a:r>
              <a:rPr lang="fr-BE"/>
              <a:t>:</a:t>
            </a:r>
          </a:p>
          <a:p>
            <a:pPr>
              <a:buFontTx/>
              <a:buChar char="-"/>
            </a:pPr>
            <a:r>
              <a:rPr lang="fr-BE"/>
              <a:t>Manifeste d’emblée</a:t>
            </a:r>
          </a:p>
          <a:p>
            <a:pPr>
              <a:buFontTx/>
              <a:buChar char="-"/>
            </a:pPr>
            <a:r>
              <a:rPr lang="fr-BE"/>
              <a:t>Manifeste reportée</a:t>
            </a:r>
          </a:p>
          <a:p>
            <a:r>
              <a:rPr lang="fr-BE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imprévu</a:t>
            </a:r>
            <a:endParaRPr lang="fr-FR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5427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79DBDD-948D-4A81-8A35-D8E07F39EE7F}" type="slidenum">
              <a:rPr lang="fr-FR" smtClean="0"/>
              <a:pPr/>
              <a:t>16</a:t>
            </a:fld>
            <a:endParaRPr lang="fr-FR" smtClean="0"/>
          </a:p>
        </p:txBody>
      </p:sp>
      <p:pic>
        <p:nvPicPr>
          <p:cNvPr id="5" name="attachemen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714500"/>
            <a:ext cx="4937125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ZoneTexte 5"/>
          <p:cNvSpPr txBox="1">
            <a:spLocks noChangeArrowheads="1"/>
          </p:cNvSpPr>
          <p:nvPr/>
        </p:nvSpPr>
        <p:spPr bwMode="auto">
          <a:xfrm>
            <a:off x="2286000" y="928688"/>
            <a:ext cx="511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/>
              <a:t>Des compétences du bébé et des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BE" sz="1800" b="1" smtClean="0"/>
              <a:t>L’attachement et ses difficultés: compréhension et repérages</a:t>
            </a:r>
            <a:endParaRPr lang="fr-FR" sz="1800" b="1" smtClean="0"/>
          </a:p>
        </p:txBody>
      </p:sp>
      <p:pic>
        <p:nvPicPr>
          <p:cNvPr id="56323" name="Picture 5" descr="C:\Mes documents\bonding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524000"/>
            <a:ext cx="3317875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A8393D-4881-4044-847F-FFCEFDA96A83}" type="slidenum">
              <a:rPr lang="fr-FR" smtClean="0"/>
              <a:pPr/>
              <a:t>17</a:t>
            </a:fld>
            <a:endParaRPr lang="fr-FR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pied de page 4"/>
          <p:cNvSpPr txBox="1">
            <a:spLocks noGrp="1"/>
          </p:cNvSpPr>
          <p:nvPr/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fr-BE" sz="1400"/>
              <a:t>Prof O Battisti O, Attachement mère-enfant</a:t>
            </a:r>
            <a:endParaRPr kumimoji="0" lang="fr-FR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BE" sz="2400" smtClean="0"/>
              <a:t>Notions importantes pour la période infantile</a:t>
            </a:r>
            <a:endParaRPr lang="fr-FR" sz="240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fr-BE" sz="2000" smtClean="0"/>
              <a:t>L’affection, l’amour, la parentalité sont source et réceptacle de conflictualité pour la force psychique, et donc de tension psychologique ( et physiologique )</a:t>
            </a:r>
          </a:p>
          <a:p>
            <a:pPr eaLnBrk="1" hangingPunct="1"/>
            <a:r>
              <a:rPr lang="fr-BE" sz="2000" smtClean="0"/>
              <a:t>Il y a une corrélation entre la forme d’attachement actuelle, et le schéma d’attachement présent chez la mère</a:t>
            </a:r>
          </a:p>
          <a:p>
            <a:pPr eaLnBrk="1" hangingPunct="1"/>
            <a:r>
              <a:rPr lang="fr-BE" sz="2000" smtClean="0"/>
              <a:t>Il n’y a pas de corrélation entre la forme d’attachement actuelle et le devenir psychopathologique de l’enfant</a:t>
            </a:r>
          </a:p>
          <a:p>
            <a:pPr eaLnBrk="1" hangingPunct="1"/>
            <a:r>
              <a:rPr lang="fr-BE" sz="2000" smtClean="0"/>
              <a:t>Les variations hormonales influencent l’efficacité des MII et MOI . Ceci est flagrant après la naissance.Les garçons autorégulent moins bien les émotions que les filles.</a:t>
            </a:r>
          </a:p>
          <a:p>
            <a:pPr eaLnBrk="1" hangingPunct="1"/>
            <a:r>
              <a:rPr lang="fr-BE" sz="2000" smtClean="0"/>
              <a:t>Ce sont les troubles « maternels » qui ont le plus d’influences sur l’établissement de la force psychique de l’enfant</a:t>
            </a:r>
            <a:endParaRPr lang="fr-FR" sz="2000" smtClean="0"/>
          </a:p>
        </p:txBody>
      </p:sp>
      <p:sp>
        <p:nvSpPr>
          <p:cNvPr id="61445" name="Espace réservé du numéro de diapositive 4"/>
          <p:cNvSpPr txBox="1">
            <a:spLocks noGrp="1"/>
          </p:cNvSpPr>
          <p:nvPr/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89D542B-655E-4B22-93DE-5B9E407D0289}" type="slidenum">
              <a:rPr kumimoji="0" lang="fr-FR" sz="1400"/>
              <a:pPr algn="r"/>
              <a:t>18</a:t>
            </a:fld>
            <a:endParaRPr kumimoji="0" lang="fr-FR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3200" smtClean="0"/>
              <a:t>En pratique:</a:t>
            </a:r>
          </a:p>
        </p:txBody>
      </p:sp>
      <p:sp>
        <p:nvSpPr>
          <p:cNvPr id="58370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BE" sz="2000" smtClean="0"/>
              <a:t>Les situations difficiles:</a:t>
            </a:r>
          </a:p>
          <a:p>
            <a:pPr eaLnBrk="1" hangingPunct="1">
              <a:buFontTx/>
              <a:buChar char="-"/>
            </a:pPr>
            <a:r>
              <a:rPr lang="fr-BE" sz="2000" smtClean="0"/>
              <a:t>Atteinte physique de l’enfant</a:t>
            </a:r>
          </a:p>
          <a:p>
            <a:pPr eaLnBrk="1" hangingPunct="1">
              <a:buFontTx/>
              <a:buChar char="-"/>
            </a:pPr>
            <a:r>
              <a:rPr lang="fr-BE" sz="2000" smtClean="0"/>
              <a:t>Questionnement quant à son devenir</a:t>
            </a:r>
          </a:p>
          <a:p>
            <a:pPr eaLnBrk="1" hangingPunct="1">
              <a:buFontTx/>
              <a:buChar char="-"/>
            </a:pPr>
            <a:r>
              <a:rPr lang="fr-BE" sz="2000" smtClean="0"/>
              <a:t>Atteinte physique ou énergétique de la mère: maladie, géméllité,</a:t>
            </a:r>
          </a:p>
          <a:p>
            <a:pPr eaLnBrk="1" hangingPunct="1">
              <a:buFontTx/>
              <a:buChar char="-"/>
            </a:pPr>
            <a:r>
              <a:rPr lang="fr-BE" sz="2000" smtClean="0"/>
              <a:t>Atteinte émotive de la mère</a:t>
            </a:r>
          </a:p>
          <a:p>
            <a:pPr eaLnBrk="1" hangingPunct="1">
              <a:buFontTx/>
              <a:buChar char="-"/>
            </a:pPr>
            <a:r>
              <a:rPr lang="fr-BE" sz="2000" smtClean="0"/>
              <a:t>Atteinte psychologique de la mère, pharmacodépendance</a:t>
            </a:r>
          </a:p>
          <a:p>
            <a:pPr eaLnBrk="1" hangingPunct="1"/>
            <a:r>
              <a:rPr lang="fr-BE" sz="2000" smtClean="0"/>
              <a:t>Le moment « présent » et le moment « passé »</a:t>
            </a:r>
          </a:p>
          <a:p>
            <a:pPr eaLnBrk="1" hangingPunct="1"/>
            <a:r>
              <a:rPr lang="fr-BE" sz="2000" smtClean="0"/>
              <a:t>L’aspect physique et les sentiments</a:t>
            </a:r>
          </a:p>
          <a:p>
            <a:pPr eaLnBrk="1" hangingPunct="1"/>
            <a:r>
              <a:rPr lang="fr-BE" sz="2000" smtClean="0"/>
              <a:t>La période la plus délicate: celle allant de la naissance à 36 mois après le terme.</a:t>
            </a:r>
          </a:p>
        </p:txBody>
      </p:sp>
      <p:sp>
        <p:nvSpPr>
          <p:cNvPr id="58371" name="Espace réservé du pied de page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5837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86A3F4-A78B-4730-8966-F6A4FC8E6C0C}" type="slidenum">
              <a:rPr lang="fr-FR" smtClean="0"/>
              <a:pPr/>
              <a:t>19</a:t>
            </a:fld>
            <a:endParaRPr lang="fr-FR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BE" sz="1800" b="1" smtClean="0"/>
              <a:t>L’attachement et ses difficultés: compréhension et repérages</a:t>
            </a:r>
            <a:endParaRPr lang="fr-FR" sz="1800" b="1" smtClean="0"/>
          </a:p>
        </p:txBody>
      </p:sp>
      <p:pic>
        <p:nvPicPr>
          <p:cNvPr id="19459" name="Picture 5" descr="C:\Mes documents\bonding.bmp"/>
          <p:cNvPicPr>
            <a:picLocks noChangeAspect="1" noChangeArrowheads="1"/>
          </p:cNvPicPr>
          <p:nvPr/>
        </p:nvPicPr>
        <p:blipFill>
          <a:blip r:embed="rId3"/>
          <a:srcRect l="16280" b="4092"/>
          <a:stretch>
            <a:fillRect/>
          </a:stretch>
        </p:blipFill>
        <p:spPr bwMode="auto">
          <a:xfrm>
            <a:off x="2627313" y="981075"/>
            <a:ext cx="35845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BBB25-D060-4706-B32D-B665A4C4742C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fr-BE" sz="2000" smtClean="0">
                <a:solidFill>
                  <a:srgbClr val="FF0000"/>
                </a:solidFill>
              </a:rPr>
              <a:t>L’attachement est un mécanisme complexe et « éternel » indispensable à </a:t>
            </a:r>
            <a:br>
              <a:rPr lang="fr-BE" sz="2000" smtClean="0">
                <a:solidFill>
                  <a:srgbClr val="FF0000"/>
                </a:solidFill>
              </a:rPr>
            </a:br>
            <a:r>
              <a:rPr lang="fr-BE" sz="2000" smtClean="0">
                <a:solidFill>
                  <a:srgbClr val="FF0000"/>
                </a:solidFill>
              </a:rPr>
              <a:t>la création et au maintien de </a:t>
            </a:r>
            <a:r>
              <a:rPr lang="fr-BE" sz="2000" b="1" smtClean="0">
                <a:solidFill>
                  <a:srgbClr val="FF0000"/>
                </a:solidFill>
              </a:rPr>
              <a:t>la force psychique</a:t>
            </a:r>
            <a:endParaRPr lang="fr-FR" sz="2000" smtClean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BE" sz="2000" b="1" u="sng" smtClean="0">
                <a:solidFill>
                  <a:schemeClr val="accent2"/>
                </a:solidFill>
              </a:rPr>
              <a:t>La force psychique d’un individu</a:t>
            </a:r>
            <a:r>
              <a:rPr lang="fr-BE" sz="200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2000" smtClean="0"/>
              <a:t>     « savoir qui on est, savoir qui est l’autre sans aucune confusion , le besoin d’un objet ou son remplaçant pour élaborer une représentation n’étant plus nécessaire, tout en gardant le respect pour cet objet. »</a:t>
            </a:r>
          </a:p>
          <a:p>
            <a:pPr eaLnBrk="1" hangingPunct="1">
              <a:lnSpc>
                <a:spcPct val="90000"/>
              </a:lnSpc>
            </a:pPr>
            <a:r>
              <a:rPr lang="fr-BE" sz="2000" u="sng" smtClean="0"/>
              <a:t>La difficulté quand des individus s’aiment</a:t>
            </a:r>
            <a:r>
              <a:rPr lang="fr-BE" sz="2000" smtClean="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2000" smtClean="0"/>
              <a:t>     au début, cette confusion existe et témoigne l’affection présente…mais elle finit par laisser place à un retour d’identité psychique individuelle sans laisser l’impression de trahir un pacte affectueux.</a:t>
            </a:r>
          </a:p>
          <a:p>
            <a:pPr eaLnBrk="1" hangingPunct="1">
              <a:lnSpc>
                <a:spcPct val="90000"/>
              </a:lnSpc>
            </a:pPr>
            <a:r>
              <a:rPr lang="fr-BE" sz="2000" u="sng" smtClean="0"/>
              <a:t>Dans la situation d’un bébé et sa famille:</a:t>
            </a:r>
            <a:r>
              <a:rPr lang="fr-BE" sz="20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2000" smtClean="0"/>
              <a:t>     la situation est particulière, car </a:t>
            </a:r>
            <a:r>
              <a:rPr lang="fr-BE" sz="2000" smtClean="0">
                <a:solidFill>
                  <a:srgbClr val="FF0000"/>
                </a:solidFill>
              </a:rPr>
              <a:t>les potentiels et les expériences affectueux en présence sont différents entre le partenaire petit et les partenaires « grands ».</a:t>
            </a:r>
          </a:p>
          <a:p>
            <a:pPr eaLnBrk="1" hangingPunct="1">
              <a:lnSpc>
                <a:spcPct val="90000"/>
              </a:lnSpc>
            </a:pPr>
            <a:r>
              <a:rPr lang="fr-BE" sz="2000" u="sng" smtClean="0"/>
              <a:t>Pour les enfants entre 30 et 36 mois et entre 8 et 16 ans:</a:t>
            </a:r>
            <a:r>
              <a:rPr lang="fr-BE" sz="20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2000" smtClean="0"/>
              <a:t>      la situation présente encore des difficultés…celle d’un désir « osé » d’indépendance.</a:t>
            </a:r>
            <a:endParaRPr lang="fr-BE" sz="2000" u="sng" smtClean="0"/>
          </a:p>
          <a:p>
            <a:pPr eaLnBrk="1" hangingPunct="1">
              <a:lnSpc>
                <a:spcPct val="90000"/>
              </a:lnSpc>
            </a:pPr>
            <a:endParaRPr lang="fr-BE" sz="2000" u="sng" smtClean="0"/>
          </a:p>
          <a:p>
            <a:pPr eaLnBrk="1" hangingPunct="1">
              <a:lnSpc>
                <a:spcPct val="90000"/>
              </a:lnSpc>
            </a:pPr>
            <a:endParaRPr lang="fr-FR" sz="2000" smtClean="0"/>
          </a:p>
        </p:txBody>
      </p:sp>
      <p:sp>
        <p:nvSpPr>
          <p:cNvPr id="2150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C58566-ABA9-4CC3-94BD-6E3B68081D11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400" smtClean="0"/>
              <a:t>Comprendre la position d’un bébé: </a:t>
            </a:r>
            <a:br>
              <a:rPr lang="fr-BE" sz="2400" smtClean="0"/>
            </a:br>
            <a:r>
              <a:rPr lang="fr-BE" sz="2400" smtClean="0"/>
              <a:t>d’abord sa première  année de vie</a:t>
            </a:r>
            <a:endParaRPr lang="fr-FR" sz="2400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fr-BE" sz="1600" smtClean="0"/>
              <a:t>Lors de la vie fœtale: les organes sensoriels, les cycles éveil-sommeil</a:t>
            </a:r>
          </a:p>
          <a:p>
            <a:pPr eaLnBrk="1" hangingPunct="1"/>
            <a:r>
              <a:rPr lang="fr-BE" sz="1600" smtClean="0"/>
              <a:t>Importance  des 3-4 dernières semaines de la vie fœtale</a:t>
            </a:r>
          </a:p>
          <a:p>
            <a:pPr eaLnBrk="1" hangingPunct="1"/>
            <a:r>
              <a:rPr lang="fr-BE" sz="1600" smtClean="0"/>
              <a:t>Importance des 45 premières minutes après la naissance</a:t>
            </a:r>
          </a:p>
          <a:p>
            <a:pPr eaLnBrk="1" hangingPunct="1"/>
            <a:r>
              <a:rPr lang="fr-BE" sz="1600" smtClean="0"/>
              <a:t>Importance des 3 premiers jours</a:t>
            </a:r>
          </a:p>
          <a:p>
            <a:pPr eaLnBrk="1" hangingPunct="1"/>
            <a:r>
              <a:rPr lang="fr-BE" sz="1600" smtClean="0"/>
              <a:t>Importance des 3-4 premiers mois</a:t>
            </a:r>
          </a:p>
          <a:p>
            <a:pPr eaLnBrk="1" hangingPunct="1"/>
            <a:r>
              <a:rPr lang="fr-BE" sz="1600" smtClean="0"/>
              <a:t>Importance des 3-4 mois suivants</a:t>
            </a:r>
          </a:p>
          <a:p>
            <a:pPr eaLnBrk="1" hangingPunct="1"/>
            <a:r>
              <a:rPr lang="fr-BE" sz="1600" smtClean="0"/>
              <a:t>Importance des 3-4 mois suivants</a:t>
            </a:r>
          </a:p>
          <a:p>
            <a:pPr eaLnBrk="1" hangingPunct="1"/>
            <a:r>
              <a:rPr lang="fr-BE" sz="1600" smtClean="0"/>
              <a:t>Bilan attendu à environ la fin de la 1° année de vie </a:t>
            </a:r>
          </a:p>
          <a:p>
            <a:pPr eaLnBrk="1" hangingPunct="1"/>
            <a:r>
              <a:rPr lang="fr-BE" sz="1600" smtClean="0"/>
              <a:t>En route pour le 1° détachement</a:t>
            </a:r>
          </a:p>
          <a:p>
            <a:pPr eaLnBrk="1" hangingPunct="1"/>
            <a:endParaRPr lang="fr-FR" sz="1600" smtClean="0"/>
          </a:p>
        </p:txBody>
      </p:sp>
      <p:pic>
        <p:nvPicPr>
          <p:cNvPr id="23556" name="Picture 6" descr="D:\NWBORN2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587625"/>
            <a:ext cx="3733800" cy="2443163"/>
          </a:xfrm>
        </p:spPr>
      </p:pic>
      <p:sp>
        <p:nvSpPr>
          <p:cNvPr id="2355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5412B4-82A1-4183-B1CC-422051730C8C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800" smtClean="0"/>
              <a:t>« La littérature, moins récente et très récente est unanime sur cette période de la vie…</a:t>
            </a:r>
            <a:endParaRPr lang="fr-FR" sz="28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BE" sz="2000" smtClean="0"/>
              <a:t>Les possibilités fonctionnelles de l’enfant, fortement basées sur un substratum anatomique en forte évolution, sont dans cette période surtout sensorielles ( mais elles sont aussi motrices ).</a:t>
            </a:r>
          </a:p>
          <a:p>
            <a:pPr eaLnBrk="1" hangingPunct="1"/>
            <a:r>
              <a:rPr lang="fr-BE" sz="2000" smtClean="0"/>
              <a:t>Les exigences de la croissance et l’obligation d’adaptation à cette nouvelle vie ( créant ainsi une tension physiologique ) l’obligent à paraître « exigeant »: une quête de relation et d’amour sur fond anxieux.</a:t>
            </a:r>
          </a:p>
          <a:p>
            <a:pPr eaLnBrk="1" hangingPunct="1"/>
            <a:r>
              <a:rPr lang="fr-BE" sz="2000" smtClean="0"/>
              <a:t>Grâce aux réponses obtenues de son environnement (le compagnonnage et les soins qui lui sont donnés ), parce qu’elles lui paraissent adéquates, harmonieuses,…</a:t>
            </a:r>
          </a:p>
          <a:p>
            <a:pPr eaLnBrk="1" hangingPunct="1"/>
            <a:r>
              <a:rPr lang="fr-BE" sz="2000" smtClean="0"/>
              <a:t>Le bébé arrive à suffisamment connaître qui il est lui, et semble alors disposé à connaître qui sont les autres</a:t>
            </a:r>
          </a:p>
          <a:p>
            <a:pPr eaLnBrk="1" hangingPunct="1"/>
            <a:endParaRPr lang="fr-FR" sz="2000" smtClean="0"/>
          </a:p>
        </p:txBody>
      </p:sp>
      <p:sp>
        <p:nvSpPr>
          <p:cNvPr id="2560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E1F351-3B83-4340-962A-1FC4E9F3FA7D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20000" cy="1143000"/>
          </a:xfrm>
        </p:spPr>
        <p:txBody>
          <a:bodyPr/>
          <a:lstStyle/>
          <a:p>
            <a:pPr eaLnBrk="1" hangingPunct="1"/>
            <a:r>
              <a:rPr lang="fr-BE" sz="2400" smtClean="0"/>
              <a:t>Mécanismes et structures sous-jacentes:</a:t>
            </a:r>
            <a:br>
              <a:rPr lang="fr-BE" sz="2400" smtClean="0"/>
            </a:br>
            <a:endParaRPr lang="fr-FR" sz="24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3733800" cy="4114800"/>
          </a:xfrm>
          <a:ln w="19050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BE" sz="2000" b="1" u="sng" smtClean="0">
                <a:solidFill>
                  <a:srgbClr val="FF0000"/>
                </a:solidFill>
              </a:rPr>
              <a:t>La capacité réflexive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2000" smtClean="0"/>
              <a:t>     Concerne plutôt </a:t>
            </a:r>
            <a:r>
              <a:rPr lang="fr-BE" sz="2000" u="sng" smtClean="0"/>
              <a:t>le flux</a:t>
            </a:r>
            <a:r>
              <a:rPr lang="fr-BE" sz="2000" smtClean="0"/>
              <a:t> des échanges relationnels actuels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2000" smtClean="0">
                <a:sym typeface="Wingdings" pitchFamily="2" charset="2"/>
              </a:rPr>
              <a:t> Entre le </a:t>
            </a:r>
            <a:r>
              <a:rPr lang="fr-BE" sz="2000" smtClean="0"/>
              <a:t>cortex frontal et les cortex temporal et pariétal;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2000" smtClean="0">
                <a:sym typeface="Wingdings" pitchFamily="2" charset="2"/>
              </a:rPr>
              <a:t> </a:t>
            </a:r>
            <a:r>
              <a:rPr lang="fr-BE" sz="2000" smtClean="0"/>
              <a:t>Sérotonine ( aller vers ) et dopamine (organiser )  et leurs voies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BE" sz="2000" smtClean="0"/>
              <a:t>    = le mécanisme interprétatif interpersonnel</a:t>
            </a:r>
            <a:endParaRPr lang="fr-FR" sz="200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3733800" cy="4114800"/>
          </a:xfrm>
          <a:ln w="19050">
            <a:solidFill>
              <a:srgbClr val="FF9900"/>
            </a:solidFill>
          </a:ln>
        </p:spPr>
        <p:txBody>
          <a:bodyPr/>
          <a:lstStyle/>
          <a:p>
            <a:pPr eaLnBrk="1" hangingPunct="1"/>
            <a:r>
              <a:rPr lang="fr-BE" sz="2400" b="1" u="sng" smtClean="0">
                <a:solidFill>
                  <a:srgbClr val="FF0000"/>
                </a:solidFill>
              </a:rPr>
              <a:t>Schéma interne de l’attachement</a:t>
            </a:r>
          </a:p>
          <a:p>
            <a:pPr eaLnBrk="1" hangingPunct="1"/>
            <a:r>
              <a:rPr lang="fr-BE" sz="2000" smtClean="0"/>
              <a:t>Concerne plutôt la nature ou le type des échanges relationnels actuels et leur archivage</a:t>
            </a:r>
          </a:p>
          <a:p>
            <a:pPr eaLnBrk="1" hangingPunct="1">
              <a:buFontTx/>
              <a:buNone/>
            </a:pPr>
            <a:r>
              <a:rPr lang="fr-BE" sz="2000" smtClean="0">
                <a:sym typeface="Wingdings" pitchFamily="2" charset="2"/>
              </a:rPr>
              <a:t> </a:t>
            </a:r>
            <a:r>
              <a:rPr lang="fr-BE" sz="2000" smtClean="0"/>
              <a:t>cortex préfrontal, amygdalien et limbique, thalamus, l’aire pré-optique, le cervelet</a:t>
            </a:r>
          </a:p>
          <a:p>
            <a:pPr eaLnBrk="1" hangingPunct="1">
              <a:buFont typeface="Wingdings" pitchFamily="2" charset="2"/>
              <a:buChar char="à"/>
            </a:pPr>
            <a:r>
              <a:rPr lang="fr-BE" sz="2000" smtClean="0"/>
              <a:t>CRH, ACTH, HGH, cortisol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000" smtClean="0"/>
              <a:t>= le mécanisme interprétatif organisationnel</a:t>
            </a:r>
            <a:endParaRPr lang="fr-FR" sz="2000" smtClean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08125" y="560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fr-FR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00200" y="5410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b="1">
                <a:solidFill>
                  <a:srgbClr val="1F4081"/>
                </a:solidFill>
              </a:rPr>
              <a:t>L’attachement est un outil à cette capacité réflexive</a:t>
            </a:r>
            <a:endParaRPr kumimoji="0" lang="fr-FR">
              <a:solidFill>
                <a:srgbClr val="1F4081"/>
              </a:solidFill>
            </a:endParaRPr>
          </a:p>
        </p:txBody>
      </p:sp>
      <p:sp>
        <p:nvSpPr>
          <p:cNvPr id="27655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C35238-6FB2-4AB5-A98E-D976EE903671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400" b="1" smtClean="0">
                <a:solidFill>
                  <a:schemeClr val="accent1"/>
                </a:solidFill>
              </a:rPr>
              <a:t>Des compétences prêtes à communiquer, un quête d’amour qui se fait dans l’angoisse</a:t>
            </a:r>
            <a:endParaRPr lang="fr-FR" sz="2400" b="1" smtClean="0">
              <a:solidFill>
                <a:schemeClr val="accent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BE" sz="2000" smtClean="0"/>
              <a:t>Une </a:t>
            </a:r>
            <a:r>
              <a:rPr lang="fr-BE" sz="2000" b="1" u="sng" smtClean="0">
                <a:solidFill>
                  <a:srgbClr val="FF0000"/>
                </a:solidFill>
              </a:rPr>
              <a:t>rencontre ou un événement « important</a:t>
            </a:r>
            <a:r>
              <a:rPr lang="fr-BE" sz="2000" u="sng" smtClean="0"/>
              <a:t> </a:t>
            </a:r>
            <a:r>
              <a:rPr lang="fr-BE" sz="2000" smtClean="0"/>
              <a:t>», sous la forme d’une interaction ou  d’un discours, dans des circonstances données ( proximité, regard, vocalise, gestuelles, maintien );</a:t>
            </a:r>
          </a:p>
          <a:p>
            <a:pPr eaLnBrk="1" hangingPunct="1">
              <a:lnSpc>
                <a:spcPct val="90000"/>
              </a:lnSpc>
            </a:pPr>
            <a:r>
              <a:rPr lang="fr-BE" sz="2000" smtClean="0"/>
              <a:t>Vont, sous la catalyse des organes sensoriels, activer les MII et MOI chez les individus selon un mode donné;</a:t>
            </a:r>
          </a:p>
          <a:p>
            <a:pPr eaLnBrk="1" hangingPunct="1">
              <a:lnSpc>
                <a:spcPct val="90000"/>
              </a:lnSpc>
            </a:pPr>
            <a:r>
              <a:rPr lang="fr-BE" sz="2000" smtClean="0"/>
              <a:t>Vont aussi activer un </a:t>
            </a:r>
            <a:r>
              <a:rPr lang="fr-BE" sz="2000" b="1" i="1" smtClean="0">
                <a:solidFill>
                  <a:srgbClr val="FF0000"/>
                </a:solidFill>
              </a:rPr>
              <a:t>vagabondage</a:t>
            </a:r>
            <a:r>
              <a:rPr lang="fr-BE" sz="2000" i="1" smtClean="0">
                <a:solidFill>
                  <a:srgbClr val="FF0000"/>
                </a:solidFill>
              </a:rPr>
              <a:t> </a:t>
            </a:r>
            <a:r>
              <a:rPr lang="fr-BE" sz="2000" smtClean="0"/>
              <a:t>dans </a:t>
            </a:r>
            <a:r>
              <a:rPr lang="fr-BE" sz="2000" b="1" smtClean="0">
                <a:solidFill>
                  <a:srgbClr val="1F4081"/>
                </a:solidFill>
              </a:rPr>
              <a:t>les représentations</a:t>
            </a:r>
            <a:r>
              <a:rPr lang="fr-BE" sz="200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fr-BE" sz="2000" smtClean="0"/>
              <a:t>Et engendrer une intreprétation, ainsi que l’imagination, une impression et des liens ( links )</a:t>
            </a:r>
          </a:p>
          <a:p>
            <a:pPr eaLnBrk="1" hangingPunct="1">
              <a:lnSpc>
                <a:spcPct val="90000"/>
              </a:lnSpc>
            </a:pPr>
            <a:r>
              <a:rPr lang="fr-BE" sz="2000" smtClean="0"/>
              <a:t>Résultant en une observation de soi-même, une reliure entre le présent et le passé, et en une réponse ( = être avec ), appropriée, harmonieuse, synchrone, chaleureuse, encourageante;</a:t>
            </a:r>
          </a:p>
          <a:p>
            <a:pPr eaLnBrk="1" hangingPunct="1">
              <a:lnSpc>
                <a:spcPct val="90000"/>
              </a:lnSpc>
            </a:pPr>
            <a:r>
              <a:rPr lang="fr-BE" sz="2000" smtClean="0"/>
              <a:t>L’épisode actuel débouchant sur une catégorisation de la rencontre, de l’objet, ainsi que le (re-)branchement des représentations qui sont en fait un amalgame d’histoires mémorisées.</a:t>
            </a:r>
            <a:endParaRPr lang="fr-FR" sz="2000" smtClean="0"/>
          </a:p>
        </p:txBody>
      </p:sp>
      <p:sp>
        <p:nvSpPr>
          <p:cNvPr id="2970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135111-3493-41D7-B1A3-2E69CD363970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400" smtClean="0"/>
              <a:t>Mécanismes et structures (3 ): </a:t>
            </a:r>
            <a:br>
              <a:rPr lang="fr-BE" sz="2400" smtClean="0"/>
            </a:br>
            <a:r>
              <a:rPr lang="fr-BE" sz="2400" smtClean="0"/>
              <a:t>pas de flous nébuleux, pas de matière ferme </a:t>
            </a:r>
            <a:endParaRPr lang="fr-FR" sz="2400" smtClean="0"/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5219700" y="1628775"/>
            <a:ext cx="1454150" cy="1255713"/>
          </a:xfrm>
          <a:prstGeom prst="wedgeRectCallout">
            <a:avLst>
              <a:gd name="adj1" fmla="val 3384"/>
              <a:gd name="adj2" fmla="val 57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fr-FR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364163" y="198913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1200"/>
              <a:t>« Hello, c’est moi… »</a:t>
            </a:r>
          </a:p>
          <a:p>
            <a:r>
              <a:rPr kumimoji="0" lang="fr-BE" sz="1200"/>
              <a:t>Dit l’adulte</a:t>
            </a:r>
            <a:endParaRPr kumimoji="0" lang="fr-FR" sz="1200"/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5364163" y="3141663"/>
            <a:ext cx="1238250" cy="1147762"/>
          </a:xfrm>
          <a:prstGeom prst="cloudCallout">
            <a:avLst>
              <a:gd name="adj1" fmla="val -218204"/>
              <a:gd name="adj2" fmla="val -36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0" lang="fr-FR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292725" y="3429000"/>
            <a:ext cx="1389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1000"/>
              <a:t>« Je me demande qui</a:t>
            </a:r>
          </a:p>
          <a:p>
            <a:r>
              <a:rPr kumimoji="0" lang="fr-BE" sz="1000"/>
              <a:t>Il est… » se dit l’enfant</a:t>
            </a:r>
            <a:endParaRPr kumimoji="0" lang="fr-FR" sz="1000"/>
          </a:p>
        </p:txBody>
      </p:sp>
      <p:pic>
        <p:nvPicPr>
          <p:cNvPr id="31751" name="Picture 8" descr="C:\Mes documents\brain1.bmp"/>
          <p:cNvPicPr>
            <a:picLocks noChangeAspect="1" noChangeArrowheads="1"/>
          </p:cNvPicPr>
          <p:nvPr/>
        </p:nvPicPr>
        <p:blipFill>
          <a:blip r:embed="rId3"/>
          <a:srcRect t="2925"/>
          <a:stretch>
            <a:fillRect/>
          </a:stretch>
        </p:blipFill>
        <p:spPr bwMode="auto">
          <a:xfrm>
            <a:off x="2339975" y="1881188"/>
            <a:ext cx="295433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70DE5-0D32-4693-A06A-3911015FF255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BE"/>
              <a:t>Prof O Battisti O, Attachement mère-enfant</a:t>
            </a:r>
            <a:endParaRPr lang="fr-FR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z="2400" smtClean="0"/>
              <a:t>Le fameux vagabondage dans les représentations</a:t>
            </a:r>
            <a:br>
              <a:rPr lang="fr-BE" sz="2400" smtClean="0"/>
            </a:br>
            <a:r>
              <a:rPr lang="fr-BE" sz="2400" i="1" smtClean="0">
                <a:solidFill>
                  <a:srgbClr val="1F4081"/>
                </a:solidFill>
              </a:rPr>
              <a:t>pèlerinage ou embourbement</a:t>
            </a:r>
            <a:endParaRPr lang="fr-FR" sz="2400" smtClean="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2362200" y="2133600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5638800" y="1981200"/>
            <a:ext cx="758825" cy="795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fr-FR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5775325" y="2098675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/>
              <a:t>°   °</a:t>
            </a:r>
            <a:endParaRPr kumimoji="0" lang="fr-FR"/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4937125" y="3313113"/>
            <a:ext cx="12239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kumimoji="0" lang="fr-BE" sz="1200"/>
              <a:t>foyer anxiogène</a:t>
            </a:r>
          </a:p>
          <a:p>
            <a:pPr>
              <a:buFontTx/>
              <a:buChar char="-"/>
            </a:pPr>
            <a:r>
              <a:rPr kumimoji="0" lang="fr-BE" sz="1200"/>
              <a:t>culpabilité</a:t>
            </a:r>
          </a:p>
          <a:p>
            <a:pPr>
              <a:buFontTx/>
              <a:buChar char="-"/>
            </a:pPr>
            <a:r>
              <a:rPr kumimoji="0" lang="fr-BE" sz="1200"/>
              <a:t>Douleur</a:t>
            </a:r>
          </a:p>
          <a:p>
            <a:pPr>
              <a:buFontTx/>
              <a:buChar char="-"/>
            </a:pPr>
            <a:r>
              <a:rPr kumimoji="0" lang="fr-BE" sz="1200"/>
              <a:t>Dépression</a:t>
            </a:r>
          </a:p>
          <a:p>
            <a:pPr>
              <a:buFontTx/>
              <a:buChar char="-"/>
            </a:pPr>
            <a:r>
              <a:rPr kumimoji="0" lang="fr-BE" sz="1200"/>
              <a:t>Médicaments,</a:t>
            </a:r>
          </a:p>
          <a:p>
            <a:pPr>
              <a:buFontTx/>
              <a:buChar char="-"/>
            </a:pPr>
            <a:r>
              <a:rPr kumimoji="0" lang="fr-BE" sz="1200"/>
              <a:t>Drogues,</a:t>
            </a:r>
          </a:p>
          <a:p>
            <a:pPr>
              <a:buFontTx/>
              <a:buChar char="-"/>
            </a:pPr>
            <a:r>
              <a:rPr kumimoji="0" lang="fr-BE" sz="1200"/>
              <a:t>…</a:t>
            </a:r>
          </a:p>
          <a:p>
            <a:pPr>
              <a:buFontTx/>
              <a:buChar char="-"/>
            </a:pPr>
            <a:endParaRPr kumimoji="0" lang="fr-FR" sz="1200"/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 flipV="1">
            <a:off x="5105400" y="2590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5622925" y="2174875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/>
              <a:t>    ~</a:t>
            </a:r>
            <a:endParaRPr kumimoji="0" lang="fr-FR"/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3032125" y="4964113"/>
            <a:ext cx="26876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1400" b="1">
                <a:solidFill>
                  <a:srgbClr val="1F4081"/>
                </a:solidFill>
              </a:rPr>
              <a:t>Rencontre actuelle ou événement</a:t>
            </a:r>
          </a:p>
          <a:p>
            <a:r>
              <a:rPr kumimoji="0" lang="fr-BE" sz="1400" b="1">
                <a:solidFill>
                  <a:srgbClr val="1F4081"/>
                </a:solidFill>
              </a:rPr>
              <a:t> sécure:</a:t>
            </a:r>
          </a:p>
          <a:p>
            <a:r>
              <a:rPr kumimoji="0" lang="fr-BE" sz="1400"/>
              <a:t>Adéquate, synchrone,</a:t>
            </a:r>
          </a:p>
          <a:p>
            <a:r>
              <a:rPr kumimoji="0" lang="fr-BE" sz="1400"/>
              <a:t>…</a:t>
            </a:r>
            <a:endParaRPr kumimoji="0" lang="fr-FR" sz="1400"/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 flipH="1" flipV="1">
            <a:off x="2438400" y="2971800"/>
            <a:ext cx="457200" cy="1752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>
            <a:off x="2971800" y="3048000"/>
            <a:ext cx="609600" cy="1981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33804" name="Line 16"/>
          <p:cNvSpPr>
            <a:spLocks noChangeShapeType="1"/>
          </p:cNvSpPr>
          <p:nvPr/>
        </p:nvSpPr>
        <p:spPr bwMode="auto">
          <a:xfrm>
            <a:off x="6248400" y="2819400"/>
            <a:ext cx="609600" cy="2209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5943600" y="4953000"/>
            <a:ext cx="27320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1400" b="1">
                <a:solidFill>
                  <a:srgbClr val="1F4081"/>
                </a:solidFill>
              </a:rPr>
              <a:t>Rencontre actuelle ou  événement</a:t>
            </a:r>
          </a:p>
          <a:p>
            <a:r>
              <a:rPr kumimoji="0" lang="fr-BE" sz="1400" b="1">
                <a:solidFill>
                  <a:srgbClr val="1F4081"/>
                </a:solidFill>
              </a:rPr>
              <a:t> insécure:</a:t>
            </a:r>
          </a:p>
          <a:p>
            <a:r>
              <a:rPr kumimoji="0" lang="fr-BE" sz="1400"/>
              <a:t>Évitement, ambivalence, </a:t>
            </a:r>
          </a:p>
          <a:p>
            <a:r>
              <a:rPr kumimoji="0" lang="fr-BE" sz="1400"/>
              <a:t>désorientation</a:t>
            </a:r>
          </a:p>
          <a:p>
            <a:endParaRPr kumimoji="0" lang="fr-FR" sz="1400"/>
          </a:p>
        </p:txBody>
      </p:sp>
      <p:sp>
        <p:nvSpPr>
          <p:cNvPr id="33806" name="Text Box 18"/>
          <p:cNvSpPr txBox="1">
            <a:spLocks noChangeArrowheads="1"/>
          </p:cNvSpPr>
          <p:nvPr/>
        </p:nvSpPr>
        <p:spPr bwMode="auto">
          <a:xfrm>
            <a:off x="1219200" y="4572000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 sz="1200"/>
              <a:t>Bonne force psychique</a:t>
            </a:r>
          </a:p>
          <a:p>
            <a:r>
              <a:rPr kumimoji="0" lang="fr-BE" sz="1200"/>
              <a:t>Pas d’adversité</a:t>
            </a:r>
            <a:endParaRPr kumimoji="0" lang="fr-FR" sz="1200"/>
          </a:p>
        </p:txBody>
      </p: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1905000" y="1905000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/>
              <a:t>casper</a:t>
            </a:r>
            <a:endParaRPr kumimoji="0" lang="fr-FR"/>
          </a:p>
        </p:txBody>
      </p:sp>
      <p:sp>
        <p:nvSpPr>
          <p:cNvPr id="33808" name="Text Box 20"/>
          <p:cNvSpPr txBox="1">
            <a:spLocks noChangeArrowheads="1"/>
          </p:cNvSpPr>
          <p:nvPr/>
        </p:nvSpPr>
        <p:spPr bwMode="auto">
          <a:xfrm>
            <a:off x="5927725" y="1717675"/>
            <a:ext cx="160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/>
              <a:t>Casse-mère</a:t>
            </a:r>
            <a:endParaRPr kumimoji="0" lang="fr-FR"/>
          </a:p>
        </p:txBody>
      </p:sp>
      <p:sp>
        <p:nvSpPr>
          <p:cNvPr id="33809" name="Text Box 21"/>
          <p:cNvSpPr txBox="1">
            <a:spLocks noChangeArrowheads="1"/>
          </p:cNvSpPr>
          <p:nvPr/>
        </p:nvSpPr>
        <p:spPr bwMode="auto">
          <a:xfrm>
            <a:off x="6308725" y="2251075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/>
              <a:t>Casse-tête</a:t>
            </a:r>
            <a:endParaRPr kumimoji="0" lang="fr-FR"/>
          </a:p>
        </p:txBody>
      </p:sp>
      <p:sp>
        <p:nvSpPr>
          <p:cNvPr id="33810" name="Text Box 22"/>
          <p:cNvSpPr txBox="1">
            <a:spLocks noChangeArrowheads="1"/>
          </p:cNvSpPr>
          <p:nvPr/>
        </p:nvSpPr>
        <p:spPr bwMode="auto">
          <a:xfrm>
            <a:off x="4572000" y="1905000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fr-BE"/>
              <a:t>Casse-père</a:t>
            </a:r>
            <a:endParaRPr kumimoji="0" lang="fr-FR"/>
          </a:p>
        </p:txBody>
      </p:sp>
      <p:sp>
        <p:nvSpPr>
          <p:cNvPr id="33811" name="Espace réservé du numéro de diapositive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D7E5E5-6E4B-4F1B-98C6-EC86D20D9B14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hier à spirale">
  <a:themeElements>
    <a:clrScheme name="Cahier à spirale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Cahier à spira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hier à spiral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hier à spiral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hier à spira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Designs\Cahier à spirale.pot</Template>
  <TotalTime>700</TotalTime>
  <Words>1450</Words>
  <Application>Microsoft Office PowerPoint</Application>
  <PresentationFormat>Affichage à l'écran (4:3)</PresentationFormat>
  <Paragraphs>255</Paragraphs>
  <Slides>19</Slides>
  <Notes>19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Arial Narrow</vt:lpstr>
      <vt:lpstr>Wingdings</vt:lpstr>
      <vt:lpstr>Cahier à spirale</vt:lpstr>
      <vt:lpstr>Cahier à spirale</vt:lpstr>
      <vt:lpstr>Quand l’attachement entre le bébé et la mère  peut être difficile…</vt:lpstr>
      <vt:lpstr>L’attachement et ses difficultés: compréhension et repérages</vt:lpstr>
      <vt:lpstr>L’attachement est un mécanisme complexe et « éternel » indispensable à  la création et au maintien de la force psychique</vt:lpstr>
      <vt:lpstr>Comprendre la position d’un bébé:  d’abord sa première  année de vie</vt:lpstr>
      <vt:lpstr>« La littérature, moins récente et très récente est unanime sur cette période de la vie…</vt:lpstr>
      <vt:lpstr>Mécanismes et structures sous-jacentes: </vt:lpstr>
      <vt:lpstr>Des compétences prêtes à communiquer, un quête d’amour qui se fait dans l’angoisse</vt:lpstr>
      <vt:lpstr>Mécanismes et structures (3 ):  pas de flous nébuleux, pas de matière ferme </vt:lpstr>
      <vt:lpstr>Le fameux vagabondage dans les représentations pèlerinage ou embourbement</vt:lpstr>
      <vt:lpstr>Grossesse et accouchement, séjour en maternité</vt:lpstr>
      <vt:lpstr>Dégonflement et regonflement</vt:lpstr>
      <vt:lpstr>Les possibles formes ou catégories  de l’attachement selon Mary Main</vt:lpstr>
      <vt:lpstr>Les situations demandant une attention durable</vt:lpstr>
      <vt:lpstr>Les conséquences à terme sont importantes</vt:lpstr>
      <vt:lpstr>Période néonatale</vt:lpstr>
      <vt:lpstr>Diapositive 16</vt:lpstr>
      <vt:lpstr>L’attachement et ses difficultés: compréhension et repérages</vt:lpstr>
      <vt:lpstr>Notions importantes pour la période infantile</vt:lpstr>
      <vt:lpstr>En pratique:</vt:lpstr>
    </vt:vector>
  </TitlesOfParts>
  <Company>pediatrics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L’attachement et ses difficultés: compréhension et repérages</dc:title>
  <dc:creator>Battisti</dc:creator>
  <cp:lastModifiedBy>C.H.U. de Liège</cp:lastModifiedBy>
  <cp:revision>23</cp:revision>
  <cp:lastPrinted>1601-01-01T00:00:00Z</cp:lastPrinted>
  <dcterms:created xsi:type="dcterms:W3CDTF">2004-05-26T21:51:42Z</dcterms:created>
  <dcterms:modified xsi:type="dcterms:W3CDTF">2010-03-10T15:35:05Z</dcterms:modified>
</cp:coreProperties>
</file>