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9" r:id="rId2"/>
    <p:sldId id="282" r:id="rId3"/>
    <p:sldId id="284" r:id="rId4"/>
    <p:sldId id="283" r:id="rId5"/>
    <p:sldId id="273" r:id="rId6"/>
    <p:sldId id="274" r:id="rId7"/>
    <p:sldId id="275" r:id="rId8"/>
    <p:sldId id="277" r:id="rId9"/>
    <p:sldId id="276" r:id="rId10"/>
    <p:sldId id="278" r:id="rId11"/>
    <p:sldId id="279" r:id="rId12"/>
    <p:sldId id="280" r:id="rId13"/>
    <p:sldId id="281"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15" autoAdjust="0"/>
    <p:restoredTop sz="80000"/>
  </p:normalViewPr>
  <p:slideViewPr>
    <p:cSldViewPr snapToGrid="0">
      <p:cViewPr varScale="1">
        <p:scale>
          <a:sx n="95" d="100"/>
          <a:sy n="95" d="100"/>
        </p:scale>
        <p:origin x="12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274912-684E-4035-A8EB-19D3B4884207}" type="datetimeFigureOut">
              <a:rPr lang="fr-BE" smtClean="0"/>
              <a:t>8/10/26</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E20D74-B70D-4578-9436-2AB55786DEAF}" type="slidenum">
              <a:rPr lang="fr-BE" smtClean="0"/>
              <a:t>‹N°›</a:t>
            </a:fld>
            <a:endParaRPr lang="fr-BE"/>
          </a:p>
        </p:txBody>
      </p:sp>
    </p:spTree>
    <p:extLst>
      <p:ext uri="{BB962C8B-B14F-4D97-AF65-F5344CB8AC3E}">
        <p14:creationId xmlns:p14="http://schemas.microsoft.com/office/powerpoint/2010/main" val="3204727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BE" dirty="0"/>
              <a:t>Hi everyone, thank you for having me her. My name is Vincent Aerts, i am a phd student in political science at the university of Liege in Belgium. My Phd seeks to understand if and how member of parliaments want to democratise representative government, with a focus on parliamentary debates on democratic innovations such as referendum and sortition. </a:t>
            </a:r>
          </a:p>
          <a:p>
            <a:r>
              <a:rPr lang="nl-BE" dirty="0"/>
              <a:t>I am here to present a work in progress about the democratic imaginaries and the construction of the people as a political actor by MP in Belgian Parliaments with a focus on populist parties.</a:t>
            </a:r>
          </a:p>
          <a:p>
            <a:r>
              <a:rPr dirty="0"/>
              <a:t>My paper asks a </a:t>
            </a:r>
            <a:r>
              <a:rPr lang="nl-BE" dirty="0"/>
              <a:t>not so </a:t>
            </a:r>
            <a:r>
              <a:rPr dirty="0"/>
              <a:t>simple question: do populists defend popular self-government? I answer it by looking at how Belgian MPs construct “the people” when they </a:t>
            </a:r>
            <a:r>
              <a:rPr lang="nl-BE" dirty="0"/>
              <a:t>debate about democracy, election, sortition and referendum.</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My starting point is the controversy around the concept of populism. The dominant, ideational definition </a:t>
            </a:r>
            <a:r>
              <a:rPr lang="nl-BE" dirty="0"/>
              <a:t>from Cas </a:t>
            </a:r>
            <a:r>
              <a:rPr dirty="0"/>
              <a:t>Mudde</a:t>
            </a:r>
            <a:r>
              <a:rPr lang="nl-BE" dirty="0"/>
              <a:t> define populism as</a:t>
            </a:r>
            <a:r>
              <a:rPr dirty="0"/>
              <a:t> a thin-</a:t>
            </a:r>
            <a:r>
              <a:rPr dirty="0" err="1"/>
              <a:t>centred</a:t>
            </a:r>
            <a:r>
              <a:rPr dirty="0"/>
              <a:t> ideology opposing the pure people to the corrupt elite, and holding that politics should express the </a:t>
            </a:r>
            <a:r>
              <a:rPr lang="nl-BE" dirty="0"/>
              <a:t>"</a:t>
            </a:r>
            <a:r>
              <a:rPr dirty="0"/>
              <a:t>general will</a:t>
            </a:r>
            <a:r>
              <a:rPr lang="nl-BE" dirty="0"/>
              <a:t> of the people"</a:t>
            </a:r>
            <a:r>
              <a:rPr dirty="0"/>
              <a:t>. Taken literally, this definition suggests that far-right parties are champions of popular sovereignty and of </a:t>
            </a:r>
            <a:r>
              <a:rPr dirty="0" err="1"/>
              <a:t>democratisation</a:t>
            </a:r>
            <a:r>
              <a:rPr dirty="0"/>
              <a:t>.</a:t>
            </a:r>
            <a:r>
              <a:rPr lang="nl-BE" dirty="0"/>
              <a:t> This definition, which sounds really Rousseauist to me, raise many issues about the concept of populism (the first being that far right historically hate Rousseau).</a:t>
            </a:r>
            <a:endParaRPr lang="fr-BE" dirty="0"/>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F3832-9208-41A8-BAEB-557607873A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389FC2-CC13-5677-5161-E168A1F98BD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3D4F1C3-3AB5-733A-5C99-D87D6C3094CF}"/>
              </a:ext>
            </a:extLst>
          </p:cNvPr>
          <p:cNvSpPr>
            <a:spLocks noGrp="1"/>
          </p:cNvSpPr>
          <p:nvPr>
            <p:ph type="body" sz="quarter" idx="3"/>
          </p:nvPr>
        </p:nvSpPr>
        <p:spPr/>
        <p:txBody>
          <a:bodyPr/>
          <a:lstStyle/>
          <a:p>
            <a:r>
              <a:rPr lang="nl-BE" dirty="0"/>
              <a:t>In the other end, scholars such as Federico Tarragoni and Antoine Chollet try to define populism by going back to historical populism (US People’s Party and Russian Narodniki). They take from this approach the idea that, in critical moment, movements appears and that they are aiming for the democratisation of equality and claims to democratise the liberal representative democracy. Populism could then be understood as movement for the democratisation of representative government. </a:t>
            </a:r>
            <a:endParaRPr dirty="0"/>
          </a:p>
          <a:p>
            <a:endParaRPr lang="fr-BE" dirty="0"/>
          </a:p>
          <a:p>
            <a:endParaRPr dirty="0"/>
          </a:p>
        </p:txBody>
      </p:sp>
      <p:sp>
        <p:nvSpPr>
          <p:cNvPr id="4" name="Slide Number Placeholder 3">
            <a:extLst>
              <a:ext uri="{FF2B5EF4-FFF2-40B4-BE49-F238E27FC236}">
                <a16:creationId xmlns:a16="http://schemas.microsoft.com/office/drawing/2014/main" id="{5920C88C-D396-4603-C4CE-24FCE9E2B689}"/>
              </a:ext>
            </a:extLst>
          </p:cNvPr>
          <p:cNvSpPr>
            <a:spLocks noGrp="1"/>
          </p:cNvSpPr>
          <p:nvPr>
            <p:ph type="sldNum" sz="quarter" idx="5"/>
          </p:nvPr>
        </p:nvSpPr>
        <p:spPr/>
      </p:sp>
    </p:spTree>
    <p:extLst>
      <p:ext uri="{BB962C8B-B14F-4D97-AF65-F5344CB8AC3E}">
        <p14:creationId xmlns:p14="http://schemas.microsoft.com/office/powerpoint/2010/main" val="2059135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D24DE-2240-10C1-A5E5-E117708206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F4B086-82B7-EC22-D9EB-4B03539F4BF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F8ECE3F-568A-AB61-2A3D-87A6DFB596BF}"/>
              </a:ext>
            </a:extLst>
          </p:cNvPr>
          <p:cNvSpPr>
            <a:spLocks noGrp="1"/>
          </p:cNvSpPr>
          <p:nvPr>
            <p:ph type="body" sz="quarter" idx="3"/>
          </p:nvPr>
        </p:nvSpPr>
        <p:spPr/>
        <p:txBody>
          <a:bodyPr/>
          <a:lstStyle/>
          <a:p>
            <a:r>
              <a:rPr lang="nl-BE" dirty="0"/>
              <a:t>These approaches contrast with Cas Mudde definition and lead to opposite expectations. With Mudde, the implicit is that far right defends popular sovereignty. With Tarragoni and Chollet, populism is a project of democratising democracy, and the far right falls outside it.</a:t>
            </a:r>
          </a:p>
          <a:p>
            <a:endParaRPr lang="nl-BE" dirty="0"/>
          </a:p>
          <a:p>
            <a:r>
              <a:rPr lang="nl-BE" dirty="0"/>
              <a:t>One of my goals with this thesis is to confront these two opposite definitions to the reality of parliament politics to understand if the parties that are described as populist really act to establish the government of the “general will of the people” or to democratise the representatives institutions. </a:t>
            </a:r>
          </a:p>
          <a:p>
            <a:endParaRPr lang="nl-BE" dirty="0"/>
          </a:p>
          <a:p>
            <a:r>
              <a:rPr lang="nl-BE" dirty="0"/>
              <a:t>Hence my question: do populists actually defend popular self-government? What role do they give the people in democratic institutions?</a:t>
            </a:r>
          </a:p>
          <a:p>
            <a:endParaRPr dirty="0"/>
          </a:p>
        </p:txBody>
      </p:sp>
      <p:sp>
        <p:nvSpPr>
          <p:cNvPr id="4" name="Slide Number Placeholder 3">
            <a:extLst>
              <a:ext uri="{FF2B5EF4-FFF2-40B4-BE49-F238E27FC236}">
                <a16:creationId xmlns:a16="http://schemas.microsoft.com/office/drawing/2014/main" id="{CA05E2A9-5B25-3F11-9867-D72B8D7BBE3A}"/>
              </a:ext>
            </a:extLst>
          </p:cNvPr>
          <p:cNvSpPr>
            <a:spLocks noGrp="1"/>
          </p:cNvSpPr>
          <p:nvPr>
            <p:ph type="sldNum" sz="quarter" idx="5"/>
          </p:nvPr>
        </p:nvSpPr>
        <p:spPr/>
      </p:sp>
    </p:spTree>
    <p:extLst>
      <p:ext uri="{BB962C8B-B14F-4D97-AF65-F5344CB8AC3E}">
        <p14:creationId xmlns:p14="http://schemas.microsoft.com/office/powerpoint/2010/main" val="725184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To answer, I study Belgian parliamentary debates on two democratic innovations: sortition and the referendum. In Belgium, the referendum takes the form of the popular consultation, because binding referendums are considered incompatible with the Constitution.</a:t>
            </a:r>
          </a:p>
          <a:p>
            <a:r>
              <a:rPr dirty="0"/>
              <a:t>I cover four assemblies – the House of Representatives, the Senate, the Walloon Parliament and the Brussels Parliament – and the debates and legal framework since 2009.</a:t>
            </a:r>
          </a:p>
          <a:p>
            <a:r>
              <a:rPr lang="nl-BE" dirty="0"/>
              <a:t>I consider t</a:t>
            </a:r>
            <a:r>
              <a:rPr dirty="0" err="1"/>
              <a:t>hese</a:t>
            </a:r>
            <a:r>
              <a:rPr dirty="0"/>
              <a:t> debates </a:t>
            </a:r>
            <a:r>
              <a:rPr lang="nl-BE" dirty="0"/>
              <a:t>as </a:t>
            </a:r>
            <a:r>
              <a:rPr dirty="0"/>
              <a:t>a reflexive moment: </a:t>
            </a:r>
            <a:r>
              <a:rPr lang="nl-BE" dirty="0"/>
              <a:t>When democratic innovation are discussed in Parliaments, </a:t>
            </a:r>
            <a:r>
              <a:rPr dirty="0"/>
              <a:t>MPs have to say what democracy is, and whether and how it should be reformed. So I ask two questions: do MPs want to give citizens genuine decision-making power? And how do they construct the people in their discourse?</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Drawing on Abbas and Sintomer, and on Van Reybrouck, I identify five imaginaries of democracy in these debates. Each is carried by different actors, and each gives a different role to the people: the people </a:t>
            </a:r>
            <a:r>
              <a:rPr dirty="0" err="1"/>
              <a:t>authorise</a:t>
            </a:r>
            <a:r>
              <a:rPr dirty="0"/>
              <a:t>, replace politicians, </a:t>
            </a:r>
            <a:r>
              <a:rPr lang="fr-BE" dirty="0" err="1"/>
              <a:t>deliberate</a:t>
            </a:r>
            <a:r>
              <a:rPr lang="fr-BE" dirty="0"/>
              <a:t>, </a:t>
            </a:r>
            <a:r>
              <a:rPr dirty="0"/>
              <a:t>decide, or acclaim. I go through them in turn, starting with the institutional baseline.</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The first imaginary is the institutional baseline, defended by traditional parties against the Greens. I call it electoral fundamentalism, after </a:t>
            </a:r>
            <a:r>
              <a:rPr lang="nl-BE" dirty="0"/>
              <a:t>David </a:t>
            </a:r>
            <a:r>
              <a:rPr dirty="0"/>
              <a:t>Van Reybrouck. Only elections produce democratic legitimacy, so democratic innovations are seen as a threat to it.</a:t>
            </a:r>
          </a:p>
          <a:p>
            <a:r>
              <a:rPr dirty="0"/>
              <a:t>The people here are not sovereign: Parliament is. This is the principle of national sovereignty, in article 33 of the Belgian Constitution</a:t>
            </a:r>
            <a:r>
              <a:rPr lang="nl-BE" dirty="0"/>
              <a:t> which states that "All power emanate from Nation. They are exercised as described by the Consitution"</a:t>
            </a:r>
            <a:r>
              <a:rPr dirty="0"/>
              <a:t>. </a:t>
            </a:r>
            <a:r>
              <a:rPr lang="nl-BE" dirty="0"/>
              <a:t>The Nation understood as a diachronic conception of the people (the Belgian past, present and to come) is the source of sovereignty, but it needs the parliament to give body to this abstract idea. The national sovereignty supported by Abbé Sieyès has won against the popular sovereignty theory of Rousseau. </a:t>
            </a:r>
          </a:p>
          <a:p>
            <a:r>
              <a:rPr lang="nl-BE" dirty="0"/>
              <a:t>In this framework, </a:t>
            </a:r>
            <a:r>
              <a:rPr dirty="0"/>
              <a:t>The people </a:t>
            </a:r>
            <a:r>
              <a:rPr dirty="0" err="1"/>
              <a:t>authorise</a:t>
            </a:r>
            <a:r>
              <a:rPr dirty="0"/>
              <a:t> power, but cannot exercise it. Sortition and the referendum are tolerated at best</a:t>
            </a:r>
            <a:r>
              <a:rPr lang="nl-BE" dirty="0"/>
              <a:t> as consultative tools to support representative government.</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The </a:t>
            </a:r>
            <a:r>
              <a:rPr lang="nl-BE" dirty="0"/>
              <a:t>first</a:t>
            </a:r>
            <a:r>
              <a:rPr dirty="0"/>
              <a:t> imaginary</a:t>
            </a:r>
            <a:r>
              <a:rPr lang="nl-BE" dirty="0"/>
              <a:t> to challenge the baseline</a:t>
            </a:r>
            <a:r>
              <a:rPr dirty="0"/>
              <a:t> is </a:t>
            </a:r>
            <a:r>
              <a:rPr lang="nl-BE" dirty="0"/>
              <a:t>the </a:t>
            </a:r>
            <a:r>
              <a:rPr dirty="0"/>
              <a:t>antipolitical</a:t>
            </a:r>
            <a:r>
              <a:rPr lang="nl-BE" dirty="0"/>
              <a:t> imaginary of democracy</a:t>
            </a:r>
            <a:r>
              <a:rPr dirty="0"/>
              <a:t>. In 2013, the </a:t>
            </a:r>
            <a:r>
              <a:rPr lang="nl-BE" dirty="0"/>
              <a:t>far right </a:t>
            </a:r>
            <a:r>
              <a:rPr dirty="0"/>
              <a:t>MP Laurent Louis tabled a motion for a resolution to replace members of the Federal Parliament with randomly selected citizens. </a:t>
            </a:r>
            <a:r>
              <a:rPr lang="nl-BE" dirty="0"/>
              <a:t>He defends sortition as a democratic tool against election, seen as aristocratic. This discourse reflect a </a:t>
            </a:r>
            <a:r>
              <a:rPr dirty="0"/>
              <a:t>read</a:t>
            </a:r>
            <a:r>
              <a:rPr lang="nl-BE" dirty="0"/>
              <a:t>ing of</a:t>
            </a:r>
            <a:r>
              <a:rPr dirty="0"/>
              <a:t> Bernard Manin</a:t>
            </a:r>
            <a:r>
              <a:rPr lang="nl-BE" dirty="0"/>
              <a:t> book Principles of Representative Government</a:t>
            </a:r>
            <a:r>
              <a:rPr dirty="0"/>
              <a:t> </a:t>
            </a:r>
            <a:r>
              <a:rPr lang="nl-BE" dirty="0"/>
              <a:t>"</a:t>
            </a:r>
            <a:r>
              <a:rPr dirty="0"/>
              <a:t>against himself</a:t>
            </a:r>
            <a:r>
              <a:rPr lang="nl-BE" dirty="0"/>
              <a:t>"</a:t>
            </a:r>
            <a:r>
              <a:rPr dirty="0"/>
              <a:t>, in a way close to Étienne Chouard in France.</a:t>
            </a:r>
          </a:p>
          <a:p>
            <a:r>
              <a:rPr dirty="0"/>
              <a:t>This imaginary rejects representative government and political parties as such: they are assimilated to corruption, to self-proclaimed elites and factions. Elected representatives should be replaced by ordinary, virtuous citizens.</a:t>
            </a:r>
          </a:p>
          <a:p>
            <a:r>
              <a:rPr dirty="0"/>
              <a:t>The people are conceived, in Samuel Hayat’s words, as unified, without partisan divisions or ideologies – what he calls </a:t>
            </a:r>
            <a:r>
              <a:rPr dirty="0" err="1"/>
              <a:t>citizenism</a:t>
            </a:r>
            <a:r>
              <a:rPr dirty="0"/>
              <a:t>, close to Orwell’s and Michéa’s common decency. </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The second imaginary </a:t>
            </a:r>
            <a:r>
              <a:rPr lang="nl-BE" dirty="0"/>
              <a:t>to challenge the statu quo </a:t>
            </a:r>
            <a:r>
              <a:rPr dirty="0"/>
              <a:t>is </a:t>
            </a:r>
            <a:r>
              <a:rPr lang="nl-BE" dirty="0"/>
              <a:t>the </a:t>
            </a:r>
            <a:r>
              <a:rPr dirty="0"/>
              <a:t>deliberative</a:t>
            </a:r>
            <a:r>
              <a:rPr lang="nl-BE" dirty="0"/>
              <a:t> democracy imaginary</a:t>
            </a:r>
            <a:r>
              <a:rPr dirty="0"/>
              <a:t>, carried by the Green parties since 2015. Their diagnosis is </a:t>
            </a:r>
            <a:r>
              <a:rPr lang="nl-BE" dirty="0"/>
              <a:t>that representative governement suffer from </a:t>
            </a:r>
            <a:r>
              <a:rPr dirty="0"/>
              <a:t>a lack of trust</a:t>
            </a:r>
            <a:r>
              <a:rPr lang="nl-BE" dirty="0"/>
              <a:t> </a:t>
            </a:r>
            <a:r>
              <a:rPr dirty="0"/>
              <a:t>: a crisis of representation </a:t>
            </a:r>
            <a:r>
              <a:rPr lang="nl-BE" dirty="0"/>
              <a:t>because of the lack of representativness from MP </a:t>
            </a:r>
            <a:r>
              <a:rPr dirty="0"/>
              <a:t>and a disconnection between citizens and representatives. The answer</a:t>
            </a:r>
            <a:r>
              <a:rPr lang="nl-BE" dirty="0"/>
              <a:t> to this crisis</a:t>
            </a:r>
            <a:r>
              <a:rPr dirty="0"/>
              <a:t> is more descriptive representation.</a:t>
            </a:r>
          </a:p>
          <a:p>
            <a:r>
              <a:rPr dirty="0"/>
              <a:t>The people are </a:t>
            </a:r>
            <a:r>
              <a:rPr lang="nl-BE" dirty="0"/>
              <a:t>here understood as </a:t>
            </a:r>
            <a:r>
              <a:rPr dirty="0"/>
              <a:t>a sociological diversity, constructed politically through rational deliberation. Hence their </a:t>
            </a:r>
            <a:r>
              <a:rPr dirty="0" err="1"/>
              <a:t>favourite</a:t>
            </a:r>
            <a:r>
              <a:rPr dirty="0"/>
              <a:t> instrument: sortition, in the form of mixed deliberative committees bringing together MPs and randomly selected citizens, as in Brussels. </a:t>
            </a:r>
            <a:r>
              <a:rPr lang="nl-BE" dirty="0"/>
              <a:t>Consultative </a:t>
            </a:r>
            <a:r>
              <a:rPr dirty="0"/>
              <a:t>referendum</a:t>
            </a:r>
            <a:r>
              <a:rPr lang="nl-BE" dirty="0"/>
              <a:t>, popular consultation is supported and adopted in parliaments by theses MPs but </a:t>
            </a:r>
            <a:r>
              <a:rPr dirty="0"/>
              <a:t>remain secondary.</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The fourth imaginary is radical</a:t>
            </a:r>
            <a:r>
              <a:rPr lang="nl-BE" dirty="0"/>
              <a:t> democracy</a:t>
            </a:r>
            <a:r>
              <a:rPr dirty="0"/>
              <a:t>, carried by the far-left PTB-PVDA. For them, the Belgian political system can hardly be called democratic: there is no participation beyond elections, while citizens want to decide.</a:t>
            </a:r>
          </a:p>
          <a:p>
            <a:r>
              <a:rPr dirty="0"/>
              <a:t>The people are a sovereign people of active citizens – workers against the elite – and democracy must be built from below.</a:t>
            </a:r>
          </a:p>
          <a:p>
            <a:r>
              <a:rPr dirty="0"/>
              <a:t>The key instrument is the citizen-initiated binding referendum. In their proposals to revise the Constitution, in 2019 and 2021, 100,000 signatures would trigger a referendum, with no turnout quorum, and with a corrective referendum to repeal laws. Sortition is welcomed but judged insufficient: in Brussels they called deliberative committees an important step forward, but not enough.</a:t>
            </a:r>
          </a:p>
          <a:p>
            <a:r>
              <a:rPr dirty="0"/>
              <a:t>This is the only imaginary that gives the people genuine decision-making power. It </a:t>
            </a:r>
            <a:r>
              <a:rPr lang="nl-BE" dirty="0"/>
              <a:t>could </a:t>
            </a:r>
            <a:r>
              <a:rPr dirty="0"/>
              <a:t>fit Tarragoni’s and Chollet’s definition of populism.</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The fifth imaginary is </a:t>
            </a:r>
            <a:r>
              <a:rPr lang="nl-BE" dirty="0"/>
              <a:t>Nationalist or </a:t>
            </a:r>
            <a:r>
              <a:rPr dirty="0"/>
              <a:t>Bonapartist</a:t>
            </a:r>
            <a:r>
              <a:rPr lang="nl-BE" dirty="0"/>
              <a:t> and is</a:t>
            </a:r>
            <a:r>
              <a:rPr dirty="0"/>
              <a:t> carried by Flemish nationalists. </a:t>
            </a:r>
            <a:r>
              <a:rPr lang="nl-BE" dirty="0"/>
              <a:t>In their view, </a:t>
            </a:r>
            <a:r>
              <a:rPr dirty="0"/>
              <a:t>Democratic innovations would undermine the legitimacy of representatives; what is needed are top-down instruments of legitimation.</a:t>
            </a:r>
          </a:p>
          <a:p>
            <a:r>
              <a:rPr dirty="0"/>
              <a:t>The people are an ethno-regional people, defined by unity, and representation is understood as incarnation. Sortition is rejected; election is central</a:t>
            </a:r>
            <a:r>
              <a:rPr lang="nl-BE" dirty="0"/>
              <a:t> and </a:t>
            </a:r>
            <a:r>
              <a:rPr dirty="0"/>
              <a:t>the referendum is accepted only in a plebiscitary form – the people answer a question asked from above.</a:t>
            </a:r>
            <a:r>
              <a:rPr lang="nl-BE" dirty="0"/>
              <a:t> The legitimacy of elected representatives is always the main focus and flemish nationalists reject every attempt to discuss the democratisation of representative government. Their defense of referendum is vague and is inherently a defense of strategic use to give legitimacy to their ethno-nationalist views. </a:t>
            </a:r>
          </a:p>
          <a:p>
            <a:endParaRPr dirty="0"/>
          </a:p>
          <a:p>
            <a:r>
              <a:rPr dirty="0"/>
              <a:t>So </a:t>
            </a:r>
            <a:r>
              <a:rPr lang="nl-BE" dirty="0"/>
              <a:t>shortly, these parties do not defend popular self-government, flemish nationalists </a:t>
            </a:r>
            <a:r>
              <a:rPr dirty="0"/>
              <a:t>usually labelled populist under the ideational definition </a:t>
            </a:r>
            <a:r>
              <a:rPr lang="nl-BE" dirty="0"/>
              <a:t>of Cas Mudde </a:t>
            </a:r>
            <a:r>
              <a:rPr dirty="0"/>
              <a:t>do not </a:t>
            </a:r>
            <a:r>
              <a:rPr lang="nl-BE" dirty="0"/>
              <a:t>want to </a:t>
            </a:r>
            <a:r>
              <a:rPr dirty="0"/>
              <a:t>give the people the power to decide</a:t>
            </a:r>
            <a:r>
              <a:rPr lang="nl-BE" dirty="0"/>
              <a:t>.</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This table sums up the five imaginaries. Every imaginary constructs the people as a political actor, but with a different role: </a:t>
            </a:r>
            <a:r>
              <a:rPr dirty="0" err="1"/>
              <a:t>authorising</a:t>
            </a:r>
            <a:r>
              <a:rPr dirty="0"/>
              <a:t>, </a:t>
            </a:r>
            <a:r>
              <a:rPr lang="fr-BE" dirty="0" err="1"/>
              <a:t>replacing</a:t>
            </a:r>
            <a:r>
              <a:rPr lang="fr-BE" dirty="0"/>
              <a:t> </a:t>
            </a:r>
            <a:r>
              <a:rPr lang="fr-BE" dirty="0" err="1"/>
              <a:t>politicians</a:t>
            </a:r>
            <a:r>
              <a:rPr lang="fr-BE" dirty="0"/>
              <a:t>, </a:t>
            </a:r>
            <a:r>
              <a:rPr dirty="0"/>
              <a:t>deliberating, deciding, or acclaiming. The instruments follow: the deliberative and antipolitical imaginaries </a:t>
            </a:r>
            <a:r>
              <a:rPr dirty="0" err="1"/>
              <a:t>favour</a:t>
            </a:r>
            <a:r>
              <a:rPr dirty="0"/>
              <a:t> sortition; the radical one </a:t>
            </a:r>
            <a:r>
              <a:rPr dirty="0" err="1"/>
              <a:t>favours</a:t>
            </a:r>
            <a:r>
              <a:rPr dirty="0"/>
              <a:t> the citizen-initiated referendum; the electoral and Bonapartist ones keep election at the </a:t>
            </a:r>
            <a:r>
              <a:rPr dirty="0" err="1"/>
              <a:t>centre</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To conclude, three points.</a:t>
            </a:r>
          </a:p>
          <a:p>
            <a:r>
              <a:rPr dirty="0"/>
              <a:t>First, non-populists also construct the people as a political actor. Constructing the people is not a populist monopoly.</a:t>
            </a:r>
          </a:p>
          <a:p>
            <a:r>
              <a:rPr dirty="0"/>
              <a:t>Second, different imaginaries of democracy give different roles to the people – and these roles can be read in the instruments MPs defend.</a:t>
            </a:r>
          </a:p>
          <a:p>
            <a:r>
              <a:rPr dirty="0"/>
              <a:t>Third, the far right usually called populist is better described as Bonapartist and nationalist: the people are a unity, incarnated by representatives and consulted by plebiscite. Only the radical</a:t>
            </a:r>
            <a:r>
              <a:rPr lang="nl-BE" dirty="0"/>
              <a:t> democracy</a:t>
            </a:r>
            <a:r>
              <a:rPr dirty="0"/>
              <a:t> imaginary gives the people genuine decision-making power.</a:t>
            </a:r>
          </a:p>
          <a:p>
            <a:r>
              <a:rPr dirty="0"/>
              <a:t>So my answer to the title is: it depends on what we call populism. If we follow the historical definition, populists </a:t>
            </a:r>
            <a:r>
              <a:rPr lang="nl-BE" dirty="0"/>
              <a:t>could</a:t>
            </a:r>
            <a:r>
              <a:rPr dirty="0"/>
              <a:t> defend popular self-government – but then the far right is not populist. Thank you.</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 name="Group 6"/>
          <p:cNvGrpSpPr>
            <a:grpSpLocks/>
          </p:cNvGrpSpPr>
          <p:nvPr/>
        </p:nvGrpSpPr>
        <p:grpSpPr bwMode="auto">
          <a:xfrm>
            <a:off x="0" y="-7938"/>
            <a:ext cx="12192000" cy="6865938"/>
            <a:chOff x="0" y="-8467"/>
            <a:chExt cx="12192000" cy="6866467"/>
          </a:xfrm>
        </p:grpSpPr>
        <p:cxnSp>
          <p:nvCxnSpPr>
            <p:cNvPr id="5" name="Straight Connector 31"/>
            <p:cNvCxnSpPr/>
            <p:nvPr/>
          </p:nvCxnSpPr>
          <p:spPr>
            <a:xfrm>
              <a:off x="9371013" y="-528"/>
              <a:ext cx="1219200" cy="6858528"/>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20"/>
            <p:cNvCxnSpPr/>
            <p:nvPr/>
          </p:nvCxnSpPr>
          <p:spPr>
            <a:xfrm flipH="1">
              <a:off x="7424738" y="3681168"/>
              <a:ext cx="4764087" cy="3176832"/>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 name="Rectangle 23"/>
            <p:cNvSpPr/>
            <p:nvPr/>
          </p:nvSpPr>
          <p:spPr>
            <a:xfrm>
              <a:off x="9182100" y="-8467"/>
              <a:ext cx="3006725"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8" name="Rectangle 25"/>
            <p:cNvSpPr/>
            <p:nvPr/>
          </p:nvSpPr>
          <p:spPr>
            <a:xfrm>
              <a:off x="9602788" y="-8467"/>
              <a:ext cx="2589212"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9" name="Isosceles Triangle 26"/>
            <p:cNvSpPr/>
            <p:nvPr/>
          </p:nvSpPr>
          <p:spPr>
            <a:xfrm>
              <a:off x="8932863" y="3047706"/>
              <a:ext cx="3259137" cy="3810294"/>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0" name="Rectangle 27"/>
            <p:cNvSpPr/>
            <p:nvPr/>
          </p:nvSpPr>
          <p:spPr>
            <a:xfrm>
              <a:off x="9334500" y="-8467"/>
              <a:ext cx="285432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1" name="Rectangle 28"/>
            <p:cNvSpPr/>
            <p:nvPr/>
          </p:nvSpPr>
          <p:spPr>
            <a:xfrm>
              <a:off x="10898188" y="-8467"/>
              <a:ext cx="1290637"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2" name="Rectangle 29"/>
            <p:cNvSpPr/>
            <p:nvPr/>
          </p:nvSpPr>
          <p:spPr>
            <a:xfrm>
              <a:off x="10939463" y="-8467"/>
              <a:ext cx="1249362"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3" name="Isosceles Triangle 30"/>
            <p:cNvSpPr/>
            <p:nvPr/>
          </p:nvSpPr>
          <p:spPr>
            <a:xfrm>
              <a:off x="10371138" y="3589086"/>
              <a:ext cx="1817687" cy="3268914"/>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4" name="Isosceles Triangle 18"/>
            <p:cNvSpPr/>
            <p:nvPr/>
          </p:nvSpPr>
          <p:spPr>
            <a:xfrm rot="10800000">
              <a:off x="0" y="-528"/>
              <a:ext cx="842963" cy="5666225"/>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15" name="Date Placeholder 3"/>
          <p:cNvSpPr>
            <a:spLocks noGrp="1"/>
          </p:cNvSpPr>
          <p:nvPr>
            <p:ph type="dt" sz="half" idx="10"/>
          </p:nvPr>
        </p:nvSpPr>
        <p:spPr/>
        <p:txBody>
          <a:bodyPr/>
          <a:lstStyle>
            <a:lvl1pPr>
              <a:defRPr/>
            </a:lvl1pPr>
          </a:lstStyle>
          <a:p>
            <a:pPr>
              <a:defRPr/>
            </a:pPr>
            <a:fld id="{6D4F2064-6480-496C-A54B-1D26726BAB68}" type="datetimeFigureOut">
              <a:rPr lang="en-US"/>
              <a:pPr>
                <a:defRPr/>
              </a:pPr>
              <a:t>10/8/26</a:t>
            </a:fld>
            <a:endParaRPr lang="en-US" dirty="0"/>
          </a:p>
        </p:txBody>
      </p:sp>
      <p:sp>
        <p:nvSpPr>
          <p:cNvPr id="16" name="Footer Placeholder 4"/>
          <p:cNvSpPr>
            <a:spLocks noGrp="1"/>
          </p:cNvSpPr>
          <p:nvPr>
            <p:ph type="ftr" sz="quarter" idx="11"/>
          </p:nvPr>
        </p:nvSpPr>
        <p:spPr/>
        <p:txBody>
          <a:bodyPr/>
          <a:lstStyle>
            <a:lvl1pPr>
              <a:defRPr/>
            </a:lvl1pPr>
          </a:lstStyle>
          <a:p>
            <a:pPr>
              <a:defRPr/>
            </a:pPr>
            <a:endParaRPr lang="en-US"/>
          </a:p>
        </p:txBody>
      </p:sp>
      <p:sp>
        <p:nvSpPr>
          <p:cNvPr id="17" name="Slide Number Placeholder 5"/>
          <p:cNvSpPr>
            <a:spLocks noGrp="1"/>
          </p:cNvSpPr>
          <p:nvPr>
            <p:ph type="sldNum" sz="quarter" idx="12"/>
          </p:nvPr>
        </p:nvSpPr>
        <p:spPr/>
        <p:txBody>
          <a:bodyPr/>
          <a:lstStyle>
            <a:lvl1pPr>
              <a:defRPr/>
            </a:lvl1pPr>
          </a:lstStyle>
          <a:p>
            <a:pPr>
              <a:defRPr/>
            </a:pPr>
            <a:fld id="{6C18714F-203E-4845-A5BE-CE97AEF1B400}" type="slidenum">
              <a:rPr lang="en-US"/>
              <a:pPr>
                <a:defRPr/>
              </a:pPr>
              <a:t>‹N°›</a:t>
            </a:fld>
            <a:endParaRPr lang="en-US" dirty="0"/>
          </a:p>
        </p:txBody>
      </p:sp>
    </p:spTree>
    <p:extLst>
      <p:ext uri="{BB962C8B-B14F-4D97-AF65-F5344CB8AC3E}">
        <p14:creationId xmlns:p14="http://schemas.microsoft.com/office/powerpoint/2010/main" val="34151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pPr>
              <a:defRPr/>
            </a:pPr>
            <a:fld id="{70F6EC5E-FC60-41E3-BBC2-BE641B3DBFC3}" type="datetimeFigureOut">
              <a:rPr lang="en-US"/>
              <a:pPr>
                <a:defRPr/>
              </a:pPr>
              <a:t>10/8/26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0EDD7EA-0CE5-4D53-9420-B5EEA92623E1}" type="slidenum">
              <a:rPr lang="en-US"/>
              <a:pPr>
                <a:defRPr/>
              </a:pPr>
              <a:t>‹N°›</a:t>
            </a:fld>
            <a:endParaRPr lang="en-US" dirty="0"/>
          </a:p>
        </p:txBody>
      </p:sp>
    </p:spTree>
    <p:extLst>
      <p:ext uri="{BB962C8B-B14F-4D97-AF65-F5344CB8AC3E}">
        <p14:creationId xmlns:p14="http://schemas.microsoft.com/office/powerpoint/2010/main" val="3013080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lvl1pPr>
              <a:defRPr/>
            </a:lvl1pPr>
          </a:lstStyle>
          <a:p>
            <a:pPr>
              <a:defRPr/>
            </a:pPr>
            <a:fld id="{F37282EB-7EE9-4F63-8BD7-47E014DD7F22}" type="datetimeFigureOut">
              <a:rPr lang="en-US"/>
              <a:pPr>
                <a:defRPr/>
              </a:pPr>
              <a:t>10/8/26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B493F48-EBC4-4B22-B471-96E5BC6B16D0}" type="slidenum">
              <a:rPr lang="en-US"/>
              <a:pPr>
                <a:defRPr/>
              </a:pPr>
              <a:t>‹N°›</a:t>
            </a:fld>
            <a:endParaRPr lang="en-US" dirty="0"/>
          </a:p>
        </p:txBody>
      </p:sp>
    </p:spTree>
    <p:extLst>
      <p:ext uri="{BB962C8B-B14F-4D97-AF65-F5344CB8AC3E}">
        <p14:creationId xmlns:p14="http://schemas.microsoft.com/office/powerpoint/2010/main" val="1805657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3"/>
          <p:cNvSpPr>
            <a:spLocks noGrp="1"/>
          </p:cNvSpPr>
          <p:nvPr>
            <p:ph type="dt" sz="half" idx="10"/>
          </p:nvPr>
        </p:nvSpPr>
        <p:spPr/>
        <p:txBody>
          <a:bodyPr/>
          <a:lstStyle>
            <a:lvl1pPr>
              <a:defRPr/>
            </a:lvl1pPr>
          </a:lstStyle>
          <a:p>
            <a:pPr>
              <a:defRPr/>
            </a:pPr>
            <a:fld id="{94BC2B57-A45B-4151-A5FB-011CDDB565FB}" type="datetimeFigureOut">
              <a:rPr lang="en-US"/>
              <a:pPr>
                <a:defRPr/>
              </a:pPr>
              <a:t>10/8/26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FFE9005-46E4-4AF1-91EE-C4156DD7C939}" type="slidenum">
              <a:rPr lang="en-US"/>
              <a:pPr>
                <a:defRPr/>
              </a:pPr>
              <a:t>‹N°›</a:t>
            </a:fld>
            <a:endParaRPr lang="en-US" dirty="0"/>
          </a:p>
        </p:txBody>
      </p:sp>
    </p:spTree>
    <p:extLst>
      <p:ext uri="{BB962C8B-B14F-4D97-AF65-F5344CB8AC3E}">
        <p14:creationId xmlns:p14="http://schemas.microsoft.com/office/powerpoint/2010/main" val="1601593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3"/>
          <p:cNvSpPr>
            <a:spLocks noGrp="1"/>
          </p:cNvSpPr>
          <p:nvPr>
            <p:ph type="dt" sz="half" idx="10"/>
          </p:nvPr>
        </p:nvSpPr>
        <p:spPr/>
        <p:txBody>
          <a:bodyPr/>
          <a:lstStyle>
            <a:lvl1pPr>
              <a:defRPr/>
            </a:lvl1pPr>
          </a:lstStyle>
          <a:p>
            <a:pPr>
              <a:defRPr/>
            </a:pPr>
            <a:fld id="{D484FB2C-60B5-47CE-B4DB-68E30DE055C5}" type="datetimeFigureOut">
              <a:rPr lang="en-US"/>
              <a:pPr>
                <a:defRPr/>
              </a:pPr>
              <a:t>10/8/26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2F2ECFE-3F70-418B-A343-F8B07DB01E9C}" type="slidenum">
              <a:rPr lang="en-US"/>
              <a:pPr>
                <a:defRPr/>
              </a:pPr>
              <a:t>‹N°›</a:t>
            </a:fld>
            <a:endParaRPr lang="en-US" dirty="0"/>
          </a:p>
        </p:txBody>
      </p:sp>
    </p:spTree>
    <p:extLst>
      <p:ext uri="{BB962C8B-B14F-4D97-AF65-F5344CB8AC3E}">
        <p14:creationId xmlns:p14="http://schemas.microsoft.com/office/powerpoint/2010/main" val="220410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3"/>
          <p:cNvSpPr>
            <a:spLocks noGrp="1"/>
          </p:cNvSpPr>
          <p:nvPr>
            <p:ph type="dt" sz="half" idx="10"/>
          </p:nvPr>
        </p:nvSpPr>
        <p:spPr/>
        <p:txBody>
          <a:bodyPr/>
          <a:lstStyle>
            <a:lvl1pPr>
              <a:defRPr/>
            </a:lvl1pPr>
          </a:lstStyle>
          <a:p>
            <a:pPr>
              <a:defRPr/>
            </a:pPr>
            <a:fld id="{FCE50629-3172-43D0-B843-E4122BD80F58}" type="datetimeFigureOut">
              <a:rPr lang="en-US"/>
              <a:pPr>
                <a:defRPr/>
              </a:pPr>
              <a:t>10/8/26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AA22D84-675C-455B-859A-65304722B427}" type="slidenum">
              <a:rPr lang="en-US"/>
              <a:pPr>
                <a:defRPr/>
              </a:pPr>
              <a:t>‹N°›</a:t>
            </a:fld>
            <a:endParaRPr lang="en-US" dirty="0"/>
          </a:p>
        </p:txBody>
      </p:sp>
    </p:spTree>
    <p:extLst>
      <p:ext uri="{BB962C8B-B14F-4D97-AF65-F5344CB8AC3E}">
        <p14:creationId xmlns:p14="http://schemas.microsoft.com/office/powerpoint/2010/main" val="2930883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0774E22-DB27-4B40-AE0A-D7B587B96B72}" type="datetimeFigureOut">
              <a:rPr lang="en-US"/>
              <a:pPr>
                <a:defRPr/>
              </a:pPr>
              <a:t>10/8/26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FD5FC7A-681F-4D50-8139-650A38355B5C}" type="slidenum">
              <a:rPr lang="en-US"/>
              <a:pPr>
                <a:defRPr/>
              </a:pPr>
              <a:t>‹N°›</a:t>
            </a:fld>
            <a:endParaRPr lang="en-US" dirty="0"/>
          </a:p>
        </p:txBody>
      </p:sp>
    </p:spTree>
    <p:extLst>
      <p:ext uri="{BB962C8B-B14F-4D97-AF65-F5344CB8AC3E}">
        <p14:creationId xmlns:p14="http://schemas.microsoft.com/office/powerpoint/2010/main" val="3205815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a:t>
            </a:r>
          </a:p>
        </p:txBody>
      </p:sp>
      <p:sp>
        <p:nvSpPr>
          <p:cNvPr id="5" name="Date Placeholder 3"/>
          <p:cNvSpPr>
            <a:spLocks noGrp="1"/>
          </p:cNvSpPr>
          <p:nvPr>
            <p:ph type="dt" sz="half" idx="10"/>
          </p:nvPr>
        </p:nvSpPr>
        <p:spPr/>
        <p:txBody>
          <a:bodyPr/>
          <a:lstStyle>
            <a:lvl1pPr>
              <a:defRPr/>
            </a:lvl1pPr>
          </a:lstStyle>
          <a:p>
            <a:pPr>
              <a:defRPr/>
            </a:pPr>
            <a:fld id="{9AC6A7C3-E8A8-4F33-BA50-58AD19459330}" type="datetimeFigureOut">
              <a:rPr lang="en-US"/>
              <a:pPr>
                <a:defRPr/>
              </a:pPr>
              <a:t>10/8/26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901EDB7-E506-4225-98A4-B7F646063BE5}" type="slidenum">
              <a:rPr lang="en-US"/>
              <a:pPr>
                <a:defRPr/>
              </a:pPr>
              <a:t>‹N°›</a:t>
            </a:fld>
            <a:endParaRPr lang="en-US" dirty="0"/>
          </a:p>
        </p:txBody>
      </p:sp>
    </p:spTree>
    <p:extLst>
      <p:ext uri="{BB962C8B-B14F-4D97-AF65-F5344CB8AC3E}">
        <p14:creationId xmlns:p14="http://schemas.microsoft.com/office/powerpoint/2010/main" val="4017304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noProof="0" dirty="0"/>
              <a:t>Cliquez sur l'icône pour ajouter une image</a:t>
            </a:r>
            <a:endParaRPr lang="en-US" noProof="0"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3"/>
          <p:cNvSpPr>
            <a:spLocks noGrp="1"/>
          </p:cNvSpPr>
          <p:nvPr>
            <p:ph type="dt" sz="half" idx="10"/>
          </p:nvPr>
        </p:nvSpPr>
        <p:spPr/>
        <p:txBody>
          <a:bodyPr/>
          <a:lstStyle>
            <a:lvl1pPr>
              <a:defRPr/>
            </a:lvl1pPr>
          </a:lstStyle>
          <a:p>
            <a:pPr>
              <a:defRPr/>
            </a:pPr>
            <a:fld id="{254431ED-599F-4413-9019-487C13F6814D}" type="datetimeFigureOut">
              <a:rPr lang="en-US"/>
              <a:pPr>
                <a:defRPr/>
              </a:pPr>
              <a:t>10/8/26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EEE6C86-E969-4DF4-BD84-0AF218466066}" type="slidenum">
              <a:rPr lang="en-US"/>
              <a:pPr>
                <a:defRPr/>
              </a:pPr>
              <a:t>‹N°›</a:t>
            </a:fld>
            <a:endParaRPr lang="en-US" dirty="0"/>
          </a:p>
        </p:txBody>
      </p:sp>
    </p:spTree>
    <p:extLst>
      <p:ext uri="{BB962C8B-B14F-4D97-AF65-F5344CB8AC3E}">
        <p14:creationId xmlns:p14="http://schemas.microsoft.com/office/powerpoint/2010/main" val="4001974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lvl1pPr>
              <a:defRPr/>
            </a:lvl1pPr>
          </a:lstStyle>
          <a:p>
            <a:pPr>
              <a:defRPr/>
            </a:pPr>
            <a:fld id="{07F2E917-351E-45BC-94D6-1ADA0B369B4D}" type="datetimeFigureOut">
              <a:rPr lang="en-US"/>
              <a:pPr>
                <a:defRPr/>
              </a:pPr>
              <a:t>10/8/26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041B136-63C5-48D4-A5EA-572556467EC1}" type="slidenum">
              <a:rPr lang="en-US"/>
              <a:pPr>
                <a:defRPr/>
              </a:pPr>
              <a:t>‹N°›</a:t>
            </a:fld>
            <a:endParaRPr lang="en-US" dirty="0"/>
          </a:p>
        </p:txBody>
      </p:sp>
    </p:spTree>
    <p:extLst>
      <p:ext uri="{BB962C8B-B14F-4D97-AF65-F5344CB8AC3E}">
        <p14:creationId xmlns:p14="http://schemas.microsoft.com/office/powerpoint/2010/main" val="335332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5" name="TextBox 19"/>
          <p:cNvSpPr txBox="1">
            <a:spLocks noChangeArrowheads="1"/>
          </p:cNvSpPr>
          <p:nvPr/>
        </p:nvSpPr>
        <p:spPr bwMode="auto">
          <a:xfrm>
            <a:off x="541338" y="790575"/>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fontAlgn="base">
              <a:spcBef>
                <a:spcPct val="0"/>
              </a:spcBef>
              <a:spcAft>
                <a:spcPct val="0"/>
              </a:spcAft>
              <a:defRPr>
                <a:solidFill>
                  <a:schemeClr val="tx1"/>
                </a:solidFill>
                <a:latin typeface="Trebuchet MS" panose="020B0603020202020204" pitchFamily="34" charset="0"/>
              </a:defRPr>
            </a:lvl6pPr>
            <a:lvl7pPr marL="2971800" indent="-228600" fontAlgn="base">
              <a:spcBef>
                <a:spcPct val="0"/>
              </a:spcBef>
              <a:spcAft>
                <a:spcPct val="0"/>
              </a:spcAft>
              <a:defRPr>
                <a:solidFill>
                  <a:schemeClr val="tx1"/>
                </a:solidFill>
                <a:latin typeface="Trebuchet MS" panose="020B0603020202020204" pitchFamily="34" charset="0"/>
              </a:defRPr>
            </a:lvl7pPr>
            <a:lvl8pPr marL="3429000" indent="-228600" fontAlgn="base">
              <a:spcBef>
                <a:spcPct val="0"/>
              </a:spcBef>
              <a:spcAft>
                <a:spcPct val="0"/>
              </a:spcAft>
              <a:defRPr>
                <a:solidFill>
                  <a:schemeClr val="tx1"/>
                </a:solidFill>
                <a:latin typeface="Trebuchet MS" panose="020B0603020202020204" pitchFamily="34" charset="0"/>
              </a:defRPr>
            </a:lvl8pPr>
            <a:lvl9pPr marL="3886200" indent="-228600" fontAlgn="base">
              <a:spcBef>
                <a:spcPct val="0"/>
              </a:spcBef>
              <a:spcAft>
                <a:spcPct val="0"/>
              </a:spcAft>
              <a:defRPr>
                <a:solidFill>
                  <a:schemeClr val="tx1"/>
                </a:solidFill>
                <a:latin typeface="Trebuchet MS" panose="020B0603020202020204" pitchFamily="34" charset="0"/>
              </a:defRPr>
            </a:lvl9pPr>
          </a:lstStyle>
          <a:p>
            <a:pPr eaLnBrk="1" hangingPunct="1">
              <a:defRPr/>
            </a:pPr>
            <a:r>
              <a:rPr lang="en-US" altLang="fr-FR" sz="8000" dirty="0">
                <a:solidFill>
                  <a:srgbClr val="9D5ACF"/>
                </a:solidFill>
                <a:latin typeface="Arial" panose="020B0604020202020204" pitchFamily="34" charset="0"/>
              </a:rPr>
              <a:t>“</a:t>
            </a:r>
          </a:p>
        </p:txBody>
      </p:sp>
      <p:sp>
        <p:nvSpPr>
          <p:cNvPr id="6" name="TextBox 21"/>
          <p:cNvSpPr txBox="1">
            <a:spLocks noChangeArrowheads="1"/>
          </p:cNvSpPr>
          <p:nvPr/>
        </p:nvSpPr>
        <p:spPr bwMode="auto">
          <a:xfrm>
            <a:off x="8893175" y="2886075"/>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fontAlgn="base">
              <a:spcBef>
                <a:spcPct val="0"/>
              </a:spcBef>
              <a:spcAft>
                <a:spcPct val="0"/>
              </a:spcAft>
              <a:defRPr>
                <a:solidFill>
                  <a:schemeClr val="tx1"/>
                </a:solidFill>
                <a:latin typeface="Trebuchet MS" panose="020B0603020202020204" pitchFamily="34" charset="0"/>
              </a:defRPr>
            </a:lvl6pPr>
            <a:lvl7pPr marL="2971800" indent="-228600" fontAlgn="base">
              <a:spcBef>
                <a:spcPct val="0"/>
              </a:spcBef>
              <a:spcAft>
                <a:spcPct val="0"/>
              </a:spcAft>
              <a:defRPr>
                <a:solidFill>
                  <a:schemeClr val="tx1"/>
                </a:solidFill>
                <a:latin typeface="Trebuchet MS" panose="020B0603020202020204" pitchFamily="34" charset="0"/>
              </a:defRPr>
            </a:lvl7pPr>
            <a:lvl8pPr marL="3429000" indent="-228600" fontAlgn="base">
              <a:spcBef>
                <a:spcPct val="0"/>
              </a:spcBef>
              <a:spcAft>
                <a:spcPct val="0"/>
              </a:spcAft>
              <a:defRPr>
                <a:solidFill>
                  <a:schemeClr val="tx1"/>
                </a:solidFill>
                <a:latin typeface="Trebuchet MS" panose="020B0603020202020204" pitchFamily="34" charset="0"/>
              </a:defRPr>
            </a:lvl8pPr>
            <a:lvl9pPr marL="3886200" indent="-228600" fontAlgn="base">
              <a:spcBef>
                <a:spcPct val="0"/>
              </a:spcBef>
              <a:spcAft>
                <a:spcPct val="0"/>
              </a:spcAft>
              <a:defRPr>
                <a:solidFill>
                  <a:schemeClr val="tx1"/>
                </a:solidFill>
                <a:latin typeface="Trebuchet MS" panose="020B0603020202020204" pitchFamily="34" charset="0"/>
              </a:defRPr>
            </a:lvl9pPr>
          </a:lstStyle>
          <a:p>
            <a:pPr eaLnBrk="1" hangingPunct="1">
              <a:defRPr/>
            </a:pPr>
            <a:r>
              <a:rPr lang="en-US" altLang="fr-FR" sz="8000" dirty="0">
                <a:solidFill>
                  <a:srgbClr val="9D5ACF"/>
                </a:solidFill>
                <a:latin typeface="Arial" panose="020B0604020202020204" pitchFamily="34" charset="0"/>
              </a:rPr>
              <a:t>”</a:t>
            </a:r>
            <a:endParaRPr lang="en-US" altLang="fr-FR" dirty="0">
              <a:solidFill>
                <a:srgbClr val="9D5ACF"/>
              </a:solidFill>
              <a:latin typeface="Arial" panose="020B0604020202020204" pitchFamily="34" charset="0"/>
            </a:endParaRP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7" name="Date Placeholder 3"/>
          <p:cNvSpPr>
            <a:spLocks noGrp="1"/>
          </p:cNvSpPr>
          <p:nvPr>
            <p:ph type="dt" sz="half" idx="14"/>
          </p:nvPr>
        </p:nvSpPr>
        <p:spPr/>
        <p:txBody>
          <a:bodyPr/>
          <a:lstStyle>
            <a:lvl1pPr>
              <a:defRPr/>
            </a:lvl1pPr>
          </a:lstStyle>
          <a:p>
            <a:pPr>
              <a:defRPr/>
            </a:pPr>
            <a:fld id="{65D962F4-0E24-4E5B-BB33-4756F9A040E5}" type="datetimeFigureOut">
              <a:rPr lang="en-US"/>
              <a:pPr>
                <a:defRPr/>
              </a:pPr>
              <a:t>10/8/26</a:t>
            </a:fld>
            <a:endParaRPr lang="en-US" dirty="0"/>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pPr>
              <a:defRPr/>
            </a:pPr>
            <a:fld id="{2C36C07D-3A2C-4E92-A132-1CEF5732F89E}" type="slidenum">
              <a:rPr lang="en-US"/>
              <a:pPr>
                <a:defRPr/>
              </a:pPr>
              <a:t>‹N°›</a:t>
            </a:fld>
            <a:endParaRPr lang="en-US" dirty="0"/>
          </a:p>
        </p:txBody>
      </p:sp>
    </p:spTree>
    <p:extLst>
      <p:ext uri="{BB962C8B-B14F-4D97-AF65-F5344CB8AC3E}">
        <p14:creationId xmlns:p14="http://schemas.microsoft.com/office/powerpoint/2010/main" val="684401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lvl1pPr>
              <a:defRPr/>
            </a:lvl1pPr>
          </a:lstStyle>
          <a:p>
            <a:pPr>
              <a:defRPr/>
            </a:pPr>
            <a:fld id="{A7E7AD11-027E-477B-989F-6DAE15C77A90}" type="datetimeFigureOut">
              <a:rPr lang="en-US"/>
              <a:pPr>
                <a:defRPr/>
              </a:pPr>
              <a:t>10/8/26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ECF0BF2-15DD-4648-BA72-67AE02A8FEB0}" type="slidenum">
              <a:rPr lang="en-US"/>
              <a:pPr>
                <a:defRPr/>
              </a:pPr>
              <a:t>‹N°›</a:t>
            </a:fld>
            <a:endParaRPr lang="en-US" dirty="0"/>
          </a:p>
        </p:txBody>
      </p:sp>
    </p:spTree>
    <p:extLst>
      <p:ext uri="{BB962C8B-B14F-4D97-AF65-F5344CB8AC3E}">
        <p14:creationId xmlns:p14="http://schemas.microsoft.com/office/powerpoint/2010/main" val="39410147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5" name="TextBox 23"/>
          <p:cNvSpPr txBox="1">
            <a:spLocks noChangeArrowheads="1"/>
          </p:cNvSpPr>
          <p:nvPr/>
        </p:nvSpPr>
        <p:spPr bwMode="auto">
          <a:xfrm>
            <a:off x="541338" y="790575"/>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fontAlgn="base">
              <a:spcBef>
                <a:spcPct val="0"/>
              </a:spcBef>
              <a:spcAft>
                <a:spcPct val="0"/>
              </a:spcAft>
              <a:defRPr>
                <a:solidFill>
                  <a:schemeClr val="tx1"/>
                </a:solidFill>
                <a:latin typeface="Trebuchet MS" panose="020B0603020202020204" pitchFamily="34" charset="0"/>
              </a:defRPr>
            </a:lvl6pPr>
            <a:lvl7pPr marL="2971800" indent="-228600" fontAlgn="base">
              <a:spcBef>
                <a:spcPct val="0"/>
              </a:spcBef>
              <a:spcAft>
                <a:spcPct val="0"/>
              </a:spcAft>
              <a:defRPr>
                <a:solidFill>
                  <a:schemeClr val="tx1"/>
                </a:solidFill>
                <a:latin typeface="Trebuchet MS" panose="020B0603020202020204" pitchFamily="34" charset="0"/>
              </a:defRPr>
            </a:lvl7pPr>
            <a:lvl8pPr marL="3429000" indent="-228600" fontAlgn="base">
              <a:spcBef>
                <a:spcPct val="0"/>
              </a:spcBef>
              <a:spcAft>
                <a:spcPct val="0"/>
              </a:spcAft>
              <a:defRPr>
                <a:solidFill>
                  <a:schemeClr val="tx1"/>
                </a:solidFill>
                <a:latin typeface="Trebuchet MS" panose="020B0603020202020204" pitchFamily="34" charset="0"/>
              </a:defRPr>
            </a:lvl8pPr>
            <a:lvl9pPr marL="3886200" indent="-228600" fontAlgn="base">
              <a:spcBef>
                <a:spcPct val="0"/>
              </a:spcBef>
              <a:spcAft>
                <a:spcPct val="0"/>
              </a:spcAft>
              <a:defRPr>
                <a:solidFill>
                  <a:schemeClr val="tx1"/>
                </a:solidFill>
                <a:latin typeface="Trebuchet MS" panose="020B0603020202020204" pitchFamily="34" charset="0"/>
              </a:defRPr>
            </a:lvl9pPr>
          </a:lstStyle>
          <a:p>
            <a:pPr eaLnBrk="1" hangingPunct="1">
              <a:defRPr/>
            </a:pPr>
            <a:r>
              <a:rPr lang="en-US" altLang="fr-FR" sz="8000" dirty="0">
                <a:solidFill>
                  <a:srgbClr val="9D5ACF"/>
                </a:solidFill>
                <a:latin typeface="Arial" panose="020B0604020202020204" pitchFamily="34" charset="0"/>
              </a:rPr>
              <a:t>“</a:t>
            </a:r>
          </a:p>
        </p:txBody>
      </p:sp>
      <p:sp>
        <p:nvSpPr>
          <p:cNvPr id="6" name="TextBox 24"/>
          <p:cNvSpPr txBox="1">
            <a:spLocks noChangeArrowheads="1"/>
          </p:cNvSpPr>
          <p:nvPr/>
        </p:nvSpPr>
        <p:spPr bwMode="auto">
          <a:xfrm>
            <a:off x="8893175" y="2886075"/>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fontAlgn="base">
              <a:spcBef>
                <a:spcPct val="0"/>
              </a:spcBef>
              <a:spcAft>
                <a:spcPct val="0"/>
              </a:spcAft>
              <a:defRPr>
                <a:solidFill>
                  <a:schemeClr val="tx1"/>
                </a:solidFill>
                <a:latin typeface="Trebuchet MS" panose="020B0603020202020204" pitchFamily="34" charset="0"/>
              </a:defRPr>
            </a:lvl6pPr>
            <a:lvl7pPr marL="2971800" indent="-228600" fontAlgn="base">
              <a:spcBef>
                <a:spcPct val="0"/>
              </a:spcBef>
              <a:spcAft>
                <a:spcPct val="0"/>
              </a:spcAft>
              <a:defRPr>
                <a:solidFill>
                  <a:schemeClr val="tx1"/>
                </a:solidFill>
                <a:latin typeface="Trebuchet MS" panose="020B0603020202020204" pitchFamily="34" charset="0"/>
              </a:defRPr>
            </a:lvl7pPr>
            <a:lvl8pPr marL="3429000" indent="-228600" fontAlgn="base">
              <a:spcBef>
                <a:spcPct val="0"/>
              </a:spcBef>
              <a:spcAft>
                <a:spcPct val="0"/>
              </a:spcAft>
              <a:defRPr>
                <a:solidFill>
                  <a:schemeClr val="tx1"/>
                </a:solidFill>
                <a:latin typeface="Trebuchet MS" panose="020B0603020202020204" pitchFamily="34" charset="0"/>
              </a:defRPr>
            </a:lvl8pPr>
            <a:lvl9pPr marL="3886200" indent="-228600" fontAlgn="base">
              <a:spcBef>
                <a:spcPct val="0"/>
              </a:spcBef>
              <a:spcAft>
                <a:spcPct val="0"/>
              </a:spcAft>
              <a:defRPr>
                <a:solidFill>
                  <a:schemeClr val="tx1"/>
                </a:solidFill>
                <a:latin typeface="Trebuchet MS" panose="020B0603020202020204" pitchFamily="34" charset="0"/>
              </a:defRPr>
            </a:lvl9pPr>
          </a:lstStyle>
          <a:p>
            <a:pPr eaLnBrk="1" hangingPunct="1">
              <a:defRPr/>
            </a:pPr>
            <a:r>
              <a:rPr lang="en-US" altLang="fr-FR" sz="8000" dirty="0">
                <a:solidFill>
                  <a:srgbClr val="9D5ACF"/>
                </a:solidFill>
                <a:latin typeface="Arial" panose="020B0604020202020204" pitchFamily="34" charset="0"/>
              </a:rPr>
              <a:t>”</a:t>
            </a: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7" name="Date Placeholder 3"/>
          <p:cNvSpPr>
            <a:spLocks noGrp="1"/>
          </p:cNvSpPr>
          <p:nvPr>
            <p:ph type="dt" sz="half" idx="14"/>
          </p:nvPr>
        </p:nvSpPr>
        <p:spPr/>
        <p:txBody>
          <a:bodyPr/>
          <a:lstStyle>
            <a:lvl1pPr>
              <a:defRPr/>
            </a:lvl1pPr>
          </a:lstStyle>
          <a:p>
            <a:pPr>
              <a:defRPr/>
            </a:pPr>
            <a:fld id="{064F4A67-984F-4744-B67A-A8CF5DB2487E}" type="datetimeFigureOut">
              <a:rPr lang="en-US"/>
              <a:pPr>
                <a:defRPr/>
              </a:pPr>
              <a:t>10/8/26</a:t>
            </a:fld>
            <a:endParaRPr lang="en-US" dirty="0"/>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pPr>
              <a:defRPr/>
            </a:pPr>
            <a:fld id="{CE97D0F6-8033-4B3D-B2FE-AACE10C35917}" type="slidenum">
              <a:rPr lang="en-US"/>
              <a:pPr>
                <a:defRPr/>
              </a:pPr>
              <a:t>‹N°›</a:t>
            </a:fld>
            <a:endParaRPr lang="en-US" dirty="0"/>
          </a:p>
        </p:txBody>
      </p:sp>
    </p:spTree>
    <p:extLst>
      <p:ext uri="{BB962C8B-B14F-4D97-AF65-F5344CB8AC3E}">
        <p14:creationId xmlns:p14="http://schemas.microsoft.com/office/powerpoint/2010/main" val="830196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5" name="Date Placeholder 3"/>
          <p:cNvSpPr>
            <a:spLocks noGrp="1"/>
          </p:cNvSpPr>
          <p:nvPr>
            <p:ph type="dt" sz="half" idx="14"/>
          </p:nvPr>
        </p:nvSpPr>
        <p:spPr/>
        <p:txBody>
          <a:bodyPr/>
          <a:lstStyle>
            <a:lvl1pPr>
              <a:defRPr/>
            </a:lvl1pPr>
          </a:lstStyle>
          <a:p>
            <a:pPr>
              <a:defRPr/>
            </a:pPr>
            <a:fld id="{8D81A00E-9C21-4E7B-859F-8B6A000C2D2E}" type="datetimeFigureOut">
              <a:rPr lang="en-US"/>
              <a:pPr>
                <a:defRPr/>
              </a:pPr>
              <a:t>10/8/26</a:t>
            </a:fld>
            <a:endParaRPr lang="en-US" dirty="0"/>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pPr>
              <a:defRPr/>
            </a:pPr>
            <a:fld id="{AE41E0F6-1AF4-41CA-950E-A4DF3CE3AB79}" type="slidenum">
              <a:rPr lang="en-US"/>
              <a:pPr>
                <a:defRPr/>
              </a:pPr>
              <a:t>‹N°›</a:t>
            </a:fld>
            <a:endParaRPr lang="en-US" dirty="0"/>
          </a:p>
        </p:txBody>
      </p:sp>
    </p:spTree>
    <p:extLst>
      <p:ext uri="{BB962C8B-B14F-4D97-AF65-F5344CB8AC3E}">
        <p14:creationId xmlns:p14="http://schemas.microsoft.com/office/powerpoint/2010/main" val="211526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pPr>
              <a:defRPr/>
            </a:pPr>
            <a:fld id="{D4C63C5B-CAE0-460B-B238-CF5F61E6228E}" type="datetimeFigureOut">
              <a:rPr lang="en-US"/>
              <a:pPr>
                <a:defRPr/>
              </a:pPr>
              <a:t>10/8/26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2A379A-4096-4A33-B166-A146D5E0755C}" type="slidenum">
              <a:rPr lang="en-US"/>
              <a:pPr>
                <a:defRPr/>
              </a:pPr>
              <a:t>‹N°›</a:t>
            </a:fld>
            <a:endParaRPr lang="en-US" dirty="0"/>
          </a:p>
        </p:txBody>
      </p:sp>
    </p:spTree>
    <p:extLst>
      <p:ext uri="{BB962C8B-B14F-4D97-AF65-F5344CB8AC3E}">
        <p14:creationId xmlns:p14="http://schemas.microsoft.com/office/powerpoint/2010/main" val="19590679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lvl1pPr>
          </a:lstStyle>
          <a:p>
            <a:pPr>
              <a:defRPr/>
            </a:pPr>
            <a:fld id="{EFEA2974-7F69-4298-BD27-A71B7B52236C}" type="datetimeFigureOut">
              <a:rPr lang="en-US"/>
              <a:pPr>
                <a:defRPr/>
              </a:pPr>
              <a:t>10/8/26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905FD60-AC24-460B-817F-A48D4BC38ADB}" type="slidenum">
              <a:rPr lang="en-US"/>
              <a:pPr>
                <a:defRPr/>
              </a:pPr>
              <a:t>‹N°›</a:t>
            </a:fld>
            <a:endParaRPr lang="en-US" dirty="0"/>
          </a:p>
        </p:txBody>
      </p:sp>
    </p:spTree>
    <p:extLst>
      <p:ext uri="{BB962C8B-B14F-4D97-AF65-F5344CB8AC3E}">
        <p14:creationId xmlns:p14="http://schemas.microsoft.com/office/powerpoint/2010/main" val="1208032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7938"/>
            <a:ext cx="12192000" cy="6865938"/>
            <a:chOff x="0" y="-8467"/>
            <a:chExt cx="12192000" cy="6866467"/>
          </a:xfrm>
        </p:grpSpPr>
        <p:cxnSp>
          <p:nvCxnSpPr>
            <p:cNvPr id="20" name="Straight Connector 19"/>
            <p:cNvCxnSpPr/>
            <p:nvPr/>
          </p:nvCxnSpPr>
          <p:spPr>
            <a:xfrm>
              <a:off x="9371013" y="-528"/>
              <a:ext cx="1219200" cy="6858528"/>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4738" y="3681168"/>
              <a:ext cx="4764087" cy="3176832"/>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2100" y="-8467"/>
              <a:ext cx="3006725"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3" name="Rectangle 25"/>
            <p:cNvSpPr/>
            <p:nvPr/>
          </p:nvSpPr>
          <p:spPr>
            <a:xfrm>
              <a:off x="9602788" y="-8467"/>
              <a:ext cx="2589212"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4" name="Isosceles Triangle 23"/>
            <p:cNvSpPr/>
            <p:nvPr/>
          </p:nvSpPr>
          <p:spPr>
            <a:xfrm>
              <a:off x="8932863" y="3047706"/>
              <a:ext cx="3259137" cy="3810294"/>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5" name="Rectangle 27"/>
            <p:cNvSpPr/>
            <p:nvPr/>
          </p:nvSpPr>
          <p:spPr>
            <a:xfrm>
              <a:off x="9334500" y="-8467"/>
              <a:ext cx="285432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6" name="Rectangle 28"/>
            <p:cNvSpPr/>
            <p:nvPr/>
          </p:nvSpPr>
          <p:spPr>
            <a:xfrm>
              <a:off x="10898188" y="-8467"/>
              <a:ext cx="1290637"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7" name="Rectangle 29"/>
            <p:cNvSpPr/>
            <p:nvPr/>
          </p:nvSpPr>
          <p:spPr>
            <a:xfrm>
              <a:off x="10939463" y="-8467"/>
              <a:ext cx="1249362"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8" name="Isosceles Triangle 27"/>
            <p:cNvSpPr/>
            <p:nvPr/>
          </p:nvSpPr>
          <p:spPr>
            <a:xfrm>
              <a:off x="10371138" y="3589086"/>
              <a:ext cx="1817687" cy="3268914"/>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9" name="Isosceles Triangle 28"/>
            <p:cNvSpPr/>
            <p:nvPr/>
          </p:nvSpPr>
          <p:spPr>
            <a:xfrm>
              <a:off x="0" y="4012981"/>
              <a:ext cx="449263" cy="2845019"/>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grpSp>
      <p:sp>
        <p:nvSpPr>
          <p:cNvPr id="1027" name="Title Placeholder 1"/>
          <p:cNvSpPr>
            <a:spLocks noGrp="1"/>
          </p:cNvSpPr>
          <p:nvPr>
            <p:ph type="title"/>
          </p:nvPr>
        </p:nvSpPr>
        <p:spPr bwMode="auto">
          <a:xfrm>
            <a:off x="677863" y="609600"/>
            <a:ext cx="859631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 style du titre</a:t>
            </a:r>
            <a:endParaRPr lang="en-US" altLang="fr-FR"/>
          </a:p>
        </p:txBody>
      </p:sp>
      <p:sp>
        <p:nvSpPr>
          <p:cNvPr id="1028" name="Text Placeholder 2"/>
          <p:cNvSpPr>
            <a:spLocks noGrp="1"/>
          </p:cNvSpPr>
          <p:nvPr>
            <p:ph type="body" idx="1"/>
          </p:nvPr>
        </p:nvSpPr>
        <p:spPr bwMode="auto">
          <a:xfrm>
            <a:off x="677863" y="2160588"/>
            <a:ext cx="8596312"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altLang="fr-FR"/>
          </a:p>
        </p:txBody>
      </p:sp>
      <p:sp>
        <p:nvSpPr>
          <p:cNvPr id="4" name="Date Placeholder 3"/>
          <p:cNvSpPr>
            <a:spLocks noGrp="1"/>
          </p:cNvSpPr>
          <p:nvPr>
            <p:ph type="dt" sz="half" idx="2"/>
          </p:nvPr>
        </p:nvSpPr>
        <p:spPr>
          <a:xfrm>
            <a:off x="7205663" y="6042025"/>
            <a:ext cx="911225"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33CEDF61-2D8D-4A23-B52A-BF34A7EDCA36}" type="datetimeFigureOut">
              <a:rPr lang="en-US"/>
              <a:pPr>
                <a:defRPr/>
              </a:pPr>
              <a:t>10/8/26</a:t>
            </a:fld>
            <a:endParaRPr lang="en-US" dirty="0"/>
          </a:p>
        </p:txBody>
      </p:sp>
      <p:sp>
        <p:nvSpPr>
          <p:cNvPr id="5" name="Footer Placeholder 4"/>
          <p:cNvSpPr>
            <a:spLocks noGrp="1"/>
          </p:cNvSpPr>
          <p:nvPr>
            <p:ph type="ftr" sz="quarter" idx="3"/>
          </p:nvPr>
        </p:nvSpPr>
        <p:spPr>
          <a:xfrm>
            <a:off x="677863" y="6042025"/>
            <a:ext cx="6297612"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8589963" y="6042025"/>
            <a:ext cx="684212"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accent1"/>
                </a:solidFill>
                <a:latin typeface="+mn-lt"/>
              </a:defRPr>
            </a:lvl1pPr>
          </a:lstStyle>
          <a:p>
            <a:pPr>
              <a:defRPr/>
            </a:pPr>
            <a:fld id="{043CA7E0-A749-4463-9575-C30801D708A1}" type="slidenum">
              <a:rPr lang="en-US"/>
              <a:pPr>
                <a:defRPr/>
              </a:pPr>
              <a:t>‹N°›</a:t>
            </a:fld>
            <a:endParaRPr lang="en-US" dirty="0"/>
          </a:p>
        </p:txBody>
      </p:sp>
    </p:spTree>
    <p:extLst>
      <p:ext uri="{BB962C8B-B14F-4D97-AF65-F5344CB8AC3E}">
        <p14:creationId xmlns:p14="http://schemas.microsoft.com/office/powerpoint/2010/main" val="41235936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F24911-1F2E-5D61-4AA6-55D9993E7BEB}"/>
              </a:ext>
            </a:extLst>
          </p:cNvPr>
          <p:cNvSpPr>
            <a:spLocks noGrp="1"/>
          </p:cNvSpPr>
          <p:nvPr>
            <p:ph type="ctrTitle"/>
          </p:nvPr>
        </p:nvSpPr>
        <p:spPr>
          <a:xfrm>
            <a:off x="561861" y="2605849"/>
            <a:ext cx="9320270" cy="1646302"/>
          </a:xfrm>
        </p:spPr>
        <p:txBody>
          <a:bodyPr/>
          <a:lstStyle/>
          <a:p>
            <a:pPr algn="ctr"/>
            <a:r>
              <a:rPr lang="en-GB" b="1" dirty="0"/>
              <a:t>Do </a:t>
            </a:r>
            <a:r>
              <a:rPr lang="en-GB" b="1" dirty="0" err="1"/>
              <a:t>Populists</a:t>
            </a:r>
            <a:r>
              <a:rPr lang="en-GB" b="1" dirty="0"/>
              <a:t> </a:t>
            </a:r>
            <a:r>
              <a:rPr lang="en-GB" b="1" dirty="0" err="1"/>
              <a:t>Defend</a:t>
            </a:r>
            <a:r>
              <a:rPr lang="en-GB" b="1" dirty="0"/>
              <a:t> </a:t>
            </a:r>
            <a:br>
              <a:rPr lang="fr-BE" b="1" dirty="0"/>
            </a:br>
            <a:r>
              <a:rPr lang="en-GB" b="1" dirty="0"/>
              <a:t>Popular Self-Government?</a:t>
            </a:r>
            <a:br>
              <a:rPr lang="fr-BE" b="1" dirty="0"/>
            </a:br>
            <a:r>
              <a:rPr lang="en-GB" sz="2800" b="1" dirty="0"/>
              <a:t> </a:t>
            </a:r>
            <a:br>
              <a:rPr lang="fr-BE" sz="2800" dirty="0"/>
            </a:br>
            <a:r>
              <a:rPr lang="en-GB" sz="2400" dirty="0"/>
              <a:t>The Construction of "the People" in Belgian </a:t>
            </a:r>
            <a:r>
              <a:rPr lang="en-GB" sz="2400" dirty="0" err="1"/>
              <a:t>Parliamentary</a:t>
            </a:r>
            <a:r>
              <a:rPr lang="en-GB" sz="2400" dirty="0"/>
              <a:t> Debates on Democratic Innovations</a:t>
            </a:r>
            <a:br>
              <a:rPr lang="fr-BE" sz="2800" dirty="0"/>
            </a:br>
            <a:endParaRPr lang="fr-FR" sz="2800" dirty="0"/>
          </a:p>
        </p:txBody>
      </p:sp>
      <p:sp>
        <p:nvSpPr>
          <p:cNvPr id="3" name="Sous-titre 2">
            <a:extLst>
              <a:ext uri="{FF2B5EF4-FFF2-40B4-BE49-F238E27FC236}">
                <a16:creationId xmlns:a16="http://schemas.microsoft.com/office/drawing/2014/main" id="{25439B59-D375-D29E-595A-D21E5192B478}"/>
              </a:ext>
            </a:extLst>
          </p:cNvPr>
          <p:cNvSpPr>
            <a:spLocks noGrp="1"/>
          </p:cNvSpPr>
          <p:nvPr>
            <p:ph type="subTitle" idx="1"/>
          </p:nvPr>
        </p:nvSpPr>
        <p:spPr>
          <a:xfrm>
            <a:off x="308473" y="4259163"/>
            <a:ext cx="9132982" cy="1096899"/>
          </a:xfrm>
        </p:spPr>
        <p:txBody>
          <a:bodyPr/>
          <a:lstStyle/>
          <a:p>
            <a:pPr algn="ctr"/>
            <a:r>
              <a:rPr lang="en-GB" sz="1400" dirty="0"/>
              <a:t>10th Annual Workshop of the Populism Specialist Group – “Who Are the People? Populism, Disruption, Identity”</a:t>
            </a:r>
            <a:endParaRPr lang="fr-FR" sz="1400" dirty="0"/>
          </a:p>
          <a:p>
            <a:pPr algn="ctr"/>
            <a:r>
              <a:rPr lang="en-GB" sz="1400" dirty="0"/>
              <a:t>Dijon (France), 7–9 October 2026</a:t>
            </a:r>
          </a:p>
          <a:p>
            <a:pPr algn="ctr"/>
            <a:endParaRPr lang="fr-FR" sz="1400" dirty="0"/>
          </a:p>
          <a:p>
            <a:r>
              <a:rPr lang="en-GB" dirty="0"/>
              <a:t>Vincent Aerts (University of Liège)</a:t>
            </a:r>
          </a:p>
          <a:p>
            <a:r>
              <a:rPr lang="en-GB" dirty="0" err="1"/>
              <a:t>vincent.aerts@uliege.be</a:t>
            </a:r>
            <a:endParaRPr lang="fr-FR" dirty="0"/>
          </a:p>
        </p:txBody>
      </p:sp>
      <p:pic>
        <p:nvPicPr>
          <p:cNvPr id="5" name="Image 4">
            <a:extLst>
              <a:ext uri="{FF2B5EF4-FFF2-40B4-BE49-F238E27FC236}">
                <a16:creationId xmlns:a16="http://schemas.microsoft.com/office/drawing/2014/main" id="{E08313B8-35F0-BC19-1226-17FEBF065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031" y="5613400"/>
            <a:ext cx="4432300" cy="1244600"/>
          </a:xfrm>
          <a:prstGeom prst="rect">
            <a:avLst/>
          </a:prstGeom>
        </p:spPr>
      </p:pic>
    </p:spTree>
    <p:extLst>
      <p:ext uri="{BB962C8B-B14F-4D97-AF65-F5344CB8AC3E}">
        <p14:creationId xmlns:p14="http://schemas.microsoft.com/office/powerpoint/2010/main" val="3906984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Starting point: two views of populism</a:t>
            </a:r>
          </a:p>
        </p:txBody>
      </p:sp>
      <p:sp>
        <p:nvSpPr>
          <p:cNvPr id="3" name="Left header"/>
          <p:cNvSpPr/>
          <p:nvPr/>
        </p:nvSpPr>
        <p:spPr>
          <a:xfrm>
            <a:off x="676656" y="2103120"/>
            <a:ext cx="4318000" cy="502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ctr"/>
          <a:lstStyle/>
          <a:p>
            <a:pPr algn="l">
              <a:spcAft>
                <a:spcPts val="0"/>
              </a:spcAft>
            </a:pPr>
            <a:r>
              <a:rPr lang="en-GB" sz="1500" b="1" i="0" dirty="0">
                <a:solidFill>
                  <a:schemeClr val="bg1"/>
                </a:solidFill>
              </a:rPr>
              <a:t>Mudde</a:t>
            </a:r>
          </a:p>
        </p:txBody>
      </p:sp>
      <p:sp>
        <p:nvSpPr>
          <p:cNvPr id="4" name="Left body"/>
          <p:cNvSpPr/>
          <p:nvPr/>
        </p:nvSpPr>
        <p:spPr>
          <a:xfrm>
            <a:off x="676656" y="2606040"/>
            <a:ext cx="4318000" cy="2286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t"/>
          <a:lstStyle/>
          <a:p>
            <a:pPr algn="l">
              <a:spcAft>
                <a:spcPts val="1000"/>
              </a:spcAft>
            </a:pPr>
            <a:r>
              <a:rPr lang="en-GB" sz="1700" b="1" i="0" dirty="0">
                <a:solidFill>
                  <a:schemeClr val="accent1"/>
                </a:solidFill>
              </a:rPr>
              <a:t>An ideational definition</a:t>
            </a:r>
          </a:p>
          <a:p>
            <a:pPr algn="l">
              <a:spcAft>
                <a:spcPts val="1000"/>
              </a:spcAft>
            </a:pPr>
            <a:r>
              <a:rPr lang="en-GB" sz="1500" b="0" i="1" dirty="0">
                <a:solidFill>
                  <a:schemeClr val="tx1"/>
                </a:solidFill>
              </a:rPr>
              <a:t>Populism as a thin-centred ideology opposing “the pure people” and “the corrupt elite”, which holds that politics should express “the general will of the people”</a:t>
            </a:r>
          </a:p>
          <a:p>
            <a:pPr algn="l">
              <a:spcAft>
                <a:spcPts val="600"/>
              </a:spcAft>
            </a:pPr>
            <a:r>
              <a:rPr lang="en-GB" sz="1500" b="1" i="0" dirty="0">
                <a:solidFill>
                  <a:schemeClr val="tx1"/>
                </a:solidFill>
              </a:rPr>
              <a:t>→ Far-right parties appear as champions of democratisation and popular sovereignty</a:t>
            </a:r>
          </a:p>
        </p:txBody>
      </p:sp>
      <p:sp>
        <p:nvSpPr>
          <p:cNvPr id="5" name="Right header"/>
          <p:cNvSpPr/>
          <p:nvPr/>
        </p:nvSpPr>
        <p:spPr>
          <a:xfrm>
            <a:off x="5274056" y="2103120"/>
            <a:ext cx="4318000" cy="502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ctr"/>
          <a:lstStyle/>
          <a:p>
            <a:pPr algn="l">
              <a:spcAft>
                <a:spcPts val="0"/>
              </a:spcAft>
            </a:pPr>
            <a:endParaRPr lang="en-GB" sz="1500" b="1" i="0" dirty="0">
              <a:solidFill>
                <a:schemeClr val="bg1"/>
              </a:solidFill>
            </a:endParaRPr>
          </a:p>
        </p:txBody>
      </p:sp>
      <p:sp>
        <p:nvSpPr>
          <p:cNvPr id="6" name="Right body"/>
          <p:cNvSpPr/>
          <p:nvPr/>
        </p:nvSpPr>
        <p:spPr>
          <a:xfrm>
            <a:off x="5274056" y="2606040"/>
            <a:ext cx="4318000" cy="2286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t"/>
          <a:lstStyle/>
          <a:p>
            <a:pPr algn="l">
              <a:spcAft>
                <a:spcPts val="1000"/>
              </a:spcAft>
            </a:pPr>
            <a:endParaRPr lang="en-GB" sz="1500" b="1" i="0" dirty="0">
              <a:solidFill>
                <a:schemeClr val="tx1"/>
              </a:solidFill>
            </a:endParaRPr>
          </a:p>
        </p:txBody>
      </p:sp>
      <p:sp>
        <p:nvSpPr>
          <p:cNvPr id="9" name="Takeaway"/>
          <p:cNvSpPr/>
          <p:nvPr/>
        </p:nvSpPr>
        <p:spPr>
          <a:xfrm>
            <a:off x="676656" y="5120640"/>
            <a:ext cx="8915400" cy="73152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28015" rIns="182880" bIns="128015" rtlCol="0" anchor="ctr"/>
          <a:lstStyle/>
          <a:p>
            <a:pPr algn="ctr">
              <a:spcAft>
                <a:spcPts val="800"/>
              </a:spcAft>
            </a:pPr>
            <a:endParaRPr lang="en-GB" sz="1600" dirty="0">
              <a:solidFill>
                <a:schemeClr val="tx1"/>
              </a:solidFill>
            </a:endParaRPr>
          </a:p>
        </p:txBody>
      </p:sp>
    </p:spTree>
    <p:extLst>
      <p:ext uri="{BB962C8B-B14F-4D97-AF65-F5344CB8AC3E}">
        <p14:creationId xmlns:p14="http://schemas.microsoft.com/office/powerpoint/2010/main" val="1067327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6E444-B7F2-8A9D-12E0-AC6F85F352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5F6F21-C24A-43F3-F0F3-56FFC3E35EA6}"/>
              </a:ext>
            </a:extLst>
          </p:cNvPr>
          <p:cNvSpPr>
            <a:spLocks noGrp="1"/>
          </p:cNvSpPr>
          <p:nvPr>
            <p:ph type="title"/>
          </p:nvPr>
        </p:nvSpPr>
        <p:spPr/>
        <p:txBody>
          <a:bodyPr/>
          <a:lstStyle/>
          <a:p>
            <a:r>
              <a:rPr lang="en-GB"/>
              <a:t>Starting point: two views of populism</a:t>
            </a:r>
          </a:p>
        </p:txBody>
      </p:sp>
      <p:sp>
        <p:nvSpPr>
          <p:cNvPr id="3" name="Left header">
            <a:extLst>
              <a:ext uri="{FF2B5EF4-FFF2-40B4-BE49-F238E27FC236}">
                <a16:creationId xmlns:a16="http://schemas.microsoft.com/office/drawing/2014/main" id="{D3351736-810B-6524-CA76-3C6A874204C1}"/>
              </a:ext>
            </a:extLst>
          </p:cNvPr>
          <p:cNvSpPr/>
          <p:nvPr/>
        </p:nvSpPr>
        <p:spPr>
          <a:xfrm>
            <a:off x="676656" y="2103120"/>
            <a:ext cx="4318000" cy="502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ctr"/>
          <a:lstStyle/>
          <a:p>
            <a:pPr algn="l">
              <a:spcAft>
                <a:spcPts val="0"/>
              </a:spcAft>
            </a:pPr>
            <a:r>
              <a:rPr lang="en-GB" sz="1500" b="1" i="0" dirty="0">
                <a:solidFill>
                  <a:schemeClr val="bg1"/>
                </a:solidFill>
              </a:rPr>
              <a:t>Mudde</a:t>
            </a:r>
          </a:p>
        </p:txBody>
      </p:sp>
      <p:sp>
        <p:nvSpPr>
          <p:cNvPr id="4" name="Left body">
            <a:extLst>
              <a:ext uri="{FF2B5EF4-FFF2-40B4-BE49-F238E27FC236}">
                <a16:creationId xmlns:a16="http://schemas.microsoft.com/office/drawing/2014/main" id="{76C610DD-6E58-B3E7-15F2-B0C3BA15E6C5}"/>
              </a:ext>
            </a:extLst>
          </p:cNvPr>
          <p:cNvSpPr/>
          <p:nvPr/>
        </p:nvSpPr>
        <p:spPr>
          <a:xfrm>
            <a:off x="676656" y="2606040"/>
            <a:ext cx="4318000" cy="2286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t"/>
          <a:lstStyle/>
          <a:p>
            <a:pPr algn="l">
              <a:spcAft>
                <a:spcPts val="1000"/>
              </a:spcAft>
            </a:pPr>
            <a:r>
              <a:rPr lang="en-GB" sz="1700" b="1" i="0" dirty="0">
                <a:solidFill>
                  <a:schemeClr val="accent1"/>
                </a:solidFill>
              </a:rPr>
              <a:t>An ideational definition</a:t>
            </a:r>
          </a:p>
          <a:p>
            <a:pPr algn="l">
              <a:spcAft>
                <a:spcPts val="1000"/>
              </a:spcAft>
            </a:pPr>
            <a:r>
              <a:rPr lang="en-GB" sz="1500" b="0" i="1" dirty="0">
                <a:solidFill>
                  <a:schemeClr val="tx1"/>
                </a:solidFill>
              </a:rPr>
              <a:t>Populism as a thin-centred ideology opposing “the pure people” and “the corrupt elite”, which holds that politics should express “the general will of the people”</a:t>
            </a:r>
          </a:p>
          <a:p>
            <a:pPr algn="l">
              <a:spcAft>
                <a:spcPts val="600"/>
              </a:spcAft>
            </a:pPr>
            <a:r>
              <a:rPr lang="en-GB" sz="1500" b="1" i="0" dirty="0">
                <a:solidFill>
                  <a:schemeClr val="tx1"/>
                </a:solidFill>
              </a:rPr>
              <a:t>→ Far-right parties appear as champions of democratisation and popular sovereignty</a:t>
            </a:r>
          </a:p>
        </p:txBody>
      </p:sp>
      <p:sp>
        <p:nvSpPr>
          <p:cNvPr id="5" name="Right header">
            <a:extLst>
              <a:ext uri="{FF2B5EF4-FFF2-40B4-BE49-F238E27FC236}">
                <a16:creationId xmlns:a16="http://schemas.microsoft.com/office/drawing/2014/main" id="{A2AA5B47-562B-F206-D996-F9F61515AC82}"/>
              </a:ext>
            </a:extLst>
          </p:cNvPr>
          <p:cNvSpPr/>
          <p:nvPr/>
        </p:nvSpPr>
        <p:spPr>
          <a:xfrm>
            <a:off x="5274056" y="2103120"/>
            <a:ext cx="4318000" cy="502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ctr"/>
          <a:lstStyle/>
          <a:p>
            <a:pPr algn="l">
              <a:spcAft>
                <a:spcPts val="0"/>
              </a:spcAft>
            </a:pPr>
            <a:r>
              <a:rPr lang="en-GB" sz="1500" b="1" i="0" dirty="0">
                <a:solidFill>
                  <a:schemeClr val="bg1"/>
                </a:solidFill>
              </a:rPr>
              <a:t>Tarragoni and Chollet</a:t>
            </a:r>
          </a:p>
        </p:txBody>
      </p:sp>
      <p:sp>
        <p:nvSpPr>
          <p:cNvPr id="6" name="Right body">
            <a:extLst>
              <a:ext uri="{FF2B5EF4-FFF2-40B4-BE49-F238E27FC236}">
                <a16:creationId xmlns:a16="http://schemas.microsoft.com/office/drawing/2014/main" id="{1093CD14-1339-E647-2204-594084D72261}"/>
              </a:ext>
            </a:extLst>
          </p:cNvPr>
          <p:cNvSpPr/>
          <p:nvPr/>
        </p:nvSpPr>
        <p:spPr>
          <a:xfrm>
            <a:off x="5274056" y="2606040"/>
            <a:ext cx="4318000" cy="2286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t"/>
          <a:lstStyle/>
          <a:p>
            <a:pPr algn="l">
              <a:spcAft>
                <a:spcPts val="1000"/>
              </a:spcAft>
            </a:pPr>
            <a:r>
              <a:rPr lang="en-GB" sz="1700" b="1" i="0" dirty="0">
                <a:solidFill>
                  <a:schemeClr val="accent1"/>
                </a:solidFill>
              </a:rPr>
              <a:t>A historical, democratic tradition</a:t>
            </a:r>
          </a:p>
          <a:p>
            <a:pPr algn="l">
              <a:spcAft>
                <a:spcPts val="600"/>
              </a:spcAft>
            </a:pPr>
            <a:r>
              <a:rPr lang="en-GB" sz="1500" b="0" i="0" dirty="0">
                <a:solidFill>
                  <a:schemeClr val="tx1"/>
                </a:solidFill>
              </a:rPr>
              <a:t>Rooted in the first populisms (US People’s Party, Russian </a:t>
            </a:r>
            <a:r>
              <a:rPr lang="en-GB" sz="1500" b="0" i="0" dirty="0" err="1">
                <a:solidFill>
                  <a:schemeClr val="tx1"/>
                </a:solidFill>
              </a:rPr>
              <a:t>narodniki</a:t>
            </a:r>
            <a:r>
              <a:rPr lang="en-GB" sz="1500" b="0" i="0" dirty="0">
                <a:solidFill>
                  <a:schemeClr val="tx1"/>
                </a:solidFill>
              </a:rPr>
              <a:t>). Populism emerges at critical moments of liberal representative democracy and seeks to democratise it; democracy is the main cleavage</a:t>
            </a:r>
          </a:p>
          <a:p>
            <a:pPr algn="l">
              <a:spcAft>
                <a:spcPts val="600"/>
              </a:spcAft>
            </a:pPr>
            <a:r>
              <a:rPr lang="en-GB" sz="1500" b="1" i="0" dirty="0">
                <a:solidFill>
                  <a:schemeClr val="tx1"/>
                </a:solidFill>
              </a:rPr>
              <a:t>→ Populism as democratisation of representative government</a:t>
            </a:r>
          </a:p>
        </p:txBody>
      </p:sp>
      <p:sp>
        <p:nvSpPr>
          <p:cNvPr id="9" name="Takeaway">
            <a:extLst>
              <a:ext uri="{FF2B5EF4-FFF2-40B4-BE49-F238E27FC236}">
                <a16:creationId xmlns:a16="http://schemas.microsoft.com/office/drawing/2014/main" id="{CF924BAC-6F9C-0F58-16FE-75955F5FCABD}"/>
              </a:ext>
            </a:extLst>
          </p:cNvPr>
          <p:cNvSpPr/>
          <p:nvPr/>
        </p:nvSpPr>
        <p:spPr>
          <a:xfrm>
            <a:off x="676656" y="5120640"/>
            <a:ext cx="8915400" cy="73152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28015" rIns="182880" bIns="128015" rtlCol="0" anchor="ctr"/>
          <a:lstStyle/>
          <a:p>
            <a:pPr algn="ctr">
              <a:spcAft>
                <a:spcPts val="800"/>
              </a:spcAft>
            </a:pPr>
            <a:endParaRPr lang="en-GB" sz="1600" dirty="0">
              <a:solidFill>
                <a:schemeClr val="tx1"/>
              </a:solidFill>
            </a:endParaRPr>
          </a:p>
        </p:txBody>
      </p:sp>
    </p:spTree>
    <p:extLst>
      <p:ext uri="{BB962C8B-B14F-4D97-AF65-F5344CB8AC3E}">
        <p14:creationId xmlns:p14="http://schemas.microsoft.com/office/powerpoint/2010/main" val="1067650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DE610-5D80-D1B3-2D28-908D9DBADB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A09FEA-E8DF-3B61-1788-4AD6BFB58E1D}"/>
              </a:ext>
            </a:extLst>
          </p:cNvPr>
          <p:cNvSpPr>
            <a:spLocks noGrp="1"/>
          </p:cNvSpPr>
          <p:nvPr>
            <p:ph type="title"/>
          </p:nvPr>
        </p:nvSpPr>
        <p:spPr/>
        <p:txBody>
          <a:bodyPr/>
          <a:lstStyle/>
          <a:p>
            <a:r>
              <a:rPr lang="en-GB"/>
              <a:t>Starting point: two views of populism</a:t>
            </a:r>
          </a:p>
        </p:txBody>
      </p:sp>
      <p:sp>
        <p:nvSpPr>
          <p:cNvPr id="3" name="Left header">
            <a:extLst>
              <a:ext uri="{FF2B5EF4-FFF2-40B4-BE49-F238E27FC236}">
                <a16:creationId xmlns:a16="http://schemas.microsoft.com/office/drawing/2014/main" id="{2A5FEB41-CC13-D039-FBC6-B5BF3481C5A9}"/>
              </a:ext>
            </a:extLst>
          </p:cNvPr>
          <p:cNvSpPr/>
          <p:nvPr/>
        </p:nvSpPr>
        <p:spPr>
          <a:xfrm>
            <a:off x="676656" y="2103120"/>
            <a:ext cx="4318000" cy="502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ctr"/>
          <a:lstStyle/>
          <a:p>
            <a:pPr algn="l">
              <a:spcAft>
                <a:spcPts val="0"/>
              </a:spcAft>
            </a:pPr>
            <a:r>
              <a:rPr lang="en-GB" sz="1500" b="1" i="0" dirty="0">
                <a:solidFill>
                  <a:schemeClr val="bg1"/>
                </a:solidFill>
              </a:rPr>
              <a:t>Mudde</a:t>
            </a:r>
          </a:p>
        </p:txBody>
      </p:sp>
      <p:sp>
        <p:nvSpPr>
          <p:cNvPr id="4" name="Left body">
            <a:extLst>
              <a:ext uri="{FF2B5EF4-FFF2-40B4-BE49-F238E27FC236}">
                <a16:creationId xmlns:a16="http://schemas.microsoft.com/office/drawing/2014/main" id="{D859E5B5-9E8D-90D7-3F5A-8DCDDE518C59}"/>
              </a:ext>
            </a:extLst>
          </p:cNvPr>
          <p:cNvSpPr/>
          <p:nvPr/>
        </p:nvSpPr>
        <p:spPr>
          <a:xfrm>
            <a:off x="676656" y="2606040"/>
            <a:ext cx="4318000" cy="2286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t"/>
          <a:lstStyle/>
          <a:p>
            <a:pPr algn="l">
              <a:spcAft>
                <a:spcPts val="1000"/>
              </a:spcAft>
            </a:pPr>
            <a:r>
              <a:rPr lang="en-GB" sz="1700" b="1" i="0" dirty="0">
                <a:solidFill>
                  <a:schemeClr val="accent1"/>
                </a:solidFill>
              </a:rPr>
              <a:t>An ideational definition</a:t>
            </a:r>
          </a:p>
          <a:p>
            <a:pPr algn="l">
              <a:spcAft>
                <a:spcPts val="1000"/>
              </a:spcAft>
            </a:pPr>
            <a:r>
              <a:rPr lang="en-GB" sz="1500" b="0" i="1" dirty="0">
                <a:solidFill>
                  <a:schemeClr val="tx1"/>
                </a:solidFill>
              </a:rPr>
              <a:t>Populism as a thin-centred ideology opposing “the pure people” and “the corrupt elite”, which holds that politics should express “the general will of the people”</a:t>
            </a:r>
          </a:p>
          <a:p>
            <a:pPr algn="l">
              <a:spcAft>
                <a:spcPts val="600"/>
              </a:spcAft>
            </a:pPr>
            <a:r>
              <a:rPr lang="en-GB" sz="1500" b="1" i="0" dirty="0">
                <a:solidFill>
                  <a:schemeClr val="tx1"/>
                </a:solidFill>
              </a:rPr>
              <a:t>→ Far-right parties appear as champions of democratisation and popular sovereignty</a:t>
            </a:r>
          </a:p>
        </p:txBody>
      </p:sp>
      <p:sp>
        <p:nvSpPr>
          <p:cNvPr id="5" name="Right header">
            <a:extLst>
              <a:ext uri="{FF2B5EF4-FFF2-40B4-BE49-F238E27FC236}">
                <a16:creationId xmlns:a16="http://schemas.microsoft.com/office/drawing/2014/main" id="{71EAFFE6-4063-96F8-3700-D6EA14520260}"/>
              </a:ext>
            </a:extLst>
          </p:cNvPr>
          <p:cNvSpPr/>
          <p:nvPr/>
        </p:nvSpPr>
        <p:spPr>
          <a:xfrm>
            <a:off x="5274056" y="2103120"/>
            <a:ext cx="4318000" cy="502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ctr"/>
          <a:lstStyle/>
          <a:p>
            <a:pPr algn="l">
              <a:spcAft>
                <a:spcPts val="0"/>
              </a:spcAft>
            </a:pPr>
            <a:r>
              <a:rPr lang="en-GB" sz="1500" b="1" i="0" dirty="0">
                <a:solidFill>
                  <a:schemeClr val="bg1"/>
                </a:solidFill>
              </a:rPr>
              <a:t>Tarragoni and Chollet</a:t>
            </a:r>
          </a:p>
        </p:txBody>
      </p:sp>
      <p:sp>
        <p:nvSpPr>
          <p:cNvPr id="6" name="Right body">
            <a:extLst>
              <a:ext uri="{FF2B5EF4-FFF2-40B4-BE49-F238E27FC236}">
                <a16:creationId xmlns:a16="http://schemas.microsoft.com/office/drawing/2014/main" id="{8A82A402-413A-6FA0-EC7E-8EE2E916DE02}"/>
              </a:ext>
            </a:extLst>
          </p:cNvPr>
          <p:cNvSpPr/>
          <p:nvPr/>
        </p:nvSpPr>
        <p:spPr>
          <a:xfrm>
            <a:off x="5274056" y="2606040"/>
            <a:ext cx="4318000" cy="2286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t"/>
          <a:lstStyle/>
          <a:p>
            <a:pPr algn="l">
              <a:spcAft>
                <a:spcPts val="1000"/>
              </a:spcAft>
            </a:pPr>
            <a:r>
              <a:rPr lang="en-GB" sz="1700" b="1" i="0" dirty="0">
                <a:solidFill>
                  <a:schemeClr val="accent1"/>
                </a:solidFill>
              </a:rPr>
              <a:t>A historical, democratic tradition</a:t>
            </a:r>
          </a:p>
          <a:p>
            <a:pPr algn="l">
              <a:spcAft>
                <a:spcPts val="600"/>
              </a:spcAft>
            </a:pPr>
            <a:r>
              <a:rPr lang="en-GB" sz="1500" b="0" i="0" dirty="0">
                <a:solidFill>
                  <a:schemeClr val="tx1"/>
                </a:solidFill>
              </a:rPr>
              <a:t>Rooted in the first populisms (US People’s Party, Russian </a:t>
            </a:r>
            <a:r>
              <a:rPr lang="en-GB" sz="1500" b="0" i="0" dirty="0" err="1">
                <a:solidFill>
                  <a:schemeClr val="tx1"/>
                </a:solidFill>
              </a:rPr>
              <a:t>narodniki</a:t>
            </a:r>
            <a:r>
              <a:rPr lang="en-GB" sz="1500" b="0" i="0" dirty="0">
                <a:solidFill>
                  <a:schemeClr val="tx1"/>
                </a:solidFill>
              </a:rPr>
              <a:t>). Populism emerges at critical moments of liberal representative democracy and seeks to democratise it; democracy is the main cleavage</a:t>
            </a:r>
          </a:p>
          <a:p>
            <a:pPr algn="l">
              <a:spcAft>
                <a:spcPts val="600"/>
              </a:spcAft>
            </a:pPr>
            <a:r>
              <a:rPr lang="en-GB" sz="1500" b="1" i="0" dirty="0">
                <a:solidFill>
                  <a:schemeClr val="tx1"/>
                </a:solidFill>
              </a:rPr>
              <a:t>→ Populism as democratisation of representative government</a:t>
            </a:r>
          </a:p>
        </p:txBody>
      </p:sp>
      <p:sp>
        <p:nvSpPr>
          <p:cNvPr id="9" name="Takeaway">
            <a:extLst>
              <a:ext uri="{FF2B5EF4-FFF2-40B4-BE49-F238E27FC236}">
                <a16:creationId xmlns:a16="http://schemas.microsoft.com/office/drawing/2014/main" id="{24D92470-D613-090F-839E-AEBA7223A356}"/>
              </a:ext>
            </a:extLst>
          </p:cNvPr>
          <p:cNvSpPr/>
          <p:nvPr/>
        </p:nvSpPr>
        <p:spPr>
          <a:xfrm>
            <a:off x="676656" y="5120640"/>
            <a:ext cx="8915400" cy="73152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28015" rIns="182880" bIns="128015" rtlCol="0" anchor="ctr"/>
          <a:lstStyle/>
          <a:p>
            <a:pPr algn="ctr">
              <a:spcAft>
                <a:spcPts val="800"/>
              </a:spcAft>
            </a:pPr>
            <a:r>
              <a:rPr lang="en-GB" sz="1600" b="1" i="0" dirty="0">
                <a:solidFill>
                  <a:schemeClr val="tx1"/>
                </a:solidFill>
              </a:rPr>
              <a:t>→ </a:t>
            </a:r>
            <a:r>
              <a:rPr lang="en-GB" sz="2000" b="1" dirty="0">
                <a:solidFill>
                  <a:schemeClr val="tx1"/>
                </a:solidFill>
              </a:rPr>
              <a:t>Do populists defend popular self-government?</a:t>
            </a:r>
          </a:p>
          <a:p>
            <a:pPr algn="ctr">
              <a:spcAft>
                <a:spcPts val="800"/>
              </a:spcAft>
            </a:pPr>
            <a:r>
              <a:rPr lang="en-GB" sz="1600" dirty="0">
                <a:solidFill>
                  <a:schemeClr val="tx1"/>
                </a:solidFill>
              </a:rPr>
              <a:t>What role do they give “the people” in democratic institutions</a:t>
            </a:r>
          </a:p>
        </p:txBody>
      </p:sp>
    </p:spTree>
    <p:extLst>
      <p:ext uri="{BB962C8B-B14F-4D97-AF65-F5344CB8AC3E}">
        <p14:creationId xmlns:p14="http://schemas.microsoft.com/office/powerpoint/2010/main" val="695223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Data: Belgian parliamentary debates</a:t>
            </a:r>
          </a:p>
        </p:txBody>
      </p:sp>
      <p:sp>
        <p:nvSpPr>
          <p:cNvPr id="3" name="Stat 1"/>
          <p:cNvSpPr/>
          <p:nvPr/>
        </p:nvSpPr>
        <p:spPr>
          <a:xfrm>
            <a:off x="676656" y="2057400"/>
            <a:ext cx="2834640" cy="20116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15214" rIns="164592" bIns="115214" rtlCol="0" anchor="t"/>
          <a:lstStyle/>
          <a:p>
            <a:pPr algn="l">
              <a:spcAft>
                <a:spcPts val="0"/>
              </a:spcAft>
            </a:pPr>
            <a:r>
              <a:rPr lang="en-GB" sz="4000" b="1" i="0">
                <a:solidFill>
                  <a:schemeClr val="accent1"/>
                </a:solidFill>
              </a:rPr>
              <a:t>2</a:t>
            </a:r>
          </a:p>
          <a:p>
            <a:pPr algn="l">
              <a:spcAft>
                <a:spcPts val="600"/>
              </a:spcAft>
            </a:pPr>
            <a:r>
              <a:rPr lang="en-GB" sz="1500" b="1" i="0">
                <a:solidFill>
                  <a:schemeClr val="accent1"/>
                </a:solidFill>
              </a:rPr>
              <a:t>democratic innovations</a:t>
            </a:r>
          </a:p>
          <a:p>
            <a:pPr algn="l">
              <a:spcAft>
                <a:spcPts val="600"/>
              </a:spcAft>
            </a:pPr>
            <a:r>
              <a:rPr lang="en-GB" sz="1300" b="0" i="0">
                <a:solidFill>
                  <a:schemeClr val="tx1"/>
                </a:solidFill>
              </a:rPr>
              <a:t>Sortition and the referendum (popular consultation)</a:t>
            </a:r>
          </a:p>
        </p:txBody>
      </p:sp>
      <p:sp>
        <p:nvSpPr>
          <p:cNvPr id="4" name="Stat 2"/>
          <p:cNvSpPr/>
          <p:nvPr/>
        </p:nvSpPr>
        <p:spPr>
          <a:xfrm>
            <a:off x="3694176" y="2057400"/>
            <a:ext cx="2834640" cy="20116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15214" rIns="164592" bIns="115214" rtlCol="0" anchor="t"/>
          <a:lstStyle/>
          <a:p>
            <a:pPr algn="l">
              <a:spcAft>
                <a:spcPts val="0"/>
              </a:spcAft>
            </a:pPr>
            <a:r>
              <a:rPr lang="en-GB" sz="4000" b="1" i="0">
                <a:solidFill>
                  <a:schemeClr val="accent1"/>
                </a:solidFill>
              </a:rPr>
              <a:t>4</a:t>
            </a:r>
          </a:p>
          <a:p>
            <a:pPr algn="l">
              <a:spcAft>
                <a:spcPts val="600"/>
              </a:spcAft>
            </a:pPr>
            <a:r>
              <a:rPr lang="en-GB" sz="1500" b="1" i="0">
                <a:solidFill>
                  <a:schemeClr val="accent1"/>
                </a:solidFill>
              </a:rPr>
              <a:t>assemblies</a:t>
            </a:r>
          </a:p>
          <a:p>
            <a:pPr algn="l">
              <a:spcAft>
                <a:spcPts val="600"/>
              </a:spcAft>
            </a:pPr>
            <a:r>
              <a:rPr lang="en-GB" sz="1300" b="0" i="0">
                <a:solidFill>
                  <a:schemeClr val="tx1"/>
                </a:solidFill>
              </a:rPr>
              <a:t>House of Representatives, Senate, Walloon Parliament, Brussels Parliament</a:t>
            </a:r>
          </a:p>
        </p:txBody>
      </p:sp>
      <p:sp>
        <p:nvSpPr>
          <p:cNvPr id="5" name="Stat 3"/>
          <p:cNvSpPr/>
          <p:nvPr/>
        </p:nvSpPr>
        <p:spPr>
          <a:xfrm>
            <a:off x="6711696" y="2057400"/>
            <a:ext cx="2834640" cy="20116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15214" rIns="164592" bIns="115214" rtlCol="0" anchor="t"/>
          <a:lstStyle/>
          <a:p>
            <a:pPr algn="l">
              <a:spcAft>
                <a:spcPts val="0"/>
              </a:spcAft>
            </a:pPr>
            <a:r>
              <a:rPr lang="en-GB" sz="4000" b="1" i="0">
                <a:solidFill>
                  <a:schemeClr val="accent1"/>
                </a:solidFill>
              </a:rPr>
              <a:t>2009</a:t>
            </a:r>
          </a:p>
          <a:p>
            <a:pPr algn="l">
              <a:spcAft>
                <a:spcPts val="600"/>
              </a:spcAft>
            </a:pPr>
            <a:r>
              <a:rPr lang="en-GB" sz="1500" b="1" i="0">
                <a:solidFill>
                  <a:schemeClr val="accent1"/>
                </a:solidFill>
              </a:rPr>
              <a:t>onwards</a:t>
            </a:r>
          </a:p>
          <a:p>
            <a:pPr algn="l">
              <a:spcAft>
                <a:spcPts val="600"/>
              </a:spcAft>
            </a:pPr>
            <a:r>
              <a:rPr lang="en-GB" sz="1300" b="0" i="0">
                <a:solidFill>
                  <a:schemeClr val="tx1"/>
                </a:solidFill>
              </a:rPr>
              <a:t>Parliamentary debates and legal framework</a:t>
            </a:r>
          </a:p>
        </p:txBody>
      </p:sp>
      <p:sp>
        <p:nvSpPr>
          <p:cNvPr id="6" name="Why"/>
          <p:cNvSpPr/>
          <p:nvPr/>
        </p:nvSpPr>
        <p:spPr>
          <a:xfrm>
            <a:off x="676656" y="4297680"/>
            <a:ext cx="4343400" cy="1554480"/>
          </a:xfrm>
          <a:prstGeom prst="rect">
            <a:avLst/>
          </a:prstGeom>
          <a:noFill/>
          <a:ln w="15875">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lIns="164592" tIns="115214" rIns="164592" bIns="115214" rtlCol="0" anchor="t"/>
          <a:lstStyle/>
          <a:p>
            <a:pPr algn="l">
              <a:spcAft>
                <a:spcPts val="600"/>
              </a:spcAft>
            </a:pPr>
            <a:r>
              <a:rPr lang="en-GB" sz="1600" b="1" i="0">
                <a:solidFill>
                  <a:schemeClr val="accent1"/>
                </a:solidFill>
              </a:rPr>
              <a:t>Why these debates?</a:t>
            </a:r>
          </a:p>
          <a:p>
            <a:pPr algn="l">
              <a:spcAft>
                <a:spcPts val="600"/>
              </a:spcAft>
            </a:pPr>
            <a:r>
              <a:rPr lang="en-GB" sz="1400" b="0" i="0">
                <a:solidFill>
                  <a:schemeClr val="tx1"/>
                </a:solidFill>
              </a:rPr>
              <a:t>A reflexive moment: MPs discuss what democracy is and whether it should be reformed. Binding referendums are considered unconstitutional in Belgium.</a:t>
            </a:r>
          </a:p>
        </p:txBody>
      </p:sp>
      <p:sp>
        <p:nvSpPr>
          <p:cNvPr id="7" name="Questions"/>
          <p:cNvSpPr/>
          <p:nvPr/>
        </p:nvSpPr>
        <p:spPr>
          <a:xfrm>
            <a:off x="5248656" y="4297680"/>
            <a:ext cx="4343400" cy="155448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15214" rIns="164592" bIns="115214" rtlCol="0" anchor="t"/>
          <a:lstStyle/>
          <a:p>
            <a:pPr algn="l">
              <a:spcAft>
                <a:spcPts val="600"/>
              </a:spcAft>
            </a:pPr>
            <a:r>
              <a:rPr lang="en-GB" sz="1600" b="1" i="0">
                <a:solidFill>
                  <a:schemeClr val="tx1"/>
                </a:solidFill>
              </a:rPr>
              <a:t>Two questions</a:t>
            </a:r>
          </a:p>
          <a:p>
            <a:pPr algn="l">
              <a:spcAft>
                <a:spcPts val="300"/>
              </a:spcAft>
            </a:pPr>
            <a:r>
              <a:rPr lang="en-GB" sz="1400" b="0" i="0">
                <a:solidFill>
                  <a:schemeClr val="tx1"/>
                </a:solidFill>
              </a:rPr>
              <a:t>Do MPs want to give citizens genuine decision-making power?</a:t>
            </a:r>
          </a:p>
          <a:p>
            <a:pPr algn="l">
              <a:spcAft>
                <a:spcPts val="600"/>
              </a:spcAft>
            </a:pPr>
            <a:r>
              <a:rPr lang="en-GB" sz="1400" b="0" i="0">
                <a:solidFill>
                  <a:schemeClr val="tx1"/>
                </a:solidFill>
              </a:rPr>
              <a:t>How do they construct “the people” in their discourse?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Five imaginaries of democracy</a:t>
            </a:r>
          </a:p>
        </p:txBody>
      </p:sp>
      <p:sp>
        <p:nvSpPr>
          <p:cNvPr id="3" name="TextBox 2"/>
          <p:cNvSpPr txBox="1"/>
          <p:nvPr/>
        </p:nvSpPr>
        <p:spPr>
          <a:xfrm>
            <a:off x="676656" y="1600200"/>
            <a:ext cx="8915400" cy="365760"/>
          </a:xfrm>
          <a:prstGeom prst="rect">
            <a:avLst/>
          </a:prstGeom>
          <a:noFill/>
        </p:spPr>
        <p:txBody>
          <a:bodyPr wrap="square" lIns="0" tIns="0" rIns="0" bIns="0" anchor="t">
            <a:spAutoFit/>
          </a:bodyPr>
          <a:lstStyle/>
          <a:p>
            <a:pPr algn="l">
              <a:spcAft>
                <a:spcPts val="600"/>
              </a:spcAft>
            </a:pPr>
            <a:r>
              <a:rPr lang="en-GB" sz="1300" b="0" i="1">
                <a:solidFill>
                  <a:schemeClr val="accent1"/>
                </a:solidFill>
              </a:rPr>
              <a:t>Typology adapted from Abbas &amp; Sintomer and Van Reybrouck</a:t>
            </a:r>
          </a:p>
        </p:txBody>
      </p:sp>
      <p:sp>
        <p:nvSpPr>
          <p:cNvPr id="4" name="Electoral fundamentalism tile"/>
          <p:cNvSpPr/>
          <p:nvPr/>
        </p:nvSpPr>
        <p:spPr>
          <a:xfrm>
            <a:off x="676656" y="2103120"/>
            <a:ext cx="1691640" cy="173736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400" b="1" i="0">
                <a:solidFill>
                  <a:schemeClr val="bg1"/>
                </a:solidFill>
              </a:rPr>
              <a:t>Electoral fundamentalism</a:t>
            </a:r>
          </a:p>
        </p:txBody>
      </p:sp>
      <p:sp>
        <p:nvSpPr>
          <p:cNvPr id="5" name="Electoral fundamentalism details"/>
          <p:cNvSpPr/>
          <p:nvPr/>
        </p:nvSpPr>
        <p:spPr>
          <a:xfrm>
            <a:off x="676656" y="3931920"/>
            <a:ext cx="1691640" cy="19202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1000"/>
              </a:spcAft>
            </a:pPr>
            <a:r>
              <a:rPr lang="en-GB" sz="1300" b="0" i="0">
                <a:solidFill>
                  <a:schemeClr val="tx1"/>
                </a:solidFill>
              </a:rPr>
              <a:t>Traditional parties</a:t>
            </a:r>
          </a:p>
          <a:p>
            <a:pPr algn="ctr">
              <a:spcAft>
                <a:spcPts val="600"/>
              </a:spcAft>
            </a:pPr>
            <a:r>
              <a:rPr lang="en-GB" sz="1400" b="1" i="0">
                <a:solidFill>
                  <a:schemeClr val="accent1"/>
                </a:solidFill>
              </a:rPr>
              <a:t>The people authorise</a:t>
            </a:r>
          </a:p>
        </p:txBody>
      </p:sp>
      <p:sp>
        <p:nvSpPr>
          <p:cNvPr id="6" name="Deliberative tile"/>
          <p:cNvSpPr/>
          <p:nvPr/>
        </p:nvSpPr>
        <p:spPr>
          <a:xfrm>
            <a:off x="4279391" y="2113878"/>
            <a:ext cx="1691640" cy="17373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400" b="1" i="0">
                <a:solidFill>
                  <a:schemeClr val="tx1"/>
                </a:solidFill>
              </a:rPr>
              <a:t>Deliberative</a:t>
            </a:r>
          </a:p>
        </p:txBody>
      </p:sp>
      <p:sp>
        <p:nvSpPr>
          <p:cNvPr id="7" name="Deliberative details"/>
          <p:cNvSpPr/>
          <p:nvPr/>
        </p:nvSpPr>
        <p:spPr>
          <a:xfrm>
            <a:off x="4279391" y="3931920"/>
            <a:ext cx="1691640" cy="19202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1000"/>
              </a:spcAft>
            </a:pPr>
            <a:r>
              <a:rPr lang="en-GB" sz="1300" b="0" i="0">
                <a:solidFill>
                  <a:schemeClr val="tx1"/>
                </a:solidFill>
              </a:rPr>
              <a:t>Green parties</a:t>
            </a:r>
          </a:p>
          <a:p>
            <a:pPr algn="ctr">
              <a:spcAft>
                <a:spcPts val="600"/>
              </a:spcAft>
            </a:pPr>
            <a:r>
              <a:rPr lang="en-GB" sz="1400" b="1" i="0">
                <a:solidFill>
                  <a:schemeClr val="accent1"/>
                </a:solidFill>
              </a:rPr>
              <a:t>The people deliberate</a:t>
            </a:r>
          </a:p>
        </p:txBody>
      </p:sp>
      <p:sp>
        <p:nvSpPr>
          <p:cNvPr id="8" name="Antipolitical tile"/>
          <p:cNvSpPr/>
          <p:nvPr/>
        </p:nvSpPr>
        <p:spPr>
          <a:xfrm>
            <a:off x="2478024" y="2087880"/>
            <a:ext cx="1691640" cy="173736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400" b="1" i="0">
                <a:solidFill>
                  <a:schemeClr val="bg1"/>
                </a:solidFill>
              </a:rPr>
              <a:t>Antipolitical</a:t>
            </a:r>
          </a:p>
        </p:txBody>
      </p:sp>
      <p:sp>
        <p:nvSpPr>
          <p:cNvPr id="9" name="Antipolitical details"/>
          <p:cNvSpPr/>
          <p:nvPr/>
        </p:nvSpPr>
        <p:spPr>
          <a:xfrm>
            <a:off x="2478024" y="3931920"/>
            <a:ext cx="1691640" cy="19202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1000"/>
              </a:spcAft>
            </a:pPr>
            <a:r>
              <a:rPr lang="en-GB" sz="1300" b="0" i="0">
                <a:solidFill>
                  <a:schemeClr val="tx1"/>
                </a:solidFill>
              </a:rPr>
              <a:t>Laurent Louis</a:t>
            </a:r>
          </a:p>
          <a:p>
            <a:pPr algn="ctr">
              <a:spcAft>
                <a:spcPts val="600"/>
              </a:spcAft>
            </a:pPr>
            <a:r>
              <a:rPr lang="en-GB" sz="1400" b="1" i="0">
                <a:solidFill>
                  <a:schemeClr val="accent1"/>
                </a:solidFill>
              </a:rPr>
              <a:t>Citizens replace politicians</a:t>
            </a:r>
          </a:p>
        </p:txBody>
      </p:sp>
      <p:sp>
        <p:nvSpPr>
          <p:cNvPr id="10" name="Radical tile"/>
          <p:cNvSpPr/>
          <p:nvPr/>
        </p:nvSpPr>
        <p:spPr>
          <a:xfrm>
            <a:off x="6080760" y="2103120"/>
            <a:ext cx="1691640" cy="173736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400" b="1" i="0">
                <a:solidFill>
                  <a:schemeClr val="bg1"/>
                </a:solidFill>
              </a:rPr>
              <a:t>Radical</a:t>
            </a:r>
          </a:p>
        </p:txBody>
      </p:sp>
      <p:sp>
        <p:nvSpPr>
          <p:cNvPr id="11" name="Radical details"/>
          <p:cNvSpPr/>
          <p:nvPr/>
        </p:nvSpPr>
        <p:spPr>
          <a:xfrm>
            <a:off x="6080760" y="3931920"/>
            <a:ext cx="1691640" cy="19202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1000"/>
              </a:spcAft>
            </a:pPr>
            <a:r>
              <a:rPr lang="en-GB" sz="1300" b="0" i="0">
                <a:solidFill>
                  <a:schemeClr val="tx1"/>
                </a:solidFill>
              </a:rPr>
              <a:t>PTB-PVDA (far left)</a:t>
            </a:r>
          </a:p>
          <a:p>
            <a:pPr algn="ctr">
              <a:spcAft>
                <a:spcPts val="600"/>
              </a:spcAft>
            </a:pPr>
            <a:r>
              <a:rPr lang="en-GB" sz="1400" b="1" i="0">
                <a:solidFill>
                  <a:schemeClr val="accent1"/>
                </a:solidFill>
              </a:rPr>
              <a:t>The people decide</a:t>
            </a:r>
          </a:p>
        </p:txBody>
      </p:sp>
      <p:sp>
        <p:nvSpPr>
          <p:cNvPr id="12" name="Bonapartist tile"/>
          <p:cNvSpPr/>
          <p:nvPr/>
        </p:nvSpPr>
        <p:spPr>
          <a:xfrm>
            <a:off x="7882127" y="2103120"/>
            <a:ext cx="1691640" cy="173736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400" b="1" i="0" dirty="0">
                <a:solidFill>
                  <a:schemeClr val="bg1"/>
                </a:solidFill>
              </a:rPr>
              <a:t>Nationalist Bonapartist</a:t>
            </a:r>
          </a:p>
        </p:txBody>
      </p:sp>
      <p:sp>
        <p:nvSpPr>
          <p:cNvPr id="13" name="Bonapartist details"/>
          <p:cNvSpPr/>
          <p:nvPr/>
        </p:nvSpPr>
        <p:spPr>
          <a:xfrm>
            <a:off x="7882127" y="3931920"/>
            <a:ext cx="1691640" cy="19202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1000"/>
              </a:spcAft>
            </a:pPr>
            <a:r>
              <a:rPr lang="en-GB" sz="1300" b="0" i="0">
                <a:solidFill>
                  <a:schemeClr val="tx1"/>
                </a:solidFill>
              </a:rPr>
              <a:t>Flemish nationalists</a:t>
            </a:r>
          </a:p>
          <a:p>
            <a:pPr algn="ctr">
              <a:spcAft>
                <a:spcPts val="600"/>
              </a:spcAft>
            </a:pPr>
            <a:r>
              <a:rPr lang="en-GB" sz="1400" b="1" i="0">
                <a:solidFill>
                  <a:schemeClr val="accent1"/>
                </a:solidFill>
              </a:rPr>
              <a:t>The people acclaim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Electoral fundamentalism: the people authorise power</a:t>
            </a:r>
          </a:p>
        </p:txBody>
      </p:sp>
      <p:sp>
        <p:nvSpPr>
          <p:cNvPr id="3" name="Electoral fundamentalism tile"/>
          <p:cNvSpPr/>
          <p:nvPr/>
        </p:nvSpPr>
        <p:spPr>
          <a:xfrm>
            <a:off x="676656" y="2057400"/>
            <a:ext cx="2743200" cy="379476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28015" rIns="182880" bIns="128015" rtlCol="0" anchor="ctr"/>
          <a:lstStyle/>
          <a:p>
            <a:pPr algn="l">
              <a:spcAft>
                <a:spcPts val="1400"/>
              </a:spcAft>
            </a:pPr>
            <a:r>
              <a:rPr lang="en-GB" sz="2200" b="1" i="0">
                <a:solidFill>
                  <a:schemeClr val="bg1"/>
                </a:solidFill>
              </a:rPr>
              <a:t>Electoral fundamentalism</a:t>
            </a:r>
          </a:p>
          <a:p>
            <a:pPr algn="l">
              <a:spcAft>
                <a:spcPts val="1000"/>
              </a:spcAft>
            </a:pPr>
            <a:r>
              <a:rPr lang="en-GB" sz="1500" b="1" i="0">
                <a:solidFill>
                  <a:schemeClr val="bg1"/>
                </a:solidFill>
              </a:rPr>
              <a:t>Traditional parties, against the Greens</a:t>
            </a:r>
          </a:p>
        </p:txBody>
      </p:sp>
      <p:sp>
        <p:nvSpPr>
          <p:cNvPr id="4" name="Diagnosis"/>
          <p:cNvSpPr/>
          <p:nvPr/>
        </p:nvSpPr>
        <p:spPr>
          <a:xfrm>
            <a:off x="3611880" y="2057400"/>
            <a:ext cx="5989320" cy="14630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ctr"/>
          <a:lstStyle/>
          <a:p>
            <a:pPr algn="l">
              <a:spcAft>
                <a:spcPts val="300"/>
              </a:spcAft>
            </a:pPr>
            <a:r>
              <a:rPr lang="en-GB" sz="1300" b="1" i="0">
                <a:solidFill>
                  <a:schemeClr val="accent1"/>
                </a:solidFill>
              </a:rPr>
              <a:t>Diagnosis</a:t>
            </a:r>
          </a:p>
          <a:p>
            <a:pPr algn="l">
              <a:spcAft>
                <a:spcPts val="200"/>
              </a:spcAft>
            </a:pPr>
            <a:r>
              <a:rPr lang="en-GB" sz="1400" b="0" i="0">
                <a:solidFill>
                  <a:schemeClr val="tx1"/>
                </a:solidFill>
              </a:rPr>
              <a:t>Only elections produce democratic legitimacy</a:t>
            </a:r>
          </a:p>
          <a:p>
            <a:pPr algn="l">
              <a:spcAft>
                <a:spcPts val="200"/>
              </a:spcAft>
            </a:pPr>
            <a:r>
              <a:rPr lang="en-GB" sz="1400" b="0" i="0">
                <a:solidFill>
                  <a:schemeClr val="tx1"/>
                </a:solidFill>
              </a:rPr>
              <a:t>→ Democratic innovations could undermine electoral legitimacy</a:t>
            </a:r>
          </a:p>
        </p:txBody>
      </p:sp>
      <p:sp>
        <p:nvSpPr>
          <p:cNvPr id="5" name="The people"/>
          <p:cNvSpPr/>
          <p:nvPr/>
        </p:nvSpPr>
        <p:spPr>
          <a:xfrm>
            <a:off x="3611880" y="3630168"/>
            <a:ext cx="5989320" cy="107899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ctr"/>
          <a:lstStyle/>
          <a:p>
            <a:pPr algn="l">
              <a:spcAft>
                <a:spcPts val="300"/>
              </a:spcAft>
            </a:pPr>
            <a:r>
              <a:rPr lang="en-GB" sz="1300" b="1" i="0">
                <a:solidFill>
                  <a:schemeClr val="accent1"/>
                </a:solidFill>
              </a:rPr>
              <a:t>The people</a:t>
            </a:r>
          </a:p>
          <a:p>
            <a:pPr algn="l">
              <a:spcAft>
                <a:spcPts val="200"/>
              </a:spcAft>
            </a:pPr>
            <a:r>
              <a:rPr lang="en-GB" sz="1400" b="0" i="0">
                <a:solidFill>
                  <a:schemeClr val="tx1"/>
                </a:solidFill>
              </a:rPr>
              <a:t>Parliament, not the people, is sovereign (national sovereignty, Belgian Constitution, art. 33)</a:t>
            </a:r>
          </a:p>
          <a:p>
            <a:pPr algn="l">
              <a:spcAft>
                <a:spcPts val="200"/>
              </a:spcAft>
            </a:pPr>
            <a:r>
              <a:rPr lang="en-GB" sz="1400" b="0" i="0">
                <a:solidFill>
                  <a:schemeClr val="tx1"/>
                </a:solidFill>
              </a:rPr>
              <a:t>The people authorise power but cannot exercise it</a:t>
            </a:r>
          </a:p>
        </p:txBody>
      </p:sp>
      <p:sp>
        <p:nvSpPr>
          <p:cNvPr id="6" name="Sortition rating"/>
          <p:cNvSpPr/>
          <p:nvPr/>
        </p:nvSpPr>
        <p:spPr>
          <a:xfrm>
            <a:off x="3611880" y="4846320"/>
            <a:ext cx="1920240" cy="1005840"/>
          </a:xfrm>
          <a:prstGeom prst="rect">
            <a:avLst/>
          </a:prstGeom>
          <a:noFill/>
          <a:ln w="15875">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lIns="54864" tIns="38404" rIns="54864" bIns="38404" rtlCol="0" anchor="ctr"/>
          <a:lstStyle/>
          <a:p>
            <a:pPr algn="ctr">
              <a:spcAft>
                <a:spcPts val="0"/>
              </a:spcAft>
            </a:pPr>
            <a:r>
              <a:rPr lang="en-GB" sz="1300" b="1" i="0">
                <a:solidFill>
                  <a:schemeClr val="accent1"/>
                </a:solidFill>
              </a:rPr>
              <a:t>Sortition</a:t>
            </a:r>
          </a:p>
          <a:p>
            <a:pPr algn="ctr">
              <a:spcAft>
                <a:spcPts val="0"/>
              </a:spcAft>
            </a:pPr>
            <a:r>
              <a:rPr lang="en-GB" sz="2200" b="1" i="0">
                <a:solidFill>
                  <a:schemeClr val="tx1"/>
                </a:solidFill>
              </a:rPr>
              <a:t>±</a:t>
            </a:r>
          </a:p>
        </p:txBody>
      </p:sp>
      <p:sp>
        <p:nvSpPr>
          <p:cNvPr id="7" name="Election rating"/>
          <p:cNvSpPr/>
          <p:nvPr/>
        </p:nvSpPr>
        <p:spPr>
          <a:xfrm>
            <a:off x="5646420" y="4846320"/>
            <a:ext cx="1920240" cy="1005840"/>
          </a:xfrm>
          <a:prstGeom prst="rect">
            <a:avLst/>
          </a:prstGeom>
          <a:noFill/>
          <a:ln w="15875">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lIns="54864" tIns="38404" rIns="54864" bIns="38404" rtlCol="0" anchor="ctr"/>
          <a:lstStyle/>
          <a:p>
            <a:pPr algn="ctr">
              <a:spcAft>
                <a:spcPts val="0"/>
              </a:spcAft>
            </a:pPr>
            <a:r>
              <a:rPr lang="en-GB" sz="1300" b="1" i="0">
                <a:solidFill>
                  <a:schemeClr val="accent1"/>
                </a:solidFill>
              </a:rPr>
              <a:t>Election</a:t>
            </a:r>
          </a:p>
          <a:p>
            <a:pPr algn="ctr">
              <a:spcAft>
                <a:spcPts val="0"/>
              </a:spcAft>
            </a:pPr>
            <a:r>
              <a:rPr lang="en-GB" sz="2200" b="1" i="0">
                <a:solidFill>
                  <a:schemeClr val="tx1"/>
                </a:solidFill>
              </a:rPr>
              <a:t>++</a:t>
            </a:r>
          </a:p>
        </p:txBody>
      </p:sp>
      <p:sp>
        <p:nvSpPr>
          <p:cNvPr id="8" name="Referendum rating"/>
          <p:cNvSpPr/>
          <p:nvPr/>
        </p:nvSpPr>
        <p:spPr>
          <a:xfrm>
            <a:off x="7680960" y="4846320"/>
            <a:ext cx="1920240" cy="1005840"/>
          </a:xfrm>
          <a:prstGeom prst="rect">
            <a:avLst/>
          </a:prstGeom>
          <a:noFill/>
          <a:ln w="15875">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lIns="54864" tIns="38404" rIns="54864" bIns="38404" rtlCol="0" anchor="ctr"/>
          <a:lstStyle/>
          <a:p>
            <a:pPr algn="ctr">
              <a:spcAft>
                <a:spcPts val="0"/>
              </a:spcAft>
            </a:pPr>
            <a:r>
              <a:rPr lang="en-GB" sz="1300" b="1" i="0" dirty="0">
                <a:solidFill>
                  <a:schemeClr val="accent1"/>
                </a:solidFill>
              </a:rPr>
              <a:t>Referendum</a:t>
            </a:r>
          </a:p>
          <a:p>
            <a:pPr algn="ctr">
              <a:spcAft>
                <a:spcPts val="0"/>
              </a:spcAft>
            </a:pPr>
            <a:r>
              <a:rPr lang="en-GB" sz="2200" b="1" i="0" dirty="0">
                <a:solidFill>
                  <a:schemeClr val="tx1"/>
                </a:solidFill>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Antipolitical: citizens replace MPs</a:t>
            </a:r>
          </a:p>
        </p:txBody>
      </p:sp>
      <p:sp>
        <p:nvSpPr>
          <p:cNvPr id="3" name="Antipolitical tile"/>
          <p:cNvSpPr/>
          <p:nvPr/>
        </p:nvSpPr>
        <p:spPr>
          <a:xfrm>
            <a:off x="676656" y="2057400"/>
            <a:ext cx="2743200" cy="379476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28015" rIns="182880" bIns="128015" rtlCol="0" anchor="ctr"/>
          <a:lstStyle/>
          <a:p>
            <a:pPr algn="l">
              <a:spcAft>
                <a:spcPts val="1400"/>
              </a:spcAft>
            </a:pPr>
            <a:r>
              <a:rPr lang="en-GB" sz="2200" b="1" i="0" dirty="0">
                <a:solidFill>
                  <a:schemeClr val="bg1"/>
                </a:solidFill>
              </a:rPr>
              <a:t>Antipolitical</a:t>
            </a:r>
          </a:p>
          <a:p>
            <a:pPr algn="l">
              <a:spcAft>
                <a:spcPts val="1000"/>
              </a:spcAft>
            </a:pPr>
            <a:r>
              <a:rPr lang="en-GB" sz="1500" b="1" i="0" dirty="0">
                <a:solidFill>
                  <a:schemeClr val="bg1"/>
                </a:solidFill>
              </a:rPr>
              <a:t>Laurent Louis (2013), </a:t>
            </a:r>
            <a:r>
              <a:rPr lang="en-GB" sz="1500" i="0" dirty="0">
                <a:solidFill>
                  <a:schemeClr val="bg1"/>
                </a:solidFill>
              </a:rPr>
              <a:t>reading Bernard Manin “against himself”</a:t>
            </a:r>
          </a:p>
          <a:p>
            <a:pPr algn="l">
              <a:spcAft>
                <a:spcPts val="1000"/>
              </a:spcAft>
            </a:pPr>
            <a:r>
              <a:rPr lang="en-GB" sz="1500" dirty="0">
                <a:solidFill>
                  <a:schemeClr val="bg1"/>
                </a:solidFill>
              </a:rPr>
              <a:t>//</a:t>
            </a:r>
            <a:r>
              <a:rPr lang="en-GB" sz="1500" i="0" dirty="0">
                <a:solidFill>
                  <a:schemeClr val="bg1"/>
                </a:solidFill>
              </a:rPr>
              <a:t> Étienne Chouard</a:t>
            </a:r>
          </a:p>
          <a:p>
            <a:pPr algn="l">
              <a:spcAft>
                <a:spcPts val="600"/>
              </a:spcAft>
            </a:pPr>
            <a:r>
              <a:rPr lang="en-GB" sz="1200" b="0" i="1" dirty="0">
                <a:solidFill>
                  <a:schemeClr val="bg1"/>
                </a:solidFill>
              </a:rPr>
              <a:t>Motion for a resolution introducing sortition for members of the Federal Parliament</a:t>
            </a:r>
          </a:p>
        </p:txBody>
      </p:sp>
      <p:sp>
        <p:nvSpPr>
          <p:cNvPr id="4" name="Diagnosis"/>
          <p:cNvSpPr/>
          <p:nvPr/>
        </p:nvSpPr>
        <p:spPr>
          <a:xfrm>
            <a:off x="3611880" y="2057400"/>
            <a:ext cx="5989320" cy="14630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ctr"/>
          <a:lstStyle/>
          <a:p>
            <a:pPr algn="l">
              <a:spcAft>
                <a:spcPts val="300"/>
              </a:spcAft>
            </a:pPr>
            <a:r>
              <a:rPr lang="en-GB" sz="1300" b="1" i="0">
                <a:solidFill>
                  <a:schemeClr val="accent1"/>
                </a:solidFill>
              </a:rPr>
              <a:t>Diagnosis</a:t>
            </a:r>
          </a:p>
          <a:p>
            <a:pPr algn="l">
              <a:spcAft>
                <a:spcPts val="200"/>
              </a:spcAft>
            </a:pPr>
            <a:r>
              <a:rPr lang="en-GB" sz="1400" b="0" i="0">
                <a:solidFill>
                  <a:schemeClr val="tx1"/>
                </a:solidFill>
              </a:rPr>
              <a:t>Rejects representative government and parties, “assimilated to the reign of corruption, of self-proclaimed elites defending particular interests, of factions” (Abbas &amp; Sintomer)</a:t>
            </a:r>
          </a:p>
          <a:p>
            <a:pPr algn="l">
              <a:spcAft>
                <a:spcPts val="200"/>
              </a:spcAft>
            </a:pPr>
            <a:r>
              <a:rPr lang="en-GB" sz="1400" b="0" i="0">
                <a:solidFill>
                  <a:schemeClr val="tx1"/>
                </a:solidFill>
              </a:rPr>
              <a:t>→ Elected representatives should be replaced by ordinary, virtuous citizens</a:t>
            </a:r>
          </a:p>
        </p:txBody>
      </p:sp>
      <p:sp>
        <p:nvSpPr>
          <p:cNvPr id="5" name="The people"/>
          <p:cNvSpPr/>
          <p:nvPr/>
        </p:nvSpPr>
        <p:spPr>
          <a:xfrm>
            <a:off x="3611880" y="3630168"/>
            <a:ext cx="5989320" cy="107899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ctr"/>
          <a:lstStyle/>
          <a:p>
            <a:pPr algn="l">
              <a:spcAft>
                <a:spcPts val="300"/>
              </a:spcAft>
            </a:pPr>
            <a:r>
              <a:rPr lang="en-GB" sz="1300" b="1" i="0">
                <a:solidFill>
                  <a:schemeClr val="accent1"/>
                </a:solidFill>
              </a:rPr>
              <a:t>The people</a:t>
            </a:r>
          </a:p>
          <a:p>
            <a:pPr algn="l">
              <a:spcAft>
                <a:spcPts val="200"/>
              </a:spcAft>
            </a:pPr>
            <a:r>
              <a:rPr lang="en-GB" sz="1400" b="1" i="0">
                <a:solidFill>
                  <a:schemeClr val="tx1"/>
                </a:solidFill>
              </a:rPr>
              <a:t>Citizenism: </a:t>
            </a:r>
            <a:r>
              <a:rPr lang="en-GB" sz="1400" b="0" i="0">
                <a:solidFill>
                  <a:schemeClr val="tx1"/>
                </a:solidFill>
              </a:rPr>
              <a:t>the people are “conceived as unified, without partisan divisions or ideologies” (Hayat); cf. “common decency” (Orwell, Michéa)</a:t>
            </a:r>
          </a:p>
        </p:txBody>
      </p:sp>
      <p:sp>
        <p:nvSpPr>
          <p:cNvPr id="6" name="Sortition rating"/>
          <p:cNvSpPr/>
          <p:nvPr/>
        </p:nvSpPr>
        <p:spPr>
          <a:xfrm>
            <a:off x="3611880" y="4846320"/>
            <a:ext cx="1920240" cy="1005840"/>
          </a:xfrm>
          <a:prstGeom prst="rect">
            <a:avLst/>
          </a:prstGeom>
          <a:noFill/>
          <a:ln w="15875">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lIns="54864" tIns="38404" rIns="54864" bIns="38404" rtlCol="0" anchor="ctr"/>
          <a:lstStyle/>
          <a:p>
            <a:pPr algn="ctr">
              <a:spcAft>
                <a:spcPts val="0"/>
              </a:spcAft>
            </a:pPr>
            <a:r>
              <a:rPr lang="en-GB" sz="1300" b="1" i="0">
                <a:solidFill>
                  <a:schemeClr val="accent1"/>
                </a:solidFill>
              </a:rPr>
              <a:t>Sortition</a:t>
            </a:r>
          </a:p>
          <a:p>
            <a:pPr algn="ctr">
              <a:spcAft>
                <a:spcPts val="0"/>
              </a:spcAft>
            </a:pPr>
            <a:r>
              <a:rPr lang="en-GB" sz="2200" b="1" i="0">
                <a:solidFill>
                  <a:schemeClr val="tx1"/>
                </a:solidFill>
              </a:rPr>
              <a:t>++</a:t>
            </a:r>
          </a:p>
          <a:p>
            <a:pPr algn="ctr">
              <a:spcAft>
                <a:spcPts val="600"/>
              </a:spcAft>
            </a:pPr>
            <a:r>
              <a:rPr lang="en-GB" sz="1100" b="0" i="1">
                <a:solidFill>
                  <a:schemeClr val="tx1"/>
                </a:solidFill>
              </a:rPr>
              <a:t>replacing MPs</a:t>
            </a:r>
          </a:p>
        </p:txBody>
      </p:sp>
      <p:sp>
        <p:nvSpPr>
          <p:cNvPr id="7" name="Election rating"/>
          <p:cNvSpPr/>
          <p:nvPr/>
        </p:nvSpPr>
        <p:spPr>
          <a:xfrm>
            <a:off x="5646420" y="4846320"/>
            <a:ext cx="1920240" cy="1005840"/>
          </a:xfrm>
          <a:prstGeom prst="rect">
            <a:avLst/>
          </a:prstGeom>
          <a:noFill/>
          <a:ln w="15875">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lIns="54864" tIns="38404" rIns="54864" bIns="38404" rtlCol="0" anchor="ctr"/>
          <a:lstStyle/>
          <a:p>
            <a:pPr algn="ctr">
              <a:spcAft>
                <a:spcPts val="0"/>
              </a:spcAft>
            </a:pPr>
            <a:r>
              <a:rPr lang="en-GB" sz="1300" b="1" i="0">
                <a:solidFill>
                  <a:schemeClr val="accent1"/>
                </a:solidFill>
              </a:rPr>
              <a:t>Election</a:t>
            </a:r>
          </a:p>
          <a:p>
            <a:pPr algn="ctr">
              <a:spcAft>
                <a:spcPts val="0"/>
              </a:spcAft>
            </a:pPr>
            <a:r>
              <a:rPr lang="en-GB" sz="2200" b="1" i="0">
                <a:solidFill>
                  <a:schemeClr val="tx1"/>
                </a:solidFill>
              </a:rPr>
              <a:t>−−</a:t>
            </a:r>
          </a:p>
        </p:txBody>
      </p:sp>
      <p:sp>
        <p:nvSpPr>
          <p:cNvPr id="8" name="Referendum rating"/>
          <p:cNvSpPr/>
          <p:nvPr/>
        </p:nvSpPr>
        <p:spPr>
          <a:xfrm>
            <a:off x="7680960" y="4846320"/>
            <a:ext cx="1920240" cy="1005840"/>
          </a:xfrm>
          <a:prstGeom prst="rect">
            <a:avLst/>
          </a:prstGeom>
          <a:noFill/>
          <a:ln w="15875">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lIns="54864" tIns="38404" rIns="54864" bIns="38404" rtlCol="0" anchor="ctr"/>
          <a:lstStyle/>
          <a:p>
            <a:pPr algn="ctr">
              <a:spcAft>
                <a:spcPts val="0"/>
              </a:spcAft>
            </a:pPr>
            <a:r>
              <a:rPr lang="en-GB" sz="1300" b="1" i="0">
                <a:solidFill>
                  <a:schemeClr val="accent1"/>
                </a:solidFill>
              </a:rPr>
              <a:t>Referendum</a:t>
            </a:r>
          </a:p>
          <a:p>
            <a:pPr algn="ctr">
              <a:spcAft>
                <a:spcPts val="0"/>
              </a:spcAft>
            </a:pPr>
            <a:r>
              <a:rPr lang="en-GB" sz="2200" b="1" i="0">
                <a:solidFill>
                  <a:schemeClr val="tx1"/>
                </a:solidFill>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Deliberative: the people deliberate</a:t>
            </a:r>
          </a:p>
        </p:txBody>
      </p:sp>
      <p:sp>
        <p:nvSpPr>
          <p:cNvPr id="3" name="Deliberative tile"/>
          <p:cNvSpPr/>
          <p:nvPr/>
        </p:nvSpPr>
        <p:spPr>
          <a:xfrm>
            <a:off x="676656" y="2057400"/>
            <a:ext cx="2743200" cy="37947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28015" rIns="182880" bIns="128015" rtlCol="0" anchor="ctr"/>
          <a:lstStyle/>
          <a:p>
            <a:pPr algn="l">
              <a:spcAft>
                <a:spcPts val="1400"/>
              </a:spcAft>
            </a:pPr>
            <a:r>
              <a:rPr lang="en-GB" sz="2200" b="1" i="0">
                <a:solidFill>
                  <a:schemeClr val="tx1"/>
                </a:solidFill>
              </a:rPr>
              <a:t>Deliberative</a:t>
            </a:r>
          </a:p>
          <a:p>
            <a:pPr algn="l">
              <a:spcAft>
                <a:spcPts val="1000"/>
              </a:spcAft>
            </a:pPr>
            <a:r>
              <a:rPr lang="en-GB" sz="1500" b="1" i="0">
                <a:solidFill>
                  <a:schemeClr val="tx1"/>
                </a:solidFill>
              </a:rPr>
              <a:t>Green parties (Ecolo-Groen), since 2015</a:t>
            </a:r>
          </a:p>
        </p:txBody>
      </p:sp>
      <p:sp>
        <p:nvSpPr>
          <p:cNvPr id="4" name="Diagnosis"/>
          <p:cNvSpPr/>
          <p:nvPr/>
        </p:nvSpPr>
        <p:spPr>
          <a:xfrm>
            <a:off x="3611880" y="2057400"/>
            <a:ext cx="5989320" cy="14630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ctr"/>
          <a:lstStyle/>
          <a:p>
            <a:pPr algn="l">
              <a:spcAft>
                <a:spcPts val="300"/>
              </a:spcAft>
            </a:pPr>
            <a:r>
              <a:rPr lang="en-GB" sz="1300" b="1" i="0">
                <a:solidFill>
                  <a:schemeClr val="accent1"/>
                </a:solidFill>
              </a:rPr>
              <a:t>Diagnosis</a:t>
            </a:r>
          </a:p>
          <a:p>
            <a:pPr algn="l">
              <a:spcAft>
                <a:spcPts val="200"/>
              </a:spcAft>
            </a:pPr>
            <a:r>
              <a:rPr lang="en-GB" sz="1400" b="0" i="0">
                <a:solidFill>
                  <a:schemeClr val="tx1"/>
                </a:solidFill>
              </a:rPr>
              <a:t>Lack of trust → crisis of representation → disconnection between citizens and representatives</a:t>
            </a:r>
          </a:p>
          <a:p>
            <a:pPr algn="l">
              <a:spcAft>
                <a:spcPts val="200"/>
              </a:spcAft>
            </a:pPr>
            <a:r>
              <a:rPr lang="en-GB" sz="1400" b="0" i="0">
                <a:solidFill>
                  <a:schemeClr val="tx1"/>
                </a:solidFill>
              </a:rPr>
              <a:t>→ Need for more descriptive representation</a:t>
            </a:r>
          </a:p>
        </p:txBody>
      </p:sp>
      <p:sp>
        <p:nvSpPr>
          <p:cNvPr id="5" name="The people"/>
          <p:cNvSpPr/>
          <p:nvPr/>
        </p:nvSpPr>
        <p:spPr>
          <a:xfrm>
            <a:off x="3611880" y="3630168"/>
            <a:ext cx="5989320" cy="107899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ctr"/>
          <a:lstStyle/>
          <a:p>
            <a:pPr algn="l">
              <a:spcAft>
                <a:spcPts val="300"/>
              </a:spcAft>
            </a:pPr>
            <a:r>
              <a:rPr lang="en-GB" sz="1300" b="1" i="0">
                <a:solidFill>
                  <a:schemeClr val="accent1"/>
                </a:solidFill>
              </a:rPr>
              <a:t>The people</a:t>
            </a:r>
          </a:p>
          <a:p>
            <a:pPr algn="l">
              <a:spcAft>
                <a:spcPts val="200"/>
              </a:spcAft>
            </a:pPr>
            <a:r>
              <a:rPr lang="en-GB" sz="1400" b="0" i="0">
                <a:solidFill>
                  <a:schemeClr val="tx1"/>
                </a:solidFill>
              </a:rPr>
              <a:t>A sociological diversity, politically constructed through rational deliberation</a:t>
            </a:r>
          </a:p>
        </p:txBody>
      </p:sp>
      <p:sp>
        <p:nvSpPr>
          <p:cNvPr id="6" name="Sortition rating"/>
          <p:cNvSpPr/>
          <p:nvPr/>
        </p:nvSpPr>
        <p:spPr>
          <a:xfrm>
            <a:off x="3611880" y="4846320"/>
            <a:ext cx="1920240" cy="1005840"/>
          </a:xfrm>
          <a:prstGeom prst="rect">
            <a:avLst/>
          </a:prstGeom>
          <a:noFill/>
          <a:ln w="15875">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lIns="54864" tIns="38404" rIns="54864" bIns="38404" rtlCol="0" anchor="ctr"/>
          <a:lstStyle/>
          <a:p>
            <a:pPr algn="ctr">
              <a:spcAft>
                <a:spcPts val="0"/>
              </a:spcAft>
            </a:pPr>
            <a:r>
              <a:rPr lang="en-GB" sz="1300" b="1" i="0" dirty="0">
                <a:solidFill>
                  <a:schemeClr val="accent1"/>
                </a:solidFill>
              </a:rPr>
              <a:t>Sortition</a:t>
            </a:r>
          </a:p>
          <a:p>
            <a:pPr algn="ctr">
              <a:spcAft>
                <a:spcPts val="0"/>
              </a:spcAft>
            </a:pPr>
            <a:r>
              <a:rPr lang="en-GB" sz="2200" b="1" i="0" dirty="0">
                <a:solidFill>
                  <a:schemeClr val="tx1"/>
                </a:solidFill>
              </a:rPr>
              <a:t>++</a:t>
            </a:r>
          </a:p>
          <a:p>
            <a:pPr algn="ctr">
              <a:spcAft>
                <a:spcPts val="600"/>
              </a:spcAft>
            </a:pPr>
            <a:r>
              <a:rPr lang="en-GB" sz="1100" b="0" i="1" dirty="0">
                <a:solidFill>
                  <a:schemeClr val="tx1"/>
                </a:solidFill>
              </a:rPr>
              <a:t>mixed deliberative committees</a:t>
            </a:r>
          </a:p>
        </p:txBody>
      </p:sp>
      <p:sp>
        <p:nvSpPr>
          <p:cNvPr id="7" name="Election rating"/>
          <p:cNvSpPr/>
          <p:nvPr/>
        </p:nvSpPr>
        <p:spPr>
          <a:xfrm>
            <a:off x="5646420" y="4846320"/>
            <a:ext cx="1920240" cy="1005840"/>
          </a:xfrm>
          <a:prstGeom prst="rect">
            <a:avLst/>
          </a:prstGeom>
          <a:noFill/>
          <a:ln w="15875">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lIns="54864" tIns="38404" rIns="54864" bIns="38404" rtlCol="0" anchor="ctr"/>
          <a:lstStyle/>
          <a:p>
            <a:pPr algn="ctr">
              <a:spcAft>
                <a:spcPts val="0"/>
              </a:spcAft>
            </a:pPr>
            <a:r>
              <a:rPr lang="en-GB" sz="1300" b="1" i="0">
                <a:solidFill>
                  <a:schemeClr val="accent1"/>
                </a:solidFill>
              </a:rPr>
              <a:t>Election</a:t>
            </a:r>
          </a:p>
          <a:p>
            <a:pPr algn="ctr">
              <a:spcAft>
                <a:spcPts val="0"/>
              </a:spcAft>
            </a:pPr>
            <a:r>
              <a:rPr lang="en-GB" sz="2200" b="1" i="0">
                <a:solidFill>
                  <a:schemeClr val="tx1"/>
                </a:solidFill>
              </a:rPr>
              <a:t>±</a:t>
            </a:r>
          </a:p>
        </p:txBody>
      </p:sp>
      <p:sp>
        <p:nvSpPr>
          <p:cNvPr id="8" name="Referendum rating"/>
          <p:cNvSpPr/>
          <p:nvPr/>
        </p:nvSpPr>
        <p:spPr>
          <a:xfrm>
            <a:off x="7680960" y="4846320"/>
            <a:ext cx="1920240" cy="1005840"/>
          </a:xfrm>
          <a:prstGeom prst="rect">
            <a:avLst/>
          </a:prstGeom>
          <a:noFill/>
          <a:ln w="15875">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lIns="54864" tIns="38404" rIns="54864" bIns="38404" rtlCol="0" anchor="ctr"/>
          <a:lstStyle/>
          <a:p>
            <a:pPr algn="ctr">
              <a:spcAft>
                <a:spcPts val="0"/>
              </a:spcAft>
            </a:pPr>
            <a:r>
              <a:rPr lang="en-GB" sz="1300" b="1" i="0" dirty="0">
                <a:solidFill>
                  <a:schemeClr val="accent1"/>
                </a:solidFill>
              </a:rPr>
              <a:t>Referendum</a:t>
            </a:r>
          </a:p>
          <a:p>
            <a:pPr algn="ctr">
              <a:spcAft>
                <a:spcPts val="0"/>
              </a:spcAft>
            </a:pPr>
            <a:r>
              <a:rPr lang="en-GB" sz="2200" b="1" i="0" dirty="0">
                <a:solidFill>
                  <a:schemeClr val="tx1"/>
                </a:solidFill>
              </a:rPr>
              <a:t>±</a:t>
            </a:r>
          </a:p>
          <a:p>
            <a:pPr algn="ctr">
              <a:spcAft>
                <a:spcPts val="0"/>
              </a:spcAft>
            </a:pPr>
            <a:r>
              <a:rPr lang="en-GB" sz="1100" i="1" dirty="0">
                <a:solidFill>
                  <a:schemeClr val="tx1"/>
                </a:solidFill>
              </a:rPr>
              <a:t>Popular consultation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Radical: the people decide</a:t>
            </a:r>
          </a:p>
        </p:txBody>
      </p:sp>
      <p:sp>
        <p:nvSpPr>
          <p:cNvPr id="3" name="Radical tile"/>
          <p:cNvSpPr/>
          <p:nvPr/>
        </p:nvSpPr>
        <p:spPr>
          <a:xfrm>
            <a:off x="676656" y="2057400"/>
            <a:ext cx="2743200" cy="379476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28015" rIns="182880" bIns="128015" rtlCol="0" anchor="ctr"/>
          <a:lstStyle/>
          <a:p>
            <a:pPr algn="l">
              <a:spcAft>
                <a:spcPts val="1400"/>
              </a:spcAft>
            </a:pPr>
            <a:r>
              <a:rPr lang="en-GB" sz="2200" b="1" i="0">
                <a:solidFill>
                  <a:schemeClr val="bg1"/>
                </a:solidFill>
              </a:rPr>
              <a:t>Radical</a:t>
            </a:r>
          </a:p>
          <a:p>
            <a:pPr algn="l">
              <a:spcAft>
                <a:spcPts val="1000"/>
              </a:spcAft>
            </a:pPr>
            <a:r>
              <a:rPr lang="en-GB" sz="1500" b="1" i="0">
                <a:solidFill>
                  <a:schemeClr val="bg1"/>
                </a:solidFill>
              </a:rPr>
              <a:t>Far left: PTB-PVDA</a:t>
            </a:r>
          </a:p>
          <a:p>
            <a:pPr algn="l">
              <a:spcAft>
                <a:spcPts val="600"/>
              </a:spcAft>
            </a:pPr>
            <a:r>
              <a:rPr lang="en-GB" sz="1200" b="0" i="1">
                <a:solidFill>
                  <a:schemeClr val="bg1"/>
                </a:solidFill>
              </a:rPr>
              <a:t>Populist in Tarragoni’s and Chollet’s sense?</a:t>
            </a:r>
          </a:p>
        </p:txBody>
      </p:sp>
      <p:sp>
        <p:nvSpPr>
          <p:cNvPr id="4" name="Diagnosis"/>
          <p:cNvSpPr/>
          <p:nvPr/>
        </p:nvSpPr>
        <p:spPr>
          <a:xfrm>
            <a:off x="3611880" y="2057400"/>
            <a:ext cx="5989320" cy="14630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ctr"/>
          <a:lstStyle/>
          <a:p>
            <a:pPr algn="l">
              <a:spcAft>
                <a:spcPts val="300"/>
              </a:spcAft>
            </a:pPr>
            <a:r>
              <a:rPr lang="en-GB" sz="1300" b="1" i="0">
                <a:solidFill>
                  <a:schemeClr val="accent1"/>
                </a:solidFill>
              </a:rPr>
              <a:t>Diagnosis</a:t>
            </a:r>
          </a:p>
          <a:p>
            <a:pPr algn="l">
              <a:spcAft>
                <a:spcPts val="200"/>
              </a:spcAft>
            </a:pPr>
            <a:r>
              <a:rPr lang="en-GB" sz="1400" b="0" i="0">
                <a:solidFill>
                  <a:schemeClr val="tx1"/>
                </a:solidFill>
              </a:rPr>
              <a:t>“The Belgian political system can hardly be called democratic”</a:t>
            </a:r>
          </a:p>
          <a:p>
            <a:pPr algn="l">
              <a:spcAft>
                <a:spcPts val="200"/>
              </a:spcAft>
            </a:pPr>
            <a:r>
              <a:rPr lang="en-GB" sz="1400" b="0" i="0">
                <a:solidFill>
                  <a:schemeClr val="tx1"/>
                </a:solidFill>
              </a:rPr>
              <a:t>→ No participation beyond elections; citizens want to decide → need for more direct participation</a:t>
            </a:r>
          </a:p>
        </p:txBody>
      </p:sp>
      <p:sp>
        <p:nvSpPr>
          <p:cNvPr id="5" name="The people"/>
          <p:cNvSpPr/>
          <p:nvPr/>
        </p:nvSpPr>
        <p:spPr>
          <a:xfrm>
            <a:off x="3611880" y="3630168"/>
            <a:ext cx="5989320" cy="107899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ctr"/>
          <a:lstStyle/>
          <a:p>
            <a:pPr algn="l">
              <a:spcAft>
                <a:spcPts val="300"/>
              </a:spcAft>
            </a:pPr>
            <a:r>
              <a:rPr lang="en-GB" sz="1300" b="1" i="0">
                <a:solidFill>
                  <a:schemeClr val="accent1"/>
                </a:solidFill>
              </a:rPr>
              <a:t>The people</a:t>
            </a:r>
          </a:p>
          <a:p>
            <a:pPr algn="l">
              <a:spcAft>
                <a:spcPts val="200"/>
              </a:spcAft>
            </a:pPr>
            <a:r>
              <a:rPr lang="en-GB" sz="1400" b="0" i="0">
                <a:solidFill>
                  <a:schemeClr val="tx1"/>
                </a:solidFill>
              </a:rPr>
              <a:t>A “sovereign people” of active citizens; workers against the elite; building democracy “from below”</a:t>
            </a:r>
          </a:p>
        </p:txBody>
      </p:sp>
      <p:sp>
        <p:nvSpPr>
          <p:cNvPr id="6" name="Sortition rating"/>
          <p:cNvSpPr/>
          <p:nvPr/>
        </p:nvSpPr>
        <p:spPr>
          <a:xfrm>
            <a:off x="3611880" y="4846320"/>
            <a:ext cx="1920240" cy="1005840"/>
          </a:xfrm>
          <a:prstGeom prst="rect">
            <a:avLst/>
          </a:prstGeom>
          <a:noFill/>
          <a:ln w="15875">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lIns="54864" tIns="38404" rIns="54864" bIns="38404" rtlCol="0" anchor="ctr"/>
          <a:lstStyle/>
          <a:p>
            <a:pPr algn="ctr">
              <a:spcAft>
                <a:spcPts val="0"/>
              </a:spcAft>
            </a:pPr>
            <a:r>
              <a:rPr lang="en-GB" sz="1300" b="1" i="0">
                <a:solidFill>
                  <a:schemeClr val="accent1"/>
                </a:solidFill>
              </a:rPr>
              <a:t>Sortition</a:t>
            </a:r>
          </a:p>
          <a:p>
            <a:pPr algn="ctr">
              <a:spcAft>
                <a:spcPts val="0"/>
              </a:spcAft>
            </a:pPr>
            <a:r>
              <a:rPr lang="en-GB" sz="2200" b="1" i="0">
                <a:solidFill>
                  <a:schemeClr val="tx1"/>
                </a:solidFill>
              </a:rPr>
              <a:t>+</a:t>
            </a:r>
          </a:p>
        </p:txBody>
      </p:sp>
      <p:sp>
        <p:nvSpPr>
          <p:cNvPr id="7" name="Election rating"/>
          <p:cNvSpPr/>
          <p:nvPr/>
        </p:nvSpPr>
        <p:spPr>
          <a:xfrm>
            <a:off x="5646420" y="4846320"/>
            <a:ext cx="1920240" cy="1005840"/>
          </a:xfrm>
          <a:prstGeom prst="rect">
            <a:avLst/>
          </a:prstGeom>
          <a:noFill/>
          <a:ln w="15875">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lIns="54864" tIns="38404" rIns="54864" bIns="38404" rtlCol="0" anchor="ctr"/>
          <a:lstStyle/>
          <a:p>
            <a:pPr algn="ctr">
              <a:spcAft>
                <a:spcPts val="0"/>
              </a:spcAft>
            </a:pPr>
            <a:r>
              <a:rPr lang="en-GB" sz="1300" b="1" i="0" dirty="0">
                <a:solidFill>
                  <a:schemeClr val="accent1"/>
                </a:solidFill>
              </a:rPr>
              <a:t>Election</a:t>
            </a:r>
          </a:p>
          <a:p>
            <a:pPr algn="ctr">
              <a:spcAft>
                <a:spcPts val="0"/>
              </a:spcAft>
            </a:pPr>
            <a:r>
              <a:rPr lang="en-GB" sz="2200" b="1" i="0" dirty="0">
                <a:solidFill>
                  <a:schemeClr val="tx1"/>
                </a:solidFill>
              </a:rPr>
              <a:t>±</a:t>
            </a:r>
          </a:p>
        </p:txBody>
      </p:sp>
      <p:sp>
        <p:nvSpPr>
          <p:cNvPr id="8" name="Referendum rating"/>
          <p:cNvSpPr/>
          <p:nvPr/>
        </p:nvSpPr>
        <p:spPr>
          <a:xfrm>
            <a:off x="7680960" y="4846320"/>
            <a:ext cx="1920240" cy="1005840"/>
          </a:xfrm>
          <a:prstGeom prst="rect">
            <a:avLst/>
          </a:prstGeom>
          <a:noFill/>
          <a:ln w="15875">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lIns="54864" tIns="38404" rIns="54864" bIns="38404" rtlCol="0" anchor="ctr"/>
          <a:lstStyle/>
          <a:p>
            <a:pPr algn="ctr">
              <a:spcAft>
                <a:spcPts val="0"/>
              </a:spcAft>
            </a:pPr>
            <a:r>
              <a:rPr lang="en-GB" sz="1300" b="1" i="0">
                <a:solidFill>
                  <a:schemeClr val="accent1"/>
                </a:solidFill>
              </a:rPr>
              <a:t>Referendum</a:t>
            </a:r>
          </a:p>
          <a:p>
            <a:pPr algn="ctr">
              <a:spcAft>
                <a:spcPts val="0"/>
              </a:spcAft>
            </a:pPr>
            <a:r>
              <a:rPr lang="en-GB" sz="2200" b="1" i="0">
                <a:solidFill>
                  <a:schemeClr val="tx1"/>
                </a:solidFill>
              </a:rPr>
              <a:t>++</a:t>
            </a:r>
          </a:p>
          <a:p>
            <a:pPr algn="ctr">
              <a:spcAft>
                <a:spcPts val="600"/>
              </a:spcAft>
            </a:pPr>
            <a:r>
              <a:rPr lang="en-GB" sz="1100" b="0" i="1">
                <a:solidFill>
                  <a:schemeClr val="tx1"/>
                </a:solidFill>
              </a:rPr>
              <a:t>citizen-initiated, binding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Bonapartist: the people acclaim</a:t>
            </a:r>
          </a:p>
        </p:txBody>
      </p:sp>
      <p:sp>
        <p:nvSpPr>
          <p:cNvPr id="3" name="Bonapartist tile"/>
          <p:cNvSpPr/>
          <p:nvPr/>
        </p:nvSpPr>
        <p:spPr>
          <a:xfrm>
            <a:off x="676656" y="2057400"/>
            <a:ext cx="2743200" cy="379476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28015" rIns="182880" bIns="128015" rtlCol="0" anchor="ctr"/>
          <a:lstStyle/>
          <a:p>
            <a:pPr algn="l">
              <a:spcAft>
                <a:spcPts val="1400"/>
              </a:spcAft>
            </a:pPr>
            <a:r>
              <a:rPr lang="en-GB" sz="2200" b="1" i="0" dirty="0">
                <a:solidFill>
                  <a:schemeClr val="bg1"/>
                </a:solidFill>
              </a:rPr>
              <a:t>Nationalism / Bonapartist</a:t>
            </a:r>
          </a:p>
          <a:p>
            <a:pPr algn="l">
              <a:spcAft>
                <a:spcPts val="1000"/>
              </a:spcAft>
            </a:pPr>
            <a:r>
              <a:rPr lang="en-GB" sz="1500" b="1" i="0" dirty="0">
                <a:solidFill>
                  <a:schemeClr val="bg1"/>
                </a:solidFill>
              </a:rPr>
              <a:t>Flemish nationalists</a:t>
            </a:r>
          </a:p>
          <a:p>
            <a:pPr algn="l">
              <a:spcAft>
                <a:spcPts val="600"/>
              </a:spcAft>
            </a:pPr>
            <a:r>
              <a:rPr lang="en-GB" sz="1200" b="0" i="1" dirty="0">
                <a:solidFill>
                  <a:schemeClr val="bg1"/>
                </a:solidFill>
              </a:rPr>
              <a:t>Bonapartism and nationalism</a:t>
            </a:r>
          </a:p>
        </p:txBody>
      </p:sp>
      <p:sp>
        <p:nvSpPr>
          <p:cNvPr id="4" name="Diagnosis"/>
          <p:cNvSpPr/>
          <p:nvPr/>
        </p:nvSpPr>
        <p:spPr>
          <a:xfrm>
            <a:off x="3611880" y="2057400"/>
            <a:ext cx="5989320" cy="14630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ctr"/>
          <a:lstStyle/>
          <a:p>
            <a:pPr algn="l">
              <a:spcAft>
                <a:spcPts val="300"/>
              </a:spcAft>
            </a:pPr>
            <a:r>
              <a:rPr lang="en-GB" sz="1300" b="1" i="0">
                <a:solidFill>
                  <a:schemeClr val="accent1"/>
                </a:solidFill>
              </a:rPr>
              <a:t>Diagnosis</a:t>
            </a:r>
          </a:p>
          <a:p>
            <a:pPr algn="l">
              <a:spcAft>
                <a:spcPts val="200"/>
              </a:spcAft>
            </a:pPr>
            <a:r>
              <a:rPr lang="en-GB" sz="1400" b="0" i="0">
                <a:solidFill>
                  <a:schemeClr val="tx1"/>
                </a:solidFill>
              </a:rPr>
              <a:t>Democratic innovations would undermine the legitimacy of representatives</a:t>
            </a:r>
          </a:p>
          <a:p>
            <a:pPr algn="l">
              <a:spcAft>
                <a:spcPts val="200"/>
              </a:spcAft>
            </a:pPr>
            <a:r>
              <a:rPr lang="en-GB" sz="1400" b="0" i="0">
                <a:solidFill>
                  <a:schemeClr val="tx1"/>
                </a:solidFill>
              </a:rPr>
              <a:t>→ Need for top-down instruments of legitimation</a:t>
            </a:r>
          </a:p>
        </p:txBody>
      </p:sp>
      <p:sp>
        <p:nvSpPr>
          <p:cNvPr id="5" name="The people"/>
          <p:cNvSpPr/>
          <p:nvPr/>
        </p:nvSpPr>
        <p:spPr>
          <a:xfrm>
            <a:off x="3611880" y="3630168"/>
            <a:ext cx="5989320" cy="107899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6012" rIns="137160" bIns="96012" rtlCol="0" anchor="ctr"/>
          <a:lstStyle/>
          <a:p>
            <a:pPr algn="l">
              <a:spcAft>
                <a:spcPts val="300"/>
              </a:spcAft>
            </a:pPr>
            <a:r>
              <a:rPr lang="en-GB" sz="1300" b="1" i="0">
                <a:solidFill>
                  <a:schemeClr val="accent1"/>
                </a:solidFill>
              </a:rPr>
              <a:t>The people</a:t>
            </a:r>
          </a:p>
          <a:p>
            <a:pPr algn="l">
              <a:spcAft>
                <a:spcPts val="200"/>
              </a:spcAft>
            </a:pPr>
            <a:r>
              <a:rPr lang="en-GB" sz="1400" b="0" i="0">
                <a:solidFill>
                  <a:schemeClr val="tx1"/>
                </a:solidFill>
              </a:rPr>
              <a:t>An ethno-regional people; unity; representation as incarnation</a:t>
            </a:r>
          </a:p>
        </p:txBody>
      </p:sp>
      <p:sp>
        <p:nvSpPr>
          <p:cNvPr id="6" name="Sortition rating"/>
          <p:cNvSpPr/>
          <p:nvPr/>
        </p:nvSpPr>
        <p:spPr>
          <a:xfrm>
            <a:off x="3611880" y="4846320"/>
            <a:ext cx="1920240" cy="1005840"/>
          </a:xfrm>
          <a:prstGeom prst="rect">
            <a:avLst/>
          </a:prstGeom>
          <a:noFill/>
          <a:ln w="15875">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lIns="54864" tIns="38404" rIns="54864" bIns="38404" rtlCol="0" anchor="ctr"/>
          <a:lstStyle/>
          <a:p>
            <a:pPr algn="ctr">
              <a:spcAft>
                <a:spcPts val="0"/>
              </a:spcAft>
            </a:pPr>
            <a:r>
              <a:rPr lang="en-GB" sz="1300" b="1" i="0">
                <a:solidFill>
                  <a:schemeClr val="accent1"/>
                </a:solidFill>
              </a:rPr>
              <a:t>Sortition</a:t>
            </a:r>
          </a:p>
          <a:p>
            <a:pPr algn="ctr">
              <a:spcAft>
                <a:spcPts val="0"/>
              </a:spcAft>
            </a:pPr>
            <a:r>
              <a:rPr lang="en-GB" sz="2200" b="1" i="0">
                <a:solidFill>
                  <a:schemeClr val="tx1"/>
                </a:solidFill>
              </a:rPr>
              <a:t>−−</a:t>
            </a:r>
          </a:p>
        </p:txBody>
      </p:sp>
      <p:sp>
        <p:nvSpPr>
          <p:cNvPr id="7" name="Election rating"/>
          <p:cNvSpPr/>
          <p:nvPr/>
        </p:nvSpPr>
        <p:spPr>
          <a:xfrm>
            <a:off x="5646420" y="4846320"/>
            <a:ext cx="1920240" cy="1005840"/>
          </a:xfrm>
          <a:prstGeom prst="rect">
            <a:avLst/>
          </a:prstGeom>
          <a:noFill/>
          <a:ln w="15875">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lIns="54864" tIns="38404" rIns="54864" bIns="38404" rtlCol="0" anchor="ctr"/>
          <a:lstStyle/>
          <a:p>
            <a:pPr algn="ctr">
              <a:spcAft>
                <a:spcPts val="0"/>
              </a:spcAft>
            </a:pPr>
            <a:r>
              <a:rPr lang="en-GB" sz="1300" b="1" i="0">
                <a:solidFill>
                  <a:schemeClr val="accent1"/>
                </a:solidFill>
              </a:rPr>
              <a:t>Election</a:t>
            </a:r>
          </a:p>
          <a:p>
            <a:pPr algn="ctr">
              <a:spcAft>
                <a:spcPts val="0"/>
              </a:spcAft>
            </a:pPr>
            <a:r>
              <a:rPr lang="en-GB" sz="2200" b="1" i="0">
                <a:solidFill>
                  <a:schemeClr val="tx1"/>
                </a:solidFill>
              </a:rPr>
              <a:t>++</a:t>
            </a:r>
          </a:p>
        </p:txBody>
      </p:sp>
      <p:sp>
        <p:nvSpPr>
          <p:cNvPr id="8" name="Referendum rating"/>
          <p:cNvSpPr/>
          <p:nvPr/>
        </p:nvSpPr>
        <p:spPr>
          <a:xfrm>
            <a:off x="7680960" y="4846320"/>
            <a:ext cx="1920240" cy="1005840"/>
          </a:xfrm>
          <a:prstGeom prst="rect">
            <a:avLst/>
          </a:prstGeom>
          <a:noFill/>
          <a:ln w="15875">
            <a:solidFill>
              <a:schemeClr val="accent1"/>
            </a:solidFill>
          </a:ln>
          <a:effectLst/>
        </p:spPr>
        <p:style>
          <a:lnRef idx="1">
            <a:schemeClr val="accent1"/>
          </a:lnRef>
          <a:fillRef idx="3">
            <a:schemeClr val="accent1"/>
          </a:fillRef>
          <a:effectRef idx="2">
            <a:schemeClr val="accent1"/>
          </a:effectRef>
          <a:fontRef idx="minor">
            <a:schemeClr val="lt1"/>
          </a:fontRef>
        </p:style>
        <p:txBody>
          <a:bodyPr wrap="square" lIns="54864" tIns="38404" rIns="54864" bIns="38404" rtlCol="0" anchor="ctr"/>
          <a:lstStyle/>
          <a:p>
            <a:pPr algn="ctr">
              <a:spcAft>
                <a:spcPts val="0"/>
              </a:spcAft>
            </a:pPr>
            <a:r>
              <a:rPr lang="en-GB" sz="1300" b="1" i="0">
                <a:solidFill>
                  <a:schemeClr val="accent1"/>
                </a:solidFill>
              </a:rPr>
              <a:t>Referendum</a:t>
            </a:r>
          </a:p>
          <a:p>
            <a:pPr algn="ctr">
              <a:spcAft>
                <a:spcPts val="0"/>
              </a:spcAft>
            </a:pPr>
            <a:r>
              <a:rPr lang="en-GB" sz="2200" b="1" i="0">
                <a:solidFill>
                  <a:schemeClr val="tx1"/>
                </a:solidFill>
              </a:rPr>
              <a:t>±</a:t>
            </a:r>
          </a:p>
          <a:p>
            <a:pPr algn="ctr">
              <a:spcAft>
                <a:spcPts val="600"/>
              </a:spcAft>
            </a:pPr>
            <a:r>
              <a:rPr lang="en-GB" sz="1100" b="0" i="1">
                <a:solidFill>
                  <a:schemeClr val="tx1"/>
                </a:solidFill>
              </a:rPr>
              <a:t>plebiscitary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Different imaginaries, different roles for the people</a:t>
            </a:r>
          </a:p>
        </p:txBody>
      </p:sp>
      <p:sp>
        <p:nvSpPr>
          <p:cNvPr id="3" name="Header Imaginary"/>
          <p:cNvSpPr/>
          <p:nvPr/>
        </p:nvSpPr>
        <p:spPr>
          <a:xfrm>
            <a:off x="676656" y="2057400"/>
            <a:ext cx="2011680" cy="457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tIns="64007" bIns="64007" rtlCol="0" anchor="ctr"/>
          <a:lstStyle/>
          <a:p>
            <a:pPr algn="l">
              <a:spcAft>
                <a:spcPts val="0"/>
              </a:spcAft>
            </a:pPr>
            <a:r>
              <a:rPr lang="en-GB" sz="1200" b="1" i="0">
                <a:solidFill>
                  <a:schemeClr val="bg1"/>
                </a:solidFill>
              </a:rPr>
              <a:t>Imaginary</a:t>
            </a:r>
          </a:p>
        </p:txBody>
      </p:sp>
      <p:sp>
        <p:nvSpPr>
          <p:cNvPr id="4" name="Header Actors"/>
          <p:cNvSpPr/>
          <p:nvPr/>
        </p:nvSpPr>
        <p:spPr>
          <a:xfrm>
            <a:off x="2734056" y="2057400"/>
            <a:ext cx="1645920" cy="457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tIns="64007" bIns="64007" rtlCol="0" anchor="ctr"/>
          <a:lstStyle/>
          <a:p>
            <a:pPr algn="l">
              <a:spcAft>
                <a:spcPts val="0"/>
              </a:spcAft>
            </a:pPr>
            <a:r>
              <a:rPr lang="en-GB" sz="1200" b="1" i="0">
                <a:solidFill>
                  <a:schemeClr val="bg1"/>
                </a:solidFill>
              </a:rPr>
              <a:t>Actors</a:t>
            </a:r>
          </a:p>
        </p:txBody>
      </p:sp>
      <p:sp>
        <p:nvSpPr>
          <p:cNvPr id="5" name="Header The people…"/>
          <p:cNvSpPr/>
          <p:nvPr/>
        </p:nvSpPr>
        <p:spPr>
          <a:xfrm>
            <a:off x="4425696" y="2057400"/>
            <a:ext cx="1645920" cy="457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tIns="64007" bIns="64007" rtlCol="0" anchor="ctr"/>
          <a:lstStyle/>
          <a:p>
            <a:pPr algn="ctr">
              <a:spcAft>
                <a:spcPts val="0"/>
              </a:spcAft>
            </a:pPr>
            <a:r>
              <a:rPr lang="en-GB" sz="1200" b="1" i="0">
                <a:solidFill>
                  <a:schemeClr val="bg1"/>
                </a:solidFill>
              </a:rPr>
              <a:t>The people…</a:t>
            </a:r>
          </a:p>
        </p:txBody>
      </p:sp>
      <p:sp>
        <p:nvSpPr>
          <p:cNvPr id="6" name="Header Sortition"/>
          <p:cNvSpPr/>
          <p:nvPr/>
        </p:nvSpPr>
        <p:spPr>
          <a:xfrm>
            <a:off x="6117336" y="2057400"/>
            <a:ext cx="1051560" cy="457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tIns="64007" bIns="64007" rtlCol="0" anchor="ctr"/>
          <a:lstStyle/>
          <a:p>
            <a:pPr algn="ctr">
              <a:spcAft>
                <a:spcPts val="0"/>
              </a:spcAft>
            </a:pPr>
            <a:r>
              <a:rPr lang="en-GB" sz="1200" b="1" i="0">
                <a:solidFill>
                  <a:schemeClr val="bg1"/>
                </a:solidFill>
              </a:rPr>
              <a:t>Sortition</a:t>
            </a:r>
          </a:p>
        </p:txBody>
      </p:sp>
      <p:sp>
        <p:nvSpPr>
          <p:cNvPr id="7" name="Header Election"/>
          <p:cNvSpPr/>
          <p:nvPr/>
        </p:nvSpPr>
        <p:spPr>
          <a:xfrm>
            <a:off x="7214616" y="2057400"/>
            <a:ext cx="1051560" cy="457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tIns="64007" bIns="64007" rtlCol="0" anchor="ctr"/>
          <a:lstStyle/>
          <a:p>
            <a:pPr algn="ctr">
              <a:spcAft>
                <a:spcPts val="0"/>
              </a:spcAft>
            </a:pPr>
            <a:r>
              <a:rPr lang="en-GB" sz="1200" b="1" i="0">
                <a:solidFill>
                  <a:schemeClr val="bg1"/>
                </a:solidFill>
              </a:rPr>
              <a:t>Election</a:t>
            </a:r>
          </a:p>
        </p:txBody>
      </p:sp>
      <p:sp>
        <p:nvSpPr>
          <p:cNvPr id="8" name="Header Referendum"/>
          <p:cNvSpPr/>
          <p:nvPr/>
        </p:nvSpPr>
        <p:spPr>
          <a:xfrm>
            <a:off x="8311896" y="2057400"/>
            <a:ext cx="1234439" cy="457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tIns="64007" bIns="64007" rtlCol="0" anchor="ctr"/>
          <a:lstStyle/>
          <a:p>
            <a:pPr algn="ctr">
              <a:spcAft>
                <a:spcPts val="0"/>
              </a:spcAft>
            </a:pPr>
            <a:r>
              <a:rPr lang="en-GB" sz="1200" b="1" i="0">
                <a:solidFill>
                  <a:schemeClr val="bg1"/>
                </a:solidFill>
              </a:rPr>
              <a:t>Referendum</a:t>
            </a:r>
          </a:p>
        </p:txBody>
      </p:sp>
      <p:sp>
        <p:nvSpPr>
          <p:cNvPr id="9" name="Row 1 imaginary"/>
          <p:cNvSpPr/>
          <p:nvPr/>
        </p:nvSpPr>
        <p:spPr>
          <a:xfrm>
            <a:off x="676656" y="2560320"/>
            <a:ext cx="2011680" cy="64008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tIns="64007" bIns="64007" rtlCol="0" anchor="ctr"/>
          <a:lstStyle/>
          <a:p>
            <a:pPr algn="l">
              <a:spcAft>
                <a:spcPts val="0"/>
              </a:spcAft>
            </a:pPr>
            <a:r>
              <a:rPr lang="en-GB" sz="1300" b="1" i="0">
                <a:solidFill>
                  <a:schemeClr val="bg1"/>
                </a:solidFill>
              </a:rPr>
              <a:t>Electoral fundamentalism</a:t>
            </a:r>
          </a:p>
        </p:txBody>
      </p:sp>
      <p:sp>
        <p:nvSpPr>
          <p:cNvPr id="10" name="Row 1 col 2"/>
          <p:cNvSpPr/>
          <p:nvPr/>
        </p:nvSpPr>
        <p:spPr>
          <a:xfrm>
            <a:off x="2734056" y="2560320"/>
            <a:ext cx="164592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l">
              <a:spcAft>
                <a:spcPts val="0"/>
              </a:spcAft>
            </a:pPr>
            <a:r>
              <a:rPr lang="en-GB" sz="1300" b="0" i="0">
                <a:solidFill>
                  <a:schemeClr val="tx1"/>
                </a:solidFill>
              </a:rPr>
              <a:t>Traditional parties</a:t>
            </a:r>
          </a:p>
        </p:txBody>
      </p:sp>
      <p:sp>
        <p:nvSpPr>
          <p:cNvPr id="11" name="Row 1 col 3"/>
          <p:cNvSpPr/>
          <p:nvPr/>
        </p:nvSpPr>
        <p:spPr>
          <a:xfrm>
            <a:off x="4425696" y="2560320"/>
            <a:ext cx="164592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l">
              <a:spcAft>
                <a:spcPts val="0"/>
              </a:spcAft>
            </a:pPr>
            <a:r>
              <a:rPr lang="en-GB" sz="1300" b="1" i="0">
                <a:solidFill>
                  <a:schemeClr val="accent1"/>
                </a:solidFill>
              </a:rPr>
              <a:t>authorise</a:t>
            </a:r>
          </a:p>
        </p:txBody>
      </p:sp>
      <p:sp>
        <p:nvSpPr>
          <p:cNvPr id="12" name="Row 1 col 4"/>
          <p:cNvSpPr/>
          <p:nvPr/>
        </p:nvSpPr>
        <p:spPr>
          <a:xfrm>
            <a:off x="6117336" y="2560320"/>
            <a:ext cx="105156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500" b="0" i="0">
                <a:solidFill>
                  <a:schemeClr val="tx1"/>
                </a:solidFill>
              </a:rPr>
              <a:t>±</a:t>
            </a:r>
          </a:p>
        </p:txBody>
      </p:sp>
      <p:sp>
        <p:nvSpPr>
          <p:cNvPr id="13" name="Row 1 col 5"/>
          <p:cNvSpPr/>
          <p:nvPr/>
        </p:nvSpPr>
        <p:spPr>
          <a:xfrm>
            <a:off x="7214616" y="2560320"/>
            <a:ext cx="105156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500" b="0" i="0">
                <a:solidFill>
                  <a:schemeClr val="tx1"/>
                </a:solidFill>
              </a:rPr>
              <a:t>++</a:t>
            </a:r>
          </a:p>
        </p:txBody>
      </p:sp>
      <p:sp>
        <p:nvSpPr>
          <p:cNvPr id="14" name="Row 1 col 6"/>
          <p:cNvSpPr/>
          <p:nvPr/>
        </p:nvSpPr>
        <p:spPr>
          <a:xfrm>
            <a:off x="8311896" y="2560320"/>
            <a:ext cx="1234439"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500" b="0" i="0">
                <a:solidFill>
                  <a:schemeClr val="tx1"/>
                </a:solidFill>
              </a:rPr>
              <a:t>±</a:t>
            </a:r>
          </a:p>
        </p:txBody>
      </p:sp>
      <p:sp>
        <p:nvSpPr>
          <p:cNvPr id="15" name="Row 2 imaginary"/>
          <p:cNvSpPr/>
          <p:nvPr/>
        </p:nvSpPr>
        <p:spPr>
          <a:xfrm>
            <a:off x="676656" y="3931920"/>
            <a:ext cx="2011680" cy="64008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tIns="64007" bIns="64007" rtlCol="0" anchor="ctr"/>
          <a:lstStyle/>
          <a:p>
            <a:pPr algn="l">
              <a:spcAft>
                <a:spcPts val="0"/>
              </a:spcAft>
            </a:pPr>
            <a:r>
              <a:rPr lang="en-GB" sz="1300" b="1" i="0">
                <a:solidFill>
                  <a:schemeClr val="tx1"/>
                </a:solidFill>
              </a:rPr>
              <a:t>Deliberative</a:t>
            </a:r>
          </a:p>
        </p:txBody>
      </p:sp>
      <p:sp>
        <p:nvSpPr>
          <p:cNvPr id="16" name="Row 2 col 2"/>
          <p:cNvSpPr/>
          <p:nvPr/>
        </p:nvSpPr>
        <p:spPr>
          <a:xfrm>
            <a:off x="2734056" y="3942379"/>
            <a:ext cx="164592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l">
              <a:spcAft>
                <a:spcPts val="0"/>
              </a:spcAft>
            </a:pPr>
            <a:r>
              <a:rPr lang="en-GB" sz="1300" b="0" i="0" dirty="0">
                <a:solidFill>
                  <a:schemeClr val="tx1"/>
                </a:solidFill>
              </a:rPr>
              <a:t>Greens</a:t>
            </a:r>
          </a:p>
        </p:txBody>
      </p:sp>
      <p:sp>
        <p:nvSpPr>
          <p:cNvPr id="17" name="Row 2 col 3"/>
          <p:cNvSpPr/>
          <p:nvPr/>
        </p:nvSpPr>
        <p:spPr>
          <a:xfrm>
            <a:off x="4424620" y="3931920"/>
            <a:ext cx="164592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l">
              <a:spcAft>
                <a:spcPts val="0"/>
              </a:spcAft>
            </a:pPr>
            <a:r>
              <a:rPr lang="en-GB" sz="1300" b="1" i="0">
                <a:solidFill>
                  <a:schemeClr val="accent1"/>
                </a:solidFill>
              </a:rPr>
              <a:t>deliberate</a:t>
            </a:r>
          </a:p>
        </p:txBody>
      </p:sp>
      <p:sp>
        <p:nvSpPr>
          <p:cNvPr id="18" name="Row 2 col 4"/>
          <p:cNvSpPr/>
          <p:nvPr/>
        </p:nvSpPr>
        <p:spPr>
          <a:xfrm>
            <a:off x="6117336" y="3246120"/>
            <a:ext cx="105156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500" b="0" i="0">
                <a:solidFill>
                  <a:schemeClr val="tx1"/>
                </a:solidFill>
              </a:rPr>
              <a:t>++</a:t>
            </a:r>
          </a:p>
        </p:txBody>
      </p:sp>
      <p:sp>
        <p:nvSpPr>
          <p:cNvPr id="19" name="Row 2 col 5"/>
          <p:cNvSpPr/>
          <p:nvPr/>
        </p:nvSpPr>
        <p:spPr>
          <a:xfrm>
            <a:off x="7214616" y="3941782"/>
            <a:ext cx="105156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500" b="0" i="0" dirty="0">
                <a:solidFill>
                  <a:schemeClr val="tx1"/>
                </a:solidFill>
              </a:rPr>
              <a:t>±</a:t>
            </a:r>
          </a:p>
        </p:txBody>
      </p:sp>
      <p:sp>
        <p:nvSpPr>
          <p:cNvPr id="20" name="Row 2 col 6"/>
          <p:cNvSpPr/>
          <p:nvPr/>
        </p:nvSpPr>
        <p:spPr>
          <a:xfrm>
            <a:off x="8311896" y="3931920"/>
            <a:ext cx="1234439"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500" dirty="0">
                <a:solidFill>
                  <a:schemeClr val="tx1"/>
                </a:solidFill>
              </a:rPr>
              <a:t>+</a:t>
            </a:r>
            <a:endParaRPr lang="en-GB" sz="1500" b="0" i="0" dirty="0">
              <a:solidFill>
                <a:schemeClr val="tx1"/>
              </a:solidFill>
            </a:endParaRPr>
          </a:p>
        </p:txBody>
      </p:sp>
      <p:sp>
        <p:nvSpPr>
          <p:cNvPr id="21" name="Row 3 imaginary"/>
          <p:cNvSpPr/>
          <p:nvPr/>
        </p:nvSpPr>
        <p:spPr>
          <a:xfrm>
            <a:off x="676656" y="3256579"/>
            <a:ext cx="2011680" cy="64008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tIns="64007" bIns="64007" rtlCol="0" anchor="ctr"/>
          <a:lstStyle/>
          <a:p>
            <a:pPr algn="l">
              <a:spcAft>
                <a:spcPts val="0"/>
              </a:spcAft>
            </a:pPr>
            <a:r>
              <a:rPr lang="en-GB" sz="1300" b="1" i="0">
                <a:solidFill>
                  <a:schemeClr val="bg1"/>
                </a:solidFill>
              </a:rPr>
              <a:t>Antipolitical</a:t>
            </a:r>
          </a:p>
        </p:txBody>
      </p:sp>
      <p:sp>
        <p:nvSpPr>
          <p:cNvPr id="22" name="Row 3 col 2"/>
          <p:cNvSpPr/>
          <p:nvPr/>
        </p:nvSpPr>
        <p:spPr>
          <a:xfrm>
            <a:off x="2734056" y="3256579"/>
            <a:ext cx="164592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l">
              <a:spcAft>
                <a:spcPts val="0"/>
              </a:spcAft>
            </a:pPr>
            <a:r>
              <a:rPr lang="en-GB" sz="1300" b="0" i="0">
                <a:solidFill>
                  <a:schemeClr val="tx1"/>
                </a:solidFill>
              </a:rPr>
              <a:t>Laurent Louis</a:t>
            </a:r>
          </a:p>
        </p:txBody>
      </p:sp>
      <p:sp>
        <p:nvSpPr>
          <p:cNvPr id="23" name="Row 3 col 3"/>
          <p:cNvSpPr/>
          <p:nvPr/>
        </p:nvSpPr>
        <p:spPr>
          <a:xfrm>
            <a:off x="4424620" y="3268980"/>
            <a:ext cx="164592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l">
              <a:spcAft>
                <a:spcPts val="0"/>
              </a:spcAft>
            </a:pPr>
            <a:r>
              <a:rPr lang="en-GB" sz="1300" b="1" i="0">
                <a:solidFill>
                  <a:schemeClr val="accent1"/>
                </a:solidFill>
              </a:rPr>
              <a:t>replace politicians</a:t>
            </a:r>
          </a:p>
        </p:txBody>
      </p:sp>
      <p:sp>
        <p:nvSpPr>
          <p:cNvPr id="24" name="Row 3 col 4"/>
          <p:cNvSpPr/>
          <p:nvPr/>
        </p:nvSpPr>
        <p:spPr>
          <a:xfrm>
            <a:off x="6117336" y="3931920"/>
            <a:ext cx="105156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500" b="0" i="0">
                <a:solidFill>
                  <a:schemeClr val="tx1"/>
                </a:solidFill>
              </a:rPr>
              <a:t>++</a:t>
            </a:r>
          </a:p>
        </p:txBody>
      </p:sp>
      <p:sp>
        <p:nvSpPr>
          <p:cNvPr id="25" name="Row 3 col 5"/>
          <p:cNvSpPr/>
          <p:nvPr/>
        </p:nvSpPr>
        <p:spPr>
          <a:xfrm>
            <a:off x="7214616" y="3256579"/>
            <a:ext cx="105156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500" b="0" i="0">
                <a:solidFill>
                  <a:schemeClr val="tx1"/>
                </a:solidFill>
              </a:rPr>
              <a:t>−−</a:t>
            </a:r>
          </a:p>
        </p:txBody>
      </p:sp>
      <p:sp>
        <p:nvSpPr>
          <p:cNvPr id="26" name="Row 3 col 6"/>
          <p:cNvSpPr/>
          <p:nvPr/>
        </p:nvSpPr>
        <p:spPr>
          <a:xfrm>
            <a:off x="8311896" y="3260912"/>
            <a:ext cx="1234439"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500" b="0" i="0">
                <a:solidFill>
                  <a:schemeClr val="tx1"/>
                </a:solidFill>
              </a:rPr>
              <a:t>?</a:t>
            </a:r>
          </a:p>
        </p:txBody>
      </p:sp>
      <p:sp>
        <p:nvSpPr>
          <p:cNvPr id="27" name="Row 4 imaginary"/>
          <p:cNvSpPr/>
          <p:nvPr/>
        </p:nvSpPr>
        <p:spPr>
          <a:xfrm>
            <a:off x="676656" y="4617720"/>
            <a:ext cx="2011680" cy="64008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wrap="square" tIns="64007" bIns="64007" rtlCol="0" anchor="ctr"/>
          <a:lstStyle/>
          <a:p>
            <a:pPr algn="l">
              <a:spcAft>
                <a:spcPts val="0"/>
              </a:spcAft>
            </a:pPr>
            <a:r>
              <a:rPr lang="en-GB" sz="1300" b="1" i="0">
                <a:solidFill>
                  <a:schemeClr val="bg1"/>
                </a:solidFill>
              </a:rPr>
              <a:t>Radical</a:t>
            </a:r>
          </a:p>
        </p:txBody>
      </p:sp>
      <p:sp>
        <p:nvSpPr>
          <p:cNvPr id="28" name="Row 4 col 2"/>
          <p:cNvSpPr/>
          <p:nvPr/>
        </p:nvSpPr>
        <p:spPr>
          <a:xfrm>
            <a:off x="2734056" y="4617720"/>
            <a:ext cx="164592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l">
              <a:spcAft>
                <a:spcPts val="0"/>
              </a:spcAft>
            </a:pPr>
            <a:r>
              <a:rPr lang="en-GB" sz="1300" b="0" i="0">
                <a:solidFill>
                  <a:schemeClr val="tx1"/>
                </a:solidFill>
              </a:rPr>
              <a:t>PTB-PVDA</a:t>
            </a:r>
          </a:p>
        </p:txBody>
      </p:sp>
      <p:sp>
        <p:nvSpPr>
          <p:cNvPr id="29" name="Row 4 col 3"/>
          <p:cNvSpPr/>
          <p:nvPr/>
        </p:nvSpPr>
        <p:spPr>
          <a:xfrm>
            <a:off x="4425696" y="4617720"/>
            <a:ext cx="164592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l">
              <a:spcAft>
                <a:spcPts val="0"/>
              </a:spcAft>
            </a:pPr>
            <a:r>
              <a:rPr lang="en-GB" sz="1300" b="1" i="0">
                <a:solidFill>
                  <a:schemeClr val="accent1"/>
                </a:solidFill>
              </a:rPr>
              <a:t>decide</a:t>
            </a:r>
          </a:p>
        </p:txBody>
      </p:sp>
      <p:sp>
        <p:nvSpPr>
          <p:cNvPr id="30" name="Row 4 col 4"/>
          <p:cNvSpPr/>
          <p:nvPr/>
        </p:nvSpPr>
        <p:spPr>
          <a:xfrm>
            <a:off x="6117336" y="4617720"/>
            <a:ext cx="105156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500" b="0" i="0">
                <a:solidFill>
                  <a:schemeClr val="tx1"/>
                </a:solidFill>
              </a:rPr>
              <a:t>+</a:t>
            </a:r>
          </a:p>
        </p:txBody>
      </p:sp>
      <p:sp>
        <p:nvSpPr>
          <p:cNvPr id="31" name="Row 4 col 5"/>
          <p:cNvSpPr/>
          <p:nvPr/>
        </p:nvSpPr>
        <p:spPr>
          <a:xfrm>
            <a:off x="7214616" y="4617720"/>
            <a:ext cx="105156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r>
              <a:rPr lang="en-GB" sz="1500" dirty="0">
                <a:solidFill>
                  <a:schemeClr val="tx1"/>
                </a:solidFill>
              </a:rPr>
              <a:t>±</a:t>
            </a:r>
          </a:p>
        </p:txBody>
      </p:sp>
      <p:sp>
        <p:nvSpPr>
          <p:cNvPr id="32" name="Row 4 col 6"/>
          <p:cNvSpPr/>
          <p:nvPr/>
        </p:nvSpPr>
        <p:spPr>
          <a:xfrm>
            <a:off x="8311896" y="4617720"/>
            <a:ext cx="1234439"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500" b="0" i="0">
                <a:solidFill>
                  <a:schemeClr val="tx1"/>
                </a:solidFill>
              </a:rPr>
              <a:t>++</a:t>
            </a:r>
          </a:p>
        </p:txBody>
      </p:sp>
      <p:sp>
        <p:nvSpPr>
          <p:cNvPr id="33" name="Row 5 imaginary"/>
          <p:cNvSpPr/>
          <p:nvPr/>
        </p:nvSpPr>
        <p:spPr>
          <a:xfrm>
            <a:off x="676656" y="5303520"/>
            <a:ext cx="2011680" cy="64008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wrap="square" tIns="64007" bIns="64007" rtlCol="0" anchor="ctr"/>
          <a:lstStyle/>
          <a:p>
            <a:pPr algn="l">
              <a:spcAft>
                <a:spcPts val="0"/>
              </a:spcAft>
            </a:pPr>
            <a:r>
              <a:rPr lang="en-GB" sz="1300" b="1" i="0" dirty="0">
                <a:solidFill>
                  <a:schemeClr val="bg1"/>
                </a:solidFill>
              </a:rPr>
              <a:t>Nationalist/ Bonapartist</a:t>
            </a:r>
          </a:p>
        </p:txBody>
      </p:sp>
      <p:sp>
        <p:nvSpPr>
          <p:cNvPr id="34" name="Row 5 col 2"/>
          <p:cNvSpPr/>
          <p:nvPr/>
        </p:nvSpPr>
        <p:spPr>
          <a:xfrm>
            <a:off x="2734056" y="5303520"/>
            <a:ext cx="164592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l">
              <a:spcAft>
                <a:spcPts val="0"/>
              </a:spcAft>
            </a:pPr>
            <a:r>
              <a:rPr lang="en-GB" sz="1300" b="0" i="0">
                <a:solidFill>
                  <a:schemeClr val="tx1"/>
                </a:solidFill>
              </a:rPr>
              <a:t>Flemish nationalists</a:t>
            </a:r>
          </a:p>
        </p:txBody>
      </p:sp>
      <p:sp>
        <p:nvSpPr>
          <p:cNvPr id="35" name="Row 5 col 3"/>
          <p:cNvSpPr/>
          <p:nvPr/>
        </p:nvSpPr>
        <p:spPr>
          <a:xfrm>
            <a:off x="4425696" y="5303520"/>
            <a:ext cx="164592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l">
              <a:spcAft>
                <a:spcPts val="0"/>
              </a:spcAft>
            </a:pPr>
            <a:r>
              <a:rPr lang="en-GB" sz="1300" b="1" i="0">
                <a:solidFill>
                  <a:schemeClr val="accent1"/>
                </a:solidFill>
              </a:rPr>
              <a:t>acclaim</a:t>
            </a:r>
          </a:p>
        </p:txBody>
      </p:sp>
      <p:sp>
        <p:nvSpPr>
          <p:cNvPr id="36" name="Row 5 col 4"/>
          <p:cNvSpPr/>
          <p:nvPr/>
        </p:nvSpPr>
        <p:spPr>
          <a:xfrm>
            <a:off x="6117336" y="5303520"/>
            <a:ext cx="105156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500" b="0" i="0">
                <a:solidFill>
                  <a:schemeClr val="tx1"/>
                </a:solidFill>
              </a:rPr>
              <a:t>−−</a:t>
            </a:r>
          </a:p>
        </p:txBody>
      </p:sp>
      <p:sp>
        <p:nvSpPr>
          <p:cNvPr id="37" name="Row 5 col 5"/>
          <p:cNvSpPr/>
          <p:nvPr/>
        </p:nvSpPr>
        <p:spPr>
          <a:xfrm>
            <a:off x="7214616" y="5303520"/>
            <a:ext cx="105156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500" b="0" i="0">
                <a:solidFill>
                  <a:schemeClr val="tx1"/>
                </a:solidFill>
              </a:rPr>
              <a:t>++</a:t>
            </a:r>
          </a:p>
        </p:txBody>
      </p:sp>
      <p:sp>
        <p:nvSpPr>
          <p:cNvPr id="38" name="Row 5 col 6"/>
          <p:cNvSpPr/>
          <p:nvPr/>
        </p:nvSpPr>
        <p:spPr>
          <a:xfrm>
            <a:off x="8311896" y="5303520"/>
            <a:ext cx="1234439"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51206" rIns="73152" bIns="51206" rtlCol="0" anchor="ctr"/>
          <a:lstStyle/>
          <a:p>
            <a:pPr algn="ctr">
              <a:spcAft>
                <a:spcPts val="0"/>
              </a:spcAft>
            </a:pPr>
            <a:r>
              <a:rPr lang="en-GB" sz="1200" b="0" i="0">
                <a:solidFill>
                  <a:schemeClr val="tx1"/>
                </a:solidFill>
              </a:rPr>
              <a:t>± (plebiscite)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Do populists defend popular self-government?</a:t>
            </a:r>
          </a:p>
        </p:txBody>
      </p:sp>
      <p:sp>
        <p:nvSpPr>
          <p:cNvPr id="3" name="Conclusion 1 number"/>
          <p:cNvSpPr/>
          <p:nvPr/>
        </p:nvSpPr>
        <p:spPr>
          <a:xfrm>
            <a:off x="676656" y="2130552"/>
            <a:ext cx="566928" cy="566928"/>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2000" b="1" i="0">
                <a:solidFill>
                  <a:schemeClr val="bg1"/>
                </a:solidFill>
              </a:rPr>
              <a:t>1</a:t>
            </a:r>
          </a:p>
        </p:txBody>
      </p:sp>
      <p:sp>
        <p:nvSpPr>
          <p:cNvPr id="4" name="Conclusion 1"/>
          <p:cNvSpPr txBox="1"/>
          <p:nvPr/>
        </p:nvSpPr>
        <p:spPr>
          <a:xfrm>
            <a:off x="1417320" y="2057400"/>
            <a:ext cx="8183879" cy="731520"/>
          </a:xfrm>
          <a:prstGeom prst="rect">
            <a:avLst/>
          </a:prstGeom>
          <a:noFill/>
        </p:spPr>
        <p:txBody>
          <a:bodyPr wrap="square" lIns="45720" tIns="32003" rIns="45720" bIns="32003" anchor="ctr">
            <a:spAutoFit/>
          </a:bodyPr>
          <a:lstStyle/>
          <a:p>
            <a:pPr algn="l">
              <a:spcAft>
                <a:spcPts val="0"/>
              </a:spcAft>
            </a:pPr>
            <a:r>
              <a:rPr lang="en-GB" sz="1700" b="0" i="0">
                <a:solidFill>
                  <a:schemeClr val="tx1"/>
                </a:solidFill>
              </a:rPr>
              <a:t>Non-populists also construct “the people” as a political actor</a:t>
            </a:r>
          </a:p>
        </p:txBody>
      </p:sp>
      <p:sp>
        <p:nvSpPr>
          <p:cNvPr id="5" name="Conclusion 2 number"/>
          <p:cNvSpPr/>
          <p:nvPr/>
        </p:nvSpPr>
        <p:spPr>
          <a:xfrm>
            <a:off x="676656" y="2999232"/>
            <a:ext cx="566928" cy="566928"/>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2000" b="1" i="0">
                <a:solidFill>
                  <a:schemeClr val="bg1"/>
                </a:solidFill>
              </a:rPr>
              <a:t>2</a:t>
            </a:r>
          </a:p>
        </p:txBody>
      </p:sp>
      <p:sp>
        <p:nvSpPr>
          <p:cNvPr id="6" name="Conclusion 2"/>
          <p:cNvSpPr txBox="1"/>
          <p:nvPr/>
        </p:nvSpPr>
        <p:spPr>
          <a:xfrm>
            <a:off x="1417320" y="2926080"/>
            <a:ext cx="8183879" cy="731520"/>
          </a:xfrm>
          <a:prstGeom prst="rect">
            <a:avLst/>
          </a:prstGeom>
          <a:noFill/>
        </p:spPr>
        <p:txBody>
          <a:bodyPr wrap="square" lIns="45720" tIns="32003" rIns="45720" bIns="32003" anchor="ctr">
            <a:spAutoFit/>
          </a:bodyPr>
          <a:lstStyle/>
          <a:p>
            <a:pPr algn="l">
              <a:spcAft>
                <a:spcPts val="0"/>
              </a:spcAft>
            </a:pPr>
            <a:r>
              <a:rPr lang="en-GB" sz="1700" b="0" i="0">
                <a:solidFill>
                  <a:schemeClr val="tx1"/>
                </a:solidFill>
              </a:rPr>
              <a:t>Different imaginaries of democracy, different roles for the people: authorise, deliberate, replace, decide, acclaim</a:t>
            </a:r>
          </a:p>
        </p:txBody>
      </p:sp>
      <p:sp>
        <p:nvSpPr>
          <p:cNvPr id="7" name="Conclusion 3 number"/>
          <p:cNvSpPr/>
          <p:nvPr/>
        </p:nvSpPr>
        <p:spPr>
          <a:xfrm>
            <a:off x="676656" y="3867912"/>
            <a:ext cx="566928" cy="566928"/>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0"/>
              </a:spcAft>
            </a:pPr>
            <a:r>
              <a:rPr lang="en-GB" sz="2000" b="1" i="0">
                <a:solidFill>
                  <a:schemeClr val="bg1"/>
                </a:solidFill>
              </a:rPr>
              <a:t>3</a:t>
            </a:r>
          </a:p>
        </p:txBody>
      </p:sp>
      <p:sp>
        <p:nvSpPr>
          <p:cNvPr id="8" name="Conclusion 3"/>
          <p:cNvSpPr txBox="1"/>
          <p:nvPr/>
        </p:nvSpPr>
        <p:spPr>
          <a:xfrm>
            <a:off x="1417320" y="3794760"/>
            <a:ext cx="8183879" cy="731520"/>
          </a:xfrm>
          <a:prstGeom prst="rect">
            <a:avLst/>
          </a:prstGeom>
          <a:noFill/>
        </p:spPr>
        <p:txBody>
          <a:bodyPr wrap="square" lIns="45720" tIns="32003" rIns="45720" bIns="32003" anchor="ctr">
            <a:spAutoFit/>
          </a:bodyPr>
          <a:lstStyle/>
          <a:p>
            <a:pPr algn="l">
              <a:spcAft>
                <a:spcPts val="0"/>
              </a:spcAft>
            </a:pPr>
            <a:r>
              <a:rPr lang="en-GB" sz="1700" b="0" i="0">
                <a:solidFill>
                  <a:schemeClr val="tx1"/>
                </a:solidFill>
              </a:rPr>
              <a:t>The “populist” far right is closer to Bonapartism and nationalism than to popular self-government</a:t>
            </a:r>
          </a:p>
        </p:txBody>
      </p:sp>
      <p:sp>
        <p:nvSpPr>
          <p:cNvPr id="9" name="Answer"/>
          <p:cNvSpPr/>
          <p:nvPr/>
        </p:nvSpPr>
        <p:spPr>
          <a:xfrm>
            <a:off x="676656" y="4754880"/>
            <a:ext cx="8915400" cy="109728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128015" rIns="182880" bIns="128015" rtlCol="0" anchor="ctr"/>
          <a:lstStyle/>
          <a:p>
            <a:pPr algn="l">
              <a:spcAft>
                <a:spcPts val="400"/>
              </a:spcAft>
            </a:pPr>
            <a:r>
              <a:rPr lang="en-GB" sz="1700" b="1" i="0">
                <a:solidFill>
                  <a:schemeClr val="tx1"/>
                </a:solidFill>
              </a:rPr>
              <a:t>Only the radical imaginary gives the people genuine decision-making power</a:t>
            </a:r>
          </a:p>
          <a:p>
            <a:pPr algn="l">
              <a:spcAft>
                <a:spcPts val="400"/>
              </a:spcAft>
            </a:pPr>
            <a:r>
              <a:rPr lang="en-GB" sz="1500" b="0" i="0">
                <a:solidFill>
                  <a:schemeClr val="tx1"/>
                </a:solidFill>
              </a:rPr>
              <a:t>Populism in the historical sense (Tarragoni, Chollet) ≠ the far right</a:t>
            </a:r>
          </a:p>
        </p:txBody>
      </p:sp>
      <p:sp>
        <p:nvSpPr>
          <p:cNvPr id="10" name="TextBox 9"/>
          <p:cNvSpPr txBox="1"/>
          <p:nvPr/>
        </p:nvSpPr>
        <p:spPr>
          <a:xfrm>
            <a:off x="676656" y="5943600"/>
            <a:ext cx="8915400" cy="365760"/>
          </a:xfrm>
          <a:prstGeom prst="rect">
            <a:avLst/>
          </a:prstGeom>
          <a:noFill/>
        </p:spPr>
        <p:txBody>
          <a:bodyPr wrap="square" lIns="0" tIns="0" rIns="0" bIns="0" anchor="t">
            <a:spAutoFit/>
          </a:bodyPr>
          <a:lstStyle/>
          <a:p>
            <a:pPr algn="l">
              <a:spcAft>
                <a:spcPts val="600"/>
              </a:spcAft>
            </a:pPr>
            <a:r>
              <a:rPr lang="en-GB" sz="1300" b="0" i="1">
                <a:solidFill>
                  <a:schemeClr val="accent1"/>
                </a:solidFill>
              </a:rPr>
              <a:t>Thank you — vincent.aerts@uliege.be</a:t>
            </a:r>
          </a:p>
        </p:txBody>
      </p:sp>
    </p:spTree>
  </p:cSld>
  <p:clrMapOvr>
    <a:masterClrMapping/>
  </p:clrMapOvr>
</p:sld>
</file>

<file path=ppt/theme/theme1.xml><?xml version="1.0" encoding="utf-8"?>
<a:theme xmlns:a="http://schemas.openxmlformats.org/drawingml/2006/main" name="Facette">
  <a:themeElements>
    <a:clrScheme name="Personnalisé 2">
      <a:dk1>
        <a:sysClr val="windowText" lastClr="000000"/>
      </a:dk1>
      <a:lt1>
        <a:sysClr val="window" lastClr="FFFFFF"/>
      </a:lt1>
      <a:dk2>
        <a:srgbClr val="2C3C43"/>
      </a:dk2>
      <a:lt2>
        <a:srgbClr val="EBEBEB"/>
      </a:lt2>
      <a:accent1>
        <a:srgbClr val="542378"/>
      </a:accent1>
      <a:accent2>
        <a:srgbClr val="D1C8E2"/>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BB2BB7E-AA06-114C-8A8F-5F3345B8C8CB}">
  <we:reference id="WA200010001" version="1.0.0.1" store="Omex" storeType="OMEX"/>
  <we:alternateReferences>
    <we:reference id="WA200010001" version="1.0.0.1" store="WA200010001" storeType="OMEX"/>
  </we:alternateReferences>
  <we:properties>
    <we:property name="claude.fileId" value="&quot;7ceeed4f-e01c-4f20-aa9c-2de918abc999&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1698</TotalTime>
  <Words>2577</Words>
  <Application>Microsoft Macintosh PowerPoint</Application>
  <PresentationFormat>Grand écran</PresentationFormat>
  <Paragraphs>226</Paragraphs>
  <Slides>13</Slides>
  <Notes>13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13</vt:i4>
      </vt:variant>
    </vt:vector>
  </HeadingPairs>
  <TitlesOfParts>
    <vt:vector size="18" baseType="lpstr">
      <vt:lpstr>Arial</vt:lpstr>
      <vt:lpstr>Calibri</vt:lpstr>
      <vt:lpstr>Trebuchet MS</vt:lpstr>
      <vt:lpstr>Wingdings 3</vt:lpstr>
      <vt:lpstr>Facette</vt:lpstr>
      <vt:lpstr>Do Populists Defend  Popular Self-Government?   The Construction of "the People" in Belgian Parliamentary Debates on Democratic Innovations </vt:lpstr>
      <vt:lpstr>Starting point: two views of populism</vt:lpstr>
      <vt:lpstr>Starting point: two views of populism</vt:lpstr>
      <vt:lpstr>Starting point: two views of populism</vt:lpstr>
      <vt:lpstr>Data: Belgian parliamentary debates</vt:lpstr>
      <vt:lpstr>Five imaginaries of democracy</vt:lpstr>
      <vt:lpstr>Electoral fundamentalism: the people authorise power</vt:lpstr>
      <vt:lpstr>Antipolitical: citizens replace MPs</vt:lpstr>
      <vt:lpstr>Deliberative: the people deliberate</vt:lpstr>
      <vt:lpstr>Radical: the people decide</vt:lpstr>
      <vt:lpstr>Bonapartist: the people acclaim</vt:lpstr>
      <vt:lpstr>Different imaginaries, different roles for the people</vt:lpstr>
      <vt:lpstr>Do populists defend popular self-government?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Grandjean Geoffrey</dc:creator>
  <cp:lastModifiedBy>Aerts Vincent</cp:lastModifiedBy>
  <cp:revision>35</cp:revision>
  <dcterms:created xsi:type="dcterms:W3CDTF">2024-02-14T09:45:30Z</dcterms:created>
  <dcterms:modified xsi:type="dcterms:W3CDTF">2026-10-08T10:08:58Z</dcterms:modified>
</cp:coreProperties>
</file>