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88" r:id="rId3"/>
    <p:sldId id="356" r:id="rId4"/>
    <p:sldId id="368" r:id="rId5"/>
    <p:sldId id="257" r:id="rId6"/>
    <p:sldId id="306" r:id="rId7"/>
    <p:sldId id="309" r:id="rId8"/>
    <p:sldId id="361" r:id="rId9"/>
    <p:sldId id="360" r:id="rId10"/>
    <p:sldId id="372" r:id="rId11"/>
    <p:sldId id="373" r:id="rId12"/>
    <p:sldId id="374" r:id="rId13"/>
    <p:sldId id="353" r:id="rId14"/>
    <p:sldId id="384" r:id="rId15"/>
    <p:sldId id="362" r:id="rId16"/>
    <p:sldId id="378" r:id="rId17"/>
    <p:sldId id="385" r:id="rId18"/>
    <p:sldId id="364" r:id="rId19"/>
    <p:sldId id="346" r:id="rId20"/>
    <p:sldId id="330" r:id="rId21"/>
    <p:sldId id="331" r:id="rId22"/>
    <p:sldId id="332" r:id="rId23"/>
    <p:sldId id="333" r:id="rId24"/>
    <p:sldId id="334" r:id="rId25"/>
    <p:sldId id="382" r:id="rId26"/>
    <p:sldId id="340" r:id="rId27"/>
    <p:sldId id="335" r:id="rId28"/>
    <p:sldId id="320" r:id="rId29"/>
    <p:sldId id="392" r:id="rId30"/>
    <p:sldId id="386" r:id="rId31"/>
    <p:sldId id="367" r:id="rId32"/>
    <p:sldId id="352" r:id="rId33"/>
    <p:sldId id="350" r:id="rId34"/>
    <p:sldId id="390" r:id="rId35"/>
    <p:sldId id="391" r:id="rId36"/>
    <p:sldId id="366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B92"/>
    <a:srgbClr val="F59E00"/>
    <a:srgbClr val="9CC3E7"/>
    <a:srgbClr val="FFFFFF"/>
    <a:srgbClr val="156082"/>
    <a:srgbClr val="34A7C2"/>
    <a:srgbClr val="2085B9"/>
    <a:srgbClr val="74C9BC"/>
    <a:srgbClr val="ADD7C2"/>
    <a:srgbClr val="1A2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0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8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16"/>
    </p:cViewPr>
  </p:sorterViewPr>
  <p:notesViewPr>
    <p:cSldViewPr snapToGrid="0">
      <p:cViewPr varScale="1">
        <p:scale>
          <a:sx n="83" d="100"/>
          <a:sy n="83" d="100"/>
        </p:scale>
        <p:origin x="3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E46F4C7-AD0C-2AF9-F01B-DF5C81517A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B2695E0-C6CC-8C9F-87C6-5471FC37CF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6A1E2-A242-4379-8055-1992022EC986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557365-48ED-E422-07CF-9329D06ADC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34BA88-CFC2-29D6-D101-BE69A1D23D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55D6A-070B-4500-9598-82FE16EDF95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7530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C254A-2996-4B23-9F49-4E451ED8584E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6185A-FA22-4E1A-8B3D-F67E202215F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9743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09911-BD75-C90E-4DCE-C7F44444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980C53-E7F3-1401-8A02-FFC0D8E48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1CAAD9-0595-EEF0-554A-714F74113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A080B5-875E-0BAE-45E6-88F5313E5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83503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D0B1A-3F5F-B4F8-EDC0-3D48FCB5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2217C5-172C-0744-0473-DBD1622D3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5C6F9D-F6FE-2201-F848-02EEB9B74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FD79C9-D6EC-707D-99CD-B79CFD9CF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896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AAD5B-0BD5-75B7-5484-F64D18759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5E40FE-40CA-7AB4-8B67-164AC05A3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C71767-4ECC-11D0-5975-26ECCCF1E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7516A3-C36A-70F8-80C7-844AE24DB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53332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320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57BBD-C876-E836-8F46-B4FA45F6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FA389B-D4F5-D673-E28D-0C331BE42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EE434-8306-5118-F27D-1414747F6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978D15-64F7-8DBA-9656-054B8D9A9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7343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255E3-71C4-EE2C-38E9-17B30AE64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8E1BC-7CEF-18E0-A5D8-57750D7DD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7DE7C7-F77C-41FD-8D6C-66B4F6639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752C9F-A781-0BD6-207C-E565AA4F3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1992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80639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C887-B0C8-A9E6-E852-B60840D4D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17E6F31-C5DB-58F1-F952-721FB5B6F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B54FE9-13BC-61DB-EF49-B703B1D54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5A6075-2B76-116E-18CA-065A51F43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34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6257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73E8-AE0A-32BD-2608-1225E41F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F4A2E6-FC15-8222-92D5-C8DB4966B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503C1F1-AADE-2895-17BF-323EAF61B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408072-1B25-6077-9001-1372B4C8C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185A-FA22-4E1A-8B3D-F67E202215F7}" type="slidenum">
              <a:rPr lang="fr-BE" smtClean="0"/>
              <a:t>35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592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FD810-4207-2FA4-1FD0-7A2EE68F3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D86436-9E45-7563-9DBD-E6CE5448E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2BFD7-0AB0-1A0F-7AFF-6ECF3392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D8425-ADC1-43F1-9442-8E6BD0DAB87A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70C961-CCD9-5AED-3910-283D93F3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CA14FE-B2B1-7240-2735-19CF32E0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D231E3-576B-6DC3-3BA5-D24BD0832911}"/>
              </a:ext>
            </a:extLst>
          </p:cNvPr>
          <p:cNvSpPr/>
          <p:nvPr userDrawn="1"/>
        </p:nvSpPr>
        <p:spPr>
          <a:xfrm>
            <a:off x="0" y="-1"/>
            <a:ext cx="740410" cy="6858001"/>
          </a:xfrm>
          <a:prstGeom prst="rect">
            <a:avLst/>
          </a:prstGeom>
          <a:solidFill>
            <a:srgbClr val="84B7BD"/>
          </a:solidFill>
          <a:ln>
            <a:solidFill>
              <a:srgbClr val="84B7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912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67E554-1F16-AC35-B797-767CB135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32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F158FA-C2D2-9E95-EA0A-C666C8C36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>
              <a:defRPr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>
              <a:defRPr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>
              <a:defRPr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BE476-D0F9-1AAA-521B-DAF09D7C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62BB66-8078-402C-B9AA-5968AE310F42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C42893-B164-0034-FDCB-0555294F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BE">
              <a:solidFill>
                <a:schemeClr val="tx2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EABBD7-98E3-BF1B-B505-DDA0C342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F16C86B1-6585-4A7E-A727-F531B21CE02B}" type="slidenum">
              <a:rPr lang="fr-BE" smtClean="0"/>
              <a:pPr/>
              <a:t>‹N°›</a:t>
            </a:fld>
            <a:endParaRPr lang="fr-BE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8BD4C1-FAB7-2B48-9E9D-D34476777427}"/>
              </a:ext>
            </a:extLst>
          </p:cNvPr>
          <p:cNvSpPr/>
          <p:nvPr userDrawn="1"/>
        </p:nvSpPr>
        <p:spPr>
          <a:xfrm>
            <a:off x="282742" y="365124"/>
            <a:ext cx="330869" cy="540000"/>
          </a:xfrm>
          <a:prstGeom prst="rect">
            <a:avLst/>
          </a:prstGeom>
          <a:solidFill>
            <a:srgbClr val="84B7BD"/>
          </a:solidFill>
          <a:ln>
            <a:solidFill>
              <a:srgbClr val="84B7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026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F83A10-A8AE-3515-B16F-2F80366C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288EF5-CBDC-3098-286B-3FE8AFEB9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8B1E4-D2FF-7B4F-3851-564BDF0F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7A99E-1B77-4A52-897F-902C7F2A47BB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E8A7B5-2D92-B439-E19C-223FC54C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4440E6-CF33-F9A2-3308-850D53B6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109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F1B333-679B-3137-FE46-ADEE98C86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59D631-B2E9-B82B-E43A-11EA06D32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6FA97D-A7ED-1482-B4D2-A1BBCAE8F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F04FE-50C8-5518-1237-B7577F4F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EFCF-13B3-4B84-BA41-C5B7083B9508}" type="datetime1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95EC63-2298-0BA9-69E4-77D27B8C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53E26B-FC96-1235-DE71-958249CF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02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E7121-C7AD-61BD-51A5-F8B7850B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BC9E2D-A9CD-5DDD-9DDF-3C40B4F0F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797E3C-2432-EB36-A62F-9BB131EE6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9F19E4-AF08-D3E2-8942-4B8E0726D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14BCA01-86D2-8D71-0F7A-EC61D7B5E1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DA9C383-DC7F-3EF5-0D54-EE956176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C5DB-1FFD-41CE-B913-2D24BEBF539A}" type="datetime1">
              <a:rPr lang="fr-BE" smtClean="0"/>
              <a:t>06-10-26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2242FB7-28EE-6307-85EF-F5950EF12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88EFE0C-6E6A-2707-8A6B-A5175A3E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62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741B4-7E2F-FAC1-9A13-F424AA3CB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550E83-CDAE-61B3-D341-915D5CA78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5178-B89F-4D51-9340-E259C93B2EE3}" type="datetime1">
              <a:rPr lang="fr-BE" smtClean="0"/>
              <a:t>06-10-26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062384-E0B4-C369-0CE8-58609E2A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051DE-7F0F-3536-D6B0-06D2B7D0F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666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6067A69-7986-0430-BE69-A307A1CA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5E46-8006-4221-970B-1AC41545C4D3}" type="datetime1">
              <a:rPr lang="fr-BE" smtClean="0"/>
              <a:t>06-10-26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D08F6FC-9ACD-1D04-5670-A9E4CCF6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5EF615-0B29-9365-4B14-324FABE37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866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1D95F-0C28-9706-771F-6AAA001D1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DE6755-1F2E-619A-8055-2D58C15C1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5B03D8-3753-75E2-8571-7DC79BD84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BEE47B-5305-8866-2DF4-8EA06B880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CBB21-26FC-4B10-9354-73A09815F7E5}" type="datetime1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74C566-9FE8-1ED7-25FF-4C99742E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803871-D2A4-FA63-3FE9-5673C5C7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193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ED481-AAAC-286E-A838-59213B81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6E49C0-364B-62C3-6470-ACB1B8689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8DD5E7-07F6-5777-0AED-74FF03439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885AFC-EDE3-CBE0-77DC-D631CDCF2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A110-B911-49DB-B8B7-2EB009862FDE}" type="datetime1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FAE9C-705B-8A5B-2BE1-28CBEE624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2288E3-B8F1-9FF1-3E46-B1105704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431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58E666-833C-BC10-E81F-DB3B26FB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879621-5750-9191-9D59-5D6EBEE02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FD5068-31F3-F5C6-7F1C-A864A76FF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9E8D-B5C4-4CAC-AEF2-51F14915DF8E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E08BE1-E080-F56C-E4F4-9605EAF8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B89C6B-CCC0-B220-D1D3-B8D070F2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89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26D7301-34AE-2AFE-5CDB-74BEE75FC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1DDB0D-DC74-E8D5-4A29-1D5247E9F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013BBB-2124-81F4-2234-0DB78152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0487A-35BC-498B-AA5C-A8009D8CB801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D45562-ED88-0B19-53A2-3BBFF019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481E13-B3A1-5B9B-F66E-68C418C6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564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625572F-91EB-0C71-DB65-ED4A97DBF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45A111-895C-A404-A492-EA39F6081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DC0EE7-D598-5264-4767-63C68F45F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AF1CD1-80F1-4A7E-9230-7AE297956232}" type="datetime1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7E519C-1810-3FA8-2EEE-F8F570EAD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6CD287-86A7-F39C-91BE-4BC9A845E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6C86B1-6585-4A7E-A727-F531B21CE0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196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svg"/><Relationship Id="rId7" Type="http://schemas.openxmlformats.org/officeDocument/2006/relationships/image" Target="../media/image17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Relationship Id="rId9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8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82B08-606A-251F-9AF8-C2B992A30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2785"/>
            <a:ext cx="10322287" cy="1454289"/>
          </a:xfrm>
        </p:spPr>
        <p:txBody>
          <a:bodyPr>
            <a:normAutofit/>
          </a:bodyPr>
          <a:lstStyle/>
          <a:p>
            <a:pPr algn="l"/>
            <a:r>
              <a:rPr lang="en-GB" sz="4000" noProof="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Modal response of a </a:t>
            </a:r>
            <a:r>
              <a:rPr lang="en-GB" sz="4000" b="1" noProof="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tapered</a:t>
            </a:r>
            <a:r>
              <a:rPr lang="en-GB" sz="4000" noProof="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lightning tower subjected to </a:t>
            </a:r>
            <a:r>
              <a:rPr lang="en-GB" sz="4000" b="1" noProof="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vortex-induced vibrations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E7BB8-C89F-FF4B-2A03-0817F9005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3070"/>
            <a:ext cx="9144000" cy="2327753"/>
          </a:xfrm>
        </p:spPr>
        <p:txBody>
          <a:bodyPr>
            <a:normAutofit/>
          </a:bodyPr>
          <a:lstStyle/>
          <a:p>
            <a:pPr algn="l"/>
            <a:r>
              <a:rPr lang="en-GB" b="1" noProof="0" dirty="0"/>
              <a:t>Juliette Zeoli</a:t>
            </a:r>
            <a:r>
              <a:rPr lang="en-GB" baseline="30000" noProof="0" dirty="0"/>
              <a:t>1</a:t>
            </a:r>
            <a:r>
              <a:rPr lang="en-GB" noProof="0" dirty="0"/>
              <a:t>, Tom Bertrand</a:t>
            </a:r>
            <a:r>
              <a:rPr lang="en-GB" baseline="30000" noProof="0" dirty="0"/>
              <a:t>1</a:t>
            </a:r>
            <a:r>
              <a:rPr lang="en-GB" noProof="0" dirty="0"/>
              <a:t>, Edouard Verstraelen</a:t>
            </a:r>
            <a:r>
              <a:rPr lang="en-GB" baseline="30000" noProof="0" dirty="0"/>
              <a:t>2</a:t>
            </a:r>
            <a:r>
              <a:rPr lang="en-GB" noProof="0" dirty="0"/>
              <a:t>, Vincent Denoël</a:t>
            </a:r>
            <a:r>
              <a:rPr lang="en-GB" baseline="30000" noProof="0" dirty="0"/>
              <a:t>1</a:t>
            </a:r>
          </a:p>
          <a:p>
            <a:pPr algn="l"/>
            <a:endParaRPr lang="en-GB" baseline="30000" noProof="0" dirty="0"/>
          </a:p>
          <a:p>
            <a:pPr algn="l"/>
            <a:r>
              <a:rPr lang="en-GB" sz="1600" baseline="30000" noProof="0" dirty="0"/>
              <a:t>1 </a:t>
            </a:r>
            <a:r>
              <a:rPr lang="en-GB" sz="1600" i="1" noProof="0" dirty="0"/>
              <a:t>Structural &amp; Stochastic Dynamics research group, department of Architecture, Geology, Environment and Constructions, University of Liège, Belgium</a:t>
            </a:r>
          </a:p>
          <a:p>
            <a:pPr algn="l"/>
            <a:r>
              <a:rPr lang="en-GB" sz="1600" baseline="30000" noProof="0" dirty="0"/>
              <a:t>2</a:t>
            </a:r>
            <a:r>
              <a:rPr lang="en-GB" sz="1600" i="1" noProof="0" dirty="0"/>
              <a:t> Wind Tunnel Lab (WTL), department of Aerospace and Mechanics, University of Liège, Belgium</a:t>
            </a:r>
          </a:p>
        </p:txBody>
      </p:sp>
      <p:pic>
        <p:nvPicPr>
          <p:cNvPr id="4" name="Image 3" descr="FAQ Espace de téléchargement">
            <a:extLst>
              <a:ext uri="{FF2B5EF4-FFF2-40B4-BE49-F238E27FC236}">
                <a16:creationId xmlns:a16="http://schemas.microsoft.com/office/drawing/2014/main" id="{8A3CE111-997E-57BD-40CB-6FF0B6164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684" y="593672"/>
            <a:ext cx="4072239" cy="1074534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B6A6FA7-87D1-3E5D-3D86-AF545728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87" b="15481"/>
          <a:stretch>
            <a:fillRect/>
          </a:stretch>
        </p:blipFill>
        <p:spPr bwMode="auto">
          <a:xfrm>
            <a:off x="6815029" y="895485"/>
            <a:ext cx="779388" cy="800007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997FC88F-3038-E2A2-B06B-FE36C2510B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8027" y="1474494"/>
            <a:ext cx="2908323" cy="187990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E29127B9-72F1-A91E-E447-433905D68E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6247" y="1014784"/>
            <a:ext cx="3533775" cy="6477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57FC7D6-BE4B-DADC-12FE-DCCA5F83CB42}"/>
              </a:ext>
            </a:extLst>
          </p:cNvPr>
          <p:cNvSpPr txBox="1"/>
          <p:nvPr/>
        </p:nvSpPr>
        <p:spPr>
          <a:xfrm>
            <a:off x="1512469" y="6443076"/>
            <a:ext cx="7578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400" i="1" noProof="0" dirty="0">
                <a:solidFill>
                  <a:schemeClr val="bg1">
                    <a:lumMod val="75000"/>
                  </a:schemeClr>
                </a:solidFill>
              </a:rPr>
              <a:t>In-Vento 2026 – 14</a:t>
            </a:r>
            <a:r>
              <a:rPr lang="en-GB" sz="1400" i="1" baseline="30000" noProof="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GB" sz="1400" i="1" noProof="0" dirty="0">
                <a:solidFill>
                  <a:schemeClr val="bg1">
                    <a:lumMod val="75000"/>
                  </a:schemeClr>
                </a:solidFill>
              </a:rPr>
              <a:t> Italian conference on wind engineering – 16</a:t>
            </a:r>
            <a:r>
              <a:rPr lang="en-GB" sz="1400" i="1" baseline="30000" noProof="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GB" sz="1400" i="1" noProof="0" dirty="0">
                <a:solidFill>
                  <a:schemeClr val="bg1">
                    <a:lumMod val="75000"/>
                  </a:schemeClr>
                </a:solidFill>
              </a:rPr>
              <a:t> of September 2026</a:t>
            </a:r>
            <a:endParaRPr lang="en-GB" sz="1400" i="1" baseline="300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02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D9261-3C28-C841-C739-924358F7F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5FC64-7422-1383-9686-3E348D060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 of the art</a:t>
            </a:r>
            <a:endParaRPr lang="en-GB" noProof="0" dirty="0"/>
          </a:p>
        </p:txBody>
      </p:sp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752AB653-FC0A-BD68-6397-D78D9BE6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C6A5C0-EAD7-180B-AAD3-9AD7B3276673}"/>
              </a:ext>
            </a:extLst>
          </p:cNvPr>
          <p:cNvSpPr txBox="1"/>
          <p:nvPr/>
        </p:nvSpPr>
        <p:spPr>
          <a:xfrm>
            <a:off x="87629" y="5609292"/>
            <a:ext cx="116217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GB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Gaster, 1969: Vortex shedding from slender cones at low Reynolds numbers </a:t>
            </a:r>
          </a:p>
          <a:p>
            <a:pPr marL="342900" indent="-342900">
              <a:buFont typeface="+mj-lt"/>
              <a:buAutoNum type="arabicParenR"/>
            </a:pPr>
            <a:r>
              <a:rPr lang="en-GB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Piccirillo and Von Atta, 1993: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An experimental study of vortex shedding behind linearly tapered cylinders at low Reynolds number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Hsiao et al., 1998: Experimental study of cellular shedding vortices behind a tapered circular cylinder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Vallès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et al., 2002: Oblique vortex shedding behind tapered cylinders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Visscher, J., B. Pettersen, and H. I. Andersson, 2011: Experimental study on the wake behind tapered circular cylinders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A7EAC65-110E-35D1-7C97-506840AA5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621" y="1040114"/>
            <a:ext cx="2192814" cy="3555914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352EFB5-7D49-F1C6-1DFC-0EE82BC28C54}"/>
              </a:ext>
            </a:extLst>
          </p:cNvPr>
          <p:cNvGrpSpPr/>
          <p:nvPr/>
        </p:nvGrpSpPr>
        <p:grpSpPr>
          <a:xfrm>
            <a:off x="838200" y="1801465"/>
            <a:ext cx="3951522" cy="3416320"/>
            <a:chOff x="818140" y="1642715"/>
            <a:chExt cx="3951522" cy="3416320"/>
          </a:xfrm>
        </p:grpSpPr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48DB08A-E277-6914-3370-BF1E8C43E562}"/>
                </a:ext>
              </a:extLst>
            </p:cNvPr>
            <p:cNvSpPr txBox="1"/>
            <p:nvPr/>
          </p:nvSpPr>
          <p:spPr>
            <a:xfrm>
              <a:off x="818140" y="1642715"/>
              <a:ext cx="395152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Tapering induces </a:t>
              </a:r>
              <a:r>
                <a:rPr lang="en-GB" b="1" dirty="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shedding cells</a:t>
              </a:r>
              <a:r>
                <a:rPr lang="en-GB" b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 </a:t>
              </a:r>
              <a:endPara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  <a:p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Higher Re → more cells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  <a:p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  <a:p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Interaction with structural motion : </a:t>
              </a:r>
              <a:r>
                <a:rPr lang="en-GB" b="1" dirty="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Wingdings" panose="05000000000000000000" pitchFamily="2" charset="2"/>
                </a:rPr>
                <a:t>larger lock-in range</a:t>
              </a:r>
              <a:r>
                <a:rPr lang="en-GB" b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 </a:t>
              </a:r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and </a:t>
              </a:r>
              <a:r>
                <a:rPr lang="en-GB" b="1" dirty="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Wingdings" panose="05000000000000000000" pitchFamily="2" charset="2"/>
                </a:rPr>
                <a:t>coexistence of shedding modes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  <a:p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Studies at </a:t>
              </a:r>
              <a:r>
                <a:rPr lang="en-GB" b="1" dirty="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Wingdings" panose="05000000000000000000" pitchFamily="2" charset="2"/>
                </a:rPr>
                <a:t>low Re </a:t>
              </a:r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(20 – 200) 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CC8C514-509B-EBD8-7512-259AD394DE9F}"/>
                </a:ext>
              </a:extLst>
            </p:cNvPr>
            <p:cNvSpPr txBox="1"/>
            <p:nvPr/>
          </p:nvSpPr>
          <p:spPr>
            <a:xfrm>
              <a:off x="923693" y="2617918"/>
              <a:ext cx="3372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Constant height (4d-6d) 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Constant shedding frequency</a:t>
              </a:r>
              <a:endParaRPr lang="en-GB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86A212-ABD8-07FF-4156-3A8439C73969}"/>
              </a:ext>
            </a:extLst>
          </p:cNvPr>
          <p:cNvGrpSpPr/>
          <p:nvPr/>
        </p:nvGrpSpPr>
        <p:grpSpPr>
          <a:xfrm>
            <a:off x="4654551" y="801911"/>
            <a:ext cx="4311649" cy="4622716"/>
            <a:chOff x="5875501" y="1396973"/>
            <a:chExt cx="4311649" cy="4622716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3427A70-A925-4E51-980A-A84687CEC79B}"/>
                </a:ext>
              </a:extLst>
            </p:cNvPr>
            <p:cNvGrpSpPr/>
            <p:nvPr/>
          </p:nvGrpSpPr>
          <p:grpSpPr>
            <a:xfrm>
              <a:off x="6984245" y="1396973"/>
              <a:ext cx="3202905" cy="3916727"/>
              <a:chOff x="7403923" y="647839"/>
              <a:chExt cx="3202905" cy="3916727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2B88550E-BA73-BFC8-2925-B19BE0B1B0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52790" t="1437" r="6162" b="21895"/>
              <a:stretch>
                <a:fillRect/>
              </a:stretch>
            </p:blipFill>
            <p:spPr>
              <a:xfrm>
                <a:off x="7460626" y="647839"/>
                <a:ext cx="3146202" cy="1777554"/>
              </a:xfrm>
              <a:prstGeom prst="rect">
                <a:avLst/>
              </a:prstGeom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B326C504-B44D-0F08-1476-A5B3BCAC9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1136" t="1437" r="47077" b="21895"/>
              <a:stretch>
                <a:fillRect/>
              </a:stretch>
            </p:blipFill>
            <p:spPr>
              <a:xfrm>
                <a:off x="7403923" y="2787012"/>
                <a:ext cx="3202905" cy="1777554"/>
              </a:xfrm>
              <a:prstGeom prst="rect">
                <a:avLst/>
              </a:prstGeom>
            </p:spPr>
          </p:pic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BF3E1DC-B398-4892-5FFC-A2B70104C4DB}"/>
                </a:ext>
              </a:extLst>
            </p:cNvPr>
            <p:cNvSpPr txBox="1"/>
            <p:nvPr/>
          </p:nvSpPr>
          <p:spPr>
            <a:xfrm>
              <a:off x="6188822" y="3167835"/>
              <a:ext cx="36195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Power spectra of the flow along the span for a </a:t>
              </a:r>
              <a:r>
                <a:rPr lang="en-GB" sz="1100" cap="all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constant-diameter</a:t>
              </a:r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 cylinder </a:t>
              </a:r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3B6FA67-02E0-4256-7E30-099ED4EC62A7}"/>
                </a:ext>
              </a:extLst>
            </p:cNvPr>
            <p:cNvSpPr txBox="1"/>
            <p:nvPr/>
          </p:nvSpPr>
          <p:spPr>
            <a:xfrm>
              <a:off x="5875501" y="5250248"/>
              <a:ext cx="4114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Power spectra of the flow along the span for a </a:t>
              </a:r>
              <a:r>
                <a:rPr lang="en-GB" sz="1100" cap="all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tapered</a:t>
              </a:r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 cylinder </a:t>
              </a:r>
            </a:p>
            <a:p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  <a:p>
              <a:r>
                <a:rPr lang="en-GB" sz="1100" i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From </a:t>
              </a:r>
              <a:r>
                <a:rPr lang="en-US" sz="1100" i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Hsiao, Fei-Bin, and Chih-Huang Chiang. "Experimental study of cellular shedding vortices behind a tapered circular cylinder."</a:t>
              </a:r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714D267-45FE-0D28-1440-959C9A8E67C0}"/>
              </a:ext>
            </a:extLst>
          </p:cNvPr>
          <p:cNvSpPr txBox="1"/>
          <p:nvPr/>
        </p:nvSpPr>
        <p:spPr>
          <a:xfrm>
            <a:off x="8966201" y="4623436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dirty="0" err="1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Instantaneous</a:t>
            </a:r>
            <a:r>
              <a:rPr lang="fr-BE" sz="110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flow </a:t>
            </a:r>
            <a:r>
              <a:rPr lang="fr-BE" sz="1100" dirty="0" err="1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field</a:t>
            </a:r>
            <a:endParaRPr lang="fr-BE" sz="1100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r-BE" sz="1100" i="1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  <a:sym typeface="Wingdings" panose="05000000000000000000" pitchFamily="2" charset="2"/>
            </a:endParaRPr>
          </a:p>
          <a:p>
            <a:r>
              <a:rPr lang="fr-BE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rPr>
              <a:t>From </a:t>
            </a:r>
            <a:r>
              <a:rPr lang="en-US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rPr>
              <a:t>Valles, B., H. I. Andersson, and C. B. Jenssen. "Oblique vortex shedding behind tapered cylinders."</a:t>
            </a:r>
            <a:endParaRPr lang="en-GB" sz="1100" i="1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5680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B2059-83CF-FF63-A19E-4753B1AB4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5285B6-803C-3FB2-57BF-54A61E1D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Challenge</a:t>
            </a:r>
          </a:p>
        </p:txBody>
      </p:sp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3DDC08E1-1DF1-CCF4-D189-64F0BBA5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3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8FEDA1-7A4B-A92C-ACD1-5BF5E03F26AD}"/>
              </a:ext>
            </a:extLst>
          </p:cNvPr>
          <p:cNvSpPr txBox="1"/>
          <p:nvPr/>
        </p:nvSpPr>
        <p:spPr>
          <a:xfrm>
            <a:off x="1135379" y="1982927"/>
            <a:ext cx="5231553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Fatigue failure on the rod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VIV issues on lightning towers</a:t>
            </a:r>
          </a:p>
        </p:txBody>
      </p:sp>
      <p:grpSp>
        <p:nvGrpSpPr>
          <p:cNvPr id="887" name="Groupe 886">
            <a:extLst>
              <a:ext uri="{FF2B5EF4-FFF2-40B4-BE49-F238E27FC236}">
                <a16:creationId xmlns:a16="http://schemas.microsoft.com/office/drawing/2014/main" id="{5AA05C38-E857-61C5-4ED8-5B0D516F3E11}"/>
              </a:ext>
            </a:extLst>
          </p:cNvPr>
          <p:cNvGrpSpPr/>
          <p:nvPr/>
        </p:nvGrpSpPr>
        <p:grpSpPr>
          <a:xfrm>
            <a:off x="8112711" y="127125"/>
            <a:ext cx="2581323" cy="6603749"/>
            <a:chOff x="6637043" y="127125"/>
            <a:chExt cx="2581323" cy="66037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8171026-E0B7-6DFF-0396-7853FCF63853}"/>
                </a:ext>
              </a:extLst>
            </p:cNvPr>
            <p:cNvGrpSpPr/>
            <p:nvPr/>
          </p:nvGrpSpPr>
          <p:grpSpPr>
            <a:xfrm>
              <a:off x="6637043" y="127125"/>
              <a:ext cx="2581323" cy="6603749"/>
              <a:chOff x="8475298" y="157630"/>
              <a:chExt cx="2581323" cy="660374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7AD2F384-CE11-AED2-DAD7-63839EB5A9B2}"/>
                  </a:ext>
                </a:extLst>
              </p:cNvPr>
              <p:cNvGrpSpPr/>
              <p:nvPr/>
            </p:nvGrpSpPr>
            <p:grpSpPr>
              <a:xfrm>
                <a:off x="9970341" y="191871"/>
                <a:ext cx="279019" cy="6569508"/>
                <a:chOff x="10611024" y="303012"/>
                <a:chExt cx="279019" cy="6569508"/>
              </a:xfrm>
            </p:grpSpPr>
            <p:pic>
              <p:nvPicPr>
                <p:cNvPr id="6" name="Graphique 5">
                  <a:extLst>
                    <a:ext uri="{FF2B5EF4-FFF2-40B4-BE49-F238E27FC236}">
                      <a16:creationId xmlns:a16="http://schemas.microsoft.com/office/drawing/2014/main" id="{9A0EC955-2340-272E-3677-44BF83FAE6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11024" y="1112520"/>
                  <a:ext cx="279019" cy="5760000"/>
                </a:xfrm>
                <a:prstGeom prst="rect">
                  <a:avLst/>
                </a:prstGeom>
              </p:spPr>
            </p:pic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BC189001-89BB-90FA-764F-7C854A52BDEC}"/>
                    </a:ext>
                  </a:extLst>
                </p:cNvPr>
                <p:cNvCxnSpPr/>
                <p:nvPr/>
              </p:nvCxnSpPr>
              <p:spPr>
                <a:xfrm>
                  <a:off x="10732770" y="303012"/>
                  <a:ext cx="0" cy="86400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B270CB26-DF90-D18E-EF5B-8E597C392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97871" y="1007327"/>
                <a:ext cx="0" cy="573032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headEnd type="stealth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A926C199-0FC0-1D17-CFA8-2F81B5F6A4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1073517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99320950-AFCC-BD2A-9897-6C15CCFE8E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6614395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80DABDB-5205-2D94-B29B-E5363AD1F630}"/>
                  </a:ext>
                </a:extLst>
              </p:cNvPr>
              <p:cNvSpPr txBox="1"/>
              <p:nvPr/>
            </p:nvSpPr>
            <p:spPr>
              <a:xfrm rot="5400000" flipH="1">
                <a:off x="10584745" y="489681"/>
                <a:ext cx="574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6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 m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95CD011-499D-A1C5-D226-51266CEC4A15}"/>
                  </a:ext>
                </a:extLst>
              </p:cNvPr>
              <p:cNvSpPr txBox="1"/>
              <p:nvPr/>
            </p:nvSpPr>
            <p:spPr>
              <a:xfrm>
                <a:off x="8475298" y="6390676"/>
                <a:ext cx="7889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55 cm</a:t>
                </a:r>
              </a:p>
            </p:txBody>
          </p: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55D621D3-6EE8-AE83-B864-B984CD1B0B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97871" y="157630"/>
                <a:ext cx="0" cy="910517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headEnd type="stealth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3A98D95-CC5C-5A2C-5C3E-3280BB3CBEE7}"/>
                  </a:ext>
                </a:extLst>
              </p:cNvPr>
              <p:cNvSpPr txBox="1"/>
              <p:nvPr/>
            </p:nvSpPr>
            <p:spPr>
              <a:xfrm rot="5400000" flipH="1">
                <a:off x="10484645" y="3763445"/>
                <a:ext cx="7524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6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22 m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26FD00B-96E1-FDE8-E9D8-5F517FDC9258}"/>
                  </a:ext>
                </a:extLst>
              </p:cNvPr>
              <p:cNvSpPr txBox="1"/>
              <p:nvPr/>
            </p:nvSpPr>
            <p:spPr>
              <a:xfrm>
                <a:off x="8510565" y="865293"/>
                <a:ext cx="7537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15 cm</a:t>
                </a:r>
              </a:p>
            </p:txBody>
          </p: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37A422C3-C136-4EE8-EE2A-39E28A507F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583940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DA04C82-878D-E555-2AB1-8BF5E5EDA288}"/>
                  </a:ext>
                </a:extLst>
              </p:cNvPr>
              <p:cNvSpPr txBox="1"/>
              <p:nvPr/>
            </p:nvSpPr>
            <p:spPr>
              <a:xfrm>
                <a:off x="8592318" y="380257"/>
                <a:ext cx="6719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 cm</a:t>
                </a:r>
              </a:p>
            </p:txBody>
          </p:sp>
        </p:grpSp>
        <p:sp>
          <p:nvSpPr>
            <p:cNvPr id="210" name="ZoneTexte 209">
              <a:extLst>
                <a:ext uri="{FF2B5EF4-FFF2-40B4-BE49-F238E27FC236}">
                  <a16:creationId xmlns:a16="http://schemas.microsoft.com/office/drawing/2014/main" id="{DCC1FF21-33F0-ABEC-D40A-73AB85061A19}"/>
                </a:ext>
              </a:extLst>
            </p:cNvPr>
            <p:cNvSpPr txBox="1"/>
            <p:nvPr/>
          </p:nvSpPr>
          <p:spPr>
            <a:xfrm rot="5400000">
              <a:off x="8193125" y="458978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i="1" dirty="0">
                  <a:solidFill>
                    <a:schemeClr val="bg1">
                      <a:lumMod val="50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Rod</a:t>
              </a:r>
            </a:p>
          </p:txBody>
        </p:sp>
        <p:sp>
          <p:nvSpPr>
            <p:cNvPr id="212" name="ZoneTexte 211">
              <a:extLst>
                <a:ext uri="{FF2B5EF4-FFF2-40B4-BE49-F238E27FC236}">
                  <a16:creationId xmlns:a16="http://schemas.microsoft.com/office/drawing/2014/main" id="{FEE6E01C-B03F-025E-2A27-DB6BA2DC9C73}"/>
                </a:ext>
              </a:extLst>
            </p:cNvPr>
            <p:cNvSpPr txBox="1"/>
            <p:nvPr/>
          </p:nvSpPr>
          <p:spPr>
            <a:xfrm rot="5400000">
              <a:off x="8153852" y="376371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i="1" dirty="0">
                  <a:solidFill>
                    <a:schemeClr val="bg1">
                      <a:lumMod val="50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Mast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202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602E6-AC89-E6BB-E5B6-689F9B2EA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>
            <a:extLst>
              <a:ext uri="{FF2B5EF4-FFF2-40B4-BE49-F238E27FC236}">
                <a16:creationId xmlns:a16="http://schemas.microsoft.com/office/drawing/2014/main" id="{35B07A5A-AC5F-D185-E269-38AE09C1D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816" b="89063" l="19010" r="75000">
                        <a14:foregroundMark x1="49805" y1="85059" x2="62109" y2="84766"/>
                        <a14:foregroundMark x1="54622" y1="88574" x2="55273" y2="89063"/>
                        <a14:foregroundMark x1="74154" y1="59668" x2="74935" y2="71484"/>
                        <a14:foregroundMark x1="74219" y1="57129" x2="75195" y2="63867"/>
                        <a14:foregroundMark x1="26888" y1="15137" x2="27148" y2="15625"/>
                        <a14:foregroundMark x1="25651" y1="13770" x2="22461" y2="11914"/>
                        <a14:foregroundMark x1="19010" y1="12402" x2="19661" y2="21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01" t="10486" r="20124" b="6204"/>
          <a:stretch>
            <a:fillRect/>
          </a:stretch>
        </p:blipFill>
        <p:spPr>
          <a:xfrm>
            <a:off x="5019015" y="2194710"/>
            <a:ext cx="1395321" cy="1250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F861881-0D7E-3BB2-634F-DA9D3598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Challenge</a:t>
            </a:r>
          </a:p>
        </p:txBody>
      </p:sp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5E0C9C65-1007-709A-E9C5-59730C4A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4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D0E9A6-3977-4DB0-D37E-98344C5F77BD}"/>
              </a:ext>
            </a:extLst>
          </p:cNvPr>
          <p:cNvSpPr txBox="1"/>
          <p:nvPr/>
        </p:nvSpPr>
        <p:spPr>
          <a:xfrm>
            <a:off x="1135379" y="1982927"/>
            <a:ext cx="5231553" cy="211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Fatigue failure on the rod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VIV issues on lightning towers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Whip effect on the rod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Eurocode computations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Wind tunnel</a:t>
            </a:r>
            <a:r>
              <a:rPr lang="en-GB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tests</a:t>
            </a:r>
            <a:endParaRPr lang="en-GB" noProof="0" dirty="0">
              <a:solidFill>
                <a:schemeClr val="tx2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887" name="Groupe 886">
            <a:extLst>
              <a:ext uri="{FF2B5EF4-FFF2-40B4-BE49-F238E27FC236}">
                <a16:creationId xmlns:a16="http://schemas.microsoft.com/office/drawing/2014/main" id="{93B6BAC9-3201-868E-2488-7611E968F700}"/>
              </a:ext>
            </a:extLst>
          </p:cNvPr>
          <p:cNvGrpSpPr/>
          <p:nvPr/>
        </p:nvGrpSpPr>
        <p:grpSpPr>
          <a:xfrm>
            <a:off x="8112711" y="127125"/>
            <a:ext cx="2581323" cy="6603749"/>
            <a:chOff x="6637043" y="127125"/>
            <a:chExt cx="2581323" cy="6603749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5E757835-1EBE-2E63-B31A-0475C885772D}"/>
                </a:ext>
              </a:extLst>
            </p:cNvPr>
            <p:cNvGrpSpPr/>
            <p:nvPr/>
          </p:nvGrpSpPr>
          <p:grpSpPr>
            <a:xfrm>
              <a:off x="6637043" y="127125"/>
              <a:ext cx="2581323" cy="6603749"/>
              <a:chOff x="8475298" y="157630"/>
              <a:chExt cx="2581323" cy="6603749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58684CE3-B39F-AF04-43C8-A11C25003E84}"/>
                  </a:ext>
                </a:extLst>
              </p:cNvPr>
              <p:cNvGrpSpPr/>
              <p:nvPr/>
            </p:nvGrpSpPr>
            <p:grpSpPr>
              <a:xfrm>
                <a:off x="9970341" y="191871"/>
                <a:ext cx="279019" cy="6569508"/>
                <a:chOff x="10611024" y="303012"/>
                <a:chExt cx="279019" cy="6569508"/>
              </a:xfrm>
            </p:grpSpPr>
            <p:pic>
              <p:nvPicPr>
                <p:cNvPr id="6" name="Graphique 5">
                  <a:extLst>
                    <a:ext uri="{FF2B5EF4-FFF2-40B4-BE49-F238E27FC236}">
                      <a16:creationId xmlns:a16="http://schemas.microsoft.com/office/drawing/2014/main" id="{73FC008D-B228-9CF4-9EEA-B0E79409DF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11024" y="1112520"/>
                  <a:ext cx="279019" cy="5760000"/>
                </a:xfrm>
                <a:prstGeom prst="rect">
                  <a:avLst/>
                </a:prstGeom>
              </p:spPr>
            </p:pic>
            <p:cxnSp>
              <p:nvCxnSpPr>
                <p:cNvPr id="12" name="Connecteur droit 11">
                  <a:extLst>
                    <a:ext uri="{FF2B5EF4-FFF2-40B4-BE49-F238E27FC236}">
                      <a16:creationId xmlns:a16="http://schemas.microsoft.com/office/drawing/2014/main" id="{D1440F95-6830-CC2C-0C79-6E09B3FBC5A2}"/>
                    </a:ext>
                  </a:extLst>
                </p:cNvPr>
                <p:cNvCxnSpPr/>
                <p:nvPr/>
              </p:nvCxnSpPr>
              <p:spPr>
                <a:xfrm>
                  <a:off x="10732770" y="303012"/>
                  <a:ext cx="0" cy="86400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2E279FEE-C909-F7CE-374C-42864D96FA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97871" y="1007327"/>
                <a:ext cx="0" cy="5730328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headEnd type="stealth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AC987A25-9D9A-64BA-8E43-E6DA86D9B9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1073517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>
                <a:extLst>
                  <a:ext uri="{FF2B5EF4-FFF2-40B4-BE49-F238E27FC236}">
                    <a16:creationId xmlns:a16="http://schemas.microsoft.com/office/drawing/2014/main" id="{45417B31-FD3C-DB06-0B5D-31B6056E8D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6614395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DD5DB527-9997-DC76-6D0F-059A7DDA2A80}"/>
                  </a:ext>
                </a:extLst>
              </p:cNvPr>
              <p:cNvSpPr txBox="1"/>
              <p:nvPr/>
            </p:nvSpPr>
            <p:spPr>
              <a:xfrm rot="5400000" flipH="1">
                <a:off x="10584745" y="489681"/>
                <a:ext cx="574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6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 m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5F75B61-3A23-D61F-C7F0-EE1BBEFBAD2B}"/>
                  </a:ext>
                </a:extLst>
              </p:cNvPr>
              <p:cNvSpPr txBox="1"/>
              <p:nvPr/>
            </p:nvSpPr>
            <p:spPr>
              <a:xfrm>
                <a:off x="8475298" y="6390676"/>
                <a:ext cx="7889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55 cm</a:t>
                </a:r>
              </a:p>
            </p:txBody>
          </p: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39C584FC-893E-C43D-D670-5DBAC7629C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97871" y="157630"/>
                <a:ext cx="0" cy="910517"/>
              </a:xfrm>
              <a:prstGeom prst="straightConnector1">
                <a:avLst/>
              </a:prstGeom>
              <a:ln>
                <a:solidFill>
                  <a:schemeClr val="accent6"/>
                </a:solidFill>
                <a:headEnd type="stealth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D2F7A4D-A4BF-DDE4-85CC-E2085AEC4B3C}"/>
                  </a:ext>
                </a:extLst>
              </p:cNvPr>
              <p:cNvSpPr txBox="1"/>
              <p:nvPr/>
            </p:nvSpPr>
            <p:spPr>
              <a:xfrm rot="5400000" flipH="1">
                <a:off x="10484645" y="3763445"/>
                <a:ext cx="7524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6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22 m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9CEE2FB4-E62B-4692-B175-8C3BBE511F66}"/>
                  </a:ext>
                </a:extLst>
              </p:cNvPr>
              <p:cNvSpPr txBox="1"/>
              <p:nvPr/>
            </p:nvSpPr>
            <p:spPr>
              <a:xfrm>
                <a:off x="8510565" y="865293"/>
                <a:ext cx="7537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15 cm</a:t>
                </a:r>
              </a:p>
            </p:txBody>
          </p: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A848573F-746E-B6C8-33C0-DE1FACE014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42811" y="583940"/>
                <a:ext cx="549016" cy="0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EACF8F9-CF06-9937-2BC3-C1FB68DAC12D}"/>
                  </a:ext>
                </a:extLst>
              </p:cNvPr>
              <p:cNvSpPr txBox="1"/>
              <p:nvPr/>
            </p:nvSpPr>
            <p:spPr>
              <a:xfrm>
                <a:off x="8592318" y="380257"/>
                <a:ext cx="6719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 cm</a:t>
                </a:r>
              </a:p>
            </p:txBody>
          </p:sp>
        </p:grpSp>
        <p:sp>
          <p:nvSpPr>
            <p:cNvPr id="210" name="ZoneTexte 209">
              <a:extLst>
                <a:ext uri="{FF2B5EF4-FFF2-40B4-BE49-F238E27FC236}">
                  <a16:creationId xmlns:a16="http://schemas.microsoft.com/office/drawing/2014/main" id="{1904099D-FCDF-0C3C-69DB-753AD150BDCC}"/>
                </a:ext>
              </a:extLst>
            </p:cNvPr>
            <p:cNvSpPr txBox="1"/>
            <p:nvPr/>
          </p:nvSpPr>
          <p:spPr>
            <a:xfrm rot="5400000">
              <a:off x="8193125" y="458978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i="1" dirty="0">
                  <a:solidFill>
                    <a:schemeClr val="bg1">
                      <a:lumMod val="50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Rod</a:t>
              </a:r>
            </a:p>
          </p:txBody>
        </p:sp>
        <p:sp>
          <p:nvSpPr>
            <p:cNvPr id="212" name="ZoneTexte 211">
              <a:extLst>
                <a:ext uri="{FF2B5EF4-FFF2-40B4-BE49-F238E27FC236}">
                  <a16:creationId xmlns:a16="http://schemas.microsoft.com/office/drawing/2014/main" id="{B779D47A-4980-128C-23A6-0EEDA9E6B8DF}"/>
                </a:ext>
              </a:extLst>
            </p:cNvPr>
            <p:cNvSpPr txBox="1"/>
            <p:nvPr/>
          </p:nvSpPr>
          <p:spPr>
            <a:xfrm rot="5400000">
              <a:off x="8153852" y="3763718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1400" i="1" dirty="0">
                  <a:solidFill>
                    <a:schemeClr val="bg1">
                      <a:lumMod val="50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Mast</a:t>
              </a:r>
            </a:p>
          </p:txBody>
        </p:sp>
      </p:grpSp>
      <p:sp>
        <p:nvSpPr>
          <p:cNvPr id="213" name="Rectangle 212">
            <a:extLst>
              <a:ext uri="{FF2B5EF4-FFF2-40B4-BE49-F238E27FC236}">
                <a16:creationId xmlns:a16="http://schemas.microsoft.com/office/drawing/2014/main" id="{6A4B011D-E62A-367C-5F9D-55B6884FA1D5}"/>
              </a:ext>
            </a:extLst>
          </p:cNvPr>
          <p:cNvSpPr/>
          <p:nvPr/>
        </p:nvSpPr>
        <p:spPr>
          <a:xfrm>
            <a:off x="9607754" y="970874"/>
            <a:ext cx="247446" cy="1334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E6341FF-EC61-13A8-AE96-3FD367CCAB1E}"/>
              </a:ext>
            </a:extLst>
          </p:cNvPr>
          <p:cNvCxnSpPr>
            <a:cxnSpLocks/>
          </p:cNvCxnSpPr>
          <p:nvPr/>
        </p:nvCxnSpPr>
        <p:spPr>
          <a:xfrm flipH="1">
            <a:off x="5019015" y="980495"/>
            <a:ext cx="4580352" cy="12205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B77D6D2-F1EC-6E2D-F20B-FBA915DF529C}"/>
              </a:ext>
            </a:extLst>
          </p:cNvPr>
          <p:cNvCxnSpPr>
            <a:cxnSpLocks/>
          </p:cNvCxnSpPr>
          <p:nvPr/>
        </p:nvCxnSpPr>
        <p:spPr>
          <a:xfrm flipH="1">
            <a:off x="8087547" y="1105874"/>
            <a:ext cx="1767653" cy="45646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2596D91-5A13-44A8-2928-32AB143C705F}"/>
              </a:ext>
            </a:extLst>
          </p:cNvPr>
          <p:cNvGrpSpPr/>
          <p:nvPr/>
        </p:nvGrpSpPr>
        <p:grpSpPr>
          <a:xfrm>
            <a:off x="5727453" y="2403726"/>
            <a:ext cx="2196086" cy="3027759"/>
            <a:chOff x="4716868" y="2779963"/>
            <a:chExt cx="2196086" cy="3027759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94C99D06-232C-EE13-A983-690C2B0921FD}"/>
                </a:ext>
              </a:extLst>
            </p:cNvPr>
            <p:cNvGrpSpPr/>
            <p:nvPr/>
          </p:nvGrpSpPr>
          <p:grpSpPr>
            <a:xfrm>
              <a:off x="4716868" y="2779963"/>
              <a:ext cx="2196086" cy="3027759"/>
              <a:chOff x="5110967" y="2410365"/>
              <a:chExt cx="2196086" cy="3027759"/>
            </a:xfrm>
          </p:grpSpPr>
          <p:grpSp>
            <p:nvGrpSpPr>
              <p:cNvPr id="864" name="Groupe 863">
                <a:extLst>
                  <a:ext uri="{FF2B5EF4-FFF2-40B4-BE49-F238E27FC236}">
                    <a16:creationId xmlns:a16="http://schemas.microsoft.com/office/drawing/2014/main" id="{2D6C6671-2693-48F2-4E9B-40D61B1EC775}"/>
                  </a:ext>
                </a:extLst>
              </p:cNvPr>
              <p:cNvGrpSpPr/>
              <p:nvPr/>
            </p:nvGrpSpPr>
            <p:grpSpPr>
              <a:xfrm>
                <a:off x="5476197" y="2410365"/>
                <a:ext cx="1583460" cy="2117451"/>
                <a:chOff x="5053583" y="2558020"/>
                <a:chExt cx="1798320" cy="2373630"/>
              </a:xfrm>
            </p:grpSpPr>
            <p:sp>
              <p:nvSpPr>
                <p:cNvPr id="865" name="Forme libre : forme 864">
                  <a:extLst>
                    <a:ext uri="{FF2B5EF4-FFF2-40B4-BE49-F238E27FC236}">
                      <a16:creationId xmlns:a16="http://schemas.microsoft.com/office/drawing/2014/main" id="{6FC78278-A807-6D3A-B89E-85014ECD2556}"/>
                    </a:ext>
                  </a:extLst>
                </p:cNvPr>
                <p:cNvSpPr/>
                <p:nvPr/>
              </p:nvSpPr>
              <p:spPr>
                <a:xfrm flipV="1">
                  <a:off x="5952743" y="2687559"/>
                  <a:ext cx="110489" cy="2244091"/>
                </a:xfrm>
                <a:custGeom>
                  <a:avLst/>
                  <a:gdLst>
                    <a:gd name="csX0" fmla="*/ 202 w 9525"/>
                    <a:gd name="csY0" fmla="*/ 3222294 h 3221989"/>
                    <a:gd name="csX1" fmla="*/ 202 w 9525"/>
                    <a:gd name="csY1" fmla="*/ 304 h 32219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3221989">
                      <a:moveTo>
                        <a:pt x="202" y="3222294"/>
                      </a:moveTo>
                      <a:lnTo>
                        <a:pt x="202" y="304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594000" sp="216000"/>
                    <a:ds d="144000" sp="216000"/>
                  </a:custDash>
                  <a:round/>
                </a:ln>
              </p:spPr>
              <p:txBody>
                <a:bodyPr/>
                <a:lstStyle/>
                <a:p>
                  <a:endParaRPr lang="fr-BE" dirty="0"/>
                </a:p>
              </p:txBody>
            </p:sp>
            <p:sp>
              <p:nvSpPr>
                <p:cNvPr id="866" name="Forme libre : forme 865">
                  <a:extLst>
                    <a:ext uri="{FF2B5EF4-FFF2-40B4-BE49-F238E27FC236}">
                      <a16:creationId xmlns:a16="http://schemas.microsoft.com/office/drawing/2014/main" id="{893B7EAE-B4E5-5BB5-122F-2DE813D748F6}"/>
                    </a:ext>
                  </a:extLst>
                </p:cNvPr>
                <p:cNvSpPr/>
                <p:nvPr/>
              </p:nvSpPr>
              <p:spPr>
                <a:xfrm flipV="1">
                  <a:off x="5053583" y="4624310"/>
                  <a:ext cx="1798320" cy="72389"/>
                </a:xfrm>
                <a:custGeom>
                  <a:avLst/>
                  <a:gdLst>
                    <a:gd name="csX0" fmla="*/ 132 w 1798320"/>
                    <a:gd name="csY0" fmla="*/ 315 h 72389"/>
                    <a:gd name="csX1" fmla="*/ 1798452 w 1798320"/>
                    <a:gd name="csY1" fmla="*/ 315 h 72389"/>
                    <a:gd name="csX2" fmla="*/ 1798452 w 1798320"/>
                    <a:gd name="csY2" fmla="*/ 72705 h 72389"/>
                    <a:gd name="csX3" fmla="*/ 132 w 1798320"/>
                    <a:gd name="csY3" fmla="*/ 72705 h 72389"/>
                    <a:gd name="csX4" fmla="*/ 132 w 1798320"/>
                    <a:gd name="csY4" fmla="*/ 315 h 723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798320" h="72389">
                      <a:moveTo>
                        <a:pt x="132" y="315"/>
                      </a:moveTo>
                      <a:lnTo>
                        <a:pt x="1798452" y="315"/>
                      </a:lnTo>
                      <a:lnTo>
                        <a:pt x="1798452" y="72705"/>
                      </a:lnTo>
                      <a:lnTo>
                        <a:pt x="132" y="72705"/>
                      </a:lnTo>
                      <a:lnTo>
                        <a:pt x="132" y="315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67" name="Forme libre : forme 866">
                  <a:extLst>
                    <a:ext uri="{FF2B5EF4-FFF2-40B4-BE49-F238E27FC236}">
                      <a16:creationId xmlns:a16="http://schemas.microsoft.com/office/drawing/2014/main" id="{70145CB9-3BBC-92A2-3E4F-5D29B9DCDA38}"/>
                    </a:ext>
                  </a:extLst>
                </p:cNvPr>
                <p:cNvSpPr/>
                <p:nvPr/>
              </p:nvSpPr>
              <p:spPr>
                <a:xfrm flipV="1">
                  <a:off x="5988303" y="3546080"/>
                  <a:ext cx="9525" cy="1078229"/>
                </a:xfrm>
                <a:custGeom>
                  <a:avLst/>
                  <a:gdLst>
                    <a:gd name="csX0" fmla="*/ 206 w 9525"/>
                    <a:gd name="csY0" fmla="*/ 1078530 h 1078229"/>
                    <a:gd name="csX1" fmla="*/ 206 w 9525"/>
                    <a:gd name="csY1" fmla="*/ 300 h 107822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1078229">
                      <a:moveTo>
                        <a:pt x="206" y="1078530"/>
                      </a:moveTo>
                      <a:lnTo>
                        <a:pt x="206" y="300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68" name="Forme libre : forme 867">
                  <a:extLst>
                    <a:ext uri="{FF2B5EF4-FFF2-40B4-BE49-F238E27FC236}">
                      <a16:creationId xmlns:a16="http://schemas.microsoft.com/office/drawing/2014/main" id="{45A4848B-78DF-18AB-0AEC-4C1C8F263EDF}"/>
                    </a:ext>
                  </a:extLst>
                </p:cNvPr>
                <p:cNvSpPr/>
                <p:nvPr/>
              </p:nvSpPr>
              <p:spPr>
                <a:xfrm flipV="1">
                  <a:off x="5917183" y="3546080"/>
                  <a:ext cx="9525" cy="1078229"/>
                </a:xfrm>
                <a:custGeom>
                  <a:avLst/>
                  <a:gdLst>
                    <a:gd name="csX0" fmla="*/ 199 w 9525"/>
                    <a:gd name="csY0" fmla="*/ 1078530 h 1078229"/>
                    <a:gd name="csX1" fmla="*/ 199 w 9525"/>
                    <a:gd name="csY1" fmla="*/ 300 h 107822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1078229">
                      <a:moveTo>
                        <a:pt x="199" y="1078530"/>
                      </a:moveTo>
                      <a:lnTo>
                        <a:pt x="199" y="300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69" name="Forme libre : forme 868">
                  <a:extLst>
                    <a:ext uri="{FF2B5EF4-FFF2-40B4-BE49-F238E27FC236}">
                      <a16:creationId xmlns:a16="http://schemas.microsoft.com/office/drawing/2014/main" id="{9119B8DA-118A-5A88-278C-5E45F83D47F2}"/>
                    </a:ext>
                  </a:extLst>
                </p:cNvPr>
                <p:cNvSpPr/>
                <p:nvPr/>
              </p:nvSpPr>
              <p:spPr>
                <a:xfrm flipV="1">
                  <a:off x="5917183" y="3546080"/>
                  <a:ext cx="71119" cy="9525"/>
                </a:xfrm>
                <a:custGeom>
                  <a:avLst/>
                  <a:gdLst>
                    <a:gd name="csX0" fmla="*/ 200 w 71119"/>
                    <a:gd name="csY0" fmla="*/ 201 h 9525"/>
                    <a:gd name="csX1" fmla="*/ 71320 w 71119"/>
                    <a:gd name="csY1" fmla="*/ 201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1119" h="9525">
                      <a:moveTo>
                        <a:pt x="200" y="201"/>
                      </a:moveTo>
                      <a:lnTo>
                        <a:pt x="71320" y="201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0" name="Forme libre : forme 869">
                  <a:extLst>
                    <a:ext uri="{FF2B5EF4-FFF2-40B4-BE49-F238E27FC236}">
                      <a16:creationId xmlns:a16="http://schemas.microsoft.com/office/drawing/2014/main" id="{77D2C52F-17B1-4369-B743-29673368C89F}"/>
                    </a:ext>
                  </a:extLst>
                </p:cNvPr>
                <p:cNvSpPr/>
                <p:nvPr/>
              </p:nvSpPr>
              <p:spPr>
                <a:xfrm flipV="1">
                  <a:off x="5917183" y="4480800"/>
                  <a:ext cx="71119" cy="9525"/>
                </a:xfrm>
                <a:custGeom>
                  <a:avLst/>
                  <a:gdLst>
                    <a:gd name="csX0" fmla="*/ 200 w 71119"/>
                    <a:gd name="csY0" fmla="*/ 299 h 9525"/>
                    <a:gd name="csX1" fmla="*/ 71320 w 71119"/>
                    <a:gd name="csY1" fmla="*/ 299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1119" h="9525">
                      <a:moveTo>
                        <a:pt x="200" y="299"/>
                      </a:moveTo>
                      <a:lnTo>
                        <a:pt x="71320" y="299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1" name="Forme libre : forme 870">
                  <a:extLst>
                    <a:ext uri="{FF2B5EF4-FFF2-40B4-BE49-F238E27FC236}">
                      <a16:creationId xmlns:a16="http://schemas.microsoft.com/office/drawing/2014/main" id="{69C35765-41E3-5EC8-D9D4-F33DE41F073E}"/>
                    </a:ext>
                  </a:extLst>
                </p:cNvPr>
                <p:cNvSpPr/>
                <p:nvPr/>
              </p:nvSpPr>
              <p:spPr>
                <a:xfrm flipV="1">
                  <a:off x="5444743" y="4559540"/>
                  <a:ext cx="9525" cy="204469"/>
                </a:xfrm>
                <a:custGeom>
                  <a:avLst/>
                  <a:gdLst>
                    <a:gd name="csX0" fmla="*/ 149 w 9525"/>
                    <a:gd name="csY0" fmla="*/ 310 h 204469"/>
                    <a:gd name="csX1" fmla="*/ 149 w 9525"/>
                    <a:gd name="csY1" fmla="*/ 204780 h 2044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04469">
                      <a:moveTo>
                        <a:pt x="149" y="310"/>
                      </a:moveTo>
                      <a:lnTo>
                        <a:pt x="149" y="204780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594000" sp="216000"/>
                    <a:ds d="144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2" name="Forme libre : forme 871">
                  <a:extLst>
                    <a:ext uri="{FF2B5EF4-FFF2-40B4-BE49-F238E27FC236}">
                      <a16:creationId xmlns:a16="http://schemas.microsoft.com/office/drawing/2014/main" id="{DCD2F9DE-BCAB-FDCE-A603-BE82C14C0A7C}"/>
                    </a:ext>
                  </a:extLst>
                </p:cNvPr>
                <p:cNvSpPr/>
                <p:nvPr/>
              </p:nvSpPr>
              <p:spPr>
                <a:xfrm flipV="1">
                  <a:off x="5509513" y="4624310"/>
                  <a:ext cx="9525" cy="72389"/>
                </a:xfrm>
                <a:custGeom>
                  <a:avLst/>
                  <a:gdLst>
                    <a:gd name="csX0" fmla="*/ 156 w 9525"/>
                    <a:gd name="csY0" fmla="*/ 315 h 72389"/>
                    <a:gd name="csX1" fmla="*/ 156 w 9525"/>
                    <a:gd name="csY1" fmla="*/ 72705 h 723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72389">
                      <a:moveTo>
                        <a:pt x="156" y="315"/>
                      </a:moveTo>
                      <a:lnTo>
                        <a:pt x="156" y="72705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378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3" name="Forme libre : forme 872">
                  <a:extLst>
                    <a:ext uri="{FF2B5EF4-FFF2-40B4-BE49-F238E27FC236}">
                      <a16:creationId xmlns:a16="http://schemas.microsoft.com/office/drawing/2014/main" id="{164184F1-5BC5-4B02-8EF1-78F7C0C1AD91}"/>
                    </a:ext>
                  </a:extLst>
                </p:cNvPr>
                <p:cNvSpPr/>
                <p:nvPr/>
              </p:nvSpPr>
              <p:spPr>
                <a:xfrm flipV="1">
                  <a:off x="5379973" y="4624310"/>
                  <a:ext cx="9525" cy="72389"/>
                </a:xfrm>
                <a:custGeom>
                  <a:avLst/>
                  <a:gdLst>
                    <a:gd name="csX0" fmla="*/ 142 w 9525"/>
                    <a:gd name="csY0" fmla="*/ 315 h 72389"/>
                    <a:gd name="csX1" fmla="*/ 142 w 9525"/>
                    <a:gd name="csY1" fmla="*/ 72705 h 723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72389">
                      <a:moveTo>
                        <a:pt x="142" y="315"/>
                      </a:moveTo>
                      <a:lnTo>
                        <a:pt x="142" y="72705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378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4" name="Forme libre : forme 873">
                  <a:extLst>
                    <a:ext uri="{FF2B5EF4-FFF2-40B4-BE49-F238E27FC236}">
                      <a16:creationId xmlns:a16="http://schemas.microsoft.com/office/drawing/2014/main" id="{67C9D232-DD14-B701-DBFB-6C1B40DED576}"/>
                    </a:ext>
                  </a:extLst>
                </p:cNvPr>
                <p:cNvSpPr/>
                <p:nvPr/>
              </p:nvSpPr>
              <p:spPr>
                <a:xfrm flipV="1">
                  <a:off x="6462013" y="4559540"/>
                  <a:ext cx="9525" cy="204469"/>
                </a:xfrm>
                <a:custGeom>
                  <a:avLst/>
                  <a:gdLst>
                    <a:gd name="csX0" fmla="*/ 256 w 9525"/>
                    <a:gd name="csY0" fmla="*/ 310 h 204469"/>
                    <a:gd name="csX1" fmla="*/ 256 w 9525"/>
                    <a:gd name="csY1" fmla="*/ 204780 h 2044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04469">
                      <a:moveTo>
                        <a:pt x="256" y="310"/>
                      </a:moveTo>
                      <a:lnTo>
                        <a:pt x="256" y="204780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594000" sp="216000"/>
                    <a:ds d="144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5" name="Forme libre : forme 874">
                  <a:extLst>
                    <a:ext uri="{FF2B5EF4-FFF2-40B4-BE49-F238E27FC236}">
                      <a16:creationId xmlns:a16="http://schemas.microsoft.com/office/drawing/2014/main" id="{CDDF96A4-7DC4-7830-1EAB-11576B40D424}"/>
                    </a:ext>
                  </a:extLst>
                </p:cNvPr>
                <p:cNvSpPr/>
                <p:nvPr/>
              </p:nvSpPr>
              <p:spPr>
                <a:xfrm flipV="1">
                  <a:off x="6397243" y="4624310"/>
                  <a:ext cx="9525" cy="72389"/>
                </a:xfrm>
                <a:custGeom>
                  <a:avLst/>
                  <a:gdLst>
                    <a:gd name="csX0" fmla="*/ 249 w 9525"/>
                    <a:gd name="csY0" fmla="*/ 315 h 72389"/>
                    <a:gd name="csX1" fmla="*/ 249 w 9525"/>
                    <a:gd name="csY1" fmla="*/ 72705 h 723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72389">
                      <a:moveTo>
                        <a:pt x="249" y="315"/>
                      </a:moveTo>
                      <a:lnTo>
                        <a:pt x="249" y="72705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378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6" name="Forme libre : forme 875">
                  <a:extLst>
                    <a:ext uri="{FF2B5EF4-FFF2-40B4-BE49-F238E27FC236}">
                      <a16:creationId xmlns:a16="http://schemas.microsoft.com/office/drawing/2014/main" id="{2202FD8F-A161-AEBD-D7B2-F034D335342A}"/>
                    </a:ext>
                  </a:extLst>
                </p:cNvPr>
                <p:cNvSpPr/>
                <p:nvPr/>
              </p:nvSpPr>
              <p:spPr>
                <a:xfrm flipV="1">
                  <a:off x="6526783" y="4624310"/>
                  <a:ext cx="9525" cy="72389"/>
                </a:xfrm>
                <a:custGeom>
                  <a:avLst/>
                  <a:gdLst>
                    <a:gd name="csX0" fmla="*/ 263 w 9525"/>
                    <a:gd name="csY0" fmla="*/ 315 h 72389"/>
                    <a:gd name="csX1" fmla="*/ 263 w 9525"/>
                    <a:gd name="csY1" fmla="*/ 72705 h 7238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72389">
                      <a:moveTo>
                        <a:pt x="263" y="315"/>
                      </a:moveTo>
                      <a:lnTo>
                        <a:pt x="263" y="72705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378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77" name="Forme libre : forme 876">
                  <a:extLst>
                    <a:ext uri="{FF2B5EF4-FFF2-40B4-BE49-F238E27FC236}">
                      <a16:creationId xmlns:a16="http://schemas.microsoft.com/office/drawing/2014/main" id="{73E59F27-8ADF-6836-C652-F5FC9B0006A4}"/>
                    </a:ext>
                  </a:extLst>
                </p:cNvPr>
                <p:cNvSpPr/>
                <p:nvPr/>
              </p:nvSpPr>
              <p:spPr>
                <a:xfrm flipV="1">
                  <a:off x="5294883" y="2558020"/>
                  <a:ext cx="1245869" cy="219709"/>
                </a:xfrm>
                <a:custGeom>
                  <a:avLst/>
                  <a:gdLst>
                    <a:gd name="csX0" fmla="*/ 1246118 w 1245869"/>
                    <a:gd name="csY0" fmla="*/ 219827 h 219709"/>
                    <a:gd name="csX1" fmla="*/ 248 w 1245869"/>
                    <a:gd name="csY1" fmla="*/ 117 h 2197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245869" h="219709">
                      <a:moveTo>
                        <a:pt x="1246118" y="219827"/>
                      </a:moveTo>
                      <a:lnTo>
                        <a:pt x="248" y="117"/>
                      </a:lnTo>
                    </a:path>
                  </a:pathLst>
                </a:custGeom>
                <a:noFill/>
                <a:ln w="6096" cap="flat">
                  <a:solidFill>
                    <a:srgbClr val="000000"/>
                  </a:solidFill>
                  <a:custDash>
                    <a:ds d="594000" sp="216000"/>
                    <a:ds d="144000" sp="216000"/>
                  </a:custDash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80" name="Forme libre : forme 879">
                  <a:extLst>
                    <a:ext uri="{FF2B5EF4-FFF2-40B4-BE49-F238E27FC236}">
                      <a16:creationId xmlns:a16="http://schemas.microsoft.com/office/drawing/2014/main" id="{977BDF0C-8E94-2A8D-0F81-1FF9965B25E9}"/>
                    </a:ext>
                  </a:extLst>
                </p:cNvPr>
                <p:cNvSpPr/>
                <p:nvPr/>
              </p:nvSpPr>
              <p:spPr>
                <a:xfrm flipV="1">
                  <a:off x="5809233" y="2687560"/>
                  <a:ext cx="9525" cy="1936749"/>
                </a:xfrm>
                <a:custGeom>
                  <a:avLst/>
                  <a:gdLst>
                    <a:gd name="csX0" fmla="*/ 187 w 9525"/>
                    <a:gd name="csY0" fmla="*/ 1937039 h 1936749"/>
                    <a:gd name="csX1" fmla="*/ 187 w 9525"/>
                    <a:gd name="csY1" fmla="*/ 289 h 193674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1936749">
                      <a:moveTo>
                        <a:pt x="187" y="1937039"/>
                      </a:moveTo>
                      <a:lnTo>
                        <a:pt x="187" y="289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82" name="Forme libre : forme 881">
                  <a:extLst>
                    <a:ext uri="{FF2B5EF4-FFF2-40B4-BE49-F238E27FC236}">
                      <a16:creationId xmlns:a16="http://schemas.microsoft.com/office/drawing/2014/main" id="{3F241DA7-8325-36E9-5FFD-7BC95DF4B1AC}"/>
                    </a:ext>
                  </a:extLst>
                </p:cNvPr>
                <p:cNvSpPr/>
                <p:nvPr/>
              </p:nvSpPr>
              <p:spPr>
                <a:xfrm flipV="1">
                  <a:off x="6096253" y="2636760"/>
                  <a:ext cx="9525" cy="1987549"/>
                </a:xfrm>
                <a:custGeom>
                  <a:avLst/>
                  <a:gdLst>
                    <a:gd name="csX0" fmla="*/ 218 w 9525"/>
                    <a:gd name="csY0" fmla="*/ 1987838 h 1987549"/>
                    <a:gd name="csX1" fmla="*/ 218 w 9525"/>
                    <a:gd name="csY1" fmla="*/ 288 h 198754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1987549">
                      <a:moveTo>
                        <a:pt x="218" y="1987838"/>
                      </a:moveTo>
                      <a:lnTo>
                        <a:pt x="218" y="288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84" name="Forme libre : forme 883">
                  <a:extLst>
                    <a:ext uri="{FF2B5EF4-FFF2-40B4-BE49-F238E27FC236}">
                      <a16:creationId xmlns:a16="http://schemas.microsoft.com/office/drawing/2014/main" id="{40A3CED3-09F0-E3B1-71C4-10C47DAB6CFB}"/>
                    </a:ext>
                  </a:extLst>
                </p:cNvPr>
                <p:cNvSpPr/>
                <p:nvPr/>
              </p:nvSpPr>
              <p:spPr>
                <a:xfrm flipV="1">
                  <a:off x="5125973" y="3546080"/>
                  <a:ext cx="683259" cy="1078229"/>
                </a:xfrm>
                <a:custGeom>
                  <a:avLst/>
                  <a:gdLst>
                    <a:gd name="csX0" fmla="*/ 611043 w 683259"/>
                    <a:gd name="csY0" fmla="*/ 1078530 h 1078229"/>
                    <a:gd name="csX1" fmla="*/ 173 w 683259"/>
                    <a:gd name="csY1" fmla="*/ 143810 h 1078229"/>
                    <a:gd name="csX2" fmla="*/ 173 w 683259"/>
                    <a:gd name="csY2" fmla="*/ 300 h 1078229"/>
                    <a:gd name="csX3" fmla="*/ 539923 w 683259"/>
                    <a:gd name="csY3" fmla="*/ 300 h 1078229"/>
                    <a:gd name="csX4" fmla="*/ 683433 w 683259"/>
                    <a:gd name="csY4" fmla="*/ 143810 h 1078229"/>
                    <a:gd name="csX5" fmla="*/ 683433 w 683259"/>
                    <a:gd name="csY5" fmla="*/ 1078530 h 1078229"/>
                    <a:gd name="csX6" fmla="*/ 611043 w 683259"/>
                    <a:gd name="csY6" fmla="*/ 1078530 h 107822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683259" h="1078229">
                      <a:moveTo>
                        <a:pt x="611043" y="1078530"/>
                      </a:moveTo>
                      <a:lnTo>
                        <a:pt x="173" y="143810"/>
                      </a:lnTo>
                      <a:lnTo>
                        <a:pt x="173" y="300"/>
                      </a:lnTo>
                      <a:lnTo>
                        <a:pt x="539923" y="300"/>
                      </a:lnTo>
                      <a:lnTo>
                        <a:pt x="683433" y="143810"/>
                      </a:lnTo>
                      <a:lnTo>
                        <a:pt x="683433" y="1078530"/>
                      </a:lnTo>
                      <a:lnTo>
                        <a:pt x="611043" y="1078530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  <p:sp>
              <p:nvSpPr>
                <p:cNvPr id="885" name="Forme libre : forme 884">
                  <a:extLst>
                    <a:ext uri="{FF2B5EF4-FFF2-40B4-BE49-F238E27FC236}">
                      <a16:creationId xmlns:a16="http://schemas.microsoft.com/office/drawing/2014/main" id="{FE1BBF14-C8F0-BED2-39DB-9B10C872D962}"/>
                    </a:ext>
                  </a:extLst>
                </p:cNvPr>
                <p:cNvSpPr/>
                <p:nvPr/>
              </p:nvSpPr>
              <p:spPr>
                <a:xfrm flipV="1">
                  <a:off x="6096253" y="3546080"/>
                  <a:ext cx="684529" cy="1078229"/>
                </a:xfrm>
                <a:custGeom>
                  <a:avLst/>
                  <a:gdLst>
                    <a:gd name="csX0" fmla="*/ 72622 w 684529"/>
                    <a:gd name="csY0" fmla="*/ 1078530 h 1078229"/>
                    <a:gd name="csX1" fmla="*/ 684762 w 684529"/>
                    <a:gd name="csY1" fmla="*/ 143810 h 1078229"/>
                    <a:gd name="csX2" fmla="*/ 684762 w 684529"/>
                    <a:gd name="csY2" fmla="*/ 300 h 1078229"/>
                    <a:gd name="csX3" fmla="*/ 145012 w 684529"/>
                    <a:gd name="csY3" fmla="*/ 300 h 1078229"/>
                    <a:gd name="csX4" fmla="*/ 232 w 684529"/>
                    <a:gd name="csY4" fmla="*/ 143810 h 1078229"/>
                    <a:gd name="csX5" fmla="*/ 232 w 684529"/>
                    <a:gd name="csY5" fmla="*/ 1078530 h 1078229"/>
                    <a:gd name="csX6" fmla="*/ 72622 w 684529"/>
                    <a:gd name="csY6" fmla="*/ 1078530 h 107822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684529" h="1078229">
                      <a:moveTo>
                        <a:pt x="72622" y="1078530"/>
                      </a:moveTo>
                      <a:lnTo>
                        <a:pt x="684762" y="143810"/>
                      </a:lnTo>
                      <a:lnTo>
                        <a:pt x="684762" y="300"/>
                      </a:lnTo>
                      <a:lnTo>
                        <a:pt x="145012" y="300"/>
                      </a:lnTo>
                      <a:lnTo>
                        <a:pt x="232" y="143810"/>
                      </a:lnTo>
                      <a:lnTo>
                        <a:pt x="232" y="1078530"/>
                      </a:lnTo>
                      <a:lnTo>
                        <a:pt x="72622" y="1078530"/>
                      </a:lnTo>
                    </a:path>
                  </a:pathLst>
                </a:custGeom>
                <a:noFill/>
                <a:ln w="15240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fr-BE"/>
                </a:p>
              </p:txBody>
            </p:sp>
          </p:grp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A770D1CC-E4FA-AE00-F919-AB8D9DC54FF6}"/>
                  </a:ext>
                </a:extLst>
              </p:cNvPr>
              <p:cNvCxnSpPr>
                <a:cxnSpLocks/>
                <a:stCxn id="866" idx="1"/>
              </p:cNvCxnSpPr>
              <p:nvPr/>
            </p:nvCxnSpPr>
            <p:spPr>
              <a:xfrm>
                <a:off x="7059773" y="4317941"/>
                <a:ext cx="101043" cy="75782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9C6934AB-A01E-F2D7-C3F5-4B6CE4E6E2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38569" y="4317940"/>
                <a:ext cx="144000" cy="108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A057DAF0-2E64-417C-4317-196351B99CA8}"/>
                  </a:ext>
                </a:extLst>
              </p:cNvPr>
              <p:cNvSpPr/>
              <p:nvPr/>
            </p:nvSpPr>
            <p:spPr>
              <a:xfrm flipV="1">
                <a:off x="5110967" y="5038201"/>
                <a:ext cx="2196086" cy="399923"/>
              </a:xfrm>
              <a:custGeom>
                <a:avLst/>
                <a:gdLst>
                  <a:gd name="csX0" fmla="*/ 1246118 w 1245869"/>
                  <a:gd name="csY0" fmla="*/ 219827 h 219709"/>
                  <a:gd name="csX1" fmla="*/ 248 w 1245869"/>
                  <a:gd name="csY1" fmla="*/ 117 h 219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45869" h="219709">
                    <a:moveTo>
                      <a:pt x="1246118" y="219827"/>
                    </a:moveTo>
                    <a:lnTo>
                      <a:pt x="248" y="117"/>
                    </a:lnTo>
                  </a:path>
                </a:pathLst>
              </a:custGeom>
              <a:noFill/>
              <a:ln w="6096" cap="flat">
                <a:solidFill>
                  <a:srgbClr val="000000"/>
                </a:solidFill>
                <a:custDash>
                  <a:ds d="594000" sp="216000"/>
                  <a:ds d="144000" sp="216000"/>
                </a:custDash>
                <a:round/>
              </a:ln>
            </p:spPr>
            <p:txBody>
              <a:bodyPr/>
              <a:lstStyle/>
              <a:p>
                <a:endParaRPr lang="fr-BE"/>
              </a:p>
            </p:txBody>
          </p:sp>
        </p:grpSp>
        <p:sp>
          <p:nvSpPr>
            <p:cNvPr id="43" name="Éclair 42">
              <a:extLst>
                <a:ext uri="{FF2B5EF4-FFF2-40B4-BE49-F238E27FC236}">
                  <a16:creationId xmlns:a16="http://schemas.microsoft.com/office/drawing/2014/main" id="{EAD9E8C4-B91F-D80B-9FBD-69B0AEAF753C}"/>
                </a:ext>
              </a:extLst>
            </p:cNvPr>
            <p:cNvSpPr/>
            <p:nvPr/>
          </p:nvSpPr>
          <p:spPr>
            <a:xfrm rot="6044446">
              <a:off x="5799472" y="3436303"/>
              <a:ext cx="141532" cy="380077"/>
            </a:xfrm>
            <a:prstGeom prst="lightningBol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8DF31391-696F-8F3F-FCDC-94F37813C62C}"/>
              </a:ext>
            </a:extLst>
          </p:cNvPr>
          <p:cNvSpPr/>
          <p:nvPr/>
        </p:nvSpPr>
        <p:spPr>
          <a:xfrm>
            <a:off x="5019015" y="2194710"/>
            <a:ext cx="3068532" cy="34758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F857FEB-4C6C-D1EF-DF82-10AB09EDDCAD}"/>
              </a:ext>
            </a:extLst>
          </p:cNvPr>
          <p:cNvSpPr txBox="1"/>
          <p:nvPr/>
        </p:nvSpPr>
        <p:spPr>
          <a:xfrm>
            <a:off x="5066474" y="3407692"/>
            <a:ext cx="1583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accent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Fatigue failure </a:t>
            </a:r>
            <a:endParaRPr lang="en-GB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0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C073F-4AE4-871B-DD36-EC57CC39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Models</a:t>
            </a: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DA07518E-A6D8-1D0D-D2D6-A5529F346622}"/>
              </a:ext>
            </a:extLst>
          </p:cNvPr>
          <p:cNvGrpSpPr/>
          <p:nvPr/>
        </p:nvGrpSpPr>
        <p:grpSpPr>
          <a:xfrm>
            <a:off x="2773610" y="1476376"/>
            <a:ext cx="2761308" cy="4917069"/>
            <a:chOff x="1609116" y="1546710"/>
            <a:chExt cx="2761308" cy="491706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3048B771-FD8F-3FB6-490D-A3AA20CCFB35}"/>
                </a:ext>
              </a:extLst>
            </p:cNvPr>
            <p:cNvGrpSpPr/>
            <p:nvPr/>
          </p:nvGrpSpPr>
          <p:grpSpPr>
            <a:xfrm>
              <a:off x="2456516" y="1690688"/>
              <a:ext cx="425642" cy="4688948"/>
              <a:chOff x="2439987" y="1780105"/>
              <a:chExt cx="425642" cy="4688948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A1E9C440-8C4E-9806-93AE-CD843CCD8FD2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0" name="Trapèze 19">
                <a:extLst>
                  <a:ext uri="{FF2B5EF4-FFF2-40B4-BE49-F238E27FC236}">
                    <a16:creationId xmlns:a16="http://schemas.microsoft.com/office/drawing/2014/main" id="{9370D19B-5366-AE0B-36CB-581FA8D17E89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BC00AB74-E76A-BE83-B051-30075346B05E}"/>
                  </a:ext>
                </a:extLst>
              </p:cNvPr>
              <p:cNvSpPr/>
              <p:nvPr/>
            </p:nvSpPr>
            <p:spPr>
              <a:xfrm>
                <a:off x="2439989" y="1780105"/>
                <a:ext cx="425633" cy="940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00642FE7-5519-BAFE-314A-F41B846CB045}"/>
                  </a:ext>
                </a:extLst>
              </p:cNvPr>
              <p:cNvCxnSpPr>
                <a:cxnSpLocks/>
                <a:endCxn id="19" idx="2"/>
              </p:cNvCxnSpPr>
              <p:nvPr/>
            </p:nvCxnSpPr>
            <p:spPr>
              <a:xfrm>
                <a:off x="2439987" y="1833562"/>
                <a:ext cx="0" cy="4581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F648FF3B-0C46-8314-CF60-D0EF0EB3EF64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H="1" flipV="1">
                <a:off x="2865628" y="1815562"/>
                <a:ext cx="1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57CD1403-3E9F-79E1-024E-162575051815}"/>
                </a:ext>
              </a:extLst>
            </p:cNvPr>
            <p:cNvCxnSpPr/>
            <p:nvPr/>
          </p:nvCxnSpPr>
          <p:spPr>
            <a:xfrm>
              <a:off x="2006600" y="1702341"/>
              <a:ext cx="0" cy="466513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24AF461-2B9D-4670-4E2F-1A527F150CE7}"/>
                </a:ext>
              </a:extLst>
            </p:cNvPr>
            <p:cNvSpPr txBox="1"/>
            <p:nvPr/>
          </p:nvSpPr>
          <p:spPr>
            <a:xfrm rot="16200000">
              <a:off x="1356001" y="3838586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accent6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100 cm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79BC009C-DE31-5430-B506-B1828488F304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1744145"/>
              <a:ext cx="549016" cy="0"/>
            </a:xfrm>
            <a:prstGeom prst="straightConnector1">
              <a:avLst/>
            </a:prstGeom>
            <a:ln>
              <a:solidFill>
                <a:schemeClr val="accent3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BA4DDDD-7DE4-CBFA-CA59-0CB11CEEBB24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6299149"/>
              <a:ext cx="549016" cy="0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FA8796B-37D8-9E54-5DA2-656C7C4996A5}"/>
                </a:ext>
              </a:extLst>
            </p:cNvPr>
            <p:cNvSpPr txBox="1"/>
            <p:nvPr/>
          </p:nvSpPr>
          <p:spPr>
            <a:xfrm>
              <a:off x="3525321" y="1546710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accent3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2C1F8C5-F2E2-5E4E-5DF0-B07171F4043C}"/>
                </a:ext>
              </a:extLst>
            </p:cNvPr>
            <p:cNvSpPr txBox="1"/>
            <p:nvPr/>
          </p:nvSpPr>
          <p:spPr>
            <a:xfrm>
              <a:off x="3525321" y="6094447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accent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83C327D-1B45-217F-CC5E-215AED8E5440}"/>
              </a:ext>
            </a:extLst>
          </p:cNvPr>
          <p:cNvGrpSpPr/>
          <p:nvPr/>
        </p:nvGrpSpPr>
        <p:grpSpPr>
          <a:xfrm>
            <a:off x="6703535" y="1871345"/>
            <a:ext cx="2893059" cy="4515904"/>
            <a:chOff x="4806155" y="1940467"/>
            <a:chExt cx="2893059" cy="451590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22832DD6-172B-23CA-C1DF-3DF8058ECA4D}"/>
                </a:ext>
              </a:extLst>
            </p:cNvPr>
            <p:cNvGrpSpPr/>
            <p:nvPr/>
          </p:nvGrpSpPr>
          <p:grpSpPr>
            <a:xfrm>
              <a:off x="5670358" y="2125133"/>
              <a:ext cx="425642" cy="4220635"/>
              <a:chOff x="2439987" y="1797562"/>
              <a:chExt cx="425642" cy="4671491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D0B4AD5A-1963-0E28-D66B-2887626D549D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4" name="Trapèze 3">
                <a:extLst>
                  <a:ext uri="{FF2B5EF4-FFF2-40B4-BE49-F238E27FC236}">
                    <a16:creationId xmlns:a16="http://schemas.microsoft.com/office/drawing/2014/main" id="{DE14B8B8-0442-337D-F9C2-931B1AD9CEF1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38612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138E7B4F-E9E0-3EF4-06B6-8A6446A0739A}"/>
                  </a:ext>
                </a:extLst>
              </p:cNvPr>
              <p:cNvSpPr/>
              <p:nvPr/>
            </p:nvSpPr>
            <p:spPr>
              <a:xfrm>
                <a:off x="2605183" y="1797562"/>
                <a:ext cx="95250" cy="36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144C2341-0AEA-ECEB-74B3-4F1FD58AB7D0}"/>
                  </a:ext>
                </a:extLst>
              </p:cNvPr>
              <p:cNvCxnSpPr>
                <a:cxnSpLocks/>
                <a:stCxn id="5" idx="2"/>
                <a:endCxn id="6" idx="2"/>
              </p:cNvCxnSpPr>
              <p:nvPr/>
            </p:nvCxnSpPr>
            <p:spPr>
              <a:xfrm flipH="1">
                <a:off x="2439987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525BE2CE-AC4A-C531-F833-CEBA9978C9EA}"/>
                  </a:ext>
                </a:extLst>
              </p:cNvPr>
              <p:cNvCxnSpPr>
                <a:cxnSpLocks/>
                <a:stCxn id="6" idx="6"/>
                <a:endCxn id="5" idx="6"/>
              </p:cNvCxnSpPr>
              <p:nvPr/>
            </p:nvCxnSpPr>
            <p:spPr>
              <a:xfrm flipH="1" flipV="1">
                <a:off x="2700433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23AE4899-59D2-6F97-E6AD-F6F36657F7BD}"/>
                </a:ext>
              </a:extLst>
            </p:cNvPr>
            <p:cNvCxnSpPr>
              <a:cxnSpLocks/>
            </p:cNvCxnSpPr>
            <p:nvPr/>
          </p:nvCxnSpPr>
          <p:spPr>
            <a:xfrm>
              <a:off x="5217332" y="2150488"/>
              <a:ext cx="0" cy="4220635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9E9DD26-4642-E127-4462-8D3BA5B9D63E}"/>
                </a:ext>
              </a:extLst>
            </p:cNvPr>
            <p:cNvSpPr txBox="1"/>
            <p:nvPr/>
          </p:nvSpPr>
          <p:spPr>
            <a:xfrm rot="16200000">
              <a:off x="4593917" y="4034537"/>
              <a:ext cx="793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accent6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84 cm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F3BDEAB5-1ECE-D5CA-EEA9-F3AAA65F2D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9682" y="2135046"/>
              <a:ext cx="723996" cy="0"/>
            </a:xfrm>
            <a:prstGeom prst="straightConnector1">
              <a:avLst/>
            </a:prstGeom>
            <a:ln>
              <a:solidFill>
                <a:schemeClr val="accent3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A52A169A-F406-B805-FEDF-5DCC56A38421}"/>
                </a:ext>
              </a:extLst>
            </p:cNvPr>
            <p:cNvCxnSpPr>
              <a:cxnSpLocks/>
            </p:cNvCxnSpPr>
            <p:nvPr/>
          </p:nvCxnSpPr>
          <p:spPr>
            <a:xfrm>
              <a:off x="6188075" y="6301172"/>
              <a:ext cx="565603" cy="0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414E072-0E83-0942-6F5A-1965EF49D4B5}"/>
                </a:ext>
              </a:extLst>
            </p:cNvPr>
            <p:cNvSpPr txBox="1"/>
            <p:nvPr/>
          </p:nvSpPr>
          <p:spPr>
            <a:xfrm>
              <a:off x="6753678" y="1940467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accent3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 cm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9E0E1A46-663D-EF1D-1664-0B17B0E56C22}"/>
                </a:ext>
              </a:extLst>
            </p:cNvPr>
            <p:cNvSpPr txBox="1"/>
            <p:nvPr/>
          </p:nvSpPr>
          <p:spPr>
            <a:xfrm>
              <a:off x="6737091" y="6087039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accent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2.02 cm</a:t>
              </a: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B5FECDEC-487E-5BCA-84CF-D829D2FE46F4}"/>
              </a:ext>
            </a:extLst>
          </p:cNvPr>
          <p:cNvSpPr txBox="1"/>
          <p:nvPr/>
        </p:nvSpPr>
        <p:spPr>
          <a:xfrm>
            <a:off x="3336896" y="945809"/>
            <a:ext cx="135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Cylinder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0F8ABC0-9235-675D-D56F-E19BEF5D4E8E}"/>
              </a:ext>
            </a:extLst>
          </p:cNvPr>
          <p:cNvSpPr txBox="1"/>
          <p:nvPr/>
        </p:nvSpPr>
        <p:spPr>
          <a:xfrm>
            <a:off x="6888200" y="945809"/>
            <a:ext cx="213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Tapered Cylinder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77E9A371-27A8-C191-5D8A-BDBEA6CF7D1F}"/>
                  </a:ext>
                </a:extLst>
              </p:cNvPr>
              <p:cNvSpPr txBox="1"/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 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77E9A371-27A8-C191-5D8A-BDBEA6CF7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blipFill>
                <a:blip r:embed="rId3"/>
                <a:stretch>
                  <a:fillRect t="-9836" r="-5500" b="-2295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07CEC1F-F14C-1098-AFEC-993C69E6D10A}"/>
                  </a:ext>
                </a:extLst>
              </p:cNvPr>
              <p:cNvSpPr txBox="1"/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=42−168</m:t>
                      </m:r>
                    </m:oMath>
                  </m:oMathPara>
                </a14:m>
                <a:endParaRPr lang="en-GB" b="0" i="1" noProof="0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noProof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GB" b="0" i="1" noProof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=56</m:t>
                    </m:r>
                  </m:oMath>
                </a14:m>
                <a:r>
                  <a:rPr lang="en-GB" b="0" i="1" noProof="0" dirty="0">
                    <a:solidFill>
                      <a:schemeClr val="bg1">
                        <a:lumMod val="75000"/>
                      </a:schemeClr>
                    </a:solidFill>
                    <a:latin typeface="Cambria Math" panose="02040503050406030204" pitchFamily="18" charset="0"/>
                  </a:rPr>
                  <a:t>*</a:t>
                </a: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807CEC1F-F14C-1098-AFEC-993C69E6D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0A8147EE-4539-386D-AF2A-9A07B898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5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41FFAF9-0207-419C-7C9A-AADC2E83FA87}"/>
                  </a:ext>
                </a:extLst>
              </p:cNvPr>
              <p:cNvSpPr txBox="1"/>
              <p:nvPr/>
            </p:nvSpPr>
            <p:spPr>
              <a:xfrm>
                <a:off x="9756577" y="6208779"/>
                <a:ext cx="2672712" cy="575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BE" sz="1400" b="0" i="1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BE" sz="1400" b="0" i="1" dirty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∗ </m:t>
                          </m:r>
                          <m:r>
                            <a:rPr lang="en-GB" sz="1400" i="1" noProof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1400" b="0" i="1" noProof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GB" sz="1400" b="0" i="1" noProof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BE" sz="1400" b="0" i="1" noProof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BE" sz="1400" b="0" i="1" noProof="0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𝑏𝑜𝑡𝑡𝑜𝑚</m:t>
                              </m:r>
                            </m:sub>
                          </m:sSub>
                          <m:r>
                            <a:rPr lang="fr-BE" sz="1400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BE" sz="1400" i="1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𝑡𝑜𝑝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b="0" i="1" noProof="0" dirty="0">
                  <a:solidFill>
                    <a:schemeClr val="bg1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41FFAF9-0207-419C-7C9A-AADC2E83F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577" y="6208779"/>
                <a:ext cx="2672712" cy="5756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59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DFAA4-1D0C-1039-9468-D4F2D203A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20B75E-5928-8924-7638-895E5F9B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Models</a:t>
            </a: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D4A3CF30-19CB-5153-9BE1-A3800DF8BA18}"/>
              </a:ext>
            </a:extLst>
          </p:cNvPr>
          <p:cNvGrpSpPr/>
          <p:nvPr/>
        </p:nvGrpSpPr>
        <p:grpSpPr>
          <a:xfrm>
            <a:off x="2773610" y="1476376"/>
            <a:ext cx="2761308" cy="4917069"/>
            <a:chOff x="1609116" y="1546710"/>
            <a:chExt cx="2761308" cy="491706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5DC854E-4A99-3EA8-EDDB-F844A90FDAEB}"/>
                </a:ext>
              </a:extLst>
            </p:cNvPr>
            <p:cNvGrpSpPr/>
            <p:nvPr/>
          </p:nvGrpSpPr>
          <p:grpSpPr>
            <a:xfrm>
              <a:off x="2456516" y="1690688"/>
              <a:ext cx="425642" cy="4688948"/>
              <a:chOff x="2439987" y="1780105"/>
              <a:chExt cx="425642" cy="4688948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F1F03AEC-3514-AA06-7258-BAF5904CBE6B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0" name="Trapèze 19">
                <a:extLst>
                  <a:ext uri="{FF2B5EF4-FFF2-40B4-BE49-F238E27FC236}">
                    <a16:creationId xmlns:a16="http://schemas.microsoft.com/office/drawing/2014/main" id="{521DD513-B86B-B57A-3963-AB36A8236A11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1B5FEA8F-5FBF-90F0-B838-4347947AE2BC}"/>
                  </a:ext>
                </a:extLst>
              </p:cNvPr>
              <p:cNvSpPr/>
              <p:nvPr/>
            </p:nvSpPr>
            <p:spPr>
              <a:xfrm>
                <a:off x="2439989" y="1780105"/>
                <a:ext cx="425633" cy="940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77172B84-6567-A84D-BB12-E914E2818361}"/>
                  </a:ext>
                </a:extLst>
              </p:cNvPr>
              <p:cNvCxnSpPr>
                <a:cxnSpLocks/>
                <a:endCxn id="19" idx="2"/>
              </p:cNvCxnSpPr>
              <p:nvPr/>
            </p:nvCxnSpPr>
            <p:spPr>
              <a:xfrm>
                <a:off x="2439987" y="1833562"/>
                <a:ext cx="0" cy="4581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484047E9-357F-0845-FAE8-D74ECBDC0E7B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H="1" flipV="1">
                <a:off x="2865628" y="1815562"/>
                <a:ext cx="1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4C17A2A2-9AC1-DC18-CF76-CD02053A176C}"/>
                </a:ext>
              </a:extLst>
            </p:cNvPr>
            <p:cNvCxnSpPr/>
            <p:nvPr/>
          </p:nvCxnSpPr>
          <p:spPr>
            <a:xfrm>
              <a:off x="2006600" y="1702341"/>
              <a:ext cx="0" cy="4665133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57637F9-F266-AA9D-2725-61DD807C0A98}"/>
                </a:ext>
              </a:extLst>
            </p:cNvPr>
            <p:cNvSpPr txBox="1"/>
            <p:nvPr/>
          </p:nvSpPr>
          <p:spPr>
            <a:xfrm rot="16200000">
              <a:off x="1356001" y="3838586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100 cm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B376CD83-C6F3-4872-5757-6B271A491D5F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1744145"/>
              <a:ext cx="54901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D99B7EF3-67F2-11BC-9FBA-ECC838C94CB2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6299149"/>
              <a:ext cx="54901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72C29AD-4387-4336-E6E2-C43B14DB4C4B}"/>
                </a:ext>
              </a:extLst>
            </p:cNvPr>
            <p:cNvSpPr txBox="1"/>
            <p:nvPr/>
          </p:nvSpPr>
          <p:spPr>
            <a:xfrm>
              <a:off x="3525321" y="1546710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B8874048-1DC9-4CE7-D9B5-C002A905189C}"/>
                </a:ext>
              </a:extLst>
            </p:cNvPr>
            <p:cNvSpPr txBox="1"/>
            <p:nvPr/>
          </p:nvSpPr>
          <p:spPr>
            <a:xfrm>
              <a:off x="3525321" y="6094447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42C1F012-9C8D-0250-8EE4-FD50A4C0E345}"/>
              </a:ext>
            </a:extLst>
          </p:cNvPr>
          <p:cNvGrpSpPr/>
          <p:nvPr/>
        </p:nvGrpSpPr>
        <p:grpSpPr>
          <a:xfrm>
            <a:off x="6703535" y="1871345"/>
            <a:ext cx="2893059" cy="4515904"/>
            <a:chOff x="4806155" y="1940467"/>
            <a:chExt cx="2893059" cy="451590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5E054C9-6791-CD4E-83BA-636C1B4146A1}"/>
                </a:ext>
              </a:extLst>
            </p:cNvPr>
            <p:cNvGrpSpPr/>
            <p:nvPr/>
          </p:nvGrpSpPr>
          <p:grpSpPr>
            <a:xfrm>
              <a:off x="5670358" y="2125133"/>
              <a:ext cx="425642" cy="4220635"/>
              <a:chOff x="2439987" y="1797562"/>
              <a:chExt cx="425642" cy="4671491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B3B32100-A48B-21CA-01B5-A08762616FCB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4" name="Trapèze 3">
                <a:extLst>
                  <a:ext uri="{FF2B5EF4-FFF2-40B4-BE49-F238E27FC236}">
                    <a16:creationId xmlns:a16="http://schemas.microsoft.com/office/drawing/2014/main" id="{26AC0616-6674-D618-935A-75E68577CAF1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38612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5C496B97-51C4-022D-A44E-2AD6E84718C9}"/>
                  </a:ext>
                </a:extLst>
              </p:cNvPr>
              <p:cNvSpPr/>
              <p:nvPr/>
            </p:nvSpPr>
            <p:spPr>
              <a:xfrm>
                <a:off x="2605183" y="1797562"/>
                <a:ext cx="95250" cy="36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0C97F1CE-F4F8-4EF7-2E5D-4037190D108E}"/>
                  </a:ext>
                </a:extLst>
              </p:cNvPr>
              <p:cNvCxnSpPr>
                <a:cxnSpLocks/>
                <a:stCxn id="5" idx="2"/>
                <a:endCxn id="6" idx="2"/>
              </p:cNvCxnSpPr>
              <p:nvPr/>
            </p:nvCxnSpPr>
            <p:spPr>
              <a:xfrm flipH="1">
                <a:off x="2439987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4B5694D1-43D9-87CD-8D2E-86470A743D03}"/>
                  </a:ext>
                </a:extLst>
              </p:cNvPr>
              <p:cNvCxnSpPr>
                <a:cxnSpLocks/>
                <a:stCxn id="6" idx="6"/>
                <a:endCxn id="5" idx="6"/>
              </p:cNvCxnSpPr>
              <p:nvPr/>
            </p:nvCxnSpPr>
            <p:spPr>
              <a:xfrm flipH="1" flipV="1">
                <a:off x="2700433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3E8D639B-16CC-7E5E-EB3D-E58CB7E16361}"/>
                </a:ext>
              </a:extLst>
            </p:cNvPr>
            <p:cNvCxnSpPr>
              <a:cxnSpLocks/>
            </p:cNvCxnSpPr>
            <p:nvPr/>
          </p:nvCxnSpPr>
          <p:spPr>
            <a:xfrm>
              <a:off x="5217332" y="2150488"/>
              <a:ext cx="0" cy="422063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636DE3C-FF8F-DAC4-C388-2BFA6C8157ED}"/>
                </a:ext>
              </a:extLst>
            </p:cNvPr>
            <p:cNvSpPr txBox="1"/>
            <p:nvPr/>
          </p:nvSpPr>
          <p:spPr>
            <a:xfrm rot="16200000">
              <a:off x="4593917" y="4034537"/>
              <a:ext cx="793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84 cm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D6F56F35-4281-D7F5-0B4F-6551487ABB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9682" y="2135046"/>
              <a:ext cx="72399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C7DFC69A-ADA5-8BEE-833C-40A498F6DA41}"/>
                </a:ext>
              </a:extLst>
            </p:cNvPr>
            <p:cNvCxnSpPr>
              <a:cxnSpLocks/>
            </p:cNvCxnSpPr>
            <p:nvPr/>
          </p:nvCxnSpPr>
          <p:spPr>
            <a:xfrm>
              <a:off x="6188075" y="6301172"/>
              <a:ext cx="565603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0B02117-E93D-1BDC-38E0-83AFDAF71342}"/>
                </a:ext>
              </a:extLst>
            </p:cNvPr>
            <p:cNvSpPr txBox="1"/>
            <p:nvPr/>
          </p:nvSpPr>
          <p:spPr>
            <a:xfrm>
              <a:off x="6753678" y="1940467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 cm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58F9D47E-C522-ACF4-9A67-52ED3C0853E1}"/>
                </a:ext>
              </a:extLst>
            </p:cNvPr>
            <p:cNvSpPr txBox="1"/>
            <p:nvPr/>
          </p:nvSpPr>
          <p:spPr>
            <a:xfrm>
              <a:off x="6737091" y="6087039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2.02 cm</a:t>
              </a: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01885572-05A4-0985-2938-CF20AB253552}"/>
              </a:ext>
            </a:extLst>
          </p:cNvPr>
          <p:cNvSpPr txBox="1"/>
          <p:nvPr/>
        </p:nvSpPr>
        <p:spPr>
          <a:xfrm>
            <a:off x="3336896" y="945809"/>
            <a:ext cx="135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Cylinder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AAB4AC15-1AE4-1F4A-72D9-34854330326C}"/>
              </a:ext>
            </a:extLst>
          </p:cNvPr>
          <p:cNvSpPr txBox="1"/>
          <p:nvPr/>
        </p:nvSpPr>
        <p:spPr>
          <a:xfrm>
            <a:off x="6888200" y="945809"/>
            <a:ext cx="213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Tapered Cylinder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7AC04BFA-FB25-29C2-E973-13C043352DC6}"/>
                  </a:ext>
                </a:extLst>
              </p:cNvPr>
              <p:cNvSpPr txBox="1"/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 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7AC04BFA-FB25-29C2-E973-13C043352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blipFill>
                <a:blip r:embed="rId3"/>
                <a:stretch>
                  <a:fillRect t="-9836" r="-5500" b="-2295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A2D0C987-601E-3C04-C9B4-A19FD5F1A628}"/>
                  </a:ext>
                </a:extLst>
              </p:cNvPr>
              <p:cNvSpPr txBox="1"/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=42−168</m:t>
                      </m:r>
                    </m:oMath>
                  </m:oMathPara>
                </a14:m>
                <a:endParaRPr lang="en-GB" b="0" i="1" noProof="0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=56</m:t>
                      </m:r>
                    </m:oMath>
                  </m:oMathPara>
                </a14:m>
                <a:endParaRPr lang="en-GB" b="0" i="1" noProof="0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A2D0C987-601E-3C04-C9B4-A19FD5F1A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7DA5C3BA-E086-3B7D-86AA-0D2E4BE2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6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7FEDFE6-91CF-D4D2-EEED-1BD8FE745CD1}"/>
              </a:ext>
            </a:extLst>
          </p:cNvPr>
          <p:cNvCxnSpPr>
            <a:cxnSpLocks/>
          </p:cNvCxnSpPr>
          <p:nvPr/>
        </p:nvCxnSpPr>
        <p:spPr>
          <a:xfrm flipV="1">
            <a:off x="2170487" y="3478425"/>
            <a:ext cx="1462000" cy="0"/>
          </a:xfrm>
          <a:prstGeom prst="line">
            <a:avLst/>
          </a:prstGeom>
          <a:ln w="28575">
            <a:solidFill>
              <a:srgbClr val="D351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0E62D33-8487-46B7-F948-BB3F65DC7D5A}"/>
              </a:ext>
            </a:extLst>
          </p:cNvPr>
          <p:cNvCxnSpPr>
            <a:cxnSpLocks/>
          </p:cNvCxnSpPr>
          <p:nvPr/>
        </p:nvCxnSpPr>
        <p:spPr>
          <a:xfrm flipV="1">
            <a:off x="7882956" y="3478425"/>
            <a:ext cx="922787" cy="0"/>
          </a:xfrm>
          <a:prstGeom prst="line">
            <a:avLst/>
          </a:prstGeom>
          <a:ln w="28575">
            <a:solidFill>
              <a:srgbClr val="D351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36D30B4-AB9C-CED5-9332-9275719E2F35}"/>
              </a:ext>
            </a:extLst>
          </p:cNvPr>
          <p:cNvGrpSpPr/>
          <p:nvPr/>
        </p:nvGrpSpPr>
        <p:grpSpPr>
          <a:xfrm>
            <a:off x="8805743" y="2840018"/>
            <a:ext cx="1260001" cy="1290480"/>
            <a:chOff x="8814112" y="3298117"/>
            <a:chExt cx="1260001" cy="1290480"/>
          </a:xfrm>
        </p:grpSpPr>
        <p:sp>
          <p:nvSpPr>
            <p:cNvPr id="17" name="Cercle : creux 16">
              <a:extLst>
                <a:ext uri="{FF2B5EF4-FFF2-40B4-BE49-F238E27FC236}">
                  <a16:creationId xmlns:a16="http://schemas.microsoft.com/office/drawing/2014/main" id="{27C444C9-22C1-05B2-79EC-04383EC6724E}"/>
                </a:ext>
              </a:extLst>
            </p:cNvPr>
            <p:cNvSpPr/>
            <p:nvPr/>
          </p:nvSpPr>
          <p:spPr>
            <a:xfrm>
              <a:off x="8814112" y="3314631"/>
              <a:ext cx="1260000" cy="1260000"/>
            </a:xfrm>
            <a:prstGeom prst="donut">
              <a:avLst>
                <a:gd name="adj" fmla="val 5206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24" name="Corde 23">
              <a:extLst>
                <a:ext uri="{FF2B5EF4-FFF2-40B4-BE49-F238E27FC236}">
                  <a16:creationId xmlns:a16="http://schemas.microsoft.com/office/drawing/2014/main" id="{BC2E3144-46EF-21F1-A4E5-3C79319CA55A}"/>
                </a:ext>
              </a:extLst>
            </p:cNvPr>
            <p:cNvSpPr/>
            <p:nvPr/>
          </p:nvSpPr>
          <p:spPr>
            <a:xfrm rot="9108282">
              <a:off x="8814113" y="3328597"/>
              <a:ext cx="1260000" cy="1260000"/>
            </a:xfrm>
            <a:prstGeom prst="chord">
              <a:avLst>
                <a:gd name="adj1" fmla="val 4163449"/>
                <a:gd name="adj2" fmla="val 996202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6" name="Corde 25">
              <a:extLst>
                <a:ext uri="{FF2B5EF4-FFF2-40B4-BE49-F238E27FC236}">
                  <a16:creationId xmlns:a16="http://schemas.microsoft.com/office/drawing/2014/main" id="{08661048-08B6-99A0-B90F-4D1956EC8495}"/>
                </a:ext>
              </a:extLst>
            </p:cNvPr>
            <p:cNvSpPr/>
            <p:nvPr/>
          </p:nvSpPr>
          <p:spPr>
            <a:xfrm rot="9137716" flipH="1" flipV="1">
              <a:off x="8814113" y="3298117"/>
              <a:ext cx="1260000" cy="1260000"/>
            </a:xfrm>
            <a:prstGeom prst="chord">
              <a:avLst>
                <a:gd name="adj1" fmla="val 4163449"/>
                <a:gd name="adj2" fmla="val 996202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36C24AFA-30C0-BD16-CAEE-6903F6E4B18C}"/>
                </a:ext>
              </a:extLst>
            </p:cNvPr>
            <p:cNvCxnSpPr/>
            <p:nvPr/>
          </p:nvCxnSpPr>
          <p:spPr>
            <a:xfrm>
              <a:off x="9040887" y="3544888"/>
              <a:ext cx="8064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34BF0F22-15D6-1805-FED1-6238339B36B1}"/>
                </a:ext>
              </a:extLst>
            </p:cNvPr>
            <p:cNvCxnSpPr/>
            <p:nvPr/>
          </p:nvCxnSpPr>
          <p:spPr>
            <a:xfrm>
              <a:off x="9040887" y="4348163"/>
              <a:ext cx="8064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Cercle : creux 36">
            <a:extLst>
              <a:ext uri="{FF2B5EF4-FFF2-40B4-BE49-F238E27FC236}">
                <a16:creationId xmlns:a16="http://schemas.microsoft.com/office/drawing/2014/main" id="{C4C55831-976C-3185-EAEC-4DCC9F73CDC8}"/>
              </a:ext>
            </a:extLst>
          </p:cNvPr>
          <p:cNvSpPr/>
          <p:nvPr/>
        </p:nvSpPr>
        <p:spPr>
          <a:xfrm>
            <a:off x="910487" y="2838988"/>
            <a:ext cx="1260000" cy="1260000"/>
          </a:xfrm>
          <a:prstGeom prst="donut">
            <a:avLst>
              <a:gd name="adj" fmla="val 5206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20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E6B2B-4F81-D12E-DD1D-1F0E0AA52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05FA9B-4A83-1AFC-0DC1-7EB6EE8F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Models</a:t>
            </a: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AAAB403E-F25E-EDF5-D008-D599E96034AA}"/>
              </a:ext>
            </a:extLst>
          </p:cNvPr>
          <p:cNvGrpSpPr/>
          <p:nvPr/>
        </p:nvGrpSpPr>
        <p:grpSpPr>
          <a:xfrm>
            <a:off x="2773610" y="1476376"/>
            <a:ext cx="2761308" cy="4917069"/>
            <a:chOff x="1609116" y="1546710"/>
            <a:chExt cx="2761308" cy="491706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F15CA88-07D5-4B9D-5C4A-2D4EB6917B17}"/>
                </a:ext>
              </a:extLst>
            </p:cNvPr>
            <p:cNvGrpSpPr/>
            <p:nvPr/>
          </p:nvGrpSpPr>
          <p:grpSpPr>
            <a:xfrm>
              <a:off x="2456516" y="1690688"/>
              <a:ext cx="425642" cy="4688948"/>
              <a:chOff x="2439987" y="1780105"/>
              <a:chExt cx="425642" cy="4688948"/>
            </a:xfrm>
          </p:grpSpPr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022E6FA-1A22-0772-6ACC-DA258BD0C25B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0" name="Trapèze 19">
                <a:extLst>
                  <a:ext uri="{FF2B5EF4-FFF2-40B4-BE49-F238E27FC236}">
                    <a16:creationId xmlns:a16="http://schemas.microsoft.com/office/drawing/2014/main" id="{E16EFEE1-AB71-49B7-DDA4-4467988DEFC1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B52A0B65-17A2-3FD3-4B17-F2B024174181}"/>
                  </a:ext>
                </a:extLst>
              </p:cNvPr>
              <p:cNvSpPr/>
              <p:nvPr/>
            </p:nvSpPr>
            <p:spPr>
              <a:xfrm>
                <a:off x="2439989" y="1780105"/>
                <a:ext cx="425633" cy="940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E84CA8E4-3D3E-6D1B-1AF0-12CB1054CE09}"/>
                  </a:ext>
                </a:extLst>
              </p:cNvPr>
              <p:cNvCxnSpPr>
                <a:cxnSpLocks/>
                <a:endCxn id="19" idx="2"/>
              </p:cNvCxnSpPr>
              <p:nvPr/>
            </p:nvCxnSpPr>
            <p:spPr>
              <a:xfrm>
                <a:off x="2439987" y="1833562"/>
                <a:ext cx="0" cy="4581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C2786318-9C47-B8EE-1855-6AD335B1FCA3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H="1" flipV="1">
                <a:off x="2865628" y="1815562"/>
                <a:ext cx="1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1EDD1808-F9E0-82F1-A0DD-FD46D2C6A873}"/>
                </a:ext>
              </a:extLst>
            </p:cNvPr>
            <p:cNvCxnSpPr/>
            <p:nvPr/>
          </p:nvCxnSpPr>
          <p:spPr>
            <a:xfrm>
              <a:off x="2006600" y="1702341"/>
              <a:ext cx="0" cy="4665133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E7DF2A0-4471-4B41-BB3B-9ADC1EA3680C}"/>
                </a:ext>
              </a:extLst>
            </p:cNvPr>
            <p:cNvSpPr txBox="1"/>
            <p:nvPr/>
          </p:nvSpPr>
          <p:spPr>
            <a:xfrm rot="16200000">
              <a:off x="1356001" y="3838586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100 cm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3254DEA9-57ED-D963-9AC0-57D258273917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1744145"/>
              <a:ext cx="54901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D6CECEFB-53D1-7294-5373-E010B8E12B24}"/>
                </a:ext>
              </a:extLst>
            </p:cNvPr>
            <p:cNvCxnSpPr>
              <a:cxnSpLocks/>
            </p:cNvCxnSpPr>
            <p:nvPr/>
          </p:nvCxnSpPr>
          <p:spPr>
            <a:xfrm>
              <a:off x="2976312" y="6299149"/>
              <a:ext cx="54901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AAA2F93-4D5D-5D17-518A-F28D02C46ACC}"/>
                </a:ext>
              </a:extLst>
            </p:cNvPr>
            <p:cNvSpPr txBox="1"/>
            <p:nvPr/>
          </p:nvSpPr>
          <p:spPr>
            <a:xfrm>
              <a:off x="3525321" y="1546710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A7E9352B-2223-F71A-3BF3-AA658C879024}"/>
                </a:ext>
              </a:extLst>
            </p:cNvPr>
            <p:cNvSpPr txBox="1"/>
            <p:nvPr/>
          </p:nvSpPr>
          <p:spPr>
            <a:xfrm>
              <a:off x="3525321" y="6094447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2.4 cm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DD229A19-FB5C-562C-011A-C4722027EF69}"/>
              </a:ext>
            </a:extLst>
          </p:cNvPr>
          <p:cNvGrpSpPr/>
          <p:nvPr/>
        </p:nvGrpSpPr>
        <p:grpSpPr>
          <a:xfrm>
            <a:off x="6703535" y="1871345"/>
            <a:ext cx="2893059" cy="4515904"/>
            <a:chOff x="4806155" y="1940467"/>
            <a:chExt cx="2893059" cy="451590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83C1158-4194-B673-73CF-CF9CEF6A8D65}"/>
                </a:ext>
              </a:extLst>
            </p:cNvPr>
            <p:cNvGrpSpPr/>
            <p:nvPr/>
          </p:nvGrpSpPr>
          <p:grpSpPr>
            <a:xfrm>
              <a:off x="5670358" y="2125133"/>
              <a:ext cx="425642" cy="4220635"/>
              <a:chOff x="2439987" y="1797562"/>
              <a:chExt cx="425642" cy="4671491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CC7203F7-806A-8BE7-07C6-937EB3088FFF}"/>
                  </a:ext>
                </a:extLst>
              </p:cNvPr>
              <p:cNvSpPr/>
              <p:nvPr/>
            </p:nvSpPr>
            <p:spPr>
              <a:xfrm>
                <a:off x="2439987" y="6361122"/>
                <a:ext cx="425642" cy="10793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4" name="Trapèze 3">
                <a:extLst>
                  <a:ext uri="{FF2B5EF4-FFF2-40B4-BE49-F238E27FC236}">
                    <a16:creationId xmlns:a16="http://schemas.microsoft.com/office/drawing/2014/main" id="{1D25EB90-E5FB-FBE2-F970-7E8D4EF27DEC}"/>
                  </a:ext>
                </a:extLst>
              </p:cNvPr>
              <p:cNvSpPr/>
              <p:nvPr/>
            </p:nvSpPr>
            <p:spPr>
              <a:xfrm>
                <a:off x="2439987" y="1825625"/>
                <a:ext cx="425642" cy="4589463"/>
              </a:xfrm>
              <a:prstGeom prst="trapezoid">
                <a:avLst>
                  <a:gd name="adj" fmla="val 38612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541E07FE-BFE9-0F4D-6EAD-0C7542C13ACD}"/>
                  </a:ext>
                </a:extLst>
              </p:cNvPr>
              <p:cNvSpPr/>
              <p:nvPr/>
            </p:nvSpPr>
            <p:spPr>
              <a:xfrm>
                <a:off x="2605183" y="1797562"/>
                <a:ext cx="95250" cy="36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8" name="Connecteur droit 7">
                <a:extLst>
                  <a:ext uri="{FF2B5EF4-FFF2-40B4-BE49-F238E27FC236}">
                    <a16:creationId xmlns:a16="http://schemas.microsoft.com/office/drawing/2014/main" id="{7AE3C826-F183-1C11-605F-DA53AD928C51}"/>
                  </a:ext>
                </a:extLst>
              </p:cNvPr>
              <p:cNvCxnSpPr>
                <a:cxnSpLocks/>
                <a:stCxn id="5" idx="2"/>
                <a:endCxn id="6" idx="2"/>
              </p:cNvCxnSpPr>
              <p:nvPr/>
            </p:nvCxnSpPr>
            <p:spPr>
              <a:xfrm flipH="1">
                <a:off x="2439987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70874C88-C3C5-F848-14C5-D180A87130E3}"/>
                  </a:ext>
                </a:extLst>
              </p:cNvPr>
              <p:cNvCxnSpPr>
                <a:cxnSpLocks/>
                <a:stCxn id="6" idx="6"/>
                <a:endCxn id="5" idx="6"/>
              </p:cNvCxnSpPr>
              <p:nvPr/>
            </p:nvCxnSpPr>
            <p:spPr>
              <a:xfrm flipH="1" flipV="1">
                <a:off x="2700433" y="1815562"/>
                <a:ext cx="165196" cy="45995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A63DF4A3-D424-15DC-86B8-DF4D2377F6B9}"/>
                </a:ext>
              </a:extLst>
            </p:cNvPr>
            <p:cNvCxnSpPr>
              <a:cxnSpLocks/>
            </p:cNvCxnSpPr>
            <p:nvPr/>
          </p:nvCxnSpPr>
          <p:spPr>
            <a:xfrm>
              <a:off x="5217332" y="2150488"/>
              <a:ext cx="0" cy="422063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B4A9446-CDB4-044A-8B99-7F47CC35CB3E}"/>
                </a:ext>
              </a:extLst>
            </p:cNvPr>
            <p:cNvSpPr txBox="1"/>
            <p:nvPr/>
          </p:nvSpPr>
          <p:spPr>
            <a:xfrm rot="16200000">
              <a:off x="4593917" y="4034537"/>
              <a:ext cx="793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84 cm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C5DFA0DE-0E25-4FCC-6DE4-B8FB17D5D9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9682" y="2135046"/>
              <a:ext cx="72399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B34E1974-3CA2-E70A-47D7-592E212B7D29}"/>
                </a:ext>
              </a:extLst>
            </p:cNvPr>
            <p:cNvCxnSpPr>
              <a:cxnSpLocks/>
            </p:cNvCxnSpPr>
            <p:nvPr/>
          </p:nvCxnSpPr>
          <p:spPr>
            <a:xfrm>
              <a:off x="6188075" y="6301172"/>
              <a:ext cx="565603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F2621E4-313F-3A5D-E13F-BFBC87D548AC}"/>
                </a:ext>
              </a:extLst>
            </p:cNvPr>
            <p:cNvSpPr txBox="1"/>
            <p:nvPr/>
          </p:nvSpPr>
          <p:spPr>
            <a:xfrm>
              <a:off x="6753678" y="1940467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 cm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287F0729-5FFC-8F53-8E6C-D84798167DFF}"/>
                </a:ext>
              </a:extLst>
            </p:cNvPr>
            <p:cNvSpPr txBox="1"/>
            <p:nvPr/>
          </p:nvSpPr>
          <p:spPr>
            <a:xfrm>
              <a:off x="6737091" y="6087039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>
                  <a:solidFill>
                    <a:schemeClr val="bg1">
                      <a:lumMod val="65000"/>
                    </a:schemeClr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2.02 cm</a:t>
              </a: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72BC2EE8-6BEC-BE2B-FCA8-8B4AA35EEFCA}"/>
              </a:ext>
            </a:extLst>
          </p:cNvPr>
          <p:cNvSpPr txBox="1"/>
          <p:nvPr/>
        </p:nvSpPr>
        <p:spPr>
          <a:xfrm>
            <a:off x="3336896" y="945809"/>
            <a:ext cx="135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Cylinder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7995B2C-0B07-61C4-0BC3-380FA03E79E2}"/>
              </a:ext>
            </a:extLst>
          </p:cNvPr>
          <p:cNvSpPr txBox="1"/>
          <p:nvPr/>
        </p:nvSpPr>
        <p:spPr>
          <a:xfrm>
            <a:off x="6888200" y="945809"/>
            <a:ext cx="213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Tapered Cylinder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1796516-F6D5-A9C4-A60D-4ECCAD06B127}"/>
                  </a:ext>
                </a:extLst>
              </p:cNvPr>
              <p:cNvSpPr txBox="1"/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 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1796516-F6D5-A9C4-A60D-4ECCAD06B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333" y="945809"/>
                <a:ext cx="1217064" cy="369332"/>
              </a:xfrm>
              <a:prstGeom prst="rect">
                <a:avLst/>
              </a:prstGeom>
              <a:blipFill>
                <a:blip r:embed="rId3"/>
                <a:stretch>
                  <a:fillRect t="-9836" r="-5500" b="-2295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0DCC9BC-FECA-A163-20DA-30FAD6D153A5}"/>
                  </a:ext>
                </a:extLst>
              </p:cNvPr>
              <p:cNvSpPr txBox="1"/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=42−168</m:t>
                      </m:r>
                    </m:oMath>
                  </m:oMathPara>
                </a14:m>
                <a:endParaRPr lang="en-GB" b="0" i="1" noProof="0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noProof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GB" b="0" i="1" noProof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=56</m:t>
                      </m:r>
                    </m:oMath>
                  </m:oMathPara>
                </a14:m>
                <a:endParaRPr lang="en-GB" b="0" i="1" noProof="0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F0DCC9BC-FECA-A163-20DA-30FAD6D15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05" y="948015"/>
                <a:ext cx="1826206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3EEA7313-8D73-147B-24A2-B8B0D8DB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7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147AEA-2448-876C-7142-9D73E034E6B0}"/>
              </a:ext>
            </a:extLst>
          </p:cNvPr>
          <p:cNvSpPr/>
          <p:nvPr/>
        </p:nvSpPr>
        <p:spPr>
          <a:xfrm>
            <a:off x="4969439" y="3770290"/>
            <a:ext cx="685779" cy="369327"/>
          </a:xfrm>
          <a:prstGeom prst="rect">
            <a:avLst/>
          </a:prstGeom>
          <a:noFill/>
          <a:ln w="28575">
            <a:solidFill>
              <a:srgbClr val="D351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rgbClr val="D3515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PVC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F6772F-D848-B031-8E1C-1D5DAC22E789}"/>
              </a:ext>
            </a:extLst>
          </p:cNvPr>
          <p:cNvSpPr/>
          <p:nvPr/>
        </p:nvSpPr>
        <p:spPr>
          <a:xfrm>
            <a:off x="8814640" y="3524315"/>
            <a:ext cx="1563907" cy="874393"/>
          </a:xfrm>
          <a:prstGeom prst="rect">
            <a:avLst/>
          </a:prstGeom>
          <a:noFill/>
          <a:ln w="28575">
            <a:solidFill>
              <a:srgbClr val="D351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rgbClr val="D3515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PLA </a:t>
            </a:r>
          </a:p>
          <a:p>
            <a:pPr algn="ctr"/>
            <a:r>
              <a:rPr lang="en-GB" noProof="0" dirty="0">
                <a:solidFill>
                  <a:srgbClr val="D3515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(3d printed)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CF3921-1EC3-9E90-D809-1385A4C4C5A8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4046652" y="3954954"/>
            <a:ext cx="922787" cy="0"/>
          </a:xfrm>
          <a:prstGeom prst="line">
            <a:avLst/>
          </a:prstGeom>
          <a:ln w="28575">
            <a:solidFill>
              <a:srgbClr val="D351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80B530D-507E-F2DB-3814-78744A9A3CDB}"/>
              </a:ext>
            </a:extLst>
          </p:cNvPr>
          <p:cNvCxnSpPr>
            <a:cxnSpLocks/>
          </p:cNvCxnSpPr>
          <p:nvPr/>
        </p:nvCxnSpPr>
        <p:spPr>
          <a:xfrm flipV="1">
            <a:off x="7891325" y="3952918"/>
            <a:ext cx="922787" cy="0"/>
          </a:xfrm>
          <a:prstGeom prst="line">
            <a:avLst/>
          </a:prstGeom>
          <a:ln w="28575">
            <a:solidFill>
              <a:srgbClr val="D351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407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93970-8ADB-A2CB-97CC-ABC84B14E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que 38" descr="Venteux contour">
            <a:extLst>
              <a:ext uri="{FF2B5EF4-FFF2-40B4-BE49-F238E27FC236}">
                <a16:creationId xmlns:a16="http://schemas.microsoft.com/office/drawing/2014/main" id="{B804B0A5-4D00-F714-4D09-3D33DAD88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 flipV="1">
            <a:off x="10140950" y="4022884"/>
            <a:ext cx="1866900" cy="1804670"/>
          </a:xfrm>
          <a:prstGeom prst="rect">
            <a:avLst/>
          </a:prstGeom>
        </p:spPr>
      </p:pic>
      <p:cxnSp>
        <p:nvCxnSpPr>
          <p:cNvPr id="91" name="Connecteur droit avec flèche 90">
            <a:extLst>
              <a:ext uri="{FF2B5EF4-FFF2-40B4-BE49-F238E27FC236}">
                <a16:creationId xmlns:a16="http://schemas.microsoft.com/office/drawing/2014/main" id="{6578AA29-9C0B-205A-8F26-677373774EA4}"/>
              </a:ext>
            </a:extLst>
          </p:cNvPr>
          <p:cNvCxnSpPr>
            <a:cxnSpLocks/>
          </p:cNvCxnSpPr>
          <p:nvPr/>
        </p:nvCxnSpPr>
        <p:spPr>
          <a:xfrm flipV="1">
            <a:off x="7975600" y="2228850"/>
            <a:ext cx="692150" cy="355600"/>
          </a:xfrm>
          <a:prstGeom prst="straightConnector1">
            <a:avLst/>
          </a:prstGeom>
          <a:ln>
            <a:solidFill>
              <a:schemeClr val="accent2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6AFC7ABE-450D-D949-8D55-8133C910836D}"/>
              </a:ext>
            </a:extLst>
          </p:cNvPr>
          <p:cNvSpPr txBox="1"/>
          <p:nvPr/>
        </p:nvSpPr>
        <p:spPr>
          <a:xfrm>
            <a:off x="7330505" y="2627784"/>
            <a:ext cx="129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accent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Pitot tube</a:t>
            </a:r>
          </a:p>
        </p:txBody>
      </p:sp>
      <p:cxnSp>
        <p:nvCxnSpPr>
          <p:cNvPr id="96" name="Connecteur droit avec flèche 95">
            <a:extLst>
              <a:ext uri="{FF2B5EF4-FFF2-40B4-BE49-F238E27FC236}">
                <a16:creationId xmlns:a16="http://schemas.microsoft.com/office/drawing/2014/main" id="{50D96A3F-EF36-FDE7-24EE-83D0BB4DE89A}"/>
              </a:ext>
            </a:extLst>
          </p:cNvPr>
          <p:cNvCxnSpPr>
            <a:cxnSpLocks/>
          </p:cNvCxnSpPr>
          <p:nvPr/>
        </p:nvCxnSpPr>
        <p:spPr>
          <a:xfrm>
            <a:off x="5487723" y="5753100"/>
            <a:ext cx="911974" cy="474591"/>
          </a:xfrm>
          <a:prstGeom prst="straightConnector1">
            <a:avLst/>
          </a:prstGeom>
          <a:ln>
            <a:solidFill>
              <a:srgbClr val="D35153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ZoneTexte 98">
            <a:extLst>
              <a:ext uri="{FF2B5EF4-FFF2-40B4-BE49-F238E27FC236}">
                <a16:creationId xmlns:a16="http://schemas.microsoft.com/office/drawing/2014/main" id="{77F64E2D-1EC3-6F80-9616-4532B11784B1}"/>
              </a:ext>
            </a:extLst>
          </p:cNvPr>
          <p:cNvSpPr txBox="1"/>
          <p:nvPr/>
        </p:nvSpPr>
        <p:spPr>
          <a:xfrm>
            <a:off x="4360709" y="5131163"/>
            <a:ext cx="1595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rgbClr val="D3515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Force sensor 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C0C22D32-F073-D54E-8DB3-6EEF240AC1D2}"/>
              </a:ext>
            </a:extLst>
          </p:cNvPr>
          <p:cNvSpPr txBox="1"/>
          <p:nvPr/>
        </p:nvSpPr>
        <p:spPr>
          <a:xfrm>
            <a:off x="3720466" y="5400683"/>
            <a:ext cx="286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solidFill>
                  <a:schemeClr val="bg1">
                    <a:lumMod val="6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ATI Gamma Multi-Axis force sensor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4F05C96B-89EE-00DC-E932-60FB8095D202}"/>
              </a:ext>
            </a:extLst>
          </p:cNvPr>
          <p:cNvSpPr txBox="1"/>
          <p:nvPr/>
        </p:nvSpPr>
        <p:spPr>
          <a:xfrm>
            <a:off x="9815807" y="5581988"/>
            <a:ext cx="2057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</a:t>
            </a:r>
            <a:r>
              <a:rPr lang="en-GB" baseline="-25000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v</a:t>
            </a:r>
            <a:r>
              <a:rPr lang="en-GB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en-GB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~0.3</a:t>
            </a:r>
            <a:r>
              <a:rPr lang="en-GB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%</a:t>
            </a:r>
          </a:p>
          <a:p>
            <a:pPr algn="ctr"/>
            <a:r>
              <a:rPr lang="en-GB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Re [1300-30,000]</a:t>
            </a:r>
            <a:r>
              <a:rPr lang="en-GB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B14E927-3E72-7109-063B-ECFE7A815F1C}"/>
              </a:ext>
            </a:extLst>
          </p:cNvPr>
          <p:cNvSpPr/>
          <p:nvPr/>
        </p:nvSpPr>
        <p:spPr>
          <a:xfrm>
            <a:off x="8667750" y="1678107"/>
            <a:ext cx="994340" cy="377706"/>
          </a:xfrm>
          <a:custGeom>
            <a:avLst/>
            <a:gdLst>
              <a:gd name="csX0" fmla="*/ 3740 w 994340"/>
              <a:gd name="csY0" fmla="*/ 0 h 377706"/>
              <a:gd name="csX1" fmla="*/ 151907 w 994340"/>
              <a:gd name="csY1" fmla="*/ 325966 h 377706"/>
              <a:gd name="csX2" fmla="*/ 994340 w 994340"/>
              <a:gd name="csY2" fmla="*/ 372533 h 377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94340" h="377706">
                <a:moveTo>
                  <a:pt x="3740" y="0"/>
                </a:moveTo>
                <a:cubicBezTo>
                  <a:pt x="-4727" y="131938"/>
                  <a:pt x="-13193" y="263877"/>
                  <a:pt x="151907" y="325966"/>
                </a:cubicBezTo>
                <a:cubicBezTo>
                  <a:pt x="317007" y="388055"/>
                  <a:pt x="655673" y="380294"/>
                  <a:pt x="994340" y="372533"/>
                </a:cubicBezTo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95372A0-39FB-6D9E-95AD-9BDB95CEB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8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F362720-2E42-F823-289B-99889447EDF2}"/>
              </a:ext>
            </a:extLst>
          </p:cNvPr>
          <p:cNvCxnSpPr>
            <a:cxnSpLocks/>
          </p:cNvCxnSpPr>
          <p:nvPr/>
        </p:nvCxnSpPr>
        <p:spPr>
          <a:xfrm>
            <a:off x="5680426" y="6455692"/>
            <a:ext cx="62220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0CAAA2F2-5F6F-E443-96EB-6A35010B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Sensors</a:t>
            </a:r>
            <a:endParaRPr lang="en-GB" noProof="0" dirty="0"/>
          </a:p>
        </p:txBody>
      </p:sp>
      <p:sp>
        <p:nvSpPr>
          <p:cNvPr id="36" name="Cylindre 35">
            <a:extLst>
              <a:ext uri="{FF2B5EF4-FFF2-40B4-BE49-F238E27FC236}">
                <a16:creationId xmlns:a16="http://schemas.microsoft.com/office/drawing/2014/main" id="{89D08576-78A7-E6F9-89E9-030A9166AB58}"/>
              </a:ext>
            </a:extLst>
          </p:cNvPr>
          <p:cNvSpPr/>
          <p:nvPr/>
        </p:nvSpPr>
        <p:spPr>
          <a:xfrm>
            <a:off x="6524239" y="6079592"/>
            <a:ext cx="923810" cy="562622"/>
          </a:xfrm>
          <a:prstGeom prst="can">
            <a:avLst>
              <a:gd name="adj" fmla="val 50000"/>
            </a:avLst>
          </a:prstGeom>
          <a:solidFill>
            <a:srgbClr val="D35153"/>
          </a:solidFill>
          <a:ln>
            <a:solidFill>
              <a:srgbClr val="9626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2F78088F-D0CF-EE9F-B2A9-8E3D144A3FB0}"/>
              </a:ext>
            </a:extLst>
          </p:cNvPr>
          <p:cNvGrpSpPr/>
          <p:nvPr/>
        </p:nvGrpSpPr>
        <p:grpSpPr>
          <a:xfrm>
            <a:off x="6773323" y="2047007"/>
            <a:ext cx="425642" cy="4220635"/>
            <a:chOff x="2439987" y="1797562"/>
            <a:chExt cx="425642" cy="4671491"/>
          </a:xfrm>
        </p:grpSpPr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87AB8EDD-3468-817D-10C6-00D0B8A609DC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4" name="Trapèze 103">
              <a:extLst>
                <a:ext uri="{FF2B5EF4-FFF2-40B4-BE49-F238E27FC236}">
                  <a16:creationId xmlns:a16="http://schemas.microsoft.com/office/drawing/2014/main" id="{0CE24869-E75A-A760-2A62-6CC5B16C015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87A95F7-E3EC-3536-AF58-28A30D07F618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6F510EEE-D990-FAA4-8335-4D1E42A8C283}"/>
                </a:ext>
              </a:extLst>
            </p:cNvPr>
            <p:cNvCxnSpPr>
              <a:cxnSpLocks/>
              <a:stCxn id="105" idx="2"/>
              <a:endCxn id="103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D206307B-2890-5216-C9FC-5B55C6769FF1}"/>
                </a:ext>
              </a:extLst>
            </p:cNvPr>
            <p:cNvCxnSpPr>
              <a:cxnSpLocks/>
              <a:stCxn id="103" idx="6"/>
              <a:endCxn id="105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240A202-B486-8235-4BC2-E2EB5DF60C74}"/>
              </a:ext>
            </a:extLst>
          </p:cNvPr>
          <p:cNvGrpSpPr/>
          <p:nvPr/>
        </p:nvGrpSpPr>
        <p:grpSpPr>
          <a:xfrm>
            <a:off x="10512332" y="2859471"/>
            <a:ext cx="804054" cy="1377165"/>
            <a:chOff x="10512332" y="2859471"/>
            <a:chExt cx="804054" cy="1377165"/>
          </a:xfrm>
        </p:grpSpPr>
        <p:grpSp>
          <p:nvGrpSpPr>
            <p:cNvPr id="119" name="Groupe 118">
              <a:extLst>
                <a:ext uri="{FF2B5EF4-FFF2-40B4-BE49-F238E27FC236}">
                  <a16:creationId xmlns:a16="http://schemas.microsoft.com/office/drawing/2014/main" id="{4E702299-DB44-F4E7-6BF4-1AE0B5A1C75D}"/>
                </a:ext>
              </a:extLst>
            </p:cNvPr>
            <p:cNvGrpSpPr/>
            <p:nvPr/>
          </p:nvGrpSpPr>
          <p:grpSpPr>
            <a:xfrm>
              <a:off x="10512332" y="2859471"/>
              <a:ext cx="804054" cy="1377165"/>
              <a:chOff x="5180901" y="2812450"/>
              <a:chExt cx="804054" cy="1377165"/>
            </a:xfrm>
          </p:grpSpPr>
          <p:cxnSp>
            <p:nvCxnSpPr>
              <p:cNvPr id="118" name="Connecteur droit 117">
                <a:extLst>
                  <a:ext uri="{FF2B5EF4-FFF2-40B4-BE49-F238E27FC236}">
                    <a16:creationId xmlns:a16="http://schemas.microsoft.com/office/drawing/2014/main" id="{F92B3F5A-08EB-9469-02A5-B1D18FBBF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6411" y="2997028"/>
                <a:ext cx="0" cy="1119070"/>
              </a:xfrm>
              <a:prstGeom prst="line">
                <a:avLst/>
              </a:prstGeom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avec flèche 111">
                <a:extLst>
                  <a:ext uri="{FF2B5EF4-FFF2-40B4-BE49-F238E27FC236}">
                    <a16:creationId xmlns:a16="http://schemas.microsoft.com/office/drawing/2014/main" id="{416F0FAE-6B60-21D2-0381-45B2B2854D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80901" y="4116098"/>
                <a:ext cx="804054" cy="0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avec flèche 113">
                <a:extLst>
                  <a:ext uri="{FF2B5EF4-FFF2-40B4-BE49-F238E27FC236}">
                    <a16:creationId xmlns:a16="http://schemas.microsoft.com/office/drawing/2014/main" id="{56EAC36B-7863-59D6-6202-D2F2655D08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1107" y="2812450"/>
                <a:ext cx="0" cy="1377165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5A618166-2E50-A9E5-AFD3-F1E990A783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044049"/>
              <a:ext cx="388850" cy="694"/>
            </a:xfrm>
            <a:prstGeom prst="straightConnector1">
              <a:avLst/>
            </a:prstGeom>
            <a:ln w="28575">
              <a:solidFill>
                <a:schemeClr val="accent3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36C8486-2C34-6777-30E4-3DB4CB3078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325063"/>
              <a:ext cx="388850" cy="694"/>
            </a:xfrm>
            <a:prstGeom prst="straightConnector1">
              <a:avLst/>
            </a:prstGeom>
            <a:ln w="28575">
              <a:solidFill>
                <a:schemeClr val="accent3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827E6BB0-1E61-1F75-6985-584F514900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603924"/>
              <a:ext cx="388850" cy="694"/>
            </a:xfrm>
            <a:prstGeom prst="straightConnector1">
              <a:avLst/>
            </a:prstGeom>
            <a:ln w="28575">
              <a:solidFill>
                <a:schemeClr val="accent3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E16E833-DE79-CDCC-74C4-2485801592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884938"/>
              <a:ext cx="388850" cy="694"/>
            </a:xfrm>
            <a:prstGeom prst="straightConnector1">
              <a:avLst/>
            </a:prstGeom>
            <a:ln w="28575">
              <a:solidFill>
                <a:schemeClr val="accent3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1F04E8F-4698-1075-364C-D4A84E0E08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4145146"/>
              <a:ext cx="388850" cy="694"/>
            </a:xfrm>
            <a:prstGeom prst="straightConnector1">
              <a:avLst/>
            </a:prstGeom>
            <a:ln w="28575">
              <a:solidFill>
                <a:schemeClr val="accent3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5BA8342-AFEB-0876-0E32-7D76F0AEB2C9}"/>
              </a:ext>
            </a:extLst>
          </p:cNvPr>
          <p:cNvCxnSpPr>
            <a:cxnSpLocks/>
          </p:cNvCxnSpPr>
          <p:nvPr/>
        </p:nvCxnSpPr>
        <p:spPr>
          <a:xfrm>
            <a:off x="5680426" y="1678107"/>
            <a:ext cx="62220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61835CDB-3299-15BB-A5E0-225D737B8FE1}"/>
              </a:ext>
            </a:extLst>
          </p:cNvPr>
          <p:cNvSpPr txBox="1"/>
          <p:nvPr/>
        </p:nvSpPr>
        <p:spPr>
          <a:xfrm>
            <a:off x="10321360" y="2524876"/>
            <a:ext cx="168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accent3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Wind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CFB7084-AC9F-D8E1-945E-49737E71E090}"/>
                  </a:ext>
                </a:extLst>
              </p:cNvPr>
              <p:cNvSpPr txBox="1"/>
              <p:nvPr/>
            </p:nvSpPr>
            <p:spPr>
              <a:xfrm>
                <a:off x="1135379" y="2237601"/>
                <a:ext cx="454151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On the structure : </a:t>
                </a:r>
              </a:p>
              <a:p>
                <a:r>
                  <a:rPr lang="en-GB" noProof="0" dirty="0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Change of the structural dynamics (</a:t>
                </a:r>
                <a14:m>
                  <m:oMath xmlns:m="http://schemas.openxmlformats.org/officeDocument/2006/math">
                    <m:r>
                      <a:rPr lang="fr-BE" b="0" i="1" noProof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Segoe UI Semilight" panose="020B0402040204020203" pitchFamily="34" charset="0"/>
                      </a:rPr>
                      <m:t>𝑓</m:t>
                    </m:r>
                    <m:r>
                      <a:rPr lang="fr-BE" b="0" i="1" noProof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Segoe UI Semilight" panose="020B0402040204020203" pitchFamily="34" charset="0"/>
                      </a:rPr>
                      <m:t>, </m:t>
                    </m:r>
                    <m:r>
                      <a:rPr lang="fr-BE" b="0" i="1" noProof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Segoe UI Semilight" panose="020B0402040204020203" pitchFamily="34" charset="0"/>
                      </a:rPr>
                      <m:t>𝜉</m:t>
                    </m:r>
                    <m:r>
                      <a:rPr lang="fr-BE" b="0" i="1" noProof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Segoe UI Semilight" panose="020B0402040204020203" pitchFamily="34" charset="0"/>
                      </a:rPr>
                      <m:t>, …)</m:t>
                    </m:r>
                  </m:oMath>
                </a14:m>
                <a:endParaRPr lang="fr-BE" b="0" noProof="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  <a:p>
                <a:endParaRPr lang="en-GB" noProof="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  <a:p>
                <a:r>
                  <a:rPr lang="en-GB" dirty="0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In the wake : </a:t>
                </a:r>
              </a:p>
              <a:p>
                <a:r>
                  <a:rPr lang="en-GB" noProof="0" dirty="0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Change of the </a:t>
                </a:r>
                <a:r>
                  <a:rPr lang="en-GB" noProof="0" dirty="0" err="1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aerod</a:t>
                </a:r>
                <a:r>
                  <a:rPr lang="en-GB" dirty="0" err="1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ynamic</a:t>
                </a:r>
                <a:r>
                  <a:rPr lang="en-GB" dirty="0">
                    <a:solidFill>
                      <a:schemeClr val="tx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 behaviour</a:t>
                </a:r>
                <a:endParaRPr lang="en-GB" noProof="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1CFB7084-AC9F-D8E1-945E-49737E71E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79" y="2237601"/>
                <a:ext cx="4541515" cy="1477328"/>
              </a:xfrm>
              <a:prstGeom prst="rect">
                <a:avLst/>
              </a:prstGeom>
              <a:blipFill>
                <a:blip r:embed="rId3"/>
                <a:stretch>
                  <a:fillRect l="-1074" t="-1653" b="-6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68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93F74-0ACF-168C-9E6D-358D875EA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7FD01DEC-C801-B7CF-CD58-1B4CD6FC4541}"/>
              </a:ext>
            </a:extLst>
          </p:cNvPr>
          <p:cNvSpPr/>
          <p:nvPr/>
        </p:nvSpPr>
        <p:spPr>
          <a:xfrm>
            <a:off x="996828" y="3172588"/>
            <a:ext cx="2302933" cy="988242"/>
          </a:xfrm>
          <a:custGeom>
            <a:avLst/>
            <a:gdLst>
              <a:gd name="csX0" fmla="*/ 0 w 2302933"/>
              <a:gd name="csY0" fmla="*/ 0 h 1170517"/>
              <a:gd name="csX1" fmla="*/ 673100 w 2302933"/>
              <a:gd name="csY1" fmla="*/ 376767 h 1170517"/>
              <a:gd name="csX2" fmla="*/ 1096433 w 2302933"/>
              <a:gd name="csY2" fmla="*/ 946150 h 1170517"/>
              <a:gd name="csX3" fmla="*/ 1236133 w 2302933"/>
              <a:gd name="csY3" fmla="*/ 1121834 h 1170517"/>
              <a:gd name="csX4" fmla="*/ 1479550 w 2302933"/>
              <a:gd name="csY4" fmla="*/ 1162050 h 1170517"/>
              <a:gd name="csX5" fmla="*/ 2302933 w 2302933"/>
              <a:gd name="csY5" fmla="*/ 1170517 h 11705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302933" h="1170517">
                <a:moveTo>
                  <a:pt x="0" y="0"/>
                </a:moveTo>
                <a:cubicBezTo>
                  <a:pt x="245180" y="109537"/>
                  <a:pt x="490361" y="219075"/>
                  <a:pt x="673100" y="376767"/>
                </a:cubicBezTo>
                <a:cubicBezTo>
                  <a:pt x="855839" y="534459"/>
                  <a:pt x="1002594" y="821972"/>
                  <a:pt x="1096433" y="946150"/>
                </a:cubicBezTo>
                <a:cubicBezTo>
                  <a:pt x="1190272" y="1070328"/>
                  <a:pt x="1172280" y="1085851"/>
                  <a:pt x="1236133" y="1121834"/>
                </a:cubicBezTo>
                <a:cubicBezTo>
                  <a:pt x="1299986" y="1157817"/>
                  <a:pt x="1301750" y="1153936"/>
                  <a:pt x="1479550" y="1162050"/>
                </a:cubicBezTo>
                <a:cubicBezTo>
                  <a:pt x="1657350" y="1170164"/>
                  <a:pt x="1980141" y="1170340"/>
                  <a:pt x="2302933" y="1170517"/>
                </a:cubicBezTo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A002B8BD-F44E-E468-36D7-BEF27DCB7033}"/>
              </a:ext>
            </a:extLst>
          </p:cNvPr>
          <p:cNvCxnSpPr>
            <a:cxnSpLocks/>
          </p:cNvCxnSpPr>
          <p:nvPr/>
        </p:nvCxnSpPr>
        <p:spPr>
          <a:xfrm>
            <a:off x="5680426" y="6455692"/>
            <a:ext cx="62220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BE69028A-EBBC-48A1-FAB6-51E8A710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F7EB981-9284-4EA6-A9D6-7B0516974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9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Cylindre 35">
            <a:extLst>
              <a:ext uri="{FF2B5EF4-FFF2-40B4-BE49-F238E27FC236}">
                <a16:creationId xmlns:a16="http://schemas.microsoft.com/office/drawing/2014/main" id="{DCE733C5-AC99-8448-5F9B-CA6316293AEB}"/>
              </a:ext>
            </a:extLst>
          </p:cNvPr>
          <p:cNvSpPr/>
          <p:nvPr/>
        </p:nvSpPr>
        <p:spPr>
          <a:xfrm>
            <a:off x="6524239" y="6079592"/>
            <a:ext cx="923810" cy="562622"/>
          </a:xfrm>
          <a:prstGeom prst="can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9FC832B7-89E3-AF00-BDE9-06405B882334}"/>
              </a:ext>
            </a:extLst>
          </p:cNvPr>
          <p:cNvGrpSpPr/>
          <p:nvPr/>
        </p:nvGrpSpPr>
        <p:grpSpPr>
          <a:xfrm>
            <a:off x="6773323" y="2047007"/>
            <a:ext cx="425642" cy="4220635"/>
            <a:chOff x="2439987" y="1797562"/>
            <a:chExt cx="425642" cy="4671491"/>
          </a:xfrm>
        </p:grpSpPr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0734DB0-E8FA-F93F-BBCE-583515527DB1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4" name="Trapèze 103">
              <a:extLst>
                <a:ext uri="{FF2B5EF4-FFF2-40B4-BE49-F238E27FC236}">
                  <a16:creationId xmlns:a16="http://schemas.microsoft.com/office/drawing/2014/main" id="{A2532C5F-00C5-981C-AF3C-4F43D79596DE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20F8E37C-4ED9-6148-A329-58B12AAFA850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3E1C8847-E3C6-DA21-DC92-A4A31AEBB8E6}"/>
                </a:ext>
              </a:extLst>
            </p:cNvPr>
            <p:cNvCxnSpPr>
              <a:cxnSpLocks/>
              <a:stCxn id="105" idx="2"/>
              <a:endCxn id="103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8BED8864-6072-2B34-5C43-14299E283BC7}"/>
                </a:ext>
              </a:extLst>
            </p:cNvPr>
            <p:cNvCxnSpPr>
              <a:cxnSpLocks/>
              <a:stCxn id="103" idx="6"/>
              <a:endCxn id="105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B0312F6-7CE7-F7C8-0566-0F716BBA32A2}"/>
              </a:ext>
            </a:extLst>
          </p:cNvPr>
          <p:cNvSpPr/>
          <p:nvPr/>
        </p:nvSpPr>
        <p:spPr>
          <a:xfrm>
            <a:off x="8667750" y="1678107"/>
            <a:ext cx="994340" cy="377706"/>
          </a:xfrm>
          <a:custGeom>
            <a:avLst/>
            <a:gdLst>
              <a:gd name="csX0" fmla="*/ 3740 w 994340"/>
              <a:gd name="csY0" fmla="*/ 0 h 377706"/>
              <a:gd name="csX1" fmla="*/ 151907 w 994340"/>
              <a:gd name="csY1" fmla="*/ 325966 h 377706"/>
              <a:gd name="csX2" fmla="*/ 994340 w 994340"/>
              <a:gd name="csY2" fmla="*/ 372533 h 377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94340" h="377706">
                <a:moveTo>
                  <a:pt x="3740" y="0"/>
                </a:moveTo>
                <a:cubicBezTo>
                  <a:pt x="-4727" y="131938"/>
                  <a:pt x="-13193" y="263877"/>
                  <a:pt x="151907" y="325966"/>
                </a:cubicBezTo>
                <a:cubicBezTo>
                  <a:pt x="317007" y="388055"/>
                  <a:pt x="655673" y="380294"/>
                  <a:pt x="994340" y="372533"/>
                </a:cubicBezTo>
              </a:path>
            </a:pathLst>
          </a:cu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779740-886D-5BA1-E009-779D7088126B}"/>
              </a:ext>
            </a:extLst>
          </p:cNvPr>
          <p:cNvSpPr txBox="1"/>
          <p:nvPr/>
        </p:nvSpPr>
        <p:spPr>
          <a:xfrm>
            <a:off x="1135380" y="2237601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Ping test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79D60E-9C29-4E55-5398-DBC06CCFF521}"/>
              </a:ext>
            </a:extLst>
          </p:cNvPr>
          <p:cNvSpPr txBox="1"/>
          <p:nvPr/>
        </p:nvSpPr>
        <p:spPr>
          <a:xfrm>
            <a:off x="1130369" y="4755197"/>
            <a:ext cx="3063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Speed range [</a:t>
            </a:r>
            <a:r>
              <a:rPr lang="en-GB" b="1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</a:t>
            </a: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; </a:t>
            </a:r>
            <a:r>
              <a:rPr lang="en-GB" b="1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20]</a:t>
            </a: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m/s</a:t>
            </a:r>
          </a:p>
          <a:p>
            <a:pPr lvl="1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↗Ramp up</a:t>
            </a:r>
          </a:p>
          <a:p>
            <a:pPr lvl="1"/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↙Ramp down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0EA7C5-3409-62C0-1F22-325FEB29A8F7}"/>
              </a:ext>
            </a:extLst>
          </p:cNvPr>
          <p:cNvSpPr txBox="1"/>
          <p:nvPr/>
        </p:nvSpPr>
        <p:spPr>
          <a:xfrm>
            <a:off x="1130369" y="5799137"/>
            <a:ext cx="398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30</a:t>
            </a: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’’ steady-state + </a:t>
            </a:r>
            <a:r>
              <a:rPr lang="en-GB" b="1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45</a:t>
            </a:r>
            <a:r>
              <a:rPr lang="en-GB" noProof="0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’’ measurement</a:t>
            </a:r>
          </a:p>
        </p:txBody>
      </p:sp>
      <p:pic>
        <p:nvPicPr>
          <p:cNvPr id="12" name="Graphique 11" descr="Marteau avec un remplissage uni">
            <a:extLst>
              <a:ext uri="{FF2B5EF4-FFF2-40B4-BE49-F238E27FC236}">
                <a16:creationId xmlns:a16="http://schemas.microsoft.com/office/drawing/2014/main" id="{AB0E01D0-A396-8644-3644-F4872AFB22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200" y="2246933"/>
            <a:ext cx="360000" cy="360000"/>
          </a:xfrm>
          <a:prstGeom prst="rect">
            <a:avLst/>
          </a:prstGeom>
        </p:spPr>
      </p:pic>
      <p:pic>
        <p:nvPicPr>
          <p:cNvPr id="14" name="Graphique 13" descr="Compteur bas avec un remplissage uni">
            <a:extLst>
              <a:ext uri="{FF2B5EF4-FFF2-40B4-BE49-F238E27FC236}">
                <a16:creationId xmlns:a16="http://schemas.microsoft.com/office/drawing/2014/main" id="{F2F8BAB5-868C-AA74-E420-D5CED46F62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189" y="4755197"/>
            <a:ext cx="360000" cy="360000"/>
          </a:xfrm>
          <a:prstGeom prst="rect">
            <a:avLst/>
          </a:prstGeom>
        </p:spPr>
      </p:pic>
      <p:pic>
        <p:nvPicPr>
          <p:cNvPr id="16" name="Graphique 15" descr="Chronomètre avec un remplissage uni">
            <a:extLst>
              <a:ext uri="{FF2B5EF4-FFF2-40B4-BE49-F238E27FC236}">
                <a16:creationId xmlns:a16="http://schemas.microsoft.com/office/drawing/2014/main" id="{0A56E51E-0BD6-F779-695C-454CE51CCB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189" y="5799137"/>
            <a:ext cx="360000" cy="360000"/>
          </a:xfrm>
          <a:prstGeom prst="rect">
            <a:avLst/>
          </a:prstGeom>
        </p:spPr>
      </p:pic>
      <p:pic>
        <p:nvPicPr>
          <p:cNvPr id="17" name="Graphique 16" descr="Venteux contour">
            <a:extLst>
              <a:ext uri="{FF2B5EF4-FFF2-40B4-BE49-F238E27FC236}">
                <a16:creationId xmlns:a16="http://schemas.microsoft.com/office/drawing/2014/main" id="{3FEC2A27-1E88-1C4D-A886-D248A933C6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V="1">
            <a:off x="10140950" y="4022884"/>
            <a:ext cx="1866900" cy="18046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7D2E956F-5DEC-16DF-D41E-697EA684F06A}"/>
              </a:ext>
            </a:extLst>
          </p:cNvPr>
          <p:cNvGrpSpPr/>
          <p:nvPr/>
        </p:nvGrpSpPr>
        <p:grpSpPr>
          <a:xfrm>
            <a:off x="10512332" y="2859471"/>
            <a:ext cx="804054" cy="1377165"/>
            <a:chOff x="10512332" y="2859471"/>
            <a:chExt cx="804054" cy="137716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C845245-DDF8-B073-3B38-F94F23214E5A}"/>
                </a:ext>
              </a:extLst>
            </p:cNvPr>
            <p:cNvGrpSpPr/>
            <p:nvPr/>
          </p:nvGrpSpPr>
          <p:grpSpPr>
            <a:xfrm>
              <a:off x="10512332" y="2859471"/>
              <a:ext cx="804054" cy="1377165"/>
              <a:chOff x="5180901" y="2812450"/>
              <a:chExt cx="804054" cy="1377165"/>
            </a:xfrm>
          </p:grpSpPr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6E53626F-A437-9913-AA75-765046D058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6411" y="2997028"/>
                <a:ext cx="0" cy="111907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8EC56449-8FA7-F4CA-5B66-6ED4A4BC51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80901" y="4116098"/>
                <a:ext cx="804054" cy="0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CD56ADA4-7987-C27D-226E-0D7C473707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1107" y="2812450"/>
                <a:ext cx="0" cy="1377165"/>
              </a:xfrm>
              <a:prstGeom prst="straightConnector1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headEnd type="none"/>
                <a:tailEnd type="stealt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0B208FB9-7BE9-E14A-6181-C7FE3ECAFE1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044049"/>
              <a:ext cx="388850" cy="694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E2603E44-42CD-3FA7-5943-7FC08EFD37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325063"/>
              <a:ext cx="388850" cy="694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95BE039-2BA4-4FD3-D370-0BA51F7E64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603924"/>
              <a:ext cx="388850" cy="694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683CE3FE-898B-9FEB-2CC1-02AF3D2E0A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3884938"/>
              <a:ext cx="388850" cy="694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1DB85EAE-BEBB-8AD8-E4C2-246FAC533D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44509" y="4145146"/>
              <a:ext cx="388850" cy="694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40DC0A1-A490-4BAB-23FD-4A000281F66D}"/>
              </a:ext>
            </a:extLst>
          </p:cNvPr>
          <p:cNvCxnSpPr>
            <a:cxnSpLocks/>
          </p:cNvCxnSpPr>
          <p:nvPr/>
        </p:nvCxnSpPr>
        <p:spPr>
          <a:xfrm>
            <a:off x="5680426" y="1678107"/>
            <a:ext cx="62220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FE32D44-7E4B-3BFC-5F57-4FFA37305DF1}"/>
                  </a:ext>
                </a:extLst>
              </p:cNvPr>
              <p:cNvSpPr txBox="1"/>
              <p:nvPr/>
            </p:nvSpPr>
            <p:spPr>
              <a:xfrm>
                <a:off x="2498051" y="2247877"/>
                <a:ext cx="14554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=1%</m:t>
                      </m:r>
                    </m:oMath>
                  </m:oMathPara>
                </a14:m>
                <a:endParaRPr lang="fr-BE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𝑆𝑐</m:t>
                      </m:r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~33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3FE32D44-7E4B-3BFC-5F57-4FFA37305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051" y="2247877"/>
                <a:ext cx="1455420" cy="646331"/>
              </a:xfrm>
              <a:prstGeom prst="rect">
                <a:avLst/>
              </a:prstGeom>
              <a:blipFill>
                <a:blip r:embed="rId6"/>
                <a:stretch>
                  <a:fillRect l="-1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519BCC73-89CB-7281-8908-856D77E8CD45}"/>
              </a:ext>
            </a:extLst>
          </p:cNvPr>
          <p:cNvGrpSpPr/>
          <p:nvPr/>
        </p:nvGrpSpPr>
        <p:grpSpPr>
          <a:xfrm>
            <a:off x="746106" y="2689164"/>
            <a:ext cx="3277566" cy="1689932"/>
            <a:chOff x="593535" y="2573284"/>
            <a:chExt cx="3277566" cy="1689932"/>
          </a:xfrm>
        </p:grpSpPr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7D0C9080-BCFD-2729-9ABB-F032FF424E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200" y="2859471"/>
              <a:ext cx="0" cy="130364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8D0E7ED9-4649-269B-21DC-780AB83497B2}"/>
                </a:ext>
              </a:extLst>
            </p:cNvPr>
            <p:cNvCxnSpPr>
              <a:cxnSpLocks/>
            </p:cNvCxnSpPr>
            <p:nvPr/>
          </p:nvCxnSpPr>
          <p:spPr>
            <a:xfrm>
              <a:off x="787400" y="4109327"/>
              <a:ext cx="2468290" cy="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5429B733-3EC2-B865-C8DA-FD051C544ADD}"/>
                    </a:ext>
                  </a:extLst>
                </p:cNvPr>
                <p:cNvSpPr txBox="1"/>
                <p:nvPr/>
              </p:nvSpPr>
              <p:spPr>
                <a:xfrm>
                  <a:off x="593535" y="2573284"/>
                  <a:ext cx="585521" cy="324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BE" sz="1400" b="0" i="1" dirty="0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Segoe UI Semilight" panose="020B0402040204020203" pitchFamily="34" charset="0"/>
                              </a:rPr>
                            </m:ctrlPr>
                          </m:sSubPr>
                          <m:e>
                            <m:r>
                              <a:rPr lang="fr-BE" sz="1400" b="0" i="1" dirty="0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Segoe UI Semilight" panose="020B0402040204020203" pitchFamily="34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fr-BE" sz="1400" b="0" i="1" dirty="0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cs typeface="Segoe UI Semilight" panose="020B0402040204020203" pitchFamily="34" charset="0"/>
                              </a:rPr>
                              <m:t>𝑦</m:t>
                            </m:r>
                          </m:sub>
                        </m:sSub>
                        <m:r>
                          <a:rPr lang="en-GB" sz="140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Segoe UI Semilight" panose="020B0402040204020203" pitchFamily="34" charset="0"/>
                          </a:rPr>
                          <m:t>/</m:t>
                        </m:r>
                        <m:r>
                          <a:rPr lang="en-GB" sz="140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Segoe UI Semilight" panose="020B0402040204020203" pitchFamily="34" charset="0"/>
                          </a:rPr>
                          <m:t>𝑑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5429B733-3EC2-B865-C8DA-FD051C544A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535" y="2573284"/>
                  <a:ext cx="585521" cy="324769"/>
                </a:xfrm>
                <a:prstGeom prst="rect">
                  <a:avLst/>
                </a:prstGeom>
                <a:blipFill>
                  <a:blip r:embed="rId7"/>
                  <a:stretch>
                    <a:fillRect t="-5660" r="-8333" b="-132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5C3DB74D-4D84-4276-86C5-7CCFB9ABB960}"/>
                    </a:ext>
                  </a:extLst>
                </p:cNvPr>
                <p:cNvSpPr txBox="1"/>
                <p:nvPr/>
              </p:nvSpPr>
              <p:spPr>
                <a:xfrm>
                  <a:off x="3285580" y="3955439"/>
                  <a:ext cx="58552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sz="1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Segoe UI Semilight" panose="020B0402040204020203" pitchFamily="34" charset="0"/>
                          </a:rPr>
                          <m:t>𝑆𝑐</m:t>
                        </m:r>
                      </m:oMath>
                    </m:oMathPara>
                  </a14:m>
                  <a:endParaRPr lang="en-GB" sz="1400" dirty="0">
                    <a:solidFill>
                      <a:schemeClr val="bg1">
                        <a:lumMod val="50000"/>
                      </a:schemeClr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</p:txBody>
            </p:sp>
          </mc:Choice>
          <mc:Fallback xmlns=""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5C3DB74D-4D84-4276-86C5-7CCFB9ABB9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5580" y="3955439"/>
                  <a:ext cx="585521" cy="307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207E567F-5D87-4288-0523-A29728DFA822}"/>
                </a:ext>
              </a:extLst>
            </p:cNvPr>
            <p:cNvSpPr/>
            <p:nvPr/>
          </p:nvSpPr>
          <p:spPr>
            <a:xfrm>
              <a:off x="2918196" y="4008950"/>
              <a:ext cx="72000" cy="7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72F08B0B-FF82-6461-358C-76BAA3B86416}"/>
              </a:ext>
            </a:extLst>
          </p:cNvPr>
          <p:cNvSpPr txBox="1"/>
          <p:nvPr/>
        </p:nvSpPr>
        <p:spPr>
          <a:xfrm>
            <a:off x="2463020" y="3692870"/>
            <a:ext cx="1885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Low VIV expected</a:t>
            </a:r>
          </a:p>
        </p:txBody>
      </p:sp>
      <p:pic>
        <p:nvPicPr>
          <p:cNvPr id="56" name="Graphique 55" descr="Flèche vers la droite avec un remplissage uni">
            <a:extLst>
              <a:ext uri="{FF2B5EF4-FFF2-40B4-BE49-F238E27FC236}">
                <a16:creationId xmlns:a16="http://schemas.microsoft.com/office/drawing/2014/main" id="{1D78C849-969C-1C80-E1E0-E4363394B5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07903" y="2303502"/>
            <a:ext cx="317216" cy="31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99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40CA3-7C90-90FF-940A-40A2FD93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raphique 287">
            <a:extLst>
              <a:ext uri="{FF2B5EF4-FFF2-40B4-BE49-F238E27FC236}">
                <a16:creationId xmlns:a16="http://schemas.microsoft.com/office/drawing/2014/main" id="{40D5F234-3A41-D52C-7FD3-29B6EAC641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1930" y="1098000"/>
            <a:ext cx="5120000" cy="576000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5D65FE9-06A7-28CC-D5BD-A05F01F16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10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FF3105-3237-08E5-10C1-4EFC893F2625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DAC304E-1D0D-4CBB-539C-91833DD555B7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apèze 19">
              <a:extLst>
                <a:ext uri="{FF2B5EF4-FFF2-40B4-BE49-F238E27FC236}">
                  <a16:creationId xmlns:a16="http://schemas.microsoft.com/office/drawing/2014/main" id="{1D07916A-B24B-5D16-BAF9-B854CBED6379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6936813-1194-7822-E2D2-15C8AB37A05D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B2B584C-5A7B-8C67-5777-9C7F9AB38D20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44801218-49E2-1BC4-209E-C542E18B6146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499693D-1923-7389-CA1E-BB991262A025}"/>
              </a:ext>
            </a:extLst>
          </p:cNvPr>
          <p:cNvGrpSpPr/>
          <p:nvPr/>
        </p:nvGrpSpPr>
        <p:grpSpPr>
          <a:xfrm>
            <a:off x="5993984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14DDDAA-19CE-F424-2439-D60CAC4D2107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45208EAD-2E99-2F01-98B8-6421D6EA8669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822DBAF-66E7-A223-C7D4-33A5F2B3EE28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DA415F73-DB8C-FD2A-0508-4510E1A53344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09ABDA9A-A4EB-1BCD-BA58-6DD3E9199C67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A254D75-A897-E9C4-ECF1-D9263991E195}"/>
              </a:ext>
            </a:extLst>
          </p:cNvPr>
          <p:cNvSpPr/>
          <p:nvPr/>
        </p:nvSpPr>
        <p:spPr>
          <a:xfrm>
            <a:off x="8206840" y="1295046"/>
            <a:ext cx="2517804" cy="34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0027E2-A386-8E2E-9570-2BDC439ED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 shear</a:t>
            </a:r>
            <a:endParaRPr lang="en-GB" noProof="0" dirty="0"/>
          </a:p>
        </p:txBody>
      </p:sp>
      <p:grpSp>
        <p:nvGrpSpPr>
          <p:cNvPr id="304" name="Groupe 303">
            <a:extLst>
              <a:ext uri="{FF2B5EF4-FFF2-40B4-BE49-F238E27FC236}">
                <a16:creationId xmlns:a16="http://schemas.microsoft.com/office/drawing/2014/main" id="{B26388F6-B8CD-AF17-9F48-35953D80CB10}"/>
              </a:ext>
            </a:extLst>
          </p:cNvPr>
          <p:cNvGrpSpPr/>
          <p:nvPr/>
        </p:nvGrpSpPr>
        <p:grpSpPr>
          <a:xfrm>
            <a:off x="853588" y="1534306"/>
            <a:ext cx="4811567" cy="5235568"/>
            <a:chOff x="853588" y="1534306"/>
            <a:chExt cx="4811567" cy="523556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23713AF-67D5-F7C6-2059-8753CEE25021}"/>
                </a:ext>
              </a:extLst>
            </p:cNvPr>
            <p:cNvSpPr txBox="1"/>
            <p:nvPr/>
          </p:nvSpPr>
          <p:spPr>
            <a:xfrm rot="16200000">
              <a:off x="-243419" y="2631314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Cross-flow force [N]</a:t>
              </a:r>
            </a:p>
          </p:txBody>
        </p:sp>
        <p:sp>
          <p:nvSpPr>
            <p:cNvPr id="290" name="ZoneTexte 289">
              <a:extLst>
                <a:ext uri="{FF2B5EF4-FFF2-40B4-BE49-F238E27FC236}">
                  <a16:creationId xmlns:a16="http://schemas.microsoft.com/office/drawing/2014/main" id="{ACE69919-E6B5-17E3-41C7-6999FFF1AFB2}"/>
                </a:ext>
              </a:extLst>
            </p:cNvPr>
            <p:cNvSpPr txBox="1"/>
            <p:nvPr/>
          </p:nvSpPr>
          <p:spPr>
            <a:xfrm rot="16200000">
              <a:off x="-243420" y="498572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[N²/Hz]</a:t>
              </a:r>
            </a:p>
          </p:txBody>
        </p:sp>
        <p:sp>
          <p:nvSpPr>
            <p:cNvPr id="294" name="ZoneTexte 293">
              <a:extLst>
                <a:ext uri="{FF2B5EF4-FFF2-40B4-BE49-F238E27FC236}">
                  <a16:creationId xmlns:a16="http://schemas.microsoft.com/office/drawing/2014/main" id="{DE8F464D-EC92-3D47-3908-5E693EED8980}"/>
                </a:ext>
              </a:extLst>
            </p:cNvPr>
            <p:cNvSpPr txBox="1"/>
            <p:nvPr/>
          </p:nvSpPr>
          <p:spPr>
            <a:xfrm>
              <a:off x="1333274" y="6266540"/>
              <a:ext cx="43318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	  50	    100       150       200      250      300     350      400</a:t>
              </a:r>
            </a:p>
          </p:txBody>
        </p:sp>
        <p:sp>
          <p:nvSpPr>
            <p:cNvPr id="292" name="ZoneTexte 291">
              <a:extLst>
                <a:ext uri="{FF2B5EF4-FFF2-40B4-BE49-F238E27FC236}">
                  <a16:creationId xmlns:a16="http://schemas.microsoft.com/office/drawing/2014/main" id="{35733A85-F06B-D5B9-A41C-FE8A743A61D6}"/>
                </a:ext>
              </a:extLst>
            </p:cNvPr>
            <p:cNvSpPr txBox="1"/>
            <p:nvPr/>
          </p:nvSpPr>
          <p:spPr>
            <a:xfrm>
              <a:off x="2263706" y="649287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F307D25C-49FC-4382-1786-3FB1E92EF751}"/>
                </a:ext>
              </a:extLst>
            </p:cNvPr>
            <p:cNvSpPr/>
            <p:nvPr/>
          </p:nvSpPr>
          <p:spPr>
            <a:xfrm>
              <a:off x="1382042" y="3850258"/>
              <a:ext cx="4270004" cy="3335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ZoneTexte 300">
              <a:extLst>
                <a:ext uri="{FF2B5EF4-FFF2-40B4-BE49-F238E27FC236}">
                  <a16:creationId xmlns:a16="http://schemas.microsoft.com/office/drawing/2014/main" id="{1345644E-3A46-B47C-01A6-8AE9FC1AE558}"/>
                </a:ext>
              </a:extLst>
            </p:cNvPr>
            <p:cNvSpPr txBox="1"/>
            <p:nvPr/>
          </p:nvSpPr>
          <p:spPr>
            <a:xfrm>
              <a:off x="1320165" y="3814077"/>
              <a:ext cx="4331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	  1.5	      2.0       2.5       3.0       3.5       4.0       4.5       5.0</a:t>
              </a:r>
            </a:p>
          </p:txBody>
        </p:sp>
      </p:grpSp>
      <p:pic>
        <p:nvPicPr>
          <p:cNvPr id="306" name="Graphique 305">
            <a:extLst>
              <a:ext uri="{FF2B5EF4-FFF2-40B4-BE49-F238E27FC236}">
                <a16:creationId xmlns:a16="http://schemas.microsoft.com/office/drawing/2014/main" id="{5ECDC1C3-C843-9B4A-A282-6F61DB6C96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0661" y="1072576"/>
            <a:ext cx="5120000" cy="5760000"/>
          </a:xfrm>
          <a:prstGeom prst="rect">
            <a:avLst/>
          </a:prstGeom>
        </p:spPr>
      </p:pic>
      <p:sp>
        <p:nvSpPr>
          <p:cNvPr id="315" name="Rectangle 314">
            <a:extLst>
              <a:ext uri="{FF2B5EF4-FFF2-40B4-BE49-F238E27FC236}">
                <a16:creationId xmlns:a16="http://schemas.microsoft.com/office/drawing/2014/main" id="{73BD7456-4D8B-6E29-071C-BE525F264C2B}"/>
              </a:ext>
            </a:extLst>
          </p:cNvPr>
          <p:cNvSpPr/>
          <p:nvPr/>
        </p:nvSpPr>
        <p:spPr>
          <a:xfrm>
            <a:off x="1130588" y="4101715"/>
            <a:ext cx="251454" cy="2261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2C7A7520-37FB-A75F-7D94-E03A89B1447D}"/>
              </a:ext>
            </a:extLst>
          </p:cNvPr>
          <p:cNvSpPr/>
          <p:nvPr/>
        </p:nvSpPr>
        <p:spPr>
          <a:xfrm>
            <a:off x="1135435" y="1588487"/>
            <a:ext cx="251454" cy="2370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ZoneTexte 318">
            <a:extLst>
              <a:ext uri="{FF2B5EF4-FFF2-40B4-BE49-F238E27FC236}">
                <a16:creationId xmlns:a16="http://schemas.microsoft.com/office/drawing/2014/main" id="{7F971980-BD05-8668-BA43-ABB2EE95F6FF}"/>
              </a:ext>
            </a:extLst>
          </p:cNvPr>
          <p:cNvSpPr txBox="1"/>
          <p:nvPr/>
        </p:nvSpPr>
        <p:spPr>
          <a:xfrm>
            <a:off x="783496" y="1657200"/>
            <a:ext cx="654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6.0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-6.0</a:t>
            </a:r>
          </a:p>
        </p:txBody>
      </p:sp>
      <p:sp>
        <p:nvSpPr>
          <p:cNvPr id="321" name="ZoneTexte 320">
            <a:extLst>
              <a:ext uri="{FF2B5EF4-FFF2-40B4-BE49-F238E27FC236}">
                <a16:creationId xmlns:a16="http://schemas.microsoft.com/office/drawing/2014/main" id="{EA8A5BA5-79AF-0ED1-E8B1-C02081E1EC62}"/>
              </a:ext>
            </a:extLst>
          </p:cNvPr>
          <p:cNvSpPr txBox="1"/>
          <p:nvPr/>
        </p:nvSpPr>
        <p:spPr>
          <a:xfrm>
            <a:off x="797969" y="3952285"/>
            <a:ext cx="654596" cy="2497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-8</a:t>
            </a:r>
          </a:p>
        </p:txBody>
      </p: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D47E1880-82CC-A8C9-2727-61E5C42DCA1A}"/>
              </a:ext>
            </a:extLst>
          </p:cNvPr>
          <p:cNvGrpSpPr/>
          <p:nvPr/>
        </p:nvGrpSpPr>
        <p:grpSpPr>
          <a:xfrm>
            <a:off x="6714046" y="1573246"/>
            <a:ext cx="4951267" cy="5181387"/>
            <a:chOff x="713888" y="1588487"/>
            <a:chExt cx="4951267" cy="5181387"/>
          </a:xfrm>
        </p:grpSpPr>
        <p:grpSp>
          <p:nvGrpSpPr>
            <p:cNvPr id="325" name="Groupe 324">
              <a:extLst>
                <a:ext uri="{FF2B5EF4-FFF2-40B4-BE49-F238E27FC236}">
                  <a16:creationId xmlns:a16="http://schemas.microsoft.com/office/drawing/2014/main" id="{F5B9D22E-8F4A-76A6-9624-090BFA690110}"/>
                </a:ext>
              </a:extLst>
            </p:cNvPr>
            <p:cNvGrpSpPr/>
            <p:nvPr/>
          </p:nvGrpSpPr>
          <p:grpSpPr>
            <a:xfrm>
              <a:off x="713888" y="3814077"/>
              <a:ext cx="4951267" cy="2955797"/>
              <a:chOff x="713888" y="3814077"/>
              <a:chExt cx="4951267" cy="2955797"/>
            </a:xfrm>
          </p:grpSpPr>
          <p:sp>
            <p:nvSpPr>
              <p:cNvPr id="331" name="ZoneTexte 330">
                <a:extLst>
                  <a:ext uri="{FF2B5EF4-FFF2-40B4-BE49-F238E27FC236}">
                    <a16:creationId xmlns:a16="http://schemas.microsoft.com/office/drawing/2014/main" id="{0ADB466D-9580-A8E2-B22B-DE3E0FE8BE4E}"/>
                  </a:ext>
                </a:extLst>
              </p:cNvPr>
              <p:cNvSpPr txBox="1"/>
              <p:nvPr/>
            </p:nvSpPr>
            <p:spPr>
              <a:xfrm rot="16200000">
                <a:off x="-383120" y="498572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Amplitude [N²/Hz]</a:t>
                </a:r>
              </a:p>
            </p:txBody>
          </p:sp>
          <p:sp>
            <p:nvSpPr>
              <p:cNvPr id="332" name="ZoneTexte 331">
                <a:extLst>
                  <a:ext uri="{FF2B5EF4-FFF2-40B4-BE49-F238E27FC236}">
                    <a16:creationId xmlns:a16="http://schemas.microsoft.com/office/drawing/2014/main" id="{6A53ABD2-A4E4-C474-CD15-F039A01BAB45}"/>
                  </a:ext>
                </a:extLst>
              </p:cNvPr>
              <p:cNvSpPr txBox="1"/>
              <p:nvPr/>
            </p:nvSpPr>
            <p:spPr>
              <a:xfrm>
                <a:off x="1333274" y="6266540"/>
                <a:ext cx="433188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	  50	    100       150       200      250      300     350      400</a:t>
                </a:r>
              </a:p>
            </p:txBody>
          </p:sp>
          <p:sp>
            <p:nvSpPr>
              <p:cNvPr id="333" name="ZoneTexte 332">
                <a:extLst>
                  <a:ext uri="{FF2B5EF4-FFF2-40B4-BE49-F238E27FC236}">
                    <a16:creationId xmlns:a16="http://schemas.microsoft.com/office/drawing/2014/main" id="{EBC5E079-6FBF-9A64-9F24-61B864541AF4}"/>
                  </a:ext>
                </a:extLst>
              </p:cNvPr>
              <p:cNvSpPr txBox="1"/>
              <p:nvPr/>
            </p:nvSpPr>
            <p:spPr>
              <a:xfrm>
                <a:off x="2263706" y="649287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Frequency [Hz]</a:t>
                </a:r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B942DA87-8A1F-BA00-51DD-3B675A400414}"/>
                  </a:ext>
                </a:extLst>
              </p:cNvPr>
              <p:cNvSpPr/>
              <p:nvPr/>
            </p:nvSpPr>
            <p:spPr>
              <a:xfrm>
                <a:off x="1382042" y="3850258"/>
                <a:ext cx="4270004" cy="3335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ZoneTexte 334">
                <a:extLst>
                  <a:ext uri="{FF2B5EF4-FFF2-40B4-BE49-F238E27FC236}">
                    <a16:creationId xmlns:a16="http://schemas.microsoft.com/office/drawing/2014/main" id="{AC6BB481-BACE-055D-95FA-57CF82A99852}"/>
                  </a:ext>
                </a:extLst>
              </p:cNvPr>
              <p:cNvSpPr txBox="1"/>
              <p:nvPr/>
            </p:nvSpPr>
            <p:spPr>
              <a:xfrm>
                <a:off x="1320165" y="3814077"/>
                <a:ext cx="43318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1.0	  1.5	      2.0       2.5       3.0       3.5       4.0       4.5       5.0</a:t>
                </a:r>
              </a:p>
            </p:txBody>
          </p:sp>
        </p:grp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0B347A90-2D96-9C6C-E83B-8192F7ADBC20}"/>
                </a:ext>
              </a:extLst>
            </p:cNvPr>
            <p:cNvSpPr/>
            <p:nvPr/>
          </p:nvSpPr>
          <p:spPr>
            <a:xfrm>
              <a:off x="960022" y="4101715"/>
              <a:ext cx="422019" cy="22617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734B6BBD-4FE8-C5F1-1A40-32B1341EA347}"/>
                </a:ext>
              </a:extLst>
            </p:cNvPr>
            <p:cNvSpPr/>
            <p:nvPr/>
          </p:nvSpPr>
          <p:spPr>
            <a:xfrm>
              <a:off x="1135435" y="1588487"/>
              <a:ext cx="251454" cy="23705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A08E11FC-A085-E93E-630B-E25F836B3C68}"/>
                </a:ext>
              </a:extLst>
            </p:cNvPr>
            <p:cNvSpPr txBox="1"/>
            <p:nvPr/>
          </p:nvSpPr>
          <p:spPr>
            <a:xfrm>
              <a:off x="810621" y="1594490"/>
              <a:ext cx="639883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-1.00</a:t>
              </a:r>
            </a:p>
          </p:txBody>
        </p:sp>
        <p:sp>
          <p:nvSpPr>
            <p:cNvPr id="329" name="ZoneTexte 328">
              <a:extLst>
                <a:ext uri="{FF2B5EF4-FFF2-40B4-BE49-F238E27FC236}">
                  <a16:creationId xmlns:a16="http://schemas.microsoft.com/office/drawing/2014/main" id="{27913F4D-08E4-8173-A3A8-F70349756C97}"/>
                </a:ext>
              </a:extLst>
            </p:cNvPr>
            <p:cNvSpPr txBox="1"/>
            <p:nvPr/>
          </p:nvSpPr>
          <p:spPr>
            <a:xfrm>
              <a:off x="923273" y="3952285"/>
              <a:ext cx="529292" cy="24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sp>
        <p:nvSpPr>
          <p:cNvPr id="338" name="ZoneTexte 337">
            <a:extLst>
              <a:ext uri="{FF2B5EF4-FFF2-40B4-BE49-F238E27FC236}">
                <a16:creationId xmlns:a16="http://schemas.microsoft.com/office/drawing/2014/main" id="{A27D86DF-CE64-8F44-1EC6-3B3AA7A9413B}"/>
              </a:ext>
            </a:extLst>
          </p:cNvPr>
          <p:cNvSpPr txBox="1"/>
          <p:nvPr/>
        </p:nvSpPr>
        <p:spPr>
          <a:xfrm rot="16200000">
            <a:off x="5617039" y="2616073"/>
            <a:ext cx="24710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Cross-flow force [N]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F6EE3F8E-43C2-CAD3-CBED-BFC3469B851B}"/>
              </a:ext>
            </a:extLst>
          </p:cNvPr>
          <p:cNvSpPr/>
          <p:nvPr/>
        </p:nvSpPr>
        <p:spPr>
          <a:xfrm>
            <a:off x="712089" y="4141513"/>
            <a:ext cx="5141306" cy="2628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B34959FF-F084-A32C-6A93-BD539A87BC1E}"/>
              </a:ext>
            </a:extLst>
          </p:cNvPr>
          <p:cNvSpPr/>
          <p:nvPr/>
        </p:nvSpPr>
        <p:spPr>
          <a:xfrm>
            <a:off x="6694550" y="4127426"/>
            <a:ext cx="5141306" cy="26681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44" name="ZoneTexte 343">
            <a:extLst>
              <a:ext uri="{FF2B5EF4-FFF2-40B4-BE49-F238E27FC236}">
                <a16:creationId xmlns:a16="http://schemas.microsoft.com/office/drawing/2014/main" id="{A3CC8D1D-EE80-84D4-A8D3-C9070425DCB8}"/>
              </a:ext>
            </a:extLst>
          </p:cNvPr>
          <p:cNvSpPr txBox="1"/>
          <p:nvPr/>
        </p:nvSpPr>
        <p:spPr>
          <a:xfrm>
            <a:off x="2214755" y="3959051"/>
            <a:ext cx="2471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Time [s]</a:t>
            </a:r>
          </a:p>
        </p:txBody>
      </p:sp>
      <p:sp>
        <p:nvSpPr>
          <p:cNvPr id="346" name="ZoneTexte 345">
            <a:extLst>
              <a:ext uri="{FF2B5EF4-FFF2-40B4-BE49-F238E27FC236}">
                <a16:creationId xmlns:a16="http://schemas.microsoft.com/office/drawing/2014/main" id="{5B6F2105-AC13-3310-A88E-C2F94CE21312}"/>
              </a:ext>
            </a:extLst>
          </p:cNvPr>
          <p:cNvSpPr txBox="1"/>
          <p:nvPr/>
        </p:nvSpPr>
        <p:spPr>
          <a:xfrm>
            <a:off x="8214913" y="3943810"/>
            <a:ext cx="2471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Time [s]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4EDDAC1-7EAF-1F8D-3131-71851F6F32CF}"/>
                  </a:ext>
                </a:extLst>
              </p:cNvPr>
              <p:cNvSpPr txBox="1"/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4EDDAC1-7EAF-1F8D-3131-71851F6F3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4DF9E2-D698-F142-6DFE-8FBD98236DC9}"/>
                  </a:ext>
                </a:extLst>
              </p:cNvPr>
              <p:cNvSpPr txBox="1"/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B4DF9E2-D698-F142-6DFE-8FBD98236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9141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8A76E-93D9-6A24-97FC-49E6ACEB4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raphique 287">
            <a:extLst>
              <a:ext uri="{FF2B5EF4-FFF2-40B4-BE49-F238E27FC236}">
                <a16:creationId xmlns:a16="http://schemas.microsoft.com/office/drawing/2014/main" id="{8A704D9F-FC2B-94AE-7BE7-B64C8AEB42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1930" y="1098000"/>
            <a:ext cx="5120000" cy="576000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375C7C7-37CC-3A75-52BF-4EA35514A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11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EFF64EC-9767-8694-5D89-F709FD8B8F33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822E091-1A28-1201-F848-6F6832835352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apèze 19">
              <a:extLst>
                <a:ext uri="{FF2B5EF4-FFF2-40B4-BE49-F238E27FC236}">
                  <a16:creationId xmlns:a16="http://schemas.microsoft.com/office/drawing/2014/main" id="{F8D4DC40-9D2A-753F-75AC-604A18E679EC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B44E5D3-3DD1-4023-BC89-4E3B5C5D736E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7D97A45-1809-7F35-183C-C1E0DEE9066E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88731D64-1057-A013-8706-056CEF9E623A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78C0BE3-529B-CA8A-A324-BB1EB7FBE06E}"/>
              </a:ext>
            </a:extLst>
          </p:cNvPr>
          <p:cNvGrpSpPr/>
          <p:nvPr/>
        </p:nvGrpSpPr>
        <p:grpSpPr>
          <a:xfrm>
            <a:off x="5993984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1ACB7EA-645F-A42D-3FF1-8F808EAB3B92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32B8ED11-B415-3F4E-72B0-BB3448F61AD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EAC3810-A2C1-C885-D5C5-D4284C445992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6AAAADD-21C2-1B24-C884-A1623EF8C3E7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D3613FAE-0258-9E32-C169-51C720E647A8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69ADD6E-B181-CBFC-8F42-80AA6A9B3B77}"/>
              </a:ext>
            </a:extLst>
          </p:cNvPr>
          <p:cNvSpPr/>
          <p:nvPr/>
        </p:nvSpPr>
        <p:spPr>
          <a:xfrm>
            <a:off x="8206840" y="1295046"/>
            <a:ext cx="2517804" cy="34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6A0D96-9B0E-B2C5-D18A-AF3F166E3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 shear</a:t>
            </a:r>
            <a:endParaRPr lang="en-GB" noProof="0" dirty="0"/>
          </a:p>
        </p:txBody>
      </p:sp>
      <p:grpSp>
        <p:nvGrpSpPr>
          <p:cNvPr id="304" name="Groupe 303">
            <a:extLst>
              <a:ext uri="{FF2B5EF4-FFF2-40B4-BE49-F238E27FC236}">
                <a16:creationId xmlns:a16="http://schemas.microsoft.com/office/drawing/2014/main" id="{C3FFE1A5-B30E-1B56-2BDE-EAC04671ABDB}"/>
              </a:ext>
            </a:extLst>
          </p:cNvPr>
          <p:cNvGrpSpPr/>
          <p:nvPr/>
        </p:nvGrpSpPr>
        <p:grpSpPr>
          <a:xfrm>
            <a:off x="853588" y="1534306"/>
            <a:ext cx="4811567" cy="5235568"/>
            <a:chOff x="853588" y="1534306"/>
            <a:chExt cx="4811567" cy="523556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BFB7EA8-B7DA-F10B-B978-92C6E688518E}"/>
                </a:ext>
              </a:extLst>
            </p:cNvPr>
            <p:cNvSpPr txBox="1"/>
            <p:nvPr/>
          </p:nvSpPr>
          <p:spPr>
            <a:xfrm rot="16200000">
              <a:off x="-243419" y="2631314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Cross-flow force [N]</a:t>
              </a:r>
            </a:p>
          </p:txBody>
        </p:sp>
        <p:sp>
          <p:nvSpPr>
            <p:cNvPr id="290" name="ZoneTexte 289">
              <a:extLst>
                <a:ext uri="{FF2B5EF4-FFF2-40B4-BE49-F238E27FC236}">
                  <a16:creationId xmlns:a16="http://schemas.microsoft.com/office/drawing/2014/main" id="{809F9703-A5D5-3939-9C1C-947A2495C098}"/>
                </a:ext>
              </a:extLst>
            </p:cNvPr>
            <p:cNvSpPr txBox="1"/>
            <p:nvPr/>
          </p:nvSpPr>
          <p:spPr>
            <a:xfrm rot="16200000">
              <a:off x="-243420" y="498572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[N²/Hz]</a:t>
              </a:r>
            </a:p>
          </p:txBody>
        </p:sp>
        <p:sp>
          <p:nvSpPr>
            <p:cNvPr id="294" name="ZoneTexte 293">
              <a:extLst>
                <a:ext uri="{FF2B5EF4-FFF2-40B4-BE49-F238E27FC236}">
                  <a16:creationId xmlns:a16="http://schemas.microsoft.com/office/drawing/2014/main" id="{259E99A5-753C-8C2F-36B1-D241655EEF3B}"/>
                </a:ext>
              </a:extLst>
            </p:cNvPr>
            <p:cNvSpPr txBox="1"/>
            <p:nvPr/>
          </p:nvSpPr>
          <p:spPr>
            <a:xfrm>
              <a:off x="1333274" y="6266540"/>
              <a:ext cx="43318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	  50	    100       150       200      250      300     350      400</a:t>
              </a:r>
            </a:p>
          </p:txBody>
        </p:sp>
        <p:sp>
          <p:nvSpPr>
            <p:cNvPr id="292" name="ZoneTexte 291">
              <a:extLst>
                <a:ext uri="{FF2B5EF4-FFF2-40B4-BE49-F238E27FC236}">
                  <a16:creationId xmlns:a16="http://schemas.microsoft.com/office/drawing/2014/main" id="{12E7E476-7683-9A9E-197E-668D6CE41DAF}"/>
                </a:ext>
              </a:extLst>
            </p:cNvPr>
            <p:cNvSpPr txBox="1"/>
            <p:nvPr/>
          </p:nvSpPr>
          <p:spPr>
            <a:xfrm>
              <a:off x="2263706" y="649287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1F16EE36-3711-3E87-D3EF-67FBCDA4396E}"/>
                </a:ext>
              </a:extLst>
            </p:cNvPr>
            <p:cNvSpPr/>
            <p:nvPr/>
          </p:nvSpPr>
          <p:spPr>
            <a:xfrm>
              <a:off x="1382042" y="3850258"/>
              <a:ext cx="4270004" cy="3335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ZoneTexte 300">
              <a:extLst>
                <a:ext uri="{FF2B5EF4-FFF2-40B4-BE49-F238E27FC236}">
                  <a16:creationId xmlns:a16="http://schemas.microsoft.com/office/drawing/2014/main" id="{B5CDFBA6-E40C-2DC0-4B29-8AF8F9ACE403}"/>
                </a:ext>
              </a:extLst>
            </p:cNvPr>
            <p:cNvSpPr txBox="1"/>
            <p:nvPr/>
          </p:nvSpPr>
          <p:spPr>
            <a:xfrm>
              <a:off x="1320165" y="3814077"/>
              <a:ext cx="4331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	  1.5	      2.0       2.5       3.0       3.5       4.0       4.5       5.0</a:t>
              </a:r>
            </a:p>
          </p:txBody>
        </p:sp>
        <p:sp>
          <p:nvSpPr>
            <p:cNvPr id="303" name="ZoneTexte 302">
              <a:extLst>
                <a:ext uri="{FF2B5EF4-FFF2-40B4-BE49-F238E27FC236}">
                  <a16:creationId xmlns:a16="http://schemas.microsoft.com/office/drawing/2014/main" id="{3AC4546D-834A-4EB7-EB7F-A071DB4807D5}"/>
                </a:ext>
              </a:extLst>
            </p:cNvPr>
            <p:cNvSpPr txBox="1"/>
            <p:nvPr/>
          </p:nvSpPr>
          <p:spPr>
            <a:xfrm>
              <a:off x="2214755" y="3959051"/>
              <a:ext cx="2471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Time [s]</a:t>
              </a:r>
            </a:p>
          </p:txBody>
        </p:sp>
      </p:grpSp>
      <p:pic>
        <p:nvPicPr>
          <p:cNvPr id="306" name="Graphique 305">
            <a:extLst>
              <a:ext uri="{FF2B5EF4-FFF2-40B4-BE49-F238E27FC236}">
                <a16:creationId xmlns:a16="http://schemas.microsoft.com/office/drawing/2014/main" id="{3415524A-A3FF-1FA6-F43D-7756442413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0661" y="1072576"/>
            <a:ext cx="5120000" cy="5760000"/>
          </a:xfrm>
          <a:prstGeom prst="rect">
            <a:avLst/>
          </a:prstGeom>
        </p:spPr>
      </p:pic>
      <p:sp>
        <p:nvSpPr>
          <p:cNvPr id="315" name="Rectangle 314">
            <a:extLst>
              <a:ext uri="{FF2B5EF4-FFF2-40B4-BE49-F238E27FC236}">
                <a16:creationId xmlns:a16="http://schemas.microsoft.com/office/drawing/2014/main" id="{5B6C5C13-C8BC-B122-6AF2-FDFE480C2031}"/>
              </a:ext>
            </a:extLst>
          </p:cNvPr>
          <p:cNvSpPr/>
          <p:nvPr/>
        </p:nvSpPr>
        <p:spPr>
          <a:xfrm>
            <a:off x="1130588" y="4101715"/>
            <a:ext cx="251454" cy="2261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62BEF27F-6C30-1417-0078-B0BF1D1DBD8F}"/>
              </a:ext>
            </a:extLst>
          </p:cNvPr>
          <p:cNvSpPr/>
          <p:nvPr/>
        </p:nvSpPr>
        <p:spPr>
          <a:xfrm>
            <a:off x="1135435" y="1588487"/>
            <a:ext cx="251454" cy="2370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ZoneTexte 318">
            <a:extLst>
              <a:ext uri="{FF2B5EF4-FFF2-40B4-BE49-F238E27FC236}">
                <a16:creationId xmlns:a16="http://schemas.microsoft.com/office/drawing/2014/main" id="{A5260B0F-468D-14BC-E1E1-526CDB3B909A}"/>
              </a:ext>
            </a:extLst>
          </p:cNvPr>
          <p:cNvSpPr txBox="1"/>
          <p:nvPr/>
        </p:nvSpPr>
        <p:spPr>
          <a:xfrm>
            <a:off x="783496" y="1657200"/>
            <a:ext cx="654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6.0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-6.0</a:t>
            </a:r>
          </a:p>
        </p:txBody>
      </p:sp>
      <p:sp>
        <p:nvSpPr>
          <p:cNvPr id="321" name="ZoneTexte 320">
            <a:extLst>
              <a:ext uri="{FF2B5EF4-FFF2-40B4-BE49-F238E27FC236}">
                <a16:creationId xmlns:a16="http://schemas.microsoft.com/office/drawing/2014/main" id="{7EE59AE8-0B05-29BF-25C1-AFD5DA9CD2BF}"/>
              </a:ext>
            </a:extLst>
          </p:cNvPr>
          <p:cNvSpPr txBox="1"/>
          <p:nvPr/>
        </p:nvSpPr>
        <p:spPr>
          <a:xfrm>
            <a:off x="797969" y="3952285"/>
            <a:ext cx="654596" cy="2497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-8</a:t>
            </a:r>
          </a:p>
        </p:txBody>
      </p: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8742281D-B1DA-2D14-56B5-105D51C7A1A7}"/>
              </a:ext>
            </a:extLst>
          </p:cNvPr>
          <p:cNvGrpSpPr/>
          <p:nvPr/>
        </p:nvGrpSpPr>
        <p:grpSpPr>
          <a:xfrm>
            <a:off x="6714046" y="1573246"/>
            <a:ext cx="4951267" cy="5181387"/>
            <a:chOff x="713888" y="1588487"/>
            <a:chExt cx="4951267" cy="5181387"/>
          </a:xfrm>
        </p:grpSpPr>
        <p:grpSp>
          <p:nvGrpSpPr>
            <p:cNvPr id="325" name="Groupe 324">
              <a:extLst>
                <a:ext uri="{FF2B5EF4-FFF2-40B4-BE49-F238E27FC236}">
                  <a16:creationId xmlns:a16="http://schemas.microsoft.com/office/drawing/2014/main" id="{F043C4B9-E41A-47AA-1180-18DEF3B1B089}"/>
                </a:ext>
              </a:extLst>
            </p:cNvPr>
            <p:cNvGrpSpPr/>
            <p:nvPr/>
          </p:nvGrpSpPr>
          <p:grpSpPr>
            <a:xfrm>
              <a:off x="713888" y="3814077"/>
              <a:ext cx="4951267" cy="2955797"/>
              <a:chOff x="713888" y="3814077"/>
              <a:chExt cx="4951267" cy="2955797"/>
            </a:xfrm>
          </p:grpSpPr>
          <p:sp>
            <p:nvSpPr>
              <p:cNvPr id="331" name="ZoneTexte 330">
                <a:extLst>
                  <a:ext uri="{FF2B5EF4-FFF2-40B4-BE49-F238E27FC236}">
                    <a16:creationId xmlns:a16="http://schemas.microsoft.com/office/drawing/2014/main" id="{8BC03573-C7C9-1754-1A83-8D95BE4ECA3E}"/>
                  </a:ext>
                </a:extLst>
              </p:cNvPr>
              <p:cNvSpPr txBox="1"/>
              <p:nvPr/>
            </p:nvSpPr>
            <p:spPr>
              <a:xfrm rot="16200000">
                <a:off x="-383120" y="498572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Amplitude [N²/Hz]</a:t>
                </a:r>
              </a:p>
            </p:txBody>
          </p:sp>
          <p:sp>
            <p:nvSpPr>
              <p:cNvPr id="332" name="ZoneTexte 331">
                <a:extLst>
                  <a:ext uri="{FF2B5EF4-FFF2-40B4-BE49-F238E27FC236}">
                    <a16:creationId xmlns:a16="http://schemas.microsoft.com/office/drawing/2014/main" id="{DB5E6DC3-537C-AC1E-B3CB-198AE8FC9E53}"/>
                  </a:ext>
                </a:extLst>
              </p:cNvPr>
              <p:cNvSpPr txBox="1"/>
              <p:nvPr/>
            </p:nvSpPr>
            <p:spPr>
              <a:xfrm>
                <a:off x="1333274" y="6266540"/>
                <a:ext cx="433188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	  50	    100       150       200      250      300     350      400</a:t>
                </a:r>
              </a:p>
            </p:txBody>
          </p:sp>
          <p:sp>
            <p:nvSpPr>
              <p:cNvPr id="333" name="ZoneTexte 332">
                <a:extLst>
                  <a:ext uri="{FF2B5EF4-FFF2-40B4-BE49-F238E27FC236}">
                    <a16:creationId xmlns:a16="http://schemas.microsoft.com/office/drawing/2014/main" id="{05AC6B4B-BFA4-97A5-B8F5-8E8AD97A622A}"/>
                  </a:ext>
                </a:extLst>
              </p:cNvPr>
              <p:cNvSpPr txBox="1"/>
              <p:nvPr/>
            </p:nvSpPr>
            <p:spPr>
              <a:xfrm>
                <a:off x="2263706" y="649287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Frequency [Hz]</a:t>
                </a:r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FD044234-4F0A-124F-AE27-4579DC25F0D6}"/>
                  </a:ext>
                </a:extLst>
              </p:cNvPr>
              <p:cNvSpPr/>
              <p:nvPr/>
            </p:nvSpPr>
            <p:spPr>
              <a:xfrm>
                <a:off x="1382042" y="3850258"/>
                <a:ext cx="4270004" cy="3335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ZoneTexte 334">
                <a:extLst>
                  <a:ext uri="{FF2B5EF4-FFF2-40B4-BE49-F238E27FC236}">
                    <a16:creationId xmlns:a16="http://schemas.microsoft.com/office/drawing/2014/main" id="{56BE8605-BB36-EB14-5A44-CECC098D246C}"/>
                  </a:ext>
                </a:extLst>
              </p:cNvPr>
              <p:cNvSpPr txBox="1"/>
              <p:nvPr/>
            </p:nvSpPr>
            <p:spPr>
              <a:xfrm>
                <a:off x="1320165" y="3814077"/>
                <a:ext cx="43318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1.0	  1.5	      2.0       2.5       3.0       3.5       4.0       4.5       5.0</a:t>
                </a:r>
              </a:p>
            </p:txBody>
          </p:sp>
          <p:sp>
            <p:nvSpPr>
              <p:cNvPr id="336" name="ZoneTexte 335">
                <a:extLst>
                  <a:ext uri="{FF2B5EF4-FFF2-40B4-BE49-F238E27FC236}">
                    <a16:creationId xmlns:a16="http://schemas.microsoft.com/office/drawing/2014/main" id="{503A5881-66B0-53A2-41AC-BAB3ED7E765C}"/>
                  </a:ext>
                </a:extLst>
              </p:cNvPr>
              <p:cNvSpPr txBox="1"/>
              <p:nvPr/>
            </p:nvSpPr>
            <p:spPr>
              <a:xfrm>
                <a:off x="2214755" y="3959051"/>
                <a:ext cx="2471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Time [s]</a:t>
                </a:r>
              </a:p>
            </p:txBody>
          </p:sp>
        </p:grp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3A167AA0-860C-B37A-6E1B-D74721A016CB}"/>
                </a:ext>
              </a:extLst>
            </p:cNvPr>
            <p:cNvSpPr/>
            <p:nvPr/>
          </p:nvSpPr>
          <p:spPr>
            <a:xfrm>
              <a:off x="960022" y="4101715"/>
              <a:ext cx="422019" cy="22617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99B512DF-A9BC-9171-1907-1293E0EE2FF1}"/>
                </a:ext>
              </a:extLst>
            </p:cNvPr>
            <p:cNvSpPr/>
            <p:nvPr/>
          </p:nvSpPr>
          <p:spPr>
            <a:xfrm>
              <a:off x="1135435" y="1588487"/>
              <a:ext cx="251454" cy="23705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74789102-CFA0-EBD1-EA7D-F7B33BE65501}"/>
                </a:ext>
              </a:extLst>
            </p:cNvPr>
            <p:cNvSpPr txBox="1"/>
            <p:nvPr/>
          </p:nvSpPr>
          <p:spPr>
            <a:xfrm>
              <a:off x="810621" y="1594490"/>
              <a:ext cx="639883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-1.00</a:t>
              </a:r>
            </a:p>
          </p:txBody>
        </p:sp>
        <p:sp>
          <p:nvSpPr>
            <p:cNvPr id="329" name="ZoneTexte 328">
              <a:extLst>
                <a:ext uri="{FF2B5EF4-FFF2-40B4-BE49-F238E27FC236}">
                  <a16:creationId xmlns:a16="http://schemas.microsoft.com/office/drawing/2014/main" id="{463C37BB-9FCE-4C38-7B8C-F7EC4BFFBC46}"/>
                </a:ext>
              </a:extLst>
            </p:cNvPr>
            <p:cNvSpPr txBox="1"/>
            <p:nvPr/>
          </p:nvSpPr>
          <p:spPr>
            <a:xfrm>
              <a:off x="923273" y="3952285"/>
              <a:ext cx="529292" cy="24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sp>
        <p:nvSpPr>
          <p:cNvPr id="338" name="ZoneTexte 337">
            <a:extLst>
              <a:ext uri="{FF2B5EF4-FFF2-40B4-BE49-F238E27FC236}">
                <a16:creationId xmlns:a16="http://schemas.microsoft.com/office/drawing/2014/main" id="{F7FA048F-82A0-972F-7B99-5B77ACF72268}"/>
              </a:ext>
            </a:extLst>
          </p:cNvPr>
          <p:cNvSpPr txBox="1"/>
          <p:nvPr/>
        </p:nvSpPr>
        <p:spPr>
          <a:xfrm rot="16200000">
            <a:off x="5617039" y="2616073"/>
            <a:ext cx="24710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Cross-flow force [N]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07B035-292E-4308-3B5D-5CADBDCBDF29}"/>
              </a:ext>
            </a:extLst>
          </p:cNvPr>
          <p:cNvSpPr/>
          <p:nvPr/>
        </p:nvSpPr>
        <p:spPr>
          <a:xfrm>
            <a:off x="1445138" y="1807588"/>
            <a:ext cx="3947884" cy="198248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350BF0-B928-C612-EE4D-BDC2AB1C169D}"/>
              </a:ext>
            </a:extLst>
          </p:cNvPr>
          <p:cNvSpPr/>
          <p:nvPr/>
        </p:nvSpPr>
        <p:spPr>
          <a:xfrm>
            <a:off x="7468164" y="1782112"/>
            <a:ext cx="3947959" cy="198544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826709-B1C6-312E-422C-9A4872C1631E}"/>
                  </a:ext>
                </a:extLst>
              </p:cNvPr>
              <p:cNvSpPr txBox="1"/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36826709-B1C6-312E-422C-9A4872C16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8BC715B-C948-FEEE-8957-5CD0A6A2FEE9}"/>
                  </a:ext>
                </a:extLst>
              </p:cNvPr>
              <p:cNvSpPr txBox="1"/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8BC715B-C948-FEEE-8957-5CD0A6A2F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401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1DA69-526A-ED10-BCE6-C09A30D4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raphique 287">
            <a:extLst>
              <a:ext uri="{FF2B5EF4-FFF2-40B4-BE49-F238E27FC236}">
                <a16:creationId xmlns:a16="http://schemas.microsoft.com/office/drawing/2014/main" id="{8959BA89-D1DA-1F0A-6C6C-2F6FF961AA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1930" y="1098000"/>
            <a:ext cx="5120000" cy="576000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40F9064-4A4B-3E5C-1920-780D2918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12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C8F8286-8B72-B933-20B0-4B93E9727F75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D5F8241-F3E8-4A14-D45C-F15757D65EAD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apèze 19">
              <a:extLst>
                <a:ext uri="{FF2B5EF4-FFF2-40B4-BE49-F238E27FC236}">
                  <a16:creationId xmlns:a16="http://schemas.microsoft.com/office/drawing/2014/main" id="{0DC4B0DE-EB3E-DEFC-E265-C66A778DCE3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2A0DC68-C968-9CF7-DA81-BD166C7670B7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850925A6-FFCD-DCCB-C1E0-CD8C373EC3E5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A153CD78-AE19-6DE1-93C4-2F0B226ED709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94D8B87-7BF9-A07D-538B-29ABC7EF3E36}"/>
              </a:ext>
            </a:extLst>
          </p:cNvPr>
          <p:cNvGrpSpPr/>
          <p:nvPr/>
        </p:nvGrpSpPr>
        <p:grpSpPr>
          <a:xfrm>
            <a:off x="5993984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01F7855-B098-240A-89D6-E3F26C5B9D5E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0C681E20-B806-53C5-39DE-CEA3F64BF39D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516ABC-7B92-FC35-82FE-7E84B1C423D8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DEFE9EA-6B02-3587-6254-9F585383FDA2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F1C9EF8-92F4-A90C-2F77-1FC1760B8CFB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C05E1F9-09BE-D74D-7CB7-8F6F9FCA57E6}"/>
              </a:ext>
            </a:extLst>
          </p:cNvPr>
          <p:cNvSpPr/>
          <p:nvPr/>
        </p:nvSpPr>
        <p:spPr>
          <a:xfrm>
            <a:off x="8206840" y="1295046"/>
            <a:ext cx="2517804" cy="34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D19BAC-2CC7-262B-15A5-B7F2F20ED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 shear</a:t>
            </a:r>
            <a:endParaRPr lang="en-GB" noProof="0" dirty="0"/>
          </a:p>
        </p:txBody>
      </p:sp>
      <p:grpSp>
        <p:nvGrpSpPr>
          <p:cNvPr id="304" name="Groupe 303">
            <a:extLst>
              <a:ext uri="{FF2B5EF4-FFF2-40B4-BE49-F238E27FC236}">
                <a16:creationId xmlns:a16="http://schemas.microsoft.com/office/drawing/2014/main" id="{CE7F19F0-F181-3F5A-E377-2C978A265CB6}"/>
              </a:ext>
            </a:extLst>
          </p:cNvPr>
          <p:cNvGrpSpPr/>
          <p:nvPr/>
        </p:nvGrpSpPr>
        <p:grpSpPr>
          <a:xfrm>
            <a:off x="853588" y="1534306"/>
            <a:ext cx="4811567" cy="5235568"/>
            <a:chOff x="853588" y="1534306"/>
            <a:chExt cx="4811567" cy="523556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4F121AF-D945-4DD6-9605-92C22B8EDB04}"/>
                </a:ext>
              </a:extLst>
            </p:cNvPr>
            <p:cNvSpPr txBox="1"/>
            <p:nvPr/>
          </p:nvSpPr>
          <p:spPr>
            <a:xfrm rot="16200000">
              <a:off x="-243419" y="2631314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Cross-flow force [N]</a:t>
              </a:r>
            </a:p>
          </p:txBody>
        </p:sp>
        <p:sp>
          <p:nvSpPr>
            <p:cNvPr id="290" name="ZoneTexte 289">
              <a:extLst>
                <a:ext uri="{FF2B5EF4-FFF2-40B4-BE49-F238E27FC236}">
                  <a16:creationId xmlns:a16="http://schemas.microsoft.com/office/drawing/2014/main" id="{6193A898-BE36-732A-F5FF-6D577C5225ED}"/>
                </a:ext>
              </a:extLst>
            </p:cNvPr>
            <p:cNvSpPr txBox="1"/>
            <p:nvPr/>
          </p:nvSpPr>
          <p:spPr>
            <a:xfrm rot="16200000">
              <a:off x="-243420" y="498572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[N²/Hz]</a:t>
              </a:r>
            </a:p>
          </p:txBody>
        </p:sp>
        <p:sp>
          <p:nvSpPr>
            <p:cNvPr id="294" name="ZoneTexte 293">
              <a:extLst>
                <a:ext uri="{FF2B5EF4-FFF2-40B4-BE49-F238E27FC236}">
                  <a16:creationId xmlns:a16="http://schemas.microsoft.com/office/drawing/2014/main" id="{1031A675-FB97-8562-44C0-816CE9EC74ED}"/>
                </a:ext>
              </a:extLst>
            </p:cNvPr>
            <p:cNvSpPr txBox="1"/>
            <p:nvPr/>
          </p:nvSpPr>
          <p:spPr>
            <a:xfrm>
              <a:off x="1333274" y="6266540"/>
              <a:ext cx="43318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	  50	    100       150       200      250      300     350      400</a:t>
              </a:r>
            </a:p>
          </p:txBody>
        </p:sp>
        <p:sp>
          <p:nvSpPr>
            <p:cNvPr id="292" name="ZoneTexte 291">
              <a:extLst>
                <a:ext uri="{FF2B5EF4-FFF2-40B4-BE49-F238E27FC236}">
                  <a16:creationId xmlns:a16="http://schemas.microsoft.com/office/drawing/2014/main" id="{F02FBFD6-BA1B-A8EE-4B24-B2675221692B}"/>
                </a:ext>
              </a:extLst>
            </p:cNvPr>
            <p:cNvSpPr txBox="1"/>
            <p:nvPr/>
          </p:nvSpPr>
          <p:spPr>
            <a:xfrm>
              <a:off x="2263706" y="6492875"/>
              <a:ext cx="24710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075E5218-EC88-F0D1-EBC5-37BA5B9BB112}"/>
                </a:ext>
              </a:extLst>
            </p:cNvPr>
            <p:cNvSpPr/>
            <p:nvPr/>
          </p:nvSpPr>
          <p:spPr>
            <a:xfrm>
              <a:off x="1382042" y="3850258"/>
              <a:ext cx="4270004" cy="3335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ZoneTexte 300">
              <a:extLst>
                <a:ext uri="{FF2B5EF4-FFF2-40B4-BE49-F238E27FC236}">
                  <a16:creationId xmlns:a16="http://schemas.microsoft.com/office/drawing/2014/main" id="{A9442179-F762-CA87-862E-ECF3FB190C28}"/>
                </a:ext>
              </a:extLst>
            </p:cNvPr>
            <p:cNvSpPr txBox="1"/>
            <p:nvPr/>
          </p:nvSpPr>
          <p:spPr>
            <a:xfrm>
              <a:off x="1320165" y="3814077"/>
              <a:ext cx="4331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60000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	  1.5	      2.0       2.5       3.0       3.5       4.0       4.5       5.0</a:t>
              </a:r>
            </a:p>
          </p:txBody>
        </p:sp>
        <p:sp>
          <p:nvSpPr>
            <p:cNvPr id="303" name="ZoneTexte 302">
              <a:extLst>
                <a:ext uri="{FF2B5EF4-FFF2-40B4-BE49-F238E27FC236}">
                  <a16:creationId xmlns:a16="http://schemas.microsoft.com/office/drawing/2014/main" id="{D61AA5A4-B372-456D-0BDA-88011F298F0C}"/>
                </a:ext>
              </a:extLst>
            </p:cNvPr>
            <p:cNvSpPr txBox="1"/>
            <p:nvPr/>
          </p:nvSpPr>
          <p:spPr>
            <a:xfrm>
              <a:off x="2214755" y="3959051"/>
              <a:ext cx="2471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Time [s]</a:t>
              </a:r>
            </a:p>
          </p:txBody>
        </p:sp>
      </p:grpSp>
      <p:pic>
        <p:nvPicPr>
          <p:cNvPr id="306" name="Graphique 305">
            <a:extLst>
              <a:ext uri="{FF2B5EF4-FFF2-40B4-BE49-F238E27FC236}">
                <a16:creationId xmlns:a16="http://schemas.microsoft.com/office/drawing/2014/main" id="{0226A765-98AB-C6A1-614E-CAA79D77BC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0661" y="1072576"/>
            <a:ext cx="5120000" cy="5760000"/>
          </a:xfrm>
          <a:prstGeom prst="rect">
            <a:avLst/>
          </a:prstGeom>
        </p:spPr>
      </p:pic>
      <p:sp>
        <p:nvSpPr>
          <p:cNvPr id="315" name="Rectangle 314">
            <a:extLst>
              <a:ext uri="{FF2B5EF4-FFF2-40B4-BE49-F238E27FC236}">
                <a16:creationId xmlns:a16="http://schemas.microsoft.com/office/drawing/2014/main" id="{A516ED80-4BD1-8F76-29DD-8D60C4401741}"/>
              </a:ext>
            </a:extLst>
          </p:cNvPr>
          <p:cNvSpPr/>
          <p:nvPr/>
        </p:nvSpPr>
        <p:spPr>
          <a:xfrm>
            <a:off x="1130588" y="4101715"/>
            <a:ext cx="251454" cy="2261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C59ACDCE-A33F-7DEE-2710-D9F78E9F7BD1}"/>
              </a:ext>
            </a:extLst>
          </p:cNvPr>
          <p:cNvSpPr/>
          <p:nvPr/>
        </p:nvSpPr>
        <p:spPr>
          <a:xfrm>
            <a:off x="1135435" y="1588487"/>
            <a:ext cx="251454" cy="2370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ZoneTexte 318">
            <a:extLst>
              <a:ext uri="{FF2B5EF4-FFF2-40B4-BE49-F238E27FC236}">
                <a16:creationId xmlns:a16="http://schemas.microsoft.com/office/drawing/2014/main" id="{4F79971B-232F-406B-9ECC-4CA940AC852E}"/>
              </a:ext>
            </a:extLst>
          </p:cNvPr>
          <p:cNvSpPr txBox="1"/>
          <p:nvPr/>
        </p:nvSpPr>
        <p:spPr>
          <a:xfrm>
            <a:off x="783496" y="1657200"/>
            <a:ext cx="654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6.0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-4.0</a:t>
            </a:r>
          </a:p>
          <a:p>
            <a:pPr algn="r" defTabSz="360000"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-6.0</a:t>
            </a:r>
          </a:p>
        </p:txBody>
      </p:sp>
      <p:sp>
        <p:nvSpPr>
          <p:cNvPr id="321" name="ZoneTexte 320">
            <a:extLst>
              <a:ext uri="{FF2B5EF4-FFF2-40B4-BE49-F238E27FC236}">
                <a16:creationId xmlns:a16="http://schemas.microsoft.com/office/drawing/2014/main" id="{22C35DA8-D931-7D3F-78B2-5C53717120D2}"/>
              </a:ext>
            </a:extLst>
          </p:cNvPr>
          <p:cNvSpPr txBox="1"/>
          <p:nvPr/>
        </p:nvSpPr>
        <p:spPr>
          <a:xfrm>
            <a:off x="797969" y="3952285"/>
            <a:ext cx="654596" cy="2497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-8</a:t>
            </a:r>
          </a:p>
        </p:txBody>
      </p: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5C403095-9603-C2CD-857F-F66C8731814B}"/>
              </a:ext>
            </a:extLst>
          </p:cNvPr>
          <p:cNvGrpSpPr/>
          <p:nvPr/>
        </p:nvGrpSpPr>
        <p:grpSpPr>
          <a:xfrm>
            <a:off x="6714046" y="1573246"/>
            <a:ext cx="4951267" cy="5181387"/>
            <a:chOff x="713888" y="1588487"/>
            <a:chExt cx="4951267" cy="5181387"/>
          </a:xfrm>
        </p:grpSpPr>
        <p:grpSp>
          <p:nvGrpSpPr>
            <p:cNvPr id="325" name="Groupe 324">
              <a:extLst>
                <a:ext uri="{FF2B5EF4-FFF2-40B4-BE49-F238E27FC236}">
                  <a16:creationId xmlns:a16="http://schemas.microsoft.com/office/drawing/2014/main" id="{8E874F35-FA0B-94F9-FBA6-0C632A3F957C}"/>
                </a:ext>
              </a:extLst>
            </p:cNvPr>
            <p:cNvGrpSpPr/>
            <p:nvPr/>
          </p:nvGrpSpPr>
          <p:grpSpPr>
            <a:xfrm>
              <a:off x="713888" y="3814077"/>
              <a:ext cx="4951267" cy="2955797"/>
              <a:chOff x="713888" y="3814077"/>
              <a:chExt cx="4951267" cy="2955797"/>
            </a:xfrm>
          </p:grpSpPr>
          <p:sp>
            <p:nvSpPr>
              <p:cNvPr id="331" name="ZoneTexte 330">
                <a:extLst>
                  <a:ext uri="{FF2B5EF4-FFF2-40B4-BE49-F238E27FC236}">
                    <a16:creationId xmlns:a16="http://schemas.microsoft.com/office/drawing/2014/main" id="{54E88BD8-E1B3-F6AB-E3CD-FC93BC04FC4D}"/>
                  </a:ext>
                </a:extLst>
              </p:cNvPr>
              <p:cNvSpPr txBox="1"/>
              <p:nvPr/>
            </p:nvSpPr>
            <p:spPr>
              <a:xfrm rot="16200000">
                <a:off x="-383120" y="498572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Amplitude [N²/Hz]</a:t>
                </a:r>
              </a:p>
            </p:txBody>
          </p:sp>
          <p:sp>
            <p:nvSpPr>
              <p:cNvPr id="332" name="ZoneTexte 331">
                <a:extLst>
                  <a:ext uri="{FF2B5EF4-FFF2-40B4-BE49-F238E27FC236}">
                    <a16:creationId xmlns:a16="http://schemas.microsoft.com/office/drawing/2014/main" id="{4B421D5D-83F0-E98D-353F-0DB00FB7BC87}"/>
                  </a:ext>
                </a:extLst>
              </p:cNvPr>
              <p:cNvSpPr txBox="1"/>
              <p:nvPr/>
            </p:nvSpPr>
            <p:spPr>
              <a:xfrm>
                <a:off x="1333274" y="6266540"/>
                <a:ext cx="433188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	  50	    100       150       200      250      300     350      400</a:t>
                </a:r>
              </a:p>
            </p:txBody>
          </p:sp>
          <p:sp>
            <p:nvSpPr>
              <p:cNvPr id="333" name="ZoneTexte 332">
                <a:extLst>
                  <a:ext uri="{FF2B5EF4-FFF2-40B4-BE49-F238E27FC236}">
                    <a16:creationId xmlns:a16="http://schemas.microsoft.com/office/drawing/2014/main" id="{15CD780B-0D25-FDE8-2FCE-63FE4219F04C}"/>
                  </a:ext>
                </a:extLst>
              </p:cNvPr>
              <p:cNvSpPr txBox="1"/>
              <p:nvPr/>
            </p:nvSpPr>
            <p:spPr>
              <a:xfrm>
                <a:off x="2263706" y="6492875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Frequency [Hz]</a:t>
                </a:r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B0296BEF-EC26-D5A8-4EF6-CD29CFBAF120}"/>
                  </a:ext>
                </a:extLst>
              </p:cNvPr>
              <p:cNvSpPr/>
              <p:nvPr/>
            </p:nvSpPr>
            <p:spPr>
              <a:xfrm>
                <a:off x="1382042" y="3850258"/>
                <a:ext cx="4270004" cy="3335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5" name="ZoneTexte 334">
                <a:extLst>
                  <a:ext uri="{FF2B5EF4-FFF2-40B4-BE49-F238E27FC236}">
                    <a16:creationId xmlns:a16="http://schemas.microsoft.com/office/drawing/2014/main" id="{D58C3992-9E2E-125D-CAFB-B092536A96C9}"/>
                  </a:ext>
                </a:extLst>
              </p:cNvPr>
              <p:cNvSpPr txBox="1"/>
              <p:nvPr/>
            </p:nvSpPr>
            <p:spPr>
              <a:xfrm>
                <a:off x="1320165" y="3814077"/>
                <a:ext cx="43318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1.0	  1.5	      2.0       2.5       3.0       3.5       4.0       4.5       5.0</a:t>
                </a:r>
              </a:p>
            </p:txBody>
          </p:sp>
          <p:sp>
            <p:nvSpPr>
              <p:cNvPr id="336" name="ZoneTexte 335">
                <a:extLst>
                  <a:ext uri="{FF2B5EF4-FFF2-40B4-BE49-F238E27FC236}">
                    <a16:creationId xmlns:a16="http://schemas.microsoft.com/office/drawing/2014/main" id="{C18CF5A9-091F-14DA-8427-5AB9951DD6E7}"/>
                  </a:ext>
                </a:extLst>
              </p:cNvPr>
              <p:cNvSpPr txBox="1"/>
              <p:nvPr/>
            </p:nvSpPr>
            <p:spPr>
              <a:xfrm>
                <a:off x="2214755" y="3959051"/>
                <a:ext cx="24710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Time [s]</a:t>
                </a:r>
              </a:p>
            </p:txBody>
          </p:sp>
        </p:grp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BD7DA580-8FC1-1BF4-D90C-B8E3C9962977}"/>
                </a:ext>
              </a:extLst>
            </p:cNvPr>
            <p:cNvSpPr/>
            <p:nvPr/>
          </p:nvSpPr>
          <p:spPr>
            <a:xfrm>
              <a:off x="960022" y="4101715"/>
              <a:ext cx="422019" cy="22617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25E5DF52-BCE5-A60E-A6CA-1D014029BD9A}"/>
                </a:ext>
              </a:extLst>
            </p:cNvPr>
            <p:cNvSpPr/>
            <p:nvPr/>
          </p:nvSpPr>
          <p:spPr>
            <a:xfrm>
              <a:off x="1135435" y="1588487"/>
              <a:ext cx="251454" cy="23705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5AAB3BDF-2D50-2031-498D-DE7FE1093CA5}"/>
                </a:ext>
              </a:extLst>
            </p:cNvPr>
            <p:cNvSpPr txBox="1"/>
            <p:nvPr/>
          </p:nvSpPr>
          <p:spPr>
            <a:xfrm>
              <a:off x="810621" y="1594490"/>
              <a:ext cx="639883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0.00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-0.25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-0.50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-0.75</a:t>
              </a:r>
            </a:p>
            <a:p>
              <a:pPr algn="r" defTabSz="360000">
                <a:spcBef>
                  <a:spcPts val="6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-1.00</a:t>
              </a:r>
            </a:p>
          </p:txBody>
        </p:sp>
        <p:sp>
          <p:nvSpPr>
            <p:cNvPr id="329" name="ZoneTexte 328">
              <a:extLst>
                <a:ext uri="{FF2B5EF4-FFF2-40B4-BE49-F238E27FC236}">
                  <a16:creationId xmlns:a16="http://schemas.microsoft.com/office/drawing/2014/main" id="{C4370862-828C-63B9-1EEE-7194F734A940}"/>
                </a:ext>
              </a:extLst>
            </p:cNvPr>
            <p:cNvSpPr txBox="1"/>
            <p:nvPr/>
          </p:nvSpPr>
          <p:spPr>
            <a:xfrm>
              <a:off x="923273" y="3952285"/>
              <a:ext cx="529292" cy="2497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20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sp>
        <p:nvSpPr>
          <p:cNvPr id="338" name="ZoneTexte 337">
            <a:extLst>
              <a:ext uri="{FF2B5EF4-FFF2-40B4-BE49-F238E27FC236}">
                <a16:creationId xmlns:a16="http://schemas.microsoft.com/office/drawing/2014/main" id="{FA0A323F-3A9D-7082-16A7-F7F4C7FB36C7}"/>
              </a:ext>
            </a:extLst>
          </p:cNvPr>
          <p:cNvSpPr txBox="1"/>
          <p:nvPr/>
        </p:nvSpPr>
        <p:spPr>
          <a:xfrm rot="16200000">
            <a:off x="5617039" y="2616073"/>
            <a:ext cx="24710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Cross-flow force [N]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58A6295-24A7-33B6-491E-E1FE65FA1D65}"/>
              </a:ext>
            </a:extLst>
          </p:cNvPr>
          <p:cNvSpPr/>
          <p:nvPr/>
        </p:nvSpPr>
        <p:spPr>
          <a:xfrm>
            <a:off x="1445138" y="1807588"/>
            <a:ext cx="3947884" cy="198248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663FE-FB54-1CBF-AD49-818CFD984DE9}"/>
              </a:ext>
            </a:extLst>
          </p:cNvPr>
          <p:cNvSpPr/>
          <p:nvPr/>
        </p:nvSpPr>
        <p:spPr>
          <a:xfrm>
            <a:off x="7468164" y="1782112"/>
            <a:ext cx="3947959" cy="198544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69BBD6-E4A0-808E-8E33-3F520BA33DB9}"/>
              </a:ext>
            </a:extLst>
          </p:cNvPr>
          <p:cNvSpPr/>
          <p:nvPr/>
        </p:nvSpPr>
        <p:spPr>
          <a:xfrm>
            <a:off x="1452565" y="4253897"/>
            <a:ext cx="3947884" cy="198248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79A195-59F5-47D0-9685-93831570535F}"/>
              </a:ext>
            </a:extLst>
          </p:cNvPr>
          <p:cNvSpPr/>
          <p:nvPr/>
        </p:nvSpPr>
        <p:spPr>
          <a:xfrm>
            <a:off x="7475591" y="4228421"/>
            <a:ext cx="3947959" cy="198544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EC2081A-9A4F-A614-00BC-5A5BC6D24BEC}"/>
              </a:ext>
            </a:extLst>
          </p:cNvPr>
          <p:cNvCxnSpPr>
            <a:cxnSpLocks/>
          </p:cNvCxnSpPr>
          <p:nvPr/>
        </p:nvCxnSpPr>
        <p:spPr>
          <a:xfrm>
            <a:off x="1507379" y="4178540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EE99809-04EB-8353-CA8F-76FD67AFD523}"/>
              </a:ext>
            </a:extLst>
          </p:cNvPr>
          <p:cNvCxnSpPr>
            <a:cxnSpLocks/>
          </p:cNvCxnSpPr>
          <p:nvPr/>
        </p:nvCxnSpPr>
        <p:spPr>
          <a:xfrm>
            <a:off x="1879262" y="4178540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191AA80-5079-1958-E8A7-C98218A0D49A}"/>
              </a:ext>
            </a:extLst>
          </p:cNvPr>
          <p:cNvCxnSpPr>
            <a:cxnSpLocks/>
          </p:cNvCxnSpPr>
          <p:nvPr/>
        </p:nvCxnSpPr>
        <p:spPr>
          <a:xfrm>
            <a:off x="2639250" y="4169540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F4453EB-168D-1EFB-53FE-9CF01EB7BF03}"/>
              </a:ext>
            </a:extLst>
          </p:cNvPr>
          <p:cNvCxnSpPr>
            <a:cxnSpLocks/>
          </p:cNvCxnSpPr>
          <p:nvPr/>
        </p:nvCxnSpPr>
        <p:spPr>
          <a:xfrm>
            <a:off x="3835718" y="4178540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7B4A1A14-0B10-A750-3D5C-DD763BBABC54}"/>
              </a:ext>
            </a:extLst>
          </p:cNvPr>
          <p:cNvCxnSpPr>
            <a:cxnSpLocks/>
          </p:cNvCxnSpPr>
          <p:nvPr/>
        </p:nvCxnSpPr>
        <p:spPr>
          <a:xfrm>
            <a:off x="5218114" y="4178540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C116FD2-DC4E-9D7F-A184-A70C5467D8F6}"/>
              </a:ext>
            </a:extLst>
          </p:cNvPr>
          <p:cNvCxnSpPr>
            <a:cxnSpLocks/>
          </p:cNvCxnSpPr>
          <p:nvPr/>
        </p:nvCxnSpPr>
        <p:spPr>
          <a:xfrm>
            <a:off x="7577438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7DF096C-33C3-A022-39AB-870EE3DAF2C0}"/>
              </a:ext>
            </a:extLst>
          </p:cNvPr>
          <p:cNvCxnSpPr>
            <a:cxnSpLocks/>
          </p:cNvCxnSpPr>
          <p:nvPr/>
        </p:nvCxnSpPr>
        <p:spPr>
          <a:xfrm>
            <a:off x="8369531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9F0ACA7-C57E-F6B8-4C84-1B6B6A7EAE70}"/>
              </a:ext>
            </a:extLst>
          </p:cNvPr>
          <p:cNvCxnSpPr>
            <a:cxnSpLocks/>
          </p:cNvCxnSpPr>
          <p:nvPr/>
        </p:nvCxnSpPr>
        <p:spPr>
          <a:xfrm>
            <a:off x="9137300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3C9AEE5-C592-0609-3E6A-1B54CA89813D}"/>
              </a:ext>
            </a:extLst>
          </p:cNvPr>
          <p:cNvCxnSpPr>
            <a:cxnSpLocks/>
          </p:cNvCxnSpPr>
          <p:nvPr/>
        </p:nvCxnSpPr>
        <p:spPr>
          <a:xfrm>
            <a:off x="9624316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4344C10-99D6-6609-E731-11330BF97808}"/>
              </a:ext>
            </a:extLst>
          </p:cNvPr>
          <p:cNvCxnSpPr>
            <a:cxnSpLocks/>
          </p:cNvCxnSpPr>
          <p:nvPr/>
        </p:nvCxnSpPr>
        <p:spPr>
          <a:xfrm>
            <a:off x="10104102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AC24286E-E167-6D2B-FDB5-85A74C099C3D}"/>
              </a:ext>
            </a:extLst>
          </p:cNvPr>
          <p:cNvCxnSpPr>
            <a:cxnSpLocks/>
          </p:cNvCxnSpPr>
          <p:nvPr/>
        </p:nvCxnSpPr>
        <p:spPr>
          <a:xfrm>
            <a:off x="11312549" y="4195003"/>
            <a:ext cx="0" cy="208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3105522-3A0B-817C-7CDB-5CEB8B0221A6}"/>
                  </a:ext>
                </a:extLst>
              </p:cNvPr>
              <p:cNvSpPr txBox="1"/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3105522-3A0B-817C-7CDB-5CEB8B022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85" y="1460927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0ECE2AF-75D9-FF98-F1B1-729EC1F697C2}"/>
                  </a:ext>
                </a:extLst>
              </p:cNvPr>
              <p:cNvSpPr txBox="1"/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0ECE2AF-75D9-FF98-F1B1-729EC1F69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346" y="1460927"/>
                <a:ext cx="1581150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267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A63C8-A8E5-DACD-A83A-5F542263E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7CD5A2C0-7BDD-4E24-AD73-67A921F4FA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1120757-A4D7-C4A1-86A1-41D5F128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Spectrogram of the base shear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E1C061-C4DE-9F21-A9F0-7CB74A7E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13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47C0FF-7135-0FE4-1048-E98F35C4C6F8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024D286-07C4-0E4D-17D9-236B6188DD03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apèze 19">
              <a:extLst>
                <a:ext uri="{FF2B5EF4-FFF2-40B4-BE49-F238E27FC236}">
                  <a16:creationId xmlns:a16="http://schemas.microsoft.com/office/drawing/2014/main" id="{FFE296C2-3321-8FDE-704B-0E0557617200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73CC259-D620-33AF-13A7-A40DC073AD25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409E1D24-F4FC-8B4B-7F35-CB42E533A7DA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53A398F-1A79-1A25-C0C7-7A6F6EE4A2EC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F1D90F39-8FC0-87B6-F896-428B63F0481C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894634E-C5DC-BFB3-3F81-E604654680D6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4934F96-38C5-0FE6-E37C-96394DA352AB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D112F040-A28D-A1E6-127D-D2920DDA1CDD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0AA5518-8465-47AE-B5F4-5FB153020A95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E5D2B4-D9DA-C11E-2728-4BAE18120F24}"/>
              </a:ext>
            </a:extLst>
          </p:cNvPr>
          <p:cNvSpPr txBox="1"/>
          <p:nvPr/>
        </p:nvSpPr>
        <p:spPr>
          <a:xfrm rot="16200000">
            <a:off x="4693621" y="3881575"/>
            <a:ext cx="2473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A2A2A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log base shear [N²/Hz]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5027322-285D-AB8E-D4B2-5509E1587D8B}"/>
              </a:ext>
            </a:extLst>
          </p:cNvPr>
          <p:cNvSpPr txBox="1"/>
          <p:nvPr/>
        </p:nvSpPr>
        <p:spPr>
          <a:xfrm>
            <a:off x="6407555" y="183012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A2A2A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DECD4FE-A8ED-977A-BCC3-D408B29A5658}"/>
              </a:ext>
            </a:extLst>
          </p:cNvPr>
          <p:cNvSpPr txBox="1"/>
          <p:nvPr/>
        </p:nvSpPr>
        <p:spPr>
          <a:xfrm>
            <a:off x="6407555" y="5872474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A2A2A2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-30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A4EAD3-E445-2A0A-6F14-85570502419B}"/>
              </a:ext>
            </a:extLst>
          </p:cNvPr>
          <p:cNvSpPr/>
          <p:nvPr/>
        </p:nvSpPr>
        <p:spPr>
          <a:xfrm>
            <a:off x="6187873" y="1905939"/>
            <a:ext cx="142441" cy="4226671"/>
          </a:xfrm>
          <a:prstGeom prst="rect">
            <a:avLst/>
          </a:prstGeom>
          <a:gradFill>
            <a:gsLst>
              <a:gs pos="0">
                <a:srgbClr val="1A2D80"/>
              </a:gs>
              <a:gs pos="23000">
                <a:srgbClr val="2085B9"/>
              </a:gs>
              <a:gs pos="44000">
                <a:srgbClr val="34A7C2"/>
              </a:gs>
              <a:gs pos="80456">
                <a:srgbClr val="86D0BA"/>
              </a:gs>
              <a:gs pos="100000">
                <a:srgbClr val="ADD7C2"/>
              </a:gs>
            </a:gsLst>
            <a:lin ang="5400000" scaled="1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0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F9F4E-AE64-D156-C1BB-B73445BB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e 37">
            <a:extLst>
              <a:ext uri="{FF2B5EF4-FFF2-40B4-BE49-F238E27FC236}">
                <a16:creationId xmlns:a16="http://schemas.microsoft.com/office/drawing/2014/main" id="{A5A7EA11-CFA4-8213-E16C-43ECC99AD396}"/>
              </a:ext>
            </a:extLst>
          </p:cNvPr>
          <p:cNvGrpSpPr/>
          <p:nvPr/>
        </p:nvGrpSpPr>
        <p:grpSpPr>
          <a:xfrm>
            <a:off x="6032909" y="1811945"/>
            <a:ext cx="4878242" cy="2881157"/>
            <a:chOff x="6475558" y="2189933"/>
            <a:chExt cx="4878242" cy="2881157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591D460-B2A1-7BDE-4ED3-C8F13F2CB6CD}"/>
                </a:ext>
              </a:extLst>
            </p:cNvPr>
            <p:cNvGrpSpPr/>
            <p:nvPr/>
          </p:nvGrpSpPr>
          <p:grpSpPr>
            <a:xfrm>
              <a:off x="6475558" y="2189933"/>
              <a:ext cx="4878242" cy="2881157"/>
              <a:chOff x="6475558" y="2189933"/>
              <a:chExt cx="4878242" cy="2881157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789A35DF-04D0-32A4-A4E9-029F7A177CDB}"/>
                  </a:ext>
                </a:extLst>
              </p:cNvPr>
              <p:cNvGrpSpPr/>
              <p:nvPr/>
            </p:nvGrpSpPr>
            <p:grpSpPr>
              <a:xfrm>
                <a:off x="6734791" y="2324100"/>
                <a:ext cx="4537066" cy="2613604"/>
                <a:chOff x="6734791" y="2324100"/>
                <a:chExt cx="4537066" cy="2613604"/>
              </a:xfrm>
            </p:grpSpPr>
            <p:pic>
              <p:nvPicPr>
                <p:cNvPr id="10" name="Graphique 9">
                  <a:extLst>
                    <a:ext uri="{FF2B5EF4-FFF2-40B4-BE49-F238E27FC236}">
                      <a16:creationId xmlns:a16="http://schemas.microsoft.com/office/drawing/2014/main" id="{A3E0366B-B15A-73FC-19F9-122E7A159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10856" t="53130" r="7040" b="3618"/>
                <a:stretch>
                  <a:fillRect/>
                </a:stretch>
              </p:blipFill>
              <p:spPr>
                <a:xfrm>
                  <a:off x="7068157" y="2446384"/>
                  <a:ext cx="4203700" cy="2491320"/>
                </a:xfrm>
                <a:prstGeom prst="rect">
                  <a:avLst/>
                </a:prstGeom>
              </p:spPr>
            </p:pic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7C430B-2840-700C-B1D7-D44C51E0315F}"/>
                    </a:ext>
                  </a:extLst>
                </p:cNvPr>
                <p:cNvSpPr/>
                <p:nvPr/>
              </p:nvSpPr>
              <p:spPr>
                <a:xfrm>
                  <a:off x="6734791" y="2324100"/>
                  <a:ext cx="354108" cy="2491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49AE32B9-AC4B-9FE1-5D12-561EC694E150}"/>
                  </a:ext>
                </a:extLst>
              </p:cNvPr>
              <p:cNvGrpSpPr/>
              <p:nvPr/>
            </p:nvGrpSpPr>
            <p:grpSpPr>
              <a:xfrm>
                <a:off x="6475558" y="2189933"/>
                <a:ext cx="4878242" cy="2881157"/>
                <a:chOff x="6707979" y="2493260"/>
                <a:chExt cx="4878242" cy="2881157"/>
              </a:xfrm>
            </p:grpSpPr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A73D04DF-8778-F36D-3AED-1E56D5BB2AD8}"/>
                    </a:ext>
                  </a:extLst>
                </p:cNvPr>
                <p:cNvSpPr txBox="1"/>
                <p:nvPr/>
              </p:nvSpPr>
              <p:spPr>
                <a:xfrm rot="16200000">
                  <a:off x="5610971" y="359026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Amplitude [N²/Hz]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FC315927-603C-17DB-F31F-0A6A94D1F218}"/>
                    </a:ext>
                  </a:extLst>
                </p:cNvPr>
                <p:cNvSpPr txBox="1"/>
                <p:nvPr/>
              </p:nvSpPr>
              <p:spPr>
                <a:xfrm>
                  <a:off x="7254340" y="4871083"/>
                  <a:ext cx="433188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defTabSz="360000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	    	     100                  200                  300                 400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8F61EC28-335D-11C2-D5D8-3968D1F715D0}"/>
                    </a:ext>
                  </a:extLst>
                </p:cNvPr>
                <p:cNvSpPr txBox="1"/>
                <p:nvPr/>
              </p:nvSpPr>
              <p:spPr>
                <a:xfrm>
                  <a:off x="8184772" y="509741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Frequency [Hz]</a:t>
                  </a:r>
                </a:p>
              </p:txBody>
            </p:sp>
          </p:grpSp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7E387231-FF6D-6D58-F4B2-8144A9997512}"/>
                </a:ext>
              </a:extLst>
            </p:cNvPr>
            <p:cNvSpPr txBox="1"/>
            <p:nvPr/>
          </p:nvSpPr>
          <p:spPr>
            <a:xfrm>
              <a:off x="6479568" y="2262402"/>
              <a:ext cx="654596" cy="2489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-3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-7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pic>
        <p:nvPicPr>
          <p:cNvPr id="78" name="Graphique 77">
            <a:extLst>
              <a:ext uri="{FF2B5EF4-FFF2-40B4-BE49-F238E27FC236}">
                <a16:creationId xmlns:a16="http://schemas.microsoft.com/office/drawing/2014/main" id="{4B356A2C-91DD-93A4-9636-B4E86EE0E6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AECEE55-34CA-DA47-186D-3242CFE0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Spectrogram of the base shear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0D0208-7E8B-718F-7089-0FD194D7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14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F934845-6589-92C1-AF9F-A3F1CDAA6A02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F13A6F1-3C57-72A9-1798-0F8AE7178A60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apèze 19">
              <a:extLst>
                <a:ext uri="{FF2B5EF4-FFF2-40B4-BE49-F238E27FC236}">
                  <a16:creationId xmlns:a16="http://schemas.microsoft.com/office/drawing/2014/main" id="{78C87B7C-6C28-83DE-E4FA-871321BBE32F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DC4BD99-1737-71C5-4F06-897BFDC7B6F0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02E56BC-3C93-64EE-2C8E-3D5A882E3F9B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7698FA7-FA34-5E14-643F-B05D77D5C877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E18A6E73-D61D-A964-AA93-E5E265A8C938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B583C15-6A6B-B916-6506-79785B06C5A0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1E3CB95-6720-58A0-4482-E6027CF47B25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E09FADF9-191E-A1DE-C72E-C8AA7E3FE305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94705C45-1571-D1DE-0E15-190DF1AA440C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E7DA230-E3E1-2B96-0920-3E8FF1B37EA8}"/>
              </a:ext>
            </a:extLst>
          </p:cNvPr>
          <p:cNvCxnSpPr>
            <a:cxnSpLocks/>
          </p:cNvCxnSpPr>
          <p:nvPr/>
        </p:nvCxnSpPr>
        <p:spPr>
          <a:xfrm>
            <a:off x="1588528" y="4132010"/>
            <a:ext cx="4444381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B4C74D0-6209-AC77-58E9-5E77073B5E3B}"/>
              </a:ext>
            </a:extLst>
          </p:cNvPr>
          <p:cNvSpPr/>
          <p:nvPr/>
        </p:nvSpPr>
        <p:spPr>
          <a:xfrm>
            <a:off x="6032909" y="1894742"/>
            <a:ext cx="4772251" cy="2798359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15A0B3-3EBC-13D1-1DA1-F19C33FA7DC5}"/>
                  </a:ext>
                </a:extLst>
              </p:cNvPr>
              <p:cNvSpPr txBox="1"/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015A0B3-3EBC-13D1-1DA1-F19C33FA7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4160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235B-9FB6-FF16-F0C6-90D8CFED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AE5EEA81-27DA-8B67-39FA-847E7F945828}"/>
              </a:ext>
            </a:extLst>
          </p:cNvPr>
          <p:cNvGrpSpPr/>
          <p:nvPr/>
        </p:nvGrpSpPr>
        <p:grpSpPr>
          <a:xfrm>
            <a:off x="6032909" y="1811945"/>
            <a:ext cx="4796299" cy="2881157"/>
            <a:chOff x="6475558" y="2189933"/>
            <a:chExt cx="4796299" cy="2881157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DC5246A6-E79E-58B0-F683-1208367B61AB}"/>
                </a:ext>
              </a:extLst>
            </p:cNvPr>
            <p:cNvGrpSpPr/>
            <p:nvPr/>
          </p:nvGrpSpPr>
          <p:grpSpPr>
            <a:xfrm>
              <a:off x="6475558" y="2189933"/>
              <a:ext cx="4796299" cy="2881157"/>
              <a:chOff x="6475558" y="2189933"/>
              <a:chExt cx="4796299" cy="2881157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809B72D-D16C-9130-75D9-C6EA09347695}"/>
                  </a:ext>
                </a:extLst>
              </p:cNvPr>
              <p:cNvGrpSpPr/>
              <p:nvPr/>
            </p:nvGrpSpPr>
            <p:grpSpPr>
              <a:xfrm>
                <a:off x="6734791" y="2324100"/>
                <a:ext cx="4537066" cy="2613604"/>
                <a:chOff x="6734791" y="2324100"/>
                <a:chExt cx="4537066" cy="2613604"/>
              </a:xfrm>
            </p:grpSpPr>
            <p:pic>
              <p:nvPicPr>
                <p:cNvPr id="22" name="Graphique 21">
                  <a:extLst>
                    <a:ext uri="{FF2B5EF4-FFF2-40B4-BE49-F238E27FC236}">
                      <a16:creationId xmlns:a16="http://schemas.microsoft.com/office/drawing/2014/main" id="{A848783B-8ADD-7D77-39DA-36F63F201E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l="10856" t="53130" r="7040" b="3618"/>
                <a:stretch>
                  <a:fillRect/>
                </a:stretch>
              </p:blipFill>
              <p:spPr>
                <a:xfrm>
                  <a:off x="7068157" y="2446384"/>
                  <a:ext cx="4203700" cy="2491320"/>
                </a:xfrm>
                <a:prstGeom prst="rect">
                  <a:avLst/>
                </a:prstGeom>
              </p:spPr>
            </p:pic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73651BA-6D95-69F8-FDA2-7C521AC9C81D}"/>
                    </a:ext>
                  </a:extLst>
                </p:cNvPr>
                <p:cNvSpPr/>
                <p:nvPr/>
              </p:nvSpPr>
              <p:spPr>
                <a:xfrm>
                  <a:off x="6734791" y="2324100"/>
                  <a:ext cx="354108" cy="2491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612F18FB-880B-B48E-5934-9B370AEE6A13}"/>
                  </a:ext>
                </a:extLst>
              </p:cNvPr>
              <p:cNvGrpSpPr/>
              <p:nvPr/>
            </p:nvGrpSpPr>
            <p:grpSpPr>
              <a:xfrm>
                <a:off x="6475558" y="2189933"/>
                <a:ext cx="3947809" cy="2881157"/>
                <a:chOff x="6707979" y="2493260"/>
                <a:chExt cx="3947809" cy="2881157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EA845880-51D0-45A0-539B-EECB0E9AAD8D}"/>
                    </a:ext>
                  </a:extLst>
                </p:cNvPr>
                <p:cNvSpPr txBox="1"/>
                <p:nvPr/>
              </p:nvSpPr>
              <p:spPr>
                <a:xfrm rot="16200000">
                  <a:off x="5610971" y="359026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Amplitude [N²/Hz]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30F5C0E4-4D5C-DF92-5F45-1CEFABCB78B4}"/>
                    </a:ext>
                  </a:extLst>
                </p:cNvPr>
                <p:cNvSpPr txBox="1"/>
                <p:nvPr/>
              </p:nvSpPr>
              <p:spPr>
                <a:xfrm>
                  <a:off x="8184772" y="509741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Frequency [Hz]</a:t>
                  </a:r>
                </a:p>
              </p:txBody>
            </p:sp>
          </p:grp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9B6B05-82BC-211E-EBF7-F3C092396B52}"/>
                </a:ext>
              </a:extLst>
            </p:cNvPr>
            <p:cNvSpPr txBox="1"/>
            <p:nvPr/>
          </p:nvSpPr>
          <p:spPr>
            <a:xfrm>
              <a:off x="6479568" y="2262402"/>
              <a:ext cx="654596" cy="2489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-3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-7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pic>
        <p:nvPicPr>
          <p:cNvPr id="78" name="Graphique 77">
            <a:extLst>
              <a:ext uri="{FF2B5EF4-FFF2-40B4-BE49-F238E27FC236}">
                <a16:creationId xmlns:a16="http://schemas.microsoft.com/office/drawing/2014/main" id="{4140562E-2080-A404-2D6D-E449C95BD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D20582-395D-3397-7D8C-6E6B37BE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Natural frequencies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CC0A9A7-630D-8B04-8CFD-66A6B9C89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15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BE9D021-05B7-44EE-9777-5420319C6D2E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51A9564B-8001-283B-A6C5-17C968EF3716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3875420-426E-15BD-CEE2-1B74E6B9AD31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A3C0E915-A294-83DB-4F3F-0673F0980F77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C88D3ACC-F7CC-D556-F39F-7DE5AC14E422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48137DF-0C04-9299-A6F1-B59852E0B584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085C462-DD6B-D67C-A748-9842333C32DF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A9A22FD-C6DD-3410-3D38-9BCF027E958B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2AB96A8-AE97-1CBA-2B69-5285A6AD82DB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85E006B-AF02-D427-E098-4A70076EC558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2D679E3-D656-E159-18A8-BC179A93E43A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1612B42-2233-143A-F6F3-AC9E8032E0F5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F6FE2D4-5942-A4BD-67AB-095263971DBE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D6BAD90-5000-FF73-4E1A-D049622463C0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37FCD56-F557-CEFB-62BE-4C4DB3657DC0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58486D82-A1B3-7390-EE17-F0F0F2D9B08F}"/>
              </a:ext>
            </a:extLst>
          </p:cNvPr>
          <p:cNvSpPr txBox="1"/>
          <p:nvPr/>
        </p:nvSpPr>
        <p:spPr>
          <a:xfrm rot="16200000">
            <a:off x="1378156" y="210751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79BF24-116D-C198-EFC4-6C498598EE53}"/>
              </a:ext>
            </a:extLst>
          </p:cNvPr>
          <p:cNvSpPr txBox="1"/>
          <p:nvPr/>
        </p:nvSpPr>
        <p:spPr>
          <a:xfrm rot="16200000">
            <a:off x="1764782" y="210751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E4A526-A5CC-954D-D1A8-29179F5B3E1E}"/>
              </a:ext>
            </a:extLst>
          </p:cNvPr>
          <p:cNvSpPr txBox="1"/>
          <p:nvPr/>
        </p:nvSpPr>
        <p:spPr>
          <a:xfrm rot="16200000">
            <a:off x="2217028" y="2113654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C62B7E-304B-75B0-A4CE-FB6BFDC95154}"/>
              </a:ext>
            </a:extLst>
          </p:cNvPr>
          <p:cNvSpPr txBox="1"/>
          <p:nvPr/>
        </p:nvSpPr>
        <p:spPr>
          <a:xfrm rot="16200000">
            <a:off x="3669703" y="210751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F2184AD-8D31-03EC-66E8-C9EE96382EA0}"/>
              </a:ext>
            </a:extLst>
          </p:cNvPr>
          <p:cNvSpPr txBox="1"/>
          <p:nvPr/>
        </p:nvSpPr>
        <p:spPr>
          <a:xfrm rot="16200000">
            <a:off x="4693635" y="210751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5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C8845811-899E-1396-33FF-86E7FFDD736A}"/>
              </a:ext>
            </a:extLst>
          </p:cNvPr>
          <p:cNvGrpSpPr/>
          <p:nvPr/>
        </p:nvGrpSpPr>
        <p:grpSpPr>
          <a:xfrm>
            <a:off x="6781010" y="2118866"/>
            <a:ext cx="3686219" cy="2016000"/>
            <a:chOff x="6781010" y="2118866"/>
            <a:chExt cx="3686219" cy="2016000"/>
          </a:xfrm>
        </p:grpSpPr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59351A0F-C816-4D30-F84C-4266A48F4E83}"/>
                </a:ext>
              </a:extLst>
            </p:cNvPr>
            <p:cNvCxnSpPr>
              <a:cxnSpLocks/>
            </p:cNvCxnSpPr>
            <p:nvPr/>
          </p:nvCxnSpPr>
          <p:spPr>
            <a:xfrm>
              <a:off x="6781010" y="2118866"/>
              <a:ext cx="0" cy="201600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E28DD2CF-85EB-A061-4749-C1801F0A7878}"/>
                </a:ext>
              </a:extLst>
            </p:cNvPr>
            <p:cNvCxnSpPr>
              <a:cxnSpLocks/>
            </p:cNvCxnSpPr>
            <p:nvPr/>
          </p:nvCxnSpPr>
          <p:spPr>
            <a:xfrm>
              <a:off x="7152216" y="2118866"/>
              <a:ext cx="0" cy="201600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AEC976E9-68E5-C432-6D73-85BD1F84189D}"/>
                </a:ext>
              </a:extLst>
            </p:cNvPr>
            <p:cNvCxnSpPr>
              <a:cxnSpLocks/>
            </p:cNvCxnSpPr>
            <p:nvPr/>
          </p:nvCxnSpPr>
          <p:spPr>
            <a:xfrm>
              <a:off x="7947304" y="2118866"/>
              <a:ext cx="0" cy="201600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D50ED844-0669-2219-C0F3-6C39CC6AD10F}"/>
                </a:ext>
              </a:extLst>
            </p:cNvPr>
            <p:cNvCxnSpPr>
              <a:cxnSpLocks/>
            </p:cNvCxnSpPr>
            <p:nvPr/>
          </p:nvCxnSpPr>
          <p:spPr>
            <a:xfrm>
              <a:off x="9107018" y="2118866"/>
              <a:ext cx="0" cy="201600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B99A9300-9EC7-FAC8-EB2B-0FC7D9368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467229" y="2118866"/>
              <a:ext cx="0" cy="201600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B221C4C-A3E6-C173-C352-BD15031EEF31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A433D8C-E574-BAE7-944B-B6F8CFF4A245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8" name="Trapèze 37">
              <a:extLst>
                <a:ext uri="{FF2B5EF4-FFF2-40B4-BE49-F238E27FC236}">
                  <a16:creationId xmlns:a16="http://schemas.microsoft.com/office/drawing/2014/main" id="{C70EC94F-87B4-2249-80AD-0435CCBECBEA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7418E5B-BBE0-ADA8-3C7E-A360F8290AC2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F93F1BC-B13E-7B18-FB29-4FBB3EC0A331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A01115D1-A963-BE16-3FB7-DE945199E190}"/>
                </a:ext>
              </a:extLst>
            </p:cNvPr>
            <p:cNvCxnSpPr>
              <a:cxnSpLocks/>
              <a:stCxn id="37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3EC624A-C4A7-BAC1-5BC9-F62B5C62AEC5}"/>
              </a:ext>
            </a:extLst>
          </p:cNvPr>
          <p:cNvCxnSpPr>
            <a:cxnSpLocks/>
          </p:cNvCxnSpPr>
          <p:nvPr/>
        </p:nvCxnSpPr>
        <p:spPr>
          <a:xfrm>
            <a:off x="1588528" y="4132010"/>
            <a:ext cx="444438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2454D02-148E-12CC-A594-8D5BC101DAF7}"/>
                  </a:ext>
                </a:extLst>
              </p:cNvPr>
              <p:cNvSpPr txBox="1"/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72454D02-148E-12CC-A594-8D5BC101D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ZoneTexte 43">
            <a:extLst>
              <a:ext uri="{FF2B5EF4-FFF2-40B4-BE49-F238E27FC236}">
                <a16:creationId xmlns:a16="http://schemas.microsoft.com/office/drawing/2014/main" id="{E9329B67-6030-5BAC-4821-9CE0841F6015}"/>
              </a:ext>
            </a:extLst>
          </p:cNvPr>
          <p:cNvSpPr txBox="1"/>
          <p:nvPr/>
        </p:nvSpPr>
        <p:spPr>
          <a:xfrm>
            <a:off x="6579270" y="4189768"/>
            <a:ext cx="43318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	    	     100                  200                  300                 400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33B7D7C-CB56-34F1-2893-F6A628778C9C}"/>
              </a:ext>
            </a:extLst>
          </p:cNvPr>
          <p:cNvSpPr/>
          <p:nvPr/>
        </p:nvSpPr>
        <p:spPr>
          <a:xfrm>
            <a:off x="6032909" y="1894742"/>
            <a:ext cx="4772251" cy="279835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3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F6DFB-536A-A181-04FB-D4A7F48F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01BC90A7-B03C-4037-A503-121D1006A3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487252-FE70-5858-9839-281B3F93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Strouhal Law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8D8428C-00E8-B58D-1F2F-F8B1B340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16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855BCA7-C25F-AE81-C098-E27536803F26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6FBB409E-C46E-FD3F-E3CE-21630E9CF9C4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AA1F814-A7D9-CFD0-6A6B-A4BBCC6D8AA6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400F7E9C-23D1-D9D1-3FAD-89113A0050E0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B3E6694B-9B6A-9C77-A1B4-7B2A70A05954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922FA83-24C9-D4C3-109D-194AC6AA3EFE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1B25B9B-C3DF-7F86-8182-9AC4D0E568B6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754886D-DE76-0B0A-74D4-C74181284514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715568B-A8ED-C924-4961-76A3C6135EF0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2410AA2-2AD1-A2D1-F5A6-DCD7205DD581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66C52D1-36DB-B515-6915-D599DFE3B806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1487154-F3D7-2540-3073-792841F2083A}"/>
              </a:ext>
            </a:extLst>
          </p:cNvPr>
          <p:cNvSpPr txBox="1"/>
          <p:nvPr/>
        </p:nvSpPr>
        <p:spPr>
          <a:xfrm rot="17442275">
            <a:off x="1841026" y="3325872"/>
            <a:ext cx="100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</a:t>
            </a:r>
            <a:r>
              <a:rPr lang="fr-BE" sz="1600" baseline="-250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shedding</a:t>
            </a:r>
            <a:endParaRPr lang="fr-BE" sz="1600" baseline="-25000" dirty="0">
              <a:solidFill>
                <a:schemeClr val="accent6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9225D4A-0A29-CEFE-544F-68B61AD3350B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D9ABA80-D185-4D56-F695-03B3CED92C93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1" name="Trapèze 30">
              <a:extLst>
                <a:ext uri="{FF2B5EF4-FFF2-40B4-BE49-F238E27FC236}">
                  <a16:creationId xmlns:a16="http://schemas.microsoft.com/office/drawing/2014/main" id="{4F033464-7982-9B89-9F04-6398B911005A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D1F5BCC-6BCB-CF39-1F62-88B13697D7D3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47D9768E-2610-8194-5FB4-795A78E6CDD3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BAC0ECD-E952-F3E1-FB86-4EDC2BCC994A}"/>
                </a:ext>
              </a:extLst>
            </p:cNvPr>
            <p:cNvCxnSpPr>
              <a:cxnSpLocks/>
              <a:stCxn id="30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042CA6E-B8BC-3A2A-5153-2F504655173A}"/>
              </a:ext>
            </a:extLst>
          </p:cNvPr>
          <p:cNvGrpSpPr/>
          <p:nvPr/>
        </p:nvGrpSpPr>
        <p:grpSpPr>
          <a:xfrm>
            <a:off x="6032909" y="1811945"/>
            <a:ext cx="4796299" cy="2881157"/>
            <a:chOff x="6475558" y="2189933"/>
            <a:chExt cx="4796299" cy="288115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B365CF0-B96D-25D6-2CC5-34A2C45F8286}"/>
                </a:ext>
              </a:extLst>
            </p:cNvPr>
            <p:cNvGrpSpPr/>
            <p:nvPr/>
          </p:nvGrpSpPr>
          <p:grpSpPr>
            <a:xfrm>
              <a:off x="6475558" y="2189933"/>
              <a:ext cx="4796299" cy="2881157"/>
              <a:chOff x="6475558" y="2189933"/>
              <a:chExt cx="4796299" cy="2881157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9B28729B-6901-2132-BD39-B5E89B36144E}"/>
                  </a:ext>
                </a:extLst>
              </p:cNvPr>
              <p:cNvGrpSpPr/>
              <p:nvPr/>
            </p:nvGrpSpPr>
            <p:grpSpPr>
              <a:xfrm>
                <a:off x="6734791" y="2324100"/>
                <a:ext cx="4537066" cy="2613604"/>
                <a:chOff x="6734791" y="2324100"/>
                <a:chExt cx="4537066" cy="2613604"/>
              </a:xfrm>
            </p:grpSpPr>
            <p:pic>
              <p:nvPicPr>
                <p:cNvPr id="28" name="Graphique 27">
                  <a:extLst>
                    <a:ext uri="{FF2B5EF4-FFF2-40B4-BE49-F238E27FC236}">
                      <a16:creationId xmlns:a16="http://schemas.microsoft.com/office/drawing/2014/main" id="{6242409F-0D37-0D2F-04E2-4C41D9C411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10856" t="53130" r="7040" b="3618"/>
                <a:stretch>
                  <a:fillRect/>
                </a:stretch>
              </p:blipFill>
              <p:spPr>
                <a:xfrm>
                  <a:off x="7068157" y="2446384"/>
                  <a:ext cx="4203700" cy="2491320"/>
                </a:xfrm>
                <a:prstGeom prst="rect">
                  <a:avLst/>
                </a:prstGeom>
              </p:spPr>
            </p:pic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73F164-71A5-B6E7-33CC-BAFA77F9BF33}"/>
                    </a:ext>
                  </a:extLst>
                </p:cNvPr>
                <p:cNvSpPr/>
                <p:nvPr/>
              </p:nvSpPr>
              <p:spPr>
                <a:xfrm>
                  <a:off x="6734791" y="2324100"/>
                  <a:ext cx="354108" cy="2491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0C983506-21EC-D186-E9F9-78A1A7B1D3FA}"/>
                  </a:ext>
                </a:extLst>
              </p:cNvPr>
              <p:cNvGrpSpPr/>
              <p:nvPr/>
            </p:nvGrpSpPr>
            <p:grpSpPr>
              <a:xfrm>
                <a:off x="6475558" y="2189933"/>
                <a:ext cx="3947809" cy="2881157"/>
                <a:chOff x="6707979" y="2493260"/>
                <a:chExt cx="3947809" cy="2881157"/>
              </a:xfrm>
            </p:grpSpPr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953087A1-9328-A530-5106-9D4F8072E42A}"/>
                    </a:ext>
                  </a:extLst>
                </p:cNvPr>
                <p:cNvSpPr txBox="1"/>
                <p:nvPr/>
              </p:nvSpPr>
              <p:spPr>
                <a:xfrm rot="16200000">
                  <a:off x="5610971" y="359026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Amplitude [N²/Hz]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7645D61-D898-E21A-908D-EAF9F0FD28BA}"/>
                    </a:ext>
                  </a:extLst>
                </p:cNvPr>
                <p:cNvSpPr txBox="1"/>
                <p:nvPr/>
              </p:nvSpPr>
              <p:spPr>
                <a:xfrm>
                  <a:off x="8184772" y="509741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Frequency [Hz]</a:t>
                  </a:r>
                </a:p>
              </p:txBody>
            </p:sp>
          </p:grpSp>
        </p:grp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068F32F-31EE-85A5-B7B4-1683E67CE3BF}"/>
                </a:ext>
              </a:extLst>
            </p:cNvPr>
            <p:cNvSpPr txBox="1"/>
            <p:nvPr/>
          </p:nvSpPr>
          <p:spPr>
            <a:xfrm>
              <a:off x="6479568" y="2262402"/>
              <a:ext cx="654596" cy="2489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-3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-7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2E527E9-B26F-E00D-11E3-F8EDC11DF7EC}"/>
              </a:ext>
            </a:extLst>
          </p:cNvPr>
          <p:cNvCxnSpPr>
            <a:cxnSpLocks/>
          </p:cNvCxnSpPr>
          <p:nvPr/>
        </p:nvCxnSpPr>
        <p:spPr>
          <a:xfrm>
            <a:off x="6781010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6D4628F-2CD7-27EF-5F05-A9405912025B}"/>
              </a:ext>
            </a:extLst>
          </p:cNvPr>
          <p:cNvCxnSpPr>
            <a:cxnSpLocks/>
          </p:cNvCxnSpPr>
          <p:nvPr/>
        </p:nvCxnSpPr>
        <p:spPr>
          <a:xfrm>
            <a:off x="7152216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D17EA8C-11A6-25F0-43D7-2A22F5DDF5F6}"/>
              </a:ext>
            </a:extLst>
          </p:cNvPr>
          <p:cNvCxnSpPr>
            <a:cxnSpLocks/>
          </p:cNvCxnSpPr>
          <p:nvPr/>
        </p:nvCxnSpPr>
        <p:spPr>
          <a:xfrm>
            <a:off x="7947304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1D760AC-5CC2-BC94-F3EF-BC9D2536557D}"/>
              </a:ext>
            </a:extLst>
          </p:cNvPr>
          <p:cNvCxnSpPr>
            <a:cxnSpLocks/>
          </p:cNvCxnSpPr>
          <p:nvPr/>
        </p:nvCxnSpPr>
        <p:spPr>
          <a:xfrm>
            <a:off x="9107018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DAB01D5B-749E-6B7C-37A2-959903B20C0C}"/>
              </a:ext>
            </a:extLst>
          </p:cNvPr>
          <p:cNvCxnSpPr>
            <a:cxnSpLocks/>
          </p:cNvCxnSpPr>
          <p:nvPr/>
        </p:nvCxnSpPr>
        <p:spPr>
          <a:xfrm>
            <a:off x="10467229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5B96FFB-A8E2-A208-039A-DBAB08724C3F}"/>
              </a:ext>
            </a:extLst>
          </p:cNvPr>
          <p:cNvCxnSpPr>
            <a:cxnSpLocks/>
          </p:cNvCxnSpPr>
          <p:nvPr/>
        </p:nvCxnSpPr>
        <p:spPr>
          <a:xfrm>
            <a:off x="1588528" y="4132010"/>
            <a:ext cx="444438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B8B46CA-CC9E-746E-40B0-AA168025322A}"/>
              </a:ext>
            </a:extLst>
          </p:cNvPr>
          <p:cNvCxnSpPr>
            <a:cxnSpLocks/>
          </p:cNvCxnSpPr>
          <p:nvPr/>
        </p:nvCxnSpPr>
        <p:spPr>
          <a:xfrm>
            <a:off x="7489382" y="2118866"/>
            <a:ext cx="0" cy="20160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E82C333-7102-9554-6636-4ACC8AAC8499}"/>
                  </a:ext>
                </a:extLst>
              </p:cNvPr>
              <p:cNvSpPr txBox="1"/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E82C333-7102-9554-6636-4ACC8AAC8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F0CC4B16-DC31-E3A1-177D-CDA53E27BF24}"/>
              </a:ext>
            </a:extLst>
          </p:cNvPr>
          <p:cNvSpPr txBox="1"/>
          <p:nvPr/>
        </p:nvSpPr>
        <p:spPr>
          <a:xfrm>
            <a:off x="6579270" y="4189768"/>
            <a:ext cx="43318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	    	     100                  200                  300                 400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86D9C4-5543-2D5A-AA8F-20E9B03D0280}"/>
              </a:ext>
            </a:extLst>
          </p:cNvPr>
          <p:cNvSpPr/>
          <p:nvPr/>
        </p:nvSpPr>
        <p:spPr>
          <a:xfrm>
            <a:off x="6032909" y="1894742"/>
            <a:ext cx="4772251" cy="279835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06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AB8FC-C215-B54F-F7DC-6A5A8FA0D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2EF7D3DD-1291-9556-F78B-BCEC0C9D0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9789FD6-96D1-20A4-C77C-604BB900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Strouhal Law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DCA6457-10B6-455E-0043-9D62C1B54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17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021E17FB-C66D-F2F5-0D9B-FEF69489A05E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ECDF8B6F-7393-CECC-4E6C-44FC0E0DAE52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41333152-5F82-3CBC-FE32-27C0AAA31823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E0CAA88F-38D3-FE7D-98CA-296D82E62300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4245B5EC-93C6-3F08-4BE2-B4CF011195D7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2E2FC3A-A15B-EA75-CC27-E6630E9B148A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50D6ACD-8944-023A-EE34-034FB60AC9DD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E205A96-F420-7337-6C6E-D953E5E65F43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3F8DF2C-3A9D-D68C-9108-3ED7A5FD37B5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FAC2B04-1656-1F95-D57E-11B786BF0921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BD25D66-FC8D-7D92-406C-01D55C02DC9B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63AF1DEA-5EB6-9C9A-5D06-9C9577E8CFBF}"/>
              </a:ext>
            </a:extLst>
          </p:cNvPr>
          <p:cNvSpPr txBox="1"/>
          <p:nvPr/>
        </p:nvSpPr>
        <p:spPr>
          <a:xfrm rot="17442275">
            <a:off x="1841026" y="3325872"/>
            <a:ext cx="100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</a:t>
            </a:r>
            <a:r>
              <a:rPr lang="fr-BE" sz="1600" baseline="-250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shedding</a:t>
            </a:r>
            <a:endParaRPr lang="fr-BE" sz="1600" baseline="-25000" dirty="0">
              <a:solidFill>
                <a:schemeClr val="accent6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AD6B37E-CEBB-9607-4A17-9EFE603105F6}"/>
              </a:ext>
            </a:extLst>
          </p:cNvPr>
          <p:cNvCxnSpPr>
            <a:cxnSpLocks/>
          </p:cNvCxnSpPr>
          <p:nvPr/>
        </p:nvCxnSpPr>
        <p:spPr>
          <a:xfrm>
            <a:off x="1566749" y="6125058"/>
            <a:ext cx="3876789" cy="0"/>
          </a:xfrm>
          <a:prstGeom prst="line">
            <a:avLst/>
          </a:prstGeom>
          <a:ln w="38100">
            <a:solidFill>
              <a:srgbClr val="E94B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EF1715-2566-7566-3538-65FC74A2FA26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DB3BD70-D13E-D2DF-7248-0182FBAD9CA6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B50830B0-A0A5-A203-A6D5-E7393EB7900C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4BA0620-DE05-9635-5F67-0C5A0742D530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17C14E8-CD7B-9CCE-C659-5AAE3F48428E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1DC7573-43AA-39FB-767F-BD2B35A18B10}"/>
                </a:ext>
              </a:extLst>
            </p:cNvPr>
            <p:cNvCxnSpPr>
              <a:cxnSpLocks/>
              <a:stCxn id="11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DBC41D02-9D5B-661B-201F-1189EB9EBA92}"/>
              </a:ext>
            </a:extLst>
          </p:cNvPr>
          <p:cNvSpPr/>
          <p:nvPr/>
        </p:nvSpPr>
        <p:spPr>
          <a:xfrm>
            <a:off x="1529026" y="6071058"/>
            <a:ext cx="108000" cy="108000"/>
          </a:xfrm>
          <a:prstGeom prst="ellipse">
            <a:avLst/>
          </a:prstGeom>
          <a:solidFill>
            <a:srgbClr val="E94B92"/>
          </a:solidFill>
          <a:ln>
            <a:solidFill>
              <a:srgbClr val="E94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6B9359-8582-ADA6-D60B-8967F7D572BE}"/>
              </a:ext>
            </a:extLst>
          </p:cNvPr>
          <p:cNvSpPr/>
          <p:nvPr/>
        </p:nvSpPr>
        <p:spPr>
          <a:xfrm>
            <a:off x="7429564" y="730249"/>
            <a:ext cx="2908236" cy="937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E6F4DC60-EA52-596E-76CD-710AD2F35B17}"/>
              </a:ext>
            </a:extLst>
          </p:cNvPr>
          <p:cNvGrpSpPr/>
          <p:nvPr/>
        </p:nvGrpSpPr>
        <p:grpSpPr>
          <a:xfrm>
            <a:off x="5817858" y="1997592"/>
            <a:ext cx="5751000" cy="4019417"/>
            <a:chOff x="5817858" y="1997592"/>
            <a:chExt cx="5751000" cy="4019417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CA631DAD-44C2-818D-34C7-7775DC3B9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858" y="2183009"/>
              <a:ext cx="5751000" cy="3834000"/>
            </a:xfrm>
            <a:prstGeom prst="rect">
              <a:avLst/>
            </a:prstGeom>
          </p:spPr>
        </p:pic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EAE477EC-E415-69FC-9D2A-B77B434D80D8}"/>
                </a:ext>
              </a:extLst>
            </p:cNvPr>
            <p:cNvGrpSpPr/>
            <p:nvPr/>
          </p:nvGrpSpPr>
          <p:grpSpPr>
            <a:xfrm>
              <a:off x="5852160" y="2896528"/>
              <a:ext cx="5716698" cy="2875126"/>
              <a:chOff x="5852160" y="2896528"/>
              <a:chExt cx="5716698" cy="2875126"/>
            </a:xfrm>
          </p:grpSpPr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3F60702-357F-B1C5-5A2C-19FE5B623C40}"/>
                  </a:ext>
                </a:extLst>
              </p:cNvPr>
              <p:cNvSpPr txBox="1"/>
              <p:nvPr/>
            </p:nvSpPr>
            <p:spPr>
              <a:xfrm>
                <a:off x="6718316" y="5255058"/>
                <a:ext cx="485054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360000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	               100                      200                    300                   400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27B12E8-A15B-C134-605B-F17F103872B5}"/>
                  </a:ext>
                </a:extLst>
              </p:cNvPr>
              <p:cNvSpPr txBox="1"/>
              <p:nvPr/>
            </p:nvSpPr>
            <p:spPr>
              <a:xfrm>
                <a:off x="7730690" y="5494655"/>
                <a:ext cx="259745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Frequency [Hz]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6150DDC-64AD-AF29-0A5B-52A6385C277F}"/>
                  </a:ext>
                </a:extLst>
              </p:cNvPr>
              <p:cNvSpPr/>
              <p:nvPr/>
            </p:nvSpPr>
            <p:spPr>
              <a:xfrm>
                <a:off x="5852160" y="2910840"/>
                <a:ext cx="917619" cy="27660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C4247AED-504D-07AB-C7EE-D15F10CD41E5}"/>
                  </a:ext>
                </a:extLst>
              </p:cNvPr>
              <p:cNvSpPr txBox="1"/>
              <p:nvPr/>
            </p:nvSpPr>
            <p:spPr>
              <a:xfrm>
                <a:off x="6145663" y="2896528"/>
                <a:ext cx="654596" cy="2497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360000">
                  <a:lnSpc>
                    <a:spcPct val="200000"/>
                  </a:lnSpc>
                  <a:spcBef>
                    <a:spcPts val="1200"/>
                  </a:spcBef>
                </a:pPr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10</a:t>
                </a:r>
                <a:r>
                  <a:rPr lang="fr-BE" sz="1200" baseline="300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</a:t>
                </a:r>
              </a:p>
              <a:p>
                <a:pPr algn="r" defTabSz="360000">
                  <a:lnSpc>
                    <a:spcPct val="200000"/>
                  </a:lnSpc>
                  <a:spcBef>
                    <a:spcPts val="1200"/>
                  </a:spcBef>
                </a:pPr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10</a:t>
                </a:r>
                <a:r>
                  <a:rPr lang="fr-BE" sz="1200" baseline="300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-2</a:t>
                </a:r>
              </a:p>
              <a:p>
                <a:pPr algn="r" defTabSz="360000">
                  <a:lnSpc>
                    <a:spcPct val="200000"/>
                  </a:lnSpc>
                  <a:spcBef>
                    <a:spcPts val="1200"/>
                  </a:spcBef>
                </a:pPr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10</a:t>
                </a:r>
                <a:r>
                  <a:rPr lang="fr-BE" sz="1200" baseline="300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-4</a:t>
                </a:r>
              </a:p>
              <a:p>
                <a:pPr algn="r" defTabSz="360000">
                  <a:lnSpc>
                    <a:spcPct val="200000"/>
                  </a:lnSpc>
                  <a:spcBef>
                    <a:spcPts val="1200"/>
                  </a:spcBef>
                </a:pPr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10</a:t>
                </a:r>
                <a:r>
                  <a:rPr lang="fr-BE" sz="1200" baseline="300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-6</a:t>
                </a:r>
              </a:p>
              <a:p>
                <a:pPr algn="r" defTabSz="360000">
                  <a:lnSpc>
                    <a:spcPct val="200000"/>
                  </a:lnSpc>
                  <a:spcBef>
                    <a:spcPts val="1200"/>
                  </a:spcBef>
                </a:pPr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10</a:t>
                </a:r>
                <a:r>
                  <a:rPr lang="fr-BE" sz="1200" baseline="300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-8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2486832A-AD7A-67DD-AE5C-FF74606A1E57}"/>
                  </a:ext>
                </a:extLst>
              </p:cNvPr>
              <p:cNvSpPr txBox="1"/>
              <p:nvPr/>
            </p:nvSpPr>
            <p:spPr>
              <a:xfrm rot="16200000">
                <a:off x="5048656" y="4019550"/>
                <a:ext cx="247101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Amplitude [N²/Hz]</a:t>
                </a:r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DA625D9-5200-D677-FEDB-8C2E895BD14E}"/>
                </a:ext>
              </a:extLst>
            </p:cNvPr>
            <p:cNvSpPr/>
            <p:nvPr/>
          </p:nvSpPr>
          <p:spPr>
            <a:xfrm>
              <a:off x="7132320" y="1997592"/>
              <a:ext cx="3453027" cy="913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7156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44444E-6 L 0.1289 -0.61389 " pathEditMode="relative" rAng="0" ptsTypes="AA">
                                      <p:cBhvr>
                                        <p:cTn id="6" dur="1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306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0.00091 -0.61551 " pathEditMode="relative" rAng="0" ptsTypes="AA">
                                      <p:cBhvr>
                                        <p:cTn id="8" dur="1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EA1C-BCA3-4334-642E-04BC21E3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E6A44D48-8288-DA67-D57F-CD54940177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F941165-9E3B-2724-1525-E3D572FE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Strouhal Law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FE7292C-A703-B83B-84B4-346F035C5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18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C26CA792-8106-61CC-3DE3-1E9BCDB3D94F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F0A3759B-F1E4-1364-9D44-D7C1F54A145A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7F8C666-ABA0-73CA-870C-936635849608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C92407C2-30F3-4D2E-9090-E26EFF9BF7B3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2E3BE67A-8ABA-E861-45E3-44EEE409C9D4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90E498E-AF15-B140-CE1E-C267FFC19316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8C0789A-5100-FF0D-EB83-9B80FDE1B562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D78751D-2433-2624-F73A-52F7B111F249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2F43AAB-0493-B83E-CA22-DF6FC6BE855E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F47455B-25CF-F987-8F48-4D5AA87D4C97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795114F-F786-FB2E-616D-A30CC65A080C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5B811AD5-D6FC-A367-F856-A9BBE300B8CE}"/>
              </a:ext>
            </a:extLst>
          </p:cNvPr>
          <p:cNvSpPr txBox="1"/>
          <p:nvPr/>
        </p:nvSpPr>
        <p:spPr>
          <a:xfrm rot="17442275">
            <a:off x="1841026" y="3325872"/>
            <a:ext cx="100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</a:t>
            </a:r>
            <a:r>
              <a:rPr lang="fr-BE" sz="1600" baseline="-250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shedding</a:t>
            </a:r>
            <a:endParaRPr lang="fr-BE" sz="1600" baseline="-25000" dirty="0">
              <a:solidFill>
                <a:schemeClr val="accent6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2348786-EB7A-340A-EBFE-D90FC11A4048}"/>
              </a:ext>
            </a:extLst>
          </p:cNvPr>
          <p:cNvSpPr/>
          <p:nvPr/>
        </p:nvSpPr>
        <p:spPr>
          <a:xfrm>
            <a:off x="2730114" y="2912489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26EC493-B5AD-881F-C4D5-01106343F1A9}"/>
              </a:ext>
            </a:extLst>
          </p:cNvPr>
          <p:cNvCxnSpPr>
            <a:cxnSpLocks/>
            <a:stCxn id="29" idx="6"/>
            <a:endCxn id="31" idx="1"/>
          </p:cNvCxnSpPr>
          <p:nvPr/>
        </p:nvCxnSpPr>
        <p:spPr>
          <a:xfrm>
            <a:off x="2838114" y="2966489"/>
            <a:ext cx="3175248" cy="0"/>
          </a:xfrm>
          <a:prstGeom prst="line">
            <a:avLst/>
          </a:prstGeom>
          <a:ln>
            <a:solidFill>
              <a:srgbClr val="E94B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AD347D2-7C92-AF16-71B4-3B49D26A46B6}"/>
                  </a:ext>
                </a:extLst>
              </p:cNvPr>
              <p:cNvSpPr txBox="1"/>
              <p:nvPr/>
            </p:nvSpPr>
            <p:spPr>
              <a:xfrm>
                <a:off x="6013362" y="2565321"/>
                <a:ext cx="2689839" cy="802336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𝑆𝑡</m:t>
                      </m:r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B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B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BE" b="0" i="1" smtClean="0">
                                  <a:latin typeface="Cambria Math" panose="02040503050406030204" pitchFamily="18" charset="0"/>
                                </a:rPr>
                                <m:t>𝑠ℎ𝑒𝑑𝑑𝑖𝑛𝑔</m:t>
                              </m:r>
                            </m:sub>
                          </m:sSub>
                          <m:r>
                            <a:rPr lang="fr-BE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fr-B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fr-B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fr-B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fr-BE" b="0" i="1" smtClean="0">
                          <a:latin typeface="Cambria Math" panose="02040503050406030204" pitchFamily="18" charset="0"/>
                        </a:rPr>
                        <m:t>=0.185</m:t>
                      </m:r>
                    </m:oMath>
                  </m:oMathPara>
                </a14:m>
                <a:endParaRPr lang="fr-BE" b="0" dirty="0"/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AD347D2-7C92-AF16-71B4-3B49D26A4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62" y="2565321"/>
                <a:ext cx="2689839" cy="8023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B94510D1-C150-F16A-CA1A-40E95FF39450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EB5A697-1BF4-AD12-B2AA-AE07FF395315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C8C503B4-2429-B641-E438-323902315320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2FC235E-19E0-5866-A20C-E874C97F0DB2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25FC36D6-BD04-65DF-5E0C-3C36C0DFD2A4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35DCF50E-3A30-060C-490C-6BCE9A4E5B11}"/>
                </a:ext>
              </a:extLst>
            </p:cNvPr>
            <p:cNvCxnSpPr>
              <a:cxnSpLocks/>
              <a:stCxn id="11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4406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6E1D2-F6CD-8274-E11F-BF50D1DA8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D8853B3A-0841-6BCD-1B14-8C91958D5E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6CBAAE7-561B-89ED-F3FC-083E6E67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Strouhal Law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64AF211-33B9-252E-98B9-75BF858ED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19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D34F120-F453-713C-F6F6-CEF805363B6B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8BCD8BCF-B293-812E-A52E-1D139F788182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565EEDB1-5EE2-5BB8-7A74-65BC01F85F23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108F9E8C-C48B-4F9F-C058-B2A1EAC26F37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3CA149F9-3A32-BD31-A879-AF8D07CEAA62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B2F7D34-B0C2-2E82-EE63-4CB402A8F203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B67884F-5DFE-2BD1-7EB5-2B700EC796C4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8991886-BFA4-8348-ADD0-56505A3CD1B6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F6D4E60-CA16-5893-51CE-17CEDA4FA587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7FB8B3F-09C8-AA14-DF8A-C53483D9F52E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277195D-FA12-719B-43D7-3F34EECE5FD5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72AA154-4835-D25C-DAFC-333ABCD55514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021C426-2F50-1717-CF30-1BFC7AD3D91E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91915518-D23D-A8A2-89EC-2FAEBB9B128C}"/>
              </a:ext>
            </a:extLst>
          </p:cNvPr>
          <p:cNvSpPr txBox="1"/>
          <p:nvPr/>
        </p:nvSpPr>
        <p:spPr>
          <a:xfrm rot="16587700">
            <a:off x="1311682" y="2906363"/>
            <a:ext cx="100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3f</a:t>
            </a:r>
            <a:r>
              <a:rPr lang="fr-BE" sz="1600" baseline="-250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shedding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B8F3516-FB07-E8A9-DDBE-0DB3929EB918}"/>
              </a:ext>
            </a:extLst>
          </p:cNvPr>
          <p:cNvSpPr txBox="1"/>
          <p:nvPr/>
        </p:nvSpPr>
        <p:spPr>
          <a:xfrm rot="19137105">
            <a:off x="2861160" y="4076878"/>
            <a:ext cx="100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</a:t>
            </a:r>
            <a:r>
              <a:rPr lang="fr-BE" sz="1600" baseline="-25000" dirty="0" err="1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shedding</a:t>
            </a:r>
            <a:r>
              <a:rPr lang="fr-BE" sz="16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/3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F00D9B6-A368-81B8-BC94-6ED558762A34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5DCACF0-B890-D253-B331-E49C992288D2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Trapèze 13">
              <a:extLst>
                <a:ext uri="{FF2B5EF4-FFF2-40B4-BE49-F238E27FC236}">
                  <a16:creationId xmlns:a16="http://schemas.microsoft.com/office/drawing/2014/main" id="{E3BDD116-A2C8-BF6E-5AAF-BE4DBD9585A5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B5C4E54-EF60-2A4D-DA13-B5F826F004C1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C711AFB-D69E-C992-070C-D50AB5720ACE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F1C5691D-6B65-971D-0944-C70365114EF1}"/>
                </a:ext>
              </a:extLst>
            </p:cNvPr>
            <p:cNvCxnSpPr>
              <a:cxnSpLocks/>
              <a:stCxn id="13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9DA6E52-1F10-6088-C608-85B054BE0D62}"/>
              </a:ext>
            </a:extLst>
          </p:cNvPr>
          <p:cNvGrpSpPr/>
          <p:nvPr/>
        </p:nvGrpSpPr>
        <p:grpSpPr>
          <a:xfrm>
            <a:off x="6032909" y="1811945"/>
            <a:ext cx="4796299" cy="2881157"/>
            <a:chOff x="6475558" y="2189933"/>
            <a:chExt cx="4796299" cy="2881157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A24BB21-ECCC-6330-7179-6002A48DA293}"/>
                </a:ext>
              </a:extLst>
            </p:cNvPr>
            <p:cNvGrpSpPr/>
            <p:nvPr/>
          </p:nvGrpSpPr>
          <p:grpSpPr>
            <a:xfrm>
              <a:off x="6475558" y="2189933"/>
              <a:ext cx="4796299" cy="2881157"/>
              <a:chOff x="6475558" y="2189933"/>
              <a:chExt cx="4796299" cy="2881157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B449F7E7-EB33-AB8E-6792-98DFF3A3B530}"/>
                  </a:ext>
                </a:extLst>
              </p:cNvPr>
              <p:cNvGrpSpPr/>
              <p:nvPr/>
            </p:nvGrpSpPr>
            <p:grpSpPr>
              <a:xfrm>
                <a:off x="6734791" y="2324100"/>
                <a:ext cx="4537066" cy="2613604"/>
                <a:chOff x="6734791" y="2324100"/>
                <a:chExt cx="4537066" cy="2613604"/>
              </a:xfrm>
            </p:grpSpPr>
            <p:pic>
              <p:nvPicPr>
                <p:cNvPr id="46" name="Graphique 45">
                  <a:extLst>
                    <a:ext uri="{FF2B5EF4-FFF2-40B4-BE49-F238E27FC236}">
                      <a16:creationId xmlns:a16="http://schemas.microsoft.com/office/drawing/2014/main" id="{4918D652-FCA8-E259-AA3F-095E5B135F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10856" t="53130" r="7040" b="3618"/>
                <a:stretch>
                  <a:fillRect/>
                </a:stretch>
              </p:blipFill>
              <p:spPr>
                <a:xfrm>
                  <a:off x="7068157" y="2446384"/>
                  <a:ext cx="4203700" cy="2491320"/>
                </a:xfrm>
                <a:prstGeom prst="rect">
                  <a:avLst/>
                </a:prstGeom>
              </p:spPr>
            </p:pic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CA80DE2F-5C2E-343C-99CC-8134E2D3185F}"/>
                    </a:ext>
                  </a:extLst>
                </p:cNvPr>
                <p:cNvSpPr/>
                <p:nvPr/>
              </p:nvSpPr>
              <p:spPr>
                <a:xfrm>
                  <a:off x="6734791" y="2324100"/>
                  <a:ext cx="354108" cy="2491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B6AAE133-6FDD-3F43-760B-E7A0B71C3C5E}"/>
                  </a:ext>
                </a:extLst>
              </p:cNvPr>
              <p:cNvGrpSpPr/>
              <p:nvPr/>
            </p:nvGrpSpPr>
            <p:grpSpPr>
              <a:xfrm>
                <a:off x="6475558" y="2189933"/>
                <a:ext cx="3947809" cy="2881157"/>
                <a:chOff x="6707979" y="2493260"/>
                <a:chExt cx="3947809" cy="2881157"/>
              </a:xfrm>
            </p:grpSpPr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AC11AD66-37EA-969C-88A9-F65ECE0BB99F}"/>
                    </a:ext>
                  </a:extLst>
                </p:cNvPr>
                <p:cNvSpPr txBox="1"/>
                <p:nvPr/>
              </p:nvSpPr>
              <p:spPr>
                <a:xfrm rot="16200000">
                  <a:off x="5610971" y="359026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Amplitude [N²/Hz]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D1282E45-5878-CE59-2703-5AC95564218F}"/>
                    </a:ext>
                  </a:extLst>
                </p:cNvPr>
                <p:cNvSpPr txBox="1"/>
                <p:nvPr/>
              </p:nvSpPr>
              <p:spPr>
                <a:xfrm>
                  <a:off x="8184772" y="5097418"/>
                  <a:ext cx="247101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Frequency [Hz]</a:t>
                  </a:r>
                </a:p>
              </p:txBody>
            </p:sp>
          </p:grp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8DC7817-5D49-979F-BF20-4EAE8D8B27F4}"/>
                </a:ext>
              </a:extLst>
            </p:cNvPr>
            <p:cNvSpPr txBox="1"/>
            <p:nvPr/>
          </p:nvSpPr>
          <p:spPr>
            <a:xfrm>
              <a:off x="6479568" y="2262402"/>
              <a:ext cx="654596" cy="2489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-2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-3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-4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-6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-7</a:t>
              </a:r>
            </a:p>
            <a:p>
              <a:pPr algn="r" defTabSz="360000">
                <a:lnSpc>
                  <a:spcPct val="150000"/>
                </a:lnSpc>
                <a:spcBef>
                  <a:spcPts val="1200"/>
                </a:spcBef>
              </a:pPr>
              <a:r>
                <a:rPr lang="fr-BE" sz="12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10</a:t>
              </a:r>
              <a:r>
                <a:rPr lang="fr-BE" sz="1200" baseline="300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-8</a:t>
              </a:r>
            </a:p>
          </p:txBody>
        </p:sp>
      </p:grp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DBBEDA8-BF3E-7224-42F3-B44888E948C7}"/>
              </a:ext>
            </a:extLst>
          </p:cNvPr>
          <p:cNvCxnSpPr>
            <a:cxnSpLocks/>
          </p:cNvCxnSpPr>
          <p:nvPr/>
        </p:nvCxnSpPr>
        <p:spPr>
          <a:xfrm>
            <a:off x="6781010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AEE55CB-F480-DFC2-60C5-7DEC7DB63175}"/>
              </a:ext>
            </a:extLst>
          </p:cNvPr>
          <p:cNvCxnSpPr>
            <a:cxnSpLocks/>
          </p:cNvCxnSpPr>
          <p:nvPr/>
        </p:nvCxnSpPr>
        <p:spPr>
          <a:xfrm>
            <a:off x="7152216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332BAF8-B03D-6A82-88FC-EEE0208B3B6A}"/>
              </a:ext>
            </a:extLst>
          </p:cNvPr>
          <p:cNvCxnSpPr>
            <a:cxnSpLocks/>
          </p:cNvCxnSpPr>
          <p:nvPr/>
        </p:nvCxnSpPr>
        <p:spPr>
          <a:xfrm>
            <a:off x="7947304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81075C57-C8A3-C92F-44A3-30EBD784BDA3}"/>
              </a:ext>
            </a:extLst>
          </p:cNvPr>
          <p:cNvCxnSpPr>
            <a:cxnSpLocks/>
          </p:cNvCxnSpPr>
          <p:nvPr/>
        </p:nvCxnSpPr>
        <p:spPr>
          <a:xfrm>
            <a:off x="9107018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0556304-EC05-D752-84ED-F7A97A96094A}"/>
              </a:ext>
            </a:extLst>
          </p:cNvPr>
          <p:cNvCxnSpPr>
            <a:cxnSpLocks/>
          </p:cNvCxnSpPr>
          <p:nvPr/>
        </p:nvCxnSpPr>
        <p:spPr>
          <a:xfrm>
            <a:off x="10467229" y="2118866"/>
            <a:ext cx="0" cy="2016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F7477A25-3A29-2CC2-B410-4948436FF7D8}"/>
              </a:ext>
            </a:extLst>
          </p:cNvPr>
          <p:cNvCxnSpPr>
            <a:cxnSpLocks/>
          </p:cNvCxnSpPr>
          <p:nvPr/>
        </p:nvCxnSpPr>
        <p:spPr>
          <a:xfrm>
            <a:off x="1588528" y="4132010"/>
            <a:ext cx="444438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8B49C456-026A-1B3D-39B4-21541924A079}"/>
              </a:ext>
            </a:extLst>
          </p:cNvPr>
          <p:cNvCxnSpPr>
            <a:cxnSpLocks/>
          </p:cNvCxnSpPr>
          <p:nvPr/>
        </p:nvCxnSpPr>
        <p:spPr>
          <a:xfrm>
            <a:off x="7489382" y="2118866"/>
            <a:ext cx="0" cy="201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DEB9BD68-08A8-7442-0F2D-EA609D77CB35}"/>
              </a:ext>
            </a:extLst>
          </p:cNvPr>
          <p:cNvCxnSpPr>
            <a:cxnSpLocks/>
          </p:cNvCxnSpPr>
          <p:nvPr/>
        </p:nvCxnSpPr>
        <p:spPr>
          <a:xfrm>
            <a:off x="6986462" y="2118866"/>
            <a:ext cx="0" cy="20160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62F2C419-D5A4-D384-8559-34E1B7D7C227}"/>
              </a:ext>
            </a:extLst>
          </p:cNvPr>
          <p:cNvCxnSpPr>
            <a:cxnSpLocks/>
          </p:cNvCxnSpPr>
          <p:nvPr/>
        </p:nvCxnSpPr>
        <p:spPr>
          <a:xfrm>
            <a:off x="8990522" y="2116010"/>
            <a:ext cx="0" cy="20160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6BE149D-F085-CF0E-A1BA-8362B9A863F9}"/>
              </a:ext>
            </a:extLst>
          </p:cNvPr>
          <p:cNvSpPr txBox="1"/>
          <p:nvPr/>
        </p:nvSpPr>
        <p:spPr>
          <a:xfrm>
            <a:off x="6579270" y="4189768"/>
            <a:ext cx="43318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	    	     100                  200                  300                 400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208D167-0E86-E20C-D86F-FECFC35743F8}"/>
                  </a:ext>
                </a:extLst>
              </p:cNvPr>
              <p:cNvSpPr txBox="1"/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fr-BE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208D167-0E86-E20C-D86F-FECFC3574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783" y="1545860"/>
                <a:ext cx="158115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F3B978B4-7E40-C9AB-2DFB-D31AA3E8AEDD}"/>
              </a:ext>
            </a:extLst>
          </p:cNvPr>
          <p:cNvSpPr/>
          <p:nvPr/>
        </p:nvSpPr>
        <p:spPr>
          <a:xfrm>
            <a:off x="6032909" y="1894742"/>
            <a:ext cx="4772251" cy="279835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7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66F32-EE19-EE3C-266A-5C81A9C3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106CA087-2CFC-15DF-3F76-2096CDB72283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1E535269-EA6D-B682-E411-366D25CB24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71A42FF-80FC-B28C-A889-FB2F300668C3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BD4519F3-F1C6-519C-055B-38402DE084D5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54812D0E-B593-9E48-5E26-6E30AF3D9F77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D1FAEB7-B2EB-6D39-A4B4-37075402C0E4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[m/s]</a:t>
                </a:r>
              </a:p>
            </p:txBody>
          </p:sp>
        </p:grpSp>
      </p:grpSp>
      <p:pic>
        <p:nvPicPr>
          <p:cNvPr id="78" name="Graphique 77">
            <a:extLst>
              <a:ext uri="{FF2B5EF4-FFF2-40B4-BE49-F238E27FC236}">
                <a16:creationId xmlns:a16="http://schemas.microsoft.com/office/drawing/2014/main" id="{79500A3F-2423-70F9-A3FD-8C70F2670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94D592-3A56-D979-86AB-854FB5647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Filtering of the PSDs + standard deviation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E03474A-4B53-0B7E-B051-10BE3A1E1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20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AD73F8D0-1CB6-91BA-154B-4BC140F9C43B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B9DBDF43-1AB4-6F80-0A20-C54B7DC85E96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ABB1AEA-71BA-7C7B-AB59-D423BA828FDD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3A9F0FD2-F488-5953-2B67-5626F1C8104F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50ACC2AF-5DD3-9C98-7C34-626E6FC2F7F0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7CF93EB-6984-66BC-6579-0F808BD2E481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4A06ADF-BE7E-D253-8C27-1646FB2ECC82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442CBD-C5CB-32DC-3256-8845D802077F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8BB959F-44A9-A923-6DAB-BFF0F8EA804E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ADD8785-5ABD-5A8F-0472-3693313187EF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C704676-845D-19A1-5093-D1542F13C530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2BE96A2-92D6-4B60-2619-D4988B2D8BE6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4735759-A0FF-2DD7-B2A8-B7525E703034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4B3B793-C4EB-63BF-280C-03F5BBF7E36B}"/>
              </a:ext>
            </a:extLst>
          </p:cNvPr>
          <p:cNvCxnSpPr/>
          <p:nvPr/>
        </p:nvCxnSpPr>
        <p:spPr>
          <a:xfrm>
            <a:off x="2782004" y="1882999"/>
            <a:ext cx="0" cy="4206971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1912E258-34D8-4A83-8AC4-8A1FF05B73BB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8FD10E1A-5A3B-AA87-DD6A-282D3DD525F5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97" name="Groupe 96">
                <a:extLst>
                  <a:ext uri="{FF2B5EF4-FFF2-40B4-BE49-F238E27FC236}">
                    <a16:creationId xmlns:a16="http://schemas.microsoft.com/office/drawing/2014/main" id="{18D69058-5897-F780-7430-494F5CEB90BB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12BE154-F8A5-EA43-EAE1-D232C3A69F2B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ZoneTexte 110">
                  <a:extLst>
                    <a:ext uri="{FF2B5EF4-FFF2-40B4-BE49-F238E27FC236}">
                      <a16:creationId xmlns:a16="http://schemas.microsoft.com/office/drawing/2014/main" id="{AF3698CD-2D17-1222-1D52-0A266DA376FA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98" name="Groupe 97">
                <a:extLst>
                  <a:ext uri="{FF2B5EF4-FFF2-40B4-BE49-F238E27FC236}">
                    <a16:creationId xmlns:a16="http://schemas.microsoft.com/office/drawing/2014/main" id="{5E438761-62B1-9E1B-90BC-B7DCCD088DA5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60A63560-9FF8-40AE-2645-05E1690ABD70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ZoneTexte 108">
                  <a:extLst>
                    <a:ext uri="{FF2B5EF4-FFF2-40B4-BE49-F238E27FC236}">
                      <a16:creationId xmlns:a16="http://schemas.microsoft.com/office/drawing/2014/main" id="{C6C0D56B-FBDC-C0E7-0008-9EA74A4D2EA2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99" name="Groupe 98">
                <a:extLst>
                  <a:ext uri="{FF2B5EF4-FFF2-40B4-BE49-F238E27FC236}">
                    <a16:creationId xmlns:a16="http://schemas.microsoft.com/office/drawing/2014/main" id="{D503DBA0-B593-BD95-5270-F6852F034B7D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BCC4FB60-C874-F831-9509-553132C33600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E3166D37-80B5-2B9B-DB23-6F1438392386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100" name="Groupe 99">
                <a:extLst>
                  <a:ext uri="{FF2B5EF4-FFF2-40B4-BE49-F238E27FC236}">
                    <a16:creationId xmlns:a16="http://schemas.microsoft.com/office/drawing/2014/main" id="{369349B2-6535-E585-078B-AF0754C77B03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BE53B1F4-D388-F0BB-2A2C-00FCF0AB2423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C01FB94E-526C-8C84-1183-ECA4619F1E63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101" name="Groupe 100">
                <a:extLst>
                  <a:ext uri="{FF2B5EF4-FFF2-40B4-BE49-F238E27FC236}">
                    <a16:creationId xmlns:a16="http://schemas.microsoft.com/office/drawing/2014/main" id="{A39746F3-367E-54CE-3B60-4179D97F35EA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B7B51D59-05D2-0B44-73F7-0B6B2F72E39A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ZoneTexte 102">
                  <a:extLst>
                    <a:ext uri="{FF2B5EF4-FFF2-40B4-BE49-F238E27FC236}">
                      <a16:creationId xmlns:a16="http://schemas.microsoft.com/office/drawing/2014/main" id="{AF9B8243-4443-A7BF-B8B1-C30585893D03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D1EBFCA4-65E6-8444-63D6-FF4C726FC83E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EFD1F7E4-87EF-6A7D-2F30-F371D8764ECC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43AF9830-2541-F674-0629-C5F167A93463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AFA9649-4AF2-8347-A4BA-00A5CCDB7C62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C44EA047-82E0-93CD-60E3-E9C5C865D707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A76AC0F1-BAB7-1475-D26F-B277787DA8A6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67352A97-91AA-83C7-B2AB-FFE5DB5FA837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7CA92ACF-4219-0405-61A2-0FCA2A72C9AB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85F5E277-49F4-6AC9-C571-E01B90D84CC3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881FB165-A1C7-8D0D-2E36-8C9D0CF7E834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C74A6B33-14E7-767E-C489-BA86598A34D2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4C45712A-2440-2DB7-FB8D-CBB81E5DBD97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2F13E5AC-7204-706E-F1FF-CED7D1058C1B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3556D82-7C1B-1B5C-0E37-DB1E4443A60F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DA18923-7D6D-2E48-E6E3-8BADF759CC17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20E1882-0259-9FB3-79A6-F55938A7C4BB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BD52C8E-BEDC-3AAE-4C2F-D7D14DB7CDA1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20FDEB1-2981-A22E-4EC1-EC43327A6793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2E1E1CA7-B5E9-EC6F-C58B-3B934BBADC43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17D831FB-8216-4D7F-C5F9-8C1241BF7B66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4" name="Trapèze 113">
              <a:extLst>
                <a:ext uri="{FF2B5EF4-FFF2-40B4-BE49-F238E27FC236}">
                  <a16:creationId xmlns:a16="http://schemas.microsoft.com/office/drawing/2014/main" id="{C12BDEA6-75B1-0D82-6725-39D5D546E7DD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3A1F87EF-8B58-E8CF-BE14-37C4D753303A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268354EE-3166-C851-B76B-AD71281729EB}"/>
                </a:ext>
              </a:extLst>
            </p:cNvPr>
            <p:cNvCxnSpPr>
              <a:cxnSpLocks/>
              <a:endCxn id="113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1E242B2F-E774-84A0-D28B-540642E676D0}"/>
                </a:ext>
              </a:extLst>
            </p:cNvPr>
            <p:cNvCxnSpPr>
              <a:cxnSpLocks/>
              <a:stCxn id="113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15D1ED66-1DED-82EF-CD70-BA8E38E7CFAD}"/>
              </a:ext>
            </a:extLst>
          </p:cNvPr>
          <p:cNvSpPr/>
          <p:nvPr/>
        </p:nvSpPr>
        <p:spPr>
          <a:xfrm>
            <a:off x="7016828" y="3446491"/>
            <a:ext cx="3828973" cy="825109"/>
          </a:xfrm>
          <a:prstGeom prst="rect">
            <a:avLst/>
          </a:prstGeom>
          <a:solidFill>
            <a:srgbClr val="E94B92">
              <a:alpha val="25098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07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B5A52-5840-5FB0-6105-9F37B7CFC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562DC4A6-EB69-FB4B-123B-D97AEA224D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4C7C37E-FFCD-36D8-E4A1-C899562D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VIV-triggered zones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6593EF9-A54C-8138-B6E2-5C6F2E05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21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D531FFC5-9688-E448-456C-0E1343043992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DCBBBA13-94A8-9338-F0FB-CB6A687F3DC1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56D183C-1293-2AA7-6EE6-28160860862F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9EEBDAE8-D101-BE60-2DF7-6ABC2B618707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53E9260-6FE0-97C2-D98D-C1630E29CF9D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D41599E-2A7C-1F8D-CA6E-3D1189A00E3A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133AE4A-05CE-2B59-573E-95ECC5572356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030DA05-CDD5-B74C-AA87-065B488C0FAD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352029C-DDEB-8B5A-9E5E-1783A992310D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A782307-A797-64B1-1456-21FB9F392F27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ED7AD93-E467-72EA-FEC0-2BA1A6EFB6FE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CEA05E8-7AF9-B333-D0BA-14729170079D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C83EF0-863E-D6CB-6A3E-1CC0A32D5AC6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0E02082-7186-67A3-04B6-B5562A60EE4B}"/>
              </a:ext>
            </a:extLst>
          </p:cNvPr>
          <p:cNvSpPr/>
          <p:nvPr/>
        </p:nvSpPr>
        <p:spPr>
          <a:xfrm>
            <a:off x="1757765" y="2599462"/>
            <a:ext cx="546186" cy="48983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35FACC-4FB6-F1E0-6DA5-0842495920FE}"/>
              </a:ext>
            </a:extLst>
          </p:cNvPr>
          <p:cNvSpPr/>
          <p:nvPr/>
        </p:nvSpPr>
        <p:spPr>
          <a:xfrm>
            <a:off x="1746501" y="4797684"/>
            <a:ext cx="546186" cy="48983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CE27AF2-6BE8-EFC4-EF6E-3FEDFE39D788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665E8E7A-3E34-5FAB-5378-86B0CF75FA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8EB551D-0769-676D-DD28-EEFD7B272293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DDB617E-F1EB-470B-B449-143E42EC5E64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6AEACD2-5E03-9B1D-72F4-FA1E6C928D04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95EDA342-8E28-03C7-0BF2-25E90A0E524A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[N]</a:t>
                </a:r>
              </a:p>
            </p:txBody>
          </p: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6BFA506-1B2F-11C7-1B35-9F11EA0C39A3}"/>
              </a:ext>
            </a:extLst>
          </p:cNvPr>
          <p:cNvSpPr/>
          <p:nvPr/>
        </p:nvSpPr>
        <p:spPr>
          <a:xfrm>
            <a:off x="7961019" y="2425732"/>
            <a:ext cx="307778" cy="83729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AE911253-D737-6DFD-16F8-F6EC316B6AD2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BB39FC43-E456-1449-A16C-F63B9DCC5625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1B5EA73F-186D-FCB8-6130-8BD4DBEED8A1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16A0B8F7-1D99-D0A3-1640-14C542A80227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4B6AEE1C-1912-04C0-B824-96C6681DFF2E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B994816D-02FD-4390-9A6A-5993E36ED71C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24C8776-6813-49F1-96E7-63DF18B6214C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F0F6871B-B30D-F922-31C1-67D1D84E51AB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2144A86A-C7FE-7F24-F447-DCC2B2AC5D90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7744607-4B9A-CB82-17A7-493EFCE34E99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4463D39-5A54-9366-27C1-3F16B3BA4166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C3B271EC-F810-796F-65B3-D30AF83AB1B7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4F4378AF-2B54-C6AF-2935-5C99D1392A5D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81844F27-F53C-7647-3620-76728003AAB8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BE4045E6-89E0-9DE5-A441-817CD5A4833B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00F5CEB4-4575-B23D-F07D-44ECEE18325F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DF712A9E-EBE7-8C9B-7614-EAD32B9BB57B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3AB629A7-C090-37C1-5EA2-F20446DD8464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FB02544-5905-2A47-2ADA-33FEF15BB03D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D583220-846D-FAF5-86E7-4B3FDCD06D20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8A3AC53-09AB-B12A-64E9-415A655BDD1C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89B09FA-A033-1736-C44B-881F4C676B27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BCA73BC-7020-E606-BAC7-8DDAB7969B35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FF9518D9-BD30-B13B-970E-590225A9187A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E82916B-1284-2FEC-9A74-58E1A2E1B968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84BD769-168A-4750-2306-3F7B217DA17A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F38830B-936E-6A3F-CB65-9917B6FB0D11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C2D6F84-654B-01DD-81CB-8319124B38DC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97F0947-4197-2C44-67C6-E14CF9A7597B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120" name="Groupe 119">
              <a:extLst>
                <a:ext uri="{FF2B5EF4-FFF2-40B4-BE49-F238E27FC236}">
                  <a16:creationId xmlns:a16="http://schemas.microsoft.com/office/drawing/2014/main" id="{FBC03538-49BA-A1A5-64C4-0D657A8D6A67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127BD2B-B1ED-C6DF-2FA6-0D2CE3319AC3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DFB83921-7185-1548-14D3-56E863E8D901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940227A1-EAB4-8CB9-2206-D7611957720F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86999E0-E603-02A2-C711-776291327773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54944AD-6F29-7369-85E2-9A64C58FF65A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FE635BB-75CB-B7C5-B58E-CDE1B155D956}"/>
              </a:ext>
            </a:extLst>
          </p:cNvPr>
          <p:cNvSpPr/>
          <p:nvPr/>
        </p:nvSpPr>
        <p:spPr>
          <a:xfrm>
            <a:off x="9475666" y="2425732"/>
            <a:ext cx="899324" cy="83729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22" name="Groupe 121">
            <a:extLst>
              <a:ext uri="{FF2B5EF4-FFF2-40B4-BE49-F238E27FC236}">
                <a16:creationId xmlns:a16="http://schemas.microsoft.com/office/drawing/2014/main" id="{FB61E3D0-D384-A261-16FB-E7ACE44D799C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3D1E4966-250D-C3F1-A415-74113B507C5C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4" name="Trapèze 123">
              <a:extLst>
                <a:ext uri="{FF2B5EF4-FFF2-40B4-BE49-F238E27FC236}">
                  <a16:creationId xmlns:a16="http://schemas.microsoft.com/office/drawing/2014/main" id="{1A8D6AE5-734D-49A4-9FA8-5D71E25B264D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FE6B07E-EF43-226C-CEA6-3AD10E5AEDAC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26" name="Connecteur droit 125">
              <a:extLst>
                <a:ext uri="{FF2B5EF4-FFF2-40B4-BE49-F238E27FC236}">
                  <a16:creationId xmlns:a16="http://schemas.microsoft.com/office/drawing/2014/main" id="{D4D2C1BB-0CE4-3BA3-7165-6500FD1282DC}"/>
                </a:ext>
              </a:extLst>
            </p:cNvPr>
            <p:cNvCxnSpPr>
              <a:cxnSpLocks/>
              <a:endCxn id="123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126">
              <a:extLst>
                <a:ext uri="{FF2B5EF4-FFF2-40B4-BE49-F238E27FC236}">
                  <a16:creationId xmlns:a16="http://schemas.microsoft.com/office/drawing/2014/main" id="{6194C894-70A0-3C85-F52C-90F353B493A9}"/>
                </a:ext>
              </a:extLst>
            </p:cNvPr>
            <p:cNvCxnSpPr>
              <a:cxnSpLocks/>
              <a:stCxn id="123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4231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692FE-E9ED-5A2E-5B53-080E76EF2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1C29662B-AA96-5E4C-4946-5E5464F586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D986CB1-68CC-9AA8-0E87-A84EAD59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VIV-triggered zones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95A933E-B201-7D20-EC4F-2B3B7962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22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52C7DAB-796C-4B4B-DF94-D80CC5D55E3E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68AF267E-5381-7DB2-2856-7A57F5E0171C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BD94677-879D-6336-5935-DFB416F56674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90112E1F-B0EE-034E-017E-69113BCB38CB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4E51CDD6-63DE-CA21-51D9-3037ECD1E1C2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BE05BC2-2E2C-FDB9-1C07-158F9193BA8B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3D53512-A327-5C9E-CBF9-44B6EB72769F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693FD78-1D97-AD6D-7B7F-A123D1F81AAB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573F53D-3BD6-F7F4-CFD1-FDC83E91D97B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BF7B62A-F2B1-FEC9-DAC5-11CF91CB281C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2C218C5-64E0-4D75-75B2-4B568C7AC773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43D6231-380E-DEDE-8920-76603E39CD71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5E57FCA-A52C-A32A-6FFA-97455B1F987E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84AD777-3BC9-DF4E-737D-251E6BAAABC7}"/>
              </a:ext>
            </a:extLst>
          </p:cNvPr>
          <p:cNvSpPr/>
          <p:nvPr/>
        </p:nvSpPr>
        <p:spPr>
          <a:xfrm>
            <a:off x="2490109" y="2587204"/>
            <a:ext cx="546186" cy="48983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9CD495C-30A6-4850-BCFC-8D032606D52D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706FCF4B-2084-2373-AB92-C6F9EE86A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6DE836C-D4C2-2149-E5EC-DE27BAEA6851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738294B-16AE-379A-1575-E422C60FA327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D2F474F-D523-95D3-0BB0-F31A133683B0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C4EC2016-1849-63C4-A47B-70D378535770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[m/s]</a:t>
                </a: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6727EF7-F252-64FC-5824-D9FFF983159C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C4558E7-A560-108B-EDDF-F79976F0CC44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D6CED8D6-A559-608D-B1FF-33099822DCA8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A71F6DED-199B-E511-EB73-CB6131ED49DD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A85B9060-4E46-377A-DCCF-196C5F6BA610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8F5362B5-DCC4-19DC-B4D5-AE66026E1183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79565DC-C634-D354-240A-1BDF633447E0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C041A5E9-B40C-B41A-D4D8-FB4A9765B6C3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3C9EA8E9-23EA-6F1D-CD8D-D6B3B466BB50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4BBE9237-2C8F-62A5-70FF-A3D02586ED7D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B140757A-520A-7447-7448-58F4B381EF90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64D70170-F4B4-32F0-80EF-6AC6707EB5FA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BBC527A-2581-7E3B-8DAD-B4047428CD9F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0E74C63F-23A0-3302-CF4F-FB68377C3543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99B3A460-D5C9-E0A5-7040-7523A353E13B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E7A8E6AA-1610-24EA-13C1-8F5A2C7AFDF0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2A89641C-9E6C-B53A-C5D7-8ACC0690B260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AA928443-A78C-B724-3B6A-9DBCD669D4D1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0AC2DBE-B332-B8A2-84E5-EC580E9E3FDD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2F23820-2BEB-634C-A07C-61E013446970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BBFE1DD-7122-8205-A85E-ACF77F36161D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845C1C0-2824-2319-C9A6-1C516E3CC32D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A4FA3BE-D659-8113-5A1F-C69A01734CAE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785B804-F683-6592-C645-5CEFB5CFEABB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C3CC02E-5D65-DE5B-BC35-AD986EA77652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D4DBF45-259D-CEEA-B4FA-6AF6F62E7888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413E786-6F5D-9D44-ECE2-FC69EE72D6E9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7CCD091-A171-DA45-AE1A-2E892C1665FB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898BD37-1283-20BF-3EBF-51B5B65847F0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E1BE1A3-343C-0355-0DDF-8B976CC6DFE6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584987F-4E3C-D7C4-AF9D-1723CA4EF20B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89F779B-E7E5-1F53-8424-42586A9CB45E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620752C-B9FF-F49A-A8EE-8757DC6765B0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DF34E5F-ECDE-EB81-B871-11E874914E79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9B417E2-8E0D-4691-3D37-57ED4C0041AE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35A9B08-5391-8C81-AB16-7D9418264744}"/>
              </a:ext>
            </a:extLst>
          </p:cNvPr>
          <p:cNvSpPr/>
          <p:nvPr/>
        </p:nvSpPr>
        <p:spPr>
          <a:xfrm>
            <a:off x="9701512" y="3429000"/>
            <a:ext cx="626198" cy="83611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07E40A39-9E1E-34F7-7AAC-785A29E97137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C055C92-9EE3-EB9B-6F39-C0BC950E0037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3" name="Trapèze 62">
              <a:extLst>
                <a:ext uri="{FF2B5EF4-FFF2-40B4-BE49-F238E27FC236}">
                  <a16:creationId xmlns:a16="http://schemas.microsoft.com/office/drawing/2014/main" id="{815C16A0-6C00-5C26-989F-CF0AEBFE849D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EC26CF0-EEE7-C42F-EA47-9193929CC71E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B92BAF14-B5F4-5162-FCC2-DCAAA7C2C591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F659AD01-C7B0-820D-942F-E31DAE3325C5}"/>
                </a:ext>
              </a:extLst>
            </p:cNvPr>
            <p:cNvCxnSpPr>
              <a:cxnSpLocks/>
              <a:stCxn id="62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6720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ADBF-15BF-F38F-CD4E-E05C7CB64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63FAA313-ED00-C802-2AA3-AF25B2B502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83B24CF-07EA-A7FD-B476-5010EB2D3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VIV-triggered zones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A6AE8BF-FD5A-63E4-C6BC-CD29524C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23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C748DB8-C9AA-4FAF-3D42-6BB0731AD68A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649C50B-BD3D-9CBC-509A-44CE634C9CFF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2FC7D590-590B-7E65-3BFD-639766AFED6C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61CB4600-6CA5-6CE9-3284-814F142608D0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4A52785-8A35-77B5-41BC-8F468D812D3A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AEA0163-B260-47BA-61C4-D1FC6E3CF36A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3B8E2F6-B9F2-BCC7-4D3E-4C821DACED49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86BF80F-AA3F-BD97-69DA-A70247A032DF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E219386-1581-0FB0-4DB8-049193ECC606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EAE1F45-C94E-1124-459F-5927A1B61A97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06B69B2-493B-F469-FFB9-E56E408CAAEF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D88D187-42B9-F37B-1665-B4FECB371331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C4C8169-2368-BE5D-C6C2-87E54C4ECED9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24A1D87A-F29A-16E1-19A0-939537EF0ACD}"/>
              </a:ext>
            </a:extLst>
          </p:cNvPr>
          <p:cNvSpPr/>
          <p:nvPr/>
        </p:nvSpPr>
        <p:spPr>
          <a:xfrm>
            <a:off x="3653509" y="3748940"/>
            <a:ext cx="546186" cy="48983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C426D39-D8D2-E09E-9D5D-F105AA99FAC1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84A54651-1FAC-042C-BC69-AC89F8B15B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E09A0FC-B0F0-51A1-FB19-E8B9DFC2B61D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C46C779E-0734-B267-7188-B97273A33648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36C21025-2217-5B81-A5E0-4799EC70442E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908DB0D-3AC3-2AB1-FC89-D28C4A9A9D7E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[m/s]</a:t>
                </a:r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6BC8CED-86DB-1F2E-58B1-11CE42858AC2}"/>
              </a:ext>
            </a:extLst>
          </p:cNvPr>
          <p:cNvSpPr/>
          <p:nvPr/>
        </p:nvSpPr>
        <p:spPr>
          <a:xfrm>
            <a:off x="3649418" y="2761966"/>
            <a:ext cx="546186" cy="489838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49052C-86D9-E480-C173-F399B1458D43}"/>
              </a:ext>
            </a:extLst>
          </p:cNvPr>
          <p:cNvSpPr/>
          <p:nvPr/>
        </p:nvSpPr>
        <p:spPr>
          <a:xfrm>
            <a:off x="8620712" y="4437345"/>
            <a:ext cx="626198" cy="83611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2DE7E7-5E99-D23E-E97E-75B36CBCEC1E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29B2D83F-1572-82D5-B4FF-AA091AE04430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35C0EC78-D447-A540-5B5C-314384C090B0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05A2BF0-638C-AD13-7205-754A6038BB22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F673D22D-B267-31F8-1F99-A822EAD94FE1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DEA3EA13-1362-FF22-C412-B9E5154359DB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A2A9E376-5D4A-0A5F-9D72-C44D3C2FBEC4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680CFAEE-B542-E6D7-F82F-C8EC98E3C4C9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E1B3104D-EB50-2CE6-119B-8C9E381580C8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243EB08D-ED1C-6861-BB67-3010A7434CD9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DFADD966-DCE0-44A2-1C38-8F9F6ED071BE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DEF9DC62-AD3F-CDFC-2993-7CD2C46F7B41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2FEFE63E-2B33-3259-9B5B-0D0416617D43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80E97542-06ED-1A15-4D11-A38C9FFC7938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B4EDC12D-9E69-3A64-34F6-BB903DF253C8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0E6F670-589C-1F5F-C77F-65091E57087A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16D586EA-FB30-FD8F-1C7B-94A332C7142D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0701DF1-5B6A-3912-62E7-4B386F85F619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95E0D1A-70C0-41DD-8CD3-72BAA7D11798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47E65E9-2024-F92F-2CD8-33634719F313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88E55F3-3DC8-118F-86EF-D39BFA5F4F43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D00174A-735B-9F0B-12CB-C81ED0FABD5D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DA882C1-16F0-E458-450D-B3DDB8E2D5F1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016039D-5ADF-79FA-0481-4CD8F26856C6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63C74AB-5D50-68B9-0C16-24325713ABB6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C81E8C2-B8B8-67AD-E501-4E3D7095F1BD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4867DC7-EBC3-6F08-2B30-FA41459DA7E9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9E0AAE0-D03B-B7C1-327E-EF6CDA1C5A17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5A42D2B-27D9-D60A-811C-9F1BBEEDF849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4572600C-26C6-F629-7D6F-2154BAC75E15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585F60C-D54F-1FEC-7A14-0822ADA29FB6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078322D-8676-4A58-49D1-E868C1A3BB32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7958365-E580-F225-4F85-50DEB84AD2D5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DC8AD36-26D8-3E18-1980-A1D28F16E5C3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0C6EA10-C146-4F71-8BD9-D40967ABA688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4781991-0DAD-79FB-EEE8-52D94D256235}"/>
              </a:ext>
            </a:extLst>
          </p:cNvPr>
          <p:cNvSpPr/>
          <p:nvPr/>
        </p:nvSpPr>
        <p:spPr>
          <a:xfrm>
            <a:off x="9593205" y="4437345"/>
            <a:ext cx="626198" cy="83611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8A65CA69-FBEB-504F-031F-441225BD13C2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FB785545-F978-149A-C5AF-47B0975148E9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5" name="Trapèze 64">
              <a:extLst>
                <a:ext uri="{FF2B5EF4-FFF2-40B4-BE49-F238E27FC236}">
                  <a16:creationId xmlns:a16="http://schemas.microsoft.com/office/drawing/2014/main" id="{A8E71B8B-F8B6-FC73-7E3C-5E4AD2868E08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5C06C21-A80E-0FA4-D72F-8805C6C5C838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12FD8C88-6742-C14B-2715-BD852F64657B}"/>
                </a:ext>
              </a:extLst>
            </p:cNvPr>
            <p:cNvCxnSpPr>
              <a:cxnSpLocks/>
              <a:endCxn id="64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70638664-FB5A-EBDD-309B-F703FFE3FAAE}"/>
                </a:ext>
              </a:extLst>
            </p:cNvPr>
            <p:cNvCxnSpPr>
              <a:cxnSpLocks/>
              <a:stCxn id="64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2030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EC725-4D1E-7705-475D-935C6AD9E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5707EFBE-4505-F536-5FF0-6A3563CD0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223929-F085-4D3C-1F90-8EE4F4A2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VIV-triggered zones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E1959FC-2CD6-9411-42B1-0DF314C4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24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004F0F2E-B548-1849-A734-B955CFBB8BC1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D596EB99-2EA5-8BAE-A715-EC7392FAA819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DB0CF8A-6F55-E111-43DA-E1C763D5AA86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80A5706F-9C5D-71AB-CAD7-193994C0004E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647F4795-254A-3857-45FC-7F269DB0E806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84C1CB0-1F36-9931-86A1-FDCF3BC77C30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479E178-4A1F-5E91-73C9-123458F78F58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1709A89-BB9D-1EAD-56BC-D454E67D659D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E858903-D066-3248-F925-963B750A9A22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3AE7C2B-F0B8-D00C-D718-84378F6F429D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601CCBB-893C-6B90-C761-560F4C5D9F83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60207D6-F419-BF6D-83FE-04BE0575AA88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EA3EC2F-80B7-1E26-56EA-15F2655E05FD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15FCC9-404E-2880-E8F8-E5B8805542AE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275838F5-B6B1-DE96-C554-AFC9C3700A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6BC9384-0B73-E9B8-0BF6-F92E81D84D11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4D82A63D-29B5-5DA2-9BFB-CE6266F3BBA0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FB07CED-26D7-5E47-9F79-D3ED00D46C6A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6CE9E92-CF0A-10D5-460C-8E92974677FB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[m/s]</a:t>
                </a:r>
              </a:p>
            </p:txBody>
          </p: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2722ED2F-4AB5-1D87-F92F-85CB35604F1C}"/>
              </a:ext>
            </a:extLst>
          </p:cNvPr>
          <p:cNvSpPr/>
          <p:nvPr/>
        </p:nvSpPr>
        <p:spPr>
          <a:xfrm>
            <a:off x="5051507" y="2641767"/>
            <a:ext cx="387704" cy="41258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E20367A-7426-65C7-D26E-DA4111C14923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A0F819C-3C0C-F7EB-AB59-90EBB6311C1D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F8C5243F-857E-717A-67E8-19AF346910D2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F1254C81-406E-FC10-0A05-3BB9E86278F4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3ACEE337-E528-C040-3152-4926E76D67DA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1CB6E319-5199-416B-69D4-67703D24C3C1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53604CD-CB93-73FD-EB41-12DC16C4F3EC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3B0A53CE-9B8F-A30F-E5E9-BA6E36ADCAE0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DEF93F5F-C9D0-DAFA-0635-79FF81F727F6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1EF8E93D-28C2-AFBB-2BC9-D1C21FDA60D4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3EE54F50-BDE1-D5B6-5CE0-70B38D0205D7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58804298-3345-2025-F5A9-0CF443EFBC91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789B0230-076A-0EDA-9FA6-34BF55A782B6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28EEF7FD-70AA-84E2-7B9A-E6FBA664204D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3D3C048F-1868-62D3-0BAD-B86C0E52C46F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09D7DB1-B94C-B9C3-6904-660F9FA3B098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395C086A-CBB0-98D5-4F33-0499C88C7AB3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01CFAF91-EB1B-C190-BDB7-7FADAAA9A6E4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B804414-0086-CC26-F93A-1BA8C468A237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1375E71-F794-E554-DA20-15DEAE784E58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F35A264-AD59-7A31-5686-B2F5C245B599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E40B01F-3E55-F8EE-B383-C2C09F1350F9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FBD2147-F7DA-F95C-2BB6-173147589E60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0305EE4-7889-5782-50C1-C828DA1E781F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8DE190B-DF58-023F-5BA8-40E6B1D98FD9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0CC2999-0552-B0E9-6E60-6C54E70C3034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770BB2D-FBB3-A75E-716E-9B176FD843B3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3D54056-B152-4E6E-F89F-97BF1A28C922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7283DE-9B0E-AE1D-0347-E37B8F6E5C10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A82B13F-F0A5-FC55-E3E1-53906E9C6395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6DCCEAE-55CF-2BB9-A34F-4A0F7924AEEF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D41BF2A-6BC8-D30E-A9BC-D529DF2DF37C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FB5DA42-706C-0CD3-AF4A-7CF2336F1660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47EAA9C-E7EB-99AE-AE93-9452D7905B7C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02E824F-1CE7-CA4C-EC93-9078FB164BB1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9FA3B794-4BCC-9D24-A6A5-5E61D8DA9A50}"/>
              </a:ext>
            </a:extLst>
          </p:cNvPr>
          <p:cNvSpPr/>
          <p:nvPr/>
        </p:nvSpPr>
        <p:spPr>
          <a:xfrm>
            <a:off x="9669101" y="5435310"/>
            <a:ext cx="626198" cy="83611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5F74785B-1C85-F842-F049-9CD864219088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C93CFB5F-B3A5-B27A-3412-9530F4A54842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3" name="Trapèze 62">
              <a:extLst>
                <a:ext uri="{FF2B5EF4-FFF2-40B4-BE49-F238E27FC236}">
                  <a16:creationId xmlns:a16="http://schemas.microsoft.com/office/drawing/2014/main" id="{AF79130F-2177-58D4-EF8C-05058040E821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B208D35-E8C8-D33F-E697-EB88C83B4F29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EBFFAA9D-3A3D-7768-89C7-3AF7717CDE15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8F49F1DB-9151-1850-796B-2FB0040D497A}"/>
                </a:ext>
              </a:extLst>
            </p:cNvPr>
            <p:cNvCxnSpPr>
              <a:cxnSpLocks/>
              <a:stCxn id="62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4690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E4DA8-D725-6C35-CED9-532FEB975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raphique 77">
            <a:extLst>
              <a:ext uri="{FF2B5EF4-FFF2-40B4-BE49-F238E27FC236}">
                <a16:creationId xmlns:a16="http://schemas.microsoft.com/office/drawing/2014/main" id="{A490F2DB-E2A9-8F0C-65B3-DDEC0FAC98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B760976-2A57-378B-9105-5DA83F7D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Inertial regime</a:t>
            </a:r>
            <a:endParaRPr lang="en-GB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017D3DF-9EB7-9A93-AA5C-99615E2A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en-GB" noProof="0" smtClean="0"/>
              <a:pPr/>
              <a:t>25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ED2BF45-8F03-ADC8-37A2-E5B10296FA2B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D81DC521-373C-7592-3063-3F39C82D2C04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FBCB273-13A2-7173-8A5D-EB9CC2C82CBE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1106DDB8-7036-D68C-11A6-090DD3680C1D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04293111-A4E8-E773-78B1-1847C136F9B9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D872DB1-1130-7EA6-DAF5-6CEAD4FF266D}"/>
              </a:ext>
            </a:extLst>
          </p:cNvPr>
          <p:cNvCxnSpPr>
            <a:cxnSpLocks/>
          </p:cNvCxnSpPr>
          <p:nvPr/>
        </p:nvCxnSpPr>
        <p:spPr>
          <a:xfrm>
            <a:off x="1644693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0EA0DFC-EDF2-68DC-A562-30E2EEE7EFC7}"/>
              </a:ext>
            </a:extLst>
          </p:cNvPr>
          <p:cNvCxnSpPr>
            <a:cxnSpLocks/>
          </p:cNvCxnSpPr>
          <p:nvPr/>
        </p:nvCxnSpPr>
        <p:spPr>
          <a:xfrm>
            <a:off x="2011884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75B45FA-97A2-D0A7-5328-1436CD95C71E}"/>
              </a:ext>
            </a:extLst>
          </p:cNvPr>
          <p:cNvCxnSpPr>
            <a:cxnSpLocks/>
          </p:cNvCxnSpPr>
          <p:nvPr/>
        </p:nvCxnSpPr>
        <p:spPr>
          <a:xfrm>
            <a:off x="2785136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AD3FEEC-7B88-FF96-7809-46D46112606F}"/>
              </a:ext>
            </a:extLst>
          </p:cNvPr>
          <p:cNvCxnSpPr>
            <a:cxnSpLocks/>
          </p:cNvCxnSpPr>
          <p:nvPr/>
        </p:nvCxnSpPr>
        <p:spPr>
          <a:xfrm>
            <a:off x="392660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832F870-236B-EFF6-82D8-4AC9F46D5AF0}"/>
              </a:ext>
            </a:extLst>
          </p:cNvPr>
          <p:cNvCxnSpPr>
            <a:cxnSpLocks/>
          </p:cNvCxnSpPr>
          <p:nvPr/>
        </p:nvCxnSpPr>
        <p:spPr>
          <a:xfrm>
            <a:off x="5258312" y="1903558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0894CBD-108E-1796-8E02-EAE7AB0C32B0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C55ADDB-6C96-BA9A-568C-ECFA5DDE397C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3E1A823-626E-C420-8EAE-A89A0079F70D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4D7D5144-9DC1-30A5-4283-D9F553BA5324}"/>
              </a:ext>
            </a:extLst>
          </p:cNvPr>
          <p:cNvGrpSpPr/>
          <p:nvPr/>
        </p:nvGrpSpPr>
        <p:grpSpPr>
          <a:xfrm>
            <a:off x="5644846" y="671567"/>
            <a:ext cx="10911974" cy="6303907"/>
            <a:chOff x="1037138" y="506467"/>
            <a:chExt cx="10911974" cy="6303907"/>
          </a:xfrm>
        </p:grpSpPr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953CA28B-5B4F-607C-6738-C5FDC24649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138" y="506467"/>
              <a:ext cx="10911974" cy="630390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17282FB-018A-0ABC-606D-1914C7039B10}"/>
                </a:ext>
              </a:extLst>
            </p:cNvPr>
            <p:cNvSpPr txBox="1"/>
            <p:nvPr/>
          </p:nvSpPr>
          <p:spPr>
            <a:xfrm rot="16200000">
              <a:off x="-439101" y="3734092"/>
              <a:ext cx="44366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Amplitude of the cross-flow force at the base [N]</a:t>
              </a: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9F53993C-F291-5FB8-8E6D-5EF96AA46FC3}"/>
                </a:ext>
              </a:extLst>
            </p:cNvPr>
            <p:cNvGrpSpPr/>
            <p:nvPr/>
          </p:nvGrpSpPr>
          <p:grpSpPr>
            <a:xfrm>
              <a:off x="2338704" y="6160827"/>
              <a:ext cx="4301975" cy="534767"/>
              <a:chOff x="1534229" y="6007310"/>
              <a:chExt cx="4301975" cy="534767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FF58BC3-1E95-2229-BA02-AAF6F1621B7E}"/>
                  </a:ext>
                </a:extLst>
              </p:cNvPr>
              <p:cNvSpPr txBox="1"/>
              <p:nvPr/>
            </p:nvSpPr>
            <p:spPr>
              <a:xfrm>
                <a:off x="1534229" y="6007310"/>
                <a:ext cx="43019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0                5	10                 15               20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17BBEF8E-F91A-2EBE-B48C-73F067303A45}"/>
                  </a:ext>
                </a:extLst>
              </p:cNvPr>
              <p:cNvSpPr txBox="1"/>
              <p:nvPr/>
            </p:nvSpPr>
            <p:spPr>
              <a:xfrm>
                <a:off x="2198606" y="6234300"/>
                <a:ext cx="247101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1400" dirty="0"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Flow Speed [m/s]</a:t>
                </a: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5D9F240-E8EE-9D09-E6A3-927CD573ED56}"/>
              </a:ext>
            </a:extLst>
          </p:cNvPr>
          <p:cNvGrpSpPr/>
          <p:nvPr/>
        </p:nvGrpSpPr>
        <p:grpSpPr>
          <a:xfrm>
            <a:off x="6558618" y="1127829"/>
            <a:ext cx="4287183" cy="5297397"/>
            <a:chOff x="6558618" y="1127829"/>
            <a:chExt cx="4287183" cy="5297397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46435EB6-6B59-E74F-4BA6-7423EF5B82C0}"/>
                </a:ext>
              </a:extLst>
            </p:cNvPr>
            <p:cNvGrpSpPr/>
            <p:nvPr/>
          </p:nvGrpSpPr>
          <p:grpSpPr>
            <a:xfrm>
              <a:off x="6558618" y="1127829"/>
              <a:ext cx="495831" cy="5297397"/>
              <a:chOff x="6558618" y="1127829"/>
              <a:chExt cx="495831" cy="5297397"/>
            </a:xfrm>
          </p:grpSpPr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28B514F1-5B0F-D7C7-8D8C-951F167C599E}"/>
                  </a:ext>
                </a:extLst>
              </p:cNvPr>
              <p:cNvGrpSpPr/>
              <p:nvPr/>
            </p:nvGrpSpPr>
            <p:grpSpPr>
              <a:xfrm>
                <a:off x="6561972" y="4159593"/>
                <a:ext cx="492477" cy="1269771"/>
                <a:chOff x="7623195" y="1278441"/>
                <a:chExt cx="433216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CF930323-DE94-B7AC-DB62-882503AB71DC}"/>
                    </a:ext>
                  </a:extLst>
                </p:cNvPr>
                <p:cNvSpPr/>
                <p:nvPr/>
              </p:nvSpPr>
              <p:spPr>
                <a:xfrm>
                  <a:off x="7661125" y="1469366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7F712C90-F340-BF01-957B-66B96118326B}"/>
                    </a:ext>
                  </a:extLst>
                </p:cNvPr>
                <p:cNvSpPr txBox="1"/>
                <p:nvPr/>
              </p:nvSpPr>
              <p:spPr>
                <a:xfrm>
                  <a:off x="7623195" y="1278441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E2398B6B-04B4-05DF-C052-8BF334F2C866}"/>
                  </a:ext>
                </a:extLst>
              </p:cNvPr>
              <p:cNvGrpSpPr/>
              <p:nvPr/>
            </p:nvGrpSpPr>
            <p:grpSpPr>
              <a:xfrm>
                <a:off x="6630624" y="112782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284D798C-EE32-0343-7142-5DC65AA5CFC2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11268EBC-0437-0334-D4D4-DFEDA721B6F4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8" name="Groupe 47">
                <a:extLst>
                  <a:ext uri="{FF2B5EF4-FFF2-40B4-BE49-F238E27FC236}">
                    <a16:creationId xmlns:a16="http://schemas.microsoft.com/office/drawing/2014/main" id="{90403E71-E741-8D26-3D39-9F79CC3F7783}"/>
                  </a:ext>
                </a:extLst>
              </p:cNvPr>
              <p:cNvGrpSpPr/>
              <p:nvPr/>
            </p:nvGrpSpPr>
            <p:grpSpPr>
              <a:xfrm>
                <a:off x="6633673" y="2140599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660BABA6-2427-A408-2D88-0273B8E83618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84C5BE1A-C07F-E3E0-E440-0A8D5D2F6613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9" name="Groupe 48">
                <a:extLst>
                  <a:ext uri="{FF2B5EF4-FFF2-40B4-BE49-F238E27FC236}">
                    <a16:creationId xmlns:a16="http://schemas.microsoft.com/office/drawing/2014/main" id="{31E46FA5-924E-CC45-95C9-AED3042C544C}"/>
                  </a:ext>
                </a:extLst>
              </p:cNvPr>
              <p:cNvGrpSpPr/>
              <p:nvPr/>
            </p:nvGrpSpPr>
            <p:grpSpPr>
              <a:xfrm>
                <a:off x="6633673" y="3140472"/>
                <a:ext cx="386204" cy="1269771"/>
                <a:chOff x="6649677" y="1127829"/>
                <a:chExt cx="386204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730D5C2C-9839-800F-BE7B-8B9F7DB9B27A}"/>
                    </a:ext>
                  </a:extLst>
                </p:cNvPr>
                <p:cNvSpPr/>
                <p:nvPr/>
              </p:nvSpPr>
              <p:spPr>
                <a:xfrm>
                  <a:off x="6695309" y="1362075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4D8D8433-E19D-157C-D0CA-113B379201F3}"/>
                    </a:ext>
                  </a:extLst>
                </p:cNvPr>
                <p:cNvSpPr txBox="1"/>
                <p:nvPr/>
              </p:nvSpPr>
              <p:spPr>
                <a:xfrm>
                  <a:off x="6649677" y="1127829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4.0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2.0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24CB7EC8-448D-4F4C-AE33-9EADC916959F}"/>
                  </a:ext>
                </a:extLst>
              </p:cNvPr>
              <p:cNvGrpSpPr/>
              <p:nvPr/>
            </p:nvGrpSpPr>
            <p:grpSpPr>
              <a:xfrm>
                <a:off x="6558618" y="5155455"/>
                <a:ext cx="492477" cy="1269771"/>
                <a:chOff x="6701245" y="1123743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BADBA19F-BD40-439C-A957-0F64EC58DA0A}"/>
                    </a:ext>
                  </a:extLst>
                </p:cNvPr>
                <p:cNvSpPr/>
                <p:nvPr/>
              </p:nvSpPr>
              <p:spPr>
                <a:xfrm>
                  <a:off x="6747691" y="1334460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1A887E76-6C59-7F8D-128F-774621572367}"/>
                    </a:ext>
                  </a:extLst>
                </p:cNvPr>
                <p:cNvSpPr txBox="1"/>
                <p:nvPr/>
              </p:nvSpPr>
              <p:spPr>
                <a:xfrm>
                  <a:off x="6701245" y="1123743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0.06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5CDAF68F-20F4-FBB0-25B3-1F396FE9CBC5}"/>
                </a:ext>
              </a:extLst>
            </p:cNvPr>
            <p:cNvGrpSpPr/>
            <p:nvPr/>
          </p:nvGrpSpPr>
          <p:grpSpPr>
            <a:xfrm>
              <a:off x="7018592" y="3279938"/>
              <a:ext cx="3827209" cy="130432"/>
              <a:chOff x="7018592" y="3279938"/>
              <a:chExt cx="3827209" cy="130432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8FBD06-68E9-A5F7-9AF2-C04A55B015FF}"/>
                  </a:ext>
                </a:extLst>
              </p:cNvPr>
              <p:cNvSpPr/>
              <p:nvPr/>
            </p:nvSpPr>
            <p:spPr>
              <a:xfrm>
                <a:off x="70185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48CFF75-A9C2-7062-B7B0-F9F2370EED70}"/>
                  </a:ext>
                </a:extLst>
              </p:cNvPr>
              <p:cNvSpPr/>
              <p:nvPr/>
            </p:nvSpPr>
            <p:spPr>
              <a:xfrm>
                <a:off x="77932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79E43D5-6F10-8692-2F8E-27971BA502AC}"/>
                  </a:ext>
                </a:extLst>
              </p:cNvPr>
              <p:cNvSpPr/>
              <p:nvPr/>
            </p:nvSpPr>
            <p:spPr>
              <a:xfrm>
                <a:off x="8767201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C255411-59A4-86FC-0F50-A3C2DF5B5BA3}"/>
                  </a:ext>
                </a:extLst>
              </p:cNvPr>
              <p:cNvSpPr/>
              <p:nvPr/>
            </p:nvSpPr>
            <p:spPr>
              <a:xfrm>
                <a:off x="9723692" y="327993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9EC9B01-461C-BDCE-7687-81489000A0AF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9F6C372-EE39-DD7E-BDAF-0292D13FDA0F}"/>
                </a:ext>
              </a:extLst>
            </p:cNvPr>
            <p:cNvGrpSpPr/>
            <p:nvPr/>
          </p:nvGrpSpPr>
          <p:grpSpPr>
            <a:xfrm>
              <a:off x="10151532" y="2084917"/>
              <a:ext cx="651935" cy="4165047"/>
              <a:chOff x="10151532" y="2084917"/>
              <a:chExt cx="651935" cy="416504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7F0664B-A647-4BFD-6399-E5E1070197B6}"/>
                  </a:ext>
                </a:extLst>
              </p:cNvPr>
              <p:cNvSpPr/>
              <p:nvPr/>
            </p:nvSpPr>
            <p:spPr>
              <a:xfrm>
                <a:off x="10151532" y="208491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0AA9CC0-E2A5-D03A-5108-BC5606636AAC}"/>
                  </a:ext>
                </a:extLst>
              </p:cNvPr>
              <p:cNvSpPr/>
              <p:nvPr/>
            </p:nvSpPr>
            <p:spPr>
              <a:xfrm>
                <a:off x="10151532" y="30893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4A3ABBD-90B5-8A84-447D-15E3E3821832}"/>
                  </a:ext>
                </a:extLst>
              </p:cNvPr>
              <p:cNvSpPr/>
              <p:nvPr/>
            </p:nvSpPr>
            <p:spPr>
              <a:xfrm>
                <a:off x="10151532" y="347300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2D4915F-8232-7B70-D830-AA019E64CA8F}"/>
                  </a:ext>
                </a:extLst>
              </p:cNvPr>
              <p:cNvSpPr/>
              <p:nvPr/>
            </p:nvSpPr>
            <p:spPr>
              <a:xfrm>
                <a:off x="10151532" y="507773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A8B9F85-FA63-59DF-60A4-0AD845C3545B}"/>
                  </a:ext>
                </a:extLst>
              </p:cNvPr>
              <p:cNvSpPr/>
              <p:nvPr/>
            </p:nvSpPr>
            <p:spPr>
              <a:xfrm>
                <a:off x="10151532" y="609544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833A4BCE-66F6-75C6-6B74-943EC608AC6E}"/>
                </a:ext>
              </a:extLst>
            </p:cNvPr>
            <p:cNvGrpSpPr/>
            <p:nvPr/>
          </p:nvGrpSpPr>
          <p:grpSpPr>
            <a:xfrm>
              <a:off x="7099268" y="1548826"/>
              <a:ext cx="823499" cy="4246137"/>
              <a:chOff x="7099268" y="1548826"/>
              <a:chExt cx="823499" cy="424613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F258EB3-633E-B55B-97B4-68B5F9C16DA9}"/>
                  </a:ext>
                </a:extLst>
              </p:cNvPr>
              <p:cNvSpPr/>
              <p:nvPr/>
            </p:nvSpPr>
            <p:spPr>
              <a:xfrm>
                <a:off x="7099268" y="15488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7.0 Hz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8198AA8-6FD8-6388-C057-8366086C8490}"/>
                  </a:ext>
                </a:extLst>
              </p:cNvPr>
              <p:cNvSpPr/>
              <p:nvPr/>
            </p:nvSpPr>
            <p:spPr>
              <a:xfrm>
                <a:off x="7099268" y="25560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44.0 Hz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3185125-2B30-AA3A-04F5-2308529B56F4}"/>
                  </a:ext>
                </a:extLst>
              </p:cNvPr>
              <p:cNvSpPr/>
              <p:nvPr/>
            </p:nvSpPr>
            <p:spPr>
              <a:xfrm>
                <a:off x="7099268" y="35583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120.5 Hz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3256110-F7B5-1605-E56E-209D6A311DD2}"/>
                  </a:ext>
                </a:extLst>
              </p:cNvPr>
              <p:cNvSpPr/>
              <p:nvPr/>
            </p:nvSpPr>
            <p:spPr>
              <a:xfrm>
                <a:off x="7099268" y="45625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240.0 Hz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1FF1E9-9A12-7CF3-C6B4-A7E650315790}"/>
                  </a:ext>
                </a:extLst>
              </p:cNvPr>
              <p:cNvSpPr/>
              <p:nvPr/>
            </p:nvSpPr>
            <p:spPr>
              <a:xfrm>
                <a:off x="7099268" y="5575537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374.0 Hz</a:t>
                </a:r>
              </a:p>
            </p:txBody>
          </p:sp>
        </p:grp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70A8AC23-39C6-F10A-8F63-D84B68C18D66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F732247-3463-F4FC-9D29-239240E8954F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3" name="Trapèze 62">
              <a:extLst>
                <a:ext uri="{FF2B5EF4-FFF2-40B4-BE49-F238E27FC236}">
                  <a16:creationId xmlns:a16="http://schemas.microsoft.com/office/drawing/2014/main" id="{CE20C643-B311-537F-3887-15A56F7E01B2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B3F5F43-A3C6-0A22-58C1-8A28296B74ED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54306B37-4CFB-05CE-2B0F-0AD0A3CB6745}"/>
                </a:ext>
              </a:extLst>
            </p:cNvPr>
            <p:cNvCxnSpPr>
              <a:cxnSpLocks/>
              <a:endCxn id="62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05E0B0C3-E85A-9555-17B4-69C1797B6283}"/>
                </a:ext>
              </a:extLst>
            </p:cNvPr>
            <p:cNvCxnSpPr>
              <a:cxnSpLocks/>
              <a:stCxn id="62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1817456-5D83-129A-F1AA-5714AF897EA1}"/>
              </a:ext>
            </a:extLst>
          </p:cNvPr>
          <p:cNvSpPr/>
          <p:nvPr/>
        </p:nvSpPr>
        <p:spPr>
          <a:xfrm>
            <a:off x="10140949" y="4524079"/>
            <a:ext cx="717550" cy="757963"/>
          </a:xfrm>
          <a:custGeom>
            <a:avLst/>
            <a:gdLst>
              <a:gd name="csX0" fmla="*/ 0 w 717550"/>
              <a:gd name="csY0" fmla="*/ 495300 h 730250"/>
              <a:gd name="csX1" fmla="*/ 0 w 717550"/>
              <a:gd name="csY1" fmla="*/ 730250 h 730250"/>
              <a:gd name="csX2" fmla="*/ 717550 w 717550"/>
              <a:gd name="csY2" fmla="*/ 723900 h 730250"/>
              <a:gd name="csX3" fmla="*/ 704850 w 717550"/>
              <a:gd name="csY3" fmla="*/ 0 h 730250"/>
              <a:gd name="csX4" fmla="*/ 336550 w 717550"/>
              <a:gd name="csY4" fmla="*/ 317500 h 730250"/>
              <a:gd name="csX5" fmla="*/ 114300 w 717550"/>
              <a:gd name="csY5" fmla="*/ 450850 h 730250"/>
              <a:gd name="csX6" fmla="*/ 0 w 717550"/>
              <a:gd name="csY6" fmla="*/ 495300 h 730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7550" h="730250">
                <a:moveTo>
                  <a:pt x="0" y="495300"/>
                </a:moveTo>
                <a:lnTo>
                  <a:pt x="0" y="730250"/>
                </a:lnTo>
                <a:lnTo>
                  <a:pt x="717550" y="723900"/>
                </a:lnTo>
                <a:lnTo>
                  <a:pt x="704850" y="0"/>
                </a:lnTo>
                <a:lnTo>
                  <a:pt x="336550" y="317500"/>
                </a:lnTo>
                <a:lnTo>
                  <a:pt x="114300" y="45085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3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E5AF9F4C-30C8-4BBC-72FE-C3123ABB165A}"/>
              </a:ext>
            </a:extLst>
          </p:cNvPr>
          <p:cNvSpPr/>
          <p:nvPr/>
        </p:nvSpPr>
        <p:spPr>
          <a:xfrm>
            <a:off x="10113050" y="5695950"/>
            <a:ext cx="755650" cy="595218"/>
          </a:xfrm>
          <a:custGeom>
            <a:avLst/>
            <a:gdLst>
              <a:gd name="csX0" fmla="*/ 0 w 755650"/>
              <a:gd name="csY0" fmla="*/ 76200 h 546100"/>
              <a:gd name="csX1" fmla="*/ 6350 w 755650"/>
              <a:gd name="csY1" fmla="*/ 546100 h 546100"/>
              <a:gd name="csX2" fmla="*/ 742950 w 755650"/>
              <a:gd name="csY2" fmla="*/ 539750 h 546100"/>
              <a:gd name="csX3" fmla="*/ 755650 w 755650"/>
              <a:gd name="csY3" fmla="*/ 0 h 546100"/>
              <a:gd name="csX4" fmla="*/ 552450 w 755650"/>
              <a:gd name="csY4" fmla="*/ 127000 h 546100"/>
              <a:gd name="csX5" fmla="*/ 0 w 755650"/>
              <a:gd name="csY5" fmla="*/ 76200 h 546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55650" h="546100">
                <a:moveTo>
                  <a:pt x="0" y="76200"/>
                </a:moveTo>
                <a:cubicBezTo>
                  <a:pt x="2117" y="232833"/>
                  <a:pt x="4233" y="389467"/>
                  <a:pt x="6350" y="546100"/>
                </a:cubicBezTo>
                <a:lnTo>
                  <a:pt x="742950" y="539750"/>
                </a:lnTo>
                <a:lnTo>
                  <a:pt x="755650" y="0"/>
                </a:lnTo>
                <a:lnTo>
                  <a:pt x="552450" y="127000"/>
                </a:lnTo>
                <a:lnTo>
                  <a:pt x="0" y="76200"/>
                </a:lnTo>
                <a:close/>
              </a:path>
            </a:pathLst>
          </a:custGeom>
          <a:solidFill>
            <a:schemeClr val="accent3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CCE414D2-B79F-97E1-0912-558191D6D950}"/>
              </a:ext>
            </a:extLst>
          </p:cNvPr>
          <p:cNvSpPr/>
          <p:nvPr/>
        </p:nvSpPr>
        <p:spPr>
          <a:xfrm>
            <a:off x="7187562" y="1616967"/>
            <a:ext cx="3670300" cy="657225"/>
          </a:xfrm>
          <a:custGeom>
            <a:avLst/>
            <a:gdLst>
              <a:gd name="csX0" fmla="*/ 0 w 3670300"/>
              <a:gd name="csY0" fmla="*/ 647700 h 657225"/>
              <a:gd name="csX1" fmla="*/ 0 w 3670300"/>
              <a:gd name="csY1" fmla="*/ 647700 h 657225"/>
              <a:gd name="csX2" fmla="*/ 260350 w 3670300"/>
              <a:gd name="csY2" fmla="*/ 644525 h 657225"/>
              <a:gd name="csX3" fmla="*/ 393700 w 3670300"/>
              <a:gd name="csY3" fmla="*/ 606425 h 657225"/>
              <a:gd name="csX4" fmla="*/ 796925 w 3670300"/>
              <a:gd name="csY4" fmla="*/ 581025 h 657225"/>
              <a:gd name="csX5" fmla="*/ 1187450 w 3670300"/>
              <a:gd name="csY5" fmla="*/ 469900 h 657225"/>
              <a:gd name="csX6" fmla="*/ 1352550 w 3670300"/>
              <a:gd name="csY6" fmla="*/ 473075 h 657225"/>
              <a:gd name="csX7" fmla="*/ 1622425 w 3670300"/>
              <a:gd name="csY7" fmla="*/ 387350 h 657225"/>
              <a:gd name="csX8" fmla="*/ 2130425 w 3670300"/>
              <a:gd name="csY8" fmla="*/ 234950 h 657225"/>
              <a:gd name="csX9" fmla="*/ 2644775 w 3670300"/>
              <a:gd name="csY9" fmla="*/ 193675 h 657225"/>
              <a:gd name="csX10" fmla="*/ 3302000 w 3670300"/>
              <a:gd name="csY10" fmla="*/ 28575 h 657225"/>
              <a:gd name="csX11" fmla="*/ 3527425 w 3670300"/>
              <a:gd name="csY11" fmla="*/ 0 h 657225"/>
              <a:gd name="csX12" fmla="*/ 3667125 w 3670300"/>
              <a:gd name="csY12" fmla="*/ 15875 h 657225"/>
              <a:gd name="csX13" fmla="*/ 3670300 w 3670300"/>
              <a:gd name="csY13" fmla="*/ 657225 h 657225"/>
              <a:gd name="csX14" fmla="*/ 0 w 3670300"/>
              <a:gd name="csY14" fmla="*/ 647700 h 6572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670300" h="657225">
                <a:moveTo>
                  <a:pt x="0" y="647700"/>
                </a:moveTo>
                <a:lnTo>
                  <a:pt x="0" y="647700"/>
                </a:lnTo>
                <a:lnTo>
                  <a:pt x="260350" y="644525"/>
                </a:lnTo>
                <a:lnTo>
                  <a:pt x="393700" y="606425"/>
                </a:lnTo>
                <a:lnTo>
                  <a:pt x="796925" y="581025"/>
                </a:lnTo>
                <a:lnTo>
                  <a:pt x="1187450" y="469900"/>
                </a:lnTo>
                <a:lnTo>
                  <a:pt x="1352550" y="473075"/>
                </a:lnTo>
                <a:lnTo>
                  <a:pt x="1622425" y="387350"/>
                </a:lnTo>
                <a:lnTo>
                  <a:pt x="2130425" y="234950"/>
                </a:lnTo>
                <a:lnTo>
                  <a:pt x="2644775" y="193675"/>
                </a:lnTo>
                <a:lnTo>
                  <a:pt x="3302000" y="28575"/>
                </a:lnTo>
                <a:lnTo>
                  <a:pt x="3527425" y="0"/>
                </a:lnTo>
                <a:lnTo>
                  <a:pt x="3667125" y="15875"/>
                </a:lnTo>
                <a:cubicBezTo>
                  <a:pt x="3668183" y="229658"/>
                  <a:pt x="3669242" y="443442"/>
                  <a:pt x="3670300" y="657225"/>
                </a:cubicBezTo>
                <a:lnTo>
                  <a:pt x="0" y="647700"/>
                </a:lnTo>
                <a:close/>
              </a:path>
            </a:pathLst>
          </a:custGeom>
          <a:solidFill>
            <a:schemeClr val="accent3">
              <a:lumMod val="7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876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770FD-7751-F0ED-0792-E3B1ADB5B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3CA3C8FB-92BC-DB5B-680A-A9A0539ABA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3140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23E99FA6-9D8C-5576-AD47-91B395700AEC}"/>
              </a:ext>
            </a:extLst>
          </p:cNvPr>
          <p:cNvGrpSpPr/>
          <p:nvPr/>
        </p:nvGrpSpPr>
        <p:grpSpPr>
          <a:xfrm>
            <a:off x="7217020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EF7D543F-7FF6-36B3-F26B-2E880956559E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FE7E51A7-FDB3-48B7-82F4-80FD583E2999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1427F95C-88C4-07DB-4D79-C5CA387790BF}"/>
              </a:ext>
            </a:extLst>
          </p:cNvPr>
          <p:cNvSpPr txBox="1"/>
          <p:nvPr/>
        </p:nvSpPr>
        <p:spPr>
          <a:xfrm>
            <a:off x="6714158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pic>
        <p:nvPicPr>
          <p:cNvPr id="78" name="Graphique 77">
            <a:extLst>
              <a:ext uri="{FF2B5EF4-FFF2-40B4-BE49-F238E27FC236}">
                <a16:creationId xmlns:a16="http://schemas.microsoft.com/office/drawing/2014/main" id="{F927AF0C-5646-5840-7C14-8256DC9C86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F3285A-8A3B-83CE-6770-F8B8CFE0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of the models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A86D59D-8E00-AAE8-BE02-7619CD191B17}"/>
              </a:ext>
            </a:extLst>
          </p:cNvPr>
          <p:cNvGrpSpPr/>
          <p:nvPr/>
        </p:nvGrpSpPr>
        <p:grpSpPr>
          <a:xfrm>
            <a:off x="5993984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B9F9F52-3D06-DF12-352F-A554B77B7C6A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9DA2FC36-AF81-0BE8-CD7B-124B9D0BF6AB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4D40155-5473-C162-957A-2E1A4146C3BF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4F9B8602-7DA2-08BE-7BF3-32BF239E916D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6113F06-7C57-F91E-484D-AFA48EFB770B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32B17EE-E467-5761-842A-431F2BF4BC8B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7BABAFC-4BF6-3970-F03E-6EEF3C59D6A8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4E922739-A726-ACF4-A06B-675EFBA27943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2B29F1B0-6233-8F80-1284-178F121342D9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87A9938-318D-A0D1-01C2-673C0E63ECDE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07709854-5BC6-656F-1545-2C4353E00E98}"/>
              </a:ext>
            </a:extLst>
          </p:cNvPr>
          <p:cNvSpPr txBox="1"/>
          <p:nvPr/>
        </p:nvSpPr>
        <p:spPr>
          <a:xfrm rot="16200000">
            <a:off x="550320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E2E89FA1-8716-700E-4549-23A6ADA1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26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92299A-24D1-7EE8-2DFD-CFCC554AF08A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74C35A5-9637-0EDE-EBBB-4BF2F6A4BA9C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" name="Trapèze 5">
              <a:extLst>
                <a:ext uri="{FF2B5EF4-FFF2-40B4-BE49-F238E27FC236}">
                  <a16:creationId xmlns:a16="http://schemas.microsoft.com/office/drawing/2014/main" id="{B16328C8-2ADF-0132-2D63-82E542F839C6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55A224C-15D7-D249-111B-16006B786C57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39B3624-2190-578D-5D5F-1D323CF7E511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7AB74667-225C-BAD0-46E3-664DE3D1818E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7987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039E7-4971-8F48-33D4-767E21A73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C1FCC22E-2B6B-2D19-AA31-02F3AF2EFD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3140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443D536D-9E2C-FC0F-6C48-33E8DAFA9C58}"/>
              </a:ext>
            </a:extLst>
          </p:cNvPr>
          <p:cNvGrpSpPr/>
          <p:nvPr/>
        </p:nvGrpSpPr>
        <p:grpSpPr>
          <a:xfrm>
            <a:off x="7217020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5FEBBFB3-B0E6-CF6E-C15A-60864A80DF3E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31C528E2-8CA0-323A-14DC-313FAD3203B4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D4DE9976-39AF-0F03-7F9B-824D24929FE5}"/>
              </a:ext>
            </a:extLst>
          </p:cNvPr>
          <p:cNvSpPr txBox="1"/>
          <p:nvPr/>
        </p:nvSpPr>
        <p:spPr>
          <a:xfrm>
            <a:off x="6714158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pic>
        <p:nvPicPr>
          <p:cNvPr id="78" name="Graphique 77">
            <a:extLst>
              <a:ext uri="{FF2B5EF4-FFF2-40B4-BE49-F238E27FC236}">
                <a16:creationId xmlns:a16="http://schemas.microsoft.com/office/drawing/2014/main" id="{A69C1651-1AF3-3ABA-7443-C7805645C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43" y="1850619"/>
            <a:ext cx="4648200" cy="4791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8A7CE8E-44F3-350F-691B-B1A722A4C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of the models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7470D88-52A9-6116-550F-7485D80BA89C}"/>
              </a:ext>
            </a:extLst>
          </p:cNvPr>
          <p:cNvGrpSpPr/>
          <p:nvPr/>
        </p:nvGrpSpPr>
        <p:grpSpPr>
          <a:xfrm>
            <a:off x="5993984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93B9039-9378-7235-F50D-74DF2C4F8008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590A5F3C-D2C4-436D-3598-D420779D85F9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41412CA-61F3-ADE5-BB66-F0D304D8C4C1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D0FA659-C507-ACCA-6262-70E8F86EA8EA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3EF31FDD-74BF-36B9-692A-ACDCD7C0F91B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2132A9A-1A34-F13D-717B-C2F7909E6081}"/>
              </a:ext>
            </a:extLst>
          </p:cNvPr>
          <p:cNvGrpSpPr/>
          <p:nvPr/>
        </p:nvGrpSpPr>
        <p:grpSpPr>
          <a:xfrm>
            <a:off x="1436038" y="6176991"/>
            <a:ext cx="4301975" cy="531165"/>
            <a:chOff x="1436038" y="6256772"/>
            <a:chExt cx="4301975" cy="531165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122290D-7661-7ABC-4A89-CFD5F9350A6B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BE1EB92-6D68-7FFC-EE25-7BB04F26AB79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3" name="ZoneTexte 82">
            <a:extLst>
              <a:ext uri="{FF2B5EF4-FFF2-40B4-BE49-F238E27FC236}">
                <a16:creationId xmlns:a16="http://schemas.microsoft.com/office/drawing/2014/main" id="{095D3FB2-3290-807C-3081-DB9908D35567}"/>
              </a:ext>
            </a:extLst>
          </p:cNvPr>
          <p:cNvSpPr txBox="1"/>
          <p:nvPr/>
        </p:nvSpPr>
        <p:spPr>
          <a:xfrm>
            <a:off x="93317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8011D2A7-7183-BC30-0DB3-7E5DD043393D}"/>
              </a:ext>
            </a:extLst>
          </p:cNvPr>
          <p:cNvSpPr txBox="1"/>
          <p:nvPr/>
        </p:nvSpPr>
        <p:spPr>
          <a:xfrm rot="16200000">
            <a:off x="-25765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AEAE9673-CC27-80AC-5E36-805C097C43E7}"/>
              </a:ext>
            </a:extLst>
          </p:cNvPr>
          <p:cNvSpPr txBox="1"/>
          <p:nvPr/>
        </p:nvSpPr>
        <p:spPr>
          <a:xfrm rot="16200000">
            <a:off x="550320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BA4ACABF-FA55-C0A2-B139-3503353F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27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7D13B3B-C2E8-B1CE-6F52-909D4BD815F9}"/>
              </a:ext>
            </a:extLst>
          </p:cNvPr>
          <p:cNvCxnSpPr>
            <a:cxnSpLocks/>
          </p:cNvCxnSpPr>
          <p:nvPr/>
        </p:nvCxnSpPr>
        <p:spPr>
          <a:xfrm flipH="1">
            <a:off x="1606653" y="1939015"/>
            <a:ext cx="1547720" cy="4171514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667AEAF-075D-B348-7058-2322B2C42612}"/>
              </a:ext>
            </a:extLst>
          </p:cNvPr>
          <p:cNvCxnSpPr>
            <a:cxnSpLocks/>
          </p:cNvCxnSpPr>
          <p:nvPr/>
        </p:nvCxnSpPr>
        <p:spPr>
          <a:xfrm flipH="1">
            <a:off x="1606653" y="2708229"/>
            <a:ext cx="3806104" cy="338879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669912C-00FB-9A06-26B2-1F703F3607D9}"/>
              </a:ext>
            </a:extLst>
          </p:cNvPr>
          <p:cNvCxnSpPr>
            <a:cxnSpLocks/>
          </p:cNvCxnSpPr>
          <p:nvPr/>
        </p:nvCxnSpPr>
        <p:spPr>
          <a:xfrm flipH="1">
            <a:off x="1606653" y="1903558"/>
            <a:ext cx="522856" cy="411350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96A364B6-BDFE-ECF0-B901-4B735C60775D}"/>
              </a:ext>
            </a:extLst>
          </p:cNvPr>
          <p:cNvGrpSpPr/>
          <p:nvPr/>
        </p:nvGrpSpPr>
        <p:grpSpPr>
          <a:xfrm>
            <a:off x="237366" y="1903558"/>
            <a:ext cx="425642" cy="4688948"/>
            <a:chOff x="2439987" y="1780105"/>
            <a:chExt cx="425642" cy="4688948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9154A41-BC55-F163-0E9D-664CFC61FAC9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Trapèze 15">
              <a:extLst>
                <a:ext uri="{FF2B5EF4-FFF2-40B4-BE49-F238E27FC236}">
                  <a16:creationId xmlns:a16="http://schemas.microsoft.com/office/drawing/2014/main" id="{7507EC77-23C6-44A7-1FB0-1E7A89AE76E9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016735A-8AB6-C44F-7B8E-4DF1908B19A2}"/>
                </a:ext>
              </a:extLst>
            </p:cNvPr>
            <p:cNvSpPr/>
            <p:nvPr/>
          </p:nvSpPr>
          <p:spPr>
            <a:xfrm>
              <a:off x="2439989" y="1780105"/>
              <a:ext cx="425633" cy="94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73C58AD-970D-011D-C198-2D6AE7F461DB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>
              <a:off x="2439987" y="1833562"/>
              <a:ext cx="0" cy="4581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7D0C8E64-E0CC-4C23-FF41-6F5E5679D909}"/>
                </a:ext>
              </a:extLst>
            </p:cNvPr>
            <p:cNvCxnSpPr>
              <a:cxnSpLocks/>
              <a:stCxn id="15" idx="6"/>
            </p:cNvCxnSpPr>
            <p:nvPr/>
          </p:nvCxnSpPr>
          <p:spPr>
            <a:xfrm flipH="1" flipV="1">
              <a:off x="2865628" y="1815562"/>
              <a:ext cx="1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490A6071-3A41-1E6E-DE3A-8EA2DC7654DE}"/>
              </a:ext>
            </a:extLst>
          </p:cNvPr>
          <p:cNvSpPr/>
          <p:nvPr/>
        </p:nvSpPr>
        <p:spPr>
          <a:xfrm>
            <a:off x="7359650" y="1879600"/>
            <a:ext cx="3886200" cy="4241800"/>
          </a:xfrm>
          <a:custGeom>
            <a:avLst/>
            <a:gdLst>
              <a:gd name="csX0" fmla="*/ 0 w 3886200"/>
              <a:gd name="csY0" fmla="*/ 4241800 h 4241800"/>
              <a:gd name="csX1" fmla="*/ 2876550 w 3886200"/>
              <a:gd name="csY1" fmla="*/ 0 h 4241800"/>
              <a:gd name="csX2" fmla="*/ 3886200 w 3886200"/>
              <a:gd name="csY2" fmla="*/ 6350 h 4241800"/>
              <a:gd name="csX3" fmla="*/ 3886200 w 3886200"/>
              <a:gd name="csY3" fmla="*/ 793750 h 4241800"/>
              <a:gd name="csX4" fmla="*/ 0 w 3886200"/>
              <a:gd name="csY4" fmla="*/ 4241800 h 4241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886200" h="4241800">
                <a:moveTo>
                  <a:pt x="0" y="4241800"/>
                </a:moveTo>
                <a:lnTo>
                  <a:pt x="2876550" y="0"/>
                </a:lnTo>
                <a:lnTo>
                  <a:pt x="3886200" y="6350"/>
                </a:lnTo>
                <a:lnTo>
                  <a:pt x="3886200" y="793750"/>
                </a:lnTo>
                <a:lnTo>
                  <a:pt x="0" y="4241800"/>
                </a:lnTo>
                <a:close/>
              </a:path>
            </a:pathLst>
          </a:custGeom>
          <a:solidFill>
            <a:srgbClr val="EF82B3">
              <a:alpha val="34902"/>
            </a:srgb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185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E1AAA-9343-E423-E0C6-5DA5C7E92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C91A350E-E2AE-8F35-5D9F-FA767F20F3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98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2B3F94B8-7B3F-DA4A-3F8C-A67A0101EA3C}"/>
              </a:ext>
            </a:extLst>
          </p:cNvPr>
          <p:cNvGrpSpPr/>
          <p:nvPr/>
        </p:nvGrpSpPr>
        <p:grpSpPr>
          <a:xfrm>
            <a:off x="1477278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2369DBB1-05BB-EEEA-EF91-259CF1482483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857E48B1-06A4-36CE-DB80-AE6E70C2492D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EE5FA655-E551-1058-4874-A96D653232EC}"/>
              </a:ext>
            </a:extLst>
          </p:cNvPr>
          <p:cNvSpPr txBox="1"/>
          <p:nvPr/>
        </p:nvSpPr>
        <p:spPr>
          <a:xfrm>
            <a:off x="97441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BD5E30-2870-A292-AF76-77A73996A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Natural frequencies 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C466D16-1331-6D35-F236-65C53D29D134}"/>
              </a:ext>
            </a:extLst>
          </p:cNvPr>
          <p:cNvGrpSpPr/>
          <p:nvPr/>
        </p:nvGrpSpPr>
        <p:grpSpPr>
          <a:xfrm>
            <a:off x="274370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1F7E9B6-CD4A-C19B-98BB-D78737C3F446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32D27FD2-982B-B2EC-BD62-FBB75CE20F3B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817B103-010C-AFE6-1E8F-CCAC02CBBBCE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3B245B71-7D1F-B48D-A536-8C832DD3879E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AEE0B943-FD40-7CE7-FA8A-1A8F541FA129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66EE0B99-0B13-4E3F-32F9-E634390D5095}"/>
              </a:ext>
            </a:extLst>
          </p:cNvPr>
          <p:cNvSpPr txBox="1"/>
          <p:nvPr/>
        </p:nvSpPr>
        <p:spPr>
          <a:xfrm rot="16200000">
            <a:off x="-21641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385D2A3-9DB5-946A-4319-244E6797CF58}"/>
              </a:ext>
            </a:extLst>
          </p:cNvPr>
          <p:cNvCxnSpPr>
            <a:cxnSpLocks/>
          </p:cNvCxnSpPr>
          <p:nvPr/>
        </p:nvCxnSpPr>
        <p:spPr>
          <a:xfrm>
            <a:off x="1732781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701C801-EC79-14CB-74A7-C2D80082C74E}"/>
              </a:ext>
            </a:extLst>
          </p:cNvPr>
          <p:cNvCxnSpPr>
            <a:cxnSpLocks/>
          </p:cNvCxnSpPr>
          <p:nvPr/>
        </p:nvCxnSpPr>
        <p:spPr>
          <a:xfrm>
            <a:off x="2014050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64E0319-45A6-4DD4-09E7-B94298F9FBD1}"/>
              </a:ext>
            </a:extLst>
          </p:cNvPr>
          <p:cNvCxnSpPr>
            <a:cxnSpLocks/>
          </p:cNvCxnSpPr>
          <p:nvPr/>
        </p:nvCxnSpPr>
        <p:spPr>
          <a:xfrm>
            <a:off x="2508879" y="189512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2415ECF-00A6-206E-D094-7AF9CC02E179}"/>
              </a:ext>
            </a:extLst>
          </p:cNvPr>
          <p:cNvCxnSpPr>
            <a:cxnSpLocks/>
          </p:cNvCxnSpPr>
          <p:nvPr/>
        </p:nvCxnSpPr>
        <p:spPr>
          <a:xfrm>
            <a:off x="3282045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4C77193-0B8F-BE0C-6B39-869B2598D35D}"/>
              </a:ext>
            </a:extLst>
          </p:cNvPr>
          <p:cNvCxnSpPr>
            <a:cxnSpLocks/>
          </p:cNvCxnSpPr>
          <p:nvPr/>
        </p:nvCxnSpPr>
        <p:spPr>
          <a:xfrm>
            <a:off x="4232755" y="190355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943C4E5-210E-3B72-3B45-6105821D34F8}"/>
              </a:ext>
            </a:extLst>
          </p:cNvPr>
          <p:cNvSpPr txBox="1"/>
          <p:nvPr/>
        </p:nvSpPr>
        <p:spPr>
          <a:xfrm rot="16200000">
            <a:off x="1435274" y="209908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CABFAAD-89A2-8567-0E6A-E67CAF2BEB0C}"/>
              </a:ext>
            </a:extLst>
          </p:cNvPr>
          <p:cNvSpPr txBox="1"/>
          <p:nvPr/>
        </p:nvSpPr>
        <p:spPr>
          <a:xfrm rot="16200000">
            <a:off x="1758400" y="209908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9BE130-2CB2-A9EC-5978-12A1410ED627}"/>
              </a:ext>
            </a:extLst>
          </p:cNvPr>
          <p:cNvSpPr txBox="1"/>
          <p:nvPr/>
        </p:nvSpPr>
        <p:spPr>
          <a:xfrm rot="16200000">
            <a:off x="2251921" y="2105224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3D64EA-F06B-9B95-FC25-6724E99EEC56}"/>
              </a:ext>
            </a:extLst>
          </p:cNvPr>
          <p:cNvSpPr txBox="1"/>
          <p:nvPr/>
        </p:nvSpPr>
        <p:spPr>
          <a:xfrm rot="16200000">
            <a:off x="3012446" y="209908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8F5EAF9-FAA8-41D1-9970-DDFCFB2E800C}"/>
              </a:ext>
            </a:extLst>
          </p:cNvPr>
          <p:cNvSpPr txBox="1"/>
          <p:nvPr/>
        </p:nvSpPr>
        <p:spPr>
          <a:xfrm rot="16200000">
            <a:off x="3623628" y="209908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5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08CE435-DBC5-9A72-D346-8A01035D3AC4}"/>
              </a:ext>
            </a:extLst>
          </p:cNvPr>
          <p:cNvCxnSpPr>
            <a:cxnSpLocks/>
          </p:cNvCxnSpPr>
          <p:nvPr/>
        </p:nvCxnSpPr>
        <p:spPr>
          <a:xfrm>
            <a:off x="5381484" y="1895128"/>
            <a:ext cx="0" cy="420880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E12D96F4-1844-4A81-B59B-6AF3B2BEFC9F}"/>
              </a:ext>
            </a:extLst>
          </p:cNvPr>
          <p:cNvSpPr txBox="1"/>
          <p:nvPr/>
        </p:nvSpPr>
        <p:spPr>
          <a:xfrm rot="16200000">
            <a:off x="4816808" y="2099087"/>
            <a:ext cx="821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solidFill>
                  <a:schemeClr val="accent6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Mode 6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B86A9A6-BD01-30DF-F66A-3AD24D01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28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20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B6885-F81E-4CD1-878A-8AF12633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20B73382-43C3-0F10-42E5-DD99FDB405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98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52CC6393-07C0-0A5D-9D71-C0C259552AB6}"/>
              </a:ext>
            </a:extLst>
          </p:cNvPr>
          <p:cNvGrpSpPr/>
          <p:nvPr/>
        </p:nvGrpSpPr>
        <p:grpSpPr>
          <a:xfrm>
            <a:off x="1477278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C9DD5608-4AD5-D95C-4507-7800E99FB2CB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17E937C8-E87A-81D5-B687-D999E350E163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0C1A3BF1-8138-F024-23CE-5389D5FB6B74}"/>
              </a:ext>
            </a:extLst>
          </p:cNvPr>
          <p:cNvSpPr txBox="1"/>
          <p:nvPr/>
        </p:nvSpPr>
        <p:spPr>
          <a:xfrm>
            <a:off x="97441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0E4939-A3D3-C19B-E5A4-7D73C506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Shedding areas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91A3161-14F3-7DE7-4988-74A6F7572B54}"/>
              </a:ext>
            </a:extLst>
          </p:cNvPr>
          <p:cNvGrpSpPr/>
          <p:nvPr/>
        </p:nvGrpSpPr>
        <p:grpSpPr>
          <a:xfrm>
            <a:off x="274370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9A2453F-C495-687D-6595-E42349913110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2C767D18-898C-2FCE-7925-E6FBB73410E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7753423-EA3A-CFA8-2005-356FC884173A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A36416F2-0055-C2F8-DADF-5A9E841856D9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B7789F6-91C6-F095-A1B6-EEA1B4797726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FE9AF8BF-B99C-ECA4-DFDD-CD6FF69F274F}"/>
              </a:ext>
            </a:extLst>
          </p:cNvPr>
          <p:cNvSpPr txBox="1"/>
          <p:nvPr/>
        </p:nvSpPr>
        <p:spPr>
          <a:xfrm rot="16200000">
            <a:off x="-21641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7C98E13-99C4-CAA4-C75C-F23E6D1C699B}"/>
              </a:ext>
            </a:extLst>
          </p:cNvPr>
          <p:cNvCxnSpPr>
            <a:cxnSpLocks/>
          </p:cNvCxnSpPr>
          <p:nvPr/>
        </p:nvCxnSpPr>
        <p:spPr>
          <a:xfrm>
            <a:off x="1725576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7A439C-5160-C1A6-9571-E5D82B4A1639}"/>
              </a:ext>
            </a:extLst>
          </p:cNvPr>
          <p:cNvCxnSpPr>
            <a:cxnSpLocks/>
          </p:cNvCxnSpPr>
          <p:nvPr/>
        </p:nvCxnSpPr>
        <p:spPr>
          <a:xfrm>
            <a:off x="2006845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4CADE6B-42A8-4C54-374A-393B561CEE14}"/>
              </a:ext>
            </a:extLst>
          </p:cNvPr>
          <p:cNvCxnSpPr>
            <a:cxnSpLocks/>
          </p:cNvCxnSpPr>
          <p:nvPr/>
        </p:nvCxnSpPr>
        <p:spPr>
          <a:xfrm>
            <a:off x="2501674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97B4C35-906C-C8F7-FFFE-81088EE9DBAC}"/>
              </a:ext>
            </a:extLst>
          </p:cNvPr>
          <p:cNvCxnSpPr>
            <a:cxnSpLocks/>
          </p:cNvCxnSpPr>
          <p:nvPr/>
        </p:nvCxnSpPr>
        <p:spPr>
          <a:xfrm>
            <a:off x="327484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63F3FA-0253-7845-E7D9-7897F40C2091}"/>
              </a:ext>
            </a:extLst>
          </p:cNvPr>
          <p:cNvCxnSpPr>
            <a:cxnSpLocks/>
          </p:cNvCxnSpPr>
          <p:nvPr/>
        </p:nvCxnSpPr>
        <p:spPr>
          <a:xfrm>
            <a:off x="422555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6E7769E-21C4-C695-4D58-CD3AB19053F2}"/>
              </a:ext>
            </a:extLst>
          </p:cNvPr>
          <p:cNvCxnSpPr>
            <a:cxnSpLocks/>
          </p:cNvCxnSpPr>
          <p:nvPr/>
        </p:nvCxnSpPr>
        <p:spPr>
          <a:xfrm>
            <a:off x="5374279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DD94698-39D5-465C-3293-6C093C4CDC27}"/>
              </a:ext>
            </a:extLst>
          </p:cNvPr>
          <p:cNvCxnSpPr>
            <a:cxnSpLocks/>
          </p:cNvCxnSpPr>
          <p:nvPr/>
        </p:nvCxnSpPr>
        <p:spPr>
          <a:xfrm flipH="1">
            <a:off x="1574745" y="1896889"/>
            <a:ext cx="2888981" cy="4250749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A163DA65-1E50-A8C1-C243-020E79A00871}"/>
              </a:ext>
            </a:extLst>
          </p:cNvPr>
          <p:cNvCxnSpPr>
            <a:cxnSpLocks/>
          </p:cNvCxnSpPr>
          <p:nvPr/>
        </p:nvCxnSpPr>
        <p:spPr>
          <a:xfrm flipH="1">
            <a:off x="1648769" y="1877461"/>
            <a:ext cx="3253539" cy="426174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22FB880-E4EF-2498-77E3-336E1246896E}"/>
              </a:ext>
            </a:extLst>
          </p:cNvPr>
          <p:cNvCxnSpPr>
            <a:cxnSpLocks/>
          </p:cNvCxnSpPr>
          <p:nvPr/>
        </p:nvCxnSpPr>
        <p:spPr>
          <a:xfrm flipH="1">
            <a:off x="1604362" y="2285226"/>
            <a:ext cx="3878109" cy="3887492"/>
          </a:xfrm>
          <a:prstGeom prst="line">
            <a:avLst/>
          </a:prstGeom>
          <a:ln>
            <a:solidFill>
              <a:schemeClr val="accent6">
                <a:lumMod val="9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98BE6E-0D62-89BC-6133-7A1F840E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29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1A2DE01-E882-CD8F-2134-DEB2E5A634E5}"/>
              </a:ext>
            </a:extLst>
          </p:cNvPr>
          <p:cNvSpPr/>
          <p:nvPr/>
        </p:nvSpPr>
        <p:spPr>
          <a:xfrm>
            <a:off x="7132320" y="1997592"/>
            <a:ext cx="3453027" cy="913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037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AA5A8-1CAF-8EF0-5C0F-D0EF99C3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AFF1666-41F4-4F37-EEF9-B09134E39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58" y="2496879"/>
            <a:ext cx="5751000" cy="3834000"/>
          </a:xfrm>
          <a:prstGeom prst="rect">
            <a:avLst/>
          </a:prstGeom>
        </p:spPr>
      </p:pic>
      <p:pic>
        <p:nvPicPr>
          <p:cNvPr id="85" name="Graphique 84">
            <a:extLst>
              <a:ext uri="{FF2B5EF4-FFF2-40B4-BE49-F238E27FC236}">
                <a16:creationId xmlns:a16="http://schemas.microsoft.com/office/drawing/2014/main" id="{49795DD1-4543-A9A3-73BB-EA1E0A8A42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398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047C9AEE-6664-4B5C-4EA4-E10AAF5DE1CA}"/>
              </a:ext>
            </a:extLst>
          </p:cNvPr>
          <p:cNvGrpSpPr/>
          <p:nvPr/>
        </p:nvGrpSpPr>
        <p:grpSpPr>
          <a:xfrm>
            <a:off x="1477278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3B390F80-5A1D-0855-9D88-54716E6D8D69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BB73F853-BF7C-49D8-33BA-1C1F563090CE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596175AA-6551-DB4C-B217-F4C74714A01D}"/>
              </a:ext>
            </a:extLst>
          </p:cNvPr>
          <p:cNvSpPr txBox="1"/>
          <p:nvPr/>
        </p:nvSpPr>
        <p:spPr>
          <a:xfrm>
            <a:off x="97441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21FFA07-4680-0D11-0D28-879F6E3A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Shedding areas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CE4E763-72E7-B543-CC0F-C6E40C3E9809}"/>
              </a:ext>
            </a:extLst>
          </p:cNvPr>
          <p:cNvGrpSpPr/>
          <p:nvPr/>
        </p:nvGrpSpPr>
        <p:grpSpPr>
          <a:xfrm>
            <a:off x="274370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DAA3A64-984B-A2D1-5746-EBB0883A972C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94192E36-CA52-7077-CAB7-FF933E5ECC80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5972240-6898-8B90-2C59-C46F66574FF3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BA8308A-7ACB-1685-DBDB-82D97A81F586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D06FB389-1BEA-19B4-FA06-5AADCFA29E5B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6BA3E90D-BF2A-2FB4-CB49-4B9FCA1387CF}"/>
              </a:ext>
            </a:extLst>
          </p:cNvPr>
          <p:cNvSpPr txBox="1"/>
          <p:nvPr/>
        </p:nvSpPr>
        <p:spPr>
          <a:xfrm rot="16200000">
            <a:off x="-21641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0120E45-42C9-7F18-2DE9-AB7CD6A11028}"/>
              </a:ext>
            </a:extLst>
          </p:cNvPr>
          <p:cNvCxnSpPr>
            <a:cxnSpLocks/>
          </p:cNvCxnSpPr>
          <p:nvPr/>
        </p:nvCxnSpPr>
        <p:spPr>
          <a:xfrm>
            <a:off x="1725576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709D580-6943-52CD-6CDF-7ECA6A888D90}"/>
              </a:ext>
            </a:extLst>
          </p:cNvPr>
          <p:cNvCxnSpPr>
            <a:cxnSpLocks/>
          </p:cNvCxnSpPr>
          <p:nvPr/>
        </p:nvCxnSpPr>
        <p:spPr>
          <a:xfrm>
            <a:off x="2006845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52EFA2C-FB23-BFC6-8CBC-20F30DEF4D81}"/>
              </a:ext>
            </a:extLst>
          </p:cNvPr>
          <p:cNvCxnSpPr>
            <a:cxnSpLocks/>
          </p:cNvCxnSpPr>
          <p:nvPr/>
        </p:nvCxnSpPr>
        <p:spPr>
          <a:xfrm>
            <a:off x="2501674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B400C04-703F-5214-AD62-61CD14A6E458}"/>
              </a:ext>
            </a:extLst>
          </p:cNvPr>
          <p:cNvCxnSpPr>
            <a:cxnSpLocks/>
          </p:cNvCxnSpPr>
          <p:nvPr/>
        </p:nvCxnSpPr>
        <p:spPr>
          <a:xfrm>
            <a:off x="327484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F6FD371-CBDB-5274-A204-FC1DED6F2411}"/>
              </a:ext>
            </a:extLst>
          </p:cNvPr>
          <p:cNvCxnSpPr>
            <a:cxnSpLocks/>
          </p:cNvCxnSpPr>
          <p:nvPr/>
        </p:nvCxnSpPr>
        <p:spPr>
          <a:xfrm>
            <a:off x="422555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38EE12C-0690-0E95-DCA9-4FFDC89327C0}"/>
              </a:ext>
            </a:extLst>
          </p:cNvPr>
          <p:cNvCxnSpPr>
            <a:cxnSpLocks/>
          </p:cNvCxnSpPr>
          <p:nvPr/>
        </p:nvCxnSpPr>
        <p:spPr>
          <a:xfrm>
            <a:off x="5374279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C31480E-B114-9F37-08BC-A494A2F3FF8C}"/>
              </a:ext>
            </a:extLst>
          </p:cNvPr>
          <p:cNvCxnSpPr>
            <a:cxnSpLocks/>
          </p:cNvCxnSpPr>
          <p:nvPr/>
        </p:nvCxnSpPr>
        <p:spPr>
          <a:xfrm flipH="1">
            <a:off x="1574745" y="1896889"/>
            <a:ext cx="2888981" cy="4250749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255B0EE-7FBF-3F42-DB22-CE01D95778EB}"/>
              </a:ext>
            </a:extLst>
          </p:cNvPr>
          <p:cNvCxnSpPr>
            <a:cxnSpLocks/>
          </p:cNvCxnSpPr>
          <p:nvPr/>
        </p:nvCxnSpPr>
        <p:spPr>
          <a:xfrm flipH="1">
            <a:off x="1648769" y="1877461"/>
            <a:ext cx="3253539" cy="426174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8168041-CBB1-DE01-FB7A-91F898B752B0}"/>
              </a:ext>
            </a:extLst>
          </p:cNvPr>
          <p:cNvCxnSpPr>
            <a:cxnSpLocks/>
          </p:cNvCxnSpPr>
          <p:nvPr/>
        </p:nvCxnSpPr>
        <p:spPr>
          <a:xfrm flipH="1">
            <a:off x="1604362" y="2285226"/>
            <a:ext cx="3878109" cy="3887492"/>
          </a:xfrm>
          <a:prstGeom prst="line">
            <a:avLst/>
          </a:prstGeom>
          <a:ln>
            <a:solidFill>
              <a:schemeClr val="accent6">
                <a:lumMod val="9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9CBB605-6653-E4D3-FE8C-74AF6712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30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20620-D535-7F55-2768-C8975B3648E9}"/>
              </a:ext>
            </a:extLst>
          </p:cNvPr>
          <p:cNvCxnSpPr>
            <a:cxnSpLocks/>
          </p:cNvCxnSpPr>
          <p:nvPr/>
        </p:nvCxnSpPr>
        <p:spPr>
          <a:xfrm>
            <a:off x="1609082" y="6125058"/>
            <a:ext cx="3876789" cy="0"/>
          </a:xfrm>
          <a:prstGeom prst="line">
            <a:avLst/>
          </a:prstGeom>
          <a:ln w="38100">
            <a:solidFill>
              <a:srgbClr val="E94B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F3C48C47-81AA-C9C8-1F20-654C0120F227}"/>
              </a:ext>
            </a:extLst>
          </p:cNvPr>
          <p:cNvSpPr/>
          <p:nvPr/>
        </p:nvSpPr>
        <p:spPr>
          <a:xfrm>
            <a:off x="1579173" y="6076777"/>
            <a:ext cx="108000" cy="108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3FB7937-9291-DACF-D9B2-8AF2BF772E3A}"/>
              </a:ext>
            </a:extLst>
          </p:cNvPr>
          <p:cNvSpPr/>
          <p:nvPr/>
        </p:nvSpPr>
        <p:spPr>
          <a:xfrm>
            <a:off x="1588278" y="6072884"/>
            <a:ext cx="108000" cy="108000"/>
          </a:xfrm>
          <a:prstGeom prst="ellipse">
            <a:avLst/>
          </a:prstGeom>
          <a:solidFill>
            <a:srgbClr val="E94B92"/>
          </a:solidFill>
          <a:ln>
            <a:solidFill>
              <a:srgbClr val="E94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96289D8-77BC-D384-8914-F1981681DBD0}"/>
              </a:ext>
            </a:extLst>
          </p:cNvPr>
          <p:cNvSpPr/>
          <p:nvPr/>
        </p:nvSpPr>
        <p:spPr>
          <a:xfrm>
            <a:off x="1579173" y="6075341"/>
            <a:ext cx="108000" cy="108000"/>
          </a:xfrm>
          <a:prstGeom prst="ellipse">
            <a:avLst/>
          </a:prstGeom>
          <a:solidFill>
            <a:schemeClr val="accent6">
              <a:lumMod val="90000"/>
            </a:schemeClr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6DF91CD-B08A-31E1-DB7A-3D0482260804}"/>
              </a:ext>
            </a:extLst>
          </p:cNvPr>
          <p:cNvSpPr/>
          <p:nvPr/>
        </p:nvSpPr>
        <p:spPr>
          <a:xfrm>
            <a:off x="5498202" y="1387983"/>
            <a:ext cx="548701" cy="1502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012A22F-6AA2-58F0-E0AF-E575EFC7CC0E}"/>
              </a:ext>
            </a:extLst>
          </p:cNvPr>
          <p:cNvSpPr txBox="1"/>
          <p:nvPr/>
        </p:nvSpPr>
        <p:spPr>
          <a:xfrm>
            <a:off x="6845316" y="5605578"/>
            <a:ext cx="485054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360000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	               100                      200                    300                   400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E459F29-E359-A074-1BEA-14D1C3E1969C}"/>
              </a:ext>
            </a:extLst>
          </p:cNvPr>
          <p:cNvSpPr txBox="1"/>
          <p:nvPr/>
        </p:nvSpPr>
        <p:spPr>
          <a:xfrm>
            <a:off x="7857690" y="5845175"/>
            <a:ext cx="25974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Frequency [Hz]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E4A910C-7466-258C-F12F-3C72173EA4AD}"/>
              </a:ext>
            </a:extLst>
          </p:cNvPr>
          <p:cNvSpPr/>
          <p:nvPr/>
        </p:nvSpPr>
        <p:spPr>
          <a:xfrm>
            <a:off x="5979160" y="3235960"/>
            <a:ext cx="917619" cy="2766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5592531-4DBE-B178-D7C3-0FEF3BF8543A}"/>
              </a:ext>
            </a:extLst>
          </p:cNvPr>
          <p:cNvSpPr txBox="1"/>
          <p:nvPr/>
        </p:nvSpPr>
        <p:spPr>
          <a:xfrm>
            <a:off x="6272663" y="3183548"/>
            <a:ext cx="654596" cy="2497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-2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-4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-6</a:t>
            </a:r>
          </a:p>
          <a:p>
            <a:pPr algn="r" defTabSz="360000">
              <a:lnSpc>
                <a:spcPct val="200000"/>
              </a:lnSpc>
              <a:spcBef>
                <a:spcPts val="1200"/>
              </a:spcBef>
            </a:pPr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</a:t>
            </a:r>
            <a:r>
              <a:rPr lang="fr-BE" sz="1200" baseline="30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-8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B377EBF-34EC-D604-3845-E49093E1F4B2}"/>
              </a:ext>
            </a:extLst>
          </p:cNvPr>
          <p:cNvSpPr txBox="1"/>
          <p:nvPr/>
        </p:nvSpPr>
        <p:spPr>
          <a:xfrm rot="16200000">
            <a:off x="5175656" y="4306570"/>
            <a:ext cx="24710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2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[N²/Hz]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5DC08D0-F677-CA2F-36AA-53E35D757347}"/>
              </a:ext>
            </a:extLst>
          </p:cNvPr>
          <p:cNvSpPr/>
          <p:nvPr/>
        </p:nvSpPr>
        <p:spPr>
          <a:xfrm>
            <a:off x="7132320" y="1997592"/>
            <a:ext cx="3453027" cy="913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04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69 L 0.23217 -0.61667 " pathEditMode="relative" rAng="0" ptsTypes="AA">
                                      <p:cBhvr>
                                        <p:cTn id="6" dur="1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28" y="-30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022E-16 L 0.34948 -0.61736 " pathEditMode="relative" rAng="0" ptsTypes="AA">
                                      <p:cBhvr>
                                        <p:cTn id="8" dur="1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44444E-6 L 0.00794 -0.61389 " pathEditMode="relative" rAng="0" ptsTypes="AA">
                                      <p:cBhvr>
                                        <p:cTn id="10" dur="1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30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26679 -0.61598 " pathEditMode="relative" rAng="0" ptsTypes="AA">
                                      <p:cBhvr>
                                        <p:cTn id="12" dur="1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3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0D37C-5F0B-ED80-12AA-A39E58C19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F01615DC-6DE4-F8A2-5A19-B30BB0CA3B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98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F73C4B85-39D2-AC8B-9251-10E0E53BAF4E}"/>
              </a:ext>
            </a:extLst>
          </p:cNvPr>
          <p:cNvGrpSpPr/>
          <p:nvPr/>
        </p:nvGrpSpPr>
        <p:grpSpPr>
          <a:xfrm>
            <a:off x="1477278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7B35F1E1-6F13-3B04-B1A7-3DE7ACAB41B7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AF948D36-F150-CD7D-4C17-DD332C5E144C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A60B3C16-77F4-F2A7-5402-92803DA818DE}"/>
              </a:ext>
            </a:extLst>
          </p:cNvPr>
          <p:cNvSpPr txBox="1"/>
          <p:nvPr/>
        </p:nvSpPr>
        <p:spPr>
          <a:xfrm>
            <a:off x="97441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C51A87-71B9-0B98-D341-3E9AB4B64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Filtering of the PSDs + standard deviation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7272BAE-7CC3-45E5-31D3-198DBE6FB4DA}"/>
              </a:ext>
            </a:extLst>
          </p:cNvPr>
          <p:cNvGrpSpPr/>
          <p:nvPr/>
        </p:nvGrpSpPr>
        <p:grpSpPr>
          <a:xfrm>
            <a:off x="274370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2F71342-2B00-5751-6D26-6207FB0E7361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0F24E89C-60D6-2E50-04CD-0E26B9053EA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366DA71-674A-89E1-86C2-ECCFF84426FC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7686B767-B2DB-D038-20EA-FCFB69EC566B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E55B993-5D79-2B40-70BB-3C2E9BBF8754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57376BA0-3E03-2B7F-1D42-EDE2B465255E}"/>
              </a:ext>
            </a:extLst>
          </p:cNvPr>
          <p:cNvSpPr txBox="1"/>
          <p:nvPr/>
        </p:nvSpPr>
        <p:spPr>
          <a:xfrm rot="16200000">
            <a:off x="-21641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74A70E9-AE97-B230-3557-8B7722E21B7C}"/>
              </a:ext>
            </a:extLst>
          </p:cNvPr>
          <p:cNvCxnSpPr>
            <a:cxnSpLocks/>
          </p:cNvCxnSpPr>
          <p:nvPr/>
        </p:nvCxnSpPr>
        <p:spPr>
          <a:xfrm>
            <a:off x="1725576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F33D45D-E084-EC6A-C213-328BDEEACFB5}"/>
              </a:ext>
            </a:extLst>
          </p:cNvPr>
          <p:cNvCxnSpPr>
            <a:cxnSpLocks/>
          </p:cNvCxnSpPr>
          <p:nvPr/>
        </p:nvCxnSpPr>
        <p:spPr>
          <a:xfrm>
            <a:off x="2006845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EF327C9-B3AE-808D-0ADD-E14C50AA0BF5}"/>
              </a:ext>
            </a:extLst>
          </p:cNvPr>
          <p:cNvCxnSpPr>
            <a:cxnSpLocks/>
          </p:cNvCxnSpPr>
          <p:nvPr/>
        </p:nvCxnSpPr>
        <p:spPr>
          <a:xfrm>
            <a:off x="2501674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06BBC3A-7C72-3356-A66B-6CF3E3D24A8C}"/>
              </a:ext>
            </a:extLst>
          </p:cNvPr>
          <p:cNvCxnSpPr>
            <a:cxnSpLocks/>
          </p:cNvCxnSpPr>
          <p:nvPr/>
        </p:nvCxnSpPr>
        <p:spPr>
          <a:xfrm>
            <a:off x="327484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AC11A80-728B-0028-DC3C-34068574F251}"/>
              </a:ext>
            </a:extLst>
          </p:cNvPr>
          <p:cNvCxnSpPr>
            <a:cxnSpLocks/>
          </p:cNvCxnSpPr>
          <p:nvPr/>
        </p:nvCxnSpPr>
        <p:spPr>
          <a:xfrm>
            <a:off x="422555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E346A8C-60F6-40DE-0251-54875E312E77}"/>
              </a:ext>
            </a:extLst>
          </p:cNvPr>
          <p:cNvCxnSpPr>
            <a:cxnSpLocks/>
          </p:cNvCxnSpPr>
          <p:nvPr/>
        </p:nvCxnSpPr>
        <p:spPr>
          <a:xfrm>
            <a:off x="5374279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Graphique 31">
            <a:extLst>
              <a:ext uri="{FF2B5EF4-FFF2-40B4-BE49-F238E27FC236}">
                <a16:creationId xmlns:a16="http://schemas.microsoft.com/office/drawing/2014/main" id="{7DC94E07-1799-3E90-4260-D5FED7BC9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5970" y="671567"/>
            <a:ext cx="10911975" cy="630390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FBD16C22-B1DE-F621-EAA2-D24D5E48212F}"/>
              </a:ext>
            </a:extLst>
          </p:cNvPr>
          <p:cNvSpPr txBox="1"/>
          <p:nvPr/>
        </p:nvSpPr>
        <p:spPr>
          <a:xfrm>
            <a:off x="7857625" y="6546907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58B0B66-76A0-49EB-0D37-7357CBEB5764}"/>
              </a:ext>
            </a:extLst>
          </p:cNvPr>
          <p:cNvSpPr txBox="1"/>
          <p:nvPr/>
        </p:nvSpPr>
        <p:spPr>
          <a:xfrm rot="16200000">
            <a:off x="4429732" y="3814205"/>
            <a:ext cx="4436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of the cross-flow force at the base [N]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F3B045-DB5A-0103-9ED6-690533C304C3}"/>
              </a:ext>
            </a:extLst>
          </p:cNvPr>
          <p:cNvSpPr txBox="1"/>
          <p:nvPr/>
        </p:nvSpPr>
        <p:spPr>
          <a:xfrm>
            <a:off x="7193248" y="6319917"/>
            <a:ext cx="43019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                5	10                 15               20</a:t>
            </a:r>
          </a:p>
        </p:txBody>
      </p: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D0E7D49C-20C1-2216-9526-BD5395FD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31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A667BD-C5B8-D0AC-3CC1-8B614681F41F}"/>
              </a:ext>
            </a:extLst>
          </p:cNvPr>
          <p:cNvGrpSpPr/>
          <p:nvPr/>
        </p:nvGrpSpPr>
        <p:grpSpPr>
          <a:xfrm>
            <a:off x="6801741" y="1133479"/>
            <a:ext cx="4717254" cy="5289164"/>
            <a:chOff x="6128547" y="1157933"/>
            <a:chExt cx="4717254" cy="528916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991CA0F-E7AF-6497-082F-E32DABDFD237}"/>
                </a:ext>
              </a:extLst>
            </p:cNvPr>
            <p:cNvGrpSpPr/>
            <p:nvPr/>
          </p:nvGrpSpPr>
          <p:grpSpPr>
            <a:xfrm>
              <a:off x="6128547" y="1157933"/>
              <a:ext cx="602152" cy="5289164"/>
              <a:chOff x="6128547" y="1157933"/>
              <a:chExt cx="602152" cy="5289164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5D4D4C56-78CB-8532-BCA8-B36320DFC7C6}"/>
                  </a:ext>
                </a:extLst>
              </p:cNvPr>
              <p:cNvGrpSpPr/>
              <p:nvPr/>
            </p:nvGrpSpPr>
            <p:grpSpPr>
              <a:xfrm>
                <a:off x="6183586" y="4168425"/>
                <a:ext cx="528128" cy="1269771"/>
                <a:chOff x="7290341" y="1287273"/>
                <a:chExt cx="464577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60AC6848-29EB-A944-E630-44D4298C707B}"/>
                    </a:ext>
                  </a:extLst>
                </p:cNvPr>
                <p:cNvSpPr/>
                <p:nvPr/>
              </p:nvSpPr>
              <p:spPr>
                <a:xfrm>
                  <a:off x="7290341" y="1517428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867DBFEC-A85B-A563-4E5E-ABA1729B58CB}"/>
                    </a:ext>
                  </a:extLst>
                </p:cNvPr>
                <p:cNvSpPr txBox="1"/>
                <p:nvPr/>
              </p:nvSpPr>
              <p:spPr>
                <a:xfrm>
                  <a:off x="7321702" y="1287273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F3C98B21-4B42-24A8-A414-8027FD8E4EEA}"/>
                  </a:ext>
                </a:extLst>
              </p:cNvPr>
              <p:cNvGrpSpPr/>
              <p:nvPr/>
            </p:nvGrpSpPr>
            <p:grpSpPr>
              <a:xfrm>
                <a:off x="6128767" y="1157933"/>
                <a:ext cx="601932" cy="1269771"/>
                <a:chOff x="6147820" y="1157933"/>
                <a:chExt cx="601932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867F5BB-B70D-1F30-C350-4C0A26E92230}"/>
                    </a:ext>
                  </a:extLst>
                </p:cNvPr>
                <p:cNvSpPr/>
                <p:nvPr/>
              </p:nvSpPr>
              <p:spPr>
                <a:xfrm>
                  <a:off x="6200588" y="1380475"/>
                  <a:ext cx="338520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E5376931-1F80-0DC2-3F19-9F90F880A368}"/>
                    </a:ext>
                  </a:extLst>
                </p:cNvPr>
                <p:cNvSpPr txBox="1"/>
                <p:nvPr/>
              </p:nvSpPr>
              <p:spPr>
                <a:xfrm>
                  <a:off x="6147820" y="1157933"/>
                  <a:ext cx="601932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101AB45C-B2E8-2E3A-52C4-E03F380BE981}"/>
                  </a:ext>
                </a:extLst>
              </p:cNvPr>
              <p:cNvGrpSpPr/>
              <p:nvPr/>
            </p:nvGrpSpPr>
            <p:grpSpPr>
              <a:xfrm>
                <a:off x="6128547" y="2172493"/>
                <a:ext cx="550758" cy="1269771"/>
                <a:chOff x="6144551" y="1159723"/>
                <a:chExt cx="550758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42BCB760-C224-5008-E061-2E1BD055B9D6}"/>
                    </a:ext>
                  </a:extLst>
                </p:cNvPr>
                <p:cNvSpPr/>
                <p:nvPr/>
              </p:nvSpPr>
              <p:spPr>
                <a:xfrm>
                  <a:off x="6166855" y="1383555"/>
                  <a:ext cx="386204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ACB577C4-AFDD-047F-6805-4E5020388E87}"/>
                    </a:ext>
                  </a:extLst>
                </p:cNvPr>
                <p:cNvSpPr txBox="1"/>
                <p:nvPr/>
              </p:nvSpPr>
              <p:spPr>
                <a:xfrm>
                  <a:off x="6144551" y="1159723"/>
                  <a:ext cx="550758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A1CD8A47-BEB7-E997-89C8-FCF2E8A06BD3}"/>
                  </a:ext>
                </a:extLst>
              </p:cNvPr>
              <p:cNvGrpSpPr/>
              <p:nvPr/>
            </p:nvGrpSpPr>
            <p:grpSpPr>
              <a:xfrm>
                <a:off x="6144499" y="3181394"/>
                <a:ext cx="480413" cy="1269771"/>
                <a:chOff x="6160503" y="1168751"/>
                <a:chExt cx="480413" cy="1269771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B043281-416F-EAEA-3C1B-DB98D8AFB84A}"/>
                    </a:ext>
                  </a:extLst>
                </p:cNvPr>
                <p:cNvSpPr/>
                <p:nvPr/>
              </p:nvSpPr>
              <p:spPr>
                <a:xfrm>
                  <a:off x="6232403" y="1413604"/>
                  <a:ext cx="322292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5436CE46-A9F0-44B8-E3A3-E06B598E3F80}"/>
                    </a:ext>
                  </a:extLst>
                </p:cNvPr>
                <p:cNvSpPr txBox="1"/>
                <p:nvPr/>
              </p:nvSpPr>
              <p:spPr>
                <a:xfrm>
                  <a:off x="6160503" y="1168751"/>
                  <a:ext cx="480413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6" name="Groupe 45">
                <a:extLst>
                  <a:ext uri="{FF2B5EF4-FFF2-40B4-BE49-F238E27FC236}">
                    <a16:creationId xmlns:a16="http://schemas.microsoft.com/office/drawing/2014/main" id="{222D7402-A99A-3AFC-A971-E0FAC8F69105}"/>
                  </a:ext>
                </a:extLst>
              </p:cNvPr>
              <p:cNvGrpSpPr/>
              <p:nvPr/>
            </p:nvGrpSpPr>
            <p:grpSpPr>
              <a:xfrm>
                <a:off x="6235679" y="5177326"/>
                <a:ext cx="492477" cy="1269771"/>
                <a:chOff x="6447994" y="1145614"/>
                <a:chExt cx="386204" cy="1269771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FEC625ED-B195-945A-275D-EED1AAF2179D}"/>
                    </a:ext>
                  </a:extLst>
                </p:cNvPr>
                <p:cNvSpPr/>
                <p:nvPr/>
              </p:nvSpPr>
              <p:spPr>
                <a:xfrm>
                  <a:off x="6452419" y="1383892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2CD82DB2-7102-A043-3E3C-55223DA2DD7F}"/>
                    </a:ext>
                  </a:extLst>
                </p:cNvPr>
                <p:cNvSpPr txBox="1"/>
                <p:nvPr/>
              </p:nvSpPr>
              <p:spPr>
                <a:xfrm>
                  <a:off x="6447994" y="1145614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1.0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679030A6-7BD6-0389-B807-24258CADDA5E}"/>
                </a:ext>
              </a:extLst>
            </p:cNvPr>
            <p:cNvGrpSpPr/>
            <p:nvPr/>
          </p:nvGrpSpPr>
          <p:grpSpPr>
            <a:xfrm>
              <a:off x="7573690" y="3279938"/>
              <a:ext cx="3272111" cy="1163942"/>
              <a:chOff x="7573690" y="3279938"/>
              <a:chExt cx="3272111" cy="1163942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6DAAAE1-4DE8-D1AE-8ED8-BBE49447B96B}"/>
                  </a:ext>
                </a:extLst>
              </p:cNvPr>
              <p:cNvSpPr/>
              <p:nvPr/>
            </p:nvSpPr>
            <p:spPr>
              <a:xfrm>
                <a:off x="7573690" y="4300749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50B920B-130E-22CF-9070-96EA6908B2AE}"/>
                  </a:ext>
                </a:extLst>
              </p:cNvPr>
              <p:cNvSpPr/>
              <p:nvPr/>
            </p:nvSpPr>
            <p:spPr>
              <a:xfrm>
                <a:off x="8356856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827FB71-6795-3710-4854-A1B38D51A518}"/>
                  </a:ext>
                </a:extLst>
              </p:cNvPr>
              <p:cNvSpPr/>
              <p:nvPr/>
            </p:nvSpPr>
            <p:spPr>
              <a:xfrm>
                <a:off x="9322299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46B182D-5F65-639E-4F3C-416B307C0E6C}"/>
                  </a:ext>
                </a:extLst>
              </p:cNvPr>
              <p:cNvSpPr/>
              <p:nvPr/>
            </p:nvSpPr>
            <p:spPr>
              <a:xfrm>
                <a:off x="10278790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C9B5B83-B13A-44C1-4FB0-6B520F06144B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0FC54426-E418-DDF1-0051-07A86C514CA3}"/>
                </a:ext>
              </a:extLst>
            </p:cNvPr>
            <p:cNvGrpSpPr/>
            <p:nvPr/>
          </p:nvGrpSpPr>
          <p:grpSpPr>
            <a:xfrm>
              <a:off x="9750212" y="2105237"/>
              <a:ext cx="651935" cy="4165047"/>
              <a:chOff x="9750212" y="2105237"/>
              <a:chExt cx="651935" cy="4165047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DFB40B5-0097-E20A-75AF-69AF86AB49C6}"/>
                  </a:ext>
                </a:extLst>
              </p:cNvPr>
              <p:cNvSpPr/>
              <p:nvPr/>
            </p:nvSpPr>
            <p:spPr>
              <a:xfrm>
                <a:off x="9750212" y="210523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D4379A7-3E2F-661A-B22E-E35B2E61B33A}"/>
                  </a:ext>
                </a:extLst>
              </p:cNvPr>
              <p:cNvSpPr/>
              <p:nvPr/>
            </p:nvSpPr>
            <p:spPr>
              <a:xfrm>
                <a:off x="9750212" y="310962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30D106-F5C9-FFBC-5DA4-FD892402B812}"/>
                  </a:ext>
                </a:extLst>
              </p:cNvPr>
              <p:cNvSpPr/>
              <p:nvPr/>
            </p:nvSpPr>
            <p:spPr>
              <a:xfrm>
                <a:off x="9750212" y="412324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272AD33-280E-F318-AE0F-6B640CEB5439}"/>
                  </a:ext>
                </a:extLst>
              </p:cNvPr>
              <p:cNvSpPr/>
              <p:nvPr/>
            </p:nvSpPr>
            <p:spPr>
              <a:xfrm>
                <a:off x="9750212" y="509805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19734A9-8794-94C7-AA98-8FC28D9931CD}"/>
                  </a:ext>
                </a:extLst>
              </p:cNvPr>
              <p:cNvSpPr/>
              <p:nvPr/>
            </p:nvSpPr>
            <p:spPr>
              <a:xfrm>
                <a:off x="9750212" y="611576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10FCA104-77A6-D0CE-F930-612BADBE65B4}"/>
                </a:ext>
              </a:extLst>
            </p:cNvPr>
            <p:cNvGrpSpPr/>
            <p:nvPr/>
          </p:nvGrpSpPr>
          <p:grpSpPr>
            <a:xfrm>
              <a:off x="6703028" y="1574226"/>
              <a:ext cx="823499" cy="4242962"/>
              <a:chOff x="6703028" y="1574226"/>
              <a:chExt cx="823499" cy="424296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957E504-8AB0-03CB-9AF6-8339C3FF18AE}"/>
                  </a:ext>
                </a:extLst>
              </p:cNvPr>
              <p:cNvSpPr/>
              <p:nvPr/>
            </p:nvSpPr>
            <p:spPr>
              <a:xfrm>
                <a:off x="6703028" y="15742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11.9 Hz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4513100-6F10-82AA-D513-21C739CA5FA2}"/>
                  </a:ext>
                </a:extLst>
              </p:cNvPr>
              <p:cNvSpPr/>
              <p:nvPr/>
            </p:nvSpPr>
            <p:spPr>
              <a:xfrm>
                <a:off x="6703028" y="25814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39.9 Hz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DC4F463-457A-95A0-0989-B3651B48FDB9}"/>
                  </a:ext>
                </a:extLst>
              </p:cNvPr>
              <p:cNvSpPr/>
              <p:nvPr/>
            </p:nvSpPr>
            <p:spPr>
              <a:xfrm>
                <a:off x="6703028" y="35837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91.0 Hz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CC6CE1C-DA2C-2062-A620-38799D636497}"/>
                  </a:ext>
                </a:extLst>
              </p:cNvPr>
              <p:cNvSpPr/>
              <p:nvPr/>
            </p:nvSpPr>
            <p:spPr>
              <a:xfrm>
                <a:off x="6703028" y="45879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169.0 Hz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29FCC02-C15F-0B78-94A7-8FAAA902CB26}"/>
                  </a:ext>
                </a:extLst>
              </p:cNvPr>
              <p:cNvSpPr/>
              <p:nvPr/>
            </p:nvSpPr>
            <p:spPr>
              <a:xfrm>
                <a:off x="6703028" y="559776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268.7 Hz</a:t>
                </a:r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CBC24FD-A447-C9F4-C877-FDBCA16601C8}"/>
              </a:ext>
            </a:extLst>
          </p:cNvPr>
          <p:cNvSpPr/>
          <p:nvPr/>
        </p:nvSpPr>
        <p:spPr>
          <a:xfrm>
            <a:off x="8073559" y="4296368"/>
            <a:ext cx="145972" cy="130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0EB52D5-6A9B-EAB2-286A-6B22CF86AF9E}"/>
              </a:ext>
            </a:extLst>
          </p:cNvPr>
          <p:cNvSpPr/>
          <p:nvPr/>
        </p:nvSpPr>
        <p:spPr>
          <a:xfrm>
            <a:off x="7290393" y="4288994"/>
            <a:ext cx="145972" cy="130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685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86059-9A13-383E-29F6-950741CB4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raphique 84">
            <a:extLst>
              <a:ext uri="{FF2B5EF4-FFF2-40B4-BE49-F238E27FC236}">
                <a16:creationId xmlns:a16="http://schemas.microsoft.com/office/drawing/2014/main" id="{F87DBB41-6558-BB82-5681-29F0107BA6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98" y="1842188"/>
            <a:ext cx="4648200" cy="4791075"/>
          </a:xfrm>
          <a:prstGeom prst="rect">
            <a:avLst/>
          </a:prstGeom>
        </p:spPr>
      </p:pic>
      <p:grpSp>
        <p:nvGrpSpPr>
          <p:cNvPr id="86" name="Groupe 85">
            <a:extLst>
              <a:ext uri="{FF2B5EF4-FFF2-40B4-BE49-F238E27FC236}">
                <a16:creationId xmlns:a16="http://schemas.microsoft.com/office/drawing/2014/main" id="{BF62656D-2D61-4C42-1D72-CE66741DF117}"/>
              </a:ext>
            </a:extLst>
          </p:cNvPr>
          <p:cNvGrpSpPr/>
          <p:nvPr/>
        </p:nvGrpSpPr>
        <p:grpSpPr>
          <a:xfrm>
            <a:off x="1477278" y="6176991"/>
            <a:ext cx="4301975" cy="531165"/>
            <a:chOff x="1436038" y="6256772"/>
            <a:chExt cx="4301975" cy="53116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77A5D6B9-38AC-F052-99D4-F3C4885540AA}"/>
                </a:ext>
              </a:extLst>
            </p:cNvPr>
            <p:cNvSpPr txBox="1"/>
            <p:nvPr/>
          </p:nvSpPr>
          <p:spPr>
            <a:xfrm>
              <a:off x="1436038" y="6256772"/>
              <a:ext cx="430197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0                100	200	 300	   400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95048D1D-7403-F85B-ACBE-BA3C7933CEA3}"/>
                </a:ext>
              </a:extLst>
            </p:cNvPr>
            <p:cNvSpPr txBox="1"/>
            <p:nvPr/>
          </p:nvSpPr>
          <p:spPr>
            <a:xfrm>
              <a:off x="2345893" y="6480160"/>
              <a:ext cx="24710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dirty="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Frequency [Hz]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CFA15BAD-73AD-6FDF-00FD-657A1A57C77D}"/>
              </a:ext>
            </a:extLst>
          </p:cNvPr>
          <p:cNvSpPr txBox="1"/>
          <p:nvPr/>
        </p:nvSpPr>
        <p:spPr>
          <a:xfrm>
            <a:off x="974416" y="1563453"/>
            <a:ext cx="578501" cy="43738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12.5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10.0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7.5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5.0</a:t>
            </a:r>
          </a:p>
          <a:p>
            <a:pPr algn="r">
              <a:lnSpc>
                <a:spcPct val="254000"/>
              </a:lnSpc>
            </a:pPr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2.5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F35AE9-266E-8009-8B02-28133DC74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Shedding cells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8E807B1-61C9-24B0-8225-DA5438B22D62}"/>
              </a:ext>
            </a:extLst>
          </p:cNvPr>
          <p:cNvGrpSpPr/>
          <p:nvPr/>
        </p:nvGrpSpPr>
        <p:grpSpPr>
          <a:xfrm>
            <a:off x="274370" y="2371871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9427E9A-23B1-E068-4D2D-A31FFEEC09C9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C3E262EF-AB2E-96D7-D8DB-2781AFF84B61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7FFF8EC-03E5-3ACB-D0A2-B4D57B51C682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82CBF998-F45C-E85C-5B6F-F7DFD0C3B187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99C8AD8A-56ED-91D7-A3AB-8825AB4503B8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72E0DF81-061E-D984-2909-A6D62483D8DD}"/>
              </a:ext>
            </a:extLst>
          </p:cNvPr>
          <p:cNvSpPr txBox="1"/>
          <p:nvPr/>
        </p:nvSpPr>
        <p:spPr>
          <a:xfrm rot="16200000">
            <a:off x="-216412" y="3789849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AC13322-73B2-42F8-B21D-0674918734A8}"/>
              </a:ext>
            </a:extLst>
          </p:cNvPr>
          <p:cNvCxnSpPr>
            <a:cxnSpLocks/>
          </p:cNvCxnSpPr>
          <p:nvPr/>
        </p:nvCxnSpPr>
        <p:spPr>
          <a:xfrm>
            <a:off x="1725576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221350F-4507-9D80-5B4E-4EF417F051B5}"/>
              </a:ext>
            </a:extLst>
          </p:cNvPr>
          <p:cNvCxnSpPr>
            <a:cxnSpLocks/>
          </p:cNvCxnSpPr>
          <p:nvPr/>
        </p:nvCxnSpPr>
        <p:spPr>
          <a:xfrm>
            <a:off x="2006845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40368AA-BE6F-F4BE-4899-E7BB7F60767B}"/>
              </a:ext>
            </a:extLst>
          </p:cNvPr>
          <p:cNvCxnSpPr>
            <a:cxnSpLocks/>
          </p:cNvCxnSpPr>
          <p:nvPr/>
        </p:nvCxnSpPr>
        <p:spPr>
          <a:xfrm>
            <a:off x="2501674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E8732DB-64FD-B004-5715-9782D04E971B}"/>
              </a:ext>
            </a:extLst>
          </p:cNvPr>
          <p:cNvCxnSpPr>
            <a:cxnSpLocks/>
          </p:cNvCxnSpPr>
          <p:nvPr/>
        </p:nvCxnSpPr>
        <p:spPr>
          <a:xfrm>
            <a:off x="327484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722A173-3A13-FF17-CFFE-D874BF44FEDC}"/>
              </a:ext>
            </a:extLst>
          </p:cNvPr>
          <p:cNvCxnSpPr>
            <a:cxnSpLocks/>
          </p:cNvCxnSpPr>
          <p:nvPr/>
        </p:nvCxnSpPr>
        <p:spPr>
          <a:xfrm>
            <a:off x="4225550" y="193040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10D9168-F81C-00D6-2965-91FA6356BEA0}"/>
              </a:ext>
            </a:extLst>
          </p:cNvPr>
          <p:cNvCxnSpPr>
            <a:cxnSpLocks/>
          </p:cNvCxnSpPr>
          <p:nvPr/>
        </p:nvCxnSpPr>
        <p:spPr>
          <a:xfrm>
            <a:off x="5374279" y="1921970"/>
            <a:ext cx="0" cy="420880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Graphique 31">
            <a:extLst>
              <a:ext uri="{FF2B5EF4-FFF2-40B4-BE49-F238E27FC236}">
                <a16:creationId xmlns:a16="http://schemas.microsoft.com/office/drawing/2014/main" id="{8E874402-9590-0029-5945-F5C40C8A27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5970" y="671567"/>
            <a:ext cx="10911975" cy="630390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943C7DE5-45F7-A9BF-3E78-2A873E050F3B}"/>
              </a:ext>
            </a:extLst>
          </p:cNvPr>
          <p:cNvSpPr txBox="1"/>
          <p:nvPr/>
        </p:nvSpPr>
        <p:spPr>
          <a:xfrm>
            <a:off x="7857625" y="6546907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C2C02CE-DF53-8E49-9F41-57A5BDA5F053}"/>
              </a:ext>
            </a:extLst>
          </p:cNvPr>
          <p:cNvSpPr txBox="1"/>
          <p:nvPr/>
        </p:nvSpPr>
        <p:spPr>
          <a:xfrm rot="16200000">
            <a:off x="4429732" y="3814205"/>
            <a:ext cx="4436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of the cross-flow force at the base [N]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6175595-69DF-1DE8-DC1C-CA4A5C98883A}"/>
              </a:ext>
            </a:extLst>
          </p:cNvPr>
          <p:cNvSpPr txBox="1"/>
          <p:nvPr/>
        </p:nvSpPr>
        <p:spPr>
          <a:xfrm>
            <a:off x="7193248" y="6319917"/>
            <a:ext cx="43019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                5	10                 15               20</a:t>
            </a:r>
          </a:p>
        </p:txBody>
      </p: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3D7FDD2B-7832-F477-83F4-DDFED1520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32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8826B1E-A9D9-3EC3-90F5-7CCA914228E9}"/>
              </a:ext>
            </a:extLst>
          </p:cNvPr>
          <p:cNvCxnSpPr>
            <a:cxnSpLocks/>
          </p:cNvCxnSpPr>
          <p:nvPr/>
        </p:nvCxnSpPr>
        <p:spPr>
          <a:xfrm>
            <a:off x="4225550" y="3190875"/>
            <a:ext cx="0" cy="288925"/>
          </a:xfrm>
          <a:prstGeom prst="straightConnector1">
            <a:avLst/>
          </a:prstGeom>
          <a:ln>
            <a:solidFill>
              <a:schemeClr val="accent6">
                <a:lumMod val="9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716EA73-41E7-B519-CFD6-337256D7B557}"/>
              </a:ext>
            </a:extLst>
          </p:cNvPr>
          <p:cNvCxnSpPr>
            <a:cxnSpLocks/>
          </p:cNvCxnSpPr>
          <p:nvPr/>
        </p:nvCxnSpPr>
        <p:spPr>
          <a:xfrm>
            <a:off x="4222000" y="2663779"/>
            <a:ext cx="0" cy="22225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B8F45D1-B69D-D48A-3ABE-5A2DFF66ACDF}"/>
              </a:ext>
            </a:extLst>
          </p:cNvPr>
          <p:cNvCxnSpPr>
            <a:cxnSpLocks/>
          </p:cNvCxnSpPr>
          <p:nvPr/>
        </p:nvCxnSpPr>
        <p:spPr>
          <a:xfrm>
            <a:off x="4222000" y="2085929"/>
            <a:ext cx="0" cy="22225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A539351E-B205-E6A0-ED17-9B8938C689EA}"/>
              </a:ext>
            </a:extLst>
          </p:cNvPr>
          <p:cNvGrpSpPr/>
          <p:nvPr/>
        </p:nvGrpSpPr>
        <p:grpSpPr>
          <a:xfrm>
            <a:off x="6801741" y="1133479"/>
            <a:ext cx="4717254" cy="5289164"/>
            <a:chOff x="6128547" y="1157933"/>
            <a:chExt cx="4717254" cy="5289164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642131E-16F7-C78B-A333-90274E92548A}"/>
                </a:ext>
              </a:extLst>
            </p:cNvPr>
            <p:cNvGrpSpPr/>
            <p:nvPr/>
          </p:nvGrpSpPr>
          <p:grpSpPr>
            <a:xfrm>
              <a:off x="6128547" y="1157933"/>
              <a:ext cx="602152" cy="5289164"/>
              <a:chOff x="6128547" y="1157933"/>
              <a:chExt cx="602152" cy="5289164"/>
            </a:xfrm>
          </p:grpSpPr>
          <p:grpSp>
            <p:nvGrpSpPr>
              <p:cNvPr id="55" name="Groupe 54">
                <a:extLst>
                  <a:ext uri="{FF2B5EF4-FFF2-40B4-BE49-F238E27FC236}">
                    <a16:creationId xmlns:a16="http://schemas.microsoft.com/office/drawing/2014/main" id="{69326335-8A68-AC3A-9CD0-370CC842F7AE}"/>
                  </a:ext>
                </a:extLst>
              </p:cNvPr>
              <p:cNvGrpSpPr/>
              <p:nvPr/>
            </p:nvGrpSpPr>
            <p:grpSpPr>
              <a:xfrm>
                <a:off x="6183586" y="4168425"/>
                <a:ext cx="528128" cy="1269771"/>
                <a:chOff x="7290341" y="1287273"/>
                <a:chExt cx="464577" cy="1269771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FC1D049-3B76-FE8D-FF22-9C6A5A03E00E}"/>
                    </a:ext>
                  </a:extLst>
                </p:cNvPr>
                <p:cNvSpPr/>
                <p:nvPr/>
              </p:nvSpPr>
              <p:spPr>
                <a:xfrm>
                  <a:off x="7290341" y="1517428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D974CF78-658B-263F-E2D4-0FFFE70E55C4}"/>
                    </a:ext>
                  </a:extLst>
                </p:cNvPr>
                <p:cNvSpPr txBox="1"/>
                <p:nvPr/>
              </p:nvSpPr>
              <p:spPr>
                <a:xfrm>
                  <a:off x="7321702" y="1287273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507DF289-7365-1B25-3D59-0A7352EA0989}"/>
                  </a:ext>
                </a:extLst>
              </p:cNvPr>
              <p:cNvGrpSpPr/>
              <p:nvPr/>
            </p:nvGrpSpPr>
            <p:grpSpPr>
              <a:xfrm>
                <a:off x="6128767" y="1157933"/>
                <a:ext cx="601932" cy="1269771"/>
                <a:chOff x="6147820" y="1157933"/>
                <a:chExt cx="601932" cy="1269771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D8ADC00-7A83-E9CA-A882-756C4D4321CE}"/>
                    </a:ext>
                  </a:extLst>
                </p:cNvPr>
                <p:cNvSpPr/>
                <p:nvPr/>
              </p:nvSpPr>
              <p:spPr>
                <a:xfrm>
                  <a:off x="6200588" y="1380475"/>
                  <a:ext cx="338520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E093EA97-F9B2-D105-0439-47B8B56B4203}"/>
                    </a:ext>
                  </a:extLst>
                </p:cNvPr>
                <p:cNvSpPr txBox="1"/>
                <p:nvPr/>
              </p:nvSpPr>
              <p:spPr>
                <a:xfrm>
                  <a:off x="6147820" y="1157933"/>
                  <a:ext cx="601932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51261B8C-AB10-8A89-9262-3EF69D16694F}"/>
                  </a:ext>
                </a:extLst>
              </p:cNvPr>
              <p:cNvGrpSpPr/>
              <p:nvPr/>
            </p:nvGrpSpPr>
            <p:grpSpPr>
              <a:xfrm>
                <a:off x="6128547" y="2172493"/>
                <a:ext cx="550758" cy="1269771"/>
                <a:chOff x="6144551" y="1159723"/>
                <a:chExt cx="550758" cy="1269771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92E2B8AC-709C-46AC-02A9-5A7C4A5D71A7}"/>
                    </a:ext>
                  </a:extLst>
                </p:cNvPr>
                <p:cNvSpPr/>
                <p:nvPr/>
              </p:nvSpPr>
              <p:spPr>
                <a:xfrm>
                  <a:off x="6166855" y="1383555"/>
                  <a:ext cx="386204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ZoneTexte 64">
                  <a:extLst>
                    <a:ext uri="{FF2B5EF4-FFF2-40B4-BE49-F238E27FC236}">
                      <a16:creationId xmlns:a16="http://schemas.microsoft.com/office/drawing/2014/main" id="{B71DEDD3-9DA2-AB0B-A4EB-E456DFC3E97F}"/>
                    </a:ext>
                  </a:extLst>
                </p:cNvPr>
                <p:cNvSpPr txBox="1"/>
                <p:nvPr/>
              </p:nvSpPr>
              <p:spPr>
                <a:xfrm>
                  <a:off x="6144551" y="1159723"/>
                  <a:ext cx="550758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F425209A-29B9-BCE1-2C79-BF0C2D656935}"/>
                  </a:ext>
                </a:extLst>
              </p:cNvPr>
              <p:cNvGrpSpPr/>
              <p:nvPr/>
            </p:nvGrpSpPr>
            <p:grpSpPr>
              <a:xfrm>
                <a:off x="6144499" y="3181394"/>
                <a:ext cx="480413" cy="1269771"/>
                <a:chOff x="6160503" y="1168751"/>
                <a:chExt cx="480413" cy="1269771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002000A-4EA4-1B58-C217-4B20002DCBC2}"/>
                    </a:ext>
                  </a:extLst>
                </p:cNvPr>
                <p:cNvSpPr/>
                <p:nvPr/>
              </p:nvSpPr>
              <p:spPr>
                <a:xfrm>
                  <a:off x="6232403" y="1413604"/>
                  <a:ext cx="322292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BCAE1B85-58C4-2C21-75CB-E6346BC38556}"/>
                    </a:ext>
                  </a:extLst>
                </p:cNvPr>
                <p:cNvSpPr txBox="1"/>
                <p:nvPr/>
              </p:nvSpPr>
              <p:spPr>
                <a:xfrm>
                  <a:off x="6160503" y="1168751"/>
                  <a:ext cx="480413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4DD0F90F-347C-5E5D-65F5-F5AD8B17BA45}"/>
                  </a:ext>
                </a:extLst>
              </p:cNvPr>
              <p:cNvGrpSpPr/>
              <p:nvPr/>
            </p:nvGrpSpPr>
            <p:grpSpPr>
              <a:xfrm>
                <a:off x="6235679" y="5177326"/>
                <a:ext cx="492477" cy="1269771"/>
                <a:chOff x="6447994" y="1145614"/>
                <a:chExt cx="386204" cy="1269771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88B3503D-3B76-8930-4FDD-4AF5EF57326E}"/>
                    </a:ext>
                  </a:extLst>
                </p:cNvPr>
                <p:cNvSpPr/>
                <p:nvPr/>
              </p:nvSpPr>
              <p:spPr>
                <a:xfrm>
                  <a:off x="6452419" y="1383892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D33F6C29-BD8D-EC2C-81F4-758D83B3A962}"/>
                    </a:ext>
                  </a:extLst>
                </p:cNvPr>
                <p:cNvSpPr txBox="1"/>
                <p:nvPr/>
              </p:nvSpPr>
              <p:spPr>
                <a:xfrm>
                  <a:off x="6447994" y="1145614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1.0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D2B78AF8-CF1B-BB96-B14C-A07C63DEB3B4}"/>
                </a:ext>
              </a:extLst>
            </p:cNvPr>
            <p:cNvGrpSpPr/>
            <p:nvPr/>
          </p:nvGrpSpPr>
          <p:grpSpPr>
            <a:xfrm>
              <a:off x="7573690" y="3279938"/>
              <a:ext cx="3272111" cy="1163942"/>
              <a:chOff x="7573690" y="3279938"/>
              <a:chExt cx="3272111" cy="1163942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3066A27-E5A2-8FEE-2082-379C24ECFD84}"/>
                  </a:ext>
                </a:extLst>
              </p:cNvPr>
              <p:cNvSpPr/>
              <p:nvPr/>
            </p:nvSpPr>
            <p:spPr>
              <a:xfrm>
                <a:off x="7573690" y="4300749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0A173CB-1539-247D-916D-66038349FEE1}"/>
                  </a:ext>
                </a:extLst>
              </p:cNvPr>
              <p:cNvSpPr/>
              <p:nvPr/>
            </p:nvSpPr>
            <p:spPr>
              <a:xfrm>
                <a:off x="8356856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65319AB-EA84-F608-B2AF-CB89CAB0123A}"/>
                  </a:ext>
                </a:extLst>
              </p:cNvPr>
              <p:cNvSpPr/>
              <p:nvPr/>
            </p:nvSpPr>
            <p:spPr>
              <a:xfrm>
                <a:off x="9322299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03CE62A-5BDE-9E21-DFD9-AAD5B91952C3}"/>
                  </a:ext>
                </a:extLst>
              </p:cNvPr>
              <p:cNvSpPr/>
              <p:nvPr/>
            </p:nvSpPr>
            <p:spPr>
              <a:xfrm>
                <a:off x="10278790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440CF70-B082-2437-96FF-4D7D479BE03A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C3BF3A8-A822-1092-190D-5CC9094F9872}"/>
                </a:ext>
              </a:extLst>
            </p:cNvPr>
            <p:cNvGrpSpPr/>
            <p:nvPr/>
          </p:nvGrpSpPr>
          <p:grpSpPr>
            <a:xfrm>
              <a:off x="9750212" y="2105237"/>
              <a:ext cx="651935" cy="4165047"/>
              <a:chOff x="9750212" y="2105237"/>
              <a:chExt cx="651935" cy="416504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65E8E62-E1BA-C948-CBD5-0EF900BE6C01}"/>
                  </a:ext>
                </a:extLst>
              </p:cNvPr>
              <p:cNvSpPr/>
              <p:nvPr/>
            </p:nvSpPr>
            <p:spPr>
              <a:xfrm>
                <a:off x="9750212" y="210523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1884951-5C98-6D19-B318-483CDD6F6F8D}"/>
                  </a:ext>
                </a:extLst>
              </p:cNvPr>
              <p:cNvSpPr/>
              <p:nvPr/>
            </p:nvSpPr>
            <p:spPr>
              <a:xfrm>
                <a:off x="9750212" y="310962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F9B9D2CD-D7C1-8458-3812-613F9BAA46DE}"/>
                  </a:ext>
                </a:extLst>
              </p:cNvPr>
              <p:cNvSpPr/>
              <p:nvPr/>
            </p:nvSpPr>
            <p:spPr>
              <a:xfrm>
                <a:off x="9750212" y="412324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5AEE97A-83D1-EB3D-3BA4-91F5C57ABB05}"/>
                  </a:ext>
                </a:extLst>
              </p:cNvPr>
              <p:cNvSpPr/>
              <p:nvPr/>
            </p:nvSpPr>
            <p:spPr>
              <a:xfrm>
                <a:off x="9750212" y="509805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40E5510-283B-31D1-6E98-E812A068DBBC}"/>
                  </a:ext>
                </a:extLst>
              </p:cNvPr>
              <p:cNvSpPr/>
              <p:nvPr/>
            </p:nvSpPr>
            <p:spPr>
              <a:xfrm>
                <a:off x="9750212" y="611576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B37047E-DDCF-B4E8-0FD1-B81588588C28}"/>
                </a:ext>
              </a:extLst>
            </p:cNvPr>
            <p:cNvGrpSpPr/>
            <p:nvPr/>
          </p:nvGrpSpPr>
          <p:grpSpPr>
            <a:xfrm>
              <a:off x="6703028" y="1574226"/>
              <a:ext cx="823499" cy="4242962"/>
              <a:chOff x="6703028" y="1574226"/>
              <a:chExt cx="823499" cy="424296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B0E7989-27D1-FC03-E320-B93FE1139498}"/>
                  </a:ext>
                </a:extLst>
              </p:cNvPr>
              <p:cNvSpPr/>
              <p:nvPr/>
            </p:nvSpPr>
            <p:spPr>
              <a:xfrm>
                <a:off x="6703028" y="15742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11.9 Hz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099425C-452B-CC63-0021-98559756727F}"/>
                  </a:ext>
                </a:extLst>
              </p:cNvPr>
              <p:cNvSpPr/>
              <p:nvPr/>
            </p:nvSpPr>
            <p:spPr>
              <a:xfrm>
                <a:off x="6703028" y="25814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39.9 Hz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84BABB-9DFE-FB3B-CDF0-501E98B3C9E3}"/>
                  </a:ext>
                </a:extLst>
              </p:cNvPr>
              <p:cNvSpPr/>
              <p:nvPr/>
            </p:nvSpPr>
            <p:spPr>
              <a:xfrm>
                <a:off x="6703028" y="35837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91.0 Hz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14B3D90-B16D-12FF-5936-315CD541044A}"/>
                  </a:ext>
                </a:extLst>
              </p:cNvPr>
              <p:cNvSpPr/>
              <p:nvPr/>
            </p:nvSpPr>
            <p:spPr>
              <a:xfrm>
                <a:off x="6703028" y="45879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169.0 Hz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B32DAE4-6F81-0EDD-D9A8-EDE67A4F15C1}"/>
                  </a:ext>
                </a:extLst>
              </p:cNvPr>
              <p:cNvSpPr/>
              <p:nvPr/>
            </p:nvSpPr>
            <p:spPr>
              <a:xfrm>
                <a:off x="6703028" y="559776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268.7 Hz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309F9AF-3F7D-CFBC-543C-2161CBB73479}"/>
              </a:ext>
            </a:extLst>
          </p:cNvPr>
          <p:cNvGrpSpPr/>
          <p:nvPr/>
        </p:nvGrpSpPr>
        <p:grpSpPr>
          <a:xfrm>
            <a:off x="6494183" y="1079683"/>
            <a:ext cx="5042867" cy="5051094"/>
            <a:chOff x="6483591" y="1054109"/>
            <a:chExt cx="5042867" cy="50510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703CF4-A614-8B7F-834D-EE2F30F765CE}"/>
                </a:ext>
              </a:extLst>
            </p:cNvPr>
            <p:cNvSpPr/>
            <p:nvPr/>
          </p:nvSpPr>
          <p:spPr>
            <a:xfrm>
              <a:off x="6854727" y="1054109"/>
              <a:ext cx="4671731" cy="430536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1AA38A-386B-B7A7-37E3-E719D2D427CA}"/>
                </a:ext>
              </a:extLst>
            </p:cNvPr>
            <p:cNvSpPr/>
            <p:nvPr/>
          </p:nvSpPr>
          <p:spPr>
            <a:xfrm>
              <a:off x="6483591" y="1997130"/>
              <a:ext cx="307778" cy="4108073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816F7B31-0B76-0CEE-B4C8-32DC173C9417}"/>
              </a:ext>
            </a:extLst>
          </p:cNvPr>
          <p:cNvCxnSpPr>
            <a:cxnSpLocks/>
          </p:cNvCxnSpPr>
          <p:nvPr/>
        </p:nvCxnSpPr>
        <p:spPr>
          <a:xfrm>
            <a:off x="9649883" y="5446183"/>
            <a:ext cx="0" cy="829734"/>
          </a:xfrm>
          <a:prstGeom prst="line">
            <a:avLst/>
          </a:prstGeom>
          <a:ln w="12700">
            <a:solidFill>
              <a:srgbClr val="EF82B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92B241D-AA06-C2FC-3295-BC60D37ACF8A}"/>
              </a:ext>
            </a:extLst>
          </p:cNvPr>
          <p:cNvCxnSpPr>
            <a:cxnSpLocks/>
          </p:cNvCxnSpPr>
          <p:nvPr/>
        </p:nvCxnSpPr>
        <p:spPr>
          <a:xfrm>
            <a:off x="10035114" y="5461000"/>
            <a:ext cx="0" cy="829734"/>
          </a:xfrm>
          <a:prstGeom prst="line">
            <a:avLst/>
          </a:prstGeom>
          <a:ln w="12700">
            <a:solidFill>
              <a:srgbClr val="EF82B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D7ABB3A-32E9-5EFE-09AD-C764EB133CA2}"/>
              </a:ext>
            </a:extLst>
          </p:cNvPr>
          <p:cNvCxnSpPr>
            <a:cxnSpLocks/>
          </p:cNvCxnSpPr>
          <p:nvPr/>
        </p:nvCxnSpPr>
        <p:spPr>
          <a:xfrm>
            <a:off x="10270799" y="5461000"/>
            <a:ext cx="0" cy="82973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98B83E11-DBB3-E6F5-B774-15987380FDD9}"/>
              </a:ext>
            </a:extLst>
          </p:cNvPr>
          <p:cNvCxnSpPr>
            <a:cxnSpLocks/>
          </p:cNvCxnSpPr>
          <p:nvPr/>
        </p:nvCxnSpPr>
        <p:spPr>
          <a:xfrm>
            <a:off x="10500784" y="5461000"/>
            <a:ext cx="0" cy="82973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E96296C7-4AFC-0C70-AFC1-D11806B22548}"/>
              </a:ext>
            </a:extLst>
          </p:cNvPr>
          <p:cNvCxnSpPr>
            <a:cxnSpLocks/>
          </p:cNvCxnSpPr>
          <p:nvPr/>
        </p:nvCxnSpPr>
        <p:spPr>
          <a:xfrm>
            <a:off x="10792232" y="5461000"/>
            <a:ext cx="0" cy="82973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D4B9D1F-774B-574F-1E38-C18E39313708}"/>
              </a:ext>
            </a:extLst>
          </p:cNvPr>
          <p:cNvCxnSpPr>
            <a:cxnSpLocks/>
          </p:cNvCxnSpPr>
          <p:nvPr/>
        </p:nvCxnSpPr>
        <p:spPr>
          <a:xfrm>
            <a:off x="11022217" y="5461000"/>
            <a:ext cx="0" cy="82973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EC941056-1DEA-3DB0-B16A-99E12157953B}"/>
              </a:ext>
            </a:extLst>
          </p:cNvPr>
          <p:cNvSpPr/>
          <p:nvPr/>
        </p:nvSpPr>
        <p:spPr>
          <a:xfrm>
            <a:off x="9649875" y="5446183"/>
            <a:ext cx="385228" cy="829734"/>
          </a:xfrm>
          <a:prstGeom prst="rect">
            <a:avLst/>
          </a:prstGeom>
          <a:solidFill>
            <a:srgbClr val="EF82B3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B02D090-36CD-681E-AD4C-4279B8AA0409}"/>
              </a:ext>
            </a:extLst>
          </p:cNvPr>
          <p:cNvSpPr/>
          <p:nvPr/>
        </p:nvSpPr>
        <p:spPr>
          <a:xfrm>
            <a:off x="10265087" y="5441832"/>
            <a:ext cx="235696" cy="829734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B480689-324B-A39E-7749-11061503F8C0}"/>
              </a:ext>
            </a:extLst>
          </p:cNvPr>
          <p:cNvSpPr/>
          <p:nvPr/>
        </p:nvSpPr>
        <p:spPr>
          <a:xfrm>
            <a:off x="10786521" y="5441832"/>
            <a:ext cx="235696" cy="829734"/>
          </a:xfrm>
          <a:prstGeom prst="rect">
            <a:avLst/>
          </a:pr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38FC61A7-6C15-24AF-CF9D-0ECFBBA8A220}"/>
              </a:ext>
            </a:extLst>
          </p:cNvPr>
          <p:cNvCxnSpPr>
            <a:cxnSpLocks/>
          </p:cNvCxnSpPr>
          <p:nvPr/>
        </p:nvCxnSpPr>
        <p:spPr>
          <a:xfrm flipH="1">
            <a:off x="9649875" y="5444786"/>
            <a:ext cx="385228" cy="0"/>
          </a:xfrm>
          <a:prstGeom prst="straightConnector1">
            <a:avLst/>
          </a:prstGeom>
          <a:ln>
            <a:solidFill>
              <a:schemeClr val="accent6">
                <a:lumMod val="9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24E56AF3-32B1-657E-63FF-2D707138AB6D}"/>
              </a:ext>
            </a:extLst>
          </p:cNvPr>
          <p:cNvCxnSpPr>
            <a:cxnSpLocks/>
          </p:cNvCxnSpPr>
          <p:nvPr/>
        </p:nvCxnSpPr>
        <p:spPr>
          <a:xfrm flipH="1">
            <a:off x="10265087" y="5444786"/>
            <a:ext cx="23569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99047BC8-CA56-947A-2ED4-01A7B8B804DB}"/>
              </a:ext>
            </a:extLst>
          </p:cNvPr>
          <p:cNvCxnSpPr>
            <a:cxnSpLocks/>
          </p:cNvCxnSpPr>
          <p:nvPr/>
        </p:nvCxnSpPr>
        <p:spPr>
          <a:xfrm flipH="1">
            <a:off x="10782596" y="5444786"/>
            <a:ext cx="239621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135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0B429-602E-DA37-47A6-85BD7F9E0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que 31">
            <a:extLst>
              <a:ext uri="{FF2B5EF4-FFF2-40B4-BE49-F238E27FC236}">
                <a16:creationId xmlns:a16="http://schemas.microsoft.com/office/drawing/2014/main" id="{C6827FF6-9C33-85D2-2CFD-D784135E33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9348" y="671567"/>
            <a:ext cx="10911975" cy="630390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B13AAAFF-3815-A2B7-A906-0998DAF62B8E}"/>
              </a:ext>
            </a:extLst>
          </p:cNvPr>
          <p:cNvSpPr txBox="1"/>
          <p:nvPr/>
        </p:nvSpPr>
        <p:spPr>
          <a:xfrm>
            <a:off x="1682307" y="6546907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D7472C5-20FC-3265-0898-AEF1B32D57ED}"/>
              </a:ext>
            </a:extLst>
          </p:cNvPr>
          <p:cNvSpPr txBox="1"/>
          <p:nvPr/>
        </p:nvSpPr>
        <p:spPr>
          <a:xfrm rot="16200000">
            <a:off x="-1745586" y="3814205"/>
            <a:ext cx="4436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of the cross-flow force at the base [N]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48D7DBB-E5EA-7BE6-FD1A-C73E78F6ED46}"/>
              </a:ext>
            </a:extLst>
          </p:cNvPr>
          <p:cNvSpPr txBox="1"/>
          <p:nvPr/>
        </p:nvSpPr>
        <p:spPr>
          <a:xfrm>
            <a:off x="1017930" y="6319917"/>
            <a:ext cx="43019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                5	10                 15               20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217E27-F121-1E84-1D5F-AC1D90874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199"/>
            <a:ext cx="10515600" cy="1325563"/>
          </a:xfrm>
        </p:spPr>
        <p:txBody>
          <a:bodyPr/>
          <a:lstStyle/>
          <a:p>
            <a:r>
              <a:rPr lang="en-GB" noProof="0" dirty="0"/>
              <a:t>Shedding cells identification </a:t>
            </a:r>
            <a:r>
              <a:rPr lang="en-GB" dirty="0"/>
              <a:t>with diameter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31A73EF-6B11-D193-089C-F0B30DC06013}"/>
              </a:ext>
            </a:extLst>
          </p:cNvPr>
          <p:cNvGrpSpPr/>
          <p:nvPr/>
        </p:nvGrpSpPr>
        <p:grpSpPr>
          <a:xfrm>
            <a:off x="6414019" y="2102576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42BECE7-8211-4BF7-5382-E4BA19C42BCD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D08A095F-FA53-178B-6DD1-E615842F1404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E24B2E6-4E40-B193-CDCE-C86DDF8D8C4A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7C3C153-C46D-AE07-954B-2CBDC12A33B1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5699CE65-1064-5DE6-5C9C-D3D95F391E1B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F9ADDF70-234C-7659-4C10-33C7A655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33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29EEBCB6-AA27-7652-2986-C25406BF794C}"/>
              </a:ext>
            </a:extLst>
          </p:cNvPr>
          <p:cNvSpPr/>
          <p:nvPr/>
        </p:nvSpPr>
        <p:spPr>
          <a:xfrm>
            <a:off x="3626903" y="6121578"/>
            <a:ext cx="108000" cy="108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BC60FA63-C125-3C29-694E-D34EBB74C5AC}"/>
              </a:ext>
            </a:extLst>
          </p:cNvPr>
          <p:cNvSpPr/>
          <p:nvPr/>
        </p:nvSpPr>
        <p:spPr>
          <a:xfrm>
            <a:off x="4138994" y="5918137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4730E22B-D391-3A9F-C851-96905D60DB6E}"/>
              </a:ext>
            </a:extLst>
          </p:cNvPr>
          <p:cNvSpPr/>
          <p:nvPr/>
        </p:nvSpPr>
        <p:spPr>
          <a:xfrm>
            <a:off x="4670178" y="5530807"/>
            <a:ext cx="108000" cy="108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642FFF54-F8CF-7E55-0982-71FF9716D2F4}"/>
              </a:ext>
            </a:extLst>
          </p:cNvPr>
          <p:cNvCxnSpPr>
            <a:cxnSpLocks/>
            <a:endCxn id="5" idx="3"/>
          </p:cNvCxnSpPr>
          <p:nvPr/>
        </p:nvCxnSpPr>
        <p:spPr>
          <a:xfrm>
            <a:off x="5994112" y="3277171"/>
            <a:ext cx="91835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605429F9-DCDF-BF29-62E9-28437B834F2C}"/>
              </a:ext>
            </a:extLst>
          </p:cNvPr>
          <p:cNvCxnSpPr>
            <a:cxnSpLocks/>
            <a:endCxn id="7" idx="3"/>
          </p:cNvCxnSpPr>
          <p:nvPr/>
        </p:nvCxnSpPr>
        <p:spPr>
          <a:xfrm>
            <a:off x="5994112" y="3872883"/>
            <a:ext cx="91835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71E13B2E-9D5C-1CD6-ED45-44C312A89A6C}"/>
              </a:ext>
            </a:extLst>
          </p:cNvPr>
          <p:cNvCxnSpPr>
            <a:cxnSpLocks/>
            <a:endCxn id="18" idx="3"/>
          </p:cNvCxnSpPr>
          <p:nvPr/>
        </p:nvCxnSpPr>
        <p:spPr>
          <a:xfrm flipV="1">
            <a:off x="5994112" y="4425524"/>
            <a:ext cx="918354" cy="382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5EFA9EB-76F3-EB97-1AA1-5F102A069A52}"/>
              </a:ext>
            </a:extLst>
          </p:cNvPr>
          <p:cNvSpPr/>
          <p:nvPr/>
        </p:nvSpPr>
        <p:spPr>
          <a:xfrm>
            <a:off x="6329973" y="3007298"/>
            <a:ext cx="582494" cy="539745"/>
          </a:xfrm>
          <a:prstGeom prst="rect">
            <a:avLst/>
          </a:prstGeom>
          <a:solidFill>
            <a:srgbClr val="EF82B3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6F7B8-1592-0364-4D0A-C96BD79AB25A}"/>
              </a:ext>
            </a:extLst>
          </p:cNvPr>
          <p:cNvSpPr/>
          <p:nvPr/>
        </p:nvSpPr>
        <p:spPr>
          <a:xfrm>
            <a:off x="6329972" y="3549119"/>
            <a:ext cx="582494" cy="647528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82978E-801C-FC11-653D-91696CE857B5}"/>
              </a:ext>
            </a:extLst>
          </p:cNvPr>
          <p:cNvSpPr/>
          <p:nvPr/>
        </p:nvSpPr>
        <p:spPr>
          <a:xfrm>
            <a:off x="6329973" y="4201674"/>
            <a:ext cx="582493" cy="447700"/>
          </a:xfrm>
          <a:prstGeom prst="rect">
            <a:avLst/>
          </a:pr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3DF296E-8D97-D4B7-7410-2676FC594196}"/>
              </a:ext>
            </a:extLst>
          </p:cNvPr>
          <p:cNvGrpSpPr/>
          <p:nvPr/>
        </p:nvGrpSpPr>
        <p:grpSpPr>
          <a:xfrm>
            <a:off x="629662" y="1125970"/>
            <a:ext cx="4717254" cy="5289164"/>
            <a:chOff x="6128547" y="1157933"/>
            <a:chExt cx="4717254" cy="528916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F23E498-45FA-4ABD-699E-152B09D26C40}"/>
                </a:ext>
              </a:extLst>
            </p:cNvPr>
            <p:cNvGrpSpPr/>
            <p:nvPr/>
          </p:nvGrpSpPr>
          <p:grpSpPr>
            <a:xfrm>
              <a:off x="6128547" y="1157933"/>
              <a:ext cx="602152" cy="5289164"/>
              <a:chOff x="6128547" y="1157933"/>
              <a:chExt cx="602152" cy="5289164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20990A55-BE4E-F72E-99D8-D377281C93F7}"/>
                  </a:ext>
                </a:extLst>
              </p:cNvPr>
              <p:cNvGrpSpPr/>
              <p:nvPr/>
            </p:nvGrpSpPr>
            <p:grpSpPr>
              <a:xfrm>
                <a:off x="6183586" y="4168425"/>
                <a:ext cx="528128" cy="1269771"/>
                <a:chOff x="7290341" y="1287273"/>
                <a:chExt cx="464577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41CD636F-E6C8-6C9E-67CB-44286AF6C222}"/>
                    </a:ext>
                  </a:extLst>
                </p:cNvPr>
                <p:cNvSpPr/>
                <p:nvPr/>
              </p:nvSpPr>
              <p:spPr>
                <a:xfrm>
                  <a:off x="7290341" y="1517428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E9A8C169-2198-FAFF-E3A7-D0A48C925702}"/>
                    </a:ext>
                  </a:extLst>
                </p:cNvPr>
                <p:cNvSpPr txBox="1"/>
                <p:nvPr/>
              </p:nvSpPr>
              <p:spPr>
                <a:xfrm>
                  <a:off x="7321702" y="1287273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D4796639-70DD-4C78-504F-0C7E01003D55}"/>
                  </a:ext>
                </a:extLst>
              </p:cNvPr>
              <p:cNvGrpSpPr/>
              <p:nvPr/>
            </p:nvGrpSpPr>
            <p:grpSpPr>
              <a:xfrm>
                <a:off x="6128767" y="1157933"/>
                <a:ext cx="601932" cy="1269771"/>
                <a:chOff x="6147820" y="1157933"/>
                <a:chExt cx="601932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23633B00-5E5A-B95C-999F-C1E07E4703DC}"/>
                    </a:ext>
                  </a:extLst>
                </p:cNvPr>
                <p:cNvSpPr/>
                <p:nvPr/>
              </p:nvSpPr>
              <p:spPr>
                <a:xfrm>
                  <a:off x="6200588" y="1380475"/>
                  <a:ext cx="338520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B62A6327-1892-769C-18C2-5FCCC0BAC0AD}"/>
                    </a:ext>
                  </a:extLst>
                </p:cNvPr>
                <p:cNvSpPr txBox="1"/>
                <p:nvPr/>
              </p:nvSpPr>
              <p:spPr>
                <a:xfrm>
                  <a:off x="6147820" y="1157933"/>
                  <a:ext cx="601932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5B03B3F4-CE75-1AE6-A8AA-6E6FB5D6297E}"/>
                  </a:ext>
                </a:extLst>
              </p:cNvPr>
              <p:cNvGrpSpPr/>
              <p:nvPr/>
            </p:nvGrpSpPr>
            <p:grpSpPr>
              <a:xfrm>
                <a:off x="6128547" y="2172493"/>
                <a:ext cx="550758" cy="1269771"/>
                <a:chOff x="6144551" y="1159723"/>
                <a:chExt cx="550758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87AEDA8A-7F48-60D3-80AD-8022D1AB6105}"/>
                    </a:ext>
                  </a:extLst>
                </p:cNvPr>
                <p:cNvSpPr/>
                <p:nvPr/>
              </p:nvSpPr>
              <p:spPr>
                <a:xfrm>
                  <a:off x="6166855" y="1383555"/>
                  <a:ext cx="386204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DB50AEB9-1B69-A514-A56F-C4C830F402F6}"/>
                    </a:ext>
                  </a:extLst>
                </p:cNvPr>
                <p:cNvSpPr txBox="1"/>
                <p:nvPr/>
              </p:nvSpPr>
              <p:spPr>
                <a:xfrm>
                  <a:off x="6144551" y="1159723"/>
                  <a:ext cx="550758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250AD629-3279-6FFD-ECD4-5C89A5D056D3}"/>
                  </a:ext>
                </a:extLst>
              </p:cNvPr>
              <p:cNvGrpSpPr/>
              <p:nvPr/>
            </p:nvGrpSpPr>
            <p:grpSpPr>
              <a:xfrm>
                <a:off x="6144499" y="3181394"/>
                <a:ext cx="480413" cy="1269771"/>
                <a:chOff x="6160503" y="1168751"/>
                <a:chExt cx="480413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A037871-C481-F65E-243B-69410C655F5A}"/>
                    </a:ext>
                  </a:extLst>
                </p:cNvPr>
                <p:cNvSpPr/>
                <p:nvPr/>
              </p:nvSpPr>
              <p:spPr>
                <a:xfrm>
                  <a:off x="6232403" y="1413604"/>
                  <a:ext cx="322292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04F713CB-711C-B888-088A-EA3F50832681}"/>
                    </a:ext>
                  </a:extLst>
                </p:cNvPr>
                <p:cNvSpPr txBox="1"/>
                <p:nvPr/>
              </p:nvSpPr>
              <p:spPr>
                <a:xfrm>
                  <a:off x="6160503" y="1168751"/>
                  <a:ext cx="480413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C20AA5B-5323-8E21-D816-CC080230E0F3}"/>
                  </a:ext>
                </a:extLst>
              </p:cNvPr>
              <p:cNvGrpSpPr/>
              <p:nvPr/>
            </p:nvGrpSpPr>
            <p:grpSpPr>
              <a:xfrm>
                <a:off x="6235679" y="5177326"/>
                <a:ext cx="492477" cy="1269771"/>
                <a:chOff x="6447994" y="1145614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DFE37D5-DAD1-D595-E715-C252C6124784}"/>
                    </a:ext>
                  </a:extLst>
                </p:cNvPr>
                <p:cNvSpPr/>
                <p:nvPr/>
              </p:nvSpPr>
              <p:spPr>
                <a:xfrm>
                  <a:off x="6452419" y="1383892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8AB0B3DE-8D43-3815-4CDB-D38D822A7382}"/>
                    </a:ext>
                  </a:extLst>
                </p:cNvPr>
                <p:cNvSpPr txBox="1"/>
                <p:nvPr/>
              </p:nvSpPr>
              <p:spPr>
                <a:xfrm>
                  <a:off x="6447994" y="1145614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1.0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B6FF1A71-93D3-A1B7-5C4C-F9A43E28ED13}"/>
                </a:ext>
              </a:extLst>
            </p:cNvPr>
            <p:cNvGrpSpPr/>
            <p:nvPr/>
          </p:nvGrpSpPr>
          <p:grpSpPr>
            <a:xfrm>
              <a:off x="7573690" y="3279938"/>
              <a:ext cx="3272111" cy="1163942"/>
              <a:chOff x="7573690" y="3279938"/>
              <a:chExt cx="3272111" cy="116394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E038C54-B87D-8F06-9A26-B93509A9594D}"/>
                  </a:ext>
                </a:extLst>
              </p:cNvPr>
              <p:cNvSpPr/>
              <p:nvPr/>
            </p:nvSpPr>
            <p:spPr>
              <a:xfrm>
                <a:off x="7573690" y="4300749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E677EA-C1F1-D377-3FA7-40D3E17AAF29}"/>
                  </a:ext>
                </a:extLst>
              </p:cNvPr>
              <p:cNvSpPr/>
              <p:nvPr/>
            </p:nvSpPr>
            <p:spPr>
              <a:xfrm>
                <a:off x="8356856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FD2B863-22E1-46F0-7968-EEF7C9785B0D}"/>
                  </a:ext>
                </a:extLst>
              </p:cNvPr>
              <p:cNvSpPr/>
              <p:nvPr/>
            </p:nvSpPr>
            <p:spPr>
              <a:xfrm>
                <a:off x="9322299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B0186B3-620F-24C0-66B7-67AA1D9B33E9}"/>
                  </a:ext>
                </a:extLst>
              </p:cNvPr>
              <p:cNvSpPr/>
              <p:nvPr/>
            </p:nvSpPr>
            <p:spPr>
              <a:xfrm>
                <a:off x="10278790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9B1A958-95B5-EB7D-C793-157C748656DB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76E78FBE-B30E-5BD1-4098-7F39F96EEB44}"/>
                </a:ext>
              </a:extLst>
            </p:cNvPr>
            <p:cNvGrpSpPr/>
            <p:nvPr/>
          </p:nvGrpSpPr>
          <p:grpSpPr>
            <a:xfrm>
              <a:off x="9750212" y="2105237"/>
              <a:ext cx="651935" cy="4165047"/>
              <a:chOff x="9750212" y="2105237"/>
              <a:chExt cx="651935" cy="41650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A4E9369-358B-366C-090B-B56631B6D4E6}"/>
                  </a:ext>
                </a:extLst>
              </p:cNvPr>
              <p:cNvSpPr/>
              <p:nvPr/>
            </p:nvSpPr>
            <p:spPr>
              <a:xfrm>
                <a:off x="9750212" y="210523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B72DFEC-2FF0-5268-40D4-FEE3D69536B2}"/>
                  </a:ext>
                </a:extLst>
              </p:cNvPr>
              <p:cNvSpPr/>
              <p:nvPr/>
            </p:nvSpPr>
            <p:spPr>
              <a:xfrm>
                <a:off x="9750212" y="310962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36E4152-5EE4-EEE2-F180-A2415D1BB58A}"/>
                  </a:ext>
                </a:extLst>
              </p:cNvPr>
              <p:cNvSpPr/>
              <p:nvPr/>
            </p:nvSpPr>
            <p:spPr>
              <a:xfrm>
                <a:off x="9750212" y="412324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FBCAE2D-F2F8-3BC0-5A8B-A86AD6B4D2A0}"/>
                  </a:ext>
                </a:extLst>
              </p:cNvPr>
              <p:cNvSpPr/>
              <p:nvPr/>
            </p:nvSpPr>
            <p:spPr>
              <a:xfrm>
                <a:off x="9750212" y="509805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68EF7A-BA6C-6203-0572-58BCDCD11DE6}"/>
                  </a:ext>
                </a:extLst>
              </p:cNvPr>
              <p:cNvSpPr/>
              <p:nvPr/>
            </p:nvSpPr>
            <p:spPr>
              <a:xfrm>
                <a:off x="9750212" y="611576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58D2806-A167-8327-60DF-7EDAED9CE643}"/>
                </a:ext>
              </a:extLst>
            </p:cNvPr>
            <p:cNvGrpSpPr/>
            <p:nvPr/>
          </p:nvGrpSpPr>
          <p:grpSpPr>
            <a:xfrm>
              <a:off x="6703028" y="1574226"/>
              <a:ext cx="823499" cy="4242962"/>
              <a:chOff x="6703028" y="1574226"/>
              <a:chExt cx="823499" cy="424296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5C33E63-04D4-2899-EBD6-2ECE6331B286}"/>
                  </a:ext>
                </a:extLst>
              </p:cNvPr>
              <p:cNvSpPr/>
              <p:nvPr/>
            </p:nvSpPr>
            <p:spPr>
              <a:xfrm>
                <a:off x="6703028" y="15742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11.9 Hz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0436BD-C73E-DC4D-8D8B-0053FB7BED64}"/>
                  </a:ext>
                </a:extLst>
              </p:cNvPr>
              <p:cNvSpPr/>
              <p:nvPr/>
            </p:nvSpPr>
            <p:spPr>
              <a:xfrm>
                <a:off x="6703028" y="25814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39.9 Hz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FC9CFB5-ECC8-1DAD-7394-9CCE99090852}"/>
                  </a:ext>
                </a:extLst>
              </p:cNvPr>
              <p:cNvSpPr/>
              <p:nvPr/>
            </p:nvSpPr>
            <p:spPr>
              <a:xfrm>
                <a:off x="6703028" y="35837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91.0 Hz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77DE5C8-88DF-50B2-50D1-C46E7EA2AE60}"/>
                  </a:ext>
                </a:extLst>
              </p:cNvPr>
              <p:cNvSpPr/>
              <p:nvPr/>
            </p:nvSpPr>
            <p:spPr>
              <a:xfrm>
                <a:off x="6703028" y="45879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169.0 Hz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88DF1C6-85FB-B826-CB3C-AFA69DAEE7B8}"/>
                  </a:ext>
                </a:extLst>
              </p:cNvPr>
              <p:cNvSpPr/>
              <p:nvPr/>
            </p:nvSpPr>
            <p:spPr>
              <a:xfrm>
                <a:off x="6703028" y="559776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268.7 Hz</a:t>
                </a: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8C7C90-0243-E076-BBF5-62218ED1D4BE}"/>
              </a:ext>
            </a:extLst>
          </p:cNvPr>
          <p:cNvGrpSpPr/>
          <p:nvPr/>
        </p:nvGrpSpPr>
        <p:grpSpPr>
          <a:xfrm>
            <a:off x="312792" y="1316241"/>
            <a:ext cx="5042867" cy="4776685"/>
            <a:chOff x="6483591" y="1054109"/>
            <a:chExt cx="5042867" cy="505109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BAA4B0F-AAFB-C796-DD83-503EB45C05EF}"/>
                </a:ext>
              </a:extLst>
            </p:cNvPr>
            <p:cNvSpPr/>
            <p:nvPr/>
          </p:nvSpPr>
          <p:spPr>
            <a:xfrm>
              <a:off x="6854727" y="1054109"/>
              <a:ext cx="4671731" cy="430536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8625779-1023-07DF-9878-6603D1BED286}"/>
                </a:ext>
              </a:extLst>
            </p:cNvPr>
            <p:cNvSpPr/>
            <p:nvPr/>
          </p:nvSpPr>
          <p:spPr>
            <a:xfrm>
              <a:off x="6483591" y="1803776"/>
              <a:ext cx="307778" cy="4301427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88AFA840-0824-2613-4AD1-CDA6D01A50B8}"/>
              </a:ext>
            </a:extLst>
          </p:cNvPr>
          <p:cNvCxnSpPr>
            <a:cxnSpLocks/>
            <a:stCxn id="42" idx="7"/>
          </p:cNvCxnSpPr>
          <p:nvPr/>
        </p:nvCxnSpPr>
        <p:spPr>
          <a:xfrm flipV="1">
            <a:off x="3719087" y="3277171"/>
            <a:ext cx="2275025" cy="286022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FB92C4C6-68E8-0D78-268E-02AE28F8B1EE}"/>
              </a:ext>
            </a:extLst>
          </p:cNvPr>
          <p:cNvCxnSpPr>
            <a:cxnSpLocks/>
          </p:cNvCxnSpPr>
          <p:nvPr/>
        </p:nvCxnSpPr>
        <p:spPr>
          <a:xfrm flipV="1">
            <a:off x="4239085" y="3872883"/>
            <a:ext cx="1755027" cy="20610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608F5511-EFA1-8777-BEA8-6F4730D37087}"/>
              </a:ext>
            </a:extLst>
          </p:cNvPr>
          <p:cNvCxnSpPr>
            <a:cxnSpLocks/>
          </p:cNvCxnSpPr>
          <p:nvPr/>
        </p:nvCxnSpPr>
        <p:spPr>
          <a:xfrm flipV="1">
            <a:off x="4758007" y="4429347"/>
            <a:ext cx="1240460" cy="111241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D084E84-0518-A4A2-6225-DECE79B2B2F2}"/>
                  </a:ext>
                </a:extLst>
              </p:cNvPr>
              <p:cNvSpPr txBox="1"/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𝑆𝑡</m:t>
                      </m:r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=0.185</m:t>
                      </m:r>
                    </m:oMath>
                  </m:oMathPara>
                </a14:m>
                <a:endParaRPr lang="fr-BE" b="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D084E84-0518-A4A2-6225-DECE79B2B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6522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BDEB4-FADD-5766-58FE-9F35CE707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que 31">
            <a:extLst>
              <a:ext uri="{FF2B5EF4-FFF2-40B4-BE49-F238E27FC236}">
                <a16:creationId xmlns:a16="http://schemas.microsoft.com/office/drawing/2014/main" id="{86CFB58A-09F5-B3CD-7613-188F36F5D2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9348" y="671567"/>
            <a:ext cx="10911975" cy="630390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9E2C095-8B4E-9C75-4306-9A68A26AA918}"/>
              </a:ext>
            </a:extLst>
          </p:cNvPr>
          <p:cNvSpPr txBox="1"/>
          <p:nvPr/>
        </p:nvSpPr>
        <p:spPr>
          <a:xfrm>
            <a:off x="1682307" y="6546907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0597FEE-41A2-C848-12DE-599CFD60228B}"/>
              </a:ext>
            </a:extLst>
          </p:cNvPr>
          <p:cNvSpPr txBox="1"/>
          <p:nvPr/>
        </p:nvSpPr>
        <p:spPr>
          <a:xfrm rot="16200000">
            <a:off x="-1745586" y="3814205"/>
            <a:ext cx="4436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of the cross-flow force at the base [N]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85E67E0-7E79-00F5-0CF1-A98DA31049BC}"/>
              </a:ext>
            </a:extLst>
          </p:cNvPr>
          <p:cNvSpPr txBox="1"/>
          <p:nvPr/>
        </p:nvSpPr>
        <p:spPr>
          <a:xfrm>
            <a:off x="1017930" y="6319917"/>
            <a:ext cx="43019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                5	10                 15               20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F61E67-A0CB-C928-DF8B-5817BF6CA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199"/>
            <a:ext cx="10515600" cy="1325563"/>
          </a:xfrm>
        </p:spPr>
        <p:txBody>
          <a:bodyPr/>
          <a:lstStyle/>
          <a:p>
            <a:r>
              <a:rPr lang="en-GB" noProof="0" dirty="0"/>
              <a:t>Shedding cells identification </a:t>
            </a:r>
            <a:r>
              <a:rPr lang="en-GB" dirty="0"/>
              <a:t>with diameter</a:t>
            </a:r>
            <a:endParaRPr lang="en-GB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990F1E7-862C-48A8-BCC6-D1DE80236C04}"/>
              </a:ext>
            </a:extLst>
          </p:cNvPr>
          <p:cNvGrpSpPr/>
          <p:nvPr/>
        </p:nvGrpSpPr>
        <p:grpSpPr>
          <a:xfrm>
            <a:off x="6414019" y="2102576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6A2DA90-796C-3E49-0213-25AC674A5672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B142F3EF-9974-E7C0-B3D7-2569827016D0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387A621-DB60-9D0D-62D7-A226C21C76BE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CE114F1-3820-A032-5F22-AC3D757F38D9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2E5B0FE6-BC52-0795-A8BE-AAD67687B1D3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144F91D4-392C-0902-6B47-CBA85205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34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3792C48C-1C28-7849-5F62-A3BE57E46FD9}"/>
              </a:ext>
            </a:extLst>
          </p:cNvPr>
          <p:cNvSpPr/>
          <p:nvPr/>
        </p:nvSpPr>
        <p:spPr>
          <a:xfrm>
            <a:off x="3626903" y="6121578"/>
            <a:ext cx="108000" cy="108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98E7937-83C4-C2E5-A23E-07C9C743F602}"/>
              </a:ext>
            </a:extLst>
          </p:cNvPr>
          <p:cNvSpPr/>
          <p:nvPr/>
        </p:nvSpPr>
        <p:spPr>
          <a:xfrm>
            <a:off x="4138994" y="5918137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513F168-D1F6-E058-9286-33B0A1671739}"/>
              </a:ext>
            </a:extLst>
          </p:cNvPr>
          <p:cNvSpPr/>
          <p:nvPr/>
        </p:nvSpPr>
        <p:spPr>
          <a:xfrm>
            <a:off x="4670178" y="5530807"/>
            <a:ext cx="108000" cy="108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5107256E-7CA2-9162-2695-8997B4E162BB}"/>
              </a:ext>
            </a:extLst>
          </p:cNvPr>
          <p:cNvCxnSpPr>
            <a:cxnSpLocks/>
            <a:endCxn id="5" idx="3"/>
          </p:cNvCxnSpPr>
          <p:nvPr/>
        </p:nvCxnSpPr>
        <p:spPr>
          <a:xfrm>
            <a:off x="5994112" y="3277171"/>
            <a:ext cx="91835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496A5804-B2BA-B66F-B83E-424AEEE6B79C}"/>
              </a:ext>
            </a:extLst>
          </p:cNvPr>
          <p:cNvCxnSpPr>
            <a:cxnSpLocks/>
            <a:endCxn id="7" idx="3"/>
          </p:cNvCxnSpPr>
          <p:nvPr/>
        </p:nvCxnSpPr>
        <p:spPr>
          <a:xfrm>
            <a:off x="5994112" y="3872883"/>
            <a:ext cx="91835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4DD85B42-E297-A5C9-B56E-AAAEB7A55741}"/>
              </a:ext>
            </a:extLst>
          </p:cNvPr>
          <p:cNvCxnSpPr>
            <a:cxnSpLocks/>
            <a:endCxn id="18" idx="3"/>
          </p:cNvCxnSpPr>
          <p:nvPr/>
        </p:nvCxnSpPr>
        <p:spPr>
          <a:xfrm flipV="1">
            <a:off x="5994112" y="4425524"/>
            <a:ext cx="918354" cy="382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FF99E53-11F2-561D-A181-6E0A1E3C0A8F}"/>
              </a:ext>
            </a:extLst>
          </p:cNvPr>
          <p:cNvSpPr/>
          <p:nvPr/>
        </p:nvSpPr>
        <p:spPr>
          <a:xfrm>
            <a:off x="6329971" y="3007298"/>
            <a:ext cx="582495" cy="539745"/>
          </a:xfrm>
          <a:prstGeom prst="rect">
            <a:avLst/>
          </a:prstGeom>
          <a:solidFill>
            <a:srgbClr val="EF82B3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BDFBB3-C190-53D8-ABA1-6B856F0C1BC2}"/>
              </a:ext>
            </a:extLst>
          </p:cNvPr>
          <p:cNvSpPr/>
          <p:nvPr/>
        </p:nvSpPr>
        <p:spPr>
          <a:xfrm>
            <a:off x="6329972" y="3549119"/>
            <a:ext cx="582494" cy="647528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956C0F-0C57-D13F-20E2-50FA69E132CD}"/>
              </a:ext>
            </a:extLst>
          </p:cNvPr>
          <p:cNvSpPr/>
          <p:nvPr/>
        </p:nvSpPr>
        <p:spPr>
          <a:xfrm>
            <a:off x="6329973" y="4201674"/>
            <a:ext cx="582493" cy="447700"/>
          </a:xfrm>
          <a:prstGeom prst="rect">
            <a:avLst/>
          </a:pr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E79F61-6698-8A06-0825-CAEE909F5260}"/>
              </a:ext>
            </a:extLst>
          </p:cNvPr>
          <p:cNvGrpSpPr/>
          <p:nvPr/>
        </p:nvGrpSpPr>
        <p:grpSpPr>
          <a:xfrm>
            <a:off x="629662" y="1125970"/>
            <a:ext cx="4717254" cy="5289164"/>
            <a:chOff x="6128547" y="1157933"/>
            <a:chExt cx="4717254" cy="528916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EBBE7CE-0408-A187-2636-488134BC7846}"/>
                </a:ext>
              </a:extLst>
            </p:cNvPr>
            <p:cNvGrpSpPr/>
            <p:nvPr/>
          </p:nvGrpSpPr>
          <p:grpSpPr>
            <a:xfrm>
              <a:off x="6128547" y="1157933"/>
              <a:ext cx="602152" cy="5289164"/>
              <a:chOff x="6128547" y="1157933"/>
              <a:chExt cx="602152" cy="5289164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39861854-B7DA-1E74-E6EE-08584CF56D7C}"/>
                  </a:ext>
                </a:extLst>
              </p:cNvPr>
              <p:cNvGrpSpPr/>
              <p:nvPr/>
            </p:nvGrpSpPr>
            <p:grpSpPr>
              <a:xfrm>
                <a:off x="6183586" y="4168425"/>
                <a:ext cx="528128" cy="1269771"/>
                <a:chOff x="7290341" y="1287273"/>
                <a:chExt cx="464577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DB9C74DF-A6B7-CC89-EB67-C87606C40AD8}"/>
                    </a:ext>
                  </a:extLst>
                </p:cNvPr>
                <p:cNvSpPr/>
                <p:nvPr/>
              </p:nvSpPr>
              <p:spPr>
                <a:xfrm>
                  <a:off x="7290341" y="1517428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752948F7-4AD2-16AA-A759-044F25A636B3}"/>
                    </a:ext>
                  </a:extLst>
                </p:cNvPr>
                <p:cNvSpPr txBox="1"/>
                <p:nvPr/>
              </p:nvSpPr>
              <p:spPr>
                <a:xfrm>
                  <a:off x="7321702" y="1287273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0D17FA59-1D4B-7FE3-0A24-F7E25CD81ACB}"/>
                  </a:ext>
                </a:extLst>
              </p:cNvPr>
              <p:cNvGrpSpPr/>
              <p:nvPr/>
            </p:nvGrpSpPr>
            <p:grpSpPr>
              <a:xfrm>
                <a:off x="6128767" y="1157933"/>
                <a:ext cx="601932" cy="1269771"/>
                <a:chOff x="6147820" y="1157933"/>
                <a:chExt cx="601932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CF4257F-D8F7-89B1-4442-9A8BB4E31747}"/>
                    </a:ext>
                  </a:extLst>
                </p:cNvPr>
                <p:cNvSpPr/>
                <p:nvPr/>
              </p:nvSpPr>
              <p:spPr>
                <a:xfrm>
                  <a:off x="6200588" y="1380475"/>
                  <a:ext cx="338520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4E462B9D-8E7F-B8B8-B5F6-98D78F631E19}"/>
                    </a:ext>
                  </a:extLst>
                </p:cNvPr>
                <p:cNvSpPr txBox="1"/>
                <p:nvPr/>
              </p:nvSpPr>
              <p:spPr>
                <a:xfrm>
                  <a:off x="6147820" y="1157933"/>
                  <a:ext cx="601932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5A5E4695-87E7-06A5-0FE6-3ECAB9966D15}"/>
                  </a:ext>
                </a:extLst>
              </p:cNvPr>
              <p:cNvGrpSpPr/>
              <p:nvPr/>
            </p:nvGrpSpPr>
            <p:grpSpPr>
              <a:xfrm>
                <a:off x="6128547" y="2172493"/>
                <a:ext cx="550758" cy="1269771"/>
                <a:chOff x="6144551" y="1159723"/>
                <a:chExt cx="550758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28137A1-6EE5-73C3-0014-3130788DDB90}"/>
                    </a:ext>
                  </a:extLst>
                </p:cNvPr>
                <p:cNvSpPr/>
                <p:nvPr/>
              </p:nvSpPr>
              <p:spPr>
                <a:xfrm>
                  <a:off x="6166855" y="1383555"/>
                  <a:ext cx="386204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01153F0D-8C55-82E7-FD89-086A5E39BBF3}"/>
                    </a:ext>
                  </a:extLst>
                </p:cNvPr>
                <p:cNvSpPr txBox="1"/>
                <p:nvPr/>
              </p:nvSpPr>
              <p:spPr>
                <a:xfrm>
                  <a:off x="6144551" y="1159723"/>
                  <a:ext cx="550758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151403A8-4A00-7CF3-F9E6-934504F748FA}"/>
                  </a:ext>
                </a:extLst>
              </p:cNvPr>
              <p:cNvGrpSpPr/>
              <p:nvPr/>
            </p:nvGrpSpPr>
            <p:grpSpPr>
              <a:xfrm>
                <a:off x="6144499" y="3181394"/>
                <a:ext cx="480413" cy="1269771"/>
                <a:chOff x="6160503" y="1168751"/>
                <a:chExt cx="480413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87DBD84B-8D8E-BD36-9581-63E829154DD2}"/>
                    </a:ext>
                  </a:extLst>
                </p:cNvPr>
                <p:cNvSpPr/>
                <p:nvPr/>
              </p:nvSpPr>
              <p:spPr>
                <a:xfrm>
                  <a:off x="6232403" y="1413604"/>
                  <a:ext cx="322292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B41DBFFE-69AC-261C-4095-B1320B435A0B}"/>
                    </a:ext>
                  </a:extLst>
                </p:cNvPr>
                <p:cNvSpPr txBox="1"/>
                <p:nvPr/>
              </p:nvSpPr>
              <p:spPr>
                <a:xfrm>
                  <a:off x="6160503" y="1168751"/>
                  <a:ext cx="480413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A1AFF2E5-307E-7440-1C02-009B2DFDB1DA}"/>
                  </a:ext>
                </a:extLst>
              </p:cNvPr>
              <p:cNvGrpSpPr/>
              <p:nvPr/>
            </p:nvGrpSpPr>
            <p:grpSpPr>
              <a:xfrm>
                <a:off x="6235679" y="5177326"/>
                <a:ext cx="492477" cy="1269771"/>
                <a:chOff x="6447994" y="1145614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5BC061A0-F59A-6690-8FB5-E483E09DFC7B}"/>
                    </a:ext>
                  </a:extLst>
                </p:cNvPr>
                <p:cNvSpPr/>
                <p:nvPr/>
              </p:nvSpPr>
              <p:spPr>
                <a:xfrm>
                  <a:off x="6452419" y="1383892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D06C2511-DEC6-D550-B972-25D04D95A974}"/>
                    </a:ext>
                  </a:extLst>
                </p:cNvPr>
                <p:cNvSpPr txBox="1"/>
                <p:nvPr/>
              </p:nvSpPr>
              <p:spPr>
                <a:xfrm>
                  <a:off x="6447994" y="1145614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1.0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E1EAAD19-B719-B484-B1E4-5F79502C7325}"/>
                </a:ext>
              </a:extLst>
            </p:cNvPr>
            <p:cNvGrpSpPr/>
            <p:nvPr/>
          </p:nvGrpSpPr>
          <p:grpSpPr>
            <a:xfrm>
              <a:off x="7573690" y="3279938"/>
              <a:ext cx="3272111" cy="1163942"/>
              <a:chOff x="7573690" y="3279938"/>
              <a:chExt cx="3272111" cy="116394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3B737B9-3AB1-E731-87D8-870DF55E8980}"/>
                  </a:ext>
                </a:extLst>
              </p:cNvPr>
              <p:cNvSpPr/>
              <p:nvPr/>
            </p:nvSpPr>
            <p:spPr>
              <a:xfrm>
                <a:off x="7573690" y="4300749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738A71A-E46F-ED8A-A38B-B926CCC760B0}"/>
                  </a:ext>
                </a:extLst>
              </p:cNvPr>
              <p:cNvSpPr/>
              <p:nvPr/>
            </p:nvSpPr>
            <p:spPr>
              <a:xfrm>
                <a:off x="8356856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1FD2A80-96A2-12A9-870F-02E30EB3E63F}"/>
                  </a:ext>
                </a:extLst>
              </p:cNvPr>
              <p:cNvSpPr/>
              <p:nvPr/>
            </p:nvSpPr>
            <p:spPr>
              <a:xfrm>
                <a:off x="9322299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CF58E8C-DCD3-6EAB-9283-5949E8FE32EE}"/>
                  </a:ext>
                </a:extLst>
              </p:cNvPr>
              <p:cNvSpPr/>
              <p:nvPr/>
            </p:nvSpPr>
            <p:spPr>
              <a:xfrm>
                <a:off x="10278790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C9014D6-E47E-D225-B702-8BB9B412DFD6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47D6441E-CA4F-830D-DD8A-DAD4E3D7E703}"/>
                </a:ext>
              </a:extLst>
            </p:cNvPr>
            <p:cNvGrpSpPr/>
            <p:nvPr/>
          </p:nvGrpSpPr>
          <p:grpSpPr>
            <a:xfrm>
              <a:off x="9750212" y="2105237"/>
              <a:ext cx="651935" cy="4165047"/>
              <a:chOff x="9750212" y="2105237"/>
              <a:chExt cx="651935" cy="41650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FF269AE-AD14-AA27-1F2C-0DF6C88EC11B}"/>
                  </a:ext>
                </a:extLst>
              </p:cNvPr>
              <p:cNvSpPr/>
              <p:nvPr/>
            </p:nvSpPr>
            <p:spPr>
              <a:xfrm>
                <a:off x="9750212" y="210523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8FEC24B-0602-B923-A75C-AFF63576F03F}"/>
                  </a:ext>
                </a:extLst>
              </p:cNvPr>
              <p:cNvSpPr/>
              <p:nvPr/>
            </p:nvSpPr>
            <p:spPr>
              <a:xfrm>
                <a:off x="9750212" y="310962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E18A734-9546-3931-0CA8-11EC71879598}"/>
                  </a:ext>
                </a:extLst>
              </p:cNvPr>
              <p:cNvSpPr/>
              <p:nvPr/>
            </p:nvSpPr>
            <p:spPr>
              <a:xfrm>
                <a:off x="9750212" y="412324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A4AEC6A-55A4-DEE6-8E8C-D9EFE187242B}"/>
                  </a:ext>
                </a:extLst>
              </p:cNvPr>
              <p:cNvSpPr/>
              <p:nvPr/>
            </p:nvSpPr>
            <p:spPr>
              <a:xfrm>
                <a:off x="9750212" y="509805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0AD6710-073C-538C-D4C0-2CE94E302F42}"/>
                  </a:ext>
                </a:extLst>
              </p:cNvPr>
              <p:cNvSpPr/>
              <p:nvPr/>
            </p:nvSpPr>
            <p:spPr>
              <a:xfrm>
                <a:off x="9750212" y="611576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8ACAEF76-6844-9568-1E3E-43B134D86E9F}"/>
                </a:ext>
              </a:extLst>
            </p:cNvPr>
            <p:cNvGrpSpPr/>
            <p:nvPr/>
          </p:nvGrpSpPr>
          <p:grpSpPr>
            <a:xfrm>
              <a:off x="6703028" y="1574226"/>
              <a:ext cx="823499" cy="4242962"/>
              <a:chOff x="6703028" y="1574226"/>
              <a:chExt cx="823499" cy="424296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E39E500-4443-EB4A-E952-AFE9E0B989F8}"/>
                  </a:ext>
                </a:extLst>
              </p:cNvPr>
              <p:cNvSpPr/>
              <p:nvPr/>
            </p:nvSpPr>
            <p:spPr>
              <a:xfrm>
                <a:off x="6703028" y="15742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11.9 Hz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D436388-1D75-0221-0BC9-FAFB3483857B}"/>
                  </a:ext>
                </a:extLst>
              </p:cNvPr>
              <p:cNvSpPr/>
              <p:nvPr/>
            </p:nvSpPr>
            <p:spPr>
              <a:xfrm>
                <a:off x="6703028" y="25814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39.9 Hz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7D7DC2A-5C00-D0A5-C224-26E767E76309}"/>
                  </a:ext>
                </a:extLst>
              </p:cNvPr>
              <p:cNvSpPr/>
              <p:nvPr/>
            </p:nvSpPr>
            <p:spPr>
              <a:xfrm>
                <a:off x="6703028" y="35837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91.0 Hz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88CC308-DFD4-D0FA-51BB-F9BA07575007}"/>
                  </a:ext>
                </a:extLst>
              </p:cNvPr>
              <p:cNvSpPr/>
              <p:nvPr/>
            </p:nvSpPr>
            <p:spPr>
              <a:xfrm>
                <a:off x="6703028" y="45879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169.0 Hz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6C21705-3E00-841D-DE4B-94745654309A}"/>
                  </a:ext>
                </a:extLst>
              </p:cNvPr>
              <p:cNvSpPr/>
              <p:nvPr/>
            </p:nvSpPr>
            <p:spPr>
              <a:xfrm>
                <a:off x="6703028" y="559776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268.7 Hz</a:t>
                </a: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796DFF7-0F77-8A38-47CB-D3DF2546510B}"/>
              </a:ext>
            </a:extLst>
          </p:cNvPr>
          <p:cNvGrpSpPr/>
          <p:nvPr/>
        </p:nvGrpSpPr>
        <p:grpSpPr>
          <a:xfrm>
            <a:off x="312792" y="1316241"/>
            <a:ext cx="5042867" cy="4776685"/>
            <a:chOff x="6483591" y="1054109"/>
            <a:chExt cx="5042867" cy="505109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3D6EA2-7D89-71FF-1134-AC2C639C55FF}"/>
                </a:ext>
              </a:extLst>
            </p:cNvPr>
            <p:cNvSpPr/>
            <p:nvPr/>
          </p:nvSpPr>
          <p:spPr>
            <a:xfrm>
              <a:off x="6854727" y="1054109"/>
              <a:ext cx="4671731" cy="430536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FF2936-B477-05A6-962D-5EC1FDF17FC8}"/>
                </a:ext>
              </a:extLst>
            </p:cNvPr>
            <p:cNvSpPr/>
            <p:nvPr/>
          </p:nvSpPr>
          <p:spPr>
            <a:xfrm>
              <a:off x="6483591" y="1803776"/>
              <a:ext cx="307778" cy="4301427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AC5039C5-0BB3-2C8B-ECAE-569D7CCABC97}"/>
              </a:ext>
            </a:extLst>
          </p:cNvPr>
          <p:cNvCxnSpPr>
            <a:cxnSpLocks/>
            <a:stCxn id="42" idx="7"/>
          </p:cNvCxnSpPr>
          <p:nvPr/>
        </p:nvCxnSpPr>
        <p:spPr>
          <a:xfrm flipV="1">
            <a:off x="3719087" y="3277171"/>
            <a:ext cx="2275025" cy="286022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1B8B96B1-ED27-AAC2-77AB-38E3B5295504}"/>
              </a:ext>
            </a:extLst>
          </p:cNvPr>
          <p:cNvCxnSpPr>
            <a:cxnSpLocks/>
          </p:cNvCxnSpPr>
          <p:nvPr/>
        </p:nvCxnSpPr>
        <p:spPr>
          <a:xfrm flipV="1">
            <a:off x="4239085" y="3872883"/>
            <a:ext cx="1755027" cy="20610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6B25725-8374-747B-231B-E2D79E486472}"/>
              </a:ext>
            </a:extLst>
          </p:cNvPr>
          <p:cNvCxnSpPr>
            <a:cxnSpLocks/>
          </p:cNvCxnSpPr>
          <p:nvPr/>
        </p:nvCxnSpPr>
        <p:spPr>
          <a:xfrm flipV="1">
            <a:off x="4758007" y="4429347"/>
            <a:ext cx="1240460" cy="111241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EC839D78-0BCF-5F00-82F6-FED563A47407}"/>
                  </a:ext>
                </a:extLst>
              </p:cNvPr>
              <p:cNvSpPr txBox="1"/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𝑆𝑡</m:t>
                      </m:r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=0.185</m:t>
                      </m:r>
                    </m:oMath>
                  </m:oMathPara>
                </a14:m>
                <a:endParaRPr lang="fr-BE" b="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D084E84-0518-A4A2-6225-DECE79B2B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5620638B-3963-31A0-811E-1E5686BE79E2}"/>
              </a:ext>
            </a:extLst>
          </p:cNvPr>
          <p:cNvCxnSpPr>
            <a:cxnSpLocks/>
          </p:cNvCxnSpPr>
          <p:nvPr/>
        </p:nvCxnSpPr>
        <p:spPr>
          <a:xfrm>
            <a:off x="7108825" y="3547043"/>
            <a:ext cx="0" cy="64960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1D53767A-F92C-F1D1-2346-9D37AC4038F1}"/>
                  </a:ext>
                </a:extLst>
              </p:cNvPr>
              <p:cNvSpPr txBox="1"/>
              <p:nvPr/>
            </p:nvSpPr>
            <p:spPr>
              <a:xfrm>
                <a:off x="7188806" y="3643555"/>
                <a:ext cx="883703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5.4</m:t>
                      </m:r>
                      <m:sSub>
                        <m:sSubPr>
                          <m:ctrlP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𝑠ℎ𝑒𝑑</m:t>
                          </m:r>
                        </m:sub>
                      </m:sSub>
                    </m:oMath>
                  </m:oMathPara>
                </a14:m>
                <a:endParaRPr lang="fr-BE" b="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1D53767A-F92C-F1D1-2346-9D37AC403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06" y="3643555"/>
                <a:ext cx="883703" cy="4154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C4E8099-1E75-2FC0-2FDA-CCF803DA4A23}"/>
                  </a:ext>
                </a:extLst>
              </p:cNvPr>
              <p:cNvSpPr txBox="1"/>
              <p:nvPr/>
            </p:nvSpPr>
            <p:spPr>
              <a:xfrm>
                <a:off x="7188806" y="3971365"/>
                <a:ext cx="1279389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∈[4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−6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BE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C4E8099-1E75-2FC0-2FDA-CCF803DA4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06" y="3971365"/>
                <a:ext cx="1279389" cy="4154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793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B67AB-6D2B-2B5B-0B95-3D8010EBE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phique 31">
            <a:extLst>
              <a:ext uri="{FF2B5EF4-FFF2-40B4-BE49-F238E27FC236}">
                <a16:creationId xmlns:a16="http://schemas.microsoft.com/office/drawing/2014/main" id="{1D3841DD-31DC-080E-9DC3-47769EFA38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9348" y="671567"/>
            <a:ext cx="10911975" cy="6303907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666E8A35-7F5F-9AA6-5C82-CBC633016E9E}"/>
              </a:ext>
            </a:extLst>
          </p:cNvPr>
          <p:cNvSpPr txBox="1"/>
          <p:nvPr/>
        </p:nvSpPr>
        <p:spPr>
          <a:xfrm>
            <a:off x="1682307" y="6546907"/>
            <a:ext cx="24710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Flow Speed [m/s]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C417E1C-3506-4FF9-270A-D5D3FD6F335A}"/>
              </a:ext>
            </a:extLst>
          </p:cNvPr>
          <p:cNvSpPr txBox="1"/>
          <p:nvPr/>
        </p:nvSpPr>
        <p:spPr>
          <a:xfrm rot="16200000">
            <a:off x="-1745586" y="3814205"/>
            <a:ext cx="44366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Amplitude of the cross-flow force at the base [N]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E2AA94B-CC38-5B72-6028-B744DCF18B45}"/>
              </a:ext>
            </a:extLst>
          </p:cNvPr>
          <p:cNvSpPr txBox="1"/>
          <p:nvPr/>
        </p:nvSpPr>
        <p:spPr>
          <a:xfrm>
            <a:off x="1017930" y="6319917"/>
            <a:ext cx="43019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0                5	10                 15               20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0A8B18-ACDA-7574-1BE7-E81514C77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199"/>
            <a:ext cx="10515600" cy="1325563"/>
          </a:xfrm>
        </p:spPr>
        <p:txBody>
          <a:bodyPr/>
          <a:lstStyle/>
          <a:p>
            <a:r>
              <a:rPr lang="en-GB" noProof="0" dirty="0"/>
              <a:t>Conclusion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2E842F7-4FD5-728B-30B5-8D61E4396341}"/>
              </a:ext>
            </a:extLst>
          </p:cNvPr>
          <p:cNvGrpSpPr/>
          <p:nvPr/>
        </p:nvGrpSpPr>
        <p:grpSpPr>
          <a:xfrm>
            <a:off x="6414019" y="2102576"/>
            <a:ext cx="425642" cy="4220635"/>
            <a:chOff x="2439987" y="1797562"/>
            <a:chExt cx="425642" cy="467149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BBFCE90-7E67-3CE5-D56D-BC197C4673C0}"/>
                </a:ext>
              </a:extLst>
            </p:cNvPr>
            <p:cNvSpPr/>
            <p:nvPr/>
          </p:nvSpPr>
          <p:spPr>
            <a:xfrm>
              <a:off x="2439987" y="6361122"/>
              <a:ext cx="425642" cy="107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Trapèze 8">
              <a:extLst>
                <a:ext uri="{FF2B5EF4-FFF2-40B4-BE49-F238E27FC236}">
                  <a16:creationId xmlns:a16="http://schemas.microsoft.com/office/drawing/2014/main" id="{0E02CB25-F283-63F9-D730-7BF869194393}"/>
                </a:ext>
              </a:extLst>
            </p:cNvPr>
            <p:cNvSpPr/>
            <p:nvPr/>
          </p:nvSpPr>
          <p:spPr>
            <a:xfrm>
              <a:off x="2439987" y="1825625"/>
              <a:ext cx="425642" cy="4589463"/>
            </a:xfrm>
            <a:prstGeom prst="trapezoid">
              <a:avLst>
                <a:gd name="adj" fmla="val 386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0B5529F-8B67-7336-F2CB-1707B61F2A76}"/>
                </a:ext>
              </a:extLst>
            </p:cNvPr>
            <p:cNvSpPr/>
            <p:nvPr/>
          </p:nvSpPr>
          <p:spPr>
            <a:xfrm>
              <a:off x="2605183" y="1797562"/>
              <a:ext cx="95250" cy="36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5CA34D1-A1EE-6CF8-9C7A-EF910900C806}"/>
                </a:ext>
              </a:extLst>
            </p:cNvPr>
            <p:cNvCxnSpPr>
              <a:cxnSpLocks/>
              <a:stCxn id="10" idx="2"/>
              <a:endCxn id="8" idx="2"/>
            </p:cNvCxnSpPr>
            <p:nvPr/>
          </p:nvCxnSpPr>
          <p:spPr>
            <a:xfrm flipH="1">
              <a:off x="2439987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1B7CD861-D9F6-2C1C-688C-BBDCD4774DF9}"/>
                </a:ext>
              </a:extLst>
            </p:cNvPr>
            <p:cNvCxnSpPr>
              <a:cxnSpLocks/>
              <a:stCxn id="8" idx="6"/>
              <a:endCxn id="10" idx="6"/>
            </p:cNvCxnSpPr>
            <p:nvPr/>
          </p:nvCxnSpPr>
          <p:spPr>
            <a:xfrm flipH="1" flipV="1">
              <a:off x="2700433" y="1815562"/>
              <a:ext cx="165196" cy="45995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A7A03039-0DA0-DBF3-5AB9-5405BFF8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365124"/>
            <a:ext cx="2743200" cy="365125"/>
          </a:xfrm>
        </p:spPr>
        <p:txBody>
          <a:bodyPr/>
          <a:lstStyle/>
          <a:p>
            <a:fld id="{F16C86B1-6585-4A7E-A727-F531B21CE02B}" type="slidenum">
              <a:rPr lang="en-GB" noProof="0" smtClean="0"/>
              <a:pPr/>
              <a:t>35</a:t>
            </a:fld>
            <a:endParaRPr lang="en-GB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59936633-6460-A811-1880-B347778E3A69}"/>
              </a:ext>
            </a:extLst>
          </p:cNvPr>
          <p:cNvSpPr/>
          <p:nvPr/>
        </p:nvSpPr>
        <p:spPr>
          <a:xfrm>
            <a:off x="3626903" y="6121578"/>
            <a:ext cx="108000" cy="108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F57E47B-D956-78CE-67CA-637C08E4B231}"/>
              </a:ext>
            </a:extLst>
          </p:cNvPr>
          <p:cNvSpPr/>
          <p:nvPr/>
        </p:nvSpPr>
        <p:spPr>
          <a:xfrm>
            <a:off x="4138994" y="5918137"/>
            <a:ext cx="108000" cy="10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9CF6F06-AC28-3BC2-5ED4-FF92704583F2}"/>
              </a:ext>
            </a:extLst>
          </p:cNvPr>
          <p:cNvSpPr/>
          <p:nvPr/>
        </p:nvSpPr>
        <p:spPr>
          <a:xfrm>
            <a:off x="4670178" y="5530807"/>
            <a:ext cx="108000" cy="108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EE28BF8-4DD5-2C62-75B6-2FEA31358B26}"/>
              </a:ext>
            </a:extLst>
          </p:cNvPr>
          <p:cNvCxnSpPr>
            <a:cxnSpLocks/>
            <a:endCxn id="5" idx="3"/>
          </p:cNvCxnSpPr>
          <p:nvPr/>
        </p:nvCxnSpPr>
        <p:spPr>
          <a:xfrm>
            <a:off x="5994112" y="3277171"/>
            <a:ext cx="91835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423E4B3-E3F2-E264-D253-E7AFBCF22750}"/>
              </a:ext>
            </a:extLst>
          </p:cNvPr>
          <p:cNvCxnSpPr>
            <a:cxnSpLocks/>
            <a:endCxn id="7" idx="3"/>
          </p:cNvCxnSpPr>
          <p:nvPr/>
        </p:nvCxnSpPr>
        <p:spPr>
          <a:xfrm>
            <a:off x="5994112" y="3872883"/>
            <a:ext cx="91835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E1C9DA8D-65CC-1D74-2580-AB8FD44BE291}"/>
              </a:ext>
            </a:extLst>
          </p:cNvPr>
          <p:cNvCxnSpPr>
            <a:cxnSpLocks/>
            <a:endCxn id="18" idx="3"/>
          </p:cNvCxnSpPr>
          <p:nvPr/>
        </p:nvCxnSpPr>
        <p:spPr>
          <a:xfrm flipV="1">
            <a:off x="5994112" y="4425524"/>
            <a:ext cx="918354" cy="382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EB6BC31-DFC5-E0EF-B702-49BD3A811532}"/>
              </a:ext>
            </a:extLst>
          </p:cNvPr>
          <p:cNvSpPr/>
          <p:nvPr/>
        </p:nvSpPr>
        <p:spPr>
          <a:xfrm>
            <a:off x="6329971" y="3007298"/>
            <a:ext cx="582495" cy="539745"/>
          </a:xfrm>
          <a:prstGeom prst="rect">
            <a:avLst/>
          </a:prstGeom>
          <a:solidFill>
            <a:srgbClr val="EF82B3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6FE56-DCD9-9310-BC3F-5044F80C1532}"/>
              </a:ext>
            </a:extLst>
          </p:cNvPr>
          <p:cNvSpPr/>
          <p:nvPr/>
        </p:nvSpPr>
        <p:spPr>
          <a:xfrm>
            <a:off x="6329972" y="3549119"/>
            <a:ext cx="582494" cy="647528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576D83-A0F5-4C63-141C-471E7A1C5F95}"/>
              </a:ext>
            </a:extLst>
          </p:cNvPr>
          <p:cNvSpPr/>
          <p:nvPr/>
        </p:nvSpPr>
        <p:spPr>
          <a:xfrm>
            <a:off x="6329973" y="4201674"/>
            <a:ext cx="582493" cy="447700"/>
          </a:xfrm>
          <a:prstGeom prst="rect">
            <a:avLst/>
          </a:prstGeom>
          <a:solidFill>
            <a:schemeClr val="accent6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543D98-0D7A-B0A6-C75D-C31AD000A3E3}"/>
              </a:ext>
            </a:extLst>
          </p:cNvPr>
          <p:cNvGrpSpPr/>
          <p:nvPr/>
        </p:nvGrpSpPr>
        <p:grpSpPr>
          <a:xfrm>
            <a:off x="629662" y="1125970"/>
            <a:ext cx="4717254" cy="5289164"/>
            <a:chOff x="6128547" y="1157933"/>
            <a:chExt cx="4717254" cy="528916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58BE51-4878-4676-DCCD-E07B75AC4744}"/>
                </a:ext>
              </a:extLst>
            </p:cNvPr>
            <p:cNvGrpSpPr/>
            <p:nvPr/>
          </p:nvGrpSpPr>
          <p:grpSpPr>
            <a:xfrm>
              <a:off x="6128547" y="1157933"/>
              <a:ext cx="602152" cy="5289164"/>
              <a:chOff x="6128547" y="1157933"/>
              <a:chExt cx="602152" cy="5289164"/>
            </a:xfrm>
          </p:grpSpPr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84B3E732-B24F-CCC4-A948-8E26A51EEC0A}"/>
                  </a:ext>
                </a:extLst>
              </p:cNvPr>
              <p:cNvGrpSpPr/>
              <p:nvPr/>
            </p:nvGrpSpPr>
            <p:grpSpPr>
              <a:xfrm>
                <a:off x="6183586" y="4168425"/>
                <a:ext cx="528128" cy="1269771"/>
                <a:chOff x="7290341" y="1287273"/>
                <a:chExt cx="464577" cy="1269771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BBB7E61-C502-5EAB-7FB6-9FCA9B96995D}"/>
                    </a:ext>
                  </a:extLst>
                </p:cNvPr>
                <p:cNvSpPr/>
                <p:nvPr/>
              </p:nvSpPr>
              <p:spPr>
                <a:xfrm>
                  <a:off x="7290341" y="1517428"/>
                  <a:ext cx="304106" cy="1008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E0300333-CDB0-F260-5542-38E0A2336835}"/>
                    </a:ext>
                  </a:extLst>
                </p:cNvPr>
                <p:cNvSpPr txBox="1"/>
                <p:nvPr/>
              </p:nvSpPr>
              <p:spPr>
                <a:xfrm>
                  <a:off x="7321702" y="1287273"/>
                  <a:ext cx="433216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AF5DC6A8-6491-331B-8689-251488E4C204}"/>
                  </a:ext>
                </a:extLst>
              </p:cNvPr>
              <p:cNvGrpSpPr/>
              <p:nvPr/>
            </p:nvGrpSpPr>
            <p:grpSpPr>
              <a:xfrm>
                <a:off x="6128767" y="1157933"/>
                <a:ext cx="601932" cy="1269771"/>
                <a:chOff x="6147820" y="1157933"/>
                <a:chExt cx="601932" cy="1269771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1ACD7690-16B2-09DE-EA89-E03460B0B53A}"/>
                    </a:ext>
                  </a:extLst>
                </p:cNvPr>
                <p:cNvSpPr/>
                <p:nvPr/>
              </p:nvSpPr>
              <p:spPr>
                <a:xfrm>
                  <a:off x="6200588" y="1380475"/>
                  <a:ext cx="338520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59FDC0A0-886D-9E3B-4ED6-BD99A3FF6E5F}"/>
                    </a:ext>
                  </a:extLst>
                </p:cNvPr>
                <p:cNvSpPr txBox="1"/>
                <p:nvPr/>
              </p:nvSpPr>
              <p:spPr>
                <a:xfrm>
                  <a:off x="6147820" y="1157933"/>
                  <a:ext cx="601932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0.01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78571A0C-CB7B-73DE-5A54-C4738C56CF8B}"/>
                  </a:ext>
                </a:extLst>
              </p:cNvPr>
              <p:cNvGrpSpPr/>
              <p:nvPr/>
            </p:nvGrpSpPr>
            <p:grpSpPr>
              <a:xfrm>
                <a:off x="6128547" y="2172493"/>
                <a:ext cx="550758" cy="1269771"/>
                <a:chOff x="6144551" y="1159723"/>
                <a:chExt cx="550758" cy="1269771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6C192920-B146-D435-D4B7-BC9F0A000751}"/>
                    </a:ext>
                  </a:extLst>
                </p:cNvPr>
                <p:cNvSpPr/>
                <p:nvPr/>
              </p:nvSpPr>
              <p:spPr>
                <a:xfrm>
                  <a:off x="6166855" y="1383555"/>
                  <a:ext cx="386204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57471DA9-5EEF-8921-8517-BD777975BA82}"/>
                    </a:ext>
                  </a:extLst>
                </p:cNvPr>
                <p:cNvSpPr txBox="1"/>
                <p:nvPr/>
              </p:nvSpPr>
              <p:spPr>
                <a:xfrm>
                  <a:off x="6144551" y="1159723"/>
                  <a:ext cx="550758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0.04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0.02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288FE07B-FEA6-4898-825F-4404CABCC91B}"/>
                  </a:ext>
                </a:extLst>
              </p:cNvPr>
              <p:cNvGrpSpPr/>
              <p:nvPr/>
            </p:nvGrpSpPr>
            <p:grpSpPr>
              <a:xfrm>
                <a:off x="6144499" y="3181394"/>
                <a:ext cx="480413" cy="1269771"/>
                <a:chOff x="6160503" y="1168751"/>
                <a:chExt cx="480413" cy="1269771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A445BDD-5361-1567-6252-329F76B4D194}"/>
                    </a:ext>
                  </a:extLst>
                </p:cNvPr>
                <p:cNvSpPr/>
                <p:nvPr/>
              </p:nvSpPr>
              <p:spPr>
                <a:xfrm>
                  <a:off x="6232403" y="1413604"/>
                  <a:ext cx="322292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0976A30D-5C5D-8796-5D36-3D407DD2B89D}"/>
                    </a:ext>
                  </a:extLst>
                </p:cNvPr>
                <p:cNvSpPr txBox="1"/>
                <p:nvPr/>
              </p:nvSpPr>
              <p:spPr>
                <a:xfrm>
                  <a:off x="6160503" y="1168751"/>
                  <a:ext cx="480413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0.05</a:t>
                  </a:r>
                </a:p>
                <a:p>
                  <a:pPr>
                    <a:lnSpc>
                      <a:spcPct val="225000"/>
                    </a:lnSpc>
                  </a:pPr>
                  <a:endParaRPr lang="fr-BE" sz="1200" dirty="0">
                    <a:latin typeface="Segoe UI Semilight" panose="020B0402040204020203" pitchFamily="34" charset="0"/>
                    <a:cs typeface="Segoe UI Semilight" panose="020B0402040204020203" pitchFamily="34" charset="0"/>
                  </a:endParaRP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0.00</a:t>
                  </a:r>
                </a:p>
              </p:txBody>
            </p:sp>
          </p:grp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AA21C829-EDF7-D476-BD83-E4894ED362A6}"/>
                  </a:ext>
                </a:extLst>
              </p:cNvPr>
              <p:cNvGrpSpPr/>
              <p:nvPr/>
            </p:nvGrpSpPr>
            <p:grpSpPr>
              <a:xfrm>
                <a:off x="6235679" y="5177326"/>
                <a:ext cx="492477" cy="1269771"/>
                <a:chOff x="6447994" y="1145614"/>
                <a:chExt cx="386204" cy="1269771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6399F0C3-E9A2-921A-15C5-670C4D9DC025}"/>
                    </a:ext>
                  </a:extLst>
                </p:cNvPr>
                <p:cNvSpPr/>
                <p:nvPr/>
              </p:nvSpPr>
              <p:spPr>
                <a:xfrm>
                  <a:off x="6452419" y="1383892"/>
                  <a:ext cx="251103" cy="97233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C52920BD-9085-DE8B-DDC4-EEF2A83D426A}"/>
                    </a:ext>
                  </a:extLst>
                </p:cNvPr>
                <p:cNvSpPr txBox="1"/>
                <p:nvPr/>
              </p:nvSpPr>
              <p:spPr>
                <a:xfrm>
                  <a:off x="6447994" y="1145614"/>
                  <a:ext cx="386204" cy="1269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1.0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0.5</a:t>
                  </a:r>
                </a:p>
                <a:p>
                  <a:pPr>
                    <a:lnSpc>
                      <a:spcPct val="225000"/>
                    </a:lnSpc>
                  </a:pPr>
                  <a:r>
                    <a:rPr lang="fr-BE" sz="1200" dirty="0">
                      <a:latin typeface="Segoe UI Semilight" panose="020B0402040204020203" pitchFamily="34" charset="0"/>
                      <a:cs typeface="Segoe UI Semilight" panose="020B0402040204020203" pitchFamily="34" charset="0"/>
                    </a:rPr>
                    <a:t>0.0</a:t>
                  </a:r>
                </a:p>
              </p:txBody>
            </p:sp>
          </p:grp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F6A747B-822D-BE4F-24A6-E66DE0144905}"/>
                </a:ext>
              </a:extLst>
            </p:cNvPr>
            <p:cNvGrpSpPr/>
            <p:nvPr/>
          </p:nvGrpSpPr>
          <p:grpSpPr>
            <a:xfrm>
              <a:off x="7573690" y="3279938"/>
              <a:ext cx="3272111" cy="1163942"/>
              <a:chOff x="7573690" y="3279938"/>
              <a:chExt cx="3272111" cy="116394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412590A-7C6E-432C-01A2-4964BFE39453}"/>
                  </a:ext>
                </a:extLst>
              </p:cNvPr>
              <p:cNvSpPr/>
              <p:nvPr/>
            </p:nvSpPr>
            <p:spPr>
              <a:xfrm>
                <a:off x="7573690" y="4300749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959F083-CCA2-E561-EADA-6DC67CD20F3A}"/>
                  </a:ext>
                </a:extLst>
              </p:cNvPr>
              <p:cNvSpPr/>
              <p:nvPr/>
            </p:nvSpPr>
            <p:spPr>
              <a:xfrm>
                <a:off x="8356856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F4D691E-6BD7-521E-999A-2344A75122C5}"/>
                  </a:ext>
                </a:extLst>
              </p:cNvPr>
              <p:cNvSpPr/>
              <p:nvPr/>
            </p:nvSpPr>
            <p:spPr>
              <a:xfrm>
                <a:off x="9322299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91D6826-0532-A70B-4F0B-25C264CA71F4}"/>
                  </a:ext>
                </a:extLst>
              </p:cNvPr>
              <p:cNvSpPr/>
              <p:nvPr/>
            </p:nvSpPr>
            <p:spPr>
              <a:xfrm>
                <a:off x="10278790" y="4313448"/>
                <a:ext cx="145972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DCD517A-E7C7-BDA6-0199-CA611ED27838}"/>
                  </a:ext>
                </a:extLst>
              </p:cNvPr>
              <p:cNvSpPr/>
              <p:nvPr/>
            </p:nvSpPr>
            <p:spPr>
              <a:xfrm>
                <a:off x="10674005" y="3279938"/>
                <a:ext cx="171796" cy="130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6D9BFB5-9CAA-E3DE-0D2E-05B27F7B90E6}"/>
                </a:ext>
              </a:extLst>
            </p:cNvPr>
            <p:cNvGrpSpPr/>
            <p:nvPr/>
          </p:nvGrpSpPr>
          <p:grpSpPr>
            <a:xfrm>
              <a:off x="9750212" y="2105237"/>
              <a:ext cx="651935" cy="4165047"/>
              <a:chOff x="9750212" y="2105237"/>
              <a:chExt cx="651935" cy="416504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6D57C1-F958-8E69-3FBC-596A46B5624A}"/>
                  </a:ext>
                </a:extLst>
              </p:cNvPr>
              <p:cNvSpPr/>
              <p:nvPr/>
            </p:nvSpPr>
            <p:spPr>
              <a:xfrm>
                <a:off x="9750212" y="2105237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1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C6DA8F0-763F-CE17-B782-4A546D0A3DD8}"/>
                  </a:ext>
                </a:extLst>
              </p:cNvPr>
              <p:cNvSpPr/>
              <p:nvPr/>
            </p:nvSpPr>
            <p:spPr>
              <a:xfrm>
                <a:off x="9750212" y="310962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2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842A376-D79B-F274-42DC-044FFCE58858}"/>
                  </a:ext>
                </a:extLst>
              </p:cNvPr>
              <p:cNvSpPr/>
              <p:nvPr/>
            </p:nvSpPr>
            <p:spPr>
              <a:xfrm>
                <a:off x="9750212" y="4123240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3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8465C4B-1E5B-A0EF-6A1B-19B45B673FBD}"/>
                  </a:ext>
                </a:extLst>
              </p:cNvPr>
              <p:cNvSpPr/>
              <p:nvPr/>
            </p:nvSpPr>
            <p:spPr>
              <a:xfrm>
                <a:off x="9750212" y="5098052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4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30E328-9A0F-FD94-D440-8C6345F37E08}"/>
                  </a:ext>
                </a:extLst>
              </p:cNvPr>
              <p:cNvSpPr/>
              <p:nvPr/>
            </p:nvSpPr>
            <p:spPr>
              <a:xfrm>
                <a:off x="9750212" y="6115768"/>
                <a:ext cx="651935" cy="154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GB" sz="1100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Mode 5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5D3793A-2A9F-85CD-D8C7-10B751576BA9}"/>
                </a:ext>
              </a:extLst>
            </p:cNvPr>
            <p:cNvGrpSpPr/>
            <p:nvPr/>
          </p:nvGrpSpPr>
          <p:grpSpPr>
            <a:xfrm>
              <a:off x="6703028" y="1574226"/>
              <a:ext cx="823499" cy="4242962"/>
              <a:chOff x="6703028" y="1574226"/>
              <a:chExt cx="823499" cy="424296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77BE1F4-D0C6-005A-6CAB-F534F0DFBBD7}"/>
                  </a:ext>
                </a:extLst>
              </p:cNvPr>
              <p:cNvSpPr/>
              <p:nvPr/>
            </p:nvSpPr>
            <p:spPr>
              <a:xfrm>
                <a:off x="6703028" y="1574226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11.9 Hz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D7C587F-17C2-9533-FD06-AA2E087099B5}"/>
                  </a:ext>
                </a:extLst>
              </p:cNvPr>
              <p:cNvSpPr/>
              <p:nvPr/>
            </p:nvSpPr>
            <p:spPr>
              <a:xfrm>
                <a:off x="6703028" y="25814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39.9 Hz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5FB366E-B231-D0EF-F2EA-504E689975A6}"/>
                  </a:ext>
                </a:extLst>
              </p:cNvPr>
              <p:cNvSpPr/>
              <p:nvPr/>
            </p:nvSpPr>
            <p:spPr>
              <a:xfrm>
                <a:off x="6703028" y="358370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91.0 Hz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EE362F-E113-0584-36E7-104751323134}"/>
                  </a:ext>
                </a:extLst>
              </p:cNvPr>
              <p:cNvSpPr/>
              <p:nvPr/>
            </p:nvSpPr>
            <p:spPr>
              <a:xfrm>
                <a:off x="6703028" y="4587958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169.0 Hz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C3500B5-F735-4A03-8A0E-D44CEB8EF4F0}"/>
                  </a:ext>
                </a:extLst>
              </p:cNvPr>
              <p:cNvSpPr/>
              <p:nvPr/>
            </p:nvSpPr>
            <p:spPr>
              <a:xfrm>
                <a:off x="6703028" y="5597762"/>
                <a:ext cx="823499" cy="2194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A2A2A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00" b="1" dirty="0">
                    <a:solidFill>
                      <a:srgbClr val="A2A2A2"/>
                    </a:solidFill>
                    <a:latin typeface="Segoe UI Semilight" panose="020B0402040204020203" pitchFamily="34" charset="0"/>
                    <a:cs typeface="Segoe UI Semilight" panose="020B0402040204020203" pitchFamily="34" charset="0"/>
                  </a:rPr>
                  <a:t>268.7 Hz</a:t>
                </a:r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3CD0F0-CEDD-A3E0-189D-2FD8D72F9C03}"/>
              </a:ext>
            </a:extLst>
          </p:cNvPr>
          <p:cNvGrpSpPr/>
          <p:nvPr/>
        </p:nvGrpSpPr>
        <p:grpSpPr>
          <a:xfrm>
            <a:off x="312792" y="1316241"/>
            <a:ext cx="5042867" cy="4776685"/>
            <a:chOff x="6483591" y="1054109"/>
            <a:chExt cx="5042867" cy="505109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B69A60-85A0-90C6-73F6-7F3D068B9809}"/>
                </a:ext>
              </a:extLst>
            </p:cNvPr>
            <p:cNvSpPr/>
            <p:nvPr/>
          </p:nvSpPr>
          <p:spPr>
            <a:xfrm>
              <a:off x="6854727" y="1054109"/>
              <a:ext cx="4671731" cy="4305369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279B29-07D8-5F96-927E-FBF0CF299C8B}"/>
                </a:ext>
              </a:extLst>
            </p:cNvPr>
            <p:cNvSpPr/>
            <p:nvPr/>
          </p:nvSpPr>
          <p:spPr>
            <a:xfrm>
              <a:off x="6483591" y="1803776"/>
              <a:ext cx="307778" cy="4301427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94A9879-620B-B141-6E0F-636AAAA58BE0}"/>
              </a:ext>
            </a:extLst>
          </p:cNvPr>
          <p:cNvCxnSpPr>
            <a:cxnSpLocks/>
            <a:stCxn id="42" idx="7"/>
          </p:cNvCxnSpPr>
          <p:nvPr/>
        </p:nvCxnSpPr>
        <p:spPr>
          <a:xfrm flipV="1">
            <a:off x="3719087" y="3277171"/>
            <a:ext cx="2275025" cy="286022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8E1473B-E15A-90BF-00E9-E376918ED6AD}"/>
              </a:ext>
            </a:extLst>
          </p:cNvPr>
          <p:cNvCxnSpPr>
            <a:cxnSpLocks/>
          </p:cNvCxnSpPr>
          <p:nvPr/>
        </p:nvCxnSpPr>
        <p:spPr>
          <a:xfrm flipV="1">
            <a:off x="4239085" y="3872883"/>
            <a:ext cx="1755027" cy="20610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06D5D292-AB65-B745-9756-9491EDE31213}"/>
              </a:ext>
            </a:extLst>
          </p:cNvPr>
          <p:cNvCxnSpPr>
            <a:cxnSpLocks/>
          </p:cNvCxnSpPr>
          <p:nvPr/>
        </p:nvCxnSpPr>
        <p:spPr>
          <a:xfrm flipV="1">
            <a:off x="4758007" y="4429347"/>
            <a:ext cx="1240460" cy="111241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D106C5F6-7225-1BD4-28EC-C6D8453AFDE7}"/>
                  </a:ext>
                </a:extLst>
              </p:cNvPr>
              <p:cNvSpPr txBox="1"/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𝑆𝑡</m:t>
                      </m:r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=0.185</m:t>
                      </m:r>
                    </m:oMath>
                  </m:oMathPara>
                </a14:m>
                <a:endParaRPr lang="fr-BE" b="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D084E84-0518-A4A2-6225-DECE79B2B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40710">
                <a:off x="4866280" y="3483071"/>
                <a:ext cx="1127745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40750F4F-4F18-B85C-CCDA-B42767B66AE4}"/>
              </a:ext>
            </a:extLst>
          </p:cNvPr>
          <p:cNvCxnSpPr>
            <a:cxnSpLocks/>
          </p:cNvCxnSpPr>
          <p:nvPr/>
        </p:nvCxnSpPr>
        <p:spPr>
          <a:xfrm>
            <a:off x="7108825" y="3547043"/>
            <a:ext cx="0" cy="64960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53411E0F-5296-4088-3C2F-C6E3159D2FB0}"/>
                  </a:ext>
                </a:extLst>
              </p:cNvPr>
              <p:cNvSpPr txBox="1"/>
              <p:nvPr/>
            </p:nvSpPr>
            <p:spPr>
              <a:xfrm>
                <a:off x="7188806" y="3643555"/>
                <a:ext cx="883703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5.4</m:t>
                      </m:r>
                      <m:sSub>
                        <m:sSubPr>
                          <m:ctrlP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fr-BE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𝑠ℎ𝑒𝑑</m:t>
                          </m:r>
                        </m:sub>
                      </m:sSub>
                    </m:oMath>
                  </m:oMathPara>
                </a14:m>
                <a:endParaRPr lang="fr-BE" b="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53411E0F-5296-4088-3C2F-C6E3159D2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06" y="3643555"/>
                <a:ext cx="883703" cy="4154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000C5242-3F32-17E2-7317-D9F3FACA26C3}"/>
                  </a:ext>
                </a:extLst>
              </p:cNvPr>
              <p:cNvSpPr txBox="1"/>
              <p:nvPr/>
            </p:nvSpPr>
            <p:spPr>
              <a:xfrm>
                <a:off x="7188806" y="3971365"/>
                <a:ext cx="1279389" cy="41549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∈[4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−6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fr-BE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BE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000C5242-3F32-17E2-7317-D9F3FACA2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06" y="3971365"/>
                <a:ext cx="1279389" cy="4154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e 64">
            <a:extLst>
              <a:ext uri="{FF2B5EF4-FFF2-40B4-BE49-F238E27FC236}">
                <a16:creationId xmlns:a16="http://schemas.microsoft.com/office/drawing/2014/main" id="{9B14B849-12A9-2DBF-4F8F-D6275F18D92E}"/>
              </a:ext>
            </a:extLst>
          </p:cNvPr>
          <p:cNvGrpSpPr/>
          <p:nvPr/>
        </p:nvGrpSpPr>
        <p:grpSpPr>
          <a:xfrm>
            <a:off x="7492422" y="1650737"/>
            <a:ext cx="4311649" cy="4622716"/>
            <a:chOff x="5875501" y="1396973"/>
            <a:chExt cx="4311649" cy="4622716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E04C4B6C-4CC3-AB94-7A67-FBCE05E3514D}"/>
                </a:ext>
              </a:extLst>
            </p:cNvPr>
            <p:cNvGrpSpPr/>
            <p:nvPr/>
          </p:nvGrpSpPr>
          <p:grpSpPr>
            <a:xfrm>
              <a:off x="6984245" y="1396973"/>
              <a:ext cx="3202905" cy="3916727"/>
              <a:chOff x="7403923" y="647839"/>
              <a:chExt cx="3202905" cy="3916727"/>
            </a:xfrm>
          </p:grpSpPr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A5DB968E-302F-F202-5804-75D1344232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52790" t="1437" r="6162" b="21895"/>
              <a:stretch>
                <a:fillRect/>
              </a:stretch>
            </p:blipFill>
            <p:spPr>
              <a:xfrm>
                <a:off x="7460626" y="647839"/>
                <a:ext cx="3146202" cy="1777554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F7BE3324-8956-D28D-3189-41FA9EEFE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136" t="1437" r="47077" b="21895"/>
              <a:stretch>
                <a:fillRect/>
              </a:stretch>
            </p:blipFill>
            <p:spPr>
              <a:xfrm>
                <a:off x="7403923" y="2787012"/>
                <a:ext cx="3202905" cy="1777554"/>
              </a:xfrm>
              <a:prstGeom prst="rect">
                <a:avLst/>
              </a:prstGeom>
            </p:spPr>
          </p:pic>
        </p:grp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62C00C00-51EF-E6EB-AF7D-480D8219E18B}"/>
                </a:ext>
              </a:extLst>
            </p:cNvPr>
            <p:cNvSpPr txBox="1"/>
            <p:nvPr/>
          </p:nvSpPr>
          <p:spPr>
            <a:xfrm>
              <a:off x="6188822" y="3167835"/>
              <a:ext cx="36195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Power spectra of the flow along the span for a </a:t>
              </a:r>
              <a:r>
                <a:rPr lang="en-GB" sz="1100" cap="all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constant-diameter</a:t>
              </a:r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 cylinder </a:t>
              </a:r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80652504-DD1E-41F0-75F4-6664EF2826F5}"/>
                </a:ext>
              </a:extLst>
            </p:cNvPr>
            <p:cNvSpPr txBox="1"/>
            <p:nvPr/>
          </p:nvSpPr>
          <p:spPr>
            <a:xfrm>
              <a:off x="5875501" y="5250248"/>
              <a:ext cx="41147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Power spectra of the flow along the span for a </a:t>
              </a:r>
              <a:r>
                <a:rPr lang="en-GB" sz="1100" cap="all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tapered</a:t>
              </a:r>
              <a:r>
                <a:rPr lang="en-GB" sz="1100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 cylinder </a:t>
              </a:r>
            </a:p>
            <a:p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  <a:p>
              <a:r>
                <a:rPr lang="en-GB" sz="1100" i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From </a:t>
              </a:r>
              <a:r>
                <a:rPr lang="en-US" sz="1100" i="1" dirty="0">
                  <a:solidFill>
                    <a:schemeClr val="tx2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  <a:sym typeface="Wingdings" panose="05000000000000000000" pitchFamily="2" charset="2"/>
                </a:rPr>
                <a:t>Hsiao, Fei-Bin, and Chih-Huang Chiang. "Experimental study of cellular shedding vortices behind a tapered circular cylinder."</a:t>
              </a:r>
              <a:endParaRPr lang="en-GB" sz="1100" i="1" dirty="0">
                <a:solidFill>
                  <a:schemeClr val="tx2"/>
                </a:solidFill>
                <a:latin typeface="Segoe UI Semilight" panose="020B0402040204020203" pitchFamily="34" charset="0"/>
                <a:cs typeface="Segoe UI Semilight" panose="020B0402040204020203" pitchFamily="34" charset="0"/>
                <a:sym typeface="Wingdings" panose="05000000000000000000" pitchFamily="2" charset="2"/>
              </a:endParaRPr>
            </a:p>
          </p:txBody>
        </p:sp>
      </p:grp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0E8A2BA0-112D-85DA-E4E8-A8C8FA756C54}"/>
              </a:ext>
            </a:extLst>
          </p:cNvPr>
          <p:cNvCxnSpPr>
            <a:cxnSpLocks/>
          </p:cNvCxnSpPr>
          <p:nvPr/>
        </p:nvCxnSpPr>
        <p:spPr>
          <a:xfrm flipH="1">
            <a:off x="9370801" y="4705326"/>
            <a:ext cx="428561" cy="645955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975D4D9B-4D40-8700-2966-D003F6BFE7B8}"/>
              </a:ext>
            </a:extLst>
          </p:cNvPr>
          <p:cNvCxnSpPr>
            <a:cxnSpLocks/>
          </p:cNvCxnSpPr>
          <p:nvPr/>
        </p:nvCxnSpPr>
        <p:spPr>
          <a:xfrm flipH="1">
            <a:off x="10016868" y="4245793"/>
            <a:ext cx="320932" cy="4199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9BD1882A-F6FA-B0DC-A06A-6E16A02DF368}"/>
              </a:ext>
            </a:extLst>
          </p:cNvPr>
          <p:cNvCxnSpPr>
            <a:cxnSpLocks/>
          </p:cNvCxnSpPr>
          <p:nvPr/>
        </p:nvCxnSpPr>
        <p:spPr>
          <a:xfrm flipH="1">
            <a:off x="10671575" y="3829882"/>
            <a:ext cx="235817" cy="504120"/>
          </a:xfrm>
          <a:prstGeom prst="line">
            <a:avLst/>
          </a:prstGeom>
          <a:ln w="38100"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6236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E95901-63B8-FAA5-CDC6-716AFAE4F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89A3C8-512D-9B91-440A-91A23961F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Brusco, S., A. </a:t>
            </a:r>
            <a:r>
              <a:rPr lang="en-US" sz="1800" dirty="0" err="1"/>
              <a:t>Bagnara</a:t>
            </a:r>
            <a:r>
              <a:rPr lang="en-US" sz="1800" dirty="0"/>
              <a:t>, S. </a:t>
            </a:r>
            <a:r>
              <a:rPr lang="en-US" sz="1800" dirty="0" err="1"/>
              <a:t>Cammelli</a:t>
            </a:r>
            <a:r>
              <a:rPr lang="en-US" sz="1800" dirty="0"/>
              <a:t>, and G. </a:t>
            </a:r>
            <a:r>
              <a:rPr lang="en-US" sz="1800" dirty="0" err="1"/>
              <a:t>Piccardo</a:t>
            </a:r>
            <a:r>
              <a:rPr lang="en-US" sz="1800" dirty="0"/>
              <a:t> (Oct. 2023). Experimental investigations on the vortex shedding from a highly tapered circular cylinder in smooth flow. Journal of Fluids and Structures 122, 103983.</a:t>
            </a:r>
          </a:p>
          <a:p>
            <a:pPr algn="just"/>
            <a:r>
              <a:rPr lang="en-US" sz="1800" dirty="0"/>
              <a:t>Gaster, M. (Sept. 18, 1969). Vortex shedding from slender cones at low Reynolds numbers. Journal of Fluid </a:t>
            </a:r>
            <a:r>
              <a:rPr lang="fr-BE" sz="1800" dirty="0" err="1"/>
              <a:t>Mechanics</a:t>
            </a:r>
            <a:r>
              <a:rPr lang="fr-BE" sz="1800" dirty="0"/>
              <a:t> 38, 565–576.</a:t>
            </a:r>
          </a:p>
          <a:p>
            <a:pPr algn="just"/>
            <a:r>
              <a:rPr lang="en-US" sz="1800" dirty="0"/>
              <a:t>Piccirillo, P. S. and C. W. Van Atta (Jan. 1993). An experimental study of vortex shedding behind linearly tapered cylinders at low Reynolds number. Journal of Fluid Mechanics 246, 163–195.</a:t>
            </a:r>
          </a:p>
          <a:p>
            <a:pPr algn="just"/>
            <a:r>
              <a:rPr lang="en-US" sz="1800" dirty="0"/>
              <a:t>Visscher, J., B. Pettersen, and H. I. Andersson (Nov. 2011). Experimental study on the wake behind tapered circular cylinders. Journal of Fluids and Structures 27, 1228–1237.</a:t>
            </a:r>
            <a:endParaRPr lang="fr-BE" sz="1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F451C1-EFFF-0C3D-019E-F0629CC6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C86B1-6585-4A7E-A727-F531B21CE02B}" type="slidenum">
              <a:rPr lang="fr-BE" smtClean="0"/>
              <a:pPr/>
              <a:t>36</a:t>
            </a:fld>
            <a:endParaRPr lang="fr-BE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91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455B69"/>
      </a:dk2>
      <a:lt2>
        <a:srgbClr val="E7E6E6"/>
      </a:lt2>
      <a:accent1>
        <a:srgbClr val="F59E00"/>
      </a:accent1>
      <a:accent2>
        <a:srgbClr val="A6B727"/>
      </a:accent2>
      <a:accent3>
        <a:srgbClr val="2E96A4"/>
      </a:accent3>
      <a:accent4>
        <a:srgbClr val="FEC306"/>
      </a:accent4>
      <a:accent5>
        <a:srgbClr val="9B7D95"/>
      </a:accent5>
      <a:accent6>
        <a:srgbClr val="F4A6C9"/>
      </a:accent6>
      <a:hlink>
        <a:srgbClr val="000000"/>
      </a:hlink>
      <a:folHlink>
        <a:srgbClr val="F59E00"/>
      </a:folHlink>
    </a:clrScheme>
    <a:fontScheme name="Personnalisé 1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3803</TotalTime>
  <Words>2772</Words>
  <Application>Microsoft Office PowerPoint</Application>
  <PresentationFormat>Grand écran</PresentationFormat>
  <Paragraphs>950</Paragraphs>
  <Slides>36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Aptos</vt:lpstr>
      <vt:lpstr>Arial</vt:lpstr>
      <vt:lpstr>Cambria Math</vt:lpstr>
      <vt:lpstr>Segoe UI</vt:lpstr>
      <vt:lpstr>Segoe UI Semilight</vt:lpstr>
      <vt:lpstr>Wingdings</vt:lpstr>
      <vt:lpstr>Thème Office</vt:lpstr>
      <vt:lpstr>Modal response of a tapered lightning tower subjected to vortex-induced vibrations</vt:lpstr>
      <vt:lpstr>State of the art</vt:lpstr>
      <vt:lpstr>Challenge</vt:lpstr>
      <vt:lpstr>Challenge</vt:lpstr>
      <vt:lpstr>Models</vt:lpstr>
      <vt:lpstr>Models</vt:lpstr>
      <vt:lpstr>Models</vt:lpstr>
      <vt:lpstr>Sensors</vt:lpstr>
      <vt:lpstr>Measurements</vt:lpstr>
      <vt:lpstr>Base shear</vt:lpstr>
      <vt:lpstr>Base shear</vt:lpstr>
      <vt:lpstr>Base shear</vt:lpstr>
      <vt:lpstr>Spectrogram of the base shear</vt:lpstr>
      <vt:lpstr>Spectrogram of the base shear</vt:lpstr>
      <vt:lpstr>Natural frequencies</vt:lpstr>
      <vt:lpstr>Strouhal Law</vt:lpstr>
      <vt:lpstr>Strouhal Law</vt:lpstr>
      <vt:lpstr>Strouhal Law</vt:lpstr>
      <vt:lpstr>Strouhal Law</vt:lpstr>
      <vt:lpstr>Filtering of the PSDs + standard deviation</vt:lpstr>
      <vt:lpstr>VIV-triggered zones</vt:lpstr>
      <vt:lpstr>VIV-triggered zones</vt:lpstr>
      <vt:lpstr>VIV-triggered zones</vt:lpstr>
      <vt:lpstr>VIV-triggered zones</vt:lpstr>
      <vt:lpstr>Inertial regime</vt:lpstr>
      <vt:lpstr>Comparison of the models</vt:lpstr>
      <vt:lpstr>Comparison of the models</vt:lpstr>
      <vt:lpstr>Natural frequencies </vt:lpstr>
      <vt:lpstr>Shedding areas</vt:lpstr>
      <vt:lpstr>Shedding areas</vt:lpstr>
      <vt:lpstr>Filtering of the PSDs + standard deviation</vt:lpstr>
      <vt:lpstr>Shedding cells</vt:lpstr>
      <vt:lpstr>Shedding cells identification with diameter</vt:lpstr>
      <vt:lpstr>Shedding cells identification with diameter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Zeoli Juliette</dc:creator>
  <cp:lastModifiedBy>Zeoli Juliette</cp:lastModifiedBy>
  <cp:revision>46</cp:revision>
  <dcterms:created xsi:type="dcterms:W3CDTF">2026-08-28T08:44:54Z</dcterms:created>
  <dcterms:modified xsi:type="dcterms:W3CDTF">2026-10-06T09:48:27Z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