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7"/>
  </p:notesMasterIdLst>
  <p:sldIdLst>
    <p:sldId id="256" r:id="rId5"/>
    <p:sldId id="299" r:id="rId6"/>
    <p:sldId id="270" r:id="rId7"/>
    <p:sldId id="314" r:id="rId8"/>
    <p:sldId id="288" r:id="rId9"/>
    <p:sldId id="313" r:id="rId10"/>
    <p:sldId id="312" r:id="rId11"/>
    <p:sldId id="282" r:id="rId12"/>
    <p:sldId id="292" r:id="rId13"/>
    <p:sldId id="293" r:id="rId14"/>
    <p:sldId id="294" r:id="rId15"/>
    <p:sldId id="295" r:id="rId16"/>
    <p:sldId id="289" r:id="rId17"/>
    <p:sldId id="284" r:id="rId18"/>
    <p:sldId id="309" r:id="rId19"/>
    <p:sldId id="315" r:id="rId20"/>
    <p:sldId id="311" r:id="rId21"/>
    <p:sldId id="316" r:id="rId22"/>
    <p:sldId id="317" r:id="rId23"/>
    <p:sldId id="306" r:id="rId24"/>
    <p:sldId id="308" r:id="rId25"/>
    <p:sldId id="310" r:id="rId26"/>
  </p:sldIdLst>
  <p:sldSz cx="12192000" cy="6858000"/>
  <p:notesSz cx="6858000" cy="9144000"/>
  <p:embeddedFontLst>
    <p:embeddedFont>
      <p:font typeface="Cambria Math" panose="02040503050406030204" pitchFamily="18" charset="0"/>
      <p:regular r:id="rId28"/>
    </p:embeddedFont>
    <p:embeddedFont>
      <p:font typeface="Source Sans Pro" panose="020B0503030403020204" pitchFamily="34" charset="0"/>
      <p:regular r:id="rId29"/>
      <p:bold r:id="rId30"/>
      <p:italic r:id="rId31"/>
      <p:boldItalic r:id="rId32"/>
    </p:embeddedFont>
    <p:embeddedFont>
      <p:font typeface="Source Sans Pro Black" panose="020B0803030403020204" pitchFamily="34" charset="0"/>
      <p:bold r:id="rId33"/>
      <p:boldItalic r:id="rId3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0"/>
    <a:srgbClr val="09ABC9"/>
    <a:srgbClr val="1792B3"/>
    <a:srgbClr val="82D2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5F546-ED41-4635-8B93-7425590E7BB9}" v="1035" dt="2026-09-03T07:48:12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88" autoAdjust="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B2F11-28BE-4453-BD30-5A7530B765F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D69F0-E7DA-43DC-B891-D7B8A01DD7E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28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D69F0-E7DA-43DC-B891-D7B8A01DD7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8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B1BE2-201B-FB3C-012B-DD3B5AE30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D90F130-FCA6-0590-FBA3-401BFDAFE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2C183-5CE9-904F-53E8-EACC12902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A41B0-7FF0-497D-8665-7F2DDA0CC6A1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0F7F7C-2E90-0F9B-38E8-DB81D6D7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BA6EB9-95A2-3900-8EC8-56349233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3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4EAC25-01CD-C78D-98F6-C424DAE2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179248-EF75-759E-779E-4ECEB29C5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BA43FE-A18F-CE7A-513F-7A27891A5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3174A-2357-44F8-A6BE-10F1EC7027B6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0447D1-9AA5-BD02-5E68-90F77DB4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7A65EA-319B-1E80-11C4-1304DA4D6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91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673F9-9BB3-B607-8C62-5B1FD4E6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332CB2-1634-51FC-D32D-E4735FBBB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86F598-0FB9-8195-22C1-D889BBBA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83891-7164-4BC3-9487-18A3681D1130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01F5C1-2CE0-D360-CD7F-D0EEF6D19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EED85-7FAF-E90D-355A-3B166B24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0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C484E-1767-8734-5827-BE9ABE4D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C5E98E-4094-0516-1EA8-33DF81ED3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1C84DF-DF36-CFB5-362F-F284F138B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F74B31-4F56-26B7-A8D1-C8098C8D6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92293-D431-4C70-9BBC-B28A66CF75B4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12C20C-2BC2-A6E4-A94F-40FDD62FF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81F687-637F-9EBE-C3AD-F0144D97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44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D4095-5C23-E1F7-AD3D-B5333F55E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A093BB-DB76-980D-3643-5BC034DAD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54208A0-DDAC-142E-2916-DC9B84449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398082-AD58-157F-943A-1D344C0E5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8CB89E-D09E-174B-79D3-C30522497A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23121E3-28AE-2B47-6742-DFEEF248A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38342-7513-4358-B6C1-9755C9FE473A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37666C4-39E3-F700-F302-537FAAB7C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5F95FA5-43D9-179E-BB62-78489CB97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0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D8840B-93DD-62DD-BB12-906F71AEE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3D38B92-0B63-8936-A31A-4EDE6EE31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EA85-3187-4AFE-AF6D-E7CD0E8A380A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CA7E66B-556F-0265-F41B-231A3D49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A15FD3-8E42-F64A-71CE-D885AB54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B5BD482-0176-50E8-9932-5FC88729F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D1A03-09BB-4DF9-A499-329F43702B35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CC75A0-7290-25B4-1C8E-5CA1344FE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842EBD-E0FB-7CA5-859E-7963E0711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4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B543F-82EA-C711-2A87-875C1BC7B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1F2186-FC51-4654-7515-3E4023FF2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DDCA66-4697-C3F7-90C4-EA42A9F91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81B95E-2C05-D182-DAAD-FBF466D7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5369-D90D-4458-99EE-8E50004677E2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09C0DD-8F54-E7AB-3D08-9A996AD0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8B305F-0507-5B4D-5D64-8C4A1C49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60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27941-D4AC-79C4-89CA-61659FCFB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0B092C-4D5A-C456-F205-729277B6C5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2A737-9873-D57C-A2D8-FAE66BE80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CB01C1-AE1C-AF05-E2ED-D135A1508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9A3E8-7692-420D-B3AC-75340BADDD8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D7D263-4FAF-0FA8-78A5-46C1A4D23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3A42FE-28F6-7202-80E4-8F7ACC953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7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71454-6460-A219-EFD8-B8824946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C35C8B-06FC-DA26-0E14-0D9085CB6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BA448F-723E-4DC9-8DB5-0E2890545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FA0F-1F6C-498F-9C11-B31B32C8FBDB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7784C3-A030-CF1A-CF85-15D8E5ACB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20426D-E0EB-BF39-FF24-FB88AF95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5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33965F2-483D-7113-B2B2-7FBF62AA4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37F148-C72E-4D7A-E414-A106D45E0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CD25BD-4E9F-6199-F00B-176469EFC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02229-E093-4843-A435-98DD2E6F405D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DD0C17-452C-ADB4-24BF-26966CFB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68D43B-EC7D-85D9-850A-D538C590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2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6F1E9D2-F46A-8365-F182-208C0670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3142B7-B0D8-92BB-7F35-5904C22E0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2273FA-B2C2-B329-FA26-905A04E31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552715-F2DB-43D1-91A8-B60A03A36F3D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6CED88-BA9F-0F71-803B-CE2FCA46B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B6D5AD-E177-B67F-7951-B19CAA98F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F8124C-E9C5-4F4C-ADAD-C921AD8741D5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7" name="Image 6" descr="ICOS Science Conference 2026: Abstract submission closes 6th March | ICOS  Sweden">
            <a:extLst>
              <a:ext uri="{FF2B5EF4-FFF2-40B4-BE49-F238E27FC236}">
                <a16:creationId xmlns:a16="http://schemas.microsoft.com/office/drawing/2014/main" id="{49025C77-D7D1-094E-2F0B-5B73E6BBB2C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921814" y="365125"/>
            <a:ext cx="1431986" cy="1325792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3122F0BB-2CF9-8E24-DE8E-F1D337FE6C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94763" y="478631"/>
            <a:ext cx="1154906" cy="115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4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1D30AE-6207-10AF-9307-3643DB105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5625"/>
            <a:ext cx="12192000" cy="2387600"/>
          </a:xfrm>
        </p:spPr>
        <p:txBody>
          <a:bodyPr>
            <a:noAutofit/>
          </a:bodyPr>
          <a:lstStyle/>
          <a:p>
            <a:r>
              <a:rPr lang="en-US" sz="4800" noProof="0" dirty="0"/>
              <a:t>Revisiting Energy Balance Non-Closure through</a:t>
            </a:r>
            <a:br>
              <a:rPr lang="en-US" sz="4800" noProof="0" dirty="0"/>
            </a:br>
            <a:r>
              <a:rPr lang="en-US" sz="4800" noProof="0" dirty="0"/>
              <a:t>Multivariate Atmospheric Regime Analysis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EC7B6F-2044-800B-3697-F93ADD328B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1201"/>
            <a:ext cx="9144000" cy="1655762"/>
          </a:xfrm>
        </p:spPr>
        <p:txBody>
          <a:bodyPr anchor="ctr"/>
          <a:lstStyle/>
          <a:p>
            <a:r>
              <a:rPr lang="en-US" noProof="0" dirty="0"/>
              <a:t>ICOS Science Conference 2026</a:t>
            </a:r>
          </a:p>
          <a:p>
            <a:r>
              <a:rPr lang="en-US" noProof="0" dirty="0"/>
              <a:t>Arquin Neo – Longdoz Bernard – Heinesch Bernard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0E8E94-BCD4-F0BD-B188-315E45B94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1</a:t>
            </a:fld>
            <a:endParaRPr lang="en-US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D8E7A8-1F2A-898E-300D-A16E74C3F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91" y="360252"/>
            <a:ext cx="3088929" cy="1285986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D7261D0-5221-FCEE-B13D-35A5717FC684}"/>
              </a:ext>
            </a:extLst>
          </p:cNvPr>
          <p:cNvGrpSpPr/>
          <p:nvPr/>
        </p:nvGrpSpPr>
        <p:grpSpPr>
          <a:xfrm>
            <a:off x="3738081" y="406358"/>
            <a:ext cx="1052861" cy="1111291"/>
            <a:chOff x="4634987" y="416548"/>
            <a:chExt cx="1377703" cy="1454160"/>
          </a:xfrm>
        </p:grpSpPr>
        <p:pic>
          <p:nvPicPr>
            <p:cNvPr id="5" name="Image 4" descr="SPP Politique scientifique — Wikipédia">
              <a:extLst>
                <a:ext uri="{FF2B5EF4-FFF2-40B4-BE49-F238E27FC236}">
                  <a16:creationId xmlns:a16="http://schemas.microsoft.com/office/drawing/2014/main" id="{3DA228E5-BA8C-3A9A-DDE7-4B63A831E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5881" r="15658"/>
            <a:stretch>
              <a:fillRect/>
            </a:stretch>
          </p:blipFill>
          <p:spPr>
            <a:xfrm>
              <a:off x="4679272" y="811253"/>
              <a:ext cx="1289135" cy="1059455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0DBD90E4-1446-2D0B-7BCF-CF55DE2D212A}"/>
                </a:ext>
              </a:extLst>
            </p:cNvPr>
            <p:cNvSpPr txBox="1"/>
            <p:nvPr/>
          </p:nvSpPr>
          <p:spPr>
            <a:xfrm>
              <a:off x="4634987" y="416548"/>
              <a:ext cx="1377703" cy="3947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noProof="0" dirty="0">
                  <a:solidFill>
                    <a:srgbClr val="0055A0"/>
                  </a:solidFill>
                </a:rPr>
                <a:t>AGROFLUX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671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9BCAD-EAD2-9095-E117-E9690072A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F0A9D056-8E75-02F5-DC14-ADAB14B9D8F2}"/>
              </a:ext>
            </a:extLst>
          </p:cNvPr>
          <p:cNvSpPr/>
          <p:nvPr/>
        </p:nvSpPr>
        <p:spPr>
          <a:xfrm>
            <a:off x="2832496" y="1847850"/>
            <a:ext cx="6527008" cy="4351337"/>
          </a:xfrm>
          <a:custGeom>
            <a:avLst/>
            <a:gdLst>
              <a:gd name="csX0" fmla="*/ 1723606 w 5400000"/>
              <a:gd name="csY0" fmla="*/ 81253 h 3600000"/>
              <a:gd name="csX1" fmla="*/ 726968 w 5400000"/>
              <a:gd name="csY1" fmla="*/ 1796932 h 3600000"/>
              <a:gd name="csX2" fmla="*/ 1723606 w 5400000"/>
              <a:gd name="csY2" fmla="*/ 3512610 h 3600000"/>
              <a:gd name="csX3" fmla="*/ 3676393 w 5400000"/>
              <a:gd name="csY3" fmla="*/ 3512610 h 3600000"/>
              <a:gd name="csX4" fmla="*/ 4673031 w 5400000"/>
              <a:gd name="csY4" fmla="*/ 1796932 h 3600000"/>
              <a:gd name="csX5" fmla="*/ 3676393 w 5400000"/>
              <a:gd name="csY5" fmla="*/ 81253 h 3600000"/>
              <a:gd name="csX6" fmla="*/ 0 w 5400000"/>
              <a:gd name="csY6" fmla="*/ 0 h 3600000"/>
              <a:gd name="csX7" fmla="*/ 5400000 w 5400000"/>
              <a:gd name="csY7" fmla="*/ 0 h 3600000"/>
              <a:gd name="csX8" fmla="*/ 5400000 w 5400000"/>
              <a:gd name="csY8" fmla="*/ 3600000 h 3600000"/>
              <a:gd name="csX9" fmla="*/ 0 w 5400000"/>
              <a:gd name="csY9" fmla="*/ 3600000 h 36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400000" h="3600000">
                <a:moveTo>
                  <a:pt x="1723606" y="81253"/>
                </a:moveTo>
                <a:lnTo>
                  <a:pt x="726968" y="1796932"/>
                </a:lnTo>
                <a:lnTo>
                  <a:pt x="1723606" y="3512610"/>
                </a:lnTo>
                <a:lnTo>
                  <a:pt x="3676393" y="3512610"/>
                </a:lnTo>
                <a:lnTo>
                  <a:pt x="4673031" y="1796932"/>
                </a:lnTo>
                <a:lnTo>
                  <a:pt x="3676393" y="81253"/>
                </a:lnTo>
                <a:close/>
                <a:moveTo>
                  <a:pt x="0" y="0"/>
                </a:moveTo>
                <a:lnTo>
                  <a:pt x="5400000" y="0"/>
                </a:lnTo>
                <a:lnTo>
                  <a:pt x="54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AA93D8B-7360-D229-6033-5785B75A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Energy balance closure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2ECDA9E0-4706-7327-CC77-47E7BFFFD1E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6"/>
                <a:ext cx="10515599" cy="1325564"/>
              </a:xfrm>
            </p:spPr>
            <p:txBody>
              <a:bodyPr>
                <a:normAutofit/>
              </a:bodyPr>
              <a:lstStyle/>
              <a:p>
                <a:r>
                  <a:rPr lang="en-US" noProof="0" dirty="0"/>
                  <a:t>Surface energy imbalance</a:t>
                </a:r>
              </a:p>
              <a:p>
                <a:pPr lvl="1"/>
                <a:r>
                  <a:rPr lang="en-US" noProof="0" dirty="0"/>
                  <a:t>Eddy covariance underestimates turbulent energy fluxes</a:t>
                </a:r>
              </a:p>
              <a:p>
                <a:pPr lvl="1"/>
                <a:r>
                  <a:rPr lang="en-US" noProof="0" dirty="0"/>
                  <a:t>Need to add a residual term </a:t>
                </a:r>
                <a14:m>
                  <m:oMath xmlns:m="http://schemas.openxmlformats.org/officeDocument/2006/math"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𝐼𝑚𝑏</m:t>
                    </m:r>
                  </m:oMath>
                </a14:m>
                <a:endParaRPr lang="en-US" noProof="0" dirty="0"/>
              </a:p>
            </p:txBody>
          </p:sp>
        </mc:Choice>
        <mc:Fallback xmlns="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2ECDA9E0-4706-7327-CC77-47E7BFFFD1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6"/>
                <a:ext cx="10515599" cy="1325564"/>
              </a:xfrm>
              <a:blipFill>
                <a:blip r:embed="rId2"/>
                <a:stretch>
                  <a:fillRect l="-986" t="-7798" b="-5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8D75C4-594C-E224-881C-2A05AB0A0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2</a:t>
            </a:fld>
            <a:endParaRPr lang="en-US" noProof="0" dirty="0"/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A286CF3B-30C2-24E4-A51E-0ECB782BDEFB}"/>
              </a:ext>
            </a:extLst>
          </p:cNvPr>
          <p:cNvSpPr txBox="1">
            <a:spLocks/>
          </p:cNvSpPr>
          <p:nvPr/>
        </p:nvSpPr>
        <p:spPr>
          <a:xfrm>
            <a:off x="838199" y="3286128"/>
            <a:ext cx="5181601" cy="1599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 dirty="0"/>
              <a:t>Widespread problem</a:t>
            </a:r>
          </a:p>
          <a:p>
            <a:pPr lvl="1"/>
            <a:r>
              <a:rPr lang="en-US" noProof="0" dirty="0"/>
              <a:t>Known for 30 years</a:t>
            </a:r>
          </a:p>
          <a:p>
            <a:pPr lvl="1"/>
            <a:r>
              <a:rPr lang="en-US" noProof="0" dirty="0"/>
              <a:t>Still relevant topic</a:t>
            </a:r>
            <a:br>
              <a:rPr lang="en-US" noProof="0" dirty="0"/>
            </a:br>
            <a:r>
              <a:rPr lang="en-US" noProof="0" dirty="0"/>
              <a:t>(AGU Chapman 2025)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space réservé du contenu 3">
                <a:extLst>
                  <a:ext uri="{FF2B5EF4-FFF2-40B4-BE49-F238E27FC236}">
                    <a16:creationId xmlns:a16="http://schemas.microsoft.com/office/drawing/2014/main" id="{B27F357C-77CA-A5D9-79C1-6EF3F511D9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5020704"/>
                <a:ext cx="5181601" cy="133564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noProof="0" dirty="0"/>
                  <a:t>Current solution</a:t>
                </a:r>
              </a:p>
              <a:p>
                <a:pPr lvl="1"/>
                <a:r>
                  <a:rPr lang="en-US" noProof="0" dirty="0"/>
                  <a:t>Partitioning of the residual term between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noProof="0" dirty="0"/>
                  <a:t> and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</a:rPr>
                      <m:t>𝐿𝐸</m:t>
                    </m:r>
                  </m:oMath>
                </a14:m>
                <a:endParaRPr lang="en-US" noProof="0" dirty="0"/>
              </a:p>
            </p:txBody>
          </p:sp>
        </mc:Choice>
        <mc:Fallback xmlns="">
          <p:sp>
            <p:nvSpPr>
              <p:cNvPr id="11" name="Espace réservé du contenu 3">
                <a:extLst>
                  <a:ext uri="{FF2B5EF4-FFF2-40B4-BE49-F238E27FC236}">
                    <a16:creationId xmlns:a16="http://schemas.microsoft.com/office/drawing/2014/main" id="{B27F357C-77CA-A5D9-79C1-6EF3F511D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020704"/>
                <a:ext cx="5181601" cy="1335646"/>
              </a:xfrm>
              <a:prstGeom prst="rect">
                <a:avLst/>
              </a:prstGeom>
              <a:blipFill>
                <a:blip r:embed="rId3"/>
                <a:stretch>
                  <a:fillRect l="-1998" t="-8219" b="-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Espace réservé du contenu 17">
            <a:extLst>
              <a:ext uri="{FF2B5EF4-FFF2-40B4-BE49-F238E27FC236}">
                <a16:creationId xmlns:a16="http://schemas.microsoft.com/office/drawing/2014/main" id="{826A7B12-3C6B-2208-E6A1-6D881B3B85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2769485"/>
            <a:ext cx="5181600" cy="341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87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COS_Vielsalm_2_with_background">
            <a:hlinkClick r:id="" action="ppaction://media"/>
            <a:extLst>
              <a:ext uri="{FF2B5EF4-FFF2-40B4-BE49-F238E27FC236}">
                <a16:creationId xmlns:a16="http://schemas.microsoft.com/office/drawing/2014/main" id="{F58F4E05-A405-A252-F581-84C101EE0E13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61" t="8144" r="-61"/>
          <a:stretch>
            <a:fillRect/>
          </a:stretch>
        </p:blipFill>
        <p:spPr>
          <a:xfrm>
            <a:off x="2925739" y="1907103"/>
            <a:ext cx="6340522" cy="420633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59E56A9-CCC5-DEDB-160F-147FD108C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ICOS BE-Vie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D54D5B-0942-0DEA-52EC-AB5FE464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3</a:t>
            </a:fld>
            <a:endParaRPr lang="en-US" noProof="0" dirty="0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ED7A2CF9-C7B5-226A-DF1F-01A237F5D9B8}"/>
              </a:ext>
            </a:extLst>
          </p:cNvPr>
          <p:cNvSpPr/>
          <p:nvPr/>
        </p:nvSpPr>
        <p:spPr>
          <a:xfrm>
            <a:off x="2832496" y="1847850"/>
            <a:ext cx="6527008" cy="4351337"/>
          </a:xfrm>
          <a:custGeom>
            <a:avLst/>
            <a:gdLst>
              <a:gd name="csX0" fmla="*/ 1723606 w 5400000"/>
              <a:gd name="csY0" fmla="*/ 81253 h 3600000"/>
              <a:gd name="csX1" fmla="*/ 726968 w 5400000"/>
              <a:gd name="csY1" fmla="*/ 1796932 h 3600000"/>
              <a:gd name="csX2" fmla="*/ 1723606 w 5400000"/>
              <a:gd name="csY2" fmla="*/ 3512610 h 3600000"/>
              <a:gd name="csX3" fmla="*/ 3676393 w 5400000"/>
              <a:gd name="csY3" fmla="*/ 3512610 h 3600000"/>
              <a:gd name="csX4" fmla="*/ 4673031 w 5400000"/>
              <a:gd name="csY4" fmla="*/ 1796932 h 3600000"/>
              <a:gd name="csX5" fmla="*/ 3676393 w 5400000"/>
              <a:gd name="csY5" fmla="*/ 81253 h 3600000"/>
              <a:gd name="csX6" fmla="*/ 0 w 5400000"/>
              <a:gd name="csY6" fmla="*/ 0 h 3600000"/>
              <a:gd name="csX7" fmla="*/ 5400000 w 5400000"/>
              <a:gd name="csY7" fmla="*/ 0 h 3600000"/>
              <a:gd name="csX8" fmla="*/ 5400000 w 5400000"/>
              <a:gd name="csY8" fmla="*/ 3600000 h 3600000"/>
              <a:gd name="csX9" fmla="*/ 0 w 5400000"/>
              <a:gd name="csY9" fmla="*/ 3600000 h 36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400000" h="3600000">
                <a:moveTo>
                  <a:pt x="1723606" y="81253"/>
                </a:moveTo>
                <a:lnTo>
                  <a:pt x="726968" y="1796932"/>
                </a:lnTo>
                <a:lnTo>
                  <a:pt x="1723606" y="3512610"/>
                </a:lnTo>
                <a:lnTo>
                  <a:pt x="3676393" y="3512610"/>
                </a:lnTo>
                <a:lnTo>
                  <a:pt x="4673031" y="1796932"/>
                </a:lnTo>
                <a:lnTo>
                  <a:pt x="3676393" y="81253"/>
                </a:lnTo>
                <a:close/>
                <a:moveTo>
                  <a:pt x="0" y="0"/>
                </a:moveTo>
                <a:lnTo>
                  <a:pt x="5400000" y="0"/>
                </a:lnTo>
                <a:lnTo>
                  <a:pt x="54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DDBD669-3C2C-D3B8-A6B2-FD2BF950FA87}"/>
              </a:ext>
            </a:extLst>
          </p:cNvPr>
          <p:cNvSpPr txBox="1"/>
          <p:nvPr/>
        </p:nvSpPr>
        <p:spPr>
          <a:xfrm>
            <a:off x="838200" y="2519585"/>
            <a:ext cx="3500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noProof="0" dirty="0"/>
              <a:t>Vielsalm, Belgium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AB550E6-08AB-ED98-4D4D-CED66CAE6980}"/>
              </a:ext>
            </a:extLst>
          </p:cNvPr>
          <p:cNvSpPr txBox="1"/>
          <p:nvPr/>
        </p:nvSpPr>
        <p:spPr>
          <a:xfrm>
            <a:off x="7853493" y="2519585"/>
            <a:ext cx="35003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noProof="0" dirty="0"/>
              <a:t>30-years time series</a:t>
            </a:r>
          </a:p>
          <a:p>
            <a:pPr algn="ctr"/>
            <a:r>
              <a:rPr lang="en-US" sz="2800" noProof="0" dirty="0"/>
              <a:t>(PI-processed)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CF222EB-AED4-4854-2D9C-6AA63BCEC666}"/>
              </a:ext>
            </a:extLst>
          </p:cNvPr>
          <p:cNvSpPr txBox="1"/>
          <p:nvPr/>
        </p:nvSpPr>
        <p:spPr>
          <a:xfrm>
            <a:off x="838200" y="5004233"/>
            <a:ext cx="3500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noProof="0" dirty="0"/>
              <a:t>Mature mixed forest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B31FE84-1C93-5114-EB57-13C63E96D07D}"/>
              </a:ext>
            </a:extLst>
          </p:cNvPr>
          <p:cNvSpPr txBox="1"/>
          <p:nvPr/>
        </p:nvSpPr>
        <p:spPr>
          <a:xfrm>
            <a:off x="7853493" y="5004233"/>
            <a:ext cx="3500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noProof="0" dirty="0"/>
              <a:t>ICOS since 2018</a:t>
            </a:r>
          </a:p>
        </p:txBody>
      </p:sp>
    </p:spTree>
    <p:extLst>
      <p:ext uri="{BB962C8B-B14F-4D97-AF65-F5344CB8AC3E}">
        <p14:creationId xmlns:p14="http://schemas.microsoft.com/office/powerpoint/2010/main" val="3970577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54AEB5BC-15C4-6C30-F88E-9C8332B9A51A}"/>
              </a:ext>
            </a:extLst>
          </p:cNvPr>
          <p:cNvSpPr/>
          <p:nvPr/>
        </p:nvSpPr>
        <p:spPr>
          <a:xfrm>
            <a:off x="2832496" y="1847850"/>
            <a:ext cx="6527008" cy="4351337"/>
          </a:xfrm>
          <a:custGeom>
            <a:avLst/>
            <a:gdLst>
              <a:gd name="csX0" fmla="*/ 1723606 w 5400000"/>
              <a:gd name="csY0" fmla="*/ 81253 h 3600000"/>
              <a:gd name="csX1" fmla="*/ 726968 w 5400000"/>
              <a:gd name="csY1" fmla="*/ 1796932 h 3600000"/>
              <a:gd name="csX2" fmla="*/ 1723606 w 5400000"/>
              <a:gd name="csY2" fmla="*/ 3512610 h 3600000"/>
              <a:gd name="csX3" fmla="*/ 3676393 w 5400000"/>
              <a:gd name="csY3" fmla="*/ 3512610 h 3600000"/>
              <a:gd name="csX4" fmla="*/ 4673031 w 5400000"/>
              <a:gd name="csY4" fmla="*/ 1796932 h 3600000"/>
              <a:gd name="csX5" fmla="*/ 3676393 w 5400000"/>
              <a:gd name="csY5" fmla="*/ 81253 h 3600000"/>
              <a:gd name="csX6" fmla="*/ 0 w 5400000"/>
              <a:gd name="csY6" fmla="*/ 0 h 3600000"/>
              <a:gd name="csX7" fmla="*/ 5400000 w 5400000"/>
              <a:gd name="csY7" fmla="*/ 0 h 3600000"/>
              <a:gd name="csX8" fmla="*/ 5400000 w 5400000"/>
              <a:gd name="csY8" fmla="*/ 3600000 h 3600000"/>
              <a:gd name="csX9" fmla="*/ 0 w 5400000"/>
              <a:gd name="csY9" fmla="*/ 3600000 h 360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400000" h="3600000">
                <a:moveTo>
                  <a:pt x="1723606" y="81253"/>
                </a:moveTo>
                <a:lnTo>
                  <a:pt x="726968" y="1796932"/>
                </a:lnTo>
                <a:lnTo>
                  <a:pt x="1723606" y="3512610"/>
                </a:lnTo>
                <a:lnTo>
                  <a:pt x="3676393" y="3512610"/>
                </a:lnTo>
                <a:lnTo>
                  <a:pt x="4673031" y="1796932"/>
                </a:lnTo>
                <a:lnTo>
                  <a:pt x="3676393" y="81253"/>
                </a:lnTo>
                <a:close/>
                <a:moveTo>
                  <a:pt x="0" y="0"/>
                </a:moveTo>
                <a:lnTo>
                  <a:pt x="5400000" y="0"/>
                </a:lnTo>
                <a:lnTo>
                  <a:pt x="540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59E56A9-CCC5-DEDB-160F-147FD108C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ICOS BE-Vie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BD54D5B-0942-0DEA-52EC-AB5FE464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B325A36E-6350-6192-CDDC-F08073B871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noProof="0" dirty="0"/>
              <a:t>Expected for mixed forests</a:t>
            </a:r>
          </a:p>
          <a:p>
            <a:pPr lvl="1"/>
            <a:r>
              <a:rPr lang="en-US" noProof="0" dirty="0"/>
              <a:t>Nicolini et al. 2026 </a:t>
            </a:r>
          </a:p>
        </p:txBody>
      </p:sp>
      <p:pic>
        <p:nvPicPr>
          <p:cNvPr id="14" name="Espace réservé du contenu 6">
            <a:extLst>
              <a:ext uri="{FF2B5EF4-FFF2-40B4-BE49-F238E27FC236}">
                <a16:creationId xmlns:a16="http://schemas.microsoft.com/office/drawing/2014/main" id="{496D4327-E01B-E969-625A-215B4A70F9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5764" y="1825625"/>
            <a:ext cx="4786471" cy="435133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01D9259-3683-72CE-8473-4C97CC124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364" y="2978627"/>
            <a:ext cx="4786471" cy="304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69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57FDC2-BBB7-C827-9A6E-9297A823B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Objectives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58F727-4066-C529-DA28-9A805E6B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noProof="0" dirty="0"/>
              <a:t>Objectives</a:t>
            </a:r>
          </a:p>
          <a:p>
            <a:r>
              <a:rPr lang="en-US" sz="2000" noProof="0" dirty="0"/>
              <a:t>Investigate whether recurrent atmospheric regimes emerging from EC and meteorological observations are associated with systematic differences in energy balance closure</a:t>
            </a:r>
          </a:p>
          <a:p>
            <a:r>
              <a:rPr lang="en-US" sz="2000" noProof="0" dirty="0"/>
              <a:t>Offer guidance for measurement campaigns and LES for local project</a:t>
            </a:r>
          </a:p>
          <a:p>
            <a:endParaRPr lang="en-US" sz="2000" noProof="0" dirty="0"/>
          </a:p>
          <a:p>
            <a:pPr marL="0" indent="0">
              <a:buNone/>
            </a:pPr>
            <a:r>
              <a:rPr lang="en-US" b="1" noProof="0" dirty="0"/>
              <a:t>Hypotheses</a:t>
            </a:r>
          </a:p>
          <a:p>
            <a:r>
              <a:rPr lang="en-US" sz="2000" i="1" noProof="0" dirty="0"/>
              <a:t>H1</a:t>
            </a:r>
            <a:r>
              <a:rPr lang="en-US" sz="2000" noProof="0" dirty="0"/>
              <a:t>. Recurrent atmospheric regimes can be identified from meteorological and EC observations</a:t>
            </a:r>
          </a:p>
          <a:p>
            <a:r>
              <a:rPr lang="en-US" sz="2000" i="1" noProof="0" dirty="0"/>
              <a:t>H2</a:t>
            </a:r>
            <a:r>
              <a:rPr lang="en-US" sz="2000" noProof="0" dirty="0"/>
              <a:t>. Atmospheric regimes exhibit distinct closure behaviors</a:t>
            </a:r>
          </a:p>
          <a:p>
            <a:r>
              <a:rPr lang="en-US" sz="2000" i="1" noProof="0" dirty="0"/>
              <a:t>H3</a:t>
            </a:r>
            <a:r>
              <a:rPr lang="en-US" sz="2000" noProof="0" dirty="0"/>
              <a:t>. Closure differences among regimes reflect processes contributing to non-closure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9AA773-8ACD-4A05-A627-9ABFB25B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629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975F3-68C0-88C5-F8AA-DB82B6C6C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xagone 4">
            <a:extLst>
              <a:ext uri="{FF2B5EF4-FFF2-40B4-BE49-F238E27FC236}">
                <a16:creationId xmlns:a16="http://schemas.microsoft.com/office/drawing/2014/main" id="{3EBFF9C6-09EE-F8CF-BF33-F909542B88B6}"/>
              </a:ext>
            </a:extLst>
          </p:cNvPr>
          <p:cNvSpPr>
            <a:spLocks noChangeAspect="1"/>
          </p:cNvSpPr>
          <p:nvPr/>
        </p:nvSpPr>
        <p:spPr>
          <a:xfrm>
            <a:off x="7666275" y="4517837"/>
            <a:ext cx="1908000" cy="165912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bg1"/>
          </a:solidFill>
          <a:ln w="76200">
            <a:solidFill>
              <a:srgbClr val="82D2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rgbClr val="1792B3"/>
                </a:solidFill>
              </a:rPr>
              <a:t>Atmospheric Regimes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386FFE-DAF0-0DF5-9133-625090875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60848"/>
          </a:xfrm>
        </p:spPr>
        <p:txBody>
          <a:bodyPr>
            <a:normAutofit fontScale="85000" lnSpcReduction="20000"/>
          </a:bodyPr>
          <a:lstStyle/>
          <a:p>
            <a:r>
              <a:rPr lang="en-US" noProof="0" dirty="0"/>
              <a:t>Multivariate approach</a:t>
            </a:r>
          </a:p>
          <a:p>
            <a:pPr lvl="1"/>
            <a:r>
              <a:rPr lang="en-US" noProof="0" dirty="0"/>
              <a:t> Atmospheric state is characterized as a whole</a:t>
            </a:r>
          </a:p>
          <a:p>
            <a:r>
              <a:rPr lang="en-US" noProof="0" dirty="0"/>
              <a:t>Temporal coherence</a:t>
            </a:r>
          </a:p>
          <a:p>
            <a:pPr lvl="1"/>
            <a:r>
              <a:rPr lang="en-US" noProof="0" dirty="0"/>
              <a:t>Observations are analyzed in terms of coherent episodes than span several half-hours</a:t>
            </a:r>
          </a:p>
          <a:p>
            <a:r>
              <a:rPr lang="en-US" noProof="0" dirty="0"/>
              <a:t>Data driven</a:t>
            </a:r>
          </a:p>
          <a:p>
            <a:pPr lvl="1"/>
            <a:r>
              <a:rPr lang="en-US" noProof="0" dirty="0"/>
              <a:t>EBC is evaluated a posteriori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D8DDBA-E93C-84CA-55AD-A5164F41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Workflow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9F8FC-4A69-2440-EA55-C66AE559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8" name="Hexagone 7">
            <a:extLst>
              <a:ext uri="{FF2B5EF4-FFF2-40B4-BE49-F238E27FC236}">
                <a16:creationId xmlns:a16="http://schemas.microsoft.com/office/drawing/2014/main" id="{B0DF2625-82CB-6C2B-CEC2-AB6F1EAF232A}"/>
              </a:ext>
            </a:extLst>
          </p:cNvPr>
          <p:cNvSpPr>
            <a:spLocks noChangeAspect="1"/>
          </p:cNvSpPr>
          <p:nvPr/>
        </p:nvSpPr>
        <p:spPr>
          <a:xfrm>
            <a:off x="93450" y="4517837"/>
            <a:ext cx="1908000" cy="165912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bg1"/>
          </a:solidFill>
          <a:ln w="76200">
            <a:solidFill>
              <a:srgbClr val="82D2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rgbClr val="1792B3"/>
                </a:solidFill>
              </a:rPr>
              <a:t>EC / </a:t>
            </a:r>
            <a:r>
              <a:rPr lang="en-US" sz="1600" noProof="0" dirty="0" err="1">
                <a:solidFill>
                  <a:srgbClr val="1792B3"/>
                </a:solidFill>
              </a:rPr>
              <a:t>Meteo</a:t>
            </a:r>
            <a:r>
              <a:rPr lang="en-US" sz="1600" noProof="0" dirty="0">
                <a:solidFill>
                  <a:srgbClr val="1792B3"/>
                </a:solidFill>
              </a:rPr>
              <a:t> daytime Dataset</a:t>
            </a:r>
          </a:p>
        </p:txBody>
      </p:sp>
      <p:sp>
        <p:nvSpPr>
          <p:cNvPr id="9" name="Hexagone 8">
            <a:extLst>
              <a:ext uri="{FF2B5EF4-FFF2-40B4-BE49-F238E27FC236}">
                <a16:creationId xmlns:a16="http://schemas.microsoft.com/office/drawing/2014/main" id="{EF839275-BBC9-7409-0E4C-927A595ECC48}"/>
              </a:ext>
            </a:extLst>
          </p:cNvPr>
          <p:cNvSpPr>
            <a:spLocks noChangeAspect="1"/>
          </p:cNvSpPr>
          <p:nvPr/>
        </p:nvSpPr>
        <p:spPr>
          <a:xfrm>
            <a:off x="2617725" y="4517837"/>
            <a:ext cx="1908000" cy="165912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bg1"/>
          </a:solidFill>
          <a:ln w="76200">
            <a:solidFill>
              <a:srgbClr val="82D2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rgbClr val="1792B3"/>
                </a:solidFill>
              </a:rPr>
              <a:t>Reduced Space</a:t>
            </a:r>
          </a:p>
        </p:txBody>
      </p:sp>
      <p:sp>
        <p:nvSpPr>
          <p:cNvPr id="10" name="Hexagone 9">
            <a:extLst>
              <a:ext uri="{FF2B5EF4-FFF2-40B4-BE49-F238E27FC236}">
                <a16:creationId xmlns:a16="http://schemas.microsoft.com/office/drawing/2014/main" id="{F79A22B7-E747-6CE7-C461-392C2F6D94E4}"/>
              </a:ext>
            </a:extLst>
          </p:cNvPr>
          <p:cNvSpPr>
            <a:spLocks noChangeAspect="1"/>
          </p:cNvSpPr>
          <p:nvPr/>
        </p:nvSpPr>
        <p:spPr>
          <a:xfrm>
            <a:off x="5142000" y="4517837"/>
            <a:ext cx="1908000" cy="165912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bg1"/>
          </a:solidFill>
          <a:ln w="76200">
            <a:solidFill>
              <a:srgbClr val="82D2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rgbClr val="1792B3"/>
                </a:solidFill>
              </a:rPr>
              <a:t>Coherent Episodes</a:t>
            </a:r>
          </a:p>
        </p:txBody>
      </p:sp>
      <p:sp>
        <p:nvSpPr>
          <p:cNvPr id="11" name="Hexagone 10">
            <a:extLst>
              <a:ext uri="{FF2B5EF4-FFF2-40B4-BE49-F238E27FC236}">
                <a16:creationId xmlns:a16="http://schemas.microsoft.com/office/drawing/2014/main" id="{DC5C96FC-8C6E-9D17-DE79-8280049FAF37}"/>
              </a:ext>
            </a:extLst>
          </p:cNvPr>
          <p:cNvSpPr>
            <a:spLocks noChangeAspect="1"/>
          </p:cNvSpPr>
          <p:nvPr/>
        </p:nvSpPr>
        <p:spPr>
          <a:xfrm>
            <a:off x="10190550" y="4513686"/>
            <a:ext cx="1908000" cy="165912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bg1"/>
          </a:solidFill>
          <a:ln w="76200">
            <a:solidFill>
              <a:srgbClr val="82D2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rgbClr val="1792B3"/>
                </a:solidFill>
              </a:rPr>
              <a:t>Energy Balance Closure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6E7B992D-5388-FAE7-332E-995EA28768DA}"/>
              </a:ext>
            </a:extLst>
          </p:cNvPr>
          <p:cNvCxnSpPr>
            <a:cxnSpLocks/>
            <a:stCxn id="10" idx="0"/>
            <a:endCxn id="5" idx="3"/>
          </p:cNvCxnSpPr>
          <p:nvPr/>
        </p:nvCxnSpPr>
        <p:spPr>
          <a:xfrm>
            <a:off x="7050000" y="5347400"/>
            <a:ext cx="616275" cy="0"/>
          </a:xfrm>
          <a:prstGeom prst="straightConnector1">
            <a:avLst/>
          </a:prstGeom>
          <a:ln w="76200">
            <a:solidFill>
              <a:srgbClr val="82D2E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Hexagone 17">
            <a:extLst>
              <a:ext uri="{FF2B5EF4-FFF2-40B4-BE49-F238E27FC236}">
                <a16:creationId xmlns:a16="http://schemas.microsoft.com/office/drawing/2014/main" id="{EB783045-D422-46BD-B5B1-753D2F2B2781}"/>
              </a:ext>
            </a:extLst>
          </p:cNvPr>
          <p:cNvSpPr>
            <a:spLocks noChangeAspect="1"/>
          </p:cNvSpPr>
          <p:nvPr/>
        </p:nvSpPr>
        <p:spPr>
          <a:xfrm>
            <a:off x="1677450" y="3965859"/>
            <a:ext cx="1260000" cy="1095654"/>
          </a:xfrm>
          <a:prstGeom prst="hexagon">
            <a:avLst>
              <a:gd name="adj" fmla="val 29045"/>
              <a:gd name="vf" fmla="val 115470"/>
            </a:avLst>
          </a:prstGeom>
          <a:solidFill>
            <a:srgbClr val="1792B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noProof="0" dirty="0">
                <a:solidFill>
                  <a:schemeClr val="bg1"/>
                </a:solidFill>
              </a:rPr>
              <a:t>PCA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03E85A1-63B4-EDEB-E694-4C69DB6A0E5C}"/>
              </a:ext>
            </a:extLst>
          </p:cNvPr>
          <p:cNvCxnSpPr>
            <a:stCxn id="8" idx="0"/>
            <a:endCxn id="9" idx="3"/>
          </p:cNvCxnSpPr>
          <p:nvPr/>
        </p:nvCxnSpPr>
        <p:spPr>
          <a:xfrm>
            <a:off x="2001450" y="5347400"/>
            <a:ext cx="616275" cy="0"/>
          </a:xfrm>
          <a:prstGeom prst="straightConnector1">
            <a:avLst/>
          </a:prstGeom>
          <a:ln w="76200">
            <a:solidFill>
              <a:srgbClr val="82D2E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Hexagone 18">
            <a:extLst>
              <a:ext uri="{FF2B5EF4-FFF2-40B4-BE49-F238E27FC236}">
                <a16:creationId xmlns:a16="http://schemas.microsoft.com/office/drawing/2014/main" id="{5DCB03A4-ED1C-50AF-1490-4F27CA8D298E}"/>
              </a:ext>
            </a:extLst>
          </p:cNvPr>
          <p:cNvSpPr>
            <a:spLocks noChangeAspect="1"/>
          </p:cNvSpPr>
          <p:nvPr/>
        </p:nvSpPr>
        <p:spPr>
          <a:xfrm>
            <a:off x="4206000" y="3975757"/>
            <a:ext cx="1260000" cy="1095654"/>
          </a:xfrm>
          <a:prstGeom prst="hexagon">
            <a:avLst>
              <a:gd name="adj" fmla="val 29045"/>
              <a:gd name="vf" fmla="val 115470"/>
            </a:avLst>
          </a:prstGeom>
          <a:solidFill>
            <a:srgbClr val="1792B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noProof="0" dirty="0">
              <a:solidFill>
                <a:schemeClr val="bg1"/>
              </a:solidFill>
            </a:endParaRPr>
          </a:p>
        </p:txBody>
      </p:sp>
      <p:sp>
        <p:nvSpPr>
          <p:cNvPr id="21" name="Hexagone 20">
            <a:extLst>
              <a:ext uri="{FF2B5EF4-FFF2-40B4-BE49-F238E27FC236}">
                <a16:creationId xmlns:a16="http://schemas.microsoft.com/office/drawing/2014/main" id="{74356CF2-DC12-80EC-3896-D8E531B6171B}"/>
              </a:ext>
            </a:extLst>
          </p:cNvPr>
          <p:cNvSpPr>
            <a:spLocks noChangeAspect="1"/>
          </p:cNvSpPr>
          <p:nvPr/>
        </p:nvSpPr>
        <p:spPr>
          <a:xfrm>
            <a:off x="6726000" y="3975757"/>
            <a:ext cx="1260000" cy="1095654"/>
          </a:xfrm>
          <a:prstGeom prst="hexagon">
            <a:avLst>
              <a:gd name="adj" fmla="val 29045"/>
              <a:gd name="vf" fmla="val 115470"/>
            </a:avLst>
          </a:prstGeom>
          <a:solidFill>
            <a:srgbClr val="1792B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noProof="0" dirty="0">
              <a:solidFill>
                <a:schemeClr val="bg1"/>
              </a:solidFill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C09775E-6FD3-BC55-DC04-696737E1A7C7}"/>
              </a:ext>
            </a:extLst>
          </p:cNvPr>
          <p:cNvCxnSpPr>
            <a:cxnSpLocks/>
            <a:stCxn id="9" idx="0"/>
            <a:endCxn id="10" idx="3"/>
          </p:cNvCxnSpPr>
          <p:nvPr/>
        </p:nvCxnSpPr>
        <p:spPr>
          <a:xfrm>
            <a:off x="4525725" y="5347400"/>
            <a:ext cx="616275" cy="0"/>
          </a:xfrm>
          <a:prstGeom prst="straightConnector1">
            <a:avLst/>
          </a:prstGeom>
          <a:ln w="76200">
            <a:solidFill>
              <a:srgbClr val="82D2E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BEBE0406-1AC6-540B-1E27-48AE73968621}"/>
              </a:ext>
            </a:extLst>
          </p:cNvPr>
          <p:cNvSpPr txBox="1"/>
          <p:nvPr/>
        </p:nvSpPr>
        <p:spPr>
          <a:xfrm>
            <a:off x="4206001" y="4252076"/>
            <a:ext cx="125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solidFill>
                  <a:schemeClr val="bg1"/>
                </a:solidFill>
              </a:rPr>
              <a:t>Temporal</a:t>
            </a:r>
          </a:p>
          <a:p>
            <a:pPr algn="ctr"/>
            <a:r>
              <a:rPr lang="en-US" sz="1400" noProof="0" dirty="0">
                <a:solidFill>
                  <a:schemeClr val="bg1"/>
                </a:solidFill>
              </a:rPr>
              <a:t>Segmentation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B74986F-C797-6CD1-5B08-CEDC15109CCA}"/>
              </a:ext>
            </a:extLst>
          </p:cNvPr>
          <p:cNvSpPr txBox="1"/>
          <p:nvPr/>
        </p:nvSpPr>
        <p:spPr>
          <a:xfrm>
            <a:off x="6726001" y="4369695"/>
            <a:ext cx="1259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solidFill>
                  <a:schemeClr val="bg1"/>
                </a:solidFill>
              </a:rPr>
              <a:t>Clustering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184C73B6-4939-7C3A-85B4-BBF4A04FC32E}"/>
              </a:ext>
            </a:extLst>
          </p:cNvPr>
          <p:cNvCxnSpPr>
            <a:cxnSpLocks/>
            <a:stCxn id="5" idx="0"/>
            <a:endCxn id="11" idx="3"/>
          </p:cNvCxnSpPr>
          <p:nvPr/>
        </p:nvCxnSpPr>
        <p:spPr>
          <a:xfrm flipV="1">
            <a:off x="9574275" y="5343249"/>
            <a:ext cx="616275" cy="4151"/>
          </a:xfrm>
          <a:prstGeom prst="straightConnector1">
            <a:avLst/>
          </a:prstGeom>
          <a:ln w="76200">
            <a:solidFill>
              <a:srgbClr val="82D2E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Hexagone 24">
            <a:extLst>
              <a:ext uri="{FF2B5EF4-FFF2-40B4-BE49-F238E27FC236}">
                <a16:creationId xmlns:a16="http://schemas.microsoft.com/office/drawing/2014/main" id="{D84DF500-395D-42C9-15CD-02B35EBD2C54}"/>
              </a:ext>
            </a:extLst>
          </p:cNvPr>
          <p:cNvSpPr>
            <a:spLocks noChangeAspect="1"/>
          </p:cNvSpPr>
          <p:nvPr/>
        </p:nvSpPr>
        <p:spPr>
          <a:xfrm>
            <a:off x="9254550" y="3975757"/>
            <a:ext cx="1260000" cy="1095654"/>
          </a:xfrm>
          <a:prstGeom prst="hexagon">
            <a:avLst>
              <a:gd name="adj" fmla="val 29045"/>
              <a:gd name="vf" fmla="val 115470"/>
            </a:avLst>
          </a:prstGeom>
          <a:solidFill>
            <a:srgbClr val="1792B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noProof="0" dirty="0">
              <a:solidFill>
                <a:schemeClr val="bg1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E1C6D7C-4416-3DD3-6832-C41BA15E6BA5}"/>
              </a:ext>
            </a:extLst>
          </p:cNvPr>
          <p:cNvSpPr txBox="1"/>
          <p:nvPr/>
        </p:nvSpPr>
        <p:spPr>
          <a:xfrm>
            <a:off x="9250276" y="4259157"/>
            <a:ext cx="1259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>
                <a:solidFill>
                  <a:schemeClr val="bg1"/>
                </a:solidFill>
              </a:rPr>
              <a:t>Physical Interpretation</a:t>
            </a:r>
          </a:p>
        </p:txBody>
      </p:sp>
    </p:spTree>
    <p:extLst>
      <p:ext uri="{BB962C8B-B14F-4D97-AF65-F5344CB8AC3E}">
        <p14:creationId xmlns:p14="http://schemas.microsoft.com/office/powerpoint/2010/main" val="3609925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F4CB7-B01C-0DF6-0A85-CFCB57BD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Principal Component Analysis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BBB29-80C0-3B71-D29F-E9DDCA9A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192EF61-EBA0-7061-5CE2-F4E564A0726F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0400" cy="1096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 dirty="0"/>
              <a:t>Reducing the data's size to a few synthetic axes</a:t>
            </a:r>
          </a:p>
          <a:p>
            <a:pPr lvl="1"/>
            <a:r>
              <a:rPr lang="en-US" sz="2300" noProof="0" dirty="0"/>
              <a:t>Each axis maximizes the variance explained by a combination of variables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74AD9A0-5178-684B-890A-3AF394FA4788}"/>
              </a:ext>
            </a:extLst>
          </p:cNvPr>
          <p:cNvSpPr txBox="1">
            <a:spLocks/>
          </p:cNvSpPr>
          <p:nvPr/>
        </p:nvSpPr>
        <p:spPr>
          <a:xfrm>
            <a:off x="6173402" y="1825625"/>
            <a:ext cx="5180400" cy="1096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noProof="0" dirty="0"/>
              <a:t>PC1 : thermal and radiative state</a:t>
            </a:r>
          </a:p>
          <a:p>
            <a:r>
              <a:rPr lang="en-US" sz="1800" noProof="0" dirty="0"/>
              <a:t>PC2 : mechanical turbulence intensity</a:t>
            </a:r>
          </a:p>
          <a:p>
            <a:r>
              <a:rPr lang="en-US" sz="1800" noProof="0" dirty="0"/>
              <a:t>PC3 : storage and energy fluxes dynamics</a:t>
            </a:r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5B247FCB-41AB-3C87-53F4-D8FC5BAB1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115" y="3057525"/>
            <a:ext cx="9071769" cy="32988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448FE1-8E1E-58FD-7CF6-B326EE3955F6}"/>
                  </a:ext>
                </a:extLst>
              </p:cNvPr>
              <p:cNvSpPr txBox="1"/>
              <p:nvPr/>
            </p:nvSpPr>
            <p:spPr>
              <a:xfrm>
                <a:off x="4078005" y="4421692"/>
                <a:ext cx="26693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4448FE1-8E1E-58FD-7CF6-B326EE395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005" y="4421692"/>
                <a:ext cx="266933" cy="153888"/>
              </a:xfrm>
              <a:prstGeom prst="rect">
                <a:avLst/>
              </a:prstGeom>
              <a:blipFill>
                <a:blip r:embed="rId4"/>
                <a:stretch>
                  <a:fillRect l="-13636" r="-227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822E14E-9BDA-C431-0BA5-B979EC0CBB47}"/>
                  </a:ext>
                </a:extLst>
              </p:cNvPr>
              <p:cNvSpPr txBox="1"/>
              <p:nvPr/>
            </p:nvSpPr>
            <p:spPr>
              <a:xfrm>
                <a:off x="4211471" y="4629993"/>
                <a:ext cx="2365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822E14E-9BDA-C431-0BA5-B979EC0CB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471" y="4629993"/>
                <a:ext cx="236539" cy="153888"/>
              </a:xfrm>
              <a:prstGeom prst="rect">
                <a:avLst/>
              </a:prstGeom>
              <a:blipFill>
                <a:blip r:embed="rId5"/>
                <a:stretch>
                  <a:fillRect l="-15385" r="-2564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9EDD76B-559E-8470-B17C-6F7AB8361952}"/>
                  </a:ext>
                </a:extLst>
              </p:cNvPr>
              <p:cNvSpPr txBox="1"/>
              <p:nvPr/>
            </p:nvSpPr>
            <p:spPr>
              <a:xfrm>
                <a:off x="4106177" y="4800244"/>
                <a:ext cx="308226" cy="1661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𝑠𝑢𝑟𝑓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A9EDD76B-559E-8470-B17C-6F7AB8361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177" y="4800244"/>
                <a:ext cx="308226" cy="166199"/>
              </a:xfrm>
              <a:prstGeom prst="rect">
                <a:avLst/>
              </a:prstGeom>
              <a:blipFill>
                <a:blip r:embed="rId6"/>
                <a:stretch>
                  <a:fillRect l="-12000" r="-8000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527F018-A9E6-6790-4779-A39EDD8C8595}"/>
                  </a:ext>
                </a:extLst>
              </p:cNvPr>
              <p:cNvSpPr txBox="1"/>
              <p:nvPr/>
            </p:nvSpPr>
            <p:spPr>
              <a:xfrm>
                <a:off x="3895125" y="4604572"/>
                <a:ext cx="11144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5527F018-A9E6-6790-4779-A39EDD8C8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25" y="4604572"/>
                <a:ext cx="111441" cy="153888"/>
              </a:xfrm>
              <a:prstGeom prst="rect">
                <a:avLst/>
              </a:prstGeom>
              <a:blipFill>
                <a:blip r:embed="rId7"/>
                <a:stretch>
                  <a:fillRect l="-33333" r="-22222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187BE70-6F98-6A64-CF51-05EB9FE58CB0}"/>
                  </a:ext>
                </a:extLst>
              </p:cNvPr>
              <p:cNvSpPr txBox="1"/>
              <p:nvPr/>
            </p:nvSpPr>
            <p:spPr>
              <a:xfrm>
                <a:off x="3470945" y="4761000"/>
                <a:ext cx="9547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187BE70-6F98-6A64-CF51-05EB9FE58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945" y="4761000"/>
                <a:ext cx="95475" cy="153888"/>
              </a:xfrm>
              <a:prstGeom prst="rect">
                <a:avLst/>
              </a:prstGeom>
              <a:blipFill>
                <a:blip r:embed="rId8"/>
                <a:stretch>
                  <a:fillRect l="-31250" r="-3125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0F6E1E-4D6A-718F-D2DA-BBB7EE9CF109}"/>
                  </a:ext>
                </a:extLst>
              </p:cNvPr>
              <p:cNvSpPr txBox="1"/>
              <p:nvPr/>
            </p:nvSpPr>
            <p:spPr>
              <a:xfrm>
                <a:off x="3662715" y="4422950"/>
                <a:ext cx="16260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100F6E1E-4D6A-718F-D2DA-BBB7EE9CF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715" y="4422950"/>
                <a:ext cx="162609" cy="153888"/>
              </a:xfrm>
              <a:prstGeom prst="rect">
                <a:avLst/>
              </a:prstGeom>
              <a:blipFill>
                <a:blip r:embed="rId9"/>
                <a:stretch>
                  <a:fillRect l="-14815" r="-3704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77FEA34-E598-A4C3-818E-48E0B2786BA8}"/>
                  </a:ext>
                </a:extLst>
              </p:cNvPr>
              <p:cNvSpPr txBox="1"/>
              <p:nvPr/>
            </p:nvSpPr>
            <p:spPr>
              <a:xfrm>
                <a:off x="3163605" y="4212387"/>
                <a:ext cx="9316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377FEA34-E598-A4C3-818E-48E0B2786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605" y="4212387"/>
                <a:ext cx="93167" cy="153888"/>
              </a:xfrm>
              <a:prstGeom prst="rect">
                <a:avLst/>
              </a:prstGeom>
              <a:blipFill>
                <a:blip r:embed="rId10"/>
                <a:stretch>
                  <a:fillRect l="-53333" r="-46667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270D434-AFC8-ED49-92C1-23BF707A141B}"/>
                  </a:ext>
                </a:extLst>
              </p:cNvPr>
              <p:cNvSpPr txBox="1"/>
              <p:nvPr/>
            </p:nvSpPr>
            <p:spPr>
              <a:xfrm>
                <a:off x="3518682" y="3566281"/>
                <a:ext cx="17684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270D434-AFC8-ED49-92C1-23BF707A1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682" y="3566281"/>
                <a:ext cx="176843" cy="153888"/>
              </a:xfrm>
              <a:prstGeom prst="rect">
                <a:avLst/>
              </a:prstGeom>
              <a:blipFill>
                <a:blip r:embed="rId11"/>
                <a:stretch>
                  <a:fillRect l="-1034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E37F318-67F8-2B18-64C5-C09D2AE9548B}"/>
                  </a:ext>
                </a:extLst>
              </p:cNvPr>
              <p:cNvSpPr txBox="1"/>
              <p:nvPr/>
            </p:nvSpPr>
            <p:spPr>
              <a:xfrm>
                <a:off x="3321353" y="3489337"/>
                <a:ext cx="14959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E37F318-67F8-2B18-64C5-C09D2AE95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353" y="3489337"/>
                <a:ext cx="149592" cy="153888"/>
              </a:xfrm>
              <a:prstGeom prst="rect">
                <a:avLst/>
              </a:prstGeom>
              <a:blipFill>
                <a:blip r:embed="rId12"/>
                <a:stretch>
                  <a:fillRect l="-16667" r="-416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FCAFA51-F834-F344-6E22-0DCCAA9B0B35}"/>
                  </a:ext>
                </a:extLst>
              </p:cNvPr>
              <p:cNvSpPr txBox="1"/>
              <p:nvPr/>
            </p:nvSpPr>
            <p:spPr>
              <a:xfrm>
                <a:off x="3104049" y="3558012"/>
                <a:ext cx="21730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𝑊𝑆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9FCAFA51-F834-F344-6E22-0DCCAA9B0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049" y="3558012"/>
                <a:ext cx="217304" cy="153888"/>
              </a:xfrm>
              <a:prstGeom prst="rect">
                <a:avLst/>
              </a:prstGeom>
              <a:blipFill>
                <a:blip r:embed="rId13"/>
                <a:stretch>
                  <a:fillRect l="-13889" r="-13889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0FC2447-F0AB-E021-E64A-CF0B89F04126}"/>
                  </a:ext>
                </a:extLst>
              </p:cNvPr>
              <p:cNvSpPr txBox="1"/>
              <p:nvPr/>
            </p:nvSpPr>
            <p:spPr>
              <a:xfrm>
                <a:off x="3051591" y="4439254"/>
                <a:ext cx="23942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𝑊𝐷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0FC2447-F0AB-E021-E64A-CF0B89F04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591" y="4439254"/>
                <a:ext cx="239425" cy="153888"/>
              </a:xfrm>
              <a:prstGeom prst="rect">
                <a:avLst/>
              </a:prstGeom>
              <a:blipFill>
                <a:blip r:embed="rId14"/>
                <a:stretch>
                  <a:fillRect l="-15385" r="-12821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A4C1893-9E63-30DC-20AF-D2B4653F58BC}"/>
                  </a:ext>
                </a:extLst>
              </p:cNvPr>
              <p:cNvSpPr txBox="1"/>
              <p:nvPr/>
            </p:nvSpPr>
            <p:spPr>
              <a:xfrm>
                <a:off x="2738962" y="4513449"/>
                <a:ext cx="29738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𝑆𝑊𝐶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A4C1893-9E63-30DC-20AF-D2B4653F5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962" y="4513449"/>
                <a:ext cx="297389" cy="153888"/>
              </a:xfrm>
              <a:prstGeom prst="rect">
                <a:avLst/>
              </a:prstGeom>
              <a:blipFill>
                <a:blip r:embed="rId15"/>
                <a:stretch>
                  <a:fillRect l="-10204" r="-10204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5ACDC4E-C487-BA7B-1C8B-8FCCA4B2EAD7}"/>
                  </a:ext>
                </a:extLst>
              </p:cNvPr>
              <p:cNvSpPr txBox="1"/>
              <p:nvPr/>
            </p:nvSpPr>
            <p:spPr>
              <a:xfrm>
                <a:off x="2402275" y="4696693"/>
                <a:ext cx="20415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𝑅𝐻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5ACDC4E-C487-BA7B-1C8B-8FCCA4B2E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275" y="4696693"/>
                <a:ext cx="204158" cy="153888"/>
              </a:xfrm>
              <a:prstGeom prst="rect">
                <a:avLst/>
              </a:prstGeom>
              <a:blipFill>
                <a:blip r:embed="rId16"/>
                <a:stretch>
                  <a:fillRect l="-14706" r="-11765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A68B7AD-8576-F9C9-F388-735323D8DB90}"/>
                  </a:ext>
                </a:extLst>
              </p:cNvPr>
              <p:cNvSpPr txBox="1"/>
              <p:nvPr/>
            </p:nvSpPr>
            <p:spPr>
              <a:xfrm>
                <a:off x="6445793" y="3761256"/>
                <a:ext cx="9547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EA68B7AD-8576-F9C9-F388-735323D8D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793" y="3761256"/>
                <a:ext cx="95475" cy="153888"/>
              </a:xfrm>
              <a:prstGeom prst="rect">
                <a:avLst/>
              </a:prstGeom>
              <a:blipFill>
                <a:blip r:embed="rId8"/>
                <a:stretch>
                  <a:fillRect l="-31250" r="-3125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F05BDC0-F359-10E2-D032-1558A6F1D3CE}"/>
                  </a:ext>
                </a:extLst>
              </p:cNvPr>
              <p:cNvSpPr txBox="1"/>
              <p:nvPr/>
            </p:nvSpPr>
            <p:spPr>
              <a:xfrm>
                <a:off x="6678656" y="3927336"/>
                <a:ext cx="16260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2F05BDC0-F359-10E2-D032-1558A6F1D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8656" y="3927336"/>
                <a:ext cx="162609" cy="153888"/>
              </a:xfrm>
              <a:prstGeom prst="rect">
                <a:avLst/>
              </a:prstGeom>
              <a:blipFill>
                <a:blip r:embed="rId17"/>
                <a:stretch>
                  <a:fillRect l="-15385" r="-769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AD9DBBFC-1E7A-9DA5-52A7-93DF714F3475}"/>
                  </a:ext>
                </a:extLst>
              </p:cNvPr>
              <p:cNvSpPr txBox="1"/>
              <p:nvPr/>
            </p:nvSpPr>
            <p:spPr>
              <a:xfrm>
                <a:off x="7036766" y="4034115"/>
                <a:ext cx="26693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AD9DBBFC-1E7A-9DA5-52A7-93DF714F3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766" y="4034115"/>
                <a:ext cx="266933" cy="153888"/>
              </a:xfrm>
              <a:prstGeom prst="rect">
                <a:avLst/>
              </a:prstGeom>
              <a:blipFill>
                <a:blip r:embed="rId18"/>
                <a:stretch>
                  <a:fillRect l="-11364" r="-2273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74A52E2-6D6C-228C-7F5E-5C1C5F63A9DA}"/>
                  </a:ext>
                </a:extLst>
              </p:cNvPr>
              <p:cNvSpPr txBox="1"/>
              <p:nvPr/>
            </p:nvSpPr>
            <p:spPr>
              <a:xfrm>
                <a:off x="7168335" y="4818591"/>
                <a:ext cx="2365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74A52E2-6D6C-228C-7F5E-5C1C5F63A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335" y="4818591"/>
                <a:ext cx="236539" cy="153888"/>
              </a:xfrm>
              <a:prstGeom prst="rect">
                <a:avLst/>
              </a:prstGeom>
              <a:blipFill>
                <a:blip r:embed="rId19"/>
                <a:stretch>
                  <a:fillRect l="-15385" r="-2564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664DD8F-37C2-5DF9-E343-5A2FE8881C1A}"/>
                  </a:ext>
                </a:extLst>
              </p:cNvPr>
              <p:cNvSpPr txBox="1"/>
              <p:nvPr/>
            </p:nvSpPr>
            <p:spPr>
              <a:xfrm>
                <a:off x="7014222" y="4998394"/>
                <a:ext cx="308226" cy="1661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𝑠𝑢𝑟𝑓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664DD8F-37C2-5DF9-E343-5A2FE8881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222" y="4998394"/>
                <a:ext cx="308226" cy="166199"/>
              </a:xfrm>
              <a:prstGeom prst="rect">
                <a:avLst/>
              </a:prstGeom>
              <a:blipFill>
                <a:blip r:embed="rId6"/>
                <a:stretch>
                  <a:fillRect l="-12000" r="-8000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DC26CB0-869F-41A3-FAC0-6CF8A17BD350}"/>
                  </a:ext>
                </a:extLst>
              </p:cNvPr>
              <p:cNvSpPr txBox="1"/>
              <p:nvPr/>
            </p:nvSpPr>
            <p:spPr>
              <a:xfrm>
                <a:off x="6308160" y="4729396"/>
                <a:ext cx="21730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𝑊𝑆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DC26CB0-869F-41A3-FAC0-6CF8A17BD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160" y="4729396"/>
                <a:ext cx="217304" cy="153888"/>
              </a:xfrm>
              <a:prstGeom prst="rect">
                <a:avLst/>
              </a:prstGeom>
              <a:blipFill>
                <a:blip r:embed="rId20"/>
                <a:stretch>
                  <a:fillRect l="-17143" r="-14286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FDA3D6B-5C96-4B6A-96CC-1C0B125EC1B8}"/>
                  </a:ext>
                </a:extLst>
              </p:cNvPr>
              <p:cNvSpPr txBox="1"/>
              <p:nvPr/>
            </p:nvSpPr>
            <p:spPr>
              <a:xfrm>
                <a:off x="6126818" y="4741647"/>
                <a:ext cx="9316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FFDA3D6B-5C96-4B6A-96CC-1C0B125EC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818" y="4741647"/>
                <a:ext cx="93167" cy="153888"/>
              </a:xfrm>
              <a:prstGeom prst="rect">
                <a:avLst/>
              </a:prstGeom>
              <a:blipFill>
                <a:blip r:embed="rId10"/>
                <a:stretch>
                  <a:fillRect l="-53333" r="-46667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A0EC032-53FA-2424-C5B6-5BA92E01E1BC}"/>
                  </a:ext>
                </a:extLst>
              </p:cNvPr>
              <p:cNvSpPr txBox="1"/>
              <p:nvPr/>
            </p:nvSpPr>
            <p:spPr>
              <a:xfrm>
                <a:off x="6023208" y="5044917"/>
                <a:ext cx="23942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𝑊𝐷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FA0EC032-53FA-2424-C5B6-5BA92E01E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208" y="5044917"/>
                <a:ext cx="239425" cy="153888"/>
              </a:xfrm>
              <a:prstGeom prst="rect">
                <a:avLst/>
              </a:prstGeom>
              <a:blipFill>
                <a:blip r:embed="rId21"/>
                <a:stretch>
                  <a:fillRect l="-12821" r="-15385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0EFAFD0-EDCC-FD37-80F1-16435217E00A}"/>
                  </a:ext>
                </a:extLst>
              </p:cNvPr>
              <p:cNvSpPr txBox="1"/>
              <p:nvPr/>
            </p:nvSpPr>
            <p:spPr>
              <a:xfrm>
                <a:off x="5386607" y="4723300"/>
                <a:ext cx="20415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𝑅𝐻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0EFAFD0-EDCC-FD37-80F1-16435217E0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607" y="4723300"/>
                <a:ext cx="204158" cy="153888"/>
              </a:xfrm>
              <a:prstGeom prst="rect">
                <a:avLst/>
              </a:prstGeom>
              <a:blipFill>
                <a:blip r:embed="rId22"/>
                <a:stretch>
                  <a:fillRect l="-18182" r="-1212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272F0B65-A9A9-26FD-EAC2-8362EA884215}"/>
                  </a:ext>
                </a:extLst>
              </p:cNvPr>
              <p:cNvSpPr txBox="1"/>
              <p:nvPr/>
            </p:nvSpPr>
            <p:spPr>
              <a:xfrm>
                <a:off x="5829429" y="4144140"/>
                <a:ext cx="29738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𝑆𝑊𝐶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272F0B65-A9A9-26FD-EAC2-8362EA884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9429" y="4144140"/>
                <a:ext cx="297389" cy="153888"/>
              </a:xfrm>
              <a:prstGeom prst="rect">
                <a:avLst/>
              </a:prstGeom>
              <a:blipFill>
                <a:blip r:embed="rId23"/>
                <a:stretch>
                  <a:fillRect l="-10204" r="-10204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386D133-38F1-D394-55DC-EFC8C97312B3}"/>
                  </a:ext>
                </a:extLst>
              </p:cNvPr>
              <p:cNvSpPr txBox="1"/>
              <p:nvPr/>
            </p:nvSpPr>
            <p:spPr>
              <a:xfrm>
                <a:off x="6341309" y="4391444"/>
                <a:ext cx="17684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E386D133-38F1-D394-55DC-EFC8C9731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309" y="4391444"/>
                <a:ext cx="176843" cy="153888"/>
              </a:xfrm>
              <a:prstGeom prst="rect">
                <a:avLst/>
              </a:prstGeom>
              <a:blipFill>
                <a:blip r:embed="rId11"/>
                <a:stretch>
                  <a:fillRect l="-10345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001956C5-3133-826D-7A1D-EDD2E68788A6}"/>
                  </a:ext>
                </a:extLst>
              </p:cNvPr>
              <p:cNvSpPr txBox="1"/>
              <p:nvPr/>
            </p:nvSpPr>
            <p:spPr>
              <a:xfrm>
                <a:off x="6459303" y="4522734"/>
                <a:ext cx="14959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001956C5-3133-826D-7A1D-EDD2E6878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303" y="4522734"/>
                <a:ext cx="149592" cy="153888"/>
              </a:xfrm>
              <a:prstGeom prst="rect">
                <a:avLst/>
              </a:prstGeom>
              <a:blipFill>
                <a:blip r:embed="rId12"/>
                <a:stretch>
                  <a:fillRect l="-16667" r="-416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D626A6DC-D928-95A1-F3CB-249C4A57A689}"/>
                  </a:ext>
                </a:extLst>
              </p:cNvPr>
              <p:cNvSpPr txBox="1"/>
              <p:nvPr/>
            </p:nvSpPr>
            <p:spPr>
              <a:xfrm>
                <a:off x="9048785" y="3761256"/>
                <a:ext cx="9547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D626A6DC-D928-95A1-F3CB-249C4A57A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85" y="3761256"/>
                <a:ext cx="95475" cy="153888"/>
              </a:xfrm>
              <a:prstGeom prst="rect">
                <a:avLst/>
              </a:prstGeom>
              <a:blipFill>
                <a:blip r:embed="rId8"/>
                <a:stretch>
                  <a:fillRect l="-31250" r="-3125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B0A8E40D-CCA9-A891-3396-F182C9AD9D54}"/>
                  </a:ext>
                </a:extLst>
              </p:cNvPr>
              <p:cNvSpPr txBox="1"/>
              <p:nvPr/>
            </p:nvSpPr>
            <p:spPr>
              <a:xfrm>
                <a:off x="9299936" y="3927336"/>
                <a:ext cx="16260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B0A8E40D-CCA9-A891-3396-F182C9AD9D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9936" y="3927336"/>
                <a:ext cx="162609" cy="153888"/>
              </a:xfrm>
              <a:prstGeom prst="rect">
                <a:avLst/>
              </a:prstGeom>
              <a:blipFill>
                <a:blip r:embed="rId17"/>
                <a:stretch>
                  <a:fillRect l="-15385" r="-769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C0316D94-7344-87B8-347F-56D2D910D70E}"/>
                  </a:ext>
                </a:extLst>
              </p:cNvPr>
              <p:cNvSpPr txBox="1"/>
              <p:nvPr/>
            </p:nvSpPr>
            <p:spPr>
              <a:xfrm>
                <a:off x="9367538" y="4126775"/>
                <a:ext cx="26693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C0316D94-7344-87B8-347F-56D2D910D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7538" y="4126775"/>
                <a:ext cx="266933" cy="153888"/>
              </a:xfrm>
              <a:prstGeom prst="rect">
                <a:avLst/>
              </a:prstGeom>
              <a:blipFill>
                <a:blip r:embed="rId4"/>
                <a:stretch>
                  <a:fillRect l="-13953" r="-4651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906547A9-3BC2-B6C9-3EDA-686966511F6E}"/>
                  </a:ext>
                </a:extLst>
              </p:cNvPr>
              <p:cNvSpPr txBox="1"/>
              <p:nvPr/>
            </p:nvSpPr>
            <p:spPr>
              <a:xfrm>
                <a:off x="9352309" y="4295895"/>
                <a:ext cx="29738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𝑆𝑊𝐶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906547A9-3BC2-B6C9-3EDA-686966511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2309" y="4295895"/>
                <a:ext cx="297389" cy="153888"/>
              </a:xfrm>
              <a:prstGeom prst="rect">
                <a:avLst/>
              </a:prstGeom>
              <a:blipFill>
                <a:blip r:embed="rId23"/>
                <a:stretch>
                  <a:fillRect l="-10204" r="-10204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D689729B-917B-3889-7B0E-870D7BBE59E0}"/>
                  </a:ext>
                </a:extLst>
              </p:cNvPr>
              <p:cNvSpPr txBox="1"/>
              <p:nvPr/>
            </p:nvSpPr>
            <p:spPr>
              <a:xfrm>
                <a:off x="10193802" y="4354083"/>
                <a:ext cx="176843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D689729B-917B-3889-7B0E-870D7BBE5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3802" y="4354083"/>
                <a:ext cx="176843" cy="153888"/>
              </a:xfrm>
              <a:prstGeom prst="rect">
                <a:avLst/>
              </a:prstGeom>
              <a:blipFill>
                <a:blip r:embed="rId11"/>
                <a:stretch>
                  <a:fillRect l="-1034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1314A61-894E-7BEB-5B6A-F32B723746AD}"/>
                  </a:ext>
                </a:extLst>
              </p:cNvPr>
              <p:cNvSpPr txBox="1"/>
              <p:nvPr/>
            </p:nvSpPr>
            <p:spPr>
              <a:xfrm>
                <a:off x="10221053" y="4570693"/>
                <a:ext cx="149592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1314A61-894E-7BEB-5B6A-F32B72374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053" y="4570693"/>
                <a:ext cx="149592" cy="153888"/>
              </a:xfrm>
              <a:prstGeom prst="rect">
                <a:avLst/>
              </a:prstGeom>
              <a:blipFill>
                <a:blip r:embed="rId12"/>
                <a:stretch>
                  <a:fillRect l="-16667" r="-416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E52C25CA-D31D-95FD-E1BB-096F3F835692}"/>
                  </a:ext>
                </a:extLst>
              </p:cNvPr>
              <p:cNvSpPr txBox="1"/>
              <p:nvPr/>
            </p:nvSpPr>
            <p:spPr>
              <a:xfrm>
                <a:off x="10158806" y="4812487"/>
                <a:ext cx="217304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𝑊𝑆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E52C25CA-D31D-95FD-E1BB-096F3F8356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8806" y="4812487"/>
                <a:ext cx="217304" cy="153888"/>
              </a:xfrm>
              <a:prstGeom prst="rect">
                <a:avLst/>
              </a:prstGeom>
              <a:blipFill>
                <a:blip r:embed="rId24"/>
                <a:stretch>
                  <a:fillRect l="-13889" r="-1388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0F9F442E-FD2A-36B0-7B56-FC9FA5C4FDE4}"/>
                  </a:ext>
                </a:extLst>
              </p:cNvPr>
              <p:cNvSpPr txBox="1"/>
              <p:nvPr/>
            </p:nvSpPr>
            <p:spPr>
              <a:xfrm>
                <a:off x="9624114" y="4856677"/>
                <a:ext cx="93167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0F9F442E-FD2A-36B0-7B56-FC9FA5C4F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114" y="4856677"/>
                <a:ext cx="93167" cy="153888"/>
              </a:xfrm>
              <a:prstGeom prst="rect">
                <a:avLst/>
              </a:prstGeom>
              <a:blipFill>
                <a:blip r:embed="rId25"/>
                <a:stretch>
                  <a:fillRect l="-53333" t="-4000" r="-46667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E94B365C-FDEE-B90A-DB61-FAEA34D9484D}"/>
                  </a:ext>
                </a:extLst>
              </p:cNvPr>
              <p:cNvSpPr txBox="1"/>
              <p:nvPr/>
            </p:nvSpPr>
            <p:spPr>
              <a:xfrm>
                <a:off x="9294064" y="5063265"/>
                <a:ext cx="23942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𝑊𝐷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E94B365C-FDEE-B90A-DB61-FAEA34D94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64" y="5063265"/>
                <a:ext cx="239425" cy="153888"/>
              </a:xfrm>
              <a:prstGeom prst="rect">
                <a:avLst/>
              </a:prstGeom>
              <a:blipFill>
                <a:blip r:embed="rId26"/>
                <a:stretch>
                  <a:fillRect l="-15385" r="-1282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E63B8A2C-DE9D-712F-528C-F7E4E05386CB}"/>
                  </a:ext>
                </a:extLst>
              </p:cNvPr>
              <p:cNvSpPr txBox="1"/>
              <p:nvPr/>
            </p:nvSpPr>
            <p:spPr>
              <a:xfrm>
                <a:off x="8841099" y="4799844"/>
                <a:ext cx="308226" cy="1661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𝑠𝑢𝑟𝑓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E63B8A2C-DE9D-712F-528C-F7E4E0538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099" y="4799844"/>
                <a:ext cx="308226" cy="166199"/>
              </a:xfrm>
              <a:prstGeom prst="rect">
                <a:avLst/>
              </a:prstGeom>
              <a:blipFill>
                <a:blip r:embed="rId27"/>
                <a:stretch>
                  <a:fillRect l="-9804" r="-5882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4D216EA4-81BD-E68F-B20C-493952BFDD84}"/>
                  </a:ext>
                </a:extLst>
              </p:cNvPr>
              <p:cNvSpPr txBox="1"/>
              <p:nvPr/>
            </p:nvSpPr>
            <p:spPr>
              <a:xfrm>
                <a:off x="9035721" y="4995465"/>
                <a:ext cx="2365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000" b="0" i="1" noProof="0" smtClean="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4D216EA4-81BD-E68F-B20C-493952BFDD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5721" y="4995465"/>
                <a:ext cx="236539" cy="153888"/>
              </a:xfrm>
              <a:prstGeom prst="rect">
                <a:avLst/>
              </a:prstGeom>
              <a:blipFill>
                <a:blip r:embed="rId28"/>
                <a:stretch>
                  <a:fillRect l="-12821" r="-5128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CB3AF16B-5811-E9F5-EE33-0740B7B613BB}"/>
                  </a:ext>
                </a:extLst>
              </p:cNvPr>
              <p:cNvSpPr txBox="1"/>
              <p:nvPr/>
            </p:nvSpPr>
            <p:spPr>
              <a:xfrm>
                <a:off x="6874039" y="4661382"/>
                <a:ext cx="11144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CB3AF16B-5811-E9F5-EE33-0740B7B61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039" y="4661382"/>
                <a:ext cx="111441" cy="153888"/>
              </a:xfrm>
              <a:prstGeom prst="rect">
                <a:avLst/>
              </a:prstGeom>
              <a:blipFill>
                <a:blip r:embed="rId29"/>
                <a:stretch>
                  <a:fillRect l="-33333" r="-22222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B04ACA27-9010-7C35-A216-75D1B58774B9}"/>
                  </a:ext>
                </a:extLst>
              </p:cNvPr>
              <p:cNvSpPr txBox="1"/>
              <p:nvPr/>
            </p:nvSpPr>
            <p:spPr>
              <a:xfrm>
                <a:off x="9153990" y="4641853"/>
                <a:ext cx="11144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B04ACA27-9010-7C35-A216-75D1B5877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3990" y="4641853"/>
                <a:ext cx="111441" cy="153888"/>
              </a:xfrm>
              <a:prstGeom prst="rect">
                <a:avLst/>
              </a:prstGeom>
              <a:blipFill>
                <a:blip r:embed="rId7"/>
                <a:stretch>
                  <a:fillRect l="-33333" r="-22222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119A01C9-3F04-5A88-086C-78923A59057A}"/>
                  </a:ext>
                </a:extLst>
              </p:cNvPr>
              <p:cNvSpPr txBox="1"/>
              <p:nvPr/>
            </p:nvSpPr>
            <p:spPr>
              <a:xfrm>
                <a:off x="9061273" y="4535487"/>
                <a:ext cx="204158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noProof="0" smtClean="0">
                          <a:latin typeface="Cambria Math" panose="02040503050406030204" pitchFamily="18" charset="0"/>
                        </a:rPr>
                        <m:t>𝑅𝐻</m:t>
                      </m:r>
                    </m:oMath>
                  </m:oMathPara>
                </a14:m>
                <a:endParaRPr lang="en-US" sz="1000" noProof="0" dirty="0"/>
              </a:p>
            </p:txBody>
          </p:sp>
        </mc:Choice>
        <mc:Fallback xmlns="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119A01C9-3F04-5A88-086C-78923A590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273" y="4535487"/>
                <a:ext cx="204158" cy="153888"/>
              </a:xfrm>
              <a:prstGeom prst="rect">
                <a:avLst/>
              </a:prstGeom>
              <a:blipFill>
                <a:blip r:embed="rId16"/>
                <a:stretch>
                  <a:fillRect l="-14706" r="-1176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4728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06EFF-28FA-4CD0-A20F-3F9FE96C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CE06C7-1A2D-61F8-B143-F0EF97555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Principal Component Analysis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BDE234-FAA5-F88C-0C84-0C7F53681A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537818"/>
          </a:xfrm>
        </p:spPr>
        <p:txBody>
          <a:bodyPr/>
          <a:lstStyle/>
          <a:p>
            <a:r>
              <a:rPr lang="en-US" noProof="0" dirty="0"/>
              <a:t>The position of every half-hour is known in the PCA space</a:t>
            </a:r>
          </a:p>
          <a:p>
            <a:pPr lvl="1"/>
            <a:r>
              <a:rPr lang="en-US" noProof="0" dirty="0"/>
              <a:t>Colors represent the regime into which the atmospheric conditions fall</a:t>
            </a:r>
            <a:br>
              <a:rPr lang="en-US" noProof="0" dirty="0"/>
            </a:br>
            <a:r>
              <a:rPr lang="en-US" noProof="0" dirty="0"/>
              <a:t>(clustering explained after)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3DE216-4F16-D27A-062B-27533DC0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8</a:t>
            </a:fld>
            <a:endParaRPr lang="en-US" noProof="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767CB54-0A59-B7E7-24DF-F92C6D3DF6F1}"/>
              </a:ext>
            </a:extLst>
          </p:cNvPr>
          <p:cNvGrpSpPr/>
          <p:nvPr/>
        </p:nvGrpSpPr>
        <p:grpSpPr>
          <a:xfrm>
            <a:off x="838200" y="4498382"/>
            <a:ext cx="5181599" cy="469571"/>
            <a:chOff x="838200" y="4363448"/>
            <a:chExt cx="5181599" cy="469571"/>
          </a:xfrm>
        </p:grpSpPr>
        <p:sp>
          <p:nvSpPr>
            <p:cNvPr id="23" name="Hexagone 22">
              <a:extLst>
                <a:ext uri="{FF2B5EF4-FFF2-40B4-BE49-F238E27FC236}">
                  <a16:creationId xmlns:a16="http://schemas.microsoft.com/office/drawing/2014/main" id="{EC9B8546-18E1-2594-58C1-F20E478F14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4363451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Hexagone 24">
              <a:extLst>
                <a:ext uri="{FF2B5EF4-FFF2-40B4-BE49-F238E27FC236}">
                  <a16:creationId xmlns:a16="http://schemas.microsoft.com/office/drawing/2014/main" id="{9C5D9D2A-EFA2-62A9-D7A6-D3C4F9239C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6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Hexagone 26">
              <a:extLst>
                <a:ext uri="{FF2B5EF4-FFF2-40B4-BE49-F238E27FC236}">
                  <a16:creationId xmlns:a16="http://schemas.microsoft.com/office/drawing/2014/main" id="{1A49C22E-8B91-E9BA-1342-DC8693CC5C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2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9" name="Hexagone 28">
              <a:extLst>
                <a:ext uri="{FF2B5EF4-FFF2-40B4-BE49-F238E27FC236}">
                  <a16:creationId xmlns:a16="http://schemas.microsoft.com/office/drawing/2014/main" id="{5922B129-EFB4-244E-3B37-9E6370E51B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7458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Hexagone 30">
              <a:extLst>
                <a:ext uri="{FF2B5EF4-FFF2-40B4-BE49-F238E27FC236}">
                  <a16:creationId xmlns:a16="http://schemas.microsoft.com/office/drawing/2014/main" id="{95C916D1-F7E0-4430-F250-D444189EC1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0544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Hexagone 32">
              <a:extLst>
                <a:ext uri="{FF2B5EF4-FFF2-40B4-BE49-F238E27FC236}">
                  <a16:creationId xmlns:a16="http://schemas.microsoft.com/office/drawing/2014/main" id="{667B656E-B747-2D70-E8C9-C3D0CA2186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3630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Hexagone 34">
              <a:extLst>
                <a:ext uri="{FF2B5EF4-FFF2-40B4-BE49-F238E27FC236}">
                  <a16:creationId xmlns:a16="http://schemas.microsoft.com/office/drawing/2014/main" id="{C86B1B2A-234F-F9AD-D4F7-9BE6A36855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16716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Hexagone 36">
              <a:extLst>
                <a:ext uri="{FF2B5EF4-FFF2-40B4-BE49-F238E27FC236}">
                  <a16:creationId xmlns:a16="http://schemas.microsoft.com/office/drawing/2014/main" id="{601079F2-4274-D513-FD9E-CA81F0153D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9799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5095F16-A643-1BB0-ACDD-D33878F440F9}"/>
              </a:ext>
            </a:extLst>
          </p:cNvPr>
          <p:cNvGrpSpPr/>
          <p:nvPr/>
        </p:nvGrpSpPr>
        <p:grpSpPr>
          <a:xfrm>
            <a:off x="838200" y="5102887"/>
            <a:ext cx="5181599" cy="469571"/>
            <a:chOff x="838200" y="4967953"/>
            <a:chExt cx="5181599" cy="469571"/>
          </a:xfrm>
        </p:grpSpPr>
        <p:sp>
          <p:nvSpPr>
            <p:cNvPr id="39" name="Hexagone 38">
              <a:extLst>
                <a:ext uri="{FF2B5EF4-FFF2-40B4-BE49-F238E27FC236}">
                  <a16:creationId xmlns:a16="http://schemas.microsoft.com/office/drawing/2014/main" id="{C1699812-8B4F-B03C-4EF4-AA2435D973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4967956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1" name="Hexagone 40">
              <a:extLst>
                <a:ext uri="{FF2B5EF4-FFF2-40B4-BE49-F238E27FC236}">
                  <a16:creationId xmlns:a16="http://schemas.microsoft.com/office/drawing/2014/main" id="{252EB609-6714-D3DD-1B29-0C75AA72AE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6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3" name="Hexagone 42">
              <a:extLst>
                <a:ext uri="{FF2B5EF4-FFF2-40B4-BE49-F238E27FC236}">
                  <a16:creationId xmlns:a16="http://schemas.microsoft.com/office/drawing/2014/main" id="{AC1CB67A-6E26-5F95-DE97-947EDFF7AA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2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5" name="Hexagone 44">
              <a:extLst>
                <a:ext uri="{FF2B5EF4-FFF2-40B4-BE49-F238E27FC236}">
                  <a16:creationId xmlns:a16="http://schemas.microsoft.com/office/drawing/2014/main" id="{F7591BBF-D1D2-9E10-F47B-2C02BE6EE9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7458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7" name="Hexagone 46">
              <a:extLst>
                <a:ext uri="{FF2B5EF4-FFF2-40B4-BE49-F238E27FC236}">
                  <a16:creationId xmlns:a16="http://schemas.microsoft.com/office/drawing/2014/main" id="{B5917D54-D1F9-5D74-1E22-2FD0179B7C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0544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9" name="Hexagone 48">
              <a:extLst>
                <a:ext uri="{FF2B5EF4-FFF2-40B4-BE49-F238E27FC236}">
                  <a16:creationId xmlns:a16="http://schemas.microsoft.com/office/drawing/2014/main" id="{BB7F56B4-FAE0-2F6E-44B9-559C2C3008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3630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BC0E1BAD-8E80-3B8C-1144-95837DA77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16716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3" name="Hexagone 52">
              <a:extLst>
                <a:ext uri="{FF2B5EF4-FFF2-40B4-BE49-F238E27FC236}">
                  <a16:creationId xmlns:a16="http://schemas.microsoft.com/office/drawing/2014/main" id="{C2143340-E3D0-0A36-DFAA-5C524532C9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9799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3B44BA1-4761-A4D2-DBF9-BE4A5270D7EE}"/>
              </a:ext>
            </a:extLst>
          </p:cNvPr>
          <p:cNvSpPr txBox="1"/>
          <p:nvPr/>
        </p:nvSpPr>
        <p:spPr>
          <a:xfrm>
            <a:off x="838200" y="6176958"/>
            <a:ext cx="518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/>
              <a:t>Time</a:t>
            </a:r>
            <a:r>
              <a:rPr lang="en-US" sz="2800" noProof="0" dirty="0"/>
              <a:t> </a:t>
            </a:r>
            <a:endParaRPr lang="en-US" sz="2800" b="1" noProof="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D14E03-5D60-15E4-7791-1236BEF218CD}"/>
              </a:ext>
            </a:extLst>
          </p:cNvPr>
          <p:cNvSpPr txBox="1"/>
          <p:nvPr/>
        </p:nvSpPr>
        <p:spPr>
          <a:xfrm rot="16200000">
            <a:off x="-262700" y="5076059"/>
            <a:ext cx="1678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/>
              <a:t>Day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ECBA90A-C4FE-F31A-6B73-F1D2AD4DA175}"/>
              </a:ext>
            </a:extLst>
          </p:cNvPr>
          <p:cNvGrpSpPr/>
          <p:nvPr/>
        </p:nvGrpSpPr>
        <p:grpSpPr>
          <a:xfrm>
            <a:off x="838200" y="5707392"/>
            <a:ext cx="2529258" cy="469571"/>
            <a:chOff x="838200" y="5707392"/>
            <a:chExt cx="2529258" cy="469571"/>
          </a:xfrm>
        </p:grpSpPr>
        <p:sp>
          <p:nvSpPr>
            <p:cNvPr id="55" name="Hexagone 54">
              <a:extLst>
                <a:ext uri="{FF2B5EF4-FFF2-40B4-BE49-F238E27FC236}">
                  <a16:creationId xmlns:a16="http://schemas.microsoft.com/office/drawing/2014/main" id="{FC6D4C01-F8AC-9BA8-B20F-C1C3BE2EE4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707395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7" name="Hexagone 56">
              <a:extLst>
                <a:ext uri="{FF2B5EF4-FFF2-40B4-BE49-F238E27FC236}">
                  <a16:creationId xmlns:a16="http://schemas.microsoft.com/office/drawing/2014/main" id="{1D89B2DB-4F0C-60B5-469C-71CD4DFF56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6" y="570739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9" name="Hexagone 58">
              <a:extLst>
                <a:ext uri="{FF2B5EF4-FFF2-40B4-BE49-F238E27FC236}">
                  <a16:creationId xmlns:a16="http://schemas.microsoft.com/office/drawing/2014/main" id="{4EBF29DE-F502-5AB9-149F-A4247775CD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2" y="570739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1" name="Hexagone 60">
              <a:extLst>
                <a:ext uri="{FF2B5EF4-FFF2-40B4-BE49-F238E27FC236}">
                  <a16:creationId xmlns:a16="http://schemas.microsoft.com/office/drawing/2014/main" id="{8AAC2618-822A-F80F-378A-C966E212F9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7458" y="570739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63" name="Hexagone 62">
            <a:extLst>
              <a:ext uri="{FF2B5EF4-FFF2-40B4-BE49-F238E27FC236}">
                <a16:creationId xmlns:a16="http://schemas.microsoft.com/office/drawing/2014/main" id="{FC69326D-69D9-E490-7C31-71180C778D0B}"/>
              </a:ext>
            </a:extLst>
          </p:cNvPr>
          <p:cNvSpPr>
            <a:spLocks noChangeAspect="1"/>
          </p:cNvSpPr>
          <p:nvPr/>
        </p:nvSpPr>
        <p:spPr>
          <a:xfrm>
            <a:off x="3490544" y="5707392"/>
            <a:ext cx="540000" cy="469568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36A489D-4AC8-B38B-E4AA-514FB52C49E7}"/>
              </a:ext>
            </a:extLst>
          </p:cNvPr>
          <p:cNvGrpSpPr/>
          <p:nvPr/>
        </p:nvGrpSpPr>
        <p:grpSpPr>
          <a:xfrm>
            <a:off x="4153630" y="5707392"/>
            <a:ext cx="1866169" cy="469568"/>
            <a:chOff x="4153630" y="5707392"/>
            <a:chExt cx="1866169" cy="469568"/>
          </a:xfrm>
        </p:grpSpPr>
        <p:sp>
          <p:nvSpPr>
            <p:cNvPr id="65" name="Hexagone 64">
              <a:extLst>
                <a:ext uri="{FF2B5EF4-FFF2-40B4-BE49-F238E27FC236}">
                  <a16:creationId xmlns:a16="http://schemas.microsoft.com/office/drawing/2014/main" id="{B6916595-8B39-207A-D47B-4A966E118B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3630" y="570739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7" name="Hexagone 66">
              <a:extLst>
                <a:ext uri="{FF2B5EF4-FFF2-40B4-BE49-F238E27FC236}">
                  <a16:creationId xmlns:a16="http://schemas.microsoft.com/office/drawing/2014/main" id="{3B363DD6-02DF-73FF-FB6F-069DC30E70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16716" y="570739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9" name="Hexagone 68">
              <a:extLst>
                <a:ext uri="{FF2B5EF4-FFF2-40B4-BE49-F238E27FC236}">
                  <a16:creationId xmlns:a16="http://schemas.microsoft.com/office/drawing/2014/main" id="{10A25F13-4E94-0B3A-7C9C-F9816E8DE1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9799" y="570739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7" name="Espace réservé du contenu 16">
            <a:extLst>
              <a:ext uri="{FF2B5EF4-FFF2-40B4-BE49-F238E27FC236}">
                <a16:creationId xmlns:a16="http://schemas.microsoft.com/office/drawing/2014/main" id="{B7F20A07-C040-1134-6F53-AF188C1044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81549"/>
            <a:ext cx="5181600" cy="423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74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42700-4109-BA06-AC0F-4BC981BD1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5FA42-5ED0-BF18-34B7-A4DF44137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Temporal Segmentation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D2B5EA5-FB60-E5A8-B763-D62187702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9</a:t>
            </a:fld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Espace réservé du contenu 17">
                <a:extLst>
                  <a:ext uri="{FF2B5EF4-FFF2-40B4-BE49-F238E27FC236}">
                    <a16:creationId xmlns:a16="http://schemas.microsoft.com/office/drawing/2014/main" id="{738A03FA-AC90-BDBA-8101-8524B010DBD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3277261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noProof="0" dirty="0"/>
                  <a:t>Episode = group of similar and consecutive half-hours</a:t>
                </a:r>
              </a:p>
              <a:p>
                <a:endParaRPr lang="en-US" sz="2400" noProof="0" dirty="0"/>
              </a:p>
              <a:p>
                <a:r>
                  <a:rPr lang="en-US" noProof="0" dirty="0"/>
                  <a:t>Geostatistical approach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noProof="0" smtClean="0"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en-US" sz="2400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²</m:t>
                          </m:r>
                        </m:e>
                      </m:nary>
                    </m:oMath>
                  </m:oMathPara>
                </a14:m>
                <a:endParaRPr lang="en-US" sz="1400" noProof="0" dirty="0"/>
              </a:p>
              <a:p>
                <a:pPr lvl="1"/>
                <a:endParaRPr lang="en-US" sz="2000" noProof="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noProof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000" noProof="0" dirty="0"/>
                  <a:t> = temporal dissimilarity measure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noProof="0" smtClean="0">
                        <a:latin typeface="Cambria Math" panose="02040503050406030204" pitchFamily="18" charset="0"/>
                      </a:rPr>
                      <m:t>𝑃𝐶</m:t>
                    </m:r>
                  </m:oMath>
                </a14:m>
                <a:r>
                  <a:rPr lang="en-US" sz="2000" noProof="0" dirty="0"/>
                  <a:t> = principal component</a:t>
                </a:r>
              </a:p>
            </p:txBody>
          </p:sp>
        </mc:Choice>
        <mc:Fallback xmlns="">
          <p:sp>
            <p:nvSpPr>
              <p:cNvPr id="18" name="Espace réservé du contenu 17">
                <a:extLst>
                  <a:ext uri="{FF2B5EF4-FFF2-40B4-BE49-F238E27FC236}">
                    <a16:creationId xmlns:a16="http://schemas.microsoft.com/office/drawing/2014/main" id="{738A03FA-AC90-BDBA-8101-8524B010DB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3277261"/>
              </a:xfrm>
              <a:blipFill>
                <a:blip r:embed="rId2"/>
                <a:stretch>
                  <a:fillRect l="-1882" t="-4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7347DEA-58A8-EA55-9778-677204AB29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95" y="1863722"/>
            <a:ext cx="5029210" cy="3200406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72D0A96-474A-C540-37F1-E4469B07ADC0}"/>
              </a:ext>
            </a:extLst>
          </p:cNvPr>
          <p:cNvGrpSpPr/>
          <p:nvPr/>
        </p:nvGrpSpPr>
        <p:grpSpPr>
          <a:xfrm>
            <a:off x="-5468815" y="4498382"/>
            <a:ext cx="5181599" cy="469571"/>
            <a:chOff x="838200" y="4363448"/>
            <a:chExt cx="5181599" cy="469571"/>
          </a:xfrm>
        </p:grpSpPr>
        <p:sp>
          <p:nvSpPr>
            <p:cNvPr id="11" name="Hexagone 10">
              <a:extLst>
                <a:ext uri="{FF2B5EF4-FFF2-40B4-BE49-F238E27FC236}">
                  <a16:creationId xmlns:a16="http://schemas.microsoft.com/office/drawing/2014/main" id="{DC473449-B5E5-4408-64F5-CC08654734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4363451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" name="Hexagone 11">
              <a:extLst>
                <a:ext uri="{FF2B5EF4-FFF2-40B4-BE49-F238E27FC236}">
                  <a16:creationId xmlns:a16="http://schemas.microsoft.com/office/drawing/2014/main" id="{C5A3A3CC-AD01-B724-C2E8-AF24400613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6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Hexagone 16">
              <a:extLst>
                <a:ext uri="{FF2B5EF4-FFF2-40B4-BE49-F238E27FC236}">
                  <a16:creationId xmlns:a16="http://schemas.microsoft.com/office/drawing/2014/main" id="{87083F81-8ECA-49FC-0209-5349A3307B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2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Hexagone 18">
              <a:extLst>
                <a:ext uri="{FF2B5EF4-FFF2-40B4-BE49-F238E27FC236}">
                  <a16:creationId xmlns:a16="http://schemas.microsoft.com/office/drawing/2014/main" id="{08B8440D-B99E-30DF-4644-80DDD6B9FD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7458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Hexagone 19">
              <a:extLst>
                <a:ext uri="{FF2B5EF4-FFF2-40B4-BE49-F238E27FC236}">
                  <a16:creationId xmlns:a16="http://schemas.microsoft.com/office/drawing/2014/main" id="{98119EDE-6014-D70F-D0E3-EE32965315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0544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Hexagone 20">
              <a:extLst>
                <a:ext uri="{FF2B5EF4-FFF2-40B4-BE49-F238E27FC236}">
                  <a16:creationId xmlns:a16="http://schemas.microsoft.com/office/drawing/2014/main" id="{1F5603F5-55CB-792E-F59A-EE98F2D2B5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3630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Hexagone 21">
              <a:extLst>
                <a:ext uri="{FF2B5EF4-FFF2-40B4-BE49-F238E27FC236}">
                  <a16:creationId xmlns:a16="http://schemas.microsoft.com/office/drawing/2014/main" id="{5FA0DD53-625F-9DC9-1A81-6BAF3D7F8B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16716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Hexagone 22">
              <a:extLst>
                <a:ext uri="{FF2B5EF4-FFF2-40B4-BE49-F238E27FC236}">
                  <a16:creationId xmlns:a16="http://schemas.microsoft.com/office/drawing/2014/main" id="{97B9CF2C-0778-C2B6-9EEB-0B55B9607F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9799" y="43634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75E3C14-2794-E71E-4E0A-9AA216C69112}"/>
              </a:ext>
            </a:extLst>
          </p:cNvPr>
          <p:cNvGrpSpPr/>
          <p:nvPr/>
        </p:nvGrpSpPr>
        <p:grpSpPr>
          <a:xfrm>
            <a:off x="-5468815" y="5102887"/>
            <a:ext cx="5181599" cy="469571"/>
            <a:chOff x="838200" y="4967953"/>
            <a:chExt cx="5181599" cy="469571"/>
          </a:xfrm>
        </p:grpSpPr>
        <p:sp>
          <p:nvSpPr>
            <p:cNvPr id="25" name="Hexagone 24">
              <a:extLst>
                <a:ext uri="{FF2B5EF4-FFF2-40B4-BE49-F238E27FC236}">
                  <a16:creationId xmlns:a16="http://schemas.microsoft.com/office/drawing/2014/main" id="{D99FAB13-61C5-4EB3-5DC7-9D3061EC26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4967956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Hexagone 25">
              <a:extLst>
                <a:ext uri="{FF2B5EF4-FFF2-40B4-BE49-F238E27FC236}">
                  <a16:creationId xmlns:a16="http://schemas.microsoft.com/office/drawing/2014/main" id="{6450D8F1-28EB-F99A-375D-935AF555FA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6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Hexagone 26">
              <a:extLst>
                <a:ext uri="{FF2B5EF4-FFF2-40B4-BE49-F238E27FC236}">
                  <a16:creationId xmlns:a16="http://schemas.microsoft.com/office/drawing/2014/main" id="{80F89A85-B907-6025-E1FC-88725F1AF0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2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8" name="Hexagone 27">
              <a:extLst>
                <a:ext uri="{FF2B5EF4-FFF2-40B4-BE49-F238E27FC236}">
                  <a16:creationId xmlns:a16="http://schemas.microsoft.com/office/drawing/2014/main" id="{30C64CF5-7678-EA0B-FC0A-0EF78C5E0B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7458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9" name="Hexagone 28">
              <a:extLst>
                <a:ext uri="{FF2B5EF4-FFF2-40B4-BE49-F238E27FC236}">
                  <a16:creationId xmlns:a16="http://schemas.microsoft.com/office/drawing/2014/main" id="{15986CD6-ECAD-56D5-88C1-F26F899CB0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0544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Hexagone 29">
              <a:extLst>
                <a:ext uri="{FF2B5EF4-FFF2-40B4-BE49-F238E27FC236}">
                  <a16:creationId xmlns:a16="http://schemas.microsoft.com/office/drawing/2014/main" id="{B15D8049-976A-26D3-6DD2-09837E760A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53630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Hexagone 30">
              <a:extLst>
                <a:ext uri="{FF2B5EF4-FFF2-40B4-BE49-F238E27FC236}">
                  <a16:creationId xmlns:a16="http://schemas.microsoft.com/office/drawing/2014/main" id="{5F4088EF-67CA-E585-ECCE-49D2D77D59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16716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0" name="Hexagone 49">
              <a:extLst>
                <a:ext uri="{FF2B5EF4-FFF2-40B4-BE49-F238E27FC236}">
                  <a16:creationId xmlns:a16="http://schemas.microsoft.com/office/drawing/2014/main" id="{066A71A0-0AFD-3BC5-DCD4-BF1FC0D7AD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9799" y="4967953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60" name="ZoneTexte 59">
            <a:extLst>
              <a:ext uri="{FF2B5EF4-FFF2-40B4-BE49-F238E27FC236}">
                <a16:creationId xmlns:a16="http://schemas.microsoft.com/office/drawing/2014/main" id="{98658105-ED96-9141-CE07-A7A6648E620C}"/>
              </a:ext>
            </a:extLst>
          </p:cNvPr>
          <p:cNvSpPr txBox="1"/>
          <p:nvPr/>
        </p:nvSpPr>
        <p:spPr>
          <a:xfrm>
            <a:off x="-5468815" y="6176958"/>
            <a:ext cx="518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/>
              <a:t>Time</a:t>
            </a:r>
            <a:r>
              <a:rPr lang="en-US" sz="2800" noProof="0" dirty="0"/>
              <a:t> </a:t>
            </a:r>
            <a:endParaRPr lang="en-US" sz="2800" b="1" noProof="0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B85CBF25-CC7A-9CCC-DC8B-7A4E864B9277}"/>
              </a:ext>
            </a:extLst>
          </p:cNvPr>
          <p:cNvSpPr txBox="1"/>
          <p:nvPr/>
        </p:nvSpPr>
        <p:spPr>
          <a:xfrm rot="16200000">
            <a:off x="-6569715" y="5076059"/>
            <a:ext cx="1678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/>
              <a:t>Day</a:t>
            </a:r>
          </a:p>
        </p:txBody>
      </p: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E1553FE9-E002-0FC4-D2E6-AB00AC3C03E2}"/>
              </a:ext>
            </a:extLst>
          </p:cNvPr>
          <p:cNvGrpSpPr/>
          <p:nvPr/>
        </p:nvGrpSpPr>
        <p:grpSpPr>
          <a:xfrm>
            <a:off x="838200" y="5237821"/>
            <a:ext cx="5123829" cy="939138"/>
            <a:chOff x="838200" y="5237821"/>
            <a:chExt cx="5123829" cy="939138"/>
          </a:xfrm>
        </p:grpSpPr>
        <p:sp>
          <p:nvSpPr>
            <p:cNvPr id="70" name="Hexagone 69">
              <a:extLst>
                <a:ext uri="{FF2B5EF4-FFF2-40B4-BE49-F238E27FC236}">
                  <a16:creationId xmlns:a16="http://schemas.microsoft.com/office/drawing/2014/main" id="{310968E4-9720-B75F-F906-BF6878C78C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237824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1" name="Hexagone 70">
              <a:extLst>
                <a:ext uri="{FF2B5EF4-FFF2-40B4-BE49-F238E27FC236}">
                  <a16:creationId xmlns:a16="http://schemas.microsoft.com/office/drawing/2014/main" id="{09A6593C-C722-3B33-8575-C2D082A5BF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6143" y="5237823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2" name="Hexagone 71">
              <a:extLst>
                <a:ext uri="{FF2B5EF4-FFF2-40B4-BE49-F238E27FC236}">
                  <a16:creationId xmlns:a16="http://schemas.microsoft.com/office/drawing/2014/main" id="{67FAAD2F-92CF-CAFF-17BA-4D9B75F3F9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4086" y="5237822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Hexagone 72">
              <a:extLst>
                <a:ext uri="{FF2B5EF4-FFF2-40B4-BE49-F238E27FC236}">
                  <a16:creationId xmlns:a16="http://schemas.microsoft.com/office/drawing/2014/main" id="{FA047E91-EF67-C425-057C-C152BE95B2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2029" y="5237821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81" name="Hexagone 80">
            <a:extLst>
              <a:ext uri="{FF2B5EF4-FFF2-40B4-BE49-F238E27FC236}">
                <a16:creationId xmlns:a16="http://schemas.microsoft.com/office/drawing/2014/main" id="{777F851E-0F66-D85C-AC2E-2AD1061557D1}"/>
              </a:ext>
            </a:extLst>
          </p:cNvPr>
          <p:cNvSpPr>
            <a:spLocks noChangeAspect="1"/>
          </p:cNvSpPr>
          <p:nvPr/>
        </p:nvSpPr>
        <p:spPr>
          <a:xfrm>
            <a:off x="6229972" y="5237622"/>
            <a:ext cx="1080000" cy="939135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6307F8B3-9EC5-5CB4-A85E-53C3A1EE7E76}"/>
              </a:ext>
            </a:extLst>
          </p:cNvPr>
          <p:cNvGrpSpPr/>
          <p:nvPr/>
        </p:nvGrpSpPr>
        <p:grpSpPr>
          <a:xfrm>
            <a:off x="7577915" y="5237817"/>
            <a:ext cx="3775885" cy="939137"/>
            <a:chOff x="7577915" y="5237817"/>
            <a:chExt cx="3775885" cy="939137"/>
          </a:xfrm>
        </p:grpSpPr>
        <p:sp>
          <p:nvSpPr>
            <p:cNvPr id="75" name="Hexagone 74">
              <a:extLst>
                <a:ext uri="{FF2B5EF4-FFF2-40B4-BE49-F238E27FC236}">
                  <a16:creationId xmlns:a16="http://schemas.microsoft.com/office/drawing/2014/main" id="{0483E45C-438C-F4F2-89F9-DCE8213AF6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915" y="5237819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Hexagone 75">
              <a:extLst>
                <a:ext uri="{FF2B5EF4-FFF2-40B4-BE49-F238E27FC236}">
                  <a16:creationId xmlns:a16="http://schemas.microsoft.com/office/drawing/2014/main" id="{1B710508-B30A-A8E2-AFCE-0DDEAD50C7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5858" y="5237818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7" name="Hexagone 76">
              <a:extLst>
                <a:ext uri="{FF2B5EF4-FFF2-40B4-BE49-F238E27FC236}">
                  <a16:creationId xmlns:a16="http://schemas.microsoft.com/office/drawing/2014/main" id="{C9406171-9444-2DAB-784D-B362C9F215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3800" y="5237817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4179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027A1-1108-56F3-8ACD-E280422DE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Hexagone 80">
            <a:extLst>
              <a:ext uri="{FF2B5EF4-FFF2-40B4-BE49-F238E27FC236}">
                <a16:creationId xmlns:a16="http://schemas.microsoft.com/office/drawing/2014/main" id="{4AFF046A-934E-73EA-B3C4-FAF0079332F6}"/>
              </a:ext>
            </a:extLst>
          </p:cNvPr>
          <p:cNvSpPr>
            <a:spLocks noChangeAspect="1"/>
          </p:cNvSpPr>
          <p:nvPr/>
        </p:nvSpPr>
        <p:spPr>
          <a:xfrm>
            <a:off x="6229972" y="5237622"/>
            <a:ext cx="1080000" cy="939135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2D96E9-1A35-2208-4088-479989A1F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Temporal Segmentation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128A0FE-FFEF-F0C5-4515-054DB1C5C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8124C-E9C5-4F4C-ADAD-C921AD8741D5}" type="slidenum">
              <a:rPr lang="en-US" noProof="0" smtClean="0"/>
              <a:t>10</a:t>
            </a:fld>
            <a:endParaRPr lang="en-US" noProof="0" dirty="0"/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3FC21459-4AA6-BDDC-C356-78A545AB676D}"/>
              </a:ext>
            </a:extLst>
          </p:cNvPr>
          <p:cNvGrpSpPr/>
          <p:nvPr/>
        </p:nvGrpSpPr>
        <p:grpSpPr>
          <a:xfrm>
            <a:off x="7577915" y="5237817"/>
            <a:ext cx="3775885" cy="939137"/>
            <a:chOff x="7577915" y="5237817"/>
            <a:chExt cx="3775885" cy="939137"/>
          </a:xfrm>
        </p:grpSpPr>
        <p:sp>
          <p:nvSpPr>
            <p:cNvPr id="75" name="Hexagone 74">
              <a:extLst>
                <a:ext uri="{FF2B5EF4-FFF2-40B4-BE49-F238E27FC236}">
                  <a16:creationId xmlns:a16="http://schemas.microsoft.com/office/drawing/2014/main" id="{DB0FC0E1-D272-6DFE-34FE-A43F88C158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915" y="5237819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Hexagone 75">
              <a:extLst>
                <a:ext uri="{FF2B5EF4-FFF2-40B4-BE49-F238E27FC236}">
                  <a16:creationId xmlns:a16="http://schemas.microsoft.com/office/drawing/2014/main" id="{2DA02A1B-3860-0C10-CF7F-31056C2699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5858" y="5237818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7" name="Hexagone 76">
              <a:extLst>
                <a:ext uri="{FF2B5EF4-FFF2-40B4-BE49-F238E27FC236}">
                  <a16:creationId xmlns:a16="http://schemas.microsoft.com/office/drawing/2014/main" id="{68EFECBA-8990-7C37-A9DD-241B4C4738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3800" y="5237817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5986B3B3-69A6-961D-6FD7-3E2DB68E78A7}"/>
              </a:ext>
            </a:extLst>
          </p:cNvPr>
          <p:cNvGrpSpPr/>
          <p:nvPr/>
        </p:nvGrpSpPr>
        <p:grpSpPr>
          <a:xfrm>
            <a:off x="838200" y="5237821"/>
            <a:ext cx="5123829" cy="939138"/>
            <a:chOff x="838200" y="5237821"/>
            <a:chExt cx="5123829" cy="939138"/>
          </a:xfrm>
        </p:grpSpPr>
        <p:sp>
          <p:nvSpPr>
            <p:cNvPr id="70" name="Hexagone 69">
              <a:extLst>
                <a:ext uri="{FF2B5EF4-FFF2-40B4-BE49-F238E27FC236}">
                  <a16:creationId xmlns:a16="http://schemas.microsoft.com/office/drawing/2014/main" id="{E980AD4A-0263-2213-8566-2D7918B677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237824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1" name="Hexagone 70">
              <a:extLst>
                <a:ext uri="{FF2B5EF4-FFF2-40B4-BE49-F238E27FC236}">
                  <a16:creationId xmlns:a16="http://schemas.microsoft.com/office/drawing/2014/main" id="{536815E2-332C-B2D6-55B1-829EA841BB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6143" y="5237823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2" name="Hexagone 71">
              <a:extLst>
                <a:ext uri="{FF2B5EF4-FFF2-40B4-BE49-F238E27FC236}">
                  <a16:creationId xmlns:a16="http://schemas.microsoft.com/office/drawing/2014/main" id="{8BC4232F-2855-3913-21E5-01BEDC87E0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4086" y="5237822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Hexagone 72">
              <a:extLst>
                <a:ext uri="{FF2B5EF4-FFF2-40B4-BE49-F238E27FC236}">
                  <a16:creationId xmlns:a16="http://schemas.microsoft.com/office/drawing/2014/main" id="{EB2738B7-A206-A533-FF07-9D347DFED3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2029" y="5237821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B6B2F908-2777-5FC4-8B68-CFE596E93D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95" y="1863722"/>
            <a:ext cx="5029210" cy="3200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Espace réservé du contenu 17">
                <a:extLst>
                  <a:ext uri="{FF2B5EF4-FFF2-40B4-BE49-F238E27FC236}">
                    <a16:creationId xmlns:a16="http://schemas.microsoft.com/office/drawing/2014/main" id="{06B54950-6749-454F-0764-B3B3B639EBF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351338"/>
              </a:xfrm>
            </p:spPr>
            <p:txBody>
              <a:bodyPr/>
              <a:lstStyle/>
              <a:p>
                <a:r>
                  <a:rPr lang="en-US" noProof="0" dirty="0"/>
                  <a:t>What is the best threshold?</a:t>
                </a:r>
              </a:p>
              <a:p>
                <a:pPr marL="0" indent="0">
                  <a:buNone/>
                </a:pPr>
                <a:endParaRPr lang="en-US" sz="2400" i="1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𝑖𝑛𝑡𝑟𝑎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noProof="0" dirty="0"/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𝑆𝑐𝑜𝑟𝑒</m:t>
                      </m:r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̃"/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𝑑𝑢𝑟𝑎𝑡𝑖𝑜𝑛</m:t>
                          </m:r>
                        </m:e>
                      </m:acc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9" name="Espace réservé du contenu 17">
                <a:extLst>
                  <a:ext uri="{FF2B5EF4-FFF2-40B4-BE49-F238E27FC236}">
                    <a16:creationId xmlns:a16="http://schemas.microsoft.com/office/drawing/2014/main" id="{06B54950-6749-454F-0764-B3B3B639EB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351338"/>
              </a:xfrm>
              <a:blipFill>
                <a:blip r:embed="rId3"/>
                <a:stretch>
                  <a:fillRect l="-2118" t="-2381" r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95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69F7A-91A5-0F6F-D528-D3A6C5EFB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1438AA2-5DEC-0109-4C40-DA5C8730101B}"/>
              </a:ext>
            </a:extLst>
          </p:cNvPr>
          <p:cNvCxnSpPr>
            <a:cxnSpLocks/>
          </p:cNvCxnSpPr>
          <p:nvPr/>
        </p:nvCxnSpPr>
        <p:spPr>
          <a:xfrm>
            <a:off x="7120600" y="5707190"/>
            <a:ext cx="556260" cy="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EE3B3F7-D521-A9CF-1673-DF63DF78EB93}"/>
              </a:ext>
            </a:extLst>
          </p:cNvPr>
          <p:cNvCxnSpPr>
            <a:cxnSpLocks/>
          </p:cNvCxnSpPr>
          <p:nvPr/>
        </p:nvCxnSpPr>
        <p:spPr>
          <a:xfrm>
            <a:off x="5817870" y="5707190"/>
            <a:ext cx="556260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Hexagone 80">
            <a:extLst>
              <a:ext uri="{FF2B5EF4-FFF2-40B4-BE49-F238E27FC236}">
                <a16:creationId xmlns:a16="http://schemas.microsoft.com/office/drawing/2014/main" id="{AAB6C5E8-C866-BB88-0EEF-E0ABF7A362E9}"/>
              </a:ext>
            </a:extLst>
          </p:cNvPr>
          <p:cNvSpPr>
            <a:spLocks noChangeAspect="1"/>
          </p:cNvSpPr>
          <p:nvPr/>
        </p:nvSpPr>
        <p:spPr>
          <a:xfrm>
            <a:off x="6229972" y="5237622"/>
            <a:ext cx="1080000" cy="939135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D0616F-9903-8419-9888-9D76ECF6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Temporal Segmentation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B3914B7-1FB5-B1BD-CBBB-A3AC6813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10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187ADE8-EF64-939B-3A17-A20B11CFCF65}"/>
              </a:ext>
            </a:extLst>
          </p:cNvPr>
          <p:cNvCxnSpPr>
            <a:cxnSpLocks/>
          </p:cNvCxnSpPr>
          <p:nvPr/>
        </p:nvCxnSpPr>
        <p:spPr>
          <a:xfrm>
            <a:off x="1661450" y="5707388"/>
            <a:ext cx="83439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B0A88FB-101B-B0CF-9A84-682108DA118F}"/>
              </a:ext>
            </a:extLst>
          </p:cNvPr>
          <p:cNvCxnSpPr>
            <a:cxnSpLocks/>
          </p:cNvCxnSpPr>
          <p:nvPr/>
        </p:nvCxnSpPr>
        <p:spPr>
          <a:xfrm>
            <a:off x="4515140" y="5707190"/>
            <a:ext cx="55626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D4C0381-4888-D151-9919-8ACF0EF8D12D}"/>
              </a:ext>
            </a:extLst>
          </p:cNvPr>
          <p:cNvCxnSpPr>
            <a:cxnSpLocks/>
          </p:cNvCxnSpPr>
          <p:nvPr/>
        </p:nvCxnSpPr>
        <p:spPr>
          <a:xfrm>
            <a:off x="3170210" y="5707388"/>
            <a:ext cx="55626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BD30400-BEFF-E68C-FB47-262094A821AA}"/>
              </a:ext>
            </a:extLst>
          </p:cNvPr>
          <p:cNvCxnSpPr>
            <a:cxnSpLocks/>
          </p:cNvCxnSpPr>
          <p:nvPr/>
        </p:nvCxnSpPr>
        <p:spPr>
          <a:xfrm>
            <a:off x="8550692" y="5707190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09E90AE-5D5B-9851-D05D-7A6460F904C5}"/>
              </a:ext>
            </a:extLst>
          </p:cNvPr>
          <p:cNvCxnSpPr>
            <a:cxnSpLocks/>
          </p:cNvCxnSpPr>
          <p:nvPr/>
        </p:nvCxnSpPr>
        <p:spPr>
          <a:xfrm>
            <a:off x="9852188" y="5707190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32084C6D-30DE-E22C-8736-3CB88D63C842}"/>
              </a:ext>
            </a:extLst>
          </p:cNvPr>
          <p:cNvGrpSpPr/>
          <p:nvPr/>
        </p:nvGrpSpPr>
        <p:grpSpPr>
          <a:xfrm>
            <a:off x="7577915" y="5237817"/>
            <a:ext cx="3775885" cy="939137"/>
            <a:chOff x="7577915" y="5237817"/>
            <a:chExt cx="3775885" cy="939137"/>
          </a:xfrm>
        </p:grpSpPr>
        <p:sp>
          <p:nvSpPr>
            <p:cNvPr id="75" name="Hexagone 74">
              <a:extLst>
                <a:ext uri="{FF2B5EF4-FFF2-40B4-BE49-F238E27FC236}">
                  <a16:creationId xmlns:a16="http://schemas.microsoft.com/office/drawing/2014/main" id="{C049763B-C863-54AD-90F3-B3BB29DA42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915" y="5237819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Hexagone 75">
              <a:extLst>
                <a:ext uri="{FF2B5EF4-FFF2-40B4-BE49-F238E27FC236}">
                  <a16:creationId xmlns:a16="http://schemas.microsoft.com/office/drawing/2014/main" id="{EF57674A-B68B-F425-DE86-2AD27631E3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5858" y="5237818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7" name="Hexagone 76">
              <a:extLst>
                <a:ext uri="{FF2B5EF4-FFF2-40B4-BE49-F238E27FC236}">
                  <a16:creationId xmlns:a16="http://schemas.microsoft.com/office/drawing/2014/main" id="{E62A0523-44D8-F071-F7FE-32E24AE401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3800" y="5237817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E1326C96-1EAD-9DF5-CE9B-020BB8520FE0}"/>
              </a:ext>
            </a:extLst>
          </p:cNvPr>
          <p:cNvGrpSpPr/>
          <p:nvPr/>
        </p:nvGrpSpPr>
        <p:grpSpPr>
          <a:xfrm>
            <a:off x="838200" y="5237821"/>
            <a:ext cx="5123829" cy="939138"/>
            <a:chOff x="838200" y="5237821"/>
            <a:chExt cx="5123829" cy="939138"/>
          </a:xfrm>
        </p:grpSpPr>
        <p:sp>
          <p:nvSpPr>
            <p:cNvPr id="70" name="Hexagone 69">
              <a:extLst>
                <a:ext uri="{FF2B5EF4-FFF2-40B4-BE49-F238E27FC236}">
                  <a16:creationId xmlns:a16="http://schemas.microsoft.com/office/drawing/2014/main" id="{77C21C7D-4D9E-D1ED-43F3-08CDA49875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237824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1" name="Hexagone 70">
              <a:extLst>
                <a:ext uri="{FF2B5EF4-FFF2-40B4-BE49-F238E27FC236}">
                  <a16:creationId xmlns:a16="http://schemas.microsoft.com/office/drawing/2014/main" id="{B0D9779F-31AF-EAD3-62C8-6F3201850E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6143" y="5237823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2" name="Hexagone 71">
              <a:extLst>
                <a:ext uri="{FF2B5EF4-FFF2-40B4-BE49-F238E27FC236}">
                  <a16:creationId xmlns:a16="http://schemas.microsoft.com/office/drawing/2014/main" id="{9A92C9D1-18BE-DB84-950F-0B21EBD56A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4086" y="5237822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Hexagone 72">
              <a:extLst>
                <a:ext uri="{FF2B5EF4-FFF2-40B4-BE49-F238E27FC236}">
                  <a16:creationId xmlns:a16="http://schemas.microsoft.com/office/drawing/2014/main" id="{93A19E8E-4983-D81F-441C-972C63C5AA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2029" y="5237821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A5137239-8261-70DE-E1A1-96814712F2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95" y="1863722"/>
            <a:ext cx="5029210" cy="3200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Espace réservé du contenu 17">
                <a:extLst>
                  <a:ext uri="{FF2B5EF4-FFF2-40B4-BE49-F238E27FC236}">
                    <a16:creationId xmlns:a16="http://schemas.microsoft.com/office/drawing/2014/main" id="{146FF327-D8BB-0291-629B-5F9032F55CC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351338"/>
              </a:xfrm>
            </p:spPr>
            <p:txBody>
              <a:bodyPr/>
              <a:lstStyle/>
              <a:p>
                <a:r>
                  <a:rPr lang="en-US" noProof="0" dirty="0"/>
                  <a:t>What is the best threshold?</a:t>
                </a:r>
              </a:p>
              <a:p>
                <a:pPr marL="0" indent="0">
                  <a:buNone/>
                </a:pPr>
                <a:endParaRPr lang="en-US" sz="2400" i="1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𝑖𝑛𝑡𝑟𝑎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noProof="0" dirty="0"/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𝑆𝑐𝑜𝑟𝑒</m:t>
                      </m:r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̃"/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𝑑𝑢𝑟𝑎𝑡𝑖𝑜𝑛</m:t>
                          </m:r>
                        </m:e>
                      </m:acc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0" name="Espace réservé du contenu 17">
                <a:extLst>
                  <a:ext uri="{FF2B5EF4-FFF2-40B4-BE49-F238E27FC236}">
                    <a16:creationId xmlns:a16="http://schemas.microsoft.com/office/drawing/2014/main" id="{146FF327-D8BB-0291-629B-5F9032F55C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351338"/>
              </a:xfrm>
              <a:blipFill>
                <a:blip r:embed="rId3"/>
                <a:stretch>
                  <a:fillRect l="-2118" t="-2381" r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4E84865-4817-64CE-847A-CF2FA0068900}"/>
              </a:ext>
            </a:extLst>
          </p:cNvPr>
          <p:cNvCxnSpPr>
            <a:cxnSpLocks/>
          </p:cNvCxnSpPr>
          <p:nvPr/>
        </p:nvCxnSpPr>
        <p:spPr>
          <a:xfrm flipV="1">
            <a:off x="10596880" y="2326640"/>
            <a:ext cx="0" cy="2062480"/>
          </a:xfrm>
          <a:prstGeom prst="straightConnector1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058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A1D4B-A08A-EE5F-25E7-1DBBE277F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Hexagone 80">
            <a:extLst>
              <a:ext uri="{FF2B5EF4-FFF2-40B4-BE49-F238E27FC236}">
                <a16:creationId xmlns:a16="http://schemas.microsoft.com/office/drawing/2014/main" id="{B513AE88-717C-6761-42B7-E7E5C8CC70D3}"/>
              </a:ext>
            </a:extLst>
          </p:cNvPr>
          <p:cNvSpPr>
            <a:spLocks noChangeAspect="1"/>
          </p:cNvSpPr>
          <p:nvPr/>
        </p:nvSpPr>
        <p:spPr>
          <a:xfrm>
            <a:off x="6229972" y="5237622"/>
            <a:ext cx="1080000" cy="939135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2FBCFFD-9B7A-6921-582C-A0578CEC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Temporal Segmentation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1204C6E-9E27-DDCC-3C3C-602B655C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10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8E58B34-96CF-B87E-729A-82B1A167EB6C}"/>
              </a:ext>
            </a:extLst>
          </p:cNvPr>
          <p:cNvCxnSpPr>
            <a:cxnSpLocks/>
          </p:cNvCxnSpPr>
          <p:nvPr/>
        </p:nvCxnSpPr>
        <p:spPr>
          <a:xfrm>
            <a:off x="1661450" y="5707388"/>
            <a:ext cx="83439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86E06760-599E-879D-F920-505E14BB038D}"/>
              </a:ext>
            </a:extLst>
          </p:cNvPr>
          <p:cNvCxnSpPr>
            <a:cxnSpLocks/>
          </p:cNvCxnSpPr>
          <p:nvPr/>
        </p:nvCxnSpPr>
        <p:spPr>
          <a:xfrm>
            <a:off x="3170210" y="5707388"/>
            <a:ext cx="55626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496EB67-769C-2478-C402-608F261CBAB8}"/>
              </a:ext>
            </a:extLst>
          </p:cNvPr>
          <p:cNvCxnSpPr>
            <a:cxnSpLocks/>
          </p:cNvCxnSpPr>
          <p:nvPr/>
        </p:nvCxnSpPr>
        <p:spPr>
          <a:xfrm>
            <a:off x="9852188" y="5707190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63145F1F-17B6-EA52-8539-B529F3F1E610}"/>
              </a:ext>
            </a:extLst>
          </p:cNvPr>
          <p:cNvGrpSpPr/>
          <p:nvPr/>
        </p:nvGrpSpPr>
        <p:grpSpPr>
          <a:xfrm>
            <a:off x="7577915" y="5237817"/>
            <a:ext cx="3775885" cy="939137"/>
            <a:chOff x="7577915" y="5237817"/>
            <a:chExt cx="3775885" cy="939137"/>
          </a:xfrm>
        </p:grpSpPr>
        <p:sp>
          <p:nvSpPr>
            <p:cNvPr id="75" name="Hexagone 74">
              <a:extLst>
                <a:ext uri="{FF2B5EF4-FFF2-40B4-BE49-F238E27FC236}">
                  <a16:creationId xmlns:a16="http://schemas.microsoft.com/office/drawing/2014/main" id="{4E24113B-772E-9095-FAB1-D2A44E6842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915" y="5237819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Hexagone 75">
              <a:extLst>
                <a:ext uri="{FF2B5EF4-FFF2-40B4-BE49-F238E27FC236}">
                  <a16:creationId xmlns:a16="http://schemas.microsoft.com/office/drawing/2014/main" id="{0D0B3E22-AF37-8A78-8B76-7BFDF7A89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5858" y="5237818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7" name="Hexagone 76">
              <a:extLst>
                <a:ext uri="{FF2B5EF4-FFF2-40B4-BE49-F238E27FC236}">
                  <a16:creationId xmlns:a16="http://schemas.microsoft.com/office/drawing/2014/main" id="{75976CB3-0BCF-25ED-D95A-3FF1E1151B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3800" y="5237817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8D0C9587-375A-1A2F-CD5E-0A27519BD214}"/>
              </a:ext>
            </a:extLst>
          </p:cNvPr>
          <p:cNvGrpSpPr/>
          <p:nvPr/>
        </p:nvGrpSpPr>
        <p:grpSpPr>
          <a:xfrm>
            <a:off x="838200" y="5237821"/>
            <a:ext cx="5123829" cy="939138"/>
            <a:chOff x="838200" y="5237821"/>
            <a:chExt cx="5123829" cy="939138"/>
          </a:xfrm>
        </p:grpSpPr>
        <p:sp>
          <p:nvSpPr>
            <p:cNvPr id="70" name="Hexagone 69">
              <a:extLst>
                <a:ext uri="{FF2B5EF4-FFF2-40B4-BE49-F238E27FC236}">
                  <a16:creationId xmlns:a16="http://schemas.microsoft.com/office/drawing/2014/main" id="{24935D0E-F9BC-52EB-FB1F-D9A5C7799C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237824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1" name="Hexagone 70">
              <a:extLst>
                <a:ext uri="{FF2B5EF4-FFF2-40B4-BE49-F238E27FC236}">
                  <a16:creationId xmlns:a16="http://schemas.microsoft.com/office/drawing/2014/main" id="{6D58327A-E39A-68CE-960D-6D2F1EEBDA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6143" y="5237823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2" name="Hexagone 71">
              <a:extLst>
                <a:ext uri="{FF2B5EF4-FFF2-40B4-BE49-F238E27FC236}">
                  <a16:creationId xmlns:a16="http://schemas.microsoft.com/office/drawing/2014/main" id="{692519B5-88E4-1928-C67F-C9B2A03668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4086" y="5237822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Hexagone 72">
              <a:extLst>
                <a:ext uri="{FF2B5EF4-FFF2-40B4-BE49-F238E27FC236}">
                  <a16:creationId xmlns:a16="http://schemas.microsoft.com/office/drawing/2014/main" id="{3E34D15A-E933-6FEE-934E-567B748C1F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2029" y="5237821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A5AF34F7-8F7E-488D-4990-D69246F931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95" y="1863722"/>
            <a:ext cx="5029210" cy="32004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Espace réservé du contenu 17">
                <a:extLst>
                  <a:ext uri="{FF2B5EF4-FFF2-40B4-BE49-F238E27FC236}">
                    <a16:creationId xmlns:a16="http://schemas.microsoft.com/office/drawing/2014/main" id="{A9F53592-A630-D5A1-1734-5A46D0E0F19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351338"/>
              </a:xfrm>
            </p:spPr>
            <p:txBody>
              <a:bodyPr/>
              <a:lstStyle/>
              <a:p>
                <a:r>
                  <a:rPr lang="en-US" noProof="0" dirty="0"/>
                  <a:t>What is the best threshold?</a:t>
                </a:r>
              </a:p>
              <a:p>
                <a:pPr marL="0" indent="0">
                  <a:buNone/>
                </a:pPr>
                <a:endParaRPr lang="en-US" sz="2400" i="1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𝑖𝑛𝑡𝑒𝑟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𝑖𝑛𝑡𝑟𝑎</m:t>
                              </m:r>
                            </m:sub>
                            <m:sup>
                              <m:r>
                                <a:rPr lang="en-US" sz="2400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noProof="0" dirty="0"/>
              </a:p>
              <a:p>
                <a:pPr marL="0" indent="0">
                  <a:buNone/>
                </a:pPr>
                <a:endParaRPr lang="en-US" noProof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𝑆𝑐𝑜𝑟𝑒</m:t>
                      </m:r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noProof="0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̃"/>
                          <m:ctrlP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noProof="0" smtClean="0">
                              <a:latin typeface="Cambria Math" panose="02040503050406030204" pitchFamily="18" charset="0"/>
                            </a:rPr>
                            <m:t>𝑑𝑢𝑟𝑎𝑡𝑖𝑜𝑛</m:t>
                          </m:r>
                        </m:e>
                      </m:acc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20" name="Espace réservé du contenu 17">
                <a:extLst>
                  <a:ext uri="{FF2B5EF4-FFF2-40B4-BE49-F238E27FC236}">
                    <a16:creationId xmlns:a16="http://schemas.microsoft.com/office/drawing/2014/main" id="{A9F53592-A630-D5A1-1734-5A46D0E0F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4351338"/>
              </a:xfrm>
              <a:blipFill>
                <a:blip r:embed="rId3"/>
                <a:stretch>
                  <a:fillRect l="-2118" t="-2381" r="-7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425D73D1-D1FF-FC6E-496D-AD7753680980}"/>
              </a:ext>
            </a:extLst>
          </p:cNvPr>
          <p:cNvCxnSpPr>
            <a:cxnSpLocks/>
          </p:cNvCxnSpPr>
          <p:nvPr/>
        </p:nvCxnSpPr>
        <p:spPr>
          <a:xfrm flipV="1">
            <a:off x="7055821" y="2326640"/>
            <a:ext cx="0" cy="2062480"/>
          </a:xfrm>
          <a:prstGeom prst="straightConnector1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320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57C4E-E2D2-D044-1D01-A31C8AAE0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e 67">
            <a:extLst>
              <a:ext uri="{FF2B5EF4-FFF2-40B4-BE49-F238E27FC236}">
                <a16:creationId xmlns:a16="http://schemas.microsoft.com/office/drawing/2014/main" id="{381FE6C9-93FC-84C7-391C-8C9451A7E8DE}"/>
              </a:ext>
            </a:extLst>
          </p:cNvPr>
          <p:cNvGrpSpPr/>
          <p:nvPr/>
        </p:nvGrpSpPr>
        <p:grpSpPr>
          <a:xfrm>
            <a:off x="-5468815" y="4498382"/>
            <a:ext cx="1866172" cy="469571"/>
            <a:chOff x="-5468815" y="4498382"/>
            <a:chExt cx="1866172" cy="469571"/>
          </a:xfrm>
        </p:grpSpPr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452E90DB-CA1E-CBD0-64B9-5BF7211BE443}"/>
                </a:ext>
              </a:extLst>
            </p:cNvPr>
            <p:cNvCxnSpPr>
              <a:cxnSpLocks/>
            </p:cNvCxnSpPr>
            <p:nvPr/>
          </p:nvCxnSpPr>
          <p:spPr>
            <a:xfrm>
              <a:off x="-5100119" y="4725932"/>
              <a:ext cx="424487" cy="0"/>
            </a:xfrm>
            <a:prstGeom prst="line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91778312-DEB1-0655-9FE3-4F474BACA11E}"/>
                </a:ext>
              </a:extLst>
            </p:cNvPr>
            <p:cNvCxnSpPr>
              <a:cxnSpLocks/>
            </p:cNvCxnSpPr>
            <p:nvPr/>
          </p:nvCxnSpPr>
          <p:spPr>
            <a:xfrm>
              <a:off x="-4477973" y="4725932"/>
              <a:ext cx="424487" cy="0"/>
            </a:xfrm>
            <a:prstGeom prst="line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Hexagone 31">
              <a:extLst>
                <a:ext uri="{FF2B5EF4-FFF2-40B4-BE49-F238E27FC236}">
                  <a16:creationId xmlns:a16="http://schemas.microsoft.com/office/drawing/2014/main" id="{A2687F9F-D0E7-803F-19F2-565D571092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468815" y="4498385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Hexagone 32">
              <a:extLst>
                <a:ext uri="{FF2B5EF4-FFF2-40B4-BE49-F238E27FC236}">
                  <a16:creationId xmlns:a16="http://schemas.microsoft.com/office/drawing/2014/main" id="{5BA83116-D126-0B59-7500-F265E03FA1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805729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4" name="Hexagone 33">
              <a:extLst>
                <a:ext uri="{FF2B5EF4-FFF2-40B4-BE49-F238E27FC236}">
                  <a16:creationId xmlns:a16="http://schemas.microsoft.com/office/drawing/2014/main" id="{E0D8924A-BF92-668A-550E-7DFC6DD07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142643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DE93CDD0-90FD-CB6B-BEE6-BBCBB9F63B8F}"/>
              </a:ext>
            </a:extLst>
          </p:cNvPr>
          <p:cNvGrpSpPr/>
          <p:nvPr/>
        </p:nvGrpSpPr>
        <p:grpSpPr>
          <a:xfrm>
            <a:off x="-3479557" y="4498382"/>
            <a:ext cx="3192341" cy="469568"/>
            <a:chOff x="-3479557" y="4498382"/>
            <a:chExt cx="3192341" cy="469568"/>
          </a:xfrm>
        </p:grpSpPr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B0B02EF8-9DEE-C0B4-F210-7BA22E26F7AC}"/>
                </a:ext>
              </a:extLst>
            </p:cNvPr>
            <p:cNvCxnSpPr>
              <a:cxnSpLocks/>
            </p:cNvCxnSpPr>
            <p:nvPr/>
          </p:nvCxnSpPr>
          <p:spPr>
            <a:xfrm>
              <a:off x="-3106373" y="4725932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E96727CA-48E6-9492-40AC-DE176896B1A3}"/>
                </a:ext>
              </a:extLst>
            </p:cNvPr>
            <p:cNvCxnSpPr>
              <a:cxnSpLocks/>
            </p:cNvCxnSpPr>
            <p:nvPr/>
          </p:nvCxnSpPr>
          <p:spPr>
            <a:xfrm>
              <a:off x="-1734773" y="4725932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0F722DB1-53CB-77CB-C707-46415B877D58}"/>
                </a:ext>
              </a:extLst>
            </p:cNvPr>
            <p:cNvCxnSpPr>
              <a:cxnSpLocks/>
            </p:cNvCxnSpPr>
            <p:nvPr/>
          </p:nvCxnSpPr>
          <p:spPr>
            <a:xfrm>
              <a:off x="-2400734" y="4721368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33B1BBB3-025E-6FB3-4266-8AF987A63041}"/>
                </a:ext>
              </a:extLst>
            </p:cNvPr>
            <p:cNvCxnSpPr>
              <a:cxnSpLocks/>
            </p:cNvCxnSpPr>
            <p:nvPr/>
          </p:nvCxnSpPr>
          <p:spPr>
            <a:xfrm>
              <a:off x="-1039460" y="4721368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Hexagone 34">
              <a:extLst>
                <a:ext uri="{FF2B5EF4-FFF2-40B4-BE49-F238E27FC236}">
                  <a16:creationId xmlns:a16="http://schemas.microsoft.com/office/drawing/2014/main" id="{407BDF3A-EDDF-4DC3-A2C3-B6D4F3E0CC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479557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Hexagone 35">
              <a:extLst>
                <a:ext uri="{FF2B5EF4-FFF2-40B4-BE49-F238E27FC236}">
                  <a16:creationId xmlns:a16="http://schemas.microsoft.com/office/drawing/2014/main" id="{D62454A6-5F63-6C94-3F0B-F8AD7A5F4D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816471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Hexagone 36">
              <a:extLst>
                <a:ext uri="{FF2B5EF4-FFF2-40B4-BE49-F238E27FC236}">
                  <a16:creationId xmlns:a16="http://schemas.microsoft.com/office/drawing/2014/main" id="{7B5D6CE8-8069-8CB1-D5B7-2672A3086C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153385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8" name="Hexagone 37">
              <a:extLst>
                <a:ext uri="{FF2B5EF4-FFF2-40B4-BE49-F238E27FC236}">
                  <a16:creationId xmlns:a16="http://schemas.microsoft.com/office/drawing/2014/main" id="{66E771D0-BD85-1767-B5B6-72107A8E36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490299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9" name="Hexagone 38">
              <a:extLst>
                <a:ext uri="{FF2B5EF4-FFF2-40B4-BE49-F238E27FC236}">
                  <a16:creationId xmlns:a16="http://schemas.microsoft.com/office/drawing/2014/main" id="{71FD230E-16B7-0FB1-5D2C-B5D2231CD2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27216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B0D9DA4-F43E-6565-3DA0-8DFFC313E11A}"/>
              </a:ext>
            </a:extLst>
          </p:cNvPr>
          <p:cNvGrpSpPr/>
          <p:nvPr/>
        </p:nvGrpSpPr>
        <p:grpSpPr>
          <a:xfrm>
            <a:off x="-5468815" y="5102887"/>
            <a:ext cx="5181599" cy="469571"/>
            <a:chOff x="-5468815" y="5102887"/>
            <a:chExt cx="5181599" cy="469571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5BE160D6-C8FF-021C-1CF0-FD92A21909A0}"/>
                </a:ext>
              </a:extLst>
            </p:cNvPr>
            <p:cNvCxnSpPr>
              <a:cxnSpLocks/>
            </p:cNvCxnSpPr>
            <p:nvPr/>
          </p:nvCxnSpPr>
          <p:spPr>
            <a:xfrm>
              <a:off x="-5097270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E78FC2CA-E4EF-F4C1-CAA4-34A4016AADD6}"/>
                </a:ext>
              </a:extLst>
            </p:cNvPr>
            <p:cNvCxnSpPr>
              <a:cxnSpLocks/>
            </p:cNvCxnSpPr>
            <p:nvPr/>
          </p:nvCxnSpPr>
          <p:spPr>
            <a:xfrm>
              <a:off x="-4411881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B7CB8620-D8D2-63C0-9530-9A0C420FDD57}"/>
                </a:ext>
              </a:extLst>
            </p:cNvPr>
            <p:cNvCxnSpPr>
              <a:cxnSpLocks/>
            </p:cNvCxnSpPr>
            <p:nvPr/>
          </p:nvCxnSpPr>
          <p:spPr>
            <a:xfrm>
              <a:off x="-3726492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EB47C008-B2B2-726C-B47D-356EC3F44D89}"/>
                </a:ext>
              </a:extLst>
            </p:cNvPr>
            <p:cNvCxnSpPr>
              <a:cxnSpLocks/>
            </p:cNvCxnSpPr>
            <p:nvPr/>
          </p:nvCxnSpPr>
          <p:spPr>
            <a:xfrm>
              <a:off x="-3102182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AAE7BC02-1025-36C1-314B-6FDCEE108B4D}"/>
                </a:ext>
              </a:extLst>
            </p:cNvPr>
            <p:cNvCxnSpPr>
              <a:cxnSpLocks/>
            </p:cNvCxnSpPr>
            <p:nvPr/>
          </p:nvCxnSpPr>
          <p:spPr>
            <a:xfrm>
              <a:off x="-2448651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1F4D71C2-9042-1C53-0812-AAD5B8E43EB5}"/>
                </a:ext>
              </a:extLst>
            </p:cNvPr>
            <p:cNvCxnSpPr>
              <a:cxnSpLocks/>
            </p:cNvCxnSpPr>
            <p:nvPr/>
          </p:nvCxnSpPr>
          <p:spPr>
            <a:xfrm>
              <a:off x="-1770736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B533429D-641C-2C4E-E933-182B238C06E1}"/>
                </a:ext>
              </a:extLst>
            </p:cNvPr>
            <p:cNvCxnSpPr>
              <a:cxnSpLocks/>
            </p:cNvCxnSpPr>
            <p:nvPr/>
          </p:nvCxnSpPr>
          <p:spPr>
            <a:xfrm>
              <a:off x="-1086728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D606A9CF-4EF9-F263-6BF4-7B246F2DC93A}"/>
                </a:ext>
              </a:extLst>
            </p:cNvPr>
            <p:cNvGrpSpPr/>
            <p:nvPr/>
          </p:nvGrpSpPr>
          <p:grpSpPr>
            <a:xfrm>
              <a:off x="-5468815" y="5102887"/>
              <a:ext cx="5181599" cy="469571"/>
              <a:chOff x="838200" y="4967953"/>
              <a:chExt cx="5181599" cy="469571"/>
            </a:xfrm>
          </p:grpSpPr>
          <p:sp>
            <p:nvSpPr>
              <p:cNvPr id="41" name="Hexagone 40">
                <a:extLst>
                  <a:ext uri="{FF2B5EF4-FFF2-40B4-BE49-F238E27FC236}">
                    <a16:creationId xmlns:a16="http://schemas.microsoft.com/office/drawing/2014/main" id="{61B8566B-3905-77ED-3349-38903B4BC1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8200" y="4967956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Hexagone 41">
                <a:extLst>
                  <a:ext uri="{FF2B5EF4-FFF2-40B4-BE49-F238E27FC236}">
                    <a16:creationId xmlns:a16="http://schemas.microsoft.com/office/drawing/2014/main" id="{ABA7FBFE-E8FF-1F1E-973B-8773A82DB4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01286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Hexagone 42">
                <a:extLst>
                  <a:ext uri="{FF2B5EF4-FFF2-40B4-BE49-F238E27FC236}">
                    <a16:creationId xmlns:a16="http://schemas.microsoft.com/office/drawing/2014/main" id="{D4D0DA58-262D-9C1E-5E8E-50D9E32FB3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64372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Hexagone 43">
                <a:extLst>
                  <a:ext uri="{FF2B5EF4-FFF2-40B4-BE49-F238E27FC236}">
                    <a16:creationId xmlns:a16="http://schemas.microsoft.com/office/drawing/2014/main" id="{DFF74C79-940D-80B8-D026-515B76D722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27458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Hexagone 44">
                <a:extLst>
                  <a:ext uri="{FF2B5EF4-FFF2-40B4-BE49-F238E27FC236}">
                    <a16:creationId xmlns:a16="http://schemas.microsoft.com/office/drawing/2014/main" id="{C97E3DC8-4417-98CD-7E43-F72D1893C8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90544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Hexagone 45">
                <a:extLst>
                  <a:ext uri="{FF2B5EF4-FFF2-40B4-BE49-F238E27FC236}">
                    <a16:creationId xmlns:a16="http://schemas.microsoft.com/office/drawing/2014/main" id="{8D01750D-270C-89D1-175B-B1768CD5CA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53630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Hexagone 46">
                <a:extLst>
                  <a:ext uri="{FF2B5EF4-FFF2-40B4-BE49-F238E27FC236}">
                    <a16:creationId xmlns:a16="http://schemas.microsoft.com/office/drawing/2014/main" id="{118D7DE5-743C-157B-66B5-8A12EDFF34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16716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Hexagone 47">
                <a:extLst>
                  <a:ext uri="{FF2B5EF4-FFF2-40B4-BE49-F238E27FC236}">
                    <a16:creationId xmlns:a16="http://schemas.microsoft.com/office/drawing/2014/main" id="{F392D912-7A32-E35E-19AF-B4E7A7FF31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79799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81" name="Hexagone 80">
            <a:extLst>
              <a:ext uri="{FF2B5EF4-FFF2-40B4-BE49-F238E27FC236}">
                <a16:creationId xmlns:a16="http://schemas.microsoft.com/office/drawing/2014/main" id="{90AACAF4-7AEC-37D7-4C56-86CD1A39FA65}"/>
              </a:ext>
            </a:extLst>
          </p:cNvPr>
          <p:cNvSpPr>
            <a:spLocks noChangeAspect="1"/>
          </p:cNvSpPr>
          <p:nvPr/>
        </p:nvSpPr>
        <p:spPr>
          <a:xfrm>
            <a:off x="6229972" y="5237622"/>
            <a:ext cx="1080000" cy="939135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3975BB5-3A1A-2AEA-B385-0090FA84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Temporal Segmentation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18066D-617E-9421-606D-B6E97DE7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11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CAAB152-D4EA-695B-F9C5-4C01AF01F033}"/>
              </a:ext>
            </a:extLst>
          </p:cNvPr>
          <p:cNvCxnSpPr>
            <a:cxnSpLocks/>
          </p:cNvCxnSpPr>
          <p:nvPr/>
        </p:nvCxnSpPr>
        <p:spPr>
          <a:xfrm>
            <a:off x="1661450" y="5707388"/>
            <a:ext cx="83439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6386C63-12EA-28E0-236B-3323E85595AB}"/>
              </a:ext>
            </a:extLst>
          </p:cNvPr>
          <p:cNvCxnSpPr>
            <a:cxnSpLocks/>
          </p:cNvCxnSpPr>
          <p:nvPr/>
        </p:nvCxnSpPr>
        <p:spPr>
          <a:xfrm>
            <a:off x="4515140" y="5707190"/>
            <a:ext cx="55626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AA9B434-BE9F-334C-A6B6-C2F54551C4D6}"/>
              </a:ext>
            </a:extLst>
          </p:cNvPr>
          <p:cNvCxnSpPr>
            <a:cxnSpLocks/>
          </p:cNvCxnSpPr>
          <p:nvPr/>
        </p:nvCxnSpPr>
        <p:spPr>
          <a:xfrm>
            <a:off x="3170210" y="5707388"/>
            <a:ext cx="55626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83005C8-15F0-4ACD-1143-C00D57B18A1B}"/>
              </a:ext>
            </a:extLst>
          </p:cNvPr>
          <p:cNvCxnSpPr>
            <a:cxnSpLocks/>
          </p:cNvCxnSpPr>
          <p:nvPr/>
        </p:nvCxnSpPr>
        <p:spPr>
          <a:xfrm>
            <a:off x="8550692" y="5707190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8BA3629-984E-DAFC-DC29-F069598AF1CC}"/>
              </a:ext>
            </a:extLst>
          </p:cNvPr>
          <p:cNvCxnSpPr>
            <a:cxnSpLocks/>
          </p:cNvCxnSpPr>
          <p:nvPr/>
        </p:nvCxnSpPr>
        <p:spPr>
          <a:xfrm>
            <a:off x="9852188" y="5707190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636C7BE6-EE01-2364-3CC8-86A9C64E72B5}"/>
              </a:ext>
            </a:extLst>
          </p:cNvPr>
          <p:cNvGrpSpPr/>
          <p:nvPr/>
        </p:nvGrpSpPr>
        <p:grpSpPr>
          <a:xfrm>
            <a:off x="7577915" y="5237817"/>
            <a:ext cx="3775885" cy="939137"/>
            <a:chOff x="7577915" y="5237817"/>
            <a:chExt cx="3775885" cy="939137"/>
          </a:xfrm>
        </p:grpSpPr>
        <p:sp>
          <p:nvSpPr>
            <p:cNvPr id="75" name="Hexagone 74">
              <a:extLst>
                <a:ext uri="{FF2B5EF4-FFF2-40B4-BE49-F238E27FC236}">
                  <a16:creationId xmlns:a16="http://schemas.microsoft.com/office/drawing/2014/main" id="{F3533D13-6A7A-52E0-05CE-C717AFA969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77915" y="5237819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6" name="Hexagone 75">
              <a:extLst>
                <a:ext uri="{FF2B5EF4-FFF2-40B4-BE49-F238E27FC236}">
                  <a16:creationId xmlns:a16="http://schemas.microsoft.com/office/drawing/2014/main" id="{2BCA5A17-B3F6-5EC3-03FA-BADAF90000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25858" y="5237818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7" name="Hexagone 76">
              <a:extLst>
                <a:ext uri="{FF2B5EF4-FFF2-40B4-BE49-F238E27FC236}">
                  <a16:creationId xmlns:a16="http://schemas.microsoft.com/office/drawing/2014/main" id="{E6F47593-981E-55D4-4718-B7A6FAA6AA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3800" y="5237817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86" name="Groupe 85">
            <a:extLst>
              <a:ext uri="{FF2B5EF4-FFF2-40B4-BE49-F238E27FC236}">
                <a16:creationId xmlns:a16="http://schemas.microsoft.com/office/drawing/2014/main" id="{DE2D9882-D5C0-22AC-15C8-D329C2C31973}"/>
              </a:ext>
            </a:extLst>
          </p:cNvPr>
          <p:cNvGrpSpPr/>
          <p:nvPr/>
        </p:nvGrpSpPr>
        <p:grpSpPr>
          <a:xfrm>
            <a:off x="838200" y="5237821"/>
            <a:ext cx="5123829" cy="939138"/>
            <a:chOff x="838200" y="5237821"/>
            <a:chExt cx="5123829" cy="939138"/>
          </a:xfrm>
        </p:grpSpPr>
        <p:sp>
          <p:nvSpPr>
            <p:cNvPr id="70" name="Hexagone 69">
              <a:extLst>
                <a:ext uri="{FF2B5EF4-FFF2-40B4-BE49-F238E27FC236}">
                  <a16:creationId xmlns:a16="http://schemas.microsoft.com/office/drawing/2014/main" id="{636F477F-C924-64A9-B0E4-DE515C4A75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" y="5237824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1" name="Hexagone 70">
              <a:extLst>
                <a:ext uri="{FF2B5EF4-FFF2-40B4-BE49-F238E27FC236}">
                  <a16:creationId xmlns:a16="http://schemas.microsoft.com/office/drawing/2014/main" id="{E01C6B3F-FDE9-08C6-E74E-ED8A558209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6143" y="5237823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2" name="Hexagone 71">
              <a:extLst>
                <a:ext uri="{FF2B5EF4-FFF2-40B4-BE49-F238E27FC236}">
                  <a16:creationId xmlns:a16="http://schemas.microsoft.com/office/drawing/2014/main" id="{965D39E7-A669-97A6-6F2E-D6ADE56ADA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4086" y="5237822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3" name="Hexagone 72">
              <a:extLst>
                <a:ext uri="{FF2B5EF4-FFF2-40B4-BE49-F238E27FC236}">
                  <a16:creationId xmlns:a16="http://schemas.microsoft.com/office/drawing/2014/main" id="{98B5C1CF-0C92-3762-32CC-CE366FB23F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82029" y="5237821"/>
              <a:ext cx="1080000" cy="939135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D1F89FD1-AC46-34D7-C1B9-29A21BA500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395" y="1863722"/>
            <a:ext cx="5029210" cy="3200406"/>
          </a:xfrm>
          <a:prstGeom prst="rect">
            <a:avLst/>
          </a:prstGeom>
        </p:spPr>
      </p:pic>
      <p:pic>
        <p:nvPicPr>
          <p:cNvPr id="20" name="Espace réservé du contenu 19">
            <a:extLst>
              <a:ext uri="{FF2B5EF4-FFF2-40B4-BE49-F238E27FC236}">
                <a16:creationId xmlns:a16="http://schemas.microsoft.com/office/drawing/2014/main" id="{FB8576F7-EE5A-A0F4-567A-D413C78326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395" y="1863722"/>
            <a:ext cx="5029210" cy="320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39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C732-7C62-A0DA-2E08-6BECCA2A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e 67">
            <a:extLst>
              <a:ext uri="{FF2B5EF4-FFF2-40B4-BE49-F238E27FC236}">
                <a16:creationId xmlns:a16="http://schemas.microsoft.com/office/drawing/2014/main" id="{3316BCC1-AFCA-3B2C-3E4A-6EBF1097C0D4}"/>
              </a:ext>
            </a:extLst>
          </p:cNvPr>
          <p:cNvGrpSpPr/>
          <p:nvPr/>
        </p:nvGrpSpPr>
        <p:grpSpPr>
          <a:xfrm>
            <a:off x="838201" y="3092877"/>
            <a:ext cx="1866172" cy="469571"/>
            <a:chOff x="-5468815" y="4498382"/>
            <a:chExt cx="1866172" cy="469571"/>
          </a:xfrm>
        </p:grpSpPr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154A9AB4-A52A-035D-AD06-BF41D455EE56}"/>
                </a:ext>
              </a:extLst>
            </p:cNvPr>
            <p:cNvCxnSpPr>
              <a:cxnSpLocks/>
            </p:cNvCxnSpPr>
            <p:nvPr/>
          </p:nvCxnSpPr>
          <p:spPr>
            <a:xfrm>
              <a:off x="-5100119" y="4725932"/>
              <a:ext cx="424487" cy="0"/>
            </a:xfrm>
            <a:prstGeom prst="line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B580303C-5823-7B4E-5085-C73102173FF1}"/>
                </a:ext>
              </a:extLst>
            </p:cNvPr>
            <p:cNvCxnSpPr>
              <a:cxnSpLocks/>
            </p:cNvCxnSpPr>
            <p:nvPr/>
          </p:nvCxnSpPr>
          <p:spPr>
            <a:xfrm>
              <a:off x="-4477973" y="4725932"/>
              <a:ext cx="424487" cy="0"/>
            </a:xfrm>
            <a:prstGeom prst="line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Hexagone 31">
              <a:extLst>
                <a:ext uri="{FF2B5EF4-FFF2-40B4-BE49-F238E27FC236}">
                  <a16:creationId xmlns:a16="http://schemas.microsoft.com/office/drawing/2014/main" id="{83ABE8CD-61C0-2125-4D5D-58637FEF7C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5468815" y="4498385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Hexagone 32">
              <a:extLst>
                <a:ext uri="{FF2B5EF4-FFF2-40B4-BE49-F238E27FC236}">
                  <a16:creationId xmlns:a16="http://schemas.microsoft.com/office/drawing/2014/main" id="{3499A6DC-23AB-71AE-AFAE-3760619244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805729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4" name="Hexagone 33">
              <a:extLst>
                <a:ext uri="{FF2B5EF4-FFF2-40B4-BE49-F238E27FC236}">
                  <a16:creationId xmlns:a16="http://schemas.microsoft.com/office/drawing/2014/main" id="{5B601782-6943-DF9B-3242-3B5A4B4048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4142643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A460F99C-7568-BFA1-2C32-D8198E209856}"/>
              </a:ext>
            </a:extLst>
          </p:cNvPr>
          <p:cNvGrpSpPr/>
          <p:nvPr/>
        </p:nvGrpSpPr>
        <p:grpSpPr>
          <a:xfrm>
            <a:off x="838201" y="3697382"/>
            <a:ext cx="3192341" cy="469568"/>
            <a:chOff x="-3479557" y="4498382"/>
            <a:chExt cx="3192341" cy="469568"/>
          </a:xfrm>
        </p:grpSpPr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8F5A7F0E-1FA0-8E04-2EF1-2946C9ED6080}"/>
                </a:ext>
              </a:extLst>
            </p:cNvPr>
            <p:cNvCxnSpPr>
              <a:cxnSpLocks/>
            </p:cNvCxnSpPr>
            <p:nvPr/>
          </p:nvCxnSpPr>
          <p:spPr>
            <a:xfrm>
              <a:off x="-3106373" y="4725932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D1A7E7A9-9EBA-F30A-6685-7E6E8FB71E8D}"/>
                </a:ext>
              </a:extLst>
            </p:cNvPr>
            <p:cNvCxnSpPr>
              <a:cxnSpLocks/>
            </p:cNvCxnSpPr>
            <p:nvPr/>
          </p:nvCxnSpPr>
          <p:spPr>
            <a:xfrm>
              <a:off x="-1734773" y="4725932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DBCDF582-D8FD-28CD-8EF3-4E7E555AF122}"/>
                </a:ext>
              </a:extLst>
            </p:cNvPr>
            <p:cNvCxnSpPr>
              <a:cxnSpLocks/>
            </p:cNvCxnSpPr>
            <p:nvPr/>
          </p:nvCxnSpPr>
          <p:spPr>
            <a:xfrm>
              <a:off x="-2400734" y="4721368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08079F4E-C039-875B-5A22-F0011319AABE}"/>
                </a:ext>
              </a:extLst>
            </p:cNvPr>
            <p:cNvCxnSpPr>
              <a:cxnSpLocks/>
            </p:cNvCxnSpPr>
            <p:nvPr/>
          </p:nvCxnSpPr>
          <p:spPr>
            <a:xfrm>
              <a:off x="-1039460" y="4721368"/>
              <a:ext cx="424487" cy="0"/>
            </a:xfrm>
            <a:prstGeom prst="line">
              <a:avLst/>
            </a:prstGeom>
            <a:ln w="762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Hexagone 34">
              <a:extLst>
                <a:ext uri="{FF2B5EF4-FFF2-40B4-BE49-F238E27FC236}">
                  <a16:creationId xmlns:a16="http://schemas.microsoft.com/office/drawing/2014/main" id="{4BCADCBB-C80E-5BD5-939C-7BBF804D44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3479557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Hexagone 35">
              <a:extLst>
                <a:ext uri="{FF2B5EF4-FFF2-40B4-BE49-F238E27FC236}">
                  <a16:creationId xmlns:a16="http://schemas.microsoft.com/office/drawing/2014/main" id="{67EB1929-A3F1-BA66-FBEC-040C2DF5BD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816471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Hexagone 36">
              <a:extLst>
                <a:ext uri="{FF2B5EF4-FFF2-40B4-BE49-F238E27FC236}">
                  <a16:creationId xmlns:a16="http://schemas.microsoft.com/office/drawing/2014/main" id="{E79AB55F-6575-BE70-DE69-3340AF03FF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153385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8" name="Hexagone 37">
              <a:extLst>
                <a:ext uri="{FF2B5EF4-FFF2-40B4-BE49-F238E27FC236}">
                  <a16:creationId xmlns:a16="http://schemas.microsoft.com/office/drawing/2014/main" id="{8D77DDE6-9EB6-35F5-28B3-9722629B3D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1490299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9" name="Hexagone 38">
              <a:extLst>
                <a:ext uri="{FF2B5EF4-FFF2-40B4-BE49-F238E27FC236}">
                  <a16:creationId xmlns:a16="http://schemas.microsoft.com/office/drawing/2014/main" id="{A0C391DC-579F-2309-9428-60D8A68C10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827216" y="4498382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4CABE4B2-40F2-E3E1-36C3-5138FFD41BFA}"/>
              </a:ext>
            </a:extLst>
          </p:cNvPr>
          <p:cNvGrpSpPr/>
          <p:nvPr/>
        </p:nvGrpSpPr>
        <p:grpSpPr>
          <a:xfrm>
            <a:off x="838201" y="4301884"/>
            <a:ext cx="5181599" cy="469571"/>
            <a:chOff x="-5468815" y="5102887"/>
            <a:chExt cx="5181599" cy="469571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94064019-0E53-30E3-47FF-F26009DB4662}"/>
                </a:ext>
              </a:extLst>
            </p:cNvPr>
            <p:cNvCxnSpPr>
              <a:cxnSpLocks/>
            </p:cNvCxnSpPr>
            <p:nvPr/>
          </p:nvCxnSpPr>
          <p:spPr>
            <a:xfrm>
              <a:off x="-5097270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6D32EE54-69D0-4724-C4DA-C9947D8C447A}"/>
                </a:ext>
              </a:extLst>
            </p:cNvPr>
            <p:cNvCxnSpPr>
              <a:cxnSpLocks/>
            </p:cNvCxnSpPr>
            <p:nvPr/>
          </p:nvCxnSpPr>
          <p:spPr>
            <a:xfrm>
              <a:off x="-4411881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471E89A8-7894-4FB2-3786-50259079CE54}"/>
                </a:ext>
              </a:extLst>
            </p:cNvPr>
            <p:cNvCxnSpPr>
              <a:cxnSpLocks/>
            </p:cNvCxnSpPr>
            <p:nvPr/>
          </p:nvCxnSpPr>
          <p:spPr>
            <a:xfrm>
              <a:off x="-3726492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B9A2A92E-416F-EA02-F8F0-70938CA9957F}"/>
                </a:ext>
              </a:extLst>
            </p:cNvPr>
            <p:cNvCxnSpPr>
              <a:cxnSpLocks/>
            </p:cNvCxnSpPr>
            <p:nvPr/>
          </p:nvCxnSpPr>
          <p:spPr>
            <a:xfrm>
              <a:off x="-3102182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5DE1C145-1DD5-50D0-4C68-EF398A7E401E}"/>
                </a:ext>
              </a:extLst>
            </p:cNvPr>
            <p:cNvCxnSpPr>
              <a:cxnSpLocks/>
            </p:cNvCxnSpPr>
            <p:nvPr/>
          </p:nvCxnSpPr>
          <p:spPr>
            <a:xfrm>
              <a:off x="-2448651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E9081DEF-2C36-69A8-299F-741246F673E8}"/>
                </a:ext>
              </a:extLst>
            </p:cNvPr>
            <p:cNvCxnSpPr>
              <a:cxnSpLocks/>
            </p:cNvCxnSpPr>
            <p:nvPr/>
          </p:nvCxnSpPr>
          <p:spPr>
            <a:xfrm>
              <a:off x="-1770736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F8E69CDF-15B5-DBC2-29E5-53A4B95CAD33}"/>
                </a:ext>
              </a:extLst>
            </p:cNvPr>
            <p:cNvCxnSpPr>
              <a:cxnSpLocks/>
            </p:cNvCxnSpPr>
            <p:nvPr/>
          </p:nvCxnSpPr>
          <p:spPr>
            <a:xfrm>
              <a:off x="-1086728" y="5335532"/>
              <a:ext cx="424487" cy="0"/>
            </a:xfrm>
            <a:prstGeom prst="line">
              <a:avLst/>
            </a:prstGeom>
            <a:ln w="762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0FB88602-743D-AD17-A2F0-84623208653A}"/>
                </a:ext>
              </a:extLst>
            </p:cNvPr>
            <p:cNvGrpSpPr/>
            <p:nvPr/>
          </p:nvGrpSpPr>
          <p:grpSpPr>
            <a:xfrm>
              <a:off x="-5468815" y="5102887"/>
              <a:ext cx="5181599" cy="469571"/>
              <a:chOff x="838200" y="4967953"/>
              <a:chExt cx="5181599" cy="469571"/>
            </a:xfrm>
          </p:grpSpPr>
          <p:sp>
            <p:nvSpPr>
              <p:cNvPr id="41" name="Hexagone 40">
                <a:extLst>
                  <a:ext uri="{FF2B5EF4-FFF2-40B4-BE49-F238E27FC236}">
                    <a16:creationId xmlns:a16="http://schemas.microsoft.com/office/drawing/2014/main" id="{679CD761-690D-A389-4813-9E93847C86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38200" y="4967956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2" name="Hexagone 41">
                <a:extLst>
                  <a:ext uri="{FF2B5EF4-FFF2-40B4-BE49-F238E27FC236}">
                    <a16:creationId xmlns:a16="http://schemas.microsoft.com/office/drawing/2014/main" id="{2E6C0588-FF78-8742-9CA1-3ACA5CBB47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01286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3" name="Hexagone 42">
                <a:extLst>
                  <a:ext uri="{FF2B5EF4-FFF2-40B4-BE49-F238E27FC236}">
                    <a16:creationId xmlns:a16="http://schemas.microsoft.com/office/drawing/2014/main" id="{3582C946-3769-B97A-5F90-0131884E11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64372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Hexagone 43">
                <a:extLst>
                  <a:ext uri="{FF2B5EF4-FFF2-40B4-BE49-F238E27FC236}">
                    <a16:creationId xmlns:a16="http://schemas.microsoft.com/office/drawing/2014/main" id="{F751862D-5AD2-6ED9-6DE1-A0F2CFC326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27458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5" name="Hexagone 44">
                <a:extLst>
                  <a:ext uri="{FF2B5EF4-FFF2-40B4-BE49-F238E27FC236}">
                    <a16:creationId xmlns:a16="http://schemas.microsoft.com/office/drawing/2014/main" id="{9E2FC17C-7FF7-61AF-35E8-E98B2E167D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90544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6" name="Hexagone 45">
                <a:extLst>
                  <a:ext uri="{FF2B5EF4-FFF2-40B4-BE49-F238E27FC236}">
                    <a16:creationId xmlns:a16="http://schemas.microsoft.com/office/drawing/2014/main" id="{9C18262F-B492-ECDA-1AF7-E6294780C3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53630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Hexagone 46">
                <a:extLst>
                  <a:ext uri="{FF2B5EF4-FFF2-40B4-BE49-F238E27FC236}">
                    <a16:creationId xmlns:a16="http://schemas.microsoft.com/office/drawing/2014/main" id="{A633DA15-2C22-B9DF-0FAA-19E90B1040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16716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Hexagone 47">
                <a:extLst>
                  <a:ext uri="{FF2B5EF4-FFF2-40B4-BE49-F238E27FC236}">
                    <a16:creationId xmlns:a16="http://schemas.microsoft.com/office/drawing/2014/main" id="{8AD231FA-F5A7-0AE8-7B3F-0130F3636B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479799" y="4967953"/>
                <a:ext cx="540000" cy="469568"/>
              </a:xfrm>
              <a:prstGeom prst="hexagon">
                <a:avLst>
                  <a:gd name="adj" fmla="val 29045"/>
                  <a:gd name="vf" fmla="val 11547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74" name="Hexagone 73">
            <a:extLst>
              <a:ext uri="{FF2B5EF4-FFF2-40B4-BE49-F238E27FC236}">
                <a16:creationId xmlns:a16="http://schemas.microsoft.com/office/drawing/2014/main" id="{6503C230-DF5B-488C-1464-369AACB6EEF1}"/>
              </a:ext>
            </a:extLst>
          </p:cNvPr>
          <p:cNvSpPr>
            <a:spLocks noChangeAspect="1"/>
          </p:cNvSpPr>
          <p:nvPr/>
        </p:nvSpPr>
        <p:spPr>
          <a:xfrm>
            <a:off x="6528778" y="7237131"/>
            <a:ext cx="540000" cy="469568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4C0E23-F1A2-B951-C97C-DC47D062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Temporal Segmentation</a:t>
            </a:r>
          </a:p>
        </p:txBody>
      </p:sp>
      <p:sp>
        <p:nvSpPr>
          <p:cNvPr id="60" name="Espace réservé du contenu 59">
            <a:extLst>
              <a:ext uri="{FF2B5EF4-FFF2-40B4-BE49-F238E27FC236}">
                <a16:creationId xmlns:a16="http://schemas.microsoft.com/office/drawing/2014/main" id="{DC6E4161-995E-66E1-F3FB-459D67107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10515599" cy="1169150"/>
          </a:xfrm>
        </p:spPr>
        <p:txBody>
          <a:bodyPr/>
          <a:lstStyle/>
          <a:p>
            <a:r>
              <a:rPr lang="en-US" noProof="0" dirty="0"/>
              <a:t>8707 episodes made of 86.929 half-hours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EFCCC27-233D-3A5A-804B-22ED1205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12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45394E1-84C0-7767-E792-D7F074D74E02}"/>
              </a:ext>
            </a:extLst>
          </p:cNvPr>
          <p:cNvCxnSpPr>
            <a:cxnSpLocks/>
          </p:cNvCxnSpPr>
          <p:nvPr/>
        </p:nvCxnSpPr>
        <p:spPr>
          <a:xfrm>
            <a:off x="1148458" y="5937594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AFE0BAC-9F88-F82F-022D-822B4A554737}"/>
              </a:ext>
            </a:extLst>
          </p:cNvPr>
          <p:cNvCxnSpPr>
            <a:cxnSpLocks/>
          </p:cNvCxnSpPr>
          <p:nvPr/>
        </p:nvCxnSpPr>
        <p:spPr>
          <a:xfrm>
            <a:off x="1851137" y="5937594"/>
            <a:ext cx="556260" cy="0"/>
          </a:xfrm>
          <a:prstGeom prst="line">
            <a:avLst/>
          </a:prstGeom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EB72D28-7B53-D06C-F490-F882B0B9E43E}"/>
              </a:ext>
            </a:extLst>
          </p:cNvPr>
          <p:cNvCxnSpPr>
            <a:cxnSpLocks/>
          </p:cNvCxnSpPr>
          <p:nvPr/>
        </p:nvCxnSpPr>
        <p:spPr>
          <a:xfrm>
            <a:off x="1214188" y="5237132"/>
            <a:ext cx="42480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0B7C52AD-0CC3-002E-8FDF-2F86BD3D9A02}"/>
              </a:ext>
            </a:extLst>
          </p:cNvPr>
          <p:cNvCxnSpPr>
            <a:cxnSpLocks/>
          </p:cNvCxnSpPr>
          <p:nvPr/>
        </p:nvCxnSpPr>
        <p:spPr>
          <a:xfrm>
            <a:off x="2580524" y="5237132"/>
            <a:ext cx="27813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99C8A19-241C-9531-762F-58177B3F4800}"/>
              </a:ext>
            </a:extLst>
          </p:cNvPr>
          <p:cNvCxnSpPr>
            <a:cxnSpLocks/>
          </p:cNvCxnSpPr>
          <p:nvPr/>
        </p:nvCxnSpPr>
        <p:spPr>
          <a:xfrm>
            <a:off x="1965729" y="5237132"/>
            <a:ext cx="278130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FC389FE9-0179-6B5A-8AE3-BEEB27856CB1}"/>
              </a:ext>
            </a:extLst>
          </p:cNvPr>
          <p:cNvGrpSpPr/>
          <p:nvPr/>
        </p:nvGrpSpPr>
        <p:grpSpPr>
          <a:xfrm>
            <a:off x="838201" y="5702810"/>
            <a:ext cx="1866172" cy="474153"/>
            <a:chOff x="838201" y="5702810"/>
            <a:chExt cx="1866172" cy="474153"/>
          </a:xfrm>
        </p:grpSpPr>
        <p:sp>
          <p:nvSpPr>
            <p:cNvPr id="9" name="Hexagone 8">
              <a:extLst>
                <a:ext uri="{FF2B5EF4-FFF2-40B4-BE49-F238E27FC236}">
                  <a16:creationId xmlns:a16="http://schemas.microsoft.com/office/drawing/2014/main" id="{C97892E1-337F-DD73-9F78-3EDE829CA8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1" y="5702810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Hexagone 9">
              <a:extLst>
                <a:ext uri="{FF2B5EF4-FFF2-40B4-BE49-F238E27FC236}">
                  <a16:creationId xmlns:a16="http://schemas.microsoft.com/office/drawing/2014/main" id="{BCF7C50F-87FB-D658-599D-3200C0282D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3" y="5702810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Hexagone 10">
              <a:extLst>
                <a:ext uri="{FF2B5EF4-FFF2-40B4-BE49-F238E27FC236}">
                  <a16:creationId xmlns:a16="http://schemas.microsoft.com/office/drawing/2014/main" id="{B661181F-E1B4-B1C0-FAD3-E69FB64544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7" y="5707395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BCE5D57D-9CA1-917D-585D-93560B33FD2D}"/>
              </a:ext>
            </a:extLst>
          </p:cNvPr>
          <p:cNvGrpSpPr/>
          <p:nvPr/>
        </p:nvGrpSpPr>
        <p:grpSpPr>
          <a:xfrm>
            <a:off x="838201" y="5002348"/>
            <a:ext cx="2529258" cy="471317"/>
            <a:chOff x="838201" y="5002348"/>
            <a:chExt cx="2529258" cy="471317"/>
          </a:xfrm>
        </p:grpSpPr>
        <p:sp>
          <p:nvSpPr>
            <p:cNvPr id="20" name="Hexagone 19">
              <a:extLst>
                <a:ext uri="{FF2B5EF4-FFF2-40B4-BE49-F238E27FC236}">
                  <a16:creationId xmlns:a16="http://schemas.microsoft.com/office/drawing/2014/main" id="{5B563DBC-1139-3FC8-75AD-1F5B0DF555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1" y="5004097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Hexagone 20">
              <a:extLst>
                <a:ext uri="{FF2B5EF4-FFF2-40B4-BE49-F238E27FC236}">
                  <a16:creationId xmlns:a16="http://schemas.microsoft.com/office/drawing/2014/main" id="{6F8C6E2C-20FF-BA3E-2FB7-A205D34215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01287" y="50023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Hexagone 30">
              <a:extLst>
                <a:ext uri="{FF2B5EF4-FFF2-40B4-BE49-F238E27FC236}">
                  <a16:creationId xmlns:a16="http://schemas.microsoft.com/office/drawing/2014/main" id="{EEE70D70-820B-5E9E-F6BF-A8F01E94F0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64373" y="50023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0" name="Hexagone 49">
              <a:extLst>
                <a:ext uri="{FF2B5EF4-FFF2-40B4-BE49-F238E27FC236}">
                  <a16:creationId xmlns:a16="http://schemas.microsoft.com/office/drawing/2014/main" id="{A771EFAE-BA3A-8DB3-D7C1-F2AC2AF21D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7459" y="5002348"/>
              <a:ext cx="540000" cy="469568"/>
            </a:xfrm>
            <a:prstGeom prst="hexagon">
              <a:avLst>
                <a:gd name="adj" fmla="val 29045"/>
                <a:gd name="vf" fmla="val 1154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22" name="Espace réservé du contenu 21">
            <a:extLst>
              <a:ext uri="{FF2B5EF4-FFF2-40B4-BE49-F238E27FC236}">
                <a16:creationId xmlns:a16="http://schemas.microsoft.com/office/drawing/2014/main" id="{418AC588-9054-69FA-0E86-E4EC56414C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8395" y="3103083"/>
            <a:ext cx="5029210" cy="306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51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ECF78-1857-03EF-8396-5BE4B6E0B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du contenu 13">
            <a:extLst>
              <a:ext uri="{FF2B5EF4-FFF2-40B4-BE49-F238E27FC236}">
                <a16:creationId xmlns:a16="http://schemas.microsoft.com/office/drawing/2014/main" id="{D49962DD-C6AF-390A-98B2-BC8628D34B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0" y="3281360"/>
            <a:ext cx="10058420" cy="274320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8429B8A-F1D6-F8D0-2C6C-4BB111120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Clustering</a:t>
            </a:r>
          </a:p>
        </p:txBody>
      </p:sp>
      <p:sp>
        <p:nvSpPr>
          <p:cNvPr id="60" name="Espace réservé du contenu 59">
            <a:extLst>
              <a:ext uri="{FF2B5EF4-FFF2-40B4-BE49-F238E27FC236}">
                <a16:creationId xmlns:a16="http://schemas.microsoft.com/office/drawing/2014/main" id="{67CBFEAD-9C24-468F-8534-FB3F84E6CD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10515599" cy="1169150"/>
          </a:xfrm>
        </p:spPr>
        <p:txBody>
          <a:bodyPr/>
          <a:lstStyle/>
          <a:p>
            <a:r>
              <a:rPr lang="en-US" noProof="0" dirty="0"/>
              <a:t>Regime = group of episodes with similar atmospheric conditions</a:t>
            </a:r>
          </a:p>
          <a:p>
            <a:r>
              <a:rPr lang="en-US" noProof="0" dirty="0"/>
              <a:t>Dendrogram and Ward distance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00A668-DC62-6159-56BB-20E71095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29805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BA5CA-73EC-B113-D5F5-C562F388B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du contenu 13">
            <a:extLst>
              <a:ext uri="{FF2B5EF4-FFF2-40B4-BE49-F238E27FC236}">
                <a16:creationId xmlns:a16="http://schemas.microsoft.com/office/drawing/2014/main" id="{65421194-96D0-B640-D0F1-1AA93DCE6C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6790" y="3281360"/>
            <a:ext cx="10058420" cy="274320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811A6D-31D2-B391-13BD-693D420B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Clustering</a:t>
            </a:r>
          </a:p>
        </p:txBody>
      </p:sp>
      <p:sp>
        <p:nvSpPr>
          <p:cNvPr id="60" name="Espace réservé du contenu 59">
            <a:extLst>
              <a:ext uri="{FF2B5EF4-FFF2-40B4-BE49-F238E27FC236}">
                <a16:creationId xmlns:a16="http://schemas.microsoft.com/office/drawing/2014/main" id="{53E7CE6E-099D-8689-B40C-C69300866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10515599" cy="1169150"/>
          </a:xfrm>
        </p:spPr>
        <p:txBody>
          <a:bodyPr/>
          <a:lstStyle/>
          <a:p>
            <a:r>
              <a:rPr lang="en-US" noProof="0" dirty="0"/>
              <a:t>Regime = group of episodes with similar atmospheric conditions</a:t>
            </a:r>
          </a:p>
          <a:p>
            <a:r>
              <a:rPr lang="en-US" noProof="0" dirty="0"/>
              <a:t>Dendrogram and Ward distance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F3AE739-0E21-C58E-6F54-46AC9D04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38368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B6532-F321-9D34-698C-6E9FCB1AA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èche : chevron 5">
            <a:extLst>
              <a:ext uri="{FF2B5EF4-FFF2-40B4-BE49-F238E27FC236}">
                <a16:creationId xmlns:a16="http://schemas.microsoft.com/office/drawing/2014/main" id="{305BD93A-FB27-E0E3-662E-B236F1A5F7E8}"/>
              </a:ext>
            </a:extLst>
          </p:cNvPr>
          <p:cNvSpPr/>
          <p:nvPr/>
        </p:nvSpPr>
        <p:spPr>
          <a:xfrm>
            <a:off x="1918200" y="3187592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Windy neutral regime</a:t>
            </a:r>
          </a:p>
        </p:txBody>
      </p:sp>
      <p:sp>
        <p:nvSpPr>
          <p:cNvPr id="20" name="Flèche : chevron 19">
            <a:extLst>
              <a:ext uri="{FF2B5EF4-FFF2-40B4-BE49-F238E27FC236}">
                <a16:creationId xmlns:a16="http://schemas.microsoft.com/office/drawing/2014/main" id="{B7013D6F-8A34-05BA-54C9-557ECBDED090}"/>
              </a:ext>
            </a:extLst>
          </p:cNvPr>
          <p:cNvSpPr/>
          <p:nvPr/>
        </p:nvSpPr>
        <p:spPr>
          <a:xfrm>
            <a:off x="1918200" y="3187591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noProof="0" dirty="0">
              <a:solidFill>
                <a:schemeClr val="tx1"/>
              </a:solidFill>
            </a:endParaRP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PC1 -   PC2 +++</a:t>
            </a:r>
          </a:p>
        </p:txBody>
      </p:sp>
      <p:sp>
        <p:nvSpPr>
          <p:cNvPr id="17" name="Flèche : chevron 16">
            <a:extLst>
              <a:ext uri="{FF2B5EF4-FFF2-40B4-BE49-F238E27FC236}">
                <a16:creationId xmlns:a16="http://schemas.microsoft.com/office/drawing/2014/main" id="{86D2BF21-0E46-9834-C213-F0BC32D00DAB}"/>
              </a:ext>
            </a:extLst>
          </p:cNvPr>
          <p:cNvSpPr/>
          <p:nvPr/>
        </p:nvSpPr>
        <p:spPr>
          <a:xfrm flipH="1">
            <a:off x="6096000" y="5237827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Humid unstable regime</a:t>
            </a:r>
          </a:p>
        </p:txBody>
      </p:sp>
      <p:sp>
        <p:nvSpPr>
          <p:cNvPr id="23" name="Flèche : chevron 22">
            <a:extLst>
              <a:ext uri="{FF2B5EF4-FFF2-40B4-BE49-F238E27FC236}">
                <a16:creationId xmlns:a16="http://schemas.microsoft.com/office/drawing/2014/main" id="{1D9768B2-64F2-A3D6-D916-D486D8D1FF46}"/>
              </a:ext>
            </a:extLst>
          </p:cNvPr>
          <p:cNvSpPr/>
          <p:nvPr/>
        </p:nvSpPr>
        <p:spPr>
          <a:xfrm flipH="1">
            <a:off x="6102100" y="5237827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b="1" noProof="0" dirty="0">
              <a:solidFill>
                <a:schemeClr val="tx1"/>
              </a:solidFill>
            </a:endParaRP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PC1 -   PC2 -</a:t>
            </a:r>
          </a:p>
        </p:txBody>
      </p:sp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138288A8-A1D6-DCE5-C46A-9E5BDB52A0D0}"/>
              </a:ext>
            </a:extLst>
          </p:cNvPr>
          <p:cNvSpPr/>
          <p:nvPr/>
        </p:nvSpPr>
        <p:spPr>
          <a:xfrm>
            <a:off x="1918200" y="4554416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quasi-neutral regime</a:t>
            </a:r>
          </a:p>
        </p:txBody>
      </p:sp>
      <p:sp>
        <p:nvSpPr>
          <p:cNvPr id="22" name="Flèche : chevron 21">
            <a:extLst>
              <a:ext uri="{FF2B5EF4-FFF2-40B4-BE49-F238E27FC236}">
                <a16:creationId xmlns:a16="http://schemas.microsoft.com/office/drawing/2014/main" id="{71DE2883-60CA-C525-8980-C79D0B7A5734}"/>
              </a:ext>
            </a:extLst>
          </p:cNvPr>
          <p:cNvSpPr/>
          <p:nvPr/>
        </p:nvSpPr>
        <p:spPr>
          <a:xfrm>
            <a:off x="1918200" y="4554416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noProof="0" dirty="0">
              <a:solidFill>
                <a:schemeClr val="tx1"/>
              </a:solidFill>
            </a:endParaRP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PC1 +   PC2 +   PC3 -</a:t>
            </a:r>
          </a:p>
        </p:txBody>
      </p:sp>
      <p:sp>
        <p:nvSpPr>
          <p:cNvPr id="15" name="Flèche : chevron 14">
            <a:extLst>
              <a:ext uri="{FF2B5EF4-FFF2-40B4-BE49-F238E27FC236}">
                <a16:creationId xmlns:a16="http://schemas.microsoft.com/office/drawing/2014/main" id="{0760C660-747F-1E00-A013-824BD3B59C6E}"/>
              </a:ext>
            </a:extLst>
          </p:cNvPr>
          <p:cNvSpPr/>
          <p:nvPr/>
        </p:nvSpPr>
        <p:spPr>
          <a:xfrm flipH="1">
            <a:off x="6096000" y="2504180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neutral regime</a:t>
            </a:r>
          </a:p>
          <a:p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9" name="Flèche : chevron 18">
            <a:extLst>
              <a:ext uri="{FF2B5EF4-FFF2-40B4-BE49-F238E27FC236}">
                <a16:creationId xmlns:a16="http://schemas.microsoft.com/office/drawing/2014/main" id="{AA299A87-14CD-8541-75C4-9BA104DF194D}"/>
              </a:ext>
            </a:extLst>
          </p:cNvPr>
          <p:cNvSpPr/>
          <p:nvPr/>
        </p:nvSpPr>
        <p:spPr>
          <a:xfrm flipH="1">
            <a:off x="6096000" y="2504180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noProof="0" dirty="0">
              <a:solidFill>
                <a:schemeClr val="tx1"/>
              </a:solidFill>
            </a:endParaRP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PC1 --   PC2 +</a:t>
            </a:r>
          </a:p>
        </p:txBody>
      </p:sp>
      <p:sp>
        <p:nvSpPr>
          <p:cNvPr id="16" name="Flèche : chevron 15">
            <a:extLst>
              <a:ext uri="{FF2B5EF4-FFF2-40B4-BE49-F238E27FC236}">
                <a16:creationId xmlns:a16="http://schemas.microsoft.com/office/drawing/2014/main" id="{67818998-5981-116A-58BE-4F225EFC94BA}"/>
              </a:ext>
            </a:extLst>
          </p:cNvPr>
          <p:cNvSpPr/>
          <p:nvPr/>
        </p:nvSpPr>
        <p:spPr>
          <a:xfrm flipH="1">
            <a:off x="6096000" y="3871004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unstable regime</a:t>
            </a:r>
          </a:p>
        </p:txBody>
      </p:sp>
      <p:sp>
        <p:nvSpPr>
          <p:cNvPr id="14" name="Hexagone 13">
            <a:extLst>
              <a:ext uri="{FF2B5EF4-FFF2-40B4-BE49-F238E27FC236}">
                <a16:creationId xmlns:a16="http://schemas.microsoft.com/office/drawing/2014/main" id="{76FB66C5-6AF8-E238-2BAC-6449F8624672}"/>
              </a:ext>
            </a:extLst>
          </p:cNvPr>
          <p:cNvSpPr>
            <a:spLocks noChangeAspect="1"/>
          </p:cNvSpPr>
          <p:nvPr/>
        </p:nvSpPr>
        <p:spPr>
          <a:xfrm>
            <a:off x="10273800" y="3871004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4</a:t>
            </a: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72C72F5B-A8E9-7227-8D7A-DB1465E7D690}"/>
              </a:ext>
            </a:extLst>
          </p:cNvPr>
          <p:cNvSpPr/>
          <p:nvPr/>
        </p:nvSpPr>
        <p:spPr>
          <a:xfrm flipH="1">
            <a:off x="6096000" y="3871004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b="1" noProof="0" dirty="0">
              <a:solidFill>
                <a:schemeClr val="tx1"/>
              </a:solidFill>
            </a:endParaRP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PC1 ---   PC2 --   PC3 +</a:t>
            </a:r>
          </a:p>
        </p:txBody>
      </p:sp>
      <p:sp>
        <p:nvSpPr>
          <p:cNvPr id="10" name="Hexagone 9">
            <a:extLst>
              <a:ext uri="{FF2B5EF4-FFF2-40B4-BE49-F238E27FC236}">
                <a16:creationId xmlns:a16="http://schemas.microsoft.com/office/drawing/2014/main" id="{F3C464CD-FDE9-EAE9-5BD8-C375866BC6C2}"/>
              </a:ext>
            </a:extLst>
          </p:cNvPr>
          <p:cNvSpPr>
            <a:spLocks noChangeAspect="1"/>
          </p:cNvSpPr>
          <p:nvPr/>
        </p:nvSpPr>
        <p:spPr>
          <a:xfrm>
            <a:off x="838200" y="1820768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1</a:t>
            </a:r>
          </a:p>
        </p:txBody>
      </p:sp>
      <p:sp>
        <p:nvSpPr>
          <p:cNvPr id="12" name="Hexagone 11">
            <a:extLst>
              <a:ext uri="{FF2B5EF4-FFF2-40B4-BE49-F238E27FC236}">
                <a16:creationId xmlns:a16="http://schemas.microsoft.com/office/drawing/2014/main" id="{6233CC1F-143A-91AA-8305-88FF953259F6}"/>
              </a:ext>
            </a:extLst>
          </p:cNvPr>
          <p:cNvSpPr>
            <a:spLocks noChangeAspect="1"/>
          </p:cNvSpPr>
          <p:nvPr/>
        </p:nvSpPr>
        <p:spPr>
          <a:xfrm>
            <a:off x="10273800" y="5237827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707B99A-E1CC-AEF5-16EB-14162B2B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Physical Interpretation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DD47D2-16E3-33B4-416A-25CE41F48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14</a:t>
            </a:r>
          </a:p>
        </p:txBody>
      </p:sp>
      <p:sp>
        <p:nvSpPr>
          <p:cNvPr id="9" name="Hexagone 8">
            <a:extLst>
              <a:ext uri="{FF2B5EF4-FFF2-40B4-BE49-F238E27FC236}">
                <a16:creationId xmlns:a16="http://schemas.microsoft.com/office/drawing/2014/main" id="{76B210B3-05D3-2430-58BE-49D7D6DA530B}"/>
              </a:ext>
            </a:extLst>
          </p:cNvPr>
          <p:cNvSpPr>
            <a:spLocks noChangeAspect="1"/>
          </p:cNvSpPr>
          <p:nvPr/>
        </p:nvSpPr>
        <p:spPr>
          <a:xfrm>
            <a:off x="838200" y="4554416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5</a:t>
            </a:r>
          </a:p>
        </p:txBody>
      </p:sp>
      <p:sp>
        <p:nvSpPr>
          <p:cNvPr id="11" name="Hexagone 10">
            <a:extLst>
              <a:ext uri="{FF2B5EF4-FFF2-40B4-BE49-F238E27FC236}">
                <a16:creationId xmlns:a16="http://schemas.microsoft.com/office/drawing/2014/main" id="{2CA5A6DA-241B-A8F0-FE68-319ED15A601F}"/>
              </a:ext>
            </a:extLst>
          </p:cNvPr>
          <p:cNvSpPr>
            <a:spLocks noChangeAspect="1"/>
          </p:cNvSpPr>
          <p:nvPr/>
        </p:nvSpPr>
        <p:spPr>
          <a:xfrm>
            <a:off x="10273800" y="2504180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2</a:t>
            </a:r>
          </a:p>
        </p:txBody>
      </p:sp>
      <p:sp>
        <p:nvSpPr>
          <p:cNvPr id="13" name="Hexagone 12">
            <a:extLst>
              <a:ext uri="{FF2B5EF4-FFF2-40B4-BE49-F238E27FC236}">
                <a16:creationId xmlns:a16="http://schemas.microsoft.com/office/drawing/2014/main" id="{8EF5F126-5EA3-C550-D57E-62A785EDB8C7}"/>
              </a:ext>
            </a:extLst>
          </p:cNvPr>
          <p:cNvSpPr>
            <a:spLocks noChangeAspect="1"/>
          </p:cNvSpPr>
          <p:nvPr/>
        </p:nvSpPr>
        <p:spPr>
          <a:xfrm>
            <a:off x="838200" y="3187592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3</a:t>
            </a:r>
          </a:p>
        </p:txBody>
      </p:sp>
      <p:sp>
        <p:nvSpPr>
          <p:cNvPr id="5" name="Flèche : chevron 4">
            <a:extLst>
              <a:ext uri="{FF2B5EF4-FFF2-40B4-BE49-F238E27FC236}">
                <a16:creationId xmlns:a16="http://schemas.microsoft.com/office/drawing/2014/main" id="{F2936D6B-7642-222C-DEDF-7FEBFE933EE1}"/>
              </a:ext>
            </a:extLst>
          </p:cNvPr>
          <p:cNvSpPr/>
          <p:nvPr/>
        </p:nvSpPr>
        <p:spPr>
          <a:xfrm>
            <a:off x="1918200" y="1820768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unstable regime</a:t>
            </a:r>
          </a:p>
        </p:txBody>
      </p:sp>
      <p:sp>
        <p:nvSpPr>
          <p:cNvPr id="18" name="Flèche : chevron 17">
            <a:extLst>
              <a:ext uri="{FF2B5EF4-FFF2-40B4-BE49-F238E27FC236}">
                <a16:creationId xmlns:a16="http://schemas.microsoft.com/office/drawing/2014/main" id="{1A275C76-C273-BF84-68B5-A60DD7B5C1A2}"/>
              </a:ext>
            </a:extLst>
          </p:cNvPr>
          <p:cNvSpPr/>
          <p:nvPr/>
        </p:nvSpPr>
        <p:spPr>
          <a:xfrm>
            <a:off x="1918200" y="1820768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noProof="0" dirty="0">
              <a:solidFill>
                <a:schemeClr val="tx1"/>
              </a:solidFill>
            </a:endParaRP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PC1 ++   PC2 –</a:t>
            </a:r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9FB55397-D825-C851-B867-679D6A080E15}"/>
              </a:ext>
            </a:extLst>
          </p:cNvPr>
          <p:cNvSpPr txBox="1">
            <a:spLocks/>
          </p:cNvSpPr>
          <p:nvPr/>
        </p:nvSpPr>
        <p:spPr>
          <a:xfrm>
            <a:off x="838200" y="5707395"/>
            <a:ext cx="4577080" cy="1096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noProof="0" dirty="0"/>
              <a:t>PC1 : thermal and radiative state</a:t>
            </a:r>
          </a:p>
          <a:p>
            <a:r>
              <a:rPr lang="en-US" sz="1800" noProof="0" dirty="0"/>
              <a:t>PC2 : mechanical turbulence intensity</a:t>
            </a:r>
          </a:p>
          <a:p>
            <a:r>
              <a:rPr lang="en-US" sz="1800" noProof="0" dirty="0"/>
              <a:t>PC3 : storage and energy fluxes dynamics</a:t>
            </a:r>
          </a:p>
        </p:txBody>
      </p:sp>
    </p:spTree>
    <p:extLst>
      <p:ext uri="{BB962C8B-B14F-4D97-AF65-F5344CB8AC3E}">
        <p14:creationId xmlns:p14="http://schemas.microsoft.com/office/powerpoint/2010/main" val="2426487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63EA8-CB83-54D5-EE86-48ACAF5BC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èche : chevron 5">
            <a:extLst>
              <a:ext uri="{FF2B5EF4-FFF2-40B4-BE49-F238E27FC236}">
                <a16:creationId xmlns:a16="http://schemas.microsoft.com/office/drawing/2014/main" id="{081635EC-42A1-9114-4520-355E4AFAB71B}"/>
              </a:ext>
            </a:extLst>
          </p:cNvPr>
          <p:cNvSpPr/>
          <p:nvPr/>
        </p:nvSpPr>
        <p:spPr>
          <a:xfrm>
            <a:off x="1918200" y="3187592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Windy neutral regime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Flèche : chevron 19">
                <a:extLst>
                  <a:ext uri="{FF2B5EF4-FFF2-40B4-BE49-F238E27FC236}">
                    <a16:creationId xmlns:a16="http://schemas.microsoft.com/office/drawing/2014/main" id="{97D5979A-4DE4-FA88-B23D-167A3B387BDB}"/>
                  </a:ext>
                </a:extLst>
              </p:cNvPr>
              <p:cNvSpPr/>
              <p:nvPr/>
            </p:nvSpPr>
            <p:spPr>
              <a:xfrm>
                <a:off x="1918200" y="3187591"/>
                <a:ext cx="4177800" cy="939136"/>
              </a:xfrm>
              <a:prstGeom prst="chevron">
                <a:avLst>
                  <a:gd name="adj" fmla="val 29445"/>
                </a:avLst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r"/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𝑛𝑒𝑡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232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W/m²      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=−0.03</m:t>
                    </m:r>
                  </m:oMath>
                </a14:m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1.02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m/s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𝑠𝑢𝑟𝑓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12.8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°C</a:t>
                </a:r>
              </a:p>
            </p:txBody>
          </p:sp>
        </mc:Choice>
        <mc:Fallback xmlns="">
          <p:sp>
            <p:nvSpPr>
              <p:cNvPr id="20" name="Flèche : chevron 19">
                <a:extLst>
                  <a:ext uri="{FF2B5EF4-FFF2-40B4-BE49-F238E27FC236}">
                    <a16:creationId xmlns:a16="http://schemas.microsoft.com/office/drawing/2014/main" id="{97D5979A-4DE4-FA88-B23D-167A3B387B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200" y="3187591"/>
                <a:ext cx="4177800" cy="939136"/>
              </a:xfrm>
              <a:prstGeom prst="chevron">
                <a:avLst>
                  <a:gd name="adj" fmla="val 29445"/>
                </a:avLst>
              </a:prstGeom>
              <a:blipFill>
                <a:blip r:embed="rId2"/>
                <a:stretch>
                  <a:fillRect b="-8442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lèche : chevron 4">
            <a:extLst>
              <a:ext uri="{FF2B5EF4-FFF2-40B4-BE49-F238E27FC236}">
                <a16:creationId xmlns:a16="http://schemas.microsoft.com/office/drawing/2014/main" id="{B97060CB-C400-B4CD-C5EF-930DE265E946}"/>
              </a:ext>
            </a:extLst>
          </p:cNvPr>
          <p:cNvSpPr/>
          <p:nvPr/>
        </p:nvSpPr>
        <p:spPr>
          <a:xfrm>
            <a:off x="1918200" y="1820768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unstable regime</a:t>
            </a:r>
          </a:p>
        </p:txBody>
      </p:sp>
      <p:sp>
        <p:nvSpPr>
          <p:cNvPr id="17" name="Flèche : chevron 16">
            <a:extLst>
              <a:ext uri="{FF2B5EF4-FFF2-40B4-BE49-F238E27FC236}">
                <a16:creationId xmlns:a16="http://schemas.microsoft.com/office/drawing/2014/main" id="{23474F22-4050-9DF3-6B60-84E7ACFF3D48}"/>
              </a:ext>
            </a:extLst>
          </p:cNvPr>
          <p:cNvSpPr/>
          <p:nvPr/>
        </p:nvSpPr>
        <p:spPr>
          <a:xfrm flipH="1">
            <a:off x="6096000" y="5237827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Humid unstable regime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Flèche : chevron 22">
                <a:extLst>
                  <a:ext uri="{FF2B5EF4-FFF2-40B4-BE49-F238E27FC236}">
                    <a16:creationId xmlns:a16="http://schemas.microsoft.com/office/drawing/2014/main" id="{C7DB2671-8DE5-C7FF-AE85-51419FEA0301}"/>
                  </a:ext>
                </a:extLst>
              </p:cNvPr>
              <p:cNvSpPr/>
              <p:nvPr/>
            </p:nvSpPr>
            <p:spPr>
              <a:xfrm flipH="1">
                <a:off x="6102100" y="5237827"/>
                <a:ext cx="4177800" cy="939136"/>
              </a:xfrm>
              <a:prstGeom prst="chevron">
                <a:avLst>
                  <a:gd name="adj" fmla="val 29445"/>
                </a:avLst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r"/>
                <a:endParaRPr lang="en-US" b="1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𝑛𝑒𝑡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187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W/m²      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=−0.25</m:t>
                    </m:r>
                  </m:oMath>
                </a14:m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0.45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m/s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𝑠𝑢𝑟𝑓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15.1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°C</a:t>
                </a:r>
              </a:p>
            </p:txBody>
          </p:sp>
        </mc:Choice>
        <mc:Fallback xmlns="">
          <p:sp>
            <p:nvSpPr>
              <p:cNvPr id="23" name="Flèche : chevron 22">
                <a:extLst>
                  <a:ext uri="{FF2B5EF4-FFF2-40B4-BE49-F238E27FC236}">
                    <a16:creationId xmlns:a16="http://schemas.microsoft.com/office/drawing/2014/main" id="{C7DB2671-8DE5-C7FF-AE85-51419FEA03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102100" y="5237827"/>
                <a:ext cx="4177800" cy="939136"/>
              </a:xfrm>
              <a:prstGeom prst="chevron">
                <a:avLst>
                  <a:gd name="adj" fmla="val 29445"/>
                </a:avLst>
              </a:prstGeom>
              <a:blipFill>
                <a:blip r:embed="rId3"/>
                <a:stretch>
                  <a:fillRect b="-8442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FF45C69E-1FD2-AA15-E486-C742AB141443}"/>
              </a:ext>
            </a:extLst>
          </p:cNvPr>
          <p:cNvSpPr/>
          <p:nvPr/>
        </p:nvSpPr>
        <p:spPr>
          <a:xfrm>
            <a:off x="1918200" y="4554416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quasi-neutral regime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Flèche : chevron 21">
                <a:extLst>
                  <a:ext uri="{FF2B5EF4-FFF2-40B4-BE49-F238E27FC236}">
                    <a16:creationId xmlns:a16="http://schemas.microsoft.com/office/drawing/2014/main" id="{5CCEC89C-ED4D-F121-9E2E-A3A7656B555B}"/>
                  </a:ext>
                </a:extLst>
              </p:cNvPr>
              <p:cNvSpPr/>
              <p:nvPr/>
            </p:nvSpPr>
            <p:spPr>
              <a:xfrm>
                <a:off x="1918200" y="4554416"/>
                <a:ext cx="4177800" cy="939136"/>
              </a:xfrm>
              <a:prstGeom prst="chevron">
                <a:avLst>
                  <a:gd name="adj" fmla="val 29445"/>
                </a:avLst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b="1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𝑛𝑒𝑡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256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W/m²      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=−0.08</m:t>
                    </m:r>
                  </m:oMath>
                </a14:m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0.68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m/s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𝑠𝑢𝑟𝑓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18.3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°C</a:t>
                </a:r>
              </a:p>
            </p:txBody>
          </p:sp>
        </mc:Choice>
        <mc:Fallback xmlns="">
          <p:sp>
            <p:nvSpPr>
              <p:cNvPr id="22" name="Flèche : chevron 21">
                <a:extLst>
                  <a:ext uri="{FF2B5EF4-FFF2-40B4-BE49-F238E27FC236}">
                    <a16:creationId xmlns:a16="http://schemas.microsoft.com/office/drawing/2014/main" id="{5CCEC89C-ED4D-F121-9E2E-A3A7656B5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200" y="4554416"/>
                <a:ext cx="4177800" cy="939136"/>
              </a:xfrm>
              <a:prstGeom prst="chevron">
                <a:avLst>
                  <a:gd name="adj" fmla="val 29445"/>
                </a:avLst>
              </a:prstGeom>
              <a:blipFill>
                <a:blip r:embed="rId4"/>
                <a:stretch>
                  <a:fillRect b="-8442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lèche : chevron 15">
            <a:extLst>
              <a:ext uri="{FF2B5EF4-FFF2-40B4-BE49-F238E27FC236}">
                <a16:creationId xmlns:a16="http://schemas.microsoft.com/office/drawing/2014/main" id="{1BCFD01A-FEE7-F057-D928-416CC1812B5E}"/>
              </a:ext>
            </a:extLst>
          </p:cNvPr>
          <p:cNvSpPr/>
          <p:nvPr/>
        </p:nvSpPr>
        <p:spPr>
          <a:xfrm flipH="1">
            <a:off x="6096000" y="3871004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unstable regime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lèche : chevron 20">
                <a:extLst>
                  <a:ext uri="{FF2B5EF4-FFF2-40B4-BE49-F238E27FC236}">
                    <a16:creationId xmlns:a16="http://schemas.microsoft.com/office/drawing/2014/main" id="{91A98D85-C908-B76B-6172-B540DB2C2CAA}"/>
                  </a:ext>
                </a:extLst>
              </p:cNvPr>
              <p:cNvSpPr/>
              <p:nvPr/>
            </p:nvSpPr>
            <p:spPr>
              <a:xfrm flipH="1">
                <a:off x="6096000" y="3871004"/>
                <a:ext cx="4177800" cy="939136"/>
              </a:xfrm>
              <a:prstGeom prst="chevron">
                <a:avLst>
                  <a:gd name="adj" fmla="val 29445"/>
                </a:avLst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r"/>
                <a:endParaRPr lang="en-US" b="1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𝑛𝑒𝑡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122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W/m²      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=−0.30</m:t>
                    </m:r>
                  </m:oMath>
                </a14:m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0.38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m/s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𝑠𝑢𝑟𝑓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5.2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°C</a:t>
                </a:r>
              </a:p>
            </p:txBody>
          </p:sp>
        </mc:Choice>
        <mc:Fallback xmlns="">
          <p:sp>
            <p:nvSpPr>
              <p:cNvPr id="21" name="Flèche : chevron 20">
                <a:extLst>
                  <a:ext uri="{FF2B5EF4-FFF2-40B4-BE49-F238E27FC236}">
                    <a16:creationId xmlns:a16="http://schemas.microsoft.com/office/drawing/2014/main" id="{91A98D85-C908-B76B-6172-B540DB2C2C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096000" y="3871004"/>
                <a:ext cx="4177800" cy="939136"/>
              </a:xfrm>
              <a:prstGeom prst="chevron">
                <a:avLst>
                  <a:gd name="adj" fmla="val 29445"/>
                </a:avLst>
              </a:prstGeom>
              <a:blipFill>
                <a:blip r:embed="rId5"/>
                <a:stretch>
                  <a:fillRect b="-8442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èche : chevron 14">
            <a:extLst>
              <a:ext uri="{FF2B5EF4-FFF2-40B4-BE49-F238E27FC236}">
                <a16:creationId xmlns:a16="http://schemas.microsoft.com/office/drawing/2014/main" id="{39F0D311-CB71-8207-0D2B-7FB8B18F181B}"/>
              </a:ext>
            </a:extLst>
          </p:cNvPr>
          <p:cNvSpPr/>
          <p:nvPr/>
        </p:nvSpPr>
        <p:spPr>
          <a:xfrm flipH="1">
            <a:off x="6096000" y="2504180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neutral regime</a:t>
            </a:r>
          </a:p>
          <a:p>
            <a:endParaRPr lang="en-US" noProof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Flèche : chevron 18">
                <a:extLst>
                  <a:ext uri="{FF2B5EF4-FFF2-40B4-BE49-F238E27FC236}">
                    <a16:creationId xmlns:a16="http://schemas.microsoft.com/office/drawing/2014/main" id="{7489196D-784A-B3AD-B69E-2590F8E500BB}"/>
                  </a:ext>
                </a:extLst>
              </p:cNvPr>
              <p:cNvSpPr/>
              <p:nvPr/>
            </p:nvSpPr>
            <p:spPr>
              <a:xfrm flipH="1">
                <a:off x="6096000" y="2504180"/>
                <a:ext cx="4177800" cy="939136"/>
              </a:xfrm>
              <a:prstGeom prst="chevron">
                <a:avLst>
                  <a:gd name="adj" fmla="val 29445"/>
                </a:avLst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𝑛𝑒𝑡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111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W/m²       </a:t>
                </a:r>
                <a14:m>
                  <m:oMath xmlns:m="http://schemas.openxmlformats.org/officeDocument/2006/math"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=−0.02</m:t>
                    </m:r>
                  </m:oMath>
                </a14:m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0.73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m/s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𝑠𝑢𝑟𝑓</m:t>
                        </m:r>
                      </m:sub>
                    </m:sSub>
                    <m:r>
                      <a:rPr lang="en-US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7.4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°C</a:t>
                </a:r>
              </a:p>
            </p:txBody>
          </p:sp>
        </mc:Choice>
        <mc:Fallback xmlns="">
          <p:sp>
            <p:nvSpPr>
              <p:cNvPr id="19" name="Flèche : chevron 18">
                <a:extLst>
                  <a:ext uri="{FF2B5EF4-FFF2-40B4-BE49-F238E27FC236}">
                    <a16:creationId xmlns:a16="http://schemas.microsoft.com/office/drawing/2014/main" id="{7489196D-784A-B3AD-B69E-2590F8E500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096000" y="2504180"/>
                <a:ext cx="4177800" cy="939136"/>
              </a:xfrm>
              <a:prstGeom prst="chevron">
                <a:avLst>
                  <a:gd name="adj" fmla="val 29445"/>
                </a:avLst>
              </a:prstGeom>
              <a:blipFill>
                <a:blip r:embed="rId6"/>
                <a:stretch>
                  <a:fillRect b="-8442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Hexagone 13">
            <a:extLst>
              <a:ext uri="{FF2B5EF4-FFF2-40B4-BE49-F238E27FC236}">
                <a16:creationId xmlns:a16="http://schemas.microsoft.com/office/drawing/2014/main" id="{4076977D-1D99-B126-5C5A-C54DA0BBF98B}"/>
              </a:ext>
            </a:extLst>
          </p:cNvPr>
          <p:cNvSpPr>
            <a:spLocks noChangeAspect="1"/>
          </p:cNvSpPr>
          <p:nvPr/>
        </p:nvSpPr>
        <p:spPr>
          <a:xfrm>
            <a:off x="10273800" y="3871004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4</a:t>
            </a:r>
          </a:p>
        </p:txBody>
      </p:sp>
      <p:sp>
        <p:nvSpPr>
          <p:cNvPr id="10" name="Hexagone 9">
            <a:extLst>
              <a:ext uri="{FF2B5EF4-FFF2-40B4-BE49-F238E27FC236}">
                <a16:creationId xmlns:a16="http://schemas.microsoft.com/office/drawing/2014/main" id="{40EBE029-4929-7270-9455-573CC93071EC}"/>
              </a:ext>
            </a:extLst>
          </p:cNvPr>
          <p:cNvSpPr>
            <a:spLocks noChangeAspect="1"/>
          </p:cNvSpPr>
          <p:nvPr/>
        </p:nvSpPr>
        <p:spPr>
          <a:xfrm>
            <a:off x="838200" y="1820768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1</a:t>
            </a:r>
          </a:p>
        </p:txBody>
      </p:sp>
      <p:sp>
        <p:nvSpPr>
          <p:cNvPr id="12" name="Hexagone 11">
            <a:extLst>
              <a:ext uri="{FF2B5EF4-FFF2-40B4-BE49-F238E27FC236}">
                <a16:creationId xmlns:a16="http://schemas.microsoft.com/office/drawing/2014/main" id="{7526A20B-7E97-A678-6F66-26E155B7FE67}"/>
              </a:ext>
            </a:extLst>
          </p:cNvPr>
          <p:cNvSpPr>
            <a:spLocks noChangeAspect="1"/>
          </p:cNvSpPr>
          <p:nvPr/>
        </p:nvSpPr>
        <p:spPr>
          <a:xfrm>
            <a:off x="10273800" y="5237827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9B79953-3086-F79D-DD5E-E1CECA2CD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Physical Interpretation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9B269A-B127-C34B-C486-2F1FBF54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14</a:t>
            </a:r>
          </a:p>
        </p:txBody>
      </p:sp>
      <p:sp>
        <p:nvSpPr>
          <p:cNvPr id="9" name="Hexagone 8">
            <a:extLst>
              <a:ext uri="{FF2B5EF4-FFF2-40B4-BE49-F238E27FC236}">
                <a16:creationId xmlns:a16="http://schemas.microsoft.com/office/drawing/2014/main" id="{ADC8D090-00F2-7E2B-28D1-F751A31416ED}"/>
              </a:ext>
            </a:extLst>
          </p:cNvPr>
          <p:cNvSpPr>
            <a:spLocks noChangeAspect="1"/>
          </p:cNvSpPr>
          <p:nvPr/>
        </p:nvSpPr>
        <p:spPr>
          <a:xfrm>
            <a:off x="838200" y="4554416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5</a:t>
            </a:r>
          </a:p>
        </p:txBody>
      </p:sp>
      <p:sp>
        <p:nvSpPr>
          <p:cNvPr id="11" name="Hexagone 10">
            <a:extLst>
              <a:ext uri="{FF2B5EF4-FFF2-40B4-BE49-F238E27FC236}">
                <a16:creationId xmlns:a16="http://schemas.microsoft.com/office/drawing/2014/main" id="{98DEF2BA-9330-6A26-DE47-5EB4331F9505}"/>
              </a:ext>
            </a:extLst>
          </p:cNvPr>
          <p:cNvSpPr>
            <a:spLocks noChangeAspect="1"/>
          </p:cNvSpPr>
          <p:nvPr/>
        </p:nvSpPr>
        <p:spPr>
          <a:xfrm>
            <a:off x="10273800" y="2504180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2</a:t>
            </a:r>
          </a:p>
        </p:txBody>
      </p:sp>
      <p:sp>
        <p:nvSpPr>
          <p:cNvPr id="13" name="Hexagone 12">
            <a:extLst>
              <a:ext uri="{FF2B5EF4-FFF2-40B4-BE49-F238E27FC236}">
                <a16:creationId xmlns:a16="http://schemas.microsoft.com/office/drawing/2014/main" id="{F2AACA72-88A5-1F4D-95F6-31EFF875CE0A}"/>
              </a:ext>
            </a:extLst>
          </p:cNvPr>
          <p:cNvSpPr>
            <a:spLocks noChangeAspect="1"/>
          </p:cNvSpPr>
          <p:nvPr/>
        </p:nvSpPr>
        <p:spPr>
          <a:xfrm>
            <a:off x="838200" y="3187592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Flèche : chevron 17">
                <a:extLst>
                  <a:ext uri="{FF2B5EF4-FFF2-40B4-BE49-F238E27FC236}">
                    <a16:creationId xmlns:a16="http://schemas.microsoft.com/office/drawing/2014/main" id="{C3A4FEF2-423C-2E9E-375B-075E37185137}"/>
                  </a:ext>
                </a:extLst>
              </p:cNvPr>
              <p:cNvSpPr/>
              <p:nvPr/>
            </p:nvSpPr>
            <p:spPr>
              <a:xfrm>
                <a:off x="1918200" y="1820768"/>
                <a:ext cx="4177800" cy="939136"/>
              </a:xfrm>
              <a:prstGeom prst="chevron">
                <a:avLst>
                  <a:gd name="adj" fmla="val 29445"/>
                </a:avLst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b="1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𝑛𝑒𝑡</m:t>
                        </m:r>
                      </m:sub>
                    </m:sSub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=421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W/m²       </a:t>
                </a:r>
                <a14:m>
                  <m:oMath xmlns:m="http://schemas.openxmlformats.org/officeDocument/2006/math"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=−0.37</m:t>
                    </m:r>
                  </m:oMath>
                </a14:m>
                <a:endParaRPr lang="en-US" noProof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=0.58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m/s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𝑠𝑢𝑟𝑓</m:t>
                        </m:r>
                      </m:sub>
                    </m:sSub>
                    <m:r>
                      <a:rPr lang="en-US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=22.8</m:t>
                    </m:r>
                  </m:oMath>
                </a14:m>
                <a:r>
                  <a:rPr lang="en-US" noProof="0" dirty="0">
                    <a:solidFill>
                      <a:schemeClr val="tx1"/>
                    </a:solidFill>
                  </a:rPr>
                  <a:t> °C</a:t>
                </a:r>
              </a:p>
            </p:txBody>
          </p:sp>
        </mc:Choice>
        <mc:Fallback xmlns="">
          <p:sp>
            <p:nvSpPr>
              <p:cNvPr id="18" name="Flèche : chevron 17">
                <a:extLst>
                  <a:ext uri="{FF2B5EF4-FFF2-40B4-BE49-F238E27FC236}">
                    <a16:creationId xmlns:a16="http://schemas.microsoft.com/office/drawing/2014/main" id="{C3A4FEF2-423C-2E9E-375B-075E371851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200" y="1820768"/>
                <a:ext cx="4177800" cy="939136"/>
              </a:xfrm>
              <a:prstGeom prst="chevron">
                <a:avLst>
                  <a:gd name="adj" fmla="val 29445"/>
                </a:avLst>
              </a:prstGeom>
              <a:blipFill>
                <a:blip r:embed="rId7"/>
                <a:stretch>
                  <a:fillRect b="-8442"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242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688AB-377D-BBF3-76F8-F16C47AF7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èche : chevron 5">
            <a:extLst>
              <a:ext uri="{FF2B5EF4-FFF2-40B4-BE49-F238E27FC236}">
                <a16:creationId xmlns:a16="http://schemas.microsoft.com/office/drawing/2014/main" id="{560EB573-81C1-C5AD-5C77-9D8A8592E8DC}"/>
              </a:ext>
            </a:extLst>
          </p:cNvPr>
          <p:cNvSpPr/>
          <p:nvPr/>
        </p:nvSpPr>
        <p:spPr>
          <a:xfrm>
            <a:off x="1918200" y="3187592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Windy neutral regime</a:t>
            </a:r>
          </a:p>
        </p:txBody>
      </p:sp>
      <p:sp>
        <p:nvSpPr>
          <p:cNvPr id="20" name="Flèche : chevron 19">
            <a:extLst>
              <a:ext uri="{FF2B5EF4-FFF2-40B4-BE49-F238E27FC236}">
                <a16:creationId xmlns:a16="http://schemas.microsoft.com/office/drawing/2014/main" id="{74F4E84F-7B59-9398-5A09-C5DA3ED52517}"/>
              </a:ext>
            </a:extLst>
          </p:cNvPr>
          <p:cNvSpPr/>
          <p:nvPr/>
        </p:nvSpPr>
        <p:spPr>
          <a:xfrm>
            <a:off x="1918200" y="3187591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Very high mechanical turbulence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Moderate net radiation</a:t>
            </a:r>
          </a:p>
        </p:txBody>
      </p:sp>
      <p:sp>
        <p:nvSpPr>
          <p:cNvPr id="17" name="Flèche : chevron 16">
            <a:extLst>
              <a:ext uri="{FF2B5EF4-FFF2-40B4-BE49-F238E27FC236}">
                <a16:creationId xmlns:a16="http://schemas.microsoft.com/office/drawing/2014/main" id="{207CA88F-097B-D88C-75CD-D69D0FDD6640}"/>
              </a:ext>
            </a:extLst>
          </p:cNvPr>
          <p:cNvSpPr/>
          <p:nvPr/>
        </p:nvSpPr>
        <p:spPr>
          <a:xfrm flipH="1">
            <a:off x="6096000" y="5237827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Humid unstable regime</a:t>
            </a:r>
          </a:p>
        </p:txBody>
      </p:sp>
      <p:sp>
        <p:nvSpPr>
          <p:cNvPr id="23" name="Flèche : chevron 22">
            <a:extLst>
              <a:ext uri="{FF2B5EF4-FFF2-40B4-BE49-F238E27FC236}">
                <a16:creationId xmlns:a16="http://schemas.microsoft.com/office/drawing/2014/main" id="{90F08B91-D923-49C4-000A-CB537117E2C8}"/>
              </a:ext>
            </a:extLst>
          </p:cNvPr>
          <p:cNvSpPr/>
          <p:nvPr/>
        </p:nvSpPr>
        <p:spPr>
          <a:xfrm flipH="1">
            <a:off x="6102100" y="5237827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b="1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Moderate net radiation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Low mechanical turbulence</a:t>
            </a:r>
          </a:p>
        </p:txBody>
      </p:sp>
      <p:sp>
        <p:nvSpPr>
          <p:cNvPr id="7" name="Flèche : chevron 6">
            <a:extLst>
              <a:ext uri="{FF2B5EF4-FFF2-40B4-BE49-F238E27FC236}">
                <a16:creationId xmlns:a16="http://schemas.microsoft.com/office/drawing/2014/main" id="{426CADBD-27AF-CEDF-77BC-B521B0F98253}"/>
              </a:ext>
            </a:extLst>
          </p:cNvPr>
          <p:cNvSpPr/>
          <p:nvPr/>
        </p:nvSpPr>
        <p:spPr>
          <a:xfrm>
            <a:off x="1918200" y="4554416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quasi-neutral regime</a:t>
            </a:r>
          </a:p>
        </p:txBody>
      </p:sp>
      <p:sp>
        <p:nvSpPr>
          <p:cNvPr id="22" name="Flèche : chevron 21">
            <a:extLst>
              <a:ext uri="{FF2B5EF4-FFF2-40B4-BE49-F238E27FC236}">
                <a16:creationId xmlns:a16="http://schemas.microsoft.com/office/drawing/2014/main" id="{E84BC2E7-DAC6-5123-67B5-869B56921BC7}"/>
              </a:ext>
            </a:extLst>
          </p:cNvPr>
          <p:cNvSpPr/>
          <p:nvPr/>
        </p:nvSpPr>
        <p:spPr>
          <a:xfrm>
            <a:off x="1918200" y="4554416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Moderate net radiation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High mechanical turbulence</a:t>
            </a:r>
          </a:p>
        </p:txBody>
      </p:sp>
      <p:sp>
        <p:nvSpPr>
          <p:cNvPr id="16" name="Flèche : chevron 15">
            <a:extLst>
              <a:ext uri="{FF2B5EF4-FFF2-40B4-BE49-F238E27FC236}">
                <a16:creationId xmlns:a16="http://schemas.microsoft.com/office/drawing/2014/main" id="{626F3B20-B3F7-D4C2-99CF-F1C9B8293C8A}"/>
              </a:ext>
            </a:extLst>
          </p:cNvPr>
          <p:cNvSpPr/>
          <p:nvPr/>
        </p:nvSpPr>
        <p:spPr>
          <a:xfrm flipH="1">
            <a:off x="6096000" y="3871004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unstable regime</a:t>
            </a: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CBDDEE5A-6C08-8F1D-6CC3-285F6FEA66F5}"/>
              </a:ext>
            </a:extLst>
          </p:cNvPr>
          <p:cNvSpPr/>
          <p:nvPr/>
        </p:nvSpPr>
        <p:spPr>
          <a:xfrm flipH="1">
            <a:off x="6096000" y="3871004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endParaRPr lang="en-US" b="1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Very low net radiation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Very low mechanical turbulence</a:t>
            </a:r>
          </a:p>
        </p:txBody>
      </p:sp>
      <p:sp>
        <p:nvSpPr>
          <p:cNvPr id="15" name="Flèche : chevron 14">
            <a:extLst>
              <a:ext uri="{FF2B5EF4-FFF2-40B4-BE49-F238E27FC236}">
                <a16:creationId xmlns:a16="http://schemas.microsoft.com/office/drawing/2014/main" id="{84FDE36F-E500-95F0-7E9A-87827BDD5E59}"/>
              </a:ext>
            </a:extLst>
          </p:cNvPr>
          <p:cNvSpPr/>
          <p:nvPr/>
        </p:nvSpPr>
        <p:spPr>
          <a:xfrm flipH="1">
            <a:off x="6096000" y="2504180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neutral regime</a:t>
            </a:r>
          </a:p>
          <a:p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9" name="Flèche : chevron 18">
            <a:extLst>
              <a:ext uri="{FF2B5EF4-FFF2-40B4-BE49-F238E27FC236}">
                <a16:creationId xmlns:a16="http://schemas.microsoft.com/office/drawing/2014/main" id="{1AB301C9-E900-D2D4-2EF3-7261279A1275}"/>
              </a:ext>
            </a:extLst>
          </p:cNvPr>
          <p:cNvSpPr/>
          <p:nvPr/>
        </p:nvSpPr>
        <p:spPr>
          <a:xfrm flipH="1">
            <a:off x="6096000" y="2504180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High mechanical turbulence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Very low net radiation</a:t>
            </a:r>
          </a:p>
        </p:txBody>
      </p:sp>
      <p:sp>
        <p:nvSpPr>
          <p:cNvPr id="14" name="Hexagone 13">
            <a:extLst>
              <a:ext uri="{FF2B5EF4-FFF2-40B4-BE49-F238E27FC236}">
                <a16:creationId xmlns:a16="http://schemas.microsoft.com/office/drawing/2014/main" id="{1FF769B9-5F5D-B9E1-F2C9-6D5A2FC61613}"/>
              </a:ext>
            </a:extLst>
          </p:cNvPr>
          <p:cNvSpPr>
            <a:spLocks noChangeAspect="1"/>
          </p:cNvSpPr>
          <p:nvPr/>
        </p:nvSpPr>
        <p:spPr>
          <a:xfrm>
            <a:off x="10273800" y="3871004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4</a:t>
            </a:r>
          </a:p>
        </p:txBody>
      </p:sp>
      <p:sp>
        <p:nvSpPr>
          <p:cNvPr id="10" name="Hexagone 9">
            <a:extLst>
              <a:ext uri="{FF2B5EF4-FFF2-40B4-BE49-F238E27FC236}">
                <a16:creationId xmlns:a16="http://schemas.microsoft.com/office/drawing/2014/main" id="{DFA30749-D377-CFAD-9BBB-4EB0118B5E44}"/>
              </a:ext>
            </a:extLst>
          </p:cNvPr>
          <p:cNvSpPr>
            <a:spLocks noChangeAspect="1"/>
          </p:cNvSpPr>
          <p:nvPr/>
        </p:nvSpPr>
        <p:spPr>
          <a:xfrm>
            <a:off x="838200" y="1820768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1</a:t>
            </a:r>
          </a:p>
        </p:txBody>
      </p:sp>
      <p:sp>
        <p:nvSpPr>
          <p:cNvPr id="12" name="Hexagone 11">
            <a:extLst>
              <a:ext uri="{FF2B5EF4-FFF2-40B4-BE49-F238E27FC236}">
                <a16:creationId xmlns:a16="http://schemas.microsoft.com/office/drawing/2014/main" id="{0B65C1F5-8B97-30DA-8526-4CE74E41B35A}"/>
              </a:ext>
            </a:extLst>
          </p:cNvPr>
          <p:cNvSpPr>
            <a:spLocks noChangeAspect="1"/>
          </p:cNvSpPr>
          <p:nvPr/>
        </p:nvSpPr>
        <p:spPr>
          <a:xfrm>
            <a:off x="10273800" y="5237827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CC1153-0096-FCD0-4C93-F697AF65C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Physical Interpretation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028E8B-5802-1495-EE05-07E13C3A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14</a:t>
            </a:r>
          </a:p>
        </p:txBody>
      </p:sp>
      <p:sp>
        <p:nvSpPr>
          <p:cNvPr id="9" name="Hexagone 8">
            <a:extLst>
              <a:ext uri="{FF2B5EF4-FFF2-40B4-BE49-F238E27FC236}">
                <a16:creationId xmlns:a16="http://schemas.microsoft.com/office/drawing/2014/main" id="{9B412A98-8650-CF16-5F94-2513DD5620DF}"/>
              </a:ext>
            </a:extLst>
          </p:cNvPr>
          <p:cNvSpPr>
            <a:spLocks noChangeAspect="1"/>
          </p:cNvSpPr>
          <p:nvPr/>
        </p:nvSpPr>
        <p:spPr>
          <a:xfrm>
            <a:off x="838200" y="4554416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5</a:t>
            </a:r>
          </a:p>
        </p:txBody>
      </p:sp>
      <p:sp>
        <p:nvSpPr>
          <p:cNvPr id="11" name="Hexagone 10">
            <a:extLst>
              <a:ext uri="{FF2B5EF4-FFF2-40B4-BE49-F238E27FC236}">
                <a16:creationId xmlns:a16="http://schemas.microsoft.com/office/drawing/2014/main" id="{1157C366-C58E-1562-FB97-CDD3C7F944F4}"/>
              </a:ext>
            </a:extLst>
          </p:cNvPr>
          <p:cNvSpPr>
            <a:spLocks noChangeAspect="1"/>
          </p:cNvSpPr>
          <p:nvPr/>
        </p:nvSpPr>
        <p:spPr>
          <a:xfrm>
            <a:off x="10273800" y="2504180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2</a:t>
            </a:r>
          </a:p>
        </p:txBody>
      </p:sp>
      <p:sp>
        <p:nvSpPr>
          <p:cNvPr id="13" name="Hexagone 12">
            <a:extLst>
              <a:ext uri="{FF2B5EF4-FFF2-40B4-BE49-F238E27FC236}">
                <a16:creationId xmlns:a16="http://schemas.microsoft.com/office/drawing/2014/main" id="{82BCF77D-A1C6-0E9B-6D14-D697E83A97FF}"/>
              </a:ext>
            </a:extLst>
          </p:cNvPr>
          <p:cNvSpPr>
            <a:spLocks noChangeAspect="1"/>
          </p:cNvSpPr>
          <p:nvPr/>
        </p:nvSpPr>
        <p:spPr>
          <a:xfrm>
            <a:off x="838200" y="3187592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3</a:t>
            </a:r>
          </a:p>
        </p:txBody>
      </p:sp>
      <p:sp>
        <p:nvSpPr>
          <p:cNvPr id="5" name="Flèche : chevron 4">
            <a:extLst>
              <a:ext uri="{FF2B5EF4-FFF2-40B4-BE49-F238E27FC236}">
                <a16:creationId xmlns:a16="http://schemas.microsoft.com/office/drawing/2014/main" id="{CC4D26CB-60DB-EFFA-F607-62E021D01896}"/>
              </a:ext>
            </a:extLst>
          </p:cNvPr>
          <p:cNvSpPr/>
          <p:nvPr/>
        </p:nvSpPr>
        <p:spPr>
          <a:xfrm>
            <a:off x="1918200" y="1820768"/>
            <a:ext cx="4177800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unstable regime</a:t>
            </a:r>
          </a:p>
        </p:txBody>
      </p:sp>
      <p:sp>
        <p:nvSpPr>
          <p:cNvPr id="18" name="Flèche : chevron 17">
            <a:extLst>
              <a:ext uri="{FF2B5EF4-FFF2-40B4-BE49-F238E27FC236}">
                <a16:creationId xmlns:a16="http://schemas.microsoft.com/office/drawing/2014/main" id="{3C4E55E0-D202-B70D-9FB2-ED7F61101023}"/>
              </a:ext>
            </a:extLst>
          </p:cNvPr>
          <p:cNvSpPr/>
          <p:nvPr/>
        </p:nvSpPr>
        <p:spPr>
          <a:xfrm>
            <a:off x="1918200" y="1820768"/>
            <a:ext cx="4177800" cy="939136"/>
          </a:xfrm>
          <a:prstGeom prst="chevron">
            <a:avLst>
              <a:gd name="adj" fmla="val 29445"/>
            </a:avLst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b="1" noProof="0" dirty="0">
              <a:solidFill>
                <a:schemeClr val="tx1"/>
              </a:solidFill>
            </a:endParaRP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Very high net radiation</a:t>
            </a:r>
          </a:p>
          <a:p>
            <a:pPr algn="ctr"/>
            <a:r>
              <a:rPr lang="en-US" noProof="0" dirty="0">
                <a:solidFill>
                  <a:schemeClr val="tx1"/>
                </a:solidFill>
              </a:rPr>
              <a:t>Low mechanical turbulence</a:t>
            </a:r>
          </a:p>
          <a:p>
            <a:pPr algn="ctr"/>
            <a:endParaRPr lang="en-US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629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 44">
            <a:extLst>
              <a:ext uri="{FF2B5EF4-FFF2-40B4-BE49-F238E27FC236}">
                <a16:creationId xmlns:a16="http://schemas.microsoft.com/office/drawing/2014/main" id="{2425655E-8482-A1F8-6211-255485917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5" y="1424487"/>
            <a:ext cx="4572009" cy="51206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28A629C-CE5A-96A7-4149-BD4FCC6A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Energy Balance Closure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13AA17-1207-4AFA-3DF3-DC5286229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15</a:t>
            </a:r>
          </a:p>
        </p:txBody>
      </p:sp>
      <p:sp>
        <p:nvSpPr>
          <p:cNvPr id="11" name="Hexagone 10">
            <a:extLst>
              <a:ext uri="{FF2B5EF4-FFF2-40B4-BE49-F238E27FC236}">
                <a16:creationId xmlns:a16="http://schemas.microsoft.com/office/drawing/2014/main" id="{13254BEB-1765-17A6-D2E9-92238E72B7C3}"/>
              </a:ext>
            </a:extLst>
          </p:cNvPr>
          <p:cNvSpPr>
            <a:spLocks noChangeAspect="1"/>
          </p:cNvSpPr>
          <p:nvPr/>
        </p:nvSpPr>
        <p:spPr>
          <a:xfrm>
            <a:off x="298200" y="1820768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1</a:t>
            </a:r>
          </a:p>
        </p:txBody>
      </p:sp>
      <p:sp>
        <p:nvSpPr>
          <p:cNvPr id="13" name="Flèche : chevron 12">
            <a:extLst>
              <a:ext uri="{FF2B5EF4-FFF2-40B4-BE49-F238E27FC236}">
                <a16:creationId xmlns:a16="http://schemas.microsoft.com/office/drawing/2014/main" id="{744726B5-BC6F-9793-711B-F690FB2457AB}"/>
              </a:ext>
            </a:extLst>
          </p:cNvPr>
          <p:cNvSpPr/>
          <p:nvPr/>
        </p:nvSpPr>
        <p:spPr>
          <a:xfrm>
            <a:off x="1378200" y="1820768"/>
            <a:ext cx="2324565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unstable regime</a:t>
            </a:r>
          </a:p>
          <a:p>
            <a:pPr algn="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5" name="Hexagone 14">
            <a:extLst>
              <a:ext uri="{FF2B5EF4-FFF2-40B4-BE49-F238E27FC236}">
                <a16:creationId xmlns:a16="http://schemas.microsoft.com/office/drawing/2014/main" id="{35B9F63F-A521-960D-C2AC-72BE248E89F2}"/>
              </a:ext>
            </a:extLst>
          </p:cNvPr>
          <p:cNvSpPr>
            <a:spLocks noChangeAspect="1"/>
          </p:cNvSpPr>
          <p:nvPr/>
        </p:nvSpPr>
        <p:spPr>
          <a:xfrm>
            <a:off x="10813799" y="2489864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2</a:t>
            </a:r>
          </a:p>
        </p:txBody>
      </p:sp>
      <p:sp>
        <p:nvSpPr>
          <p:cNvPr id="17" name="Flèche : chevron 16">
            <a:extLst>
              <a:ext uri="{FF2B5EF4-FFF2-40B4-BE49-F238E27FC236}">
                <a16:creationId xmlns:a16="http://schemas.microsoft.com/office/drawing/2014/main" id="{0AAE0756-53F3-7D72-B130-6ABFFC027AB2}"/>
              </a:ext>
            </a:extLst>
          </p:cNvPr>
          <p:cNvSpPr/>
          <p:nvPr/>
        </p:nvSpPr>
        <p:spPr>
          <a:xfrm flipH="1">
            <a:off x="8489235" y="2504180"/>
            <a:ext cx="2324563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neutral regime</a:t>
            </a:r>
          </a:p>
          <a:p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19" name="Hexagone 18">
            <a:extLst>
              <a:ext uri="{FF2B5EF4-FFF2-40B4-BE49-F238E27FC236}">
                <a16:creationId xmlns:a16="http://schemas.microsoft.com/office/drawing/2014/main" id="{9B540619-856F-2995-3030-1030E89D6B06}"/>
              </a:ext>
            </a:extLst>
          </p:cNvPr>
          <p:cNvSpPr>
            <a:spLocks noChangeAspect="1"/>
          </p:cNvSpPr>
          <p:nvPr/>
        </p:nvSpPr>
        <p:spPr>
          <a:xfrm>
            <a:off x="298200" y="3187592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3</a:t>
            </a:r>
          </a:p>
        </p:txBody>
      </p:sp>
      <p:sp>
        <p:nvSpPr>
          <p:cNvPr id="21" name="Flèche : chevron 20">
            <a:extLst>
              <a:ext uri="{FF2B5EF4-FFF2-40B4-BE49-F238E27FC236}">
                <a16:creationId xmlns:a16="http://schemas.microsoft.com/office/drawing/2014/main" id="{F122E71B-0F60-DB2A-7B36-92A710054DCD}"/>
              </a:ext>
            </a:extLst>
          </p:cNvPr>
          <p:cNvSpPr/>
          <p:nvPr/>
        </p:nvSpPr>
        <p:spPr>
          <a:xfrm>
            <a:off x="1378200" y="3187592"/>
            <a:ext cx="2324564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Windy neutral regime</a:t>
            </a:r>
          </a:p>
          <a:p>
            <a:pPr algn="r"/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23" name="Flèche : chevron 22">
            <a:extLst>
              <a:ext uri="{FF2B5EF4-FFF2-40B4-BE49-F238E27FC236}">
                <a16:creationId xmlns:a16="http://schemas.microsoft.com/office/drawing/2014/main" id="{610B866C-726A-7AF3-DFE8-68924C79760A}"/>
              </a:ext>
            </a:extLst>
          </p:cNvPr>
          <p:cNvSpPr/>
          <p:nvPr/>
        </p:nvSpPr>
        <p:spPr>
          <a:xfrm flipH="1">
            <a:off x="8489236" y="3871004"/>
            <a:ext cx="2324562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Cold humid unstable regime</a:t>
            </a:r>
          </a:p>
        </p:txBody>
      </p:sp>
      <p:sp>
        <p:nvSpPr>
          <p:cNvPr id="25" name="Hexagone 24">
            <a:extLst>
              <a:ext uri="{FF2B5EF4-FFF2-40B4-BE49-F238E27FC236}">
                <a16:creationId xmlns:a16="http://schemas.microsoft.com/office/drawing/2014/main" id="{6CDFC996-6910-4BD6-E304-23B06F2C8248}"/>
              </a:ext>
            </a:extLst>
          </p:cNvPr>
          <p:cNvSpPr>
            <a:spLocks noChangeAspect="1"/>
          </p:cNvSpPr>
          <p:nvPr/>
        </p:nvSpPr>
        <p:spPr>
          <a:xfrm>
            <a:off x="10813798" y="3871004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4</a:t>
            </a:r>
          </a:p>
        </p:txBody>
      </p:sp>
      <p:sp>
        <p:nvSpPr>
          <p:cNvPr id="31" name="Hexagone 30">
            <a:extLst>
              <a:ext uri="{FF2B5EF4-FFF2-40B4-BE49-F238E27FC236}">
                <a16:creationId xmlns:a16="http://schemas.microsoft.com/office/drawing/2014/main" id="{E9642EEF-77DC-5930-518F-F1B2620ED8F3}"/>
              </a:ext>
            </a:extLst>
          </p:cNvPr>
          <p:cNvSpPr>
            <a:spLocks noChangeAspect="1"/>
          </p:cNvSpPr>
          <p:nvPr/>
        </p:nvSpPr>
        <p:spPr>
          <a:xfrm>
            <a:off x="298200" y="4549683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5</a:t>
            </a:r>
          </a:p>
        </p:txBody>
      </p:sp>
      <p:sp>
        <p:nvSpPr>
          <p:cNvPr id="33" name="Flèche : chevron 32">
            <a:extLst>
              <a:ext uri="{FF2B5EF4-FFF2-40B4-BE49-F238E27FC236}">
                <a16:creationId xmlns:a16="http://schemas.microsoft.com/office/drawing/2014/main" id="{F8EA136D-9F93-C334-A679-01B93E97CF83}"/>
              </a:ext>
            </a:extLst>
          </p:cNvPr>
          <p:cNvSpPr/>
          <p:nvPr/>
        </p:nvSpPr>
        <p:spPr>
          <a:xfrm>
            <a:off x="1378200" y="4554416"/>
            <a:ext cx="2324564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noProof="0" dirty="0">
                <a:solidFill>
                  <a:schemeClr val="tx1"/>
                </a:solidFill>
              </a:rPr>
              <a:t>Hot quasi-neutral regime</a:t>
            </a:r>
          </a:p>
        </p:txBody>
      </p:sp>
      <p:sp>
        <p:nvSpPr>
          <p:cNvPr id="35" name="Flèche : chevron 34">
            <a:extLst>
              <a:ext uri="{FF2B5EF4-FFF2-40B4-BE49-F238E27FC236}">
                <a16:creationId xmlns:a16="http://schemas.microsoft.com/office/drawing/2014/main" id="{19F962B3-D493-A30C-5959-9FB1BA3D87AD}"/>
              </a:ext>
            </a:extLst>
          </p:cNvPr>
          <p:cNvSpPr/>
          <p:nvPr/>
        </p:nvSpPr>
        <p:spPr>
          <a:xfrm flipH="1">
            <a:off x="8489236" y="5237827"/>
            <a:ext cx="2324562" cy="939136"/>
          </a:xfrm>
          <a:prstGeom prst="chevron">
            <a:avLst>
              <a:gd name="adj" fmla="val 29445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b="1" noProof="0" dirty="0">
                <a:solidFill>
                  <a:schemeClr val="tx1"/>
                </a:solidFill>
              </a:rPr>
              <a:t>Humid unstable regime</a:t>
            </a:r>
          </a:p>
        </p:txBody>
      </p:sp>
      <p:sp>
        <p:nvSpPr>
          <p:cNvPr id="37" name="Hexagone 36">
            <a:extLst>
              <a:ext uri="{FF2B5EF4-FFF2-40B4-BE49-F238E27FC236}">
                <a16:creationId xmlns:a16="http://schemas.microsoft.com/office/drawing/2014/main" id="{86F06816-2646-8461-F1A1-373F057564CB}"/>
              </a:ext>
            </a:extLst>
          </p:cNvPr>
          <p:cNvSpPr>
            <a:spLocks noChangeAspect="1"/>
          </p:cNvSpPr>
          <p:nvPr/>
        </p:nvSpPr>
        <p:spPr>
          <a:xfrm>
            <a:off x="10813798" y="5237827"/>
            <a:ext cx="1080000" cy="939136"/>
          </a:xfrm>
          <a:prstGeom prst="hexagon">
            <a:avLst>
              <a:gd name="adj" fmla="val 29045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12806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A08777-D675-F743-201A-65C10BAD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Take-Home Message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580AB9-A0B8-EDF1-7B92-47127E988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noProof="0" dirty="0"/>
              <a:t>Objectives</a:t>
            </a:r>
            <a:endParaRPr lang="en-US" sz="3000" b="1" noProof="0" dirty="0"/>
          </a:p>
          <a:p>
            <a:r>
              <a:rPr lang="en-US" sz="2000" noProof="0" dirty="0"/>
              <a:t>A generic methodology was successfully developed and can be applied across the ICOS network to better understand the EBC problem</a:t>
            </a:r>
          </a:p>
          <a:p>
            <a:endParaRPr lang="en-US" sz="2000" noProof="0" dirty="0"/>
          </a:p>
          <a:p>
            <a:pPr marL="0" indent="0">
              <a:buNone/>
            </a:pPr>
            <a:r>
              <a:rPr lang="en-US" b="1" noProof="0" dirty="0"/>
              <a:t>Hypotheses</a:t>
            </a:r>
            <a:endParaRPr lang="en-US" i="1" noProof="0" dirty="0"/>
          </a:p>
          <a:p>
            <a:r>
              <a:rPr lang="en-US" sz="2000" i="1" noProof="0" dirty="0"/>
              <a:t>H1.</a:t>
            </a:r>
            <a:r>
              <a:rPr lang="en-US" sz="2000" noProof="0" dirty="0"/>
              <a:t> → The multivariate approach makes it possible to identify different atmospheric regimes from half-hourly EC and meteorological data</a:t>
            </a:r>
          </a:p>
          <a:p>
            <a:r>
              <a:rPr lang="en-US" sz="2000" i="1" noProof="0" dirty="0"/>
              <a:t>H2.</a:t>
            </a:r>
            <a:r>
              <a:rPr lang="en-US" sz="2000" noProof="0" dirty="0"/>
              <a:t> → Distinct closure behaviors emerge across regimes, but some remain difficult to interpret</a:t>
            </a:r>
          </a:p>
          <a:p>
            <a:r>
              <a:rPr lang="en-US" sz="2000" i="1" noProof="0" dirty="0"/>
              <a:t>H3.</a:t>
            </a:r>
            <a:r>
              <a:rPr lang="en-US" sz="2000" noProof="0" dirty="0"/>
              <a:t> → The regimes showing the best closure were not those expected, pointing to more complex drivers of non-closure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7BFAE6-847B-5273-8DEE-4DB327EBD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599164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577C810-3125-7C86-C191-C5FEEDEB6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Thank you for listening!</a:t>
            </a: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85246121-D395-78FA-697A-4FFD51F445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noProof="0" dirty="0"/>
          </a:p>
          <a:p>
            <a:r>
              <a:rPr lang="en-US" noProof="0" dirty="0"/>
              <a:t>Any question?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86942E-040B-09AB-DEC5-0E353456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863769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xABT">
      <a:majorFont>
        <a:latin typeface="Source Sans Pro Black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26d4280-6286-4c10-ba4b-94bcf261ba7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2E102AE5845E41BF56A1B941554A2F" ma:contentTypeVersion="11" ma:contentTypeDescription="Een nieuw document maken." ma:contentTypeScope="" ma:versionID="c4792d6719987c0fa79fda53c31f1b71">
  <xsd:schema xmlns:xsd="http://www.w3.org/2001/XMLSchema" xmlns:xs="http://www.w3.org/2001/XMLSchema" xmlns:p="http://schemas.microsoft.com/office/2006/metadata/properties" xmlns:ns3="226d4280-6286-4c10-ba4b-94bcf261ba7b" targetNamespace="http://schemas.microsoft.com/office/2006/metadata/properties" ma:root="true" ma:fieldsID="1a24c8b5537a8f8320642ae6cdb5cb47" ns3:_="">
    <xsd:import namespace="226d4280-6286-4c10-ba4b-94bcf261ba7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6d4280-6286-4c10-ba4b-94bcf261ba7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0EE9A-E0D9-46D7-8ADE-AD98BC3F91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616728-E685-4D43-9FA3-5D8D1E5A36B0}">
  <ds:schemaRefs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226d4280-6286-4c10-ba4b-94bcf261ba7b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CEA3FDD-584F-424E-B967-98B051B289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6d4280-6286-4c10-ba4b-94bcf261ba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15463</TotalTime>
  <Words>877</Words>
  <Application>Microsoft Office PowerPoint</Application>
  <PresentationFormat>Grand écran</PresentationFormat>
  <Paragraphs>278</Paragraphs>
  <Slides>22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</vt:lpstr>
      <vt:lpstr>Source Sans Pro</vt:lpstr>
      <vt:lpstr>Source Sans Pro Black</vt:lpstr>
      <vt:lpstr>Cambria Math</vt:lpstr>
      <vt:lpstr>Aptos</vt:lpstr>
      <vt:lpstr>Thème Office</vt:lpstr>
      <vt:lpstr>Revisiting Energy Balance Non-Closure through Multivariate Atmospheric Regime Analysis</vt:lpstr>
      <vt:lpstr>Energy balance closure</vt:lpstr>
      <vt:lpstr>ICOS BE-Vie</vt:lpstr>
      <vt:lpstr>ICOS BE-Vie</vt:lpstr>
      <vt:lpstr>Objectives</vt:lpstr>
      <vt:lpstr>Workflow</vt:lpstr>
      <vt:lpstr>Principal Component Analysis</vt:lpstr>
      <vt:lpstr>Principal Component Analysis</vt:lpstr>
      <vt:lpstr>Temporal Segmentation</vt:lpstr>
      <vt:lpstr>Temporal Segmentation</vt:lpstr>
      <vt:lpstr>Temporal Segmentation</vt:lpstr>
      <vt:lpstr>Temporal Segmentation</vt:lpstr>
      <vt:lpstr>Temporal Segmentation</vt:lpstr>
      <vt:lpstr>Temporal Segmentation</vt:lpstr>
      <vt:lpstr>Clustering</vt:lpstr>
      <vt:lpstr>Clustering</vt:lpstr>
      <vt:lpstr>Physical Interpretation</vt:lpstr>
      <vt:lpstr>Physical Interpretation</vt:lpstr>
      <vt:lpstr>Physical Interpretation</vt:lpstr>
      <vt:lpstr>Energy Balance Closure</vt:lpstr>
      <vt:lpstr>Take-Home Message</vt:lpstr>
      <vt:lpstr>Thank you for listening!</vt:lpstr>
    </vt:vector>
  </TitlesOfParts>
  <Company>ULiege - GxABT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Arquin Neo</dc:creator>
  <cp:lastModifiedBy>Arquin Neo</cp:lastModifiedBy>
  <cp:revision>5</cp:revision>
  <dcterms:created xsi:type="dcterms:W3CDTF">2026-08-12T11:33:34Z</dcterms:created>
  <dcterms:modified xsi:type="dcterms:W3CDTF">2026-09-16T18:32:20Z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0x010100BC2E102AE5845E41BF56A1B941554A2F</vt:lpwstr>
  </property>
</Properties>
</file>