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309" r:id="rId4"/>
    <p:sldId id="313" r:id="rId5"/>
    <p:sldId id="314" r:id="rId6"/>
  </p:sldIdLst>
  <p:sldSz cx="18288000" cy="10287000"/>
  <p:notesSz cx="6858000" cy="9144000"/>
  <p:embeddedFontLst>
    <p:embeddedFont>
      <p:font typeface="Anton" pitchFamily="2" charset="0"/>
      <p:regular r:id="rId8"/>
    </p:embeddedFont>
    <p:embeddedFont>
      <p:font typeface="League Spartan" panose="020B0604020202020204" charset="0"/>
      <p:regular r:id="rId9"/>
    </p:embeddedFont>
    <p:embeddedFont>
      <p:font typeface="TT Norms" panose="020B0604020202020204" charset="0"/>
      <p:regular r:id="rId10"/>
    </p:embeddedFont>
    <p:embeddedFont>
      <p:font typeface="TT Norms Italics" panose="020B0604020202020204" charset="0"/>
      <p:regular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76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B6D26"/>
    <a:srgbClr val="B9CCDA"/>
    <a:srgbClr val="E185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C01BA7E-9135-4040-8353-A5689FCB1F18}" v="13" dt="2026-09-28T08:08:57.39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53" autoAdjust="0"/>
    <p:restoredTop sz="94622" autoAdjust="0"/>
  </p:normalViewPr>
  <p:slideViewPr>
    <p:cSldViewPr>
      <p:cViewPr varScale="1">
        <p:scale>
          <a:sx n="70" d="100"/>
          <a:sy n="70" d="100"/>
        </p:scale>
        <p:origin x="732" y="84"/>
      </p:cViewPr>
      <p:guideLst>
        <p:guide orient="horz" pos="2376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hise Alice" userId="6d09622e-cada-41c5-967a-a12ea560517c" providerId="ADAL" clId="{801A989E-F32B-43B3-B61F-A23AAA3F1FF4}"/>
    <pc:docChg chg="undo custSel modSld">
      <pc:chgData name="Thise Alice" userId="6d09622e-cada-41c5-967a-a12ea560517c" providerId="ADAL" clId="{801A989E-F32B-43B3-B61F-A23AAA3F1FF4}" dt="2026-09-28T13:31:36.757" v="186" actId="2711"/>
      <pc:docMkLst>
        <pc:docMk/>
      </pc:docMkLst>
      <pc:sldChg chg="modSp mod">
        <pc:chgData name="Thise Alice" userId="6d09622e-cada-41c5-967a-a12ea560517c" providerId="ADAL" clId="{801A989E-F32B-43B3-B61F-A23AAA3F1FF4}" dt="2026-09-27T14:48:38.143" v="108" actId="1076"/>
        <pc:sldMkLst>
          <pc:docMk/>
          <pc:sldMk cId="0" sldId="257"/>
        </pc:sldMkLst>
        <pc:spChg chg="mod">
          <ac:chgData name="Thise Alice" userId="6d09622e-cada-41c5-967a-a12ea560517c" providerId="ADAL" clId="{801A989E-F32B-43B3-B61F-A23AAA3F1FF4}" dt="2026-09-27T14:48:24.725" v="106" actId="1076"/>
          <ac:spMkLst>
            <pc:docMk/>
            <pc:sldMk cId="0" sldId="257"/>
            <ac:spMk id="2" creationId="{414B2F39-187D-95A7-ABC0-C5BE794F0E55}"/>
          </ac:spMkLst>
        </pc:spChg>
        <pc:spChg chg="mod">
          <ac:chgData name="Thise Alice" userId="6d09622e-cada-41c5-967a-a12ea560517c" providerId="ADAL" clId="{801A989E-F32B-43B3-B61F-A23AAA3F1FF4}" dt="2026-09-27T14:47:07.788" v="47" actId="20577"/>
          <ac:spMkLst>
            <pc:docMk/>
            <pc:sldMk cId="0" sldId="257"/>
            <ac:spMk id="3" creationId="{1465DEE7-C60D-5EED-9E00-7CDCF1463064}"/>
          </ac:spMkLst>
        </pc:spChg>
        <pc:spChg chg="mod">
          <ac:chgData name="Thise Alice" userId="6d09622e-cada-41c5-967a-a12ea560517c" providerId="ADAL" clId="{801A989E-F32B-43B3-B61F-A23AAA3F1FF4}" dt="2026-09-27T14:46:48.712" v="23" actId="20577"/>
          <ac:spMkLst>
            <pc:docMk/>
            <pc:sldMk cId="0" sldId="257"/>
            <ac:spMk id="6" creationId="{00000000-0000-0000-0000-000000000000}"/>
          </ac:spMkLst>
        </pc:spChg>
        <pc:spChg chg="mod">
          <ac:chgData name="Thise Alice" userId="6d09622e-cada-41c5-967a-a12ea560517c" providerId="ADAL" clId="{801A989E-F32B-43B3-B61F-A23AAA3F1FF4}" dt="2026-09-27T14:48:38.143" v="108" actId="1076"/>
          <ac:spMkLst>
            <pc:docMk/>
            <pc:sldMk cId="0" sldId="257"/>
            <ac:spMk id="26" creationId="{D3FB27F9-08EE-30F6-975C-867F114DEC8F}"/>
          </ac:spMkLst>
        </pc:spChg>
        <pc:spChg chg="mod">
          <ac:chgData name="Thise Alice" userId="6d09622e-cada-41c5-967a-a12ea560517c" providerId="ADAL" clId="{801A989E-F32B-43B3-B61F-A23AAA3F1FF4}" dt="2026-09-27T14:48:29.626" v="107" actId="1076"/>
          <ac:spMkLst>
            <pc:docMk/>
            <pc:sldMk cId="0" sldId="257"/>
            <ac:spMk id="28" creationId="{75F3A580-63A1-5CA4-A33E-FDB1632DC352}"/>
          </ac:spMkLst>
        </pc:spChg>
        <pc:cxnChg chg="mod">
          <ac:chgData name="Thise Alice" userId="6d09622e-cada-41c5-967a-a12ea560517c" providerId="ADAL" clId="{801A989E-F32B-43B3-B61F-A23AAA3F1FF4}" dt="2026-09-27T14:48:24.725" v="106" actId="1076"/>
          <ac:cxnSpMkLst>
            <pc:docMk/>
            <pc:sldMk cId="0" sldId="257"/>
            <ac:cxnSpMk id="10" creationId="{3AB9E706-13F4-E810-EBBC-585D56CE9EB3}"/>
          </ac:cxnSpMkLst>
        </pc:cxnChg>
      </pc:sldChg>
      <pc:sldChg chg="addSp delSp modSp mod">
        <pc:chgData name="Thise Alice" userId="6d09622e-cada-41c5-967a-a12ea560517c" providerId="ADAL" clId="{801A989E-F32B-43B3-B61F-A23AAA3F1FF4}" dt="2026-09-28T13:31:36.757" v="186" actId="2711"/>
        <pc:sldMkLst>
          <pc:docMk/>
          <pc:sldMk cId="2626298676" sldId="309"/>
        </pc:sldMkLst>
        <pc:spChg chg="mod">
          <ac:chgData name="Thise Alice" userId="6d09622e-cada-41c5-967a-a12ea560517c" providerId="ADAL" clId="{801A989E-F32B-43B3-B61F-A23AAA3F1FF4}" dt="2026-09-28T13:30:52.921" v="170" actId="207"/>
          <ac:spMkLst>
            <pc:docMk/>
            <pc:sldMk cId="2626298676" sldId="309"/>
            <ac:spMk id="6" creationId="{7FAC3434-B6A1-C570-F662-C4DA266F2034}"/>
          </ac:spMkLst>
        </pc:spChg>
        <pc:spChg chg="mod">
          <ac:chgData name="Thise Alice" userId="6d09622e-cada-41c5-967a-a12ea560517c" providerId="ADAL" clId="{801A989E-F32B-43B3-B61F-A23AAA3F1FF4}" dt="2026-09-28T13:31:36.757" v="186" actId="2711"/>
          <ac:spMkLst>
            <pc:docMk/>
            <pc:sldMk cId="2626298676" sldId="309"/>
            <ac:spMk id="29" creationId="{7AB41BE8-AF27-310D-AE2A-E2DBA90D86CB}"/>
          </ac:spMkLst>
        </pc:spChg>
        <pc:spChg chg="add del mod">
          <ac:chgData name="Thise Alice" userId="6d09622e-cada-41c5-967a-a12ea560517c" providerId="ADAL" clId="{801A989E-F32B-43B3-B61F-A23AAA3F1FF4}" dt="2026-09-28T08:46:34.563" v="157" actId="478"/>
          <ac:spMkLst>
            <pc:docMk/>
            <pc:sldMk cId="2626298676" sldId="309"/>
            <ac:spMk id="30" creationId="{360F42B7-7FA2-A4E6-FCA6-86A711D4E8CD}"/>
          </ac:spMkLst>
        </pc:spChg>
        <pc:spChg chg="del">
          <ac:chgData name="Thise Alice" userId="6d09622e-cada-41c5-967a-a12ea560517c" providerId="ADAL" clId="{801A989E-F32B-43B3-B61F-A23AAA3F1FF4}" dt="2026-09-28T08:46:30.836" v="156" actId="478"/>
          <ac:spMkLst>
            <pc:docMk/>
            <pc:sldMk cId="2626298676" sldId="309"/>
            <ac:spMk id="33" creationId="{A7FDB8AF-3080-AC2E-5FB0-52BBC6712ACF}"/>
          </ac:spMkLst>
        </pc:spChg>
        <pc:spChg chg="del">
          <ac:chgData name="Thise Alice" userId="6d09622e-cada-41c5-967a-a12ea560517c" providerId="ADAL" clId="{801A989E-F32B-43B3-B61F-A23AAA3F1FF4}" dt="2026-09-28T08:46:39.988" v="159" actId="478"/>
          <ac:spMkLst>
            <pc:docMk/>
            <pc:sldMk cId="2626298676" sldId="309"/>
            <ac:spMk id="47" creationId="{5341AF43-AC6C-E6C8-7400-0BAA8175DCDE}"/>
          </ac:spMkLst>
        </pc:spChg>
        <pc:spChg chg="mod">
          <ac:chgData name="Thise Alice" userId="6d09622e-cada-41c5-967a-a12ea560517c" providerId="ADAL" clId="{801A989E-F32B-43B3-B61F-A23AAA3F1FF4}" dt="2026-09-28T08:46:58.919" v="162" actId="1076"/>
          <ac:spMkLst>
            <pc:docMk/>
            <pc:sldMk cId="2626298676" sldId="309"/>
            <ac:spMk id="49" creationId="{5F2A87EF-6A0E-9B36-3C85-06C99DA19624}"/>
          </ac:spMkLst>
        </pc:spChg>
        <pc:spChg chg="mod">
          <ac:chgData name="Thise Alice" userId="6d09622e-cada-41c5-967a-a12ea560517c" providerId="ADAL" clId="{801A989E-F32B-43B3-B61F-A23AAA3F1FF4}" dt="2026-09-28T08:47:02.981" v="163" actId="1076"/>
          <ac:spMkLst>
            <pc:docMk/>
            <pc:sldMk cId="2626298676" sldId="309"/>
            <ac:spMk id="51" creationId="{12D42C05-84DA-CC96-5651-257C7A1AA768}"/>
          </ac:spMkLst>
        </pc:spChg>
        <pc:cxnChg chg="add del mod">
          <ac:chgData name="Thise Alice" userId="6d09622e-cada-41c5-967a-a12ea560517c" providerId="ADAL" clId="{801A989E-F32B-43B3-B61F-A23AAA3F1FF4}" dt="2026-09-28T08:07:39.025" v="146" actId="478"/>
          <ac:cxnSpMkLst>
            <pc:docMk/>
            <pc:sldMk cId="2626298676" sldId="309"/>
            <ac:cxnSpMk id="3" creationId="{3BE85C32-E9DE-AB24-D2CF-6BD05270BEDA}"/>
          </ac:cxnSpMkLst>
        </pc:cxnChg>
        <pc:cxnChg chg="del">
          <ac:chgData name="Thise Alice" userId="6d09622e-cada-41c5-967a-a12ea560517c" providerId="ADAL" clId="{801A989E-F32B-43B3-B61F-A23AAA3F1FF4}" dt="2026-09-28T08:46:37.097" v="158" actId="478"/>
          <ac:cxnSpMkLst>
            <pc:docMk/>
            <pc:sldMk cId="2626298676" sldId="309"/>
            <ac:cxnSpMk id="43" creationId="{91D3FDDD-B3BD-FD56-96A3-1162E7BFEFFF}"/>
          </ac:cxnSpMkLst>
        </pc:cxnChg>
      </pc:sldChg>
      <pc:sldChg chg="modSp mod">
        <pc:chgData name="Thise Alice" userId="6d09622e-cada-41c5-967a-a12ea560517c" providerId="ADAL" clId="{801A989E-F32B-43B3-B61F-A23AAA3F1FF4}" dt="2026-09-28T08:08:23.365" v="150" actId="1076"/>
        <pc:sldMkLst>
          <pc:docMk/>
          <pc:sldMk cId="1812248959" sldId="313"/>
        </pc:sldMkLst>
        <pc:picChg chg="mod">
          <ac:chgData name="Thise Alice" userId="6d09622e-cada-41c5-967a-a12ea560517c" providerId="ADAL" clId="{801A989E-F32B-43B3-B61F-A23AAA3F1FF4}" dt="2026-09-28T08:08:23.365" v="150" actId="1076"/>
          <ac:picMkLst>
            <pc:docMk/>
            <pc:sldMk cId="1812248959" sldId="313"/>
            <ac:picMk id="12" creationId="{3E5F634A-67AE-00B6-38DF-3DD9675D9653}"/>
          </ac:picMkLst>
        </pc:picChg>
      </pc:sldChg>
      <pc:sldChg chg="addSp modSp mod">
        <pc:chgData name="Thise Alice" userId="6d09622e-cada-41c5-967a-a12ea560517c" providerId="ADAL" clId="{801A989E-F32B-43B3-B61F-A23AAA3F1FF4}" dt="2026-09-28T08:09:09.835" v="155" actId="1076"/>
        <pc:sldMkLst>
          <pc:docMk/>
          <pc:sldMk cId="596365957" sldId="314"/>
        </pc:sldMkLst>
        <pc:spChg chg="ord">
          <ac:chgData name="Thise Alice" userId="6d09622e-cada-41c5-967a-a12ea560517c" providerId="ADAL" clId="{801A989E-F32B-43B3-B61F-A23AAA3F1FF4}" dt="2026-09-27T14:46:12.960" v="1" actId="166"/>
          <ac:spMkLst>
            <pc:docMk/>
            <pc:sldMk cId="596365957" sldId="314"/>
            <ac:spMk id="5" creationId="{35031821-DB40-A582-3B4A-9515A520C7BB}"/>
          </ac:spMkLst>
        </pc:spChg>
        <pc:spChg chg="mod">
          <ac:chgData name="Thise Alice" userId="6d09622e-cada-41c5-967a-a12ea560517c" providerId="ADAL" clId="{801A989E-F32B-43B3-B61F-A23AAA3F1FF4}" dt="2026-09-27T14:49:56.672" v="138" actId="113"/>
          <ac:spMkLst>
            <pc:docMk/>
            <pc:sldMk cId="596365957" sldId="314"/>
            <ac:spMk id="20" creationId="{C6A1BA15-8EC9-1689-9F86-AD4795633CC0}"/>
          </ac:spMkLst>
        </pc:spChg>
        <pc:spChg chg="mod">
          <ac:chgData name="Thise Alice" userId="6d09622e-cada-41c5-967a-a12ea560517c" providerId="ADAL" clId="{801A989E-F32B-43B3-B61F-A23AAA3F1FF4}" dt="2026-09-27T14:49:58.411" v="139" actId="113"/>
          <ac:spMkLst>
            <pc:docMk/>
            <pc:sldMk cId="596365957" sldId="314"/>
            <ac:spMk id="22" creationId="{0AB8FB3B-BBD7-B6BB-81FF-D7183FBA3478}"/>
          </ac:spMkLst>
        </pc:spChg>
        <pc:cxnChg chg="add mod">
          <ac:chgData name="Thise Alice" userId="6d09622e-cada-41c5-967a-a12ea560517c" providerId="ADAL" clId="{801A989E-F32B-43B3-B61F-A23AAA3F1FF4}" dt="2026-09-28T08:09:09.835" v="155" actId="1076"/>
          <ac:cxnSpMkLst>
            <pc:docMk/>
            <pc:sldMk cId="596365957" sldId="314"/>
            <ac:cxnSpMk id="2" creationId="{00D84651-5417-0A6B-7396-7ADF6BC2C8F8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28.09.2026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‹N°›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Moray, 2022.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F30FCC-4269-1BFC-AC3A-2C121E1D56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D92BA6B-3174-ED09-0B61-049689C9018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F87B2C1-02CE-6E25-A123-19060B564839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3DE50EDF-C43E-66E9-1BA2-4AFD07961F6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52716999-AFDC-4C05-D5A4-5378620F995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Moray, 2022.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B5D61C-7C07-776A-7276-124CA2B17D3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2D615E-0B14-39F9-3F48-A07B8FEC20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4799699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77B6C5-349C-1A86-E364-72E3637C10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407D2FA-F0C9-0874-E8A7-CDDEA6419C1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09BBF7A-EE45-49D3-C534-9EBEB19C137C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3E834578-E058-0753-9520-49EFBC6E363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7B39373E-9CC1-05BF-1D78-A93DA9D3A9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Moray, 2022.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08A2DB-17FD-0DE8-B4E1-796E3C0267C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4DA204-5956-E7EB-7DDD-3ECAA4138B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8365547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BD37D6-A5B0-FB62-945D-DC4B41D7CD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D48BA3A-E67D-C4F5-225D-A6E5248693B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9F7FB4C-17E0-D2C3-329B-9591F0B315AC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E89B8002-2896-6380-B555-25DC4E180C6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4C2211B3-C297-7722-E8F2-33EE4B135A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Moray, 2022.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8C983C-A5A6-7A28-6D67-300A456498C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CB59CE-BADF-78D7-5CA1-83FD132C04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466046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Alice.Thise@hotmail.be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1028700" y="1123950"/>
            <a:ext cx="16230600" cy="34111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319"/>
              </a:lnSpc>
            </a:pPr>
            <a:r>
              <a:rPr lang="en-GB" sz="10000" spc="-707" noProof="0" dirty="0">
                <a:solidFill>
                  <a:srgbClr val="DB6D26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Revisiting the Serious Game Classification and Definition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1353800" y="8912051"/>
            <a:ext cx="5905500" cy="3462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800"/>
              </a:lnSpc>
            </a:pPr>
            <a:r>
              <a:rPr lang="en-GB" sz="2000" noProof="0" dirty="0">
                <a:latin typeface="TT Norms"/>
                <a:ea typeface="TT Norms"/>
                <a:cs typeface="TT Norms"/>
                <a:sym typeface="TT Norms"/>
              </a:rPr>
              <a:t>30 September – 02 October | Darmstadt, Germany</a:t>
            </a:r>
            <a:endParaRPr lang="en-GB" sz="2000" noProof="0" dirty="0">
              <a:solidFill>
                <a:srgbClr val="222121"/>
              </a:solidFill>
              <a:latin typeface="TT Norms"/>
              <a:ea typeface="TT Norms"/>
              <a:cs typeface="TT Norms"/>
              <a:sym typeface="TT Norms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1353800" y="8434814"/>
            <a:ext cx="5905500" cy="4563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3780"/>
              </a:lnSpc>
              <a:spcBef>
                <a:spcPct val="0"/>
              </a:spcBef>
            </a:pPr>
            <a:r>
              <a:rPr lang="en-GB" sz="2700" spc="602" noProof="0" dirty="0">
                <a:solidFill>
                  <a:srgbClr val="DB6D26"/>
                </a:solidFill>
                <a:latin typeface="Anton"/>
                <a:ea typeface="Anton"/>
                <a:cs typeface="Anton"/>
                <a:sym typeface="Anton"/>
              </a:rPr>
              <a:t>ECGBL 2026</a:t>
            </a:r>
          </a:p>
        </p:txBody>
      </p:sp>
      <p:sp>
        <p:nvSpPr>
          <p:cNvPr id="10" name="TextBox 4">
            <a:extLst>
              <a:ext uri="{FF2B5EF4-FFF2-40B4-BE49-F238E27FC236}">
                <a16:creationId xmlns:a16="http://schemas.microsoft.com/office/drawing/2014/main" id="{95635202-0480-1E24-872F-02B1EC680CAC}"/>
              </a:ext>
            </a:extLst>
          </p:cNvPr>
          <p:cNvSpPr txBox="1"/>
          <p:nvPr/>
        </p:nvSpPr>
        <p:spPr>
          <a:xfrm>
            <a:off x="1028700" y="4851177"/>
            <a:ext cx="5516562" cy="9006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92"/>
              </a:lnSpc>
            </a:pPr>
            <a:r>
              <a:rPr lang="en-GB" sz="6299" noProof="0" dirty="0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Alice Thise</a:t>
            </a:r>
          </a:p>
        </p:txBody>
      </p:sp>
      <p:sp>
        <p:nvSpPr>
          <p:cNvPr id="12" name="TextBox 5">
            <a:extLst>
              <a:ext uri="{FF2B5EF4-FFF2-40B4-BE49-F238E27FC236}">
                <a16:creationId xmlns:a16="http://schemas.microsoft.com/office/drawing/2014/main" id="{A4F82EFA-4019-871B-E962-1B954103F32D}"/>
              </a:ext>
            </a:extLst>
          </p:cNvPr>
          <p:cNvSpPr txBox="1"/>
          <p:nvPr/>
        </p:nvSpPr>
        <p:spPr>
          <a:xfrm>
            <a:off x="1028700" y="5580585"/>
            <a:ext cx="5516562" cy="9746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GB" sz="2000" noProof="0" dirty="0">
                <a:latin typeface="TT Norms"/>
                <a:ea typeface="TT Norms"/>
                <a:cs typeface="TT Norms"/>
                <a:sym typeface="TT Norm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Alice.Thise@uliege.be</a:t>
            </a:r>
            <a:endParaRPr lang="en-GB" sz="2000" noProof="0" dirty="0">
              <a:latin typeface="TT Norms"/>
              <a:ea typeface="TT Norms"/>
              <a:cs typeface="TT Norms"/>
              <a:sym typeface="TT Norms"/>
            </a:endParaRPr>
          </a:p>
          <a:p>
            <a:pPr algn="just">
              <a:lnSpc>
                <a:spcPct val="100000"/>
              </a:lnSpc>
            </a:pPr>
            <a:r>
              <a:rPr lang="en-GB" sz="2000" noProof="0" dirty="0"/>
              <a:t>DIVA, Art Archaeology Heritage Research Unit, Faculty of Architecture, University of Liège, Belgium</a:t>
            </a:r>
            <a:endParaRPr lang="en-GB" sz="2000" noProof="0" dirty="0">
              <a:solidFill>
                <a:srgbClr val="222121"/>
              </a:solidFill>
              <a:latin typeface="TT Norms"/>
              <a:ea typeface="TT Norms"/>
              <a:cs typeface="TT Norms"/>
              <a:sym typeface="TT Norms"/>
            </a:endParaRPr>
          </a:p>
        </p:txBody>
      </p:sp>
      <p:sp>
        <p:nvSpPr>
          <p:cNvPr id="14" name="TextBox 6">
            <a:extLst>
              <a:ext uri="{FF2B5EF4-FFF2-40B4-BE49-F238E27FC236}">
                <a16:creationId xmlns:a16="http://schemas.microsoft.com/office/drawing/2014/main" id="{573DAADE-E38B-02CF-A597-857218F3B154}"/>
              </a:ext>
            </a:extLst>
          </p:cNvPr>
          <p:cNvSpPr txBox="1"/>
          <p:nvPr/>
        </p:nvSpPr>
        <p:spPr>
          <a:xfrm>
            <a:off x="1028700" y="6667500"/>
            <a:ext cx="16230600" cy="9436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780"/>
              </a:lnSpc>
              <a:spcBef>
                <a:spcPct val="0"/>
              </a:spcBef>
            </a:pPr>
            <a:r>
              <a:rPr lang="en-GB" sz="2700" spc="602" noProof="0" dirty="0">
                <a:solidFill>
                  <a:srgbClr val="DB6D26"/>
                </a:solidFill>
                <a:latin typeface="Anton"/>
                <a:ea typeface="Anton"/>
                <a:cs typeface="Anton"/>
                <a:sym typeface="Anton"/>
              </a:rPr>
              <a:t>Research thesis: The </a:t>
            </a:r>
            <a:r>
              <a:rPr lang="en-GB" sz="2700" spc="602" dirty="0">
                <a:solidFill>
                  <a:srgbClr val="DB6D26"/>
                </a:solidFill>
                <a:latin typeface="Anton"/>
                <a:ea typeface="Anton"/>
                <a:cs typeface="Anton"/>
                <a:sym typeface="Anton"/>
              </a:rPr>
              <a:t>I</a:t>
            </a:r>
            <a:r>
              <a:rPr lang="en-GB" sz="2700" spc="602" noProof="0" dirty="0" err="1">
                <a:solidFill>
                  <a:srgbClr val="DB6D26"/>
                </a:solidFill>
                <a:latin typeface="Anton"/>
                <a:ea typeface="Anton"/>
                <a:cs typeface="Anton"/>
                <a:sym typeface="Anton"/>
              </a:rPr>
              <a:t>mpact</a:t>
            </a:r>
            <a:r>
              <a:rPr lang="en-GB" sz="2700" spc="602" noProof="0" dirty="0">
                <a:solidFill>
                  <a:srgbClr val="DB6D26"/>
                </a:solidFill>
                <a:latin typeface="Anton"/>
                <a:ea typeface="Anton"/>
                <a:cs typeface="Anton"/>
                <a:sym typeface="Anton"/>
              </a:rPr>
              <a:t> of Serious Game on Communication and Knowledge of Inaccessible </a:t>
            </a:r>
            <a:r>
              <a:rPr lang="en-GB" sz="2700" spc="602" dirty="0">
                <a:solidFill>
                  <a:srgbClr val="DB6D26"/>
                </a:solidFill>
                <a:latin typeface="Anton"/>
                <a:ea typeface="Anton"/>
                <a:cs typeface="Anton"/>
                <a:sym typeface="Anton"/>
              </a:rPr>
              <a:t>A</a:t>
            </a:r>
            <a:r>
              <a:rPr lang="en-GB" sz="2700" spc="602" noProof="0" dirty="0" err="1">
                <a:solidFill>
                  <a:srgbClr val="DB6D26"/>
                </a:solidFill>
                <a:latin typeface="Anton"/>
                <a:ea typeface="Anton"/>
                <a:cs typeface="Anton"/>
                <a:sym typeface="Anton"/>
              </a:rPr>
              <a:t>rchitectural</a:t>
            </a:r>
            <a:r>
              <a:rPr lang="en-GB" sz="2700" spc="602" noProof="0" dirty="0">
                <a:solidFill>
                  <a:srgbClr val="DB6D26"/>
                </a:solidFill>
                <a:latin typeface="Anton"/>
                <a:ea typeface="Anton"/>
                <a:cs typeface="Anton"/>
                <a:sym typeface="Anton"/>
              </a:rPr>
              <a:t> Heritage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28700" y="1085850"/>
            <a:ext cx="16230600" cy="9155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992"/>
              </a:lnSpc>
            </a:pPr>
            <a:r>
              <a:rPr lang="en-GB" sz="6299" noProof="0" dirty="0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What is a game or a play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1987727"/>
            <a:ext cx="16230600" cy="29751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15902" lvl="1" algn="just">
              <a:lnSpc>
                <a:spcPts val="2800"/>
              </a:lnSpc>
            </a:pPr>
            <a:r>
              <a:rPr lang="en-GB" sz="2000" dirty="0">
                <a:solidFill>
                  <a:srgbClr val="DB6D26"/>
                </a:solidFill>
                <a:latin typeface="League Spartan" panose="020B0604020202020204" charset="0"/>
                <a:ea typeface="TT Norms"/>
                <a:cs typeface="TT Norms"/>
                <a:sym typeface="TT Norms"/>
              </a:rPr>
              <a:t>In English</a:t>
            </a:r>
          </a:p>
          <a:p>
            <a:pPr marL="215902" lvl="1" algn="just">
              <a:lnSpc>
                <a:spcPts val="2800"/>
              </a:lnSpc>
            </a:pPr>
            <a:r>
              <a:rPr lang="en-GB" sz="2000" noProof="0" dirty="0">
                <a:solidFill>
                  <a:srgbClr val="222121"/>
                </a:solidFill>
                <a:latin typeface="TT Norms"/>
                <a:ea typeface="TT Norms"/>
                <a:cs typeface="TT Norms"/>
                <a:sym typeface="TT Norms"/>
              </a:rPr>
              <a:t>Game : The artefact (the object with which one plays, its materials and its rules)</a:t>
            </a:r>
          </a:p>
          <a:p>
            <a:pPr marL="215902" lvl="1" algn="just">
              <a:lnSpc>
                <a:spcPct val="100000"/>
              </a:lnSpc>
            </a:pPr>
            <a:r>
              <a:rPr lang="en-GB" sz="2000" noProof="0" dirty="0">
                <a:solidFill>
                  <a:srgbClr val="222121"/>
                </a:solidFill>
                <a:latin typeface="TT Norms" panose="020B0604020202020204" charset="0"/>
                <a:ea typeface="TT Norms"/>
                <a:cs typeface="TT Norms"/>
                <a:sym typeface="TT Norms"/>
              </a:rPr>
              <a:t>Play : The activity (the </a:t>
            </a:r>
            <a:r>
              <a:rPr lang="en-GB" sz="2000" noProof="0" dirty="0">
                <a:latin typeface="TT Norms" panose="020B0604020202020204" charset="0"/>
              </a:rPr>
              <a:t>players’ actions with and in the game, their attitudes, etc.)</a:t>
            </a:r>
          </a:p>
          <a:p>
            <a:pPr marL="215902" lvl="1" algn="just">
              <a:lnSpc>
                <a:spcPct val="100000"/>
              </a:lnSpc>
            </a:pPr>
            <a:endParaRPr lang="en-GB" sz="2000" noProof="0" dirty="0">
              <a:solidFill>
                <a:srgbClr val="222121"/>
              </a:solidFill>
              <a:latin typeface="TT Norms" panose="020B0604020202020204" charset="0"/>
              <a:ea typeface="TT Norms"/>
              <a:cs typeface="TT Norms"/>
              <a:sym typeface="TT Norms"/>
            </a:endParaRPr>
          </a:p>
          <a:p>
            <a:pPr marL="215902" lvl="1" algn="just">
              <a:lnSpc>
                <a:spcPts val="2800"/>
              </a:lnSpc>
            </a:pPr>
            <a:r>
              <a:rPr lang="en-GB" sz="2000" dirty="0">
                <a:solidFill>
                  <a:srgbClr val="DB6D26"/>
                </a:solidFill>
                <a:latin typeface="League Spartan" panose="020B0604020202020204" charset="0"/>
                <a:ea typeface="TT Norms"/>
                <a:cs typeface="TT Norms"/>
                <a:sym typeface="TT Norms"/>
              </a:rPr>
              <a:t>In French</a:t>
            </a:r>
          </a:p>
          <a:p>
            <a:pPr marL="215902" lvl="1" algn="just">
              <a:lnSpc>
                <a:spcPct val="100000"/>
              </a:lnSpc>
            </a:pPr>
            <a:r>
              <a:rPr lang="en-GB" sz="2000" noProof="0" dirty="0">
                <a:solidFill>
                  <a:srgbClr val="222121"/>
                </a:solidFill>
                <a:latin typeface="TT Norms" panose="020B0604020202020204" charset="0"/>
                <a:ea typeface="TT Norms"/>
                <a:cs typeface="TT Norms"/>
                <a:sym typeface="TT Norms"/>
              </a:rPr>
              <a:t>Game / Play : Jeu</a:t>
            </a:r>
          </a:p>
          <a:p>
            <a:pPr marL="215902" lvl="1" algn="just">
              <a:lnSpc>
                <a:spcPts val="2800"/>
              </a:lnSpc>
            </a:pPr>
            <a:endParaRPr lang="en-GB" sz="2000" noProof="0" dirty="0">
              <a:solidFill>
                <a:srgbClr val="222121"/>
              </a:solidFill>
              <a:latin typeface="TT Norms"/>
              <a:ea typeface="TT Norms"/>
              <a:cs typeface="TT Norms"/>
              <a:sym typeface="TT Norms"/>
            </a:endParaRPr>
          </a:p>
          <a:p>
            <a:pPr marL="215902" lvl="1" algn="just">
              <a:lnSpc>
                <a:spcPct val="100000"/>
              </a:lnSpc>
            </a:pPr>
            <a:r>
              <a:rPr lang="en-GB" sz="2000" noProof="0" dirty="0">
                <a:latin typeface="TT Norms" panose="020B0604020202020204" charset="0"/>
              </a:rPr>
              <a:t>Most of the early researchers who studied games were French-speaking (e.g. </a:t>
            </a:r>
            <a:r>
              <a:rPr lang="en-GB" sz="2000" noProof="0" dirty="0" err="1">
                <a:latin typeface="TT Norms" panose="020B0604020202020204" charset="0"/>
              </a:rPr>
              <a:t>Brougère</a:t>
            </a:r>
            <a:r>
              <a:rPr lang="en-GB" sz="2000" noProof="0" dirty="0">
                <a:latin typeface="TT Norms" panose="020B0604020202020204" charset="0"/>
              </a:rPr>
              <a:t>, 2012; </a:t>
            </a:r>
            <a:r>
              <a:rPr lang="en-GB" sz="2000" noProof="0" dirty="0" err="1">
                <a:latin typeface="TT Norms" panose="020B0604020202020204" charset="0"/>
              </a:rPr>
              <a:t>Caillois</a:t>
            </a:r>
            <a:r>
              <a:rPr lang="en-GB" sz="2000" noProof="0" dirty="0">
                <a:latin typeface="TT Norms" panose="020B0604020202020204" charset="0"/>
              </a:rPr>
              <a:t>, 1958; Henriot, 1989/2023) and have therefore mostly defined the object and the activity without distinguishing them.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14B2F39-187D-95A7-ABC0-C5BE794F0E55}"/>
              </a:ext>
            </a:extLst>
          </p:cNvPr>
          <p:cNvSpPr txBox="1"/>
          <p:nvPr/>
        </p:nvSpPr>
        <p:spPr>
          <a:xfrm>
            <a:off x="9684777" y="5143500"/>
            <a:ext cx="63626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2000" dirty="0">
                <a:solidFill>
                  <a:srgbClr val="DB6D26"/>
                </a:solidFill>
                <a:latin typeface="League Spartan" panose="020B0604020202020204" charset="0"/>
                <a:ea typeface="TT Norms"/>
                <a:cs typeface="TT Norms"/>
                <a:sym typeface="TT Norms"/>
              </a:rPr>
              <a:t>Phenomenological approach</a:t>
            </a:r>
            <a:endParaRPr lang="en-GB" sz="1000" dirty="0">
              <a:solidFill>
                <a:srgbClr val="222121"/>
              </a:solidFill>
              <a:latin typeface="TT Norms" panose="020B0604020202020204" charset="0"/>
              <a:ea typeface="TT Norms"/>
              <a:cs typeface="TT Norms"/>
              <a:sym typeface="TT Norms"/>
            </a:endParaRPr>
          </a:p>
          <a:p>
            <a:pPr algn="just"/>
            <a:r>
              <a:rPr lang="en-GB" sz="2000" dirty="0">
                <a:solidFill>
                  <a:srgbClr val="222121"/>
                </a:solidFill>
                <a:latin typeface="TT Norms" panose="020B0604020202020204" charset="0"/>
                <a:ea typeface="TT Norms"/>
                <a:cs typeface="TT Norms"/>
                <a:sym typeface="TT Norms"/>
              </a:rPr>
              <a:t>Definition of Play is subjective and not absolute or universal while the game (object) remains a game (determined by its creators)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465DEE7-C60D-5EED-9E00-7CDCF1463064}"/>
              </a:ext>
            </a:extLst>
          </p:cNvPr>
          <p:cNvSpPr txBox="1"/>
          <p:nvPr/>
        </p:nvSpPr>
        <p:spPr>
          <a:xfrm>
            <a:off x="1968690" y="5082326"/>
            <a:ext cx="6032309" cy="2605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5902" lvl="1" algn="just">
              <a:lnSpc>
                <a:spcPts val="2800"/>
              </a:lnSpc>
            </a:pPr>
            <a:r>
              <a:rPr lang="en-GB" sz="2000" dirty="0">
                <a:solidFill>
                  <a:srgbClr val="DB6D26"/>
                </a:solidFill>
                <a:latin typeface="League Spartan" panose="020B0604020202020204" charset="0"/>
                <a:ea typeface="TT Norms"/>
                <a:cs typeface="TT Norms"/>
                <a:sym typeface="TT Norms"/>
              </a:rPr>
              <a:t>Structuralist approach</a:t>
            </a:r>
            <a:endParaRPr lang="en-GB" sz="1000" dirty="0">
              <a:solidFill>
                <a:srgbClr val="222121"/>
              </a:solidFill>
              <a:latin typeface="TT Norms" panose="020B0604020202020204" charset="0"/>
              <a:ea typeface="TT Norms"/>
              <a:cs typeface="TT Norms"/>
              <a:sym typeface="TT Norms"/>
            </a:endParaRPr>
          </a:p>
          <a:p>
            <a:pPr marL="215902" lvl="1" algn="just">
              <a:lnSpc>
                <a:spcPct val="100000"/>
              </a:lnSpc>
            </a:pPr>
            <a:r>
              <a:rPr lang="en-GB" sz="2000" dirty="0">
                <a:solidFill>
                  <a:srgbClr val="222121"/>
                </a:solidFill>
                <a:latin typeface="TT Norms" panose="020B0604020202020204" charset="0"/>
                <a:ea typeface="TT Norms"/>
                <a:cs typeface="TT Norms"/>
                <a:sym typeface="TT Norms"/>
              </a:rPr>
              <a:t>Definition of Play/Game by several </a:t>
            </a:r>
            <a:r>
              <a:rPr lang="en-GB" sz="2000" dirty="0" err="1">
                <a:solidFill>
                  <a:srgbClr val="222121"/>
                </a:solidFill>
                <a:latin typeface="TT Norms" panose="020B0604020202020204" charset="0"/>
                <a:ea typeface="TT Norms"/>
                <a:cs typeface="TT Norms"/>
                <a:sym typeface="TT Norms"/>
              </a:rPr>
              <a:t>criterias</a:t>
            </a:r>
            <a:r>
              <a:rPr lang="en-GB" sz="2000" dirty="0">
                <a:solidFill>
                  <a:srgbClr val="222121"/>
                </a:solidFill>
                <a:latin typeface="TT Norms" panose="020B0604020202020204" charset="0"/>
                <a:ea typeface="TT Norms"/>
                <a:cs typeface="TT Norms"/>
                <a:sym typeface="TT Norms"/>
              </a:rPr>
              <a:t>:</a:t>
            </a:r>
          </a:p>
          <a:p>
            <a:pPr marL="558802" lvl="1" indent="-342900" algn="just">
              <a:lnSpc>
                <a:spcPct val="100000"/>
              </a:lnSpc>
              <a:buFontTx/>
              <a:buChar char="-"/>
            </a:pPr>
            <a:r>
              <a:rPr lang="en-GB" sz="2000" dirty="0">
                <a:solidFill>
                  <a:srgbClr val="222121"/>
                </a:solidFill>
                <a:latin typeface="TT Norms" panose="020B0604020202020204" charset="0"/>
                <a:ea typeface="TT Norms"/>
                <a:cs typeface="TT Norms"/>
                <a:sym typeface="TT Norms"/>
              </a:rPr>
              <a:t>Free activity</a:t>
            </a:r>
          </a:p>
          <a:p>
            <a:pPr marL="558802" lvl="1" indent="-342900" algn="just">
              <a:lnSpc>
                <a:spcPct val="100000"/>
              </a:lnSpc>
              <a:buFontTx/>
              <a:buChar char="-"/>
            </a:pPr>
            <a:r>
              <a:rPr lang="en-GB" sz="2000" dirty="0">
                <a:solidFill>
                  <a:srgbClr val="222121"/>
                </a:solidFill>
                <a:latin typeface="TT Norms" panose="020B0604020202020204" charset="0"/>
                <a:ea typeface="TT Norms"/>
                <a:cs typeface="TT Norms"/>
                <a:sym typeface="TT Norms"/>
              </a:rPr>
              <a:t>Separate</a:t>
            </a:r>
          </a:p>
          <a:p>
            <a:pPr marL="558802" lvl="1" indent="-342900" algn="just">
              <a:lnSpc>
                <a:spcPct val="100000"/>
              </a:lnSpc>
              <a:buFontTx/>
              <a:buChar char="-"/>
            </a:pPr>
            <a:r>
              <a:rPr lang="en-GB" sz="2000" dirty="0">
                <a:solidFill>
                  <a:srgbClr val="222121"/>
                </a:solidFill>
                <a:latin typeface="TT Norms" panose="020B0604020202020204" charset="0"/>
                <a:ea typeface="TT Norms"/>
                <a:cs typeface="TT Norms"/>
                <a:sym typeface="TT Norms"/>
              </a:rPr>
              <a:t>Unproductive</a:t>
            </a:r>
          </a:p>
          <a:p>
            <a:pPr marL="558802" lvl="1" indent="-342900" algn="just">
              <a:lnSpc>
                <a:spcPct val="100000"/>
              </a:lnSpc>
              <a:buFontTx/>
              <a:buChar char="-"/>
            </a:pPr>
            <a:r>
              <a:rPr lang="en-GB" sz="2000" dirty="0">
                <a:solidFill>
                  <a:srgbClr val="222121"/>
                </a:solidFill>
                <a:latin typeface="TT Norms" panose="020B0604020202020204" charset="0"/>
                <a:ea typeface="TT Norms"/>
                <a:cs typeface="TT Norms"/>
                <a:sym typeface="TT Norms"/>
              </a:rPr>
              <a:t>Uses defined rules</a:t>
            </a:r>
          </a:p>
          <a:p>
            <a:pPr marL="558802" lvl="1" indent="-342900" algn="just">
              <a:lnSpc>
                <a:spcPct val="100000"/>
              </a:lnSpc>
              <a:buFontTx/>
              <a:buChar char="-"/>
            </a:pPr>
            <a:r>
              <a:rPr lang="en-GB" sz="2000" dirty="0">
                <a:solidFill>
                  <a:srgbClr val="222121"/>
                </a:solidFill>
                <a:latin typeface="TT Norms" panose="020B0604020202020204" charset="0"/>
                <a:ea typeface="TT Norms"/>
                <a:cs typeface="TT Norms"/>
                <a:sym typeface="TT Norms"/>
              </a:rPr>
              <a:t>A fictional aspect (or non-literality)</a:t>
            </a:r>
          </a:p>
          <a:p>
            <a:pPr marL="558802" lvl="1" indent="-342900" algn="just">
              <a:lnSpc>
                <a:spcPct val="100000"/>
              </a:lnSpc>
              <a:buFontTx/>
              <a:buChar char="-"/>
            </a:pPr>
            <a:r>
              <a:rPr lang="en-GB" sz="2000" dirty="0">
                <a:solidFill>
                  <a:srgbClr val="222121"/>
                </a:solidFill>
                <a:latin typeface="TT Norms" panose="020B0604020202020204" charset="0"/>
                <a:ea typeface="TT Norms"/>
                <a:cs typeface="TT Norms"/>
                <a:sym typeface="TT Norms"/>
              </a:rPr>
              <a:t>Uncertainty</a:t>
            </a:r>
            <a:endParaRPr lang="fr-BE" dirty="0"/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id="{614E8753-97D4-5A7F-151E-DDE6D307787B}"/>
              </a:ext>
            </a:extLst>
          </p:cNvPr>
          <p:cNvSpPr txBox="1"/>
          <p:nvPr/>
        </p:nvSpPr>
        <p:spPr>
          <a:xfrm>
            <a:off x="7897305" y="5978757"/>
            <a:ext cx="1189545" cy="9155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992"/>
              </a:lnSpc>
            </a:pPr>
            <a:r>
              <a:rPr lang="en-GB" sz="6299" noProof="0" dirty="0">
                <a:solidFill>
                  <a:srgbClr val="DB6D26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VS</a:t>
            </a:r>
          </a:p>
        </p:txBody>
      </p:sp>
      <p:cxnSp>
        <p:nvCxnSpPr>
          <p:cNvPr id="10" name="Connecteur : en angle 9">
            <a:extLst>
              <a:ext uri="{FF2B5EF4-FFF2-40B4-BE49-F238E27FC236}">
                <a16:creationId xmlns:a16="http://schemas.microsoft.com/office/drawing/2014/main" id="{3AB9E706-13F4-E810-EBBC-585D56CE9EB3}"/>
              </a:ext>
            </a:extLst>
          </p:cNvPr>
          <p:cNvCxnSpPr>
            <a:cxnSpLocks/>
            <a:stCxn id="2" idx="2"/>
            <a:endCxn id="17" idx="0"/>
          </p:cNvCxnSpPr>
          <p:nvPr/>
        </p:nvCxnSpPr>
        <p:spPr>
          <a:xfrm rot="5400000">
            <a:off x="10234206" y="5376732"/>
            <a:ext cx="1541715" cy="3722128"/>
          </a:xfrm>
          <a:prstGeom prst="bentConnector3">
            <a:avLst>
              <a:gd name="adj1" fmla="val 50000"/>
            </a:avLst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TextBox 6">
            <a:extLst>
              <a:ext uri="{FF2B5EF4-FFF2-40B4-BE49-F238E27FC236}">
                <a16:creationId xmlns:a16="http://schemas.microsoft.com/office/drawing/2014/main" id="{569F6404-1647-A319-662E-27D3AE7D8339}"/>
              </a:ext>
            </a:extLst>
          </p:cNvPr>
          <p:cNvSpPr txBox="1"/>
          <p:nvPr/>
        </p:nvSpPr>
        <p:spPr>
          <a:xfrm>
            <a:off x="1028699" y="8008654"/>
            <a:ext cx="16230600" cy="705321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0" tIns="0" rIns="0" bIns="0" rtlCol="0" anchor="t">
            <a:spAutoFit/>
          </a:bodyPr>
          <a:lstStyle/>
          <a:p>
            <a:pPr marL="215902" lvl="1" algn="just">
              <a:lnSpc>
                <a:spcPts val="2800"/>
              </a:lnSpc>
            </a:pPr>
            <a:r>
              <a:rPr lang="en-GB" sz="2000" noProof="0" dirty="0">
                <a:solidFill>
                  <a:srgbClr val="222121"/>
                </a:solidFill>
                <a:latin typeface="TT Norms"/>
                <a:ea typeface="TT Norms"/>
                <a:cs typeface="TT Norms"/>
                <a:sym typeface="TT Norms"/>
              </a:rPr>
              <a:t>This approach contradicts the opposition between play and work as the basis of the traditional idea of play.</a:t>
            </a:r>
          </a:p>
          <a:p>
            <a:pPr marL="215902" lvl="1" algn="just">
              <a:lnSpc>
                <a:spcPts val="2800"/>
              </a:lnSpc>
            </a:pPr>
            <a:r>
              <a:rPr lang="en-GB" sz="2000" dirty="0">
                <a:solidFill>
                  <a:srgbClr val="222121"/>
                </a:solidFill>
                <a:latin typeface="TT Norms"/>
                <a:ea typeface="TT Norms"/>
                <a:cs typeface="TT Norms"/>
                <a:sym typeface="TT Norms"/>
              </a:rPr>
              <a:t>Play can be serious, thought as such, and have serious consequences (e.g. gambling or a match played by a professional athlete)</a:t>
            </a:r>
            <a:r>
              <a:rPr lang="en-GB" sz="2000" noProof="0" dirty="0">
                <a:solidFill>
                  <a:srgbClr val="222121"/>
                </a:solidFill>
                <a:latin typeface="TT Norms"/>
                <a:ea typeface="TT Norms"/>
                <a:cs typeface="TT Norms"/>
                <a:sym typeface="TT Norms"/>
              </a:rPr>
              <a:t> </a:t>
            </a:r>
            <a:endParaRPr lang="en-GB" sz="2000" noProof="0" dirty="0">
              <a:latin typeface="TT Norms" panose="020B0604020202020204" charset="0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D3FB27F9-08EE-30F6-975C-867F114DEC8F}"/>
              </a:ext>
            </a:extLst>
          </p:cNvPr>
          <p:cNvSpPr txBox="1"/>
          <p:nvPr/>
        </p:nvSpPr>
        <p:spPr>
          <a:xfrm>
            <a:off x="5405443" y="5195133"/>
            <a:ext cx="343744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1100" dirty="0">
                <a:solidFill>
                  <a:srgbClr val="222121"/>
                </a:solidFill>
                <a:latin typeface="TT Norms" panose="020B0604020202020204" charset="0"/>
                <a:ea typeface="TT Norms"/>
                <a:cs typeface="TT Norms"/>
                <a:sym typeface="TT Norms"/>
              </a:rPr>
              <a:t>(</a:t>
            </a:r>
            <a:r>
              <a:rPr lang="en-GB" sz="1100" dirty="0" err="1">
                <a:solidFill>
                  <a:srgbClr val="222121"/>
                </a:solidFill>
                <a:latin typeface="TT Norms" panose="020B0604020202020204" charset="0"/>
                <a:ea typeface="TT Norms"/>
                <a:cs typeface="TT Norms"/>
                <a:sym typeface="TT Norms"/>
              </a:rPr>
              <a:t>Brougère</a:t>
            </a:r>
            <a:r>
              <a:rPr lang="en-GB" sz="1100" dirty="0">
                <a:solidFill>
                  <a:srgbClr val="222121"/>
                </a:solidFill>
                <a:latin typeface="TT Norms" panose="020B0604020202020204" charset="0"/>
                <a:ea typeface="TT Norms"/>
                <a:cs typeface="TT Norms"/>
                <a:sym typeface="TT Norms"/>
              </a:rPr>
              <a:t>, 2012; </a:t>
            </a:r>
            <a:r>
              <a:rPr lang="en-GB" sz="1100" dirty="0" err="1">
                <a:solidFill>
                  <a:srgbClr val="222121"/>
                </a:solidFill>
                <a:latin typeface="TT Norms" panose="020B0604020202020204" charset="0"/>
                <a:ea typeface="TT Norms"/>
                <a:cs typeface="TT Norms"/>
                <a:sym typeface="TT Norms"/>
              </a:rPr>
              <a:t>Caillois</a:t>
            </a:r>
            <a:r>
              <a:rPr lang="en-GB" sz="1100" dirty="0">
                <a:solidFill>
                  <a:srgbClr val="222121"/>
                </a:solidFill>
                <a:latin typeface="TT Norms" panose="020B0604020202020204" charset="0"/>
                <a:ea typeface="TT Norms"/>
                <a:cs typeface="TT Norms"/>
                <a:sym typeface="TT Norms"/>
              </a:rPr>
              <a:t>, 1958; Huizinga, 1938/1951)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75F3A580-63A1-5CA4-A33E-FDB1632DC352}"/>
              </a:ext>
            </a:extLst>
          </p:cNvPr>
          <p:cNvSpPr txBox="1"/>
          <p:nvPr/>
        </p:nvSpPr>
        <p:spPr>
          <a:xfrm>
            <a:off x="13654712" y="5195133"/>
            <a:ext cx="343744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1100" dirty="0">
                <a:solidFill>
                  <a:srgbClr val="222121"/>
                </a:solidFill>
                <a:latin typeface="TT Norms" panose="020B0604020202020204" charset="0"/>
                <a:ea typeface="TT Norms"/>
                <a:cs typeface="TT Norms"/>
                <a:sym typeface="TT Norms"/>
              </a:rPr>
              <a:t>(</a:t>
            </a:r>
            <a:r>
              <a:rPr lang="en-GB" sz="1100" dirty="0" err="1">
                <a:solidFill>
                  <a:srgbClr val="222121"/>
                </a:solidFill>
                <a:latin typeface="TT Norms" panose="020B0604020202020204" charset="0"/>
                <a:ea typeface="TT Norms"/>
                <a:cs typeface="TT Norms"/>
                <a:sym typeface="TT Norms"/>
              </a:rPr>
              <a:t>Brougère</a:t>
            </a:r>
            <a:r>
              <a:rPr lang="en-GB" sz="1100" dirty="0">
                <a:solidFill>
                  <a:srgbClr val="222121"/>
                </a:solidFill>
                <a:latin typeface="TT Norms" panose="020B0604020202020204" charset="0"/>
                <a:ea typeface="TT Norms"/>
                <a:cs typeface="TT Norms"/>
                <a:sym typeface="TT Norms"/>
              </a:rPr>
              <a:t>, 2012; Henriot, 1989/2023)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779FBFCD-B538-FA99-7E55-C8BBEB2D7C71}"/>
              </a:ext>
            </a:extLst>
          </p:cNvPr>
          <p:cNvSpPr txBox="1"/>
          <p:nvPr/>
        </p:nvSpPr>
        <p:spPr>
          <a:xfrm>
            <a:off x="8305800" y="8801063"/>
            <a:ext cx="895349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100" dirty="0">
                <a:solidFill>
                  <a:srgbClr val="222121"/>
                </a:solidFill>
                <a:latin typeface="TT Norms" panose="020B0604020202020204" charset="0"/>
                <a:ea typeface="TT Norms"/>
                <a:cs typeface="TT Norms"/>
                <a:sym typeface="TT Norms"/>
              </a:rPr>
              <a:t>(</a:t>
            </a:r>
            <a:r>
              <a:rPr lang="en-GB" sz="1100" dirty="0" err="1">
                <a:solidFill>
                  <a:srgbClr val="222121"/>
                </a:solidFill>
                <a:latin typeface="TT Norms" panose="020B0604020202020204" charset="0"/>
                <a:ea typeface="TT Norms"/>
                <a:cs typeface="TT Norms"/>
                <a:sym typeface="TT Norms"/>
              </a:rPr>
              <a:t>Brougère</a:t>
            </a:r>
            <a:r>
              <a:rPr lang="en-GB" sz="1100" dirty="0">
                <a:solidFill>
                  <a:srgbClr val="222121"/>
                </a:solidFill>
                <a:latin typeface="TT Norms" panose="020B0604020202020204" charset="0"/>
                <a:ea typeface="TT Norms"/>
                <a:cs typeface="TT Norms"/>
                <a:sym typeface="TT Norms"/>
              </a:rPr>
              <a:t>, 2012; </a:t>
            </a:r>
            <a:r>
              <a:rPr lang="en-GB" sz="1100" dirty="0" err="1">
                <a:solidFill>
                  <a:srgbClr val="222121"/>
                </a:solidFill>
                <a:latin typeface="TT Norms" panose="020B0604020202020204" charset="0"/>
                <a:ea typeface="TT Norms"/>
                <a:cs typeface="TT Norms"/>
                <a:sym typeface="TT Norms"/>
              </a:rPr>
              <a:t>Caillois</a:t>
            </a:r>
            <a:r>
              <a:rPr lang="en-GB" sz="1100" dirty="0">
                <a:solidFill>
                  <a:srgbClr val="222121"/>
                </a:solidFill>
                <a:latin typeface="TT Norms" panose="020B0604020202020204" charset="0"/>
                <a:ea typeface="TT Norms"/>
                <a:cs typeface="TT Norms"/>
                <a:sym typeface="TT Norms"/>
              </a:rPr>
              <a:t>, 1958; Henriot, 1989/2023; Huizinga, 1938/1951)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5299B84-CE89-2786-F16E-DD05A941F3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D78DD4DB-CCE7-240E-DB85-67F9F2E65C22}"/>
              </a:ext>
            </a:extLst>
          </p:cNvPr>
          <p:cNvSpPr txBox="1"/>
          <p:nvPr/>
        </p:nvSpPr>
        <p:spPr>
          <a:xfrm>
            <a:off x="1028700" y="1085850"/>
            <a:ext cx="16230600" cy="9155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992"/>
              </a:lnSpc>
            </a:pPr>
            <a:r>
              <a:rPr lang="en-GB" sz="6299" noProof="0" dirty="0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What is a Serious Game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7FAC3434-B6A1-C570-F662-C4DA266F2034}"/>
              </a:ext>
            </a:extLst>
          </p:cNvPr>
          <p:cNvSpPr txBox="1"/>
          <p:nvPr/>
        </p:nvSpPr>
        <p:spPr>
          <a:xfrm>
            <a:off x="1028700" y="1987727"/>
            <a:ext cx="16230600" cy="30367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15902" lvl="1" algn="just">
              <a:lnSpc>
                <a:spcPts val="2800"/>
              </a:lnSpc>
            </a:pPr>
            <a:r>
              <a:rPr lang="en-GB" sz="2000" noProof="0" dirty="0">
                <a:solidFill>
                  <a:srgbClr val="222121"/>
                </a:solidFill>
                <a:latin typeface="TT Norms"/>
                <a:ea typeface="TT Norms"/>
                <a:cs typeface="TT Norms"/>
                <a:sym typeface="TT Norms"/>
              </a:rPr>
              <a:t>No fixed definition regarding the medium : Strictly digital </a:t>
            </a:r>
            <a:r>
              <a:rPr lang="en-GB" sz="2000" b="1" noProof="0" dirty="0">
                <a:solidFill>
                  <a:srgbClr val="DB6D26"/>
                </a:solidFill>
                <a:latin typeface="League Spartan" panose="020B0604020202020204" charset="0"/>
                <a:ea typeface="TT Norms"/>
                <a:cs typeface="TT Norms"/>
                <a:sym typeface="TT Norms"/>
              </a:rPr>
              <a:t>VS</a:t>
            </a:r>
            <a:r>
              <a:rPr lang="en-GB" sz="2000" noProof="0" dirty="0">
                <a:solidFill>
                  <a:srgbClr val="222121"/>
                </a:solidFill>
                <a:latin typeface="TT Norms"/>
                <a:ea typeface="TT Norms"/>
                <a:cs typeface="TT Norms"/>
                <a:sym typeface="TT Norms"/>
              </a:rPr>
              <a:t> No restrictions</a:t>
            </a:r>
          </a:p>
          <a:p>
            <a:pPr marL="215902" lvl="1" algn="just">
              <a:lnSpc>
                <a:spcPts val="2800"/>
              </a:lnSpc>
            </a:pPr>
            <a:endParaRPr lang="en-GB" sz="2000" noProof="0" dirty="0">
              <a:latin typeface="TT Norms" panose="020B0604020202020204" charset="0"/>
            </a:endParaRPr>
          </a:p>
          <a:p>
            <a:pPr marL="215902" lvl="1" algn="just">
              <a:lnSpc>
                <a:spcPts val="2800"/>
              </a:lnSpc>
            </a:pPr>
            <a:r>
              <a:rPr lang="en-GB" sz="2000" b="1" u="sng" dirty="0">
                <a:latin typeface="TT Norms" panose="020B0604020202020204" charset="0"/>
              </a:rPr>
              <a:t>First assumption : a Serious Game is not a game anymore</a:t>
            </a:r>
            <a:endParaRPr lang="en-GB" sz="1000" b="1" u="sng" dirty="0">
              <a:latin typeface="TT Norms" panose="020B0604020202020204" charset="0"/>
            </a:endParaRPr>
          </a:p>
          <a:p>
            <a:pPr marL="215902" lvl="1" algn="just">
              <a:lnSpc>
                <a:spcPts val="2800"/>
              </a:lnSpc>
            </a:pPr>
            <a:r>
              <a:rPr lang="en-GB" sz="2000" dirty="0">
                <a:latin typeface="TT Norms" panose="020B0604020202020204" charset="0"/>
              </a:rPr>
              <a:t>Serious purpose </a:t>
            </a:r>
            <a:r>
              <a:rPr lang="en-GB" sz="2000" b="1" dirty="0">
                <a:solidFill>
                  <a:srgbClr val="DB6D26"/>
                </a:solidFill>
                <a:latin typeface="League Spartan" panose="020B0604020202020204" charset="0"/>
                <a:ea typeface="TT Norms"/>
                <a:cs typeface="TT Norms"/>
                <a:sym typeface="TT Norms"/>
              </a:rPr>
              <a:t>VS</a:t>
            </a:r>
            <a:r>
              <a:rPr lang="en-GB" sz="2000" dirty="0">
                <a:latin typeface="TT Norms" panose="020B0604020202020204" charset="0"/>
              </a:rPr>
              <a:t> criteria of the structuralist approach =&gt; The playful part disappears</a:t>
            </a:r>
          </a:p>
          <a:p>
            <a:pPr marL="215902" lvl="1" algn="just">
              <a:lnSpc>
                <a:spcPct val="100000"/>
              </a:lnSpc>
            </a:pPr>
            <a:endParaRPr lang="en-GB" sz="1200" noProof="0" dirty="0">
              <a:latin typeface="TT Norms" panose="020B0604020202020204" charset="0"/>
            </a:endParaRPr>
          </a:p>
          <a:p>
            <a:pPr marL="215902" lvl="1" algn="just">
              <a:lnSpc>
                <a:spcPct val="100000"/>
              </a:lnSpc>
            </a:pPr>
            <a:endParaRPr lang="en-GB" sz="1200" noProof="0" dirty="0">
              <a:latin typeface="TT Norms" panose="020B0604020202020204" charset="0"/>
            </a:endParaRPr>
          </a:p>
          <a:p>
            <a:pPr marL="215902" lvl="1" algn="just">
              <a:lnSpc>
                <a:spcPct val="100000"/>
              </a:lnSpc>
            </a:pPr>
            <a:r>
              <a:rPr lang="en-GB" sz="2000" b="1" u="sng" dirty="0">
                <a:latin typeface="TT Norms" panose="020B0604020202020204" charset="0"/>
              </a:rPr>
              <a:t>Second assumption : a Serious Game is just a game</a:t>
            </a:r>
            <a:endParaRPr lang="en-GB" sz="2000" b="1" noProof="0" dirty="0">
              <a:latin typeface="TT Norms" panose="020B0604020202020204" charset="0"/>
            </a:endParaRPr>
          </a:p>
          <a:p>
            <a:pPr marL="215902" lvl="1" algn="just">
              <a:lnSpc>
                <a:spcPct val="100000"/>
              </a:lnSpc>
            </a:pPr>
            <a:r>
              <a:rPr lang="en-GB" sz="2000" noProof="0" dirty="0">
                <a:latin typeface="TT Norms" panose="020B0604020202020204" charset="0"/>
              </a:rPr>
              <a:t>Its only utility remains entertainment =&gt; there are ‘playful games’ and ‘serious games’ =&gt; The term Serious Game is not the most appropriate</a:t>
            </a:r>
          </a:p>
          <a:p>
            <a:pPr marL="215902" lvl="1" algn="just">
              <a:lnSpc>
                <a:spcPct val="100000"/>
              </a:lnSpc>
            </a:pPr>
            <a:endParaRPr lang="en-GB" sz="2000" dirty="0">
              <a:latin typeface="TT Norms" panose="020B0604020202020204" charset="0"/>
            </a:endParaRPr>
          </a:p>
          <a:p>
            <a:pPr marL="215902" lvl="1" algn="just">
              <a:lnSpc>
                <a:spcPct val="100000"/>
              </a:lnSpc>
            </a:pPr>
            <a:r>
              <a:rPr lang="en-GB" sz="2000" dirty="0">
                <a:solidFill>
                  <a:srgbClr val="DB6D26"/>
                </a:solidFill>
                <a:latin typeface="League Spartan" panose="020B0604020202020204" charset="0"/>
                <a:ea typeface="TT Norms"/>
                <a:cs typeface="TT Norms"/>
                <a:sym typeface="TT Norms"/>
              </a:rPr>
              <a:t>Gameplay</a:t>
            </a:r>
            <a:r>
              <a:rPr lang="en-GB" sz="2000" dirty="0">
                <a:latin typeface="TT Norms" panose="020B0604020202020204" charset="0"/>
                <a:ea typeface="TT Norms"/>
                <a:cs typeface="TT Norms"/>
                <a:sym typeface="TT Norms"/>
              </a:rPr>
              <a:t>/P/S</a:t>
            </a:r>
            <a:endParaRPr lang="en-GB" sz="2000" noProof="0" dirty="0">
              <a:latin typeface="TT Norms" panose="020B0604020202020204" charset="0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8205B9FE-062F-C04C-45C6-DE4922FF4B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93" t="25191" r="20182" b="25433"/>
          <a:stretch>
            <a:fillRect/>
          </a:stretch>
        </p:blipFill>
        <p:spPr>
          <a:xfrm>
            <a:off x="1371600" y="4686300"/>
            <a:ext cx="7056215" cy="4268575"/>
          </a:xfrm>
          <a:prstGeom prst="rect">
            <a:avLst/>
          </a:prstGeom>
        </p:spPr>
      </p:pic>
      <p:sp>
        <p:nvSpPr>
          <p:cNvPr id="27" name="TextBox 12">
            <a:extLst>
              <a:ext uri="{FF2B5EF4-FFF2-40B4-BE49-F238E27FC236}">
                <a16:creationId xmlns:a16="http://schemas.microsoft.com/office/drawing/2014/main" id="{DE56E8D3-5A62-2C77-AF01-00FB015370A6}"/>
              </a:ext>
            </a:extLst>
          </p:cNvPr>
          <p:cNvSpPr txBox="1"/>
          <p:nvPr/>
        </p:nvSpPr>
        <p:spPr>
          <a:xfrm>
            <a:off x="1371600" y="9014763"/>
            <a:ext cx="13876116" cy="3231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GB" sz="1400" dirty="0">
                <a:solidFill>
                  <a:srgbClr val="222121"/>
                </a:solidFill>
                <a:latin typeface="TT Norms"/>
                <a:ea typeface="TT Norms"/>
                <a:cs typeface="TT Norms"/>
                <a:sym typeface="TT Norms"/>
              </a:rPr>
              <a:t>GAMEPLAY : Representation and adaptation of the S</a:t>
            </a:r>
            <a:r>
              <a:rPr lang="en-GB" sz="1400" noProof="0" dirty="0" err="1">
                <a:solidFill>
                  <a:srgbClr val="222121"/>
                </a:solidFill>
                <a:latin typeface="TT Norms"/>
                <a:ea typeface="TT Norms"/>
                <a:cs typeface="TT Norms"/>
                <a:sym typeface="TT Norms"/>
              </a:rPr>
              <a:t>erious</a:t>
            </a:r>
            <a:r>
              <a:rPr lang="en-GB" sz="1400" noProof="0" dirty="0">
                <a:solidFill>
                  <a:srgbClr val="222121"/>
                </a:solidFill>
                <a:latin typeface="TT Norms"/>
                <a:ea typeface="TT Norms"/>
                <a:cs typeface="TT Norms"/>
                <a:sym typeface="TT Norms"/>
              </a:rPr>
              <a:t> Game’s classification of Alvarez, </a:t>
            </a:r>
            <a:r>
              <a:rPr lang="en-GB" sz="1400" noProof="0" dirty="0" err="1">
                <a:solidFill>
                  <a:srgbClr val="222121"/>
                </a:solidFill>
                <a:latin typeface="TT Norms"/>
                <a:ea typeface="TT Norms"/>
                <a:cs typeface="TT Norms"/>
                <a:sym typeface="TT Norms"/>
              </a:rPr>
              <a:t>Djaouti</a:t>
            </a:r>
            <a:r>
              <a:rPr lang="en-GB" sz="1400" dirty="0">
                <a:solidFill>
                  <a:srgbClr val="222121"/>
                </a:solidFill>
                <a:latin typeface="TT Norms"/>
                <a:ea typeface="TT Norms"/>
                <a:cs typeface="TT Norms"/>
                <a:sym typeface="TT Norms"/>
              </a:rPr>
              <a:t> and </a:t>
            </a:r>
            <a:r>
              <a:rPr lang="en-GB" sz="1400" dirty="0" err="1">
                <a:solidFill>
                  <a:srgbClr val="222121"/>
                </a:solidFill>
                <a:latin typeface="TT Norms"/>
                <a:ea typeface="TT Norms"/>
                <a:cs typeface="TT Norms"/>
                <a:sym typeface="TT Norms"/>
              </a:rPr>
              <a:t>Rampnoux</a:t>
            </a:r>
            <a:r>
              <a:rPr lang="en-GB" sz="1400" dirty="0">
                <a:solidFill>
                  <a:srgbClr val="222121"/>
                </a:solidFill>
                <a:latin typeface="TT Norms"/>
                <a:ea typeface="TT Norms"/>
                <a:cs typeface="TT Norms"/>
                <a:sym typeface="TT Norms"/>
              </a:rPr>
              <a:t> (2012)</a:t>
            </a:r>
            <a:endParaRPr lang="en-GB" sz="1000" i="1" noProof="0" dirty="0">
              <a:solidFill>
                <a:srgbClr val="222121"/>
              </a:solidFill>
              <a:latin typeface="TT Norms Italics"/>
              <a:ea typeface="TT Norms Italics"/>
              <a:cs typeface="TT Norms Italics"/>
              <a:sym typeface="TT Norms Italics"/>
            </a:endParaRPr>
          </a:p>
        </p:txBody>
      </p:sp>
      <p:sp>
        <p:nvSpPr>
          <p:cNvPr id="29" name="TextBox 6">
            <a:extLst>
              <a:ext uri="{FF2B5EF4-FFF2-40B4-BE49-F238E27FC236}">
                <a16:creationId xmlns:a16="http://schemas.microsoft.com/office/drawing/2014/main" id="{7AB41BE8-AF27-310D-AE2A-E2DBA90D86CB}"/>
              </a:ext>
            </a:extLst>
          </p:cNvPr>
          <p:cNvSpPr txBox="1"/>
          <p:nvPr/>
        </p:nvSpPr>
        <p:spPr>
          <a:xfrm>
            <a:off x="10586065" y="4865993"/>
            <a:ext cx="6073330" cy="34368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15902" lvl="1" algn="just">
              <a:lnSpc>
                <a:spcPct val="100000"/>
              </a:lnSpc>
            </a:pPr>
            <a:r>
              <a:rPr lang="en-GB" sz="2000" dirty="0">
                <a:latin typeface="TT Norms" panose="020B0604020202020204" charset="0"/>
                <a:ea typeface="TT Norms"/>
                <a:cs typeface="TT Norms"/>
                <a:sym typeface="TT Norms"/>
              </a:rPr>
              <a:t>G/</a:t>
            </a:r>
            <a:r>
              <a:rPr lang="en-GB" sz="2000" dirty="0">
                <a:solidFill>
                  <a:srgbClr val="DB6D26"/>
                </a:solidFill>
                <a:latin typeface="League Spartan" panose="020B0604020202020204" charset="0"/>
                <a:ea typeface="TT Norms"/>
                <a:cs typeface="TT Norms"/>
                <a:sym typeface="TT Norms"/>
              </a:rPr>
              <a:t>Purpose</a:t>
            </a:r>
            <a:r>
              <a:rPr lang="en-GB" sz="2000" dirty="0">
                <a:latin typeface="TT Norms" panose="020B0604020202020204" charset="0"/>
                <a:ea typeface="TT Norms"/>
                <a:cs typeface="TT Norms"/>
                <a:sym typeface="TT Norms"/>
              </a:rPr>
              <a:t>/S</a:t>
            </a:r>
            <a:endParaRPr lang="en-GB" sz="2000" dirty="0">
              <a:latin typeface="TT Norms" panose="020B0604020202020204" charset="0"/>
            </a:endParaRPr>
          </a:p>
          <a:p>
            <a:pPr marL="558802" lvl="1" indent="-342900" algn="just">
              <a:lnSpc>
                <a:spcPts val="2800"/>
              </a:lnSpc>
              <a:buFontTx/>
              <a:buChar char="-"/>
            </a:pPr>
            <a:r>
              <a:rPr lang="en-GB" sz="2000" dirty="0">
                <a:solidFill>
                  <a:srgbClr val="222121"/>
                </a:solidFill>
                <a:latin typeface="TT Norms"/>
                <a:sym typeface="TT Norms"/>
              </a:rPr>
              <a:t>Broadcasting a message</a:t>
            </a:r>
          </a:p>
          <a:p>
            <a:pPr marL="558802" lvl="1" indent="-342900" algn="just">
              <a:lnSpc>
                <a:spcPts val="2800"/>
              </a:lnSpc>
              <a:buFontTx/>
              <a:buChar char="-"/>
            </a:pPr>
            <a:r>
              <a:rPr lang="en-GB" sz="2000" dirty="0">
                <a:solidFill>
                  <a:srgbClr val="222121"/>
                </a:solidFill>
                <a:latin typeface="TT Norms"/>
                <a:sym typeface="TT Norms"/>
              </a:rPr>
              <a:t>Providing training</a:t>
            </a:r>
          </a:p>
          <a:p>
            <a:pPr marL="558802" lvl="1" indent="-342900" algn="just">
              <a:lnSpc>
                <a:spcPts val="2800"/>
              </a:lnSpc>
              <a:buFontTx/>
              <a:buChar char="-"/>
            </a:pPr>
            <a:r>
              <a:rPr lang="en-GB" sz="2000" dirty="0">
                <a:solidFill>
                  <a:srgbClr val="222121"/>
                </a:solidFill>
                <a:latin typeface="TT Norms"/>
                <a:sym typeface="TT Norms"/>
              </a:rPr>
              <a:t>Promoting the exchange of data</a:t>
            </a:r>
          </a:p>
          <a:p>
            <a:pPr marL="558802" lvl="1" indent="-342900" algn="just">
              <a:lnSpc>
                <a:spcPts val="2800"/>
              </a:lnSpc>
              <a:buFontTx/>
              <a:buChar char="-"/>
            </a:pPr>
            <a:r>
              <a:rPr lang="en-GB" sz="2000" dirty="0">
                <a:solidFill>
                  <a:srgbClr val="222121"/>
                </a:solidFill>
                <a:latin typeface="TT Norms"/>
                <a:sym typeface="TT Norms"/>
              </a:rPr>
              <a:t>Gamifying a task</a:t>
            </a:r>
          </a:p>
          <a:p>
            <a:pPr marL="215902" lvl="1" algn="just">
              <a:lnSpc>
                <a:spcPts val="2800"/>
              </a:lnSpc>
            </a:pPr>
            <a:endParaRPr lang="en-GB" sz="2000" dirty="0">
              <a:solidFill>
                <a:srgbClr val="222121"/>
              </a:solidFill>
              <a:latin typeface="TT Norms"/>
              <a:sym typeface="TT Norms"/>
            </a:endParaRPr>
          </a:p>
          <a:p>
            <a:pPr marL="215902" lvl="1" algn="just">
              <a:lnSpc>
                <a:spcPts val="2800"/>
              </a:lnSpc>
            </a:pPr>
            <a:r>
              <a:rPr lang="en-GB" sz="2000" dirty="0">
                <a:latin typeface="TT Norms" panose="020B0604020202020204" charset="0"/>
                <a:ea typeface="TT Norms"/>
                <a:cs typeface="TT Norms"/>
                <a:sym typeface="TT Norms"/>
              </a:rPr>
              <a:t>G/P/</a:t>
            </a:r>
            <a:r>
              <a:rPr lang="en-GB" sz="2000" dirty="0">
                <a:solidFill>
                  <a:srgbClr val="DB6D26"/>
                </a:solidFill>
                <a:latin typeface="League Spartan" panose="020B0604020202020204" charset="0"/>
                <a:ea typeface="TT Norms"/>
                <a:cs typeface="TT Norms"/>
                <a:sym typeface="TT Norms"/>
              </a:rPr>
              <a:t>Sector</a:t>
            </a:r>
            <a:endParaRPr lang="en-GB" sz="2000" u="sng" noProof="0" dirty="0">
              <a:latin typeface="TT Norms" panose="020B0604020202020204" charset="0"/>
            </a:endParaRPr>
          </a:p>
          <a:p>
            <a:pPr marL="558802" lvl="1" indent="-342900" algn="just">
              <a:lnSpc>
                <a:spcPct val="100000"/>
              </a:lnSpc>
              <a:buFontTx/>
              <a:buChar char="-"/>
            </a:pPr>
            <a:r>
              <a:rPr lang="en-GB" sz="2000" dirty="0">
                <a:latin typeface="TT Norms" panose="020B0604020202020204" charset="0"/>
              </a:rPr>
              <a:t>Market (the domain for which the game is used)</a:t>
            </a:r>
          </a:p>
          <a:p>
            <a:pPr marL="558802" lvl="1" indent="-342900" algn="just">
              <a:lnSpc>
                <a:spcPct val="100000"/>
              </a:lnSpc>
              <a:buFontTx/>
              <a:buChar char="-"/>
            </a:pPr>
            <a:r>
              <a:rPr lang="en-GB" sz="2000" dirty="0">
                <a:latin typeface="TT Norms" panose="020B0604020202020204" charset="0"/>
              </a:rPr>
              <a:t>Public (the type of players the game is aimed at)</a:t>
            </a:r>
          </a:p>
          <a:p>
            <a:pPr marL="215902" lvl="1" algn="just">
              <a:lnSpc>
                <a:spcPct val="100000"/>
              </a:lnSpc>
            </a:pPr>
            <a:endParaRPr lang="en-GB" sz="2000" noProof="0" dirty="0">
              <a:latin typeface="TT Norms" panose="020B0604020202020204" charset="0"/>
            </a:endParaRP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5F2A87EF-6A0E-9B36-3C85-06C99DA19624}"/>
              </a:ext>
            </a:extLst>
          </p:cNvPr>
          <p:cNvSpPr txBox="1"/>
          <p:nvPr/>
        </p:nvSpPr>
        <p:spPr>
          <a:xfrm>
            <a:off x="11003497" y="3130118"/>
            <a:ext cx="25908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solidFill>
                  <a:srgbClr val="222121"/>
                </a:solidFill>
                <a:latin typeface="TT Norms" panose="020B0604020202020204" charset="0"/>
                <a:ea typeface="TT Norms"/>
                <a:cs typeface="TT Norms"/>
                <a:sym typeface="TT Norms"/>
              </a:rPr>
              <a:t>(de Grandmont, 1997; Lavigne, 2016)</a:t>
            </a: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12D42C05-84DA-CC96-5651-257C7A1AA768}"/>
              </a:ext>
            </a:extLst>
          </p:cNvPr>
          <p:cNvSpPr txBox="1"/>
          <p:nvPr/>
        </p:nvSpPr>
        <p:spPr>
          <a:xfrm>
            <a:off x="14554200" y="4346809"/>
            <a:ext cx="246107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100" dirty="0">
                <a:solidFill>
                  <a:srgbClr val="222121"/>
                </a:solidFill>
                <a:latin typeface="TT Norms" panose="020B0604020202020204" charset="0"/>
                <a:ea typeface="TT Norms"/>
                <a:cs typeface="TT Norms"/>
                <a:sym typeface="TT Norms"/>
              </a:rPr>
              <a:t>(</a:t>
            </a:r>
            <a:r>
              <a:rPr lang="en-GB" sz="1100" dirty="0" err="1">
                <a:solidFill>
                  <a:srgbClr val="222121"/>
                </a:solidFill>
                <a:latin typeface="TT Norms" panose="020B0604020202020204" charset="0"/>
                <a:ea typeface="TT Norms"/>
                <a:cs typeface="TT Norms"/>
                <a:sym typeface="TT Norms"/>
              </a:rPr>
              <a:t>Brougère</a:t>
            </a:r>
            <a:r>
              <a:rPr lang="en-GB" sz="1100" dirty="0">
                <a:solidFill>
                  <a:srgbClr val="222121"/>
                </a:solidFill>
                <a:latin typeface="TT Norms" panose="020B0604020202020204" charset="0"/>
                <a:ea typeface="TT Norms"/>
                <a:cs typeface="TT Norms"/>
                <a:sym typeface="TT Norms"/>
              </a:rPr>
              <a:t>, 2012)</a:t>
            </a:r>
          </a:p>
        </p:txBody>
      </p:sp>
    </p:spTree>
    <p:extLst>
      <p:ext uri="{BB962C8B-B14F-4D97-AF65-F5344CB8AC3E}">
        <p14:creationId xmlns:p14="http://schemas.microsoft.com/office/powerpoint/2010/main" val="26262986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5EAC228-311F-4580-7739-5CE8F0FA78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3E5F634A-67AE-00B6-38DF-3DD9675D96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" t="20620" b="3317"/>
          <a:stretch>
            <a:fillRect/>
          </a:stretch>
        </p:blipFill>
        <p:spPr>
          <a:xfrm>
            <a:off x="1921583" y="1236977"/>
            <a:ext cx="14444832" cy="7813045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DF58AB22-8448-82FD-6FE0-13E86D7469F7}"/>
              </a:ext>
            </a:extLst>
          </p:cNvPr>
          <p:cNvSpPr txBox="1"/>
          <p:nvPr/>
        </p:nvSpPr>
        <p:spPr>
          <a:xfrm>
            <a:off x="1028699" y="1085850"/>
            <a:ext cx="16230601" cy="9155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992"/>
              </a:lnSpc>
            </a:pPr>
            <a:r>
              <a:rPr lang="en-GB" sz="6299" noProof="0" dirty="0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Evolution of Serious Game</a:t>
            </a:r>
          </a:p>
        </p:txBody>
      </p:sp>
      <p:sp>
        <p:nvSpPr>
          <p:cNvPr id="27" name="TextBox 12">
            <a:extLst>
              <a:ext uri="{FF2B5EF4-FFF2-40B4-BE49-F238E27FC236}">
                <a16:creationId xmlns:a16="http://schemas.microsoft.com/office/drawing/2014/main" id="{2D6DF3EA-A4CC-62C9-B057-1CFB0F4290CC}"/>
              </a:ext>
            </a:extLst>
          </p:cNvPr>
          <p:cNvSpPr txBox="1"/>
          <p:nvPr/>
        </p:nvSpPr>
        <p:spPr>
          <a:xfrm>
            <a:off x="1028699" y="8285578"/>
            <a:ext cx="15144751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GB" sz="1400" dirty="0">
                <a:solidFill>
                  <a:srgbClr val="222121"/>
                </a:solidFill>
                <a:latin typeface="TT Norms"/>
                <a:ea typeface="TT Norms"/>
                <a:cs typeface="TT Norms"/>
                <a:sym typeface="TT Norms"/>
              </a:rPr>
              <a:t>Representation of the two original SG’s periods of Alvarez, </a:t>
            </a:r>
            <a:r>
              <a:rPr lang="en-GB" sz="1400" dirty="0" err="1">
                <a:solidFill>
                  <a:srgbClr val="222121"/>
                </a:solidFill>
                <a:latin typeface="TT Norms"/>
                <a:ea typeface="TT Norms"/>
                <a:cs typeface="TT Norms"/>
                <a:sym typeface="TT Norms"/>
              </a:rPr>
              <a:t>Djaouti</a:t>
            </a:r>
            <a:r>
              <a:rPr lang="en-GB" sz="1400" dirty="0">
                <a:solidFill>
                  <a:srgbClr val="222121"/>
                </a:solidFill>
                <a:latin typeface="TT Norms"/>
                <a:ea typeface="TT Norms"/>
                <a:cs typeface="TT Norms"/>
                <a:sym typeface="TT Norms"/>
              </a:rPr>
              <a:t> and </a:t>
            </a:r>
            <a:r>
              <a:rPr lang="en-GB" sz="1400" dirty="0" err="1">
                <a:solidFill>
                  <a:srgbClr val="222121"/>
                </a:solidFill>
                <a:latin typeface="TT Norms"/>
                <a:ea typeface="TT Norms"/>
                <a:cs typeface="TT Norms"/>
                <a:sym typeface="TT Norms"/>
              </a:rPr>
              <a:t>Rampnoux</a:t>
            </a:r>
            <a:r>
              <a:rPr lang="en-GB" sz="1400" dirty="0">
                <a:solidFill>
                  <a:srgbClr val="222121"/>
                </a:solidFill>
                <a:latin typeface="TT Norms"/>
                <a:ea typeface="TT Norms"/>
                <a:cs typeface="TT Norms"/>
                <a:sym typeface="TT Norms"/>
              </a:rPr>
              <a:t> (2012) and the one that we add </a:t>
            </a:r>
          </a:p>
          <a:p>
            <a:r>
              <a:rPr lang="en-GB" sz="1400" dirty="0">
                <a:solidFill>
                  <a:srgbClr val="222121"/>
                </a:solidFill>
                <a:latin typeface="TT Norms"/>
                <a:ea typeface="TT Norms"/>
                <a:cs typeface="TT Norms"/>
                <a:sym typeface="TT Norms"/>
              </a:rPr>
              <a:t>+ important dates in their history</a:t>
            </a:r>
            <a:endParaRPr lang="en-GB" sz="1000" i="1" noProof="0" dirty="0">
              <a:solidFill>
                <a:srgbClr val="222121"/>
              </a:solidFill>
              <a:latin typeface="TT Norms Italics"/>
              <a:ea typeface="TT Norms Italics"/>
              <a:cs typeface="TT Norms Italics"/>
              <a:sym typeface="TT Norms Itali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70D6C48-BB45-9258-3F52-18F7EE0DD133}"/>
              </a:ext>
            </a:extLst>
          </p:cNvPr>
          <p:cNvSpPr txBox="1"/>
          <p:nvPr/>
        </p:nvSpPr>
        <p:spPr>
          <a:xfrm>
            <a:off x="9448800" y="9070345"/>
            <a:ext cx="796981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100" dirty="0">
                <a:solidFill>
                  <a:srgbClr val="222121"/>
                </a:solidFill>
                <a:latin typeface="TT Norms" panose="020B0604020202020204" charset="0"/>
                <a:ea typeface="TT Norms"/>
                <a:cs typeface="TT Norms"/>
                <a:sym typeface="TT Norms"/>
              </a:rPr>
              <a:t>(Abes et al,, 2025; Alvarez, </a:t>
            </a:r>
            <a:r>
              <a:rPr lang="en-GB" sz="1100" dirty="0" err="1">
                <a:solidFill>
                  <a:srgbClr val="222121"/>
                </a:solidFill>
                <a:latin typeface="TT Norms" panose="020B0604020202020204" charset="0"/>
                <a:ea typeface="TT Norms"/>
                <a:cs typeface="TT Norms"/>
                <a:sym typeface="TT Norms"/>
              </a:rPr>
              <a:t>Djaouti</a:t>
            </a:r>
            <a:r>
              <a:rPr lang="en-GB" sz="1100" dirty="0">
                <a:solidFill>
                  <a:srgbClr val="222121"/>
                </a:solidFill>
                <a:latin typeface="TT Norms" panose="020B0604020202020204" charset="0"/>
                <a:ea typeface="TT Norms"/>
                <a:cs typeface="TT Norms"/>
                <a:sym typeface="TT Norms"/>
              </a:rPr>
              <a:t> and </a:t>
            </a:r>
            <a:r>
              <a:rPr lang="en-GB" sz="1100" dirty="0" err="1">
                <a:solidFill>
                  <a:srgbClr val="222121"/>
                </a:solidFill>
                <a:latin typeface="TT Norms" panose="020B0604020202020204" charset="0"/>
                <a:ea typeface="TT Norms"/>
                <a:cs typeface="TT Norms"/>
                <a:sym typeface="TT Norms"/>
              </a:rPr>
              <a:t>Rampnoux</a:t>
            </a:r>
            <a:r>
              <a:rPr lang="en-GB" sz="1100" dirty="0">
                <a:solidFill>
                  <a:srgbClr val="222121"/>
                </a:solidFill>
                <a:latin typeface="TT Norms" panose="020B0604020202020204" charset="0"/>
                <a:ea typeface="TT Norms"/>
                <a:cs typeface="TT Norms"/>
                <a:sym typeface="TT Norms"/>
              </a:rPr>
              <a:t>, 2012; Michael and Chen, 2006; Sawyer and </a:t>
            </a:r>
            <a:r>
              <a:rPr lang="en-GB" sz="1100" dirty="0" err="1">
                <a:solidFill>
                  <a:srgbClr val="222121"/>
                </a:solidFill>
                <a:latin typeface="TT Norms" panose="020B0604020202020204" charset="0"/>
                <a:ea typeface="TT Norms"/>
                <a:cs typeface="TT Norms"/>
                <a:sym typeface="TT Norms"/>
              </a:rPr>
              <a:t>Rejeski</a:t>
            </a:r>
            <a:r>
              <a:rPr lang="en-GB" sz="1100" dirty="0">
                <a:solidFill>
                  <a:srgbClr val="222121"/>
                </a:solidFill>
                <a:latin typeface="TT Norms" panose="020B0604020202020204" charset="0"/>
                <a:ea typeface="TT Norms"/>
                <a:cs typeface="TT Norms"/>
                <a:sym typeface="TT Norms"/>
              </a:rPr>
              <a:t>, 2002)</a:t>
            </a:r>
          </a:p>
        </p:txBody>
      </p:sp>
    </p:spTree>
    <p:extLst>
      <p:ext uri="{BB962C8B-B14F-4D97-AF65-F5344CB8AC3E}">
        <p14:creationId xmlns:p14="http://schemas.microsoft.com/office/powerpoint/2010/main" val="18122489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AC7CE7-0AA4-7858-078C-DBFCD290C5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6790B31F-C329-1EF3-1170-2347AC376ED2}"/>
              </a:ext>
            </a:extLst>
          </p:cNvPr>
          <p:cNvSpPr txBox="1"/>
          <p:nvPr/>
        </p:nvSpPr>
        <p:spPr>
          <a:xfrm>
            <a:off x="762001" y="7127223"/>
            <a:ext cx="8153400" cy="27469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15902" lvl="1" algn="just">
              <a:lnSpc>
                <a:spcPts val="2800"/>
              </a:lnSpc>
            </a:pPr>
            <a:r>
              <a:rPr lang="en-GB" sz="2000" noProof="0" dirty="0">
                <a:solidFill>
                  <a:srgbClr val="DB6D26"/>
                </a:solidFill>
                <a:latin typeface="League Spartan" panose="020B0604020202020204" charset="0"/>
                <a:ea typeface="TT Norms"/>
                <a:cs typeface="TT Norms"/>
                <a:sym typeface="TT Norms"/>
              </a:rPr>
              <a:t>Conclusion:</a:t>
            </a:r>
          </a:p>
          <a:p>
            <a:pPr marL="558802" lvl="1" indent="-342900" algn="just">
              <a:lnSpc>
                <a:spcPts val="2800"/>
              </a:lnSpc>
              <a:buFontTx/>
              <a:buChar char="-"/>
            </a:pPr>
            <a:r>
              <a:rPr lang="en-GB" sz="2000" noProof="0" dirty="0">
                <a:solidFill>
                  <a:srgbClr val="222121"/>
                </a:solidFill>
                <a:latin typeface="TT Norms"/>
                <a:ea typeface="TT Norms"/>
                <a:cs typeface="TT Norms"/>
                <a:sym typeface="TT Norms"/>
              </a:rPr>
              <a:t>Definition of play = Subjective</a:t>
            </a:r>
          </a:p>
          <a:p>
            <a:pPr marL="558802" lvl="1" indent="-342900" algn="just">
              <a:lnSpc>
                <a:spcPts val="2800"/>
              </a:lnSpc>
              <a:buFontTx/>
              <a:buChar char="-"/>
            </a:pPr>
            <a:r>
              <a:rPr lang="en-GB" sz="2000" dirty="0">
                <a:solidFill>
                  <a:srgbClr val="222121"/>
                </a:solidFill>
                <a:latin typeface="TT Norms"/>
                <a:ea typeface="TT Norms"/>
                <a:cs typeface="TT Norms"/>
                <a:sym typeface="TT Norms"/>
              </a:rPr>
              <a:t>Original model needed to be modified to not only consider the game, but also the player’s subjectivity, in line with our game/play definition</a:t>
            </a:r>
          </a:p>
          <a:p>
            <a:pPr marL="558802" lvl="1" indent="-342900" algn="just">
              <a:buFontTx/>
              <a:buChar char="-"/>
            </a:pPr>
            <a:endParaRPr lang="en-GB" sz="1000" dirty="0">
              <a:solidFill>
                <a:srgbClr val="222121"/>
              </a:solidFill>
              <a:latin typeface="TT Norms"/>
              <a:ea typeface="TT Norms"/>
              <a:cs typeface="TT Norms"/>
              <a:sym typeface="TT Norms"/>
            </a:endParaRPr>
          </a:p>
          <a:p>
            <a:pPr marL="558802" lvl="1" indent="-342900" algn="just">
              <a:lnSpc>
                <a:spcPts val="2800"/>
              </a:lnSpc>
              <a:buFontTx/>
              <a:buChar char="-"/>
            </a:pPr>
            <a:r>
              <a:rPr lang="en-GB" sz="2000" dirty="0">
                <a:solidFill>
                  <a:srgbClr val="222121"/>
                </a:solidFill>
                <a:latin typeface="TT Norms"/>
                <a:ea typeface="TT Norms"/>
                <a:cs typeface="TT Norms"/>
                <a:sym typeface="TT Norms"/>
              </a:rPr>
              <a:t>Still many factors influencing the SG’s effectiveness that need to be analysed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C6A1BA15-8EC9-1689-9F86-AD4795633CC0}"/>
              </a:ext>
            </a:extLst>
          </p:cNvPr>
          <p:cNvSpPr txBox="1"/>
          <p:nvPr/>
        </p:nvSpPr>
        <p:spPr>
          <a:xfrm>
            <a:off x="776160" y="2834464"/>
            <a:ext cx="4122818" cy="22339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15902" lvl="1" algn="just">
              <a:lnSpc>
                <a:spcPts val="2800"/>
              </a:lnSpc>
            </a:pPr>
            <a:r>
              <a:rPr lang="en-GB" sz="2000" noProof="0" dirty="0">
                <a:solidFill>
                  <a:srgbClr val="DB6D26"/>
                </a:solidFill>
                <a:latin typeface="League Spartan" panose="020B0604020202020204" charset="0"/>
                <a:ea typeface="TT Norms"/>
                <a:cs typeface="TT Norms"/>
                <a:sym typeface="TT Norms"/>
              </a:rPr>
              <a:t>Effectiveness - Motivation:</a:t>
            </a:r>
          </a:p>
          <a:p>
            <a:pPr marL="215902" lvl="1" algn="just">
              <a:lnSpc>
                <a:spcPts val="2800"/>
              </a:lnSpc>
            </a:pPr>
            <a:r>
              <a:rPr lang="en-GB" sz="2000" b="1" u="sng" dirty="0">
                <a:solidFill>
                  <a:srgbClr val="222121"/>
                </a:solidFill>
                <a:latin typeface="TT Norms"/>
                <a:ea typeface="TT Norms"/>
                <a:cs typeface="TT Norms"/>
                <a:sym typeface="TT Norms"/>
              </a:rPr>
              <a:t>Macro-involvement</a:t>
            </a:r>
          </a:p>
          <a:p>
            <a:pPr marL="558802" lvl="1" indent="-342900" algn="just">
              <a:lnSpc>
                <a:spcPts val="2800"/>
              </a:lnSpc>
              <a:buFontTx/>
              <a:buChar char="-"/>
            </a:pPr>
            <a:endParaRPr lang="en-GB" sz="2000" noProof="0" dirty="0">
              <a:solidFill>
                <a:srgbClr val="222121"/>
              </a:solidFill>
              <a:latin typeface="TT Norms"/>
              <a:ea typeface="TT Norms"/>
              <a:cs typeface="TT Norms"/>
              <a:sym typeface="TT Norms"/>
            </a:endParaRPr>
          </a:p>
          <a:p>
            <a:pPr marL="558802" lvl="1" indent="-342900" algn="just">
              <a:lnSpc>
                <a:spcPts val="2800"/>
              </a:lnSpc>
              <a:buFontTx/>
              <a:buChar char="-"/>
            </a:pPr>
            <a:r>
              <a:rPr lang="en-GB" sz="2000" noProof="0" dirty="0">
                <a:solidFill>
                  <a:srgbClr val="222121"/>
                </a:solidFill>
                <a:latin typeface="TT Norms"/>
                <a:ea typeface="TT Norms"/>
                <a:cs typeface="TT Norms"/>
                <a:sym typeface="TT Norms"/>
              </a:rPr>
              <a:t>Achievement</a:t>
            </a:r>
          </a:p>
          <a:p>
            <a:pPr marL="558802" lvl="1" indent="-342900" algn="just">
              <a:lnSpc>
                <a:spcPts val="2800"/>
              </a:lnSpc>
              <a:buFontTx/>
              <a:buChar char="-"/>
            </a:pPr>
            <a:r>
              <a:rPr lang="en-GB" sz="2000" dirty="0">
                <a:solidFill>
                  <a:srgbClr val="222121"/>
                </a:solidFill>
                <a:latin typeface="TT Norms"/>
                <a:ea typeface="TT Norms"/>
                <a:cs typeface="TT Norms"/>
                <a:sym typeface="TT Norms"/>
              </a:rPr>
              <a:t>Social</a:t>
            </a:r>
          </a:p>
          <a:p>
            <a:pPr marL="558802" lvl="1" indent="-342900" algn="just">
              <a:lnSpc>
                <a:spcPts val="2800"/>
              </a:lnSpc>
              <a:buFontTx/>
              <a:buChar char="-"/>
            </a:pPr>
            <a:r>
              <a:rPr lang="en-GB" sz="2000" noProof="0" dirty="0">
                <a:solidFill>
                  <a:srgbClr val="222121"/>
                </a:solidFill>
                <a:latin typeface="TT Norms"/>
                <a:ea typeface="TT Norms"/>
                <a:cs typeface="TT Norms"/>
                <a:sym typeface="TT Norms"/>
              </a:rPr>
              <a:t>Immersion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0AB8FB3B-BBD7-B6BB-81FF-D7183FBA3478}"/>
              </a:ext>
            </a:extLst>
          </p:cNvPr>
          <p:cNvSpPr txBox="1"/>
          <p:nvPr/>
        </p:nvSpPr>
        <p:spPr>
          <a:xfrm>
            <a:off x="4898978" y="2834464"/>
            <a:ext cx="4343400" cy="25930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15902" lvl="1" algn="just">
              <a:lnSpc>
                <a:spcPts val="2800"/>
              </a:lnSpc>
            </a:pPr>
            <a:endParaRPr lang="en-GB" sz="2000" b="1" dirty="0">
              <a:solidFill>
                <a:srgbClr val="222121"/>
              </a:solidFill>
              <a:latin typeface="TT Norms"/>
              <a:ea typeface="TT Norms"/>
              <a:cs typeface="TT Norms"/>
              <a:sym typeface="TT Norms"/>
            </a:endParaRPr>
          </a:p>
          <a:p>
            <a:pPr marL="215902" lvl="1" algn="just">
              <a:lnSpc>
                <a:spcPts val="2800"/>
              </a:lnSpc>
            </a:pPr>
            <a:r>
              <a:rPr lang="en-GB" sz="2000" b="1" u="sng" dirty="0">
                <a:solidFill>
                  <a:srgbClr val="222121"/>
                </a:solidFill>
                <a:latin typeface="TT Norms"/>
                <a:ea typeface="TT Norms"/>
                <a:cs typeface="TT Norms"/>
                <a:sym typeface="TT Norms"/>
              </a:rPr>
              <a:t>Micro-involvement</a:t>
            </a:r>
          </a:p>
          <a:p>
            <a:pPr marL="215902" lvl="1" algn="just">
              <a:lnSpc>
                <a:spcPts val="2800"/>
              </a:lnSpc>
            </a:pPr>
            <a:endParaRPr lang="en-GB" sz="2000" b="1" noProof="0" dirty="0">
              <a:solidFill>
                <a:srgbClr val="222121"/>
              </a:solidFill>
              <a:latin typeface="TT Norms"/>
              <a:ea typeface="TT Norms"/>
              <a:cs typeface="TT Norms"/>
              <a:sym typeface="TT Norms"/>
            </a:endParaRPr>
          </a:p>
          <a:p>
            <a:pPr marL="215902" lvl="1" algn="just">
              <a:lnSpc>
                <a:spcPts val="2800"/>
              </a:lnSpc>
            </a:pPr>
            <a:r>
              <a:rPr lang="en-GB" sz="2000" b="1" noProof="0" dirty="0">
                <a:solidFill>
                  <a:srgbClr val="222121"/>
                </a:solidFill>
                <a:latin typeface="TT Norms"/>
                <a:ea typeface="TT Norms"/>
                <a:cs typeface="TT Norms"/>
                <a:sym typeface="TT Norms"/>
              </a:rPr>
              <a:t>BLAP</a:t>
            </a:r>
            <a:r>
              <a:rPr lang="en-GB" sz="2000" noProof="0" dirty="0">
                <a:solidFill>
                  <a:srgbClr val="222121"/>
                </a:solidFill>
                <a:latin typeface="TT Norms"/>
                <a:ea typeface="TT Norms"/>
                <a:cs typeface="TT Norms"/>
                <a:sym typeface="TT Norms"/>
              </a:rPr>
              <a:t> (or </a:t>
            </a:r>
            <a:r>
              <a:rPr lang="en-GB" sz="2000" b="1" noProof="0" dirty="0">
                <a:solidFill>
                  <a:srgbClr val="222121"/>
                </a:solidFill>
                <a:latin typeface="TT Norms"/>
                <a:ea typeface="TT Norms"/>
                <a:cs typeface="TT Norms"/>
                <a:sym typeface="TT Norms"/>
              </a:rPr>
              <a:t>behavioural ludification</a:t>
            </a:r>
            <a:r>
              <a:rPr lang="en-GB" sz="2000" noProof="0" dirty="0">
                <a:solidFill>
                  <a:srgbClr val="222121"/>
                </a:solidFill>
                <a:latin typeface="TT Norms"/>
                <a:ea typeface="TT Norms"/>
                <a:cs typeface="TT Norms"/>
                <a:sym typeface="TT Norms"/>
              </a:rPr>
              <a:t>)</a:t>
            </a:r>
          </a:p>
          <a:p>
            <a:pPr marL="558802" lvl="1" indent="-342900" algn="just">
              <a:lnSpc>
                <a:spcPts val="2800"/>
              </a:lnSpc>
              <a:buFontTx/>
              <a:buChar char="-"/>
            </a:pPr>
            <a:r>
              <a:rPr lang="en-GB" sz="2000" dirty="0">
                <a:solidFill>
                  <a:srgbClr val="222121"/>
                </a:solidFill>
                <a:latin typeface="TT Norms"/>
                <a:ea typeface="TT Norms"/>
                <a:cs typeface="TT Norms"/>
                <a:sym typeface="TT Norms"/>
              </a:rPr>
              <a:t>Short-term extrinsic motivation</a:t>
            </a:r>
          </a:p>
          <a:p>
            <a:pPr marL="558802" lvl="1" indent="-342900" algn="just">
              <a:lnSpc>
                <a:spcPts val="2800"/>
              </a:lnSpc>
              <a:buFontTx/>
              <a:buChar char="-"/>
            </a:pPr>
            <a:r>
              <a:rPr lang="en-GB" sz="2000" noProof="0" dirty="0">
                <a:solidFill>
                  <a:srgbClr val="222121"/>
                </a:solidFill>
                <a:latin typeface="TT Norms"/>
                <a:ea typeface="TT Norms"/>
                <a:cs typeface="TT Norms"/>
                <a:sym typeface="TT Norms"/>
              </a:rPr>
              <a:t>Use of positive and negative rewards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D2026D3A-8D94-8BD7-2B23-1E8CEEB233DD}"/>
              </a:ext>
            </a:extLst>
          </p:cNvPr>
          <p:cNvSpPr txBox="1"/>
          <p:nvPr/>
        </p:nvSpPr>
        <p:spPr>
          <a:xfrm>
            <a:off x="4947400" y="5677734"/>
            <a:ext cx="4425201" cy="151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15902" lvl="1" algn="just">
              <a:lnSpc>
                <a:spcPts val="2800"/>
              </a:lnSpc>
            </a:pPr>
            <a:r>
              <a:rPr lang="en-GB" sz="2000" b="1" noProof="0" dirty="0">
                <a:solidFill>
                  <a:srgbClr val="222121"/>
                </a:solidFill>
                <a:latin typeface="TT Norms"/>
                <a:ea typeface="TT Norms"/>
                <a:cs typeface="TT Norms"/>
                <a:sym typeface="TT Norms"/>
              </a:rPr>
              <a:t>RECIPE</a:t>
            </a:r>
            <a:r>
              <a:rPr lang="en-GB" sz="2000" noProof="0" dirty="0">
                <a:solidFill>
                  <a:srgbClr val="222121"/>
                </a:solidFill>
                <a:latin typeface="TT Norms"/>
                <a:ea typeface="TT Norms"/>
                <a:cs typeface="TT Norms"/>
                <a:sym typeface="TT Norms"/>
              </a:rPr>
              <a:t> (or </a:t>
            </a:r>
            <a:r>
              <a:rPr lang="en-GB" sz="2000" b="1" noProof="0" dirty="0">
                <a:solidFill>
                  <a:srgbClr val="222121"/>
                </a:solidFill>
                <a:latin typeface="TT Norms"/>
                <a:ea typeface="TT Norms"/>
                <a:cs typeface="TT Norms"/>
                <a:sym typeface="TT Norms"/>
              </a:rPr>
              <a:t>humanistic ludification</a:t>
            </a:r>
            <a:r>
              <a:rPr lang="en-GB" sz="2000" noProof="0" dirty="0">
                <a:solidFill>
                  <a:srgbClr val="222121"/>
                </a:solidFill>
                <a:latin typeface="TT Norms"/>
                <a:ea typeface="TT Norms"/>
                <a:cs typeface="TT Norms"/>
                <a:sym typeface="TT Norms"/>
              </a:rPr>
              <a:t>)</a:t>
            </a:r>
          </a:p>
          <a:p>
            <a:pPr marL="558802" lvl="1" indent="-342900" algn="just">
              <a:lnSpc>
                <a:spcPts val="2800"/>
              </a:lnSpc>
              <a:buFontTx/>
              <a:buChar char="-"/>
            </a:pPr>
            <a:r>
              <a:rPr lang="en-GB" sz="2000" dirty="0">
                <a:solidFill>
                  <a:srgbClr val="222121"/>
                </a:solidFill>
                <a:latin typeface="TT Norms"/>
                <a:ea typeface="TT Norms"/>
                <a:cs typeface="TT Norms"/>
                <a:sym typeface="TT Norms"/>
              </a:rPr>
              <a:t>Long-term intrinsic motivation</a:t>
            </a:r>
          </a:p>
          <a:p>
            <a:pPr marL="558802" lvl="1" indent="-342900" algn="just">
              <a:lnSpc>
                <a:spcPts val="2800"/>
              </a:lnSpc>
              <a:buFontTx/>
              <a:buChar char="-"/>
            </a:pPr>
            <a:r>
              <a:rPr lang="en-GB" sz="2000" noProof="0" dirty="0">
                <a:solidFill>
                  <a:srgbClr val="222121"/>
                </a:solidFill>
                <a:latin typeface="TT Norms"/>
                <a:ea typeface="TT Norms"/>
                <a:cs typeface="TT Norms"/>
                <a:sym typeface="TT Norms"/>
              </a:rPr>
              <a:t>Link between the game and the player’s life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99045012-5447-10C5-C3F2-5093C872C692}"/>
              </a:ext>
            </a:extLst>
          </p:cNvPr>
          <p:cNvSpPr txBox="1"/>
          <p:nvPr/>
        </p:nvSpPr>
        <p:spPr>
          <a:xfrm>
            <a:off x="7526532" y="5068409"/>
            <a:ext cx="2954655" cy="438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15902" lvl="1" algn="just">
              <a:lnSpc>
                <a:spcPts val="2800"/>
              </a:lnSpc>
            </a:pPr>
            <a:r>
              <a:rPr lang="en-GB" sz="2000" dirty="0">
                <a:solidFill>
                  <a:srgbClr val="DB6D26"/>
                </a:solidFill>
                <a:latin typeface="League Spartan" panose="020B0604020202020204" charset="0"/>
                <a:ea typeface="TT Norms"/>
                <a:cs typeface="TT Norms"/>
                <a:sym typeface="TT Norms"/>
              </a:rPr>
              <a:t>Make someone do</a:t>
            </a:r>
            <a:endParaRPr lang="en-GB" sz="2000" noProof="0" dirty="0">
              <a:solidFill>
                <a:srgbClr val="DB6D26"/>
              </a:solidFill>
              <a:latin typeface="League Spartan" panose="020B0604020202020204" charset="0"/>
              <a:ea typeface="TT Norms"/>
              <a:cs typeface="TT Norms"/>
              <a:sym typeface="TT Norms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93EAB8DC-E94D-7551-51C3-08C1BD0EF597}"/>
              </a:ext>
            </a:extLst>
          </p:cNvPr>
          <p:cNvSpPr txBox="1"/>
          <p:nvPr/>
        </p:nvSpPr>
        <p:spPr>
          <a:xfrm>
            <a:off x="7527669" y="6917109"/>
            <a:ext cx="3466835" cy="438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15902" lvl="1" algn="just">
              <a:lnSpc>
                <a:spcPts val="2800"/>
              </a:lnSpc>
            </a:pPr>
            <a:r>
              <a:rPr lang="en-GB" sz="2000" dirty="0">
                <a:solidFill>
                  <a:srgbClr val="DB6D26"/>
                </a:solidFill>
                <a:latin typeface="League Spartan" panose="020B0604020202020204" charset="0"/>
                <a:ea typeface="TT Norms"/>
                <a:cs typeface="TT Norms"/>
                <a:sym typeface="TT Norms"/>
              </a:rPr>
              <a:t>Make someone be</a:t>
            </a:r>
            <a:endParaRPr lang="en-GB" sz="2000" noProof="0" dirty="0">
              <a:solidFill>
                <a:srgbClr val="DB6D26"/>
              </a:solidFill>
              <a:latin typeface="League Spartan" panose="020B0604020202020204" charset="0"/>
              <a:ea typeface="TT Norms"/>
              <a:cs typeface="TT Norms"/>
              <a:sym typeface="TT Norms"/>
            </a:endParaRPr>
          </a:p>
        </p:txBody>
      </p: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156F8B05-0046-3E3C-AC63-22B15BFD096A}"/>
              </a:ext>
            </a:extLst>
          </p:cNvPr>
          <p:cNvCxnSpPr>
            <a:cxnSpLocks/>
          </p:cNvCxnSpPr>
          <p:nvPr/>
        </p:nvCxnSpPr>
        <p:spPr>
          <a:xfrm flipH="1">
            <a:off x="5811767" y="5600700"/>
            <a:ext cx="171476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" name="Image 12">
            <a:extLst>
              <a:ext uri="{FF2B5EF4-FFF2-40B4-BE49-F238E27FC236}">
                <a16:creationId xmlns:a16="http://schemas.microsoft.com/office/drawing/2014/main" id="{174E71AB-D613-FBF0-1B47-6D1F6402DD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9" r="3968" b="13136"/>
          <a:stretch>
            <a:fillRect/>
          </a:stretch>
        </p:blipFill>
        <p:spPr>
          <a:xfrm>
            <a:off x="10511894" y="57150"/>
            <a:ext cx="7720596" cy="1017269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2B36F6B0-4954-62D5-05AF-CD54BBD23BED}"/>
              </a:ext>
            </a:extLst>
          </p:cNvPr>
          <p:cNvSpPr txBox="1"/>
          <p:nvPr/>
        </p:nvSpPr>
        <p:spPr>
          <a:xfrm>
            <a:off x="3257165" y="3295888"/>
            <a:ext cx="175319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solidFill>
                  <a:srgbClr val="222121"/>
                </a:solidFill>
                <a:latin typeface="TT Norms" panose="020B0604020202020204" charset="0"/>
                <a:ea typeface="TT Norms"/>
                <a:cs typeface="TT Norms"/>
                <a:sym typeface="TT Norms"/>
              </a:rPr>
              <a:t>(Calleja, 2011; Yee, 2006)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CF12F32-E028-F1BA-8570-1E978906B32C}"/>
              </a:ext>
            </a:extLst>
          </p:cNvPr>
          <p:cNvSpPr txBox="1"/>
          <p:nvPr/>
        </p:nvSpPr>
        <p:spPr>
          <a:xfrm>
            <a:off x="7365294" y="3309737"/>
            <a:ext cx="537160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solidFill>
                  <a:srgbClr val="222121"/>
                </a:solidFill>
                <a:latin typeface="TT Norms" panose="020B0604020202020204" charset="0"/>
                <a:ea typeface="TT Norms"/>
                <a:cs typeface="TT Norms"/>
                <a:sym typeface="TT Norms"/>
              </a:rPr>
              <a:t>(Bonenfant, 2023; Bonenfant and </a:t>
            </a:r>
            <a:r>
              <a:rPr lang="en-GB" sz="1100" dirty="0" err="1">
                <a:solidFill>
                  <a:srgbClr val="222121"/>
                </a:solidFill>
                <a:latin typeface="TT Norms" panose="020B0604020202020204" charset="0"/>
                <a:ea typeface="TT Norms"/>
                <a:cs typeface="TT Norms"/>
                <a:sym typeface="TT Norms"/>
              </a:rPr>
              <a:t>Philippette</a:t>
            </a:r>
            <a:r>
              <a:rPr lang="en-GB" sz="1100" dirty="0">
                <a:solidFill>
                  <a:srgbClr val="222121"/>
                </a:solidFill>
                <a:latin typeface="TT Norms" panose="020B0604020202020204" charset="0"/>
                <a:ea typeface="TT Norms"/>
                <a:cs typeface="TT Norms"/>
                <a:sym typeface="TT Norms"/>
              </a:rPr>
              <a:t>, 2018; Calleja, 2011; Csikszentmihalyi, 1990; Malone, 1981; Morris et al., 2013; Nicholson, 2015)</a:t>
            </a:r>
          </a:p>
        </p:txBody>
      </p:sp>
      <p:sp>
        <p:nvSpPr>
          <p:cNvPr id="17" name="TextBox 12">
            <a:extLst>
              <a:ext uri="{FF2B5EF4-FFF2-40B4-BE49-F238E27FC236}">
                <a16:creationId xmlns:a16="http://schemas.microsoft.com/office/drawing/2014/main" id="{DB334F8E-335D-7052-4EE8-4AEBB6CC3C06}"/>
              </a:ext>
            </a:extLst>
          </p:cNvPr>
          <p:cNvSpPr txBox="1"/>
          <p:nvPr/>
        </p:nvSpPr>
        <p:spPr>
          <a:xfrm>
            <a:off x="2126018" y="9885014"/>
            <a:ext cx="1204718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/>
            <a:r>
              <a:rPr lang="en-GB" sz="1400" dirty="0">
                <a:solidFill>
                  <a:srgbClr val="222121"/>
                </a:solidFill>
                <a:latin typeface="TT Norms"/>
                <a:ea typeface="TT Norms"/>
                <a:cs typeface="TT Norms"/>
                <a:sym typeface="TT Norms"/>
              </a:rPr>
              <a:t>Representation and modification of the G/P/S model and application on the Discovery Tour</a:t>
            </a:r>
            <a:endParaRPr lang="en-GB" sz="1000" i="1" noProof="0" dirty="0">
              <a:solidFill>
                <a:srgbClr val="222121"/>
              </a:solidFill>
              <a:latin typeface="TT Norms Italics"/>
              <a:ea typeface="TT Norms Italics"/>
              <a:cs typeface="TT Norms Italics"/>
              <a:sym typeface="TT Norms Italics"/>
            </a:endParaRP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35031821-DB40-A582-3B4A-9515A520C7BB}"/>
              </a:ext>
            </a:extLst>
          </p:cNvPr>
          <p:cNvSpPr txBox="1"/>
          <p:nvPr/>
        </p:nvSpPr>
        <p:spPr>
          <a:xfrm>
            <a:off x="1028699" y="1085850"/>
            <a:ext cx="12763501" cy="18132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992"/>
              </a:lnSpc>
            </a:pPr>
            <a:r>
              <a:rPr lang="en-GB" sz="6299" noProof="0" dirty="0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Effectiveness of Serious Game and Conclusion</a:t>
            </a:r>
          </a:p>
        </p:txBody>
      </p: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00D84651-5417-0A6B-7396-7ADF6BC2C8F8}"/>
              </a:ext>
            </a:extLst>
          </p:cNvPr>
          <p:cNvCxnSpPr>
            <a:cxnSpLocks/>
          </p:cNvCxnSpPr>
          <p:nvPr/>
        </p:nvCxnSpPr>
        <p:spPr>
          <a:xfrm flipV="1">
            <a:off x="4191000" y="3909771"/>
            <a:ext cx="0" cy="231727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63659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686</TotalTime>
  <Words>699</Words>
  <Application>Microsoft Office PowerPoint</Application>
  <PresentationFormat>Personnalisé</PresentationFormat>
  <Paragraphs>97</Paragraphs>
  <Slides>5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2" baseType="lpstr">
      <vt:lpstr>TT Norms</vt:lpstr>
      <vt:lpstr>Arial</vt:lpstr>
      <vt:lpstr>Anton</vt:lpstr>
      <vt:lpstr>Calibri</vt:lpstr>
      <vt:lpstr>TT Norms Italics</vt:lpstr>
      <vt:lpstr>League Spartan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Cours JV_Espace et patrimoine 2026</dc:title>
  <cp:lastModifiedBy>Thise Alice</cp:lastModifiedBy>
  <cp:revision>1</cp:revision>
  <dcterms:created xsi:type="dcterms:W3CDTF">2006-08-16T00:00:00Z</dcterms:created>
  <dcterms:modified xsi:type="dcterms:W3CDTF">2026-09-28T13:31:36Z</dcterms:modified>
  <dc:identifier>DAHBMGJc66Y</dc:identifier>
</cp:coreProperties>
</file>