
<file path=[Content_Types].xml><?xml version="1.0" encoding="utf-8"?>
<Types xmlns="http://schemas.openxmlformats.org/package/2006/content-types">
  <Default Extension="bin" ContentType="image/unknown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7.xml" ContentType="application/vnd.openxmlformats-officedocument.presentationml.tags+xml"/>
  <Override PartName="/ppt/notesSlides/notesSlide11.xml" ContentType="application/vnd.openxmlformats-officedocument.presentationml.notesSlide+xml"/>
  <Override PartName="/ppt/tags/tag48.xml" ContentType="application/vnd.openxmlformats-officedocument.presentationml.tags+xml"/>
  <Override PartName="/ppt/notesSlides/notesSlide12.xml" ContentType="application/vnd.openxmlformats-officedocument.presentationml.notesSlide+xml"/>
  <Override PartName="/ppt/tags/tag49.xml" ContentType="application/vnd.openxmlformats-officedocument.presentationml.tags+xml"/>
  <Override PartName="/ppt/notesSlides/notesSlide13.xml" ContentType="application/vnd.openxmlformats-officedocument.presentationml.notesSlide+xml"/>
  <Override PartName="/ppt/tags/tag5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75" r:id="rId2"/>
    <p:sldId id="304" r:id="rId3"/>
    <p:sldId id="344" r:id="rId4"/>
    <p:sldId id="333" r:id="rId5"/>
    <p:sldId id="345" r:id="rId6"/>
    <p:sldId id="335" r:id="rId7"/>
    <p:sldId id="296" r:id="rId8"/>
    <p:sldId id="299" r:id="rId9"/>
    <p:sldId id="300" r:id="rId10"/>
    <p:sldId id="284" r:id="rId11"/>
    <p:sldId id="305" r:id="rId12"/>
    <p:sldId id="320" r:id="rId13"/>
    <p:sldId id="266" r:id="rId14"/>
    <p:sldId id="321" r:id="rId15"/>
    <p:sldId id="322" r:id="rId16"/>
    <p:sldId id="336" r:id="rId17"/>
    <p:sldId id="337" r:id="rId18"/>
    <p:sldId id="326" r:id="rId19"/>
    <p:sldId id="319" r:id="rId20"/>
    <p:sldId id="310" r:id="rId21"/>
    <p:sldId id="327" r:id="rId22"/>
    <p:sldId id="267" r:id="rId23"/>
    <p:sldId id="331" r:id="rId24"/>
    <p:sldId id="291" r:id="rId25"/>
    <p:sldId id="286" r:id="rId26"/>
    <p:sldId id="347" r:id="rId27"/>
    <p:sldId id="349" r:id="rId28"/>
    <p:sldId id="330" r:id="rId29"/>
    <p:sldId id="338" r:id="rId30"/>
    <p:sldId id="329" r:id="rId31"/>
    <p:sldId id="340" r:id="rId32"/>
    <p:sldId id="315" r:id="rId33"/>
    <p:sldId id="341" r:id="rId34"/>
    <p:sldId id="311" r:id="rId35"/>
    <p:sldId id="342" r:id="rId36"/>
    <p:sldId id="343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ABE1"/>
    <a:srgbClr val="C00000"/>
    <a:srgbClr val="F9F9F9"/>
    <a:srgbClr val="4F97DC"/>
    <a:srgbClr val="C30000"/>
    <a:srgbClr val="CD6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850" autoAdjust="0"/>
  </p:normalViewPr>
  <p:slideViewPr>
    <p:cSldViewPr snapToGrid="0">
      <p:cViewPr varScale="1">
        <p:scale>
          <a:sx n="75" d="100"/>
          <a:sy n="75" d="100"/>
        </p:scale>
        <p:origin x="9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9C9CC4-0288-4BA3-9745-4876B1753399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14582-F45B-4D52-9C41-365D2DE3C8E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2536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79DD9-D68E-D7F4-59B4-B473F39C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74174EB-0695-1675-FE0B-4EEBBDD4B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BE1FE4E-E652-2616-29F2-E516C9A43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A467679-B4FA-4882-07A9-A8E7FE0CD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718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571C5-C447-AB57-338F-00A7A1734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72429F-7980-D0DF-9CC4-3861F624F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40E8BDE-BD5B-6F27-A040-659818F12A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C6F9CF-F0EF-31C1-DCB6-B819F4610F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30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943E3-69DA-7B9E-E2DB-7102287B4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818BF14-A2FB-D4BD-C946-6BACAF086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21A74E-A0ED-5B44-49FC-D074836B8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784536-D0E3-1E2F-7CDA-CE7717A4F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1231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E7944-8C29-12A7-A742-9B93F5600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F130B9-7661-0B15-6466-0671D92AC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3E887C2-6E15-4785-BCAD-05BCE4691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2B5537-11A3-1D97-88A8-B328833A4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92200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7731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98212-C8D9-59D4-989E-F0BDAC55C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5BECD2A-439E-D306-97FB-CA65010EB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F18CF4-3AE7-3BA9-C3CF-46819F3E2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33E800-249E-E7D7-94BF-FC8333119D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486686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E0341-C34B-19AC-51FA-986C118F1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B6720A-67F1-EA17-55DF-55D470C6F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7DBBFA-6121-5652-CB06-B5E9FF89B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4C2A3C-6635-F880-B699-DB8601048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809863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053B52-467A-DA1A-5FC9-26F9071CE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AE90FA-898D-9A37-F52D-EEA54012FB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872C1E-3400-9AA4-1E9C-549319FEBF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23C5E3-4CB5-7A41-0505-7DCC5AE28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0158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0F629-B99B-F3F2-2E5F-3965C607E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F5DDB7-EE87-C26F-CECA-60CA0666F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D5455E-01D7-EF10-3577-7D7B824E3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BAD65C3-7B14-8DAB-C1E6-E4A487881F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620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B9EC8-6487-EA86-2675-39810B792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50886A-6161-A9C8-0A85-F6938F420C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DCA5532-39FD-AE6B-CF2E-40E335FC7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892D86-B6A2-AFEF-4D27-5B8E0C982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351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F0E2-A602-78B5-4A47-86EFA8420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ED9DAA-3555-F9D8-BD2E-458E3A6FB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5359D2-71EF-3B28-F741-1764C1CBD9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C8A310-F79E-818D-39F8-B8127F5361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52059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2425-9C59-7933-7BFB-D6B12998D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395BC5-EBAC-FA31-A743-421240749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FFBEF03-549D-97A1-D67C-72EF8847E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4722A0-5D3E-F4B4-7795-0890B7136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266685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77AAE-2226-B000-88C3-0E13E75CE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EA9C81-E5F8-7CD5-B711-E09B709D4A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FE015D-3F93-E39C-D4AF-E3565827B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96C8227-058B-239B-57EC-E580A7B1C5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4321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98219-8EA8-E1C1-BFD7-EB20A7D33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E9EE0C-BECA-9219-851D-2D31E06DA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698545-C912-9D8F-B152-5AD492216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08651F-7647-CCE6-6BD4-B4B2979E71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948513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D9716-AEBE-A8B8-B864-D905FF44F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B50599-62B2-2E4D-8B9F-AD637BE46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C66344-14E0-EABA-2431-3453C4C10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7F7E2AB-42BF-233C-2C44-8378F36B8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06162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F55A0-A5BA-53F2-076E-A63511843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2DDF3CE-91DF-5971-655A-CA7F275DE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4000498-865A-7841-F336-F7CF35118C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D66356-0298-D667-55D2-553814992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914582-F45B-4D52-9C41-365D2DE3C8E6}" type="slidenum">
              <a:rPr lang="fr-BE" smtClean="0"/>
              <a:t>36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4943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FAA8B4-E7FD-5BC2-0AB9-D35F1BDA9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E70A6A-BF4E-94B1-D04B-DBF8D86F4D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32EE8D-3620-D71E-B9FB-F160A6E60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CE9515-5294-1849-C543-7AB5A8B2A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A6ED84-2A59-9539-65A4-1E5F0B376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565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F48B2-D032-E8B8-F508-ED303C0C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C86744-9280-9B8B-A93D-05227B7A7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15A6F4-590D-9B03-B96C-1470017D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DADA8B-1797-A256-CBA9-1EABB47D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5099BF-029C-FF48-7E3E-6BADF4EBC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6776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073FD-73D6-C132-8E52-3564F6E26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44B5EF-C3AF-2512-56C5-B9EF71F6AB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FCB88A-86F0-56C2-FDFC-A7819702E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937D77-3197-5509-56B7-1D112CE96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217CF5-4D6D-0C36-D71D-91AFCBA21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05629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BEA98D-F08A-2881-62BE-49CAFA5FF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024C752-9C9F-D134-5C02-998B8BC52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370100-43B5-ED1B-4E86-4E575B349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46415E-C37D-DAC5-0343-F4CB5B03B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D99543-F36D-6AE6-CC45-E4C382578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148521-F671-FAD6-CCB7-0732821D1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6171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EF2488-4143-2F02-4FD0-0887225CA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CA6B0E-785B-6B1C-7415-CCBA89C2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85CE7F-E6CF-CC64-A2E1-16AC56B7C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03F82F4-9065-D8D4-9053-5DE7FE2BE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DBEADE7-AF18-D47B-3A12-84EDD9124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D5E9B20-362D-D370-2425-9FF0BF7DB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E2420D-47A2-40EB-DE84-CF14D8FB2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0B85D35-0810-33DA-E57A-F3153CD59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00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F212B0-77D4-0358-124F-2D877041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D3030D-F72C-4E5F-05BE-82E300554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7CF49C-B9BE-871F-5A05-9F77BFE57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76E56D7-9814-CAC3-6167-68682D680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458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D8ADA37-FD68-16A3-D648-2D86EDE09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10F6BD9-31B1-CA15-B476-D1FBAA7B6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D5F2E1-F9C6-4C0D-9D60-6026D8827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6789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FD6B61-AD48-5A1C-7DEE-DB71A9787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3D7825-31AA-B68F-FB38-F2F39166E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68EC0F-8EE5-3046-4C6C-3BE2ADE4A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F056DB2-0FDF-14CC-E8AE-CDBA82291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662E277-B706-3E9B-4F6F-0CD7BEBD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D006AD-CCB1-4305-98B4-3420BFA0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1340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638B15-F406-0477-0DC1-DB1EBFB67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DA5400-AEF5-A964-78F0-5A639F6C2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CC0D80-B85B-D2CF-044D-C9E8B55E6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8B71F9-30FF-F48B-D10F-C81EF11B4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49A971-ED85-B347-3BA5-646FEA7CE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65A04F-B57C-3ADD-D308-C4FD3A3A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984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4EAB3E-D23E-59EE-60C4-070FF86C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EEF4E5E-49FF-CB47-20A6-DFCD2EC60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43A9C2-6AB5-6E86-E0A5-269638C5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37872E-2FD1-D2AF-A6CC-512267087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60AA0D-A8B9-46F2-5168-683CAF45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0954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C91AF20-81DB-C0A6-9894-6A48390591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7DE7BE-E509-8168-5ABF-978F137C9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A9C867-4B2A-3AA1-7FB4-D9527B76F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A676E5-D59D-893E-49CF-EEEF8339B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9347EC-47F5-8CDC-B18D-01ABF8437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4330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A27732-42CE-CF52-2EDF-4C47F452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970EEE8-0E68-0171-C011-1446C1EC5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57DFEF-2C5C-6853-BE12-8C41B8BBDC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1E534B-15FD-454E-9B16-FA82C7981D85}" type="datetimeFigureOut">
              <a:rPr lang="fr-BE" smtClean="0"/>
              <a:t>30-09-26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8660D8-AA13-51B3-3AB9-A1888AE69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B5FCDC-9394-1627-38DE-7E4468E83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2BE4F-9F84-460A-B2B9-38AD7DF58C8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029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3.xml"/><Relationship Id="rId7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6.xml"/><Relationship Id="rId7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1.png"/><Relationship Id="rId4" Type="http://schemas.openxmlformats.org/officeDocument/2006/relationships/tags" Target="../tags/tag7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1.xml"/><Relationship Id="rId7" Type="http://schemas.openxmlformats.org/officeDocument/2006/relationships/image" Target="../media/image18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4.xml"/><Relationship Id="rId7" Type="http://schemas.openxmlformats.org/officeDocument/2006/relationships/image" Target="../media/image1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png"/><Relationship Id="rId4" Type="http://schemas.openxmlformats.org/officeDocument/2006/relationships/tags" Target="../tags/tag15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21.xml"/><Relationship Id="rId7" Type="http://schemas.openxmlformats.org/officeDocument/2006/relationships/image" Target="../media/image23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24.xml"/><Relationship Id="rId7" Type="http://schemas.openxmlformats.org/officeDocument/2006/relationships/image" Target="../media/image22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4.png"/><Relationship Id="rId4" Type="http://schemas.openxmlformats.org/officeDocument/2006/relationships/tags" Target="../tags/tag25.xml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28.xml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14.png"/><Relationship Id="rId5" Type="http://schemas.openxmlformats.org/officeDocument/2006/relationships/tags" Target="../tags/tag30.xml"/><Relationship Id="rId10" Type="http://schemas.openxmlformats.org/officeDocument/2006/relationships/image" Target="../media/image24.png"/><Relationship Id="rId4" Type="http://schemas.openxmlformats.org/officeDocument/2006/relationships/tags" Target="../tags/tag29.xml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4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24.png"/><Relationship Id="rId5" Type="http://schemas.openxmlformats.org/officeDocument/2006/relationships/tags" Target="../tags/tag35.xml"/><Relationship Id="rId10" Type="http://schemas.openxmlformats.org/officeDocument/2006/relationships/image" Target="../media/image23.png"/><Relationship Id="rId4" Type="http://schemas.openxmlformats.org/officeDocument/2006/relationships/tags" Target="../tags/tag34.xml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5" Type="http://schemas.openxmlformats.org/officeDocument/2006/relationships/image" Target="../media/image29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5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45.xml"/><Relationship Id="rId7" Type="http://schemas.openxmlformats.org/officeDocument/2006/relationships/image" Target="../media/image36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bin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9.xml"/><Relationship Id="rId5" Type="http://schemas.openxmlformats.org/officeDocument/2006/relationships/image" Target="../media/image5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0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AFA61-23F8-9F0B-3EC0-40C13EBE0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41F1E5F-C8E2-A311-982F-90B3748B15EB}"/>
              </a:ext>
            </a:extLst>
          </p:cNvPr>
          <p:cNvSpPr txBox="1"/>
          <p:nvPr/>
        </p:nvSpPr>
        <p:spPr>
          <a:xfrm>
            <a:off x="0" y="572050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>
                <a:latin typeface="Barlow" panose="00000500000000000000" pitchFamily="2" charset="0"/>
              </a:rPr>
              <a:t>DQUT - Palma</a:t>
            </a:r>
            <a:endParaRPr lang="fr-BE" sz="2400" dirty="0">
              <a:latin typeface="Barlow" panose="00000500000000000000" pitchFamily="2" charset="0"/>
            </a:endParaRPr>
          </a:p>
          <a:p>
            <a:pPr algn="ctr"/>
            <a:r>
              <a:rPr lang="fr-BE" sz="2000" dirty="0">
                <a:latin typeface="Barlow" panose="00000500000000000000" pitchFamily="2" charset="0"/>
              </a:rPr>
              <a:t>Théo Lejeune</a:t>
            </a:r>
          </a:p>
          <a:p>
            <a:pPr algn="ctr"/>
            <a:r>
              <a:rPr lang="fr-BE" sz="1600" dirty="0">
                <a:latin typeface="Barlow" panose="00000500000000000000" pitchFamily="2" charset="0"/>
              </a:rPr>
              <a:t>30 September 2026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6BB6C3-2F87-EC17-AC21-92A957847634}"/>
              </a:ext>
            </a:extLst>
          </p:cNvPr>
          <p:cNvSpPr/>
          <p:nvPr/>
        </p:nvSpPr>
        <p:spPr>
          <a:xfrm>
            <a:off x="0" y="-1"/>
            <a:ext cx="12191998" cy="1188721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78C8A46-29F9-6C13-CF31-A1374BF1EF3B}"/>
              </a:ext>
            </a:extLst>
          </p:cNvPr>
          <p:cNvSpPr txBox="1">
            <a:spLocks/>
          </p:cNvSpPr>
          <p:nvPr/>
        </p:nvSpPr>
        <p:spPr>
          <a:xfrm>
            <a:off x="-2" y="19771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chivo Black" panose="020B0A04020102020204" pitchFamily="34" charset="0"/>
              </a:rPr>
              <a:t>Accelerating qubit reset through the Mpemba effect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9" name="Image 8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CF99DAAB-EEE1-190B-4764-08B833372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660" y="1454762"/>
            <a:ext cx="7964678" cy="4118936"/>
          </a:xfrm>
          <a:prstGeom prst="rect">
            <a:avLst/>
          </a:prstGeom>
        </p:spPr>
      </p:pic>
      <p:pic>
        <p:nvPicPr>
          <p:cNvPr id="10" name="Image 9" descr="Une image contenant Graphique, Caractère coloré, graphisme, capture d’écran&#10;&#10;Description générée automatiquement">
            <a:extLst>
              <a:ext uri="{FF2B5EF4-FFF2-40B4-BE49-F238E27FC236}">
                <a16:creationId xmlns:a16="http://schemas.microsoft.com/office/drawing/2014/main" id="{358D8055-EB8D-CEFA-74CA-717E23D1F4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" y="5845725"/>
            <a:ext cx="2044408" cy="992923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BCFD8C42-3031-C8B4-0D4C-58B0C1505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95" y="6049351"/>
            <a:ext cx="1060953" cy="67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QM to Integrate Quantum Computer Into Oak Ridge National Laboratory's ...">
            <a:extLst>
              <a:ext uri="{FF2B5EF4-FFF2-40B4-BE49-F238E27FC236}">
                <a16:creationId xmlns:a16="http://schemas.microsoft.com/office/drawing/2014/main" id="{4C39DDAC-5BDB-7FF2-CDB3-9119A6E87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354" y="6074611"/>
            <a:ext cx="1652432" cy="58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rinity College Dublin Logo Vector File Download | Logowik">
            <a:extLst>
              <a:ext uri="{FF2B5EF4-FFF2-40B4-BE49-F238E27FC236}">
                <a16:creationId xmlns:a16="http://schemas.microsoft.com/office/drawing/2014/main" id="{B2F0E1AE-92BE-ABEF-E845-8D2CF2C64E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0" t="22248" r="17936" b="29653"/>
          <a:stretch>
            <a:fillRect/>
          </a:stretch>
        </p:blipFill>
        <p:spPr bwMode="auto">
          <a:xfrm>
            <a:off x="10769551" y="6074611"/>
            <a:ext cx="1310701" cy="74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12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2D415-E1F3-A73D-933C-5A2757C7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849C897-9697-9A08-BC83-AE5290010D24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91F3C5-760F-4F30-3B85-8BB73885894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When to reset qubits ?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08521D0-FF9B-CDE7-B739-18BF851525B8}"/>
              </a:ext>
            </a:extLst>
          </p:cNvPr>
          <p:cNvSpPr txBox="1"/>
          <p:nvPr/>
        </p:nvSpPr>
        <p:spPr>
          <a:xfrm>
            <a:off x="0" y="841137"/>
            <a:ext cx="5923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Barlow" panose="00000500000000000000" pitchFamily="2" charset="0"/>
              </a:rPr>
              <a:t>Before</a:t>
            </a:r>
            <a:r>
              <a:rPr lang="fr-FR" sz="2800" dirty="0">
                <a:latin typeface="Barlow" panose="00000500000000000000" pitchFamily="2" charset="0"/>
              </a:rPr>
              <a:t> the </a:t>
            </a:r>
            <a:r>
              <a:rPr lang="fr-FR" sz="2800" dirty="0" err="1">
                <a:latin typeface="Barlow" panose="00000500000000000000" pitchFamily="2" charset="0"/>
              </a:rPr>
              <a:t>algorithm</a:t>
            </a:r>
            <a:endParaRPr lang="fr-BE" sz="2800" dirty="0">
              <a:latin typeface="Barlow" panose="00000500000000000000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AD9B968-0C5C-1703-9315-1B416A911ED2}"/>
              </a:ext>
            </a:extLst>
          </p:cNvPr>
          <p:cNvGrpSpPr/>
          <p:nvPr/>
        </p:nvGrpSpPr>
        <p:grpSpPr>
          <a:xfrm>
            <a:off x="0" y="1434168"/>
            <a:ext cx="6262783" cy="3826943"/>
            <a:chOff x="30224" y="2122282"/>
            <a:chExt cx="4173889" cy="2550501"/>
          </a:xfrm>
        </p:grpSpPr>
        <p:pic>
          <p:nvPicPr>
            <p:cNvPr id="5" name="Picture 4" descr="What is a Quantum Circuit? Quantum vs. Classical Circuit | TechTarget">
              <a:extLst>
                <a:ext uri="{FF2B5EF4-FFF2-40B4-BE49-F238E27FC236}">
                  <a16:creationId xmlns:a16="http://schemas.microsoft.com/office/drawing/2014/main" id="{5CD34D8B-3BA8-25B4-BB14-7150D43A75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04" t="26400" r="10146" b="14998"/>
            <a:stretch>
              <a:fillRect/>
            </a:stretch>
          </p:blipFill>
          <p:spPr bwMode="auto">
            <a:xfrm>
              <a:off x="1671187" y="2122282"/>
              <a:ext cx="2532926" cy="2433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What is a Quantum Circuit? Quantum vs. Classical Circuit | TechTarget">
              <a:extLst>
                <a:ext uri="{FF2B5EF4-FFF2-40B4-BE49-F238E27FC236}">
                  <a16:creationId xmlns:a16="http://schemas.microsoft.com/office/drawing/2014/main" id="{09B17A86-98BB-6D44-9665-B157D34CCE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0" t="33867" r="68507" b="12177"/>
            <a:stretch>
              <a:fillRect/>
            </a:stretch>
          </p:blipFill>
          <p:spPr bwMode="auto">
            <a:xfrm>
              <a:off x="30224" y="2432305"/>
              <a:ext cx="1659680" cy="2240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703ABB3F-33CF-7904-35BE-25C984403AA3}"/>
              </a:ext>
            </a:extLst>
          </p:cNvPr>
          <p:cNvSpPr txBox="1"/>
          <p:nvPr/>
        </p:nvSpPr>
        <p:spPr>
          <a:xfrm>
            <a:off x="-1" y="5251577"/>
            <a:ext cx="5923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Barlow" panose="00000500000000000000" pitchFamily="2" charset="0"/>
              </a:rPr>
              <a:t>At </a:t>
            </a:r>
            <a:r>
              <a:rPr lang="fr-FR" sz="2400" dirty="0" err="1">
                <a:latin typeface="Barlow" panose="00000500000000000000" pitchFamily="2" charset="0"/>
              </a:rPr>
              <a:t>every</a:t>
            </a:r>
            <a:r>
              <a:rPr lang="fr-FR" sz="2400" dirty="0">
                <a:latin typeface="Barlow" panose="00000500000000000000" pitchFamily="2" charset="0"/>
              </a:rPr>
              <a:t> shot of the </a:t>
            </a:r>
            <a:r>
              <a:rPr lang="fr-FR" sz="2400" dirty="0" err="1">
                <a:latin typeface="Barlow" panose="00000500000000000000" pitchFamily="2" charset="0"/>
              </a:rPr>
              <a:t>algorithm</a:t>
            </a:r>
            <a:r>
              <a:rPr lang="fr-FR" sz="2400" dirty="0">
                <a:latin typeface="Barlow" panose="00000500000000000000" pitchFamily="2" charset="0"/>
              </a:rPr>
              <a:t> (~10</a:t>
            </a:r>
            <a:r>
              <a:rPr lang="fr-FR" sz="2400" baseline="30000" dirty="0">
                <a:latin typeface="Barlow" panose="00000500000000000000" pitchFamily="2" charset="0"/>
              </a:rPr>
              <a:t>3</a:t>
            </a:r>
            <a:r>
              <a:rPr lang="fr-FR" sz="2400" dirty="0">
                <a:latin typeface="Barlow" panose="00000500000000000000" pitchFamily="2" charset="0"/>
              </a:rPr>
              <a:t>)</a:t>
            </a:r>
            <a:endParaRPr lang="fr-BE" sz="2400" dirty="0">
              <a:latin typeface="Barlow" panose="00000500000000000000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A953680-6C14-358C-0419-64EE112EEFC1}"/>
              </a:ext>
            </a:extLst>
          </p:cNvPr>
          <p:cNvSpPr/>
          <p:nvPr/>
        </p:nvSpPr>
        <p:spPr>
          <a:xfrm>
            <a:off x="396240" y="2048719"/>
            <a:ext cx="1837674" cy="2547666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9E03889-A002-B829-7F0E-198D23229376}"/>
              </a:ext>
            </a:extLst>
          </p:cNvPr>
          <p:cNvSpPr txBox="1"/>
          <p:nvPr/>
        </p:nvSpPr>
        <p:spPr>
          <a:xfrm>
            <a:off x="-2" y="5120772"/>
            <a:ext cx="35862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DELFT UNIVERSITY OF TECHNOLOGY</a:t>
            </a:r>
          </a:p>
        </p:txBody>
      </p:sp>
    </p:spTree>
    <p:extLst>
      <p:ext uri="{BB962C8B-B14F-4D97-AF65-F5344CB8AC3E}">
        <p14:creationId xmlns:p14="http://schemas.microsoft.com/office/powerpoint/2010/main" val="2776491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DFCED-E148-3C71-0C91-54AB7538E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E3C340-C653-D57B-B396-EBC35FFFD19F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BE9E911-1EA3-FDB7-4802-368048260D2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When to reset qubits ?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3074" name="Picture 2" descr="QCE | Notablog">
            <a:extLst>
              <a:ext uri="{FF2B5EF4-FFF2-40B4-BE49-F238E27FC236}">
                <a16:creationId xmlns:a16="http://schemas.microsoft.com/office/drawing/2014/main" id="{19D4D525-D1A6-D1AD-6F75-8818BC20FA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954"/>
          <a:stretch>
            <a:fillRect/>
          </a:stretch>
        </p:blipFill>
        <p:spPr bwMode="auto">
          <a:xfrm>
            <a:off x="6268020" y="1663494"/>
            <a:ext cx="5579238" cy="3118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748441-F84E-46C2-8237-145095AF961D}"/>
              </a:ext>
            </a:extLst>
          </p:cNvPr>
          <p:cNvSpPr txBox="1"/>
          <p:nvPr/>
        </p:nvSpPr>
        <p:spPr>
          <a:xfrm>
            <a:off x="5923279" y="865175"/>
            <a:ext cx="62687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Barlow" panose="00000500000000000000" pitchFamily="2" charset="0"/>
              </a:rPr>
              <a:t>During</a:t>
            </a:r>
            <a:r>
              <a:rPr lang="fr-FR" sz="2800" dirty="0">
                <a:latin typeface="Barlow" panose="00000500000000000000" pitchFamily="2" charset="0"/>
              </a:rPr>
              <a:t> the </a:t>
            </a:r>
            <a:r>
              <a:rPr lang="fr-FR" sz="2800" dirty="0" err="1">
                <a:latin typeface="Barlow" panose="00000500000000000000" pitchFamily="2" charset="0"/>
              </a:rPr>
              <a:t>algorithm</a:t>
            </a:r>
            <a:endParaRPr lang="fr-BE" sz="2800" dirty="0">
              <a:latin typeface="Barlow" panose="000005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7D7C02-FA03-46EA-D70E-08DE5148A552}"/>
              </a:ext>
            </a:extLst>
          </p:cNvPr>
          <p:cNvSpPr txBox="1"/>
          <p:nvPr/>
        </p:nvSpPr>
        <p:spPr>
          <a:xfrm>
            <a:off x="0" y="841137"/>
            <a:ext cx="5923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Barlow" panose="00000500000000000000" pitchFamily="2" charset="0"/>
              </a:rPr>
              <a:t>Before</a:t>
            </a:r>
            <a:r>
              <a:rPr lang="fr-FR" sz="2800" dirty="0">
                <a:latin typeface="Barlow" panose="00000500000000000000" pitchFamily="2" charset="0"/>
              </a:rPr>
              <a:t> the </a:t>
            </a:r>
            <a:r>
              <a:rPr lang="fr-FR" sz="2800" dirty="0" err="1">
                <a:latin typeface="Barlow" panose="00000500000000000000" pitchFamily="2" charset="0"/>
              </a:rPr>
              <a:t>algorithm</a:t>
            </a:r>
            <a:endParaRPr lang="fr-BE" sz="2800" dirty="0">
              <a:latin typeface="Barlow" panose="000005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E8D29D6-D863-47A7-E09C-FA071B083A28}"/>
              </a:ext>
            </a:extLst>
          </p:cNvPr>
          <p:cNvSpPr txBox="1"/>
          <p:nvPr/>
        </p:nvSpPr>
        <p:spPr>
          <a:xfrm>
            <a:off x="6257546" y="4741072"/>
            <a:ext cx="24485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https://yuchenssr.github.io/qce.html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E912E95-4A1C-4151-8CFD-478E8CB2E706}"/>
              </a:ext>
            </a:extLst>
          </p:cNvPr>
          <p:cNvSpPr txBox="1"/>
          <p:nvPr/>
        </p:nvSpPr>
        <p:spPr>
          <a:xfrm>
            <a:off x="5923979" y="5048455"/>
            <a:ext cx="5923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Barlow" panose="00000500000000000000" pitchFamily="2" charset="0"/>
              </a:rPr>
              <a:t>Quantum </a:t>
            </a:r>
            <a:r>
              <a:rPr lang="fr-FR" sz="2400" dirty="0" err="1">
                <a:latin typeface="Barlow" panose="00000500000000000000" pitchFamily="2" charset="0"/>
              </a:rPr>
              <a:t>Error</a:t>
            </a:r>
            <a:r>
              <a:rPr lang="fr-FR" sz="2400" dirty="0">
                <a:latin typeface="Barlow" panose="00000500000000000000" pitchFamily="2" charset="0"/>
              </a:rPr>
              <a:t> Correction </a:t>
            </a:r>
          </a:p>
          <a:p>
            <a:pPr algn="ctr"/>
            <a:r>
              <a:rPr lang="fr-FR" sz="2400" dirty="0" err="1">
                <a:latin typeface="Barlow" panose="00000500000000000000" pitchFamily="2" charset="0"/>
              </a:rPr>
              <a:t>Thousands</a:t>
            </a:r>
            <a:r>
              <a:rPr lang="fr-FR" sz="2400" dirty="0">
                <a:latin typeface="Barlow" panose="00000500000000000000" pitchFamily="2" charset="0"/>
              </a:rPr>
              <a:t> of times per shot</a:t>
            </a:r>
            <a:endParaRPr lang="fr-BE" sz="2400" dirty="0">
              <a:latin typeface="Barlow" panose="00000500000000000000" pitchFamily="2" charset="0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E7825ED-7F36-ACB6-796B-2D3E3688DA0E}"/>
              </a:ext>
            </a:extLst>
          </p:cNvPr>
          <p:cNvGrpSpPr/>
          <p:nvPr/>
        </p:nvGrpSpPr>
        <p:grpSpPr>
          <a:xfrm>
            <a:off x="0" y="1434168"/>
            <a:ext cx="6262783" cy="3826943"/>
            <a:chOff x="30224" y="2122282"/>
            <a:chExt cx="4173889" cy="2550501"/>
          </a:xfrm>
        </p:grpSpPr>
        <p:pic>
          <p:nvPicPr>
            <p:cNvPr id="5" name="Picture 4" descr="What is a Quantum Circuit? Quantum vs. Classical Circuit | TechTarget">
              <a:extLst>
                <a:ext uri="{FF2B5EF4-FFF2-40B4-BE49-F238E27FC236}">
                  <a16:creationId xmlns:a16="http://schemas.microsoft.com/office/drawing/2014/main" id="{3C9EBC49-7AEE-EB8B-EDC2-BFE289F575D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04" t="26400" r="10146" b="14998"/>
            <a:stretch>
              <a:fillRect/>
            </a:stretch>
          </p:blipFill>
          <p:spPr bwMode="auto">
            <a:xfrm>
              <a:off x="1671187" y="2122282"/>
              <a:ext cx="2532926" cy="2433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What is a Quantum Circuit? Quantum vs. Classical Circuit | TechTarget">
              <a:extLst>
                <a:ext uri="{FF2B5EF4-FFF2-40B4-BE49-F238E27FC236}">
                  <a16:creationId xmlns:a16="http://schemas.microsoft.com/office/drawing/2014/main" id="{F22CFA7D-5950-57A8-06EF-53D8154A7F0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0" t="33867" r="68507" b="12177"/>
            <a:stretch>
              <a:fillRect/>
            </a:stretch>
          </p:blipFill>
          <p:spPr bwMode="auto">
            <a:xfrm>
              <a:off x="30224" y="2432305"/>
              <a:ext cx="1659680" cy="2240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C86BDEA4-0482-08B7-8514-9E6D74C4A1E1}"/>
              </a:ext>
            </a:extLst>
          </p:cNvPr>
          <p:cNvSpPr txBox="1"/>
          <p:nvPr/>
        </p:nvSpPr>
        <p:spPr>
          <a:xfrm>
            <a:off x="-1" y="5251577"/>
            <a:ext cx="5923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atin typeface="Barlow" panose="00000500000000000000" pitchFamily="2" charset="0"/>
              </a:rPr>
              <a:t>At </a:t>
            </a:r>
            <a:r>
              <a:rPr lang="fr-FR" sz="2400" dirty="0" err="1">
                <a:latin typeface="Barlow" panose="00000500000000000000" pitchFamily="2" charset="0"/>
              </a:rPr>
              <a:t>every</a:t>
            </a:r>
            <a:r>
              <a:rPr lang="fr-FR" sz="2400" dirty="0">
                <a:latin typeface="Barlow" panose="00000500000000000000" pitchFamily="2" charset="0"/>
              </a:rPr>
              <a:t> shot of the </a:t>
            </a:r>
            <a:r>
              <a:rPr lang="fr-FR" sz="2400" dirty="0" err="1">
                <a:latin typeface="Barlow" panose="00000500000000000000" pitchFamily="2" charset="0"/>
              </a:rPr>
              <a:t>algorithm</a:t>
            </a:r>
            <a:r>
              <a:rPr lang="fr-FR" sz="2400" dirty="0">
                <a:latin typeface="Barlow" panose="00000500000000000000" pitchFamily="2" charset="0"/>
              </a:rPr>
              <a:t> (~10</a:t>
            </a:r>
            <a:r>
              <a:rPr lang="fr-FR" sz="2400" baseline="30000" dirty="0">
                <a:latin typeface="Barlow" panose="00000500000000000000" pitchFamily="2" charset="0"/>
              </a:rPr>
              <a:t>3</a:t>
            </a:r>
            <a:r>
              <a:rPr lang="fr-FR" sz="2400" dirty="0">
                <a:latin typeface="Barlow" panose="00000500000000000000" pitchFamily="2" charset="0"/>
              </a:rPr>
              <a:t>)</a:t>
            </a:r>
            <a:endParaRPr lang="fr-BE" sz="2400" dirty="0">
              <a:latin typeface="Barlow" panose="00000500000000000000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5E1EF52-F6BD-2311-362E-31312DCD237C}"/>
              </a:ext>
            </a:extLst>
          </p:cNvPr>
          <p:cNvSpPr/>
          <p:nvPr/>
        </p:nvSpPr>
        <p:spPr>
          <a:xfrm>
            <a:off x="396240" y="2048719"/>
            <a:ext cx="1837674" cy="2547666"/>
          </a:xfrm>
          <a:prstGeom prst="roundRect">
            <a:avLst/>
          </a:prstGeom>
          <a:noFill/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5341961-443E-2E86-0A30-9180DE73FD0A}"/>
              </a:ext>
            </a:extLst>
          </p:cNvPr>
          <p:cNvSpPr txBox="1"/>
          <p:nvPr/>
        </p:nvSpPr>
        <p:spPr>
          <a:xfrm>
            <a:off x="-2" y="5120772"/>
            <a:ext cx="35862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DELFT UNIVERSITY OF TECHNOLOGY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294650-72B5-9671-AE23-41BA9BEF2377}"/>
              </a:ext>
            </a:extLst>
          </p:cNvPr>
          <p:cNvSpPr txBox="1"/>
          <p:nvPr/>
        </p:nvSpPr>
        <p:spPr>
          <a:xfrm>
            <a:off x="2993262" y="6027023"/>
            <a:ext cx="6549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  <a:latin typeface="Barlow" panose="00000500000000000000" pitchFamily="2" charset="0"/>
              </a:rPr>
              <a:t>HUGE </a:t>
            </a:r>
            <a:r>
              <a:rPr lang="fr-FR" sz="2800" b="1" dirty="0" err="1">
                <a:solidFill>
                  <a:srgbClr val="C00000"/>
                </a:solidFill>
                <a:latin typeface="Barlow" panose="00000500000000000000" pitchFamily="2" charset="0"/>
              </a:rPr>
              <a:t>Bottleneck</a:t>
            </a:r>
            <a:endParaRPr lang="fr-BE" sz="2800" b="1" dirty="0">
              <a:solidFill>
                <a:srgbClr val="C0000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54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AD4F0-4843-97F3-5B97-49DB7DD3D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9323C81-81DF-C78B-C107-352D6BFED5A7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BCBD9C2-7758-0099-BFF2-80730575F0FB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T1 and T2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18" name="Image 17" descr="\documentclass{article}&#10;\usepackage{amsmath}&#10;\pagestyle{empty}&#10;\begin{document}&#10;&#10;$ \mathcal{L} [\hat{\rho}] = -\mathrm i \omega_q[\hat{\sigma}_z, \hat{\rho}] + \Gamma_1 \mathcal{D}_{\hat{\sigma}_-}[\hat{\rho}]+ \frac{\Gamma_\phi}{2}\mathcal{D}_{\hat{\sigma}_z}[\hat{\rho}] $&#10;&#10;&#10;\end{document}" title="IguanaTex Picture Display">
            <a:extLst>
              <a:ext uri="{FF2B5EF4-FFF2-40B4-BE49-F238E27FC236}">
                <a16:creationId xmlns:a16="http://schemas.microsoft.com/office/drawing/2014/main" id="{945B7500-B3D7-C2CE-E963-BBBA3D8F190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257" y="955721"/>
            <a:ext cx="7225484" cy="533585"/>
          </a:xfrm>
          <a:prstGeom prst="rect">
            <a:avLst/>
          </a:prstGeom>
        </p:spPr>
      </p:pic>
      <p:pic>
        <p:nvPicPr>
          <p:cNvPr id="20" name="Image 19" descr="\documentclass{article}&#10;\usepackage{amsmath}&#10;\pagestyle{empty}&#10;\begin{document}&#10;&#10;&#10;$\Gamma_2 = \frac{1}{T_2} = \frac{\Gamma_1}{2} + \Gamma_\phi$&#10;&#10;\end{document}" title="IguanaTex Picture Display">
            <a:extLst>
              <a:ext uri="{FF2B5EF4-FFF2-40B4-BE49-F238E27FC236}">
                <a16:creationId xmlns:a16="http://schemas.microsoft.com/office/drawing/2014/main" id="{AE629816-5DED-FBF0-DC9B-C9F0EA498E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6" y="5628453"/>
            <a:ext cx="3305322" cy="533584"/>
          </a:xfrm>
          <a:prstGeom prst="rect">
            <a:avLst/>
          </a:prstGeom>
        </p:spPr>
      </p:pic>
      <p:pic>
        <p:nvPicPr>
          <p:cNvPr id="5" name="Image 4" descr="\documentclass{article}&#10;\usepackage{amsmath}&#10;\pagestyle{empty}&#10;\begin{document}&#10;&#10;&#10;$\Gamma_1 = \frac{1}{T_1}$&#10;&#10;\end{document}" title="IguanaTex Bitmap Display">
            <a:extLst>
              <a:ext uri="{FF2B5EF4-FFF2-40B4-BE49-F238E27FC236}">
                <a16:creationId xmlns:a16="http://schemas.microsoft.com/office/drawing/2014/main" id="{AAEFD52A-2E3B-8D05-FC62-1B465C745BF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92" y="3429000"/>
            <a:ext cx="1350850" cy="52638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BAFB750E-800C-A29B-4927-924B367C8D04}"/>
              </a:ext>
            </a:extLst>
          </p:cNvPr>
          <p:cNvSpPr txBox="1"/>
          <p:nvPr/>
        </p:nvSpPr>
        <p:spPr>
          <a:xfrm>
            <a:off x="139410" y="2114619"/>
            <a:ext cx="7225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err="1">
                <a:latin typeface="Barlow" panose="00000500000000000000" pitchFamily="2" charset="0"/>
              </a:rPr>
              <a:t>Characteristic</a:t>
            </a:r>
            <a:r>
              <a:rPr lang="fr-FR" sz="2800" dirty="0">
                <a:latin typeface="Barlow" panose="00000500000000000000" pitchFamily="2" charset="0"/>
              </a:rPr>
              <a:t> </a:t>
            </a:r>
            <a:r>
              <a:rPr lang="fr-FR" sz="2800" dirty="0" err="1">
                <a:latin typeface="Barlow" panose="00000500000000000000" pitchFamily="2" charset="0"/>
              </a:rPr>
              <a:t>decay</a:t>
            </a:r>
            <a:r>
              <a:rPr lang="fr-FR" sz="2800" dirty="0">
                <a:latin typeface="Barlow" panose="00000500000000000000" pitchFamily="2" charset="0"/>
              </a:rPr>
              <a:t> rate of the </a:t>
            </a:r>
            <a:r>
              <a:rPr lang="fr-FR" sz="2800" dirty="0">
                <a:solidFill>
                  <a:srgbClr val="C30000"/>
                </a:solidFill>
                <a:latin typeface="Barlow" panose="00000500000000000000" pitchFamily="2" charset="0"/>
              </a:rPr>
              <a:t>populations</a:t>
            </a:r>
            <a:endParaRPr lang="fr-BE" sz="2800" dirty="0">
              <a:solidFill>
                <a:srgbClr val="C30000"/>
              </a:solidFill>
              <a:latin typeface="Barlow" panose="00000500000000000000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B21E02D-5F32-1B41-B54E-02FFDA47C4AD}"/>
              </a:ext>
            </a:extLst>
          </p:cNvPr>
          <p:cNvSpPr txBox="1"/>
          <p:nvPr/>
        </p:nvSpPr>
        <p:spPr>
          <a:xfrm>
            <a:off x="190719" y="4429585"/>
            <a:ext cx="6098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err="1">
                <a:latin typeface="Barlow" panose="00000500000000000000" pitchFamily="2" charset="0"/>
              </a:rPr>
              <a:t>Characteristic</a:t>
            </a:r>
            <a:r>
              <a:rPr lang="fr-FR" sz="2800" dirty="0">
                <a:latin typeface="Barlow" panose="00000500000000000000" pitchFamily="2" charset="0"/>
              </a:rPr>
              <a:t> </a:t>
            </a:r>
            <a:r>
              <a:rPr lang="fr-FR" sz="2800" dirty="0" err="1">
                <a:latin typeface="Barlow" panose="00000500000000000000" pitchFamily="2" charset="0"/>
              </a:rPr>
              <a:t>decay</a:t>
            </a:r>
            <a:r>
              <a:rPr lang="fr-FR" sz="2800" dirty="0">
                <a:latin typeface="Barlow" panose="00000500000000000000" pitchFamily="2" charset="0"/>
              </a:rPr>
              <a:t> rate of the </a:t>
            </a:r>
            <a:r>
              <a:rPr lang="fr-FR" sz="2800" dirty="0" err="1">
                <a:solidFill>
                  <a:srgbClr val="4F97DC"/>
                </a:solidFill>
                <a:latin typeface="Barlow" panose="00000500000000000000" pitchFamily="2" charset="0"/>
              </a:rPr>
              <a:t>coherences</a:t>
            </a:r>
            <a:endParaRPr lang="fr-BE" sz="2800" dirty="0">
              <a:solidFill>
                <a:srgbClr val="4F97DC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51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74F58-E671-E230-BE25-CFCE95D44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FB19B7-1A3B-6CC1-A601-4B532285EA15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D274A79-92FF-837D-2DC6-B4047B13F64D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T1 and T2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18" name="Image 17" descr="\documentclass{article}&#10;\usepackage{amsmath}&#10;\pagestyle{empty}&#10;\begin{document}&#10;&#10;$ \mathcal{L} [\hat{\rho}] = -\mathrm i \omega_q[\hat{\sigma}_z, \hat{\rho}] + \Gamma_1 \mathcal{D}_{\hat{\sigma}_-}[\hat{\rho}]+ \frac{\Gamma_\phi}{2}\mathcal{D}_{\hat{\sigma}_z}[\hat{\rho}] $&#10;&#10;&#10;\end{document}" title="IguanaTex Picture Display">
            <a:extLst>
              <a:ext uri="{FF2B5EF4-FFF2-40B4-BE49-F238E27FC236}">
                <a16:creationId xmlns:a16="http://schemas.microsoft.com/office/drawing/2014/main" id="{08C300E9-0233-819F-B2DB-ACDC9860293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257" y="955721"/>
            <a:ext cx="7225484" cy="533585"/>
          </a:xfrm>
          <a:prstGeom prst="rect">
            <a:avLst/>
          </a:prstGeom>
        </p:spPr>
      </p:pic>
      <p:pic>
        <p:nvPicPr>
          <p:cNvPr id="20" name="Image 19" descr="\documentclass{article}&#10;\usepackage{amsmath}&#10;\pagestyle{empty}&#10;\begin{document}&#10;&#10;&#10;$\Gamma_2 = \frac{1}{T_2} = \frac{\Gamma_1}{2} + \Gamma_\phi$&#10;&#10;\end{document}" title="IguanaTex Picture Display">
            <a:extLst>
              <a:ext uri="{FF2B5EF4-FFF2-40B4-BE49-F238E27FC236}">
                <a16:creationId xmlns:a16="http://schemas.microsoft.com/office/drawing/2014/main" id="{F7E16757-5946-2413-0D1A-3E17DCCD63C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556" y="5628453"/>
            <a:ext cx="3305322" cy="533584"/>
          </a:xfrm>
          <a:prstGeom prst="rect">
            <a:avLst/>
          </a:prstGeom>
        </p:spPr>
      </p:pic>
      <p:pic>
        <p:nvPicPr>
          <p:cNvPr id="5" name="Image 4" descr="\documentclass{article}&#10;\usepackage{amsmath}&#10;\pagestyle{empty}&#10;\begin{document}&#10;&#10;&#10;$\Gamma_1 = \frac{1}{T_1}$&#10;&#10;\end{document}" title="IguanaTex Bitmap Display">
            <a:extLst>
              <a:ext uri="{FF2B5EF4-FFF2-40B4-BE49-F238E27FC236}">
                <a16:creationId xmlns:a16="http://schemas.microsoft.com/office/drawing/2014/main" id="{DBA661AA-64D2-FB4F-7A73-80EDAA9CFB4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192" y="3429000"/>
            <a:ext cx="1350850" cy="526388"/>
          </a:xfrm>
          <a:prstGeom prst="rect">
            <a:avLst/>
          </a:prstGeom>
        </p:spPr>
      </p:pic>
      <p:sp>
        <p:nvSpPr>
          <p:cNvPr id="28" name="ZoneTexte 27">
            <a:extLst>
              <a:ext uri="{FF2B5EF4-FFF2-40B4-BE49-F238E27FC236}">
                <a16:creationId xmlns:a16="http://schemas.microsoft.com/office/drawing/2014/main" id="{3FE33CD3-6BDE-5476-20F2-628DA67C062C}"/>
              </a:ext>
            </a:extLst>
          </p:cNvPr>
          <p:cNvSpPr txBox="1"/>
          <p:nvPr/>
        </p:nvSpPr>
        <p:spPr>
          <a:xfrm>
            <a:off x="139410" y="2114619"/>
            <a:ext cx="72254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err="1">
                <a:latin typeface="Barlow" panose="00000500000000000000" pitchFamily="2" charset="0"/>
              </a:rPr>
              <a:t>Characteristic</a:t>
            </a:r>
            <a:r>
              <a:rPr lang="fr-FR" sz="2800" dirty="0">
                <a:latin typeface="Barlow" panose="00000500000000000000" pitchFamily="2" charset="0"/>
              </a:rPr>
              <a:t> </a:t>
            </a:r>
            <a:r>
              <a:rPr lang="fr-FR" sz="2800" dirty="0" err="1">
                <a:latin typeface="Barlow" panose="00000500000000000000" pitchFamily="2" charset="0"/>
              </a:rPr>
              <a:t>decay</a:t>
            </a:r>
            <a:r>
              <a:rPr lang="fr-FR" sz="2800" dirty="0">
                <a:latin typeface="Barlow" panose="00000500000000000000" pitchFamily="2" charset="0"/>
              </a:rPr>
              <a:t> rate of the </a:t>
            </a:r>
            <a:r>
              <a:rPr lang="fr-FR" sz="2800" dirty="0">
                <a:solidFill>
                  <a:srgbClr val="C30000"/>
                </a:solidFill>
                <a:latin typeface="Barlow" panose="00000500000000000000" pitchFamily="2" charset="0"/>
              </a:rPr>
              <a:t>populations</a:t>
            </a:r>
            <a:endParaRPr lang="fr-BE" sz="2800" dirty="0">
              <a:solidFill>
                <a:srgbClr val="C30000"/>
              </a:solidFill>
              <a:latin typeface="Barlow" panose="00000500000000000000" pitchFamily="2" charset="0"/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A85A8EC-6471-5D54-D1DA-4F1EE6C4F1AF}"/>
              </a:ext>
            </a:extLst>
          </p:cNvPr>
          <p:cNvSpPr txBox="1"/>
          <p:nvPr/>
        </p:nvSpPr>
        <p:spPr>
          <a:xfrm>
            <a:off x="190719" y="4429585"/>
            <a:ext cx="6098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 err="1">
                <a:latin typeface="Barlow" panose="00000500000000000000" pitchFamily="2" charset="0"/>
              </a:rPr>
              <a:t>Characteristic</a:t>
            </a:r>
            <a:r>
              <a:rPr lang="fr-FR" sz="2800" dirty="0">
                <a:latin typeface="Barlow" panose="00000500000000000000" pitchFamily="2" charset="0"/>
              </a:rPr>
              <a:t> </a:t>
            </a:r>
            <a:r>
              <a:rPr lang="fr-FR" sz="2800" dirty="0" err="1">
                <a:latin typeface="Barlow" panose="00000500000000000000" pitchFamily="2" charset="0"/>
              </a:rPr>
              <a:t>decay</a:t>
            </a:r>
            <a:r>
              <a:rPr lang="fr-FR" sz="2800" dirty="0">
                <a:latin typeface="Barlow" panose="00000500000000000000" pitchFamily="2" charset="0"/>
              </a:rPr>
              <a:t> rate of the </a:t>
            </a:r>
            <a:r>
              <a:rPr lang="fr-FR" sz="2800" dirty="0" err="1">
                <a:solidFill>
                  <a:srgbClr val="4F97DC"/>
                </a:solidFill>
                <a:latin typeface="Barlow" panose="00000500000000000000" pitchFamily="2" charset="0"/>
              </a:rPr>
              <a:t>coherences</a:t>
            </a:r>
            <a:endParaRPr lang="fr-BE" sz="2800" dirty="0">
              <a:solidFill>
                <a:srgbClr val="4F97DC"/>
              </a:solidFill>
              <a:latin typeface="Barlow" panose="00000500000000000000" pitchFamily="2" charset="0"/>
            </a:endParaRPr>
          </a:p>
        </p:txBody>
      </p:sp>
      <p:pic>
        <p:nvPicPr>
          <p:cNvPr id="4" name="Image 3" descr="\documentclass{article}&#10;\usepackage{amsmath}&#10;\pagestyle{empty}&#10;\begin{document}&#10;&#10;&#10;$T_2\leq2T_1$&#10;&#10;\end{document}" title="IguanaTex Bitmap Display">
            <a:extLst>
              <a:ext uri="{FF2B5EF4-FFF2-40B4-BE49-F238E27FC236}">
                <a16:creationId xmlns:a16="http://schemas.microsoft.com/office/drawing/2014/main" id="{67BB8FEA-EE17-854F-516A-12B52E0208E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794" y="3885961"/>
            <a:ext cx="1819146" cy="4038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E53B1E-B596-C77B-8130-28D86057D94D}"/>
              </a:ext>
            </a:extLst>
          </p:cNvPr>
          <p:cNvSpPr/>
          <p:nvPr/>
        </p:nvSpPr>
        <p:spPr>
          <a:xfrm>
            <a:off x="7884160" y="3429000"/>
            <a:ext cx="2804160" cy="1314787"/>
          </a:xfrm>
          <a:prstGeom prst="rect">
            <a:avLst/>
          </a:prstGeom>
          <a:noFill/>
          <a:ln w="38100" cap="rnd">
            <a:solidFill>
              <a:srgbClr val="C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7554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E40AF-9970-B20D-755C-9604ED71E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0A8D497-35C8-A732-B4B3-3580B70ACB85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6ED6B1F-7B86-22FB-FD9C-0B1692539AA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T1 and T2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446F45-9E0A-64C7-572B-C82724D6E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291"/>
          <a:stretch>
            <a:fillRect/>
          </a:stretch>
        </p:blipFill>
        <p:spPr>
          <a:xfrm>
            <a:off x="2331705" y="815040"/>
            <a:ext cx="7147575" cy="604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F49CF-213B-5E45-681C-AC6C0F6D7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64B0FAD-5829-4C38-7AF2-324E2B1DDEEF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1E9BE2-68BA-E51A-4CCB-4717B7EFB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5124" r="10229" b="16095"/>
          <a:stretch>
            <a:fillRect/>
          </a:stretch>
        </p:blipFill>
        <p:spPr>
          <a:xfrm>
            <a:off x="6475195" y="758031"/>
            <a:ext cx="4866640" cy="534193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1161F40-23AB-1E09-4D28-3D24B09F16D5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Qubit Resetting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7ABCC5-8F79-0E7F-C9A1-29B07EA1080A}"/>
              </a:ext>
            </a:extLst>
          </p:cNvPr>
          <p:cNvSpPr txBox="1"/>
          <p:nvPr/>
        </p:nvSpPr>
        <p:spPr>
          <a:xfrm>
            <a:off x="1" y="1022846"/>
            <a:ext cx="6190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rlow" panose="00000500000000000000" pitchFamily="2" charset="0"/>
              </a:rPr>
              <a:t>Passive</a:t>
            </a:r>
            <a:endParaRPr lang="fr-BE" sz="3200" b="1" dirty="0">
              <a:solidFill>
                <a:schemeClr val="tx1">
                  <a:lumMod val="95000"/>
                  <a:lumOff val="5000"/>
                </a:schemeClr>
              </a:solidFill>
              <a:latin typeface="Barlow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0DEFF9C-DBB7-C504-DBBD-EA77FE56E01B}"/>
              </a:ext>
            </a:extLst>
          </p:cNvPr>
          <p:cNvSpPr txBox="1"/>
          <p:nvPr/>
        </p:nvSpPr>
        <p:spPr>
          <a:xfrm>
            <a:off x="1" y="1825486"/>
            <a:ext cx="619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latin typeface="Barlow" panose="00000500000000000000" pitchFamily="2" charset="0"/>
              </a:rPr>
              <a:t>Wait</a:t>
            </a:r>
            <a:r>
              <a:rPr lang="fr-FR" sz="2400" dirty="0">
                <a:latin typeface="Barlow" panose="00000500000000000000" pitchFamily="2" charset="0"/>
              </a:rPr>
              <a:t> for a multiple of T</a:t>
            </a:r>
            <a:r>
              <a:rPr lang="fr-FR" sz="2400" baseline="-25000" dirty="0">
                <a:latin typeface="Barlow" panose="00000500000000000000" pitchFamily="2" charset="0"/>
              </a:rPr>
              <a:t>1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B08865-4032-34C9-261A-B3DCA7EC0F90}"/>
              </a:ext>
            </a:extLst>
          </p:cNvPr>
          <p:cNvSpPr txBox="1"/>
          <p:nvPr/>
        </p:nvSpPr>
        <p:spPr>
          <a:xfrm>
            <a:off x="1676400" y="2505016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Barlow" panose="00000500000000000000" pitchFamily="2" charset="0"/>
              </a:rPr>
              <a:t>Slow but </a:t>
            </a:r>
            <a:r>
              <a:rPr lang="fr-FR" sz="2400" dirty="0" err="1">
                <a:latin typeface="Barlow" panose="00000500000000000000" pitchFamily="2" charset="0"/>
              </a:rPr>
              <a:t>easy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DC12F86-E93E-CAA3-7163-908ACA6C2028}"/>
              </a:ext>
            </a:extLst>
          </p:cNvPr>
          <p:cNvSpPr txBox="1"/>
          <p:nvPr/>
        </p:nvSpPr>
        <p:spPr>
          <a:xfrm>
            <a:off x="1676400" y="3184546"/>
            <a:ext cx="393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latin typeface="Barlow" panose="00000500000000000000" pitchFamily="2" charset="0"/>
              </a:rPr>
              <a:t>Residual</a:t>
            </a:r>
            <a:r>
              <a:rPr lang="fr-FR" sz="2400" dirty="0">
                <a:latin typeface="Barlow" panose="00000500000000000000" pitchFamily="2" charset="0"/>
              </a:rPr>
              <a:t> </a:t>
            </a:r>
            <a:r>
              <a:rPr lang="fr-FR" sz="2400" dirty="0" err="1">
                <a:latin typeface="Barlow" panose="00000500000000000000" pitchFamily="2" charset="0"/>
              </a:rPr>
              <a:t>coherences</a:t>
            </a:r>
            <a:r>
              <a:rPr lang="fr-FR" sz="2400" dirty="0">
                <a:latin typeface="Barlow" panose="00000500000000000000" pitchFamily="2" charset="0"/>
              </a:rPr>
              <a:t> affect </a:t>
            </a:r>
            <a:r>
              <a:rPr lang="fr-FR" sz="2400" dirty="0" err="1">
                <a:latin typeface="Barlow" panose="00000500000000000000" pitchFamily="2" charset="0"/>
              </a:rPr>
              <a:t>next</a:t>
            </a:r>
            <a:r>
              <a:rPr lang="fr-FR" sz="2400" dirty="0">
                <a:latin typeface="Barlow" panose="00000500000000000000" pitchFamily="2" charset="0"/>
              </a:rPr>
              <a:t> </a:t>
            </a:r>
            <a:r>
              <a:rPr lang="fr-FR" sz="2400" dirty="0" err="1">
                <a:latin typeface="Barlow" panose="00000500000000000000" pitchFamily="2" charset="0"/>
              </a:rPr>
              <a:t>operations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7CC1402-4981-BADB-3227-1B01EFC0814F}"/>
              </a:ext>
            </a:extLst>
          </p:cNvPr>
          <p:cNvSpPr/>
          <p:nvPr/>
        </p:nvSpPr>
        <p:spPr>
          <a:xfrm>
            <a:off x="670560" y="2634248"/>
            <a:ext cx="721358" cy="264160"/>
          </a:xfrm>
          <a:prstGeom prst="rightArrow">
            <a:avLst/>
          </a:prstGeom>
          <a:solidFill>
            <a:srgbClr val="CD6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496467D-AA1C-7D97-38CB-8A2A6590AB4D}"/>
              </a:ext>
            </a:extLst>
          </p:cNvPr>
          <p:cNvSpPr/>
          <p:nvPr/>
        </p:nvSpPr>
        <p:spPr>
          <a:xfrm>
            <a:off x="670560" y="3470215"/>
            <a:ext cx="721358" cy="264160"/>
          </a:xfrm>
          <a:prstGeom prst="rightArrow">
            <a:avLst/>
          </a:prstGeom>
          <a:solidFill>
            <a:srgbClr val="CD6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Google Shape;223;p32">
            <a:extLst>
              <a:ext uri="{FF2B5EF4-FFF2-40B4-BE49-F238E27FC236}">
                <a16:creationId xmlns:a16="http://schemas.microsoft.com/office/drawing/2014/main" id="{38E98979-F00D-E27C-B34D-FCD28669D9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258" t="52608" r="23904" b="-23773"/>
          <a:stretch/>
        </p:blipFill>
        <p:spPr>
          <a:xfrm rot="10800000">
            <a:off x="8475308" y="3626295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9421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E7068-234B-7DD6-8AEF-B4FBE7C8E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DD0BB55-43C8-7A22-52B5-E20387DD896B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93E305-0426-7B36-019E-249F36A93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3730" r="9293" b="14405"/>
          <a:stretch>
            <a:fillRect/>
          </a:stretch>
        </p:blipFill>
        <p:spPr>
          <a:xfrm>
            <a:off x="678914" y="891020"/>
            <a:ext cx="4863514" cy="549788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0E3B838-C5EF-7D23-3321-A20E98E0EB75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Qubit Resetting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D0A7B06-6DEA-0A7C-9DA6-84FE3318974D}"/>
              </a:ext>
            </a:extLst>
          </p:cNvPr>
          <p:cNvSpPr txBox="1"/>
          <p:nvPr/>
        </p:nvSpPr>
        <p:spPr>
          <a:xfrm>
            <a:off x="6190713" y="1022846"/>
            <a:ext cx="600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atin typeface="Barlow" panose="00000500000000000000" pitchFamily="2" charset="0"/>
              </a:rPr>
              <a:t>Active</a:t>
            </a:r>
            <a:endParaRPr lang="fr-BE" sz="2800" b="1" dirty="0">
              <a:latin typeface="Barlow" panose="00000500000000000000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0682A7-09A2-4BE5-890C-B80615FD28F4}"/>
              </a:ext>
            </a:extLst>
          </p:cNvPr>
          <p:cNvSpPr txBox="1"/>
          <p:nvPr/>
        </p:nvSpPr>
        <p:spPr>
          <a:xfrm>
            <a:off x="8290560" y="2492048"/>
            <a:ext cx="3037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Barlow" panose="00000500000000000000" pitchFamily="2" charset="0"/>
              </a:rPr>
              <a:t>Fast but </a:t>
            </a:r>
            <a:r>
              <a:rPr lang="fr-FR" sz="2400" dirty="0" err="1">
                <a:latin typeface="Barlow" panose="00000500000000000000" pitchFamily="2" charset="0"/>
              </a:rPr>
              <a:t>imprecise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3A84CA7E-83F7-AD6C-C003-103143B70B4C}"/>
              </a:ext>
            </a:extLst>
          </p:cNvPr>
          <p:cNvSpPr/>
          <p:nvPr/>
        </p:nvSpPr>
        <p:spPr>
          <a:xfrm>
            <a:off x="7284720" y="2621280"/>
            <a:ext cx="721358" cy="2641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0E5E325-4A91-2864-346D-8FAC6E921A5C}"/>
              </a:ext>
            </a:extLst>
          </p:cNvPr>
          <p:cNvSpPr txBox="1"/>
          <p:nvPr/>
        </p:nvSpPr>
        <p:spPr>
          <a:xfrm>
            <a:off x="6190713" y="1819002"/>
            <a:ext cx="6001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latin typeface="Barlow" panose="00000500000000000000" pitchFamily="2" charset="0"/>
              </a:rPr>
              <a:t>Measurement</a:t>
            </a:r>
            <a:r>
              <a:rPr lang="fr-FR" sz="2400" dirty="0">
                <a:latin typeface="Barlow" panose="00000500000000000000" pitchFamily="2" charset="0"/>
              </a:rPr>
              <a:t> + </a:t>
            </a:r>
            <a:r>
              <a:rPr lang="fr-FR" sz="2400" dirty="0" err="1">
                <a:latin typeface="Barlow" panose="00000500000000000000" pitchFamily="2" charset="0"/>
              </a:rPr>
              <a:t>conditional</a:t>
            </a:r>
            <a:r>
              <a:rPr lang="fr-FR" sz="2400" dirty="0">
                <a:latin typeface="Barlow" panose="00000500000000000000" pitchFamily="2" charset="0"/>
              </a:rPr>
              <a:t> NOT </a:t>
            </a:r>
            <a:r>
              <a:rPr lang="fr-FR" sz="2400" dirty="0" err="1">
                <a:latin typeface="Barlow" panose="00000500000000000000" pitchFamily="2" charset="0"/>
              </a:rPr>
              <a:t>gate</a:t>
            </a:r>
            <a:endParaRPr lang="fr-BE" sz="2000" dirty="0">
              <a:latin typeface="Barlow" panose="00000500000000000000" pitchFamily="2" charset="0"/>
            </a:endParaRPr>
          </a:p>
        </p:txBody>
      </p:sp>
      <p:pic>
        <p:nvPicPr>
          <p:cNvPr id="6" name="Google Shape;223;p32">
            <a:extLst>
              <a:ext uri="{FF2B5EF4-FFF2-40B4-BE49-F238E27FC236}">
                <a16:creationId xmlns:a16="http://schemas.microsoft.com/office/drawing/2014/main" id="{EA043C3D-5D01-A9F0-E275-E68CFE8FA4D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258" t="52608" r="23904" b="-23773"/>
          <a:stretch/>
        </p:blipFill>
        <p:spPr>
          <a:xfrm rot="10800000">
            <a:off x="8458598" y="3639963"/>
            <a:ext cx="3733402" cy="323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 descr="\documentclass{article}&#10;\usepackage{booktabs} % For professional looking horizontal rules&#10;\usepackage{siunitx}  % For units&#10;\pagestyle{empty}&#10;\begin{document}&#10;\begin{tabular}{@{}lcc@{}}&#10;\toprule&#10;\textbf{Operation} &amp; \textbf{Typical Duration} &amp; \textbf{Fidelity} \\ \midrule&#10;Single-Qubit Gate &amp; $\sim\SI{20}{ns}$          &amp; $&gt; 99.9\%$ \\&#10;Two-Qubit Gate &amp; $\sim\SI{50}{ns}$          &amp; $\sim 99.5\%$ \\&#10;Readout &amp; $\sim\SI{1}{\micro\second}$ &amp; $\sim 99.0\%$ \\ \bottomrule&#10;\end{tabular}&#10;&#10;\end{document}" title="IguanaTex Picture Display">
            <a:extLst>
              <a:ext uri="{FF2B5EF4-FFF2-40B4-BE49-F238E27FC236}">
                <a16:creationId xmlns:a16="http://schemas.microsoft.com/office/drawing/2014/main" id="{D467699B-D034-DB0C-54C1-D08E0A46A6F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393" y="3528445"/>
            <a:ext cx="6055360" cy="15691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EC1DF0-8B5B-91E8-26ED-50B82A0EBC3C}"/>
              </a:ext>
            </a:extLst>
          </p:cNvPr>
          <p:cNvSpPr txBox="1"/>
          <p:nvPr/>
        </p:nvSpPr>
        <p:spPr>
          <a:xfrm>
            <a:off x="5852284" y="5126995"/>
            <a:ext cx="54761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Quantum </a:t>
            </a:r>
            <a:r>
              <a:rPr lang="fr-BE" sz="1100" dirty="0" err="1">
                <a:solidFill>
                  <a:schemeClr val="bg2">
                    <a:lumMod val="75000"/>
                  </a:schemeClr>
                </a:solidFill>
              </a:rPr>
              <a:t>Computing</a:t>
            </a:r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: Not Even Close, The </a:t>
            </a:r>
            <a:r>
              <a:rPr lang="fr-BE" sz="1100" dirty="0" err="1">
                <a:solidFill>
                  <a:schemeClr val="bg2">
                    <a:lumMod val="75000"/>
                  </a:schemeClr>
                </a:solidFill>
              </a:rPr>
              <a:t>Technology</a:t>
            </a:r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fr-BE" sz="1100" dirty="0" err="1">
                <a:solidFill>
                  <a:schemeClr val="bg2">
                    <a:lumMod val="75000"/>
                  </a:schemeClr>
                </a:solidFill>
              </a:rPr>
              <a:t>Letter</a:t>
            </a:r>
            <a:r>
              <a:rPr lang="fr-BE" sz="1100" dirty="0">
                <a:solidFill>
                  <a:schemeClr val="bg2">
                    <a:lumMod val="75000"/>
                  </a:schemeClr>
                </a:solidFill>
              </a:rPr>
              <a:t>, O. Ezratty (2025)</a:t>
            </a:r>
          </a:p>
        </p:txBody>
      </p:sp>
    </p:spTree>
    <p:extLst>
      <p:ext uri="{BB962C8B-B14F-4D97-AF65-F5344CB8AC3E}">
        <p14:creationId xmlns:p14="http://schemas.microsoft.com/office/powerpoint/2010/main" val="3015186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AEA40-09F4-C510-2859-2C3EA3206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8368103-CECC-FCC2-D733-193F67995636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11ED62-C9AA-2E4A-115D-C7B354D34644}"/>
              </a:ext>
            </a:extLst>
          </p:cNvPr>
          <p:cNvSpPr/>
          <p:nvPr/>
        </p:nvSpPr>
        <p:spPr>
          <a:xfrm>
            <a:off x="393290" y="924232"/>
            <a:ext cx="5512940" cy="4208207"/>
          </a:xfrm>
          <a:prstGeom prst="roundRect">
            <a:avLst/>
          </a:prstGeom>
          <a:solidFill>
            <a:srgbClr val="CD6303">
              <a:alpha val="19000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915FC97-57A7-4540-67DF-4AEDA4C270A4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Qubit Resetting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9F61DB7-EDFD-45E8-D81C-9A37E81A665E}"/>
              </a:ext>
            </a:extLst>
          </p:cNvPr>
          <p:cNvSpPr txBox="1"/>
          <p:nvPr/>
        </p:nvSpPr>
        <p:spPr>
          <a:xfrm>
            <a:off x="1" y="1022846"/>
            <a:ext cx="61907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rlow" panose="00000500000000000000" pitchFamily="2" charset="0"/>
              </a:rPr>
              <a:t>Passive</a:t>
            </a:r>
            <a:endParaRPr lang="fr-BE" sz="3200" b="1" dirty="0">
              <a:solidFill>
                <a:schemeClr val="tx1">
                  <a:lumMod val="95000"/>
                  <a:lumOff val="5000"/>
                </a:schemeClr>
              </a:solidFill>
              <a:latin typeface="Barlow" panose="00000500000000000000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2D7971D-99B1-9ABA-E9B8-20C5B951D850}"/>
              </a:ext>
            </a:extLst>
          </p:cNvPr>
          <p:cNvSpPr txBox="1"/>
          <p:nvPr/>
        </p:nvSpPr>
        <p:spPr>
          <a:xfrm>
            <a:off x="6190713" y="1022846"/>
            <a:ext cx="6001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latin typeface="Barlow" panose="00000500000000000000" pitchFamily="2" charset="0"/>
              </a:rPr>
              <a:t>Active</a:t>
            </a:r>
            <a:endParaRPr lang="fr-BE" sz="2800" b="1" dirty="0">
              <a:latin typeface="Barlow" panose="00000500000000000000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74AD35-DDBC-5ADC-14BC-615E8B9E67F2}"/>
              </a:ext>
            </a:extLst>
          </p:cNvPr>
          <p:cNvSpPr txBox="1"/>
          <p:nvPr/>
        </p:nvSpPr>
        <p:spPr>
          <a:xfrm>
            <a:off x="1" y="1825486"/>
            <a:ext cx="6190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latin typeface="Barlow" panose="00000500000000000000" pitchFamily="2" charset="0"/>
              </a:rPr>
              <a:t>Wait</a:t>
            </a:r>
            <a:r>
              <a:rPr lang="fr-FR" sz="2400" dirty="0">
                <a:latin typeface="Barlow" panose="00000500000000000000" pitchFamily="2" charset="0"/>
              </a:rPr>
              <a:t> for a multiple of T</a:t>
            </a:r>
            <a:r>
              <a:rPr lang="fr-FR" sz="2400" baseline="-25000" dirty="0">
                <a:latin typeface="Barlow" panose="00000500000000000000" pitchFamily="2" charset="0"/>
              </a:rPr>
              <a:t>1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78E1B8C-1E62-DFEF-3A32-991952CE270D}"/>
              </a:ext>
            </a:extLst>
          </p:cNvPr>
          <p:cNvSpPr txBox="1"/>
          <p:nvPr/>
        </p:nvSpPr>
        <p:spPr>
          <a:xfrm>
            <a:off x="1676400" y="2505016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Barlow" panose="00000500000000000000" pitchFamily="2" charset="0"/>
              </a:rPr>
              <a:t>Slow but </a:t>
            </a:r>
            <a:r>
              <a:rPr lang="fr-FR" sz="2400" dirty="0" err="1">
                <a:latin typeface="Barlow" panose="00000500000000000000" pitchFamily="2" charset="0"/>
              </a:rPr>
              <a:t>easy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3CA357A-DF2B-E080-C1A5-263E5D9273A8}"/>
              </a:ext>
            </a:extLst>
          </p:cNvPr>
          <p:cNvSpPr txBox="1"/>
          <p:nvPr/>
        </p:nvSpPr>
        <p:spPr>
          <a:xfrm>
            <a:off x="1676400" y="3184546"/>
            <a:ext cx="393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latin typeface="Barlow" panose="00000500000000000000" pitchFamily="2" charset="0"/>
              </a:rPr>
              <a:t>Residual</a:t>
            </a:r>
            <a:r>
              <a:rPr lang="fr-FR" sz="2400" dirty="0">
                <a:latin typeface="Barlow" panose="00000500000000000000" pitchFamily="2" charset="0"/>
              </a:rPr>
              <a:t> </a:t>
            </a:r>
            <a:r>
              <a:rPr lang="fr-FR" sz="2400" dirty="0" err="1">
                <a:latin typeface="Barlow" panose="00000500000000000000" pitchFamily="2" charset="0"/>
              </a:rPr>
              <a:t>coherences</a:t>
            </a:r>
            <a:r>
              <a:rPr lang="fr-FR" sz="2400" dirty="0">
                <a:latin typeface="Barlow" panose="00000500000000000000" pitchFamily="2" charset="0"/>
              </a:rPr>
              <a:t> affect </a:t>
            </a:r>
            <a:r>
              <a:rPr lang="fr-FR" sz="2400" dirty="0" err="1">
                <a:latin typeface="Barlow" panose="00000500000000000000" pitchFamily="2" charset="0"/>
              </a:rPr>
              <a:t>next</a:t>
            </a:r>
            <a:r>
              <a:rPr lang="fr-FR" sz="2400" dirty="0">
                <a:latin typeface="Barlow" panose="00000500000000000000" pitchFamily="2" charset="0"/>
              </a:rPr>
              <a:t> </a:t>
            </a:r>
            <a:r>
              <a:rPr lang="fr-FR" sz="2400" dirty="0" err="1">
                <a:latin typeface="Barlow" panose="00000500000000000000" pitchFamily="2" charset="0"/>
              </a:rPr>
              <a:t>operations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CF637451-1A8F-43FC-62AB-0A6B763EE379}"/>
              </a:ext>
            </a:extLst>
          </p:cNvPr>
          <p:cNvSpPr/>
          <p:nvPr/>
        </p:nvSpPr>
        <p:spPr>
          <a:xfrm>
            <a:off x="670560" y="2634248"/>
            <a:ext cx="721358" cy="264160"/>
          </a:xfrm>
          <a:prstGeom prst="rightArrow">
            <a:avLst/>
          </a:prstGeom>
          <a:solidFill>
            <a:srgbClr val="CD6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83FFD3-0785-4A2E-0CC6-16F018969010}"/>
              </a:ext>
            </a:extLst>
          </p:cNvPr>
          <p:cNvSpPr txBox="1"/>
          <p:nvPr/>
        </p:nvSpPr>
        <p:spPr>
          <a:xfrm>
            <a:off x="8290560" y="2492048"/>
            <a:ext cx="3037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Barlow" panose="00000500000000000000" pitchFamily="2" charset="0"/>
              </a:rPr>
              <a:t>Fast but </a:t>
            </a:r>
            <a:r>
              <a:rPr lang="fr-FR" sz="2400" dirty="0" err="1">
                <a:latin typeface="Barlow" panose="00000500000000000000" pitchFamily="2" charset="0"/>
              </a:rPr>
              <a:t>imprecise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C8334555-2A97-EEF1-DC0F-2F65771C4A56}"/>
              </a:ext>
            </a:extLst>
          </p:cNvPr>
          <p:cNvSpPr/>
          <p:nvPr/>
        </p:nvSpPr>
        <p:spPr>
          <a:xfrm>
            <a:off x="7284720" y="2621280"/>
            <a:ext cx="721358" cy="26416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DE810FF-EF49-5B6E-F420-C17E400A671C}"/>
              </a:ext>
            </a:extLst>
          </p:cNvPr>
          <p:cNvSpPr txBox="1"/>
          <p:nvPr/>
        </p:nvSpPr>
        <p:spPr>
          <a:xfrm>
            <a:off x="6190713" y="1819002"/>
            <a:ext cx="6001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 err="1">
                <a:latin typeface="Barlow" panose="00000500000000000000" pitchFamily="2" charset="0"/>
              </a:rPr>
              <a:t>Measurement</a:t>
            </a:r>
            <a:r>
              <a:rPr lang="fr-FR" sz="2400" dirty="0">
                <a:latin typeface="Barlow" panose="00000500000000000000" pitchFamily="2" charset="0"/>
              </a:rPr>
              <a:t> + </a:t>
            </a:r>
            <a:r>
              <a:rPr lang="fr-FR" sz="2400" dirty="0" err="1">
                <a:latin typeface="Barlow" panose="00000500000000000000" pitchFamily="2" charset="0"/>
              </a:rPr>
              <a:t>conditional</a:t>
            </a:r>
            <a:r>
              <a:rPr lang="fr-FR" sz="2400" dirty="0">
                <a:latin typeface="Barlow" panose="00000500000000000000" pitchFamily="2" charset="0"/>
              </a:rPr>
              <a:t> NOT </a:t>
            </a:r>
            <a:r>
              <a:rPr lang="fr-FR" sz="2400" dirty="0" err="1">
                <a:latin typeface="Barlow" panose="00000500000000000000" pitchFamily="2" charset="0"/>
              </a:rPr>
              <a:t>gate</a:t>
            </a:r>
            <a:endParaRPr lang="fr-BE" sz="2000" dirty="0">
              <a:latin typeface="Barlow" panose="00000500000000000000" pitchFamily="2" charset="0"/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50C7F28-1FCC-5F46-4DD3-7A56C23940A8}"/>
              </a:ext>
            </a:extLst>
          </p:cNvPr>
          <p:cNvSpPr/>
          <p:nvPr/>
        </p:nvSpPr>
        <p:spPr>
          <a:xfrm>
            <a:off x="670560" y="3470215"/>
            <a:ext cx="721358" cy="264160"/>
          </a:xfrm>
          <a:prstGeom prst="rightArrow">
            <a:avLst/>
          </a:prstGeom>
          <a:solidFill>
            <a:srgbClr val="CD6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Google Shape;223;p32">
            <a:extLst>
              <a:ext uri="{FF2B5EF4-FFF2-40B4-BE49-F238E27FC236}">
                <a16:creationId xmlns:a16="http://schemas.microsoft.com/office/drawing/2014/main" id="{25EBD74A-C99C-6784-B594-AF1C1F4D6EB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6258" t="52608" r="23904" b="-23773"/>
          <a:stretch/>
        </p:blipFill>
        <p:spPr>
          <a:xfrm rot="10800000">
            <a:off x="8458598" y="3639963"/>
            <a:ext cx="3733402" cy="32356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ADB052ED-5AD0-D491-EA70-BFD46FC944E3}"/>
              </a:ext>
            </a:extLst>
          </p:cNvPr>
          <p:cNvCxnSpPr>
            <a:cxnSpLocks/>
          </p:cNvCxnSpPr>
          <p:nvPr/>
        </p:nvCxnSpPr>
        <p:spPr>
          <a:xfrm>
            <a:off x="6096000" y="1749626"/>
            <a:ext cx="0" cy="3198294"/>
          </a:xfrm>
          <a:prstGeom prst="line">
            <a:avLst/>
          </a:prstGeom>
          <a:ln w="381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4AC12D04-9323-A15A-1DEA-C6C4DD82D3F9}"/>
              </a:ext>
            </a:extLst>
          </p:cNvPr>
          <p:cNvSpPr/>
          <p:nvPr/>
        </p:nvSpPr>
        <p:spPr>
          <a:xfrm>
            <a:off x="1676400" y="5623004"/>
            <a:ext cx="721358" cy="264160"/>
          </a:xfrm>
          <a:prstGeom prst="rightArrow">
            <a:avLst/>
          </a:prstGeom>
          <a:solidFill>
            <a:srgbClr val="CD6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26BA02-2D2D-244F-8138-CE6C7C354358}"/>
              </a:ext>
            </a:extLst>
          </p:cNvPr>
          <p:cNvSpPr txBox="1"/>
          <p:nvPr/>
        </p:nvSpPr>
        <p:spPr>
          <a:xfrm>
            <a:off x="2582279" y="5493474"/>
            <a:ext cx="7027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latin typeface="Barlow" panose="00000500000000000000" pitchFamily="2" charset="0"/>
              </a:rPr>
              <a:t>Our goal: </a:t>
            </a:r>
            <a:r>
              <a:rPr lang="fr-FR" sz="2800" dirty="0" err="1">
                <a:latin typeface="Barlow" panose="00000500000000000000" pitchFamily="2" charset="0"/>
              </a:rPr>
              <a:t>Improve</a:t>
            </a:r>
            <a:r>
              <a:rPr lang="fr-FR" sz="2800" dirty="0">
                <a:latin typeface="Barlow" panose="00000500000000000000" pitchFamily="2" charset="0"/>
              </a:rPr>
              <a:t> passive reset </a:t>
            </a:r>
            <a:r>
              <a:rPr lang="fr-FR" sz="2800" dirty="0" err="1">
                <a:latin typeface="Barlow" panose="00000500000000000000" pitchFamily="2" charset="0"/>
              </a:rPr>
              <a:t>when</a:t>
            </a:r>
            <a:r>
              <a:rPr lang="fr-FR" sz="2800" dirty="0">
                <a:latin typeface="Barlow" panose="00000500000000000000" pitchFamily="2" charset="0"/>
              </a:rPr>
              <a:t> T</a:t>
            </a:r>
            <a:r>
              <a:rPr lang="fr-FR" sz="2800" baseline="-25000" dirty="0">
                <a:latin typeface="Barlow" panose="00000500000000000000" pitchFamily="2" charset="0"/>
              </a:rPr>
              <a:t>2</a:t>
            </a:r>
            <a:r>
              <a:rPr lang="fr-FR" sz="2800" dirty="0">
                <a:latin typeface="Barlow" panose="00000500000000000000" pitchFamily="2" charset="0"/>
              </a:rPr>
              <a:t> &gt; T</a:t>
            </a:r>
            <a:r>
              <a:rPr lang="fr-FR" sz="2800" baseline="-25000" dirty="0">
                <a:latin typeface="Barlow" panose="00000500000000000000" pitchFamily="2" charset="0"/>
              </a:rPr>
              <a:t>1</a:t>
            </a:r>
            <a:endParaRPr lang="fr-BE" sz="2400" b="1" dirty="0"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4357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2D79E-DC63-06DF-0425-A7089E191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1EF5221A-64EE-9C0F-91A6-B42BDAB6C7B8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3" name="Google Shape;223;p32">
            <a:extLst>
              <a:ext uri="{FF2B5EF4-FFF2-40B4-BE49-F238E27FC236}">
                <a16:creationId xmlns:a16="http://schemas.microsoft.com/office/drawing/2014/main" id="{C73ED3B2-A45E-B77C-C2D7-7A214B66EDC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26347A43-1829-231C-A17D-D847251A6DB7}"/>
              </a:ext>
            </a:extLst>
          </p:cNvPr>
          <p:cNvSpPr txBox="1"/>
          <p:nvPr/>
        </p:nvSpPr>
        <p:spPr>
          <a:xfrm>
            <a:off x="175549" y="790999"/>
            <a:ext cx="1184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 err="1">
                <a:latin typeface="Barlow" panose="00000500000000000000" pitchFamily="2" charset="0"/>
              </a:rPr>
              <a:t>Idea</a:t>
            </a:r>
            <a:r>
              <a:rPr lang="fr-BE" sz="2800" dirty="0">
                <a:latin typeface="Barlow" panose="00000500000000000000" pitchFamily="2" charset="0"/>
              </a:rPr>
              <a:t>: </a:t>
            </a:r>
            <a:r>
              <a:rPr lang="fr-BE" sz="2800" dirty="0" err="1">
                <a:latin typeface="Barlow" panose="00000500000000000000" pitchFamily="2" charset="0"/>
              </a:rPr>
              <a:t>apply</a:t>
            </a:r>
            <a:r>
              <a:rPr lang="fr-BE" sz="2800" dirty="0">
                <a:latin typeface="Barlow" panose="00000500000000000000" pitchFamily="2" charset="0"/>
              </a:rPr>
              <a:t> a </a:t>
            </a:r>
            <a:r>
              <a:rPr lang="fr-BE" sz="2800" dirty="0" err="1">
                <a:latin typeface="Barlow" panose="00000500000000000000" pitchFamily="2" charset="0"/>
              </a:rPr>
              <a:t>two</a:t>
            </a:r>
            <a:r>
              <a:rPr lang="fr-BE" sz="2800" dirty="0">
                <a:latin typeface="Barlow" panose="00000500000000000000" pitchFamily="2" charset="0"/>
              </a:rPr>
              <a:t>-qubit </a:t>
            </a:r>
            <a:r>
              <a:rPr lang="fr-BE" sz="2800" dirty="0" err="1">
                <a:latin typeface="Barlow" panose="00000500000000000000" pitchFamily="2" charset="0"/>
              </a:rPr>
              <a:t>gate</a:t>
            </a:r>
            <a:r>
              <a:rPr lang="fr-BE" sz="2800" dirty="0">
                <a:latin typeface="Barlow" panose="00000500000000000000" pitchFamily="2" charset="0"/>
              </a:rPr>
              <a:t> to </a:t>
            </a:r>
            <a:r>
              <a:rPr lang="fr-BE" sz="2800" dirty="0" err="1">
                <a:latin typeface="Barlow" panose="00000500000000000000" pitchFamily="2" charset="0"/>
              </a:rPr>
              <a:t>transform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arlow" panose="00000500000000000000" pitchFamily="2" charset="0"/>
              </a:rPr>
              <a:t>local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coherences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into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b="1" dirty="0">
                <a:solidFill>
                  <a:srgbClr val="C00000"/>
                </a:solidFill>
                <a:latin typeface="Barlow" panose="00000500000000000000" pitchFamily="2" charset="0"/>
              </a:rPr>
              <a:t>global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ones</a:t>
            </a:r>
            <a:endParaRPr lang="fr-BE" sz="2800" dirty="0">
              <a:latin typeface="Barlow" panose="000005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572708F-D5F7-BF05-AD9A-1C98D2F09F35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Speedup process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33" name="Image 32" descr="\documentclass{article}&#10;\usepackage{amsmath}&#10;\usepackage{xcolor}&#10;\definecolor{bl}{RGB}{78, 149, 217}&#10;\pagestyle{empty}&#10;\begin{document}&#10;&#10;&#10;$    \begin{pmatrix}&#10;        p_0 &amp; 0 &amp; \textcolor{bl}{c} &amp; 0 \\&#10;        0 &amp; 0 &amp; 0 &amp; 0 \\&#10;        \textcolor{bl}{c^*} &amp; 0 &amp; p_1 &amp; 0 \\&#10;        0 &amp; 0 &amp; 0 &amp; 0 &#10;    \end{pmatrix}$&#10;&#10;\end{document}" title="IguanaTex Picture Display">
            <a:extLst>
              <a:ext uri="{FF2B5EF4-FFF2-40B4-BE49-F238E27FC236}">
                <a16:creationId xmlns:a16="http://schemas.microsoft.com/office/drawing/2014/main" id="{8BE66DF2-0F85-6289-4BE5-E376D91938D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536" y="1629973"/>
            <a:ext cx="2468963" cy="167849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0A376A6C-BADE-1596-AD9D-F6D46D651C37}"/>
              </a:ext>
            </a:extLst>
          </p:cNvPr>
          <p:cNvGrpSpPr/>
          <p:nvPr/>
        </p:nvGrpSpPr>
        <p:grpSpPr>
          <a:xfrm>
            <a:off x="617142" y="1557737"/>
            <a:ext cx="2649429" cy="1824813"/>
            <a:chOff x="1126428" y="1557737"/>
            <a:chExt cx="2649429" cy="1824813"/>
          </a:xfrm>
        </p:grpSpPr>
        <p:pic>
          <p:nvPicPr>
            <p:cNvPr id="23" name="Image 22" descr="\documentclass{article}&#10;\usepackage{amsmath}&#10;\usepackage{xcolor}&#10;\definecolor{bl}{RGB}{78, 149, 217}&#10;\pagestyle{empty}&#10;\begin{document}&#10;&#10;    $\hat\rho_1 = \begin{pmatrix}&#10;        p_0 &amp; \textcolor{bl}{c} \\&#10;        \textcolor{bl}{c^*} &amp; p_1&#10;    \end{pmatrix}$&#10;&#10;&#10;\end{document}" title="IguanaTex Picture Display">
              <a:extLst>
                <a:ext uri="{FF2B5EF4-FFF2-40B4-BE49-F238E27FC236}">
                  <a16:creationId xmlns:a16="http://schemas.microsoft.com/office/drawing/2014/main" id="{92040AD1-B556-CEE2-48DA-D262791CDBD8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9" y="1557737"/>
              <a:ext cx="2649428" cy="988594"/>
            </a:xfrm>
            <a:prstGeom prst="rect">
              <a:avLst/>
            </a:prstGeom>
          </p:spPr>
        </p:pic>
        <p:pic>
          <p:nvPicPr>
            <p:cNvPr id="21" name="Image 20" descr="\documentclass{article}&#10;\usepackage{amsmath}&#10;\usepackage{physics}&#10;\pagestyle{empty}&#10;\begin{document}&#10;&#10;$\hat\rho_2 = \ket{0}\bra{0}$&#10;&#10;&#10;\end{document}" title="IguanaTex Picture Display">
              <a:extLst>
                <a:ext uri="{FF2B5EF4-FFF2-40B4-BE49-F238E27FC236}">
                  <a16:creationId xmlns:a16="http://schemas.microsoft.com/office/drawing/2014/main" id="{7846E433-C052-9911-4B32-EE7CDAA5AF90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8" y="2956900"/>
              <a:ext cx="1972774" cy="425650"/>
            </a:xfrm>
            <a:prstGeom prst="rect">
              <a:avLst/>
            </a:prstGeom>
          </p:spPr>
        </p:pic>
      </p:grpSp>
      <p:sp>
        <p:nvSpPr>
          <p:cNvPr id="24" name="Accolade fermante 23">
            <a:extLst>
              <a:ext uri="{FF2B5EF4-FFF2-40B4-BE49-F238E27FC236}">
                <a16:creationId xmlns:a16="http://schemas.microsoft.com/office/drawing/2014/main" id="{225C5ADB-A8F2-4A5C-CB6C-70D1D14A4978}"/>
              </a:ext>
            </a:extLst>
          </p:cNvPr>
          <p:cNvSpPr/>
          <p:nvPr/>
        </p:nvSpPr>
        <p:spPr>
          <a:xfrm>
            <a:off x="3452688" y="1535661"/>
            <a:ext cx="233680" cy="1893339"/>
          </a:xfrm>
          <a:prstGeom prst="rightBrace">
            <a:avLst/>
          </a:prstGeom>
          <a:ln w="3492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43" name="Image 42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F178CE99-87FE-ED94-1DB4-431CFFE82BF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7378" r="68529" b="58417"/>
          <a:stretch>
            <a:fillRect/>
          </a:stretch>
        </p:blipFill>
        <p:spPr>
          <a:xfrm>
            <a:off x="1145695" y="4078561"/>
            <a:ext cx="3368434" cy="1893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714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ACF0A-9881-D8C3-F7BA-D5A8E5F11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F796C7-F4AF-071C-C8FE-891102A49F55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7ACF69C6-EE66-5E00-AE61-F88BA0ADA4D0}"/>
              </a:ext>
            </a:extLst>
          </p:cNvPr>
          <p:cNvGrpSpPr/>
          <p:nvPr/>
        </p:nvGrpSpPr>
        <p:grpSpPr>
          <a:xfrm>
            <a:off x="6521089" y="3801187"/>
            <a:ext cx="3784920" cy="2668988"/>
            <a:chOff x="4907666" y="4189012"/>
            <a:chExt cx="3784920" cy="2668988"/>
          </a:xfrm>
        </p:grpSpPr>
        <p:pic>
          <p:nvPicPr>
            <p:cNvPr id="44" name="Image 43" descr="Une image contenant texte, diagramme, capture d’écran, cercle&#10;&#10;Le contenu généré par l’IA peut être incorrect.">
              <a:extLst>
                <a:ext uri="{FF2B5EF4-FFF2-40B4-BE49-F238E27FC236}">
                  <a16:creationId xmlns:a16="http://schemas.microsoft.com/office/drawing/2014/main" id="{7222B0B5-9E08-0C6B-9136-8C92F8924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55153" t="2824" r="11190" b="50626"/>
            <a:stretch>
              <a:fillRect/>
            </a:stretch>
          </p:blipFill>
          <p:spPr>
            <a:xfrm>
              <a:off x="5090163" y="4281357"/>
              <a:ext cx="3602423" cy="2576643"/>
            </a:xfrm>
            <a:prstGeom prst="rect">
              <a:avLst/>
            </a:prstGeom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FDE6518-0F11-D949-8DEF-A4654D64FA33}"/>
                </a:ext>
              </a:extLst>
            </p:cNvPr>
            <p:cNvSpPr/>
            <p:nvPr/>
          </p:nvSpPr>
          <p:spPr>
            <a:xfrm>
              <a:off x="4907666" y="4189012"/>
              <a:ext cx="625033" cy="3019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pic>
        <p:nvPicPr>
          <p:cNvPr id="3" name="Google Shape;223;p32">
            <a:extLst>
              <a:ext uri="{FF2B5EF4-FFF2-40B4-BE49-F238E27FC236}">
                <a16:creationId xmlns:a16="http://schemas.microsoft.com/office/drawing/2014/main" id="{EBED8AD2-E0D8-CFCE-F4B1-EC5E7D9DA05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F18731D-E257-9FA9-EE85-5BA0CE5479CA}"/>
              </a:ext>
            </a:extLst>
          </p:cNvPr>
          <p:cNvSpPr txBox="1"/>
          <p:nvPr/>
        </p:nvSpPr>
        <p:spPr>
          <a:xfrm>
            <a:off x="175549" y="790999"/>
            <a:ext cx="1184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 err="1">
                <a:latin typeface="Barlow" panose="00000500000000000000" pitchFamily="2" charset="0"/>
              </a:rPr>
              <a:t>Idea</a:t>
            </a:r>
            <a:r>
              <a:rPr lang="fr-BE" sz="2800" dirty="0">
                <a:latin typeface="Barlow" panose="00000500000000000000" pitchFamily="2" charset="0"/>
              </a:rPr>
              <a:t>: </a:t>
            </a:r>
            <a:r>
              <a:rPr lang="fr-BE" sz="2800" dirty="0" err="1">
                <a:latin typeface="Barlow" panose="00000500000000000000" pitchFamily="2" charset="0"/>
              </a:rPr>
              <a:t>apply</a:t>
            </a:r>
            <a:r>
              <a:rPr lang="fr-BE" sz="2800" dirty="0">
                <a:latin typeface="Barlow" panose="00000500000000000000" pitchFamily="2" charset="0"/>
              </a:rPr>
              <a:t> a </a:t>
            </a:r>
            <a:r>
              <a:rPr lang="fr-BE" sz="2800" dirty="0" err="1">
                <a:latin typeface="Barlow" panose="00000500000000000000" pitchFamily="2" charset="0"/>
              </a:rPr>
              <a:t>two</a:t>
            </a:r>
            <a:r>
              <a:rPr lang="fr-BE" sz="2800" dirty="0">
                <a:latin typeface="Barlow" panose="00000500000000000000" pitchFamily="2" charset="0"/>
              </a:rPr>
              <a:t>-qubit </a:t>
            </a:r>
            <a:r>
              <a:rPr lang="fr-BE" sz="2800" dirty="0" err="1">
                <a:latin typeface="Barlow" panose="00000500000000000000" pitchFamily="2" charset="0"/>
              </a:rPr>
              <a:t>gate</a:t>
            </a:r>
            <a:r>
              <a:rPr lang="fr-BE" sz="2800" dirty="0">
                <a:latin typeface="Barlow" panose="00000500000000000000" pitchFamily="2" charset="0"/>
              </a:rPr>
              <a:t> to </a:t>
            </a:r>
            <a:r>
              <a:rPr lang="fr-BE" sz="2800" dirty="0" err="1">
                <a:latin typeface="Barlow" panose="00000500000000000000" pitchFamily="2" charset="0"/>
              </a:rPr>
              <a:t>transform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arlow" panose="00000500000000000000" pitchFamily="2" charset="0"/>
              </a:rPr>
              <a:t>local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coherences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into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b="1" dirty="0">
                <a:solidFill>
                  <a:srgbClr val="C00000"/>
                </a:solidFill>
                <a:latin typeface="Barlow" panose="00000500000000000000" pitchFamily="2" charset="0"/>
              </a:rPr>
              <a:t>global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ones</a:t>
            </a:r>
            <a:endParaRPr lang="fr-BE" sz="2800" dirty="0">
              <a:latin typeface="Barlow" panose="00000500000000000000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1228238-BF9E-7D92-8D1F-6ABFEBD7A34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Speedup process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33" name="Image 32" descr="\documentclass{article}&#10;\usepackage{amsmath}&#10;\usepackage{xcolor}&#10;\definecolor{bl}{RGB}{78, 149, 217}&#10;\pagestyle{empty}&#10;\begin{document}&#10;&#10;&#10;$    \begin{pmatrix}&#10;        p_0 &amp; 0 &amp; \textcolor{bl}{c} &amp; 0 \\&#10;        0 &amp; 0 &amp; 0 &amp; 0 \\&#10;        \textcolor{bl}{c^*} &amp; 0 &amp; p_1 &amp; 0 \\&#10;        0 &amp; 0 &amp; 0 &amp; 0 &#10;    \end{pmatrix}$&#10;&#10;\end{document}" title="IguanaTex Picture Display">
            <a:extLst>
              <a:ext uri="{FF2B5EF4-FFF2-40B4-BE49-F238E27FC236}">
                <a16:creationId xmlns:a16="http://schemas.microsoft.com/office/drawing/2014/main" id="{C09BE643-F46B-073E-2C6C-07080EAA1AB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536" y="1629973"/>
            <a:ext cx="2468963" cy="1678497"/>
          </a:xfrm>
          <a:prstGeom prst="rect">
            <a:avLst/>
          </a:prstGeom>
        </p:spPr>
      </p:pic>
      <p:grpSp>
        <p:nvGrpSpPr>
          <p:cNvPr id="26" name="Groupe 25">
            <a:extLst>
              <a:ext uri="{FF2B5EF4-FFF2-40B4-BE49-F238E27FC236}">
                <a16:creationId xmlns:a16="http://schemas.microsoft.com/office/drawing/2014/main" id="{48AE6437-FCE6-37C2-29E0-B99422C3CA24}"/>
              </a:ext>
            </a:extLst>
          </p:cNvPr>
          <p:cNvGrpSpPr/>
          <p:nvPr/>
        </p:nvGrpSpPr>
        <p:grpSpPr>
          <a:xfrm>
            <a:off x="617142" y="1557737"/>
            <a:ext cx="2649429" cy="1824813"/>
            <a:chOff x="1126428" y="1557737"/>
            <a:chExt cx="2649429" cy="1824813"/>
          </a:xfrm>
        </p:grpSpPr>
        <p:pic>
          <p:nvPicPr>
            <p:cNvPr id="23" name="Image 22" descr="\documentclass{article}&#10;\usepackage{amsmath}&#10;\usepackage{xcolor}&#10;\definecolor{bl}{RGB}{78, 149, 217}&#10;\pagestyle{empty}&#10;\begin{document}&#10;&#10;    $\hat\rho_1 = \begin{pmatrix}&#10;        p_0 &amp; \textcolor{bl}{c} \\&#10;        \textcolor{bl}{c^*} &amp; p_1&#10;    \end{pmatrix}$&#10;&#10;&#10;\end{document}" title="IguanaTex Picture Display">
              <a:extLst>
                <a:ext uri="{FF2B5EF4-FFF2-40B4-BE49-F238E27FC236}">
                  <a16:creationId xmlns:a16="http://schemas.microsoft.com/office/drawing/2014/main" id="{02ED99E3-8927-7166-38FB-4938176285DA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9" y="1557737"/>
              <a:ext cx="2649428" cy="988594"/>
            </a:xfrm>
            <a:prstGeom prst="rect">
              <a:avLst/>
            </a:prstGeom>
          </p:spPr>
        </p:pic>
        <p:pic>
          <p:nvPicPr>
            <p:cNvPr id="21" name="Image 20" descr="\documentclass{article}&#10;\usepackage{amsmath}&#10;\usepackage{physics}&#10;\pagestyle{empty}&#10;\begin{document}&#10;&#10;$\hat\rho_2 = \ket{0}\bra{0}$&#10;&#10;&#10;\end{document}" title="IguanaTex Picture Display">
              <a:extLst>
                <a:ext uri="{FF2B5EF4-FFF2-40B4-BE49-F238E27FC236}">
                  <a16:creationId xmlns:a16="http://schemas.microsoft.com/office/drawing/2014/main" id="{5CC9E27A-E6BA-CF0D-DF44-8C1F16E732A6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428" y="2956900"/>
              <a:ext cx="1972774" cy="425650"/>
            </a:xfrm>
            <a:prstGeom prst="rect">
              <a:avLst/>
            </a:prstGeom>
          </p:spPr>
        </p:pic>
      </p:grpSp>
      <p:sp>
        <p:nvSpPr>
          <p:cNvPr id="24" name="Accolade fermante 23">
            <a:extLst>
              <a:ext uri="{FF2B5EF4-FFF2-40B4-BE49-F238E27FC236}">
                <a16:creationId xmlns:a16="http://schemas.microsoft.com/office/drawing/2014/main" id="{2788847A-1A5A-7266-A096-FF543B8D6D3B}"/>
              </a:ext>
            </a:extLst>
          </p:cNvPr>
          <p:cNvSpPr/>
          <p:nvPr/>
        </p:nvSpPr>
        <p:spPr>
          <a:xfrm>
            <a:off x="3452688" y="1535661"/>
            <a:ext cx="233680" cy="1893339"/>
          </a:xfrm>
          <a:prstGeom prst="rightBrace">
            <a:avLst/>
          </a:prstGeom>
          <a:ln w="3492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41" name="Image 40" descr="\documentclass{article}&#10;\usepackage{amsmath}&#10;\usepackage{xcolor}&#10;\definecolor{r}{RGB}{192, 0, 0}&#10;\pagestyle{empty}&#10;\begin{document}&#10;&#10;&#10;$    \begin{pmatrix}&#10;        p_0 &amp; 0 &amp; 0 &amp; \textcolor{r}{c} \\&#10;        0 &amp; 0 &amp; 0 &amp; 0 \\&#10;        0 &amp; 0 &amp; 0 &amp; 0 \\&#10;        \textcolor{r}{c^*} &amp; 0 &amp; 0 &amp; p_1 &#10;    \end{pmatrix}$&#10;&#10;\end{document}" title="IguanaTex Picture Display">
            <a:extLst>
              <a:ext uri="{FF2B5EF4-FFF2-40B4-BE49-F238E27FC236}">
                <a16:creationId xmlns:a16="http://schemas.microsoft.com/office/drawing/2014/main" id="{FB362CB5-5126-B712-974D-E9F9F2A07A3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572" y="1635656"/>
            <a:ext cx="2467340" cy="1676601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60290A27-C42E-8D7F-A500-E8FA0DDA0BEF}"/>
              </a:ext>
            </a:extLst>
          </p:cNvPr>
          <p:cNvGrpSpPr/>
          <p:nvPr/>
        </p:nvGrpSpPr>
        <p:grpSpPr>
          <a:xfrm>
            <a:off x="7222602" y="1790424"/>
            <a:ext cx="1888153" cy="1215126"/>
            <a:chOff x="6539696" y="1790424"/>
            <a:chExt cx="1888153" cy="1215126"/>
          </a:xfrm>
        </p:grpSpPr>
        <p:cxnSp>
          <p:nvCxnSpPr>
            <p:cNvPr id="35" name="Connecteur droit avec flèche 34">
              <a:extLst>
                <a:ext uri="{FF2B5EF4-FFF2-40B4-BE49-F238E27FC236}">
                  <a16:creationId xmlns:a16="http://schemas.microsoft.com/office/drawing/2014/main" id="{D82D7546-D5D0-3398-6C25-4702650340C3}"/>
                </a:ext>
              </a:extLst>
            </p:cNvPr>
            <p:cNvCxnSpPr/>
            <p:nvPr/>
          </p:nvCxnSpPr>
          <p:spPr>
            <a:xfrm>
              <a:off x="6539696" y="2469221"/>
              <a:ext cx="1689904" cy="1310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1F12F7DA-AC1D-C586-3B01-F6C44E36AB3D}"/>
                </a:ext>
              </a:extLst>
            </p:cNvPr>
            <p:cNvSpPr txBox="1"/>
            <p:nvPr/>
          </p:nvSpPr>
          <p:spPr>
            <a:xfrm>
              <a:off x="6940089" y="2482330"/>
              <a:ext cx="9360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Barlow" panose="00000500000000000000" pitchFamily="2" charset="0"/>
                </a:rPr>
                <a:t>Gate</a:t>
              </a:r>
              <a:endParaRPr lang="fr-BE" sz="2000" dirty="0">
                <a:latin typeface="Barlow" panose="00000500000000000000" pitchFamily="2" charset="0"/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A62F018D-8B45-9367-6999-159E1536EC5B}"/>
                </a:ext>
              </a:extLst>
            </p:cNvPr>
            <p:cNvSpPr txBox="1"/>
            <p:nvPr/>
          </p:nvSpPr>
          <p:spPr>
            <a:xfrm>
              <a:off x="6570447" y="1790424"/>
              <a:ext cx="18574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Barlow" panose="00000500000000000000" pitchFamily="2" charset="0"/>
                </a:rPr>
                <a:t>Two</a:t>
              </a:r>
              <a:r>
                <a:rPr lang="fr-FR" sz="2800" dirty="0">
                  <a:latin typeface="Barlow" panose="00000500000000000000" pitchFamily="2" charset="0"/>
                </a:rPr>
                <a:t>-qubit</a:t>
              </a:r>
              <a:endParaRPr lang="fr-BE" sz="2000" dirty="0">
                <a:latin typeface="Barlow" panose="00000500000000000000" pitchFamily="2" charset="0"/>
              </a:endParaRPr>
            </a:p>
          </p:txBody>
        </p:sp>
      </p:grpSp>
      <p:pic>
        <p:nvPicPr>
          <p:cNvPr id="43" name="Image 42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5436B22A-247B-DA79-AC7E-DC2AFEE8525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378" r="68529" b="58417"/>
          <a:stretch>
            <a:fillRect/>
          </a:stretch>
        </p:blipFill>
        <p:spPr>
          <a:xfrm>
            <a:off x="1145695" y="4058241"/>
            <a:ext cx="3368434" cy="1893339"/>
          </a:xfrm>
          <a:prstGeom prst="rect">
            <a:avLst/>
          </a:prstGeom>
        </p:spPr>
      </p:pic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16A43B77-2EFD-ACB6-2138-6FE4AD4F94DE}"/>
              </a:ext>
            </a:extLst>
          </p:cNvPr>
          <p:cNvCxnSpPr/>
          <p:nvPr/>
        </p:nvCxnSpPr>
        <p:spPr>
          <a:xfrm>
            <a:off x="4672657" y="4885729"/>
            <a:ext cx="1689904" cy="131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63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13810-7DF7-39C4-B679-FA3004A54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D3C9E3E-397D-C2F4-99C8-6FD34ECB9AC4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477997-553B-B28C-4902-5764B3C21455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A73414-4C9E-4CD0-0713-002549634300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AA630AB1-E864-D604-7F17-77445584236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pic>
        <p:nvPicPr>
          <p:cNvPr id="5" name="Google Shape;223;p32">
            <a:extLst>
              <a:ext uri="{FF2B5EF4-FFF2-40B4-BE49-F238E27FC236}">
                <a16:creationId xmlns:a16="http://schemas.microsoft.com/office/drawing/2014/main" id="{23F62306-AD3C-4DC1-BC1B-80AE3764AD1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1536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B28AF-C89D-2770-FA12-5B54F1148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D25565-5A60-3E78-6E69-9828C7FC1C55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65FE975-DB39-7BBE-D878-D09981AC33CB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9BAE67E-32D0-E768-2F3C-5A6F3995B11A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2658B242-5C64-63ED-D57F-8540790F11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grpSp>
        <p:nvGrpSpPr>
          <p:cNvPr id="33" name="Groupe 32">
            <a:extLst>
              <a:ext uri="{FF2B5EF4-FFF2-40B4-BE49-F238E27FC236}">
                <a16:creationId xmlns:a16="http://schemas.microsoft.com/office/drawing/2014/main" id="{0C2205DD-351D-953B-C823-91452FA479A1}"/>
              </a:ext>
            </a:extLst>
          </p:cNvPr>
          <p:cNvGrpSpPr/>
          <p:nvPr/>
        </p:nvGrpSpPr>
        <p:grpSpPr>
          <a:xfrm>
            <a:off x="117986" y="2171345"/>
            <a:ext cx="4060724" cy="979827"/>
            <a:chOff x="632459" y="2114056"/>
            <a:chExt cx="4060724" cy="979827"/>
          </a:xfrm>
        </p:grpSpPr>
        <p:pic>
          <p:nvPicPr>
            <p:cNvPr id="34" name="Image 33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 title="IguanaTex Picture Display">
              <a:extLst>
                <a:ext uri="{FF2B5EF4-FFF2-40B4-BE49-F238E27FC236}">
                  <a16:creationId xmlns:a16="http://schemas.microsoft.com/office/drawing/2014/main" id="{D463CB7A-336E-BA52-BAE1-9732C83C5CF1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001" y="2678470"/>
              <a:ext cx="1383053" cy="415413"/>
            </a:xfrm>
            <a:prstGeom prst="rect">
              <a:avLst/>
            </a:prstGeom>
          </p:spPr>
        </p:pic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95E27486-0672-C321-9832-0F7E63BDED90}"/>
                </a:ext>
              </a:extLst>
            </p:cNvPr>
            <p:cNvSpPr txBox="1"/>
            <p:nvPr/>
          </p:nvSpPr>
          <p:spPr>
            <a:xfrm>
              <a:off x="632459" y="2114056"/>
              <a:ext cx="40607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Matrix to </a:t>
              </a:r>
              <a:r>
                <a:rPr lang="fr-BE" sz="2600" dirty="0" err="1">
                  <a:latin typeface="Barlow" panose="00000500000000000000" pitchFamily="2" charset="0"/>
                </a:rPr>
                <a:t>vector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pic>
        <p:nvPicPr>
          <p:cNvPr id="43" name="Google Shape;223;p32">
            <a:extLst>
              <a:ext uri="{FF2B5EF4-FFF2-40B4-BE49-F238E27FC236}">
                <a16:creationId xmlns:a16="http://schemas.microsoft.com/office/drawing/2014/main" id="{5E7860A6-3C83-C3A3-F49F-2F8CFA9F759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5981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414C8-4887-2379-555C-ABDE504A6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F97A4-19B3-F2CB-1A2A-A9A24AB354C4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18EAD23-A3AC-D0EB-005F-45CA33E03C4B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87AFBB-ED52-7CB6-182F-CE167FA1D4F9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2607E4FF-272E-F813-18EF-626164DBF64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31776B4-6BAD-5570-16A5-82EE6D7A95B8}"/>
              </a:ext>
            </a:extLst>
          </p:cNvPr>
          <p:cNvGrpSpPr/>
          <p:nvPr/>
        </p:nvGrpSpPr>
        <p:grpSpPr>
          <a:xfrm>
            <a:off x="117986" y="2171345"/>
            <a:ext cx="4060724" cy="979827"/>
            <a:chOff x="632459" y="2114056"/>
            <a:chExt cx="4060724" cy="979827"/>
          </a:xfrm>
        </p:grpSpPr>
        <p:pic>
          <p:nvPicPr>
            <p:cNvPr id="5" name="Image 4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 title="IguanaTex Picture Display">
              <a:extLst>
                <a:ext uri="{FF2B5EF4-FFF2-40B4-BE49-F238E27FC236}">
                  <a16:creationId xmlns:a16="http://schemas.microsoft.com/office/drawing/2014/main" id="{8B0CE2CE-906F-3C62-6196-3F4407A57406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001" y="2678470"/>
              <a:ext cx="1383053" cy="415413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F8F4B71E-CB95-0FBE-FFB7-6B9ACC80D587}"/>
                </a:ext>
              </a:extLst>
            </p:cNvPr>
            <p:cNvSpPr txBox="1"/>
            <p:nvPr/>
          </p:nvSpPr>
          <p:spPr>
            <a:xfrm>
              <a:off x="632459" y="2114056"/>
              <a:ext cx="40607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Matrix to </a:t>
              </a:r>
              <a:r>
                <a:rPr lang="fr-BE" sz="2600" dirty="0" err="1">
                  <a:latin typeface="Barlow" panose="00000500000000000000" pitchFamily="2" charset="0"/>
                </a:rPr>
                <a:t>vector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37FC8410-092B-69D2-041F-714E4AA519EB}"/>
              </a:ext>
            </a:extLst>
          </p:cNvPr>
          <p:cNvGrpSpPr/>
          <p:nvPr/>
        </p:nvGrpSpPr>
        <p:grpSpPr>
          <a:xfrm>
            <a:off x="117986" y="3241251"/>
            <a:ext cx="4463845" cy="989869"/>
            <a:chOff x="117986" y="3116113"/>
            <a:chExt cx="4463845" cy="989869"/>
          </a:xfrm>
        </p:grpSpPr>
        <p:pic>
          <p:nvPicPr>
            <p:cNvPr id="9" name="Image 8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 title="IguanaTex Picture Display">
              <a:extLst>
                <a:ext uri="{FF2B5EF4-FFF2-40B4-BE49-F238E27FC236}">
                  <a16:creationId xmlns:a16="http://schemas.microsoft.com/office/drawing/2014/main" id="{94DE9608-D9E9-4A20-43DB-5BA08707794D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528" y="3690569"/>
              <a:ext cx="1230759" cy="415413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0B16EBD-5A5E-13B1-DFBA-E78030FFE65B}"/>
                </a:ext>
              </a:extLst>
            </p:cNvPr>
            <p:cNvSpPr txBox="1"/>
            <p:nvPr/>
          </p:nvSpPr>
          <p:spPr>
            <a:xfrm>
              <a:off x="117986" y="3116113"/>
              <a:ext cx="446384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 err="1">
                  <a:latin typeface="Barlow" panose="00000500000000000000" pitchFamily="2" charset="0"/>
                </a:rPr>
                <a:t>Superoperator</a:t>
              </a:r>
              <a:r>
                <a:rPr lang="fr-BE" sz="2600" dirty="0">
                  <a:latin typeface="Barlow" panose="00000500000000000000" pitchFamily="2" charset="0"/>
                </a:rPr>
                <a:t> to </a:t>
              </a:r>
              <a:r>
                <a:rPr lang="fr-BE" sz="2600" dirty="0" err="1">
                  <a:latin typeface="Barlow" panose="00000500000000000000" pitchFamily="2" charset="0"/>
                </a:rPr>
                <a:t>operator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pic>
        <p:nvPicPr>
          <p:cNvPr id="19" name="Google Shape;223;p32">
            <a:extLst>
              <a:ext uri="{FF2B5EF4-FFF2-40B4-BE49-F238E27FC236}">
                <a16:creationId xmlns:a16="http://schemas.microsoft.com/office/drawing/2014/main" id="{3A009E93-CBFF-1DE5-67BC-F32C7E0F3B49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7224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D4F3F-AC2A-3849-8B5B-9A31BDB35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277279-EBC3-7403-F869-E386C3ADDC53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4D2ADBD-35C6-D107-E8E4-FFE7A8F78910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5746E8-00B3-CAD1-778A-A8F9D1D16881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4A783C9C-B191-BAE5-4860-37518C44F5F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AFE4C2D-7634-EBD5-A5E7-A1B111B411A5}"/>
              </a:ext>
            </a:extLst>
          </p:cNvPr>
          <p:cNvGrpSpPr/>
          <p:nvPr/>
        </p:nvGrpSpPr>
        <p:grpSpPr>
          <a:xfrm>
            <a:off x="117986" y="2161513"/>
            <a:ext cx="4060724" cy="979827"/>
            <a:chOff x="632459" y="2114056"/>
            <a:chExt cx="4060724" cy="979827"/>
          </a:xfrm>
        </p:grpSpPr>
        <p:pic>
          <p:nvPicPr>
            <p:cNvPr id="13" name="Image 12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 title="IguanaTex Picture Display">
              <a:extLst>
                <a:ext uri="{FF2B5EF4-FFF2-40B4-BE49-F238E27FC236}">
                  <a16:creationId xmlns:a16="http://schemas.microsoft.com/office/drawing/2014/main" id="{C0A79EA3-856C-1CBE-041F-A439EF1829C7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001" y="2678470"/>
              <a:ext cx="1383053" cy="415413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A24078E1-A0E9-1CA0-E49F-52672AD7CD59}"/>
                </a:ext>
              </a:extLst>
            </p:cNvPr>
            <p:cNvSpPr txBox="1"/>
            <p:nvPr/>
          </p:nvSpPr>
          <p:spPr>
            <a:xfrm>
              <a:off x="632459" y="2114056"/>
              <a:ext cx="40607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Matrix to </a:t>
              </a:r>
              <a:r>
                <a:rPr lang="fr-BE" sz="2600" dirty="0" err="1">
                  <a:latin typeface="Barlow" panose="00000500000000000000" pitchFamily="2" charset="0"/>
                </a:rPr>
                <a:t>vector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E107293B-AB85-063C-6B86-5DA983CB1A32}"/>
              </a:ext>
            </a:extLst>
          </p:cNvPr>
          <p:cNvGrpSpPr/>
          <p:nvPr/>
        </p:nvGrpSpPr>
        <p:grpSpPr>
          <a:xfrm>
            <a:off x="117986" y="3231419"/>
            <a:ext cx="4463845" cy="989869"/>
            <a:chOff x="117986" y="3116113"/>
            <a:chExt cx="4463845" cy="989869"/>
          </a:xfrm>
        </p:grpSpPr>
        <p:pic>
          <p:nvPicPr>
            <p:cNvPr id="15" name="Image 14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 title="IguanaTex Picture Display">
              <a:extLst>
                <a:ext uri="{FF2B5EF4-FFF2-40B4-BE49-F238E27FC236}">
                  <a16:creationId xmlns:a16="http://schemas.microsoft.com/office/drawing/2014/main" id="{3E19B96C-A742-2E08-B829-53E6D1478199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528" y="3690569"/>
              <a:ext cx="1230759" cy="41541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DEC9DE6-60B1-7882-7794-43F3418FF05B}"/>
                </a:ext>
              </a:extLst>
            </p:cNvPr>
            <p:cNvSpPr txBox="1"/>
            <p:nvPr/>
          </p:nvSpPr>
          <p:spPr>
            <a:xfrm>
              <a:off x="117986" y="3116113"/>
              <a:ext cx="446384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 err="1">
                  <a:latin typeface="Barlow" panose="00000500000000000000" pitchFamily="2" charset="0"/>
                </a:rPr>
                <a:t>Superoperator</a:t>
              </a:r>
              <a:r>
                <a:rPr lang="fr-BE" sz="2600" dirty="0">
                  <a:latin typeface="Barlow" panose="00000500000000000000" pitchFamily="2" charset="0"/>
                </a:rPr>
                <a:t> to </a:t>
              </a:r>
              <a:r>
                <a:rPr lang="fr-BE" sz="2600" dirty="0" err="1">
                  <a:latin typeface="Barlow" panose="00000500000000000000" pitchFamily="2" charset="0"/>
                </a:rPr>
                <a:t>operator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1640F2D-0D4D-4081-24C5-A457FF77F47B}"/>
              </a:ext>
            </a:extLst>
          </p:cNvPr>
          <p:cNvGrpSpPr/>
          <p:nvPr/>
        </p:nvGrpSpPr>
        <p:grpSpPr>
          <a:xfrm>
            <a:off x="117986" y="4356075"/>
            <a:ext cx="3888021" cy="1025121"/>
            <a:chOff x="117986" y="4816057"/>
            <a:chExt cx="3888021" cy="1025121"/>
          </a:xfrm>
        </p:grpSpPr>
        <p:pic>
          <p:nvPicPr>
            <p:cNvPr id="30" name="Image 29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mathcal{L}} = \sum_k \lambda_k \vecket{r_k}\!\vecbra{l_k}$&#10;&#10;\end{document}&#10;" title="IguanaTex Picture Display">
              <a:extLst>
                <a:ext uri="{FF2B5EF4-FFF2-40B4-BE49-F238E27FC236}">
                  <a16:creationId xmlns:a16="http://schemas.microsoft.com/office/drawing/2014/main" id="{B421716D-BBD8-F8F8-C89B-8C55AAFF8826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209" y="5348735"/>
              <a:ext cx="3148798" cy="492443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BB13244F-0C84-9AFC-D251-9BC4DFC1C309}"/>
                </a:ext>
              </a:extLst>
            </p:cNvPr>
            <p:cNvSpPr txBox="1"/>
            <p:nvPr/>
          </p:nvSpPr>
          <p:spPr>
            <a:xfrm>
              <a:off x="117986" y="4816057"/>
              <a:ext cx="225158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Spectrum</a:t>
              </a:r>
            </a:p>
          </p:txBody>
        </p:sp>
      </p:grpSp>
      <p:pic>
        <p:nvPicPr>
          <p:cNvPr id="28" name="Google Shape;223;p32">
            <a:extLst>
              <a:ext uri="{FF2B5EF4-FFF2-40B4-BE49-F238E27FC236}">
                <a16:creationId xmlns:a16="http://schemas.microsoft.com/office/drawing/2014/main" id="{64369934-D02E-A861-6280-5D622E9EC8E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7813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9D46A-919B-6890-58F2-659BDF57E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4BE7AC9-07D8-CDED-56D5-53AB47E99314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F335895-C377-26E6-13D7-1BDD967FD0A3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657FE97-1E95-4162-BCB9-3BF82A05CAC6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89C9ADAC-7B69-7805-6D2C-9DCEC92846E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D34E08CA-DB58-F8A5-DA22-6826A02CEC56}"/>
              </a:ext>
            </a:extLst>
          </p:cNvPr>
          <p:cNvGrpSpPr/>
          <p:nvPr/>
        </p:nvGrpSpPr>
        <p:grpSpPr>
          <a:xfrm>
            <a:off x="117986" y="2161513"/>
            <a:ext cx="4060724" cy="979827"/>
            <a:chOff x="632459" y="2114056"/>
            <a:chExt cx="4060724" cy="979827"/>
          </a:xfrm>
        </p:grpSpPr>
        <p:pic>
          <p:nvPicPr>
            <p:cNvPr id="13" name="Image 12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 title="IguanaTex Picture Display">
              <a:extLst>
                <a:ext uri="{FF2B5EF4-FFF2-40B4-BE49-F238E27FC236}">
                  <a16:creationId xmlns:a16="http://schemas.microsoft.com/office/drawing/2014/main" id="{F03C987C-32C4-D87F-2B11-4901E527FEC0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001" y="2678470"/>
              <a:ext cx="1383053" cy="415413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FECD0DD-4FAA-F3A6-41BB-5DDCA6F89013}"/>
                </a:ext>
              </a:extLst>
            </p:cNvPr>
            <p:cNvSpPr txBox="1"/>
            <p:nvPr/>
          </p:nvSpPr>
          <p:spPr>
            <a:xfrm>
              <a:off x="632459" y="2114056"/>
              <a:ext cx="40607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Matrix to </a:t>
              </a:r>
              <a:r>
                <a:rPr lang="fr-BE" sz="2600" dirty="0" err="1">
                  <a:latin typeface="Barlow" panose="00000500000000000000" pitchFamily="2" charset="0"/>
                </a:rPr>
                <a:t>vector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B972E639-8CDA-1E17-DF80-3B90E0643F77}"/>
              </a:ext>
            </a:extLst>
          </p:cNvPr>
          <p:cNvGrpSpPr/>
          <p:nvPr/>
        </p:nvGrpSpPr>
        <p:grpSpPr>
          <a:xfrm>
            <a:off x="117986" y="3231419"/>
            <a:ext cx="4463845" cy="989869"/>
            <a:chOff x="117986" y="3116113"/>
            <a:chExt cx="4463845" cy="989869"/>
          </a:xfrm>
        </p:grpSpPr>
        <p:pic>
          <p:nvPicPr>
            <p:cNvPr id="15" name="Image 14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 title="IguanaTex Picture Display">
              <a:extLst>
                <a:ext uri="{FF2B5EF4-FFF2-40B4-BE49-F238E27FC236}">
                  <a16:creationId xmlns:a16="http://schemas.microsoft.com/office/drawing/2014/main" id="{87D58C95-2D28-64D8-8877-DA42B6E996FC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528" y="3690569"/>
              <a:ext cx="1230759" cy="41541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C8B4A9F-189F-3ABE-F177-1F694CD35C21}"/>
                </a:ext>
              </a:extLst>
            </p:cNvPr>
            <p:cNvSpPr txBox="1"/>
            <p:nvPr/>
          </p:nvSpPr>
          <p:spPr>
            <a:xfrm>
              <a:off x="117986" y="3116113"/>
              <a:ext cx="446384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 err="1">
                  <a:latin typeface="Barlow" panose="00000500000000000000" pitchFamily="2" charset="0"/>
                </a:rPr>
                <a:t>Superoperator</a:t>
              </a:r>
              <a:r>
                <a:rPr lang="fr-BE" sz="2600" dirty="0">
                  <a:latin typeface="Barlow" panose="00000500000000000000" pitchFamily="2" charset="0"/>
                </a:rPr>
                <a:t> to </a:t>
              </a:r>
              <a:r>
                <a:rPr lang="fr-BE" sz="2600" dirty="0" err="1">
                  <a:latin typeface="Barlow" panose="00000500000000000000" pitchFamily="2" charset="0"/>
                </a:rPr>
                <a:t>operator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E8EC583-488C-A29C-1A11-587D0746DC31}"/>
              </a:ext>
            </a:extLst>
          </p:cNvPr>
          <p:cNvGrpSpPr/>
          <p:nvPr/>
        </p:nvGrpSpPr>
        <p:grpSpPr>
          <a:xfrm>
            <a:off x="117986" y="4356075"/>
            <a:ext cx="3888021" cy="1025121"/>
            <a:chOff x="117986" y="4816057"/>
            <a:chExt cx="3888021" cy="1025121"/>
          </a:xfrm>
        </p:grpSpPr>
        <p:pic>
          <p:nvPicPr>
            <p:cNvPr id="30" name="Image 29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mathcal{L}} = \sum_k \lambda_k \vecket{r_k}\!\vecbra{l_k}$&#10;&#10;\end{document}&#10;" title="IguanaTex Picture Display">
              <a:extLst>
                <a:ext uri="{FF2B5EF4-FFF2-40B4-BE49-F238E27FC236}">
                  <a16:creationId xmlns:a16="http://schemas.microsoft.com/office/drawing/2014/main" id="{547E0380-49C7-3C74-2858-327FB21BE0D0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209" y="5348735"/>
              <a:ext cx="3148798" cy="492443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60A38E96-DF3D-5044-2B3A-1331098F732B}"/>
                </a:ext>
              </a:extLst>
            </p:cNvPr>
            <p:cNvSpPr txBox="1"/>
            <p:nvPr/>
          </p:nvSpPr>
          <p:spPr>
            <a:xfrm>
              <a:off x="117986" y="4816057"/>
              <a:ext cx="225158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Spectrum</a:t>
              </a:r>
            </a:p>
          </p:txBody>
        </p:sp>
      </p:grpSp>
      <p:pic>
        <p:nvPicPr>
          <p:cNvPr id="28" name="Google Shape;223;p32">
            <a:extLst>
              <a:ext uri="{FF2B5EF4-FFF2-40B4-BE49-F238E27FC236}">
                <a16:creationId xmlns:a16="http://schemas.microsoft.com/office/drawing/2014/main" id="{8CC6BF2C-77E9-3492-25C5-D7BD8A0BC462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lambda_1 = 0 &lt; \abs{\Re(\lambda_2)} \leq \abs{\Re(\lambda_3)} \leq \cdots$&#10;&#10;\end{document}&#10;" title="IguanaTex Picture Display">
            <a:extLst>
              <a:ext uri="{FF2B5EF4-FFF2-40B4-BE49-F238E27FC236}">
                <a16:creationId xmlns:a16="http://schemas.microsoft.com/office/drawing/2014/main" id="{69C1623D-EB60-268C-AB32-DDA2E83F09B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49" y="6239472"/>
            <a:ext cx="4716390" cy="31644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732041C-5E16-A704-5E30-31DAB7A31062}"/>
              </a:ext>
            </a:extLst>
          </p:cNvPr>
          <p:cNvSpPr txBox="1"/>
          <p:nvPr/>
        </p:nvSpPr>
        <p:spPr>
          <a:xfrm>
            <a:off x="174465" y="5530798"/>
            <a:ext cx="22515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600" dirty="0">
                <a:latin typeface="Barlow" panose="00000500000000000000" pitchFamily="2" charset="0"/>
              </a:rPr>
              <a:t>Sort</a:t>
            </a:r>
          </a:p>
        </p:txBody>
      </p:sp>
    </p:spTree>
    <p:extLst>
      <p:ext uri="{BB962C8B-B14F-4D97-AF65-F5344CB8AC3E}">
        <p14:creationId xmlns:p14="http://schemas.microsoft.com/office/powerpoint/2010/main" val="3781056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82D8A-0642-81C8-4571-59CB2513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3BC42A-EB4A-5894-E75D-C130B376607A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2F07336-4CAE-6806-25C4-5C840F3F20A9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F43702A-AE15-8D92-DCC6-DD75EE8104CB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1F3B109A-DEC8-0E24-0031-52C69718D2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grpSp>
        <p:nvGrpSpPr>
          <p:cNvPr id="21" name="Groupe 20">
            <a:extLst>
              <a:ext uri="{FF2B5EF4-FFF2-40B4-BE49-F238E27FC236}">
                <a16:creationId xmlns:a16="http://schemas.microsoft.com/office/drawing/2014/main" id="{8DCED6C9-679D-29C1-156D-FAB2BD623CA7}"/>
              </a:ext>
            </a:extLst>
          </p:cNvPr>
          <p:cNvGrpSpPr/>
          <p:nvPr/>
        </p:nvGrpSpPr>
        <p:grpSpPr>
          <a:xfrm>
            <a:off x="117986" y="2161513"/>
            <a:ext cx="4060724" cy="979827"/>
            <a:chOff x="632459" y="2114056"/>
            <a:chExt cx="4060724" cy="979827"/>
          </a:xfrm>
        </p:grpSpPr>
        <p:pic>
          <p:nvPicPr>
            <p:cNvPr id="13" name="Image 12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 title="IguanaTex Picture Display">
              <a:extLst>
                <a:ext uri="{FF2B5EF4-FFF2-40B4-BE49-F238E27FC236}">
                  <a16:creationId xmlns:a16="http://schemas.microsoft.com/office/drawing/2014/main" id="{5CB4779F-5C4E-22D4-22B4-5CF08F4BF17F}"/>
                </a:ext>
              </a:extLst>
            </p:cNvPr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001" y="2678470"/>
              <a:ext cx="1383053" cy="415413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3CC40C08-6446-87DE-92EE-32A53191676D}"/>
                </a:ext>
              </a:extLst>
            </p:cNvPr>
            <p:cNvSpPr txBox="1"/>
            <p:nvPr/>
          </p:nvSpPr>
          <p:spPr>
            <a:xfrm>
              <a:off x="632459" y="2114056"/>
              <a:ext cx="406072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Matrix to </a:t>
              </a:r>
              <a:r>
                <a:rPr lang="fr-BE" sz="2600" dirty="0" err="1">
                  <a:latin typeface="Barlow" panose="00000500000000000000" pitchFamily="2" charset="0"/>
                </a:rPr>
                <a:t>vector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712185D-94CF-D0E9-2356-467C6E4AF259}"/>
              </a:ext>
            </a:extLst>
          </p:cNvPr>
          <p:cNvGrpSpPr/>
          <p:nvPr/>
        </p:nvGrpSpPr>
        <p:grpSpPr>
          <a:xfrm>
            <a:off x="117986" y="3231419"/>
            <a:ext cx="4463845" cy="989869"/>
            <a:chOff x="117986" y="3116113"/>
            <a:chExt cx="4463845" cy="989869"/>
          </a:xfrm>
        </p:grpSpPr>
        <p:pic>
          <p:nvPicPr>
            <p:cNvPr id="15" name="Image 14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 title="IguanaTex Picture Display">
              <a:extLst>
                <a:ext uri="{FF2B5EF4-FFF2-40B4-BE49-F238E27FC236}">
                  <a16:creationId xmlns:a16="http://schemas.microsoft.com/office/drawing/2014/main" id="{A397EE48-A012-D144-D7FC-27149FD56D0A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528" y="3690569"/>
              <a:ext cx="1230759" cy="415413"/>
            </a:xfrm>
            <a:prstGeom prst="rect">
              <a:avLst/>
            </a:prstGeom>
          </p:spPr>
        </p:pic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37832B53-A6DA-20E5-D693-F043F64636B8}"/>
                </a:ext>
              </a:extLst>
            </p:cNvPr>
            <p:cNvSpPr txBox="1"/>
            <p:nvPr/>
          </p:nvSpPr>
          <p:spPr>
            <a:xfrm>
              <a:off x="117986" y="3116113"/>
              <a:ext cx="446384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 err="1">
                  <a:latin typeface="Barlow" panose="00000500000000000000" pitchFamily="2" charset="0"/>
                </a:rPr>
                <a:t>Superoperator</a:t>
              </a:r>
              <a:r>
                <a:rPr lang="fr-BE" sz="2600" dirty="0">
                  <a:latin typeface="Barlow" panose="00000500000000000000" pitchFamily="2" charset="0"/>
                </a:rPr>
                <a:t> to </a:t>
              </a:r>
              <a:r>
                <a:rPr lang="fr-BE" sz="2600" dirty="0" err="1">
                  <a:latin typeface="Barlow" panose="00000500000000000000" pitchFamily="2" charset="0"/>
                </a:rPr>
                <a:t>operator</a:t>
              </a:r>
              <a:endParaRPr lang="fr-BE" sz="2600" dirty="0">
                <a:latin typeface="Barlow" panose="00000500000000000000" pitchFamily="2" charset="0"/>
              </a:endParaRP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F9253D-32E7-9D84-9113-5DDFC9B34628}"/>
              </a:ext>
            </a:extLst>
          </p:cNvPr>
          <p:cNvGrpSpPr/>
          <p:nvPr/>
        </p:nvGrpSpPr>
        <p:grpSpPr>
          <a:xfrm>
            <a:off x="117986" y="4356075"/>
            <a:ext cx="3888021" cy="1025121"/>
            <a:chOff x="117986" y="4816057"/>
            <a:chExt cx="3888021" cy="1025121"/>
          </a:xfrm>
        </p:grpSpPr>
        <p:pic>
          <p:nvPicPr>
            <p:cNvPr id="30" name="Image 29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mathcal{L}} = \sum_k \lambda_k \vecket{r_k}\!\vecbra{l_k}$&#10;&#10;\end{document}&#10;" title="IguanaTex Picture Display">
              <a:extLst>
                <a:ext uri="{FF2B5EF4-FFF2-40B4-BE49-F238E27FC236}">
                  <a16:creationId xmlns:a16="http://schemas.microsoft.com/office/drawing/2014/main" id="{662CF942-2921-BC14-941A-B83ADDD4AC52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209" y="5348735"/>
              <a:ext cx="3148798" cy="492443"/>
            </a:xfrm>
            <a:prstGeom prst="rect">
              <a:avLst/>
            </a:prstGeom>
          </p:spPr>
        </p:pic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82A4248-15D9-BD8F-E29F-66C7C7962ED6}"/>
                </a:ext>
              </a:extLst>
            </p:cNvPr>
            <p:cNvSpPr txBox="1"/>
            <p:nvPr/>
          </p:nvSpPr>
          <p:spPr>
            <a:xfrm>
              <a:off x="117986" y="4816057"/>
              <a:ext cx="2251589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fr-BE" sz="2600" dirty="0">
                  <a:latin typeface="Barlow" panose="00000500000000000000" pitchFamily="2" charset="0"/>
                </a:rPr>
                <a:t>Spectrum</a:t>
              </a:r>
            </a:p>
          </p:txBody>
        </p:sp>
      </p:grpSp>
      <p:pic>
        <p:nvPicPr>
          <p:cNvPr id="28" name="Google Shape;223;p32">
            <a:extLst>
              <a:ext uri="{FF2B5EF4-FFF2-40B4-BE49-F238E27FC236}">
                <a16:creationId xmlns:a16="http://schemas.microsoft.com/office/drawing/2014/main" id="{E17AE75D-9EFB-CFD9-668B-60D284F07F37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FA012B4-E70E-0C1C-AF45-D0E1E90CB6A2}"/>
              </a:ext>
            </a:extLst>
          </p:cNvPr>
          <p:cNvSpPr txBox="1"/>
          <p:nvPr/>
        </p:nvSpPr>
        <p:spPr>
          <a:xfrm>
            <a:off x="5360379" y="2161512"/>
            <a:ext cx="68316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600" dirty="0" err="1">
                <a:latin typeface="Barlow" panose="00000500000000000000" pitchFamily="2" charset="0"/>
              </a:rPr>
              <a:t>Arbitrary</a:t>
            </a:r>
            <a:r>
              <a:rPr lang="fr-BE" sz="2600" dirty="0">
                <a:latin typeface="Barlow" panose="00000500000000000000" pitchFamily="2" charset="0"/>
              </a:rPr>
              <a:t> state </a:t>
            </a:r>
            <a:r>
              <a:rPr lang="fr-BE" sz="2600" dirty="0" err="1">
                <a:latin typeface="Barlow" panose="00000500000000000000" pitchFamily="2" charset="0"/>
              </a:rPr>
              <a:t>evolution</a:t>
            </a:r>
            <a:r>
              <a:rPr lang="fr-BE" sz="2600" dirty="0">
                <a:latin typeface="Barlow" panose="00000500000000000000" pitchFamily="2" charset="0"/>
              </a:rPr>
              <a:t>:</a:t>
            </a:r>
          </a:p>
        </p:txBody>
      </p:sp>
      <p:pic>
        <p:nvPicPr>
          <p:cNvPr id="12" name="Image 11" descr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amp;=\mathrm e^{\hat{\mathcal L}t}\vecket{\rho_i} \\&#10;&amp;= \vecket{\rho_\mathrm{ss}}+\sum_{k=2}\mathrm e^{\lambda_k t}\vecbraket{l_k}{\rho_i}\vecket{r_k}&#10;\end{align*}&#10;&#10;&#10;&#10;\end{document}&#10;" title="IguanaTex Bitmap Display">
            <a:extLst>
              <a:ext uri="{FF2B5EF4-FFF2-40B4-BE49-F238E27FC236}">
                <a16:creationId xmlns:a16="http://schemas.microsoft.com/office/drawing/2014/main" id="{8C624A74-4E9C-9082-A897-A49B220B724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34" y="2770241"/>
            <a:ext cx="5911894" cy="1585834"/>
          </a:xfrm>
          <a:prstGeom prst="rect">
            <a:avLst/>
          </a:prstGeom>
        </p:spPr>
      </p:pic>
      <p:pic>
        <p:nvPicPr>
          <p:cNvPr id="16" name="Image 15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lambda_1 = 0 &lt; \abs{\Re(\lambda_2)} \leq \abs{\Re(\lambda_3)} \leq \cdots$&#10;&#10;\end{document}&#10;" title="IguanaTex Picture Display">
            <a:extLst>
              <a:ext uri="{FF2B5EF4-FFF2-40B4-BE49-F238E27FC236}">
                <a16:creationId xmlns:a16="http://schemas.microsoft.com/office/drawing/2014/main" id="{4A3D7629-A4F1-1CD6-B24D-86C0D009473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49" y="6239472"/>
            <a:ext cx="4716390" cy="316447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20146EF6-B450-D996-7B81-9D6C7F5DE470}"/>
              </a:ext>
            </a:extLst>
          </p:cNvPr>
          <p:cNvSpPr txBox="1"/>
          <p:nvPr/>
        </p:nvSpPr>
        <p:spPr>
          <a:xfrm>
            <a:off x="174465" y="5530798"/>
            <a:ext cx="22515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600" dirty="0">
                <a:latin typeface="Barlow" panose="00000500000000000000" pitchFamily="2" charset="0"/>
              </a:rPr>
              <a:t>Sort</a:t>
            </a:r>
          </a:p>
        </p:txBody>
      </p:sp>
    </p:spTree>
    <p:extLst>
      <p:ext uri="{BB962C8B-B14F-4D97-AF65-F5344CB8AC3E}">
        <p14:creationId xmlns:p14="http://schemas.microsoft.com/office/powerpoint/2010/main" val="4116636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EB6E3-8617-78E9-9BD1-5BB247388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EFCBCCF-36B6-C44A-CCEA-C63EB7EF3D66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9B4ED9-A313-D1A4-8B1F-C9C5E8DCE7CD}"/>
              </a:ext>
            </a:extLst>
          </p:cNvPr>
          <p:cNvSpPr txBox="1"/>
          <p:nvPr/>
        </p:nvSpPr>
        <p:spPr>
          <a:xfrm>
            <a:off x="0" y="826449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r>
              <a:rPr lang="fr-BE" sz="2600" dirty="0">
                <a:latin typeface="Barlow" panose="00000500000000000000" pitchFamily="2" charset="0"/>
              </a:rPr>
              <a:t> Spectral Theory: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93BC09-28C3-7008-2307-8669DCC9A26C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1" name="Image 10" descr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 title="IguanaTex Picture Display">
            <a:extLst>
              <a:ext uri="{FF2B5EF4-FFF2-40B4-BE49-F238E27FC236}">
                <a16:creationId xmlns:a16="http://schemas.microsoft.com/office/drawing/2014/main" id="{1C0E7DE5-20DC-A11A-1687-633F1B98741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08" y="1437455"/>
            <a:ext cx="10110350" cy="589137"/>
          </a:xfrm>
          <a:prstGeom prst="rect">
            <a:avLst/>
          </a:prstGeom>
        </p:spPr>
      </p:pic>
      <p:pic>
        <p:nvPicPr>
          <p:cNvPr id="9" name="Google Shape;223;p32">
            <a:extLst>
              <a:ext uri="{FF2B5EF4-FFF2-40B4-BE49-F238E27FC236}">
                <a16:creationId xmlns:a16="http://schemas.microsoft.com/office/drawing/2014/main" id="{C1023391-5449-6981-037B-29F94C2FEF4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4344F23-1E9E-1213-B56B-03DDF3AF32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6" y="2150674"/>
            <a:ext cx="6276434" cy="470732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CD36826B-DD6F-AC84-EB67-C70256E55FE3}"/>
              </a:ext>
            </a:extLst>
          </p:cNvPr>
          <p:cNvSpPr txBox="1"/>
          <p:nvPr/>
        </p:nvSpPr>
        <p:spPr>
          <a:xfrm>
            <a:off x="6350001" y="2402591"/>
            <a:ext cx="43888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BE" sz="2600" dirty="0" err="1">
                <a:latin typeface="Barlow" panose="00000500000000000000" pitchFamily="2" charset="0"/>
              </a:rPr>
              <a:t>Arbitrary</a:t>
            </a:r>
            <a:r>
              <a:rPr lang="fr-BE" sz="2600" dirty="0">
                <a:latin typeface="Barlow" panose="00000500000000000000" pitchFamily="2" charset="0"/>
              </a:rPr>
              <a:t> state </a:t>
            </a:r>
            <a:r>
              <a:rPr lang="fr-BE" sz="2600" dirty="0" err="1">
                <a:latin typeface="Barlow" panose="00000500000000000000" pitchFamily="2" charset="0"/>
              </a:rPr>
              <a:t>evolution</a:t>
            </a:r>
            <a:r>
              <a:rPr lang="fr-BE" sz="2600" dirty="0">
                <a:latin typeface="Barlow" panose="00000500000000000000" pitchFamily="2" charset="0"/>
              </a:rPr>
              <a:t>:</a:t>
            </a:r>
          </a:p>
        </p:txBody>
      </p:sp>
      <p:pic>
        <p:nvPicPr>
          <p:cNvPr id="22" name="Image 21" descr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amp;=\mathrm e^{\hat{\mathcal L}t}\vecket{\rho_i} \\&#10;&amp;= \vecket{\rho_\mathrm{ss}}+\sum_{k=2}\mathrm e^{\lambda_k t}\vecbraket{l_k}{\rho_i}\vecket{r_k}&#10;\end{align*}&#10;&#10;&#10;&#10;\end{document}&#10;" title="IguanaTex Bitmap Display">
            <a:extLst>
              <a:ext uri="{FF2B5EF4-FFF2-40B4-BE49-F238E27FC236}">
                <a16:creationId xmlns:a16="http://schemas.microsoft.com/office/drawing/2014/main" id="{7E2A9B01-E715-0D42-F7C1-4A26069F1F2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340" y="3106813"/>
            <a:ext cx="5528260" cy="148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80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F34CD-1261-21F0-9C86-F0CDE667F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237A95B-CC4E-CD68-031F-5DC69BDBE1A7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B9C15C7-B273-D3B2-D73C-90FB55DB73AB}"/>
              </a:ext>
            </a:extLst>
          </p:cNvPr>
          <p:cNvSpPr txBox="1"/>
          <p:nvPr/>
        </p:nvSpPr>
        <p:spPr>
          <a:xfrm>
            <a:off x="0" y="813472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Gate</a:t>
            </a:r>
            <a:r>
              <a:rPr lang="fr-BE" sz="2600" dirty="0">
                <a:latin typeface="Barlow" panose="00000500000000000000" pitchFamily="2" charset="0"/>
              </a:rPr>
              <a:t> </a:t>
            </a:r>
            <a:r>
              <a:rPr lang="fr-BE" sz="2600" dirty="0" err="1">
                <a:latin typeface="Barlow" panose="00000500000000000000" pitchFamily="2" charset="0"/>
              </a:rPr>
              <a:t>suppresses</a:t>
            </a:r>
            <a:r>
              <a:rPr lang="fr-BE" sz="2600" dirty="0">
                <a:latin typeface="Barlow" panose="00000500000000000000" pitchFamily="2" charset="0"/>
              </a:rPr>
              <a:t> the </a:t>
            </a:r>
            <a:r>
              <a:rPr lang="fr-BE" sz="2600" dirty="0" err="1">
                <a:latin typeface="Barlow" panose="00000500000000000000" pitchFamily="2" charset="0"/>
              </a:rPr>
              <a:t>overlap</a:t>
            </a:r>
            <a:r>
              <a:rPr lang="fr-BE" sz="2600" dirty="0">
                <a:latin typeface="Barlow" panose="00000500000000000000" pitchFamily="2" charset="0"/>
              </a:rPr>
              <a:t> </a:t>
            </a:r>
            <a:r>
              <a:rPr lang="fr-BE" sz="2600" dirty="0" err="1">
                <a:latin typeface="Barlow" panose="00000500000000000000" pitchFamily="2" charset="0"/>
              </a:rPr>
              <a:t>with</a:t>
            </a:r>
            <a:r>
              <a:rPr lang="fr-BE" sz="2600" dirty="0">
                <a:latin typeface="Barlow" panose="00000500000000000000" pitchFamily="2" charset="0"/>
              </a:rPr>
              <a:t> the </a:t>
            </a:r>
            <a:r>
              <a:rPr lang="fr-BE" sz="2600" dirty="0" err="1">
                <a:latin typeface="Barlow" panose="00000500000000000000" pitchFamily="2" charset="0"/>
              </a:rPr>
              <a:t>slowest</a:t>
            </a:r>
            <a:r>
              <a:rPr lang="fr-BE" sz="2600" dirty="0">
                <a:latin typeface="Barlow" panose="00000500000000000000" pitchFamily="2" charset="0"/>
              </a:rPr>
              <a:t> </a:t>
            </a:r>
            <a:r>
              <a:rPr lang="fr-BE" sz="2600" dirty="0" err="1">
                <a:latin typeface="Barlow" panose="00000500000000000000" pitchFamily="2" charset="0"/>
              </a:rPr>
              <a:t>decaying</a:t>
            </a:r>
            <a:r>
              <a:rPr lang="fr-BE" sz="2600" dirty="0">
                <a:latin typeface="Barlow" panose="00000500000000000000" pitchFamily="2" charset="0"/>
              </a:rPr>
              <a:t> mode of the </a:t>
            </a:r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endParaRPr lang="fr-BE" sz="2600" dirty="0">
              <a:latin typeface="Barlow" panose="00000500000000000000" pitchFamily="2" charset="0"/>
            </a:endParaRPr>
          </a:p>
        </p:txBody>
      </p:sp>
      <p:pic>
        <p:nvPicPr>
          <p:cNvPr id="10" name="Image 9" descr="Une image contenant diagramme, croquis, texte, ligne&#10;&#10;Le contenu généré par l’IA peut être incorrect.">
            <a:extLst>
              <a:ext uri="{FF2B5EF4-FFF2-40B4-BE49-F238E27FC236}">
                <a16:creationId xmlns:a16="http://schemas.microsoft.com/office/drawing/2014/main" id="{8B1470E1-540B-8A5E-FE4A-8D5D6EB30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7" t="5936" b="2747"/>
          <a:stretch>
            <a:fillRect/>
          </a:stretch>
        </p:blipFill>
        <p:spPr>
          <a:xfrm>
            <a:off x="0" y="2517675"/>
            <a:ext cx="5614438" cy="43403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3E295D-437D-A5B9-4686-426F3352C550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6" name="Google Shape;223;p32">
            <a:extLst>
              <a:ext uri="{FF2B5EF4-FFF2-40B4-BE49-F238E27FC236}">
                <a16:creationId xmlns:a16="http://schemas.microsoft.com/office/drawing/2014/main" id="{84EF76A8-5594-E576-3AE5-F92C39314E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#10;= \vecket{\rho_\mathrm{ss}}+\sum_{k=2}\mathrm e^{\lambda_k t}\vecbraket{l_k}{\rho_i}\vecket{r_k}&#10;\end{align*}&#10;&#10;&#10;&#10;\end{document}&#10;" title="IguanaTex Bitmap Display">
            <a:extLst>
              <a:ext uri="{FF2B5EF4-FFF2-40B4-BE49-F238E27FC236}">
                <a16:creationId xmlns:a16="http://schemas.microsoft.com/office/drawing/2014/main" id="{1761A13D-0689-15D6-89C1-7B5556EDA9F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19" y="1549857"/>
            <a:ext cx="5529759" cy="780826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53A7825-732E-C878-9704-6EE7C4B25A7D}"/>
              </a:ext>
            </a:extLst>
          </p:cNvPr>
          <p:cNvCxnSpPr/>
          <p:nvPr/>
        </p:nvCxnSpPr>
        <p:spPr>
          <a:xfrm>
            <a:off x="7213600" y="2092960"/>
            <a:ext cx="944880" cy="0"/>
          </a:xfrm>
          <a:prstGeom prst="line">
            <a:avLst/>
          </a:prstGeom>
          <a:ln w="50800" cap="rnd">
            <a:solidFill>
              <a:srgbClr val="73AB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26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0BCFD-7882-170F-7621-C407DE19D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C0FBA4-A90C-9C2C-1C90-6554B4D0FBAC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" name="Image 5" descr="Une image contenant croquis, diagramme, ligne, dessin&#10;&#10;Le contenu généré par l’IA peut être incorrect.">
            <a:extLst>
              <a:ext uri="{FF2B5EF4-FFF2-40B4-BE49-F238E27FC236}">
                <a16:creationId xmlns:a16="http://schemas.microsoft.com/office/drawing/2014/main" id="{086BDCF5-DCD4-618A-FE3C-604C4C6E3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7" t="7231" b="2924"/>
          <a:stretch>
            <a:fillRect/>
          </a:stretch>
        </p:blipFill>
        <p:spPr>
          <a:xfrm>
            <a:off x="6388660" y="2517676"/>
            <a:ext cx="5706432" cy="4340324"/>
          </a:xfrm>
          <a:prstGeom prst="rect">
            <a:avLst/>
          </a:prstGeom>
        </p:spPr>
      </p:pic>
      <p:pic>
        <p:nvPicPr>
          <p:cNvPr id="10" name="Image 9" descr="Une image contenant diagramme, croquis, texte, ligne&#10;&#10;Le contenu généré par l’IA peut être incorrect.">
            <a:extLst>
              <a:ext uri="{FF2B5EF4-FFF2-40B4-BE49-F238E27FC236}">
                <a16:creationId xmlns:a16="http://schemas.microsoft.com/office/drawing/2014/main" id="{D7EAA1F3-B68F-6B5A-5F71-C2B0A557B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7" t="5936" r="10554" b="2747"/>
          <a:stretch>
            <a:fillRect/>
          </a:stretch>
        </p:blipFill>
        <p:spPr>
          <a:xfrm>
            <a:off x="0" y="2517675"/>
            <a:ext cx="4945626" cy="434032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5EA9B25-4FFE-D486-B00E-35F6E96CEABE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Why does it work ?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ABCC5953-E28E-9D5F-E687-8BF6F4F9C154}"/>
              </a:ext>
            </a:extLst>
          </p:cNvPr>
          <p:cNvGrpSpPr/>
          <p:nvPr/>
        </p:nvGrpSpPr>
        <p:grpSpPr>
          <a:xfrm>
            <a:off x="4968306" y="3835481"/>
            <a:ext cx="1888153" cy="1215126"/>
            <a:chOff x="6539696" y="1790424"/>
            <a:chExt cx="1888153" cy="1215126"/>
          </a:xfrm>
        </p:grpSpPr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604F8BDB-09D6-ED90-70A4-932094FDA423}"/>
                </a:ext>
              </a:extLst>
            </p:cNvPr>
            <p:cNvCxnSpPr/>
            <p:nvPr/>
          </p:nvCxnSpPr>
          <p:spPr>
            <a:xfrm>
              <a:off x="6539696" y="2469221"/>
              <a:ext cx="1689904" cy="13109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3840913-9D60-54F9-165B-A86A66A29446}"/>
                </a:ext>
              </a:extLst>
            </p:cNvPr>
            <p:cNvSpPr txBox="1"/>
            <p:nvPr/>
          </p:nvSpPr>
          <p:spPr>
            <a:xfrm>
              <a:off x="6940089" y="2482330"/>
              <a:ext cx="9360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Barlow" panose="00000500000000000000" pitchFamily="2" charset="0"/>
                </a:rPr>
                <a:t>Gate</a:t>
              </a:r>
              <a:endParaRPr lang="fr-BE" sz="2000" dirty="0">
                <a:latin typeface="Barlow" panose="00000500000000000000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23DAA43-B87D-F406-ED4C-A10A038D05BD}"/>
                </a:ext>
              </a:extLst>
            </p:cNvPr>
            <p:cNvSpPr txBox="1"/>
            <p:nvPr/>
          </p:nvSpPr>
          <p:spPr>
            <a:xfrm>
              <a:off x="6570447" y="1790424"/>
              <a:ext cx="185740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dirty="0" err="1">
                  <a:latin typeface="Barlow" panose="00000500000000000000" pitchFamily="2" charset="0"/>
                </a:rPr>
                <a:t>Two</a:t>
              </a:r>
              <a:r>
                <a:rPr lang="fr-FR" sz="2800" dirty="0">
                  <a:latin typeface="Barlow" panose="00000500000000000000" pitchFamily="2" charset="0"/>
                </a:rPr>
                <a:t>-qubit</a:t>
              </a:r>
              <a:endParaRPr lang="fr-BE" sz="2000" dirty="0">
                <a:latin typeface="Barlow" panose="00000500000000000000" pitchFamily="2" charset="0"/>
              </a:endParaRP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F87F5636-5D25-59D6-4B96-CB2F00503EC3}"/>
              </a:ext>
            </a:extLst>
          </p:cNvPr>
          <p:cNvSpPr txBox="1"/>
          <p:nvPr/>
        </p:nvSpPr>
        <p:spPr>
          <a:xfrm>
            <a:off x="0" y="813472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600" dirty="0" err="1">
                <a:latin typeface="Barlow" panose="00000500000000000000" pitchFamily="2" charset="0"/>
              </a:rPr>
              <a:t>Gate</a:t>
            </a:r>
            <a:r>
              <a:rPr lang="fr-BE" sz="2600" dirty="0">
                <a:latin typeface="Barlow" panose="00000500000000000000" pitchFamily="2" charset="0"/>
              </a:rPr>
              <a:t> </a:t>
            </a:r>
            <a:r>
              <a:rPr lang="fr-BE" sz="2600" dirty="0" err="1">
                <a:latin typeface="Barlow" panose="00000500000000000000" pitchFamily="2" charset="0"/>
              </a:rPr>
              <a:t>suppresses</a:t>
            </a:r>
            <a:r>
              <a:rPr lang="fr-BE" sz="2600" dirty="0">
                <a:latin typeface="Barlow" panose="00000500000000000000" pitchFamily="2" charset="0"/>
              </a:rPr>
              <a:t> the </a:t>
            </a:r>
            <a:r>
              <a:rPr lang="fr-BE" sz="2600" dirty="0" err="1">
                <a:latin typeface="Barlow" panose="00000500000000000000" pitchFamily="2" charset="0"/>
              </a:rPr>
              <a:t>overlap</a:t>
            </a:r>
            <a:r>
              <a:rPr lang="fr-BE" sz="2600" dirty="0">
                <a:latin typeface="Barlow" panose="00000500000000000000" pitchFamily="2" charset="0"/>
              </a:rPr>
              <a:t> </a:t>
            </a:r>
            <a:r>
              <a:rPr lang="fr-BE" sz="2600" dirty="0" err="1">
                <a:latin typeface="Barlow" panose="00000500000000000000" pitchFamily="2" charset="0"/>
              </a:rPr>
              <a:t>with</a:t>
            </a:r>
            <a:r>
              <a:rPr lang="fr-BE" sz="2600" dirty="0">
                <a:latin typeface="Barlow" panose="00000500000000000000" pitchFamily="2" charset="0"/>
              </a:rPr>
              <a:t> the </a:t>
            </a:r>
            <a:r>
              <a:rPr lang="fr-BE" sz="2600" dirty="0" err="1">
                <a:latin typeface="Barlow" panose="00000500000000000000" pitchFamily="2" charset="0"/>
              </a:rPr>
              <a:t>slowest</a:t>
            </a:r>
            <a:r>
              <a:rPr lang="fr-BE" sz="2600" dirty="0">
                <a:latin typeface="Barlow" panose="00000500000000000000" pitchFamily="2" charset="0"/>
              </a:rPr>
              <a:t> </a:t>
            </a:r>
            <a:r>
              <a:rPr lang="fr-BE" sz="2600" dirty="0" err="1">
                <a:latin typeface="Barlow" panose="00000500000000000000" pitchFamily="2" charset="0"/>
              </a:rPr>
              <a:t>decaying</a:t>
            </a:r>
            <a:r>
              <a:rPr lang="fr-BE" sz="2600" dirty="0">
                <a:latin typeface="Barlow" panose="00000500000000000000" pitchFamily="2" charset="0"/>
              </a:rPr>
              <a:t> mode of the </a:t>
            </a:r>
            <a:r>
              <a:rPr lang="fr-BE" sz="2600" dirty="0" err="1">
                <a:latin typeface="Barlow" panose="00000500000000000000" pitchFamily="2" charset="0"/>
              </a:rPr>
              <a:t>Liouvillian</a:t>
            </a:r>
            <a:endParaRPr lang="fr-BE" sz="2600" dirty="0">
              <a:latin typeface="Barlow" panose="00000500000000000000" pitchFamily="2" charset="0"/>
            </a:endParaRPr>
          </a:p>
        </p:txBody>
      </p:sp>
      <p:pic>
        <p:nvPicPr>
          <p:cNvPr id="2" name="Image 1" descr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#10;= \vecket{\rho_\mathrm{ss}}+\sum_{k=2}\mathrm e^{\lambda_k t}\vecbraket{l_k}{\rho_i}\vecket{r_k}&#10;\end{align*}&#10;&#10;&#10;&#10;\end{document}&#10;" title="IguanaTex Bitmap Display">
            <a:extLst>
              <a:ext uri="{FF2B5EF4-FFF2-40B4-BE49-F238E27FC236}">
                <a16:creationId xmlns:a16="http://schemas.microsoft.com/office/drawing/2014/main" id="{5B43DAFB-8DA0-35E1-BE99-969DC4BEE0F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19" y="1549857"/>
            <a:ext cx="5529759" cy="780826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2983233-B062-B122-A4FC-7DF369540EE4}"/>
              </a:ext>
            </a:extLst>
          </p:cNvPr>
          <p:cNvCxnSpPr/>
          <p:nvPr/>
        </p:nvCxnSpPr>
        <p:spPr>
          <a:xfrm>
            <a:off x="7213600" y="2092960"/>
            <a:ext cx="944880" cy="0"/>
          </a:xfrm>
          <a:prstGeom prst="line">
            <a:avLst/>
          </a:prstGeom>
          <a:ln w="50800" cap="rnd">
            <a:solidFill>
              <a:srgbClr val="73AB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734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71591-7735-FC49-C7BB-09B19EED7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E375847-2EC2-B849-69D7-DA095E4375B4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8BF9F45-F2E1-BA64-3702-48D8D050EDA9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Mpemba Effect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41" name="Image" descr="Image">
            <a:extLst>
              <a:ext uri="{FF2B5EF4-FFF2-40B4-BE49-F238E27FC236}">
                <a16:creationId xmlns:a16="http://schemas.microsoft.com/office/drawing/2014/main" id="{649C1B04-5FC0-D88E-E7C1-1C4D381E1C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990" t="29602" b="24159"/>
          <a:stretch>
            <a:fillRect/>
          </a:stretch>
        </p:blipFill>
        <p:spPr>
          <a:xfrm>
            <a:off x="299285" y="1354377"/>
            <a:ext cx="6228950" cy="4727688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The Mpemba effect: hot systems can cool faster than warm ones">
            <a:extLst>
              <a:ext uri="{FF2B5EF4-FFF2-40B4-BE49-F238E27FC236}">
                <a16:creationId xmlns:a16="http://schemas.microsoft.com/office/drawing/2014/main" id="{B3276415-2AB6-4428-4AB9-BCBBA285260B}"/>
              </a:ext>
            </a:extLst>
          </p:cNvPr>
          <p:cNvSpPr txBox="1"/>
          <p:nvPr/>
        </p:nvSpPr>
        <p:spPr>
          <a:xfrm>
            <a:off x="-1" y="820898"/>
            <a:ext cx="7244081" cy="5334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5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 algn="ctr"/>
            <a:r>
              <a:rPr lang="fr-BE" sz="2800" dirty="0">
                <a:solidFill>
                  <a:schemeClr val="tx1"/>
                </a:solidFill>
                <a:latin typeface="Barlow" panose="00000500000000000000" pitchFamily="2" charset="0"/>
              </a:rPr>
              <a:t>H</a:t>
            </a:r>
            <a:r>
              <a:rPr sz="2800" dirty="0" err="1">
                <a:solidFill>
                  <a:schemeClr val="tx1"/>
                </a:solidFill>
                <a:latin typeface="Barlow" panose="00000500000000000000" pitchFamily="2" charset="0"/>
              </a:rPr>
              <a:t>ot</a:t>
            </a:r>
            <a:r>
              <a:rPr sz="2800" dirty="0">
                <a:solidFill>
                  <a:schemeClr val="tx1"/>
                </a:solidFill>
                <a:latin typeface="Barlow" panose="00000500000000000000" pitchFamily="2" charset="0"/>
              </a:rPr>
              <a:t> systems can cool faster than warm ones</a:t>
            </a:r>
          </a:p>
        </p:txBody>
      </p:sp>
      <p:sp>
        <p:nvSpPr>
          <p:cNvPr id="45" name="Exponentially faster cooling in a colloidal system, A. Kumar and J. Bechhoefer, Nature 584.7819 (2020)">
            <a:extLst>
              <a:ext uri="{FF2B5EF4-FFF2-40B4-BE49-F238E27FC236}">
                <a16:creationId xmlns:a16="http://schemas.microsoft.com/office/drawing/2014/main" id="{DEF6C0F2-08EA-3D2C-FCC3-1BE40E0055D3}"/>
              </a:ext>
            </a:extLst>
          </p:cNvPr>
          <p:cNvSpPr txBox="1"/>
          <p:nvPr/>
        </p:nvSpPr>
        <p:spPr>
          <a:xfrm>
            <a:off x="507564" y="6082065"/>
            <a:ext cx="6228950" cy="2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1200"/>
              </a:spcBef>
              <a:defRPr sz="2000">
                <a:solidFill>
                  <a:srgbClr val="555555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Exponentially faster cooling in a colloidal system, A. Kumar and J. </a:t>
            </a:r>
            <a:r>
              <a:rPr sz="1100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Bechhoefer</a:t>
            </a:r>
            <a:r>
              <a:rPr sz="11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, Nature 584.7819 (2020) 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4841E13-AA4B-F6FC-AA6D-56B47CC3B8C6}"/>
              </a:ext>
            </a:extLst>
          </p:cNvPr>
          <p:cNvSpPr txBox="1"/>
          <p:nvPr/>
        </p:nvSpPr>
        <p:spPr>
          <a:xfrm>
            <a:off x="6477435" y="2736502"/>
            <a:ext cx="5415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Can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happen</a:t>
            </a:r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 if the hot state has a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lower</a:t>
            </a:r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overlap</a:t>
            </a:r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with</a:t>
            </a:r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 the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slowest</a:t>
            </a:r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decaying</a:t>
            </a:r>
            <a:r>
              <a:rPr lang="fr-BE" sz="2800" dirty="0">
                <a:solidFill>
                  <a:srgbClr val="C00000"/>
                </a:solidFill>
                <a:latin typeface="Barlow" panose="00000500000000000000" pitchFamily="2" charset="0"/>
              </a:rPr>
              <a:t> mode of the </a:t>
            </a:r>
            <a:r>
              <a:rPr lang="fr-BE" sz="2800" dirty="0" err="1">
                <a:solidFill>
                  <a:srgbClr val="C00000"/>
                </a:solidFill>
                <a:latin typeface="Barlow" panose="00000500000000000000" pitchFamily="2" charset="0"/>
              </a:rPr>
              <a:t>Liouvillian</a:t>
            </a:r>
            <a:endParaRPr lang="fr-BE" sz="2800" dirty="0">
              <a:solidFill>
                <a:srgbClr val="C00000"/>
              </a:solidFill>
              <a:latin typeface="Barlow" panose="00000500000000000000" pitchFamily="2" charset="0"/>
            </a:endParaRPr>
          </a:p>
        </p:txBody>
      </p:sp>
      <p:pic>
        <p:nvPicPr>
          <p:cNvPr id="49" name="Google Shape;223;p32">
            <a:extLst>
              <a:ext uri="{FF2B5EF4-FFF2-40B4-BE49-F238E27FC236}">
                <a16:creationId xmlns:a16="http://schemas.microsoft.com/office/drawing/2014/main" id="{ACCDF0AB-19DC-6F42-FA74-B7B56557A26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448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9EDB5-2125-FFCD-DEAC-516D1741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632AC6-70C6-F503-3F2B-3AB94A78937C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7E8752-23B0-53EE-7CC5-1FAB1FBF6FFF}"/>
              </a:ext>
            </a:extLst>
          </p:cNvPr>
          <p:cNvSpPr txBox="1"/>
          <p:nvPr/>
        </p:nvSpPr>
        <p:spPr>
          <a:xfrm>
            <a:off x="1503349" y="707886"/>
            <a:ext cx="9185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Exponential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speedup</a:t>
            </a:r>
            <a:r>
              <a:rPr lang="fr-BE" sz="2800" dirty="0">
                <a:latin typeface="Barlow" panose="00000500000000000000" pitchFamily="2" charset="0"/>
              </a:rPr>
              <a:t> of the </a:t>
            </a:r>
            <a:r>
              <a:rPr lang="fr-BE" sz="2800" dirty="0" err="1">
                <a:latin typeface="Barlow" panose="00000500000000000000" pitchFamily="2" charset="0"/>
              </a:rPr>
              <a:t>two</a:t>
            </a:r>
            <a:r>
              <a:rPr lang="fr-BE" sz="2800" dirty="0">
                <a:latin typeface="Barlow" panose="00000500000000000000" pitchFamily="2" charset="0"/>
              </a:rPr>
              <a:t>-qubit state relaxation: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2056DC9-0FFA-C3BC-83EC-4D2779DE52C7}"/>
              </a:ext>
            </a:extLst>
          </p:cNvPr>
          <p:cNvSpPr txBox="1"/>
          <p:nvPr/>
        </p:nvSpPr>
        <p:spPr>
          <a:xfrm>
            <a:off x="3302556" y="1231106"/>
            <a:ext cx="558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latin typeface="Barlow" panose="00000500000000000000" pitchFamily="2" charset="0"/>
              </a:rPr>
              <a:t>Trace distance to the </a:t>
            </a:r>
            <a:r>
              <a:rPr lang="fr-BE" sz="2800" dirty="0" err="1">
                <a:latin typeface="Barlow" panose="00000500000000000000" pitchFamily="2" charset="0"/>
              </a:rPr>
              <a:t>ground</a:t>
            </a:r>
            <a:r>
              <a:rPr lang="fr-BE" sz="2800" dirty="0">
                <a:latin typeface="Barlow" panose="00000500000000000000" pitchFamily="2" charset="0"/>
              </a:rPr>
              <a:t> state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F15BAB4-ED23-B739-C47A-FDC202A8729B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Results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0" name="Image 9" descr="Une image contenant texte, capture d’écran, diagramme, Tracé&#10;&#10;Le contenu généré par l’IA peut être incorrect.">
            <a:extLst>
              <a:ext uri="{FF2B5EF4-FFF2-40B4-BE49-F238E27FC236}">
                <a16:creationId xmlns:a16="http://schemas.microsoft.com/office/drawing/2014/main" id="{DE13381B-2E3E-5304-256B-63A97C497D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7767"/>
            <a:ext cx="5933644" cy="44502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337E0EA-8473-E8F8-ACE2-C2799F45C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358" y="2407766"/>
            <a:ext cx="5933643" cy="44502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71107FD-6C0D-5243-A278-1C931E801367}"/>
              </a:ext>
            </a:extLst>
          </p:cNvPr>
          <p:cNvSpPr txBox="1"/>
          <p:nvPr/>
        </p:nvSpPr>
        <p:spPr>
          <a:xfrm>
            <a:off x="569723" y="1884546"/>
            <a:ext cx="488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Ancilla</a:t>
            </a:r>
            <a:r>
              <a:rPr lang="fr-BE" sz="2800" dirty="0">
                <a:latin typeface="Barlow" panose="00000500000000000000" pitchFamily="2" charset="0"/>
              </a:rPr>
              <a:t> in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A5262D5-F8DB-740C-6884-D38CBD22F077}"/>
              </a:ext>
            </a:extLst>
          </p:cNvPr>
          <p:cNvSpPr txBox="1"/>
          <p:nvPr/>
        </p:nvSpPr>
        <p:spPr>
          <a:xfrm>
            <a:off x="6948540" y="1884546"/>
            <a:ext cx="488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Ancilla</a:t>
            </a:r>
            <a:r>
              <a:rPr lang="fr-BE" sz="2800" dirty="0">
                <a:latin typeface="Barlow" panose="00000500000000000000" pitchFamily="2" charset="0"/>
              </a:rPr>
              <a:t> in </a:t>
            </a:r>
          </a:p>
        </p:txBody>
      </p:sp>
      <p:pic>
        <p:nvPicPr>
          <p:cNvPr id="13" name="Image 12" descr="\documentclass{article}&#10;\usepackage{amsmath}&#10;\usepackage{physics}&#10;\pagestyle{empty}&#10;\begin{document}&#10;&#10;$\ket{0}$&#10;&#10;&#10;\end{document}" title="IguanaTex Picture Display">
            <a:extLst>
              <a:ext uri="{FF2B5EF4-FFF2-40B4-BE49-F238E27FC236}">
                <a16:creationId xmlns:a16="http://schemas.microsoft.com/office/drawing/2014/main" id="{71C6395F-133C-223A-7EA3-10A16D3E952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167" y="2007147"/>
            <a:ext cx="333793" cy="355053"/>
          </a:xfrm>
          <a:prstGeom prst="rect">
            <a:avLst/>
          </a:prstGeom>
        </p:spPr>
      </p:pic>
      <p:pic>
        <p:nvPicPr>
          <p:cNvPr id="16" name="Image 15" descr="\documentclass{article}&#10;\usepackage{amsmath}&#10;\usepackage{physics}&#10;\pagestyle{empty}&#10;\begin{document}&#10;&#10;$\ket{1}$&#10;&#10;&#10;\end{document}" title="IguanaTex Picture Display">
            <a:extLst>
              <a:ext uri="{FF2B5EF4-FFF2-40B4-BE49-F238E27FC236}">
                <a16:creationId xmlns:a16="http://schemas.microsoft.com/office/drawing/2014/main" id="{FDCCED56-EA35-B7B7-1669-C2944E1D0E6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2017" y="2007147"/>
            <a:ext cx="335891" cy="35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08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37749-59D7-8F07-D225-0725BC7F6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8543FF2-868B-EDEB-CDAB-4A47B385C8FE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FEB3C54-0E36-6A25-E1EA-A16575615428}"/>
              </a:ext>
            </a:extLst>
          </p:cNvPr>
          <p:cNvSpPr txBox="1"/>
          <p:nvPr/>
        </p:nvSpPr>
        <p:spPr>
          <a:xfrm>
            <a:off x="1503349" y="707886"/>
            <a:ext cx="9185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Exponential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speedup</a:t>
            </a:r>
            <a:r>
              <a:rPr lang="fr-BE" sz="2800" dirty="0">
                <a:latin typeface="Barlow" panose="00000500000000000000" pitchFamily="2" charset="0"/>
              </a:rPr>
              <a:t> of the </a:t>
            </a:r>
            <a:r>
              <a:rPr lang="fr-BE" sz="2800" dirty="0" err="1">
                <a:latin typeface="Barlow" panose="00000500000000000000" pitchFamily="2" charset="0"/>
              </a:rPr>
              <a:t>two</a:t>
            </a:r>
            <a:r>
              <a:rPr lang="fr-BE" sz="2800" dirty="0">
                <a:latin typeface="Barlow" panose="00000500000000000000" pitchFamily="2" charset="0"/>
              </a:rPr>
              <a:t>-qubit state relaxation: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A7F46E-36C0-7B2D-B9F8-782E62170E3B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Results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10" name="Image 9" descr="Une image contenant texte, capture d’écran, diagramme, Tracé&#10;&#10;Le contenu généré par l’IA peut être incorrect.">
            <a:extLst>
              <a:ext uri="{FF2B5EF4-FFF2-40B4-BE49-F238E27FC236}">
                <a16:creationId xmlns:a16="http://schemas.microsoft.com/office/drawing/2014/main" id="{D81201DD-D280-94E2-E23E-1A1340008F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7767"/>
            <a:ext cx="5933644" cy="445023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DA3FEAC4-8642-220C-9A2C-007AAA4F19DB}"/>
              </a:ext>
            </a:extLst>
          </p:cNvPr>
          <p:cNvSpPr txBox="1"/>
          <p:nvPr/>
        </p:nvSpPr>
        <p:spPr>
          <a:xfrm>
            <a:off x="569723" y="1884546"/>
            <a:ext cx="4884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Ancilla</a:t>
            </a:r>
            <a:r>
              <a:rPr lang="fr-BE" sz="2800" dirty="0">
                <a:latin typeface="Barlow" panose="00000500000000000000" pitchFamily="2" charset="0"/>
              </a:rPr>
              <a:t> in </a:t>
            </a:r>
          </a:p>
        </p:txBody>
      </p:sp>
      <p:pic>
        <p:nvPicPr>
          <p:cNvPr id="13" name="Image 12" descr="\documentclass{article}&#10;\usepackage{amsmath}&#10;\usepackage{physics}&#10;\pagestyle{empty}&#10;\begin{document}&#10;&#10;$\ket{0}$&#10;&#10;&#10;\end{document}" title="IguanaTex Picture Display">
            <a:extLst>
              <a:ext uri="{FF2B5EF4-FFF2-40B4-BE49-F238E27FC236}">
                <a16:creationId xmlns:a16="http://schemas.microsoft.com/office/drawing/2014/main" id="{41DBBC34-0202-6BB8-1A98-25158F1E976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167" y="2007147"/>
            <a:ext cx="333793" cy="35505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CAF7ADC-D39F-8F29-9773-E633B9A9732A}"/>
              </a:ext>
            </a:extLst>
          </p:cNvPr>
          <p:cNvSpPr txBox="1"/>
          <p:nvPr/>
        </p:nvSpPr>
        <p:spPr>
          <a:xfrm>
            <a:off x="6238038" y="1923063"/>
            <a:ext cx="558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Theoretical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speedup</a:t>
            </a:r>
            <a:endParaRPr lang="fr-BE" sz="2800" dirty="0">
              <a:latin typeface="Barlow" panose="00000500000000000000" pitchFamily="2" charset="0"/>
            </a:endParaRPr>
          </a:p>
        </p:txBody>
      </p:sp>
      <p:pic>
        <p:nvPicPr>
          <p:cNvPr id="14" name="Image 13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S(\epsilon) = \frac{t(\epsilon,\hat\rho_i)}{t(\epsilon,\hat\rho_i')} \approx \frac{\text{Re}(\lambda_3)}{\text{Re}(\lambda_2)}\frac{\ln(\epsilon) - \ln(\vecbraket{l_2}{\rho_i})}{\ln(\epsilon) - \ln(\vecbraket{l_3}{\rho_{i}'})}$&#10;&#10;\end{document}&#10;" title="IguanaTex Picture Display">
            <a:extLst>
              <a:ext uri="{FF2B5EF4-FFF2-40B4-BE49-F238E27FC236}">
                <a16:creationId xmlns:a16="http://schemas.microsoft.com/office/drawing/2014/main" id="{A9709A97-D98D-C4D6-D1BA-DF5049904E1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358" y="2796128"/>
            <a:ext cx="5586884" cy="632872"/>
          </a:xfrm>
          <a:prstGeom prst="rect">
            <a:avLst/>
          </a:prstGeom>
        </p:spPr>
      </p:pic>
      <p:pic>
        <p:nvPicPr>
          <p:cNvPr id="21" name="Image 20" descr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S(\epsilon \to 0) = \frac{\mathrm{Re}(\lambda_3)}{\mathrm{Re}(\lambda_2)} = \frac{T_2}{T_1}$&#10;&#10;\end{document}&#10;" title="IguanaTex Picture Display">
            <a:extLst>
              <a:ext uri="{FF2B5EF4-FFF2-40B4-BE49-F238E27FC236}">
                <a16:creationId xmlns:a16="http://schemas.microsoft.com/office/drawing/2014/main" id="{A543AE8F-6ABE-E656-E475-8FF8814A875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474" y="3778845"/>
            <a:ext cx="3544332" cy="534731"/>
          </a:xfrm>
          <a:prstGeom prst="rect">
            <a:avLst/>
          </a:prstGeom>
        </p:spPr>
      </p:pic>
      <p:pic>
        <p:nvPicPr>
          <p:cNvPr id="23" name="Google Shape;223;p32">
            <a:extLst>
              <a:ext uri="{FF2B5EF4-FFF2-40B4-BE49-F238E27FC236}">
                <a16:creationId xmlns:a16="http://schemas.microsoft.com/office/drawing/2014/main" id="{DDA79F95-5540-BFF5-09EC-D5A4AD107AB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661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8E361-6440-152F-6F2D-6CFD2DEF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E2A90F1-C040-5CA5-C4ED-82CED3E064A1}"/>
              </a:ext>
            </a:extLst>
          </p:cNvPr>
          <p:cNvSpPr txBox="1"/>
          <p:nvPr/>
        </p:nvSpPr>
        <p:spPr>
          <a:xfrm>
            <a:off x="3302559" y="707886"/>
            <a:ext cx="5586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latin typeface="Barlow" panose="00000500000000000000" pitchFamily="2" charset="0"/>
              </a:rPr>
              <a:t>Single-qubit </a:t>
            </a:r>
            <a:r>
              <a:rPr lang="fr-BE" sz="2800" dirty="0" err="1">
                <a:latin typeface="Barlow" panose="00000500000000000000" pitchFamily="2" charset="0"/>
              </a:rPr>
              <a:t>trajectories</a:t>
            </a:r>
            <a:endParaRPr lang="fr-BE" sz="2800" dirty="0">
              <a:latin typeface="Barlow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CAB782-A10C-85A9-8DC6-4020A4A461B8}"/>
              </a:ext>
            </a:extLst>
          </p:cNvPr>
          <p:cNvSpPr/>
          <p:nvPr/>
        </p:nvSpPr>
        <p:spPr>
          <a:xfrm>
            <a:off x="0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E13054-2ACD-7ABC-DF21-56D2C249394D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Results</a:t>
            </a:r>
            <a:endParaRPr lang="fr-BE" sz="4000" b="1" dirty="0">
              <a:latin typeface="Archivo Black" panose="020B0A040201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EA29AFC-BC15-B5C6-E127-035C1F0C18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7" r="13825" b="11585"/>
          <a:stretch>
            <a:fillRect/>
          </a:stretch>
        </p:blipFill>
        <p:spPr>
          <a:xfrm>
            <a:off x="846671" y="1415772"/>
            <a:ext cx="4345858" cy="532869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A5A8024-6E65-DBA2-F7FC-6F4E790455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66" r="13468" b="8958"/>
          <a:stretch>
            <a:fillRect/>
          </a:stretch>
        </p:blipFill>
        <p:spPr>
          <a:xfrm>
            <a:off x="6695768" y="1359004"/>
            <a:ext cx="4570903" cy="544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20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F3A89-3157-D332-23B5-B2312EB94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458F4D-E2CF-4487-AC05-DE80EE71DD18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D42F38-17B2-B0EE-48AB-19DB5181F35B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Experimental</a:t>
            </a:r>
            <a:r>
              <a:rPr lang="en-US" sz="4000" dirty="0">
                <a:latin typeface="Barlow" panose="00000500000000000000" pitchFamily="2" charset="0"/>
              </a:rPr>
              <a:t> </a:t>
            </a:r>
            <a:r>
              <a:rPr lang="en-US" sz="4000" dirty="0">
                <a:latin typeface="Archivo Black" panose="020B0A04020102020204" pitchFamily="34" charset="0"/>
              </a:rPr>
              <a:t>implementation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6" name="Image 5" descr="Une image contenant texte, capture d’écran, Tracé, ligne&#10;&#10;Le contenu généré par l’IA peut être incorrect.">
            <a:extLst>
              <a:ext uri="{FF2B5EF4-FFF2-40B4-BE49-F238E27FC236}">
                <a16:creationId xmlns:a16="http://schemas.microsoft.com/office/drawing/2014/main" id="{551132C4-2779-9B33-3993-4D1FE3B6D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790" y="707886"/>
            <a:ext cx="7476420" cy="560731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83AEF7-922F-26A7-E08F-C6679E14F9D5}"/>
              </a:ext>
            </a:extLst>
          </p:cNvPr>
          <p:cNvSpPr txBox="1"/>
          <p:nvPr/>
        </p:nvSpPr>
        <p:spPr>
          <a:xfrm>
            <a:off x="162560" y="6150114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 err="1">
                <a:latin typeface="Barlow" panose="00000500000000000000" pitchFamily="2" charset="0"/>
              </a:rPr>
              <a:t>Performed</a:t>
            </a:r>
            <a:r>
              <a:rPr lang="fr-BE" sz="2800" dirty="0">
                <a:latin typeface="Barlow" panose="00000500000000000000" pitchFamily="2" charset="0"/>
              </a:rPr>
              <a:t> on                   Garnet </a:t>
            </a:r>
            <a:r>
              <a:rPr lang="fr-BE" sz="2800" dirty="0" err="1">
                <a:latin typeface="Barlow" panose="00000500000000000000" pitchFamily="2" charset="0"/>
              </a:rPr>
              <a:t>superconducting</a:t>
            </a:r>
            <a:r>
              <a:rPr lang="fr-BE" sz="2800" dirty="0">
                <a:latin typeface="Barlow" panose="00000500000000000000" pitchFamily="2" charset="0"/>
              </a:rPr>
              <a:t> processor</a:t>
            </a:r>
          </a:p>
        </p:txBody>
      </p:sp>
      <p:pic>
        <p:nvPicPr>
          <p:cNvPr id="7170" name="Picture 2" descr="IQM to Integrate Quantum Computer Into Oak Ridge National Laboratory's ...">
            <a:extLst>
              <a:ext uri="{FF2B5EF4-FFF2-40B4-BE49-F238E27FC236}">
                <a16:creationId xmlns:a16="http://schemas.microsoft.com/office/drawing/2014/main" id="{E8E05434-BA5A-77D7-A51F-6D9298A9B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447" y="6225590"/>
            <a:ext cx="1050328" cy="37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465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8F97D-DF0C-3742-8A7F-5575AA487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969429-503D-9672-294B-1B419B0E0C2C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DD91D3-3DB5-4713-5751-049C2919613A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Non-Markovian Case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688EA6-0BBE-B3E0-C72C-A0821B4FE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0"/>
          <a:stretch>
            <a:fillRect/>
          </a:stretch>
        </p:blipFill>
        <p:spPr>
          <a:xfrm>
            <a:off x="859274" y="3155094"/>
            <a:ext cx="10473451" cy="36794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373B14C-CEE5-294C-D8EA-4E3E18FE013D}"/>
              </a:ext>
            </a:extLst>
          </p:cNvPr>
          <p:cNvSpPr txBox="1"/>
          <p:nvPr/>
        </p:nvSpPr>
        <p:spPr>
          <a:xfrm>
            <a:off x="1" y="1165634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dirty="0">
                <a:latin typeface="Barlow" panose="00000500000000000000" pitchFamily="2" charset="0"/>
              </a:rPr>
              <a:t>SC qubits are </a:t>
            </a:r>
            <a:r>
              <a:rPr lang="fr-BE" sz="2400" dirty="0" err="1">
                <a:latin typeface="Barlow" panose="00000500000000000000" pitchFamily="2" charset="0"/>
              </a:rPr>
              <a:t>coupled</a:t>
            </a:r>
            <a:r>
              <a:rPr lang="fr-BE" sz="2400" dirty="0">
                <a:latin typeface="Barlow" panose="00000500000000000000" pitchFamily="2" charset="0"/>
              </a:rPr>
              <a:t> to a bath of </a:t>
            </a:r>
            <a:r>
              <a:rPr lang="fr-BE" sz="2400" dirty="0" err="1">
                <a:latin typeface="Barlow" panose="00000500000000000000" pitchFamily="2" charset="0"/>
              </a:rPr>
              <a:t>TLSs</a:t>
            </a:r>
            <a:endParaRPr lang="fr-BE" sz="2400" dirty="0">
              <a:latin typeface="Barlow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b="1" dirty="0">
                <a:latin typeface="Barlow" panose="00000500000000000000" pitchFamily="2" charset="0"/>
              </a:rPr>
              <a:t>Good effective model: </a:t>
            </a:r>
            <a:r>
              <a:rPr lang="fr-BE" sz="2400" dirty="0">
                <a:latin typeface="Barlow" panose="00000500000000000000" pitchFamily="2" charset="0"/>
              </a:rPr>
              <a:t>One </a:t>
            </a:r>
            <a:r>
              <a:rPr lang="fr-BE" sz="2400" dirty="0" err="1">
                <a:latin typeface="Barlow" panose="00000500000000000000" pitchFamily="2" charset="0"/>
              </a:rPr>
              <a:t>strongly</a:t>
            </a:r>
            <a:r>
              <a:rPr lang="fr-BE" sz="2400" dirty="0">
                <a:latin typeface="Barlow" panose="00000500000000000000" pitchFamily="2" charset="0"/>
              </a:rPr>
              <a:t> </a:t>
            </a:r>
            <a:r>
              <a:rPr lang="fr-BE" sz="2400" dirty="0" err="1">
                <a:latin typeface="Barlow" panose="00000500000000000000" pitchFamily="2" charset="0"/>
              </a:rPr>
              <a:t>coupled</a:t>
            </a:r>
            <a:r>
              <a:rPr lang="fr-BE" sz="2400" dirty="0">
                <a:latin typeface="Barlow" panose="00000500000000000000" pitchFamily="2" charset="0"/>
              </a:rPr>
              <a:t> TLS to model real hardware noise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C35143-4CBB-2C64-912C-717541CDA39F}"/>
              </a:ext>
            </a:extLst>
          </p:cNvPr>
          <p:cNvSpPr txBox="1"/>
          <p:nvPr/>
        </p:nvSpPr>
        <p:spPr>
          <a:xfrm>
            <a:off x="336758" y="1943435"/>
            <a:ext cx="6140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Agarwal 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et al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2024 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Quantum </a:t>
            </a:r>
            <a:r>
              <a:rPr lang="fr-BE" sz="1100" b="0" i="1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Sci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. </a:t>
            </a:r>
            <a:r>
              <a:rPr lang="fr-BE" sz="1100" b="0" i="1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Technol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.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</a:t>
            </a:r>
            <a:r>
              <a:rPr lang="fr-BE" sz="1100" b="1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9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035017</a:t>
            </a:r>
            <a:endParaRPr lang="fr-BE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Image 4" descr="\documentclass{article}&#10;\usepackage{amsmath}&#10;\pagestyle{empty}&#10;\begin{document}&#10;&#10;$&#10;    \mathcal{L}_{\mathrm{emb}}[\hat\rho] = - i[\hat H,\hat\rho] + \Gamma_1 \mathcal{D}_{\hat\sigma_-}\left[\hat\rho\right]&#10;    + \frac{\Gamma_\phi}{2} \mathcal{D}_{\hat\sigma_z}\left[\hat\rho\right]&#10;    + \kappa\mathcal{D}_{\hat\sigma^\mathrm{TLS}_-}\left[\hat\rho\right]&#10;$&#10;&#10;&#10;\end{document}" title="IguanaTex Bitmap Display">
            <a:extLst>
              <a:ext uri="{FF2B5EF4-FFF2-40B4-BE49-F238E27FC236}">
                <a16:creationId xmlns:a16="http://schemas.microsoft.com/office/drawing/2014/main" id="{97282700-AB54-2A16-173A-167DC321F8B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39" y="2454379"/>
            <a:ext cx="8190320" cy="4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2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AE9CE-54E5-4855-FACD-AB4766F62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C66587-1531-8B22-A82C-8E521FEE302B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8DFB919-BC54-22EA-2B2C-E8A788BE5C6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Non-Markovian Case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9A68DC6-1F89-A7AC-D6CC-BFFBD4505FDD}"/>
              </a:ext>
            </a:extLst>
          </p:cNvPr>
          <p:cNvSpPr txBox="1"/>
          <p:nvPr/>
        </p:nvSpPr>
        <p:spPr>
          <a:xfrm>
            <a:off x="1" y="803925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>
                <a:latin typeface="Barlow" panose="00000500000000000000" pitchFamily="2" charset="0"/>
              </a:rPr>
              <a:t>Trace distance to the </a:t>
            </a:r>
            <a:r>
              <a:rPr lang="fr-BE" sz="2800" dirty="0" err="1">
                <a:latin typeface="Barlow" panose="00000500000000000000" pitchFamily="2" charset="0"/>
              </a:rPr>
              <a:t>ground</a:t>
            </a:r>
            <a:r>
              <a:rPr lang="fr-BE" sz="2800" dirty="0">
                <a:latin typeface="Barlow" panose="00000500000000000000" pitchFamily="2" charset="0"/>
              </a:rPr>
              <a:t> state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91F78B-B23C-E517-A8DA-F33C819A4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482" y="1423184"/>
            <a:ext cx="6735099" cy="5051324"/>
          </a:xfrm>
          <a:prstGeom prst="rect">
            <a:avLst/>
          </a:prstGeom>
        </p:spPr>
      </p:pic>
      <p:pic>
        <p:nvPicPr>
          <p:cNvPr id="5" name="Google Shape;223;p32">
            <a:extLst>
              <a:ext uri="{FF2B5EF4-FFF2-40B4-BE49-F238E27FC236}">
                <a16:creationId xmlns:a16="http://schemas.microsoft.com/office/drawing/2014/main" id="{90A5A892-D5C3-DE72-B493-2B0EDF20C2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7734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7058C-039B-D5E6-AED6-6A7CADD0F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214047-8FE8-78EB-CD3E-BBEF5D1958D7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92D224-5A7E-DDEA-4BED-33C8CD4478AF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Conclusion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8" name="Google Shape;223;p32">
            <a:extLst>
              <a:ext uri="{FF2B5EF4-FFF2-40B4-BE49-F238E27FC236}">
                <a16:creationId xmlns:a16="http://schemas.microsoft.com/office/drawing/2014/main" id="{6785FB3B-87C7-4A05-2E0B-E6D532AFBD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6258" t="52608" r="23904" b="-23773"/>
          <a:stretch/>
        </p:blipFill>
        <p:spPr>
          <a:xfrm rot="10800000">
            <a:off x="8458598" y="3622326"/>
            <a:ext cx="3733402" cy="3235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F79030D4-41D6-EFB5-272F-7405F5AA85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18831" y="3364992"/>
            <a:ext cx="6754338" cy="349300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A9FF31B-20A7-C7AF-DC22-03760382D8D2}"/>
              </a:ext>
            </a:extLst>
          </p:cNvPr>
          <p:cNvSpPr txBox="1"/>
          <p:nvPr/>
        </p:nvSpPr>
        <p:spPr>
          <a:xfrm>
            <a:off x="284480" y="881835"/>
            <a:ext cx="116027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800" dirty="0" err="1">
                <a:latin typeface="Barlow" panose="00000500000000000000" pitchFamily="2" charset="0"/>
              </a:rPr>
              <a:t>When</a:t>
            </a:r>
            <a:r>
              <a:rPr lang="fr-BE" sz="2800" dirty="0">
                <a:latin typeface="Barlow" panose="00000500000000000000" pitchFamily="2" charset="0"/>
              </a:rPr>
              <a:t> T</a:t>
            </a:r>
            <a:r>
              <a:rPr lang="fr-BE" sz="2800" baseline="-25000" dirty="0">
                <a:latin typeface="Barlow" panose="00000500000000000000" pitchFamily="2" charset="0"/>
              </a:rPr>
              <a:t>2</a:t>
            </a:r>
            <a:r>
              <a:rPr lang="ar-AE" sz="2800" dirty="0">
                <a:latin typeface="Barlow" panose="00000500000000000000" pitchFamily="2" charset="0"/>
              </a:rPr>
              <a:t> </a:t>
            </a:r>
            <a:r>
              <a:rPr lang="fr-BE" sz="2800" dirty="0">
                <a:latin typeface="Barlow" panose="00000500000000000000" pitchFamily="2" charset="0"/>
              </a:rPr>
              <a:t>&gt; T</a:t>
            </a:r>
            <a:r>
              <a:rPr lang="fr-BE" sz="2800" baseline="-25000" dirty="0">
                <a:latin typeface="Barlow" panose="00000500000000000000" pitchFamily="2" charset="0"/>
              </a:rPr>
              <a:t>1</a:t>
            </a:r>
            <a:r>
              <a:rPr lang="fr-BE" sz="2800" dirty="0">
                <a:latin typeface="Barlow" panose="00000500000000000000" pitchFamily="2" charset="0"/>
              </a:rPr>
              <a:t> , </a:t>
            </a:r>
            <a:r>
              <a:rPr lang="fr-BE" sz="2800" dirty="0" err="1">
                <a:latin typeface="Barlow" panose="00000500000000000000" pitchFamily="2" charset="0"/>
              </a:rPr>
              <a:t>we</a:t>
            </a:r>
            <a:r>
              <a:rPr lang="fr-BE" sz="2800" dirty="0">
                <a:latin typeface="Barlow" panose="00000500000000000000" pitchFamily="2" charset="0"/>
              </a:rPr>
              <a:t> can </a:t>
            </a:r>
            <a:r>
              <a:rPr lang="fr-BE" sz="2800" dirty="0" err="1">
                <a:latin typeface="Barlow" panose="00000500000000000000" pitchFamily="2" charset="0"/>
              </a:rPr>
              <a:t>accelerate</a:t>
            </a:r>
            <a:r>
              <a:rPr lang="fr-BE" sz="2800" dirty="0">
                <a:latin typeface="Barlow" panose="00000500000000000000" pitchFamily="2" charset="0"/>
              </a:rPr>
              <a:t> qubit reset by </a:t>
            </a:r>
            <a:r>
              <a:rPr lang="fr-BE" sz="2800" dirty="0" err="1">
                <a:latin typeface="Barlow" panose="00000500000000000000" pitchFamily="2" charset="0"/>
              </a:rPr>
              <a:t>entangling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it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with</a:t>
            </a:r>
            <a:r>
              <a:rPr lang="fr-BE" sz="2800" dirty="0">
                <a:latin typeface="Barlow" panose="00000500000000000000" pitchFamily="2" charset="0"/>
              </a:rPr>
              <a:t> an </a:t>
            </a:r>
            <a:r>
              <a:rPr lang="fr-BE" sz="2800" dirty="0" err="1">
                <a:latin typeface="Barlow" panose="00000500000000000000" pitchFamily="2" charset="0"/>
              </a:rPr>
              <a:t>incoherent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ancilla</a:t>
            </a:r>
            <a:r>
              <a:rPr lang="fr-BE" sz="2800" dirty="0">
                <a:latin typeface="Barlow" panose="00000500000000000000" pitchFamily="2" charset="0"/>
              </a:rPr>
              <a:t>, </a:t>
            </a:r>
            <a:r>
              <a:rPr lang="fr-BE" sz="2800" dirty="0" err="1">
                <a:latin typeface="Barlow" panose="00000500000000000000" pitchFamily="2" charset="0"/>
              </a:rPr>
              <a:t>obtaining</a:t>
            </a:r>
            <a:r>
              <a:rPr lang="fr-BE" sz="2800" dirty="0">
                <a:latin typeface="Barlow" panose="00000500000000000000" pitchFamily="2" charset="0"/>
              </a:rPr>
              <a:t> a </a:t>
            </a:r>
            <a:r>
              <a:rPr lang="fr-BE" sz="2800" dirty="0" err="1">
                <a:latin typeface="Barlow" panose="00000500000000000000" pitchFamily="2" charset="0"/>
              </a:rPr>
              <a:t>speedup</a:t>
            </a:r>
            <a:r>
              <a:rPr lang="fr-BE" sz="2800" dirty="0">
                <a:latin typeface="Barlow" panose="00000500000000000000" pitchFamily="2" charset="0"/>
              </a:rPr>
              <a:t> S = T</a:t>
            </a:r>
            <a:r>
              <a:rPr lang="fr-BE" sz="2800" baseline="-25000" dirty="0">
                <a:latin typeface="Barlow" panose="00000500000000000000" pitchFamily="2" charset="0"/>
              </a:rPr>
              <a:t>2</a:t>
            </a:r>
            <a:r>
              <a:rPr lang="fr-BE" sz="2800" dirty="0">
                <a:latin typeface="Barlow" panose="00000500000000000000" pitchFamily="2" charset="0"/>
              </a:rPr>
              <a:t>/ T</a:t>
            </a:r>
            <a:r>
              <a:rPr lang="fr-BE" sz="2800" baseline="-25000" dirty="0">
                <a:latin typeface="Barlow" panose="00000500000000000000" pitchFamily="2" charset="0"/>
              </a:rPr>
              <a:t>1</a:t>
            </a:r>
          </a:p>
          <a:p>
            <a:r>
              <a:rPr lang="fr-BE" dirty="0">
                <a:latin typeface="Barlow" panose="00000500000000000000" pitchFamily="2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800" dirty="0">
                <a:latin typeface="Barlow" panose="00000500000000000000" pitchFamily="2" charset="0"/>
              </a:rPr>
              <a:t>This simple </a:t>
            </a:r>
            <a:r>
              <a:rPr lang="fr-BE" sz="2800" dirty="0" err="1">
                <a:latin typeface="Barlow" panose="00000500000000000000" pitchFamily="2" charset="0"/>
              </a:rPr>
              <a:t>protocol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is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robust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under</a:t>
            </a:r>
            <a:r>
              <a:rPr lang="fr-BE" sz="2800" dirty="0">
                <a:latin typeface="Barlow" panose="00000500000000000000" pitchFamily="2" charset="0"/>
              </a:rPr>
              <a:t> non-</a:t>
            </a:r>
            <a:r>
              <a:rPr lang="fr-BE" sz="2800" dirty="0" err="1">
                <a:latin typeface="Barlow" panose="00000500000000000000" pitchFamily="2" charset="0"/>
              </a:rPr>
              <a:t>Markovian</a:t>
            </a:r>
            <a:r>
              <a:rPr lang="fr-BE" sz="2800" dirty="0">
                <a:latin typeface="Barlow" panose="00000500000000000000" pitchFamily="2" charset="0"/>
              </a:rPr>
              <a:t> dissipation, </a:t>
            </a:r>
            <a:r>
              <a:rPr lang="fr-BE" sz="2800" dirty="0" err="1">
                <a:latin typeface="Barlow" panose="00000500000000000000" pitchFamily="2" charset="0"/>
              </a:rPr>
              <a:t>imperfect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ancilla</a:t>
            </a:r>
            <a:r>
              <a:rPr lang="fr-BE" sz="2800" dirty="0">
                <a:latin typeface="Barlow" panose="00000500000000000000" pitchFamily="2" charset="0"/>
              </a:rPr>
              <a:t> states, </a:t>
            </a:r>
            <a:r>
              <a:rPr lang="fr-BE" sz="2800" dirty="0" err="1">
                <a:latin typeface="Barlow" panose="00000500000000000000" pitchFamily="2" charset="0"/>
              </a:rPr>
              <a:t>finite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temperature</a:t>
            </a:r>
            <a:r>
              <a:rPr lang="fr-BE" sz="2800" dirty="0">
                <a:latin typeface="Barlow" panose="00000500000000000000" pitchFamily="2" charset="0"/>
              </a:rPr>
              <a:t> and </a:t>
            </a:r>
            <a:r>
              <a:rPr lang="fr-BE" sz="2800" dirty="0" err="1">
                <a:latin typeface="Barlow" panose="00000500000000000000" pitchFamily="2" charset="0"/>
              </a:rPr>
              <a:t>imperfect</a:t>
            </a:r>
            <a:r>
              <a:rPr lang="fr-BE" sz="2800" dirty="0">
                <a:latin typeface="Barlow" panose="00000500000000000000" pitchFamily="2" charset="0"/>
              </a:rPr>
              <a:t> </a:t>
            </a:r>
            <a:r>
              <a:rPr lang="fr-BE" sz="2800" dirty="0" err="1">
                <a:latin typeface="Barlow" panose="00000500000000000000" pitchFamily="2" charset="0"/>
              </a:rPr>
              <a:t>gate</a:t>
            </a:r>
            <a:r>
              <a:rPr lang="fr-BE" sz="2800" dirty="0">
                <a:latin typeface="Barlow" panose="00000500000000000000" pitchFamily="2" charset="0"/>
              </a:rPr>
              <a:t> application</a:t>
            </a:r>
          </a:p>
        </p:txBody>
      </p:sp>
    </p:spTree>
    <p:extLst>
      <p:ext uri="{BB962C8B-B14F-4D97-AF65-F5344CB8AC3E}">
        <p14:creationId xmlns:p14="http://schemas.microsoft.com/office/powerpoint/2010/main" val="3685637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30298-06B2-EFD8-AC86-11AF0F102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6EA34B-280C-9385-49C9-D8A7BDA495D9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90DA92-9A33-4078-8970-CBDF83A2F40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Acknowledgements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7" name="Low-Res_Prof John Goold 2.jpg" descr="Low-Res_Prof John Goold 2.jpg">
            <a:extLst>
              <a:ext uri="{FF2B5EF4-FFF2-40B4-BE49-F238E27FC236}">
                <a16:creationId xmlns:a16="http://schemas.microsoft.com/office/drawing/2014/main" id="{35D459B7-6FA1-C45B-436E-73ED6185C8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570" r="7782"/>
          <a:stretch>
            <a:fillRect/>
          </a:stretch>
        </p:blipFill>
        <p:spPr>
          <a:xfrm>
            <a:off x="8820611" y="860688"/>
            <a:ext cx="2096621" cy="209875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John Goold">
            <a:extLst>
              <a:ext uri="{FF2B5EF4-FFF2-40B4-BE49-F238E27FC236}">
                <a16:creationId xmlns:a16="http://schemas.microsoft.com/office/drawing/2014/main" id="{976DAC58-E57F-E117-F0F6-ED5849C3D399}"/>
              </a:ext>
            </a:extLst>
          </p:cNvPr>
          <p:cNvSpPr txBox="1"/>
          <p:nvPr/>
        </p:nvSpPr>
        <p:spPr>
          <a:xfrm>
            <a:off x="9029282" y="2941687"/>
            <a:ext cx="1665521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dirty="0">
                <a:latin typeface="Barlow" panose="00000500000000000000" pitchFamily="2" charset="0"/>
              </a:rPr>
              <a:t>John Goold</a:t>
            </a:r>
          </a:p>
        </p:txBody>
      </p:sp>
      <p:pic>
        <p:nvPicPr>
          <p:cNvPr id="11" name="Felix_front.JPG.jpeg" descr="Felix_front.JPG.jpeg">
            <a:extLst>
              <a:ext uri="{FF2B5EF4-FFF2-40B4-BE49-F238E27FC236}">
                <a16:creationId xmlns:a16="http://schemas.microsoft.com/office/drawing/2014/main" id="{FA1D7A3A-A272-D26A-4A3D-B2D42E084F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401" b="11102"/>
          <a:stretch>
            <a:fillRect/>
          </a:stretch>
        </p:blipFill>
        <p:spPr>
          <a:xfrm>
            <a:off x="1109492" y="3601006"/>
            <a:ext cx="2342153" cy="22757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Francois-Damanet.jpeg" descr="Francois-Damanet.jpeg">
            <a:extLst>
              <a:ext uri="{FF2B5EF4-FFF2-40B4-BE49-F238E27FC236}">
                <a16:creationId xmlns:a16="http://schemas.microsoft.com/office/drawing/2014/main" id="{3E944B4D-28BA-A15D-EF26-BF2694EB60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6518" y="3590943"/>
            <a:ext cx="2265470" cy="22654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pasted-movie.png" descr="pasted-movie.png">
            <a:extLst>
              <a:ext uri="{FF2B5EF4-FFF2-40B4-BE49-F238E27FC236}">
                <a16:creationId xmlns:a16="http://schemas.microsoft.com/office/drawing/2014/main" id="{6405E8C7-C2AB-98EC-143B-7B16294D49E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54" t="2007" r="56355" b="22058"/>
          <a:stretch>
            <a:fillRect/>
          </a:stretch>
        </p:blipFill>
        <p:spPr>
          <a:xfrm>
            <a:off x="5006518" y="859029"/>
            <a:ext cx="2263082" cy="2064762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héo Lejeune">
            <a:extLst>
              <a:ext uri="{FF2B5EF4-FFF2-40B4-BE49-F238E27FC236}">
                <a16:creationId xmlns:a16="http://schemas.microsoft.com/office/drawing/2014/main" id="{D893C74F-8171-BBB4-E23F-AAED20FF340F}"/>
              </a:ext>
            </a:extLst>
          </p:cNvPr>
          <p:cNvSpPr txBox="1"/>
          <p:nvPr/>
        </p:nvSpPr>
        <p:spPr>
          <a:xfrm>
            <a:off x="1179926" y="2913181"/>
            <a:ext cx="2194512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lang="fr-BE" dirty="0">
                <a:latin typeface="Barlow" panose="00000500000000000000" pitchFamily="2" charset="0"/>
              </a:rPr>
              <a:t>Mattia </a:t>
            </a:r>
            <a:r>
              <a:rPr lang="fr-BE" dirty="0" err="1">
                <a:latin typeface="Barlow" panose="00000500000000000000" pitchFamily="2" charset="0"/>
              </a:rPr>
              <a:t>Moroder</a:t>
            </a:r>
            <a:endParaRPr dirty="0">
              <a:latin typeface="Barlow" panose="00000500000000000000" pitchFamily="2" charset="0"/>
            </a:endParaRPr>
          </a:p>
        </p:txBody>
      </p:sp>
      <p:sp>
        <p:nvSpPr>
          <p:cNvPr id="23" name="Miha Papič">
            <a:extLst>
              <a:ext uri="{FF2B5EF4-FFF2-40B4-BE49-F238E27FC236}">
                <a16:creationId xmlns:a16="http://schemas.microsoft.com/office/drawing/2014/main" id="{E2BD2C4E-4797-0953-2DB1-0A9BC36CC3B8}"/>
              </a:ext>
            </a:extLst>
          </p:cNvPr>
          <p:cNvSpPr txBox="1"/>
          <p:nvPr/>
        </p:nvSpPr>
        <p:spPr>
          <a:xfrm>
            <a:off x="5339355" y="2906011"/>
            <a:ext cx="1591782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dirty="0">
                <a:latin typeface="Barlow" panose="00000500000000000000" pitchFamily="2" charset="0"/>
              </a:rPr>
              <a:t>Miha </a:t>
            </a:r>
            <a:r>
              <a:rPr dirty="0" err="1">
                <a:latin typeface="Barlow" panose="00000500000000000000" pitchFamily="2" charset="0"/>
              </a:rPr>
              <a:t>Papič</a:t>
            </a:r>
            <a:endParaRPr dirty="0">
              <a:latin typeface="Barlow" panose="00000500000000000000" pitchFamily="2" charset="0"/>
            </a:endParaRPr>
          </a:p>
        </p:txBody>
      </p:sp>
      <p:sp>
        <p:nvSpPr>
          <p:cNvPr id="25" name="Felix C. Binder">
            <a:extLst>
              <a:ext uri="{FF2B5EF4-FFF2-40B4-BE49-F238E27FC236}">
                <a16:creationId xmlns:a16="http://schemas.microsoft.com/office/drawing/2014/main" id="{EF2FECDF-DD9B-6E63-6254-CDA3B2B83FED}"/>
              </a:ext>
            </a:extLst>
          </p:cNvPr>
          <p:cNvSpPr txBox="1"/>
          <p:nvPr/>
        </p:nvSpPr>
        <p:spPr>
          <a:xfrm>
            <a:off x="1299450" y="5835102"/>
            <a:ext cx="2077492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>
                <a:latin typeface="Barlow" panose="00000500000000000000" pitchFamily="2" charset="0"/>
              </a:rPr>
              <a:t>Felix C. Binder</a:t>
            </a:r>
          </a:p>
        </p:txBody>
      </p:sp>
      <p:sp>
        <p:nvSpPr>
          <p:cNvPr id="27" name="François Damanet">
            <a:extLst>
              <a:ext uri="{FF2B5EF4-FFF2-40B4-BE49-F238E27FC236}">
                <a16:creationId xmlns:a16="http://schemas.microsoft.com/office/drawing/2014/main" id="{E71A6F2B-46D7-4C34-C552-6C471437C4B7}"/>
              </a:ext>
            </a:extLst>
          </p:cNvPr>
          <p:cNvSpPr txBox="1"/>
          <p:nvPr/>
        </p:nvSpPr>
        <p:spPr>
          <a:xfrm>
            <a:off x="4820432" y="5803604"/>
            <a:ext cx="2632131" cy="487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1200"/>
              </a:spcBef>
              <a:defRPr sz="25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dirty="0">
                <a:latin typeface="Barlow" panose="00000500000000000000" pitchFamily="2" charset="0"/>
              </a:rPr>
              <a:t>François </a:t>
            </a:r>
            <a:r>
              <a:rPr dirty="0" err="1">
                <a:latin typeface="Barlow" panose="00000500000000000000" pitchFamily="2" charset="0"/>
              </a:rPr>
              <a:t>Damanet</a:t>
            </a:r>
            <a:endParaRPr dirty="0">
              <a:latin typeface="Barlow" panose="00000500000000000000" pitchFamily="2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8ED4EAC-B47C-8257-EFF1-5559CD55295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10"/>
          <a:stretch>
            <a:fillRect/>
          </a:stretch>
        </p:blipFill>
        <p:spPr>
          <a:xfrm>
            <a:off x="1106987" y="866850"/>
            <a:ext cx="2342153" cy="20857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1B26CF7-1570-3729-8AEB-0ED92B253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13732" y="3590943"/>
            <a:ext cx="2096620" cy="21360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C7EDF44-2EF6-79E5-3D6A-7780E6AD997F}"/>
              </a:ext>
            </a:extLst>
          </p:cNvPr>
          <p:cNvSpPr txBox="1"/>
          <p:nvPr/>
        </p:nvSpPr>
        <p:spPr>
          <a:xfrm>
            <a:off x="7520935" y="5726973"/>
            <a:ext cx="46959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J. Phys. A: Math. Theor. </a:t>
            </a:r>
            <a:r>
              <a:rPr lang="en-US" sz="3200" b="1" dirty="0">
                <a:solidFill>
                  <a:schemeClr val="bg1">
                    <a:lumMod val="50000"/>
                  </a:schemeClr>
                </a:solidFill>
              </a:rPr>
              <a:t>59</a:t>
            </a: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, 265303 (2026)</a:t>
            </a:r>
            <a:endParaRPr lang="fr-BE" sz="3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328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5977D-DE6C-C47C-C2E3-AD92F1C28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073568-7700-A0D2-22BB-AEF5725A9CF3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735FAE3-E6AB-43F5-7E06-8EC562F4609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Robustness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5F8D9D5-5337-ABD5-C6C1-4D3969A28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490" y="1584243"/>
            <a:ext cx="6007510" cy="450563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A5412F-7935-E971-0793-CA87FFC7A8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584244"/>
            <a:ext cx="6007509" cy="450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863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FB3A1-2A3A-DA71-272D-A8FFB7308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EB2FC-082B-074D-CBB7-0414264C8BBB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918E13C-1775-87DC-2B08-CB7E397C1C56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Non-Markovian Case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6E1AA66-36A5-4C56-1097-085680B76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48" b="6790"/>
          <a:stretch>
            <a:fillRect/>
          </a:stretch>
        </p:blipFill>
        <p:spPr>
          <a:xfrm>
            <a:off x="3671036" y="3210419"/>
            <a:ext cx="4849927" cy="335059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D55928F-50E8-C7AA-3D20-7BA09D87E767}"/>
              </a:ext>
            </a:extLst>
          </p:cNvPr>
          <p:cNvSpPr txBox="1"/>
          <p:nvPr/>
        </p:nvSpPr>
        <p:spPr>
          <a:xfrm>
            <a:off x="336758" y="1943435"/>
            <a:ext cx="6140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Agarwal 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et al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2024 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Quantum </a:t>
            </a:r>
            <a:r>
              <a:rPr lang="fr-BE" sz="1100" b="0" i="1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Sci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. </a:t>
            </a:r>
            <a:r>
              <a:rPr lang="fr-BE" sz="1100" b="0" i="1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Technol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.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</a:t>
            </a:r>
            <a:r>
              <a:rPr lang="fr-BE" sz="1100" b="1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9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035017</a:t>
            </a:r>
            <a:endParaRPr lang="fr-BE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Image 5" descr="\documentclass{article}&#10;\usepackage{amsmath}&#10;\pagestyle{empty}&#10;\begin{document}&#10;&#10;$&#10;    \mathcal{L}_{\mathrm{emb}}[\hat\rho] = - i[\hat H,\hat\rho] + \Gamma_1 \mathcal{D}_{\hat\sigma_-}\left[\hat\rho\right]&#10;    + \frac{\Gamma_\phi}{2} \mathcal{D}_{\hat\sigma_z}\left[\hat\rho\right]&#10;    + \kappa\mathcal{D}_{\hat\sigma^\mathrm{TLS}_-}\left[\hat\rho\right]&#10;$&#10;&#10;&#10;\end{document}" title="IguanaTex Bitmap Display">
            <a:extLst>
              <a:ext uri="{FF2B5EF4-FFF2-40B4-BE49-F238E27FC236}">
                <a16:creationId xmlns:a16="http://schemas.microsoft.com/office/drawing/2014/main" id="{F14A538E-B2C2-CE14-47F4-B48153B4B41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39" y="2454379"/>
            <a:ext cx="8190320" cy="45138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822B7D6-904D-3EF2-D014-FA59FA9FD657}"/>
              </a:ext>
            </a:extLst>
          </p:cNvPr>
          <p:cNvSpPr txBox="1"/>
          <p:nvPr/>
        </p:nvSpPr>
        <p:spPr>
          <a:xfrm>
            <a:off x="1" y="1165634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dirty="0">
                <a:latin typeface="Barlow" panose="00000500000000000000" pitchFamily="2" charset="0"/>
              </a:rPr>
              <a:t>SC qubits are </a:t>
            </a:r>
            <a:r>
              <a:rPr lang="fr-BE" sz="2400" dirty="0" err="1">
                <a:latin typeface="Barlow" panose="00000500000000000000" pitchFamily="2" charset="0"/>
              </a:rPr>
              <a:t>coupled</a:t>
            </a:r>
            <a:r>
              <a:rPr lang="fr-BE" sz="2400" dirty="0">
                <a:latin typeface="Barlow" panose="00000500000000000000" pitchFamily="2" charset="0"/>
              </a:rPr>
              <a:t> to a bath of </a:t>
            </a:r>
            <a:r>
              <a:rPr lang="fr-BE" sz="2400" dirty="0" err="1">
                <a:latin typeface="Barlow" panose="00000500000000000000" pitchFamily="2" charset="0"/>
              </a:rPr>
              <a:t>TLSs</a:t>
            </a:r>
            <a:endParaRPr lang="fr-BE" sz="2400" dirty="0">
              <a:latin typeface="Barlow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b="1" dirty="0">
                <a:latin typeface="Barlow" panose="00000500000000000000" pitchFamily="2" charset="0"/>
              </a:rPr>
              <a:t>Good effective model: </a:t>
            </a:r>
            <a:r>
              <a:rPr lang="fr-BE" sz="2400" dirty="0">
                <a:latin typeface="Barlow" panose="00000500000000000000" pitchFamily="2" charset="0"/>
              </a:rPr>
              <a:t>One </a:t>
            </a:r>
            <a:r>
              <a:rPr lang="fr-BE" sz="2400" dirty="0" err="1">
                <a:latin typeface="Barlow" panose="00000500000000000000" pitchFamily="2" charset="0"/>
              </a:rPr>
              <a:t>strongly</a:t>
            </a:r>
            <a:r>
              <a:rPr lang="fr-BE" sz="2400" dirty="0">
                <a:latin typeface="Barlow" panose="00000500000000000000" pitchFamily="2" charset="0"/>
              </a:rPr>
              <a:t> </a:t>
            </a:r>
            <a:r>
              <a:rPr lang="fr-BE" sz="2400" dirty="0" err="1">
                <a:latin typeface="Barlow" panose="00000500000000000000" pitchFamily="2" charset="0"/>
              </a:rPr>
              <a:t>coupled</a:t>
            </a:r>
            <a:r>
              <a:rPr lang="fr-BE" sz="2400" dirty="0">
                <a:latin typeface="Barlow" panose="00000500000000000000" pitchFamily="2" charset="0"/>
              </a:rPr>
              <a:t> TLS to model real hardware noise</a:t>
            </a:r>
          </a:p>
        </p:txBody>
      </p:sp>
    </p:spTree>
    <p:extLst>
      <p:ext uri="{BB962C8B-B14F-4D97-AF65-F5344CB8AC3E}">
        <p14:creationId xmlns:p14="http://schemas.microsoft.com/office/powerpoint/2010/main" val="26504002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8A5D0-CC2C-969A-B67B-E624A1CEF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FE5558-ED53-A7C8-CCDA-C7088A2DE224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60E72F-EEA8-A000-DDA6-CF3FF0BCA54E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Non-Markovian Case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9547427-F7A2-3DC2-BC18-25929B4A1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0"/>
          <a:stretch>
            <a:fillRect/>
          </a:stretch>
        </p:blipFill>
        <p:spPr>
          <a:xfrm>
            <a:off x="859274" y="3155094"/>
            <a:ext cx="10473451" cy="367947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9AB6804-8747-D9A5-3C73-FD4DA719B0B9}"/>
              </a:ext>
            </a:extLst>
          </p:cNvPr>
          <p:cNvSpPr txBox="1"/>
          <p:nvPr/>
        </p:nvSpPr>
        <p:spPr>
          <a:xfrm>
            <a:off x="1" y="1165634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dirty="0">
                <a:latin typeface="Barlow" panose="00000500000000000000" pitchFamily="2" charset="0"/>
              </a:rPr>
              <a:t>SC qubits are </a:t>
            </a:r>
            <a:r>
              <a:rPr lang="fr-BE" sz="2400" dirty="0" err="1">
                <a:latin typeface="Barlow" panose="00000500000000000000" pitchFamily="2" charset="0"/>
              </a:rPr>
              <a:t>coupled</a:t>
            </a:r>
            <a:r>
              <a:rPr lang="fr-BE" sz="2400" dirty="0">
                <a:latin typeface="Barlow" panose="00000500000000000000" pitchFamily="2" charset="0"/>
              </a:rPr>
              <a:t> to a bath of </a:t>
            </a:r>
            <a:r>
              <a:rPr lang="fr-BE" sz="2400" dirty="0" err="1">
                <a:latin typeface="Barlow" panose="00000500000000000000" pitchFamily="2" charset="0"/>
              </a:rPr>
              <a:t>TLSs</a:t>
            </a:r>
            <a:endParaRPr lang="fr-BE" sz="2400" dirty="0">
              <a:latin typeface="Barlow" panose="000005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BE" sz="2400" b="1" dirty="0">
                <a:latin typeface="Barlow" panose="00000500000000000000" pitchFamily="2" charset="0"/>
              </a:rPr>
              <a:t>Good effective model: </a:t>
            </a:r>
            <a:r>
              <a:rPr lang="fr-BE" sz="2400" dirty="0">
                <a:latin typeface="Barlow" panose="00000500000000000000" pitchFamily="2" charset="0"/>
              </a:rPr>
              <a:t>One </a:t>
            </a:r>
            <a:r>
              <a:rPr lang="fr-BE" sz="2400" dirty="0" err="1">
                <a:latin typeface="Barlow" panose="00000500000000000000" pitchFamily="2" charset="0"/>
              </a:rPr>
              <a:t>strongly</a:t>
            </a:r>
            <a:r>
              <a:rPr lang="fr-BE" sz="2400" dirty="0">
                <a:latin typeface="Barlow" panose="00000500000000000000" pitchFamily="2" charset="0"/>
              </a:rPr>
              <a:t> </a:t>
            </a:r>
            <a:r>
              <a:rPr lang="fr-BE" sz="2400" dirty="0" err="1">
                <a:latin typeface="Barlow" panose="00000500000000000000" pitchFamily="2" charset="0"/>
              </a:rPr>
              <a:t>coupled</a:t>
            </a:r>
            <a:r>
              <a:rPr lang="fr-BE" sz="2400" dirty="0">
                <a:latin typeface="Barlow" panose="00000500000000000000" pitchFamily="2" charset="0"/>
              </a:rPr>
              <a:t> TLS to model real hardware noise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6C4F8D3-3B2E-7EA3-3DEB-FB1ABB8747D4}"/>
              </a:ext>
            </a:extLst>
          </p:cNvPr>
          <p:cNvSpPr txBox="1"/>
          <p:nvPr/>
        </p:nvSpPr>
        <p:spPr>
          <a:xfrm>
            <a:off x="336758" y="1943435"/>
            <a:ext cx="61402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Agarwal 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et al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2024 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Quantum </a:t>
            </a:r>
            <a:r>
              <a:rPr lang="fr-BE" sz="1100" b="0" i="1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Sci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. </a:t>
            </a:r>
            <a:r>
              <a:rPr lang="fr-BE" sz="1100" b="0" i="1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Technol</a:t>
            </a:r>
            <a:r>
              <a:rPr lang="fr-BE" sz="1100" b="0" i="1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.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</a:t>
            </a:r>
            <a:r>
              <a:rPr lang="fr-BE" sz="1100" b="1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9</a:t>
            </a:r>
            <a:r>
              <a:rPr lang="fr-BE" sz="1100" b="0" i="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</a:rPr>
              <a:t> 035017</a:t>
            </a:r>
            <a:endParaRPr lang="fr-BE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Image 4" descr="\documentclass{article}&#10;\usepackage{amsmath}&#10;\pagestyle{empty}&#10;\begin{document}&#10;&#10;$&#10;    \mathcal{L}_{\mathrm{emb}}[\hat\rho] = - i[\hat H,\hat\rho] + \Gamma_1 \mathcal{D}_{\hat\sigma_-}\left[\hat\rho\right]&#10;    + \frac{\Gamma_\phi}{2} \mathcal{D}_{\hat\sigma_z}\left[\hat\rho\right]&#10;    + \kappa\mathcal{D}_{\hat\sigma^\mathrm{TLS}_-}\left[\hat\rho\right]&#10;$&#10;&#10;&#10;\end{document}" title="IguanaTex Bitmap Display">
            <a:extLst>
              <a:ext uri="{FF2B5EF4-FFF2-40B4-BE49-F238E27FC236}">
                <a16:creationId xmlns:a16="http://schemas.microsoft.com/office/drawing/2014/main" id="{FF63ED68-D6EB-B90B-75FD-7960BBAF196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839" y="2454379"/>
            <a:ext cx="8190320" cy="45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33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6B65F-344D-554A-A2ED-CC8747ABC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2A713B-CB99-15C9-CD32-59F54F24D169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8DAD43-4C44-8236-142B-B25D41B4E82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Non-Markovian Case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E023171-A415-0B36-7464-72045C37B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34" b="6790"/>
          <a:stretch>
            <a:fillRect/>
          </a:stretch>
        </p:blipFill>
        <p:spPr>
          <a:xfrm>
            <a:off x="340020" y="2030811"/>
            <a:ext cx="5755980" cy="4224641"/>
          </a:xfrm>
          <a:prstGeom prst="rect">
            <a:avLst/>
          </a:prstGeom>
        </p:spPr>
      </p:pic>
      <p:pic>
        <p:nvPicPr>
          <p:cNvPr id="6" name="Image 5" descr="\documentclass{article}&#10;\usepackage{amsmath}&#10;\pagestyle{empty}&#10;\begin{document}&#10;&#10;$&#10;\mathcal{L}_{\mathrm{emb}}[\hat\rho] = - i[\hat H,\hat\rho] + \Gamma_1 \left(\mathcal{D}_{\hat\sigma^{1}_-}\left[\hat\rho\right]+\mathcal{D}_{\hat\sigma^{2}_-}\left[\hat\rho\right]\right)&#10;    + \frac{\Gamma_\phi}{2}\left( \mathcal{D}_{\hat\sigma^{1}_z}\left[\hat\rho\right]&#10;    + \mathcal{D}_{\hat\sigma^{2}_z}\left[\hat\rho\right] \right)&#10;    + \kappa \left(\mathcal{D}_{\hat\sigma^\mathrm{TLS_1}_-}\left[\hat\rho\right] + \mathcal{D}_{\hat\sigma^\mathrm{TLS_2}_-}\left[\hat\rho\right]\right)&#10;$&#10;&#10;&#10;\end{document}" title="IguanaTex Bitmap Display">
            <a:extLst>
              <a:ext uri="{FF2B5EF4-FFF2-40B4-BE49-F238E27FC236}">
                <a16:creationId xmlns:a16="http://schemas.microsoft.com/office/drawing/2014/main" id="{89E7FB36-9A9D-0933-6276-895B974DFA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20" y="1123424"/>
            <a:ext cx="11511960" cy="50496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D594342-8CCE-B1C9-ED5F-C4EC43162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34" b="6790"/>
          <a:stretch>
            <a:fillRect/>
          </a:stretch>
        </p:blipFill>
        <p:spPr>
          <a:xfrm>
            <a:off x="6096000" y="2030811"/>
            <a:ext cx="5755980" cy="422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1449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AC314-63F4-5AD2-FE8E-605616A3D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68F4CB-3F37-620A-31DE-11DD0F7A09FA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A1E0A62-B3A4-AC60-AD04-0D76F06364BC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Supplemental material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09D23C6-E9E8-61AC-9780-CCD7372F0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886"/>
            <a:ext cx="4775200" cy="3581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0532EC4-1461-D43A-24FD-EE2BBD85E7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2" y="707886"/>
            <a:ext cx="4775199" cy="35814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F92DF73-10DF-DF30-E080-11FDF56715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479" y="3872219"/>
            <a:ext cx="3981041" cy="2985781"/>
          </a:xfrm>
          <a:prstGeom prst="rect">
            <a:avLst/>
          </a:prstGeom>
        </p:spPr>
      </p:pic>
      <p:pic>
        <p:nvPicPr>
          <p:cNvPr id="14" name="Image 13" descr="\documentclass{article}&#10;\usepackage{amsmath}&#10;\pagestyle{empty}&#10;\begin{document}&#10;&#10;&#10;$R(\epsilon) = \frac&#10;{t(\epsilon, \hat\rho_{\mathrm{ex}})}{t(\epsilon, \hat\rho_{\mathrm{err}})}$&#10;&#10;\end{document}" title="IguanaTex Bitmap Display">
            <a:extLst>
              <a:ext uri="{FF2B5EF4-FFF2-40B4-BE49-F238E27FC236}">
                <a16:creationId xmlns:a16="http://schemas.microsoft.com/office/drawing/2014/main" id="{32D476B5-9E20-3BC4-E35D-1379A37C9D5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839" y="2985007"/>
            <a:ext cx="2380320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808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AB1AA-5D9C-C8AB-2252-42DA13008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4E0B0B-F519-E3B4-4207-A5CA9FB8B1DF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86A23D-AE0E-B6C0-0B12-2ECA3DC2C591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Supplemental material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17DA4D-0C9F-3895-5CF2-44BD2AE6E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8989"/>
            <a:ext cx="5972946" cy="442417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5D3B4DA-92FD-5CDD-A4F0-44EC0C909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040" y="1408989"/>
            <a:ext cx="5902960" cy="442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897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D5AE5-B85C-DA13-6267-DA1F5FCAE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A90D30-CACD-B162-4D78-55E1C8939168}"/>
              </a:ext>
            </a:extLst>
          </p:cNvPr>
          <p:cNvSpPr/>
          <p:nvPr/>
        </p:nvSpPr>
        <p:spPr>
          <a:xfrm>
            <a:off x="2" y="0"/>
            <a:ext cx="12191998" cy="707886"/>
          </a:xfrm>
          <a:prstGeom prst="rect">
            <a:avLst/>
          </a:prstGeom>
          <a:solidFill>
            <a:schemeClr val="tx2">
              <a:lumMod val="50000"/>
              <a:lumOff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C6AE83D-0485-C301-0A17-9496C7302B7D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chivo Black" panose="020B0A04020102020204" pitchFamily="34" charset="0"/>
              </a:rPr>
              <a:t>Supplemental material</a:t>
            </a:r>
            <a:endParaRPr lang="fr-BE" sz="4000" dirty="0">
              <a:latin typeface="Archivo Black" panose="020B0A04020102020204" pitchFamily="34" charset="0"/>
            </a:endParaRPr>
          </a:p>
        </p:txBody>
      </p:sp>
      <p:pic>
        <p:nvPicPr>
          <p:cNvPr id="9" name="Image 8" descr="\documentclass{article}&#10;\usepackage{amsmath}&#10;\pagestyle{empty}&#10;\begin{document}&#10;&#10;$S_{\mathrm{emb}} \approx  \frac{|2\Gamma_1|}{|-(\Gamma_1 + 2 \Gamma_\phi + \kappa)|} = \frac{T_2/T_1}{1+\kappa T_2/2}$&#10;&#10;&#10;\end{document}" title="IguanaTex Bitmap Display">
            <a:extLst>
              <a:ext uri="{FF2B5EF4-FFF2-40B4-BE49-F238E27FC236}">
                <a16:creationId xmlns:a16="http://schemas.microsoft.com/office/drawing/2014/main" id="{F2716AB3-0BB2-4A09-9A64-2D81809BE17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279" y="4276618"/>
            <a:ext cx="5618479" cy="633205"/>
          </a:xfrm>
          <a:prstGeom prst="rect">
            <a:avLst/>
          </a:prstGeom>
        </p:spPr>
      </p:pic>
      <p:pic>
        <p:nvPicPr>
          <p:cNvPr id="11" name="Image 10" descr="\documentclass{article}&#10;\usepackage{amsmath}&#10;\pagestyle{empty}&#10;\begin{document}&#10;&#10;&#10;$S_{\mathrm{emb}} \approx \frac{|2\Gamma_1|}{|\frac{ \kappa^3 \nu_{zx}^4}{8\omega_t^6} - \frac{\kappa \nu_{zx}^2 (\kappa^2 + 16 \nu_{zx}^2)}{32\omega_t^4} + \frac{\kappa \nu_{zx}^2}{2\omega_t^2} - (\Gamma_1 + 2 \Gamma_\phi + \kappa)|}$&#10;&#10;\end{document}" title="IguanaTex Bitmap Display">
            <a:extLst>
              <a:ext uri="{FF2B5EF4-FFF2-40B4-BE49-F238E27FC236}">
                <a16:creationId xmlns:a16="http://schemas.microsoft.com/office/drawing/2014/main" id="{5FDEEAFD-19A8-4A1E-C829-9F1449CF23A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93" y="1778000"/>
            <a:ext cx="8112252" cy="94487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EDE3A064-1102-B680-83F7-72A30C429E47}"/>
              </a:ext>
            </a:extLst>
          </p:cNvPr>
          <p:cNvSpPr txBox="1"/>
          <p:nvPr/>
        </p:nvSpPr>
        <p:spPr>
          <a:xfrm>
            <a:off x="516356" y="3673457"/>
            <a:ext cx="5987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 err="1">
                <a:latin typeface="Barlow" panose="00000500000000000000" pitchFamily="2" charset="0"/>
              </a:rPr>
              <a:t>Fourth</a:t>
            </a:r>
            <a:r>
              <a:rPr lang="fr-BE" sz="2400" dirty="0">
                <a:latin typeface="Barlow" panose="00000500000000000000" pitchFamily="2" charset="0"/>
              </a:rPr>
              <a:t> </a:t>
            </a:r>
            <a:r>
              <a:rPr lang="fr-BE" sz="2400" dirty="0" err="1">
                <a:latin typeface="Barlow" panose="00000500000000000000" pitchFamily="2" charset="0"/>
              </a:rPr>
              <a:t>order</a:t>
            </a:r>
            <a:r>
              <a:rPr lang="fr-BE" sz="2400" dirty="0">
                <a:latin typeface="Barlow" panose="00000500000000000000" pitchFamily="2" charset="0"/>
              </a:rPr>
              <a:t> expansion:</a:t>
            </a:r>
          </a:p>
        </p:txBody>
      </p:sp>
    </p:spTree>
    <p:extLst>
      <p:ext uri="{BB962C8B-B14F-4D97-AF65-F5344CB8AC3E}">
        <p14:creationId xmlns:p14="http://schemas.microsoft.com/office/powerpoint/2010/main" val="23575265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2248,219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_z, \hat{\rho}] + \Gamma_1 \mathcal{D}_{\hat{\sigma}_-}[\hat{\rho}]+ \frac{\Gamma_\phi}{2}\mathcal{D}_{\hat{\sigma}_z}[\hat{\rho}] $&#10;&#10;&#10;\end{document}"/>
  <p:tag name="IGUANATEXSIZE" val="20"/>
  <p:tag name="IGUANATEXCURSOR" val="25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1026,622"/>
  <p:tag name="OUTPUTTYPE" val="PNG"/>
  <p:tag name="IGUANATEXVERSION" val="162"/>
  <p:tag name="LATEXADDIN" val="\documentclass{article}&#10;\usepackage{amsmath}&#10;\pagestyle{empty}&#10;\begin{document}&#10;&#10;&#10;$\Gamma_2 = \frac{1}{T_2} = \frac{\Gamma_1}{2} + \Gamma_\phi$&#10;&#10;\end{document}"/>
  <p:tag name="IGUANATEXSIZE" val="20"/>
  <p:tag name="IGUANATEXCURSOR" val="8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0226"/>
  <p:tag name="ORIGINALWIDTH" val="418,5584"/>
  <p:tag name="LATEXADDIN" val="\documentclass{article}&#10;\usepackage{amsmath}&#10;\pagestyle{empty}&#10;\begin{document}&#10;&#10;&#10;$\Gamma_1 = \frac{1}{T_1}$&#10;&#10;\end{document}"/>
  <p:tag name="IGUANATEXSIZE" val="20"/>
  <p:tag name="IGUANATEXCURSOR" val="107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2248,219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_z, \hat{\rho}] + \Gamma_1 \mathcal{D}_{\hat{\sigma}_-}[\hat{\rho}]+ \frac{\Gamma_\phi}{2}\mathcal{D}_{\hat{\sigma}_z}[\hat{\rho}] $&#10;&#10;&#10;\end{document}"/>
  <p:tag name="IGUANATEXSIZE" val="20"/>
  <p:tag name="IGUANATEXCURSOR" val="25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5,7293"/>
  <p:tag name="ORIGINALWIDTH" val="1026,622"/>
  <p:tag name="OUTPUTTYPE" val="PNG"/>
  <p:tag name="IGUANATEXVERSION" val="162"/>
  <p:tag name="LATEXADDIN" val="\documentclass{article}&#10;\usepackage{amsmath}&#10;\pagestyle{empty}&#10;\begin{document}&#10;&#10;&#10;$\Gamma_2 = \frac{1}{T_2} = \frac{\Gamma_1}{2} + \Gamma_\phi$&#10;&#10;\end{document}"/>
  <p:tag name="IGUANATEXSIZE" val="20"/>
  <p:tag name="IGUANATEXCURSOR" val="8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2,0226"/>
  <p:tag name="ORIGINALWIDTH" val="418,5584"/>
  <p:tag name="LATEXADDIN" val="\documentclass{article}&#10;\usepackage{amsmath}&#10;\pagestyle{empty}&#10;\begin{document}&#10;&#10;&#10;$\Gamma_1 = \frac{1}{T_1}$&#10;&#10;\end{document}"/>
  <p:tag name="IGUANATEXSIZE" val="20"/>
  <p:tag name="IGUANATEXCURSOR" val="107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,7643"/>
  <p:tag name="ORIGINALWIDTH" val="468,0654"/>
  <p:tag name="LATEXADDIN" val="\documentclass{article}&#10;\usepackage{amsmath}&#10;\pagestyle{empty}&#10;\begin{document}&#10;&#10;&#10;$T_2\leq2T_1$&#10;&#10;\end{document}"/>
  <p:tag name="IGUANATEXSIZE" val="20"/>
  <p:tag name="IGUANATEXCURSOR" val="90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7,1579"/>
  <p:tag name="ORIGINALWIDTH" val="2848,144"/>
  <p:tag name="OUTPUTTYPE" val="PNG"/>
  <p:tag name="IGUANATEXVERSION" val="162"/>
  <p:tag name="LATEXADDIN" val="\documentclass{article}&#10;\usepackage{booktabs} % For professional looking horizontal rules&#10;\usepackage{siunitx}  % For units&#10;\pagestyle{empty}&#10;\begin{document}&#10;\begin{tabular}{@{}lcc@{}}&#10;\toprule&#10;\textbf{Operation} &amp; \textbf{Typical Duration} &amp; \textbf{Fidelity} \\ \midrule&#10;Single-Qubit Gate &amp; $\sim\SI{20}{ns}$          &amp; $&gt; 99.9\%$ \\&#10;Two-Qubit Gate &amp; $\sim\SI{50}{ns}$          &amp; $\sim 99.5\%$ \\&#10;Readout &amp; $\sim\SI{1}{\micro\second}$ &amp; $\sim 99.0\%$ \\ \bottomrule&#10;\end{tabular}&#10;&#10;\end{document}"/>
  <p:tag name="IGUANATEXSIZE" val="20"/>
  <p:tag name="IGUANATEXCURSOR" val="408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,6753"/>
  <p:tag name="ORIGINALWIDTH" val="880,3899"/>
  <p:tag name="OUTPUTTYPE" val="PNG"/>
  <p:tag name="IGUANATEXVERSION" val="162"/>
  <p:tag name="LATEXADDIN" val="\documentclass{article}&#10;\usepackage{amsmath}&#10;\usepackage{xcolor}&#10;\definecolor{bl}{RGB}{78, 149, 217}&#10;\pagestyle{empty}&#10;\begin{document}&#10;&#10;&#10;$    \begin{pmatrix}&#10;        p_0 &amp; 0 &amp; \textcolor{bl}{c} &amp; 0 \\&#10;        0 &amp; 0 &amp; 0 &amp; 0 \\&#10;        \textcolor{bl}{c^*} &amp; 0 &amp; p_1 &amp; 0 \\&#10;        0 &amp; 0 &amp; 0 &amp; 0 &#10;    \end{pmatrix}$&#10;&#10;\end{document}"/>
  <p:tag name="IGUANATEXSIZE" val="20"/>
  <p:tag name="IGUANATEXCURSOR" val="14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,2126"/>
  <p:tag name="ORIGINALWIDTH" val="802,3997"/>
  <p:tag name="OUTPUTTYPE" val="PNG"/>
  <p:tag name="IGUANATEXVERSION" val="162"/>
  <p:tag name="LATEXADDIN" val="\documentclass{article}&#10;\usepackage{amsmath}&#10;\usepackage{xcolor}&#10;\definecolor{bl}{RGB}{78, 149, 217}&#10;\pagestyle{empty}&#10;\begin{document}&#10;&#10;    $\hat\rho_1 = \begin{pmatrix}&#10;        p_0 &amp; \textcolor{bl}{c} \\&#10;        \textcolor{bl}{c^*} &amp; p_1&#10;    \end{pmatrix}$&#10;&#10;&#10;\end{document}"/>
  <p:tag name="IGUANATEXSIZE" val="20"/>
  <p:tag name="IGUANATEXCURSOR" val="94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580,4274"/>
  <p:tag name="OUTPUTTYPE" val="PNG"/>
  <p:tag name="IGUANATEXVERSION" val="162"/>
  <p:tag name="LATEXADDIN" val="\documentclass{article}&#10;\usepackage{amsmath}&#10;\usepackage{physics}&#10;\pagestyle{empty}&#10;\begin{document}&#10;&#10;$\hat\rho_2 = \ket{0}\bra{0}$&#10;&#10;&#10;\end{document}"/>
  <p:tag name="IGUANATEXSIZE" val="20"/>
  <p:tag name="IGUANATEXCURSOR" val="65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,6753"/>
  <p:tag name="ORIGINALWIDTH" val="880,3899"/>
  <p:tag name="OUTPUTTYPE" val="PNG"/>
  <p:tag name="IGUANATEXVERSION" val="162"/>
  <p:tag name="LATEXADDIN" val="\documentclass{article}&#10;\usepackage{amsmath}&#10;\usepackage{xcolor}&#10;\definecolor{bl}{RGB}{78, 149, 217}&#10;\pagestyle{empty}&#10;\begin{document}&#10;&#10;&#10;$    \begin{pmatrix}&#10;        p_0 &amp; 0 &amp; \textcolor{bl}{c} &amp; 0 \\&#10;        0 &amp; 0 &amp; 0 &amp; 0 \\&#10;        \textcolor{bl}{c^*} &amp; 0 &amp; p_1 &amp; 0 \\&#10;        0 &amp; 0 &amp; 0 &amp; 0 &#10;    \end{pmatrix}$&#10;&#10;\end{document}"/>
  <p:tag name="IGUANATEXSIZE" val="20"/>
  <p:tag name="IGUANATEXCURSOR" val="14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,6753"/>
  <p:tag name="ORIGINALWIDTH" val="880,3899"/>
  <p:tag name="OUTPUTTYPE" val="PNG"/>
  <p:tag name="IGUANATEXVERSION" val="162"/>
  <p:tag name="LATEXADDIN" val="\documentclass{article}&#10;\usepackage{amsmath}&#10;\usepackage{xcolor}&#10;\definecolor{r}{RGB}{192, 0, 0}&#10;\pagestyle{empty}&#10;\begin{document}&#10;&#10;&#10;$    \begin{pmatrix}&#10;        p_0 &amp; 0 &amp; 0 &amp; \textcolor{r}{c} \\&#10;        0 &amp; 0 &amp; 0 &amp; 0 \\&#10;        0 &amp; 0 &amp; 0 &amp; 0 \\&#10;        \textcolor{r}{c^*} &amp; 0 &amp; 0 &amp; p_1 &#10;    \end{pmatrix}$&#10;&#10;\end{document}"/>
  <p:tag name="IGUANATEXSIZE" val="20"/>
  <p:tag name="IGUANATEXCURSOR" val="139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,2126"/>
  <p:tag name="ORIGINALWIDTH" val="802,3997"/>
  <p:tag name="OUTPUTTYPE" val="PNG"/>
  <p:tag name="IGUANATEXVERSION" val="162"/>
  <p:tag name="LATEXADDIN" val="\documentclass{article}&#10;\usepackage{amsmath}&#10;\usepackage{xcolor}&#10;\definecolor{bl}{RGB}{78, 149, 217}&#10;\pagestyle{empty}&#10;\begin{document}&#10;&#10;    $\hat\rho_1 = \begin{pmatrix}&#10;        p_0 &amp; \textcolor{bl}{c} \\&#10;        \textcolor{bl}{c^*} &amp; p_1&#10;    \end{pmatrix}$&#10;&#10;&#10;\end{document}"/>
  <p:tag name="IGUANATEXSIZE" val="20"/>
  <p:tag name="IGUANATEXCURSOR" val="94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580,4274"/>
  <p:tag name="OUTPUTTYPE" val="PNG"/>
  <p:tag name="IGUANATEXVERSION" val="162"/>
  <p:tag name="LATEXADDIN" val="\documentclass{article}&#10;\usepackage{amsmath}&#10;\usepackage{physics}&#10;\pagestyle{empty}&#10;\begin{document}&#10;&#10;$\hat\rho_2 = \ket{0}\bra{0}$&#10;&#10;&#10;\end{document}"/>
  <p:tag name="IGUANATEXSIZE" val="20"/>
  <p:tag name="IGUANATEXCURSOR" val="65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16,9479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/>
  <p:tag name="IGUANATEXSIZE" val="20"/>
  <p:tag name="IGUANATEXCURSOR" val="27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357,7053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/>
  <p:tag name="IGUANATEXSIZE" val="20"/>
  <p:tag name="IGUANATEXCURSOR" val="342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16,9479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/>
  <p:tag name="IGUANATEXSIZE" val="20"/>
  <p:tag name="IGUANATEXCURSOR" val="27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,9805"/>
  <p:tag name="ORIGINALWIDTH" val="997,3754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mathcal{L}} = \sum_k \lambda_k \vecket{r_k}\!\vecbra{l_k}$&#10;&#10;\end{document}&#10;"/>
  <p:tag name="IGUANATEXSIZE" val="20"/>
  <p:tag name="IGUANATEXCURSOR" val="375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357,7053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/>
  <p:tag name="IGUANATEXSIZE" val="20"/>
  <p:tag name="IGUANATEXCURSOR" val="342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16,9479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/>
  <p:tag name="IGUANATEXSIZE" val="20"/>
  <p:tag name="IGUANATEXCURSOR" val="27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866,517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lambda_1 = 0 &lt; \abs{\Re(\lambda_2)} \leq \abs{\Re(\lambda_3)} \leq \cdots$&#10;&#10;\end{document}&#10;"/>
  <p:tag name="IGUANATEXSIZE" val="20"/>
  <p:tag name="IGUANATEXCURSOR" val="386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,9805"/>
  <p:tag name="ORIGINALWIDTH" val="997,3754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mathcal{L}} = \sum_k \lambda_k \vecket{r_k}\!\vecbra{l_k}$&#10;&#10;\end{document}&#10;"/>
  <p:tag name="IGUANATEXSIZE" val="20"/>
  <p:tag name="IGUANATEXCURSOR" val="375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357,7053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/>
  <p:tag name="IGUANATEXSIZE" val="20"/>
  <p:tag name="IGUANATEXCURSOR" val="342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16,9479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/>
  <p:tag name="IGUANATEXSIZE" val="20"/>
  <p:tag name="IGUANATEXCURSOR" val="27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10,0712"/>
  <p:tag name="ORIGINALWIDTH" val="1901,515"/>
  <p:tag name="LATEXADDIN" val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amp;=\mathrm e^{\hat{\mathcal L}t}\vecket{\rho_i} \\&#10;&amp;= \vecket{\rho_\mathrm{ss}}+\sum_{k=2}\mathrm e^{\lambda_k t}\vecbraket{l_k}{\rho_i}\vecket{r_k}&#10;\end{align*}&#10;&#10;&#10;&#10;\end{document}&#10;"/>
  <p:tag name="IGUANATEXSIZE" val="20"/>
  <p:tag name="IGUANATEXCURSOR" val="329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866,517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lambda_1 = 0 &lt; \abs{\Re(\lambda_2)} \leq \abs{\Re(\lambda_3)} \leq \cdots$&#10;&#10;\end{document}&#10;"/>
  <p:tag name="IGUANATEXSIZE" val="20"/>
  <p:tag name="IGUANATEXCURSOR" val="386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5,9805"/>
  <p:tag name="ORIGINALWIDTH" val="997,3754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mathcal{L}} = \sum_k \lambda_k \vecket{r_k}\!\vecbra{l_k}$&#10;&#10;\end{document}&#10;"/>
  <p:tag name="IGUANATEXSIZE" val="20"/>
  <p:tag name="IGUANATEXCURSOR" val="375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,7349"/>
  <p:tag name="ORIGINALWIDTH" val="357,7053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mathcal{L} \to \hat{\mathcal{L}}$&#10;&#10;\end{document}&#10;"/>
  <p:tag name="IGUANATEXSIZE" val="20"/>
  <p:tag name="IGUANATEXCURSOR" val="342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416,9479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\hat{\rho}\to \vecket{\rho}$&#10;&#10;&#10;\end{document}"/>
  <p:tag name="IGUANATEXSIZE" val="20"/>
  <p:tag name="IGUANATEXCURSOR" val="273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851,518"/>
  <p:tag name="OUTPUTTYPE" val="PNG"/>
  <p:tag name="IGUANATEXVERSION" val="162"/>
  <p:tag name="LATEXADDIN" val="\documentclass{article}&#10;\usepackage{amsmath}&#10;\pagestyle{empty}&#10;\begin{document}&#10;&#10;$ \mathcal{L} [\hat{\rho}] = -\mathrm i \omega_q[\hat{\sigma}^{1}_z + \hat{\sigma}^{2}_z, \hat{\rho}] + \Gamma_1 \left(\mathcal{D}_{\hat{\sigma}^{1}_-}[\hat{\rho}] + \mathcal{D}_{\hat{\sigma}^{2}_-}[\hat{\rho}] \right) + \frac{\Gamma_\phi}{2}\left(\mathcal{D}_{\hat{\sigma}^{1}_z}[\hat{\rho}] + \mathcal{D}_{\hat{\sigma}^{2}_z}[\hat{\rho}]\right)$&#10;&#10;&#10;\end{document}"/>
  <p:tag name="IGUANATEXSIZE" val="20"/>
  <p:tag name="IGUANATEXCURSOR" val="427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10,0712"/>
  <p:tag name="ORIGINALWIDTH" val="1901,515"/>
  <p:tag name="LATEXADDIN" val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amp;=\mathrm e^{\hat{\mathcal L}t}\vecket{\rho_i} \\&#10;&amp;= \vecket{\rho_\mathrm{ss}}+\sum_{k=2}\mathrm e^{\lambda_k t}\vecbraket{l_k}{\rho_i}\vecket{r_k}&#10;\end{align*}&#10;&#10;&#10;&#10;\end{document}&#10;"/>
  <p:tag name="IGUANATEXSIZE" val="20"/>
  <p:tag name="IGUANATEXCURSOR" val="329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8,5375"/>
  <p:tag name="ORIGINALWIDTH" val="1901,515"/>
  <p:tag name="LATEXADDIN" val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#10;= \vecket{\rho_\mathrm{ss}}+\sum_{k=2}\mathrm e^{\lambda_k t}\vecbraket{l_k}{\rho_i}\vecket{r_k}&#10;\end{align*}&#10;&#10;&#10;&#10;\end{document}&#10;"/>
  <p:tag name="IGUANATEXSIZE" val="20"/>
  <p:tag name="IGUANATEXCURSOR" val="366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8,5375"/>
  <p:tag name="ORIGINALWIDTH" val="1901,515"/>
  <p:tag name="LATEXADDIN" val="\documentclass{article}&#10;\usepackage{amsmath}&#10;\usepackage{xcolor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\begin{align*}&#10;    \vecket{\rho(t)}&#10;= \vecket{\rho_\mathrm{ss}}+\sum_{k=2}\mathrm e^{\lambda_k t}\vecbraket{l_k}{\rho_i}\vecket{r_k}&#10;\end{align*}&#10;&#10;&#10;&#10;\end{document}&#10;"/>
  <p:tag name="IGUANATEXSIZE" val="20"/>
  <p:tag name="IGUANATEXCURSOR" val="366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OUTPUTTYPE" val="PNG"/>
  <p:tag name="IGUANATEXVERSION" val="162"/>
  <p:tag name="LATEXADDIN" val="\documentclass{article}&#10;\usepackage{amsmath}&#10;\usepackage{physics}&#10;\pagestyle{empty}&#10;\begin{document}&#10;&#10;$\ket{0}$&#10;&#10;&#10;\end{document}"/>
  <p:tag name="IGUANATEXSIZE" val="20"/>
  <p:tag name="IGUANATEXCURSOR" val="111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OUTPUTTYPE" val="PNG"/>
  <p:tag name="IGUANATEXVERSION" val="162"/>
  <p:tag name="LATEXADDIN" val="\documentclass{article}&#10;\usepackage{amsmath}&#10;\usepackage{physics}&#10;\pagestyle{empty}&#10;\begin{document}&#10;&#10;$\ket{1}$&#10;&#10;&#10;\end{document}"/>
  <p:tag name="IGUANATEXSIZE" val="20"/>
  <p:tag name="IGUANATEXCURSOR" val="109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OUTPUTTYPE" val="PNG"/>
  <p:tag name="IGUANATEXVERSION" val="162"/>
  <p:tag name="LATEXADDIN" val="\documentclass{article}&#10;\usepackage{amsmath}&#10;\usepackage{physics}&#10;\pagestyle{empty}&#10;\begin{document}&#10;&#10;$\ket{0}$&#10;&#10;&#10;\end{document}"/>
  <p:tag name="IGUANATEXSIZE" val="20"/>
  <p:tag name="IGUANATEXCURSOR" val="111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6,4716"/>
  <p:tag name="ORIGINALWIDTH" val="1999,25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S(\epsilon) = \frac{t(\epsilon,\hat\rho_i)}{t(\epsilon,\hat\rho_i')} \approx \frac{\text{Re}(\lambda_3)}{\text{Re}(\lambda_2)}\frac{\ln(\epsilon) - \ln(\vecbraket{l_2}{\rho_i})}{\ln(\epsilon) - \ln(\vecbraket{l_3}{\rho_{i}'})}$&#10;&#10;\end{document}&#10;"/>
  <p:tag name="IGUANATEXSIZE" val="20"/>
  <p:tag name="IGUANATEXCURSOR" val="311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0,4762"/>
  <p:tag name="ORIGINALWIDTH" val="1267,342"/>
  <p:tag name="OUTPUTTYPE" val="PNG"/>
  <p:tag name="IGUANATEXVERSION" val="162"/>
  <p:tag name="LATEXADDIN" val="\documentclass{article}&#10;\usepackage{amsmath}&#10;\usepackage{physics}&#10;\newcommand{\vecbra}[1]{\langle\mspace{-3mu}\langle #1 |}&#10;\newcommand{\vecket}[1]{| #1 \rangle\mspace{-3mu}\rangle}&#10;\newcommand{\vecbraket}[2]{\langle\mspace{-3mu}\langle #1 | #2 \rangle\mspace{-3mu}\rangle}&#10;\pagestyle{empty}&#10;\begin{document}&#10;&#10;$S(\epsilon \to 0) = \frac{\mathrm{Re}(\lambda_3)}{\mathrm{Re}(\lambda_2)} = \frac{T_2}{T_1}$&#10;&#10;\end{document}&#10;"/>
  <p:tag name="IGUANATEXSIZE" val="20"/>
  <p:tag name="IGUANATEXCURSOR" val="401"/>
  <p:tag name="TRANSPARENCY" val="Vrai"/>
  <p:tag name="COLORHEX" val="000000"/>
  <p:tag name="LATEXENGINEID" val="0"/>
  <p:tag name="TEMPFOLDER" val="c:\Temp\"/>
  <p:tag name="LATEXFORMHEIGHT" val="320"/>
  <p:tag name="LATEXFORMWIDTH" val="385"/>
  <p:tag name="LATEXFORMWRAP" val="Vrai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7,2733"/>
  <p:tag name="ORIGINALWIDTH" val="3042,425"/>
  <p:tag name="LATEXADDIN" val="\documentclass{article}&#10;\usepackage{amsmath}&#10;\pagestyle{empty}&#10;\begin{document}&#10;&#10;$&#10;    \mathcal{L}_{\mathrm{emb}}[\hat\rho] = - i[\hat H,\hat\rho] + \Gamma_1 \mathcal{D}_{\hat\sigma_-}\left[\hat\rho\right]&#10;    + \frac{\Gamma_\phi}{2} \mathcal{D}_{\hat\sigma_z}\left[\hat\rho\right]&#10;    + \kappa\mathcal{D}_{\hat\sigma^\mathrm{TLS}_-}\left[\hat\rho\right]&#10;$&#10;&#10;&#10;\end{document}"/>
  <p:tag name="IGUANATEXSIZE" val="20"/>
  <p:tag name="IGUANATEXCURSOR" val="294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7,2733"/>
  <p:tag name="ORIGINALWIDTH" val="3042,425"/>
  <p:tag name="LATEXADDIN" val="\documentclass{article}&#10;\usepackage{amsmath}&#10;\pagestyle{empty}&#10;\begin{document}&#10;&#10;$&#10;    \mathcal{L}_{\mathrm{emb}}[\hat\rho] = - i[\hat H,\hat\rho] + \Gamma_1 \mathcal{D}_{\hat\sigma_-}\left[\hat\rho\right]&#10;    + \frac{\Gamma_\phi}{2} \mathcal{D}_{\hat\sigma_z}\left[\hat\rho\right]&#10;    + \kappa\mathcal{D}_{\hat\sigma^\mathrm{TLS}_-}\left[\hat\rho\right]&#10;$&#10;&#10;&#10;\end{document}"/>
  <p:tag name="IGUANATEXSIZE" val="20"/>
  <p:tag name="IGUANATEXCURSOR" val="294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67,2733"/>
  <p:tag name="ORIGINALWIDTH" val="3042,425"/>
  <p:tag name="LATEXADDIN" val="\documentclass{article}&#10;\usepackage{amsmath}&#10;\pagestyle{empty}&#10;\begin{document}&#10;&#10;$&#10;    \mathcal{L}_{\mathrm{emb}}[\hat\rho] = - i[\hat H,\hat\rho] + \Gamma_1 \mathcal{D}_{\hat\sigma_-}\left[\hat\rho\right]&#10;    + \frac{\Gamma_\phi}{2} \mathcal{D}_{\hat\sigma_z}\left[\hat\rho\right]&#10;    + \kappa\mathcal{D}_{\hat\sigma^\mathrm{TLS}_-}\left[\hat\rho\right]&#10;$&#10;&#10;&#10;\end{document}"/>
  <p:tag name="IGUANATEXSIZE" val="20"/>
  <p:tag name="IGUANATEXCURSOR" val="294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813"/>
  <p:tag name="ORIGINALWIDTH" val="5132,966"/>
  <p:tag name="LATEXADDIN" val="\documentclass{article}&#10;\usepackage{amsmath}&#10;\pagestyle{empty}&#10;\begin{document}&#10;&#10;$&#10;\mathcal{L}_{\mathrm{emb}}[\hat\rho] = - i[\hat H,\hat\rho] + \Gamma_1 \left(\mathcal{D}_{\hat\sigma^{1}_-}\left[\hat\rho\right]+\mathcal{D}_{\hat\sigma^{2}_-}\left[\hat\rho\right]\right)&#10;    + \frac{\Gamma_\phi}{2}\left( \mathcal{D}_{\hat\sigma^{1}_z}\left[\hat\rho\right]&#10;    + \mathcal{D}_{\hat\sigma^{2}_z}\left[\hat\rho\right] \right)&#10;    + \kappa \left(\mathcal{D}_{\hat\sigma^\mathrm{TLS_1}_-}\left[\hat\rho\right] + \mathcal{D}_{\hat\sigma^\mathrm{TLS_2}_-}\left[\hat\rho\right]\right)&#10;$&#10;&#10;&#10;\end{document}"/>
  <p:tag name="IGUANATEXSIZE" val="20"/>
  <p:tag name="IGUANATEXCURSOR" val="581"/>
  <p:tag name="TRANSPARENCY" val="Vrai"/>
  <p:tag name="LATEXENGINEID" val="1"/>
  <p:tag name="TEMPFOLDER" val="c:\Temp\"/>
  <p:tag name="LATEXFORMHEIGHT" val="320"/>
  <p:tag name="LATEXFORMWIDTH" val="385"/>
  <p:tag name="LATEXFORMWRAP" val="Vrai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0,5266"/>
  <p:tag name="ORIGINALWIDTH" val="769,6074"/>
  <p:tag name="LATEXADDIN" val="\documentclass{article}&#10;\usepackage{amsmath}&#10;\pagestyle{empty}&#10;\begin{document}&#10;&#10;&#10;$R(\epsilon) = \frac&#10;{t(\epsilon, \hat\rho_{\mathrm{ex}})}{t(\epsilon, \hat\rho_{\mathrm{err}})}$&#10;&#10;\end{document}"/>
  <p:tag name="IGUANATEXSIZE" val="20"/>
  <p:tag name="IGUANATEXCURSOR" val="179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5,0272"/>
  <p:tag name="ORIGINALWIDTH" val="1730,491"/>
  <p:tag name="LATEXADDIN" val="\documentclass{article}&#10;\usepackage{amsmath}&#10;\pagestyle{empty}&#10;\begin{document}&#10;&#10;$S_{\mathrm{emb}} \approx  \frac{|2\Gamma_1|}{|-(\Gamma_1 + 2 \Gamma_\phi + \kappa)|} = \frac{T_2/T_1}{1+\kappa T_2/2}$&#10;&#10;&#10;\end{document}"/>
  <p:tag name="IGUANATEXSIZE" val="20"/>
  <p:tag name="IGUANATEXCURSOR" val="200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9,5404"/>
  <p:tag name="ORIGINALWIDTH" val="2485,847"/>
  <p:tag name="LATEXADDIN" val="\documentclass{article}&#10;\usepackage{amsmath}&#10;\pagestyle{empty}&#10;\begin{document}&#10;&#10;&#10;$S_{\mathrm{emb}} \approx \frac{|2\Gamma_1|}{|\frac{ \kappa^3 \nu_{zx}^4}{8\omega_t^6} - \frac{\kappa \nu_{zx}^2 (\kappa^2 + 16 \nu_{zx}^2)}{32\omega_t^4} + \frac{\kappa \nu_{zx}^2}{2\omega_t^2} - (\Gamma_1 + 2 \Gamma_\phi + \kappa)|}$&#10;&#10;\end{document}"/>
  <p:tag name="IGUANATEXSIZE" val="20"/>
  <p:tag name="IGUANATEXCURSOR" val="316"/>
  <p:tag name="TRANSPARENCY" val="Vrai"/>
  <p:tag name="LATEXENGINEID" val="1"/>
  <p:tag name="TEMPFOLDER" val="c:\Temp\"/>
  <p:tag name="LATEXFORMHEIGHT" val="312"/>
  <p:tag name="LATEXFORMWIDTH" val="384"/>
  <p:tag name="LATEXFORMWRAP" val="Vrai"/>
  <p:tag name="BITMAPVECTOR" val="0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4901</TotalTime>
  <Words>676</Words>
  <Application>Microsoft Office PowerPoint</Application>
  <PresentationFormat>Grand écran</PresentationFormat>
  <Paragraphs>149</Paragraphs>
  <Slides>36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Archivo Black</vt:lpstr>
      <vt:lpstr>Arial</vt:lpstr>
      <vt:lpstr>Barlow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Lejeune Théo</dc:creator>
  <cp:lastModifiedBy>Lejeune Théo</cp:lastModifiedBy>
  <cp:revision>84</cp:revision>
  <dcterms:created xsi:type="dcterms:W3CDTF">2025-11-03T08:27:08Z</dcterms:created>
  <dcterms:modified xsi:type="dcterms:W3CDTF">2026-09-30T12:38:34Z</dcterms:modified>
</cp:coreProperties>
</file>